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  <p:sldMasterId id="2147483709" r:id="rId2"/>
    <p:sldMasterId id="2147483721" r:id="rId3"/>
    <p:sldMasterId id="2147483733" r:id="rId4"/>
    <p:sldMasterId id="2147483745" r:id="rId5"/>
    <p:sldMasterId id="2147483757" r:id="rId6"/>
    <p:sldMasterId id="2147483773" r:id="rId7"/>
    <p:sldMasterId id="2147483789" r:id="rId8"/>
  </p:sldMasterIdLst>
  <p:sldIdLst>
    <p:sldId id="263" r:id="rId9"/>
    <p:sldId id="275" r:id="rId10"/>
    <p:sldId id="282" r:id="rId11"/>
    <p:sldId id="281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83" r:id="rId20"/>
    <p:sldId id="295" r:id="rId21"/>
    <p:sldId id="280" r:id="rId22"/>
    <p:sldId id="291" r:id="rId23"/>
    <p:sldId id="292" r:id="rId24"/>
    <p:sldId id="293" r:id="rId25"/>
    <p:sldId id="294" r:id="rId26"/>
    <p:sldId id="277" r:id="rId27"/>
    <p:sldId id="27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8" d="100"/>
          <a:sy n="68" d="100"/>
        </p:scale>
        <p:origin x="5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08/07/2015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967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08/07/2015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0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08/07/2015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321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08/07/2015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335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08/07/2015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392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08/07/2015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12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08/07/2015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662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08/07/2015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070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08/07/2015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97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08/07/2015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731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08/07/2015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88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08/07/2015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387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08/07/2015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59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08/07/2015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33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08/07/2015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268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08/07/2015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550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08/07/2015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0216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08/07/2015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82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08/07/2015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741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08/07/2015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4660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08/07/2015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27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08/07/2015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2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08/07/2015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356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08/07/2015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26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08/07/2015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266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08/07/2015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405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08/07/2015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7332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08/07/2015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5593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08/07/2015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765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08/07/2015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2631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08/07/2015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1883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08/07/2015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934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08/07/2015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239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08/07/2015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4123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08/07/2015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6563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08/07/2015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1401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08/07/2015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802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08/07/2015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1611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08/07/2015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1503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5FB7-F189-4539-8F39-1F8518F981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01E6-6CD9-4DCF-BB68-85B556FD44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8098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5FB7-F189-4539-8F39-1F8518F981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01E6-6CD9-4DCF-BB68-85B556FD44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1814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5FB7-F189-4539-8F39-1F8518F981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01E6-6CD9-4DCF-BB68-85B556FD44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6501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5FB7-F189-4539-8F39-1F8518F981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01E6-6CD9-4DCF-BB68-85B556FD44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4834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5FB7-F189-4539-8F39-1F8518F981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01E6-6CD9-4DCF-BB68-85B556FD44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70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08/07/2015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80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5FB7-F189-4539-8F39-1F8518F981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01E6-6CD9-4DCF-BB68-85B556FD44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822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5FB7-F189-4539-8F39-1F8518F981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01E6-6CD9-4DCF-BB68-85B556FD44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3178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5FB7-F189-4539-8F39-1F8518F981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01E6-6CD9-4DCF-BB68-85B556FD44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289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5FB7-F189-4539-8F39-1F8518F981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01E6-6CD9-4DCF-BB68-85B556FD44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772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5FB7-F189-4539-8F39-1F8518F981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01E6-6CD9-4DCF-BB68-85B556FD44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243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5FB7-F189-4539-8F39-1F8518F981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01E6-6CD9-4DCF-BB68-85B556FD44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5448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3E70-3DF6-4722-B71F-A426A54A3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BEB3-B6A1-45CC-86B8-42F1DAC4B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9159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3692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463819" y="6159500"/>
            <a:ext cx="7728181" cy="698500"/>
          </a:xfrm>
          <a:prstGeom prst="rect">
            <a:avLst/>
          </a:prstGeom>
          <a:solidFill>
            <a:srgbClr val="08196C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/>
            <a:r>
              <a:rPr lang="id-ID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www.ugm.ac.id</a:t>
            </a:r>
            <a:endParaRPr lang="id-ID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3E70-3DF6-4722-B71F-A426A54A3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165304"/>
            <a:ext cx="456364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7412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3E70-3DF6-4722-B71F-A426A54A3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BEB3-B6A1-45CC-86B8-42F1DAC4B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38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3E70-3DF6-4722-B71F-A426A54A3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BEB3-B6A1-45CC-86B8-42F1DAC4B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743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08/07/2015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826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3E70-3DF6-4722-B71F-A426A54A3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BEB3-B6A1-45CC-86B8-42F1DAC4B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754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3E70-3DF6-4722-B71F-A426A54A3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BEB3-B6A1-45CC-86B8-42F1DAC4B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0932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3E70-3DF6-4722-B71F-A426A54A3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BEB3-B6A1-45CC-86B8-42F1DAC4B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0420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3E70-3DF6-4722-B71F-A426A54A3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BEB3-B6A1-45CC-86B8-42F1DAC4B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9310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3E70-3DF6-4722-B71F-A426A54A3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BEB3-B6A1-45CC-86B8-42F1DAC4B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0710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3E70-3DF6-4722-B71F-A426A54A3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BEB3-B6A1-45CC-86B8-42F1DAC4B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550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3E70-3DF6-4722-B71F-A426A54A3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BEB3-B6A1-45CC-86B8-42F1DAC4B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1295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3E70-3DF6-4722-B71F-A426A54A3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BEB3-B6A1-45CC-86B8-42F1DAC4B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3335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3E70-3DF6-4722-B71F-A426A54A3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BEB3-B6A1-45CC-86B8-42F1DAC4B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007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3E70-3DF6-4722-B71F-A426A54A3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BEB3-B6A1-45CC-86B8-42F1DAC4B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3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08/07/2015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3802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463820" y="6159500"/>
            <a:ext cx="7728181" cy="698500"/>
          </a:xfrm>
          <a:prstGeom prst="rect">
            <a:avLst/>
          </a:prstGeom>
          <a:solidFill>
            <a:srgbClr val="08196C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/>
            <a:r>
              <a:rPr lang="id-ID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www.ugm.ac.id</a:t>
            </a:r>
            <a:endParaRPr lang="id-ID" sz="135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2696"/>
          </a:xfrm>
          <a:solidFill>
            <a:srgbClr val="08196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/>
          <a:lstStyle>
            <a:lvl1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3E70-3DF6-4722-B71F-A426A54A3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165304"/>
            <a:ext cx="456364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436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3E70-3DF6-4722-B71F-A426A54A3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BEB3-B6A1-45CC-86B8-42F1DAC4B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9159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4071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463819" y="6159500"/>
            <a:ext cx="7728181" cy="698500"/>
          </a:xfrm>
          <a:prstGeom prst="rect">
            <a:avLst/>
          </a:prstGeom>
          <a:solidFill>
            <a:srgbClr val="08196C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/>
            <a:r>
              <a:rPr lang="id-ID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www.ugm.ac.id</a:t>
            </a:r>
            <a:endParaRPr lang="id-ID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3E70-3DF6-4722-B71F-A426A54A3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165304"/>
            <a:ext cx="456364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4157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3E70-3DF6-4722-B71F-A426A54A3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BEB3-B6A1-45CC-86B8-42F1DAC4B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349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3E70-3DF6-4722-B71F-A426A54A3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BEB3-B6A1-45CC-86B8-42F1DAC4B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13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3E70-3DF6-4722-B71F-A426A54A3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BEB3-B6A1-45CC-86B8-42F1DAC4B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5516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3E70-3DF6-4722-B71F-A426A54A3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BEB3-B6A1-45CC-86B8-42F1DAC4B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625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3E70-3DF6-4722-B71F-A426A54A3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BEB3-B6A1-45CC-86B8-42F1DAC4B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710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3E70-3DF6-4722-B71F-A426A54A3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BEB3-B6A1-45CC-86B8-42F1DAC4B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433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3E70-3DF6-4722-B71F-A426A54A3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BEB3-B6A1-45CC-86B8-42F1DAC4B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954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08/07/2015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777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3E70-3DF6-4722-B71F-A426A54A3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BEB3-B6A1-45CC-86B8-42F1DAC4B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729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3E70-3DF6-4722-B71F-A426A54A3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BEB3-B6A1-45CC-86B8-42F1DAC4B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8083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3E70-3DF6-4722-B71F-A426A54A3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BEB3-B6A1-45CC-86B8-42F1DAC4B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2514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3E70-3DF6-4722-B71F-A426A54A3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BEB3-B6A1-45CC-86B8-42F1DAC4B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6713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3E70-3DF6-4722-B71F-A426A54A3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BEB3-B6A1-45CC-86B8-42F1DAC4B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8173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463820" y="6159500"/>
            <a:ext cx="7728181" cy="698500"/>
          </a:xfrm>
          <a:prstGeom prst="rect">
            <a:avLst/>
          </a:prstGeom>
          <a:solidFill>
            <a:srgbClr val="08196C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/>
            <a:r>
              <a:rPr lang="id-ID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www.ugm.ac.id</a:t>
            </a:r>
            <a:endParaRPr lang="id-ID" sz="135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2696"/>
          </a:xfrm>
          <a:solidFill>
            <a:srgbClr val="08196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/>
          <a:lstStyle>
            <a:lvl1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3E70-3DF6-4722-B71F-A426A54A3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165304"/>
            <a:ext cx="456364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8738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defTabSz="1071563" fontAlgn="base">
              <a:spcBef>
                <a:spcPct val="0"/>
              </a:spcBef>
              <a:spcAft>
                <a:spcPct val="0"/>
              </a:spcAft>
              <a:defRPr/>
            </a:pPr>
            <a:fld id="{D80A5CC2-F0FB-4905-A84A-131ABF4F25CA}" type="datetimeFigureOut">
              <a:rPr lang="en-US" altLang="en-US" sz="2100" smtClean="0">
                <a:solidFill>
                  <a:prstClr val="black"/>
                </a:solidFill>
                <a:ea typeface="MS PGothic" pitchFamily="34" charset="-128"/>
              </a:rPr>
              <a:pPr defTabSz="1071563" fontAlgn="base">
                <a:spcBef>
                  <a:spcPct val="0"/>
                </a:spcBef>
                <a:spcAft>
                  <a:spcPct val="0"/>
                </a:spcAft>
                <a:defRPr/>
              </a:pPr>
              <a:t>7/9/2015</a:t>
            </a:fld>
            <a:endParaRPr lang="en-US" altLang="en-US" sz="210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53396-15B1-4BCB-8BD0-88007A7318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8737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0DF43B-2565-4B79-A3B0-17A804F0AE7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2207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defTabSz="1071563" fontAlgn="base">
              <a:spcBef>
                <a:spcPct val="0"/>
              </a:spcBef>
              <a:spcAft>
                <a:spcPct val="0"/>
              </a:spcAft>
              <a:defRPr/>
            </a:pPr>
            <a:fld id="{E957ED90-EE84-40A2-A9C1-28A2188EC28C}" type="datetimeFigureOut">
              <a:rPr lang="en-US" altLang="en-US" sz="2100" smtClean="0">
                <a:solidFill>
                  <a:prstClr val="black"/>
                </a:solidFill>
                <a:ea typeface="MS PGothic" pitchFamily="34" charset="-128"/>
              </a:rPr>
              <a:pPr defTabSz="1071563" fontAlgn="base">
                <a:spcBef>
                  <a:spcPct val="0"/>
                </a:spcBef>
                <a:spcAft>
                  <a:spcPct val="0"/>
                </a:spcAft>
                <a:defRPr/>
              </a:pPr>
              <a:t>7/9/2015</a:t>
            </a:fld>
            <a:endParaRPr lang="en-US" altLang="en-US" sz="210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60597-A405-42C9-8A60-1430C0518B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2217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defTabSz="1071563" fontAlgn="base">
              <a:spcBef>
                <a:spcPct val="0"/>
              </a:spcBef>
              <a:spcAft>
                <a:spcPct val="0"/>
              </a:spcAft>
              <a:defRPr/>
            </a:pPr>
            <a:fld id="{1655B693-9162-4D42-A8B1-B1953A757665}" type="datetimeFigureOut">
              <a:rPr lang="en-US" altLang="en-US" sz="2100" smtClean="0">
                <a:solidFill>
                  <a:prstClr val="black"/>
                </a:solidFill>
                <a:ea typeface="MS PGothic" pitchFamily="34" charset="-128"/>
              </a:rPr>
              <a:pPr defTabSz="1071563" fontAlgn="base">
                <a:spcBef>
                  <a:spcPct val="0"/>
                </a:spcBef>
                <a:spcAft>
                  <a:spcPct val="0"/>
                </a:spcAft>
                <a:defRPr/>
              </a:pPr>
              <a:t>7/9/2015</a:t>
            </a:fld>
            <a:endParaRPr lang="en-US" altLang="en-US" sz="210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2D778-EA3D-43FE-AD1C-20DEADF43D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16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08/07/2015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6856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7"/>
            <a:ext cx="5389033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defTabSz="1071563" fontAlgn="base">
              <a:spcBef>
                <a:spcPct val="0"/>
              </a:spcBef>
              <a:spcAft>
                <a:spcPct val="0"/>
              </a:spcAft>
              <a:defRPr/>
            </a:pPr>
            <a:fld id="{46062AF5-5FC6-4A42-ADC6-0A7E75292DF1}" type="datetimeFigureOut">
              <a:rPr lang="en-US" altLang="en-US" sz="2100" smtClean="0">
                <a:solidFill>
                  <a:prstClr val="black"/>
                </a:solidFill>
                <a:ea typeface="MS PGothic" pitchFamily="34" charset="-128"/>
              </a:rPr>
              <a:pPr defTabSz="1071563" fontAlgn="base">
                <a:spcBef>
                  <a:spcPct val="0"/>
                </a:spcBef>
                <a:spcAft>
                  <a:spcPct val="0"/>
                </a:spcAft>
                <a:defRPr/>
              </a:pPr>
              <a:t>7/9/2015</a:t>
            </a:fld>
            <a:endParaRPr lang="en-US" altLang="en-US" sz="210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85589-E2F1-4E1A-8E27-585FBEA1EB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9342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defTabSz="1071563" fontAlgn="base">
              <a:spcBef>
                <a:spcPct val="0"/>
              </a:spcBef>
              <a:spcAft>
                <a:spcPct val="0"/>
              </a:spcAft>
              <a:defRPr/>
            </a:pPr>
            <a:fld id="{A652568E-1C36-4997-9335-6E404B41A2B4}" type="datetimeFigureOut">
              <a:rPr lang="en-US" altLang="en-US" sz="2100" smtClean="0">
                <a:solidFill>
                  <a:prstClr val="black"/>
                </a:solidFill>
                <a:ea typeface="MS PGothic" pitchFamily="34" charset="-128"/>
              </a:rPr>
              <a:pPr defTabSz="1071563" fontAlgn="base">
                <a:spcBef>
                  <a:spcPct val="0"/>
                </a:spcBef>
                <a:spcAft>
                  <a:spcPct val="0"/>
                </a:spcAft>
                <a:defRPr/>
              </a:pPr>
              <a:t>7/9/2015</a:t>
            </a:fld>
            <a:endParaRPr lang="en-US" altLang="en-US" sz="210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6F8B6-8DB6-4B04-8AA6-6620DE64A2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9716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pic>
          <p:nvPicPr>
            <p:cNvPr id="3" name="Picture 11"/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1" t="4012" r="4865" b="5717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2"/>
            <p:cNvPicPr>
              <a:picLocks noChangeAspect="1"/>
            </p:cNvPicPr>
            <p:nvPr userDrawn="1"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76200"/>
              <a:ext cx="584066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6029325"/>
            <a:ext cx="2101851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5563"/>
            <a:ext cx="812800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defTabSz="1071563" fontAlgn="base">
              <a:spcBef>
                <a:spcPct val="0"/>
              </a:spcBef>
              <a:spcAft>
                <a:spcPct val="0"/>
              </a:spcAft>
              <a:defRPr/>
            </a:pPr>
            <a:fld id="{950AB1C1-DF56-40DC-87DA-63361AF6ABF0}" type="datetimeFigureOut">
              <a:rPr lang="en-US" altLang="en-US" sz="2100" smtClean="0">
                <a:solidFill>
                  <a:prstClr val="black"/>
                </a:solidFill>
                <a:ea typeface="MS PGothic" pitchFamily="34" charset="-128"/>
              </a:rPr>
              <a:pPr defTabSz="1071563" fontAlgn="base">
                <a:spcBef>
                  <a:spcPct val="0"/>
                </a:spcBef>
                <a:spcAft>
                  <a:spcPct val="0"/>
                </a:spcAft>
                <a:defRPr/>
              </a:pPr>
              <a:t>7/9/2015</a:t>
            </a:fld>
            <a:endParaRPr lang="en-US" altLang="en-US" sz="210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612B7-EE42-49CD-8D2B-EAA7290DF1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4938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pic>
          <p:nvPicPr>
            <p:cNvPr id="6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1" t="4012" r="4865" b="5717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76200"/>
              <a:ext cx="584066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1"/>
            <a:ext cx="4011084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defTabSz="1071563" fontAlgn="base">
              <a:spcBef>
                <a:spcPct val="0"/>
              </a:spcBef>
              <a:spcAft>
                <a:spcPct val="0"/>
              </a:spcAft>
              <a:defRPr/>
            </a:pPr>
            <a:fld id="{755DBE73-816D-432A-B6C4-95BABF1C2E76}" type="datetimeFigureOut">
              <a:rPr lang="en-US" altLang="en-US" sz="2100" smtClean="0">
                <a:solidFill>
                  <a:prstClr val="black"/>
                </a:solidFill>
                <a:ea typeface="MS PGothic" pitchFamily="34" charset="-128"/>
              </a:rPr>
              <a:pPr defTabSz="1071563" fontAlgn="base">
                <a:spcBef>
                  <a:spcPct val="0"/>
                </a:spcBef>
                <a:spcAft>
                  <a:spcPct val="0"/>
                </a:spcAft>
                <a:defRPr/>
              </a:pPr>
              <a:t>7/9/2015</a:t>
            </a:fld>
            <a:endParaRPr lang="en-US" altLang="en-US" sz="210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31B51-40A8-4CA1-96F4-B383EBBA77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4864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pic>
          <p:nvPicPr>
            <p:cNvPr id="6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1" t="4012" r="4865" b="5717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76200"/>
              <a:ext cx="584066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defTabSz="1071563" fontAlgn="base">
              <a:spcBef>
                <a:spcPct val="0"/>
              </a:spcBef>
              <a:spcAft>
                <a:spcPct val="0"/>
              </a:spcAft>
              <a:defRPr/>
            </a:pPr>
            <a:fld id="{7E18F5FE-283A-4BD7-9E84-4D1C12BEDCD4}" type="datetimeFigureOut">
              <a:rPr lang="en-US" altLang="en-US" sz="2100" smtClean="0">
                <a:solidFill>
                  <a:prstClr val="black"/>
                </a:solidFill>
                <a:ea typeface="MS PGothic" pitchFamily="34" charset="-128"/>
              </a:rPr>
              <a:pPr defTabSz="1071563" fontAlgn="base">
                <a:spcBef>
                  <a:spcPct val="0"/>
                </a:spcBef>
                <a:spcAft>
                  <a:spcPct val="0"/>
                </a:spcAft>
                <a:defRPr/>
              </a:pPr>
              <a:t>7/9/2015</a:t>
            </a:fld>
            <a:endParaRPr lang="en-US" altLang="en-US" sz="210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C42E6-7BB3-4F85-AAC5-051D38ACE1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508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pic>
          <p:nvPicPr>
            <p:cNvPr id="5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1" t="4012" r="4865" b="5717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76200"/>
              <a:ext cx="584066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defTabSz="1071563" fontAlgn="base">
              <a:spcBef>
                <a:spcPct val="0"/>
              </a:spcBef>
              <a:spcAft>
                <a:spcPct val="0"/>
              </a:spcAft>
              <a:defRPr/>
            </a:pPr>
            <a:fld id="{99808A49-5F8D-4C04-B866-BB41BE56605D}" type="datetimeFigureOut">
              <a:rPr lang="en-US" altLang="en-US" sz="2100" smtClean="0">
                <a:solidFill>
                  <a:prstClr val="black"/>
                </a:solidFill>
                <a:ea typeface="MS PGothic" pitchFamily="34" charset="-128"/>
              </a:rPr>
              <a:pPr defTabSz="1071563" fontAlgn="base">
                <a:spcBef>
                  <a:spcPct val="0"/>
                </a:spcBef>
                <a:spcAft>
                  <a:spcPct val="0"/>
                </a:spcAft>
                <a:defRPr/>
              </a:pPr>
              <a:t>7/9/2015</a:t>
            </a:fld>
            <a:endParaRPr lang="en-US" altLang="en-US" sz="210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3F60A-6755-4425-8507-DD8B9B9917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1288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pic>
          <p:nvPicPr>
            <p:cNvPr id="5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1" t="4012" r="4865" b="5717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76200"/>
              <a:ext cx="584066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defTabSz="1071563" fontAlgn="base">
              <a:spcBef>
                <a:spcPct val="0"/>
              </a:spcBef>
              <a:spcAft>
                <a:spcPct val="0"/>
              </a:spcAft>
              <a:defRPr/>
            </a:pPr>
            <a:fld id="{F92ABD4C-A342-4B46-9454-90C09EED8BF7}" type="datetimeFigureOut">
              <a:rPr lang="en-US" altLang="en-US" sz="2100" smtClean="0">
                <a:solidFill>
                  <a:prstClr val="black"/>
                </a:solidFill>
                <a:ea typeface="MS PGothic" pitchFamily="34" charset="-128"/>
              </a:rPr>
              <a:pPr defTabSz="1071563" fontAlgn="base">
                <a:spcBef>
                  <a:spcPct val="0"/>
                </a:spcBef>
                <a:spcAft>
                  <a:spcPct val="0"/>
                </a:spcAft>
                <a:defRPr/>
              </a:pPr>
              <a:t>7/9/2015</a:t>
            </a:fld>
            <a:endParaRPr lang="en-US" altLang="en-US" sz="210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9741E-9FE9-4045-9CBC-F2509A6EC7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36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5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72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 defTabSz="914400"/>
              <a:t>08/07/2015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8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 defTabSz="914400"/>
              <a:t>08/07/2015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6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 defTabSz="914400"/>
              <a:t>08/07/2015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07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4D07934-CDBF-4FA0-A5F5-EA6CC68C2BB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 defTabSz="914400"/>
              <a:t>08/07/2015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CD469CC-C71D-42D9-BD4B-52E65C79CE0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99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6AF5FB7-F189-4539-8F39-1F8518F981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8DC01E6-6CD9-4DCF-BB68-85B556FD44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1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D783E70-3DF6-4722-B71F-A426A54A3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27DBEB3-B6A1-45CC-86B8-42F1DAC4B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7"/>
          <a:srcRect l="47657" t="18750" r="1391" b="69792"/>
          <a:stretch/>
        </p:blipFill>
        <p:spPr>
          <a:xfrm flipH="1">
            <a:off x="0" y="152401"/>
            <a:ext cx="12192000" cy="6470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1154426" y="295614"/>
            <a:ext cx="529575" cy="39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0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D783E70-3DF6-4722-B71F-A426A54A3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27DBEB3-B6A1-45CC-86B8-42F1DAC4B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7"/>
          <a:srcRect l="47657" t="18750" r="1391" b="69792"/>
          <a:stretch/>
        </p:blipFill>
        <p:spPr>
          <a:xfrm flipH="1">
            <a:off x="0" y="152401"/>
            <a:ext cx="12192000" cy="6470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1154426" y="295614"/>
            <a:ext cx="529575" cy="39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1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 userDrawn="1"/>
        </p:nvGrpSpPr>
        <p:grpSpPr bwMode="auto">
          <a:xfrm>
            <a:off x="-14817" y="0"/>
            <a:ext cx="12192001" cy="6858000"/>
            <a:chOff x="-10886" y="0"/>
            <a:chExt cx="9144000" cy="6858000"/>
          </a:xfrm>
        </p:grpSpPr>
        <p:pic>
          <p:nvPicPr>
            <p:cNvPr id="1032" name="Picture 7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1" t="4012" r="4865" b="5717"/>
            <a:stretch>
              <a:fillRect/>
            </a:stretch>
          </p:blipFill>
          <p:spPr bwMode="auto">
            <a:xfrm>
              <a:off x="-10886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8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76200"/>
              <a:ext cx="584066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7" name="Picture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18" y="5791200"/>
            <a:ext cx="2669116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0801" y="152400"/>
            <a:ext cx="10691284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107287" tIns="53643" rIns="107287" bIns="53643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107287" tIns="53643" rIns="107287" bIns="5364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Myriad Pro" pitchFamily="34" charset="0"/>
              </a:defRPr>
            </a:lvl1pPr>
          </a:lstStyle>
          <a:p>
            <a:pPr defTabSz="1071563" fontAlgn="base">
              <a:spcBef>
                <a:spcPct val="0"/>
              </a:spcBef>
              <a:spcAft>
                <a:spcPct val="0"/>
              </a:spcAft>
            </a:pPr>
            <a:fld id="{FD38664D-E4EA-4F2D-A5DB-5026D038F5BF}" type="slidenum">
              <a:rPr lang="en-US" altLang="en-US" smtClean="0">
                <a:ea typeface="MS PGothic" pitchFamily="34" charset="-128"/>
              </a:rPr>
              <a:pPr defTabSz="10715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 defTabSz="1072866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Myriad Pro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2418" y="1165225"/>
            <a:ext cx="10856383" cy="5081588"/>
          </a:xfrm>
          <a:custGeom>
            <a:avLst/>
            <a:gdLst>
              <a:gd name="connsiteX0" fmla="*/ 0 w 8077200"/>
              <a:gd name="connsiteY0" fmla="*/ 0 h 4929982"/>
              <a:gd name="connsiteX1" fmla="*/ 8077200 w 8077200"/>
              <a:gd name="connsiteY1" fmla="*/ 0 h 4929982"/>
              <a:gd name="connsiteX2" fmla="*/ 8077200 w 8077200"/>
              <a:gd name="connsiteY2" fmla="*/ 4929982 h 4929982"/>
              <a:gd name="connsiteX3" fmla="*/ 0 w 8077200"/>
              <a:gd name="connsiteY3" fmla="*/ 4929982 h 4929982"/>
              <a:gd name="connsiteX4" fmla="*/ 0 w 8077200"/>
              <a:gd name="connsiteY4" fmla="*/ 0 h 4929982"/>
              <a:gd name="connsiteX0" fmla="*/ 0 w 8077200"/>
              <a:gd name="connsiteY0" fmla="*/ 0 h 4929982"/>
              <a:gd name="connsiteX1" fmla="*/ 8077200 w 8077200"/>
              <a:gd name="connsiteY1" fmla="*/ 0 h 4929982"/>
              <a:gd name="connsiteX2" fmla="*/ 8077200 w 8077200"/>
              <a:gd name="connsiteY2" fmla="*/ 4929982 h 4929982"/>
              <a:gd name="connsiteX3" fmla="*/ 925158 w 8077200"/>
              <a:gd name="connsiteY3" fmla="*/ 4176947 h 4929982"/>
              <a:gd name="connsiteX4" fmla="*/ 0 w 8077200"/>
              <a:gd name="connsiteY4" fmla="*/ 0 h 4929982"/>
              <a:gd name="connsiteX0" fmla="*/ 0 w 8077200"/>
              <a:gd name="connsiteY0" fmla="*/ 0 h 4929982"/>
              <a:gd name="connsiteX1" fmla="*/ 8077200 w 8077200"/>
              <a:gd name="connsiteY1" fmla="*/ 0 h 4929982"/>
              <a:gd name="connsiteX2" fmla="*/ 8077200 w 8077200"/>
              <a:gd name="connsiteY2" fmla="*/ 4929982 h 4929982"/>
              <a:gd name="connsiteX3" fmla="*/ 925158 w 8077200"/>
              <a:gd name="connsiteY3" fmla="*/ 4176947 h 4929982"/>
              <a:gd name="connsiteX4" fmla="*/ 0 w 8077200"/>
              <a:gd name="connsiteY4" fmla="*/ 0 h 4929982"/>
              <a:gd name="connsiteX0" fmla="*/ 0 w 8077200"/>
              <a:gd name="connsiteY0" fmla="*/ 0 h 4929982"/>
              <a:gd name="connsiteX1" fmla="*/ 8077200 w 8077200"/>
              <a:gd name="connsiteY1" fmla="*/ 0 h 4929982"/>
              <a:gd name="connsiteX2" fmla="*/ 8077200 w 8077200"/>
              <a:gd name="connsiteY2" fmla="*/ 4929982 h 4929982"/>
              <a:gd name="connsiteX3" fmla="*/ 925158 w 8077200"/>
              <a:gd name="connsiteY3" fmla="*/ 4176947 h 4929982"/>
              <a:gd name="connsiteX4" fmla="*/ 0 w 8077200"/>
              <a:gd name="connsiteY4" fmla="*/ 0 h 4929982"/>
              <a:gd name="connsiteX0" fmla="*/ 0 w 8077200"/>
              <a:gd name="connsiteY0" fmla="*/ 0 h 5056182"/>
              <a:gd name="connsiteX1" fmla="*/ 8077200 w 8077200"/>
              <a:gd name="connsiteY1" fmla="*/ 0 h 5056182"/>
              <a:gd name="connsiteX2" fmla="*/ 8077200 w 8077200"/>
              <a:gd name="connsiteY2" fmla="*/ 4929982 h 5056182"/>
              <a:gd name="connsiteX3" fmla="*/ 925158 w 8077200"/>
              <a:gd name="connsiteY3" fmla="*/ 4176947 h 5056182"/>
              <a:gd name="connsiteX4" fmla="*/ 0 w 8077200"/>
              <a:gd name="connsiteY4" fmla="*/ 0 h 5056182"/>
              <a:gd name="connsiteX0" fmla="*/ 0 w 8087958"/>
              <a:gd name="connsiteY0" fmla="*/ 0 h 5004984"/>
              <a:gd name="connsiteX1" fmla="*/ 8077200 w 8087958"/>
              <a:gd name="connsiteY1" fmla="*/ 0 h 5004984"/>
              <a:gd name="connsiteX2" fmla="*/ 8087958 w 8087958"/>
              <a:gd name="connsiteY2" fmla="*/ 4800890 h 5004984"/>
              <a:gd name="connsiteX3" fmla="*/ 925158 w 8087958"/>
              <a:gd name="connsiteY3" fmla="*/ 4176947 h 5004984"/>
              <a:gd name="connsiteX4" fmla="*/ 0 w 8087958"/>
              <a:gd name="connsiteY4" fmla="*/ 0 h 5004984"/>
              <a:gd name="connsiteX0" fmla="*/ 0 w 8055685"/>
              <a:gd name="connsiteY0" fmla="*/ 0 h 5004984"/>
              <a:gd name="connsiteX1" fmla="*/ 8044927 w 8055685"/>
              <a:gd name="connsiteY1" fmla="*/ 0 h 5004984"/>
              <a:gd name="connsiteX2" fmla="*/ 8055685 w 8055685"/>
              <a:gd name="connsiteY2" fmla="*/ 4800890 h 5004984"/>
              <a:gd name="connsiteX3" fmla="*/ 892885 w 8055685"/>
              <a:gd name="connsiteY3" fmla="*/ 4176947 h 5004984"/>
              <a:gd name="connsiteX4" fmla="*/ 0 w 8055685"/>
              <a:gd name="connsiteY4" fmla="*/ 0 h 5004984"/>
              <a:gd name="connsiteX0" fmla="*/ 114665 w 8170350"/>
              <a:gd name="connsiteY0" fmla="*/ 0 h 5004984"/>
              <a:gd name="connsiteX1" fmla="*/ 8159592 w 8170350"/>
              <a:gd name="connsiteY1" fmla="*/ 0 h 5004984"/>
              <a:gd name="connsiteX2" fmla="*/ 8170350 w 8170350"/>
              <a:gd name="connsiteY2" fmla="*/ 4800890 h 5004984"/>
              <a:gd name="connsiteX3" fmla="*/ 1007550 w 8170350"/>
              <a:gd name="connsiteY3" fmla="*/ 4176947 h 5004984"/>
              <a:gd name="connsiteX4" fmla="*/ 114665 w 8170350"/>
              <a:gd name="connsiteY4" fmla="*/ 0 h 5004984"/>
              <a:gd name="connsiteX0" fmla="*/ 106530 w 8162215"/>
              <a:gd name="connsiteY0" fmla="*/ 0 h 4978321"/>
              <a:gd name="connsiteX1" fmla="*/ 8151457 w 8162215"/>
              <a:gd name="connsiteY1" fmla="*/ 0 h 4978321"/>
              <a:gd name="connsiteX2" fmla="*/ 8162215 w 8162215"/>
              <a:gd name="connsiteY2" fmla="*/ 4800890 h 4978321"/>
              <a:gd name="connsiteX3" fmla="*/ 1042446 w 8162215"/>
              <a:gd name="connsiteY3" fmla="*/ 4133916 h 4978321"/>
              <a:gd name="connsiteX4" fmla="*/ 106530 w 8162215"/>
              <a:gd name="connsiteY4" fmla="*/ 0 h 4978321"/>
              <a:gd name="connsiteX0" fmla="*/ 97493 w 8153178"/>
              <a:gd name="connsiteY0" fmla="*/ 0 h 4946897"/>
              <a:gd name="connsiteX1" fmla="*/ 8142420 w 8153178"/>
              <a:gd name="connsiteY1" fmla="*/ 0 h 4946897"/>
              <a:gd name="connsiteX2" fmla="*/ 8153178 w 8153178"/>
              <a:gd name="connsiteY2" fmla="*/ 4800890 h 4946897"/>
              <a:gd name="connsiteX3" fmla="*/ 1087198 w 8153178"/>
              <a:gd name="connsiteY3" fmla="*/ 4081716 h 4946897"/>
              <a:gd name="connsiteX4" fmla="*/ 97493 w 8153178"/>
              <a:gd name="connsiteY4" fmla="*/ 0 h 4946897"/>
              <a:gd name="connsiteX0" fmla="*/ 97493 w 8142420"/>
              <a:gd name="connsiteY0" fmla="*/ 0 h 4887506"/>
              <a:gd name="connsiteX1" fmla="*/ 8142420 w 8142420"/>
              <a:gd name="connsiteY1" fmla="*/ 0 h 4887506"/>
              <a:gd name="connsiteX2" fmla="*/ 8142420 w 8142420"/>
              <a:gd name="connsiteY2" fmla="*/ 4644288 h 4887506"/>
              <a:gd name="connsiteX3" fmla="*/ 1087198 w 8142420"/>
              <a:gd name="connsiteY3" fmla="*/ 4081716 h 4887506"/>
              <a:gd name="connsiteX4" fmla="*/ 97493 w 8142420"/>
              <a:gd name="connsiteY4" fmla="*/ 0 h 4887506"/>
              <a:gd name="connsiteX0" fmla="*/ 97493 w 8142420"/>
              <a:gd name="connsiteY0" fmla="*/ 0 h 4931147"/>
              <a:gd name="connsiteX1" fmla="*/ 8142420 w 8142420"/>
              <a:gd name="connsiteY1" fmla="*/ 0 h 4931147"/>
              <a:gd name="connsiteX2" fmla="*/ 8142420 w 8142420"/>
              <a:gd name="connsiteY2" fmla="*/ 4644288 h 4931147"/>
              <a:gd name="connsiteX3" fmla="*/ 1087198 w 8142420"/>
              <a:gd name="connsiteY3" fmla="*/ 4081716 h 4931147"/>
              <a:gd name="connsiteX4" fmla="*/ 97493 w 8142420"/>
              <a:gd name="connsiteY4" fmla="*/ 0 h 493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2420" h="4931147">
                <a:moveTo>
                  <a:pt x="97493" y="0"/>
                </a:moveTo>
                <a:lnTo>
                  <a:pt x="8142420" y="0"/>
                </a:lnTo>
                <a:lnTo>
                  <a:pt x="8142420" y="4644288"/>
                </a:lnTo>
                <a:cubicBezTo>
                  <a:pt x="5769163" y="4539439"/>
                  <a:pt x="2406205" y="5655919"/>
                  <a:pt x="1087198" y="4081716"/>
                </a:cubicBezTo>
                <a:cubicBezTo>
                  <a:pt x="47292" y="2829249"/>
                  <a:pt x="-153519" y="972768"/>
                  <a:pt x="97493" y="0"/>
                </a:cubicBez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78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iming>
    <p:tnLst>
      <p:par>
        <p:cTn id="1" dur="indefinite" restart="never" nodeType="tmRoot"/>
      </p:par>
    </p:tnLst>
  </p:timing>
  <p:txStyles>
    <p:titleStyle>
      <a:lvl1pPr algn="ctr" defTabSz="1071563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E46C0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yriad Pro" pitchFamily="34" charset="0"/>
          <a:ea typeface="MS PGothic" panose="020B0600070205080204" pitchFamily="34" charset="-128"/>
          <a:cs typeface="+mj-cs"/>
        </a:defRPr>
      </a:lvl1pPr>
      <a:lvl2pPr algn="ctr" defTabSz="107156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46C0A"/>
          </a:solidFill>
          <a:latin typeface="Myriad Pro" charset="0"/>
          <a:ea typeface="MS PGothic" panose="020B0600070205080204" pitchFamily="34" charset="-128"/>
        </a:defRPr>
      </a:lvl2pPr>
      <a:lvl3pPr algn="ctr" defTabSz="107156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46C0A"/>
          </a:solidFill>
          <a:latin typeface="Myriad Pro" charset="0"/>
          <a:ea typeface="MS PGothic" panose="020B0600070205080204" pitchFamily="34" charset="-128"/>
        </a:defRPr>
      </a:lvl3pPr>
      <a:lvl4pPr algn="ctr" defTabSz="107156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46C0A"/>
          </a:solidFill>
          <a:latin typeface="Myriad Pro" charset="0"/>
          <a:ea typeface="MS PGothic" panose="020B0600070205080204" pitchFamily="34" charset="-128"/>
        </a:defRPr>
      </a:lvl4pPr>
      <a:lvl5pPr algn="ctr" defTabSz="107156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46C0A"/>
          </a:solidFill>
          <a:latin typeface="Myriad Pro" charset="0"/>
          <a:ea typeface="MS PGothic" panose="020B0600070205080204" pitchFamily="34" charset="-128"/>
        </a:defRPr>
      </a:lvl5pPr>
      <a:lvl6pPr marL="457200" algn="ctr" defTabSz="1071563" rtl="0" fontAlgn="base">
        <a:spcBef>
          <a:spcPct val="0"/>
        </a:spcBef>
        <a:spcAft>
          <a:spcPct val="0"/>
        </a:spcAft>
        <a:defRPr sz="3600" b="1">
          <a:solidFill>
            <a:srgbClr val="E46C0A"/>
          </a:solidFill>
          <a:latin typeface="Myriad Pro" charset="0"/>
          <a:ea typeface="ＭＳ Ｐゴシック" charset="0"/>
        </a:defRPr>
      </a:lvl6pPr>
      <a:lvl7pPr marL="914400" algn="ctr" defTabSz="1071563" rtl="0" fontAlgn="base">
        <a:spcBef>
          <a:spcPct val="0"/>
        </a:spcBef>
        <a:spcAft>
          <a:spcPct val="0"/>
        </a:spcAft>
        <a:defRPr sz="3600" b="1">
          <a:solidFill>
            <a:srgbClr val="E46C0A"/>
          </a:solidFill>
          <a:latin typeface="Myriad Pro" charset="0"/>
          <a:ea typeface="ＭＳ Ｐゴシック" charset="0"/>
        </a:defRPr>
      </a:lvl7pPr>
      <a:lvl8pPr marL="1371600" algn="ctr" defTabSz="1071563" rtl="0" fontAlgn="base">
        <a:spcBef>
          <a:spcPct val="0"/>
        </a:spcBef>
        <a:spcAft>
          <a:spcPct val="0"/>
        </a:spcAft>
        <a:defRPr sz="3600" b="1">
          <a:solidFill>
            <a:srgbClr val="E46C0A"/>
          </a:solidFill>
          <a:latin typeface="Myriad Pro" charset="0"/>
          <a:ea typeface="ＭＳ Ｐゴシック" charset="0"/>
        </a:defRPr>
      </a:lvl8pPr>
      <a:lvl9pPr marL="1828800" algn="ctr" defTabSz="1071563" rtl="0" fontAlgn="base">
        <a:spcBef>
          <a:spcPct val="0"/>
        </a:spcBef>
        <a:spcAft>
          <a:spcPct val="0"/>
        </a:spcAft>
        <a:defRPr sz="3600" b="1">
          <a:solidFill>
            <a:srgbClr val="E46C0A"/>
          </a:solidFill>
          <a:latin typeface="Myriad Pro" charset="0"/>
          <a:ea typeface="ＭＳ Ｐゴシック" charset="0"/>
        </a:defRPr>
      </a:lvl9pPr>
    </p:titleStyle>
    <p:bodyStyle>
      <a:lvl1pPr marL="401638" indent="-401638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Myriad Pro" pitchFamily="34" charset="0"/>
          <a:ea typeface="MS PGothic" panose="020B0600070205080204" pitchFamily="34" charset="-128"/>
          <a:cs typeface="+mn-cs"/>
        </a:defRPr>
      </a:lvl1pPr>
      <a:lvl2pPr marL="871538" indent="-334963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Myriad Pro" pitchFamily="34" charset="0"/>
          <a:ea typeface="MS PGothic" panose="020B0600070205080204" pitchFamily="34" charset="-128"/>
          <a:cs typeface="+mn-cs"/>
        </a:defRPr>
      </a:lvl2pPr>
      <a:lvl3pPr marL="1339850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Myriad Pro" pitchFamily="34" charset="0"/>
          <a:ea typeface="MS PGothic" panose="020B0600070205080204" pitchFamily="34" charset="-128"/>
          <a:cs typeface="+mn-cs"/>
        </a:defRPr>
      </a:lvl3pPr>
      <a:lvl4pPr marL="1876425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Myriad Pro" pitchFamily="34" charset="0"/>
          <a:ea typeface="MS PGothic" panose="020B0600070205080204" pitchFamily="34" charset="-128"/>
          <a:cs typeface="+mn-cs"/>
        </a:defRPr>
      </a:lvl4pPr>
      <a:lvl5pPr marL="2413000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Myriad Pro" pitchFamily="34" charset="0"/>
          <a:ea typeface="MS PGothic" panose="020B0600070205080204" pitchFamily="34" charset="-128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jpg"/><Relationship Id="rId4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>
            <a:spLocks noGrp="1"/>
          </p:cNvSpPr>
          <p:nvPr>
            <p:ph type="ctrTitle"/>
          </p:nvPr>
        </p:nvSpPr>
        <p:spPr>
          <a:xfrm>
            <a:off x="2209800" y="1340768"/>
            <a:ext cx="7772400" cy="178010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r>
              <a:rPr lang="en-US" dirty="0" err="1" smtClean="0">
                <a:solidFill>
                  <a:schemeClr val="bg1"/>
                </a:solidFill>
              </a:rPr>
              <a:t>Laporan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Kemajuan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III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err="1" smtClean="0">
                <a:solidFill>
                  <a:schemeClr val="bg1"/>
                </a:solidFill>
              </a:rPr>
              <a:t>Persiapan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Unpad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menuju</a:t>
            </a:r>
            <a:r>
              <a:rPr lang="en-US" dirty="0" smtClean="0">
                <a:solidFill>
                  <a:schemeClr val="bg1"/>
                </a:solidFill>
              </a:rPr>
              <a:t> PTN </a:t>
            </a:r>
            <a:r>
              <a:rPr lang="en-US" dirty="0" smtClean="0">
                <a:solidFill>
                  <a:schemeClr val="bg1"/>
                </a:solidFill>
              </a:rPr>
              <a:t>BH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30 April – 8 </a:t>
            </a:r>
            <a:r>
              <a:rPr lang="en-US" sz="3600" dirty="0" err="1" smtClean="0">
                <a:solidFill>
                  <a:schemeClr val="bg1"/>
                </a:solidFill>
              </a:rPr>
              <a:t>Juli</a:t>
            </a:r>
            <a:r>
              <a:rPr lang="en-US" sz="3600" dirty="0" smtClean="0">
                <a:solidFill>
                  <a:schemeClr val="bg1"/>
                </a:solidFill>
              </a:rPr>
              <a:t> 2015</a:t>
            </a:r>
            <a:endParaRPr lang="id-ID" sz="1200" b="1" kern="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0" y="3284985"/>
            <a:ext cx="45720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en-US" sz="2800" b="1" dirty="0" smtClean="0">
                <a:solidFill>
                  <a:srgbClr val="1F497D">
                    <a:lumMod val="50000"/>
                  </a:srgbClr>
                </a:solidFill>
                <a:latin typeface="Candara"/>
              </a:rPr>
              <a:t>Tim PTN BH</a:t>
            </a:r>
            <a:endParaRPr lang="id-ID" sz="2800" b="1" dirty="0">
              <a:solidFill>
                <a:srgbClr val="1F497D">
                  <a:lumMod val="50000"/>
                </a:srgbClr>
              </a:solidFill>
              <a:latin typeface="Candara"/>
            </a:endParaRPr>
          </a:p>
          <a:p>
            <a:pPr algn="ctr" defTabSz="91440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en-US" sz="2800" b="1" dirty="0" err="1" smtClean="0">
                <a:solidFill>
                  <a:srgbClr val="1F497D">
                    <a:lumMod val="50000"/>
                  </a:srgbClr>
                </a:solidFill>
                <a:latin typeface="Candara"/>
              </a:rPr>
              <a:t>Universitas</a:t>
            </a:r>
            <a:r>
              <a:rPr lang="en-US" sz="2800" b="1" dirty="0" smtClean="0">
                <a:solidFill>
                  <a:srgbClr val="1F497D">
                    <a:lumMod val="50000"/>
                  </a:srgbClr>
                </a:solidFill>
                <a:latin typeface="Candara"/>
              </a:rPr>
              <a:t> </a:t>
            </a:r>
            <a:r>
              <a:rPr lang="en-US" sz="2800" b="1" dirty="0" err="1" smtClean="0">
                <a:solidFill>
                  <a:srgbClr val="1F497D">
                    <a:lumMod val="50000"/>
                  </a:srgbClr>
                </a:solidFill>
                <a:latin typeface="Candara"/>
              </a:rPr>
              <a:t>Padjadjaran</a:t>
            </a:r>
            <a:endParaRPr lang="id-ID" sz="2800" b="1" dirty="0">
              <a:solidFill>
                <a:srgbClr val="1F497D">
                  <a:lumMod val="50000"/>
                </a:srgbClr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94616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060" y="-153837"/>
            <a:ext cx="9628421" cy="736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4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1662"/>
            <a:ext cx="6323079" cy="4647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17638"/>
            <a:ext cx="6108981" cy="45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5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9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1" y="980394"/>
            <a:ext cx="6378323" cy="2328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994" y="3526199"/>
            <a:ext cx="2915617" cy="11117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4665" y="4769966"/>
            <a:ext cx="419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KLINIK PEMBIAYAAN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91" y="3056841"/>
            <a:ext cx="2886075" cy="15811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8090" y="256712"/>
            <a:ext cx="6493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1D1D1D"/>
                </a:solidFill>
                <a:latin typeface="Poor Richard" panose="02080502050505020702" pitchFamily="18" charset="0"/>
              </a:rPr>
              <a:t>pusat</a:t>
            </a:r>
            <a:r>
              <a:rPr lang="en-US" sz="3600" dirty="0">
                <a:solidFill>
                  <a:srgbClr val="1D1D1D"/>
                </a:solidFill>
                <a:latin typeface="Poor Richard" panose="02080502050505020702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Poor Richard" panose="02080502050505020702" pitchFamily="18" charset="0"/>
              </a:rPr>
              <a:t>kreativitas</a:t>
            </a:r>
            <a:r>
              <a:rPr lang="en-US" sz="3600" dirty="0">
                <a:solidFill>
                  <a:srgbClr val="1D1D1D"/>
                </a:solidFill>
                <a:latin typeface="Poor Richard" panose="02080502050505020702" pitchFamily="18" charset="0"/>
              </a:rPr>
              <a:t> </a:t>
            </a:r>
            <a:r>
              <a:rPr lang="en-US" sz="3600" dirty="0" err="1">
                <a:solidFill>
                  <a:srgbClr val="1D1D1D"/>
                </a:solidFill>
                <a:latin typeface="Poor Richard" panose="02080502050505020702" pitchFamily="18" charset="0"/>
              </a:rPr>
              <a:t>dan</a:t>
            </a:r>
            <a:r>
              <a:rPr lang="en-US" sz="3600" dirty="0">
                <a:solidFill>
                  <a:srgbClr val="1D1D1D"/>
                </a:solidFill>
                <a:latin typeface="Poor Richard" panose="02080502050505020702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Poor Richard" panose="02080502050505020702" pitchFamily="18" charset="0"/>
              </a:rPr>
              <a:t>inkubasi</a:t>
            </a:r>
            <a:r>
              <a:rPr lang="en-US" sz="3600" dirty="0">
                <a:solidFill>
                  <a:srgbClr val="FF0000"/>
                </a:solidFill>
                <a:latin typeface="Poor Richard" panose="02080502050505020702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Poor Richard" panose="02080502050505020702" pitchFamily="18" charset="0"/>
              </a:rPr>
              <a:t>bisnis</a:t>
            </a:r>
            <a:r>
              <a:rPr lang="en-US" sz="3600" dirty="0">
                <a:solidFill>
                  <a:srgbClr val="1D1D1D"/>
                </a:solidFill>
                <a:latin typeface="Poor Richard" panose="02080502050505020702" pitchFamily="18" charset="0"/>
              </a:rPr>
              <a:t> </a:t>
            </a:r>
            <a:endParaRPr lang="en-US" sz="3600" dirty="0">
              <a:latin typeface="Poor Richard" panose="02080502050505020702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796" y="903043"/>
            <a:ext cx="4572000" cy="3429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3011" y="5231629"/>
            <a:ext cx="11653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Teranostik</a:t>
            </a:r>
            <a:r>
              <a:rPr lang="en-US" dirty="0" smtClean="0"/>
              <a:t> agent – </a:t>
            </a:r>
            <a:r>
              <a:rPr lang="en-US" dirty="0" err="1" smtClean="0"/>
              <a:t>grafit</a:t>
            </a:r>
            <a:r>
              <a:rPr lang="en-US" dirty="0" smtClean="0"/>
              <a:t>/graphene – </a:t>
            </a:r>
            <a:r>
              <a:rPr lang="en-US" dirty="0" err="1" smtClean="0"/>
              <a:t>pupuk</a:t>
            </a:r>
            <a:r>
              <a:rPr lang="en-US" dirty="0" smtClean="0"/>
              <a:t> </a:t>
            </a:r>
            <a:r>
              <a:rPr lang="en-US" dirty="0" err="1" smtClean="0"/>
              <a:t>Bion</a:t>
            </a:r>
            <a:r>
              <a:rPr lang="en-US" dirty="0" smtClean="0"/>
              <a:t>-UP – </a:t>
            </a:r>
            <a:r>
              <a:rPr lang="en-US" dirty="0" err="1" smtClean="0"/>
              <a:t>Katata</a:t>
            </a:r>
            <a:r>
              <a:rPr lang="en-US" dirty="0" smtClean="0"/>
              <a:t> – </a:t>
            </a:r>
            <a:r>
              <a:rPr lang="en-US" dirty="0" err="1" smtClean="0"/>
              <a:t>Ubi</a:t>
            </a:r>
            <a:r>
              <a:rPr lang="en-US" dirty="0" smtClean="0"/>
              <a:t> </a:t>
            </a:r>
            <a:r>
              <a:rPr lang="en-US" dirty="0" err="1" smtClean="0"/>
              <a:t>Awaci</a:t>
            </a:r>
            <a:r>
              <a:rPr lang="en-US" dirty="0" smtClean="0"/>
              <a:t> – </a:t>
            </a:r>
            <a:r>
              <a:rPr lang="en-US" dirty="0" err="1" smtClean="0"/>
              <a:t>Emposan</a:t>
            </a:r>
            <a:r>
              <a:rPr lang="en-US" dirty="0" smtClean="0"/>
              <a:t> </a:t>
            </a:r>
            <a:r>
              <a:rPr lang="en-US" dirty="0" err="1" smtClean="0"/>
              <a:t>Tikus</a:t>
            </a:r>
            <a:r>
              <a:rPr lang="en-US" dirty="0" smtClean="0"/>
              <a:t> – </a:t>
            </a:r>
            <a:r>
              <a:rPr lang="en-US" dirty="0" err="1" smtClean="0"/>
              <a:t>Pakan</a:t>
            </a:r>
            <a:r>
              <a:rPr lang="en-US" dirty="0" smtClean="0"/>
              <a:t> </a:t>
            </a:r>
            <a:r>
              <a:rPr lang="en-US" dirty="0" err="1" smtClean="0"/>
              <a:t>probiotik</a:t>
            </a:r>
            <a:r>
              <a:rPr lang="en-US" dirty="0" smtClean="0"/>
              <a:t> – </a:t>
            </a:r>
            <a:r>
              <a:rPr lang="en-US" dirty="0" err="1" smtClean="0"/>
              <a:t>Biobriket</a:t>
            </a:r>
            <a:r>
              <a:rPr lang="en-US" dirty="0" smtClean="0"/>
              <a:t> – Gadolinium – </a:t>
            </a:r>
            <a:r>
              <a:rPr lang="en-US" dirty="0" err="1" smtClean="0"/>
              <a:t>Obat</a:t>
            </a:r>
            <a:r>
              <a:rPr lang="en-US" dirty="0" smtClean="0"/>
              <a:t> Anti DHF – </a:t>
            </a:r>
            <a:r>
              <a:rPr lang="en-US" dirty="0" err="1"/>
              <a:t>N</a:t>
            </a:r>
            <a:r>
              <a:rPr lang="en-US" dirty="0" err="1" smtClean="0"/>
              <a:t>utrisi</a:t>
            </a:r>
            <a:r>
              <a:rPr lang="en-US" dirty="0" smtClean="0"/>
              <a:t> </a:t>
            </a:r>
            <a:r>
              <a:rPr lang="en-US" dirty="0" err="1" smtClean="0"/>
              <a:t>fungsional</a:t>
            </a:r>
            <a:r>
              <a:rPr lang="en-US" dirty="0" smtClean="0"/>
              <a:t> – </a:t>
            </a:r>
            <a:r>
              <a:rPr lang="en-US" dirty="0" err="1" smtClean="0"/>
              <a:t>Domba</a:t>
            </a:r>
            <a:r>
              <a:rPr lang="en-US" dirty="0" smtClean="0"/>
              <a:t> </a:t>
            </a:r>
            <a:r>
              <a:rPr lang="en-US" dirty="0" err="1" smtClean="0"/>
              <a:t>Padjadjaran</a:t>
            </a:r>
            <a:r>
              <a:rPr lang="en-US" dirty="0" smtClean="0"/>
              <a:t> – </a:t>
            </a:r>
            <a:r>
              <a:rPr lang="en-US" dirty="0" err="1" smtClean="0"/>
              <a:t>Baterai</a:t>
            </a:r>
            <a:r>
              <a:rPr lang="en-US" dirty="0" smtClean="0"/>
              <a:t> – </a:t>
            </a:r>
            <a:r>
              <a:rPr lang="en-US" dirty="0" err="1" smtClean="0"/>
              <a:t>Lampu</a:t>
            </a:r>
            <a:r>
              <a:rPr lang="en-US" dirty="0" smtClean="0"/>
              <a:t> </a:t>
            </a:r>
            <a:r>
              <a:rPr lang="en-US" dirty="0" err="1" smtClean="0"/>
              <a:t>Hemat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–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Pengolah</a:t>
            </a:r>
            <a:r>
              <a:rPr lang="en-US" dirty="0" smtClean="0"/>
              <a:t> </a:t>
            </a:r>
            <a:r>
              <a:rPr lang="en-US" dirty="0" err="1" smtClean="0"/>
              <a:t>Tahu</a:t>
            </a:r>
            <a:r>
              <a:rPr lang="en-US" dirty="0" smtClean="0"/>
              <a:t> –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Pencabut</a:t>
            </a:r>
            <a:r>
              <a:rPr lang="en-US" dirty="0" smtClean="0"/>
              <a:t> </a:t>
            </a:r>
            <a:r>
              <a:rPr lang="en-US" dirty="0" err="1" smtClean="0"/>
              <a:t>Bulu</a:t>
            </a:r>
            <a:r>
              <a:rPr lang="en-US" dirty="0"/>
              <a:t> </a:t>
            </a:r>
            <a:r>
              <a:rPr lang="en-US" dirty="0" err="1" smtClean="0"/>
              <a:t>Ayam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 smtClean="0"/>
              <a:t>Limbah</a:t>
            </a:r>
            <a:r>
              <a:rPr lang="en-US" dirty="0" smtClean="0"/>
              <a:t> RS –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Potong</a:t>
            </a:r>
            <a:r>
              <a:rPr lang="en-US" dirty="0" smtClean="0"/>
              <a:t> </a:t>
            </a:r>
            <a:r>
              <a:rPr lang="en-US" dirty="0" err="1" smtClean="0"/>
              <a:t>Ayam</a:t>
            </a:r>
            <a:r>
              <a:rPr lang="en-US" dirty="0" smtClean="0"/>
              <a:t> – </a:t>
            </a:r>
            <a:r>
              <a:rPr lang="en-US" dirty="0" err="1" smtClean="0"/>
              <a:t>Tonik</a:t>
            </a:r>
            <a:r>
              <a:rPr lang="en-US" dirty="0" smtClean="0"/>
              <a:t> anti </a:t>
            </a:r>
            <a:r>
              <a:rPr lang="en-US" dirty="0" err="1" smtClean="0"/>
              <a:t>kebotakan</a:t>
            </a:r>
            <a:r>
              <a:rPr lang="en-US" dirty="0" smtClean="0"/>
              <a:t> – </a:t>
            </a:r>
            <a:r>
              <a:rPr lang="en-US" dirty="0" err="1" smtClean="0"/>
              <a:t>Propolis</a:t>
            </a:r>
            <a:r>
              <a:rPr lang="en-US" dirty="0" smtClean="0"/>
              <a:t> </a:t>
            </a:r>
            <a:r>
              <a:rPr lang="en-US" dirty="0" err="1" smtClean="0"/>
              <a:t>Cair</a:t>
            </a:r>
            <a:r>
              <a:rPr lang="en-US" dirty="0" smtClean="0"/>
              <a:t> – </a:t>
            </a:r>
            <a:r>
              <a:rPr lang="en-US" dirty="0" err="1" smtClean="0"/>
              <a:t>Keramik</a:t>
            </a:r>
            <a:r>
              <a:rPr lang="en-US" dirty="0" smtClean="0"/>
              <a:t> </a:t>
            </a:r>
            <a:r>
              <a:rPr lang="en-US" dirty="0" err="1" smtClean="0"/>
              <a:t>Tahan</a:t>
            </a:r>
            <a:r>
              <a:rPr lang="en-US" dirty="0" smtClean="0"/>
              <a:t> </a:t>
            </a:r>
            <a:r>
              <a:rPr lang="en-US" dirty="0" err="1" smtClean="0"/>
              <a:t>Peluru</a:t>
            </a:r>
            <a:r>
              <a:rPr lang="en-US" dirty="0" smtClean="0"/>
              <a:t> –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Ozonisasi</a:t>
            </a:r>
            <a:r>
              <a:rPr lang="en-US" dirty="0" smtClean="0"/>
              <a:t> </a:t>
            </a:r>
            <a:r>
              <a:rPr lang="en-US" dirty="0" err="1" smtClean="0"/>
              <a:t>Sayuran</a:t>
            </a:r>
            <a:r>
              <a:rPr lang="en-US" dirty="0" smtClean="0"/>
              <a:t> – Bata </a:t>
            </a:r>
            <a:r>
              <a:rPr lang="en-US" dirty="0" err="1" smtClean="0"/>
              <a:t>Beton</a:t>
            </a:r>
            <a:r>
              <a:rPr lang="en-US" dirty="0" smtClean="0"/>
              <a:t> </a:t>
            </a:r>
            <a:r>
              <a:rPr lang="en-US" dirty="0" err="1" smtClean="0"/>
              <a:t>Ringan</a:t>
            </a:r>
            <a:r>
              <a:rPr lang="en-US" dirty="0" smtClean="0"/>
              <a:t> – </a:t>
            </a:r>
            <a:r>
              <a:rPr lang="en-US" dirty="0" err="1" smtClean="0"/>
              <a:t>Pendeteksi</a:t>
            </a:r>
            <a:r>
              <a:rPr lang="en-US" dirty="0" smtClean="0"/>
              <a:t> </a:t>
            </a:r>
            <a:r>
              <a:rPr lang="en-US" dirty="0" err="1" smtClean="0"/>
              <a:t>Rhodamin</a:t>
            </a:r>
            <a:r>
              <a:rPr lang="en-US" dirty="0" smtClean="0"/>
              <a:t> – </a:t>
            </a:r>
            <a:r>
              <a:rPr lang="en-US" dirty="0" err="1" smtClean="0"/>
              <a:t>Obat</a:t>
            </a:r>
            <a:r>
              <a:rPr lang="en-US" dirty="0" smtClean="0"/>
              <a:t> </a:t>
            </a:r>
            <a:r>
              <a:rPr lang="en-US" dirty="0" err="1" smtClean="0"/>
              <a:t>Kumur</a:t>
            </a:r>
            <a:r>
              <a:rPr lang="en-US" dirty="0" smtClean="0"/>
              <a:t> Anti </a:t>
            </a:r>
            <a:r>
              <a:rPr lang="en-US" dirty="0" err="1" smtClean="0"/>
              <a:t>Bakteri</a:t>
            </a:r>
            <a:r>
              <a:rPr lang="en-US" dirty="0" smtClean="0"/>
              <a:t> – </a:t>
            </a:r>
            <a:r>
              <a:rPr lang="en-US" dirty="0" err="1" smtClean="0"/>
              <a:t>Kapsul</a:t>
            </a:r>
            <a:r>
              <a:rPr lang="en-US" dirty="0" smtClean="0"/>
              <a:t> </a:t>
            </a:r>
            <a:r>
              <a:rPr lang="en-US" dirty="0" err="1" smtClean="0"/>
              <a:t>Pestisida</a:t>
            </a:r>
            <a:r>
              <a:rPr lang="en-US" dirty="0" smtClean="0"/>
              <a:t> – </a:t>
            </a:r>
            <a:r>
              <a:rPr lang="en-US" dirty="0" err="1" smtClean="0"/>
              <a:t>dan</a:t>
            </a:r>
            <a:r>
              <a:rPr lang="en-US" dirty="0" smtClean="0"/>
              <a:t> lain-lain.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93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609600" y="1552576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  <a:defRPr/>
            </a:pPr>
            <a:endParaRPr lang="en-US" sz="2400" b="1" dirty="0">
              <a:solidFill>
                <a:prstClr val="black"/>
              </a:solidFill>
            </a:endParaRPr>
          </a:p>
          <a:p>
            <a:pPr marL="0" indent="0" algn="ctr" defTabSz="914400">
              <a:buNone/>
              <a:defRPr/>
            </a:pP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b="1" dirty="0" err="1" smtClean="0">
                <a:solidFill>
                  <a:srgbClr val="FF0000"/>
                </a:solidFill>
              </a:rPr>
              <a:t>Koordinasi</a:t>
            </a:r>
            <a:r>
              <a:rPr lang="en-US" sz="4400" b="1" dirty="0" smtClean="0">
                <a:solidFill>
                  <a:srgbClr val="FF0000"/>
                </a:solidFill>
              </a:rPr>
              <a:t> Tim 12 PTN BH, 17 </a:t>
            </a:r>
            <a:r>
              <a:rPr lang="en-US" sz="4400" b="1" dirty="0" err="1" smtClean="0">
                <a:solidFill>
                  <a:srgbClr val="FF0000"/>
                </a:solidFill>
              </a:rPr>
              <a:t>Juni</a:t>
            </a:r>
            <a:r>
              <a:rPr lang="en-US" sz="4400" b="1" dirty="0" smtClean="0">
                <a:solidFill>
                  <a:srgbClr val="FF0000"/>
                </a:solidFill>
              </a:rPr>
              <a:t> 2015</a:t>
            </a:r>
          </a:p>
          <a:p>
            <a:pPr marL="514350" indent="-514350">
              <a:buAutoNum type="arabicPeriod"/>
            </a:pPr>
            <a:r>
              <a:rPr lang="en-US" sz="4000" dirty="0" err="1" smtClean="0"/>
              <a:t>Membuat</a:t>
            </a:r>
            <a:r>
              <a:rPr lang="en-US" sz="4000" dirty="0" smtClean="0"/>
              <a:t> </a:t>
            </a:r>
            <a:r>
              <a:rPr lang="en-US" sz="4000" dirty="0" err="1" smtClean="0"/>
              <a:t>matriks</a:t>
            </a:r>
            <a:r>
              <a:rPr lang="en-US" sz="4000" dirty="0" smtClean="0"/>
              <a:t> </a:t>
            </a:r>
            <a:r>
              <a:rPr lang="en-US" sz="4000" dirty="0" err="1" smtClean="0"/>
              <a:t>tanggapan</a:t>
            </a:r>
            <a:r>
              <a:rPr lang="en-US" sz="4000" dirty="0" smtClean="0"/>
              <a:t> </a:t>
            </a:r>
            <a:r>
              <a:rPr lang="en-US" sz="4000" dirty="0" err="1" smtClean="0"/>
              <a:t>terhadap</a:t>
            </a:r>
            <a:r>
              <a:rPr lang="en-US" sz="4000" dirty="0" smtClean="0"/>
              <a:t> </a:t>
            </a:r>
            <a:r>
              <a:rPr lang="en-US" sz="4000" dirty="0" err="1" smtClean="0"/>
              <a:t>Kemenpan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RB.</a:t>
            </a:r>
          </a:p>
          <a:p>
            <a:pPr marL="514350" indent="-514350">
              <a:buAutoNum type="arabicPeriod"/>
            </a:pPr>
            <a:r>
              <a:rPr lang="en-US" sz="4000" dirty="0" err="1" smtClean="0"/>
              <a:t>Finalisasi</a:t>
            </a:r>
            <a:r>
              <a:rPr lang="en-US" sz="4000" dirty="0" smtClean="0"/>
              <a:t> draft </a:t>
            </a:r>
            <a:r>
              <a:rPr lang="en-US" sz="4000" dirty="0" err="1" smtClean="0"/>
              <a:t>Peraturan</a:t>
            </a:r>
            <a:r>
              <a:rPr lang="en-US" sz="4000" dirty="0" smtClean="0"/>
              <a:t> SA </a:t>
            </a:r>
            <a:r>
              <a:rPr lang="en-US" sz="4000" dirty="0" err="1" smtClean="0"/>
              <a:t>tentang</a:t>
            </a:r>
            <a:r>
              <a:rPr lang="en-US" sz="4000" dirty="0" smtClean="0"/>
              <a:t> </a:t>
            </a:r>
            <a:r>
              <a:rPr lang="en-US" sz="4000" dirty="0" err="1"/>
              <a:t>P</a:t>
            </a:r>
            <a:r>
              <a:rPr lang="en-US" sz="4000" dirty="0" err="1" smtClean="0"/>
              <a:t>embentukan</a:t>
            </a:r>
            <a:r>
              <a:rPr lang="en-US" sz="4000" dirty="0" smtClean="0"/>
              <a:t> MWA </a:t>
            </a:r>
            <a:r>
              <a:rPr lang="en-US" sz="4000" dirty="0" err="1" smtClean="0"/>
              <a:t>untuk</a:t>
            </a:r>
            <a:r>
              <a:rPr lang="en-US" sz="4000" dirty="0" smtClean="0"/>
              <a:t> </a:t>
            </a:r>
            <a:r>
              <a:rPr lang="en-US" sz="4000" dirty="0" err="1" smtClean="0"/>
              <a:t>pertama</a:t>
            </a:r>
            <a:r>
              <a:rPr lang="en-US" sz="4000" dirty="0" smtClean="0"/>
              <a:t> </a:t>
            </a:r>
            <a:r>
              <a:rPr lang="en-US" sz="4000" dirty="0" err="1" smtClean="0"/>
              <a:t>kalinya</a:t>
            </a:r>
            <a:r>
              <a:rPr lang="en-US" sz="4000" dirty="0" smtClean="0"/>
              <a:t>.</a:t>
            </a:r>
          </a:p>
          <a:p>
            <a:pPr marL="514350" indent="-514350">
              <a:buAutoNum type="arabicPeriod"/>
            </a:pPr>
            <a:r>
              <a:rPr lang="en-US" sz="4000" dirty="0" err="1" smtClean="0"/>
              <a:t>Penyusunan</a:t>
            </a:r>
            <a:r>
              <a:rPr lang="en-US" sz="4000" dirty="0" smtClean="0"/>
              <a:t> </a:t>
            </a:r>
            <a:r>
              <a:rPr lang="en-US" sz="4000" dirty="0" err="1" smtClean="0"/>
              <a:t>rencana</a:t>
            </a:r>
            <a:r>
              <a:rPr lang="en-US" sz="4000" dirty="0" smtClean="0"/>
              <a:t> </a:t>
            </a:r>
            <a:r>
              <a:rPr lang="en-US" sz="4000" dirty="0" err="1" smtClean="0"/>
              <a:t>kerja</a:t>
            </a:r>
            <a:r>
              <a:rPr lang="en-US" sz="4000" dirty="0" smtClean="0"/>
              <a:t> </a:t>
            </a:r>
            <a:r>
              <a:rPr lang="en-US" sz="4000" dirty="0" err="1" smtClean="0"/>
              <a:t>tim</a:t>
            </a:r>
            <a:r>
              <a:rPr lang="en-US" sz="4000" dirty="0" smtClean="0"/>
              <a:t> PTN BH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4062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609600" y="1552576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  <a:defRPr/>
            </a:pPr>
            <a:endParaRPr lang="en-US" sz="2400" b="1" dirty="0">
              <a:solidFill>
                <a:prstClr val="black"/>
              </a:solidFill>
            </a:endParaRPr>
          </a:p>
          <a:p>
            <a:pPr marL="0" indent="0" algn="ctr" defTabSz="914400">
              <a:buNone/>
              <a:defRPr/>
            </a:pP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202186" cy="492314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200" b="1" dirty="0" smtClean="0">
                <a:solidFill>
                  <a:srgbClr val="FF0000"/>
                </a:solidFill>
              </a:rPr>
              <a:t>Workshop </a:t>
            </a:r>
            <a:r>
              <a:rPr lang="en-US" sz="4200" b="1" dirty="0" err="1" smtClean="0">
                <a:solidFill>
                  <a:srgbClr val="FF0000"/>
                </a:solidFill>
              </a:rPr>
              <a:t>Sekber</a:t>
            </a:r>
            <a:r>
              <a:rPr lang="en-US" sz="4200" b="1" dirty="0" smtClean="0">
                <a:solidFill>
                  <a:srgbClr val="FF0000"/>
                </a:solidFill>
              </a:rPr>
              <a:t> PTN BH di </a:t>
            </a:r>
            <a:r>
              <a:rPr lang="en-US" sz="4200" b="1" dirty="0" err="1" smtClean="0">
                <a:solidFill>
                  <a:srgbClr val="FF0000"/>
                </a:solidFill>
              </a:rPr>
              <a:t>Unair</a:t>
            </a:r>
            <a:r>
              <a:rPr lang="en-US" sz="4200" b="1" dirty="0" smtClean="0">
                <a:solidFill>
                  <a:srgbClr val="FF0000"/>
                </a:solidFill>
              </a:rPr>
              <a:t>, 25-26 </a:t>
            </a:r>
            <a:r>
              <a:rPr lang="en-US" sz="4200" b="1" dirty="0" err="1" smtClean="0">
                <a:solidFill>
                  <a:srgbClr val="FF0000"/>
                </a:solidFill>
              </a:rPr>
              <a:t>Juni</a:t>
            </a:r>
            <a:r>
              <a:rPr lang="en-US" sz="4200" b="1" dirty="0" smtClean="0">
                <a:solidFill>
                  <a:srgbClr val="FF0000"/>
                </a:solidFill>
              </a:rPr>
              <a:t> 2015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 err="1" smtClean="0"/>
              <a:t>Delegasi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r>
              <a:rPr lang="en-US" sz="2800" dirty="0" smtClean="0"/>
              <a:t>Setiawan (</a:t>
            </a:r>
            <a:r>
              <a:rPr lang="en-US" sz="2800" dirty="0" err="1" smtClean="0"/>
              <a:t>Ketua</a:t>
            </a:r>
            <a:r>
              <a:rPr lang="en-US" sz="2800" dirty="0" smtClean="0"/>
              <a:t> Tim PTN BH), </a:t>
            </a:r>
            <a:r>
              <a:rPr lang="en-US" sz="2800" dirty="0" err="1" smtClean="0"/>
              <a:t>Sigid</a:t>
            </a:r>
            <a:r>
              <a:rPr lang="en-US" sz="2800" dirty="0" smtClean="0"/>
              <a:t> </a:t>
            </a:r>
            <a:r>
              <a:rPr lang="en-US" sz="2800" dirty="0" err="1" smtClean="0"/>
              <a:t>Suseno</a:t>
            </a:r>
            <a:r>
              <a:rPr lang="en-US" sz="2800" dirty="0" smtClean="0"/>
              <a:t> (</a:t>
            </a:r>
            <a:r>
              <a:rPr lang="en-US" sz="2800" dirty="0" err="1" smtClean="0"/>
              <a:t>Anggota</a:t>
            </a:r>
            <a:r>
              <a:rPr lang="en-US" sz="2800" dirty="0" smtClean="0"/>
              <a:t> Tim PTN BH), </a:t>
            </a:r>
            <a:r>
              <a:rPr lang="en-US" sz="2800" dirty="0" err="1" smtClean="0"/>
              <a:t>Slamet</a:t>
            </a:r>
            <a:r>
              <a:rPr lang="en-US" sz="2800" dirty="0" smtClean="0"/>
              <a:t> </a:t>
            </a:r>
            <a:r>
              <a:rPr lang="en-US" sz="2800" dirty="0" err="1" smtClean="0"/>
              <a:t>Suprapto</a:t>
            </a:r>
            <a:r>
              <a:rPr lang="en-US" sz="2800" dirty="0" smtClean="0"/>
              <a:t> (Biro SDM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Hulak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r>
              <a:rPr lang="en-US" sz="3800" dirty="0" smtClean="0"/>
              <a:t>Agenda:</a:t>
            </a:r>
          </a:p>
          <a:p>
            <a:pPr marL="514350" indent="-514350">
              <a:buAutoNum type="arabicPeriod"/>
            </a:pPr>
            <a:r>
              <a:rPr lang="en-US" sz="3800" dirty="0" err="1" smtClean="0"/>
              <a:t>Penyusunan</a:t>
            </a:r>
            <a:r>
              <a:rPr lang="en-US" sz="3800" dirty="0" smtClean="0"/>
              <a:t> </a:t>
            </a:r>
            <a:r>
              <a:rPr lang="en-US" sz="3800" i="1" dirty="0" smtClean="0"/>
              <a:t>white paper </a:t>
            </a:r>
            <a:r>
              <a:rPr lang="en-US" sz="3800" dirty="0" smtClean="0"/>
              <a:t>SOTK PTN BH.</a:t>
            </a:r>
          </a:p>
          <a:p>
            <a:pPr marL="514350" indent="-514350">
              <a:buAutoNum type="arabicPeriod"/>
            </a:pPr>
            <a:r>
              <a:rPr lang="en-US" sz="3800" dirty="0" err="1" smtClean="0"/>
              <a:t>Harmonisasi</a:t>
            </a:r>
            <a:r>
              <a:rPr lang="en-US" sz="3800" dirty="0" smtClean="0"/>
              <a:t> </a:t>
            </a:r>
            <a:r>
              <a:rPr lang="en-US" sz="3800" dirty="0" err="1" smtClean="0"/>
              <a:t>nomenklatur</a:t>
            </a:r>
            <a:r>
              <a:rPr lang="en-US" sz="3800" dirty="0" smtClean="0"/>
              <a:t> </a:t>
            </a:r>
            <a:r>
              <a:rPr lang="en-US" sz="3800" dirty="0" err="1" smtClean="0"/>
              <a:t>jabatan</a:t>
            </a:r>
            <a:r>
              <a:rPr lang="en-US" sz="3800" dirty="0" smtClean="0"/>
              <a:t>.</a:t>
            </a:r>
          </a:p>
          <a:p>
            <a:pPr marL="0" indent="0">
              <a:buNone/>
            </a:pPr>
            <a:r>
              <a:rPr lang="en-US" sz="3800" dirty="0" smtClean="0"/>
              <a:t>Follow up:</a:t>
            </a:r>
          </a:p>
          <a:p>
            <a:pPr marL="0" indent="0">
              <a:buNone/>
            </a:pPr>
            <a:r>
              <a:rPr lang="en-US" sz="3800" dirty="0" err="1" smtClean="0"/>
              <a:t>Unpad</a:t>
            </a:r>
            <a:r>
              <a:rPr lang="en-US" sz="3800" dirty="0" smtClean="0"/>
              <a:t> </a:t>
            </a:r>
            <a:r>
              <a:rPr lang="en-US" sz="3800" dirty="0" err="1" smtClean="0"/>
              <a:t>diminta</a:t>
            </a:r>
            <a:r>
              <a:rPr lang="en-US" sz="3800" dirty="0" smtClean="0"/>
              <a:t> </a:t>
            </a:r>
            <a:r>
              <a:rPr lang="en-US" sz="3800" dirty="0" err="1" smtClean="0"/>
              <a:t>mengatur</a:t>
            </a:r>
            <a:r>
              <a:rPr lang="en-US" sz="3800" dirty="0" smtClean="0"/>
              <a:t> </a:t>
            </a:r>
            <a:r>
              <a:rPr lang="en-US" sz="3800" dirty="0" err="1" smtClean="0"/>
              <a:t>jadwal</a:t>
            </a:r>
            <a:r>
              <a:rPr lang="en-US" sz="3800" dirty="0" smtClean="0"/>
              <a:t> </a:t>
            </a:r>
            <a:r>
              <a:rPr lang="en-US" sz="3800" dirty="0" err="1" smtClean="0"/>
              <a:t>audiensi</a:t>
            </a:r>
            <a:r>
              <a:rPr lang="en-US" sz="3800" dirty="0" smtClean="0"/>
              <a:t> </a:t>
            </a:r>
            <a:r>
              <a:rPr lang="en-US" sz="3800" dirty="0" err="1" smtClean="0"/>
              <a:t>dengan</a:t>
            </a:r>
            <a:r>
              <a:rPr lang="en-US" sz="3800" dirty="0" smtClean="0"/>
              <a:t> </a:t>
            </a:r>
            <a:r>
              <a:rPr lang="en-US" sz="3800" dirty="0" err="1" smtClean="0"/>
              <a:t>Deputi</a:t>
            </a:r>
            <a:r>
              <a:rPr lang="en-US" sz="3800" dirty="0" smtClean="0"/>
              <a:t> </a:t>
            </a:r>
            <a:r>
              <a:rPr lang="en-US" sz="3800" dirty="0" err="1" smtClean="0"/>
              <a:t>Kelembagaan</a:t>
            </a:r>
            <a:r>
              <a:rPr lang="en-US" sz="3800" dirty="0" smtClean="0"/>
              <a:t> </a:t>
            </a:r>
            <a:r>
              <a:rPr lang="en-US" sz="3800" dirty="0" err="1" smtClean="0"/>
              <a:t>Kemenpan</a:t>
            </a:r>
            <a:r>
              <a:rPr lang="en-US" sz="3800" dirty="0"/>
              <a:t> </a:t>
            </a:r>
            <a:r>
              <a:rPr lang="en-US" sz="3800" dirty="0" err="1" smtClean="0"/>
              <a:t>dan</a:t>
            </a:r>
            <a:r>
              <a:rPr lang="en-US" sz="3800" dirty="0" smtClean="0"/>
              <a:t> RB </a:t>
            </a:r>
            <a:r>
              <a:rPr lang="en-US" sz="3800" dirty="0" smtClean="0">
                <a:sym typeface="Wingdings" panose="05000000000000000000" pitchFamily="2" charset="2"/>
              </a:rPr>
              <a:t> </a:t>
            </a:r>
            <a:r>
              <a:rPr lang="en-US" sz="3800" dirty="0" err="1" smtClean="0">
                <a:sym typeface="Wingdings" panose="05000000000000000000" pitchFamily="2" charset="2"/>
              </a:rPr>
              <a:t>direncanakan</a:t>
            </a:r>
            <a:r>
              <a:rPr lang="en-US" sz="3800" dirty="0" smtClean="0">
                <a:sym typeface="Wingdings" panose="05000000000000000000" pitchFamily="2" charset="2"/>
              </a:rPr>
              <a:t> 4 </a:t>
            </a:r>
            <a:r>
              <a:rPr lang="en-US" sz="3800" dirty="0" err="1" smtClean="0">
                <a:sym typeface="Wingdings" panose="05000000000000000000" pitchFamily="2" charset="2"/>
              </a:rPr>
              <a:t>Agustus</a:t>
            </a:r>
            <a:r>
              <a:rPr lang="en-US" sz="3800" dirty="0" smtClean="0">
                <a:sym typeface="Wingdings" panose="05000000000000000000" pitchFamily="2" charset="2"/>
              </a:rPr>
              <a:t> 2015</a:t>
            </a:r>
          </a:p>
          <a:p>
            <a:pPr marL="0" indent="0">
              <a:buNone/>
            </a:pPr>
            <a:r>
              <a:rPr lang="en-US" sz="3800" dirty="0" err="1" smtClean="0">
                <a:sym typeface="Wingdings" panose="05000000000000000000" pitchFamily="2" charset="2"/>
              </a:rPr>
              <a:t>Pertemuan</a:t>
            </a:r>
            <a:r>
              <a:rPr lang="en-US" sz="3800" dirty="0" smtClean="0">
                <a:sym typeface="Wingdings" panose="05000000000000000000" pitchFamily="2" charset="2"/>
              </a:rPr>
              <a:t> </a:t>
            </a:r>
            <a:r>
              <a:rPr lang="en-US" sz="3800" dirty="0" err="1" smtClean="0">
                <a:sym typeface="Wingdings" panose="05000000000000000000" pitchFamily="2" charset="2"/>
              </a:rPr>
              <a:t>lanjutan</a:t>
            </a:r>
            <a:r>
              <a:rPr lang="en-US" sz="3800" dirty="0" smtClean="0">
                <a:sym typeface="Wingdings" panose="05000000000000000000" pitchFamily="2" charset="2"/>
              </a:rPr>
              <a:t> di UPI, </a:t>
            </a:r>
            <a:r>
              <a:rPr lang="en-US" sz="3800" dirty="0" err="1" smtClean="0">
                <a:sym typeface="Wingdings" panose="05000000000000000000" pitchFamily="2" charset="2"/>
              </a:rPr>
              <a:t>sekaligus</a:t>
            </a:r>
            <a:r>
              <a:rPr lang="en-US" sz="3800" dirty="0" smtClean="0">
                <a:sym typeface="Wingdings" panose="05000000000000000000" pitchFamily="2" charset="2"/>
              </a:rPr>
              <a:t> </a:t>
            </a:r>
            <a:r>
              <a:rPr lang="en-US" sz="3800" dirty="0" err="1" smtClean="0">
                <a:sym typeface="Wingdings" panose="05000000000000000000" pitchFamily="2" charset="2"/>
              </a:rPr>
              <a:t>syukuran</a:t>
            </a:r>
            <a:r>
              <a:rPr lang="en-US" sz="3800" dirty="0" smtClean="0">
                <a:sym typeface="Wingdings" panose="05000000000000000000" pitchFamily="2" charset="2"/>
              </a:rPr>
              <a:t> </a:t>
            </a:r>
            <a:r>
              <a:rPr lang="en-US" sz="3800" dirty="0" err="1" smtClean="0">
                <a:sym typeface="Wingdings" panose="05000000000000000000" pitchFamily="2" charset="2"/>
              </a:rPr>
              <a:t>Rektor</a:t>
            </a:r>
            <a:r>
              <a:rPr lang="en-US" sz="3800" dirty="0" smtClean="0">
                <a:sym typeface="Wingdings" panose="05000000000000000000" pitchFamily="2" charset="2"/>
              </a:rPr>
              <a:t> UPI.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28829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" y="547688"/>
            <a:ext cx="10972800" cy="1143000"/>
          </a:xfrm>
        </p:spPr>
        <p:txBody>
          <a:bodyPr/>
          <a:lstStyle/>
          <a:p>
            <a:pPr algn="ctr"/>
            <a:r>
              <a:rPr lang="en-US" dirty="0" smtClean="0"/>
              <a:t>STRUKTUR ORGANISASI UGM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04800" y="1690688"/>
            <a:ext cx="11734800" cy="4999967"/>
            <a:chOff x="304800" y="1690688"/>
            <a:chExt cx="11734800" cy="499996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22333" t="25259" r="24167" b="40964"/>
            <a:stretch/>
          </p:blipFill>
          <p:spPr>
            <a:xfrm>
              <a:off x="304800" y="1690688"/>
              <a:ext cx="11734800" cy="4496752"/>
            </a:xfrm>
            <a:prstGeom prst="rect">
              <a:avLst/>
            </a:prstGeom>
          </p:spPr>
        </p:pic>
        <p:pic>
          <p:nvPicPr>
            <p:cNvPr id="4" name="Picture 3" descr="I:\Bagan Terbaru (9 Okt).gif"/>
            <p:cNvPicPr/>
            <p:nvPr/>
          </p:nvPicPr>
          <p:blipFill rotWithShape="1"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t="91584" r="67045"/>
            <a:stretch/>
          </p:blipFill>
          <p:spPr bwMode="auto">
            <a:xfrm>
              <a:off x="381000" y="6217920"/>
              <a:ext cx="2403567" cy="47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14322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52218"/>
              </p:ext>
            </p:extLst>
          </p:nvPr>
        </p:nvGraphicFramePr>
        <p:xfrm>
          <a:off x="1384905" y="99030"/>
          <a:ext cx="9503054" cy="6743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r:id="rId3" imgW="13122910" imgH="9312910" progId="">
                  <p:embed/>
                </p:oleObj>
              </mc:Choice>
              <mc:Fallback>
                <p:oleObj r:id="rId3" imgW="13122910" imgH="931291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905" y="99030"/>
                        <a:ext cx="9503054" cy="67436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130" y="99030"/>
            <a:ext cx="1161805" cy="116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1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GAN STRUKTUR UI  2015_270215-3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0" t="7090" r="1951" b="24854"/>
          <a:stretch/>
        </p:blipFill>
        <p:spPr>
          <a:xfrm>
            <a:off x="2362200" y="-231679"/>
            <a:ext cx="7467600" cy="7316708"/>
          </a:xfrm>
        </p:spPr>
      </p:pic>
    </p:spTree>
    <p:extLst>
      <p:ext uri="{BB962C8B-B14F-4D97-AF65-F5344CB8AC3E}">
        <p14:creationId xmlns:p14="http://schemas.microsoft.com/office/powerpoint/2010/main" val="15719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419225" y="938070"/>
            <a:ext cx="9858375" cy="850106"/>
          </a:xfrm>
          <a:prstGeom prst="rect">
            <a:avLst/>
          </a:prstGeom>
        </p:spPr>
        <p:txBody>
          <a:bodyPr/>
          <a:lstStyle/>
          <a:p>
            <a:pPr algn="ctr" defTabSz="914400">
              <a:defRPr/>
            </a:pPr>
            <a:r>
              <a:rPr lang="en-US" sz="4400" b="1" kern="0" dirty="0" err="1" smtClean="0">
                <a:solidFill>
                  <a:srgbClr val="FF0000"/>
                </a:solidFill>
              </a:rPr>
              <a:t>Rencana</a:t>
            </a:r>
            <a:r>
              <a:rPr lang="en-US" sz="4400" b="1" kern="0" dirty="0" smtClean="0">
                <a:solidFill>
                  <a:srgbClr val="FF0000"/>
                </a:solidFill>
              </a:rPr>
              <a:t> </a:t>
            </a:r>
            <a:r>
              <a:rPr lang="en-US" sz="4400" b="1" kern="0" dirty="0" err="1" smtClean="0">
                <a:solidFill>
                  <a:srgbClr val="FF0000"/>
                </a:solidFill>
              </a:rPr>
              <a:t>Kerja</a:t>
            </a:r>
            <a:r>
              <a:rPr lang="en-US" sz="4400" b="1" kern="0" dirty="0" smtClean="0">
                <a:solidFill>
                  <a:srgbClr val="FF0000"/>
                </a:solidFill>
              </a:rPr>
              <a:t> </a:t>
            </a:r>
            <a:r>
              <a:rPr lang="en-US" sz="4400" b="1" kern="0" dirty="0" err="1" smtClean="0">
                <a:solidFill>
                  <a:srgbClr val="FF0000"/>
                </a:solidFill>
              </a:rPr>
              <a:t>Juli-Desember</a:t>
            </a:r>
            <a:r>
              <a:rPr lang="en-US" sz="4400" b="1" kern="0" dirty="0" smtClean="0">
                <a:solidFill>
                  <a:srgbClr val="FF0000"/>
                </a:solidFill>
              </a:rPr>
              <a:t> </a:t>
            </a:r>
            <a:r>
              <a:rPr lang="en-US" sz="4400" b="1" kern="0" dirty="0" smtClean="0">
                <a:solidFill>
                  <a:srgbClr val="FF0000"/>
                </a:solidFill>
              </a:rPr>
              <a:t>2015</a:t>
            </a:r>
            <a:endParaRPr lang="en-US" sz="4400" b="1" kern="0" dirty="0">
              <a:solidFill>
                <a:srgbClr val="FF0000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609600" y="2133607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defTabSz="914400">
              <a:buFont typeface="Arial" pitchFamily="34" charset="0"/>
              <a:buAutoNum type="arabicPeriod"/>
              <a:defRPr/>
            </a:pPr>
            <a:r>
              <a:rPr lang="en-US" sz="2800" dirty="0" err="1" smtClean="0">
                <a:solidFill>
                  <a:prstClr val="black"/>
                </a:solidFill>
              </a:rPr>
              <a:t>Advokasi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percepatan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penetapan</a:t>
            </a:r>
            <a:r>
              <a:rPr lang="en-US" sz="2800" dirty="0" smtClean="0">
                <a:solidFill>
                  <a:prstClr val="black"/>
                </a:solidFill>
              </a:rPr>
              <a:t> PP </a:t>
            </a:r>
            <a:r>
              <a:rPr lang="en-US" sz="2800" dirty="0" err="1" smtClean="0">
                <a:solidFill>
                  <a:prstClr val="black"/>
                </a:solidFill>
              </a:rPr>
              <a:t>Statuta</a:t>
            </a:r>
            <a:r>
              <a:rPr lang="en-US" sz="2800" dirty="0" smtClean="0">
                <a:solidFill>
                  <a:prstClr val="black"/>
                </a:solidFill>
              </a:rPr>
              <a:t> 4 PTN BH.</a:t>
            </a:r>
          </a:p>
          <a:p>
            <a:pPr marL="514350" indent="-514350" defTabSz="914400">
              <a:buFont typeface="Arial" pitchFamily="34" charset="0"/>
              <a:buAutoNum type="arabicPeriod"/>
            </a:pPr>
            <a:r>
              <a:rPr lang="en-US" sz="2800" dirty="0" err="1">
                <a:solidFill>
                  <a:prstClr val="black"/>
                </a:solidFill>
              </a:rPr>
              <a:t>Sosialisasi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Statuta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Unpad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kepada</a:t>
            </a:r>
            <a:r>
              <a:rPr lang="en-US" sz="2800" dirty="0">
                <a:solidFill>
                  <a:prstClr val="black"/>
                </a:solidFill>
              </a:rPr>
              <a:t> stakeholders.</a:t>
            </a:r>
          </a:p>
          <a:p>
            <a:pPr marL="514350" indent="-514350" defTabSz="914400">
              <a:buFont typeface="Arial" pitchFamily="34" charset="0"/>
              <a:buAutoNum type="arabicPeriod"/>
              <a:defRPr/>
            </a:pPr>
            <a:r>
              <a:rPr lang="en-US" sz="2800" dirty="0" err="1" smtClean="0">
                <a:solidFill>
                  <a:prstClr val="black"/>
                </a:solidFill>
              </a:rPr>
              <a:t>Finalisasi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penyusunan</a:t>
            </a:r>
            <a:r>
              <a:rPr lang="en-US" sz="2800" dirty="0" smtClean="0">
                <a:solidFill>
                  <a:prstClr val="black"/>
                </a:solidFill>
              </a:rPr>
              <a:t> draft </a:t>
            </a:r>
            <a:r>
              <a:rPr lang="en-US" sz="2800" dirty="0" err="1" smtClean="0">
                <a:solidFill>
                  <a:prstClr val="black"/>
                </a:solidFill>
              </a:rPr>
              <a:t>peraturan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turunan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untuk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Peraturan</a:t>
            </a:r>
            <a:r>
              <a:rPr lang="en-US" sz="2800" dirty="0" smtClean="0">
                <a:solidFill>
                  <a:prstClr val="black"/>
                </a:solidFill>
              </a:rPr>
              <a:t> MWA.</a:t>
            </a:r>
          </a:p>
          <a:p>
            <a:pPr marL="514350" indent="-514350" defTabSz="914400">
              <a:buFont typeface="Arial" pitchFamily="34" charset="0"/>
              <a:buAutoNum type="arabicPeriod"/>
              <a:defRPr/>
            </a:pPr>
            <a:r>
              <a:rPr lang="en-US" sz="2800" dirty="0" err="1" smtClean="0">
                <a:solidFill>
                  <a:prstClr val="black"/>
                </a:solidFill>
              </a:rPr>
              <a:t>Penyusunan</a:t>
            </a:r>
            <a:r>
              <a:rPr lang="en-US" sz="2800" dirty="0" smtClean="0">
                <a:solidFill>
                  <a:prstClr val="black"/>
                </a:solidFill>
              </a:rPr>
              <a:t> draft </a:t>
            </a:r>
            <a:r>
              <a:rPr lang="en-US" sz="2800" dirty="0" err="1" smtClean="0">
                <a:solidFill>
                  <a:prstClr val="black"/>
                </a:solidFill>
              </a:rPr>
              <a:t>peraturan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turunan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untuk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Peraturan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Rektor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dan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Peraturan</a:t>
            </a:r>
            <a:r>
              <a:rPr lang="en-US" sz="2800" dirty="0" smtClean="0">
                <a:solidFill>
                  <a:prstClr val="black"/>
                </a:solidFill>
              </a:rPr>
              <a:t> SA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</a:p>
          <a:p>
            <a:pPr marL="514350" indent="-514350" defTabSz="914400">
              <a:buFont typeface="Arial" pitchFamily="34" charset="0"/>
              <a:buAutoNum type="arabicPeriod"/>
              <a:defRPr/>
            </a:pPr>
            <a:r>
              <a:rPr lang="en-US" sz="2800" dirty="0" err="1" smtClean="0">
                <a:solidFill>
                  <a:prstClr val="black"/>
                </a:solidFill>
              </a:rPr>
              <a:t>Inventarisasi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tanah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dan</a:t>
            </a:r>
            <a:r>
              <a:rPr lang="en-US" sz="2800" dirty="0" smtClean="0">
                <a:solidFill>
                  <a:prstClr val="black"/>
                </a:solidFill>
              </a:rPr>
              <a:t> asset lain </a:t>
            </a:r>
            <a:r>
              <a:rPr lang="en-US" sz="2800" dirty="0" err="1" smtClean="0">
                <a:solidFill>
                  <a:prstClr val="black"/>
                </a:solidFill>
              </a:rPr>
              <a:t>untuk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kekayaan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awal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</a:p>
          <a:p>
            <a:pPr marL="514350" indent="-514350" defTabSz="914400">
              <a:buFont typeface="Arial" pitchFamily="34" charset="0"/>
              <a:buAutoNum type="arabicPeriod"/>
              <a:defRPr/>
            </a:pPr>
            <a:r>
              <a:rPr lang="en-US" sz="2800" dirty="0" err="1" smtClean="0">
                <a:solidFill>
                  <a:prstClr val="black"/>
                </a:solidFill>
              </a:rPr>
              <a:t>Penyusunan</a:t>
            </a:r>
            <a:r>
              <a:rPr lang="en-US" sz="2800" dirty="0" smtClean="0">
                <a:solidFill>
                  <a:prstClr val="black"/>
                </a:solidFill>
              </a:rPr>
              <a:t> SOTK</a:t>
            </a:r>
          </a:p>
          <a:p>
            <a:pPr marL="514350" indent="-514350" defTabSz="914400">
              <a:buFont typeface="Arial" pitchFamily="34" charset="0"/>
              <a:buAutoNum type="arabicPeriod"/>
              <a:defRPr/>
            </a:pPr>
            <a:r>
              <a:rPr lang="en-US" sz="2800" dirty="0" err="1" smtClean="0">
                <a:solidFill>
                  <a:prstClr val="black"/>
                </a:solidFill>
              </a:rPr>
              <a:t>Penyiapan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pembentukan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Badan</a:t>
            </a:r>
            <a:r>
              <a:rPr lang="en-US" sz="2800" dirty="0" smtClean="0">
                <a:solidFill>
                  <a:prstClr val="black"/>
                </a:solidFill>
              </a:rPr>
              <a:t> Usaha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0" indent="0" defTabSz="914400">
              <a:buFont typeface="Arial" pitchFamily="34" charset="0"/>
              <a:buNone/>
              <a:defRPr/>
            </a:pP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23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609600" y="1213208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  <a:defRPr/>
            </a:pPr>
            <a:r>
              <a:rPr lang="en-US" sz="4800" b="1" dirty="0" smtClean="0">
                <a:solidFill>
                  <a:prstClr val="black"/>
                </a:solidFill>
              </a:rPr>
              <a:t>KEGIATAN TIM PTN BH</a:t>
            </a:r>
          </a:p>
          <a:p>
            <a:pPr marL="0" indent="0" algn="ctr" defTabSz="914400">
              <a:buNone/>
              <a:defRPr/>
            </a:pPr>
            <a:endParaRPr lang="en-US" sz="3600" b="1" dirty="0" smtClean="0">
              <a:solidFill>
                <a:prstClr val="black"/>
              </a:solidFill>
            </a:endParaRPr>
          </a:p>
          <a:p>
            <a:pPr lvl="0"/>
            <a:r>
              <a:rPr lang="en-US" sz="3600" dirty="0" err="1" smtClean="0"/>
              <a:t>Pemantauan</a:t>
            </a:r>
            <a:r>
              <a:rPr lang="en-US" sz="3600" dirty="0" smtClean="0"/>
              <a:t> proses </a:t>
            </a:r>
            <a:r>
              <a:rPr lang="en-US" sz="3600" dirty="0" err="1" smtClean="0"/>
              <a:t>paraf</a:t>
            </a:r>
            <a:r>
              <a:rPr lang="en-US" sz="3600" dirty="0" smtClean="0"/>
              <a:t> </a:t>
            </a:r>
            <a:r>
              <a:rPr lang="en-US" sz="3600" dirty="0" err="1" smtClean="0"/>
              <a:t>Menteri</a:t>
            </a:r>
            <a:r>
              <a:rPr lang="en-US" sz="3600" dirty="0" smtClean="0"/>
              <a:t> </a:t>
            </a:r>
            <a:r>
              <a:rPr lang="en-US" sz="3600" dirty="0" err="1" smtClean="0"/>
              <a:t>untuk</a:t>
            </a:r>
            <a:r>
              <a:rPr lang="en-US" sz="3600" dirty="0" smtClean="0"/>
              <a:t> </a:t>
            </a:r>
            <a:r>
              <a:rPr lang="en-US" sz="3600" dirty="0" err="1" smtClean="0"/>
              <a:t>percepatan</a:t>
            </a:r>
            <a:r>
              <a:rPr lang="en-US" sz="3600" dirty="0" smtClean="0"/>
              <a:t> </a:t>
            </a:r>
            <a:r>
              <a:rPr lang="en-US" sz="3600" dirty="0" err="1" smtClean="0"/>
              <a:t>penetapan</a:t>
            </a:r>
            <a:r>
              <a:rPr lang="en-US" sz="3600" dirty="0" smtClean="0"/>
              <a:t> PP </a:t>
            </a:r>
            <a:r>
              <a:rPr lang="en-US" sz="3600" dirty="0" err="1" smtClean="0"/>
              <a:t>Statuta</a:t>
            </a:r>
            <a:r>
              <a:rPr lang="en-US" sz="3600" dirty="0" smtClean="0"/>
              <a:t> PTN BH</a:t>
            </a:r>
          </a:p>
          <a:p>
            <a:pPr lvl="0"/>
            <a:r>
              <a:rPr lang="en-US" sz="3600" dirty="0" err="1" smtClean="0"/>
              <a:t>Koordinasi</a:t>
            </a:r>
            <a:r>
              <a:rPr lang="en-US" sz="3600" dirty="0" smtClean="0"/>
              <a:t> 4 PTN BH di </a:t>
            </a:r>
            <a:r>
              <a:rPr lang="en-US" sz="3600" dirty="0" err="1" smtClean="0"/>
              <a:t>Undip</a:t>
            </a:r>
            <a:r>
              <a:rPr lang="en-US" sz="3600" dirty="0" smtClean="0"/>
              <a:t>, 12-13 </a:t>
            </a:r>
            <a:r>
              <a:rPr lang="en-US" sz="3600" dirty="0" err="1" smtClean="0"/>
              <a:t>Juni</a:t>
            </a:r>
            <a:r>
              <a:rPr lang="en-US" sz="3600" dirty="0" smtClean="0"/>
              <a:t> 2015  </a:t>
            </a:r>
          </a:p>
          <a:p>
            <a:r>
              <a:rPr lang="en-US" sz="3600" dirty="0" err="1"/>
              <a:t>Koordinasi</a:t>
            </a:r>
            <a:r>
              <a:rPr lang="en-US" sz="3600" dirty="0"/>
              <a:t> Tim 12 PTN BH, </a:t>
            </a:r>
            <a:r>
              <a:rPr lang="en-US" sz="3600" dirty="0" smtClean="0"/>
              <a:t>17 </a:t>
            </a:r>
            <a:r>
              <a:rPr lang="en-US" sz="3600" dirty="0" err="1" smtClean="0"/>
              <a:t>Juni</a:t>
            </a:r>
            <a:r>
              <a:rPr lang="en-US" sz="3600" dirty="0" smtClean="0"/>
              <a:t> 2015</a:t>
            </a:r>
            <a:endParaRPr lang="en-US" sz="3600" dirty="0"/>
          </a:p>
          <a:p>
            <a:pPr lvl="0"/>
            <a:r>
              <a:rPr lang="en-US" sz="3600" dirty="0" smtClean="0"/>
              <a:t>Workshop </a:t>
            </a:r>
            <a:r>
              <a:rPr lang="en-US" sz="3600" dirty="0" err="1" smtClean="0"/>
              <a:t>Sekber</a:t>
            </a:r>
            <a:r>
              <a:rPr lang="en-US" sz="3600" dirty="0" smtClean="0"/>
              <a:t> PTN BH di </a:t>
            </a:r>
            <a:r>
              <a:rPr lang="en-US" sz="3600" dirty="0" err="1" smtClean="0"/>
              <a:t>Unair</a:t>
            </a:r>
            <a:r>
              <a:rPr lang="en-US" sz="3600" dirty="0" smtClean="0"/>
              <a:t>, 25-26 </a:t>
            </a:r>
            <a:r>
              <a:rPr lang="en-US" sz="3600" dirty="0" err="1" smtClean="0"/>
              <a:t>Juni</a:t>
            </a:r>
            <a:r>
              <a:rPr lang="en-US" sz="3600" dirty="0" smtClean="0"/>
              <a:t> 2015</a:t>
            </a:r>
          </a:p>
          <a:p>
            <a:pPr marL="0" indent="0" algn="ctr" defTabSz="914400">
              <a:buNone/>
              <a:defRPr/>
            </a:pPr>
            <a:endParaRPr lang="en-US" sz="2400" b="1" dirty="0">
              <a:solidFill>
                <a:prstClr val="black"/>
              </a:solidFill>
            </a:endParaRPr>
          </a:p>
          <a:p>
            <a:pPr marL="0" indent="0" algn="ctr" defTabSz="914400">
              <a:buNone/>
              <a:defRPr/>
            </a:pP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00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17625" y="2638425"/>
            <a:ext cx="9858375" cy="2834863"/>
          </a:xfrm>
          <a:prstGeom prst="rect">
            <a:avLst/>
          </a:prstGeom>
        </p:spPr>
        <p:txBody>
          <a:bodyPr/>
          <a:lstStyle/>
          <a:p>
            <a:pPr algn="ctr" defTabSz="914400">
              <a:defRPr/>
            </a:pPr>
            <a:r>
              <a:rPr lang="en-US" sz="3600" b="1" kern="0" dirty="0" smtClean="0">
                <a:solidFill>
                  <a:srgbClr val="FFFF00"/>
                </a:solidFill>
              </a:rPr>
              <a:t>www.unpad.ac.id</a:t>
            </a:r>
          </a:p>
          <a:p>
            <a:pPr algn="ctr" defTabSz="914400">
              <a:defRPr/>
            </a:pPr>
            <a:endParaRPr lang="en-US" sz="4400" b="1" kern="0" dirty="0">
              <a:solidFill>
                <a:srgbClr val="FFFF00"/>
              </a:solidFill>
            </a:endParaRPr>
          </a:p>
          <a:p>
            <a:pPr algn="ctr" defTabSz="914400">
              <a:defRPr/>
            </a:pPr>
            <a:r>
              <a:rPr lang="en-US" sz="4400" b="1" kern="0" dirty="0" err="1" smtClean="0">
                <a:solidFill>
                  <a:srgbClr val="FFFF00"/>
                </a:solidFill>
              </a:rPr>
              <a:t>Terima</a:t>
            </a:r>
            <a:r>
              <a:rPr lang="en-US" sz="4400" b="1" kern="0" dirty="0" smtClean="0">
                <a:solidFill>
                  <a:srgbClr val="FFFF00"/>
                </a:solidFill>
              </a:rPr>
              <a:t> </a:t>
            </a:r>
            <a:r>
              <a:rPr lang="en-US" sz="4400" b="1" kern="0" dirty="0" err="1" smtClean="0">
                <a:solidFill>
                  <a:srgbClr val="FFFF00"/>
                </a:solidFill>
              </a:rPr>
              <a:t>kasih</a:t>
            </a:r>
            <a:r>
              <a:rPr lang="en-US" sz="4400" b="1" kern="0" dirty="0" smtClean="0">
                <a:solidFill>
                  <a:srgbClr val="FFFF00"/>
                </a:solidFill>
              </a:rPr>
              <a:t>…..</a:t>
            </a:r>
            <a:endParaRPr lang="en-US" sz="4400" b="1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40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9763432" y="1592826"/>
            <a:ext cx="1907645" cy="48669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PROSES PARAF MENTERI PP STATUTA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980" y="2190750"/>
            <a:ext cx="1024467" cy="1047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1097" y="1726168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13 Mei 2015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106" y="2160492"/>
            <a:ext cx="1152525" cy="107800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231797" y="2447925"/>
            <a:ext cx="685800" cy="409575"/>
          </a:xfrm>
          <a:prstGeom prst="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17080" y="1728215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13-19 Mei 2015</a:t>
            </a:r>
            <a:endParaRPr lang="en-US" sz="2400" dirty="0"/>
          </a:p>
        </p:txBody>
      </p:sp>
      <p:sp>
        <p:nvSpPr>
          <p:cNvPr id="9" name="Right Arrow 8"/>
          <p:cNvSpPr/>
          <p:nvPr/>
        </p:nvSpPr>
        <p:spPr>
          <a:xfrm>
            <a:off x="5941131" y="2447925"/>
            <a:ext cx="685800" cy="409575"/>
          </a:xfrm>
          <a:prstGeom prst="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431" y="2162175"/>
            <a:ext cx="1171575" cy="11715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93656" y="1695910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19-29 Mei 2015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319" y="2113708"/>
            <a:ext cx="1152525" cy="10780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377" y="4667250"/>
            <a:ext cx="1024467" cy="104775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8884356" y="2447925"/>
            <a:ext cx="685800" cy="409575"/>
          </a:xfrm>
          <a:prstGeom prst="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664" y="4552452"/>
            <a:ext cx="2574055" cy="17135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93656" y="3994690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4-22 </a:t>
            </a:r>
            <a:r>
              <a:rPr lang="en-US" sz="2400" dirty="0" err="1" smtClean="0"/>
              <a:t>Juni</a:t>
            </a:r>
            <a:r>
              <a:rPr lang="en-US" sz="2400" dirty="0" smtClean="0"/>
              <a:t> 2015</a:t>
            </a:r>
            <a:endParaRPr lang="en-US" sz="2400" dirty="0"/>
          </a:p>
        </p:txBody>
      </p:sp>
      <p:sp>
        <p:nvSpPr>
          <p:cNvPr id="17" name="Right Arrow 16"/>
          <p:cNvSpPr/>
          <p:nvPr/>
        </p:nvSpPr>
        <p:spPr>
          <a:xfrm rot="5400000">
            <a:off x="10405709" y="3728601"/>
            <a:ext cx="685800" cy="409575"/>
          </a:xfrm>
          <a:prstGeom prst="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0800000">
            <a:off x="8813841" y="5102711"/>
            <a:ext cx="685800" cy="409575"/>
          </a:xfrm>
          <a:prstGeom prst="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0800000">
            <a:off x="5950920" y="5106586"/>
            <a:ext cx="685800" cy="409575"/>
          </a:xfrm>
          <a:prstGeom prst="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983" y="4328863"/>
            <a:ext cx="2028250" cy="202825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598596" y="4042664"/>
            <a:ext cx="2674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22 </a:t>
            </a:r>
            <a:r>
              <a:rPr lang="en-US" sz="2400" b="1" dirty="0" err="1" smtClean="0">
                <a:solidFill>
                  <a:srgbClr val="FF0000"/>
                </a:solidFill>
              </a:rPr>
              <a:t>Juni</a:t>
            </a:r>
            <a:r>
              <a:rPr lang="en-US" sz="2400" b="1" dirty="0" smtClean="0">
                <a:solidFill>
                  <a:srgbClr val="FF0000"/>
                </a:solidFill>
              </a:rPr>
              <a:t>- ...</a:t>
            </a:r>
            <a:r>
              <a:rPr lang="en-US" sz="2400" b="1" dirty="0" err="1" smtClean="0">
                <a:solidFill>
                  <a:srgbClr val="FF0000"/>
                </a:solidFill>
              </a:rPr>
              <a:t>Juli</a:t>
            </a:r>
            <a:r>
              <a:rPr lang="en-US" sz="2400" b="1" dirty="0" smtClean="0">
                <a:solidFill>
                  <a:srgbClr val="FF0000"/>
                </a:solidFill>
              </a:rPr>
              <a:t> 2015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32" y="4477321"/>
            <a:ext cx="2495550" cy="1828800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H="1">
            <a:off x="2205872" y="5102711"/>
            <a:ext cx="1550111" cy="0"/>
          </a:xfrm>
          <a:prstGeom prst="straightConnector1">
            <a:avLst/>
          </a:prstGeom>
          <a:ln w="130175"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14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609600" y="1552576"/>
            <a:ext cx="10972800" cy="493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KOORDINASI 4 PTN BH DI UNDIP, 12-13 JUNI 2015</a:t>
            </a:r>
          </a:p>
          <a:p>
            <a:pPr marL="0" indent="0" defTabSz="914400">
              <a:buNone/>
              <a:defRPr/>
            </a:pPr>
            <a:r>
              <a:rPr lang="en-US" sz="2800" dirty="0" err="1" smtClean="0">
                <a:solidFill>
                  <a:prstClr val="black"/>
                </a:solidFill>
              </a:rPr>
              <a:t>Delegasi</a:t>
            </a:r>
            <a:r>
              <a:rPr lang="en-US" sz="2800" dirty="0" smtClean="0">
                <a:solidFill>
                  <a:prstClr val="black"/>
                </a:solidFill>
              </a:rPr>
              <a:t>: </a:t>
            </a:r>
          </a:p>
          <a:p>
            <a:pPr marL="0" indent="0" defTabSz="914400">
              <a:buNone/>
              <a:defRPr/>
            </a:pPr>
            <a:r>
              <a:rPr lang="en-US" sz="2800" dirty="0" err="1" smtClean="0">
                <a:solidFill>
                  <a:prstClr val="black"/>
                </a:solidFill>
              </a:rPr>
              <a:t>Ketua</a:t>
            </a:r>
            <a:r>
              <a:rPr lang="en-US" sz="2800" dirty="0" smtClean="0">
                <a:solidFill>
                  <a:prstClr val="black"/>
                </a:solidFill>
              </a:rPr>
              <a:t> Tim (Setiawan/</a:t>
            </a:r>
            <a:r>
              <a:rPr lang="en-US" sz="2800" dirty="0" err="1" smtClean="0">
                <a:solidFill>
                  <a:prstClr val="black"/>
                </a:solidFill>
              </a:rPr>
              <a:t>Pimpinan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Unpad</a:t>
            </a:r>
            <a:r>
              <a:rPr lang="en-US" sz="2800" dirty="0" smtClean="0">
                <a:solidFill>
                  <a:prstClr val="black"/>
                </a:solidFill>
              </a:rPr>
              <a:t>), </a:t>
            </a:r>
            <a:r>
              <a:rPr lang="en-US" sz="2800" dirty="0" err="1" smtClean="0">
                <a:solidFill>
                  <a:prstClr val="black"/>
                </a:solidFill>
              </a:rPr>
              <a:t>Sekretaris</a:t>
            </a:r>
            <a:r>
              <a:rPr lang="en-US" sz="2800" dirty="0" smtClean="0">
                <a:solidFill>
                  <a:prstClr val="black"/>
                </a:solidFill>
              </a:rPr>
              <a:t> Tim (</a:t>
            </a:r>
            <a:r>
              <a:rPr lang="en-US" sz="2800" dirty="0" err="1" smtClean="0">
                <a:solidFill>
                  <a:prstClr val="black"/>
                </a:solidFill>
              </a:rPr>
              <a:t>Tualar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Simarmata</a:t>
            </a:r>
            <a:r>
              <a:rPr lang="en-US" sz="2800" dirty="0" smtClean="0">
                <a:solidFill>
                  <a:prstClr val="black"/>
                </a:solidFill>
              </a:rPr>
              <a:t>/</a:t>
            </a:r>
            <a:r>
              <a:rPr lang="en-US" sz="2800" dirty="0" err="1" smtClean="0">
                <a:solidFill>
                  <a:prstClr val="black"/>
                </a:solidFill>
              </a:rPr>
              <a:t>Senat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Unpad</a:t>
            </a:r>
            <a:r>
              <a:rPr lang="en-US" sz="2800" dirty="0" smtClean="0">
                <a:solidFill>
                  <a:prstClr val="black"/>
                </a:solidFill>
              </a:rPr>
              <a:t>), </a:t>
            </a:r>
            <a:r>
              <a:rPr lang="en-US" sz="2800" dirty="0" err="1" smtClean="0">
                <a:solidFill>
                  <a:prstClr val="black"/>
                </a:solidFill>
              </a:rPr>
              <a:t>Anggota</a:t>
            </a:r>
            <a:r>
              <a:rPr lang="en-US" sz="2800" dirty="0" smtClean="0">
                <a:solidFill>
                  <a:prstClr val="black"/>
                </a:solidFill>
              </a:rPr>
              <a:t> Tim (</a:t>
            </a:r>
            <a:r>
              <a:rPr lang="en-US" sz="2800" dirty="0" err="1" smtClean="0">
                <a:solidFill>
                  <a:prstClr val="black"/>
                </a:solidFill>
              </a:rPr>
              <a:t>Sigid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Suseno</a:t>
            </a:r>
            <a:r>
              <a:rPr lang="en-US" sz="2800" dirty="0" smtClean="0">
                <a:solidFill>
                  <a:prstClr val="black"/>
                </a:solidFill>
              </a:rPr>
              <a:t>/</a:t>
            </a:r>
            <a:r>
              <a:rPr lang="en-US" sz="2800" dirty="0" err="1" smtClean="0">
                <a:solidFill>
                  <a:prstClr val="black"/>
                </a:solidFill>
              </a:rPr>
              <a:t>Dekan</a:t>
            </a:r>
            <a:r>
              <a:rPr lang="en-US" sz="2800" dirty="0" smtClean="0">
                <a:solidFill>
                  <a:prstClr val="black"/>
                </a:solidFill>
              </a:rPr>
              <a:t>).</a:t>
            </a:r>
          </a:p>
          <a:p>
            <a:pPr marL="0" indent="0" defTabSz="914400">
              <a:buNone/>
              <a:defRPr/>
            </a:pPr>
            <a:r>
              <a:rPr lang="en-US" sz="3600" dirty="0" err="1" smtClean="0">
                <a:solidFill>
                  <a:prstClr val="black"/>
                </a:solidFill>
              </a:rPr>
              <a:t>Pembahasan</a:t>
            </a:r>
            <a:r>
              <a:rPr lang="en-US" sz="3600" dirty="0" smtClean="0">
                <a:solidFill>
                  <a:prstClr val="black"/>
                </a:solidFill>
              </a:rPr>
              <a:t>:</a:t>
            </a:r>
          </a:p>
          <a:p>
            <a:pPr marL="514350" indent="-514350" defTabSz="914400">
              <a:buAutoNum type="arabicPeriod"/>
              <a:defRPr/>
            </a:pPr>
            <a:r>
              <a:rPr lang="en-US" sz="3600" dirty="0" err="1" smtClean="0">
                <a:solidFill>
                  <a:prstClr val="black"/>
                </a:solidFill>
              </a:rPr>
              <a:t>Amanat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Kemenristekdikti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terhadap</a:t>
            </a:r>
            <a:r>
              <a:rPr lang="en-US" sz="3600" dirty="0" smtClean="0">
                <a:solidFill>
                  <a:prstClr val="black"/>
                </a:solidFill>
              </a:rPr>
              <a:t> PTN BH</a:t>
            </a:r>
          </a:p>
          <a:p>
            <a:pPr marL="514350" indent="-514350" defTabSz="914400">
              <a:buAutoNum type="arabicPeriod"/>
              <a:defRPr/>
            </a:pPr>
            <a:r>
              <a:rPr lang="en-US" sz="3600" dirty="0" smtClean="0">
                <a:solidFill>
                  <a:prstClr val="black"/>
                </a:solidFill>
              </a:rPr>
              <a:t>PP no 26/2015 (</a:t>
            </a:r>
            <a:r>
              <a:rPr lang="en-US" sz="3600" dirty="0" err="1" smtClean="0">
                <a:solidFill>
                  <a:prstClr val="black"/>
                </a:solidFill>
              </a:rPr>
              <a:t>Revisi</a:t>
            </a:r>
            <a:r>
              <a:rPr lang="en-US" sz="3600" dirty="0" smtClean="0">
                <a:solidFill>
                  <a:prstClr val="black"/>
                </a:solidFill>
              </a:rPr>
              <a:t> PP 58/2013) </a:t>
            </a:r>
            <a:r>
              <a:rPr lang="en-US" sz="3600" dirty="0" err="1" smtClean="0">
                <a:solidFill>
                  <a:prstClr val="black"/>
                </a:solidFill>
              </a:rPr>
              <a:t>tentang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Bentuk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dan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Mekanisme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Pendanaan</a:t>
            </a:r>
            <a:r>
              <a:rPr lang="en-US" sz="3600" dirty="0" smtClean="0">
                <a:solidFill>
                  <a:prstClr val="black"/>
                </a:solidFill>
              </a:rPr>
              <a:t> PTN </a:t>
            </a:r>
            <a:r>
              <a:rPr lang="en-US" sz="3600" dirty="0" err="1" smtClean="0">
                <a:solidFill>
                  <a:prstClr val="black"/>
                </a:solidFill>
              </a:rPr>
              <a:t>Badan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Hukum</a:t>
            </a:r>
            <a:endParaRPr lang="en-US" sz="3600" dirty="0" smtClean="0">
              <a:solidFill>
                <a:prstClr val="black"/>
              </a:solidFill>
            </a:endParaRPr>
          </a:p>
          <a:p>
            <a:pPr marL="0" indent="0" defTabSz="914400">
              <a:buNone/>
              <a:defRPr/>
            </a:pPr>
            <a:endParaRPr lang="en-US" sz="2400" b="1" dirty="0">
              <a:solidFill>
                <a:prstClr val="black"/>
              </a:solidFill>
            </a:endParaRPr>
          </a:p>
          <a:p>
            <a:pPr marL="0" indent="0" algn="ctr" defTabSz="914400">
              <a:buNone/>
              <a:defRPr/>
            </a:pP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8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484476"/>
              </p:ext>
            </p:extLst>
          </p:nvPr>
        </p:nvGraphicFramePr>
        <p:xfrm>
          <a:off x="825910" y="639102"/>
          <a:ext cx="10225548" cy="61392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9429"/>
                <a:gridCol w="3889131"/>
                <a:gridCol w="896822"/>
                <a:gridCol w="793361"/>
                <a:gridCol w="793361"/>
                <a:gridCol w="793361"/>
                <a:gridCol w="969664"/>
                <a:gridCol w="1410419"/>
              </a:tblGrid>
              <a:tr h="43485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33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Indikator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Program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330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33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Keterangan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3300"/>
                    </a:solidFill>
                  </a:tcPr>
                </a:tc>
              </a:tr>
              <a:tr h="408032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33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3300"/>
                    </a:solidFill>
                  </a:tcPr>
                </a:tc>
              </a:tr>
              <a:tr h="7386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Jumlah</a:t>
                      </a:r>
                      <a:r>
                        <a:rPr lang="en-US" sz="180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Perguruan</a:t>
                      </a:r>
                      <a:r>
                        <a:rPr lang="en-US" sz="180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Tinggi</a:t>
                      </a:r>
                      <a:r>
                        <a:rPr lang="en-US" sz="180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berakreditasi</a:t>
                      </a:r>
                      <a:r>
                        <a:rPr lang="en-US" sz="180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 A (</a:t>
                      </a:r>
                      <a:r>
                        <a:rPr lang="en-US" sz="1800" dirty="0" err="1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Unggul</a:t>
                      </a:r>
                      <a:r>
                        <a:rPr lang="en-US" sz="180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29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39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53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99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194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Kumulatif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386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Jumlah </a:t>
                      </a:r>
                      <a:r>
                        <a:rPr lang="en-US" sz="180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P</a:t>
                      </a:r>
                      <a:r>
                        <a:rPr lang="id-ID" sz="180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erguruan Tinggi </a:t>
                      </a:r>
                      <a:r>
                        <a:rPr lang="en-US" sz="180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m</a:t>
                      </a:r>
                      <a:r>
                        <a:rPr lang="id-ID" sz="180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asuk </a:t>
                      </a:r>
                      <a:r>
                        <a:rPr lang="en-US" sz="180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id-ID" sz="180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op 500 </a:t>
                      </a:r>
                      <a:r>
                        <a:rPr lang="en-US" sz="180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d</a:t>
                      </a:r>
                      <a:r>
                        <a:rPr lang="id-ID" sz="180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unia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Kumulatif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386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Jumlah</a:t>
                      </a:r>
                      <a:r>
                        <a:rPr lang="en-US" sz="180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mahasiswa</a:t>
                      </a:r>
                      <a:r>
                        <a:rPr lang="en-US" sz="180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peraih</a:t>
                      </a:r>
                      <a:r>
                        <a:rPr lang="en-US" sz="180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emas</a:t>
                      </a:r>
                      <a:r>
                        <a:rPr lang="en-US" sz="180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tingkat</a:t>
                      </a:r>
                      <a:r>
                        <a:rPr lang="en-US" sz="180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nasional</a:t>
                      </a:r>
                      <a:r>
                        <a:rPr lang="en-US" sz="180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dan</a:t>
                      </a:r>
                      <a:r>
                        <a:rPr lang="en-US" sz="180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internasional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380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390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405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410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420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Nominal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96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J</a:t>
                      </a:r>
                      <a:r>
                        <a:rPr lang="id-ID" sz="1800" b="0" dirty="0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umlah HKI yang </a:t>
                      </a:r>
                      <a:r>
                        <a:rPr lang="en-US" sz="1800" b="0" dirty="0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d</a:t>
                      </a:r>
                      <a:r>
                        <a:rPr lang="id-ID" sz="1800" b="0" dirty="0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idaftarkan</a:t>
                      </a:r>
                      <a:endParaRPr lang="en-US" sz="1800" b="0" dirty="0"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1.580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1.735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1.910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2.100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2.305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Kumulatif</a:t>
                      </a:r>
                      <a:endParaRPr lang="en-US" sz="1800" b="0" dirty="0">
                        <a:effectLst/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96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Jumlah</a:t>
                      </a:r>
                      <a:r>
                        <a:rPr lang="en-US" sz="1800" b="0" dirty="0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publikasi</a:t>
                      </a:r>
                      <a:r>
                        <a:rPr lang="en-US" sz="1800" b="0" dirty="0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en-US" sz="1800" b="0" dirty="0" err="1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id-ID" sz="1800" b="0" dirty="0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nte</a:t>
                      </a:r>
                      <a:r>
                        <a:rPr lang="en-US" sz="1800" b="0" dirty="0" err="1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rnasional</a:t>
                      </a:r>
                      <a:endParaRPr lang="en-US" sz="1800" b="0" dirty="0"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5.008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6.229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7.769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9.689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12.089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Nominal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386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Jumlah</a:t>
                      </a:r>
                      <a:r>
                        <a:rPr lang="en-US" sz="1800" b="0" dirty="0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prototipe</a:t>
                      </a:r>
                      <a:r>
                        <a:rPr lang="id-ID" sz="1800" b="0" dirty="0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 R &amp; </a:t>
                      </a:r>
                      <a:r>
                        <a:rPr lang="id-ID" sz="1800" b="0" dirty="0" smtClean="0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D</a:t>
                      </a:r>
                      <a:endParaRPr lang="en-US" sz="1800" b="0" dirty="0" smtClean="0"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+mj-lt"/>
                          <a:ea typeface="Times New Roman"/>
                          <a:cs typeface="Arial" pitchFamily="34" charset="0"/>
                          <a:sym typeface="Wingdings"/>
                        </a:rPr>
                        <a:t></a:t>
                      </a:r>
                      <a:r>
                        <a:rPr lang="en-US" sz="1800" b="0" dirty="0" smtClean="0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b="0" dirty="0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TRL </a:t>
                      </a:r>
                      <a:r>
                        <a:rPr lang="en-US" sz="1800" b="0" dirty="0" err="1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s.d</a:t>
                      </a:r>
                      <a:r>
                        <a:rPr lang="en-US" sz="1800" b="0" dirty="0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 6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530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632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783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930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1.081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Nominal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93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Jumlah</a:t>
                      </a:r>
                      <a:r>
                        <a:rPr lang="en-US" sz="1800" b="0" dirty="0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prototipe</a:t>
                      </a:r>
                      <a:r>
                        <a:rPr lang="en-US" sz="1800" b="0" dirty="0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laik</a:t>
                      </a:r>
                      <a:r>
                        <a:rPr lang="en-US" sz="1800" b="0" dirty="0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industri</a:t>
                      </a:r>
                      <a:r>
                        <a:rPr lang="en-US" sz="1800" b="0" dirty="0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b="0" dirty="0">
                          <a:effectLst/>
                          <a:latin typeface="+mj-lt"/>
                          <a:ea typeface="Times New Roman"/>
                          <a:cs typeface="Arial" pitchFamily="34" charset="0"/>
                          <a:sym typeface="Wingdings"/>
                        </a:rPr>
                        <a:t></a:t>
                      </a:r>
                      <a:r>
                        <a:rPr lang="en-US" sz="1800" b="0" dirty="0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TRL 7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15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15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15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15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15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Nominal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49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Jumlah</a:t>
                      </a:r>
                      <a:r>
                        <a:rPr lang="en-US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produk</a:t>
                      </a:r>
                      <a:r>
                        <a:rPr lang="en-US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inovasi</a:t>
                      </a:r>
                      <a:r>
                        <a:rPr lang="en-US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endParaRPr lang="en-US" sz="18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/>
                          <a:cs typeface="Times New Roman"/>
                          <a:sym typeface="Wingdings"/>
                        </a:rPr>
                        <a:t></a:t>
                      </a:r>
                      <a:r>
                        <a:rPr lang="en-US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Produk</a:t>
                      </a:r>
                      <a:r>
                        <a:rPr lang="en-US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hasil</a:t>
                      </a:r>
                      <a:r>
                        <a:rPr lang="en-US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litbang</a:t>
                      </a:r>
                      <a:r>
                        <a:rPr lang="en-US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yang </a:t>
                      </a:r>
                      <a:r>
                        <a:rPr lang="en-US" sz="1800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telah</a:t>
                      </a:r>
                      <a:r>
                        <a:rPr lang="en-US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diproduksi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15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25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30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Nominal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7398" y="-756"/>
            <a:ext cx="9140603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914400">
              <a:tabLst>
                <a:tab pos="347663" algn="l"/>
                <a:tab pos="465138" algn="l"/>
                <a:tab pos="692150" algn="l"/>
              </a:tabLst>
            </a:pPr>
            <a:r>
              <a:rPr lang="en-US" sz="20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id-ID" sz="20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ndikator dan Target yang Diharapkan PTN-BH Kontributor Utama</a:t>
            </a:r>
            <a:endParaRPr lang="en-US" sz="2000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8BEA-A0A2-4A04-8C17-CBCD233C1B85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92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8BEA-A0A2-4A04-8C17-CBCD233C1B85}" type="slidenum">
              <a:rPr lang="id-ID" smtClean="0"/>
              <a:pPr/>
              <a:t>6</a:t>
            </a:fld>
            <a:endParaRPr lang="id-ID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441257"/>
              </p:ext>
            </p:extLst>
          </p:nvPr>
        </p:nvGraphicFramePr>
        <p:xfrm>
          <a:off x="1698528" y="304800"/>
          <a:ext cx="8851490" cy="6442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6379"/>
                <a:gridCol w="7535111"/>
              </a:tblGrid>
              <a:tr h="5992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Nomer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 Pekerjaan Rumah Calon PTN-BH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117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800" smtClean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Sosialisasi </a:t>
                      </a:r>
                      <a:r>
                        <a:rPr lang="id-ID" sz="1800" baseline="0" smtClean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PTN-BH </a:t>
                      </a:r>
                      <a:r>
                        <a:rPr lang="id-ID" sz="1800" baseline="0" dirty="0" smtClean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secara masif dan efektif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17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Membangun struktur organisasi</a:t>
                      </a:r>
                      <a:r>
                        <a:rPr lang="id-ID" sz="1800" baseline="0" dirty="0" smtClean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 dan tata kerja yang lebih efektif dan efisien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17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Membangun sistem</a:t>
                      </a:r>
                      <a:r>
                        <a:rPr lang="id-ID" sz="1800" baseline="0" dirty="0" smtClean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 manajemen yg lebih akuntabel, efektif dan efisien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433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Memanfaatkan aset </a:t>
                      </a:r>
                      <a:r>
                        <a:rPr lang="id-ID" sz="1800" baseline="0" dirty="0" smtClean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 untuk menghasilkan revenue yang dapat digunakan untuk membiayai kegiatan tridharma sesuai dengan aturan (compliance)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433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id-ID" sz="1800" b="0" dirty="0" smtClean="0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Mengisi</a:t>
                      </a:r>
                      <a:r>
                        <a:rPr lang="id-ID" sz="1800" b="0" baseline="0" dirty="0" smtClean="0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 pos-pos strategis  (MWA, SENAT, REKTORAT) dengan personil yang tepat</a:t>
                      </a:r>
                      <a:endParaRPr lang="en-US" sz="1800" b="0" dirty="0"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17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Peningkatan daya</a:t>
                      </a:r>
                      <a:r>
                        <a:rPr lang="id-ID" sz="1800" baseline="0" dirty="0" smtClean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 saing agar bisa masuk 500 Top Dunia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433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Membangun keunggulan kemampuan mahasiswa sampai ke level internasional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433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Terus membangun</a:t>
                      </a:r>
                      <a:r>
                        <a:rPr lang="id-ID" sz="1800" baseline="0" dirty="0" smtClean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 budaya meneliti agar jumlah HKI, publikasi internasional, prototype terus meningkat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86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id-ID" sz="1800" b="0" dirty="0" smtClean="0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Melakukan</a:t>
                      </a:r>
                      <a:r>
                        <a:rPr lang="id-ID" sz="1800" b="0" baseline="0" dirty="0" smtClean="0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 hilirisasi terhadap hasil penelitian yang telah dihasilkan </a:t>
                      </a:r>
                      <a:endParaRPr lang="en-US" sz="1800" b="0" dirty="0"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86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id-ID" sz="1800" b="0" dirty="0" smtClean="0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Terus memelihara</a:t>
                      </a:r>
                      <a:r>
                        <a:rPr lang="id-ID" sz="1800" b="0" baseline="0" dirty="0" smtClean="0"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 kondusifitas kampus</a:t>
                      </a:r>
                      <a:endParaRPr lang="en-US" sz="1800" b="0" dirty="0"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34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94678"/>
            <a:ext cx="10972800" cy="1143000"/>
          </a:xfrm>
        </p:spPr>
        <p:txBody>
          <a:bodyPr/>
          <a:lstStyle/>
          <a:p>
            <a:r>
              <a:rPr lang="nl-NL" dirty="0" smtClean="0"/>
              <a:t>SUMBER DANA DAN BENTUK PENDANAAN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50721"/>
            <a:ext cx="10972800" cy="4648199"/>
          </a:xfrm>
        </p:spPr>
        <p:txBody>
          <a:bodyPr>
            <a:normAutofit fontScale="85000" lnSpcReduction="20000"/>
          </a:bodyPr>
          <a:lstStyle/>
          <a:p>
            <a:r>
              <a:rPr lang="id-ID" dirty="0" smtClean="0"/>
              <a:t>Pendanaan PTN Badan Hukum dapat bersumber dari:</a:t>
            </a:r>
          </a:p>
          <a:p>
            <a:pPr marL="971550" lvl="1" indent="-514350">
              <a:buFont typeface="+mj-lt"/>
              <a:buAutoNum type="arabicPeriod"/>
            </a:pPr>
            <a:r>
              <a:rPr lang="id-ID" dirty="0" smtClean="0"/>
              <a:t>Anggaran Pendapatan dan Belanja Negara; dan </a:t>
            </a:r>
          </a:p>
          <a:p>
            <a:pPr marL="971550" lvl="1" indent="-514350">
              <a:buFont typeface="+mj-lt"/>
              <a:buAutoNum type="arabicPeriod"/>
            </a:pPr>
            <a:r>
              <a:rPr lang="id-ID" dirty="0" smtClean="0"/>
              <a:t>selain Anggaran Pendapatan dan Belanja Negara. </a:t>
            </a:r>
          </a:p>
          <a:p>
            <a:endParaRPr lang="id-ID" dirty="0"/>
          </a:p>
          <a:p>
            <a:r>
              <a:rPr lang="id-ID" dirty="0" smtClean="0"/>
              <a:t>Sumberdana APBN: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 smtClean="0"/>
              <a:t>Bantuan Pendanaan PTN Badan Hukum; dan/atau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 smtClean="0"/>
              <a:t>bentuk lain sesuai dengan ketentuan peraturan perundang-undangan.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 smtClean="0"/>
              <a:t>Bantuan Pendanaan PTN Badan Hukum sebagaimana dimaksud pada (1) merupakan penerimaan PTN Badan Hukum yang dikelola secara </a:t>
            </a:r>
            <a:r>
              <a:rPr lang="id-ID" dirty="0" smtClean="0">
                <a:solidFill>
                  <a:srgbClr val="C00000"/>
                </a:solidFill>
              </a:rPr>
              <a:t>otonom dan bukan merupakan penerimaan negara bukan pajak.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 smtClean="0"/>
              <a:t>Bantuan Pendanaan PTN Badan Hukum digunakan untuk mendanai: a) biaya operasional; b) biaya dosen; c) biaya tenaga kependidikan; d) biaya investasi; dan e) biaya pengembangan.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6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9128"/>
            <a:ext cx="10972800" cy="1143000"/>
          </a:xfrm>
        </p:spPr>
        <p:txBody>
          <a:bodyPr/>
          <a:lstStyle/>
          <a:p>
            <a:pPr algn="ctr"/>
            <a:r>
              <a:rPr lang="id-ID" dirty="0" smtClean="0"/>
              <a:t>MEKANISME PENDANAAN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1812608"/>
            <a:ext cx="10957560" cy="490823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dirty="0" smtClean="0"/>
              <a:t>PTN Badan Hukum menyampaikan usulan alokasi Bantuan Pendanaan PTN BH kepada Menteri sesuai dengan jadwal dan tahapan penyusunan anggaran pendapatan dan belanja negara. </a:t>
            </a:r>
          </a:p>
          <a:p>
            <a:r>
              <a:rPr lang="id-ID" dirty="0" smtClean="0"/>
              <a:t>Usulan alokasi Bantuan Pendanaan PTN Badan Hukum paling sedikit memuat: 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 smtClean="0"/>
              <a:t>target kinerja; 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 smtClean="0"/>
              <a:t>kebutuhan biaya operasional, biaya dosen, biaya tenaga kependidikan, biaya investasi, dan biaya pengembangan; dan 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 smtClean="0"/>
              <a:t>perhitungan satuan biaya operasional Perguruan Tinggi dan rencana penerimaan PTN Badan Hukum.</a:t>
            </a:r>
          </a:p>
          <a:p>
            <a:r>
              <a:rPr lang="id-ID" dirty="0" smtClean="0"/>
              <a:t>Menteri bersama PTN Badan Hukum membahas usulan alokasi Bantuan Pendanaan PTN Badan Hukum yang akan diberikan kepada PTN Badan Hukum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84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853758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id-ID" dirty="0" smtClean="0"/>
              <a:t>AKUNTABILITAS PTN BH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996758"/>
            <a:ext cx="10972800" cy="4525963"/>
          </a:xfrm>
        </p:spPr>
        <p:txBody>
          <a:bodyPr>
            <a:normAutofit fontScale="92500"/>
          </a:bodyPr>
          <a:lstStyle/>
          <a:p>
            <a:r>
              <a:rPr lang="id-ID" dirty="0" smtClean="0"/>
              <a:t>Pemimpin PTN Badan Hukum menyusun laporan kinerja dan laporan keuangan PTN Badan Hukum pada setiap tahun anggaran untuk disampaikan kepada MWA, Menristekdikti, dan menkeu</a:t>
            </a:r>
          </a:p>
          <a:p>
            <a:r>
              <a:rPr lang="id-ID" dirty="0" smtClean="0"/>
              <a:t>Laporan kinerja PTN Badan Hukum disusun secara sistematis, akurat, dan akuntabel.</a:t>
            </a:r>
          </a:p>
          <a:p>
            <a:r>
              <a:rPr lang="id-ID" dirty="0" smtClean="0"/>
              <a:t>Laporan keuangan PTN Badan Hukum disusun berdasarkan prinsip akuntansi yang berlaku umum sesuai dengan standar akuntansi keuangan yang ditetapkan oleh Ikatan Akuntan Indonesia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UGM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GM1" id="{CDD30CBB-95C5-4EB2-B9A5-E8A92639BFC0}" vid="{2C45D748-54FB-4171-925C-B7047FC65B04}"/>
    </a:ext>
  </a:extLst>
</a:theme>
</file>

<file path=ppt/theme/theme7.xml><?xml version="1.0" encoding="utf-8"?>
<a:theme xmlns:a="http://schemas.openxmlformats.org/drawingml/2006/main" name="1_UGM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GM1" id="{CDD30CBB-95C5-4EB2-B9A5-E8A92639BFC0}" vid="{2C45D748-54FB-4171-925C-B7047FC65B04}"/>
    </a:ext>
  </a:extLst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2624</TotalTime>
  <Words>923</Words>
  <Application>Microsoft Office PowerPoint</Application>
  <PresentationFormat>Widescreen</PresentationFormat>
  <Paragraphs>170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MS PGothic</vt:lpstr>
      <vt:lpstr>MS PGothic</vt:lpstr>
      <vt:lpstr>Arial</vt:lpstr>
      <vt:lpstr>BrowalliaUPC</vt:lpstr>
      <vt:lpstr>Calibri</vt:lpstr>
      <vt:lpstr>Candara</vt:lpstr>
      <vt:lpstr>David</vt:lpstr>
      <vt:lpstr>Myriad Pro</vt:lpstr>
      <vt:lpstr>Poor Richard</vt:lpstr>
      <vt:lpstr>Times New Roman</vt:lpstr>
      <vt:lpstr>Wingdings</vt:lpstr>
      <vt:lpstr>1_Office Theme</vt:lpstr>
      <vt:lpstr>6_Office Theme</vt:lpstr>
      <vt:lpstr>2_Office Theme</vt:lpstr>
      <vt:lpstr>4_Office Theme</vt:lpstr>
      <vt:lpstr>Office Theme</vt:lpstr>
      <vt:lpstr>UGM1</vt:lpstr>
      <vt:lpstr>1_UGM1</vt:lpstr>
      <vt:lpstr>3_Office Theme</vt:lpstr>
      <vt:lpstr>Laporan Kemajuan III Persiapan Unpad menuju PTN BH 30 April – 8 Juli 2015</vt:lpstr>
      <vt:lpstr>PowerPoint Presentation</vt:lpstr>
      <vt:lpstr>PROSES PARAF MENTERI PP STATUTA</vt:lpstr>
      <vt:lpstr>PowerPoint Presentation</vt:lpstr>
      <vt:lpstr>PowerPoint Presentation</vt:lpstr>
      <vt:lpstr>PowerPoint Presentation</vt:lpstr>
      <vt:lpstr>SUMBER DANA DAN BENTUK PENDANAAN</vt:lpstr>
      <vt:lpstr>MEKANISME PENDANAAN</vt:lpstr>
      <vt:lpstr>AKUNTABILITAS PTN BH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STRUKTUR ORGANISASI UGM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Laporan Kemajuan Penetapan RPP Statuta 4 PTN BH</dc:title>
  <dc:creator>Setiawan</dc:creator>
  <cp:lastModifiedBy>Setiawan</cp:lastModifiedBy>
  <cp:revision>57</cp:revision>
  <dcterms:created xsi:type="dcterms:W3CDTF">2015-06-12T01:25:04Z</dcterms:created>
  <dcterms:modified xsi:type="dcterms:W3CDTF">2015-07-09T06:27:11Z</dcterms:modified>
</cp:coreProperties>
</file>