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9" r:id="rId2"/>
    <p:sldMasterId id="2147483771" r:id="rId3"/>
    <p:sldMasterId id="2147483783" r:id="rId4"/>
    <p:sldMasterId id="2147483795" r:id="rId5"/>
    <p:sldMasterId id="2147483807" r:id="rId6"/>
    <p:sldMasterId id="2147483819" r:id="rId7"/>
  </p:sldMasterIdLst>
  <p:notesMasterIdLst>
    <p:notesMasterId r:id="rId21"/>
  </p:notesMasterIdLst>
  <p:sldIdLst>
    <p:sldId id="259" r:id="rId8"/>
    <p:sldId id="337" r:id="rId9"/>
    <p:sldId id="343" r:id="rId10"/>
    <p:sldId id="342" r:id="rId11"/>
    <p:sldId id="341" r:id="rId12"/>
    <p:sldId id="344" r:id="rId13"/>
    <p:sldId id="345" r:id="rId14"/>
    <p:sldId id="347" r:id="rId15"/>
    <p:sldId id="348" r:id="rId16"/>
    <p:sldId id="349" r:id="rId17"/>
    <p:sldId id="350" r:id="rId18"/>
    <p:sldId id="351" r:id="rId19"/>
    <p:sldId id="34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25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EA8BC-8017-423F-953E-34830DF6B56B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8B3A1-3E55-41F2-B350-2B42304BE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38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27/04/2015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4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27/04/2015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03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27/04/2015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945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A3E66-25E9-425E-9AD1-7F258FB8A8E2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9CD75-1571-43F3-B8C6-8353BE422A3D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81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3F63A-B701-4C33-8A26-E854F8136305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BE358-B1E6-490B-88C5-B603405CFEC4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9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9DFE4-350C-4F9D-B84F-C8A234197439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21941-2511-4CD3-A5AE-D33B50C89A43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94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C0479-7A85-43CF-ACFC-34067F57FEB7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83579-028C-4329-8117-089A22643522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50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6BC40-49BA-47A9-B5D3-93E4D84B3D3C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DE83-603B-4451-9729-F21B050FE0DD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60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06491-EA4D-4E76-8D04-C6E87C238FC5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13D41-947B-4FDF-9904-9931817915F7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43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A4D4C-5DAF-45D9-A231-6B55D2130CD4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C5600-F2D1-4789-A70C-9BA5DF411B14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31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B2F47-8C99-41FD-B559-C2089346BE10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AE24-5E59-4A39-98D8-7DC1EDA29218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6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27/04/2015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22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26A3C-D037-40B1-B912-1AF4980DBF63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8C0D5-F226-4E83-B1F4-58DEB4B3DCAA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68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0AC76-C06D-4202-A828-E97C3EA6A29C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67629-F637-4C0E-919F-AA8AE8CE27A6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63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2FB3D-E074-4593-AC83-C29CE1002F1B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A295E-2E2F-4719-977E-4C4BEF17BAE8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09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51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33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44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52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30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92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51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27/04/2015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3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288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1682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337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023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4471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71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925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068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431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7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27/04/2015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5235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56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659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4233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68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516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417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3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135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0076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7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27/04/2015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8639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172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373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5946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66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842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591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465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846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2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27/04/2015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929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968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163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730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2301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03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5297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641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670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026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3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27/04/2015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512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36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880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250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591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552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409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1104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8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27/04/2015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8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27/04/2015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2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27/04/2015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9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66DAF5-AA67-4073-9D24-5D46713D1D28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AFEA3-5DEA-4A82-A78D-062B19404B6C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2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8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5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5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2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11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>
            <a:spLocks noGrp="1"/>
          </p:cNvSpPr>
          <p:nvPr>
            <p:ph type="ctrTitle"/>
          </p:nvPr>
        </p:nvSpPr>
        <p:spPr>
          <a:xfrm>
            <a:off x="2209800" y="1340768"/>
            <a:ext cx="7772400" cy="178010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 err="1" smtClean="0">
                <a:solidFill>
                  <a:schemeClr val="bg1"/>
                </a:solidFill>
              </a:rPr>
              <a:t>Laporan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Kemajuan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Persiapan</a:t>
            </a: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err="1" smtClean="0">
                <a:solidFill>
                  <a:schemeClr val="bg1"/>
                </a:solidFill>
              </a:rPr>
              <a:t>Unpad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menuju</a:t>
            </a:r>
            <a:r>
              <a:rPr lang="en-US" sz="4000" dirty="0" smtClean="0">
                <a:solidFill>
                  <a:schemeClr val="bg1"/>
                </a:solidFill>
              </a:rPr>
              <a:t> PTN BH</a:t>
            </a:r>
            <a:endParaRPr lang="id-ID" sz="1300" b="1" kern="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0" y="3284985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en-US" sz="2000" b="1" dirty="0" smtClean="0">
                <a:solidFill>
                  <a:srgbClr val="1F497D">
                    <a:lumMod val="50000"/>
                  </a:srgbClr>
                </a:solidFill>
                <a:latin typeface="Candara"/>
              </a:rPr>
              <a:t>Tim PTN BH</a:t>
            </a:r>
            <a:endParaRPr lang="id-ID" sz="2000" b="1" dirty="0">
              <a:solidFill>
                <a:srgbClr val="1F497D">
                  <a:lumMod val="50000"/>
                </a:srgbClr>
              </a:solidFill>
              <a:latin typeface="Candara"/>
            </a:endParaRPr>
          </a:p>
          <a:p>
            <a:pPr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en-US" sz="2000" b="1" dirty="0" err="1" smtClean="0">
                <a:solidFill>
                  <a:srgbClr val="1F497D">
                    <a:lumMod val="50000"/>
                  </a:srgbClr>
                </a:solidFill>
                <a:latin typeface="Candara"/>
              </a:rPr>
              <a:t>Universitas</a:t>
            </a:r>
            <a:r>
              <a:rPr lang="en-US" sz="2000" b="1" dirty="0" smtClean="0">
                <a:solidFill>
                  <a:srgbClr val="1F497D">
                    <a:lumMod val="50000"/>
                  </a:srgbClr>
                </a:solidFill>
                <a:latin typeface="Candara"/>
              </a:rPr>
              <a:t> </a:t>
            </a:r>
            <a:r>
              <a:rPr lang="en-US" sz="2000" b="1" dirty="0" err="1" smtClean="0">
                <a:solidFill>
                  <a:srgbClr val="1F497D">
                    <a:lumMod val="50000"/>
                  </a:srgbClr>
                </a:solidFill>
                <a:latin typeface="Candara"/>
              </a:rPr>
              <a:t>Padjadjaran</a:t>
            </a:r>
            <a:endParaRPr lang="id-ID" sz="2000" b="1" dirty="0">
              <a:solidFill>
                <a:srgbClr val="1F497D">
                  <a:lumMod val="50000"/>
                </a:srgbClr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67310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28675" y="870334"/>
            <a:ext cx="10525125" cy="8501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Penyusunan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Draft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Peraturan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Turunan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FF0000"/>
                </a:solidFill>
              </a:rPr>
              <a:t>6, 15, </a:t>
            </a:r>
            <a:r>
              <a:rPr lang="en-US" sz="4000" b="1" kern="0" dirty="0" err="1" smtClean="0">
                <a:solidFill>
                  <a:srgbClr val="FF0000"/>
                </a:solidFill>
              </a:rPr>
              <a:t>dan</a:t>
            </a:r>
            <a:r>
              <a:rPr lang="en-US" sz="4000" b="1" kern="0" dirty="0" smtClean="0">
                <a:solidFill>
                  <a:srgbClr val="FF0000"/>
                </a:solidFill>
              </a:rPr>
              <a:t> 23 April 2015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609600" y="217594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Alat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kelengkapan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SA,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hak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suara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tata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cara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pengambilan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keputusan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diatur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Peraturan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SA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Pasal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34(5))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Ketentuan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Persyaratan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pengusulan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tata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cara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pemilihan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anggota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MWA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pasal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74(3) )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n-NO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Tata kerja antar organ Unpad  (Pasal 17(2))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Tata cara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pemilihan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pengurus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MWA (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Pasal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20(4))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Tata cara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sidang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dan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pemungutan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suara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MWA (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Pasal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21(4))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51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fi-FI" sz="2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Anggota kehormatan MWA (Pasal 22(6))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fi-FI" sz="2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Tugas, tata kerja dan keanggotaan Komite Audit (Pasal 23(7))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s-ES" sz="2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Tata cara pembentukan peraturan internal Unpad (Pasal 58(3))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Mekanisme dan tata cara penyelenggaraan akuntansi dan laporan keuangan dalam lingkup Unpad (Pasal 73(4))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Pelaporan (akademik dan non-akademik) (Pasal 72(7))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Pemanfaatan Kekayaan Unpad (Pasal 63(4))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29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419225" y="938070"/>
            <a:ext cx="9858375" cy="8501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Rencana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Kerja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Mei-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Juni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2015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609600" y="2133607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Advokasi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percepatan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penetapan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PP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Statuta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Unpad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3 PTN BH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lainnya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dirty="0" err="1"/>
              <a:t>Sosialisasi</a:t>
            </a:r>
            <a:r>
              <a:rPr lang="en-US" sz="2800" dirty="0"/>
              <a:t> </a:t>
            </a:r>
            <a:r>
              <a:rPr lang="en-US" sz="2800" dirty="0" err="1"/>
              <a:t>Statuta</a:t>
            </a:r>
            <a:r>
              <a:rPr lang="en-US" sz="2800" dirty="0"/>
              <a:t> </a:t>
            </a:r>
            <a:r>
              <a:rPr lang="en-US" sz="2800" dirty="0" err="1"/>
              <a:t>Unpad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stakeholders.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Finalisasi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penyusunan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draft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peraturan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turunan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untuk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Peraturan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MWA.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Penyusunan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draft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peraturan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turunan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untuk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Peraturan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Rektor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Peraturan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SA.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Forum 4 PTN BH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untuk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pembahasan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pemisahan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aset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rangka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penetapan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kekayaan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awal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39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461" y="1562313"/>
            <a:ext cx="5322540" cy="268815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317625" y="4070732"/>
            <a:ext cx="9858375" cy="8501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Terima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kasih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…..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3471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4129029" y="1396190"/>
            <a:ext cx="3628623" cy="346487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21596" y="1825184"/>
            <a:ext cx="2635188" cy="25671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91544" y="404664"/>
            <a:ext cx="8229600" cy="85010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dirty="0" smtClean="0">
                <a:solidFill>
                  <a:prstClr val="white"/>
                </a:solidFill>
              </a:rPr>
              <a:t>TIM PERSIAPAN PTN BH UNPAD</a:t>
            </a:r>
            <a:endParaRPr lang="en-US" sz="3200" b="1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40171" y="2298851"/>
            <a:ext cx="1589103" cy="1651247"/>
            <a:chOff x="5140171" y="2760955"/>
            <a:chExt cx="1589103" cy="1651247"/>
          </a:xfrm>
        </p:grpSpPr>
        <p:sp>
          <p:nvSpPr>
            <p:cNvPr id="2" name="Oval 1"/>
            <p:cNvSpPr/>
            <p:nvPr/>
          </p:nvSpPr>
          <p:spPr>
            <a:xfrm>
              <a:off x="5140171" y="2760955"/>
              <a:ext cx="1589103" cy="16512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86400" y="3133816"/>
              <a:ext cx="1083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</a:rPr>
                <a:t>Tim 12: </a:t>
              </a:r>
            </a:p>
            <a:p>
              <a:r>
                <a:rPr lang="en-US" sz="1400" dirty="0" smtClean="0">
                  <a:solidFill>
                    <a:prstClr val="black"/>
                  </a:solidFill>
                </a:rPr>
                <a:t>4 WR, </a:t>
              </a:r>
            </a:p>
            <a:p>
              <a:r>
                <a:rPr lang="en-US" sz="1400" dirty="0" smtClean="0">
                  <a:solidFill>
                    <a:prstClr val="black"/>
                  </a:solidFill>
                </a:rPr>
                <a:t>4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Dekan</a:t>
              </a:r>
              <a:r>
                <a:rPr lang="en-US" sz="1400" dirty="0" smtClean="0">
                  <a:solidFill>
                    <a:prstClr val="black"/>
                  </a:solidFill>
                </a:rPr>
                <a:t>, </a:t>
              </a:r>
            </a:p>
            <a:p>
              <a:r>
                <a:rPr lang="en-US" sz="1400" dirty="0" smtClean="0">
                  <a:solidFill>
                    <a:prstClr val="black"/>
                  </a:solidFill>
                </a:rPr>
                <a:t>4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Senat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591849" y="2001565"/>
            <a:ext cx="1695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Tim 40: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23808" y="3958349"/>
            <a:ext cx="1695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+</a:t>
            </a:r>
            <a:r>
              <a:rPr lang="en-US" sz="1400" dirty="0" err="1" smtClean="0">
                <a:solidFill>
                  <a:prstClr val="black"/>
                </a:solidFill>
              </a:rPr>
              <a:t>Dekan</a:t>
            </a:r>
            <a:r>
              <a:rPr lang="en-US" sz="1400" dirty="0" smtClean="0">
                <a:solidFill>
                  <a:prstClr val="black"/>
                </a:solidFill>
              </a:rPr>
              <a:t>/WD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13475" y="3796209"/>
            <a:ext cx="1695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+ Biro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0416" y="3796208"/>
            <a:ext cx="1695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+</a:t>
            </a:r>
            <a:r>
              <a:rPr lang="en-US" sz="1400" dirty="0" err="1" smtClean="0">
                <a:solidFill>
                  <a:prstClr val="black"/>
                </a:solidFill>
              </a:rPr>
              <a:t>Dosen</a:t>
            </a:r>
            <a:endParaRPr lang="en-US" sz="1400" dirty="0" smtClean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9337" y="4298874"/>
            <a:ext cx="1695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+</a:t>
            </a:r>
            <a:r>
              <a:rPr lang="en-US" sz="1400" dirty="0" err="1" smtClean="0">
                <a:solidFill>
                  <a:prstClr val="black"/>
                </a:solidFill>
              </a:rPr>
              <a:t>Lembaga</a:t>
            </a:r>
            <a:endParaRPr lang="en-US" sz="1400" dirty="0" smtClean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8207" y="1456954"/>
            <a:ext cx="1695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Tim 63: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53750" y="4287581"/>
            <a:ext cx="1695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+</a:t>
            </a:r>
            <a:r>
              <a:rPr lang="en-US" sz="1400" dirty="0" err="1" smtClean="0">
                <a:solidFill>
                  <a:prstClr val="black"/>
                </a:solidFill>
              </a:rPr>
              <a:t>Senat</a:t>
            </a:r>
            <a:endParaRPr lang="en-US" sz="1400" dirty="0" smtClean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1851" y="3863931"/>
            <a:ext cx="1695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+</a:t>
            </a:r>
            <a:r>
              <a:rPr lang="en-US" sz="1400" dirty="0" err="1" smtClean="0">
                <a:solidFill>
                  <a:prstClr val="black"/>
                </a:solidFill>
              </a:rPr>
              <a:t>Tendik</a:t>
            </a:r>
            <a:endParaRPr lang="en-US" sz="1400" dirty="0" smtClean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45454" y="3832826"/>
            <a:ext cx="1695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+</a:t>
            </a:r>
            <a:r>
              <a:rPr lang="en-US" sz="1400" dirty="0" err="1" smtClean="0">
                <a:solidFill>
                  <a:prstClr val="black"/>
                </a:solidFill>
              </a:rPr>
              <a:t>Dekan</a:t>
            </a:r>
            <a:endParaRPr lang="en-US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69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91544" y="1200532"/>
            <a:ext cx="8229600" cy="8501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KEGIATAN TIM PTN BH UNPAD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Text Placeholder 6"/>
          <p:cNvSpPr txBox="1">
            <a:spLocks/>
          </p:cNvSpPr>
          <p:nvPr/>
        </p:nvSpPr>
        <p:spPr bwMode="auto">
          <a:xfrm>
            <a:off x="1198485" y="2243668"/>
            <a:ext cx="9552373" cy="34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Harmonisasi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Lintas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Kementerian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untuk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Draft RPP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Statuta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PTN BH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11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13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Februari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2015: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Konsolidasi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pembahasan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draft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Statuta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Unpad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di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Dikti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6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Maret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2015: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Konsolidasi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finalisasi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draft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Statuta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Unpad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, di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Unpad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13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Maret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2015: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Konsolidasi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pembahasan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draft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Statuta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Unhas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di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Dikti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17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Maret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2015: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Konsolidasi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pembahasan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draft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Statuta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ITS di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Dikti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27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Maret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2015: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Konsolidasi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finalisasi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draft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Statuta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Unhas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, di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Unhas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10 April 2015: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Konsolidasi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finalisasi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draft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Statuta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ITS, di ITS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Versi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terakhir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draft RPP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Statuta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Unpad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17 April 2015: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versi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ke-31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124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91544" y="726401"/>
            <a:ext cx="8229600" cy="8501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SUBSTANSI STATUTA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" name="Text Placeholder 6"/>
          <p:cNvSpPr txBox="1">
            <a:spLocks/>
          </p:cNvSpPr>
          <p:nvPr/>
        </p:nvSpPr>
        <p:spPr bwMode="auto">
          <a:xfrm>
            <a:off x="1198485" y="1674287"/>
            <a:ext cx="9552373" cy="34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Ketenagaan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Pegawai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Non-PNS pada PTN BH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dengan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hak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kewajiban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setara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PNS,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pendanaan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dari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pemerintah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Tantangan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pada IPK/Dana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Pensiun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dari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dana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non-PNBP.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Dosen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tetap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Unpad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dari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Kementerian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/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Lembaga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lain.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Sistem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Kepegawaian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Unpad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Keuangan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Perubahan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BOPTN-BH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menjadi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Bantuan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PTN BH 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revisi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PP 58)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Perolehan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tanah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setelah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pemisahan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tanah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pada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kekayaan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awal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Peran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Pemerintah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Daerah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melalui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APBD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untuk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pendanaan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PTN BH</a:t>
            </a:r>
          </a:p>
        </p:txBody>
      </p:sp>
    </p:spTree>
    <p:extLst>
      <p:ext uri="{BB962C8B-B14F-4D97-AF65-F5344CB8AC3E}">
        <p14:creationId xmlns:p14="http://schemas.microsoft.com/office/powerpoint/2010/main" val="40333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91544" y="1022732"/>
            <a:ext cx="8229600" cy="8501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KEGIATAN TIM PTN BH UNPAD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" name="Text Placeholder 6"/>
          <p:cNvSpPr txBox="1">
            <a:spLocks/>
          </p:cNvSpPr>
          <p:nvPr/>
        </p:nvSpPr>
        <p:spPr bwMode="auto">
          <a:xfrm>
            <a:off x="1198485" y="1942043"/>
            <a:ext cx="9552373" cy="34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Videoconference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Forum 4 PTN BH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29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Desember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2014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tentang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Remunerasi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26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Januari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2015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tentang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Organisasi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Tata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Kelola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PTN BH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26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Februari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2015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tentang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Pengelolaan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Usaha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Dana Lestari 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narasumber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: ITB)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Rencana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vicon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tertunda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: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Mekanisme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pemisahan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aset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untuk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kekayaan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awal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PTN BH 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narasumber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: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Unair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).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Diskusi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Forum 4 PTN BH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27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Maret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2015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pembahasan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tentang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aplikasi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sistem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remunerasi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di 4 PTN BH, di ITS,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dihadiri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para WR II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tim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Remunerasi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02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91544" y="836454"/>
            <a:ext cx="8229600" cy="8501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POKOK REMUNERASI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" name="Text Placeholder 6"/>
          <p:cNvSpPr txBox="1">
            <a:spLocks/>
          </p:cNvSpPr>
          <p:nvPr/>
        </p:nvSpPr>
        <p:spPr bwMode="auto">
          <a:xfrm>
            <a:off x="1198485" y="1667922"/>
            <a:ext cx="9552373" cy="34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Harmonisasi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Remunerasi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di 4 PTN BH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Unpad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Undip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ITS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sudah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melaksanakan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remunerasi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sesuai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amanat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KMK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Remunerasi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menjadi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momentum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untuk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peningkatan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kinerja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pegawai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Remunerasi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di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Unpad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dibayarkan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setiap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bulan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memperhatikan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kinerja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6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bulan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sebelumnya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retrospektif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),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sementara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di ITS,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insentif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dibayarkan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dalam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waktu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6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bulan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ke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depan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setelah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ada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unjuk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kinerja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6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bulan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yang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terekam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pada SIM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Remunerasi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prospektif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).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Remunerasi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disesuaikan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dengan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kemampuan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keuangan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masing-masing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PTN BH.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Pengembangan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aplikasi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remunerasi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bersama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akan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dilakukan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menyempurnakan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SIM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remunerasi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yang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telah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dibuat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oleh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ITS.</a:t>
            </a:r>
          </a:p>
        </p:txBody>
      </p:sp>
    </p:spTree>
    <p:extLst>
      <p:ext uri="{BB962C8B-B14F-4D97-AF65-F5344CB8AC3E}">
        <p14:creationId xmlns:p14="http://schemas.microsoft.com/office/powerpoint/2010/main" val="73786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91544" y="954998"/>
            <a:ext cx="8229600" cy="8501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POKOK ORGANISASI TATA KELOLA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" name="Text Placeholder 6"/>
          <p:cNvSpPr txBox="1">
            <a:spLocks/>
          </p:cNvSpPr>
          <p:nvPr/>
        </p:nvSpPr>
        <p:spPr bwMode="auto">
          <a:xfrm>
            <a:off x="1198485" y="1998134"/>
            <a:ext cx="9552373" cy="34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Harmonisasi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Nomenklatur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dari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4 PTN BH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Terdapat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4 Wakil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Rektor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untuk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urusan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pengembangan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kegiatan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akademik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namun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dengan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pengelompokan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yang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berbeda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sesuai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dengan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argumentasi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pengaturan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kerja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masing-masing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Bisa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dibentuk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Sekretaris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Institut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/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Universitas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untuk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urusan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administratif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(ITS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Unhas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).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Direktorat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untuk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unsur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pengembangan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pelaksana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kegiatan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,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dibantu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Biro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untuk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administratif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Selain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Direktorat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masih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dikenal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Lembaga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seperti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LPPM (di ITS,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Undip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Unhas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).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604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23975" y="1005806"/>
            <a:ext cx="9772649" cy="8501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POKOK PENGELOLAAN USAHA DAN DANA LESTARI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75" y="1818630"/>
            <a:ext cx="9448800" cy="487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5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8675" y="1200532"/>
            <a:ext cx="10525125" cy="8501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Peraturan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Turunan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Amanat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Statuta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 bwMode="auto">
          <a:xfrm>
            <a:off x="609600" y="2396069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</a:rPr>
              <a:t>Peraturan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MWA: 13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</a:rPr>
              <a:t>buah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</a:rPr>
              <a:t>Peraturan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</a:rPr>
              <a:t>Rektor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: 25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</a:rPr>
              <a:t>buah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</a:rPr>
              <a:t>Peraturan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SA: 7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</a:rPr>
              <a:t>buah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400" noProof="0" dirty="0" err="1" smtClean="0">
                <a:latin typeface="Calibri"/>
              </a:rPr>
              <a:t>Diselesaikan</a:t>
            </a:r>
            <a:r>
              <a:rPr lang="en-US" sz="4400" noProof="0" dirty="0" smtClean="0">
                <a:latin typeface="Calibri"/>
              </a:rPr>
              <a:t> </a:t>
            </a:r>
            <a:r>
              <a:rPr lang="en-US" sz="4400" noProof="0" dirty="0" err="1" smtClean="0">
                <a:latin typeface="Calibri"/>
              </a:rPr>
              <a:t>maksimal</a:t>
            </a:r>
            <a:r>
              <a:rPr lang="en-US" sz="4400" noProof="0" dirty="0" smtClean="0">
                <a:latin typeface="Calibri"/>
              </a:rPr>
              <a:t> </a:t>
            </a:r>
            <a:r>
              <a:rPr lang="en-US" sz="4400" noProof="0" dirty="0" err="1" smtClean="0">
                <a:latin typeface="Calibri"/>
              </a:rPr>
              <a:t>dalam</a:t>
            </a:r>
            <a:r>
              <a:rPr lang="en-US" sz="4400" noProof="0" dirty="0" smtClean="0">
                <a:latin typeface="Calibri"/>
              </a:rPr>
              <a:t> </a:t>
            </a:r>
            <a:r>
              <a:rPr lang="en-US" sz="4400" noProof="0" dirty="0" err="1" smtClean="0">
                <a:latin typeface="Calibri"/>
              </a:rPr>
              <a:t>waktu</a:t>
            </a:r>
            <a:r>
              <a:rPr lang="en-US" sz="4400" noProof="0" dirty="0" smtClean="0">
                <a:latin typeface="Calibri"/>
              </a:rPr>
              <a:t> 2 </a:t>
            </a:r>
            <a:r>
              <a:rPr lang="en-US" sz="4400" noProof="0" dirty="0" err="1" smtClean="0">
                <a:latin typeface="Calibri"/>
              </a:rPr>
              <a:t>tahun</a:t>
            </a:r>
            <a:r>
              <a:rPr lang="en-US" sz="4400" noProof="0" dirty="0" smtClean="0">
                <a:latin typeface="Calibri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799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16804</TotalTime>
  <Words>687</Words>
  <Application>Microsoft Office PowerPoint</Application>
  <PresentationFormat>Widescreen</PresentationFormat>
  <Paragraphs>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Candara</vt:lpstr>
      <vt:lpstr>1_Office Theme</vt:lpstr>
      <vt:lpstr>5_Office Theme</vt:lpstr>
      <vt:lpstr>Office Theme</vt:lpstr>
      <vt:lpstr>2_Office Theme</vt:lpstr>
      <vt:lpstr>3_Office Theme</vt:lpstr>
      <vt:lpstr>4_Office Theme</vt:lpstr>
      <vt:lpstr>6_Office Theme</vt:lpstr>
      <vt:lpstr> Laporan Kemajuan Persiapan Unpad menuju PTN BH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Integrasi Penelitian dalam Pendidikan S3</dc:title>
  <dc:creator>Setiawan</dc:creator>
  <cp:lastModifiedBy>Setiawan</cp:lastModifiedBy>
  <cp:revision>114</cp:revision>
  <dcterms:created xsi:type="dcterms:W3CDTF">2014-08-17T23:44:32Z</dcterms:created>
  <dcterms:modified xsi:type="dcterms:W3CDTF">2015-04-28T00:18:26Z</dcterms:modified>
</cp:coreProperties>
</file>