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71" r:id="rId2"/>
    <p:sldMasterId id="2147483783" r:id="rId3"/>
    <p:sldMasterId id="2147483807" r:id="rId4"/>
  </p:sldMasterIdLst>
  <p:notesMasterIdLst>
    <p:notesMasterId r:id="rId24"/>
  </p:notesMasterIdLst>
  <p:sldIdLst>
    <p:sldId id="259" r:id="rId5"/>
    <p:sldId id="337" r:id="rId6"/>
    <p:sldId id="343" r:id="rId7"/>
    <p:sldId id="342" r:id="rId8"/>
    <p:sldId id="362" r:id="rId9"/>
    <p:sldId id="363" r:id="rId10"/>
    <p:sldId id="341" r:id="rId11"/>
    <p:sldId id="344" r:id="rId12"/>
    <p:sldId id="352" r:id="rId13"/>
    <p:sldId id="353" r:id="rId14"/>
    <p:sldId id="354" r:id="rId15"/>
    <p:sldId id="355" r:id="rId16"/>
    <p:sldId id="357" r:id="rId17"/>
    <p:sldId id="356" r:id="rId18"/>
    <p:sldId id="360" r:id="rId19"/>
    <p:sldId id="358" r:id="rId20"/>
    <p:sldId id="359" r:id="rId21"/>
    <p:sldId id="361" r:id="rId22"/>
    <p:sldId id="346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-712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Relationship Id="rId23" Type="http://schemas.openxmlformats.org/officeDocument/2006/relationships/slide" Target="slides/slide19.xml"/><Relationship Id="rId24" Type="http://schemas.openxmlformats.org/officeDocument/2006/relationships/notesMaster" Target="notesMasters/notes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7EA8BC-8017-423F-953E-34830DF6B56B}" type="datetimeFigureOut">
              <a:rPr lang="en-US" smtClean="0"/>
              <a:pPr/>
              <a:t>5/15/15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08B3A1-3E55-41F2-B350-2B42304BE8C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1387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9442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032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9456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39510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84331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5442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66527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58301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71928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5133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288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2221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71682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3337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02023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14471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6471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09256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1068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94318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07751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656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388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5659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64233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1682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5168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35919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5465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08466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22677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89683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916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752358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2730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23010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26031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352972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0641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5863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92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251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3887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4322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B13A06-AE72-493D-9E0F-31833D17B57E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CDEF8-C81E-4C9F-BEA0-B31C03CF3B60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1593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1086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552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07934-CDBF-4FA0-A5F5-EA6CC68C2BB4}" type="datetimeFigureOut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5/15/15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469CC-C71D-42D9-BD4B-52E65C79CE0B}" type="slidenum">
              <a:rPr lang="id-ID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id-ID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2026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9" r:id="rId2"/>
    <p:sldLayoutId id="2147483810" r:id="rId3"/>
    <p:sldLayoutId id="2147483811" r:id="rId4"/>
    <p:sldLayoutId id="2147483812" r:id="rId5"/>
    <p:sldLayoutId id="2147483813" r:id="rId6"/>
    <p:sldLayoutId id="2147483814" r:id="rId7"/>
    <p:sldLayoutId id="2147483815" r:id="rId8"/>
    <p:sldLayoutId id="2147483816" r:id="rId9"/>
    <p:sldLayoutId id="2147483817" r:id="rId10"/>
    <p:sldLayoutId id="214748381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4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4.jp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4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4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jpg"/><Relationship Id="rId3" Type="http://schemas.openxmlformats.org/officeDocument/2006/relationships/hyperlink" Target="http://goo.gl/forms/K1eShTKeOA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4"/>
          <p:cNvSpPr>
            <a:spLocks noGrp="1"/>
          </p:cNvSpPr>
          <p:nvPr>
            <p:ph type="ctrTitle"/>
          </p:nvPr>
        </p:nvSpPr>
        <p:spPr>
          <a:xfrm>
            <a:off x="2209800" y="850410"/>
            <a:ext cx="7772400" cy="1780108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7200" dirty="0">
                <a:solidFill>
                  <a:schemeClr val="bg1"/>
                </a:solidFill>
              </a:rPr>
              <a:t/>
            </a:r>
            <a:br>
              <a:rPr lang="en-US" sz="7200" dirty="0">
                <a:solidFill>
                  <a:schemeClr val="bg1"/>
                </a:solidFill>
              </a:rPr>
            </a:br>
            <a:r>
              <a:rPr lang="en-US" sz="7200" dirty="0" smtClean="0">
                <a:solidFill>
                  <a:schemeClr val="bg1"/>
                </a:solidFill>
              </a:rPr>
              <a:t>FORUM ALG 116</a:t>
            </a:r>
            <a:endParaRPr lang="id-ID" sz="7200" b="1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1091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91544" y="836454"/>
            <a:ext cx="8229600" cy="85010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TIM PENDAMPING SUBSTANSI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5" name="Text Placeholder 6"/>
          <p:cNvSpPr txBox="1">
            <a:spLocks/>
          </p:cNvSpPr>
          <p:nvPr/>
        </p:nvSpPr>
        <p:spPr bwMode="auto">
          <a:xfrm>
            <a:off x="1198485" y="1667922"/>
            <a:ext cx="9552373" cy="349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Pilar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Wawan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Hermawan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MS. (FMIPA)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Dr. Ir. H.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Mahfud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Arifin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MS. (FAPERTA)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Ir.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Tarkus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Suganda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M.Sc., Ph.D. (FAPERTA)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Ir.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Kusmayadi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Suradi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MS. (FAPET)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Ir. Sri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Bandiati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Komar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(FAPET)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Hj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Roostita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Balia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M.App.Sc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., Ph.D. (FAPET)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Ir.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Junianto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M.P. (FPIK)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Ir.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Hj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Nurpilihan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Bafdal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M.Sc. (FTIP)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Roni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Kastaman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(FTIP)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8527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91544" y="836454"/>
            <a:ext cx="8229600" cy="85010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TIM PENDAMPING SUBSTANSI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5" name="Text Placeholder 6"/>
          <p:cNvSpPr txBox="1">
            <a:spLocks/>
          </p:cNvSpPr>
          <p:nvPr/>
        </p:nvSpPr>
        <p:spPr bwMode="auto">
          <a:xfrm>
            <a:off x="1198485" y="1667922"/>
            <a:ext cx="9552373" cy="349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Pilar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Lingkungan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Erri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Noviar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Megantara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MS. (FMIPA)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Hendarmawan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Ir., M.Sc. (FTG)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Oekan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Soekotjo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Abdoellah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MA., Ph.D. (FISIP)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Drs. H .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Yayat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Dhahiyat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MS., Ph.D. (FPIK</a:t>
            </a:r>
            <a:r>
              <a:rPr lang="en-US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endParaRPr lang="en-US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Pilar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Energi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Ir.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Ellin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Harlia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MS. (FAPET</a:t>
            </a:r>
            <a:r>
              <a:rPr lang="en-US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Budi </a:t>
            </a:r>
            <a:r>
              <a:rPr lang="en-US" sz="24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Nurani</a:t>
            </a: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Ruchjana</a:t>
            </a:r>
            <a:r>
              <a:rPr lang="en-US" sz="24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MS. (FMIPA)</a:t>
            </a: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8018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91544" y="836454"/>
            <a:ext cx="8229600" cy="85010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SINKRONISASI</a:t>
            </a:r>
            <a:r>
              <a:rPr kumimoji="0" lang="en-US" sz="44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SUBSTANSI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5" name="Text Placeholder 6"/>
          <p:cNvSpPr txBox="1">
            <a:spLocks/>
          </p:cNvSpPr>
          <p:nvPr/>
        </p:nvSpPr>
        <p:spPr bwMode="auto">
          <a:xfrm>
            <a:off x="1198485" y="1667922"/>
            <a:ext cx="9552373" cy="349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indent="-45720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Pilar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Penelitian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Unpad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Common Goals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Barat</a:t>
            </a:r>
          </a:p>
          <a:p>
            <a:pPr marL="457200" indent="-45720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Pendekatan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integrasi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kewilayahan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pengembangan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daya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local/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berbasis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kearifan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lokal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Penekanan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hilirisasi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inovasi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berdampak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penyelesaian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permasalahan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0633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91544" y="1000507"/>
            <a:ext cx="8229600" cy="85010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AGENDA FORUM ALG 116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kern="0" dirty="0" smtClean="0"/>
              <a:t>15 MEI 2015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" name="Text Placeholder 6"/>
          <p:cNvSpPr txBox="1">
            <a:spLocks/>
          </p:cNvSpPr>
          <p:nvPr/>
        </p:nvSpPr>
        <p:spPr bwMode="auto">
          <a:xfrm>
            <a:off x="1198485" y="2567518"/>
            <a:ext cx="9552373" cy="349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3200" kern="0" dirty="0" smtClean="0">
                <a:solidFill>
                  <a:srgbClr val="FF0000"/>
                </a:solidFill>
              </a:rPr>
              <a:t>Peta </a:t>
            </a:r>
            <a:r>
              <a:rPr lang="en-US" sz="3200" kern="0" dirty="0" err="1" smtClean="0">
                <a:solidFill>
                  <a:srgbClr val="FF0000"/>
                </a:solidFill>
              </a:rPr>
              <a:t>permasalahan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dan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riset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kreatif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untuk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pembangunan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Jawa</a:t>
            </a:r>
            <a:r>
              <a:rPr lang="en-US" sz="3200" kern="0" dirty="0" smtClean="0">
                <a:solidFill>
                  <a:srgbClr val="FF0000"/>
                </a:solidFill>
              </a:rPr>
              <a:t> Barat, </a:t>
            </a:r>
            <a:r>
              <a:rPr lang="en-US" sz="3200" kern="0" dirty="0" err="1" smtClean="0">
                <a:solidFill>
                  <a:srgbClr val="FF0000"/>
                </a:solidFill>
              </a:rPr>
              <a:t>oleh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Kepala</a:t>
            </a:r>
            <a:r>
              <a:rPr lang="en-US" sz="3200" kern="0" dirty="0" smtClean="0">
                <a:solidFill>
                  <a:srgbClr val="FF0000"/>
                </a:solidFill>
              </a:rPr>
              <a:t> BP3IPTEK </a:t>
            </a:r>
            <a:r>
              <a:rPr lang="en-US" sz="3200" kern="0" dirty="0" err="1" smtClean="0">
                <a:solidFill>
                  <a:srgbClr val="FF0000"/>
                </a:solidFill>
              </a:rPr>
              <a:t>Propinsi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Jawa</a:t>
            </a:r>
            <a:r>
              <a:rPr lang="en-US" sz="3200" kern="0" dirty="0" smtClean="0">
                <a:solidFill>
                  <a:srgbClr val="FF0000"/>
                </a:solidFill>
              </a:rPr>
              <a:t> Barat.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Konsep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hilirisasi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dan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dampak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penelitian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oleh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Reviewer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Riset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LPDP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3200" kern="0" dirty="0" smtClean="0"/>
              <a:t>Sharing </a:t>
            </a:r>
            <a:r>
              <a:rPr lang="en-US" sz="3200" kern="0" dirty="0" err="1" smtClean="0"/>
              <a:t>kemajuan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penyusunan</a:t>
            </a:r>
            <a:r>
              <a:rPr lang="en-US" sz="3200" kern="0" dirty="0" smtClean="0"/>
              <a:t> proposal </a:t>
            </a:r>
            <a:r>
              <a:rPr lang="en-US" sz="3200" kern="0" dirty="0" err="1" smtClean="0"/>
              <a:t>dan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pembentukan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tim</a:t>
            </a:r>
            <a:r>
              <a:rPr lang="en-US" sz="3200" kern="0" dirty="0" err="1"/>
              <a:t>.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100186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91544" y="1000507"/>
            <a:ext cx="8229600" cy="85010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AGENDA FORUM ALG 116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kern="0" dirty="0" smtClean="0"/>
              <a:t>15 MEI 2015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" name="Text Placeholder 6"/>
          <p:cNvSpPr txBox="1">
            <a:spLocks/>
          </p:cNvSpPr>
          <p:nvPr/>
        </p:nvSpPr>
        <p:spPr bwMode="auto">
          <a:xfrm>
            <a:off x="1198485" y="2567518"/>
            <a:ext cx="9552373" cy="349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3200" kern="0" dirty="0" smtClean="0"/>
              <a:t>Peta </a:t>
            </a:r>
            <a:r>
              <a:rPr lang="en-US" sz="3200" kern="0" dirty="0" err="1" smtClean="0"/>
              <a:t>permasalahan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dan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riset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kreatif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untuk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pembangunan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Jawa</a:t>
            </a:r>
            <a:r>
              <a:rPr lang="en-US" sz="3200" kern="0" dirty="0" smtClean="0"/>
              <a:t> Barat, </a:t>
            </a:r>
            <a:r>
              <a:rPr lang="en-US" sz="3200" kern="0" dirty="0" err="1" smtClean="0"/>
              <a:t>oleh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Kepala</a:t>
            </a:r>
            <a:r>
              <a:rPr lang="en-US" sz="3200" kern="0" dirty="0" smtClean="0"/>
              <a:t> BP3IPTEK </a:t>
            </a:r>
            <a:r>
              <a:rPr lang="en-US" sz="3200" kern="0" dirty="0" err="1" smtClean="0"/>
              <a:t>Propinsi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Jawa</a:t>
            </a:r>
            <a:r>
              <a:rPr lang="en-US" sz="3200" kern="0" dirty="0" smtClean="0"/>
              <a:t> Barat.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Konsep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hilirisasi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dan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dampak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penelitian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oleh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Reviewer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Riset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LPDP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3200" kern="0" dirty="0" smtClean="0"/>
              <a:t>Sharing </a:t>
            </a:r>
            <a:r>
              <a:rPr lang="en-US" sz="3200" kern="0" dirty="0" err="1" smtClean="0"/>
              <a:t>kemajuan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penyusunan</a:t>
            </a:r>
            <a:r>
              <a:rPr lang="en-US" sz="3200" kern="0" dirty="0" smtClean="0"/>
              <a:t> proposal </a:t>
            </a:r>
            <a:r>
              <a:rPr lang="en-US" sz="3200" kern="0" dirty="0" err="1" smtClean="0"/>
              <a:t>dan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pembentukan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tim</a:t>
            </a:r>
            <a:r>
              <a:rPr lang="en-US" sz="3200" kern="0" dirty="0" err="1"/>
              <a:t>.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9066039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91544" y="1000507"/>
            <a:ext cx="8229600" cy="85010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AGENDA FORUM ALG 116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kern="0" dirty="0" smtClean="0"/>
              <a:t>15 MEI 2015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" name="Text Placeholder 6"/>
          <p:cNvSpPr txBox="1">
            <a:spLocks/>
          </p:cNvSpPr>
          <p:nvPr/>
        </p:nvSpPr>
        <p:spPr bwMode="auto">
          <a:xfrm>
            <a:off x="1198485" y="2567518"/>
            <a:ext cx="9552373" cy="349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3200" kern="0" dirty="0" smtClean="0"/>
              <a:t>Peta </a:t>
            </a:r>
            <a:r>
              <a:rPr lang="en-US" sz="3200" kern="0" dirty="0" err="1" smtClean="0"/>
              <a:t>permasalahan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dan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riset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kreatif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untuk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pembangunan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Jawa</a:t>
            </a:r>
            <a:r>
              <a:rPr lang="en-US" sz="3200" kern="0" dirty="0" smtClean="0"/>
              <a:t> Barat, </a:t>
            </a:r>
            <a:r>
              <a:rPr lang="en-US" sz="3200" kern="0" dirty="0" err="1" smtClean="0"/>
              <a:t>oleh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Kepala</a:t>
            </a:r>
            <a:r>
              <a:rPr lang="en-US" sz="3200" kern="0" dirty="0" smtClean="0"/>
              <a:t> BP3IPTEK </a:t>
            </a:r>
            <a:r>
              <a:rPr lang="en-US" sz="3200" kern="0" dirty="0" err="1" smtClean="0"/>
              <a:t>Propinsi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Jawa</a:t>
            </a:r>
            <a:r>
              <a:rPr lang="en-US" sz="3200" kern="0" dirty="0" smtClean="0"/>
              <a:t> Barat.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Konsep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hilirisasi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dan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dampak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penelitian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oleh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Reviewer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Riset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LPDP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3200" kern="0" dirty="0" smtClean="0">
                <a:solidFill>
                  <a:srgbClr val="FF0000"/>
                </a:solidFill>
              </a:rPr>
              <a:t>Sharing </a:t>
            </a:r>
            <a:r>
              <a:rPr lang="en-US" sz="3200" kern="0" dirty="0" err="1" smtClean="0">
                <a:solidFill>
                  <a:srgbClr val="FF0000"/>
                </a:solidFill>
              </a:rPr>
              <a:t>kemajuan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penyusunan</a:t>
            </a:r>
            <a:r>
              <a:rPr lang="en-US" sz="3200" kern="0" dirty="0" smtClean="0">
                <a:solidFill>
                  <a:srgbClr val="FF0000"/>
                </a:solidFill>
              </a:rPr>
              <a:t> proposal </a:t>
            </a:r>
            <a:r>
              <a:rPr lang="en-US" sz="3200" kern="0" dirty="0" err="1" smtClean="0">
                <a:solidFill>
                  <a:srgbClr val="FF0000"/>
                </a:solidFill>
              </a:rPr>
              <a:t>dan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pembentukan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tim</a:t>
            </a:r>
            <a:r>
              <a:rPr lang="en-US" sz="3200" kern="0" dirty="0" err="1">
                <a:solidFill>
                  <a:srgbClr val="FF0000"/>
                </a:solidFill>
              </a:rPr>
              <a:t>.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874375" y="134937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3668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655638"/>
            <a:ext cx="10972800" cy="1143000"/>
          </a:xfrm>
        </p:spPr>
        <p:txBody>
          <a:bodyPr/>
          <a:lstStyle/>
          <a:p>
            <a:r>
              <a:rPr lang="en-US" dirty="0" smtClean="0"/>
              <a:t>Prof. Ina </a:t>
            </a:r>
            <a:r>
              <a:rPr lang="en-US" dirty="0" err="1" smtClean="0"/>
              <a:t>Primiana</a:t>
            </a:r>
            <a:r>
              <a:rPr lang="en-US" dirty="0" smtClean="0"/>
              <a:t> (FEB)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:</a:t>
            </a:r>
          </a:p>
          <a:p>
            <a:pPr>
              <a:buFontTx/>
              <a:buChar char="-"/>
            </a:pP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grup</a:t>
            </a:r>
            <a:r>
              <a:rPr lang="en-US" dirty="0" smtClean="0"/>
              <a:t> WA </a:t>
            </a:r>
            <a:r>
              <a:rPr lang="en-US" dirty="0" err="1" smtClean="0"/>
              <a:t>dengan</a:t>
            </a:r>
            <a:r>
              <a:rPr lang="en-US" dirty="0" smtClean="0"/>
              <a:t> para </a:t>
            </a:r>
            <a:r>
              <a:rPr lang="en-US" dirty="0" err="1" smtClean="0"/>
              <a:t>Doktor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interest/</a:t>
            </a:r>
            <a:r>
              <a:rPr lang="en-US" dirty="0" err="1" smtClean="0"/>
              <a:t>rekam</a:t>
            </a:r>
            <a:r>
              <a:rPr lang="en-US" dirty="0" smtClean="0"/>
              <a:t> </a:t>
            </a:r>
            <a:r>
              <a:rPr lang="en-US" dirty="0" err="1" smtClean="0"/>
              <a:t>jejak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 yang </a:t>
            </a:r>
            <a:r>
              <a:rPr lang="en-US" dirty="0" err="1" smtClean="0"/>
              <a:t>direncanakan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para </a:t>
            </a:r>
            <a:r>
              <a:rPr lang="en-US" dirty="0" err="1" smtClean="0"/>
              <a:t>Doktor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Program ALG 116,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kesediaan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Keterlibatan</a:t>
            </a:r>
            <a:r>
              <a:rPr lang="en-US" dirty="0" smtClean="0"/>
              <a:t> </a:t>
            </a:r>
            <a:r>
              <a:rPr lang="en-US" dirty="0" err="1" smtClean="0"/>
              <a:t>mahasiswa</a:t>
            </a:r>
            <a:r>
              <a:rPr lang="en-US" dirty="0" smtClean="0"/>
              <a:t> pada </a:t>
            </a:r>
            <a:r>
              <a:rPr lang="en-US" dirty="0" err="1" smtClean="0"/>
              <a:t>saat</a:t>
            </a:r>
            <a:r>
              <a:rPr lang="en-US" dirty="0" smtClean="0"/>
              <a:t> survey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Penyusunan</a:t>
            </a:r>
            <a:r>
              <a:rPr lang="en-US" dirty="0" smtClean="0"/>
              <a:t> proposal:</a:t>
            </a:r>
          </a:p>
          <a:p>
            <a:pPr>
              <a:buFontTx/>
              <a:buChar char="-"/>
            </a:pP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dibuat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sub-</a:t>
            </a:r>
            <a:r>
              <a:rPr lang="en-US" dirty="0" err="1" smtClean="0"/>
              <a:t>topik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Doktor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Penyusunan</a:t>
            </a:r>
            <a:r>
              <a:rPr lang="en-US" dirty="0" smtClean="0"/>
              <a:t> timeline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target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jabatan</a:t>
            </a:r>
            <a:r>
              <a:rPr lang="en-US" dirty="0" smtClean="0"/>
              <a:t> </a:t>
            </a:r>
            <a:r>
              <a:rPr lang="en-US" dirty="0" err="1" smtClean="0"/>
              <a:t>akademik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luaran</a:t>
            </a:r>
            <a:r>
              <a:rPr lang="en-US" dirty="0" smtClean="0"/>
              <a:t> </a:t>
            </a:r>
            <a:r>
              <a:rPr lang="en-US" dirty="0" err="1" smtClean="0"/>
              <a:t>akademik</a:t>
            </a:r>
            <a:r>
              <a:rPr lang="en-US" dirty="0" smtClean="0"/>
              <a:t> (</a:t>
            </a:r>
            <a:r>
              <a:rPr lang="en-US" dirty="0" err="1" smtClean="0"/>
              <a:t>publikasi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, </a:t>
            </a:r>
            <a:r>
              <a:rPr lang="en-US" dirty="0" err="1" smtClean="0"/>
              <a:t>buku</a:t>
            </a:r>
            <a:r>
              <a:rPr lang="en-US" dirty="0" smtClean="0"/>
              <a:t>, </a:t>
            </a:r>
            <a:r>
              <a:rPr lang="en-US" dirty="0" err="1" smtClean="0"/>
              <a:t>partisipasi</a:t>
            </a:r>
            <a:r>
              <a:rPr lang="en-US" dirty="0" smtClean="0"/>
              <a:t> seminar </a:t>
            </a:r>
            <a:r>
              <a:rPr lang="en-US" dirty="0" err="1" smtClean="0"/>
              <a:t>internasional</a:t>
            </a:r>
            <a:r>
              <a:rPr lang="en-US" dirty="0" smtClean="0"/>
              <a:t>).</a:t>
            </a:r>
          </a:p>
          <a:p>
            <a:pPr>
              <a:buFontTx/>
              <a:buChar char="-"/>
            </a:pPr>
            <a:r>
              <a:rPr lang="en-US" dirty="0" err="1" smtClean="0"/>
              <a:t>Penyusunan</a:t>
            </a:r>
            <a:r>
              <a:rPr lang="en-US" dirty="0" smtClean="0"/>
              <a:t> draft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Profesor</a:t>
            </a:r>
            <a:r>
              <a:rPr lang="en-US" dirty="0" smtClean="0"/>
              <a:t> (Bab I-III)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ditambahkan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para </a:t>
            </a:r>
            <a:r>
              <a:rPr lang="en-US" dirty="0" err="1" smtClean="0"/>
              <a:t>Doktor</a:t>
            </a:r>
            <a:r>
              <a:rPr lang="en-US" dirty="0"/>
              <a:t>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tgl</a:t>
            </a:r>
            <a:r>
              <a:rPr lang="en-US" dirty="0" smtClean="0"/>
              <a:t> 13 Mei 2015.</a:t>
            </a:r>
          </a:p>
          <a:p>
            <a:pPr>
              <a:buFontTx/>
              <a:buChar char="-"/>
            </a:pPr>
            <a:r>
              <a:rPr lang="en-US" dirty="0" err="1" smtClean="0"/>
              <a:t>Finalisasi</a:t>
            </a:r>
            <a:r>
              <a:rPr lang="en-US" dirty="0" smtClean="0"/>
              <a:t> draft </a:t>
            </a:r>
            <a:r>
              <a:rPr lang="en-US" dirty="0" err="1" smtClean="0"/>
              <a:t>tanggal</a:t>
            </a:r>
            <a:r>
              <a:rPr lang="en-US" dirty="0" smtClean="0"/>
              <a:t> 14 Mei 2015, </a:t>
            </a:r>
            <a:r>
              <a:rPr lang="en-US" dirty="0" err="1" smtClean="0"/>
              <a:t>termasuk</a:t>
            </a:r>
            <a:r>
              <a:rPr lang="en-US" dirty="0" smtClean="0"/>
              <a:t> RAB, </a:t>
            </a:r>
            <a:r>
              <a:rPr lang="en-US" dirty="0" err="1" smtClean="0"/>
              <a:t>Biodata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lain-lain.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34933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600" y="712788"/>
            <a:ext cx="10972800" cy="1143000"/>
          </a:xfrm>
        </p:spPr>
        <p:txBody>
          <a:bodyPr/>
          <a:lstStyle/>
          <a:p>
            <a:r>
              <a:rPr lang="en-US" dirty="0" smtClean="0"/>
              <a:t>Prof. Budi </a:t>
            </a:r>
            <a:r>
              <a:rPr lang="en-US" dirty="0" err="1" smtClean="0"/>
              <a:t>Setiabudiawan</a:t>
            </a:r>
            <a:r>
              <a:rPr lang="en-US" dirty="0" smtClean="0"/>
              <a:t> (FK)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:</a:t>
            </a:r>
          </a:p>
          <a:p>
            <a:pPr>
              <a:buFontTx/>
              <a:buChar char="-"/>
            </a:pP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para </a:t>
            </a:r>
            <a:r>
              <a:rPr lang="en-US" dirty="0" err="1" smtClean="0"/>
              <a:t>Doktor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Program ALG 116,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memastikan</a:t>
            </a:r>
            <a:r>
              <a:rPr lang="en-US" dirty="0" smtClean="0"/>
              <a:t> </a:t>
            </a:r>
            <a:r>
              <a:rPr lang="en-US" dirty="0" err="1" smtClean="0"/>
              <a:t>kesediaan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,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6 </a:t>
            </a:r>
            <a:r>
              <a:rPr lang="en-US" dirty="0" err="1" smtClean="0"/>
              <a:t>Doktor</a:t>
            </a:r>
            <a:r>
              <a:rPr lang="en-US" dirty="0" smtClean="0"/>
              <a:t> </a:t>
            </a:r>
            <a:r>
              <a:rPr lang="en-US" dirty="0" err="1" smtClean="0"/>
              <a:t>lintas</a:t>
            </a:r>
            <a:r>
              <a:rPr lang="en-US" dirty="0" smtClean="0"/>
              <a:t> </a:t>
            </a:r>
            <a:r>
              <a:rPr lang="en-US" dirty="0" err="1" smtClean="0"/>
              <a:t>Departemen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2 </a:t>
            </a:r>
            <a:r>
              <a:rPr lang="en-US" dirty="0" err="1" smtClean="0"/>
              <a:t>mahasiswa</a:t>
            </a:r>
            <a:r>
              <a:rPr lang="en-US" dirty="0" smtClean="0"/>
              <a:t> S3.</a:t>
            </a:r>
          </a:p>
          <a:p>
            <a:r>
              <a:rPr lang="en-US" dirty="0" err="1" smtClean="0"/>
              <a:t>Penyusunan</a:t>
            </a:r>
            <a:r>
              <a:rPr lang="en-US" dirty="0" smtClean="0"/>
              <a:t> proposal:</a:t>
            </a:r>
          </a:p>
          <a:p>
            <a:pPr>
              <a:buFontTx/>
              <a:buChar char="-"/>
            </a:pPr>
            <a:r>
              <a:rPr lang="en-US" dirty="0" err="1" smtClean="0"/>
              <a:t>Dibahas</a:t>
            </a:r>
            <a:r>
              <a:rPr lang="en-US" dirty="0" smtClean="0"/>
              <a:t> pada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kedua</a:t>
            </a:r>
            <a:r>
              <a:rPr lang="en-US" dirty="0" smtClean="0"/>
              <a:t>.</a:t>
            </a:r>
          </a:p>
          <a:p>
            <a:pPr>
              <a:buFontTx/>
              <a:buChar char="-"/>
            </a:pP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tersusun</a:t>
            </a:r>
            <a:r>
              <a:rPr lang="en-US" dirty="0" smtClean="0"/>
              <a:t> draft proposal,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dilengkapi</a:t>
            </a:r>
            <a:r>
              <a:rPr lang="en-US" dirty="0" smtClean="0"/>
              <a:t> </a:t>
            </a:r>
            <a:r>
              <a:rPr lang="en-US" dirty="0" err="1" smtClean="0"/>
              <a:t>referensinya</a:t>
            </a:r>
            <a:r>
              <a:rPr lang="en-US" dirty="0" smtClean="0"/>
              <a:t> pada </a:t>
            </a:r>
            <a:r>
              <a:rPr lang="en-US" dirty="0" err="1" smtClean="0"/>
              <a:t>pertemuan</a:t>
            </a:r>
            <a:r>
              <a:rPr lang="en-US" dirty="0" smtClean="0"/>
              <a:t> </a:t>
            </a:r>
            <a:r>
              <a:rPr lang="en-US" dirty="0" err="1" smtClean="0"/>
              <a:t>ketiga</a:t>
            </a:r>
            <a:r>
              <a:rPr lang="en-US" dirty="0" smtClean="0"/>
              <a:t> </a:t>
            </a:r>
            <a:r>
              <a:rPr lang="en-US" dirty="0" err="1" smtClean="0"/>
              <a:t>tanggal</a:t>
            </a:r>
            <a:r>
              <a:rPr lang="en-US" dirty="0" smtClean="0"/>
              <a:t> 18 Mei 2015.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300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91544" y="726401"/>
            <a:ext cx="8229600" cy="85010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FORUM ALG 116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kern="0" dirty="0" smtClean="0">
                <a:solidFill>
                  <a:srgbClr val="FF0000"/>
                </a:solidFill>
              </a:rPr>
              <a:t>19 </a:t>
            </a:r>
            <a:r>
              <a:rPr lang="en-US" sz="5400" b="1" kern="0" dirty="0" err="1" smtClean="0">
                <a:solidFill>
                  <a:srgbClr val="FF0000"/>
                </a:solidFill>
              </a:rPr>
              <a:t>dan</a:t>
            </a:r>
            <a:r>
              <a:rPr lang="en-US" sz="5400" b="1" kern="0" dirty="0" smtClean="0">
                <a:solidFill>
                  <a:srgbClr val="FF0000"/>
                </a:solidFill>
              </a:rPr>
              <a:t> 26 MEI 2015</a:t>
            </a:r>
            <a:endParaRPr kumimoji="0" lang="en-US" sz="5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3" name="Text Placeholder 6"/>
          <p:cNvSpPr txBox="1">
            <a:spLocks/>
          </p:cNvSpPr>
          <p:nvPr/>
        </p:nvSpPr>
        <p:spPr bwMode="auto">
          <a:xfrm>
            <a:off x="1330157" y="2769662"/>
            <a:ext cx="9552373" cy="349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0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Dilaksanakan</a:t>
            </a:r>
            <a:r>
              <a:rPr kumimoji="0" lang="en-US" sz="40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40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dalam</a:t>
            </a:r>
            <a:r>
              <a:rPr kumimoji="0" lang="en-US" sz="40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40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Pilar</a:t>
            </a:r>
            <a:endParaRPr kumimoji="0" lang="en-US" sz="40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4000" kern="0" baseline="0" dirty="0" err="1" smtClean="0"/>
              <a:t>Pukul</a:t>
            </a:r>
            <a:r>
              <a:rPr lang="en-US" sz="4000" kern="0" dirty="0" smtClean="0"/>
              <a:t> 13.30-16.00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Di Bale</a:t>
            </a:r>
            <a:r>
              <a:rPr kumimoji="0" lang="en-US" sz="40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40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Rancage</a:t>
            </a:r>
            <a:r>
              <a:rPr kumimoji="0" lang="en-US" sz="40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40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dan</a:t>
            </a:r>
            <a:r>
              <a:rPr kumimoji="0" lang="en-US" sz="40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40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Ruang</a:t>
            </a:r>
            <a:r>
              <a:rPr kumimoji="0" lang="en-US" sz="40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40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Rapat</a:t>
            </a:r>
            <a:r>
              <a:rPr kumimoji="0" lang="en-US" sz="40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40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Bersama</a:t>
            </a:r>
            <a:r>
              <a:rPr kumimoji="0" lang="en-US" sz="40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4000" kern="0" baseline="0" dirty="0" err="1" smtClean="0"/>
              <a:t>Rektorat</a:t>
            </a:r>
            <a:r>
              <a:rPr lang="en-US" sz="4000" kern="0" dirty="0" smtClean="0"/>
              <a:t> </a:t>
            </a:r>
            <a:r>
              <a:rPr lang="en-US" sz="4000" kern="0" dirty="0" err="1" smtClean="0"/>
              <a:t>Unpad</a:t>
            </a:r>
            <a:r>
              <a:rPr lang="en-US" sz="4000" kern="0" dirty="0" smtClean="0"/>
              <a:t>, </a:t>
            </a:r>
            <a:r>
              <a:rPr lang="en-US" sz="4000" kern="0" dirty="0" err="1" smtClean="0"/>
              <a:t>Kampus</a:t>
            </a:r>
            <a:r>
              <a:rPr lang="en-US" sz="4000" kern="0" dirty="0" smtClean="0"/>
              <a:t> </a:t>
            </a:r>
            <a:r>
              <a:rPr lang="en-US" sz="4000" kern="0" dirty="0" err="1" smtClean="0"/>
              <a:t>Jatinangor</a:t>
            </a: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6390520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317625" y="3518282"/>
            <a:ext cx="9858375" cy="85010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Terima</a:t>
            </a: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 </a:t>
            </a:r>
            <a:r>
              <a:rPr kumimoji="0" lang="en-US" sz="44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kasih</a:t>
            </a: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</a:rPr>
              <a:t>…..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734714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991544" y="404664"/>
            <a:ext cx="8229600" cy="850106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US" sz="6000" b="1" dirty="0" smtClean="0">
                <a:solidFill>
                  <a:prstClr val="white"/>
                </a:solidFill>
              </a:rPr>
              <a:t>Forum ALG 116</a:t>
            </a:r>
            <a:endParaRPr lang="en-US" sz="6000" b="1" dirty="0">
              <a:solidFill>
                <a:prstClr val="white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Silaturahmi</a:t>
            </a:r>
            <a:r>
              <a:rPr lang="en-US" dirty="0" smtClean="0"/>
              <a:t> </a:t>
            </a:r>
            <a:r>
              <a:rPr lang="en-US" dirty="0" err="1"/>
              <a:t>a</a:t>
            </a:r>
            <a:r>
              <a:rPr lang="en-US" dirty="0" err="1" smtClean="0"/>
              <a:t>kademik</a:t>
            </a:r>
            <a:r>
              <a:rPr lang="en-US" dirty="0" smtClean="0"/>
              <a:t> </a:t>
            </a:r>
            <a:r>
              <a:rPr lang="en-US" dirty="0" err="1" smtClean="0"/>
              <a:t>Profesor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Doktor</a:t>
            </a:r>
            <a:r>
              <a:rPr lang="en-US" dirty="0" smtClean="0"/>
              <a:t> se-</a:t>
            </a:r>
            <a:r>
              <a:rPr lang="en-US" dirty="0" err="1" smtClean="0"/>
              <a:t>Unpad</a:t>
            </a:r>
            <a:r>
              <a:rPr lang="en-US" dirty="0" smtClean="0"/>
              <a:t>.</a:t>
            </a:r>
          </a:p>
          <a:p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 smtClean="0"/>
              <a:t>penyusunan</a:t>
            </a:r>
            <a:r>
              <a:rPr lang="en-US" dirty="0" smtClean="0"/>
              <a:t> proposal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/>
              <a:t>menuju</a:t>
            </a:r>
            <a:r>
              <a:rPr lang="en-US" dirty="0"/>
              <a:t> </a:t>
            </a:r>
            <a:r>
              <a:rPr lang="en-US" dirty="0" err="1" smtClean="0"/>
              <a:t>penelitian</a:t>
            </a:r>
            <a:r>
              <a:rPr lang="en-US" dirty="0" smtClean="0"/>
              <a:t> </a:t>
            </a:r>
            <a:r>
              <a:rPr lang="en-US" dirty="0" err="1"/>
              <a:t>Transdisipliner</a:t>
            </a:r>
            <a:r>
              <a:rPr lang="en-US" dirty="0"/>
              <a:t>.</a:t>
            </a:r>
          </a:p>
          <a:p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embentukan</a:t>
            </a:r>
            <a:r>
              <a:rPr lang="en-US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 </a:t>
            </a:r>
            <a:r>
              <a:rPr lang="en-US" dirty="0" err="1"/>
              <a:t>p</a:t>
            </a:r>
            <a:r>
              <a:rPr lang="en-US" dirty="0" err="1" smtClean="0"/>
              <a:t>engusul</a:t>
            </a:r>
            <a:r>
              <a:rPr lang="en-US" dirty="0" smtClean="0"/>
              <a:t> </a:t>
            </a:r>
            <a:r>
              <a:rPr lang="en-US" dirty="0" err="1" smtClean="0"/>
              <a:t>penelitian</a:t>
            </a:r>
            <a:endParaRPr lang="en-US" dirty="0" smtClean="0"/>
          </a:p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: 15 Mei 2015, 19 Mei 2015 </a:t>
            </a:r>
            <a:r>
              <a:rPr lang="en-US" dirty="0" err="1" smtClean="0"/>
              <a:t>dan</a:t>
            </a:r>
            <a:r>
              <a:rPr lang="en-US" dirty="0" smtClean="0"/>
              <a:t> 26 Mei 2015.</a:t>
            </a:r>
          </a:p>
        </p:txBody>
      </p:sp>
    </p:spTree>
    <p:extLst>
      <p:ext uri="{BB962C8B-B14F-4D97-AF65-F5344CB8AC3E}">
        <p14:creationId xmlns:p14="http://schemas.microsoft.com/office/powerpoint/2010/main" val="443269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91544" y="1000507"/>
            <a:ext cx="8229600" cy="85010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AGENDA FORUM ALG 116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kern="0" dirty="0" smtClean="0"/>
              <a:t>15 MEI 2015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" name="Text Placeholder 6"/>
          <p:cNvSpPr txBox="1">
            <a:spLocks/>
          </p:cNvSpPr>
          <p:nvPr/>
        </p:nvSpPr>
        <p:spPr bwMode="auto">
          <a:xfrm>
            <a:off x="1198485" y="2567518"/>
            <a:ext cx="9552373" cy="349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3200" kern="0" dirty="0" smtClean="0">
                <a:solidFill>
                  <a:srgbClr val="FF0000"/>
                </a:solidFill>
              </a:rPr>
              <a:t>Peta </a:t>
            </a:r>
            <a:r>
              <a:rPr lang="en-US" sz="3200" kern="0" dirty="0" err="1" smtClean="0">
                <a:solidFill>
                  <a:srgbClr val="FF0000"/>
                </a:solidFill>
              </a:rPr>
              <a:t>permasalahan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dan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riset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kreatif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untuk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pembangunan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Jawa</a:t>
            </a:r>
            <a:r>
              <a:rPr lang="en-US" sz="3200" kern="0" dirty="0" smtClean="0">
                <a:solidFill>
                  <a:srgbClr val="FF0000"/>
                </a:solidFill>
              </a:rPr>
              <a:t> Barat, </a:t>
            </a:r>
            <a:r>
              <a:rPr lang="en-US" sz="3200" kern="0" dirty="0" err="1" smtClean="0">
                <a:solidFill>
                  <a:srgbClr val="FF0000"/>
                </a:solidFill>
              </a:rPr>
              <a:t>oleh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Kepala</a:t>
            </a:r>
            <a:r>
              <a:rPr lang="en-US" sz="3200" kern="0" dirty="0" smtClean="0">
                <a:solidFill>
                  <a:srgbClr val="FF0000"/>
                </a:solidFill>
              </a:rPr>
              <a:t> BP3IPTEK </a:t>
            </a:r>
            <a:r>
              <a:rPr lang="en-US" sz="3200" kern="0" dirty="0" err="1" smtClean="0">
                <a:solidFill>
                  <a:srgbClr val="FF0000"/>
                </a:solidFill>
              </a:rPr>
              <a:t>Propinsi</a:t>
            </a:r>
            <a:r>
              <a:rPr lang="en-US" sz="3200" kern="0" dirty="0" smtClean="0">
                <a:solidFill>
                  <a:srgbClr val="FF0000"/>
                </a:solidFill>
              </a:rPr>
              <a:t> </a:t>
            </a:r>
            <a:r>
              <a:rPr lang="en-US" sz="3200" kern="0" dirty="0" err="1" smtClean="0">
                <a:solidFill>
                  <a:srgbClr val="FF0000"/>
                </a:solidFill>
              </a:rPr>
              <a:t>Jawa</a:t>
            </a:r>
            <a:r>
              <a:rPr lang="en-US" sz="3200" kern="0" dirty="0" smtClean="0">
                <a:solidFill>
                  <a:srgbClr val="FF0000"/>
                </a:solidFill>
              </a:rPr>
              <a:t> Barat.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Konsep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hilirisasi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dan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dampak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penelitian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oleh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Reviewer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Riset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LPDP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3200" kern="0" dirty="0" smtClean="0"/>
              <a:t>Sharing </a:t>
            </a:r>
            <a:r>
              <a:rPr lang="en-US" sz="3200" kern="0" dirty="0" err="1" smtClean="0"/>
              <a:t>kemajuan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penyusunan</a:t>
            </a:r>
            <a:r>
              <a:rPr lang="en-US" sz="3200" kern="0" dirty="0" smtClean="0"/>
              <a:t> proposal </a:t>
            </a:r>
            <a:r>
              <a:rPr lang="en-US" sz="3200" kern="0" dirty="0" err="1" smtClean="0"/>
              <a:t>dan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pembentukan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tim</a:t>
            </a:r>
            <a:r>
              <a:rPr lang="en-US" sz="3200" kern="0" dirty="0" err="1"/>
              <a:t>.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312414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91544" y="726401"/>
            <a:ext cx="8229600" cy="85010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FORUM ALG 116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400" b="1" kern="0" dirty="0" smtClean="0">
                <a:solidFill>
                  <a:srgbClr val="FF0000"/>
                </a:solidFill>
              </a:rPr>
              <a:t>19 </a:t>
            </a:r>
            <a:r>
              <a:rPr lang="en-US" sz="5400" b="1" kern="0" dirty="0" err="1" smtClean="0">
                <a:solidFill>
                  <a:srgbClr val="FF0000"/>
                </a:solidFill>
              </a:rPr>
              <a:t>dan</a:t>
            </a:r>
            <a:r>
              <a:rPr lang="en-US" sz="5400" b="1" kern="0" dirty="0" smtClean="0">
                <a:solidFill>
                  <a:srgbClr val="FF0000"/>
                </a:solidFill>
              </a:rPr>
              <a:t> 26 MEI 2015</a:t>
            </a:r>
            <a:endParaRPr kumimoji="0" lang="en-US" sz="5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3" name="Text Placeholder 6"/>
          <p:cNvSpPr txBox="1">
            <a:spLocks/>
          </p:cNvSpPr>
          <p:nvPr/>
        </p:nvSpPr>
        <p:spPr bwMode="auto">
          <a:xfrm>
            <a:off x="1330157" y="2769662"/>
            <a:ext cx="9552373" cy="349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R="0" lvl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0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Dilaksanakan</a:t>
            </a:r>
            <a:r>
              <a:rPr kumimoji="0" lang="en-US" sz="40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40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dalam</a:t>
            </a:r>
            <a:r>
              <a:rPr kumimoji="0" lang="en-US" sz="40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40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Pilar</a:t>
            </a:r>
            <a:endParaRPr kumimoji="0" lang="en-US" sz="4000" b="0" i="0" u="none" strike="noStrike" kern="0" cap="none" spc="0" normalizeH="0" noProof="0" dirty="0" smtClean="0">
              <a:ln>
                <a:noFill/>
              </a:ln>
              <a:effectLst/>
              <a:uLnTx/>
              <a:uFillTx/>
            </a:endParaRP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4000" kern="0" baseline="0" dirty="0" err="1" smtClean="0"/>
              <a:t>Pukul</a:t>
            </a:r>
            <a:r>
              <a:rPr lang="en-US" sz="4000" kern="0" dirty="0" smtClean="0"/>
              <a:t> 13.30-16.00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Di Bale</a:t>
            </a:r>
            <a:r>
              <a:rPr kumimoji="0" lang="en-US" sz="40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40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Rancage</a:t>
            </a:r>
            <a:r>
              <a:rPr kumimoji="0" lang="en-US" sz="40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40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dan</a:t>
            </a:r>
            <a:r>
              <a:rPr kumimoji="0" lang="en-US" sz="40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40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Ruang</a:t>
            </a:r>
            <a:r>
              <a:rPr kumimoji="0" lang="en-US" sz="40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40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Rapat</a:t>
            </a:r>
            <a:r>
              <a:rPr kumimoji="0" lang="en-US" sz="40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40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Bersama</a:t>
            </a:r>
            <a:r>
              <a:rPr kumimoji="0" lang="en-US" sz="40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4000" kern="0" baseline="0" dirty="0" err="1" smtClean="0"/>
              <a:t>Rektorat</a:t>
            </a:r>
            <a:r>
              <a:rPr lang="en-US" sz="4000" kern="0" dirty="0" smtClean="0"/>
              <a:t> </a:t>
            </a:r>
            <a:r>
              <a:rPr lang="en-US" sz="4000" kern="0" dirty="0" err="1" smtClean="0"/>
              <a:t>Unpad</a:t>
            </a:r>
            <a:r>
              <a:rPr lang="en-US" sz="4000" kern="0" dirty="0" smtClean="0"/>
              <a:t>, </a:t>
            </a:r>
            <a:r>
              <a:rPr lang="en-US" sz="4000" kern="0" dirty="0" err="1" smtClean="0"/>
              <a:t>Kampus</a:t>
            </a:r>
            <a:r>
              <a:rPr lang="en-US" sz="4000" kern="0" dirty="0" smtClean="0"/>
              <a:t> </a:t>
            </a:r>
            <a:r>
              <a:rPr lang="en-US" sz="4000" kern="0" dirty="0" err="1" smtClean="0"/>
              <a:t>Jatinangor</a:t>
            </a:r>
            <a:endParaRPr kumimoji="0" lang="en-US" sz="40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0333967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91544" y="1000507"/>
            <a:ext cx="8229600" cy="85010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AGENDA FORUM ALG 116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kern="0" dirty="0" smtClean="0"/>
              <a:t>15 MEI 2015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" name="Text Placeholder 6"/>
          <p:cNvSpPr txBox="1">
            <a:spLocks/>
          </p:cNvSpPr>
          <p:nvPr/>
        </p:nvSpPr>
        <p:spPr bwMode="auto">
          <a:xfrm>
            <a:off x="1198485" y="2567518"/>
            <a:ext cx="9552373" cy="349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3200" b="1" kern="0" dirty="0" smtClean="0">
                <a:solidFill>
                  <a:srgbClr val="FF0000"/>
                </a:solidFill>
              </a:rPr>
              <a:t>Peta </a:t>
            </a:r>
            <a:r>
              <a:rPr lang="en-US" sz="3200" b="1" kern="0" dirty="0" err="1" smtClean="0">
                <a:solidFill>
                  <a:srgbClr val="FF0000"/>
                </a:solidFill>
              </a:rPr>
              <a:t>permasalahan</a:t>
            </a:r>
            <a:r>
              <a:rPr lang="en-US" sz="3200" b="1" kern="0" dirty="0" smtClean="0">
                <a:solidFill>
                  <a:srgbClr val="FF0000"/>
                </a:solidFill>
              </a:rPr>
              <a:t> </a:t>
            </a:r>
            <a:r>
              <a:rPr lang="en-US" sz="3200" b="1" kern="0" dirty="0" err="1" smtClean="0">
                <a:solidFill>
                  <a:srgbClr val="FF0000"/>
                </a:solidFill>
              </a:rPr>
              <a:t>dan</a:t>
            </a:r>
            <a:r>
              <a:rPr lang="en-US" sz="3200" b="1" kern="0" dirty="0" smtClean="0">
                <a:solidFill>
                  <a:srgbClr val="FF0000"/>
                </a:solidFill>
              </a:rPr>
              <a:t> </a:t>
            </a:r>
            <a:r>
              <a:rPr lang="en-US" sz="3200" b="1" kern="0" dirty="0" err="1" smtClean="0">
                <a:solidFill>
                  <a:srgbClr val="FF0000"/>
                </a:solidFill>
              </a:rPr>
              <a:t>riset</a:t>
            </a:r>
            <a:r>
              <a:rPr lang="en-US" sz="3200" b="1" kern="0" dirty="0" smtClean="0">
                <a:solidFill>
                  <a:srgbClr val="FF0000"/>
                </a:solidFill>
              </a:rPr>
              <a:t> </a:t>
            </a:r>
            <a:r>
              <a:rPr lang="en-US" sz="3200" b="1" kern="0" dirty="0" err="1" smtClean="0">
                <a:solidFill>
                  <a:srgbClr val="FF0000"/>
                </a:solidFill>
              </a:rPr>
              <a:t>kreatif</a:t>
            </a:r>
            <a:r>
              <a:rPr lang="en-US" sz="3200" b="1" kern="0" dirty="0" smtClean="0">
                <a:solidFill>
                  <a:srgbClr val="FF0000"/>
                </a:solidFill>
              </a:rPr>
              <a:t> </a:t>
            </a:r>
            <a:r>
              <a:rPr lang="en-US" sz="3200" b="1" kern="0" dirty="0" err="1" smtClean="0">
                <a:solidFill>
                  <a:srgbClr val="FF0000"/>
                </a:solidFill>
              </a:rPr>
              <a:t>untuk</a:t>
            </a:r>
            <a:r>
              <a:rPr lang="en-US" sz="3200" b="1" kern="0" dirty="0" smtClean="0">
                <a:solidFill>
                  <a:srgbClr val="FF0000"/>
                </a:solidFill>
              </a:rPr>
              <a:t> </a:t>
            </a:r>
            <a:r>
              <a:rPr lang="en-US" sz="3200" b="1" kern="0" dirty="0" err="1" smtClean="0">
                <a:solidFill>
                  <a:srgbClr val="FF0000"/>
                </a:solidFill>
              </a:rPr>
              <a:t>pembangunan</a:t>
            </a:r>
            <a:r>
              <a:rPr lang="en-US" sz="3200" b="1" kern="0" dirty="0" smtClean="0">
                <a:solidFill>
                  <a:srgbClr val="FF0000"/>
                </a:solidFill>
              </a:rPr>
              <a:t> </a:t>
            </a:r>
            <a:r>
              <a:rPr lang="en-US" sz="3200" b="1" kern="0" dirty="0" err="1" smtClean="0">
                <a:solidFill>
                  <a:srgbClr val="FF0000"/>
                </a:solidFill>
              </a:rPr>
              <a:t>Jawa</a:t>
            </a:r>
            <a:r>
              <a:rPr lang="en-US" sz="3200" b="1" kern="0" dirty="0" smtClean="0">
                <a:solidFill>
                  <a:srgbClr val="FF0000"/>
                </a:solidFill>
              </a:rPr>
              <a:t> Barat, </a:t>
            </a:r>
            <a:r>
              <a:rPr lang="en-US" sz="3200" b="1" kern="0" dirty="0" err="1" smtClean="0">
                <a:solidFill>
                  <a:srgbClr val="FF0000"/>
                </a:solidFill>
              </a:rPr>
              <a:t>oleh</a:t>
            </a:r>
            <a:r>
              <a:rPr lang="en-US" sz="3200" b="1" kern="0" dirty="0" smtClean="0">
                <a:solidFill>
                  <a:srgbClr val="FF0000"/>
                </a:solidFill>
              </a:rPr>
              <a:t> </a:t>
            </a:r>
            <a:r>
              <a:rPr lang="en-US" sz="3200" b="1" kern="0" dirty="0" err="1" smtClean="0">
                <a:solidFill>
                  <a:srgbClr val="FF0000"/>
                </a:solidFill>
              </a:rPr>
              <a:t>Kepala</a:t>
            </a:r>
            <a:r>
              <a:rPr lang="en-US" sz="3200" b="1" kern="0" dirty="0" smtClean="0">
                <a:solidFill>
                  <a:srgbClr val="FF0000"/>
                </a:solidFill>
              </a:rPr>
              <a:t> BP3IPTEK </a:t>
            </a:r>
            <a:r>
              <a:rPr lang="en-US" sz="3200" b="1" kern="0" dirty="0" err="1" smtClean="0">
                <a:solidFill>
                  <a:srgbClr val="FF0000"/>
                </a:solidFill>
              </a:rPr>
              <a:t>Propinsi</a:t>
            </a:r>
            <a:r>
              <a:rPr lang="en-US" sz="3200" b="1" kern="0" dirty="0" smtClean="0">
                <a:solidFill>
                  <a:srgbClr val="FF0000"/>
                </a:solidFill>
              </a:rPr>
              <a:t> </a:t>
            </a:r>
            <a:r>
              <a:rPr lang="en-US" sz="3200" b="1" kern="0" dirty="0" err="1" smtClean="0">
                <a:solidFill>
                  <a:srgbClr val="FF0000"/>
                </a:solidFill>
              </a:rPr>
              <a:t>Jawa</a:t>
            </a:r>
            <a:r>
              <a:rPr lang="en-US" sz="3200" b="1" kern="0" dirty="0" smtClean="0">
                <a:solidFill>
                  <a:srgbClr val="FF0000"/>
                </a:solidFill>
              </a:rPr>
              <a:t> Barat.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Konsep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hilirisasi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dan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dampak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penelitian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oleh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Reviewer </a:t>
            </a:r>
            <a:r>
              <a:rPr kumimoji="0" lang="en-US" sz="32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Riset</a:t>
            </a:r>
            <a:r>
              <a:rPr kumimoji="0" lang="en-US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LPDP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3200" kern="0" dirty="0" smtClean="0"/>
              <a:t>Sharing </a:t>
            </a:r>
            <a:r>
              <a:rPr lang="en-US" sz="3200" kern="0" dirty="0" err="1" smtClean="0"/>
              <a:t>kemajuan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penyusunan</a:t>
            </a:r>
            <a:r>
              <a:rPr lang="en-US" sz="3200" kern="0" dirty="0" smtClean="0"/>
              <a:t> proposal </a:t>
            </a:r>
            <a:r>
              <a:rPr lang="en-US" sz="3200" kern="0" dirty="0" err="1" smtClean="0"/>
              <a:t>dan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pembentukan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tim</a:t>
            </a:r>
            <a:r>
              <a:rPr lang="en-US" sz="3200" kern="0" dirty="0" err="1"/>
              <a:t>.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7207135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1991544" y="1000507"/>
            <a:ext cx="8229600" cy="85010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AGENDA FORUM ALG 116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800" b="1" kern="0" dirty="0" smtClean="0"/>
              <a:t>15 MEI 2015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</a:endParaRPr>
          </a:p>
        </p:txBody>
      </p:sp>
      <p:sp>
        <p:nvSpPr>
          <p:cNvPr id="3" name="Text Placeholder 6"/>
          <p:cNvSpPr txBox="1">
            <a:spLocks/>
          </p:cNvSpPr>
          <p:nvPr/>
        </p:nvSpPr>
        <p:spPr bwMode="auto">
          <a:xfrm>
            <a:off x="1198485" y="2567518"/>
            <a:ext cx="9552373" cy="349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3200" kern="0" dirty="0" smtClean="0"/>
              <a:t>Peta </a:t>
            </a:r>
            <a:r>
              <a:rPr lang="en-US" sz="3200" kern="0" dirty="0" err="1" smtClean="0"/>
              <a:t>permasalahan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dan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riset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kreatif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untuk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pembangunan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Jawa</a:t>
            </a:r>
            <a:r>
              <a:rPr lang="en-US" sz="3200" kern="0" dirty="0" smtClean="0"/>
              <a:t> Barat, </a:t>
            </a:r>
            <a:r>
              <a:rPr lang="en-US" sz="3200" kern="0" dirty="0" err="1" smtClean="0"/>
              <a:t>oleh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Kepala</a:t>
            </a:r>
            <a:r>
              <a:rPr lang="en-US" sz="3200" kern="0" dirty="0" smtClean="0"/>
              <a:t> BP3IPTEK </a:t>
            </a:r>
            <a:r>
              <a:rPr lang="en-US" sz="3200" kern="0" dirty="0" err="1" smtClean="0"/>
              <a:t>Propinsi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Jawa</a:t>
            </a:r>
            <a:r>
              <a:rPr lang="en-US" sz="3200" kern="0" dirty="0" smtClean="0"/>
              <a:t> Barat.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Konsep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hilirisasi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dan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dampak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penelitian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oleh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Reviewer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Riset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LPDP</a:t>
            </a:r>
          </a:p>
          <a:p>
            <a:pPr marL="457200" marR="0" lvl="0" indent="-45720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lang="en-US" sz="3200" b="1" kern="0" dirty="0" smtClean="0">
                <a:solidFill>
                  <a:srgbClr val="FF0000"/>
                </a:solidFill>
              </a:rPr>
              <a:t>Sharing </a:t>
            </a:r>
            <a:r>
              <a:rPr lang="en-US" sz="3200" b="1" kern="0" dirty="0" err="1" smtClean="0">
                <a:solidFill>
                  <a:srgbClr val="FF0000"/>
                </a:solidFill>
              </a:rPr>
              <a:t>kemajuan</a:t>
            </a:r>
            <a:r>
              <a:rPr lang="en-US" sz="3200" b="1" kern="0" dirty="0" smtClean="0">
                <a:solidFill>
                  <a:srgbClr val="FF0000"/>
                </a:solidFill>
              </a:rPr>
              <a:t> </a:t>
            </a:r>
            <a:r>
              <a:rPr lang="en-US" sz="3200" b="1" kern="0" dirty="0" err="1" smtClean="0">
                <a:solidFill>
                  <a:srgbClr val="FF0000"/>
                </a:solidFill>
              </a:rPr>
              <a:t>penyusunan</a:t>
            </a:r>
            <a:r>
              <a:rPr lang="en-US" sz="3200" b="1" kern="0" dirty="0" smtClean="0">
                <a:solidFill>
                  <a:srgbClr val="FF0000"/>
                </a:solidFill>
              </a:rPr>
              <a:t> proposal </a:t>
            </a:r>
            <a:r>
              <a:rPr lang="en-US" sz="3200" b="1" kern="0" dirty="0" err="1" smtClean="0">
                <a:solidFill>
                  <a:srgbClr val="FF0000"/>
                </a:solidFill>
              </a:rPr>
              <a:t>dan</a:t>
            </a:r>
            <a:r>
              <a:rPr lang="en-US" sz="3200" b="1" kern="0" dirty="0" smtClean="0">
                <a:solidFill>
                  <a:srgbClr val="FF0000"/>
                </a:solidFill>
              </a:rPr>
              <a:t> </a:t>
            </a:r>
            <a:r>
              <a:rPr lang="en-US" sz="3200" b="1" kern="0" dirty="0" err="1" smtClean="0">
                <a:solidFill>
                  <a:srgbClr val="FF0000"/>
                </a:solidFill>
              </a:rPr>
              <a:t>pembentukan</a:t>
            </a:r>
            <a:r>
              <a:rPr lang="en-US" sz="3200" b="1" kern="0" dirty="0" smtClean="0">
                <a:solidFill>
                  <a:srgbClr val="FF0000"/>
                </a:solidFill>
              </a:rPr>
              <a:t> </a:t>
            </a:r>
            <a:r>
              <a:rPr lang="en-US" sz="3200" b="1" kern="0" dirty="0" err="1" smtClean="0">
                <a:solidFill>
                  <a:srgbClr val="FF0000"/>
                </a:solidFill>
              </a:rPr>
              <a:t>tim</a:t>
            </a:r>
            <a:r>
              <a:rPr lang="en-US" sz="3200" b="1" kern="0" dirty="0" err="1">
                <a:solidFill>
                  <a:srgbClr val="FF0000"/>
                </a:solidFill>
              </a:rPr>
              <a:t>.</a:t>
            </a:r>
            <a:endParaRPr kumimoji="0" lang="en-US" sz="32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6412295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91544" y="870332"/>
            <a:ext cx="8229600" cy="85010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FASILITASI TIM</a:t>
            </a:r>
            <a:r>
              <a:rPr kumimoji="0" lang="en-US" sz="4800" b="1" i="0" u="none" strike="noStrike" kern="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ALG 116</a:t>
            </a:r>
            <a:endParaRPr kumimoji="0" lang="en-US" sz="4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5" name="Text Placeholder 6"/>
          <p:cNvSpPr txBox="1">
            <a:spLocks/>
          </p:cNvSpPr>
          <p:nvPr/>
        </p:nvSpPr>
        <p:spPr bwMode="auto">
          <a:xfrm>
            <a:off x="1198485" y="1789643"/>
            <a:ext cx="9552373" cy="349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1.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Pembentukan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tim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pendamping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substansi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sebagai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Anchor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Fakultas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dan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Anchor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Pilar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.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 kern="0" dirty="0" smtClean="0"/>
              <a:t>2. </a:t>
            </a:r>
            <a:r>
              <a:rPr lang="en-US" sz="3200" kern="0" dirty="0" err="1" smtClean="0"/>
              <a:t>Penyusunan</a:t>
            </a:r>
            <a:r>
              <a:rPr lang="en-US" sz="3200" kern="0" dirty="0" smtClean="0"/>
              <a:t> data base </a:t>
            </a:r>
            <a:r>
              <a:rPr lang="en-US" sz="3200" kern="0" dirty="0" err="1" smtClean="0"/>
              <a:t>kepakaran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dan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minat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penelitian</a:t>
            </a:r>
            <a:r>
              <a:rPr lang="en-US" sz="3200" kern="0" dirty="0" smtClean="0"/>
              <a:t> Prof. </a:t>
            </a:r>
            <a:r>
              <a:rPr lang="en-US" sz="3200" kern="0" dirty="0" err="1" smtClean="0"/>
              <a:t>dan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Doktor</a:t>
            </a:r>
            <a:r>
              <a:rPr lang="en-US" sz="3200" kern="0" dirty="0" smtClean="0"/>
              <a:t>, </a:t>
            </a:r>
            <a:r>
              <a:rPr lang="en-US" sz="3200" kern="0" dirty="0" err="1" smtClean="0"/>
              <a:t>melalui</a:t>
            </a:r>
            <a:r>
              <a:rPr lang="en-US" sz="3200" kern="0" dirty="0" smtClean="0"/>
              <a:t>:  </a:t>
            </a:r>
            <a:endParaRPr lang="en-US" sz="4000" dirty="0">
              <a:solidFill>
                <a:srgbClr val="E46C0A"/>
              </a:solidFill>
              <a:ea typeface="ＭＳ Ｐゴシック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 dirty="0">
                <a:solidFill>
                  <a:srgbClr val="E46C0A"/>
                </a:solidFill>
                <a:ea typeface="ＭＳ Ｐゴシック" charset="0"/>
              </a:rPr>
              <a:t> </a:t>
            </a:r>
            <a:r>
              <a:rPr lang="en-US" sz="3200" dirty="0">
                <a:solidFill>
                  <a:srgbClr val="E46C0A"/>
                </a:solidFill>
                <a:ea typeface="ＭＳ Ｐゴシック" charset="0"/>
                <a:hlinkClick r:id="rId3"/>
              </a:rPr>
              <a:t>http://goo.gl/forms/K1eShTKeOA</a:t>
            </a:r>
            <a:r>
              <a:rPr lang="en-US" sz="3200" dirty="0">
                <a:solidFill>
                  <a:srgbClr val="E46C0A"/>
                </a:solidFill>
                <a:ea typeface="ＭＳ Ｐゴシック" charset="0"/>
              </a:rPr>
              <a:t> 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3.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Penetapan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tenaga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kependidikan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untuk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setiap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</a:rPr>
              <a:t>tim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      (1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Profesor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dan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 6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</a:rPr>
              <a:t>Doktor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</a:rPr>
              <a:t>).</a:t>
            </a:r>
          </a:p>
          <a:p>
            <a:pPr marR="0" lvl="0" defTabSz="91440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kern="0" baseline="0" dirty="0" smtClean="0"/>
              <a:t>4.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Informasi</a:t>
            </a:r>
            <a:r>
              <a:rPr lang="en-US" sz="3200" kern="0" dirty="0" smtClean="0"/>
              <a:t> mapping </a:t>
            </a:r>
            <a:r>
              <a:rPr lang="en-US" sz="3200" kern="0" dirty="0" err="1" smtClean="0"/>
              <a:t>laboratorium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dan</a:t>
            </a:r>
            <a:r>
              <a:rPr lang="en-US" sz="3200" kern="0" dirty="0" smtClean="0"/>
              <a:t> </a:t>
            </a:r>
            <a:r>
              <a:rPr lang="en-US" sz="3200" kern="0" dirty="0" err="1" smtClean="0"/>
              <a:t>peralatannya</a:t>
            </a:r>
            <a:r>
              <a:rPr lang="en-US" sz="3200" kern="0" dirty="0" smtClean="0"/>
              <a:t> </a:t>
            </a:r>
            <a:r>
              <a:rPr lang="en-US" sz="3200" kern="0" dirty="0" smtClean="0">
                <a:sym typeface="Wingdings" panose="05000000000000000000" pitchFamily="2" charset="2"/>
              </a:rPr>
              <a:t> sharing </a:t>
            </a:r>
            <a:r>
              <a:rPr lang="en-US" sz="3200" kern="0" dirty="0" err="1" smtClean="0">
                <a:sym typeface="Wingdings" panose="05000000000000000000" pitchFamily="2" charset="2"/>
              </a:rPr>
              <a:t>sumber</a:t>
            </a:r>
            <a:r>
              <a:rPr lang="en-US" sz="3200" kern="0" dirty="0" smtClean="0">
                <a:sym typeface="Wingdings" panose="05000000000000000000" pitchFamily="2" charset="2"/>
              </a:rPr>
              <a:t> </a:t>
            </a:r>
            <a:r>
              <a:rPr lang="en-US" sz="3200" kern="0" dirty="0" err="1" smtClean="0">
                <a:sym typeface="Wingdings" panose="05000000000000000000" pitchFamily="2" charset="2"/>
              </a:rPr>
              <a:t>daya</a:t>
            </a:r>
            <a:r>
              <a:rPr lang="en-US" sz="3200" kern="0" dirty="0" smtClean="0">
                <a:sym typeface="Wingdings" panose="05000000000000000000" pitchFamily="2" charset="2"/>
              </a:rPr>
              <a:t>.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15020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91544" y="836454"/>
            <a:ext cx="8229600" cy="85010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TIM PENDAMPING SUBSTANSI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5" name="Text Placeholder 6"/>
          <p:cNvSpPr txBox="1">
            <a:spLocks/>
          </p:cNvSpPr>
          <p:nvPr/>
        </p:nvSpPr>
        <p:spPr bwMode="auto">
          <a:xfrm>
            <a:off x="1198485" y="1667922"/>
            <a:ext cx="9552373" cy="349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sz="2400" dirty="0" err="1"/>
              <a:t>Pilar</a:t>
            </a:r>
            <a:r>
              <a:rPr lang="en-US" sz="2400" dirty="0"/>
              <a:t> </a:t>
            </a:r>
            <a:r>
              <a:rPr lang="en-US" sz="2400" dirty="0" err="1"/>
              <a:t>Kebijakan</a:t>
            </a:r>
            <a:r>
              <a:rPr lang="en-US" sz="2400" dirty="0"/>
              <a:t>, </a:t>
            </a:r>
            <a:r>
              <a:rPr lang="en-US" sz="2400" dirty="0" err="1"/>
              <a:t>Budaya</a:t>
            </a:r>
            <a:r>
              <a:rPr lang="en-US" sz="2400" dirty="0"/>
              <a:t>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:</a:t>
            </a:r>
          </a:p>
          <a:p>
            <a:pPr lvl="0"/>
            <a:r>
              <a:rPr lang="en-US" sz="2400" dirty="0"/>
              <a:t>Prof. Dr. Ida </a:t>
            </a:r>
            <a:r>
              <a:rPr lang="en-US" sz="2400" dirty="0" err="1"/>
              <a:t>Nurlinda</a:t>
            </a:r>
            <a:r>
              <a:rPr lang="en-US" sz="2400" dirty="0"/>
              <a:t>, SH., MH. (FH)</a:t>
            </a:r>
          </a:p>
          <a:p>
            <a:pPr lvl="0"/>
            <a:r>
              <a:rPr lang="en-US" sz="2400" dirty="0"/>
              <a:t>Prof. Eva </a:t>
            </a:r>
            <a:r>
              <a:rPr lang="en-US" sz="2400" dirty="0" err="1"/>
              <a:t>Laela</a:t>
            </a:r>
            <a:r>
              <a:rPr lang="en-US" sz="2400" dirty="0"/>
              <a:t> (FH)</a:t>
            </a:r>
          </a:p>
          <a:p>
            <a:pPr lvl="0"/>
            <a:r>
              <a:rPr lang="en-US" sz="2400" dirty="0"/>
              <a:t>Prof. Dr. </a:t>
            </a:r>
            <a:r>
              <a:rPr lang="en-US" sz="2400" dirty="0" err="1"/>
              <a:t>Hj</a:t>
            </a:r>
            <a:r>
              <a:rPr lang="en-US" sz="2400" dirty="0"/>
              <a:t>. </a:t>
            </a:r>
            <a:r>
              <a:rPr lang="en-US" sz="2400" dirty="0" err="1"/>
              <a:t>Sutyastie</a:t>
            </a:r>
            <a:r>
              <a:rPr lang="en-US" sz="2400" dirty="0"/>
              <a:t> </a:t>
            </a:r>
            <a:r>
              <a:rPr lang="en-US" sz="2400" dirty="0" err="1"/>
              <a:t>Sumitro</a:t>
            </a:r>
            <a:r>
              <a:rPr lang="en-US" sz="2400" dirty="0"/>
              <a:t>, S.E., MS. (FEB)</a:t>
            </a:r>
          </a:p>
          <a:p>
            <a:pPr lvl="0"/>
            <a:r>
              <a:rPr lang="en-US" sz="2400" dirty="0"/>
              <a:t>Prof. Dr.  </a:t>
            </a:r>
            <a:r>
              <a:rPr lang="en-US" sz="2400" dirty="0" err="1"/>
              <a:t>Hj</a:t>
            </a:r>
            <a:r>
              <a:rPr lang="en-US" sz="2400" dirty="0"/>
              <a:t>. </a:t>
            </a:r>
            <a:r>
              <a:rPr lang="en-US" sz="2400" dirty="0" err="1"/>
              <a:t>Rina</a:t>
            </a:r>
            <a:r>
              <a:rPr lang="en-US" sz="2400" dirty="0"/>
              <a:t> </a:t>
            </a:r>
            <a:r>
              <a:rPr lang="en-US" sz="2400" dirty="0" err="1"/>
              <a:t>Indiastuti</a:t>
            </a:r>
            <a:r>
              <a:rPr lang="en-US" sz="2400" dirty="0"/>
              <a:t>, SE., MSIE. (FEB)</a:t>
            </a:r>
          </a:p>
          <a:p>
            <a:pPr lvl="0"/>
            <a:r>
              <a:rPr lang="en-US" sz="2400" dirty="0"/>
              <a:t>Prof. Dr. Ina </a:t>
            </a:r>
            <a:r>
              <a:rPr lang="en-US" sz="2400" dirty="0" err="1"/>
              <a:t>Primiana</a:t>
            </a:r>
            <a:r>
              <a:rPr lang="en-US" sz="2400" dirty="0"/>
              <a:t> </a:t>
            </a:r>
            <a:r>
              <a:rPr lang="en-US" sz="2400" dirty="0" err="1"/>
              <a:t>Febri</a:t>
            </a:r>
            <a:r>
              <a:rPr lang="en-US" sz="2400" dirty="0"/>
              <a:t> </a:t>
            </a:r>
            <a:r>
              <a:rPr lang="en-US" sz="2400" dirty="0" err="1"/>
              <a:t>Mustika</a:t>
            </a:r>
            <a:r>
              <a:rPr lang="en-US" sz="2400" dirty="0"/>
              <a:t> </a:t>
            </a:r>
            <a:r>
              <a:rPr lang="en-US" sz="2400" dirty="0" err="1"/>
              <a:t>Soeharsono</a:t>
            </a:r>
            <a:r>
              <a:rPr lang="en-US" sz="2400" dirty="0"/>
              <a:t>, S.E., M.T. (FEB)</a:t>
            </a:r>
          </a:p>
          <a:p>
            <a:pPr lvl="0"/>
            <a:r>
              <a:rPr lang="en-US" sz="2400" dirty="0"/>
              <a:t>Prof. Dr. Sri </a:t>
            </a:r>
            <a:r>
              <a:rPr lang="en-US" sz="2400" dirty="0" err="1"/>
              <a:t>Mulyani</a:t>
            </a:r>
            <a:r>
              <a:rPr lang="en-US" sz="2400" dirty="0"/>
              <a:t> , S.E., </a:t>
            </a:r>
            <a:r>
              <a:rPr lang="en-US" sz="2400" dirty="0" err="1"/>
              <a:t>M.Si</a:t>
            </a:r>
            <a:r>
              <a:rPr lang="en-US" sz="2400" dirty="0"/>
              <a:t>., </a:t>
            </a:r>
            <a:r>
              <a:rPr lang="en-US" sz="2400" dirty="0" err="1"/>
              <a:t>Ak</a:t>
            </a:r>
            <a:r>
              <a:rPr lang="en-US" sz="2400" dirty="0"/>
              <a:t>. (FEB) </a:t>
            </a:r>
          </a:p>
          <a:p>
            <a:pPr lvl="0"/>
            <a:r>
              <a:rPr lang="en-US" sz="2400" dirty="0"/>
              <a:t>Prof. Dr. Drs. H. </a:t>
            </a:r>
            <a:r>
              <a:rPr lang="en-US" sz="2400" dirty="0" err="1"/>
              <a:t>Dede</a:t>
            </a:r>
            <a:r>
              <a:rPr lang="en-US" sz="2400" dirty="0"/>
              <a:t> Mariana, </a:t>
            </a:r>
            <a:r>
              <a:rPr lang="en-US" sz="2400" dirty="0" err="1"/>
              <a:t>M.Si</a:t>
            </a:r>
            <a:r>
              <a:rPr lang="en-US" sz="2400" dirty="0"/>
              <a:t>. (FISIP)</a:t>
            </a:r>
          </a:p>
          <a:p>
            <a:pPr lvl="0"/>
            <a:r>
              <a:rPr lang="en-US" sz="2400" dirty="0"/>
              <a:t>Prof. Drs. </a:t>
            </a:r>
            <a:r>
              <a:rPr lang="en-US" sz="2400" dirty="0" err="1"/>
              <a:t>Yanyan</a:t>
            </a:r>
            <a:r>
              <a:rPr lang="en-US" sz="2400" dirty="0"/>
              <a:t> </a:t>
            </a:r>
            <a:r>
              <a:rPr lang="en-US" sz="2400" dirty="0" err="1"/>
              <a:t>Mochamad</a:t>
            </a:r>
            <a:r>
              <a:rPr lang="en-US" sz="2400" dirty="0"/>
              <a:t> </a:t>
            </a:r>
            <a:r>
              <a:rPr lang="en-US" sz="2400" dirty="0" err="1"/>
              <a:t>Yani</a:t>
            </a:r>
            <a:r>
              <a:rPr lang="en-US" sz="2400" dirty="0"/>
              <a:t>, MAIR., Ph.D. (FISIP)</a:t>
            </a:r>
          </a:p>
          <a:p>
            <a:pPr lvl="0"/>
            <a:r>
              <a:rPr lang="en-US" sz="2400" dirty="0"/>
              <a:t>Prof. H . </a:t>
            </a:r>
            <a:r>
              <a:rPr lang="en-US" sz="2400" dirty="0" err="1"/>
              <a:t>Deddy</a:t>
            </a:r>
            <a:r>
              <a:rPr lang="en-US" sz="2400" dirty="0"/>
              <a:t> </a:t>
            </a:r>
            <a:r>
              <a:rPr lang="en-US" sz="2400" dirty="0" err="1"/>
              <a:t>Mulyana</a:t>
            </a:r>
            <a:r>
              <a:rPr lang="en-US" sz="2400" dirty="0"/>
              <a:t>, MA., Ph.D. (FIKOM)</a:t>
            </a:r>
          </a:p>
          <a:p>
            <a:pPr lvl="0"/>
            <a:r>
              <a:rPr lang="en-US" sz="2400" dirty="0"/>
              <a:t>Prof. Dr. Drs. </a:t>
            </a:r>
            <a:r>
              <a:rPr lang="en-US" sz="2400" dirty="0" err="1"/>
              <a:t>Cece</a:t>
            </a:r>
            <a:r>
              <a:rPr lang="en-US" sz="2400" dirty="0"/>
              <a:t> </a:t>
            </a:r>
            <a:r>
              <a:rPr lang="en-US" sz="2400" dirty="0" err="1"/>
              <a:t>Sobarna</a:t>
            </a:r>
            <a:r>
              <a:rPr lang="en-US" sz="2400" dirty="0"/>
              <a:t>, </a:t>
            </a:r>
            <a:r>
              <a:rPr lang="en-US" sz="2400" dirty="0" err="1"/>
              <a:t>M.Hum</a:t>
            </a:r>
            <a:r>
              <a:rPr lang="en-US" sz="2400" dirty="0"/>
              <a:t>. (FIB)</a:t>
            </a:r>
          </a:p>
        </p:txBody>
      </p:sp>
    </p:spTree>
    <p:extLst>
      <p:ext uri="{BB962C8B-B14F-4D97-AF65-F5344CB8AC3E}">
        <p14:creationId xmlns:p14="http://schemas.microsoft.com/office/powerpoint/2010/main" val="737862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1991544" y="836454"/>
            <a:ext cx="8229600" cy="850106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TIM PENDAMPING SUBSTANSI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sp>
        <p:nvSpPr>
          <p:cNvPr id="5" name="Text Placeholder 6"/>
          <p:cNvSpPr txBox="1">
            <a:spLocks/>
          </p:cNvSpPr>
          <p:nvPr/>
        </p:nvSpPr>
        <p:spPr bwMode="auto">
          <a:xfrm>
            <a:off x="1198485" y="1667922"/>
            <a:ext cx="9552373" cy="349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Pilar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Kesehatan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dr.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Johanes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Cornelius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Mose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Sp.OG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(FK)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dr.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Dany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Hilmanto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Sp.A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(K). (FK)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dr. Budi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Setiabudiawan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Sp.A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(K).,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M.Kes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(FK) 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Unang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Supratman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MS. (FMIPA)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Soenardi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Widyaputra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MS., Ph.D. (FKG)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Yazid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Yusuf, Sp.BM. (FKG)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Subarnas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M.Sc., Apt. (FARMASI)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Ajeng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Diantini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M.Si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., Apt. (FARMASI)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Dra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Wilis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Srisayekti</a:t>
            </a:r>
            <a:r>
              <a:rPr lang="en-US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(PSIKOLOGI)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Prof. Dr. Tb.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Zulrizka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Iskandar, M.Sc. (PSIKOLOGI)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7420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17696</TotalTime>
  <Words>1186</Words>
  <Application>Microsoft Macintosh PowerPoint</Application>
  <PresentationFormat>Custom</PresentationFormat>
  <Paragraphs>121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1_Office Theme</vt:lpstr>
      <vt:lpstr>Office Theme</vt:lpstr>
      <vt:lpstr>2_Office Theme</vt:lpstr>
      <vt:lpstr>4_Office Theme</vt:lpstr>
      <vt:lpstr> FORUM ALG 116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Prof. Ina Primiana (FEB)</vt:lpstr>
      <vt:lpstr>Prof. Budi Setiabudiawan (FK)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Integrasi Penelitian dalam Pendidikan S3</dc:title>
  <dc:creator>Setiawan</dc:creator>
  <cp:lastModifiedBy>Tomy Perdana</cp:lastModifiedBy>
  <cp:revision>130</cp:revision>
  <dcterms:created xsi:type="dcterms:W3CDTF">2014-08-17T23:44:32Z</dcterms:created>
  <dcterms:modified xsi:type="dcterms:W3CDTF">2015-05-15T05:46:32Z</dcterms:modified>
</cp:coreProperties>
</file>