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>
  <p:sldMasterIdLst>
    <p:sldMasterId id="2147484405" r:id="rId1"/>
    <p:sldMasterId id="2147484415" r:id="rId2"/>
  </p:sldMasterIdLst>
  <p:notesMasterIdLst>
    <p:notesMasterId r:id="rId33"/>
  </p:notesMasterIdLst>
  <p:handoutMasterIdLst>
    <p:handoutMasterId r:id="rId34"/>
  </p:handoutMasterIdLst>
  <p:sldIdLst>
    <p:sldId id="469" r:id="rId3"/>
    <p:sldId id="461" r:id="rId4"/>
    <p:sldId id="464" r:id="rId5"/>
    <p:sldId id="462" r:id="rId6"/>
    <p:sldId id="463" r:id="rId7"/>
    <p:sldId id="465" r:id="rId8"/>
    <p:sldId id="467" r:id="rId9"/>
    <p:sldId id="471" r:id="rId10"/>
    <p:sldId id="459" r:id="rId11"/>
    <p:sldId id="449" r:id="rId12"/>
    <p:sldId id="428" r:id="rId13"/>
    <p:sldId id="388" r:id="rId14"/>
    <p:sldId id="433" r:id="rId15"/>
    <p:sldId id="444" r:id="rId16"/>
    <p:sldId id="434" r:id="rId17"/>
    <p:sldId id="435" r:id="rId18"/>
    <p:sldId id="436" r:id="rId19"/>
    <p:sldId id="437" r:id="rId20"/>
    <p:sldId id="438" r:id="rId21"/>
    <p:sldId id="445" r:id="rId22"/>
    <p:sldId id="453" r:id="rId23"/>
    <p:sldId id="455" r:id="rId24"/>
    <p:sldId id="456" r:id="rId25"/>
    <p:sldId id="457" r:id="rId26"/>
    <p:sldId id="441" r:id="rId27"/>
    <p:sldId id="446" r:id="rId28"/>
    <p:sldId id="442" r:id="rId29"/>
    <p:sldId id="450" r:id="rId30"/>
    <p:sldId id="432" r:id="rId31"/>
    <p:sldId id="470" r:id="rId32"/>
  </p:sldIdLst>
  <p:sldSz cx="13004800" cy="9753600"/>
  <p:notesSz cx="6797675" cy="9926638"/>
  <p:defaultTextStyle>
    <a:defPPr>
      <a:defRPr lang="id-ID"/>
    </a:defPPr>
    <a:lvl1pPr algn="ctr" defTabSz="582553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1pPr>
    <a:lvl2pPr marL="341278" indent="112702" algn="ctr" defTabSz="582553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2pPr>
    <a:lvl3pPr marL="684144" indent="226990" algn="ctr" defTabSz="582553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3pPr>
    <a:lvl4pPr marL="1027008" indent="341278" algn="ctr" defTabSz="582553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4pPr>
    <a:lvl5pPr marL="1369873" indent="455566" algn="ctr" defTabSz="582553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5pPr>
    <a:lvl6pPr marL="2285767" algn="l" defTabSz="914307" rtl="0" eaLnBrk="1" latinLnBrk="0" hangingPunct="1"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6pPr>
    <a:lvl7pPr marL="2742919" algn="l" defTabSz="914307" rtl="0" eaLnBrk="1" latinLnBrk="0" hangingPunct="1"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7pPr>
    <a:lvl8pPr marL="3200072" algn="l" defTabSz="914307" rtl="0" eaLnBrk="1" latinLnBrk="0" hangingPunct="1"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8pPr>
    <a:lvl9pPr marL="3657226" algn="l" defTabSz="914307" rtl="0" eaLnBrk="1" latinLnBrk="0" hangingPunct="1"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99"/>
    <a:srgbClr val="FF0000"/>
    <a:srgbClr val="FD3323"/>
    <a:srgbClr val="006600"/>
    <a:srgbClr val="33CC3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94" autoAdjust="0"/>
    <p:restoredTop sz="94671" autoAdjust="0"/>
  </p:normalViewPr>
  <p:slideViewPr>
    <p:cSldViewPr>
      <p:cViewPr varScale="1">
        <p:scale>
          <a:sx n="27" d="100"/>
          <a:sy n="27" d="100"/>
        </p:scale>
        <p:origin x="-1776" y="-112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79213A-5056-453E-8CB4-9A60D13F724E}" type="doc">
      <dgm:prSet loTypeId="urn:microsoft.com/office/officeart/2005/8/layout/hProcess6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1A2CED1D-2135-434B-B793-EB164151550F}">
      <dgm:prSet phldrT="[Text]"/>
      <dgm:spPr/>
      <dgm:t>
        <a:bodyPr/>
        <a:lstStyle/>
        <a:p>
          <a:r>
            <a:rPr lang="id-ID" dirty="0" smtClean="0"/>
            <a:t>Seleksi Adm</a:t>
          </a:r>
          <a:endParaRPr lang="id-ID" dirty="0"/>
        </a:p>
      </dgm:t>
    </dgm:pt>
    <dgm:pt modelId="{68A1D833-6619-43C1-BFFB-94F9AE406863}" type="parTrans" cxnId="{484FE413-7888-4F0A-85AD-E4348BE54479}">
      <dgm:prSet/>
      <dgm:spPr/>
      <dgm:t>
        <a:bodyPr/>
        <a:lstStyle/>
        <a:p>
          <a:endParaRPr lang="id-ID"/>
        </a:p>
      </dgm:t>
    </dgm:pt>
    <dgm:pt modelId="{C496624F-D545-4699-9A0B-A88E24807047}" type="sibTrans" cxnId="{484FE413-7888-4F0A-85AD-E4348BE54479}">
      <dgm:prSet/>
      <dgm:spPr/>
      <dgm:t>
        <a:bodyPr/>
        <a:lstStyle/>
        <a:p>
          <a:endParaRPr lang="id-ID"/>
        </a:p>
      </dgm:t>
    </dgm:pt>
    <dgm:pt modelId="{EE6BC52A-E5AD-481E-93C0-5CB4491D5A96}">
      <dgm:prSet phldrT="[Text]" custT="1"/>
      <dgm:spPr/>
      <dgm:t>
        <a:bodyPr/>
        <a:lstStyle/>
        <a:p>
          <a:r>
            <a:rPr lang="id-ID" sz="2800" dirty="0" smtClean="0">
              <a:solidFill>
                <a:srgbClr val="FF0000"/>
              </a:solidFill>
            </a:rPr>
            <a:t>Doks</a:t>
          </a:r>
          <a:endParaRPr lang="id-ID" sz="2800" dirty="0">
            <a:solidFill>
              <a:srgbClr val="FF0000"/>
            </a:solidFill>
          </a:endParaRPr>
        </a:p>
      </dgm:t>
    </dgm:pt>
    <dgm:pt modelId="{44416F33-27F9-4789-996B-65FB8BED4AD8}" type="parTrans" cxnId="{F97D1FA0-6886-438C-9F7B-A2058EF08FA8}">
      <dgm:prSet/>
      <dgm:spPr/>
      <dgm:t>
        <a:bodyPr/>
        <a:lstStyle/>
        <a:p>
          <a:endParaRPr lang="id-ID"/>
        </a:p>
      </dgm:t>
    </dgm:pt>
    <dgm:pt modelId="{628720DA-8839-4381-8E47-ABE01648AB90}" type="sibTrans" cxnId="{F97D1FA0-6886-438C-9F7B-A2058EF08FA8}">
      <dgm:prSet/>
      <dgm:spPr/>
      <dgm:t>
        <a:bodyPr/>
        <a:lstStyle/>
        <a:p>
          <a:endParaRPr lang="id-ID"/>
        </a:p>
      </dgm:t>
    </dgm:pt>
    <dgm:pt modelId="{F12FD2E8-D821-4A90-987C-B137B31043B3}">
      <dgm:prSet phldrT="[Text]" custT="1"/>
      <dgm:spPr/>
      <dgm:t>
        <a:bodyPr/>
        <a:lstStyle/>
        <a:p>
          <a:r>
            <a:rPr lang="id-ID" sz="2800" dirty="0" smtClean="0">
              <a:solidFill>
                <a:srgbClr val="FF0000"/>
              </a:solidFill>
            </a:rPr>
            <a:t>Absah</a:t>
          </a:r>
          <a:endParaRPr lang="id-ID" sz="2800" dirty="0">
            <a:solidFill>
              <a:srgbClr val="FF0000"/>
            </a:solidFill>
          </a:endParaRPr>
        </a:p>
      </dgm:t>
    </dgm:pt>
    <dgm:pt modelId="{E0F814AF-B4AE-4D82-B1C3-E1D4E952A9F9}" type="parTrans" cxnId="{15B39E4F-53DE-4FDA-A841-3C735DF827B0}">
      <dgm:prSet/>
      <dgm:spPr/>
      <dgm:t>
        <a:bodyPr/>
        <a:lstStyle/>
        <a:p>
          <a:endParaRPr lang="id-ID"/>
        </a:p>
      </dgm:t>
    </dgm:pt>
    <dgm:pt modelId="{D405EE6E-4DE8-41CD-A214-CBD88A484DD9}" type="sibTrans" cxnId="{15B39E4F-53DE-4FDA-A841-3C735DF827B0}">
      <dgm:prSet/>
      <dgm:spPr/>
      <dgm:t>
        <a:bodyPr/>
        <a:lstStyle/>
        <a:p>
          <a:endParaRPr lang="id-ID"/>
        </a:p>
      </dgm:t>
    </dgm:pt>
    <dgm:pt modelId="{4AEA526B-42A3-4B27-9FF7-ACAC9C64B1B5}">
      <dgm:prSet phldrT="[Text]"/>
      <dgm:spPr/>
      <dgm:t>
        <a:bodyPr/>
        <a:lstStyle/>
        <a:p>
          <a:r>
            <a:rPr lang="id-ID" dirty="0" smtClean="0"/>
            <a:t>Desk Evaluation</a:t>
          </a:r>
          <a:endParaRPr lang="id-ID" dirty="0"/>
        </a:p>
      </dgm:t>
    </dgm:pt>
    <dgm:pt modelId="{B4351E03-0C75-46F5-928F-B12B02136DCE}" type="parTrans" cxnId="{80CFDC2B-5088-4E84-AF27-2F5CCD4C26B4}">
      <dgm:prSet/>
      <dgm:spPr/>
      <dgm:t>
        <a:bodyPr/>
        <a:lstStyle/>
        <a:p>
          <a:endParaRPr lang="id-ID"/>
        </a:p>
      </dgm:t>
    </dgm:pt>
    <dgm:pt modelId="{DBBD716F-9953-45B3-B184-2327EA7F26E9}" type="sibTrans" cxnId="{80CFDC2B-5088-4E84-AF27-2F5CCD4C26B4}">
      <dgm:prSet/>
      <dgm:spPr/>
      <dgm:t>
        <a:bodyPr/>
        <a:lstStyle/>
        <a:p>
          <a:endParaRPr lang="id-ID"/>
        </a:p>
      </dgm:t>
    </dgm:pt>
    <dgm:pt modelId="{44DDEA98-D185-44B6-8004-8FDA12C03AB9}">
      <dgm:prSet phldrT="[Text]" custT="1"/>
      <dgm:spPr/>
      <dgm:t>
        <a:bodyPr/>
        <a:lstStyle/>
        <a:p>
          <a:r>
            <a:rPr lang="id-ID" sz="2400" u="sng" dirty="0" smtClean="0">
              <a:solidFill>
                <a:srgbClr val="FF0000"/>
              </a:solidFill>
            </a:rPr>
            <a:t>&gt;</a:t>
          </a:r>
          <a:r>
            <a:rPr lang="id-ID" sz="2400" dirty="0" smtClean="0">
              <a:solidFill>
                <a:srgbClr val="FF0000"/>
              </a:solidFill>
            </a:rPr>
            <a:t>2 Rev</a:t>
          </a:r>
          <a:endParaRPr lang="id-ID" sz="2400" dirty="0">
            <a:solidFill>
              <a:srgbClr val="FF0000"/>
            </a:solidFill>
          </a:endParaRPr>
        </a:p>
      </dgm:t>
    </dgm:pt>
    <dgm:pt modelId="{085D385E-7BD6-4903-8BD4-860CBDE7042C}" type="parTrans" cxnId="{0B713CC2-C4AD-479B-82AF-64BE99E18824}">
      <dgm:prSet/>
      <dgm:spPr/>
      <dgm:t>
        <a:bodyPr/>
        <a:lstStyle/>
        <a:p>
          <a:endParaRPr lang="id-ID"/>
        </a:p>
      </dgm:t>
    </dgm:pt>
    <dgm:pt modelId="{D1214040-FE4F-4933-82FE-EC049CCB690C}" type="sibTrans" cxnId="{0B713CC2-C4AD-479B-82AF-64BE99E18824}">
      <dgm:prSet/>
      <dgm:spPr/>
      <dgm:t>
        <a:bodyPr/>
        <a:lstStyle/>
        <a:p>
          <a:endParaRPr lang="id-ID"/>
        </a:p>
      </dgm:t>
    </dgm:pt>
    <dgm:pt modelId="{BE2E1711-5D5E-4E5B-83D0-25F58486B1A5}">
      <dgm:prSet phldrT="[Text]" custT="1"/>
      <dgm:spPr/>
      <dgm:t>
        <a:bodyPr/>
        <a:lstStyle/>
        <a:p>
          <a:r>
            <a:rPr lang="id-ID" sz="2400" dirty="0" smtClean="0">
              <a:solidFill>
                <a:srgbClr val="FF0000"/>
              </a:solidFill>
            </a:rPr>
            <a:t>PG:  500</a:t>
          </a:r>
          <a:endParaRPr lang="id-ID" sz="2400" dirty="0">
            <a:solidFill>
              <a:srgbClr val="FF0000"/>
            </a:solidFill>
          </a:endParaRPr>
        </a:p>
      </dgm:t>
    </dgm:pt>
    <dgm:pt modelId="{92C7393D-168F-42CA-86B6-624F9E50B8E5}" type="parTrans" cxnId="{792FED60-B909-424B-9F3C-15618347312A}">
      <dgm:prSet/>
      <dgm:spPr/>
      <dgm:t>
        <a:bodyPr/>
        <a:lstStyle/>
        <a:p>
          <a:endParaRPr lang="id-ID"/>
        </a:p>
      </dgm:t>
    </dgm:pt>
    <dgm:pt modelId="{2FDD737C-71B0-4897-823F-01371A4DC742}" type="sibTrans" cxnId="{792FED60-B909-424B-9F3C-15618347312A}">
      <dgm:prSet/>
      <dgm:spPr/>
      <dgm:t>
        <a:bodyPr/>
        <a:lstStyle/>
        <a:p>
          <a:endParaRPr lang="id-ID"/>
        </a:p>
      </dgm:t>
    </dgm:pt>
    <dgm:pt modelId="{405A4FCF-31D5-42AD-87F0-5C10761CE226}">
      <dgm:prSet phldrT="[Text]"/>
      <dgm:spPr/>
      <dgm:t>
        <a:bodyPr/>
        <a:lstStyle/>
        <a:p>
          <a:r>
            <a:rPr lang="id-ID" dirty="0" smtClean="0"/>
            <a:t>Paparan</a:t>
          </a:r>
          <a:endParaRPr lang="id-ID" dirty="0"/>
        </a:p>
      </dgm:t>
    </dgm:pt>
    <dgm:pt modelId="{E18BD857-94ED-4DD5-BBFB-2B1BFC388E49}" type="parTrans" cxnId="{D96A5C2E-C3F2-4A29-B3A1-742D696A8A5B}">
      <dgm:prSet/>
      <dgm:spPr/>
      <dgm:t>
        <a:bodyPr/>
        <a:lstStyle/>
        <a:p>
          <a:endParaRPr lang="id-ID"/>
        </a:p>
      </dgm:t>
    </dgm:pt>
    <dgm:pt modelId="{1ED11DD2-D959-433A-B47D-C127679948AC}" type="sibTrans" cxnId="{D96A5C2E-C3F2-4A29-B3A1-742D696A8A5B}">
      <dgm:prSet/>
      <dgm:spPr/>
      <dgm:t>
        <a:bodyPr/>
        <a:lstStyle/>
        <a:p>
          <a:endParaRPr lang="id-ID"/>
        </a:p>
      </dgm:t>
    </dgm:pt>
    <dgm:pt modelId="{869F2BE7-1207-43E1-9DB0-68B037F1D3D3}">
      <dgm:prSet phldrT="[Text]" custT="1"/>
      <dgm:spPr/>
      <dgm:t>
        <a:bodyPr/>
        <a:lstStyle/>
        <a:p>
          <a:r>
            <a:rPr lang="id-ID" sz="2400" dirty="0" smtClean="0">
              <a:solidFill>
                <a:srgbClr val="FF0000"/>
              </a:solidFill>
            </a:rPr>
            <a:t>3 Rev</a:t>
          </a:r>
          <a:endParaRPr lang="id-ID" sz="2400" dirty="0">
            <a:solidFill>
              <a:srgbClr val="FF0000"/>
            </a:solidFill>
          </a:endParaRPr>
        </a:p>
      </dgm:t>
    </dgm:pt>
    <dgm:pt modelId="{8788DE0E-07E1-453C-9D85-DF8D08369EBA}" type="parTrans" cxnId="{7D423281-D6E0-4983-A9BA-8D827B41209D}">
      <dgm:prSet/>
      <dgm:spPr/>
      <dgm:t>
        <a:bodyPr/>
        <a:lstStyle/>
        <a:p>
          <a:endParaRPr lang="id-ID"/>
        </a:p>
      </dgm:t>
    </dgm:pt>
    <dgm:pt modelId="{54476813-A6CC-42CB-AF78-DCFE7DBEE5ED}" type="sibTrans" cxnId="{7D423281-D6E0-4983-A9BA-8D827B41209D}">
      <dgm:prSet/>
      <dgm:spPr/>
      <dgm:t>
        <a:bodyPr/>
        <a:lstStyle/>
        <a:p>
          <a:endParaRPr lang="id-ID"/>
        </a:p>
      </dgm:t>
    </dgm:pt>
    <dgm:pt modelId="{F270E4E4-C525-4103-8247-80981BF04E64}">
      <dgm:prSet phldrT="[Text]" custT="1"/>
      <dgm:spPr/>
      <dgm:t>
        <a:bodyPr/>
        <a:lstStyle/>
        <a:p>
          <a:r>
            <a:rPr lang="id-ID" sz="2400" dirty="0" smtClean="0">
              <a:solidFill>
                <a:srgbClr val="FF0000"/>
              </a:solidFill>
            </a:rPr>
            <a:t>PG:  500</a:t>
          </a:r>
          <a:endParaRPr lang="id-ID" sz="2400" dirty="0">
            <a:solidFill>
              <a:srgbClr val="FF0000"/>
            </a:solidFill>
          </a:endParaRPr>
        </a:p>
      </dgm:t>
    </dgm:pt>
    <dgm:pt modelId="{D74B23A7-091E-4A19-926D-32B33DAFDB68}" type="parTrans" cxnId="{8AB2E92E-29A8-4812-9F86-3D71A03D7831}">
      <dgm:prSet/>
      <dgm:spPr/>
      <dgm:t>
        <a:bodyPr/>
        <a:lstStyle/>
        <a:p>
          <a:endParaRPr lang="id-ID"/>
        </a:p>
      </dgm:t>
    </dgm:pt>
    <dgm:pt modelId="{FCCF08BF-A946-44C1-A9AB-8F21B07B6588}" type="sibTrans" cxnId="{8AB2E92E-29A8-4812-9F86-3D71A03D7831}">
      <dgm:prSet/>
      <dgm:spPr/>
      <dgm:t>
        <a:bodyPr/>
        <a:lstStyle/>
        <a:p>
          <a:endParaRPr lang="id-ID"/>
        </a:p>
      </dgm:t>
    </dgm:pt>
    <dgm:pt modelId="{C5666401-4B3E-46F4-B233-6B81C33C4665}" type="pres">
      <dgm:prSet presAssocID="{6779213A-5056-453E-8CB4-9A60D13F724E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7E6066CE-7D41-4AAE-B546-48168F81A8D5}" type="pres">
      <dgm:prSet presAssocID="{1A2CED1D-2135-434B-B793-EB164151550F}" presName="compNode" presStyleCnt="0"/>
      <dgm:spPr/>
    </dgm:pt>
    <dgm:pt modelId="{DB460B60-FD5F-4C77-BCAC-11AFBA837B84}" type="pres">
      <dgm:prSet presAssocID="{1A2CED1D-2135-434B-B793-EB164151550F}" presName="noGeometry" presStyleCnt="0"/>
      <dgm:spPr/>
    </dgm:pt>
    <dgm:pt modelId="{9C7B0986-A7EE-47BA-8B01-AC18DF0B8C94}" type="pres">
      <dgm:prSet presAssocID="{1A2CED1D-2135-434B-B793-EB164151550F}" presName="childTextVisible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D51A387-C644-46E5-AF99-EE7FE4C406C5}" type="pres">
      <dgm:prSet presAssocID="{1A2CED1D-2135-434B-B793-EB164151550F}" presName="childTextHidden" presStyleLbl="bgAccFollowNode1" presStyleIdx="0" presStyleCnt="3"/>
      <dgm:spPr/>
      <dgm:t>
        <a:bodyPr/>
        <a:lstStyle/>
        <a:p>
          <a:endParaRPr lang="id-ID"/>
        </a:p>
      </dgm:t>
    </dgm:pt>
    <dgm:pt modelId="{E2BFBEC5-EB36-456D-847D-931BC2F6EA4D}" type="pres">
      <dgm:prSet presAssocID="{1A2CED1D-2135-434B-B793-EB164151550F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3AC3638-3B10-421F-BCD2-6DE6AB48C8EC}" type="pres">
      <dgm:prSet presAssocID="{1A2CED1D-2135-434B-B793-EB164151550F}" presName="aSpace" presStyleCnt="0"/>
      <dgm:spPr/>
    </dgm:pt>
    <dgm:pt modelId="{80D21B42-F0F0-4552-897D-81F9250280B9}" type="pres">
      <dgm:prSet presAssocID="{4AEA526B-42A3-4B27-9FF7-ACAC9C64B1B5}" presName="compNode" presStyleCnt="0"/>
      <dgm:spPr/>
    </dgm:pt>
    <dgm:pt modelId="{81D3E65F-BEBD-4472-9C7A-84B54635D034}" type="pres">
      <dgm:prSet presAssocID="{4AEA526B-42A3-4B27-9FF7-ACAC9C64B1B5}" presName="noGeometry" presStyleCnt="0"/>
      <dgm:spPr/>
    </dgm:pt>
    <dgm:pt modelId="{657699A5-C038-4DB2-92BF-A0E8A39DC79B}" type="pres">
      <dgm:prSet presAssocID="{4AEA526B-42A3-4B27-9FF7-ACAC9C64B1B5}" presName="childTextVisible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8B8C9E1-982F-4B7A-B051-E3768A51AB2A}" type="pres">
      <dgm:prSet presAssocID="{4AEA526B-42A3-4B27-9FF7-ACAC9C64B1B5}" presName="childTextHidden" presStyleLbl="bgAccFollowNode1" presStyleIdx="1" presStyleCnt="3"/>
      <dgm:spPr/>
      <dgm:t>
        <a:bodyPr/>
        <a:lstStyle/>
        <a:p>
          <a:endParaRPr lang="id-ID"/>
        </a:p>
      </dgm:t>
    </dgm:pt>
    <dgm:pt modelId="{C614DF32-4768-4DAC-B731-CEA5BB20F1D7}" type="pres">
      <dgm:prSet presAssocID="{4AEA526B-42A3-4B27-9FF7-ACAC9C64B1B5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A0F30DA-7824-40FE-917B-084F2894E8BE}" type="pres">
      <dgm:prSet presAssocID="{4AEA526B-42A3-4B27-9FF7-ACAC9C64B1B5}" presName="aSpace" presStyleCnt="0"/>
      <dgm:spPr/>
    </dgm:pt>
    <dgm:pt modelId="{A8B44FAA-58AE-4D9F-870A-E8446E4E1B2D}" type="pres">
      <dgm:prSet presAssocID="{405A4FCF-31D5-42AD-87F0-5C10761CE226}" presName="compNode" presStyleCnt="0"/>
      <dgm:spPr/>
    </dgm:pt>
    <dgm:pt modelId="{B4F541AE-D8FE-498F-97A3-5CC8ABAFB13E}" type="pres">
      <dgm:prSet presAssocID="{405A4FCF-31D5-42AD-87F0-5C10761CE226}" presName="noGeometry" presStyleCnt="0"/>
      <dgm:spPr/>
    </dgm:pt>
    <dgm:pt modelId="{322685A3-8A52-4865-AC84-2E8127C3B635}" type="pres">
      <dgm:prSet presAssocID="{405A4FCF-31D5-42AD-87F0-5C10761CE226}" presName="childTextVisible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C58E1D2-3018-4765-AE6E-73EA8606B2B6}" type="pres">
      <dgm:prSet presAssocID="{405A4FCF-31D5-42AD-87F0-5C10761CE226}" presName="childTextHidden" presStyleLbl="bgAccFollowNode1" presStyleIdx="2" presStyleCnt="3"/>
      <dgm:spPr/>
      <dgm:t>
        <a:bodyPr/>
        <a:lstStyle/>
        <a:p>
          <a:endParaRPr lang="id-ID"/>
        </a:p>
      </dgm:t>
    </dgm:pt>
    <dgm:pt modelId="{EE8B82EA-CB0C-46B1-85CA-99F08D6717DA}" type="pres">
      <dgm:prSet presAssocID="{405A4FCF-31D5-42AD-87F0-5C10761CE226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4EF6E1DD-C3F8-4AA8-9857-7AEABC592951}" type="presOf" srcId="{EE6BC52A-E5AD-481E-93C0-5CB4491D5A96}" destId="{9C7B0986-A7EE-47BA-8B01-AC18DF0B8C94}" srcOrd="0" destOrd="0" presId="urn:microsoft.com/office/officeart/2005/8/layout/hProcess6"/>
    <dgm:cxn modelId="{792FED60-B909-424B-9F3C-15618347312A}" srcId="{4AEA526B-42A3-4B27-9FF7-ACAC9C64B1B5}" destId="{BE2E1711-5D5E-4E5B-83D0-25F58486B1A5}" srcOrd="1" destOrd="0" parTransId="{92C7393D-168F-42CA-86B6-624F9E50B8E5}" sibTransId="{2FDD737C-71B0-4897-823F-01371A4DC742}"/>
    <dgm:cxn modelId="{8918800D-19A5-4742-AA68-BF1368ECE8AB}" type="presOf" srcId="{F270E4E4-C525-4103-8247-80981BF04E64}" destId="{5C58E1D2-3018-4765-AE6E-73EA8606B2B6}" srcOrd="1" destOrd="1" presId="urn:microsoft.com/office/officeart/2005/8/layout/hProcess6"/>
    <dgm:cxn modelId="{8AB2E92E-29A8-4812-9F86-3D71A03D7831}" srcId="{405A4FCF-31D5-42AD-87F0-5C10761CE226}" destId="{F270E4E4-C525-4103-8247-80981BF04E64}" srcOrd="1" destOrd="0" parTransId="{D74B23A7-091E-4A19-926D-32B33DAFDB68}" sibTransId="{FCCF08BF-A946-44C1-A9AB-8F21B07B6588}"/>
    <dgm:cxn modelId="{062ABDB2-025B-473B-AFB9-3E26E5C0010F}" type="presOf" srcId="{44DDEA98-D185-44B6-8004-8FDA12C03AB9}" destId="{F8B8C9E1-982F-4B7A-B051-E3768A51AB2A}" srcOrd="1" destOrd="0" presId="urn:microsoft.com/office/officeart/2005/8/layout/hProcess6"/>
    <dgm:cxn modelId="{0B713CC2-C4AD-479B-82AF-64BE99E18824}" srcId="{4AEA526B-42A3-4B27-9FF7-ACAC9C64B1B5}" destId="{44DDEA98-D185-44B6-8004-8FDA12C03AB9}" srcOrd="0" destOrd="0" parTransId="{085D385E-7BD6-4903-8BD4-860CBDE7042C}" sibTransId="{D1214040-FE4F-4933-82FE-EC049CCB690C}"/>
    <dgm:cxn modelId="{80CFDC2B-5088-4E84-AF27-2F5CCD4C26B4}" srcId="{6779213A-5056-453E-8CB4-9A60D13F724E}" destId="{4AEA526B-42A3-4B27-9FF7-ACAC9C64B1B5}" srcOrd="1" destOrd="0" parTransId="{B4351E03-0C75-46F5-928F-B12B02136DCE}" sibTransId="{DBBD716F-9953-45B3-B184-2327EA7F26E9}"/>
    <dgm:cxn modelId="{D1C12DE1-F138-4795-9C5E-D31FF62D698F}" type="presOf" srcId="{44DDEA98-D185-44B6-8004-8FDA12C03AB9}" destId="{657699A5-C038-4DB2-92BF-A0E8A39DC79B}" srcOrd="0" destOrd="0" presId="urn:microsoft.com/office/officeart/2005/8/layout/hProcess6"/>
    <dgm:cxn modelId="{15B39E4F-53DE-4FDA-A841-3C735DF827B0}" srcId="{1A2CED1D-2135-434B-B793-EB164151550F}" destId="{F12FD2E8-D821-4A90-987C-B137B31043B3}" srcOrd="1" destOrd="0" parTransId="{E0F814AF-B4AE-4D82-B1C3-E1D4E952A9F9}" sibTransId="{D405EE6E-4DE8-41CD-A214-CBD88A484DD9}"/>
    <dgm:cxn modelId="{D96A5C2E-C3F2-4A29-B3A1-742D696A8A5B}" srcId="{6779213A-5056-453E-8CB4-9A60D13F724E}" destId="{405A4FCF-31D5-42AD-87F0-5C10761CE226}" srcOrd="2" destOrd="0" parTransId="{E18BD857-94ED-4DD5-BBFB-2B1BFC388E49}" sibTransId="{1ED11DD2-D959-433A-B47D-C127679948AC}"/>
    <dgm:cxn modelId="{49C6B227-D5F6-42EF-A52A-182AB405E5BB}" type="presOf" srcId="{BE2E1711-5D5E-4E5B-83D0-25F58486B1A5}" destId="{F8B8C9E1-982F-4B7A-B051-E3768A51AB2A}" srcOrd="1" destOrd="1" presId="urn:microsoft.com/office/officeart/2005/8/layout/hProcess6"/>
    <dgm:cxn modelId="{3CC9BA9B-E76B-4DD5-A24D-592DB0850A83}" type="presOf" srcId="{F270E4E4-C525-4103-8247-80981BF04E64}" destId="{322685A3-8A52-4865-AC84-2E8127C3B635}" srcOrd="0" destOrd="1" presId="urn:microsoft.com/office/officeart/2005/8/layout/hProcess6"/>
    <dgm:cxn modelId="{7D423281-D6E0-4983-A9BA-8D827B41209D}" srcId="{405A4FCF-31D5-42AD-87F0-5C10761CE226}" destId="{869F2BE7-1207-43E1-9DB0-68B037F1D3D3}" srcOrd="0" destOrd="0" parTransId="{8788DE0E-07E1-453C-9D85-DF8D08369EBA}" sibTransId="{54476813-A6CC-42CB-AF78-DCFE7DBEE5ED}"/>
    <dgm:cxn modelId="{F97D1FA0-6886-438C-9F7B-A2058EF08FA8}" srcId="{1A2CED1D-2135-434B-B793-EB164151550F}" destId="{EE6BC52A-E5AD-481E-93C0-5CB4491D5A96}" srcOrd="0" destOrd="0" parTransId="{44416F33-27F9-4789-996B-65FB8BED4AD8}" sibTransId="{628720DA-8839-4381-8E47-ABE01648AB90}"/>
    <dgm:cxn modelId="{FD86A8AF-10AA-401B-B802-2290F5F3DC1B}" type="presOf" srcId="{EE6BC52A-E5AD-481E-93C0-5CB4491D5A96}" destId="{ED51A387-C644-46E5-AF99-EE7FE4C406C5}" srcOrd="1" destOrd="0" presId="urn:microsoft.com/office/officeart/2005/8/layout/hProcess6"/>
    <dgm:cxn modelId="{048D23D4-A550-4558-AA2B-AB52EC964C2B}" type="presOf" srcId="{4AEA526B-42A3-4B27-9FF7-ACAC9C64B1B5}" destId="{C614DF32-4768-4DAC-B731-CEA5BB20F1D7}" srcOrd="0" destOrd="0" presId="urn:microsoft.com/office/officeart/2005/8/layout/hProcess6"/>
    <dgm:cxn modelId="{2B760D64-E318-4A5A-95F6-D511CF4DA6F6}" type="presOf" srcId="{869F2BE7-1207-43E1-9DB0-68B037F1D3D3}" destId="{322685A3-8A52-4865-AC84-2E8127C3B635}" srcOrd="0" destOrd="0" presId="urn:microsoft.com/office/officeart/2005/8/layout/hProcess6"/>
    <dgm:cxn modelId="{484FE413-7888-4F0A-85AD-E4348BE54479}" srcId="{6779213A-5056-453E-8CB4-9A60D13F724E}" destId="{1A2CED1D-2135-434B-B793-EB164151550F}" srcOrd="0" destOrd="0" parTransId="{68A1D833-6619-43C1-BFFB-94F9AE406863}" sibTransId="{C496624F-D545-4699-9A0B-A88E24807047}"/>
    <dgm:cxn modelId="{103CBBA8-4C30-469F-8FEA-17E26DC9AD7E}" type="presOf" srcId="{F12FD2E8-D821-4A90-987C-B137B31043B3}" destId="{ED51A387-C644-46E5-AF99-EE7FE4C406C5}" srcOrd="1" destOrd="1" presId="urn:microsoft.com/office/officeart/2005/8/layout/hProcess6"/>
    <dgm:cxn modelId="{AB923A76-09BC-47A4-B454-2ADE640292C5}" type="presOf" srcId="{F12FD2E8-D821-4A90-987C-B137B31043B3}" destId="{9C7B0986-A7EE-47BA-8B01-AC18DF0B8C94}" srcOrd="0" destOrd="1" presId="urn:microsoft.com/office/officeart/2005/8/layout/hProcess6"/>
    <dgm:cxn modelId="{7C797B3D-853C-4840-8E7E-9D6D1787CF30}" type="presOf" srcId="{6779213A-5056-453E-8CB4-9A60D13F724E}" destId="{C5666401-4B3E-46F4-B233-6B81C33C4665}" srcOrd="0" destOrd="0" presId="urn:microsoft.com/office/officeart/2005/8/layout/hProcess6"/>
    <dgm:cxn modelId="{A8399A00-7A80-45E7-94E6-91C69CD20BC5}" type="presOf" srcId="{405A4FCF-31D5-42AD-87F0-5C10761CE226}" destId="{EE8B82EA-CB0C-46B1-85CA-99F08D6717DA}" srcOrd="0" destOrd="0" presId="urn:microsoft.com/office/officeart/2005/8/layout/hProcess6"/>
    <dgm:cxn modelId="{D77CEB3A-B2D9-4987-9CE3-FFAD754A9A0D}" type="presOf" srcId="{869F2BE7-1207-43E1-9DB0-68B037F1D3D3}" destId="{5C58E1D2-3018-4765-AE6E-73EA8606B2B6}" srcOrd="1" destOrd="0" presId="urn:microsoft.com/office/officeart/2005/8/layout/hProcess6"/>
    <dgm:cxn modelId="{E2F92B25-616F-4660-8720-907884634D3A}" type="presOf" srcId="{1A2CED1D-2135-434B-B793-EB164151550F}" destId="{E2BFBEC5-EB36-456D-847D-931BC2F6EA4D}" srcOrd="0" destOrd="0" presId="urn:microsoft.com/office/officeart/2005/8/layout/hProcess6"/>
    <dgm:cxn modelId="{15BEDABB-11AB-4403-88E2-CE4D9BD346D4}" type="presOf" srcId="{BE2E1711-5D5E-4E5B-83D0-25F58486B1A5}" destId="{657699A5-C038-4DB2-92BF-A0E8A39DC79B}" srcOrd="0" destOrd="1" presId="urn:microsoft.com/office/officeart/2005/8/layout/hProcess6"/>
    <dgm:cxn modelId="{B1992A05-3A78-4CD7-B6EB-48301FB03681}" type="presParOf" srcId="{C5666401-4B3E-46F4-B233-6B81C33C4665}" destId="{7E6066CE-7D41-4AAE-B546-48168F81A8D5}" srcOrd="0" destOrd="0" presId="urn:microsoft.com/office/officeart/2005/8/layout/hProcess6"/>
    <dgm:cxn modelId="{F27714A1-BD93-45B1-B146-ADE4D5F1BACD}" type="presParOf" srcId="{7E6066CE-7D41-4AAE-B546-48168F81A8D5}" destId="{DB460B60-FD5F-4C77-BCAC-11AFBA837B84}" srcOrd="0" destOrd="0" presId="urn:microsoft.com/office/officeart/2005/8/layout/hProcess6"/>
    <dgm:cxn modelId="{8D323207-F1ED-4074-B547-2757911802B4}" type="presParOf" srcId="{7E6066CE-7D41-4AAE-B546-48168F81A8D5}" destId="{9C7B0986-A7EE-47BA-8B01-AC18DF0B8C94}" srcOrd="1" destOrd="0" presId="urn:microsoft.com/office/officeart/2005/8/layout/hProcess6"/>
    <dgm:cxn modelId="{9A9D746D-48E6-4EE3-A434-3987D59FF145}" type="presParOf" srcId="{7E6066CE-7D41-4AAE-B546-48168F81A8D5}" destId="{ED51A387-C644-46E5-AF99-EE7FE4C406C5}" srcOrd="2" destOrd="0" presId="urn:microsoft.com/office/officeart/2005/8/layout/hProcess6"/>
    <dgm:cxn modelId="{FA21C6C4-D594-44FC-AB6A-EBC1A2C58280}" type="presParOf" srcId="{7E6066CE-7D41-4AAE-B546-48168F81A8D5}" destId="{E2BFBEC5-EB36-456D-847D-931BC2F6EA4D}" srcOrd="3" destOrd="0" presId="urn:microsoft.com/office/officeart/2005/8/layout/hProcess6"/>
    <dgm:cxn modelId="{09992BF5-C20F-4481-85C5-373DE4055559}" type="presParOf" srcId="{C5666401-4B3E-46F4-B233-6B81C33C4665}" destId="{03AC3638-3B10-421F-BCD2-6DE6AB48C8EC}" srcOrd="1" destOrd="0" presId="urn:microsoft.com/office/officeart/2005/8/layout/hProcess6"/>
    <dgm:cxn modelId="{AE73D34F-C478-4974-A337-30CF18DD965C}" type="presParOf" srcId="{C5666401-4B3E-46F4-B233-6B81C33C4665}" destId="{80D21B42-F0F0-4552-897D-81F9250280B9}" srcOrd="2" destOrd="0" presId="urn:microsoft.com/office/officeart/2005/8/layout/hProcess6"/>
    <dgm:cxn modelId="{E61846E0-8CE8-49B6-8527-29266CD5B63F}" type="presParOf" srcId="{80D21B42-F0F0-4552-897D-81F9250280B9}" destId="{81D3E65F-BEBD-4472-9C7A-84B54635D034}" srcOrd="0" destOrd="0" presId="urn:microsoft.com/office/officeart/2005/8/layout/hProcess6"/>
    <dgm:cxn modelId="{383CC2E8-218B-429C-9BBF-63FB35901848}" type="presParOf" srcId="{80D21B42-F0F0-4552-897D-81F9250280B9}" destId="{657699A5-C038-4DB2-92BF-A0E8A39DC79B}" srcOrd="1" destOrd="0" presId="urn:microsoft.com/office/officeart/2005/8/layout/hProcess6"/>
    <dgm:cxn modelId="{346D072E-47D9-486E-B9CD-8193D5DB8778}" type="presParOf" srcId="{80D21B42-F0F0-4552-897D-81F9250280B9}" destId="{F8B8C9E1-982F-4B7A-B051-E3768A51AB2A}" srcOrd="2" destOrd="0" presId="urn:microsoft.com/office/officeart/2005/8/layout/hProcess6"/>
    <dgm:cxn modelId="{2BC91D5B-5428-41A8-B78B-747283B77F03}" type="presParOf" srcId="{80D21B42-F0F0-4552-897D-81F9250280B9}" destId="{C614DF32-4768-4DAC-B731-CEA5BB20F1D7}" srcOrd="3" destOrd="0" presId="urn:microsoft.com/office/officeart/2005/8/layout/hProcess6"/>
    <dgm:cxn modelId="{75359C72-EA8D-4368-8F9B-38588A31DE1C}" type="presParOf" srcId="{C5666401-4B3E-46F4-B233-6B81C33C4665}" destId="{FA0F30DA-7824-40FE-917B-084F2894E8BE}" srcOrd="3" destOrd="0" presId="urn:microsoft.com/office/officeart/2005/8/layout/hProcess6"/>
    <dgm:cxn modelId="{49A5DEF3-AF1B-4444-9652-A444FB6880E1}" type="presParOf" srcId="{C5666401-4B3E-46F4-B233-6B81C33C4665}" destId="{A8B44FAA-58AE-4D9F-870A-E8446E4E1B2D}" srcOrd="4" destOrd="0" presId="urn:microsoft.com/office/officeart/2005/8/layout/hProcess6"/>
    <dgm:cxn modelId="{1233FF42-E507-407B-A1A2-AA2A5E8AFD91}" type="presParOf" srcId="{A8B44FAA-58AE-4D9F-870A-E8446E4E1B2D}" destId="{B4F541AE-D8FE-498F-97A3-5CC8ABAFB13E}" srcOrd="0" destOrd="0" presId="urn:microsoft.com/office/officeart/2005/8/layout/hProcess6"/>
    <dgm:cxn modelId="{8046F2EB-DAAC-4FA1-989F-7A798D84E0C2}" type="presParOf" srcId="{A8B44FAA-58AE-4D9F-870A-E8446E4E1B2D}" destId="{322685A3-8A52-4865-AC84-2E8127C3B635}" srcOrd="1" destOrd="0" presId="urn:microsoft.com/office/officeart/2005/8/layout/hProcess6"/>
    <dgm:cxn modelId="{8570C128-616C-4330-B2A0-D6672C401BEF}" type="presParOf" srcId="{A8B44FAA-58AE-4D9F-870A-E8446E4E1B2D}" destId="{5C58E1D2-3018-4765-AE6E-73EA8606B2B6}" srcOrd="2" destOrd="0" presId="urn:microsoft.com/office/officeart/2005/8/layout/hProcess6"/>
    <dgm:cxn modelId="{43F09F5E-2EBB-4896-8537-D488EB2AC02F}" type="presParOf" srcId="{A8B44FAA-58AE-4D9F-870A-E8446E4E1B2D}" destId="{EE8B82EA-CB0C-46B1-85CA-99F08D6717DA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46B0EB-1953-47C2-8EB5-9673AA7FD5DD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FF2AEFDE-6C0A-480A-9150-8FA6418E96C6}">
      <dgm:prSet phldrT="[Text]"/>
      <dgm:spPr/>
      <dgm:t>
        <a:bodyPr/>
        <a:lstStyle/>
        <a:p>
          <a:r>
            <a:rPr lang="id-ID" dirty="0" smtClean="0">
              <a:solidFill>
                <a:srgbClr val="0070C0"/>
              </a:solidFill>
            </a:rPr>
            <a:t>I</a:t>
          </a:r>
          <a:r>
            <a:rPr lang="id-ID" dirty="0" smtClean="0">
              <a:solidFill>
                <a:srgbClr val="0070C0"/>
              </a:solidFill>
              <a:sym typeface="Wingdings" panose="05000000000000000000" pitchFamily="2" charset="2"/>
            </a:rPr>
            <a:t></a:t>
          </a:r>
          <a:r>
            <a:rPr lang="id-ID" dirty="0" smtClean="0">
              <a:solidFill>
                <a:srgbClr val="0070C0"/>
              </a:solidFill>
            </a:rPr>
            <a:t>40%</a:t>
          </a:r>
          <a:endParaRPr lang="id-ID" dirty="0">
            <a:solidFill>
              <a:srgbClr val="0070C0"/>
            </a:solidFill>
          </a:endParaRPr>
        </a:p>
      </dgm:t>
    </dgm:pt>
    <dgm:pt modelId="{A7CBDE68-191D-400E-9EC3-1F1B3C597F21}" type="parTrans" cxnId="{BD5FBE74-6C10-452B-B9FC-FCF17CD1AA2D}">
      <dgm:prSet/>
      <dgm:spPr/>
      <dgm:t>
        <a:bodyPr/>
        <a:lstStyle/>
        <a:p>
          <a:endParaRPr lang="id-ID">
            <a:solidFill>
              <a:srgbClr val="0070C0"/>
            </a:solidFill>
          </a:endParaRPr>
        </a:p>
      </dgm:t>
    </dgm:pt>
    <dgm:pt modelId="{EDADB8FF-6C40-44BA-B463-1F4927198332}" type="sibTrans" cxnId="{BD5FBE74-6C10-452B-B9FC-FCF17CD1AA2D}">
      <dgm:prSet/>
      <dgm:spPr/>
      <dgm:t>
        <a:bodyPr/>
        <a:lstStyle/>
        <a:p>
          <a:endParaRPr lang="id-ID">
            <a:solidFill>
              <a:srgbClr val="0070C0"/>
            </a:solidFill>
          </a:endParaRPr>
        </a:p>
      </dgm:t>
    </dgm:pt>
    <dgm:pt modelId="{E9D7BF21-8375-486E-BE97-83F60821AB1D}">
      <dgm:prSet phldrT="[Text]"/>
      <dgm:spPr/>
      <dgm:t>
        <a:bodyPr/>
        <a:lstStyle/>
        <a:p>
          <a:r>
            <a:rPr lang="id-ID" dirty="0" smtClean="0">
              <a:solidFill>
                <a:srgbClr val="0070C0"/>
              </a:solidFill>
            </a:rPr>
            <a:t>II</a:t>
          </a:r>
          <a:r>
            <a:rPr lang="id-ID" dirty="0" smtClean="0">
              <a:solidFill>
                <a:srgbClr val="0070C0"/>
              </a:solidFill>
              <a:sym typeface="Wingdings" panose="05000000000000000000" pitchFamily="2" charset="2"/>
            </a:rPr>
            <a:t></a:t>
          </a:r>
          <a:r>
            <a:rPr lang="id-ID" dirty="0" smtClean="0">
              <a:solidFill>
                <a:srgbClr val="0070C0"/>
              </a:solidFill>
            </a:rPr>
            <a:t>40%</a:t>
          </a:r>
          <a:endParaRPr lang="id-ID" dirty="0">
            <a:solidFill>
              <a:srgbClr val="0070C0"/>
            </a:solidFill>
          </a:endParaRPr>
        </a:p>
      </dgm:t>
    </dgm:pt>
    <dgm:pt modelId="{0240B6D5-8044-4D7D-90F2-01732D9FB8CD}" type="parTrans" cxnId="{1B095E3C-3D95-4911-A212-0E3A590669A1}">
      <dgm:prSet/>
      <dgm:spPr/>
      <dgm:t>
        <a:bodyPr/>
        <a:lstStyle/>
        <a:p>
          <a:endParaRPr lang="id-ID">
            <a:solidFill>
              <a:srgbClr val="0070C0"/>
            </a:solidFill>
          </a:endParaRPr>
        </a:p>
      </dgm:t>
    </dgm:pt>
    <dgm:pt modelId="{9CDDE145-3087-4E8F-AB46-70E3448F5173}" type="sibTrans" cxnId="{1B095E3C-3D95-4911-A212-0E3A590669A1}">
      <dgm:prSet/>
      <dgm:spPr/>
      <dgm:t>
        <a:bodyPr/>
        <a:lstStyle/>
        <a:p>
          <a:endParaRPr lang="id-ID">
            <a:solidFill>
              <a:srgbClr val="0070C0"/>
            </a:solidFill>
          </a:endParaRPr>
        </a:p>
      </dgm:t>
    </dgm:pt>
    <dgm:pt modelId="{58634BEE-BB2E-4BA6-9A6E-7ABBAABD22FD}">
      <dgm:prSet phldrT="[Text]"/>
      <dgm:spPr/>
      <dgm:t>
        <a:bodyPr/>
        <a:lstStyle/>
        <a:p>
          <a:r>
            <a:rPr lang="id-ID" dirty="0" smtClean="0">
              <a:solidFill>
                <a:srgbClr val="0070C0"/>
              </a:solidFill>
            </a:rPr>
            <a:t>III</a:t>
          </a:r>
          <a:r>
            <a:rPr lang="id-ID" dirty="0" smtClean="0">
              <a:solidFill>
                <a:srgbClr val="0070C0"/>
              </a:solidFill>
              <a:sym typeface="Wingdings" panose="05000000000000000000" pitchFamily="2" charset="2"/>
            </a:rPr>
            <a:t></a:t>
          </a:r>
          <a:r>
            <a:rPr lang="id-ID" dirty="0" smtClean="0">
              <a:solidFill>
                <a:srgbClr val="0070C0"/>
              </a:solidFill>
            </a:rPr>
            <a:t>20%</a:t>
          </a:r>
          <a:endParaRPr lang="id-ID" dirty="0">
            <a:solidFill>
              <a:srgbClr val="0070C0"/>
            </a:solidFill>
          </a:endParaRPr>
        </a:p>
      </dgm:t>
    </dgm:pt>
    <dgm:pt modelId="{62D29B9C-5940-4D49-A832-0878BA15C098}" type="parTrans" cxnId="{00B8B5DD-C355-43D5-91E7-9656B71B2DC1}">
      <dgm:prSet/>
      <dgm:spPr/>
      <dgm:t>
        <a:bodyPr/>
        <a:lstStyle/>
        <a:p>
          <a:endParaRPr lang="id-ID">
            <a:solidFill>
              <a:srgbClr val="0070C0"/>
            </a:solidFill>
          </a:endParaRPr>
        </a:p>
      </dgm:t>
    </dgm:pt>
    <dgm:pt modelId="{15EF3CBD-E68B-4695-8F4D-F8EF016D749E}" type="sibTrans" cxnId="{00B8B5DD-C355-43D5-91E7-9656B71B2DC1}">
      <dgm:prSet/>
      <dgm:spPr/>
      <dgm:t>
        <a:bodyPr/>
        <a:lstStyle/>
        <a:p>
          <a:endParaRPr lang="id-ID">
            <a:solidFill>
              <a:srgbClr val="0070C0"/>
            </a:solidFill>
          </a:endParaRPr>
        </a:p>
      </dgm:t>
    </dgm:pt>
    <dgm:pt modelId="{8DBEB10A-E67D-4A79-8825-6BBE7F989118}" type="pres">
      <dgm:prSet presAssocID="{D946B0EB-1953-47C2-8EB5-9673AA7FD5D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6F85AEE5-DB70-47EB-98DF-CD6FB2088C9E}" type="pres">
      <dgm:prSet presAssocID="{FF2AEFDE-6C0A-480A-9150-8FA6418E96C6}" presName="composite" presStyleCnt="0"/>
      <dgm:spPr/>
    </dgm:pt>
    <dgm:pt modelId="{8C5A08AC-D1A2-4E6B-8853-BD864CD4C4F8}" type="pres">
      <dgm:prSet presAssocID="{FF2AEFDE-6C0A-480A-9150-8FA6418E96C6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D9C5905-B68F-458E-B1AA-5CAB067DAE4D}" type="pres">
      <dgm:prSet presAssocID="{FF2AEFDE-6C0A-480A-9150-8FA6418E96C6}" presName="rect2" presStyleLbl="fgImgPlace1" presStyleIdx="0" presStyleCnt="3"/>
      <dgm:spPr/>
    </dgm:pt>
    <dgm:pt modelId="{917A9424-EC6F-4A74-8AAB-7B91800E636C}" type="pres">
      <dgm:prSet presAssocID="{EDADB8FF-6C40-44BA-B463-1F4927198332}" presName="sibTrans" presStyleCnt="0"/>
      <dgm:spPr/>
    </dgm:pt>
    <dgm:pt modelId="{DCCADBDE-F4E3-43C9-B18D-26E280101066}" type="pres">
      <dgm:prSet presAssocID="{E9D7BF21-8375-486E-BE97-83F60821AB1D}" presName="composite" presStyleCnt="0"/>
      <dgm:spPr/>
    </dgm:pt>
    <dgm:pt modelId="{D63FB262-22CB-4A6B-9401-5C285F67A8F8}" type="pres">
      <dgm:prSet presAssocID="{E9D7BF21-8375-486E-BE97-83F60821AB1D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A5F1C86-4D50-43BE-A3E9-623A968274E3}" type="pres">
      <dgm:prSet presAssocID="{E9D7BF21-8375-486E-BE97-83F60821AB1D}" presName="rect2" presStyleLbl="fgImgPlace1" presStyleIdx="1" presStyleCnt="3"/>
      <dgm:spPr/>
    </dgm:pt>
    <dgm:pt modelId="{80C1FD5A-0ACA-47D4-BC0C-CD5186F296AD}" type="pres">
      <dgm:prSet presAssocID="{9CDDE145-3087-4E8F-AB46-70E3448F5173}" presName="sibTrans" presStyleCnt="0"/>
      <dgm:spPr/>
    </dgm:pt>
    <dgm:pt modelId="{6595BB15-34A2-48A0-905A-5A958F7BAE18}" type="pres">
      <dgm:prSet presAssocID="{58634BEE-BB2E-4BA6-9A6E-7ABBAABD22FD}" presName="composite" presStyleCnt="0"/>
      <dgm:spPr/>
    </dgm:pt>
    <dgm:pt modelId="{D73A4D6E-21E8-49FE-8568-E5DAE90243B3}" type="pres">
      <dgm:prSet presAssocID="{58634BEE-BB2E-4BA6-9A6E-7ABBAABD22FD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78676D4-B132-4EF2-A207-C1507D56696A}" type="pres">
      <dgm:prSet presAssocID="{58634BEE-BB2E-4BA6-9A6E-7ABBAABD22FD}" presName="rect2" presStyleLbl="fgImgPlace1" presStyleIdx="2" presStyleCnt="3"/>
      <dgm:spPr/>
    </dgm:pt>
  </dgm:ptLst>
  <dgm:cxnLst>
    <dgm:cxn modelId="{3FEA165D-345B-4C89-B401-0DC331C3CF4F}" type="presOf" srcId="{58634BEE-BB2E-4BA6-9A6E-7ABBAABD22FD}" destId="{D73A4D6E-21E8-49FE-8568-E5DAE90243B3}" srcOrd="0" destOrd="0" presId="urn:microsoft.com/office/officeart/2008/layout/PictureStrips"/>
    <dgm:cxn modelId="{302D22A0-E93F-44A6-919A-ADA7E218133D}" type="presOf" srcId="{FF2AEFDE-6C0A-480A-9150-8FA6418E96C6}" destId="{8C5A08AC-D1A2-4E6B-8853-BD864CD4C4F8}" srcOrd="0" destOrd="0" presId="urn:microsoft.com/office/officeart/2008/layout/PictureStrips"/>
    <dgm:cxn modelId="{BD5FBE74-6C10-452B-B9FC-FCF17CD1AA2D}" srcId="{D946B0EB-1953-47C2-8EB5-9673AA7FD5DD}" destId="{FF2AEFDE-6C0A-480A-9150-8FA6418E96C6}" srcOrd="0" destOrd="0" parTransId="{A7CBDE68-191D-400E-9EC3-1F1B3C597F21}" sibTransId="{EDADB8FF-6C40-44BA-B463-1F4927198332}"/>
    <dgm:cxn modelId="{A2DF766D-A186-44B0-9E7E-0E0551E63446}" type="presOf" srcId="{E9D7BF21-8375-486E-BE97-83F60821AB1D}" destId="{D63FB262-22CB-4A6B-9401-5C285F67A8F8}" srcOrd="0" destOrd="0" presId="urn:microsoft.com/office/officeart/2008/layout/PictureStrips"/>
    <dgm:cxn modelId="{E24DD61C-10C9-499B-B778-9E25048F0C44}" type="presOf" srcId="{D946B0EB-1953-47C2-8EB5-9673AA7FD5DD}" destId="{8DBEB10A-E67D-4A79-8825-6BBE7F989118}" srcOrd="0" destOrd="0" presId="urn:microsoft.com/office/officeart/2008/layout/PictureStrips"/>
    <dgm:cxn modelId="{00B8B5DD-C355-43D5-91E7-9656B71B2DC1}" srcId="{D946B0EB-1953-47C2-8EB5-9673AA7FD5DD}" destId="{58634BEE-BB2E-4BA6-9A6E-7ABBAABD22FD}" srcOrd="2" destOrd="0" parTransId="{62D29B9C-5940-4D49-A832-0878BA15C098}" sibTransId="{15EF3CBD-E68B-4695-8F4D-F8EF016D749E}"/>
    <dgm:cxn modelId="{1B095E3C-3D95-4911-A212-0E3A590669A1}" srcId="{D946B0EB-1953-47C2-8EB5-9673AA7FD5DD}" destId="{E9D7BF21-8375-486E-BE97-83F60821AB1D}" srcOrd="1" destOrd="0" parTransId="{0240B6D5-8044-4D7D-90F2-01732D9FB8CD}" sibTransId="{9CDDE145-3087-4E8F-AB46-70E3448F5173}"/>
    <dgm:cxn modelId="{C318B964-293D-40C2-B78A-4E5010D12850}" type="presParOf" srcId="{8DBEB10A-E67D-4A79-8825-6BBE7F989118}" destId="{6F85AEE5-DB70-47EB-98DF-CD6FB2088C9E}" srcOrd="0" destOrd="0" presId="urn:microsoft.com/office/officeart/2008/layout/PictureStrips"/>
    <dgm:cxn modelId="{477AAE0A-C0F2-45CC-8078-B928AE2B25DD}" type="presParOf" srcId="{6F85AEE5-DB70-47EB-98DF-CD6FB2088C9E}" destId="{8C5A08AC-D1A2-4E6B-8853-BD864CD4C4F8}" srcOrd="0" destOrd="0" presId="urn:microsoft.com/office/officeart/2008/layout/PictureStrips"/>
    <dgm:cxn modelId="{BFC24185-035F-4B0F-A1C3-04D5F39AD85F}" type="presParOf" srcId="{6F85AEE5-DB70-47EB-98DF-CD6FB2088C9E}" destId="{0D9C5905-B68F-458E-B1AA-5CAB067DAE4D}" srcOrd="1" destOrd="0" presId="urn:microsoft.com/office/officeart/2008/layout/PictureStrips"/>
    <dgm:cxn modelId="{A71114A7-F123-4844-BE4D-6D9AD03F439A}" type="presParOf" srcId="{8DBEB10A-E67D-4A79-8825-6BBE7F989118}" destId="{917A9424-EC6F-4A74-8AAB-7B91800E636C}" srcOrd="1" destOrd="0" presId="urn:microsoft.com/office/officeart/2008/layout/PictureStrips"/>
    <dgm:cxn modelId="{F3FC431B-6EA5-494A-B056-A439F3F76302}" type="presParOf" srcId="{8DBEB10A-E67D-4A79-8825-6BBE7F989118}" destId="{DCCADBDE-F4E3-43C9-B18D-26E280101066}" srcOrd="2" destOrd="0" presId="urn:microsoft.com/office/officeart/2008/layout/PictureStrips"/>
    <dgm:cxn modelId="{482CA6FA-E726-4CF1-99A1-E3230C2FF0BB}" type="presParOf" srcId="{DCCADBDE-F4E3-43C9-B18D-26E280101066}" destId="{D63FB262-22CB-4A6B-9401-5C285F67A8F8}" srcOrd="0" destOrd="0" presId="urn:microsoft.com/office/officeart/2008/layout/PictureStrips"/>
    <dgm:cxn modelId="{BB0FFB1A-8266-423D-A471-E6C25B38CEA2}" type="presParOf" srcId="{DCCADBDE-F4E3-43C9-B18D-26E280101066}" destId="{5A5F1C86-4D50-43BE-A3E9-623A968274E3}" srcOrd="1" destOrd="0" presId="urn:microsoft.com/office/officeart/2008/layout/PictureStrips"/>
    <dgm:cxn modelId="{4B80D142-7F8B-4EB5-A626-185AB80D2D12}" type="presParOf" srcId="{8DBEB10A-E67D-4A79-8825-6BBE7F989118}" destId="{80C1FD5A-0ACA-47D4-BC0C-CD5186F296AD}" srcOrd="3" destOrd="0" presId="urn:microsoft.com/office/officeart/2008/layout/PictureStrips"/>
    <dgm:cxn modelId="{B3D464A9-929D-4903-9154-31963F6138B1}" type="presParOf" srcId="{8DBEB10A-E67D-4A79-8825-6BBE7F989118}" destId="{6595BB15-34A2-48A0-905A-5A958F7BAE18}" srcOrd="4" destOrd="0" presId="urn:microsoft.com/office/officeart/2008/layout/PictureStrips"/>
    <dgm:cxn modelId="{A6A415AB-CB7E-4D19-BE15-792D67AD001C}" type="presParOf" srcId="{6595BB15-34A2-48A0-905A-5A958F7BAE18}" destId="{D73A4D6E-21E8-49FE-8568-E5DAE90243B3}" srcOrd="0" destOrd="0" presId="urn:microsoft.com/office/officeart/2008/layout/PictureStrips"/>
    <dgm:cxn modelId="{BAC0E96A-F30B-4D8A-B9D4-448BF2767A79}" type="presParOf" srcId="{6595BB15-34A2-48A0-905A-5A958F7BAE18}" destId="{378676D4-B132-4EF2-A207-C1507D56696A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46B0EB-1953-47C2-8EB5-9673AA7FD5DD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FF2AEFDE-6C0A-480A-9150-8FA6418E96C6}">
      <dgm:prSet phldrT="[Text]"/>
      <dgm:spPr/>
      <dgm:t>
        <a:bodyPr/>
        <a:lstStyle/>
        <a:p>
          <a:r>
            <a:rPr lang="id-ID" dirty="0" smtClean="0">
              <a:solidFill>
                <a:srgbClr val="0070C0"/>
              </a:solidFill>
            </a:rPr>
            <a:t>I</a:t>
          </a:r>
          <a:r>
            <a:rPr lang="id-ID" dirty="0" smtClean="0">
              <a:solidFill>
                <a:srgbClr val="0070C0"/>
              </a:solidFill>
              <a:sym typeface="Wingdings" panose="05000000000000000000" pitchFamily="2" charset="2"/>
            </a:rPr>
            <a:t>3</a:t>
          </a:r>
          <a:r>
            <a:rPr lang="id-ID" dirty="0" smtClean="0">
              <a:solidFill>
                <a:srgbClr val="0070C0"/>
              </a:solidFill>
            </a:rPr>
            <a:t>0%</a:t>
          </a:r>
          <a:endParaRPr lang="id-ID" dirty="0">
            <a:solidFill>
              <a:srgbClr val="0070C0"/>
            </a:solidFill>
          </a:endParaRPr>
        </a:p>
      </dgm:t>
    </dgm:pt>
    <dgm:pt modelId="{A7CBDE68-191D-400E-9EC3-1F1B3C597F21}" type="parTrans" cxnId="{BD5FBE74-6C10-452B-B9FC-FCF17CD1AA2D}">
      <dgm:prSet/>
      <dgm:spPr/>
      <dgm:t>
        <a:bodyPr/>
        <a:lstStyle/>
        <a:p>
          <a:endParaRPr lang="id-ID">
            <a:solidFill>
              <a:srgbClr val="0070C0"/>
            </a:solidFill>
          </a:endParaRPr>
        </a:p>
      </dgm:t>
    </dgm:pt>
    <dgm:pt modelId="{EDADB8FF-6C40-44BA-B463-1F4927198332}" type="sibTrans" cxnId="{BD5FBE74-6C10-452B-B9FC-FCF17CD1AA2D}">
      <dgm:prSet/>
      <dgm:spPr/>
      <dgm:t>
        <a:bodyPr/>
        <a:lstStyle/>
        <a:p>
          <a:endParaRPr lang="id-ID">
            <a:solidFill>
              <a:srgbClr val="0070C0"/>
            </a:solidFill>
          </a:endParaRPr>
        </a:p>
      </dgm:t>
    </dgm:pt>
    <dgm:pt modelId="{E9D7BF21-8375-486E-BE97-83F60821AB1D}">
      <dgm:prSet phldrT="[Text]"/>
      <dgm:spPr/>
      <dgm:t>
        <a:bodyPr/>
        <a:lstStyle/>
        <a:p>
          <a:r>
            <a:rPr lang="id-ID" dirty="0" smtClean="0">
              <a:solidFill>
                <a:srgbClr val="0070C0"/>
              </a:solidFill>
            </a:rPr>
            <a:t>II</a:t>
          </a:r>
          <a:r>
            <a:rPr lang="id-ID" dirty="0" smtClean="0">
              <a:solidFill>
                <a:srgbClr val="0070C0"/>
              </a:solidFill>
              <a:sym typeface="Wingdings" panose="05000000000000000000" pitchFamily="2" charset="2"/>
            </a:rPr>
            <a:t></a:t>
          </a:r>
          <a:r>
            <a:rPr lang="id-ID" dirty="0" smtClean="0">
              <a:solidFill>
                <a:srgbClr val="0070C0"/>
              </a:solidFill>
            </a:rPr>
            <a:t>40%</a:t>
          </a:r>
          <a:endParaRPr lang="id-ID" dirty="0">
            <a:solidFill>
              <a:srgbClr val="0070C0"/>
            </a:solidFill>
          </a:endParaRPr>
        </a:p>
      </dgm:t>
    </dgm:pt>
    <dgm:pt modelId="{0240B6D5-8044-4D7D-90F2-01732D9FB8CD}" type="parTrans" cxnId="{1B095E3C-3D95-4911-A212-0E3A590669A1}">
      <dgm:prSet/>
      <dgm:spPr/>
      <dgm:t>
        <a:bodyPr/>
        <a:lstStyle/>
        <a:p>
          <a:endParaRPr lang="id-ID">
            <a:solidFill>
              <a:srgbClr val="0070C0"/>
            </a:solidFill>
          </a:endParaRPr>
        </a:p>
      </dgm:t>
    </dgm:pt>
    <dgm:pt modelId="{9CDDE145-3087-4E8F-AB46-70E3448F5173}" type="sibTrans" cxnId="{1B095E3C-3D95-4911-A212-0E3A590669A1}">
      <dgm:prSet/>
      <dgm:spPr/>
      <dgm:t>
        <a:bodyPr/>
        <a:lstStyle/>
        <a:p>
          <a:endParaRPr lang="id-ID">
            <a:solidFill>
              <a:srgbClr val="0070C0"/>
            </a:solidFill>
          </a:endParaRPr>
        </a:p>
      </dgm:t>
    </dgm:pt>
    <dgm:pt modelId="{58634BEE-BB2E-4BA6-9A6E-7ABBAABD22FD}">
      <dgm:prSet phldrT="[Text]"/>
      <dgm:spPr/>
      <dgm:t>
        <a:bodyPr/>
        <a:lstStyle/>
        <a:p>
          <a:r>
            <a:rPr lang="id-ID" dirty="0" smtClean="0">
              <a:solidFill>
                <a:srgbClr val="0070C0"/>
              </a:solidFill>
            </a:rPr>
            <a:t>III</a:t>
          </a:r>
          <a:r>
            <a:rPr lang="id-ID" dirty="0" smtClean="0">
              <a:solidFill>
                <a:srgbClr val="0070C0"/>
              </a:solidFill>
              <a:sym typeface="Wingdings" panose="05000000000000000000" pitchFamily="2" charset="2"/>
            </a:rPr>
            <a:t>3</a:t>
          </a:r>
          <a:r>
            <a:rPr lang="id-ID" dirty="0" smtClean="0">
              <a:solidFill>
                <a:srgbClr val="0070C0"/>
              </a:solidFill>
            </a:rPr>
            <a:t>0%</a:t>
          </a:r>
          <a:endParaRPr lang="id-ID" dirty="0">
            <a:solidFill>
              <a:srgbClr val="0070C0"/>
            </a:solidFill>
          </a:endParaRPr>
        </a:p>
      </dgm:t>
    </dgm:pt>
    <dgm:pt modelId="{62D29B9C-5940-4D49-A832-0878BA15C098}" type="parTrans" cxnId="{00B8B5DD-C355-43D5-91E7-9656B71B2DC1}">
      <dgm:prSet/>
      <dgm:spPr/>
      <dgm:t>
        <a:bodyPr/>
        <a:lstStyle/>
        <a:p>
          <a:endParaRPr lang="id-ID">
            <a:solidFill>
              <a:srgbClr val="0070C0"/>
            </a:solidFill>
          </a:endParaRPr>
        </a:p>
      </dgm:t>
    </dgm:pt>
    <dgm:pt modelId="{15EF3CBD-E68B-4695-8F4D-F8EF016D749E}" type="sibTrans" cxnId="{00B8B5DD-C355-43D5-91E7-9656B71B2DC1}">
      <dgm:prSet/>
      <dgm:spPr/>
      <dgm:t>
        <a:bodyPr/>
        <a:lstStyle/>
        <a:p>
          <a:endParaRPr lang="id-ID">
            <a:solidFill>
              <a:srgbClr val="0070C0"/>
            </a:solidFill>
          </a:endParaRPr>
        </a:p>
      </dgm:t>
    </dgm:pt>
    <dgm:pt modelId="{8DBEB10A-E67D-4A79-8825-6BBE7F989118}" type="pres">
      <dgm:prSet presAssocID="{D946B0EB-1953-47C2-8EB5-9673AA7FD5D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6F85AEE5-DB70-47EB-98DF-CD6FB2088C9E}" type="pres">
      <dgm:prSet presAssocID="{FF2AEFDE-6C0A-480A-9150-8FA6418E96C6}" presName="composite" presStyleCnt="0"/>
      <dgm:spPr/>
    </dgm:pt>
    <dgm:pt modelId="{8C5A08AC-D1A2-4E6B-8853-BD864CD4C4F8}" type="pres">
      <dgm:prSet presAssocID="{FF2AEFDE-6C0A-480A-9150-8FA6418E96C6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D9C5905-B68F-458E-B1AA-5CAB067DAE4D}" type="pres">
      <dgm:prSet presAssocID="{FF2AEFDE-6C0A-480A-9150-8FA6418E96C6}" presName="rect2" presStyleLbl="fgImgPlace1" presStyleIdx="0" presStyleCnt="3"/>
      <dgm:spPr/>
    </dgm:pt>
    <dgm:pt modelId="{917A9424-EC6F-4A74-8AAB-7B91800E636C}" type="pres">
      <dgm:prSet presAssocID="{EDADB8FF-6C40-44BA-B463-1F4927198332}" presName="sibTrans" presStyleCnt="0"/>
      <dgm:spPr/>
    </dgm:pt>
    <dgm:pt modelId="{DCCADBDE-F4E3-43C9-B18D-26E280101066}" type="pres">
      <dgm:prSet presAssocID="{E9D7BF21-8375-486E-BE97-83F60821AB1D}" presName="composite" presStyleCnt="0"/>
      <dgm:spPr/>
    </dgm:pt>
    <dgm:pt modelId="{D63FB262-22CB-4A6B-9401-5C285F67A8F8}" type="pres">
      <dgm:prSet presAssocID="{E9D7BF21-8375-486E-BE97-83F60821AB1D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A5F1C86-4D50-43BE-A3E9-623A968274E3}" type="pres">
      <dgm:prSet presAssocID="{E9D7BF21-8375-486E-BE97-83F60821AB1D}" presName="rect2" presStyleLbl="fgImgPlace1" presStyleIdx="1" presStyleCnt="3"/>
      <dgm:spPr/>
    </dgm:pt>
    <dgm:pt modelId="{80C1FD5A-0ACA-47D4-BC0C-CD5186F296AD}" type="pres">
      <dgm:prSet presAssocID="{9CDDE145-3087-4E8F-AB46-70E3448F5173}" presName="sibTrans" presStyleCnt="0"/>
      <dgm:spPr/>
    </dgm:pt>
    <dgm:pt modelId="{6595BB15-34A2-48A0-905A-5A958F7BAE18}" type="pres">
      <dgm:prSet presAssocID="{58634BEE-BB2E-4BA6-9A6E-7ABBAABD22FD}" presName="composite" presStyleCnt="0"/>
      <dgm:spPr/>
    </dgm:pt>
    <dgm:pt modelId="{D73A4D6E-21E8-49FE-8568-E5DAE90243B3}" type="pres">
      <dgm:prSet presAssocID="{58634BEE-BB2E-4BA6-9A6E-7ABBAABD22FD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78676D4-B132-4EF2-A207-C1507D56696A}" type="pres">
      <dgm:prSet presAssocID="{58634BEE-BB2E-4BA6-9A6E-7ABBAABD22FD}" presName="rect2" presStyleLbl="fgImgPlace1" presStyleIdx="2" presStyleCnt="3"/>
      <dgm:spPr/>
    </dgm:pt>
  </dgm:ptLst>
  <dgm:cxnLst>
    <dgm:cxn modelId="{B82A29BD-63B2-42DB-9009-7DEF485ECF25}" type="presOf" srcId="{D946B0EB-1953-47C2-8EB5-9673AA7FD5DD}" destId="{8DBEB10A-E67D-4A79-8825-6BBE7F989118}" srcOrd="0" destOrd="0" presId="urn:microsoft.com/office/officeart/2008/layout/PictureStrips"/>
    <dgm:cxn modelId="{DA5033A6-1BA1-44B6-AE7D-38BD2CAFBCC3}" type="presOf" srcId="{58634BEE-BB2E-4BA6-9A6E-7ABBAABD22FD}" destId="{D73A4D6E-21E8-49FE-8568-E5DAE90243B3}" srcOrd="0" destOrd="0" presId="urn:microsoft.com/office/officeart/2008/layout/PictureStrips"/>
    <dgm:cxn modelId="{33B98FEA-E8A8-412C-AC96-F03760A2CCC3}" type="presOf" srcId="{FF2AEFDE-6C0A-480A-9150-8FA6418E96C6}" destId="{8C5A08AC-D1A2-4E6B-8853-BD864CD4C4F8}" srcOrd="0" destOrd="0" presId="urn:microsoft.com/office/officeart/2008/layout/PictureStrips"/>
    <dgm:cxn modelId="{BD5FBE74-6C10-452B-B9FC-FCF17CD1AA2D}" srcId="{D946B0EB-1953-47C2-8EB5-9673AA7FD5DD}" destId="{FF2AEFDE-6C0A-480A-9150-8FA6418E96C6}" srcOrd="0" destOrd="0" parTransId="{A7CBDE68-191D-400E-9EC3-1F1B3C597F21}" sibTransId="{EDADB8FF-6C40-44BA-B463-1F4927198332}"/>
    <dgm:cxn modelId="{00B8B5DD-C355-43D5-91E7-9656B71B2DC1}" srcId="{D946B0EB-1953-47C2-8EB5-9673AA7FD5DD}" destId="{58634BEE-BB2E-4BA6-9A6E-7ABBAABD22FD}" srcOrd="2" destOrd="0" parTransId="{62D29B9C-5940-4D49-A832-0878BA15C098}" sibTransId="{15EF3CBD-E68B-4695-8F4D-F8EF016D749E}"/>
    <dgm:cxn modelId="{1B095E3C-3D95-4911-A212-0E3A590669A1}" srcId="{D946B0EB-1953-47C2-8EB5-9673AA7FD5DD}" destId="{E9D7BF21-8375-486E-BE97-83F60821AB1D}" srcOrd="1" destOrd="0" parTransId="{0240B6D5-8044-4D7D-90F2-01732D9FB8CD}" sibTransId="{9CDDE145-3087-4E8F-AB46-70E3448F5173}"/>
    <dgm:cxn modelId="{5DE68580-858A-424D-8AB7-50332B319A6B}" type="presOf" srcId="{E9D7BF21-8375-486E-BE97-83F60821AB1D}" destId="{D63FB262-22CB-4A6B-9401-5C285F67A8F8}" srcOrd="0" destOrd="0" presId="urn:microsoft.com/office/officeart/2008/layout/PictureStrips"/>
    <dgm:cxn modelId="{2FEACD05-7753-4B0B-AF79-804CB01AC43F}" type="presParOf" srcId="{8DBEB10A-E67D-4A79-8825-6BBE7F989118}" destId="{6F85AEE5-DB70-47EB-98DF-CD6FB2088C9E}" srcOrd="0" destOrd="0" presId="urn:microsoft.com/office/officeart/2008/layout/PictureStrips"/>
    <dgm:cxn modelId="{5CED4F17-B300-4508-8CDF-8F4604C2A5FB}" type="presParOf" srcId="{6F85AEE5-DB70-47EB-98DF-CD6FB2088C9E}" destId="{8C5A08AC-D1A2-4E6B-8853-BD864CD4C4F8}" srcOrd="0" destOrd="0" presId="urn:microsoft.com/office/officeart/2008/layout/PictureStrips"/>
    <dgm:cxn modelId="{6E1FD6B8-4543-4E85-954E-6686B96E5508}" type="presParOf" srcId="{6F85AEE5-DB70-47EB-98DF-CD6FB2088C9E}" destId="{0D9C5905-B68F-458E-B1AA-5CAB067DAE4D}" srcOrd="1" destOrd="0" presId="urn:microsoft.com/office/officeart/2008/layout/PictureStrips"/>
    <dgm:cxn modelId="{C7303C7E-C368-40CA-9611-0CEFD9E08D04}" type="presParOf" srcId="{8DBEB10A-E67D-4A79-8825-6BBE7F989118}" destId="{917A9424-EC6F-4A74-8AAB-7B91800E636C}" srcOrd="1" destOrd="0" presId="urn:microsoft.com/office/officeart/2008/layout/PictureStrips"/>
    <dgm:cxn modelId="{F19A15E0-0C0E-4863-A980-DAE4929C5B52}" type="presParOf" srcId="{8DBEB10A-E67D-4A79-8825-6BBE7F989118}" destId="{DCCADBDE-F4E3-43C9-B18D-26E280101066}" srcOrd="2" destOrd="0" presId="urn:microsoft.com/office/officeart/2008/layout/PictureStrips"/>
    <dgm:cxn modelId="{C5DB4392-4226-4DE2-BEF8-97108383CFB2}" type="presParOf" srcId="{DCCADBDE-F4E3-43C9-B18D-26E280101066}" destId="{D63FB262-22CB-4A6B-9401-5C285F67A8F8}" srcOrd="0" destOrd="0" presId="urn:microsoft.com/office/officeart/2008/layout/PictureStrips"/>
    <dgm:cxn modelId="{00DC499B-17F7-4B39-84D1-80D59005625B}" type="presParOf" srcId="{DCCADBDE-F4E3-43C9-B18D-26E280101066}" destId="{5A5F1C86-4D50-43BE-A3E9-623A968274E3}" srcOrd="1" destOrd="0" presId="urn:microsoft.com/office/officeart/2008/layout/PictureStrips"/>
    <dgm:cxn modelId="{D019E702-5ADE-46D6-A11B-FD9129EF9D2C}" type="presParOf" srcId="{8DBEB10A-E67D-4A79-8825-6BBE7F989118}" destId="{80C1FD5A-0ACA-47D4-BC0C-CD5186F296AD}" srcOrd="3" destOrd="0" presId="urn:microsoft.com/office/officeart/2008/layout/PictureStrips"/>
    <dgm:cxn modelId="{A98827DF-8B66-4863-87C3-9873DD56C70A}" type="presParOf" srcId="{8DBEB10A-E67D-4A79-8825-6BBE7F989118}" destId="{6595BB15-34A2-48A0-905A-5A958F7BAE18}" srcOrd="4" destOrd="0" presId="urn:microsoft.com/office/officeart/2008/layout/PictureStrips"/>
    <dgm:cxn modelId="{839CA065-9C45-4A7B-8564-68D8D0BD8A07}" type="presParOf" srcId="{6595BB15-34A2-48A0-905A-5A958F7BAE18}" destId="{D73A4D6E-21E8-49FE-8568-E5DAE90243B3}" srcOrd="0" destOrd="0" presId="urn:microsoft.com/office/officeart/2008/layout/PictureStrips"/>
    <dgm:cxn modelId="{12F3BF60-06CA-4167-B0A6-A65CAED0FA4F}" type="presParOf" srcId="{6595BB15-34A2-48A0-905A-5A958F7BAE18}" destId="{378676D4-B132-4EF2-A207-C1507D56696A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7B0986-A7EE-47BA-8B01-AC18DF0B8C94}">
      <dsp:nvSpPr>
        <dsp:cNvPr id="0" name=""/>
        <dsp:cNvSpPr/>
      </dsp:nvSpPr>
      <dsp:spPr>
        <a:xfrm>
          <a:off x="760012" y="269491"/>
          <a:ext cx="3017192" cy="2637406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1120" tIns="17780" rIns="3556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800" kern="1200" dirty="0" smtClean="0">
              <a:solidFill>
                <a:srgbClr val="FF0000"/>
              </a:solidFill>
            </a:rPr>
            <a:t>Doks</a:t>
          </a:r>
          <a:endParaRPr lang="id-ID" sz="2800" kern="1200" dirty="0">
            <a:solidFill>
              <a:srgbClr val="FF0000"/>
            </a:solidFill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800" kern="1200" dirty="0" smtClean="0">
              <a:solidFill>
                <a:srgbClr val="FF0000"/>
              </a:solidFill>
            </a:rPr>
            <a:t>Absah</a:t>
          </a:r>
          <a:endParaRPr lang="id-ID" sz="2800" kern="1200" dirty="0">
            <a:solidFill>
              <a:srgbClr val="FF0000"/>
            </a:solidFill>
          </a:endParaRPr>
        </a:p>
      </dsp:txBody>
      <dsp:txXfrm>
        <a:off x="1514310" y="665102"/>
        <a:ext cx="1470881" cy="1846184"/>
      </dsp:txXfrm>
    </dsp:sp>
    <dsp:sp modelId="{E2BFBEC5-EB36-456D-847D-931BC2F6EA4D}">
      <dsp:nvSpPr>
        <dsp:cNvPr id="0" name=""/>
        <dsp:cNvSpPr/>
      </dsp:nvSpPr>
      <dsp:spPr>
        <a:xfrm>
          <a:off x="5714" y="833896"/>
          <a:ext cx="1508596" cy="150859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900" kern="1200" dirty="0" smtClean="0"/>
            <a:t>Seleksi Adm</a:t>
          </a:r>
          <a:endParaRPr lang="id-ID" sz="1900" kern="1200" dirty="0"/>
        </a:p>
      </dsp:txBody>
      <dsp:txXfrm>
        <a:off x="226643" y="1054825"/>
        <a:ext cx="1066738" cy="1066738"/>
      </dsp:txXfrm>
    </dsp:sp>
    <dsp:sp modelId="{657699A5-C038-4DB2-92BF-A0E8A39DC79B}">
      <dsp:nvSpPr>
        <dsp:cNvPr id="0" name=""/>
        <dsp:cNvSpPr/>
      </dsp:nvSpPr>
      <dsp:spPr>
        <a:xfrm>
          <a:off x="4720077" y="269491"/>
          <a:ext cx="3017192" cy="2637406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15240" rIns="3048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400" u="sng" kern="1200" dirty="0" smtClean="0">
              <a:solidFill>
                <a:srgbClr val="FF0000"/>
              </a:solidFill>
            </a:rPr>
            <a:t>&gt;</a:t>
          </a:r>
          <a:r>
            <a:rPr lang="id-ID" sz="2400" kern="1200" dirty="0" smtClean="0">
              <a:solidFill>
                <a:srgbClr val="FF0000"/>
              </a:solidFill>
            </a:rPr>
            <a:t>2 Rev</a:t>
          </a:r>
          <a:endParaRPr lang="id-ID" sz="2400" kern="1200" dirty="0">
            <a:solidFill>
              <a:srgbClr val="FF0000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400" kern="1200" dirty="0" smtClean="0">
              <a:solidFill>
                <a:srgbClr val="FF0000"/>
              </a:solidFill>
            </a:rPr>
            <a:t>PG:  500</a:t>
          </a:r>
          <a:endParaRPr lang="id-ID" sz="2400" kern="1200" dirty="0">
            <a:solidFill>
              <a:srgbClr val="FF0000"/>
            </a:solidFill>
          </a:endParaRPr>
        </a:p>
      </dsp:txBody>
      <dsp:txXfrm>
        <a:off x="5474375" y="665102"/>
        <a:ext cx="1470881" cy="1846184"/>
      </dsp:txXfrm>
    </dsp:sp>
    <dsp:sp modelId="{C614DF32-4768-4DAC-B731-CEA5BB20F1D7}">
      <dsp:nvSpPr>
        <dsp:cNvPr id="0" name=""/>
        <dsp:cNvSpPr/>
      </dsp:nvSpPr>
      <dsp:spPr>
        <a:xfrm>
          <a:off x="3965779" y="833896"/>
          <a:ext cx="1508596" cy="150859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900" kern="1200" dirty="0" smtClean="0"/>
            <a:t>Desk Evaluation</a:t>
          </a:r>
          <a:endParaRPr lang="id-ID" sz="1900" kern="1200" dirty="0"/>
        </a:p>
      </dsp:txBody>
      <dsp:txXfrm>
        <a:off x="4186708" y="1054825"/>
        <a:ext cx="1066738" cy="1066738"/>
      </dsp:txXfrm>
    </dsp:sp>
    <dsp:sp modelId="{322685A3-8A52-4865-AC84-2E8127C3B635}">
      <dsp:nvSpPr>
        <dsp:cNvPr id="0" name=""/>
        <dsp:cNvSpPr/>
      </dsp:nvSpPr>
      <dsp:spPr>
        <a:xfrm>
          <a:off x="8680143" y="269491"/>
          <a:ext cx="3017192" cy="2637406"/>
        </a:xfrm>
        <a:prstGeom prst="rightArrow">
          <a:avLst>
            <a:gd name="adj1" fmla="val 70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15240" rIns="3048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400" kern="1200" dirty="0" smtClean="0">
              <a:solidFill>
                <a:srgbClr val="FF0000"/>
              </a:solidFill>
            </a:rPr>
            <a:t>3 Rev</a:t>
          </a:r>
          <a:endParaRPr lang="id-ID" sz="2400" kern="1200" dirty="0">
            <a:solidFill>
              <a:srgbClr val="FF0000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400" kern="1200" dirty="0" smtClean="0">
              <a:solidFill>
                <a:srgbClr val="FF0000"/>
              </a:solidFill>
            </a:rPr>
            <a:t>PG:  500</a:t>
          </a:r>
          <a:endParaRPr lang="id-ID" sz="2400" kern="1200" dirty="0">
            <a:solidFill>
              <a:srgbClr val="FF0000"/>
            </a:solidFill>
          </a:endParaRPr>
        </a:p>
      </dsp:txBody>
      <dsp:txXfrm>
        <a:off x="9434441" y="665102"/>
        <a:ext cx="1470881" cy="1846184"/>
      </dsp:txXfrm>
    </dsp:sp>
    <dsp:sp modelId="{EE8B82EA-CB0C-46B1-85CA-99F08D6717DA}">
      <dsp:nvSpPr>
        <dsp:cNvPr id="0" name=""/>
        <dsp:cNvSpPr/>
      </dsp:nvSpPr>
      <dsp:spPr>
        <a:xfrm>
          <a:off x="7925844" y="833896"/>
          <a:ext cx="1508596" cy="150859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900" kern="1200" dirty="0" smtClean="0"/>
            <a:t>Paparan</a:t>
          </a:r>
          <a:endParaRPr lang="id-ID" sz="1900" kern="1200" dirty="0"/>
        </a:p>
      </dsp:txBody>
      <dsp:txXfrm>
        <a:off x="8146773" y="1054825"/>
        <a:ext cx="1066738" cy="10667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5A08AC-D1A2-4E6B-8853-BD864CD4C4F8}">
      <dsp:nvSpPr>
        <dsp:cNvPr id="0" name=""/>
        <dsp:cNvSpPr/>
      </dsp:nvSpPr>
      <dsp:spPr>
        <a:xfrm>
          <a:off x="444292" y="560821"/>
          <a:ext cx="4418910" cy="138090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5336" tIns="240030" rIns="240030" bIns="240030" numCol="1" spcCol="1270" anchor="ctr" anchorCtr="0">
          <a:noAutofit/>
        </a:bodyPr>
        <a:lstStyle/>
        <a:p>
          <a:pPr lvl="0" algn="l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6300" kern="1200" dirty="0" smtClean="0">
              <a:solidFill>
                <a:srgbClr val="0070C0"/>
              </a:solidFill>
            </a:rPr>
            <a:t>I</a:t>
          </a:r>
          <a:r>
            <a:rPr lang="id-ID" sz="6300" kern="1200" dirty="0" smtClean="0">
              <a:solidFill>
                <a:srgbClr val="0070C0"/>
              </a:solidFill>
              <a:sym typeface="Wingdings" panose="05000000000000000000" pitchFamily="2" charset="2"/>
            </a:rPr>
            <a:t></a:t>
          </a:r>
          <a:r>
            <a:rPr lang="id-ID" sz="6300" kern="1200" dirty="0" smtClean="0">
              <a:solidFill>
                <a:srgbClr val="0070C0"/>
              </a:solidFill>
            </a:rPr>
            <a:t>40%</a:t>
          </a:r>
          <a:endParaRPr lang="id-ID" sz="6300" kern="1200" dirty="0">
            <a:solidFill>
              <a:srgbClr val="0070C0"/>
            </a:solidFill>
          </a:endParaRPr>
        </a:p>
      </dsp:txBody>
      <dsp:txXfrm>
        <a:off x="444292" y="560821"/>
        <a:ext cx="4418910" cy="1380909"/>
      </dsp:txXfrm>
    </dsp:sp>
    <dsp:sp modelId="{0D9C5905-B68F-458E-B1AA-5CAB067DAE4D}">
      <dsp:nvSpPr>
        <dsp:cNvPr id="0" name=""/>
        <dsp:cNvSpPr/>
      </dsp:nvSpPr>
      <dsp:spPr>
        <a:xfrm>
          <a:off x="260171" y="361356"/>
          <a:ext cx="966636" cy="144995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3FB262-22CB-4A6B-9401-5C285F67A8F8}">
      <dsp:nvSpPr>
        <dsp:cNvPr id="0" name=""/>
        <dsp:cNvSpPr/>
      </dsp:nvSpPr>
      <dsp:spPr>
        <a:xfrm>
          <a:off x="444292" y="2299233"/>
          <a:ext cx="4418910" cy="138090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5336" tIns="240030" rIns="240030" bIns="240030" numCol="1" spcCol="1270" anchor="ctr" anchorCtr="0">
          <a:noAutofit/>
        </a:bodyPr>
        <a:lstStyle/>
        <a:p>
          <a:pPr lvl="0" algn="l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6300" kern="1200" dirty="0" smtClean="0">
              <a:solidFill>
                <a:srgbClr val="0070C0"/>
              </a:solidFill>
            </a:rPr>
            <a:t>II</a:t>
          </a:r>
          <a:r>
            <a:rPr lang="id-ID" sz="6300" kern="1200" dirty="0" smtClean="0">
              <a:solidFill>
                <a:srgbClr val="0070C0"/>
              </a:solidFill>
              <a:sym typeface="Wingdings" panose="05000000000000000000" pitchFamily="2" charset="2"/>
            </a:rPr>
            <a:t></a:t>
          </a:r>
          <a:r>
            <a:rPr lang="id-ID" sz="6300" kern="1200" dirty="0" smtClean="0">
              <a:solidFill>
                <a:srgbClr val="0070C0"/>
              </a:solidFill>
            </a:rPr>
            <a:t>40%</a:t>
          </a:r>
          <a:endParaRPr lang="id-ID" sz="6300" kern="1200" dirty="0">
            <a:solidFill>
              <a:srgbClr val="0070C0"/>
            </a:solidFill>
          </a:endParaRPr>
        </a:p>
      </dsp:txBody>
      <dsp:txXfrm>
        <a:off x="444292" y="2299233"/>
        <a:ext cx="4418910" cy="1380909"/>
      </dsp:txXfrm>
    </dsp:sp>
    <dsp:sp modelId="{5A5F1C86-4D50-43BE-A3E9-623A968274E3}">
      <dsp:nvSpPr>
        <dsp:cNvPr id="0" name=""/>
        <dsp:cNvSpPr/>
      </dsp:nvSpPr>
      <dsp:spPr>
        <a:xfrm>
          <a:off x="260171" y="2099768"/>
          <a:ext cx="966636" cy="144995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3A4D6E-21E8-49FE-8568-E5DAE90243B3}">
      <dsp:nvSpPr>
        <dsp:cNvPr id="0" name=""/>
        <dsp:cNvSpPr/>
      </dsp:nvSpPr>
      <dsp:spPr>
        <a:xfrm>
          <a:off x="444292" y="4037644"/>
          <a:ext cx="4418910" cy="138090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5336" tIns="240030" rIns="240030" bIns="240030" numCol="1" spcCol="1270" anchor="ctr" anchorCtr="0">
          <a:noAutofit/>
        </a:bodyPr>
        <a:lstStyle/>
        <a:p>
          <a:pPr lvl="0" algn="l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6300" kern="1200" dirty="0" smtClean="0">
              <a:solidFill>
                <a:srgbClr val="0070C0"/>
              </a:solidFill>
            </a:rPr>
            <a:t>III</a:t>
          </a:r>
          <a:r>
            <a:rPr lang="id-ID" sz="6300" kern="1200" dirty="0" smtClean="0">
              <a:solidFill>
                <a:srgbClr val="0070C0"/>
              </a:solidFill>
              <a:sym typeface="Wingdings" panose="05000000000000000000" pitchFamily="2" charset="2"/>
            </a:rPr>
            <a:t></a:t>
          </a:r>
          <a:r>
            <a:rPr lang="id-ID" sz="6300" kern="1200" dirty="0" smtClean="0">
              <a:solidFill>
                <a:srgbClr val="0070C0"/>
              </a:solidFill>
            </a:rPr>
            <a:t>20%</a:t>
          </a:r>
          <a:endParaRPr lang="id-ID" sz="6300" kern="1200" dirty="0">
            <a:solidFill>
              <a:srgbClr val="0070C0"/>
            </a:solidFill>
          </a:endParaRPr>
        </a:p>
      </dsp:txBody>
      <dsp:txXfrm>
        <a:off x="444292" y="4037644"/>
        <a:ext cx="4418910" cy="1380909"/>
      </dsp:txXfrm>
    </dsp:sp>
    <dsp:sp modelId="{378676D4-B132-4EF2-A207-C1507D56696A}">
      <dsp:nvSpPr>
        <dsp:cNvPr id="0" name=""/>
        <dsp:cNvSpPr/>
      </dsp:nvSpPr>
      <dsp:spPr>
        <a:xfrm>
          <a:off x="260171" y="3838180"/>
          <a:ext cx="966636" cy="144995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5A08AC-D1A2-4E6B-8853-BD864CD4C4F8}">
      <dsp:nvSpPr>
        <dsp:cNvPr id="0" name=""/>
        <dsp:cNvSpPr/>
      </dsp:nvSpPr>
      <dsp:spPr>
        <a:xfrm>
          <a:off x="444292" y="560821"/>
          <a:ext cx="4418910" cy="138090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5336" tIns="240030" rIns="240030" bIns="240030" numCol="1" spcCol="1270" anchor="ctr" anchorCtr="0">
          <a:noAutofit/>
        </a:bodyPr>
        <a:lstStyle/>
        <a:p>
          <a:pPr lvl="0" algn="l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6300" kern="1200" dirty="0" smtClean="0">
              <a:solidFill>
                <a:srgbClr val="0070C0"/>
              </a:solidFill>
            </a:rPr>
            <a:t>I</a:t>
          </a:r>
          <a:r>
            <a:rPr lang="id-ID" sz="6300" kern="1200" dirty="0" smtClean="0">
              <a:solidFill>
                <a:srgbClr val="0070C0"/>
              </a:solidFill>
              <a:sym typeface="Wingdings" panose="05000000000000000000" pitchFamily="2" charset="2"/>
            </a:rPr>
            <a:t>3</a:t>
          </a:r>
          <a:r>
            <a:rPr lang="id-ID" sz="6300" kern="1200" dirty="0" smtClean="0">
              <a:solidFill>
                <a:srgbClr val="0070C0"/>
              </a:solidFill>
            </a:rPr>
            <a:t>0%</a:t>
          </a:r>
          <a:endParaRPr lang="id-ID" sz="6300" kern="1200" dirty="0">
            <a:solidFill>
              <a:srgbClr val="0070C0"/>
            </a:solidFill>
          </a:endParaRPr>
        </a:p>
      </dsp:txBody>
      <dsp:txXfrm>
        <a:off x="444292" y="560821"/>
        <a:ext cx="4418910" cy="1380909"/>
      </dsp:txXfrm>
    </dsp:sp>
    <dsp:sp modelId="{0D9C5905-B68F-458E-B1AA-5CAB067DAE4D}">
      <dsp:nvSpPr>
        <dsp:cNvPr id="0" name=""/>
        <dsp:cNvSpPr/>
      </dsp:nvSpPr>
      <dsp:spPr>
        <a:xfrm>
          <a:off x="260171" y="361356"/>
          <a:ext cx="966636" cy="144995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3FB262-22CB-4A6B-9401-5C285F67A8F8}">
      <dsp:nvSpPr>
        <dsp:cNvPr id="0" name=""/>
        <dsp:cNvSpPr/>
      </dsp:nvSpPr>
      <dsp:spPr>
        <a:xfrm>
          <a:off x="444292" y="2299233"/>
          <a:ext cx="4418910" cy="138090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5336" tIns="240030" rIns="240030" bIns="240030" numCol="1" spcCol="1270" anchor="ctr" anchorCtr="0">
          <a:noAutofit/>
        </a:bodyPr>
        <a:lstStyle/>
        <a:p>
          <a:pPr lvl="0" algn="l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6300" kern="1200" dirty="0" smtClean="0">
              <a:solidFill>
                <a:srgbClr val="0070C0"/>
              </a:solidFill>
            </a:rPr>
            <a:t>II</a:t>
          </a:r>
          <a:r>
            <a:rPr lang="id-ID" sz="6300" kern="1200" dirty="0" smtClean="0">
              <a:solidFill>
                <a:srgbClr val="0070C0"/>
              </a:solidFill>
              <a:sym typeface="Wingdings" panose="05000000000000000000" pitchFamily="2" charset="2"/>
            </a:rPr>
            <a:t></a:t>
          </a:r>
          <a:r>
            <a:rPr lang="id-ID" sz="6300" kern="1200" dirty="0" smtClean="0">
              <a:solidFill>
                <a:srgbClr val="0070C0"/>
              </a:solidFill>
            </a:rPr>
            <a:t>40%</a:t>
          </a:r>
          <a:endParaRPr lang="id-ID" sz="6300" kern="1200" dirty="0">
            <a:solidFill>
              <a:srgbClr val="0070C0"/>
            </a:solidFill>
          </a:endParaRPr>
        </a:p>
      </dsp:txBody>
      <dsp:txXfrm>
        <a:off x="444292" y="2299233"/>
        <a:ext cx="4418910" cy="1380909"/>
      </dsp:txXfrm>
    </dsp:sp>
    <dsp:sp modelId="{5A5F1C86-4D50-43BE-A3E9-623A968274E3}">
      <dsp:nvSpPr>
        <dsp:cNvPr id="0" name=""/>
        <dsp:cNvSpPr/>
      </dsp:nvSpPr>
      <dsp:spPr>
        <a:xfrm>
          <a:off x="260171" y="2099768"/>
          <a:ext cx="966636" cy="144995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3A4D6E-21E8-49FE-8568-E5DAE90243B3}">
      <dsp:nvSpPr>
        <dsp:cNvPr id="0" name=""/>
        <dsp:cNvSpPr/>
      </dsp:nvSpPr>
      <dsp:spPr>
        <a:xfrm>
          <a:off x="444292" y="4037644"/>
          <a:ext cx="4418910" cy="138090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5336" tIns="240030" rIns="240030" bIns="240030" numCol="1" spcCol="1270" anchor="ctr" anchorCtr="0">
          <a:noAutofit/>
        </a:bodyPr>
        <a:lstStyle/>
        <a:p>
          <a:pPr lvl="0" algn="l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6300" kern="1200" dirty="0" smtClean="0">
              <a:solidFill>
                <a:srgbClr val="0070C0"/>
              </a:solidFill>
            </a:rPr>
            <a:t>III</a:t>
          </a:r>
          <a:r>
            <a:rPr lang="id-ID" sz="6300" kern="1200" dirty="0" smtClean="0">
              <a:solidFill>
                <a:srgbClr val="0070C0"/>
              </a:solidFill>
              <a:sym typeface="Wingdings" panose="05000000000000000000" pitchFamily="2" charset="2"/>
            </a:rPr>
            <a:t>3</a:t>
          </a:r>
          <a:r>
            <a:rPr lang="id-ID" sz="6300" kern="1200" dirty="0" smtClean="0">
              <a:solidFill>
                <a:srgbClr val="0070C0"/>
              </a:solidFill>
            </a:rPr>
            <a:t>0%</a:t>
          </a:r>
          <a:endParaRPr lang="id-ID" sz="6300" kern="1200" dirty="0">
            <a:solidFill>
              <a:srgbClr val="0070C0"/>
            </a:solidFill>
          </a:endParaRPr>
        </a:p>
      </dsp:txBody>
      <dsp:txXfrm>
        <a:off x="444292" y="4037644"/>
        <a:ext cx="4418910" cy="1380909"/>
      </dsp:txXfrm>
    </dsp:sp>
    <dsp:sp modelId="{378676D4-B132-4EF2-A207-C1507D56696A}">
      <dsp:nvSpPr>
        <dsp:cNvPr id="0" name=""/>
        <dsp:cNvSpPr/>
      </dsp:nvSpPr>
      <dsp:spPr>
        <a:xfrm>
          <a:off x="260171" y="3838180"/>
          <a:ext cx="966636" cy="144995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7BD09-DE0C-4DC9-88AC-0FEB02FA68B4}" type="datetimeFigureOut">
              <a:rPr lang="id-ID" smtClean="0"/>
              <a:t>5/15/15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E5108A-B7A2-48ED-819E-C0034D00649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074820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d-ID" noProof="0" smtClean="0">
                <a:sym typeface="Noteworthy Bold" charset="0"/>
              </a:rPr>
              <a:t>Click to edit Master text styles</a:t>
            </a:r>
          </a:p>
          <a:p>
            <a:pPr lvl="1"/>
            <a:r>
              <a:rPr lang="id-ID" noProof="0" smtClean="0">
                <a:sym typeface="Noteworthy Bold" charset="0"/>
              </a:rPr>
              <a:t>Second level</a:t>
            </a:r>
          </a:p>
          <a:p>
            <a:pPr lvl="2"/>
            <a:r>
              <a:rPr lang="id-ID" noProof="0" smtClean="0">
                <a:sym typeface="Noteworthy Bold" charset="0"/>
              </a:rPr>
              <a:t>Third level</a:t>
            </a:r>
          </a:p>
          <a:p>
            <a:pPr lvl="3"/>
            <a:r>
              <a:rPr lang="id-ID" noProof="0" smtClean="0">
                <a:sym typeface="Noteworthy Bold" charset="0"/>
              </a:rPr>
              <a:t>Fourth level</a:t>
            </a:r>
          </a:p>
          <a:p>
            <a:pPr lvl="4"/>
            <a:r>
              <a:rPr lang="id-ID" noProof="0" smtClean="0">
                <a:sym typeface="Noteworthy Bold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59939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5566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1pPr>
    <a:lvl2pPr marL="341278" algn="l" defTabSz="455566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2pPr>
    <a:lvl3pPr marL="684144" algn="l" defTabSz="455566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3pPr>
    <a:lvl4pPr marL="1027008" algn="l" defTabSz="455566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4pPr>
    <a:lvl5pPr marL="1369873" algn="l" defTabSz="455566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5pPr>
    <a:lvl6pPr marL="2285650" algn="l" defTabSz="91426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742778" algn="l" defTabSz="91426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199909" algn="l" defTabSz="91426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91426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888404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361359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663177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278855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540137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474064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43524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289630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180287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045648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53401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467192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953871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801621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60314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542386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093778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93862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634503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851319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22440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61485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881038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92729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34658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55423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61688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373453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874046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49728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029940"/>
            <a:ext cx="11054080" cy="2090702"/>
          </a:xfrm>
          <a:prstGeom prst="rect">
            <a:avLst/>
          </a:prstGeom>
        </p:spPr>
        <p:txBody>
          <a:bodyPr lIns="130032" tIns="65017" rIns="130032" bIns="65017">
            <a:normAutofit/>
          </a:bodyPr>
          <a:lstStyle>
            <a:lvl1pPr>
              <a:defRPr sz="5100">
                <a:latin typeface="Segoe UI Semibol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3901440"/>
            <a:ext cx="9103360" cy="866987"/>
          </a:xfrm>
          <a:prstGeom prst="rect">
            <a:avLst/>
          </a:prstGeom>
        </p:spPr>
        <p:txBody>
          <a:bodyPr lIns="130032" tIns="65017" rIns="130032" bIns="65017">
            <a:normAutofit/>
          </a:bodyPr>
          <a:lstStyle>
            <a:lvl1pPr marL="0" indent="0" algn="ctr">
              <a:buNone/>
              <a:defRPr sz="4000">
                <a:solidFill>
                  <a:schemeClr val="tx1">
                    <a:tint val="75000"/>
                  </a:schemeClr>
                </a:solidFill>
                <a:latin typeface="Segoe UI Light" pitchFamily="34" charset="0"/>
              </a:defRPr>
            </a:lvl1pPr>
            <a:lvl2pPr marL="650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4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0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0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142827" y="7586133"/>
            <a:ext cx="0" cy="119210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142827" y="8019627"/>
            <a:ext cx="6935893" cy="433493"/>
          </a:xfrm>
          <a:prstGeom prst="rect">
            <a:avLst/>
          </a:prstGeom>
        </p:spPr>
        <p:txBody>
          <a:bodyPr lIns="130032" tIns="65017" rIns="130032" bIns="65017"/>
          <a:lstStyle>
            <a:lvl1pPr marL="0" indent="0" algn="l">
              <a:buFontTx/>
              <a:buNone/>
              <a:defRPr sz="1600">
                <a:solidFill>
                  <a:schemeClr val="accent6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639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029939"/>
            <a:ext cx="11054080" cy="2090702"/>
          </a:xfrm>
          <a:prstGeom prst="rect">
            <a:avLst/>
          </a:prstGeom>
        </p:spPr>
        <p:txBody>
          <a:bodyPr lIns="130046" tIns="65023" rIns="130046" bIns="65023">
            <a:normAutofit/>
          </a:bodyPr>
          <a:lstStyle>
            <a:lvl1pPr>
              <a:defRPr sz="5100">
                <a:latin typeface="Segoe UI Semibol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3901440"/>
            <a:ext cx="9103360" cy="866987"/>
          </a:xfrm>
          <a:prstGeom prst="rect">
            <a:avLst/>
          </a:prstGeom>
        </p:spPr>
        <p:txBody>
          <a:bodyPr lIns="130046" tIns="65023" rIns="130046" bIns="65023">
            <a:normAutofit/>
          </a:bodyPr>
          <a:lstStyle>
            <a:lvl1pPr marL="0" indent="0" algn="ctr">
              <a:buNone/>
              <a:defRPr sz="4000">
                <a:solidFill>
                  <a:schemeClr val="tx1">
                    <a:tint val="75000"/>
                  </a:schemeClr>
                </a:solidFill>
                <a:latin typeface="Segoe UI Light" pitchFamily="34" charset="0"/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142827" y="7586133"/>
            <a:ext cx="0" cy="119210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142827" y="8019627"/>
            <a:ext cx="6935893" cy="433493"/>
          </a:xfrm>
          <a:prstGeom prst="rect">
            <a:avLst/>
          </a:prstGeom>
        </p:spPr>
        <p:txBody>
          <a:bodyPr lIns="130046" tIns="65023" rIns="130046" bIns="65023"/>
          <a:lstStyle>
            <a:lvl1pPr marL="0" indent="0" algn="l">
              <a:buFontTx/>
              <a:buNone/>
              <a:defRPr sz="1600">
                <a:solidFill>
                  <a:schemeClr val="accent6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656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vid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788552"/>
            <a:ext cx="11054080" cy="2090702"/>
          </a:xfrm>
          <a:prstGeom prst="rect">
            <a:avLst/>
          </a:prstGeom>
        </p:spPr>
        <p:txBody>
          <a:bodyPr lIns="130046" tIns="65023" rIns="130046" bIns="65023">
            <a:normAutofit/>
          </a:bodyPr>
          <a:lstStyle>
            <a:lvl1pPr>
              <a:defRPr sz="5100">
                <a:latin typeface="Segoe UI Semibol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5201920"/>
            <a:ext cx="9103360" cy="866987"/>
          </a:xfrm>
          <a:prstGeom prst="rect">
            <a:avLst/>
          </a:prstGeom>
        </p:spPr>
        <p:txBody>
          <a:bodyPr lIns="130046" tIns="65023" rIns="130046" bIns="65023">
            <a:normAutofit/>
          </a:bodyPr>
          <a:lstStyle>
            <a:lvl1pPr marL="0" indent="0" algn="ctr">
              <a:buNone/>
              <a:defRPr sz="4000">
                <a:solidFill>
                  <a:schemeClr val="tx1">
                    <a:tint val="75000"/>
                  </a:schemeClr>
                </a:solidFill>
                <a:latin typeface="Segoe UI Light" pitchFamily="34" charset="0"/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052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2275841"/>
            <a:ext cx="11704320" cy="6436925"/>
          </a:xfrm>
          <a:prstGeom prst="rect">
            <a:avLst/>
          </a:prstGeom>
        </p:spPr>
        <p:txBody>
          <a:bodyPr lIns="130046" tIns="65023" rIns="130046" bIns="65023"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28480" y="8692445"/>
            <a:ext cx="3034453" cy="519289"/>
          </a:xfrm>
          <a:prstGeom prst="rect">
            <a:avLst/>
          </a:prstGeom>
        </p:spPr>
        <p:txBody>
          <a:bodyPr lIns="130046" tIns="65023" rIns="130046" bIns="65023"/>
          <a:lstStyle>
            <a:lvl1pPr algn="r">
              <a:defRPr sz="1700">
                <a:solidFill>
                  <a:schemeClr val="accent6">
                    <a:lumMod val="75000"/>
                  </a:schemeClr>
                </a:solidFill>
                <a:latin typeface="Segoe UI Semibold" pitchFamily="34" charset="0"/>
              </a:defRPr>
            </a:lvl1pPr>
          </a:lstStyle>
          <a:p>
            <a:pPr defTabSz="1300460" fontAlgn="auto" hangingPunct="1">
              <a:spcBef>
                <a:spcPts val="0"/>
              </a:spcBef>
              <a:spcAft>
                <a:spcPts val="0"/>
              </a:spcAft>
            </a:pPr>
            <a:fld id="{7D87A160-EE50-4F7B-BDA6-D710A5799145}" type="slidenum">
              <a:rPr lang="en-US" smtClean="0">
                <a:solidFill>
                  <a:srgbClr val="F79646">
                    <a:lumMod val="75000"/>
                  </a:srgbClr>
                </a:solidFill>
                <a:ea typeface="+mn-ea"/>
                <a:cs typeface="+mn-cs"/>
              </a:rPr>
              <a:pPr defTabSz="1300460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F79646">
                  <a:lumMod val="75000"/>
                </a:srgbClr>
              </a:solidFill>
              <a:ea typeface="+mn-ea"/>
              <a:cs typeface="+mn-cs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50240" y="1192107"/>
            <a:ext cx="1170432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lIns="130046" tIns="65023" rIns="130046" bIns="65023"/>
          <a:lstStyle>
            <a:lvl1pPr algn="l">
              <a:defRPr sz="4600">
                <a:solidFill>
                  <a:schemeClr val="accent6">
                    <a:lumMod val="75000"/>
                  </a:schemeClr>
                </a:solidFill>
                <a:latin typeface="Segoe UI Ligh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397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275841"/>
            <a:ext cx="5743787" cy="6436925"/>
          </a:xfrm>
          <a:prstGeom prst="rect">
            <a:avLst/>
          </a:prstGeom>
        </p:spPr>
        <p:txBody>
          <a:bodyPr lIns="130046" tIns="65023" rIns="130046" bIns="65023"/>
          <a:lstStyle>
            <a:lvl1pPr>
              <a:defRPr sz="400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>
              <a:defRPr sz="340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>
              <a:defRPr sz="280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>
              <a:defRPr sz="260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>
              <a:defRPr sz="260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275841"/>
            <a:ext cx="5743787" cy="6436925"/>
          </a:xfrm>
          <a:prstGeom prst="rect">
            <a:avLst/>
          </a:prstGeom>
        </p:spPr>
        <p:txBody>
          <a:bodyPr lIns="130046" tIns="65023" rIns="130046" bIns="65023"/>
          <a:lstStyle>
            <a:lvl1pPr>
              <a:defRPr sz="400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>
              <a:defRPr sz="340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>
              <a:defRPr sz="280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>
              <a:defRPr sz="260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>
              <a:defRPr sz="260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50240" y="1192107"/>
            <a:ext cx="1170432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28480" y="8692445"/>
            <a:ext cx="3034453" cy="519289"/>
          </a:xfrm>
          <a:prstGeom prst="rect">
            <a:avLst/>
          </a:prstGeom>
        </p:spPr>
        <p:txBody>
          <a:bodyPr lIns="130046" tIns="65023" rIns="130046" bIns="65023"/>
          <a:lstStyle>
            <a:lvl1pPr>
              <a:defRPr sz="1700">
                <a:solidFill>
                  <a:schemeClr val="accent6">
                    <a:lumMod val="75000"/>
                  </a:schemeClr>
                </a:solidFill>
                <a:latin typeface="Segoe UI Semibold" pitchFamily="34" charset="0"/>
              </a:defRPr>
            </a:lvl1pPr>
          </a:lstStyle>
          <a:p>
            <a:pPr algn="r" defTabSz="1300460" fontAlgn="auto" hangingPunct="1">
              <a:spcBef>
                <a:spcPts val="0"/>
              </a:spcBef>
              <a:spcAft>
                <a:spcPts val="0"/>
              </a:spcAft>
            </a:pPr>
            <a:fld id="{7D87A160-EE50-4F7B-BDA6-D710A5799145}" type="slidenum">
              <a:rPr lang="en-US" smtClean="0">
                <a:solidFill>
                  <a:srgbClr val="F79646">
                    <a:lumMod val="75000"/>
                  </a:srgbClr>
                </a:solidFill>
                <a:ea typeface="+mn-ea"/>
                <a:cs typeface="+mn-cs"/>
              </a:rPr>
              <a:pPr algn="r" defTabSz="1300460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F79646">
                  <a:lumMod val="75000"/>
                </a:srgbClr>
              </a:solidFill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lIns="130046" tIns="65023" rIns="130046" bIns="65023"/>
          <a:lstStyle>
            <a:lvl1pPr algn="l">
              <a:defRPr sz="4600">
                <a:solidFill>
                  <a:schemeClr val="accent6">
                    <a:lumMod val="75000"/>
                  </a:schemeClr>
                </a:solidFill>
                <a:latin typeface="Segoe UI Ligh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676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28480" y="8692445"/>
            <a:ext cx="3034453" cy="519289"/>
          </a:xfrm>
          <a:prstGeom prst="rect">
            <a:avLst/>
          </a:prstGeom>
        </p:spPr>
        <p:txBody>
          <a:bodyPr lIns="130046" tIns="65023" rIns="130046" bIns="65023"/>
          <a:lstStyle>
            <a:lvl1pPr algn="r">
              <a:defRPr sz="1700">
                <a:solidFill>
                  <a:schemeClr val="accent6">
                    <a:lumMod val="75000"/>
                  </a:schemeClr>
                </a:solidFill>
                <a:latin typeface="Segoe UI Semibold" pitchFamily="34" charset="0"/>
              </a:defRPr>
            </a:lvl1pPr>
          </a:lstStyle>
          <a:p>
            <a:pPr defTabSz="1300460" fontAlgn="auto" hangingPunct="1">
              <a:spcBef>
                <a:spcPts val="0"/>
              </a:spcBef>
              <a:spcAft>
                <a:spcPts val="0"/>
              </a:spcAft>
            </a:pPr>
            <a:fld id="{7D87A160-EE50-4F7B-BDA6-D710A5799145}" type="slidenum">
              <a:rPr lang="en-US" smtClean="0">
                <a:solidFill>
                  <a:srgbClr val="F79646">
                    <a:lumMod val="75000"/>
                  </a:srgbClr>
                </a:solidFill>
                <a:ea typeface="+mn-ea"/>
                <a:cs typeface="+mn-cs"/>
              </a:rPr>
              <a:pPr defTabSz="1300460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F79646">
                  <a:lumMod val="75000"/>
                </a:srgbClr>
              </a:solidFill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50240" y="1192107"/>
            <a:ext cx="1170432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lIns="130046" tIns="65023" rIns="130046" bIns="65023"/>
          <a:lstStyle>
            <a:lvl1pPr algn="l">
              <a:defRPr sz="4600">
                <a:solidFill>
                  <a:schemeClr val="accent6">
                    <a:lumMod val="75000"/>
                  </a:schemeClr>
                </a:solidFill>
                <a:latin typeface="Segoe UI Ligh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271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28480" y="8692445"/>
            <a:ext cx="3034453" cy="519289"/>
          </a:xfrm>
          <a:prstGeom prst="rect">
            <a:avLst/>
          </a:prstGeom>
        </p:spPr>
        <p:txBody>
          <a:bodyPr lIns="130046" tIns="65023" rIns="130046" bIns="65023"/>
          <a:lstStyle>
            <a:lvl1pPr algn="r">
              <a:defRPr sz="1700">
                <a:solidFill>
                  <a:schemeClr val="accent6">
                    <a:lumMod val="75000"/>
                  </a:schemeClr>
                </a:solidFill>
                <a:latin typeface="Segoe UI Semibold" pitchFamily="34" charset="0"/>
              </a:defRPr>
            </a:lvl1pPr>
          </a:lstStyle>
          <a:p>
            <a:pPr defTabSz="1300460" fontAlgn="auto" hangingPunct="1">
              <a:spcBef>
                <a:spcPts val="0"/>
              </a:spcBef>
              <a:spcAft>
                <a:spcPts val="0"/>
              </a:spcAft>
            </a:pPr>
            <a:fld id="{7D87A160-EE50-4F7B-BDA6-D710A5799145}" type="slidenum">
              <a:rPr lang="en-US" smtClean="0">
                <a:solidFill>
                  <a:srgbClr val="F79646">
                    <a:lumMod val="75000"/>
                  </a:srgbClr>
                </a:solidFill>
                <a:ea typeface="+mn-ea"/>
                <a:cs typeface="+mn-cs"/>
              </a:rPr>
              <a:pPr defTabSz="1300460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F79646">
                  <a:lumMod val="75000"/>
                </a:srgb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6015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1" y="388338"/>
            <a:ext cx="4278490" cy="1652693"/>
          </a:xfrm>
          <a:prstGeom prst="rect">
            <a:avLst/>
          </a:prstGeom>
        </p:spPr>
        <p:txBody>
          <a:bodyPr lIns="130046" tIns="65023" rIns="130046" bIns="65023" anchor="b">
            <a:normAutofit/>
          </a:bodyPr>
          <a:lstStyle>
            <a:lvl1pPr algn="l">
              <a:defRPr sz="2300" b="1">
                <a:solidFill>
                  <a:schemeClr val="accent6">
                    <a:lumMod val="75000"/>
                  </a:schemeClr>
                </a:solidFill>
                <a:latin typeface="Segoe UI Semibol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39"/>
            <a:ext cx="7270044" cy="8324427"/>
          </a:xfrm>
          <a:prstGeom prst="rect">
            <a:avLst/>
          </a:prstGeom>
        </p:spPr>
        <p:txBody>
          <a:bodyPr lIns="130046" tIns="65023" rIns="130046" bIns="65023"/>
          <a:lstStyle>
            <a:lvl1pPr>
              <a:defRPr sz="460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>
              <a:defRPr sz="400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>
              <a:defRPr sz="340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>
              <a:defRPr sz="280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>
              <a:defRPr sz="280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1" y="2041032"/>
            <a:ext cx="4278490" cy="6671734"/>
          </a:xfrm>
          <a:prstGeom prst="rect">
            <a:avLst/>
          </a:prstGeom>
        </p:spPr>
        <p:txBody>
          <a:bodyPr lIns="130046" tIns="65023" rIns="130046" bIns="65023"/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28480" y="8692445"/>
            <a:ext cx="3034453" cy="519289"/>
          </a:xfrm>
          <a:prstGeom prst="rect">
            <a:avLst/>
          </a:prstGeom>
        </p:spPr>
        <p:txBody>
          <a:bodyPr lIns="130046" tIns="65023" rIns="130046" bIns="65023"/>
          <a:lstStyle>
            <a:lvl1pPr algn="r">
              <a:defRPr sz="1700">
                <a:solidFill>
                  <a:schemeClr val="accent6">
                    <a:lumMod val="75000"/>
                  </a:schemeClr>
                </a:solidFill>
                <a:latin typeface="Segoe UI Semibold" pitchFamily="34" charset="0"/>
              </a:defRPr>
            </a:lvl1pPr>
          </a:lstStyle>
          <a:p>
            <a:pPr defTabSz="1300460" fontAlgn="auto" hangingPunct="1">
              <a:spcBef>
                <a:spcPts val="0"/>
              </a:spcBef>
              <a:spcAft>
                <a:spcPts val="0"/>
              </a:spcAft>
            </a:pPr>
            <a:fld id="{7D87A160-EE50-4F7B-BDA6-D710A5799145}" type="slidenum">
              <a:rPr lang="en-US" smtClean="0">
                <a:solidFill>
                  <a:srgbClr val="F79646">
                    <a:lumMod val="75000"/>
                  </a:srgbClr>
                </a:solidFill>
                <a:ea typeface="+mn-ea"/>
                <a:cs typeface="+mn-cs"/>
              </a:rPr>
              <a:pPr defTabSz="1300460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F79646">
                  <a:lumMod val="75000"/>
                </a:srgb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2689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  <a:prstGeom prst="rect">
            <a:avLst/>
          </a:prstGeom>
        </p:spPr>
        <p:txBody>
          <a:bodyPr lIns="130046" tIns="65023" rIns="130046" bIns="65023" anchor="b"/>
          <a:lstStyle>
            <a:lvl1pPr algn="l">
              <a:defRPr sz="2800" b="1">
                <a:solidFill>
                  <a:schemeClr val="accent6">
                    <a:lumMod val="75000"/>
                  </a:schemeClr>
                </a:solidFill>
                <a:latin typeface="Segoe UI Semibol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  <a:prstGeom prst="rect">
            <a:avLst/>
          </a:prstGeom>
        </p:spPr>
        <p:txBody>
          <a:bodyPr lIns="130046" tIns="65023" rIns="130046" bIns="65023"/>
          <a:lstStyle>
            <a:lvl1pPr marL="0" indent="0">
              <a:buNone/>
              <a:defRPr sz="4600"/>
            </a:lvl1pPr>
            <a:lvl2pPr marL="650230" indent="0">
              <a:buNone/>
              <a:defRPr sz="4000"/>
            </a:lvl2pPr>
            <a:lvl3pPr marL="1300460" indent="0">
              <a:buNone/>
              <a:defRPr sz="3400"/>
            </a:lvl3pPr>
            <a:lvl4pPr marL="1950690" indent="0">
              <a:buNone/>
              <a:defRPr sz="2800"/>
            </a:lvl4pPr>
            <a:lvl5pPr marL="2600919" indent="0">
              <a:buNone/>
              <a:defRPr sz="2800"/>
            </a:lvl5pPr>
            <a:lvl6pPr marL="3251149" indent="0">
              <a:buNone/>
              <a:defRPr sz="2800"/>
            </a:lvl6pPr>
            <a:lvl7pPr marL="3901379" indent="0">
              <a:buNone/>
              <a:defRPr sz="2800"/>
            </a:lvl7pPr>
            <a:lvl8pPr marL="4551609" indent="0">
              <a:buNone/>
              <a:defRPr sz="2800"/>
            </a:lvl8pPr>
            <a:lvl9pPr marL="5201839" indent="0">
              <a:buNone/>
              <a:defRPr sz="28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  <a:prstGeom prst="rect">
            <a:avLst/>
          </a:prstGeom>
        </p:spPr>
        <p:txBody>
          <a:bodyPr lIns="130046" tIns="65023" rIns="130046" bIns="65023"/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28480" y="8692445"/>
            <a:ext cx="3034453" cy="519289"/>
          </a:xfrm>
          <a:prstGeom prst="rect">
            <a:avLst/>
          </a:prstGeom>
        </p:spPr>
        <p:txBody>
          <a:bodyPr lIns="130046" tIns="65023" rIns="130046" bIns="65023"/>
          <a:lstStyle>
            <a:lvl1pPr algn="r">
              <a:defRPr sz="17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defTabSz="1300460" fontAlgn="auto" hangingPunct="1">
              <a:spcBef>
                <a:spcPts val="0"/>
              </a:spcBef>
              <a:spcAft>
                <a:spcPts val="0"/>
              </a:spcAft>
            </a:pPr>
            <a:fld id="{7D87A160-EE50-4F7B-BDA6-D710A5799145}" type="slidenum">
              <a:rPr lang="en-US" smtClean="0">
                <a:solidFill>
                  <a:srgbClr val="F79646">
                    <a:lumMod val="75000"/>
                  </a:srgbClr>
                </a:solidFill>
                <a:latin typeface="Calibri"/>
                <a:ea typeface="+mn-ea"/>
                <a:cs typeface="+mn-cs"/>
              </a:rPr>
              <a:pPr defTabSz="1300460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F79646">
                  <a:lumMod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4978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0240" y="4113672"/>
            <a:ext cx="11650133" cy="11966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30046" tIns="65023" rIns="130046" bIns="65023">
            <a:normAutofit/>
          </a:bodyPr>
          <a:lstStyle>
            <a:lvl1pPr marL="0" marR="0" indent="0" algn="dist" defTabSz="130046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aseline="0">
                <a:solidFill>
                  <a:schemeClr val="bg1"/>
                </a:solidFill>
                <a:latin typeface="Segoe UI Semibold" pitchFamily="34" charset="0"/>
              </a:defRPr>
            </a:lvl1pPr>
          </a:lstStyle>
          <a:p>
            <a:r>
              <a:rPr lang="en-US" dirty="0" err="1" smtClean="0"/>
              <a:t>Terimakasih</a:t>
            </a:r>
            <a:r>
              <a:rPr lang="en-US" dirty="0" smtClean="0"/>
              <a:t> Thank you Grazie Merci Danke </a:t>
            </a:r>
            <a:r>
              <a:rPr lang="zh-CHT" altLang="en-US" dirty="0" smtClean="0"/>
              <a:t>多謝</a:t>
            </a:r>
            <a:r>
              <a:rPr lang="en-US" altLang="zh-CHT" dirty="0" smtClean="0"/>
              <a:t> Gracias </a:t>
            </a:r>
            <a:r>
              <a:rPr lang="tr-TR" dirty="0"/>
              <a:t> 감사합니다 Obrigado dank </a:t>
            </a:r>
            <a:r>
              <a:rPr lang="ja-JP" altLang="en-US" dirty="0"/>
              <a:t>ありがとう</a:t>
            </a:r>
            <a:r>
              <a:rPr lang="en-US" altLang="ja-JP" dirty="0"/>
              <a:t> </a:t>
            </a:r>
            <a:r>
              <a:rPr lang="en-US" dirty="0" err="1"/>
              <a:t>Спасибо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699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vid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788553"/>
            <a:ext cx="11054080" cy="2090702"/>
          </a:xfrm>
          <a:prstGeom prst="rect">
            <a:avLst/>
          </a:prstGeom>
        </p:spPr>
        <p:txBody>
          <a:bodyPr lIns="130032" tIns="65017" rIns="130032" bIns="65017">
            <a:normAutofit/>
          </a:bodyPr>
          <a:lstStyle>
            <a:lvl1pPr>
              <a:defRPr sz="5100">
                <a:latin typeface="Segoe UI Semibol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5201920"/>
            <a:ext cx="9103360" cy="866987"/>
          </a:xfrm>
          <a:prstGeom prst="rect">
            <a:avLst/>
          </a:prstGeom>
        </p:spPr>
        <p:txBody>
          <a:bodyPr lIns="130032" tIns="65017" rIns="130032" bIns="65017">
            <a:normAutofit/>
          </a:bodyPr>
          <a:lstStyle>
            <a:lvl1pPr marL="0" indent="0" algn="ctr">
              <a:buNone/>
              <a:defRPr sz="4000">
                <a:solidFill>
                  <a:schemeClr val="tx1">
                    <a:tint val="75000"/>
                  </a:schemeClr>
                </a:solidFill>
                <a:latin typeface="Segoe UI Light" pitchFamily="34" charset="0"/>
              </a:defRPr>
            </a:lvl1pPr>
            <a:lvl2pPr marL="650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4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0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0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087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2275844"/>
            <a:ext cx="11704320" cy="6436925"/>
          </a:xfrm>
          <a:prstGeom prst="rect">
            <a:avLst/>
          </a:prstGeom>
        </p:spPr>
        <p:txBody>
          <a:bodyPr lIns="130032" tIns="65017" rIns="130032" bIns="65017"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28480" y="8692448"/>
            <a:ext cx="3034453" cy="519289"/>
          </a:xfrm>
          <a:prstGeom prst="rect">
            <a:avLst/>
          </a:prstGeom>
        </p:spPr>
        <p:txBody>
          <a:bodyPr lIns="130032" tIns="65017" rIns="130032" bIns="65017"/>
          <a:lstStyle>
            <a:lvl1pPr algn="r">
              <a:defRPr sz="1700">
                <a:solidFill>
                  <a:schemeClr val="accent6">
                    <a:lumMod val="75000"/>
                  </a:schemeClr>
                </a:solidFill>
                <a:latin typeface="Segoe UI Semibold" pitchFamily="34" charset="0"/>
              </a:defRPr>
            </a:lvl1pPr>
          </a:lstStyle>
          <a:p>
            <a:pPr defTabSz="1300326" fontAlgn="auto" hangingPunct="1">
              <a:spcBef>
                <a:spcPts val="0"/>
              </a:spcBef>
              <a:spcAft>
                <a:spcPts val="0"/>
              </a:spcAft>
            </a:pPr>
            <a:fld id="{7D87A160-EE50-4F7B-BDA6-D710A5799145}" type="slidenum">
              <a:rPr lang="en-US" smtClean="0">
                <a:solidFill>
                  <a:srgbClr val="F79646">
                    <a:lumMod val="75000"/>
                  </a:srgbClr>
                </a:solidFill>
                <a:ea typeface="+mn-ea"/>
                <a:cs typeface="+mn-cs"/>
              </a:rPr>
              <a:pPr defTabSz="1300326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F79646">
                  <a:lumMod val="75000"/>
                </a:srgbClr>
              </a:solidFill>
              <a:ea typeface="+mn-ea"/>
              <a:cs typeface="+mn-cs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50240" y="1192107"/>
            <a:ext cx="1170432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lIns="130032" tIns="65017" rIns="130032" bIns="65017"/>
          <a:lstStyle>
            <a:lvl1pPr algn="l">
              <a:defRPr sz="4600">
                <a:solidFill>
                  <a:schemeClr val="accent6">
                    <a:lumMod val="75000"/>
                  </a:schemeClr>
                </a:solidFill>
                <a:latin typeface="Segoe UI Ligh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998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275844"/>
            <a:ext cx="5743787" cy="6436925"/>
          </a:xfrm>
          <a:prstGeom prst="rect">
            <a:avLst/>
          </a:prstGeom>
        </p:spPr>
        <p:txBody>
          <a:bodyPr lIns="130032" tIns="65017" rIns="130032" bIns="65017"/>
          <a:lstStyle>
            <a:lvl1pPr>
              <a:defRPr sz="400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>
              <a:defRPr sz="340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>
              <a:defRPr sz="280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>
              <a:defRPr sz="260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>
              <a:defRPr sz="260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275844"/>
            <a:ext cx="5743787" cy="6436925"/>
          </a:xfrm>
          <a:prstGeom prst="rect">
            <a:avLst/>
          </a:prstGeom>
        </p:spPr>
        <p:txBody>
          <a:bodyPr lIns="130032" tIns="65017" rIns="130032" bIns="65017"/>
          <a:lstStyle>
            <a:lvl1pPr>
              <a:defRPr sz="400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>
              <a:defRPr sz="340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>
              <a:defRPr sz="280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>
              <a:defRPr sz="260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>
              <a:defRPr sz="260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50240" y="1192107"/>
            <a:ext cx="1170432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28480" y="8692448"/>
            <a:ext cx="3034453" cy="519289"/>
          </a:xfrm>
          <a:prstGeom prst="rect">
            <a:avLst/>
          </a:prstGeom>
        </p:spPr>
        <p:txBody>
          <a:bodyPr lIns="130032" tIns="65017" rIns="130032" bIns="65017"/>
          <a:lstStyle>
            <a:lvl1pPr>
              <a:defRPr sz="1700">
                <a:solidFill>
                  <a:schemeClr val="accent6">
                    <a:lumMod val="75000"/>
                  </a:schemeClr>
                </a:solidFill>
                <a:latin typeface="Segoe UI Semibold" pitchFamily="34" charset="0"/>
              </a:defRPr>
            </a:lvl1pPr>
          </a:lstStyle>
          <a:p>
            <a:pPr algn="r" defTabSz="1300326" fontAlgn="auto" hangingPunct="1">
              <a:spcBef>
                <a:spcPts val="0"/>
              </a:spcBef>
              <a:spcAft>
                <a:spcPts val="0"/>
              </a:spcAft>
            </a:pPr>
            <a:fld id="{7D87A160-EE50-4F7B-BDA6-D710A5799145}" type="slidenum">
              <a:rPr lang="en-US" smtClean="0">
                <a:solidFill>
                  <a:srgbClr val="F79646">
                    <a:lumMod val="75000"/>
                  </a:srgbClr>
                </a:solidFill>
                <a:ea typeface="+mn-ea"/>
                <a:cs typeface="+mn-cs"/>
              </a:rPr>
              <a:pPr algn="r" defTabSz="1300326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F79646">
                  <a:lumMod val="75000"/>
                </a:srgbClr>
              </a:solidFill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lIns="130032" tIns="65017" rIns="130032" bIns="65017"/>
          <a:lstStyle>
            <a:lvl1pPr algn="l">
              <a:defRPr sz="4600">
                <a:solidFill>
                  <a:schemeClr val="accent6">
                    <a:lumMod val="75000"/>
                  </a:schemeClr>
                </a:solidFill>
                <a:latin typeface="Segoe UI Ligh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848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28480" y="8692448"/>
            <a:ext cx="3034453" cy="519289"/>
          </a:xfrm>
          <a:prstGeom prst="rect">
            <a:avLst/>
          </a:prstGeom>
        </p:spPr>
        <p:txBody>
          <a:bodyPr lIns="130032" tIns="65017" rIns="130032" bIns="65017"/>
          <a:lstStyle>
            <a:lvl1pPr algn="r">
              <a:defRPr sz="1700">
                <a:solidFill>
                  <a:schemeClr val="accent6">
                    <a:lumMod val="75000"/>
                  </a:schemeClr>
                </a:solidFill>
                <a:latin typeface="Segoe UI Semibold" pitchFamily="34" charset="0"/>
              </a:defRPr>
            </a:lvl1pPr>
          </a:lstStyle>
          <a:p>
            <a:pPr defTabSz="1300326" fontAlgn="auto" hangingPunct="1">
              <a:spcBef>
                <a:spcPts val="0"/>
              </a:spcBef>
              <a:spcAft>
                <a:spcPts val="0"/>
              </a:spcAft>
            </a:pPr>
            <a:fld id="{7D87A160-EE50-4F7B-BDA6-D710A5799145}" type="slidenum">
              <a:rPr lang="en-US" smtClean="0">
                <a:solidFill>
                  <a:srgbClr val="F79646">
                    <a:lumMod val="75000"/>
                  </a:srgbClr>
                </a:solidFill>
                <a:ea typeface="+mn-ea"/>
                <a:cs typeface="+mn-cs"/>
              </a:rPr>
              <a:pPr defTabSz="1300326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F79646">
                  <a:lumMod val="75000"/>
                </a:srgbClr>
              </a:solidFill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50240" y="1192107"/>
            <a:ext cx="1170432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lIns="130032" tIns="65017" rIns="130032" bIns="65017"/>
          <a:lstStyle>
            <a:lvl1pPr algn="l">
              <a:defRPr sz="4600">
                <a:solidFill>
                  <a:schemeClr val="accent6">
                    <a:lumMod val="75000"/>
                  </a:schemeClr>
                </a:solidFill>
                <a:latin typeface="Segoe UI Ligh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831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28480" y="8692448"/>
            <a:ext cx="3034453" cy="519289"/>
          </a:xfrm>
          <a:prstGeom prst="rect">
            <a:avLst/>
          </a:prstGeom>
        </p:spPr>
        <p:txBody>
          <a:bodyPr lIns="130032" tIns="65017" rIns="130032" bIns="65017"/>
          <a:lstStyle>
            <a:lvl1pPr algn="r">
              <a:defRPr sz="1700">
                <a:solidFill>
                  <a:schemeClr val="accent6">
                    <a:lumMod val="75000"/>
                  </a:schemeClr>
                </a:solidFill>
                <a:latin typeface="Segoe UI Semibold" pitchFamily="34" charset="0"/>
              </a:defRPr>
            </a:lvl1pPr>
          </a:lstStyle>
          <a:p>
            <a:pPr defTabSz="1300326" fontAlgn="auto" hangingPunct="1">
              <a:spcBef>
                <a:spcPts val="0"/>
              </a:spcBef>
              <a:spcAft>
                <a:spcPts val="0"/>
              </a:spcAft>
            </a:pPr>
            <a:fld id="{7D87A160-EE50-4F7B-BDA6-D710A5799145}" type="slidenum">
              <a:rPr lang="en-US" smtClean="0">
                <a:solidFill>
                  <a:srgbClr val="F79646">
                    <a:lumMod val="75000"/>
                  </a:srgbClr>
                </a:solidFill>
                <a:ea typeface="+mn-ea"/>
                <a:cs typeface="+mn-cs"/>
              </a:rPr>
              <a:pPr defTabSz="1300326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F79646">
                  <a:lumMod val="75000"/>
                </a:srgb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059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3" y="388338"/>
            <a:ext cx="4278490" cy="1652693"/>
          </a:xfrm>
          <a:prstGeom prst="rect">
            <a:avLst/>
          </a:prstGeom>
        </p:spPr>
        <p:txBody>
          <a:bodyPr lIns="130032" tIns="65017" rIns="130032" bIns="65017" anchor="b">
            <a:normAutofit/>
          </a:bodyPr>
          <a:lstStyle>
            <a:lvl1pPr algn="l">
              <a:defRPr sz="2300" b="1">
                <a:solidFill>
                  <a:schemeClr val="accent6">
                    <a:lumMod val="75000"/>
                  </a:schemeClr>
                </a:solidFill>
                <a:latin typeface="Segoe UI Semibol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42"/>
            <a:ext cx="7270044" cy="8324427"/>
          </a:xfrm>
          <a:prstGeom prst="rect">
            <a:avLst/>
          </a:prstGeom>
        </p:spPr>
        <p:txBody>
          <a:bodyPr lIns="130032" tIns="65017" rIns="130032" bIns="65017"/>
          <a:lstStyle>
            <a:lvl1pPr>
              <a:defRPr sz="460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>
              <a:defRPr sz="400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>
              <a:defRPr sz="340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>
              <a:defRPr sz="280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>
              <a:defRPr sz="280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3" y="2041033"/>
            <a:ext cx="4278490" cy="6671734"/>
          </a:xfrm>
          <a:prstGeom prst="rect">
            <a:avLst/>
          </a:prstGeom>
        </p:spPr>
        <p:txBody>
          <a:bodyPr lIns="130032" tIns="65017" rIns="130032" bIns="65017"/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650164" indent="0">
              <a:buNone/>
              <a:defRPr sz="1700"/>
            </a:lvl2pPr>
            <a:lvl3pPr marL="1300326" indent="0">
              <a:buNone/>
              <a:defRPr sz="1400"/>
            </a:lvl3pPr>
            <a:lvl4pPr marL="1950490" indent="0">
              <a:buNone/>
              <a:defRPr sz="1300"/>
            </a:lvl4pPr>
            <a:lvl5pPr marL="2600653" indent="0">
              <a:buNone/>
              <a:defRPr sz="1300"/>
            </a:lvl5pPr>
            <a:lvl6pPr marL="3250816" indent="0">
              <a:buNone/>
              <a:defRPr sz="1300"/>
            </a:lvl6pPr>
            <a:lvl7pPr marL="3900981" indent="0">
              <a:buNone/>
              <a:defRPr sz="1300"/>
            </a:lvl7pPr>
            <a:lvl8pPr marL="4551142" indent="0">
              <a:buNone/>
              <a:defRPr sz="1300"/>
            </a:lvl8pPr>
            <a:lvl9pPr marL="5201307" indent="0">
              <a:buNone/>
              <a:defRPr sz="13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28480" y="8692448"/>
            <a:ext cx="3034453" cy="519289"/>
          </a:xfrm>
          <a:prstGeom prst="rect">
            <a:avLst/>
          </a:prstGeom>
        </p:spPr>
        <p:txBody>
          <a:bodyPr lIns="130032" tIns="65017" rIns="130032" bIns="65017"/>
          <a:lstStyle>
            <a:lvl1pPr algn="r">
              <a:defRPr sz="1700">
                <a:solidFill>
                  <a:schemeClr val="accent6">
                    <a:lumMod val="75000"/>
                  </a:schemeClr>
                </a:solidFill>
                <a:latin typeface="Segoe UI Semibold" pitchFamily="34" charset="0"/>
              </a:defRPr>
            </a:lvl1pPr>
          </a:lstStyle>
          <a:p>
            <a:pPr defTabSz="1300326" fontAlgn="auto" hangingPunct="1">
              <a:spcBef>
                <a:spcPts val="0"/>
              </a:spcBef>
              <a:spcAft>
                <a:spcPts val="0"/>
              </a:spcAft>
            </a:pPr>
            <a:fld id="{7D87A160-EE50-4F7B-BDA6-D710A5799145}" type="slidenum">
              <a:rPr lang="en-US" smtClean="0">
                <a:solidFill>
                  <a:srgbClr val="F79646">
                    <a:lumMod val="75000"/>
                  </a:srgbClr>
                </a:solidFill>
                <a:ea typeface="+mn-ea"/>
                <a:cs typeface="+mn-cs"/>
              </a:rPr>
              <a:pPr defTabSz="1300326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F79646">
                  <a:lumMod val="75000"/>
                </a:srgb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7468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  <a:prstGeom prst="rect">
            <a:avLst/>
          </a:prstGeom>
        </p:spPr>
        <p:txBody>
          <a:bodyPr lIns="130032" tIns="65017" rIns="130032" bIns="65017" anchor="b"/>
          <a:lstStyle>
            <a:lvl1pPr algn="l">
              <a:defRPr sz="2800" b="1">
                <a:solidFill>
                  <a:schemeClr val="accent6">
                    <a:lumMod val="75000"/>
                  </a:schemeClr>
                </a:solidFill>
                <a:latin typeface="Segoe UI Semibol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  <a:prstGeom prst="rect">
            <a:avLst/>
          </a:prstGeom>
        </p:spPr>
        <p:txBody>
          <a:bodyPr lIns="130032" tIns="65017" rIns="130032" bIns="65017"/>
          <a:lstStyle>
            <a:lvl1pPr marL="0" indent="0">
              <a:buNone/>
              <a:defRPr sz="4600"/>
            </a:lvl1pPr>
            <a:lvl2pPr marL="650164" indent="0">
              <a:buNone/>
              <a:defRPr sz="4000"/>
            </a:lvl2pPr>
            <a:lvl3pPr marL="1300326" indent="0">
              <a:buNone/>
              <a:defRPr sz="3400"/>
            </a:lvl3pPr>
            <a:lvl4pPr marL="1950490" indent="0">
              <a:buNone/>
              <a:defRPr sz="2800"/>
            </a:lvl4pPr>
            <a:lvl5pPr marL="2600653" indent="0">
              <a:buNone/>
              <a:defRPr sz="2800"/>
            </a:lvl5pPr>
            <a:lvl6pPr marL="3250816" indent="0">
              <a:buNone/>
              <a:defRPr sz="2800"/>
            </a:lvl6pPr>
            <a:lvl7pPr marL="3900981" indent="0">
              <a:buNone/>
              <a:defRPr sz="2800"/>
            </a:lvl7pPr>
            <a:lvl8pPr marL="4551142" indent="0">
              <a:buNone/>
              <a:defRPr sz="2800"/>
            </a:lvl8pPr>
            <a:lvl9pPr marL="5201307" indent="0">
              <a:buNone/>
              <a:defRPr sz="28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  <a:prstGeom prst="rect">
            <a:avLst/>
          </a:prstGeom>
        </p:spPr>
        <p:txBody>
          <a:bodyPr lIns="130032" tIns="65017" rIns="130032" bIns="65017"/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650164" indent="0">
              <a:buNone/>
              <a:defRPr sz="1700"/>
            </a:lvl2pPr>
            <a:lvl3pPr marL="1300326" indent="0">
              <a:buNone/>
              <a:defRPr sz="1400"/>
            </a:lvl3pPr>
            <a:lvl4pPr marL="1950490" indent="0">
              <a:buNone/>
              <a:defRPr sz="1300"/>
            </a:lvl4pPr>
            <a:lvl5pPr marL="2600653" indent="0">
              <a:buNone/>
              <a:defRPr sz="1300"/>
            </a:lvl5pPr>
            <a:lvl6pPr marL="3250816" indent="0">
              <a:buNone/>
              <a:defRPr sz="1300"/>
            </a:lvl6pPr>
            <a:lvl7pPr marL="3900981" indent="0">
              <a:buNone/>
              <a:defRPr sz="1300"/>
            </a:lvl7pPr>
            <a:lvl8pPr marL="4551142" indent="0">
              <a:buNone/>
              <a:defRPr sz="1300"/>
            </a:lvl8pPr>
            <a:lvl9pPr marL="5201307" indent="0">
              <a:buNone/>
              <a:defRPr sz="13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28480" y="8692448"/>
            <a:ext cx="3034453" cy="519289"/>
          </a:xfrm>
          <a:prstGeom prst="rect">
            <a:avLst/>
          </a:prstGeom>
        </p:spPr>
        <p:txBody>
          <a:bodyPr lIns="130032" tIns="65017" rIns="130032" bIns="65017"/>
          <a:lstStyle>
            <a:lvl1pPr algn="r">
              <a:defRPr sz="17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defTabSz="1300326" fontAlgn="auto" hangingPunct="1">
              <a:spcBef>
                <a:spcPts val="0"/>
              </a:spcBef>
              <a:spcAft>
                <a:spcPts val="0"/>
              </a:spcAft>
            </a:pPr>
            <a:fld id="{7D87A160-EE50-4F7B-BDA6-D710A5799145}" type="slidenum">
              <a:rPr lang="en-US" smtClean="0">
                <a:solidFill>
                  <a:srgbClr val="F79646">
                    <a:lumMod val="75000"/>
                  </a:srgbClr>
                </a:solidFill>
                <a:latin typeface="Calibri"/>
                <a:ea typeface="+mn-ea"/>
                <a:cs typeface="+mn-cs"/>
              </a:rPr>
              <a:pPr defTabSz="1300326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F79646">
                  <a:lumMod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9128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0240" y="4113673"/>
            <a:ext cx="11650133" cy="11966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30032" tIns="65017" rIns="130032" bIns="65017">
            <a:normAutofit/>
          </a:bodyPr>
          <a:lstStyle>
            <a:lvl1pPr marL="0" marR="0" indent="0" algn="dist" defTabSz="13003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aseline="0">
                <a:solidFill>
                  <a:schemeClr val="bg1"/>
                </a:solidFill>
                <a:latin typeface="Segoe UI Semibold" pitchFamily="34" charset="0"/>
              </a:defRPr>
            </a:lvl1pPr>
          </a:lstStyle>
          <a:p>
            <a:r>
              <a:rPr lang="en-US" dirty="0" err="1" smtClean="0"/>
              <a:t>Terimakasih</a:t>
            </a:r>
            <a:r>
              <a:rPr lang="en-US" dirty="0" smtClean="0"/>
              <a:t> Thank you Grazie Merci Danke </a:t>
            </a:r>
            <a:r>
              <a:rPr lang="zh-CHT" altLang="en-US" dirty="0" smtClean="0"/>
              <a:t>多謝</a:t>
            </a:r>
            <a:r>
              <a:rPr lang="en-US" altLang="zh-CHT" dirty="0" smtClean="0"/>
              <a:t> Gracias </a:t>
            </a:r>
            <a:r>
              <a:rPr lang="tr-TR" dirty="0"/>
              <a:t> 감사합니다 Obrigado dank </a:t>
            </a:r>
            <a:r>
              <a:rPr lang="ja-JP" altLang="en-US" dirty="0"/>
              <a:t>ありがとう</a:t>
            </a:r>
            <a:r>
              <a:rPr lang="en-US" altLang="ja-JP" dirty="0"/>
              <a:t> </a:t>
            </a:r>
            <a:r>
              <a:rPr lang="en-US" dirty="0" err="1"/>
              <a:t>Спасибо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627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theme" Target="../theme/theme2.xml"/><Relationship Id="rId11" Type="http://schemas.openxmlformats.org/officeDocument/2006/relationships/image" Target="../media/image1.jpg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8030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6" r:id="rId1"/>
    <p:sldLayoutId id="2147484407" r:id="rId2"/>
    <p:sldLayoutId id="2147484408" r:id="rId3"/>
    <p:sldLayoutId id="2147484409" r:id="rId4"/>
    <p:sldLayoutId id="2147484410" r:id="rId5"/>
    <p:sldLayoutId id="2147484411" r:id="rId6"/>
    <p:sldLayoutId id="2147484412" r:id="rId7"/>
    <p:sldLayoutId id="2147484413" r:id="rId8"/>
    <p:sldLayoutId id="2147484414" r:id="rId9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1300326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23" indent="-487623" algn="l" defTabSz="1300326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56515" indent="-406354" algn="l" defTabSz="1300326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408" indent="-325081" algn="l" defTabSz="1300326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75571" indent="-325081" algn="l" defTabSz="130032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25736" indent="-325081" algn="l" defTabSz="1300326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5899" indent="-325081" algn="l" defTabSz="130032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062" indent="-325081" algn="l" defTabSz="130032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226" indent="-325081" algn="l" defTabSz="130032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388" indent="-325081" algn="l" defTabSz="130032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164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326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490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653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0816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0981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142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307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9793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6" r:id="rId1"/>
    <p:sldLayoutId id="2147484417" r:id="rId2"/>
    <p:sldLayoutId id="2147484418" r:id="rId3"/>
    <p:sldLayoutId id="2147484419" r:id="rId4"/>
    <p:sldLayoutId id="2147484420" r:id="rId5"/>
    <p:sldLayoutId id="2147484421" r:id="rId6"/>
    <p:sldLayoutId id="2147484422" r:id="rId7"/>
    <p:sldLayoutId id="2147484423" r:id="rId8"/>
    <p:sldLayoutId id="2147484424" r:id="rId9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130046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72" indent="-487672" algn="l" defTabSz="1300460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56623" indent="-406394" algn="l" defTabSz="130046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jpe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Relationship Id="rId11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20.emf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package" Target="../embeddings/Microsoft_Word_Document2.docx"/><Relationship Id="rId5" Type="http://schemas.openxmlformats.org/officeDocument/2006/relationships/image" Target="../media/image21.emf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jpe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3.xml"/><Relationship Id="rId12" Type="http://schemas.microsoft.com/office/2007/relationships/diagramDrawing" Target="../diagrams/drawing3.xml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8" Type="http://schemas.openxmlformats.org/officeDocument/2006/relationships/diagramData" Target="../diagrams/data3.xml"/><Relationship Id="rId9" Type="http://schemas.openxmlformats.org/officeDocument/2006/relationships/diagramLayout" Target="../diagrams/layout3.xml"/><Relationship Id="rId10" Type="http://schemas.openxmlformats.org/officeDocument/2006/relationships/diagramQuickStyle" Target="../diagrams/quickStyle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jpeg"/><Relationship Id="rId8" Type="http://schemas.openxmlformats.org/officeDocument/2006/relationships/image" Target="../media/image12.png"/><Relationship Id="rId9" Type="http://schemas.openxmlformats.org/officeDocument/2006/relationships/image" Target="../media/image13.jpeg"/><Relationship Id="rId10" Type="http://schemas.openxmlformats.org/officeDocument/2006/relationships/image" Target="../media/image14.jpeg"/><Relationship Id="rId11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18224" y="2828573"/>
            <a:ext cx="7560840" cy="26243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130046" tIns="65023" rIns="130046" bIns="65023" rtlCol="0">
            <a:spAutoFit/>
          </a:bodyPr>
          <a:lstStyle/>
          <a:p>
            <a:endParaRPr lang="id-ID" dirty="0" smtClean="0"/>
          </a:p>
          <a:p>
            <a:r>
              <a:rPr lang="id-ID" sz="4500" dirty="0" smtClean="0"/>
              <a:t>HILIRISASI RISET</a:t>
            </a:r>
          </a:p>
          <a:p>
            <a:r>
              <a:rPr lang="id-ID" sz="4500" dirty="0" smtClean="0"/>
              <a:t>DAN DAMPAKNYA</a:t>
            </a:r>
          </a:p>
          <a:p>
            <a:endParaRPr lang="id-ID" dirty="0"/>
          </a:p>
        </p:txBody>
      </p:sp>
      <p:sp>
        <p:nvSpPr>
          <p:cNvPr id="3" name="TextBox 2"/>
          <p:cNvSpPr txBox="1"/>
          <p:nvPr/>
        </p:nvSpPr>
        <p:spPr>
          <a:xfrm>
            <a:off x="5345121" y="7027439"/>
            <a:ext cx="6503122" cy="11162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lIns="130046" tIns="65023" rIns="130046" bIns="65023" rtlCol="0">
            <a:spAutoFit/>
          </a:bodyPr>
          <a:lstStyle/>
          <a:p>
            <a:r>
              <a:rPr lang="id-ID" sz="3200" dirty="0"/>
              <a:t>Rina Indiastuti (Profesor </a:t>
            </a:r>
            <a:r>
              <a:rPr lang="id-ID" sz="3200" dirty="0" smtClean="0"/>
              <a:t>Ekonomi)</a:t>
            </a:r>
          </a:p>
          <a:p>
            <a:r>
              <a:rPr lang="id-ID" sz="3200" dirty="0" smtClean="0"/>
              <a:t>Forum ALG Unpad, 15 Mei 2015</a:t>
            </a:r>
            <a:endParaRPr lang="id-ID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20" y="556320"/>
            <a:ext cx="4104456" cy="864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468018" y="651533"/>
            <a:ext cx="4134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Bagian 1 - Sharing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04478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650240" y="216747"/>
            <a:ext cx="11487573" cy="975360"/>
          </a:xfrm>
          <a:prstGeom prst="rect">
            <a:avLst/>
          </a:prstGeom>
        </p:spPr>
        <p:txBody>
          <a:bodyPr lIns="130039" tIns="65020" rIns="130039" bIns="65020"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6">
                    <a:lumMod val="75000"/>
                  </a:schemeClr>
                </a:solidFill>
                <a:latin typeface="Segoe UI Light" pitchFamily="34" charset="0"/>
                <a:ea typeface="+mj-ea"/>
                <a:cs typeface="+mj-cs"/>
              </a:defRPr>
            </a:lvl1pPr>
          </a:lstStyle>
          <a:p>
            <a:pPr marL="650197" indent="-650197" fontAlgn="auto">
              <a:lnSpc>
                <a:spcPts val="5262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id-ID" sz="4000" b="1" dirty="0" smtClean="0">
                <a:solidFill>
                  <a:schemeClr val="tx2">
                    <a:lumMod val="75000"/>
                  </a:schemeClr>
                </a:solidFill>
                <a:latin typeface="Rockwell" pitchFamily="18" charset="0"/>
              </a:rPr>
              <a:t> Riset Pembangunan Indonesia</a:t>
            </a:r>
            <a:endParaRPr lang="en-US" sz="4000" b="1" dirty="0">
              <a:solidFill>
                <a:schemeClr val="tx2">
                  <a:lumMod val="75000"/>
                </a:schemeClr>
              </a:solidFill>
              <a:latin typeface="Rockwell" pitchFamily="18" charset="0"/>
            </a:endParaRP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753600" y="9234313"/>
            <a:ext cx="3034453" cy="519289"/>
          </a:xfrm>
        </p:spPr>
        <p:txBody>
          <a:bodyPr/>
          <a:lstStyle/>
          <a:p>
            <a:fld id="{7D87A160-EE50-4F7B-BDA6-D710A5799145}" type="slidenum">
              <a:rPr lang="en-US" smtClean="0">
                <a:solidFill>
                  <a:srgbClr val="333333"/>
                </a:solidFill>
              </a:rPr>
              <a:pPr/>
              <a:t>10</a:t>
            </a:fld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0240" y="1636440"/>
            <a:ext cx="6068184" cy="22467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 eaLnBrk="1"/>
            <a:r>
              <a:rPr lang="en-US" sz="2000" u="sng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id-ID" sz="2000" u="sng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atar Belakang :</a:t>
            </a:r>
          </a:p>
          <a:p>
            <a:pPr algn="just" eaLnBrk="1"/>
            <a:r>
              <a:rPr lang="id-ID" sz="20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Daya saing Indonesia belum didukung oleh</a:t>
            </a:r>
          </a:p>
          <a:p>
            <a:pPr algn="just" eaLnBrk="1"/>
            <a:r>
              <a:rPr lang="id-ID" sz="20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20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   Pengembangan produk /teknologi dan prototipe</a:t>
            </a:r>
            <a:endParaRPr lang="id-ID" sz="2000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d-ID" sz="2000" dirty="0" smtClean="0">
                <a:solidFill>
                  <a:schemeClr val="bg2">
                    <a:lumMod val="10000"/>
                  </a:schemeClr>
                </a:solidFill>
              </a:rPr>
              <a:t>Keterbasan  hilirisasi riset </a:t>
            </a:r>
          </a:p>
          <a:p>
            <a:pPr algn="just"/>
            <a:r>
              <a:rPr lang="id-ID" sz="2000" dirty="0" smtClean="0">
                <a:solidFill>
                  <a:schemeClr val="bg2">
                    <a:lumMod val="10000"/>
                  </a:schemeClr>
                </a:solidFill>
              </a:rPr>
              <a:t>Kegiatan inovasi perlu ditingkatkan</a:t>
            </a:r>
          </a:p>
          <a:p>
            <a:pPr algn="just"/>
            <a:r>
              <a:rPr lang="id-ID" sz="2000" dirty="0" smtClean="0">
                <a:solidFill>
                  <a:schemeClr val="bg2">
                    <a:lumMod val="10000"/>
                  </a:schemeClr>
                </a:solidFill>
              </a:rPr>
              <a:t>Technoloy readiness masih rendah</a:t>
            </a:r>
          </a:p>
          <a:p>
            <a:pPr algn="just"/>
            <a:r>
              <a:rPr lang="id-ID" sz="2000" dirty="0" smtClean="0">
                <a:solidFill>
                  <a:schemeClr val="bg2">
                    <a:lumMod val="10000"/>
                  </a:schemeClr>
                </a:solidFill>
              </a:rPr>
              <a:t>Pendanaan riset perlu ditingkatkan</a:t>
            </a:r>
            <a:endParaRPr lang="id-ID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02200" y="3945920"/>
            <a:ext cx="5856832" cy="193899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 eaLnBrk="1"/>
            <a:r>
              <a:rPr lang="en-US" sz="2000" u="sng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id-ID" sz="2000" u="sng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ujuan </a:t>
            </a:r>
            <a:r>
              <a:rPr lang="id-ID" sz="2000" u="sng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RPI:</a:t>
            </a:r>
            <a:endParaRPr lang="id-ID" sz="2000" u="sng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id-ID" sz="2000" b="1" dirty="0" smtClean="0">
              <a:solidFill>
                <a:srgbClr val="1C1C1C"/>
              </a:solidFill>
              <a:latin typeface="Century Gothic" pitchFamily="34" charset="0"/>
            </a:endParaRPr>
          </a:p>
          <a:p>
            <a:pPr algn="l"/>
            <a:r>
              <a:rPr lang="id-ID" sz="2000" b="1" dirty="0" smtClean="0">
                <a:solidFill>
                  <a:srgbClr val="1C1C1C"/>
                </a:solidFill>
                <a:latin typeface="Century Gothic" pitchFamily="34" charset="0"/>
              </a:rPr>
              <a:t>Mendorong </a:t>
            </a:r>
            <a:r>
              <a:rPr lang="id-ID" sz="2000" b="1" dirty="0">
                <a:solidFill>
                  <a:srgbClr val="1C1C1C"/>
                </a:solidFill>
                <a:latin typeface="Century Gothic" pitchFamily="34" charset="0"/>
              </a:rPr>
              <a:t>riset strategis dan/atau inovatif yang implementatif </a:t>
            </a:r>
            <a:r>
              <a:rPr lang="id-ID" sz="2000" dirty="0">
                <a:solidFill>
                  <a:srgbClr val="1C1C1C"/>
                </a:solidFill>
                <a:latin typeface="Century Gothic" pitchFamily="34" charset="0"/>
              </a:rPr>
              <a:t>dan </a:t>
            </a:r>
            <a:r>
              <a:rPr lang="id-ID" sz="2000" b="1" dirty="0">
                <a:solidFill>
                  <a:srgbClr val="1C1C1C"/>
                </a:solidFill>
                <a:latin typeface="Century Gothic" pitchFamily="34" charset="0"/>
              </a:rPr>
              <a:t>menciptakan nilai tambah </a:t>
            </a:r>
            <a:r>
              <a:rPr lang="id-ID" sz="2000" dirty="0">
                <a:solidFill>
                  <a:srgbClr val="1C1C1C"/>
                </a:solidFill>
                <a:latin typeface="Century Gothic" pitchFamily="34" charset="0"/>
              </a:rPr>
              <a:t>melalui pendanaan riset</a:t>
            </a:r>
            <a:endParaRPr lang="id-ID" sz="200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 eaLnBrk="1"/>
            <a:endParaRPr lang="id-ID" sz="2000" u="sng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9744067" y="280608"/>
            <a:ext cx="2796464" cy="619329"/>
            <a:chOff x="8602480" y="90473"/>
            <a:chExt cx="4154857" cy="920170"/>
          </a:xfrm>
        </p:grpSpPr>
        <p:pic>
          <p:nvPicPr>
            <p:cNvPr id="35" name="Picture 2" descr="http://bappeda.kaurkab.go.id/wp-content/uploads/2015/03/LOGO-KEMENTERIAN-RISET-DAN-TEKNOLOGI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27005" y="172216"/>
              <a:ext cx="930332" cy="814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4" descr="https://minhsukorejo.files.wordpress.com/2012/03/logo_kementerian_agama.png?w=32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872" y="90473"/>
              <a:ext cx="920170" cy="920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6" descr="http://1.bp.blogspot.com/-GiLzbPzOlm8/Upw-6WNRV-I/AAAAAAAAAB0/4lDnu-vEyl4/s1600/Tut-Wuri-Handayani_Oke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2480" y="107279"/>
              <a:ext cx="886802" cy="903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8" name="Group 37"/>
            <p:cNvGrpSpPr/>
            <p:nvPr/>
          </p:nvGrpSpPr>
          <p:grpSpPr>
            <a:xfrm>
              <a:off x="9633054" y="113628"/>
              <a:ext cx="915639" cy="897015"/>
              <a:chOff x="9633054" y="113628"/>
              <a:chExt cx="915639" cy="897015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9814768" y="628328"/>
                <a:ext cx="576064" cy="2880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0" name="Picture 8" descr="http://upload.wikimedia.org/wikipedia/id/8/89/Logo_Depkeu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33054" y="113628"/>
                <a:ext cx="915639" cy="8970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8" name="Cloud Callout 27"/>
          <p:cNvSpPr/>
          <p:nvPr/>
        </p:nvSpPr>
        <p:spPr>
          <a:xfrm>
            <a:off x="5782320" y="6532984"/>
            <a:ext cx="5865707" cy="2088232"/>
          </a:xfrm>
          <a:prstGeom prst="cloudCallout">
            <a:avLst>
              <a:gd name="adj1" fmla="val -2818"/>
              <a:gd name="adj2" fmla="val -83718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r>
              <a:rPr lang="id-ID" sz="2300" b="1" dirty="0" smtClean="0">
                <a:solidFill>
                  <a:schemeClr val="bg2">
                    <a:lumMod val="25000"/>
                  </a:schemeClr>
                </a:solidFill>
              </a:rPr>
              <a:t>DOSEN LAYAK TERLIBAT UNTUK PENGUATAN TRIDHARMA dan KELEMBAGAAN UNIVERSITAS</a:t>
            </a:r>
            <a:endParaRPr lang="id-ID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8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753600" y="9234316"/>
            <a:ext cx="3034453" cy="519289"/>
          </a:xfrm>
        </p:spPr>
        <p:txBody>
          <a:bodyPr/>
          <a:lstStyle/>
          <a:p>
            <a:fld id="{7D87A160-EE50-4F7B-BDA6-D710A5799145}" type="slidenum">
              <a:rPr lang="en-US" smtClean="0">
                <a:solidFill>
                  <a:srgbClr val="333333"/>
                </a:solidFill>
              </a:rPr>
              <a:pPr/>
              <a:t>11</a:t>
            </a:fld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81000" y="2068488"/>
            <a:ext cx="12314088" cy="5256584"/>
          </a:xfrm>
          <a:prstGeom prst="roundRect">
            <a:avLst/>
          </a:prstGeom>
          <a:solidFill>
            <a:srgbClr val="000099">
              <a:alpha val="8000"/>
            </a:srgbClr>
          </a:solidFill>
          <a:ln>
            <a:solidFill>
              <a:srgbClr val="FD33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defTabSz="582493"/>
            <a:r>
              <a:rPr lang="en-US" sz="4400" b="1" dirty="0" smtClean="0">
                <a:solidFill>
                  <a:srgbClr val="1F497D">
                    <a:lumMod val="50000"/>
                  </a:srgbClr>
                </a:solidFill>
                <a:cs typeface="Arial" pitchFamily="34" charset="0"/>
              </a:rPr>
              <a:t>Overview </a:t>
            </a:r>
            <a:endParaRPr lang="id-ID" sz="4400" b="1" dirty="0" smtClean="0">
              <a:solidFill>
                <a:srgbClr val="1F497D">
                  <a:lumMod val="50000"/>
                </a:srgbClr>
              </a:solidFill>
              <a:cs typeface="Arial" pitchFamily="34" charset="0"/>
            </a:endParaRPr>
          </a:p>
          <a:p>
            <a:pPr defTabSz="582493"/>
            <a:r>
              <a:rPr lang="id-ID" sz="4400" b="1" dirty="0" smtClean="0">
                <a:solidFill>
                  <a:srgbClr val="1F497D">
                    <a:lumMod val="50000"/>
                  </a:srgbClr>
                </a:solidFill>
                <a:cs typeface="Arial" pitchFamily="34" charset="0"/>
              </a:rPr>
              <a:t>Pendanaan </a:t>
            </a:r>
            <a:r>
              <a:rPr lang="en-US" sz="4400" b="1" dirty="0" err="1" smtClean="0">
                <a:solidFill>
                  <a:srgbClr val="1F497D">
                    <a:lumMod val="50000"/>
                  </a:srgbClr>
                </a:solidFill>
                <a:cs typeface="Arial" pitchFamily="34" charset="0"/>
              </a:rPr>
              <a:t>Riset</a:t>
            </a:r>
            <a:r>
              <a:rPr lang="en-US" sz="4400" b="1" dirty="0" smtClean="0">
                <a:solidFill>
                  <a:srgbClr val="1F497D">
                    <a:lumMod val="50000"/>
                  </a:srgbClr>
                </a:solidFill>
                <a:cs typeface="Arial" pitchFamily="34" charset="0"/>
              </a:rPr>
              <a:t> Pembangunan Indonesia</a:t>
            </a:r>
            <a:r>
              <a:rPr lang="id-ID" sz="4000" dirty="0">
                <a:solidFill>
                  <a:srgbClr val="1F497D">
                    <a:lumMod val="50000"/>
                  </a:srgbClr>
                </a:solidFill>
                <a:cs typeface="Arial" pitchFamily="34" charset="0"/>
              </a:rPr>
              <a:t> </a:t>
            </a:r>
            <a:r>
              <a:rPr lang="id-ID" sz="4000" b="1" dirty="0" smtClean="0">
                <a:solidFill>
                  <a:srgbClr val="1F497D">
                    <a:lumMod val="50000"/>
                  </a:srgbClr>
                </a:solidFill>
                <a:cs typeface="Arial" pitchFamily="34" charset="0"/>
              </a:rPr>
              <a:t>(RPI)</a:t>
            </a:r>
            <a:endParaRPr lang="id-ID" sz="4400" b="1" dirty="0" smtClean="0">
              <a:solidFill>
                <a:srgbClr val="1F497D">
                  <a:lumMod val="50000"/>
                </a:srgbClr>
              </a:solidFill>
              <a:cs typeface="Arial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6532684" y="268288"/>
            <a:ext cx="2796464" cy="619329"/>
            <a:chOff x="8602480" y="90473"/>
            <a:chExt cx="4154857" cy="920170"/>
          </a:xfrm>
        </p:grpSpPr>
        <p:pic>
          <p:nvPicPr>
            <p:cNvPr id="30" name="Picture 2" descr="http://bappeda.kaurkab.go.id/wp-content/uploads/2015/03/LOGO-KEMENTERIAN-RISET-DAN-TEKNOLOGI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27005" y="172216"/>
              <a:ext cx="930332" cy="814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4" descr="https://minhsukorejo.files.wordpress.com/2012/03/logo_kementerian_agama.png?w=32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872" y="90473"/>
              <a:ext cx="920170" cy="920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6" descr="http://1.bp.blogspot.com/-GiLzbPzOlm8/Upw-6WNRV-I/AAAAAAAAAB0/4lDnu-vEyl4/s1600/Tut-Wuri-Handayani_Oke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2480" y="107279"/>
              <a:ext cx="886802" cy="903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3" name="Group 32"/>
            <p:cNvGrpSpPr/>
            <p:nvPr/>
          </p:nvGrpSpPr>
          <p:grpSpPr>
            <a:xfrm>
              <a:off x="9633054" y="113628"/>
              <a:ext cx="915639" cy="897015"/>
              <a:chOff x="9633054" y="113628"/>
              <a:chExt cx="915639" cy="897015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9814768" y="628328"/>
                <a:ext cx="576064" cy="2880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5" name="Picture 8" descr="http://upload.wikimedia.org/wikipedia/id/8/89/Logo_Depkeu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33054" y="113628"/>
                <a:ext cx="915639" cy="8970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824" y="265243"/>
            <a:ext cx="1512168" cy="622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7" name="Straight Connector 36"/>
          <p:cNvCxnSpPr/>
          <p:nvPr/>
        </p:nvCxnSpPr>
        <p:spPr>
          <a:xfrm>
            <a:off x="6214368" y="279599"/>
            <a:ext cx="0" cy="614996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9098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50240" y="5236840"/>
            <a:ext cx="11828824" cy="3744416"/>
          </a:xfrm>
          <a:prstGeom prst="rect">
            <a:avLst/>
          </a:prstGeom>
          <a:solidFill>
            <a:schemeClr val="bg1">
              <a:lumMod val="65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650240" y="216747"/>
            <a:ext cx="11487573" cy="975360"/>
          </a:xfrm>
          <a:prstGeom prst="rect">
            <a:avLst/>
          </a:prstGeom>
        </p:spPr>
        <p:txBody>
          <a:bodyPr lIns="130039" tIns="65020" rIns="130039" bIns="65020"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6">
                    <a:lumMod val="75000"/>
                  </a:schemeClr>
                </a:solidFill>
                <a:latin typeface="Segoe UI Light" pitchFamily="34" charset="0"/>
                <a:ea typeface="+mj-ea"/>
                <a:cs typeface="+mj-cs"/>
              </a:defRPr>
            </a:lvl1pPr>
          </a:lstStyle>
          <a:p>
            <a:pPr marL="650197" indent="-650197" fontAlgn="auto">
              <a:lnSpc>
                <a:spcPts val="5262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id-ID" sz="4000" b="1" dirty="0" smtClean="0">
                <a:solidFill>
                  <a:schemeClr val="tx2">
                    <a:lumMod val="75000"/>
                  </a:schemeClr>
                </a:solidFill>
                <a:latin typeface="Rockwell" pitchFamily="18" charset="0"/>
              </a:rPr>
              <a:t>Pendanaan RPI</a:t>
            </a:r>
            <a:endParaRPr lang="en-US" sz="4000" b="1" dirty="0">
              <a:solidFill>
                <a:schemeClr val="tx2">
                  <a:lumMod val="75000"/>
                </a:schemeClr>
              </a:solidFill>
              <a:latin typeface="Rockwell" pitchFamily="18" charset="0"/>
            </a:endParaRP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753600" y="9234313"/>
            <a:ext cx="3034453" cy="519289"/>
          </a:xfrm>
        </p:spPr>
        <p:txBody>
          <a:bodyPr/>
          <a:lstStyle/>
          <a:p>
            <a:fld id="{7D87A160-EE50-4F7B-BDA6-D710A5799145}" type="slidenum">
              <a:rPr lang="en-US" smtClean="0">
                <a:solidFill>
                  <a:srgbClr val="333333"/>
                </a:solidFill>
              </a:rPr>
              <a:pPr/>
              <a:t>12</a:t>
            </a:fld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0240" y="1636440"/>
            <a:ext cx="570814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/>
            <a:r>
              <a:rPr lang="en-US" sz="2000" u="sng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id-ID" sz="2000" u="sng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atar Belakang :</a:t>
            </a:r>
          </a:p>
          <a:p>
            <a:pPr algn="just" eaLnBrk="1"/>
            <a:endParaRPr lang="id-ID" sz="2000" u="sng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d-ID" sz="2000" dirty="0">
                <a:solidFill>
                  <a:schemeClr val="bg2">
                    <a:lumMod val="10000"/>
                  </a:schemeClr>
                </a:solidFill>
              </a:rPr>
              <a:t>Penguasaan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</a:rPr>
              <a:t>dan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</a:rPr>
              <a:t>pengembangan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</a:rPr>
              <a:t>i</a:t>
            </a:r>
            <a:r>
              <a:rPr lang="id-ID" sz="2000" dirty="0">
                <a:solidFill>
                  <a:schemeClr val="bg2">
                    <a:lumMod val="10000"/>
                  </a:schemeClr>
                </a:solidFill>
              </a:rPr>
              <a:t>lmu 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p</a:t>
            </a:r>
            <a:r>
              <a:rPr lang="id-ID" sz="2000" dirty="0">
                <a:solidFill>
                  <a:schemeClr val="bg2">
                    <a:lumMod val="10000"/>
                  </a:schemeClr>
                </a:solidFill>
              </a:rPr>
              <a:t>engetahuan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</a:rPr>
              <a:t>dan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 t</a:t>
            </a:r>
            <a:r>
              <a:rPr lang="id-ID" sz="2000" dirty="0">
                <a:solidFill>
                  <a:schemeClr val="bg2">
                    <a:lumMod val="10000"/>
                  </a:schemeClr>
                </a:solidFill>
              </a:rPr>
              <a:t>eknologi (IPTEK),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</a:rPr>
              <a:t>serta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</a:rPr>
              <a:t>pelestarian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</a:rPr>
              <a:t>budaya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id-ID" sz="2000" dirty="0">
                <a:solidFill>
                  <a:schemeClr val="bg2">
                    <a:lumMod val="10000"/>
                  </a:schemeClr>
                </a:solidFill>
              </a:rPr>
              <a:t>dan pengembangan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</a:rPr>
              <a:t>sumber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</a:rPr>
              <a:t>daya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</a:rPr>
              <a:t>manusia</a:t>
            </a:r>
            <a:r>
              <a:rPr lang="id-ID" sz="2000" dirty="0">
                <a:solidFill>
                  <a:schemeClr val="bg2">
                    <a:lumMod val="10000"/>
                  </a:schemeClr>
                </a:solidFill>
              </a:rPr>
              <a:t> sangat diperlukan bangsa Indonesia agar memiliki kemampuan untuk mentransformasikan secara optimal sumber daya alam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</a:rPr>
              <a:t>maupun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</a:rPr>
              <a:t>budaya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</a:rPr>
              <a:t>bangsa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id-ID" sz="2000" b="1" dirty="0">
                <a:solidFill>
                  <a:srgbClr val="FF0000"/>
                </a:solidFill>
              </a:rPr>
              <a:t>menjadi produk yang memiliki nilai tambah </a:t>
            </a:r>
            <a:r>
              <a:rPr lang="en-US" sz="2000" b="1" dirty="0" err="1">
                <a:solidFill>
                  <a:srgbClr val="FF0000"/>
                </a:solidFill>
              </a:rPr>
              <a:t>dan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id-ID" sz="2000" b="1" dirty="0">
                <a:solidFill>
                  <a:srgbClr val="FF0000"/>
                </a:solidFill>
              </a:rPr>
              <a:t>daya saing tinggi </a:t>
            </a:r>
            <a:r>
              <a:rPr lang="id-ID" sz="2000" b="1" dirty="0" smtClean="0">
                <a:solidFill>
                  <a:srgbClr val="FF0000"/>
                </a:solidFill>
              </a:rPr>
              <a:t>bangsa. </a:t>
            </a:r>
            <a:endParaRPr lang="id-ID" sz="2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71155" y="1633533"/>
            <a:ext cx="5856832" cy="286232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 eaLnBrk="1"/>
            <a:r>
              <a:rPr lang="en-US" sz="2000" u="sng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id-ID" sz="2000" u="sng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ujuan :</a:t>
            </a:r>
          </a:p>
          <a:p>
            <a:pPr algn="l" eaLnBrk="1"/>
            <a:endParaRPr lang="id-ID" sz="2000" u="sng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54013" indent="-354013" algn="l" eaLnBrk="1">
              <a:buAutoNum type="arabicPeriod"/>
            </a:pPr>
            <a:r>
              <a:rPr lang="id-ID" sz="20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ea typeface="Helvetica" charset="0"/>
                <a:cs typeface="Arial" pitchFamily="34" charset="0"/>
              </a:rPr>
              <a:t>Mengembangkan dan/atau menghasilkan produk;</a:t>
            </a:r>
          </a:p>
          <a:p>
            <a:pPr marL="354013" indent="-354013" algn="l" eaLnBrk="1">
              <a:buAutoNum type="arabicPeriod"/>
            </a:pPr>
            <a:r>
              <a:rPr lang="id-ID" sz="20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ea typeface="Helvetica" charset="0"/>
                <a:cs typeface="Arial" pitchFamily="34" charset="0"/>
              </a:rPr>
              <a:t>Mengembangkan dan/atau menghasilkan kebijakan publik;</a:t>
            </a:r>
          </a:p>
          <a:p>
            <a:pPr marL="354013" indent="-354013" algn="l" eaLnBrk="1">
              <a:buAutoNum type="arabicPeriod"/>
            </a:pPr>
            <a:r>
              <a:rPr lang="id-ID" sz="20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ea typeface="Helvetica" charset="0"/>
                <a:cs typeface="Arial" pitchFamily="34" charset="0"/>
              </a:rPr>
              <a:t>Mengembangkan ilmu pengetahuan dan teknologi; dan</a:t>
            </a:r>
          </a:p>
          <a:p>
            <a:pPr marL="354013" indent="-354013" algn="l" eaLnBrk="1">
              <a:buAutoNum type="arabicPeriod"/>
            </a:pPr>
            <a:r>
              <a:rPr lang="id-ID" sz="20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ea typeface="Helvetica" charset="0"/>
                <a:cs typeface="Arial" pitchFamily="34" charset="0"/>
              </a:rPr>
              <a:t>Melestarikan nilai budaya bangsa.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12324" y="5380856"/>
            <a:ext cx="5492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/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lang="id-ID" sz="28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enis Pendanaan RPI </a:t>
            </a:r>
            <a:endParaRPr lang="id-ID" sz="2800" dirty="0">
              <a:solidFill>
                <a:schemeClr val="bg2">
                  <a:lumMod val="10000"/>
                </a:schemeClr>
              </a:solidFill>
              <a:latin typeface="Arial" pitchFamily="34" charset="0"/>
              <a:ea typeface="Helvetica" charset="0"/>
              <a:cs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277180" y="6621775"/>
            <a:ext cx="2594455" cy="15130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 smtClean="0"/>
              <a:t>Bantuan Dana Riset Afirmasi</a:t>
            </a:r>
          </a:p>
          <a:p>
            <a:pPr algn="ctr"/>
            <a:r>
              <a:rPr lang="id-ID" sz="2400" dirty="0" smtClean="0"/>
              <a:t>Nasional</a:t>
            </a:r>
            <a:endParaRPr lang="id-ID" sz="2400" dirty="0"/>
          </a:p>
        </p:txBody>
      </p:sp>
      <p:sp>
        <p:nvSpPr>
          <p:cNvPr id="24" name="Rounded Rectangle 23"/>
          <p:cNvSpPr/>
          <p:nvPr/>
        </p:nvSpPr>
        <p:spPr>
          <a:xfrm>
            <a:off x="9164529" y="6677000"/>
            <a:ext cx="2594455" cy="151308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 smtClean="0"/>
              <a:t>Penghargaan Hasil Karya Riset</a:t>
            </a:r>
            <a:endParaRPr lang="id-ID" sz="2400" dirty="0"/>
          </a:p>
        </p:txBody>
      </p:sp>
      <p:sp>
        <p:nvSpPr>
          <p:cNvPr id="3" name="Rounded Rectangle 2"/>
          <p:cNvSpPr/>
          <p:nvPr/>
        </p:nvSpPr>
        <p:spPr>
          <a:xfrm>
            <a:off x="1359456" y="6621775"/>
            <a:ext cx="2594455" cy="151308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1029792" y="6965032"/>
            <a:ext cx="3312368" cy="1008112"/>
          </a:xfrm>
          <a:prstGeom prst="rect">
            <a:avLst/>
          </a:prstGeom>
          <a:solidFill>
            <a:srgbClr val="FFC00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800" b="1" dirty="0">
                <a:solidFill>
                  <a:srgbClr val="FF0000"/>
                </a:solidFill>
              </a:rPr>
              <a:t>Bantuan Dana RISPRO</a:t>
            </a:r>
          </a:p>
        </p:txBody>
      </p:sp>
      <p:sp>
        <p:nvSpPr>
          <p:cNvPr id="4" name="Dodecagon 3"/>
          <p:cNvSpPr/>
          <p:nvPr/>
        </p:nvSpPr>
        <p:spPr>
          <a:xfrm>
            <a:off x="2325936" y="6388968"/>
            <a:ext cx="576064" cy="576064"/>
          </a:xfrm>
          <a:prstGeom prst="do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1</a:t>
            </a:r>
            <a:endParaRPr lang="id-ID" dirty="0"/>
          </a:p>
        </p:txBody>
      </p:sp>
      <p:sp>
        <p:nvSpPr>
          <p:cNvPr id="26" name="Dodecagon 25"/>
          <p:cNvSpPr/>
          <p:nvPr/>
        </p:nvSpPr>
        <p:spPr>
          <a:xfrm>
            <a:off x="6183123" y="6388968"/>
            <a:ext cx="576064" cy="576064"/>
          </a:xfrm>
          <a:prstGeom prst="dodecag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2</a:t>
            </a:r>
          </a:p>
        </p:txBody>
      </p:sp>
      <p:sp>
        <p:nvSpPr>
          <p:cNvPr id="27" name="Dodecagon 26"/>
          <p:cNvSpPr/>
          <p:nvPr/>
        </p:nvSpPr>
        <p:spPr>
          <a:xfrm>
            <a:off x="10173724" y="6388968"/>
            <a:ext cx="576064" cy="576064"/>
          </a:xfrm>
          <a:prstGeom prst="dodec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3</a:t>
            </a:r>
            <a:endParaRPr lang="id-ID" dirty="0"/>
          </a:p>
        </p:txBody>
      </p:sp>
      <p:grpSp>
        <p:nvGrpSpPr>
          <p:cNvPr id="34" name="Group 33"/>
          <p:cNvGrpSpPr/>
          <p:nvPr/>
        </p:nvGrpSpPr>
        <p:grpSpPr>
          <a:xfrm>
            <a:off x="9744067" y="280608"/>
            <a:ext cx="2796464" cy="619329"/>
            <a:chOff x="8602480" y="90473"/>
            <a:chExt cx="4154857" cy="920170"/>
          </a:xfrm>
        </p:grpSpPr>
        <p:pic>
          <p:nvPicPr>
            <p:cNvPr id="35" name="Picture 2" descr="http://bappeda.kaurkab.go.id/wp-content/uploads/2015/03/LOGO-KEMENTERIAN-RISET-DAN-TEKNOLOGI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27005" y="172216"/>
              <a:ext cx="930332" cy="814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4" descr="https://minhsukorejo.files.wordpress.com/2012/03/logo_kementerian_agama.png?w=32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872" y="90473"/>
              <a:ext cx="920170" cy="920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6" descr="http://1.bp.blogspot.com/-GiLzbPzOlm8/Upw-6WNRV-I/AAAAAAAAAB0/4lDnu-vEyl4/s1600/Tut-Wuri-Handayani_Oke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2480" y="107279"/>
              <a:ext cx="886802" cy="903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8" name="Group 37"/>
            <p:cNvGrpSpPr/>
            <p:nvPr/>
          </p:nvGrpSpPr>
          <p:grpSpPr>
            <a:xfrm>
              <a:off x="9633054" y="113628"/>
              <a:ext cx="915639" cy="897015"/>
              <a:chOff x="9633054" y="113628"/>
              <a:chExt cx="915639" cy="897015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9814768" y="628328"/>
                <a:ext cx="576064" cy="2880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0" name="Picture 8" descr="http://upload.wikimedia.org/wikipedia/id/8/89/Logo_Depkeu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33054" y="113628"/>
                <a:ext cx="915639" cy="8970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61253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3" grpId="0" animBg="1"/>
      <p:bldP spid="8" grpId="0" animBg="1"/>
      <p:bldP spid="4" grpId="0" animBg="1"/>
      <p:bldP spid="26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753600" y="9234316"/>
            <a:ext cx="3034453" cy="519289"/>
          </a:xfrm>
        </p:spPr>
        <p:txBody>
          <a:bodyPr/>
          <a:lstStyle/>
          <a:p>
            <a:fld id="{7D87A160-EE50-4F7B-BDA6-D710A5799145}" type="slidenum">
              <a:rPr lang="en-US" smtClean="0">
                <a:solidFill>
                  <a:srgbClr val="333333"/>
                </a:solidFill>
              </a:rPr>
              <a:pPr/>
              <a:t>13</a:t>
            </a:fld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81000" y="2068488"/>
            <a:ext cx="12314088" cy="5256584"/>
          </a:xfrm>
          <a:prstGeom prst="roundRect">
            <a:avLst/>
          </a:prstGeom>
          <a:solidFill>
            <a:srgbClr val="000099">
              <a:alpha val="8000"/>
            </a:srgbClr>
          </a:solidFill>
          <a:ln>
            <a:solidFill>
              <a:srgbClr val="FD33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defTabSz="582493"/>
            <a:r>
              <a:rPr lang="en-US" sz="4400" b="1" dirty="0" smtClean="0">
                <a:solidFill>
                  <a:srgbClr val="1F497D">
                    <a:lumMod val="50000"/>
                  </a:srgbClr>
                </a:solidFill>
                <a:cs typeface="Arial" pitchFamily="34" charset="0"/>
              </a:rPr>
              <a:t>B</a:t>
            </a:r>
            <a:r>
              <a:rPr lang="id-ID" sz="4400" b="1" dirty="0" smtClean="0">
                <a:solidFill>
                  <a:srgbClr val="1F497D">
                    <a:lumMod val="50000"/>
                  </a:srgbClr>
                </a:solidFill>
                <a:cs typeface="Arial" pitchFamily="34" charset="0"/>
              </a:rPr>
              <a:t>antuan Dana RISPRO</a:t>
            </a:r>
          </a:p>
          <a:p>
            <a:pPr defTabSz="582493"/>
            <a:r>
              <a:rPr lang="id-ID" sz="4400" b="1" dirty="0" smtClean="0">
                <a:solidFill>
                  <a:srgbClr val="1F497D">
                    <a:lumMod val="50000"/>
                  </a:srgbClr>
                </a:solidFill>
                <a:cs typeface="Arial" pitchFamily="34" charset="0"/>
              </a:rPr>
              <a:t>(Riset Inovatif Produktif)</a:t>
            </a:r>
          </a:p>
          <a:p>
            <a:pPr defTabSz="582493"/>
            <a:endParaRPr lang="id-ID" sz="4400" b="1" dirty="0">
              <a:solidFill>
                <a:srgbClr val="1F497D">
                  <a:lumMod val="50000"/>
                </a:srgbClr>
              </a:solidFill>
              <a:cs typeface="Arial" pitchFamily="34" charset="0"/>
            </a:endParaRPr>
          </a:p>
          <a:p>
            <a:pPr defTabSz="582493"/>
            <a:r>
              <a:rPr lang="id-ID" sz="4400" b="1" dirty="0" smtClean="0">
                <a:solidFill>
                  <a:srgbClr val="1F497D">
                    <a:lumMod val="50000"/>
                  </a:srgbClr>
                </a:solidFill>
                <a:cs typeface="Arial" pitchFamily="34" charset="0"/>
              </a:rPr>
              <a:t>Bersifat </a:t>
            </a:r>
            <a:r>
              <a:rPr lang="id-ID" sz="4400" b="1" u="sng" dirty="0" smtClean="0">
                <a:solidFill>
                  <a:srgbClr val="1F497D">
                    <a:lumMod val="50000"/>
                  </a:srgbClr>
                </a:solidFill>
                <a:cs typeface="Arial" pitchFamily="34" charset="0"/>
              </a:rPr>
              <a:t>Kompetitif:</a:t>
            </a:r>
            <a:r>
              <a:rPr lang="id-ID" sz="4400" b="1" dirty="0" smtClean="0">
                <a:solidFill>
                  <a:srgbClr val="1F497D">
                    <a:lumMod val="50000"/>
                  </a:srgbClr>
                </a:solidFill>
                <a:cs typeface="Arial" pitchFamily="34" charset="0"/>
              </a:rPr>
              <a:t> memenuhi persyaratan,  memiliki rekam jejak dan hasilnya berdampak untuk kemajuan bangsa</a:t>
            </a: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108375" y="9265922"/>
            <a:ext cx="11487573" cy="352215"/>
          </a:xfrm>
          <a:prstGeom prst="rect">
            <a:avLst/>
          </a:prstGeom>
        </p:spPr>
        <p:txBody>
          <a:bodyPr lIns="130032" tIns="65017" rIns="130032" bIns="65017"/>
          <a:lstStyle>
            <a:lvl1pPr algn="l" defTabSz="1300326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6">
                    <a:lumMod val="75000"/>
                  </a:schemeClr>
                </a:solidFill>
                <a:latin typeface="Segoe UI Light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id-ID" sz="2000" b="1" dirty="0" smtClean="0">
                <a:solidFill>
                  <a:schemeClr val="bg1"/>
                </a:solidFill>
              </a:rPr>
              <a:t>Bantuan Dana RISPRO</a:t>
            </a:r>
            <a:r>
              <a:rPr lang="en-US" sz="2000" b="1" dirty="0" smtClean="0">
                <a:solidFill>
                  <a:schemeClr val="bg1"/>
                </a:solidFill>
              </a:rPr>
              <a:t/>
            </a:r>
            <a:br>
              <a:rPr lang="en-US" sz="2000" b="1" dirty="0" smtClean="0">
                <a:solidFill>
                  <a:schemeClr val="bg1"/>
                </a:solidFill>
              </a:rPr>
            </a:br>
            <a:endParaRPr lang="en-US" sz="2000" b="1" dirty="0">
              <a:solidFill>
                <a:schemeClr val="bg1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9744067" y="280608"/>
            <a:ext cx="2796464" cy="619329"/>
            <a:chOff x="8602480" y="90473"/>
            <a:chExt cx="4154857" cy="920170"/>
          </a:xfrm>
        </p:grpSpPr>
        <p:pic>
          <p:nvPicPr>
            <p:cNvPr id="24" name="Picture 2" descr="http://bappeda.kaurkab.go.id/wp-content/uploads/2015/03/LOGO-KEMENTERIAN-RISET-DAN-TEKNOLOGI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27005" y="172216"/>
              <a:ext cx="930332" cy="814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https://minhsukorejo.files.wordpress.com/2012/03/logo_kementerian_agama.png?w=32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872" y="90473"/>
              <a:ext cx="920170" cy="920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6" descr="http://1.bp.blogspot.com/-GiLzbPzOlm8/Upw-6WNRV-I/AAAAAAAAAB0/4lDnu-vEyl4/s1600/Tut-Wuri-Handayani_Oke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2480" y="107279"/>
              <a:ext cx="886802" cy="903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7" name="Group 26"/>
            <p:cNvGrpSpPr/>
            <p:nvPr/>
          </p:nvGrpSpPr>
          <p:grpSpPr>
            <a:xfrm>
              <a:off x="9633054" y="113628"/>
              <a:ext cx="915639" cy="897015"/>
              <a:chOff x="9633054" y="113628"/>
              <a:chExt cx="915639" cy="897015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9814768" y="628328"/>
                <a:ext cx="576064" cy="2880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9" name="Picture 8" descr="http://upload.wikimedia.org/wikipedia/id/8/89/Logo_Depkeu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33054" y="113628"/>
                <a:ext cx="915639" cy="8970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402749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753600" y="9234312"/>
            <a:ext cx="3034453" cy="519289"/>
          </a:xfrm>
        </p:spPr>
        <p:txBody>
          <a:bodyPr/>
          <a:lstStyle/>
          <a:p>
            <a:fld id="{7D87A160-EE50-4F7B-BDA6-D710A5799145}" type="slidenum">
              <a:rPr lang="en-US" smtClean="0">
                <a:solidFill>
                  <a:srgbClr val="333333"/>
                </a:solidFill>
              </a:rPr>
              <a:pPr/>
              <a:t>14</a:t>
            </a:fld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6" name="Title 1"/>
          <p:cNvSpPr txBox="1">
            <a:spLocks noChangeArrowheads="1"/>
          </p:cNvSpPr>
          <p:nvPr/>
        </p:nvSpPr>
        <p:spPr bwMode="auto">
          <a:xfrm>
            <a:off x="623147" y="196280"/>
            <a:ext cx="11709739" cy="1097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 anchor="ctr"/>
          <a:lstStyle/>
          <a:p>
            <a:pPr eaLnBrk="0" hangingPunct="0"/>
            <a:r>
              <a:rPr lang="id-ID" sz="4600" b="1" dirty="0">
                <a:solidFill>
                  <a:srgbClr val="002060"/>
                </a:solidFill>
                <a:latin typeface="Calibri" pitchFamily="34" charset="0"/>
                <a:ea typeface="MS PGothic" pitchFamily="34" charset="-128"/>
                <a:sym typeface="MS PGothic" pitchFamily="34" charset="-128"/>
              </a:rPr>
              <a:t>Skema </a:t>
            </a:r>
            <a:r>
              <a:rPr lang="en-US" sz="4600" b="1" dirty="0" err="1">
                <a:solidFill>
                  <a:srgbClr val="002060"/>
                </a:solidFill>
                <a:latin typeface="Calibri" pitchFamily="34" charset="0"/>
                <a:ea typeface="MS PGothic" pitchFamily="34" charset="-128"/>
                <a:sym typeface="MS PGothic" pitchFamily="34" charset="-128"/>
              </a:rPr>
              <a:t>Bantuan</a:t>
            </a:r>
            <a:r>
              <a:rPr lang="en-US" sz="4600" b="1" dirty="0">
                <a:solidFill>
                  <a:srgbClr val="002060"/>
                </a:solidFill>
                <a:latin typeface="Calibri" pitchFamily="34" charset="0"/>
                <a:ea typeface="MS PGothic" pitchFamily="34" charset="-128"/>
                <a:sym typeface="MS PGothic" pitchFamily="34" charset="-128"/>
              </a:rPr>
              <a:t> Dana </a:t>
            </a:r>
            <a:r>
              <a:rPr lang="id-ID" sz="4600" b="1" dirty="0" smtClean="0">
                <a:solidFill>
                  <a:srgbClr val="002060"/>
                </a:solidFill>
                <a:latin typeface="Calibri" pitchFamily="34" charset="0"/>
                <a:ea typeface="MS PGothic" pitchFamily="34" charset="-128"/>
                <a:sym typeface="MS PGothic" pitchFamily="34" charset="-128"/>
              </a:rPr>
              <a:t>RPI</a:t>
            </a:r>
            <a:endParaRPr lang="id-ID" sz="4600" b="1" dirty="0">
              <a:solidFill>
                <a:srgbClr val="002060"/>
              </a:solidFill>
              <a:latin typeface="Calibri" pitchFamily="34" charset="0"/>
              <a:ea typeface="MS PGothic" pitchFamily="34" charset="-128"/>
              <a:sym typeface="MS PGothic" pitchFamily="34" charset="-128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81500" y="2167464"/>
            <a:ext cx="11651385" cy="3691898"/>
            <a:chOff x="2362200" y="4724400"/>
            <a:chExt cx="6675120" cy="1418771"/>
          </a:xfrm>
        </p:grpSpPr>
        <p:grpSp>
          <p:nvGrpSpPr>
            <p:cNvPr id="9" name="Group 121"/>
            <p:cNvGrpSpPr/>
            <p:nvPr/>
          </p:nvGrpSpPr>
          <p:grpSpPr>
            <a:xfrm>
              <a:off x="2362200" y="4724400"/>
              <a:ext cx="6675120" cy="1418771"/>
              <a:chOff x="2362200" y="4724400"/>
              <a:chExt cx="6675120" cy="1418771"/>
            </a:xfrm>
          </p:grpSpPr>
          <p:grpSp>
            <p:nvGrpSpPr>
              <p:cNvPr id="14" name="Group 116"/>
              <p:cNvGrpSpPr/>
              <p:nvPr/>
            </p:nvGrpSpPr>
            <p:grpSpPr>
              <a:xfrm>
                <a:off x="2362200" y="4724400"/>
                <a:ext cx="6675120" cy="1418771"/>
                <a:chOff x="2362200" y="4724400"/>
                <a:chExt cx="7315200" cy="1418771"/>
              </a:xfrm>
            </p:grpSpPr>
            <p:grpSp>
              <p:nvGrpSpPr>
                <p:cNvPr id="17" name="Group 114"/>
                <p:cNvGrpSpPr/>
                <p:nvPr/>
              </p:nvGrpSpPr>
              <p:grpSpPr>
                <a:xfrm>
                  <a:off x="2362200" y="4724400"/>
                  <a:ext cx="7315200" cy="1418771"/>
                  <a:chOff x="2362200" y="4800600"/>
                  <a:chExt cx="7432109" cy="1418771"/>
                </a:xfrm>
              </p:grpSpPr>
              <p:sp>
                <p:nvSpPr>
                  <p:cNvPr id="19" name="Rectangle 18"/>
                  <p:cNvSpPr/>
                  <p:nvPr/>
                </p:nvSpPr>
                <p:spPr>
                  <a:xfrm>
                    <a:off x="2362200" y="4800600"/>
                    <a:ext cx="7432109" cy="1418771"/>
                  </a:xfrm>
                  <a:prstGeom prst="rect">
                    <a:avLst/>
                  </a:prstGeom>
                  <a:solidFill>
                    <a:sysClr val="windowText" lastClr="000000">
                      <a:lumMod val="50000"/>
                      <a:lumOff val="50000"/>
                    </a:sysClr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defTabSz="1300460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300" kern="0">
                      <a:solidFill>
                        <a:prstClr val="white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20" name="Group 112"/>
                  <p:cNvGrpSpPr/>
                  <p:nvPr/>
                </p:nvGrpSpPr>
                <p:grpSpPr>
                  <a:xfrm>
                    <a:off x="2502760" y="5105400"/>
                    <a:ext cx="5965016" cy="671487"/>
                    <a:chOff x="2660077" y="5105400"/>
                    <a:chExt cx="6420675" cy="671487"/>
                  </a:xfrm>
                </p:grpSpPr>
                <p:sp>
                  <p:nvSpPr>
                    <p:cNvPr id="21" name="AutoShape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95600" y="5105400"/>
                      <a:ext cx="1524000" cy="671487"/>
                    </a:xfrm>
                    <a:prstGeom prst="chevron">
                      <a:avLst/>
                    </a:prstGeom>
                    <a:solidFill>
                      <a:srgbClr val="FF9900"/>
                    </a:solidFill>
                    <a:ln w="9525" cap="flat" cmpd="sng" algn="ctr">
                      <a:noFill/>
                      <a:prstDash val="solid"/>
                      <a:headEnd type="none" w="sm" len="sm"/>
                      <a:tailEnd type="none" w="sm" len="sm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wrap="none" lIns="0" rIns="0" anchor="ctr"/>
                    <a:lstStyle/>
                    <a:p>
                      <a:pPr defTabSz="130046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ja-JP" sz="1600" b="1" kern="0" dirty="0">
                          <a:solidFill>
                            <a:prstClr val="black"/>
                          </a:solidFill>
                          <a:latin typeface="Calibri"/>
                          <a:ea typeface="ＭＳ Ｐゴシック"/>
                          <a:cs typeface="+mn-cs"/>
                        </a:rPr>
                        <a:t>    </a:t>
                      </a:r>
                      <a:r>
                        <a:rPr lang="en-US" altLang="ja-JP" sz="1600" b="1" kern="0" dirty="0" err="1">
                          <a:solidFill>
                            <a:prstClr val="black"/>
                          </a:solidFill>
                          <a:latin typeface="Calibri"/>
                          <a:ea typeface="ＭＳ Ｐゴシック"/>
                          <a:cs typeface="+mn-cs"/>
                        </a:rPr>
                        <a:t>Riset</a:t>
                      </a:r>
                      <a:r>
                        <a:rPr lang="en-US" altLang="ja-JP" sz="1600" b="1" kern="0" dirty="0">
                          <a:solidFill>
                            <a:prstClr val="black"/>
                          </a:solidFill>
                          <a:latin typeface="Calibri"/>
                          <a:ea typeface="ＭＳ Ｐゴシック"/>
                          <a:cs typeface="+mn-cs"/>
                        </a:rPr>
                        <a:t> </a:t>
                      </a:r>
                    </a:p>
                    <a:p>
                      <a:pPr defTabSz="130046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ja-JP" sz="1600" b="1" kern="0" dirty="0">
                          <a:solidFill>
                            <a:prstClr val="black"/>
                          </a:solidFill>
                          <a:latin typeface="Calibri"/>
                          <a:ea typeface="ＭＳ Ｐゴシック"/>
                          <a:cs typeface="+mn-cs"/>
                        </a:rPr>
                        <a:t>       </a:t>
                      </a:r>
                      <a:r>
                        <a:rPr lang="en-US" altLang="ja-JP" sz="1600" b="1" kern="0" dirty="0" err="1">
                          <a:solidFill>
                            <a:prstClr val="black"/>
                          </a:solidFill>
                          <a:latin typeface="Calibri"/>
                          <a:ea typeface="ＭＳ Ｐゴシック"/>
                          <a:cs typeface="+mn-cs"/>
                        </a:rPr>
                        <a:t>Terapan</a:t>
                      </a:r>
                      <a:endParaRPr lang="ja-JP" altLang="ja-JP" sz="1600" b="1" kern="0" dirty="0">
                        <a:solidFill>
                          <a:prstClr val="black"/>
                        </a:solidFill>
                        <a:latin typeface="Calibri"/>
                        <a:ea typeface="ＭＳ Ｐゴシック"/>
                        <a:cs typeface="+mn-cs"/>
                      </a:endParaRPr>
                    </a:p>
                  </p:txBody>
                </p:sp>
                <p:sp>
                  <p:nvSpPr>
                    <p:cNvPr id="22" name="AutoShape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60077" y="5105400"/>
                      <a:ext cx="825762" cy="671487"/>
                    </a:xfrm>
                    <a:prstGeom prst="homePlate">
                      <a:avLst>
                        <a:gd name="adj" fmla="val 41855"/>
                      </a:avLst>
                    </a:prstGeom>
                    <a:solidFill>
                      <a:srgbClr val="EEECE1">
                        <a:lumMod val="50000"/>
                      </a:srgbClr>
                    </a:solidFill>
                    <a:ln w="9525" cap="flat" cmpd="sng" algn="ctr">
                      <a:noFill/>
                      <a:prstDash val="solid"/>
                      <a:headEnd type="none" w="sm" len="sm"/>
                      <a:tailEnd type="none" w="sm" len="sm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wrap="none" lIns="0" rIns="0" anchor="ctr"/>
                    <a:lstStyle/>
                    <a:p>
                      <a:pPr defTabSz="130046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ja-JP" sz="1500" b="1" kern="0" dirty="0" err="1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ＭＳ Ｐゴシック"/>
                          <a:cs typeface="+mn-cs"/>
                        </a:rPr>
                        <a:t>Riset</a:t>
                      </a:r>
                      <a:r>
                        <a:rPr lang="en-US" altLang="ja-JP" sz="1500" b="1" kern="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ＭＳ Ｐゴシック"/>
                          <a:cs typeface="+mn-cs"/>
                        </a:rPr>
                        <a:t> </a:t>
                      </a:r>
                    </a:p>
                    <a:p>
                      <a:pPr defTabSz="130046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ja-JP" sz="1500" b="1" kern="0" dirty="0" err="1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ＭＳ Ｐゴシック"/>
                          <a:cs typeface="+mn-cs"/>
                        </a:rPr>
                        <a:t>Dasar</a:t>
                      </a:r>
                      <a:endParaRPr lang="ja-JP" altLang="ja-JP" sz="1500" b="1" kern="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ＭＳ Ｐゴシック"/>
                        <a:cs typeface="+mn-cs"/>
                      </a:endParaRPr>
                    </a:p>
                  </p:txBody>
                </p:sp>
                <p:sp>
                  <p:nvSpPr>
                    <p:cNvPr id="23" name="AutoShape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10000" y="5105400"/>
                      <a:ext cx="1447800" cy="671487"/>
                    </a:xfrm>
                    <a:prstGeom prst="chevron">
                      <a:avLst/>
                    </a:prstGeom>
                    <a:solidFill>
                      <a:srgbClr val="FFCC66"/>
                    </a:solidFill>
                    <a:ln w="9525" cap="flat" cmpd="sng" algn="ctr">
                      <a:noFill/>
                      <a:prstDash val="solid"/>
                      <a:headEnd type="none" w="sm" len="sm"/>
                      <a:tailEnd type="none" w="sm" len="sm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wrap="none" lIns="0" rIns="0" anchor="ctr"/>
                    <a:lstStyle/>
                    <a:p>
                      <a:pPr defTabSz="130046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ja-JP" sz="1500" b="1" kern="0" dirty="0">
                          <a:solidFill>
                            <a:prstClr val="black"/>
                          </a:solidFill>
                          <a:latin typeface="Calibri"/>
                          <a:ea typeface="ＭＳ Ｐゴシック"/>
                          <a:cs typeface="+mn-cs"/>
                        </a:rPr>
                        <a:t>           </a:t>
                      </a:r>
                      <a:r>
                        <a:rPr lang="en-US" altLang="ja-JP" sz="1500" b="1" kern="0" dirty="0" err="1">
                          <a:solidFill>
                            <a:prstClr val="black"/>
                          </a:solidFill>
                          <a:latin typeface="Calibri"/>
                          <a:ea typeface="ＭＳ Ｐゴシック"/>
                          <a:cs typeface="+mn-cs"/>
                        </a:rPr>
                        <a:t>Riset</a:t>
                      </a:r>
                      <a:endParaRPr lang="en-US" altLang="ja-JP" sz="1500" b="1" kern="0" dirty="0">
                        <a:solidFill>
                          <a:prstClr val="black"/>
                        </a:solidFill>
                        <a:latin typeface="Calibri"/>
                        <a:ea typeface="ＭＳ Ｐゴシック"/>
                        <a:cs typeface="+mn-cs"/>
                      </a:endParaRPr>
                    </a:p>
                    <a:p>
                      <a:pPr defTabSz="130046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ja-JP" sz="1500" b="1" kern="0" dirty="0">
                          <a:solidFill>
                            <a:prstClr val="black"/>
                          </a:solidFill>
                          <a:latin typeface="Calibri"/>
                          <a:ea typeface="ＭＳ Ｐゴシック"/>
                          <a:cs typeface="+mn-cs"/>
                        </a:rPr>
                        <a:t>           </a:t>
                      </a:r>
                      <a:r>
                        <a:rPr lang="en-US" altLang="ja-JP" sz="1500" b="1" kern="0" dirty="0" err="1">
                          <a:solidFill>
                            <a:prstClr val="black"/>
                          </a:solidFill>
                          <a:latin typeface="Calibri"/>
                          <a:ea typeface="ＭＳ Ｐゴシック"/>
                          <a:cs typeface="+mn-cs"/>
                        </a:rPr>
                        <a:t>Eksperimen</a:t>
                      </a:r>
                      <a:endParaRPr lang="ja-JP" altLang="ja-JP" sz="1500" b="1" kern="0" dirty="0">
                        <a:solidFill>
                          <a:prstClr val="black"/>
                        </a:solidFill>
                        <a:latin typeface="Calibri"/>
                        <a:ea typeface="ＭＳ Ｐゴシック"/>
                        <a:cs typeface="+mn-cs"/>
                      </a:endParaRPr>
                    </a:p>
                  </p:txBody>
                </p:sp>
                <p:sp>
                  <p:nvSpPr>
                    <p:cNvPr id="24" name="AutoShape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09193" y="5105400"/>
                      <a:ext cx="2149502" cy="671487"/>
                    </a:xfrm>
                    <a:prstGeom prst="chevron">
                      <a:avLst/>
                    </a:prstGeom>
                    <a:solidFill>
                      <a:srgbClr val="FFCC99"/>
                    </a:solidFill>
                    <a:ln w="9525" cap="flat" cmpd="sng" algn="ctr">
                      <a:noFill/>
                      <a:prstDash val="solid"/>
                      <a:headEnd type="none" w="sm" len="sm"/>
                      <a:tailEnd type="none" w="sm" len="sm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wrap="none" lIns="0" rIns="0" anchor="ctr"/>
                    <a:lstStyle/>
                    <a:p>
                      <a:pPr defTabSz="130046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ja-JP" sz="1500" b="1" kern="0" dirty="0">
                          <a:solidFill>
                            <a:prstClr val="black"/>
                          </a:solidFill>
                          <a:latin typeface="Calibri"/>
                          <a:ea typeface="ＭＳ Ｐゴシック"/>
                          <a:cs typeface="+mn-cs"/>
                        </a:rPr>
                        <a:t>       </a:t>
                      </a:r>
                      <a:r>
                        <a:rPr lang="en-US" altLang="ja-JP" sz="1500" b="1" kern="0" dirty="0" err="1">
                          <a:solidFill>
                            <a:prstClr val="black"/>
                          </a:solidFill>
                          <a:latin typeface="Calibri"/>
                          <a:ea typeface="ＭＳ Ｐゴシック"/>
                          <a:cs typeface="+mn-cs"/>
                        </a:rPr>
                        <a:t>Riset</a:t>
                      </a:r>
                      <a:r>
                        <a:rPr lang="en-US" altLang="ja-JP" sz="1500" b="1" kern="0" dirty="0">
                          <a:solidFill>
                            <a:prstClr val="black"/>
                          </a:solidFill>
                          <a:latin typeface="Calibri"/>
                          <a:ea typeface="ＭＳ Ｐゴシック"/>
                          <a:cs typeface="+mn-cs"/>
                        </a:rPr>
                        <a:t> </a:t>
                      </a:r>
                    </a:p>
                    <a:p>
                      <a:pPr defTabSz="130046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ja-JP" sz="1500" b="1" kern="0" dirty="0">
                          <a:solidFill>
                            <a:prstClr val="black"/>
                          </a:solidFill>
                          <a:latin typeface="Calibri"/>
                          <a:ea typeface="ＭＳ Ｐゴシック"/>
                          <a:cs typeface="+mn-cs"/>
                        </a:rPr>
                        <a:t>          </a:t>
                      </a:r>
                      <a:r>
                        <a:rPr lang="en-US" altLang="ja-JP" sz="1500" b="1" kern="0" dirty="0" err="1">
                          <a:solidFill>
                            <a:prstClr val="black"/>
                          </a:solidFill>
                          <a:latin typeface="Calibri"/>
                          <a:ea typeface="ＭＳ Ｐゴシック"/>
                          <a:cs typeface="+mn-cs"/>
                        </a:rPr>
                        <a:t>Pengembangan</a:t>
                      </a:r>
                      <a:r>
                        <a:rPr lang="en-US" altLang="ja-JP" sz="1500" b="1" kern="0" dirty="0">
                          <a:solidFill>
                            <a:prstClr val="black"/>
                          </a:solidFill>
                          <a:latin typeface="Calibri"/>
                          <a:ea typeface="ＭＳ Ｐゴシック"/>
                          <a:cs typeface="+mn-cs"/>
                        </a:rPr>
                        <a:t> </a:t>
                      </a:r>
                    </a:p>
                    <a:p>
                      <a:pPr defTabSz="130046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ja-JP" sz="1500" b="1" kern="0" dirty="0">
                          <a:solidFill>
                            <a:prstClr val="black"/>
                          </a:solidFill>
                          <a:latin typeface="Calibri"/>
                          <a:ea typeface="ＭＳ Ｐゴシック"/>
                          <a:cs typeface="+mn-cs"/>
                        </a:rPr>
                        <a:t>        </a:t>
                      </a:r>
                      <a:r>
                        <a:rPr lang="en-US" altLang="ja-JP" sz="1500" b="1" kern="0" dirty="0" err="1">
                          <a:solidFill>
                            <a:prstClr val="black"/>
                          </a:solidFill>
                          <a:latin typeface="Calibri"/>
                          <a:ea typeface="ＭＳ Ｐゴシック"/>
                          <a:cs typeface="+mn-cs"/>
                        </a:rPr>
                        <a:t>Prototipe</a:t>
                      </a:r>
                      <a:r>
                        <a:rPr lang="en-US" altLang="ja-JP" sz="1500" b="1" kern="0" dirty="0">
                          <a:solidFill>
                            <a:prstClr val="black"/>
                          </a:solidFill>
                          <a:latin typeface="Calibri"/>
                          <a:ea typeface="ＭＳ Ｐゴシック"/>
                          <a:cs typeface="+mn-cs"/>
                        </a:rPr>
                        <a:t> </a:t>
                      </a:r>
                    </a:p>
                  </p:txBody>
                </p:sp>
                <p:sp>
                  <p:nvSpPr>
                    <p:cNvPr id="25" name="AutoShape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27313" y="5105400"/>
                      <a:ext cx="1600200" cy="671487"/>
                    </a:xfrm>
                    <a:prstGeom prst="chevron">
                      <a:avLst/>
                    </a:prstGeom>
                    <a:solidFill>
                      <a:srgbClr val="FFFF99"/>
                    </a:solidFill>
                    <a:ln w="9525" cap="flat" cmpd="sng" algn="ctr">
                      <a:noFill/>
                      <a:prstDash val="solid"/>
                      <a:headEnd type="none" w="sm" len="sm"/>
                      <a:tailEnd type="none" w="sm" len="sm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wrap="none" lIns="0" rIns="0" anchor="ctr"/>
                    <a:lstStyle/>
                    <a:p>
                      <a:pPr defTabSz="130046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ja-JP" sz="1500" b="1" kern="0" dirty="0">
                          <a:solidFill>
                            <a:prstClr val="black"/>
                          </a:solidFill>
                          <a:latin typeface="Calibri"/>
                          <a:ea typeface="ＭＳ Ｐゴシック"/>
                          <a:cs typeface="+mn-cs"/>
                        </a:rPr>
                        <a:t>        </a:t>
                      </a:r>
                      <a:r>
                        <a:rPr lang="en-US" altLang="ja-JP" sz="1500" b="1" kern="0" dirty="0" err="1">
                          <a:solidFill>
                            <a:prstClr val="black"/>
                          </a:solidFill>
                          <a:latin typeface="Calibri"/>
                          <a:ea typeface="ＭＳ Ｐゴシック"/>
                          <a:cs typeface="+mn-cs"/>
                        </a:rPr>
                        <a:t>Riset</a:t>
                      </a:r>
                      <a:r>
                        <a:rPr lang="en-US" altLang="ja-JP" sz="1500" b="1" kern="0" dirty="0">
                          <a:solidFill>
                            <a:prstClr val="black"/>
                          </a:solidFill>
                          <a:latin typeface="Calibri"/>
                          <a:ea typeface="ＭＳ Ｐゴシック"/>
                          <a:cs typeface="+mn-cs"/>
                        </a:rPr>
                        <a:t> </a:t>
                      </a:r>
                    </a:p>
                    <a:p>
                      <a:pPr defTabSz="130046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ja-JP" sz="1500" b="1" i="1" kern="0" dirty="0">
                          <a:solidFill>
                            <a:prstClr val="black"/>
                          </a:solidFill>
                          <a:latin typeface="Calibri"/>
                          <a:ea typeface="ＭＳ Ｐゴシック"/>
                          <a:cs typeface="+mn-cs"/>
                        </a:rPr>
                        <a:t>           Scaling Up</a:t>
                      </a:r>
                      <a:endParaRPr lang="ja-JP" altLang="ja-JP" sz="1500" b="1" i="1" kern="0" dirty="0">
                        <a:solidFill>
                          <a:prstClr val="black"/>
                        </a:solidFill>
                        <a:latin typeface="Calibri"/>
                        <a:ea typeface="ＭＳ Ｐゴシック"/>
                        <a:cs typeface="+mn-cs"/>
                      </a:endParaRPr>
                    </a:p>
                  </p:txBody>
                </p:sp>
                <p:sp>
                  <p:nvSpPr>
                    <p:cNvPr id="26" name="AutoShape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104431" y="5105400"/>
                      <a:ext cx="1976321" cy="671487"/>
                    </a:xfrm>
                    <a:prstGeom prst="chevron">
                      <a:avLst/>
                    </a:prstGeom>
                    <a:solidFill>
                      <a:srgbClr val="FFFFCC"/>
                    </a:solidFill>
                    <a:ln w="9525" cap="flat" cmpd="sng" algn="ctr">
                      <a:noFill/>
                      <a:prstDash val="solid"/>
                      <a:headEnd type="none" w="sm" len="sm"/>
                      <a:tailEnd type="none" w="sm" len="sm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wrap="none" lIns="0" rIns="0" anchor="ctr"/>
                    <a:lstStyle/>
                    <a:p>
                      <a:pPr defTabSz="130046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ja-JP" sz="1500" b="1" kern="0" dirty="0">
                          <a:solidFill>
                            <a:prstClr val="black"/>
                          </a:solidFill>
                          <a:latin typeface="Calibri"/>
                          <a:ea typeface="ＭＳ Ｐゴシック"/>
                          <a:cs typeface="+mn-cs"/>
                        </a:rPr>
                        <a:t>        </a:t>
                      </a:r>
                      <a:r>
                        <a:rPr lang="en-US" altLang="ja-JP" sz="1500" b="1" kern="0" dirty="0" err="1">
                          <a:solidFill>
                            <a:prstClr val="black"/>
                          </a:solidFill>
                          <a:latin typeface="Calibri"/>
                          <a:ea typeface="ＭＳ Ｐゴシック"/>
                          <a:cs typeface="+mn-cs"/>
                        </a:rPr>
                        <a:t>Riset</a:t>
                      </a:r>
                      <a:r>
                        <a:rPr lang="en-US" altLang="ja-JP" sz="1500" b="1" kern="0" dirty="0">
                          <a:solidFill>
                            <a:prstClr val="black"/>
                          </a:solidFill>
                          <a:latin typeface="Calibri"/>
                          <a:ea typeface="ＭＳ Ｐゴシック"/>
                          <a:cs typeface="+mn-cs"/>
                        </a:rPr>
                        <a:t> </a:t>
                      </a:r>
                    </a:p>
                    <a:p>
                      <a:pPr defTabSz="130046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ja-JP" sz="1500" b="1" kern="0" dirty="0">
                          <a:solidFill>
                            <a:prstClr val="black"/>
                          </a:solidFill>
                          <a:latin typeface="Calibri"/>
                          <a:ea typeface="ＭＳ Ｐゴシック"/>
                          <a:cs typeface="+mn-cs"/>
                        </a:rPr>
                        <a:t>              </a:t>
                      </a:r>
                      <a:r>
                        <a:rPr lang="en-US" altLang="ja-JP" sz="1500" b="1" kern="0" dirty="0" err="1">
                          <a:solidFill>
                            <a:prstClr val="black"/>
                          </a:solidFill>
                          <a:latin typeface="Calibri"/>
                          <a:ea typeface="ＭＳ Ｐゴシック"/>
                          <a:cs typeface="+mn-cs"/>
                        </a:rPr>
                        <a:t>Alih</a:t>
                      </a:r>
                      <a:r>
                        <a:rPr lang="en-US" altLang="ja-JP" sz="1500" b="1" kern="0" dirty="0">
                          <a:solidFill>
                            <a:prstClr val="black"/>
                          </a:solidFill>
                          <a:latin typeface="Calibri"/>
                          <a:ea typeface="ＭＳ Ｐゴシック"/>
                          <a:cs typeface="+mn-cs"/>
                        </a:rPr>
                        <a:t> </a:t>
                      </a:r>
                      <a:r>
                        <a:rPr lang="en-US" altLang="ja-JP" sz="1500" b="1" kern="0" dirty="0" err="1">
                          <a:solidFill>
                            <a:prstClr val="black"/>
                          </a:solidFill>
                          <a:latin typeface="Calibri"/>
                          <a:ea typeface="ＭＳ Ｐゴシック"/>
                          <a:cs typeface="+mn-cs"/>
                        </a:rPr>
                        <a:t>Teknologi</a:t>
                      </a:r>
                      <a:r>
                        <a:rPr lang="en-US" altLang="ja-JP" sz="1500" b="1" kern="0" dirty="0">
                          <a:solidFill>
                            <a:prstClr val="black"/>
                          </a:solidFill>
                          <a:latin typeface="Calibri"/>
                          <a:ea typeface="ＭＳ Ｐゴシック"/>
                          <a:cs typeface="+mn-cs"/>
                        </a:rPr>
                        <a:t> &amp; </a:t>
                      </a:r>
                    </a:p>
                    <a:p>
                      <a:pPr defTabSz="130046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ja-JP" sz="1500" b="1" kern="0" dirty="0">
                          <a:solidFill>
                            <a:prstClr val="black"/>
                          </a:solidFill>
                          <a:latin typeface="Calibri"/>
                          <a:ea typeface="ＭＳ Ｐゴシック"/>
                          <a:cs typeface="+mn-cs"/>
                        </a:rPr>
                        <a:t>      </a:t>
                      </a:r>
                      <a:r>
                        <a:rPr lang="en-US" altLang="ja-JP" sz="1500" b="1" kern="0" dirty="0" err="1">
                          <a:solidFill>
                            <a:prstClr val="black"/>
                          </a:solidFill>
                          <a:latin typeface="Calibri"/>
                          <a:ea typeface="ＭＳ Ｐゴシック"/>
                          <a:cs typeface="+mn-cs"/>
                        </a:rPr>
                        <a:t>Standarisasi</a:t>
                      </a:r>
                      <a:endParaRPr lang="ja-JP" altLang="ja-JP" sz="1500" b="1" kern="0" dirty="0">
                        <a:solidFill>
                          <a:prstClr val="black"/>
                        </a:solidFill>
                        <a:latin typeface="Calibri"/>
                        <a:ea typeface="ＭＳ Ｐゴシック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18" name="Oval 17"/>
                <p:cNvSpPr/>
                <p:nvPr/>
              </p:nvSpPr>
              <p:spPr>
                <a:xfrm>
                  <a:off x="8380379" y="5030850"/>
                  <a:ext cx="1210553" cy="677174"/>
                </a:xfrm>
                <a:prstGeom prst="ellipse">
                  <a:avLst/>
                </a:prstGeom>
                <a:solidFill>
                  <a:srgbClr val="0000FF"/>
                </a:solidFill>
                <a:ln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lIns="0" rIns="0" rtlCol="0" anchor="ctr"/>
                <a:lstStyle/>
                <a:p>
                  <a:pPr defTabSz="1300460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700" b="1" kern="0" dirty="0" err="1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rPr>
                    <a:t>Komersialisasi</a:t>
                  </a:r>
                  <a:r>
                    <a:rPr lang="en-US" sz="1700" b="1" kern="0" dirty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rPr>
                    <a:t> /</a:t>
                  </a:r>
                  <a:r>
                    <a:rPr lang="en-US" sz="1700" b="1" kern="0" dirty="0" err="1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rPr>
                    <a:t>Implementasi</a:t>
                  </a:r>
                  <a:endParaRPr lang="en-US" sz="1700" b="1" kern="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endParaRPr>
                </a:p>
              </p:txBody>
            </p:sp>
          </p:grpSp>
          <p:sp>
            <p:nvSpPr>
              <p:cNvPr id="15" name="Rectangle 14"/>
              <p:cNvSpPr/>
              <p:nvPr/>
            </p:nvSpPr>
            <p:spPr>
              <a:xfrm>
                <a:off x="2438400" y="5715002"/>
                <a:ext cx="1864037" cy="366486"/>
              </a:xfrm>
              <a:prstGeom prst="rect">
                <a:avLst/>
              </a:prstGeom>
              <a:solidFill>
                <a:srgbClr val="6633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defTabSz="1300460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kern="0" dirty="0" err="1">
                    <a:solidFill>
                      <a:prstClr val="white"/>
                    </a:solidFill>
                    <a:latin typeface="Calibri"/>
                    <a:ea typeface="+mn-ea"/>
                    <a:cs typeface="+mn-cs"/>
                  </a:rPr>
                  <a:t>Teknologi</a:t>
                </a:r>
                <a:r>
                  <a:rPr lang="en-US" sz="1400" b="1" kern="0" dirty="0">
                    <a:solidFill>
                      <a:prstClr val="white"/>
                    </a:solidFill>
                    <a:latin typeface="Calibri"/>
                    <a:ea typeface="+mn-ea"/>
                    <a:cs typeface="+mn-cs"/>
                  </a:rPr>
                  <a:t> </a:t>
                </a:r>
                <a:r>
                  <a:rPr lang="en-US" sz="1400" b="1" kern="0" dirty="0" err="1">
                    <a:solidFill>
                      <a:prstClr val="white"/>
                    </a:solidFill>
                    <a:latin typeface="Calibri"/>
                    <a:ea typeface="+mn-ea"/>
                    <a:cs typeface="+mn-cs"/>
                  </a:rPr>
                  <a:t>Belum</a:t>
                </a:r>
                <a:r>
                  <a:rPr lang="en-US" sz="1400" b="1" kern="0" dirty="0">
                    <a:solidFill>
                      <a:prstClr val="white"/>
                    </a:solidFill>
                    <a:latin typeface="Calibri"/>
                    <a:ea typeface="+mn-ea"/>
                    <a:cs typeface="+mn-cs"/>
                  </a:rPr>
                  <a:t> </a:t>
                </a:r>
                <a:r>
                  <a:rPr lang="en-US" sz="1400" b="1" kern="0" dirty="0" err="1">
                    <a:solidFill>
                      <a:prstClr val="white"/>
                    </a:solidFill>
                    <a:latin typeface="Calibri"/>
                    <a:ea typeface="+mn-ea"/>
                    <a:cs typeface="+mn-cs"/>
                  </a:rPr>
                  <a:t>Terbukti</a:t>
                </a:r>
                <a:endParaRPr lang="en-US" sz="1400" b="1" kern="0" dirty="0">
                  <a:solidFill>
                    <a:prstClr val="white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5383987" y="5715002"/>
                <a:ext cx="1996388" cy="366486"/>
              </a:xfrm>
              <a:prstGeom prst="rect">
                <a:avLst/>
              </a:prstGeom>
              <a:solidFill>
                <a:srgbClr val="9966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defTabSz="1300460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kern="0" dirty="0" err="1">
                    <a:solidFill>
                      <a:prstClr val="white"/>
                    </a:solidFill>
                    <a:latin typeface="Calibri"/>
                    <a:ea typeface="+mn-ea"/>
                    <a:cs typeface="+mn-cs"/>
                  </a:rPr>
                  <a:t>Layak</a:t>
                </a:r>
                <a:r>
                  <a:rPr lang="en-US" sz="1400" b="1" kern="0" dirty="0">
                    <a:solidFill>
                      <a:prstClr val="white"/>
                    </a:solidFill>
                    <a:latin typeface="Calibri"/>
                    <a:ea typeface="+mn-ea"/>
                    <a:cs typeface="+mn-cs"/>
                  </a:rPr>
                  <a:t> </a:t>
                </a:r>
                <a:r>
                  <a:rPr lang="en-US" sz="1400" b="1" kern="0" dirty="0" err="1">
                    <a:solidFill>
                      <a:prstClr val="white"/>
                    </a:solidFill>
                    <a:latin typeface="Calibri"/>
                    <a:ea typeface="+mn-ea"/>
                    <a:cs typeface="+mn-cs"/>
                  </a:rPr>
                  <a:t>Teknologi</a:t>
                </a:r>
                <a:r>
                  <a:rPr lang="en-US" sz="1400" b="1" kern="0" dirty="0">
                    <a:solidFill>
                      <a:prstClr val="white"/>
                    </a:solidFill>
                    <a:latin typeface="Calibri"/>
                    <a:ea typeface="+mn-ea"/>
                    <a:cs typeface="+mn-cs"/>
                  </a:rPr>
                  <a:t> &amp; </a:t>
                </a:r>
                <a:r>
                  <a:rPr lang="en-US" sz="1400" b="1" kern="0" dirty="0" err="1">
                    <a:solidFill>
                      <a:prstClr val="white"/>
                    </a:solidFill>
                    <a:latin typeface="Calibri"/>
                    <a:ea typeface="+mn-ea"/>
                    <a:cs typeface="+mn-cs"/>
                  </a:rPr>
                  <a:t>Komersialisasi</a:t>
                </a:r>
                <a:r>
                  <a:rPr lang="en-US" sz="1400" b="1" kern="0" dirty="0">
                    <a:solidFill>
                      <a:prstClr val="white"/>
                    </a:solidFill>
                    <a:latin typeface="Calibri"/>
                    <a:ea typeface="+mn-ea"/>
                    <a:cs typeface="+mn-cs"/>
                  </a:rPr>
                  <a:t>/</a:t>
                </a:r>
                <a:r>
                  <a:rPr lang="en-US" sz="1400" b="1" kern="0" dirty="0" err="1">
                    <a:solidFill>
                      <a:prstClr val="white"/>
                    </a:solidFill>
                    <a:latin typeface="Calibri"/>
                    <a:ea typeface="+mn-ea"/>
                    <a:cs typeface="+mn-cs"/>
                  </a:rPr>
                  <a:t>Implementasi</a:t>
                </a:r>
                <a:endParaRPr lang="en-US" sz="1400" b="1" kern="0" dirty="0">
                  <a:solidFill>
                    <a:prstClr val="white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5410201" y="4800600"/>
              <a:ext cx="1970175" cy="228600"/>
            </a:xfrm>
            <a:prstGeom prst="rect">
              <a:avLst/>
            </a:prstGeom>
            <a:solidFill>
              <a:srgbClr val="3366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243836" lvl="1" indent="0" defTabSz="1300460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 dirty="0" err="1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Bantuan</a:t>
              </a:r>
              <a:r>
                <a:rPr lang="en-US" sz="1400" b="1" kern="0" dirty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 Dana </a:t>
              </a:r>
              <a:r>
                <a:rPr lang="id-ID" sz="1400" b="1" kern="0" dirty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Riset </a:t>
              </a:r>
            </a:p>
            <a:p>
              <a:pPr marL="243836" lvl="1" indent="0" defTabSz="1300460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sz="1400" b="1" kern="0" dirty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Pembangunan Indonesia</a:t>
              </a:r>
              <a:endParaRPr lang="en-US" sz="1400" b="1" kern="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438400" y="4800600"/>
              <a:ext cx="2971800" cy="228600"/>
            </a:xfrm>
            <a:prstGeom prst="rect">
              <a:avLst/>
            </a:prstGeom>
            <a:solidFill>
              <a:srgbClr val="3366C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300460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sz="1400" b="1" kern="0" dirty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Tahapan Riset Sebelumnya</a:t>
              </a:r>
              <a:endParaRPr lang="en-US" sz="1400" b="1" kern="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267200" y="5715002"/>
              <a:ext cx="1131418" cy="366486"/>
            </a:xfrm>
            <a:prstGeom prst="rect">
              <a:avLst/>
            </a:prstGeom>
            <a:solidFill>
              <a:srgbClr val="9933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300460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 dirty="0" err="1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Layak</a:t>
              </a:r>
              <a:r>
                <a:rPr lang="en-US" sz="1400" b="1" kern="0" dirty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 </a:t>
              </a:r>
              <a:r>
                <a:rPr lang="en-US" sz="1400" b="1" kern="0" dirty="0" err="1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Teknologi</a:t>
              </a:r>
              <a:endParaRPr lang="en-US" sz="1400" b="1" kern="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  <a:p>
              <a:pPr defTabSz="1300460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 dirty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(Paten)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23832" y="9426584"/>
            <a:ext cx="3624130" cy="346760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pPr defTabSz="1300460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 err="1">
                <a:solidFill>
                  <a:prstClr val="black"/>
                </a:solidFill>
              </a:rPr>
              <a:t>Sumber</a:t>
            </a:r>
            <a:r>
              <a:rPr lang="en-US" sz="1400" kern="0" dirty="0">
                <a:solidFill>
                  <a:prstClr val="black"/>
                </a:solidFill>
              </a:rPr>
              <a:t> : LIPI </a:t>
            </a:r>
            <a:r>
              <a:rPr lang="en-US" sz="1400" kern="0" dirty="0" err="1">
                <a:solidFill>
                  <a:prstClr val="black"/>
                </a:solidFill>
              </a:rPr>
              <a:t>dan</a:t>
            </a:r>
            <a:r>
              <a:rPr lang="en-US" sz="1400" kern="0" dirty="0">
                <a:solidFill>
                  <a:prstClr val="black"/>
                </a:solidFill>
              </a:rPr>
              <a:t> </a:t>
            </a:r>
            <a:r>
              <a:rPr lang="en-US" sz="1400" kern="0" dirty="0" err="1">
                <a:solidFill>
                  <a:prstClr val="black"/>
                </a:solidFill>
              </a:rPr>
              <a:t>berbagai</a:t>
            </a:r>
            <a:r>
              <a:rPr lang="en-US" sz="1400" kern="0" dirty="0">
                <a:solidFill>
                  <a:prstClr val="black"/>
                </a:solidFill>
              </a:rPr>
              <a:t> </a:t>
            </a:r>
            <a:r>
              <a:rPr lang="en-US" sz="1400" kern="0" dirty="0" err="1">
                <a:solidFill>
                  <a:prstClr val="black"/>
                </a:solidFill>
              </a:rPr>
              <a:t>sumber</a:t>
            </a:r>
            <a:r>
              <a:rPr lang="en-US" sz="1400" kern="0" dirty="0">
                <a:solidFill>
                  <a:prstClr val="black"/>
                </a:solidFill>
              </a:rPr>
              <a:t> </a:t>
            </a:r>
            <a:r>
              <a:rPr lang="en-US" sz="1400" kern="0" dirty="0" err="1">
                <a:solidFill>
                  <a:prstClr val="black"/>
                </a:solidFill>
              </a:rPr>
              <a:t>diolah</a:t>
            </a:r>
            <a:endParaRPr lang="en-US" sz="3400" kern="0" dirty="0">
              <a:solidFill>
                <a:prstClr val="black"/>
              </a:solidFill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996733" y="6502400"/>
            <a:ext cx="5865707" cy="2926080"/>
          </a:xfrm>
          <a:prstGeom prst="cloudCallout">
            <a:avLst>
              <a:gd name="adj1" fmla="val -2818"/>
              <a:gd name="adj2" fmla="val -83718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r>
              <a:rPr lang="id-ID" sz="1800" dirty="0">
                <a:solidFill>
                  <a:srgbClr val="FFFF00"/>
                </a:solidFill>
              </a:rPr>
              <a:t>SKEMA RISET </a:t>
            </a:r>
            <a:r>
              <a:rPr lang="id-ID" sz="1800" dirty="0" smtClean="0">
                <a:solidFill>
                  <a:srgbClr val="FFFF00"/>
                </a:solidFill>
              </a:rPr>
              <a:t>INOVATIF PRODUKTIF </a:t>
            </a:r>
          </a:p>
          <a:p>
            <a:pPr algn="ctr"/>
            <a:r>
              <a:rPr lang="id-ID" sz="2300" dirty="0" smtClean="0">
                <a:solidFill>
                  <a:srgbClr val="FFFF00"/>
                </a:solidFill>
              </a:rPr>
              <a:t> </a:t>
            </a:r>
            <a:r>
              <a:rPr lang="id-ID" sz="3200" dirty="0" smtClean="0">
                <a:solidFill>
                  <a:srgbClr val="0070C0"/>
                </a:solidFill>
              </a:rPr>
              <a:t>IMPLEMENTATIF</a:t>
            </a:r>
            <a:endParaRPr lang="id-ID" sz="3200" dirty="0">
              <a:solidFill>
                <a:srgbClr val="0070C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718423" y="1950720"/>
            <a:ext cx="5614461" cy="4226560"/>
          </a:xfrm>
          <a:prstGeom prst="ellipse">
            <a:avLst/>
          </a:prstGeom>
          <a:noFill/>
          <a:ln w="57150">
            <a:solidFill>
              <a:srgbClr val="FD3323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id-ID"/>
          </a:p>
        </p:txBody>
      </p:sp>
      <p:sp>
        <p:nvSpPr>
          <p:cNvPr id="28" name="Cloud Callout 27"/>
          <p:cNvSpPr/>
          <p:nvPr/>
        </p:nvSpPr>
        <p:spPr>
          <a:xfrm>
            <a:off x="5749261" y="6502400"/>
            <a:ext cx="5865707" cy="2926080"/>
          </a:xfrm>
          <a:prstGeom prst="cloudCallout">
            <a:avLst>
              <a:gd name="adj1" fmla="val -2818"/>
              <a:gd name="adj2" fmla="val -83718"/>
            </a:avLst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r>
              <a:rPr lang="id-ID" sz="1800" dirty="0"/>
              <a:t>SKEMA RISET INOVATIF </a:t>
            </a:r>
            <a:r>
              <a:rPr lang="id-ID" sz="1800" dirty="0" smtClean="0"/>
              <a:t>PRODUKTIF</a:t>
            </a:r>
          </a:p>
          <a:p>
            <a:pPr algn="ctr"/>
            <a:r>
              <a:rPr lang="id-ID" sz="2800" dirty="0" smtClean="0">
                <a:solidFill>
                  <a:srgbClr val="FFFF00"/>
                </a:solidFill>
              </a:rPr>
              <a:t>KOMERSIAL</a:t>
            </a:r>
            <a:endParaRPr lang="id-ID" sz="1800" dirty="0">
              <a:solidFill>
                <a:srgbClr val="FFFF00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1965896" y="1924472"/>
            <a:ext cx="4752527" cy="422656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1664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8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753600" y="9234316"/>
            <a:ext cx="3034453" cy="519289"/>
          </a:xfrm>
        </p:spPr>
        <p:txBody>
          <a:bodyPr/>
          <a:lstStyle/>
          <a:p>
            <a:fld id="{7D87A160-EE50-4F7B-BDA6-D710A5799145}" type="slidenum">
              <a:rPr lang="en-US" smtClean="0">
                <a:solidFill>
                  <a:srgbClr val="333333"/>
                </a:solidFill>
              </a:rPr>
              <a:pPr/>
              <a:t>15</a:t>
            </a:fld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85776" y="2212504"/>
            <a:ext cx="5347548" cy="966762"/>
          </a:xfrm>
          <a:prstGeom prst="roundRect">
            <a:avLst/>
          </a:prstGeom>
          <a:solidFill>
            <a:srgbClr val="D35940">
              <a:lumMod val="40000"/>
              <a:lumOff val="6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134770">
                    <a:lumMod val="75000"/>
                  </a:srgbClr>
                </a:solidFill>
                <a:effectLst/>
                <a:uLnTx/>
                <a:uFillTx/>
                <a:latin typeface="Tw Cen MT" panose="020B0602020104020603"/>
              </a:rPr>
              <a:t>Bantuan Dana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134770">
                    <a:lumMod val="75000"/>
                  </a:srgbClr>
                </a:solidFill>
                <a:effectLst/>
                <a:uLnTx/>
                <a:uFillTx/>
                <a:latin typeface="Tw Cen MT" panose="020B0602020104020603"/>
              </a:rPr>
              <a:t> Riset Inovatif Produktif (RISPRO)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134770">
                    <a:lumMod val="75000"/>
                  </a:srgbClr>
                </a:solidFill>
                <a:effectLst/>
                <a:uLnTx/>
                <a:uFillTx/>
                <a:latin typeface="Tw Cen MT" panose="020B0602020104020603"/>
              </a:rPr>
              <a:t>Komersial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657223" y="2212504"/>
            <a:ext cx="5327509" cy="989699"/>
          </a:xfrm>
          <a:prstGeom prst="roundRect">
            <a:avLst/>
          </a:prstGeom>
          <a:solidFill>
            <a:srgbClr val="FFC000">
              <a:alpha val="57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134770">
                    <a:lumMod val="75000"/>
                  </a:srgbClr>
                </a:solidFill>
                <a:effectLst/>
                <a:uLnTx/>
                <a:uFillTx/>
                <a:latin typeface="Tw Cen MT" panose="020B0602020104020603"/>
              </a:rPr>
              <a:t>Bantuan Dana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134770">
                    <a:lumMod val="75000"/>
                  </a:srgbClr>
                </a:solidFill>
                <a:effectLst/>
                <a:uLnTx/>
                <a:uFillTx/>
                <a:latin typeface="Tw Cen MT" panose="020B0602020104020603"/>
              </a:rPr>
              <a:t> Riset Inovatif Produktif (RISPRO)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134770">
                    <a:lumMod val="75000"/>
                  </a:srgbClr>
                </a:solidFill>
                <a:effectLst/>
                <a:uLnTx/>
                <a:uFillTx/>
                <a:latin typeface="Tw Cen MT" panose="020B0602020104020603"/>
              </a:rPr>
              <a:t>Implementatif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5776" y="3358762"/>
            <a:ext cx="5347548" cy="1392521"/>
          </a:xfrm>
          <a:prstGeom prst="rect">
            <a:avLst/>
          </a:prstGeom>
          <a:solidFill>
            <a:srgbClr val="D35940">
              <a:lumMod val="40000"/>
              <a:lumOff val="60000"/>
            </a:srgbClr>
          </a:solidFill>
          <a:ln>
            <a:noFill/>
          </a:ln>
        </p:spPr>
        <p:txBody>
          <a:bodyPr wrap="square" rtlCol="0" anchor="ctr" anchorCtr="1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</a:rPr>
              <a:t>Fokus :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</a:rPr>
              <a:t>Pangan, Energi, Kesehatan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</a:rPr>
              <a:t>dan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</a:rPr>
              <a:t>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</a:rPr>
              <a:t>Obat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</a:rPr>
              <a:t>,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</a:rPr>
              <a:t>Pertahanan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</a:rPr>
              <a:t>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</a:rPr>
              <a:t>dan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</a:rPr>
              <a:t>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</a:rPr>
              <a:t>Keamanan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</a:rPr>
              <a:t>,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</a:rPr>
              <a:t>Transportasi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</a:rPr>
              <a:t>,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</a:rPr>
              <a:t>Informasi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</a:rPr>
              <a:t>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</a:rPr>
              <a:t>dan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</a:rPr>
              <a:t>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</a:rPr>
              <a:t>Komunikasi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</a:rPr>
              <a:t>,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</a:rPr>
              <a:t>dan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</a:rPr>
              <a:t> Material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</a:rPr>
              <a:t>Maju</a:t>
            </a:r>
            <a:endParaRPr kumimoji="0" lang="id-ID" sz="20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 panose="020B0602020104020603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37184" y="3363699"/>
            <a:ext cx="5347548" cy="1385786"/>
          </a:xfrm>
          <a:prstGeom prst="rect">
            <a:avLst/>
          </a:prstGeom>
          <a:solidFill>
            <a:srgbClr val="FFC000">
              <a:alpha val="57000"/>
            </a:srgbClr>
          </a:solidFill>
          <a:ln>
            <a:noFill/>
          </a:ln>
        </p:spPr>
        <p:txBody>
          <a:bodyPr wrap="square" rtlCol="0" anchor="ctr" anchorCtr="1">
            <a:noAutofit/>
          </a:bodyPr>
          <a:lstStyle/>
          <a:p>
            <a:pPr defTabSz="457200" fontAlgn="auto" hangingPunct="1">
              <a:spcBef>
                <a:spcPts val="0"/>
              </a:spcBef>
              <a:spcAft>
                <a:spcPts val="0"/>
              </a:spcAft>
            </a:pPr>
            <a:r>
              <a:rPr lang="id-ID" sz="2000" b="1" dirty="0" smtClean="0">
                <a:solidFill>
                  <a:srgbClr val="FF0000"/>
                </a:solidFill>
                <a:latin typeface="Tw Cen MT" panose="020B0602020104020603"/>
              </a:rPr>
              <a:t>Fokus :</a:t>
            </a:r>
          </a:p>
          <a:p>
            <a:pPr defTabSz="457200" fontAlgn="auto" hangingPunct="1">
              <a:spcBef>
                <a:spcPts val="0"/>
              </a:spcBef>
              <a:spcAft>
                <a:spcPts val="0"/>
              </a:spcAft>
            </a:pPr>
            <a:r>
              <a:rPr lang="id-ID" sz="2000" b="1" dirty="0" smtClean="0">
                <a:solidFill>
                  <a:srgbClr val="FF0000"/>
                </a:solidFill>
                <a:latin typeface="Tw Cen MT" panose="020B0602020104020603"/>
              </a:rPr>
              <a:t>Eco-Growth, Tata Kelola, Sosial Keagamaan, dan Budaya</a:t>
            </a:r>
            <a:endParaRPr lang="id-ID" sz="2000" b="1" dirty="0">
              <a:solidFill>
                <a:srgbClr val="FF0000"/>
              </a:solidFill>
              <a:latin typeface="Tw Cen MT" panose="020B0602020104020603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68140" y="5817289"/>
            <a:ext cx="5347548" cy="3235975"/>
          </a:xfrm>
          <a:prstGeom prst="rect">
            <a:avLst/>
          </a:prstGeom>
          <a:solidFill>
            <a:srgbClr val="D35940">
              <a:lumMod val="40000"/>
              <a:lumOff val="60000"/>
            </a:srgbClr>
          </a:solidFill>
          <a:ln>
            <a:noFill/>
          </a:ln>
        </p:spPr>
        <p:txBody>
          <a:bodyPr wrap="square" rtlCol="0" anchor="ctr" anchorCtr="1">
            <a:noAutofit/>
          </a:bodyPr>
          <a:lstStyle/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134770">
                    <a:lumMod val="75000"/>
                  </a:srgbClr>
                </a:solidFill>
                <a:effectLst/>
                <a:uLnTx/>
                <a:uFillTx/>
                <a:latin typeface="Tw Cen MT" panose="020B0602020104020603"/>
              </a:rPr>
              <a:t>Komponen Pendanaan :</a:t>
            </a:r>
          </a:p>
          <a:p>
            <a:pPr marL="342900" marR="0" lvl="0" indent="-34290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id-ID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134770">
                    <a:lumMod val="75000"/>
                  </a:srgbClr>
                </a:solidFill>
                <a:effectLst/>
                <a:uLnTx/>
                <a:uFillTx/>
                <a:latin typeface="Tw Cen MT" panose="020B0602020104020603"/>
              </a:rPr>
              <a:t>Gaji/upah (termasuk honorarium narasumber setinggi-tingginya 30%;</a:t>
            </a:r>
          </a:p>
          <a:p>
            <a:pPr marL="342900" marR="0" lvl="0" indent="-34290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id-ID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134770">
                    <a:lumMod val="75000"/>
                  </a:srgbClr>
                </a:solidFill>
                <a:effectLst/>
                <a:uLnTx/>
                <a:uFillTx/>
                <a:latin typeface="Tw Cen MT" panose="020B0602020104020603"/>
              </a:rPr>
              <a:t>Pembelian bahan, peralatan, sewa laboratorium, dan uji pasar serendah-rendahnya 50%;</a:t>
            </a:r>
          </a:p>
          <a:p>
            <a:pPr marL="342900" marR="0" lvl="0" indent="-34290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id-ID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134770">
                    <a:lumMod val="75000"/>
                  </a:srgbClr>
                </a:solidFill>
                <a:effectLst/>
                <a:uLnTx/>
                <a:uFillTx/>
                <a:latin typeface="Tw Cen MT" panose="020B0602020104020603"/>
              </a:rPr>
              <a:t>Perjalanan dalam negeri setinggi-tingginya 15%;</a:t>
            </a:r>
          </a:p>
          <a:p>
            <a:pPr marL="342900" marR="0" lvl="0" indent="-34290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id-ID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134770">
                    <a:lumMod val="75000"/>
                  </a:srgbClr>
                </a:solidFill>
                <a:effectLst/>
                <a:uLnTx/>
                <a:uFillTx/>
                <a:latin typeface="Tw Cen MT" panose="020B0602020104020603"/>
              </a:rPr>
              <a:t>Operasional institusi (untuk lembaga yang menaungi Ketua Perisset) sebesar 5%.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46416" y="5817288"/>
            <a:ext cx="5347548" cy="3235975"/>
          </a:xfrm>
          <a:prstGeom prst="rect">
            <a:avLst/>
          </a:prstGeom>
          <a:solidFill>
            <a:srgbClr val="FFC000">
              <a:alpha val="57000"/>
            </a:srgbClr>
          </a:solidFill>
          <a:ln>
            <a:noFill/>
          </a:ln>
        </p:spPr>
        <p:txBody>
          <a:bodyPr wrap="square" rtlCol="0" anchor="ctr" anchorCtr="1">
            <a:noAutofit/>
          </a:bodyPr>
          <a:lstStyle/>
          <a:p>
            <a:pPr algn="l" defTabSz="457200" fontAlgn="auto" hangingPunct="1">
              <a:spcBef>
                <a:spcPts val="0"/>
              </a:spcBef>
              <a:spcAft>
                <a:spcPts val="0"/>
              </a:spcAft>
            </a:pPr>
            <a:r>
              <a:rPr lang="id-ID" sz="2000" dirty="0" smtClean="0">
                <a:solidFill>
                  <a:srgbClr val="134770">
                    <a:lumMod val="75000"/>
                  </a:srgbClr>
                </a:solidFill>
                <a:latin typeface="Tw Cen MT" panose="020B0602020104020603"/>
              </a:rPr>
              <a:t>Komponen Pendanaan :</a:t>
            </a:r>
          </a:p>
          <a:p>
            <a:pPr marL="342900" indent="-342900" algn="l" defTabSz="457200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id-ID" sz="2000" dirty="0" smtClean="0">
                <a:solidFill>
                  <a:srgbClr val="134770">
                    <a:lumMod val="75000"/>
                  </a:srgbClr>
                </a:solidFill>
                <a:latin typeface="Tw Cen MT" panose="020B0602020104020603"/>
              </a:rPr>
              <a:t>Gaji/upah (termasuk honorarium narasumber setinggi-tingginya 30%;</a:t>
            </a:r>
          </a:p>
          <a:p>
            <a:pPr marL="342900" indent="-342900" algn="l" defTabSz="457200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id-ID" sz="2000" dirty="0" smtClean="0">
                <a:solidFill>
                  <a:srgbClr val="134770">
                    <a:lumMod val="75000"/>
                  </a:srgbClr>
                </a:solidFill>
                <a:latin typeface="Tw Cen MT" panose="020B0602020104020603"/>
              </a:rPr>
              <a:t>Perjalanan, pengumpulan/ pembelian data dan dokumen, seminar/lokakarya, focus group discussion, alat terkait riset, publikasi, dan laporan serendah-rendahnya 65%;</a:t>
            </a:r>
          </a:p>
          <a:p>
            <a:pPr marL="342900" indent="-342900" algn="l" defTabSz="457200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id-ID" sz="2000" dirty="0" smtClean="0">
                <a:solidFill>
                  <a:srgbClr val="134770">
                    <a:lumMod val="75000"/>
                  </a:srgbClr>
                </a:solidFill>
                <a:latin typeface="Tw Cen MT" panose="020B0602020104020603"/>
              </a:rPr>
              <a:t>Operasional institusi (untuk lembaga yang menaungi Ketua Perisset) sebesar 5%.</a:t>
            </a:r>
            <a:endParaRPr lang="id-ID" sz="2000" dirty="0">
              <a:solidFill>
                <a:srgbClr val="134770">
                  <a:lumMod val="75000"/>
                </a:srgbClr>
              </a:solidFill>
              <a:latin typeface="Tw Cen MT" panose="020B0602020104020603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68140" y="4924402"/>
            <a:ext cx="5347548" cy="707886"/>
          </a:xfrm>
          <a:prstGeom prst="rect">
            <a:avLst/>
          </a:prstGeom>
          <a:solidFill>
            <a:srgbClr val="D35940">
              <a:lumMod val="40000"/>
              <a:lumOff val="60000"/>
            </a:srgbClr>
          </a:solidFill>
          <a:ln>
            <a:noFill/>
          </a:ln>
        </p:spPr>
        <p:txBody>
          <a:bodyPr wrap="square" rtlCol="0" anchor="ctr" anchorCtr="1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</a:rPr>
              <a:t>Nilai Bantuan Dana :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</a:rPr>
              <a:t>Rp2 miliar per judul per tahun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</a:rPr>
              <a:t> (max 3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</a:rPr>
              <a:t>tahun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</a:rPr>
              <a:t>)</a:t>
            </a:r>
            <a:endParaRPr kumimoji="0" lang="id-ID" sz="20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 panose="020B0602020104020603"/>
            </a:endParaRPr>
          </a:p>
        </p:txBody>
      </p:sp>
      <p:sp>
        <p:nvSpPr>
          <p:cNvPr id="24" name="Title 3"/>
          <p:cNvSpPr txBox="1">
            <a:spLocks/>
          </p:cNvSpPr>
          <p:nvPr/>
        </p:nvSpPr>
        <p:spPr>
          <a:xfrm>
            <a:off x="650240" y="216747"/>
            <a:ext cx="11487573" cy="975360"/>
          </a:xfrm>
          <a:prstGeom prst="rect">
            <a:avLst/>
          </a:prstGeom>
        </p:spPr>
        <p:txBody>
          <a:bodyPr lIns="130039" tIns="65020" rIns="130039" bIns="65020"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6">
                    <a:lumMod val="75000"/>
                  </a:schemeClr>
                </a:solidFill>
                <a:latin typeface="Segoe UI Light" pitchFamily="34" charset="0"/>
                <a:ea typeface="+mj-ea"/>
                <a:cs typeface="+mj-cs"/>
              </a:defRPr>
            </a:lvl1pPr>
          </a:lstStyle>
          <a:p>
            <a:pPr marL="650197" indent="-650197" fontAlgn="auto">
              <a:lnSpc>
                <a:spcPts val="5262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id-ID" sz="4000" b="1" dirty="0" smtClean="0">
                <a:solidFill>
                  <a:schemeClr val="tx2">
                    <a:lumMod val="75000"/>
                  </a:schemeClr>
                </a:solidFill>
                <a:latin typeface="Rockwell" pitchFamily="18" charset="0"/>
              </a:rPr>
              <a:t>Bantuan Dana RISPRO</a:t>
            </a:r>
            <a:endParaRPr lang="en-US" sz="4000" b="1" dirty="0">
              <a:solidFill>
                <a:schemeClr val="tx2">
                  <a:lumMod val="75000"/>
                </a:schemeClr>
              </a:solidFill>
              <a:latin typeface="Rockwell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37184" y="4930538"/>
            <a:ext cx="5347548" cy="707886"/>
          </a:xfrm>
          <a:prstGeom prst="rect">
            <a:avLst/>
          </a:prstGeom>
          <a:solidFill>
            <a:srgbClr val="FFFF00">
              <a:alpha val="57000"/>
            </a:srgbClr>
          </a:solidFill>
          <a:ln>
            <a:noFill/>
          </a:ln>
        </p:spPr>
        <p:txBody>
          <a:bodyPr wrap="square" rtlCol="0" anchor="ctr" anchorCtr="1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2000" b="1" kern="0" dirty="0">
                <a:solidFill>
                  <a:srgbClr val="FF0000"/>
                </a:solidFill>
                <a:latin typeface="Tw Cen MT" panose="020B0602020104020603"/>
              </a:rPr>
              <a:t>Nilai Bantuan Dana :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2000" b="1" kern="0" dirty="0" smtClean="0">
                <a:solidFill>
                  <a:srgbClr val="FF0000"/>
                </a:solidFill>
                <a:latin typeface="Tw Cen MT" panose="020B0602020104020603"/>
              </a:rPr>
              <a:t>Rp500 juta per </a:t>
            </a:r>
            <a:r>
              <a:rPr lang="id-ID" sz="2000" b="1" kern="0" dirty="0">
                <a:solidFill>
                  <a:srgbClr val="FF0000"/>
                </a:solidFill>
                <a:latin typeface="Tw Cen MT" panose="020B0602020104020603"/>
              </a:rPr>
              <a:t>judul per </a:t>
            </a:r>
            <a:r>
              <a:rPr lang="id-ID" sz="2000" b="1" kern="0" dirty="0" smtClean="0">
                <a:solidFill>
                  <a:srgbClr val="FF0000"/>
                </a:solidFill>
                <a:latin typeface="Tw Cen MT" panose="020B0602020104020603"/>
              </a:rPr>
              <a:t>tahun</a:t>
            </a:r>
            <a:r>
              <a:rPr lang="en-US" sz="2000" b="1" kern="0" dirty="0" smtClean="0">
                <a:solidFill>
                  <a:srgbClr val="FF0000"/>
                </a:solidFill>
                <a:latin typeface="Tw Cen MT" panose="020B0602020104020603"/>
              </a:rPr>
              <a:t> </a:t>
            </a:r>
            <a:r>
              <a:rPr lang="en-US" sz="2000" b="1" kern="0" dirty="0">
                <a:solidFill>
                  <a:srgbClr val="FF0000"/>
                </a:solidFill>
                <a:latin typeface="Tw Cen MT" panose="020B0602020104020603"/>
              </a:rPr>
              <a:t>(max </a:t>
            </a:r>
            <a:r>
              <a:rPr lang="en-US" sz="2000" b="1" kern="0" dirty="0" smtClean="0">
                <a:solidFill>
                  <a:srgbClr val="FF0000"/>
                </a:solidFill>
                <a:latin typeface="Tw Cen MT" panose="020B0602020104020603"/>
              </a:rPr>
              <a:t>2 </a:t>
            </a:r>
            <a:r>
              <a:rPr lang="en-US" sz="2000" b="1" kern="0" dirty="0" err="1">
                <a:solidFill>
                  <a:srgbClr val="FF0000"/>
                </a:solidFill>
                <a:latin typeface="Tw Cen MT" panose="020B0602020104020603"/>
              </a:rPr>
              <a:t>tahun</a:t>
            </a:r>
            <a:r>
              <a:rPr lang="en-US" sz="2000" b="1" kern="0" dirty="0">
                <a:solidFill>
                  <a:srgbClr val="FF0000"/>
                </a:solidFill>
                <a:latin typeface="Tw Cen MT" panose="020B0602020104020603"/>
              </a:rPr>
              <a:t>)</a:t>
            </a:r>
            <a:endParaRPr lang="id-ID" sz="2000" b="1" kern="0" dirty="0">
              <a:solidFill>
                <a:srgbClr val="FF0000"/>
              </a:solidFill>
              <a:latin typeface="Tw Cen MT" panose="020B0602020104020603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85776" y="1530996"/>
            <a:ext cx="110989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/>
            <a:r>
              <a:rPr lang="en-US" sz="2000" b="1" u="sng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id-ID" sz="2000" b="1" u="sng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okus, Nilai, dan Komponen Bantuan Dana RISPRO</a:t>
            </a:r>
            <a:endParaRPr lang="id-ID" sz="2000" b="1" dirty="0">
              <a:solidFill>
                <a:schemeClr val="bg2">
                  <a:lumMod val="10000"/>
                </a:schemeClr>
              </a:solidFill>
              <a:latin typeface="Arial" pitchFamily="34" charset="0"/>
              <a:ea typeface="Helvetica" charset="0"/>
              <a:cs typeface="Arial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9744067" y="280608"/>
            <a:ext cx="2796464" cy="619329"/>
            <a:chOff x="8602480" y="90473"/>
            <a:chExt cx="4154857" cy="920170"/>
          </a:xfrm>
        </p:grpSpPr>
        <p:pic>
          <p:nvPicPr>
            <p:cNvPr id="34" name="Picture 2" descr="http://bappeda.kaurkab.go.id/wp-content/uploads/2015/03/LOGO-KEMENTERIAN-RISET-DAN-TEKNOLOGI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27005" y="172216"/>
              <a:ext cx="930332" cy="814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4" descr="https://minhsukorejo.files.wordpress.com/2012/03/logo_kementerian_agama.png?w=32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872" y="90473"/>
              <a:ext cx="920170" cy="920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6" descr="http://1.bp.blogspot.com/-GiLzbPzOlm8/Upw-6WNRV-I/AAAAAAAAAB0/4lDnu-vEyl4/s1600/Tut-Wuri-Handayani_Oke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2480" y="107279"/>
              <a:ext cx="886802" cy="903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7" name="Group 36"/>
            <p:cNvGrpSpPr/>
            <p:nvPr/>
          </p:nvGrpSpPr>
          <p:grpSpPr>
            <a:xfrm>
              <a:off x="9633054" y="113628"/>
              <a:ext cx="915639" cy="897015"/>
              <a:chOff x="9633054" y="113628"/>
              <a:chExt cx="915639" cy="897015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9814768" y="628328"/>
                <a:ext cx="576064" cy="2880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9" name="Picture 8" descr="http://upload.wikimedia.org/wikipedia/id/8/89/Logo_Depkeu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33054" y="113628"/>
                <a:ext cx="915639" cy="8970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75182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 animBg="1"/>
      <p:bldP spid="23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753600" y="9234316"/>
            <a:ext cx="3034453" cy="519289"/>
          </a:xfrm>
        </p:spPr>
        <p:txBody>
          <a:bodyPr/>
          <a:lstStyle/>
          <a:p>
            <a:fld id="{7D87A160-EE50-4F7B-BDA6-D710A5799145}" type="slidenum">
              <a:rPr lang="en-US" smtClean="0">
                <a:solidFill>
                  <a:srgbClr val="333333"/>
                </a:solidFill>
              </a:rPr>
              <a:pPr/>
              <a:t>16</a:t>
            </a:fld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09711" y="2121665"/>
            <a:ext cx="6347511" cy="594304"/>
          </a:xfrm>
          <a:prstGeom prst="roundRect">
            <a:avLst/>
          </a:prstGeom>
          <a:solidFill>
            <a:srgbClr val="D35940">
              <a:lumMod val="40000"/>
              <a:lumOff val="6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34770">
                    <a:lumMod val="75000"/>
                  </a:srgbClr>
                </a:solidFill>
                <a:effectLst/>
                <a:uLnTx/>
                <a:uFillTx/>
                <a:latin typeface="Tw Cen MT" panose="020B0602020104020603"/>
              </a:rPr>
              <a:t>Bantuan Dana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34770">
                    <a:lumMod val="75000"/>
                  </a:srgbClr>
                </a:solidFill>
                <a:effectLst/>
                <a:uLnTx/>
                <a:uFillTx/>
                <a:latin typeface="Tw Cen MT" panose="020B0602020104020603"/>
              </a:rPr>
              <a:t> Riset Inovatif Produktif (RISPRO) Komersial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861120" y="2121665"/>
            <a:ext cx="5905976" cy="594304"/>
          </a:xfrm>
          <a:prstGeom prst="roundRect">
            <a:avLst/>
          </a:prstGeom>
          <a:solidFill>
            <a:srgbClr val="FFC000">
              <a:alpha val="57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34770">
                    <a:lumMod val="75000"/>
                  </a:srgbClr>
                </a:solidFill>
                <a:effectLst/>
                <a:uLnTx/>
                <a:uFillTx/>
                <a:latin typeface="Tw Cen MT" panose="020B0602020104020603"/>
              </a:rPr>
              <a:t>Bantuan Dana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34770">
                    <a:lumMod val="75000"/>
                  </a:srgbClr>
                </a:solidFill>
                <a:effectLst/>
                <a:uLnTx/>
                <a:uFillTx/>
                <a:latin typeface="Tw Cen MT" panose="020B0602020104020603"/>
              </a:rPr>
              <a:t> Riset Inovatif Produktif (RISPRO) Implementatif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9711" y="5236840"/>
            <a:ext cx="6347511" cy="3744416"/>
          </a:xfrm>
          <a:prstGeom prst="rect">
            <a:avLst/>
          </a:prstGeom>
          <a:solidFill>
            <a:srgbClr val="D35940">
              <a:lumMod val="40000"/>
              <a:lumOff val="60000"/>
            </a:srgbClr>
          </a:solidFill>
          <a:ln>
            <a:noFill/>
          </a:ln>
        </p:spPr>
        <p:txBody>
          <a:bodyPr wrap="square" rtlCol="0" anchor="ctr" anchorCtr="1">
            <a:noAutofit/>
          </a:bodyPr>
          <a:lstStyle/>
          <a:p>
            <a:pPr marL="342900" indent="-342900" algn="l" defTabSz="457200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id-ID" sz="1800" b="1" dirty="0">
                <a:solidFill>
                  <a:srgbClr val="FF0000"/>
                </a:solidFill>
                <a:latin typeface="Tw Cen MT" panose="020B0602020104020603"/>
              </a:rPr>
              <a:t>Riset </a:t>
            </a:r>
            <a:r>
              <a:rPr lang="en-US" sz="1800" b="1" dirty="0" err="1">
                <a:solidFill>
                  <a:srgbClr val="FF0000"/>
                </a:solidFill>
                <a:latin typeface="Tw Cen MT" panose="020B0602020104020603"/>
              </a:rPr>
              <a:t>harus</a:t>
            </a:r>
            <a:r>
              <a:rPr lang="en-US" sz="1800" b="1" dirty="0">
                <a:solidFill>
                  <a:srgbClr val="FF0000"/>
                </a:solidFill>
                <a:latin typeface="Tw Cen MT" panose="020B0602020104020603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w Cen MT" panose="020B0602020104020603"/>
              </a:rPr>
              <a:t>memiliki</a:t>
            </a:r>
            <a:r>
              <a:rPr lang="en-US" sz="1800" b="1" dirty="0">
                <a:solidFill>
                  <a:srgbClr val="FF0000"/>
                </a:solidFill>
                <a:latin typeface="Tw Cen MT" panose="020B0602020104020603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w Cen MT" panose="020B0602020104020603"/>
              </a:rPr>
              <a:t>kelayakan</a:t>
            </a:r>
            <a:r>
              <a:rPr lang="en-US" sz="1800" b="1" dirty="0">
                <a:solidFill>
                  <a:srgbClr val="FF0000"/>
                </a:solidFill>
                <a:latin typeface="Tw Cen MT" panose="020B0602020104020603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w Cen MT" panose="020B0602020104020603"/>
              </a:rPr>
              <a:t>bisnis</a:t>
            </a:r>
            <a:r>
              <a:rPr lang="id-ID" sz="1800" b="1" dirty="0">
                <a:solidFill>
                  <a:srgbClr val="FF0000"/>
                </a:solidFill>
                <a:latin typeface="Tw Cen MT" panose="020B0602020104020603"/>
              </a:rPr>
              <a:t>. </a:t>
            </a:r>
          </a:p>
          <a:p>
            <a:pPr marL="342900" lvl="0" indent="-342900" algn="l" defTabSz="457200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id-ID" sz="1800" dirty="0" smtClean="0">
                <a:solidFill>
                  <a:srgbClr val="134770">
                    <a:lumMod val="75000"/>
                  </a:srgbClr>
                </a:solidFill>
                <a:latin typeface="Tw Cen MT" panose="020B0602020104020603"/>
              </a:rPr>
              <a:t>Riset </a:t>
            </a:r>
            <a:r>
              <a:rPr lang="id-ID" sz="1800" dirty="0">
                <a:solidFill>
                  <a:srgbClr val="134770">
                    <a:lumMod val="75000"/>
                  </a:srgbClr>
                </a:solidFill>
                <a:latin typeface="Tw Cen MT" panose="020B0602020104020603"/>
              </a:rPr>
              <a:t>harus melibatkan mitra sehingga hasil riset langsung dapat diterapkan/dikomersialisasikan oleh pihak mitra yang didukung oleh perjanjian kerja </a:t>
            </a:r>
            <a:r>
              <a:rPr lang="id-ID" sz="1800" dirty="0" smtClean="0">
                <a:solidFill>
                  <a:srgbClr val="134770">
                    <a:lumMod val="75000"/>
                  </a:srgbClr>
                </a:solidFill>
                <a:latin typeface="Tw Cen MT" panose="020B0602020104020603"/>
              </a:rPr>
              <a:t>sama</a:t>
            </a:r>
            <a:r>
              <a:rPr lang="en-US" sz="1800" dirty="0" smtClean="0">
                <a:solidFill>
                  <a:srgbClr val="134770">
                    <a:lumMod val="75000"/>
                  </a:srgbClr>
                </a:solidFill>
                <a:latin typeface="Tw Cen MT" panose="020B0602020104020603"/>
              </a:rPr>
              <a:t> (nota </a:t>
            </a:r>
            <a:r>
              <a:rPr lang="en-US" sz="1800" dirty="0" err="1" smtClean="0">
                <a:solidFill>
                  <a:srgbClr val="134770">
                    <a:lumMod val="75000"/>
                  </a:srgbClr>
                </a:solidFill>
                <a:latin typeface="Tw Cen MT" panose="020B0602020104020603"/>
              </a:rPr>
              <a:t>kesepahaman</a:t>
            </a:r>
            <a:r>
              <a:rPr lang="en-US" sz="1800" dirty="0" smtClean="0">
                <a:solidFill>
                  <a:srgbClr val="134770">
                    <a:lumMod val="75000"/>
                  </a:srgbClr>
                </a:solidFill>
                <a:latin typeface="Tw Cen MT" panose="020B0602020104020603"/>
              </a:rPr>
              <a:t>)</a:t>
            </a:r>
            <a:r>
              <a:rPr lang="id-ID" sz="1800" dirty="0" smtClean="0">
                <a:solidFill>
                  <a:srgbClr val="134770">
                    <a:lumMod val="75000"/>
                  </a:srgbClr>
                </a:solidFill>
                <a:latin typeface="Tw Cen MT" panose="020B0602020104020603"/>
              </a:rPr>
              <a:t>;</a:t>
            </a:r>
            <a:endParaRPr lang="id-ID" sz="1800" dirty="0">
              <a:solidFill>
                <a:srgbClr val="134770">
                  <a:lumMod val="75000"/>
                </a:srgbClr>
              </a:solidFill>
              <a:latin typeface="Tw Cen MT" panose="020B0602020104020603"/>
            </a:endParaRPr>
          </a:p>
          <a:p>
            <a:pPr marL="342900" lvl="0" indent="-342900" algn="l" defTabSz="457200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id-ID" sz="1800" dirty="0">
                <a:solidFill>
                  <a:srgbClr val="134770">
                    <a:lumMod val="75000"/>
                  </a:srgbClr>
                </a:solidFill>
                <a:latin typeface="Tw Cen MT" panose="020B0602020104020603"/>
              </a:rPr>
              <a:t>Mitra </a:t>
            </a:r>
            <a:r>
              <a:rPr lang="en-US" sz="1800" dirty="0" err="1" smtClean="0">
                <a:solidFill>
                  <a:srgbClr val="134770">
                    <a:lumMod val="75000"/>
                  </a:srgbClr>
                </a:solidFill>
                <a:latin typeface="Tw Cen MT" panose="020B0602020104020603"/>
              </a:rPr>
              <a:t>adalah</a:t>
            </a:r>
            <a:r>
              <a:rPr lang="en-US" sz="1800" dirty="0" smtClean="0">
                <a:solidFill>
                  <a:srgbClr val="134770">
                    <a:lumMod val="75000"/>
                  </a:srgbClr>
                </a:solidFill>
                <a:latin typeface="Tw Cen MT" panose="020B0602020104020603"/>
              </a:rPr>
              <a:t> </a:t>
            </a:r>
            <a:r>
              <a:rPr lang="id-ID" sz="1800" dirty="0" smtClean="0">
                <a:solidFill>
                  <a:srgbClr val="134770">
                    <a:lumMod val="75000"/>
                  </a:srgbClr>
                </a:solidFill>
                <a:latin typeface="Tw Cen MT" panose="020B0602020104020603"/>
              </a:rPr>
              <a:t>Pemerintah/Pemerintah </a:t>
            </a:r>
            <a:r>
              <a:rPr lang="id-ID" sz="1800" dirty="0">
                <a:solidFill>
                  <a:srgbClr val="134770">
                    <a:lumMod val="75000"/>
                  </a:srgbClr>
                </a:solidFill>
                <a:latin typeface="Tw Cen MT" panose="020B0602020104020603"/>
              </a:rPr>
              <a:t>Daerah dan/atau perusahaan/Warga Negara </a:t>
            </a:r>
            <a:r>
              <a:rPr lang="id-ID" sz="1800" dirty="0" smtClean="0">
                <a:solidFill>
                  <a:srgbClr val="134770">
                    <a:lumMod val="75000"/>
                  </a:srgbClr>
                </a:solidFill>
                <a:latin typeface="Tw Cen MT" panose="020B0602020104020603"/>
              </a:rPr>
              <a:t>Indonesia</a:t>
            </a:r>
            <a:r>
              <a:rPr lang="en-US" sz="1800" dirty="0" smtClean="0">
                <a:solidFill>
                  <a:srgbClr val="134770">
                    <a:lumMod val="75000"/>
                  </a:srgbClr>
                </a:solidFill>
                <a:latin typeface="Tw Cen MT" panose="020B0602020104020603"/>
              </a:rPr>
              <a:t>; </a:t>
            </a:r>
            <a:r>
              <a:rPr lang="en-US" sz="1800" dirty="0" err="1" smtClean="0">
                <a:solidFill>
                  <a:srgbClr val="134770">
                    <a:lumMod val="75000"/>
                  </a:srgbClr>
                </a:solidFill>
                <a:latin typeface="Tw Cen MT" panose="020B0602020104020603"/>
              </a:rPr>
              <a:t>koperasi</a:t>
            </a:r>
            <a:r>
              <a:rPr lang="en-US" sz="1800" dirty="0" smtClean="0">
                <a:solidFill>
                  <a:srgbClr val="134770">
                    <a:lumMod val="75000"/>
                  </a:srgbClr>
                </a:solidFill>
                <a:latin typeface="Tw Cen MT" panose="020B0602020104020603"/>
              </a:rPr>
              <a:t>; </a:t>
            </a:r>
            <a:r>
              <a:rPr lang="en-US" sz="1800" dirty="0" err="1" smtClean="0">
                <a:solidFill>
                  <a:srgbClr val="134770">
                    <a:lumMod val="75000"/>
                  </a:srgbClr>
                </a:solidFill>
                <a:latin typeface="Tw Cen MT" panose="020B0602020104020603"/>
              </a:rPr>
              <a:t>dan</a:t>
            </a:r>
            <a:r>
              <a:rPr lang="en-US" sz="1800" dirty="0" smtClean="0">
                <a:solidFill>
                  <a:srgbClr val="134770">
                    <a:lumMod val="75000"/>
                  </a:srgbClr>
                </a:solidFill>
                <a:latin typeface="Tw Cen MT" panose="020B0602020104020603"/>
              </a:rPr>
              <a:t>/</a:t>
            </a:r>
            <a:r>
              <a:rPr lang="en-US" sz="1800" dirty="0" err="1" smtClean="0">
                <a:solidFill>
                  <a:srgbClr val="134770">
                    <a:lumMod val="75000"/>
                  </a:srgbClr>
                </a:solidFill>
                <a:latin typeface="Tw Cen MT" panose="020B0602020104020603"/>
              </a:rPr>
              <a:t>atau</a:t>
            </a:r>
            <a:r>
              <a:rPr lang="en-US" sz="1800" dirty="0" smtClean="0">
                <a:solidFill>
                  <a:srgbClr val="134770">
                    <a:lumMod val="75000"/>
                  </a:srgbClr>
                </a:solidFill>
                <a:latin typeface="Tw Cen MT" panose="020B0602020104020603"/>
              </a:rPr>
              <a:t> </a:t>
            </a:r>
            <a:r>
              <a:rPr lang="en-US" sz="1800" dirty="0" err="1" smtClean="0">
                <a:solidFill>
                  <a:srgbClr val="134770">
                    <a:lumMod val="75000"/>
                  </a:srgbClr>
                </a:solidFill>
                <a:latin typeface="Tw Cen MT" panose="020B0602020104020603"/>
              </a:rPr>
              <a:t>usaha</a:t>
            </a:r>
            <a:r>
              <a:rPr lang="en-US" sz="1800" dirty="0" smtClean="0">
                <a:solidFill>
                  <a:srgbClr val="134770">
                    <a:lumMod val="75000"/>
                  </a:srgbClr>
                </a:solidFill>
                <a:latin typeface="Tw Cen MT" panose="020B0602020104020603"/>
              </a:rPr>
              <a:t> </a:t>
            </a:r>
            <a:r>
              <a:rPr lang="en-US" sz="1800" dirty="0" err="1" smtClean="0">
                <a:solidFill>
                  <a:srgbClr val="134770">
                    <a:lumMod val="75000"/>
                  </a:srgbClr>
                </a:solidFill>
                <a:latin typeface="Tw Cen MT" panose="020B0602020104020603"/>
              </a:rPr>
              <a:t>mikro</a:t>
            </a:r>
            <a:r>
              <a:rPr lang="en-US" sz="1800" dirty="0" smtClean="0">
                <a:solidFill>
                  <a:srgbClr val="134770">
                    <a:lumMod val="75000"/>
                  </a:srgbClr>
                </a:solidFill>
                <a:latin typeface="Tw Cen MT" panose="020B0602020104020603"/>
              </a:rPr>
              <a:t>, </a:t>
            </a:r>
            <a:r>
              <a:rPr lang="en-US" sz="1800" dirty="0" err="1" smtClean="0">
                <a:solidFill>
                  <a:srgbClr val="134770">
                    <a:lumMod val="75000"/>
                  </a:srgbClr>
                </a:solidFill>
                <a:latin typeface="Tw Cen MT" panose="020B0602020104020603"/>
              </a:rPr>
              <a:t>kecil</a:t>
            </a:r>
            <a:r>
              <a:rPr lang="en-US" sz="1800" dirty="0" smtClean="0">
                <a:solidFill>
                  <a:srgbClr val="134770">
                    <a:lumMod val="75000"/>
                  </a:srgbClr>
                </a:solidFill>
                <a:latin typeface="Tw Cen MT" panose="020B0602020104020603"/>
              </a:rPr>
              <a:t> </a:t>
            </a:r>
            <a:r>
              <a:rPr lang="en-US" sz="1800" dirty="0" err="1" smtClean="0">
                <a:solidFill>
                  <a:srgbClr val="134770">
                    <a:lumMod val="75000"/>
                  </a:srgbClr>
                </a:solidFill>
                <a:latin typeface="Tw Cen MT" panose="020B0602020104020603"/>
              </a:rPr>
              <a:t>dan</a:t>
            </a:r>
            <a:r>
              <a:rPr lang="en-US" sz="1800" dirty="0" smtClean="0">
                <a:solidFill>
                  <a:srgbClr val="134770">
                    <a:lumMod val="75000"/>
                  </a:srgbClr>
                </a:solidFill>
                <a:latin typeface="Tw Cen MT" panose="020B0602020104020603"/>
              </a:rPr>
              <a:t> </a:t>
            </a:r>
            <a:r>
              <a:rPr lang="en-US" sz="1800" dirty="0" err="1" smtClean="0">
                <a:solidFill>
                  <a:srgbClr val="134770">
                    <a:lumMod val="75000"/>
                  </a:srgbClr>
                </a:solidFill>
                <a:latin typeface="Tw Cen MT" panose="020B0602020104020603"/>
              </a:rPr>
              <a:t>menengah</a:t>
            </a:r>
            <a:r>
              <a:rPr lang="en-US" sz="1800" dirty="0" smtClean="0">
                <a:solidFill>
                  <a:srgbClr val="134770">
                    <a:lumMod val="75000"/>
                  </a:srgbClr>
                </a:solidFill>
                <a:latin typeface="Tw Cen MT" panose="020B0602020104020603"/>
              </a:rPr>
              <a:t> yang </a:t>
            </a:r>
            <a:r>
              <a:rPr lang="en-US" sz="1800" dirty="0" err="1" smtClean="0">
                <a:solidFill>
                  <a:srgbClr val="134770">
                    <a:lumMod val="75000"/>
                  </a:srgbClr>
                </a:solidFill>
                <a:latin typeface="Tw Cen MT" panose="020B0602020104020603"/>
              </a:rPr>
              <a:t>berbadan</a:t>
            </a:r>
            <a:r>
              <a:rPr lang="en-US" sz="1800" dirty="0" smtClean="0">
                <a:solidFill>
                  <a:srgbClr val="134770">
                    <a:lumMod val="75000"/>
                  </a:srgbClr>
                </a:solidFill>
                <a:latin typeface="Tw Cen MT" panose="020B0602020104020603"/>
              </a:rPr>
              <a:t> </a:t>
            </a:r>
            <a:r>
              <a:rPr lang="en-US" sz="1800" dirty="0" err="1" smtClean="0">
                <a:solidFill>
                  <a:srgbClr val="134770">
                    <a:lumMod val="75000"/>
                  </a:srgbClr>
                </a:solidFill>
                <a:latin typeface="Tw Cen MT" panose="020B0602020104020603"/>
              </a:rPr>
              <a:t>hukum</a:t>
            </a:r>
            <a:endParaRPr lang="id-ID" sz="1800" dirty="0">
              <a:solidFill>
                <a:srgbClr val="134770">
                  <a:lumMod val="75000"/>
                </a:srgbClr>
              </a:solidFill>
              <a:latin typeface="Tw Cen MT" panose="020B0602020104020603"/>
            </a:endParaRPr>
          </a:p>
          <a:p>
            <a:pPr marL="342900" lvl="0" indent="-342900" algn="l" defTabSz="457200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dirty="0" err="1">
                <a:solidFill>
                  <a:srgbClr val="FF0000"/>
                </a:solidFill>
                <a:latin typeface="Tw Cen MT" panose="020B0602020104020603"/>
              </a:rPr>
              <a:t>Mitra</a:t>
            </a:r>
            <a:r>
              <a:rPr lang="en-US" sz="1800" b="1" dirty="0">
                <a:solidFill>
                  <a:srgbClr val="FF0000"/>
                </a:solidFill>
                <a:latin typeface="Tw Cen MT" panose="020B0602020104020603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w Cen MT" panose="020B0602020104020603"/>
              </a:rPr>
              <a:t>harus</a:t>
            </a:r>
            <a:r>
              <a:rPr lang="en-US" sz="1800" b="1" dirty="0">
                <a:solidFill>
                  <a:srgbClr val="FF0000"/>
                </a:solidFill>
                <a:latin typeface="Tw Cen MT" panose="020B0602020104020603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w Cen MT" panose="020B0602020104020603"/>
              </a:rPr>
              <a:t>memiliki</a:t>
            </a:r>
            <a:r>
              <a:rPr lang="en-US" sz="1800" b="1" dirty="0">
                <a:solidFill>
                  <a:srgbClr val="FF0000"/>
                </a:solidFill>
                <a:latin typeface="Tw Cen MT" panose="020B0602020104020603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w Cen MT" panose="020B0602020104020603"/>
              </a:rPr>
              <a:t>komitmen</a:t>
            </a:r>
            <a:r>
              <a:rPr lang="en-US" sz="1800" b="1" dirty="0">
                <a:solidFill>
                  <a:srgbClr val="FF0000"/>
                </a:solidFill>
                <a:latin typeface="Tw Cen MT" panose="020B0602020104020603"/>
              </a:rPr>
              <a:t> </a:t>
            </a:r>
            <a:r>
              <a:rPr lang="en-US" sz="1800" dirty="0" err="1">
                <a:solidFill>
                  <a:srgbClr val="134770">
                    <a:lumMod val="75000"/>
                  </a:srgbClr>
                </a:solidFill>
                <a:latin typeface="Tw Cen MT" panose="020B0602020104020603"/>
              </a:rPr>
              <a:t>untuk</a:t>
            </a:r>
            <a:r>
              <a:rPr lang="en-US" sz="1800" dirty="0">
                <a:solidFill>
                  <a:srgbClr val="134770">
                    <a:lumMod val="75000"/>
                  </a:srgbClr>
                </a:solidFill>
                <a:latin typeface="Tw Cen MT" panose="020B0602020104020603"/>
              </a:rPr>
              <a:t> </a:t>
            </a:r>
            <a:r>
              <a:rPr lang="en-US" sz="1800" dirty="0" err="1">
                <a:solidFill>
                  <a:srgbClr val="134770">
                    <a:lumMod val="75000"/>
                  </a:srgbClr>
                </a:solidFill>
                <a:latin typeface="Tw Cen MT" panose="020B0602020104020603"/>
              </a:rPr>
              <a:t>berkontribusi</a:t>
            </a:r>
            <a:r>
              <a:rPr lang="en-US" sz="1800" dirty="0">
                <a:solidFill>
                  <a:srgbClr val="134770">
                    <a:lumMod val="75000"/>
                  </a:srgbClr>
                </a:solidFill>
                <a:latin typeface="Tw Cen MT" panose="020B0602020104020603"/>
              </a:rPr>
              <a:t> </a:t>
            </a:r>
            <a:r>
              <a:rPr lang="en-US" sz="1800" dirty="0" err="1">
                <a:solidFill>
                  <a:srgbClr val="134770">
                    <a:lumMod val="75000"/>
                  </a:srgbClr>
                </a:solidFill>
                <a:latin typeface="Tw Cen MT" panose="020B0602020104020603"/>
              </a:rPr>
              <a:t>dalam</a:t>
            </a:r>
            <a:r>
              <a:rPr lang="en-US" sz="1800" dirty="0">
                <a:solidFill>
                  <a:srgbClr val="134770">
                    <a:lumMod val="75000"/>
                  </a:srgbClr>
                </a:solidFill>
                <a:latin typeface="Tw Cen MT" panose="020B0602020104020603"/>
              </a:rPr>
              <a:t> </a:t>
            </a:r>
            <a:r>
              <a:rPr lang="en-US" sz="1800" dirty="0" err="1" smtClean="0">
                <a:solidFill>
                  <a:srgbClr val="134770">
                    <a:lumMod val="75000"/>
                  </a:srgbClr>
                </a:solidFill>
                <a:latin typeface="Tw Cen MT" panose="020B0602020104020603"/>
              </a:rPr>
              <a:t>riset</a:t>
            </a:r>
            <a:r>
              <a:rPr lang="en-US" sz="1800" dirty="0" smtClean="0">
                <a:solidFill>
                  <a:srgbClr val="134770">
                    <a:lumMod val="75000"/>
                  </a:srgbClr>
                </a:solidFill>
                <a:latin typeface="Tw Cen MT" panose="020B0602020104020603"/>
              </a:rPr>
              <a:t> </a:t>
            </a:r>
            <a:r>
              <a:rPr lang="en-US" sz="1800" dirty="0" err="1" smtClean="0">
                <a:solidFill>
                  <a:srgbClr val="134770">
                    <a:lumMod val="75000"/>
                  </a:srgbClr>
                </a:solidFill>
                <a:latin typeface="Tw Cen MT" panose="020B0602020104020603"/>
              </a:rPr>
              <a:t>sekurang-kurangnya</a:t>
            </a:r>
            <a:r>
              <a:rPr lang="en-US" sz="1800" dirty="0" smtClean="0">
                <a:solidFill>
                  <a:srgbClr val="134770">
                    <a:lumMod val="75000"/>
                  </a:srgbClr>
                </a:solidFill>
                <a:latin typeface="Tw Cen MT" panose="020B0602020104020603"/>
              </a:rPr>
              <a:t> 10% </a:t>
            </a:r>
            <a:r>
              <a:rPr lang="en-US" sz="1800" dirty="0" err="1" smtClean="0">
                <a:solidFill>
                  <a:srgbClr val="134770">
                    <a:lumMod val="75000"/>
                  </a:srgbClr>
                </a:solidFill>
                <a:latin typeface="Tw Cen MT" panose="020B0602020104020603"/>
              </a:rPr>
              <a:t>dari</a:t>
            </a:r>
            <a:r>
              <a:rPr lang="en-US" sz="1800" dirty="0" smtClean="0">
                <a:solidFill>
                  <a:srgbClr val="134770">
                    <a:lumMod val="75000"/>
                  </a:srgbClr>
                </a:solidFill>
                <a:latin typeface="Tw Cen MT" panose="020B0602020104020603"/>
              </a:rPr>
              <a:t> </a:t>
            </a:r>
            <a:r>
              <a:rPr lang="en-US" sz="1800" dirty="0" err="1" smtClean="0">
                <a:solidFill>
                  <a:srgbClr val="134770">
                    <a:lumMod val="75000"/>
                  </a:srgbClr>
                </a:solidFill>
                <a:latin typeface="Tw Cen MT" panose="020B0602020104020603"/>
              </a:rPr>
              <a:t>usulan</a:t>
            </a:r>
            <a:r>
              <a:rPr lang="en-US" sz="1800" dirty="0" smtClean="0">
                <a:solidFill>
                  <a:srgbClr val="134770">
                    <a:lumMod val="75000"/>
                  </a:srgbClr>
                </a:solidFill>
                <a:latin typeface="Tw Cen MT" panose="020B0602020104020603"/>
              </a:rPr>
              <a:t> </a:t>
            </a:r>
            <a:r>
              <a:rPr lang="en-US" sz="1800" dirty="0" err="1" smtClean="0">
                <a:solidFill>
                  <a:srgbClr val="134770">
                    <a:lumMod val="75000"/>
                  </a:srgbClr>
                </a:solidFill>
                <a:latin typeface="Tw Cen MT" panose="020B0602020104020603"/>
              </a:rPr>
              <a:t>bantuan</a:t>
            </a:r>
            <a:r>
              <a:rPr lang="en-US" sz="1800" dirty="0" smtClean="0">
                <a:solidFill>
                  <a:srgbClr val="134770">
                    <a:lumMod val="75000"/>
                  </a:srgbClr>
                </a:solidFill>
                <a:latin typeface="Tw Cen MT" panose="020B0602020104020603"/>
              </a:rPr>
              <a:t> </a:t>
            </a:r>
            <a:r>
              <a:rPr lang="en-US" sz="1800" dirty="0" err="1" smtClean="0">
                <a:solidFill>
                  <a:srgbClr val="134770">
                    <a:lumMod val="75000"/>
                  </a:srgbClr>
                </a:solidFill>
                <a:latin typeface="Tw Cen MT" panose="020B0602020104020603"/>
              </a:rPr>
              <a:t>dana</a:t>
            </a:r>
            <a:r>
              <a:rPr lang="en-US" sz="1800" dirty="0" smtClean="0">
                <a:solidFill>
                  <a:srgbClr val="134770">
                    <a:lumMod val="75000"/>
                  </a:srgbClr>
                </a:solidFill>
                <a:latin typeface="Tw Cen MT" panose="020B0602020104020603"/>
              </a:rPr>
              <a:t> </a:t>
            </a:r>
            <a:r>
              <a:rPr lang="en-US" sz="1800" dirty="0" err="1" smtClean="0">
                <a:solidFill>
                  <a:srgbClr val="134770">
                    <a:lumMod val="75000"/>
                  </a:srgbClr>
                </a:solidFill>
                <a:latin typeface="Tw Cen MT" panose="020B0602020104020603"/>
              </a:rPr>
              <a:t>riset</a:t>
            </a:r>
            <a:r>
              <a:rPr lang="en-US" sz="1800" dirty="0" smtClean="0">
                <a:solidFill>
                  <a:srgbClr val="134770">
                    <a:lumMod val="75000"/>
                  </a:srgbClr>
                </a:solidFill>
                <a:latin typeface="Tw Cen MT" panose="020B0602020104020603"/>
              </a:rPr>
              <a:t>  </a:t>
            </a:r>
            <a:r>
              <a:rPr lang="en-US" sz="1800" dirty="0" err="1" smtClean="0">
                <a:solidFill>
                  <a:srgbClr val="134770">
                    <a:lumMod val="75000"/>
                  </a:srgbClr>
                </a:solidFill>
                <a:latin typeface="Tw Cen MT" panose="020B0602020104020603"/>
              </a:rPr>
              <a:t>dalam</a:t>
            </a:r>
            <a:r>
              <a:rPr lang="en-US" sz="1800" dirty="0" smtClean="0">
                <a:solidFill>
                  <a:srgbClr val="134770">
                    <a:lumMod val="75000"/>
                  </a:srgbClr>
                </a:solidFill>
                <a:latin typeface="Tw Cen MT" panose="020B0602020104020603"/>
              </a:rPr>
              <a:t> </a:t>
            </a:r>
            <a:r>
              <a:rPr lang="en-US" sz="1800" dirty="0" err="1" smtClean="0">
                <a:solidFill>
                  <a:srgbClr val="134770">
                    <a:lumMod val="75000"/>
                  </a:srgbClr>
                </a:solidFill>
                <a:latin typeface="Tw Cen MT" panose="020B0602020104020603"/>
              </a:rPr>
              <a:t>bentuk</a:t>
            </a:r>
            <a:r>
              <a:rPr lang="en-US" sz="1800" dirty="0" smtClean="0">
                <a:solidFill>
                  <a:srgbClr val="134770">
                    <a:lumMod val="75000"/>
                  </a:srgbClr>
                </a:solidFill>
                <a:latin typeface="Tw Cen MT" panose="020B0602020104020603"/>
              </a:rPr>
              <a:t> </a:t>
            </a:r>
            <a:r>
              <a:rPr lang="id-ID" sz="1800" dirty="0" smtClean="0">
                <a:solidFill>
                  <a:srgbClr val="134770">
                    <a:lumMod val="75000"/>
                  </a:srgbClr>
                </a:solidFill>
                <a:latin typeface="Tw Cen MT" panose="020B0602020104020603"/>
              </a:rPr>
              <a:t>penyertaan </a:t>
            </a:r>
            <a:r>
              <a:rPr lang="id-ID" sz="1800" dirty="0">
                <a:solidFill>
                  <a:srgbClr val="134770">
                    <a:lumMod val="75000"/>
                  </a:srgbClr>
                </a:solidFill>
                <a:latin typeface="Tw Cen MT" panose="020B0602020104020603"/>
              </a:rPr>
              <a:t>dana </a:t>
            </a:r>
            <a:r>
              <a:rPr lang="en-US" sz="1800" dirty="0" err="1" smtClean="0">
                <a:solidFill>
                  <a:srgbClr val="134770">
                    <a:lumMod val="75000"/>
                  </a:srgbClr>
                </a:solidFill>
                <a:latin typeface="Tw Cen MT" panose="020B0602020104020603"/>
              </a:rPr>
              <a:t>dan</a:t>
            </a:r>
            <a:r>
              <a:rPr lang="en-US" sz="1800" dirty="0" smtClean="0">
                <a:solidFill>
                  <a:srgbClr val="134770">
                    <a:lumMod val="75000"/>
                  </a:srgbClr>
                </a:solidFill>
                <a:latin typeface="Tw Cen MT" panose="020B0602020104020603"/>
              </a:rPr>
              <a:t>/</a:t>
            </a:r>
            <a:r>
              <a:rPr lang="en-US" sz="1800" dirty="0" err="1" smtClean="0">
                <a:solidFill>
                  <a:srgbClr val="134770">
                    <a:lumMod val="75000"/>
                  </a:srgbClr>
                </a:solidFill>
                <a:latin typeface="Tw Cen MT" panose="020B0602020104020603"/>
              </a:rPr>
              <a:t>atau</a:t>
            </a:r>
            <a:r>
              <a:rPr lang="en-US" sz="1800" dirty="0" smtClean="0">
                <a:solidFill>
                  <a:srgbClr val="134770">
                    <a:lumMod val="75000"/>
                  </a:srgbClr>
                </a:solidFill>
                <a:latin typeface="Tw Cen MT" panose="020B0602020104020603"/>
              </a:rPr>
              <a:t> </a:t>
            </a:r>
            <a:r>
              <a:rPr lang="en-US" sz="1800" dirty="0" err="1" smtClean="0">
                <a:solidFill>
                  <a:srgbClr val="134770">
                    <a:lumMod val="75000"/>
                  </a:srgbClr>
                </a:solidFill>
                <a:latin typeface="Tw Cen MT" panose="020B0602020104020603"/>
              </a:rPr>
              <a:t>bentuk</a:t>
            </a:r>
            <a:r>
              <a:rPr lang="en-US" sz="1800" dirty="0" smtClean="0">
                <a:solidFill>
                  <a:srgbClr val="134770">
                    <a:lumMod val="75000"/>
                  </a:srgbClr>
                </a:solidFill>
                <a:latin typeface="Tw Cen MT" panose="020B0602020104020603"/>
              </a:rPr>
              <a:t> lain yang </a:t>
            </a:r>
            <a:r>
              <a:rPr lang="en-US" sz="1800" dirty="0" err="1" smtClean="0">
                <a:solidFill>
                  <a:srgbClr val="134770">
                    <a:lumMod val="75000"/>
                  </a:srgbClr>
                </a:solidFill>
                <a:latin typeface="Tw Cen MT" panose="020B0602020104020603"/>
              </a:rPr>
              <a:t>dapat</a:t>
            </a:r>
            <a:r>
              <a:rPr lang="en-US" sz="1800" dirty="0" smtClean="0">
                <a:solidFill>
                  <a:srgbClr val="134770">
                    <a:lumMod val="75000"/>
                  </a:srgbClr>
                </a:solidFill>
                <a:latin typeface="Tw Cen MT" panose="020B0602020104020603"/>
              </a:rPr>
              <a:t> </a:t>
            </a:r>
            <a:r>
              <a:rPr lang="en-US" sz="1800" dirty="0" err="1" smtClean="0">
                <a:solidFill>
                  <a:srgbClr val="134770">
                    <a:lumMod val="75000"/>
                  </a:srgbClr>
                </a:solidFill>
                <a:latin typeface="Tw Cen MT" panose="020B0602020104020603"/>
              </a:rPr>
              <a:t>diukur</a:t>
            </a:r>
            <a:r>
              <a:rPr lang="en-US" sz="1800" dirty="0" smtClean="0">
                <a:solidFill>
                  <a:srgbClr val="134770">
                    <a:lumMod val="75000"/>
                  </a:srgbClr>
                </a:solidFill>
                <a:latin typeface="Tw Cen MT" panose="020B0602020104020603"/>
              </a:rPr>
              <a:t> </a:t>
            </a:r>
            <a:r>
              <a:rPr lang="en-US" sz="1800" dirty="0" err="1" smtClean="0">
                <a:solidFill>
                  <a:srgbClr val="134770">
                    <a:lumMod val="75000"/>
                  </a:srgbClr>
                </a:solidFill>
                <a:latin typeface="Tw Cen MT" panose="020B0602020104020603"/>
              </a:rPr>
              <a:t>dengan</a:t>
            </a:r>
            <a:r>
              <a:rPr lang="en-US" sz="1800" dirty="0" smtClean="0">
                <a:solidFill>
                  <a:srgbClr val="134770">
                    <a:lumMod val="75000"/>
                  </a:srgbClr>
                </a:solidFill>
                <a:latin typeface="Tw Cen MT" panose="020B0602020104020603"/>
              </a:rPr>
              <a:t> </a:t>
            </a:r>
            <a:r>
              <a:rPr lang="en-US" sz="1800" dirty="0" err="1" smtClean="0">
                <a:solidFill>
                  <a:srgbClr val="134770">
                    <a:lumMod val="75000"/>
                  </a:srgbClr>
                </a:solidFill>
                <a:latin typeface="Tw Cen MT" panose="020B0602020104020603"/>
              </a:rPr>
              <a:t>uang</a:t>
            </a:r>
            <a:r>
              <a:rPr lang="en-US" sz="1800" dirty="0" smtClean="0">
                <a:solidFill>
                  <a:srgbClr val="134770">
                    <a:lumMod val="75000"/>
                  </a:srgbClr>
                </a:solidFill>
                <a:latin typeface="Tw Cen MT" panose="020B0602020104020603"/>
              </a:rPr>
              <a:t> (cash/in kind)</a:t>
            </a:r>
            <a:endParaRPr lang="id-ID" sz="1800" dirty="0">
              <a:solidFill>
                <a:srgbClr val="FF0000"/>
              </a:solidFill>
              <a:latin typeface="Tw Cen MT" panose="020B0602020104020603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61120" y="5236840"/>
            <a:ext cx="5905976" cy="3744416"/>
          </a:xfrm>
          <a:prstGeom prst="rect">
            <a:avLst/>
          </a:prstGeom>
          <a:solidFill>
            <a:srgbClr val="FFC000">
              <a:alpha val="57000"/>
            </a:srgbClr>
          </a:solidFill>
          <a:ln>
            <a:noFill/>
          </a:ln>
        </p:spPr>
        <p:txBody>
          <a:bodyPr wrap="square" rtlCol="0" anchor="ctr" anchorCtr="1">
            <a:noAutofit/>
          </a:bodyPr>
          <a:lstStyle/>
          <a:p>
            <a:pPr marL="342900" lvl="0" indent="-342900" algn="l" defTabSz="457200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id-ID" sz="2000" dirty="0" smtClean="0">
                <a:solidFill>
                  <a:srgbClr val="FF0000"/>
                </a:solidFill>
                <a:latin typeface="Tw Cen MT" panose="020B0602020104020603"/>
              </a:rPr>
              <a:t>Riset </a:t>
            </a:r>
            <a:r>
              <a:rPr lang="id-ID" sz="2000" dirty="0">
                <a:solidFill>
                  <a:srgbClr val="FF0000"/>
                </a:solidFill>
                <a:latin typeface="Tw Cen MT" panose="020B0602020104020603"/>
              </a:rPr>
              <a:t>pada tahun pertama dapat melibatkan mitra (opsional) dan harus melibatkan mitra pada tahun kedua sehingga hasil riset langsung dapat diimplementasikan</a:t>
            </a:r>
          </a:p>
          <a:p>
            <a:pPr marL="342900" lvl="0" indent="-342900" algn="l" defTabSz="457200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id-ID" sz="2000" dirty="0">
                <a:solidFill>
                  <a:srgbClr val="134770">
                    <a:lumMod val="75000"/>
                  </a:srgbClr>
                </a:solidFill>
                <a:latin typeface="Tw Cen MT" panose="020B0602020104020603"/>
              </a:rPr>
              <a:t>Mitra adalah lembaga sektor publik (lembaga pemerintah dan pemerintah daerah) atau korporasi yang dapat bertindak sebagai regulator implementasi hasil riset atau kelompok masyarakat yang dapat bertindak sebagai pengguna hasil riset.</a:t>
            </a:r>
          </a:p>
          <a:p>
            <a:pPr marL="342900" lvl="0" indent="-342900" algn="l" defTabSz="457200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id-ID" sz="2000" dirty="0">
                <a:solidFill>
                  <a:srgbClr val="134770">
                    <a:lumMod val="75000"/>
                  </a:srgbClr>
                </a:solidFill>
                <a:latin typeface="Tw Cen MT" panose="020B0602020104020603"/>
              </a:rPr>
              <a:t>Riset </a:t>
            </a:r>
            <a:r>
              <a:rPr lang="en-US" sz="2000" dirty="0" err="1">
                <a:solidFill>
                  <a:srgbClr val="134770">
                    <a:lumMod val="75000"/>
                  </a:srgbClr>
                </a:solidFill>
                <a:latin typeface="Tw Cen MT" panose="020B0602020104020603"/>
              </a:rPr>
              <a:t>harus</a:t>
            </a:r>
            <a:r>
              <a:rPr lang="en-US" sz="2000" dirty="0">
                <a:solidFill>
                  <a:srgbClr val="134770">
                    <a:lumMod val="75000"/>
                  </a:srgbClr>
                </a:solidFill>
                <a:latin typeface="Tw Cen MT" panose="020B0602020104020603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w Cen MT" panose="020B0602020104020603"/>
              </a:rPr>
              <a:t>memiliki</a:t>
            </a:r>
            <a:r>
              <a:rPr lang="en-US" sz="2000" b="1" dirty="0">
                <a:solidFill>
                  <a:srgbClr val="FF0000"/>
                </a:solidFill>
                <a:latin typeface="Tw Cen MT" panose="020B0602020104020603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w Cen MT" panose="020B0602020104020603"/>
              </a:rPr>
              <a:t>kelayakan</a:t>
            </a:r>
            <a:r>
              <a:rPr lang="en-US" sz="2000" b="1" dirty="0">
                <a:solidFill>
                  <a:srgbClr val="FF0000"/>
                </a:solidFill>
                <a:latin typeface="Tw Cen MT" panose="020B0602020104020603"/>
              </a:rPr>
              <a:t> </a:t>
            </a:r>
            <a:r>
              <a:rPr lang="id-ID" sz="2000" b="1" dirty="0">
                <a:solidFill>
                  <a:srgbClr val="FF0000"/>
                </a:solidFill>
                <a:latin typeface="Tw Cen MT" panose="020B0602020104020603"/>
              </a:rPr>
              <a:t>implementasi kebijakan/model</a:t>
            </a:r>
            <a:r>
              <a:rPr lang="id-ID" sz="2000" strike="sngStrike" dirty="0">
                <a:solidFill>
                  <a:srgbClr val="134770">
                    <a:lumMod val="75000"/>
                  </a:srgbClr>
                </a:solidFill>
                <a:latin typeface="Tw Cen MT" panose="020B0602020104020603"/>
              </a:rPr>
              <a:t> </a:t>
            </a:r>
            <a:endParaRPr lang="id-ID" sz="2000" dirty="0">
              <a:solidFill>
                <a:srgbClr val="134770">
                  <a:lumMod val="75000"/>
                </a:srgbClr>
              </a:solidFill>
              <a:latin typeface="Tw Cen MT" panose="020B0602020104020603"/>
            </a:endParaRPr>
          </a:p>
        </p:txBody>
      </p:sp>
      <p:sp>
        <p:nvSpPr>
          <p:cNvPr id="24" name="Title 3"/>
          <p:cNvSpPr txBox="1">
            <a:spLocks/>
          </p:cNvSpPr>
          <p:nvPr/>
        </p:nvSpPr>
        <p:spPr>
          <a:xfrm>
            <a:off x="650240" y="216747"/>
            <a:ext cx="11487573" cy="975360"/>
          </a:xfrm>
          <a:prstGeom prst="rect">
            <a:avLst/>
          </a:prstGeom>
        </p:spPr>
        <p:txBody>
          <a:bodyPr lIns="130039" tIns="65020" rIns="130039" bIns="65020"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6">
                    <a:lumMod val="75000"/>
                  </a:schemeClr>
                </a:solidFill>
                <a:latin typeface="Segoe UI Light" pitchFamily="34" charset="0"/>
                <a:ea typeface="+mj-ea"/>
                <a:cs typeface="+mj-cs"/>
              </a:defRPr>
            </a:lvl1pPr>
          </a:lstStyle>
          <a:p>
            <a:pPr marL="650197" indent="-650197" fontAlgn="auto">
              <a:lnSpc>
                <a:spcPts val="5262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id-ID" sz="4000" b="1" dirty="0" smtClean="0">
                <a:solidFill>
                  <a:schemeClr val="tx2">
                    <a:lumMod val="75000"/>
                  </a:schemeClr>
                </a:solidFill>
                <a:latin typeface="Rockwell" pitchFamily="18" charset="0"/>
              </a:rPr>
              <a:t>Persyaratan RISPRO</a:t>
            </a:r>
            <a:endParaRPr lang="en-US" sz="4000" b="1" dirty="0">
              <a:solidFill>
                <a:schemeClr val="tx2">
                  <a:lumMod val="75000"/>
                </a:schemeClr>
              </a:solidFill>
              <a:latin typeface="Rockwell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85776" y="1492424"/>
            <a:ext cx="110989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/>
            <a:r>
              <a:rPr lang="en-US" sz="2000" b="1" u="sng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id-ID" sz="2000" b="1" u="sng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ersyaratan Bantuan Dana RISPRO</a:t>
            </a:r>
            <a:endParaRPr lang="id-ID" sz="2000" b="1" dirty="0">
              <a:solidFill>
                <a:schemeClr val="bg2">
                  <a:lumMod val="10000"/>
                </a:schemeClr>
              </a:solidFill>
              <a:latin typeface="Arial" pitchFamily="34" charset="0"/>
              <a:ea typeface="Helvetica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94729" y="4876800"/>
            <a:ext cx="12472367" cy="329848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w Cen MT" panose="020B0602020104020603"/>
              </a:rPr>
              <a:t>Persyaratan Khusus : 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309712" y="2788568"/>
            <a:ext cx="12472367" cy="329848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w Cen MT" panose="020B0602020104020603"/>
              </a:rPr>
              <a:t>Persyaratan Umum : 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09712" y="3148609"/>
            <a:ext cx="12472367" cy="1650556"/>
          </a:xfrm>
          <a:prstGeom prst="roundRect">
            <a:avLst>
              <a:gd name="adj" fmla="val 5339"/>
            </a:avLst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>
            <a:noAutofit/>
          </a:bodyPr>
          <a:lstStyle/>
          <a:p>
            <a:pPr marL="457200" marR="0" lvl="0" indent="-45720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id-ID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Tw Cen MT" panose="020B0602020104020603"/>
              </a:rPr>
              <a:t>Riset dilakukan</a:t>
            </a:r>
            <a:r>
              <a:rPr kumimoji="0" lang="id-ID" sz="1600" b="0" i="0" u="none" strike="noStrike" kern="0" cap="none" spc="0" normalizeH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Tw Cen MT" panose="020B0602020104020603"/>
              </a:rPr>
              <a:t> dalam wilayah R.I.;</a:t>
            </a:r>
          </a:p>
          <a:p>
            <a:pPr marL="457200" marR="0" lvl="0" indent="-45720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id-ID" sz="1600" kern="0" dirty="0" smtClean="0">
                <a:solidFill>
                  <a:schemeClr val="bg2">
                    <a:lumMod val="10000"/>
                  </a:schemeClr>
                </a:solidFill>
                <a:latin typeface="Tw Cen MT" panose="020B0602020104020603"/>
              </a:rPr>
              <a:t>Penyempurnaan riset dimungkinkan dilakukan di luar negeri untuk mendapat dukungan fasilitas riset yang tidak bersifat komersil;</a:t>
            </a:r>
          </a:p>
          <a:p>
            <a:pPr marL="457200" marR="0" lvl="0" indent="-45720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id-ID" sz="1600" b="0" i="0" u="none" strike="noStrike" kern="0" cap="none" spc="0" normalizeH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Tw Cen MT" panose="020B0602020104020603"/>
              </a:rPr>
              <a:t>Riset harus bersifat multidisiplin agar dapat memberikan perspektif lengkap terhadap pemecahan permasalahan bangsa atau peningkatan daya saing bangsa;</a:t>
            </a:r>
          </a:p>
          <a:p>
            <a:pPr marL="457200" marR="0" lvl="0" indent="-45720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id-ID" sz="1600" kern="0" dirty="0" smtClean="0">
                <a:solidFill>
                  <a:schemeClr val="bg2">
                    <a:lumMod val="10000"/>
                  </a:schemeClr>
                </a:solidFill>
                <a:latin typeface="Tw Cen MT" panose="020B0602020104020603"/>
              </a:rPr>
              <a:t>Setiap kelompok periset hanya boleh mengusulkan satu usulan pada tahun yang sama baik sebagai ketua ataupun anggota periset;</a:t>
            </a:r>
          </a:p>
          <a:p>
            <a:pPr marL="457200" marR="0" lvl="0" indent="-45720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id-ID" sz="1600" b="0" i="0" u="none" strike="noStrike" kern="0" cap="none" spc="0" normalizeH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Tw Cen MT" panose="020B0602020104020603"/>
              </a:rPr>
              <a:t>Riset yang dilakukan oleh dua lembaga riset atau lebih harus dibuktikan dengan perjanjian kerja sama riset antar lembaga.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9744067" y="280608"/>
            <a:ext cx="2796464" cy="619329"/>
            <a:chOff x="8602480" y="90473"/>
            <a:chExt cx="4154857" cy="920170"/>
          </a:xfrm>
        </p:grpSpPr>
        <p:pic>
          <p:nvPicPr>
            <p:cNvPr id="23" name="Picture 2" descr="http://bappeda.kaurkab.go.id/wp-content/uploads/2015/03/LOGO-KEMENTERIAN-RISET-DAN-TEKNOLOGI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27005" y="172216"/>
              <a:ext cx="930332" cy="814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https://minhsukorejo.files.wordpress.com/2012/03/logo_kementerian_agama.png?w=32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872" y="90473"/>
              <a:ext cx="920170" cy="920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6" descr="http://1.bp.blogspot.com/-GiLzbPzOlm8/Upw-6WNRV-I/AAAAAAAAAB0/4lDnu-vEyl4/s1600/Tut-Wuri-Handayani_Oke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2480" y="107279"/>
              <a:ext cx="886802" cy="903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1" name="Group 30"/>
            <p:cNvGrpSpPr/>
            <p:nvPr/>
          </p:nvGrpSpPr>
          <p:grpSpPr>
            <a:xfrm>
              <a:off x="9633054" y="113628"/>
              <a:ext cx="915639" cy="897015"/>
              <a:chOff x="9633054" y="113628"/>
              <a:chExt cx="915639" cy="897015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9814768" y="628328"/>
                <a:ext cx="576064" cy="2880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3" name="Picture 8" descr="http://upload.wikimedia.org/wikipedia/id/8/89/Logo_Depkeu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33054" y="113628"/>
                <a:ext cx="915639" cy="8970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416483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753600" y="9234316"/>
            <a:ext cx="3034453" cy="519289"/>
          </a:xfrm>
        </p:spPr>
        <p:txBody>
          <a:bodyPr/>
          <a:lstStyle/>
          <a:p>
            <a:fld id="{7D87A160-EE50-4F7B-BDA6-D710A5799145}" type="slidenum">
              <a:rPr lang="en-US" smtClean="0">
                <a:solidFill>
                  <a:srgbClr val="333333"/>
                </a:solidFill>
              </a:rPr>
              <a:pPr/>
              <a:t>17</a:t>
            </a:fld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09711" y="1924472"/>
            <a:ext cx="6347511" cy="594304"/>
          </a:xfrm>
          <a:prstGeom prst="roundRect">
            <a:avLst/>
          </a:prstGeom>
          <a:solidFill>
            <a:srgbClr val="D35940">
              <a:lumMod val="40000"/>
              <a:lumOff val="6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34770">
                    <a:lumMod val="75000"/>
                  </a:srgbClr>
                </a:solidFill>
                <a:effectLst/>
                <a:uLnTx/>
                <a:uFillTx/>
                <a:latin typeface="Tw Cen MT" panose="020B0602020104020603"/>
              </a:rPr>
              <a:t>Bantuan Dana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34770">
                    <a:lumMod val="75000"/>
                  </a:srgbClr>
                </a:solidFill>
                <a:effectLst/>
                <a:uLnTx/>
                <a:uFillTx/>
                <a:latin typeface="Tw Cen MT" panose="020B0602020104020603"/>
              </a:rPr>
              <a:t> Riset Inovatif Produktif (RISPRO) Komersial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861120" y="1924472"/>
            <a:ext cx="5905976" cy="594304"/>
          </a:xfrm>
          <a:prstGeom prst="roundRect">
            <a:avLst/>
          </a:prstGeom>
          <a:solidFill>
            <a:srgbClr val="FFC000">
              <a:alpha val="57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34770">
                    <a:lumMod val="75000"/>
                  </a:srgbClr>
                </a:solidFill>
                <a:effectLst/>
                <a:uLnTx/>
                <a:uFillTx/>
                <a:latin typeface="Tw Cen MT" panose="020B0602020104020603"/>
              </a:rPr>
              <a:t>Bantuan Dana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34770">
                    <a:lumMod val="75000"/>
                  </a:srgbClr>
                </a:solidFill>
                <a:effectLst/>
                <a:uLnTx/>
                <a:uFillTx/>
                <a:latin typeface="Tw Cen MT" panose="020B0602020104020603"/>
              </a:rPr>
              <a:t> Riset Inovatif Produktif (RISPRO) Implementatif</a:t>
            </a:r>
          </a:p>
        </p:txBody>
      </p:sp>
      <p:sp>
        <p:nvSpPr>
          <p:cNvPr id="24" name="Title 3"/>
          <p:cNvSpPr txBox="1">
            <a:spLocks/>
          </p:cNvSpPr>
          <p:nvPr/>
        </p:nvSpPr>
        <p:spPr>
          <a:xfrm>
            <a:off x="650240" y="216747"/>
            <a:ext cx="11487573" cy="975360"/>
          </a:xfrm>
          <a:prstGeom prst="rect">
            <a:avLst/>
          </a:prstGeom>
        </p:spPr>
        <p:txBody>
          <a:bodyPr lIns="130039" tIns="65020" rIns="130039" bIns="65020"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6">
                    <a:lumMod val="75000"/>
                  </a:schemeClr>
                </a:solidFill>
                <a:latin typeface="Segoe UI Light" pitchFamily="34" charset="0"/>
                <a:ea typeface="+mj-ea"/>
                <a:cs typeface="+mj-cs"/>
              </a:defRPr>
            </a:lvl1pPr>
          </a:lstStyle>
          <a:p>
            <a:pPr marL="650197" indent="-650197" fontAlgn="auto">
              <a:lnSpc>
                <a:spcPts val="5262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id-ID" sz="4000" b="1" dirty="0" smtClean="0">
                <a:solidFill>
                  <a:schemeClr val="tx2">
                    <a:lumMod val="75000"/>
                  </a:schemeClr>
                </a:solidFill>
                <a:latin typeface="Rockwell" pitchFamily="18" charset="0"/>
              </a:rPr>
              <a:t>Kriteria Pendanaan RISPRO</a:t>
            </a:r>
            <a:endParaRPr lang="en-US" sz="4000" b="1" dirty="0">
              <a:solidFill>
                <a:schemeClr val="tx2">
                  <a:lumMod val="75000"/>
                </a:schemeClr>
              </a:solidFill>
              <a:latin typeface="Rockwell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85776" y="1492424"/>
            <a:ext cx="11098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/>
            <a:r>
              <a:rPr lang="id-ID" sz="1800" b="1" u="sng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Kriteria Bantuan Dana RISPRO</a:t>
            </a:r>
            <a:endParaRPr lang="id-ID" sz="1800" b="1" dirty="0">
              <a:solidFill>
                <a:schemeClr val="bg2">
                  <a:lumMod val="10000"/>
                </a:schemeClr>
              </a:solidFill>
              <a:latin typeface="Arial" pitchFamily="34" charset="0"/>
              <a:ea typeface="Helvetica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09712" y="2564296"/>
            <a:ext cx="12472367" cy="6534552"/>
          </a:xfrm>
          <a:prstGeom prst="roundRect">
            <a:avLst>
              <a:gd name="adj" fmla="val 5339"/>
            </a:avLst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>
            <a:noAutofit/>
          </a:bodyPr>
          <a:lstStyle/>
          <a:p>
            <a:pPr marL="342900" lvl="0" indent="-342900" algn="just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id-ID" sz="20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Riset dilakukan oleh kelompok periset yang bernaung di bawah badan penelitian kementerian/lembaga pemerintah dan pemerintah daerah, lembaga-lembaga riset swasta, perguruan tingg</a:t>
            </a:r>
            <a:r>
              <a:rPr lang="en-US" sz="2000" dirty="0" err="1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20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lembaga</a:t>
            </a:r>
            <a:r>
              <a:rPr lang="en-US" sz="20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lainnya</a:t>
            </a:r>
            <a:r>
              <a:rPr lang="en-US" sz="20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berkompeten</a:t>
            </a:r>
            <a:r>
              <a:rPr lang="en-US" sz="20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20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melakukan</a:t>
            </a:r>
            <a:r>
              <a:rPr lang="en-US" sz="20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riset</a:t>
            </a:r>
            <a:r>
              <a:rPr lang="id-ID" sz="20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Khusus kelompok periset yang bernaung di bawah badan penelitian kementerian/lembaga pemerintah harus bekerjasama dengan perguruan tinggi, pemerintah daerah, lembaga-lembaga riset swasta, perguruan tingg</a:t>
            </a:r>
            <a:r>
              <a:rPr lang="en-US" sz="2000" dirty="0" err="1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20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lembaga</a:t>
            </a:r>
            <a:r>
              <a:rPr lang="en-US" sz="20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lainnya</a:t>
            </a:r>
            <a:r>
              <a:rPr lang="en-US" sz="20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berkompeten</a:t>
            </a:r>
            <a:r>
              <a:rPr lang="en-US" sz="20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20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melakukan</a:t>
            </a:r>
            <a:r>
              <a:rPr lang="en-US" sz="20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riset</a:t>
            </a:r>
            <a:r>
              <a:rPr lang="id-ID" sz="20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d-ID" sz="1800" dirty="0"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id-ID" sz="20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Kelompok</a:t>
            </a:r>
            <a:r>
              <a:rPr lang="en-US" sz="20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</a:t>
            </a:r>
            <a:r>
              <a:rPr lang="id-ID" sz="20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eriset memiliki integritas</a:t>
            </a:r>
            <a:r>
              <a:rPr lang="en-US" sz="20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id-ID" sz="20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komitmen</a:t>
            </a:r>
            <a:r>
              <a:rPr lang="en-US" sz="20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20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menyelesaikan</a:t>
            </a:r>
            <a:r>
              <a:rPr lang="en-US" sz="20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riset</a:t>
            </a:r>
            <a:r>
              <a:rPr lang="en-US" sz="20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sesuai</a:t>
            </a:r>
            <a:r>
              <a:rPr lang="en-US" sz="20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20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target </a:t>
            </a:r>
            <a:r>
              <a:rPr lang="en-US" sz="2000" dirty="0" err="1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hasil</a:t>
            </a:r>
            <a:r>
              <a:rPr lang="en-US" sz="20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sz="20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waktu</a:t>
            </a:r>
            <a:r>
              <a:rPr lang="en-US" sz="20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dinyatakan</a:t>
            </a:r>
            <a:r>
              <a:rPr lang="en-US" sz="20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20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pakta</a:t>
            </a:r>
            <a:r>
              <a:rPr lang="en-US" sz="20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integritas</a:t>
            </a:r>
            <a:r>
              <a:rPr lang="id-ID" sz="20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d-ID" sz="1800" dirty="0"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 err="1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Kelompok</a:t>
            </a:r>
            <a:r>
              <a:rPr lang="id-ID" sz="20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periset diketuai oleh periset bergelar minimal doktor atau berkualifikasi setara (sesuai dengan standard Kerangka Kualifikasi Nasional Indonesia (KKNI</a:t>
            </a:r>
            <a:r>
              <a:rPr lang="id-ID" sz="2000" dirty="0" smtClean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id-ID" sz="20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 memiliki rekam jejak riset sesuai dengan bidang yang diusulkan dan ditunjukkan dalam biodata.</a:t>
            </a:r>
            <a:endParaRPr lang="id-ID" sz="1800" dirty="0"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 err="1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Kelompok</a:t>
            </a:r>
            <a:r>
              <a:rPr lang="id-ID" sz="20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periset </a:t>
            </a:r>
            <a:r>
              <a:rPr lang="id-ID" sz="2000" b="1" dirty="0">
                <a:solidFill>
                  <a:srgbClr val="FF0000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memiliki </a:t>
            </a:r>
            <a:r>
              <a:rPr lang="id-ID" sz="2000" b="1" i="1" dirty="0">
                <a:solidFill>
                  <a:srgbClr val="FF0000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roadmap </a:t>
            </a:r>
            <a:r>
              <a:rPr lang="id-ID" sz="2000" b="1" dirty="0">
                <a:solidFill>
                  <a:srgbClr val="FF0000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riset yang mendukung bidang yang diusulkan</a:t>
            </a:r>
            <a:r>
              <a:rPr lang="id-ID" sz="20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d-ID" sz="1800" dirty="0"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 err="1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Kelompok</a:t>
            </a:r>
            <a:r>
              <a:rPr lang="id-ID" sz="20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periset tidak sedang menempuh studi lanjut dan/atau akan mengikuti kegiatan akademik lain yang dapat mengganggu jalannya riset (</a:t>
            </a:r>
            <a:r>
              <a:rPr lang="id-ID" sz="2000" i="1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 Academic Recharging, Postdoc</a:t>
            </a:r>
            <a:r>
              <a:rPr lang="id-ID" sz="20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dan lain-lain).</a:t>
            </a:r>
            <a:endParaRPr lang="id-ID" sz="1800" dirty="0"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 err="1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Kelompok</a:t>
            </a:r>
            <a:r>
              <a:rPr lang="en-US" sz="20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20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periset berjumlah minimal 3 (tiga) orang</a:t>
            </a:r>
            <a:r>
              <a:rPr lang="en-US" sz="20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termasuk</a:t>
            </a:r>
            <a:r>
              <a:rPr lang="en-US" sz="20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ketua</a:t>
            </a:r>
            <a:r>
              <a:rPr lang="en-US" sz="20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id-ID" sz="20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yang </a:t>
            </a:r>
            <a:r>
              <a:rPr lang="en-US" sz="2000" dirty="0" err="1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berasal</a:t>
            </a:r>
            <a:r>
              <a:rPr lang="en-US" sz="20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20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20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badan penelitian kementerian/lembaga, lembaga riset pemerintah dan/atau swasta, perguruan tingg</a:t>
            </a:r>
            <a:r>
              <a:rPr lang="en-US" sz="2000" dirty="0" err="1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d-ID" sz="20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serta mitra, </a:t>
            </a:r>
            <a:r>
              <a:rPr lang="en-US" sz="2000" dirty="0" err="1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sz="20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000" dirty="0" err="1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20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lembaga</a:t>
            </a:r>
            <a:r>
              <a:rPr lang="en-US" sz="20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lainnya</a:t>
            </a:r>
            <a:r>
              <a:rPr lang="en-US" sz="20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berkompeten</a:t>
            </a:r>
            <a:r>
              <a:rPr lang="en-US" sz="20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20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melakukan</a:t>
            </a:r>
            <a:r>
              <a:rPr lang="en-US" sz="20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riset</a:t>
            </a:r>
            <a:r>
              <a:rPr lang="en-US" sz="20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d-ID" sz="1800" dirty="0"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id-ID" sz="20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Usulan riset yang diajukan oleh kelompok periset sudah mendapat persetujuan pimpinan lembaga pengusul dan pimpinan lembaga mitra yang dibuktikan dengan tanda tangan di lembar pengesahan.</a:t>
            </a:r>
            <a:endParaRPr lang="id-ID" sz="1800" dirty="0">
              <a:effectLst/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9744067" y="280608"/>
            <a:ext cx="2796464" cy="619329"/>
            <a:chOff x="8602480" y="90473"/>
            <a:chExt cx="4154857" cy="920170"/>
          </a:xfrm>
        </p:grpSpPr>
        <p:pic>
          <p:nvPicPr>
            <p:cNvPr id="21" name="Picture 2" descr="http://bappeda.kaurkab.go.id/wp-content/uploads/2015/03/LOGO-KEMENTERIAN-RISET-DAN-TEKNOLOGI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27005" y="172216"/>
              <a:ext cx="930332" cy="814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https://minhsukorejo.files.wordpress.com/2012/03/logo_kementerian_agama.png?w=32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872" y="90473"/>
              <a:ext cx="920170" cy="920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6" descr="http://1.bp.blogspot.com/-GiLzbPzOlm8/Upw-6WNRV-I/AAAAAAAAAB0/4lDnu-vEyl4/s1600/Tut-Wuri-Handayani_Oke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2480" y="107279"/>
              <a:ext cx="886802" cy="903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5" name="Group 24"/>
            <p:cNvGrpSpPr/>
            <p:nvPr/>
          </p:nvGrpSpPr>
          <p:grpSpPr>
            <a:xfrm>
              <a:off x="9633054" y="113628"/>
              <a:ext cx="915639" cy="897015"/>
              <a:chOff x="9633054" y="113628"/>
              <a:chExt cx="915639" cy="897015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9814768" y="628328"/>
                <a:ext cx="576064" cy="2880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8" name="Picture 8" descr="http://upload.wikimedia.org/wikipedia/id/8/89/Logo_Depkeu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33054" y="113628"/>
                <a:ext cx="915639" cy="8970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88247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753600" y="9234316"/>
            <a:ext cx="3034453" cy="519289"/>
          </a:xfrm>
        </p:spPr>
        <p:txBody>
          <a:bodyPr/>
          <a:lstStyle/>
          <a:p>
            <a:fld id="{7D87A160-EE50-4F7B-BDA6-D710A5799145}" type="slidenum">
              <a:rPr lang="en-US" smtClean="0">
                <a:solidFill>
                  <a:srgbClr val="333333"/>
                </a:solidFill>
              </a:rPr>
              <a:pPr/>
              <a:t>18</a:t>
            </a:fld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09711" y="2265681"/>
            <a:ext cx="6347511" cy="594304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34770">
                    <a:lumMod val="75000"/>
                  </a:srgbClr>
                </a:solidFill>
                <a:effectLst/>
                <a:uLnTx/>
                <a:uFillTx/>
                <a:latin typeface="Tw Cen MT" panose="020B0602020104020603"/>
              </a:rPr>
              <a:t>Bantuan Dana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34770">
                    <a:lumMod val="75000"/>
                  </a:srgbClr>
                </a:solidFill>
                <a:effectLst/>
                <a:uLnTx/>
                <a:uFillTx/>
                <a:latin typeface="Tw Cen MT" panose="020B0602020104020603"/>
              </a:rPr>
              <a:t> Riset Inovatif Produktif (RISPRO) Komersial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861120" y="2265681"/>
            <a:ext cx="5905976" cy="59430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34770">
                    <a:lumMod val="75000"/>
                  </a:srgbClr>
                </a:solidFill>
                <a:effectLst/>
                <a:uLnTx/>
                <a:uFillTx/>
                <a:latin typeface="Tw Cen MT" panose="020B0602020104020603"/>
              </a:rPr>
              <a:t>Bantuan Dana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34770">
                    <a:lumMod val="75000"/>
                  </a:srgbClr>
                </a:solidFill>
                <a:effectLst/>
                <a:uLnTx/>
                <a:uFillTx/>
                <a:latin typeface="Tw Cen MT" panose="020B0602020104020603"/>
              </a:rPr>
              <a:t> Riset Inovatif Produktif (RISPRO) Implementatif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9711" y="3004592"/>
            <a:ext cx="6347511" cy="626133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lvl="0" algn="l" defTabSz="457200" fontAlgn="auto" hangingPunct="1">
              <a:spcBef>
                <a:spcPts val="0"/>
              </a:spcBef>
              <a:spcAft>
                <a:spcPts val="0"/>
              </a:spcAft>
            </a:pPr>
            <a:r>
              <a:rPr lang="id-ID" sz="2400" b="1" dirty="0" smtClean="0">
                <a:solidFill>
                  <a:srgbClr val="134770">
                    <a:lumMod val="75000"/>
                  </a:srgbClr>
                </a:solidFill>
                <a:latin typeface="Tw Cen MT" panose="020B0602020104020603"/>
              </a:rPr>
              <a:t>Salah </a:t>
            </a:r>
            <a:r>
              <a:rPr lang="id-ID" sz="2400" b="1" dirty="0">
                <a:solidFill>
                  <a:srgbClr val="134770">
                    <a:lumMod val="75000"/>
                  </a:srgbClr>
                </a:solidFill>
                <a:latin typeface="Tw Cen MT" panose="020B0602020104020603"/>
              </a:rPr>
              <a:t>satu atau lebih</a:t>
            </a:r>
            <a:r>
              <a:rPr lang="id-ID" sz="2400" dirty="0">
                <a:solidFill>
                  <a:srgbClr val="134770">
                    <a:lumMod val="75000"/>
                  </a:srgbClr>
                </a:solidFill>
                <a:latin typeface="Tw Cen MT" panose="020B0602020104020603"/>
              </a:rPr>
              <a:t> dari :</a:t>
            </a:r>
          </a:p>
          <a:p>
            <a:pPr marL="342900" lvl="0" indent="-342900" algn="l" defTabSz="457200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id-ID" sz="2400" dirty="0">
                <a:solidFill>
                  <a:srgbClr val="134770">
                    <a:lumMod val="75000"/>
                  </a:srgbClr>
                </a:solidFill>
                <a:latin typeface="Tw Cen MT" panose="020B0602020104020603"/>
              </a:rPr>
              <a:t>invensi produk baru yang layak dikomersialkan;</a:t>
            </a:r>
          </a:p>
          <a:p>
            <a:pPr marL="342900" lvl="0" indent="-342900" algn="l" defTabSz="457200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id-ID" sz="2400" dirty="0">
                <a:solidFill>
                  <a:srgbClr val="134770">
                    <a:lumMod val="75000"/>
                  </a:srgbClr>
                </a:solidFill>
                <a:latin typeface="Tw Cen MT" panose="020B0602020104020603"/>
              </a:rPr>
              <a:t>invensi teknologi baru untuk menghasilkan produk baru yang memiliki nilai komersial;</a:t>
            </a:r>
          </a:p>
          <a:p>
            <a:pPr marL="342900" lvl="0" indent="-342900" algn="l" defTabSz="457200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id-ID" sz="2400" dirty="0">
                <a:solidFill>
                  <a:srgbClr val="134770">
                    <a:lumMod val="75000"/>
                  </a:srgbClr>
                </a:solidFill>
                <a:latin typeface="Tw Cen MT" panose="020B0602020104020603"/>
              </a:rPr>
              <a:t>pengembangan produk yang telah ada;</a:t>
            </a:r>
          </a:p>
          <a:p>
            <a:pPr marL="342900" lvl="0" indent="-342900" algn="l" defTabSz="457200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id-ID" sz="2400" dirty="0">
                <a:solidFill>
                  <a:srgbClr val="134770">
                    <a:lumMod val="75000"/>
                  </a:srgbClr>
                </a:solidFill>
                <a:latin typeface="Tw Cen MT" panose="020B0602020104020603"/>
              </a:rPr>
              <a:t>perbaikan proses produksi</a:t>
            </a:r>
            <a:r>
              <a:rPr lang="en-US" sz="2400" dirty="0">
                <a:solidFill>
                  <a:srgbClr val="134770">
                    <a:lumMod val="75000"/>
                  </a:srgbClr>
                </a:solidFill>
                <a:latin typeface="Tw Cen MT" panose="020B0602020104020603"/>
              </a:rPr>
              <a:t>;</a:t>
            </a:r>
            <a:endParaRPr lang="id-ID" sz="2400" dirty="0">
              <a:solidFill>
                <a:srgbClr val="134770">
                  <a:lumMod val="75000"/>
                </a:srgbClr>
              </a:solidFill>
              <a:latin typeface="Tw Cen MT" panose="020B0602020104020603"/>
            </a:endParaRPr>
          </a:p>
          <a:p>
            <a:pPr marL="342900" lvl="0" indent="-342900" algn="l" defTabSz="457200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id-ID" sz="2400" dirty="0">
                <a:solidFill>
                  <a:srgbClr val="134770">
                    <a:lumMod val="75000"/>
                  </a:srgbClr>
                </a:solidFill>
                <a:latin typeface="Tw Cen MT" panose="020B0602020104020603"/>
              </a:rPr>
              <a:t>penerapan teknologi baru yang memiliki nilai ekonomis guna meningkatkan daya saing industri nasional.</a:t>
            </a:r>
          </a:p>
          <a:p>
            <a:pPr lvl="0" algn="l" defTabSz="457200" fontAlgn="auto" hangingPunct="1">
              <a:spcBef>
                <a:spcPts val="0"/>
              </a:spcBef>
              <a:spcAft>
                <a:spcPts val="0"/>
              </a:spcAft>
            </a:pPr>
            <a:endParaRPr lang="id-ID" sz="2400" dirty="0">
              <a:solidFill>
                <a:srgbClr val="134770">
                  <a:lumMod val="75000"/>
                </a:srgbClr>
              </a:solidFill>
              <a:latin typeface="Tw Cen MT" panose="020B0602020104020603"/>
            </a:endParaRPr>
          </a:p>
          <a:p>
            <a:pPr lvl="0" algn="l" defTabSz="457200" fontAlgn="auto" hangingPunct="1">
              <a:spcBef>
                <a:spcPts val="0"/>
              </a:spcBef>
              <a:spcAft>
                <a:spcPts val="0"/>
              </a:spcAft>
            </a:pPr>
            <a:r>
              <a:rPr lang="id-ID" sz="2400" dirty="0">
                <a:solidFill>
                  <a:srgbClr val="002060"/>
                </a:solidFill>
                <a:latin typeface="Tw Cen MT" panose="020B0602020104020603"/>
              </a:rPr>
              <a:t>Selain salah satu</a:t>
            </a:r>
            <a:r>
              <a:rPr lang="en-US" sz="2400" dirty="0">
                <a:solidFill>
                  <a:srgbClr val="002060"/>
                </a:solidFill>
                <a:latin typeface="Tw Cen MT" panose="020B0602020104020603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w Cen MT" panose="020B0602020104020603"/>
              </a:rPr>
              <a:t>luaran</a:t>
            </a:r>
            <a:r>
              <a:rPr lang="en-US" sz="2400" dirty="0">
                <a:solidFill>
                  <a:srgbClr val="002060"/>
                </a:solidFill>
                <a:latin typeface="Tw Cen MT" panose="020B0602020104020603"/>
              </a:rPr>
              <a:t> di </a:t>
            </a:r>
            <a:r>
              <a:rPr lang="en-US" sz="2400" dirty="0" err="1">
                <a:solidFill>
                  <a:srgbClr val="002060"/>
                </a:solidFill>
                <a:latin typeface="Tw Cen MT" panose="020B0602020104020603"/>
              </a:rPr>
              <a:t>atas</a:t>
            </a:r>
            <a:r>
              <a:rPr lang="en-US" sz="2400" dirty="0">
                <a:solidFill>
                  <a:srgbClr val="002060"/>
                </a:solidFill>
                <a:latin typeface="Tw Cen MT" panose="020B0602020104020603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w Cen MT" panose="020B0602020104020603"/>
              </a:rPr>
              <a:t>Bantuan</a:t>
            </a:r>
            <a:r>
              <a:rPr lang="en-US" sz="2400" dirty="0">
                <a:solidFill>
                  <a:srgbClr val="002060"/>
                </a:solidFill>
                <a:latin typeface="Tw Cen MT" panose="020B0602020104020603"/>
              </a:rPr>
              <a:t> Dana RISPRO </a:t>
            </a:r>
            <a:r>
              <a:rPr lang="id-ID" sz="2400" dirty="0">
                <a:solidFill>
                  <a:srgbClr val="002060"/>
                </a:solidFill>
                <a:latin typeface="Tw Cen MT" panose="020B0602020104020603"/>
              </a:rPr>
              <a:t>Komersial harus</a:t>
            </a:r>
            <a:r>
              <a:rPr lang="en-US" sz="2400" dirty="0">
                <a:solidFill>
                  <a:srgbClr val="002060"/>
                </a:solidFill>
                <a:latin typeface="Tw Cen MT" panose="020B0602020104020603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w Cen MT" panose="020B0602020104020603"/>
              </a:rPr>
              <a:t>menghasilkan</a:t>
            </a:r>
            <a:r>
              <a:rPr lang="en-US" sz="2400" dirty="0">
                <a:solidFill>
                  <a:srgbClr val="002060"/>
                </a:solidFill>
                <a:latin typeface="Tw Cen MT" panose="020B0602020104020603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w Cen MT" panose="020B0602020104020603"/>
              </a:rPr>
              <a:t>luaran</a:t>
            </a:r>
            <a:r>
              <a:rPr lang="en-US" sz="2400" dirty="0">
                <a:solidFill>
                  <a:srgbClr val="002060"/>
                </a:solidFill>
                <a:latin typeface="Tw Cen MT" panose="020B0602020104020603"/>
              </a:rPr>
              <a:t> </a:t>
            </a:r>
            <a:r>
              <a:rPr lang="id-ID" sz="2400" dirty="0">
                <a:solidFill>
                  <a:srgbClr val="002060"/>
                </a:solidFill>
                <a:latin typeface="Tw Cen MT" panose="020B0602020104020603"/>
              </a:rPr>
              <a:t>saintifik</a:t>
            </a:r>
            <a:r>
              <a:rPr lang="id-ID" sz="2400" dirty="0">
                <a:solidFill>
                  <a:srgbClr val="006600"/>
                </a:solidFill>
                <a:latin typeface="Tw Cen MT" panose="020B0602020104020603"/>
              </a:rPr>
              <a:t>, </a:t>
            </a:r>
            <a:r>
              <a:rPr lang="id-ID" sz="2400" b="1" dirty="0">
                <a:solidFill>
                  <a:srgbClr val="FFFF00"/>
                </a:solidFill>
                <a:latin typeface="Tw Cen MT" panose="020B0602020104020603"/>
              </a:rPr>
              <a:t>yaitu sekurang-kurangnya permohonan hak kekayaan intelektual.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61120" y="3004592"/>
            <a:ext cx="5905976" cy="626133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lvl="0" algn="l" defTabSz="457200" fontAlgn="auto" hangingPunct="1">
              <a:spcBef>
                <a:spcPts val="0"/>
              </a:spcBef>
              <a:spcAft>
                <a:spcPts val="0"/>
              </a:spcAft>
            </a:pPr>
            <a:r>
              <a:rPr lang="id-ID" sz="2100" b="1" dirty="0" smtClean="0">
                <a:solidFill>
                  <a:srgbClr val="134770">
                    <a:lumMod val="75000"/>
                  </a:srgbClr>
                </a:solidFill>
                <a:latin typeface="Tw Cen MT" panose="020B0602020104020603"/>
              </a:rPr>
              <a:t>Salah </a:t>
            </a:r>
            <a:r>
              <a:rPr lang="id-ID" sz="2100" b="1" dirty="0">
                <a:solidFill>
                  <a:srgbClr val="134770">
                    <a:lumMod val="75000"/>
                  </a:srgbClr>
                </a:solidFill>
                <a:latin typeface="Tw Cen MT" panose="020B0602020104020603"/>
              </a:rPr>
              <a:t>satu</a:t>
            </a:r>
            <a:r>
              <a:rPr lang="id-ID" sz="2100" dirty="0">
                <a:solidFill>
                  <a:srgbClr val="134770">
                    <a:lumMod val="75000"/>
                  </a:srgbClr>
                </a:solidFill>
                <a:latin typeface="Tw Cen MT" panose="020B0602020104020603"/>
              </a:rPr>
              <a:t> luaran sebagai berikut:</a:t>
            </a:r>
          </a:p>
          <a:p>
            <a:pPr marL="342900" lvl="0" indent="-342900" algn="l" defTabSz="457200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id-ID" sz="2100" dirty="0">
                <a:solidFill>
                  <a:srgbClr val="134770">
                    <a:lumMod val="75000"/>
                  </a:srgbClr>
                </a:solidFill>
                <a:latin typeface="Tw Cen MT" panose="020B0602020104020603"/>
              </a:rPr>
              <a:t>Penerapan kebijakan/model penguatan tata kelola sektor publik dan korporasi;</a:t>
            </a:r>
          </a:p>
          <a:p>
            <a:pPr marL="342900" lvl="0" indent="-342900" algn="l" defTabSz="457200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id-ID" sz="2100" dirty="0">
                <a:solidFill>
                  <a:srgbClr val="134770">
                    <a:lumMod val="75000"/>
                  </a:srgbClr>
                </a:solidFill>
                <a:latin typeface="Tw Cen MT" panose="020B0602020104020603"/>
              </a:rPr>
              <a:t>Penerapan kebijakan/model pengembangan dan peningkatan ekonomi berkelanjutan dan berwawasan lingkungan.</a:t>
            </a:r>
          </a:p>
          <a:p>
            <a:pPr marL="342900" lvl="0" indent="-342900" algn="l" defTabSz="457200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id-ID" sz="2100" dirty="0">
                <a:solidFill>
                  <a:srgbClr val="134770">
                    <a:lumMod val="75000"/>
                  </a:srgbClr>
                </a:solidFill>
                <a:latin typeface="Tw Cen MT" panose="020B0602020104020603"/>
              </a:rPr>
              <a:t>Penerapan kebijakan/model perwujudan dan peningkatan keharmonisan sosial keagamaan.</a:t>
            </a:r>
          </a:p>
          <a:p>
            <a:pPr marL="342900" lvl="0" indent="-342900" algn="l" defTabSz="457200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id-ID" sz="2100" dirty="0">
                <a:solidFill>
                  <a:srgbClr val="134770">
                    <a:lumMod val="75000"/>
                  </a:srgbClr>
                </a:solidFill>
                <a:latin typeface="Tw Cen MT" panose="020B0602020104020603"/>
              </a:rPr>
              <a:t>Penerapan kebijakan/model pengembangan dan pelestarian budaya Indonesia.</a:t>
            </a:r>
          </a:p>
          <a:p>
            <a:pPr lvl="0" algn="l" defTabSz="457200" fontAlgn="auto" hangingPunct="1">
              <a:spcBef>
                <a:spcPts val="0"/>
              </a:spcBef>
              <a:spcAft>
                <a:spcPts val="0"/>
              </a:spcAft>
            </a:pPr>
            <a:endParaRPr lang="id-ID" sz="2100" dirty="0">
              <a:solidFill>
                <a:srgbClr val="134770">
                  <a:lumMod val="75000"/>
                </a:srgbClr>
              </a:solidFill>
              <a:latin typeface="Tw Cen MT" panose="020B0602020104020603"/>
            </a:endParaRPr>
          </a:p>
          <a:p>
            <a:pPr lvl="0" algn="l" defTabSz="457200" fontAlgn="auto" hangingPunct="1">
              <a:spcBef>
                <a:spcPts val="0"/>
              </a:spcBef>
              <a:spcAft>
                <a:spcPts val="0"/>
              </a:spcAft>
            </a:pPr>
            <a:r>
              <a:rPr lang="id-ID" sz="2100" dirty="0">
                <a:solidFill>
                  <a:srgbClr val="134770">
                    <a:lumMod val="75000"/>
                  </a:srgbClr>
                </a:solidFill>
                <a:latin typeface="Tw Cen MT" panose="020B0602020104020603"/>
              </a:rPr>
              <a:t>Selain salah satu luaran di atas, Bantuan Dana RISPRO Implementatif harus menghasilkan luaran saintifik, yaitu </a:t>
            </a:r>
            <a:r>
              <a:rPr lang="id-ID" sz="2100" b="1" dirty="0">
                <a:solidFill>
                  <a:srgbClr val="FFFF00"/>
                </a:solidFill>
                <a:latin typeface="Tw Cen MT" panose="020B0602020104020603"/>
              </a:rPr>
              <a:t>wajib melakukan publikasi pada jurnal internasional yang mempunyai reputasi atau jurnal nasional terakreditasi.</a:t>
            </a:r>
          </a:p>
        </p:txBody>
      </p:sp>
      <p:sp>
        <p:nvSpPr>
          <p:cNvPr id="24" name="Title 3"/>
          <p:cNvSpPr txBox="1">
            <a:spLocks/>
          </p:cNvSpPr>
          <p:nvPr/>
        </p:nvSpPr>
        <p:spPr>
          <a:xfrm>
            <a:off x="650240" y="216747"/>
            <a:ext cx="11487573" cy="975360"/>
          </a:xfrm>
          <a:prstGeom prst="rect">
            <a:avLst/>
          </a:prstGeom>
        </p:spPr>
        <p:txBody>
          <a:bodyPr lIns="130039" tIns="65020" rIns="130039" bIns="65020"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6">
                    <a:lumMod val="75000"/>
                  </a:schemeClr>
                </a:solidFill>
                <a:latin typeface="Segoe UI Light" pitchFamily="34" charset="0"/>
                <a:ea typeface="+mj-ea"/>
                <a:cs typeface="+mj-cs"/>
              </a:defRPr>
            </a:lvl1pPr>
          </a:lstStyle>
          <a:p>
            <a:pPr marL="650197" indent="-650197" fontAlgn="auto">
              <a:lnSpc>
                <a:spcPts val="5262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id-ID" sz="4000" b="1" dirty="0" smtClean="0">
                <a:solidFill>
                  <a:schemeClr val="tx2">
                    <a:lumMod val="75000"/>
                  </a:schemeClr>
                </a:solidFill>
                <a:latin typeface="Rockwell" pitchFamily="18" charset="0"/>
              </a:rPr>
              <a:t>Luaran RISPRO</a:t>
            </a:r>
            <a:endParaRPr lang="en-US" sz="4000" b="1" dirty="0">
              <a:solidFill>
                <a:schemeClr val="tx2">
                  <a:lumMod val="75000"/>
                </a:schemeClr>
              </a:solidFill>
              <a:latin typeface="Rockwell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85776" y="1636440"/>
            <a:ext cx="11098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/>
            <a:r>
              <a:rPr lang="id-ID" sz="1800" b="1" u="sng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Luaran Bantuan Dana RISPRO</a:t>
            </a:r>
            <a:endParaRPr lang="id-ID" sz="1800" b="1" dirty="0">
              <a:solidFill>
                <a:schemeClr val="bg2">
                  <a:lumMod val="10000"/>
                </a:schemeClr>
              </a:solidFill>
              <a:latin typeface="Arial" pitchFamily="34" charset="0"/>
              <a:ea typeface="Helvetica" charset="0"/>
              <a:cs typeface="Arial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9744067" y="280608"/>
            <a:ext cx="2796464" cy="619329"/>
            <a:chOff x="8602480" y="90473"/>
            <a:chExt cx="4154857" cy="920170"/>
          </a:xfrm>
        </p:grpSpPr>
        <p:pic>
          <p:nvPicPr>
            <p:cNvPr id="20" name="Picture 2" descr="http://bappeda.kaurkab.go.id/wp-content/uploads/2015/03/LOGO-KEMENTERIAN-RISET-DAN-TEKNOLOGI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27005" y="172216"/>
              <a:ext cx="930332" cy="814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https://minhsukorejo.files.wordpress.com/2012/03/logo_kementerian_agama.png?w=32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872" y="90473"/>
              <a:ext cx="920170" cy="920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6" descr="http://1.bp.blogspot.com/-GiLzbPzOlm8/Upw-6WNRV-I/AAAAAAAAAB0/4lDnu-vEyl4/s1600/Tut-Wuri-Handayani_Oke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2480" y="107279"/>
              <a:ext cx="886802" cy="903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7" name="Group 26"/>
            <p:cNvGrpSpPr/>
            <p:nvPr/>
          </p:nvGrpSpPr>
          <p:grpSpPr>
            <a:xfrm>
              <a:off x="9633054" y="113628"/>
              <a:ext cx="915639" cy="897015"/>
              <a:chOff x="9633054" y="113628"/>
              <a:chExt cx="915639" cy="897015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9814768" y="628328"/>
                <a:ext cx="576064" cy="2880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0" name="Picture 8" descr="http://upload.wikimedia.org/wikipedia/id/8/89/Logo_Depkeu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33054" y="113628"/>
                <a:ext cx="915639" cy="8970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06573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753600" y="9234316"/>
            <a:ext cx="3034453" cy="519289"/>
          </a:xfrm>
        </p:spPr>
        <p:txBody>
          <a:bodyPr/>
          <a:lstStyle/>
          <a:p>
            <a:fld id="{7D87A160-EE50-4F7B-BDA6-D710A5799145}" type="slidenum">
              <a:rPr lang="en-US" smtClean="0">
                <a:solidFill>
                  <a:srgbClr val="333333"/>
                </a:solidFill>
              </a:rPr>
              <a:pPr/>
              <a:t>19</a:t>
            </a:fld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533848" y="2500536"/>
            <a:ext cx="5123374" cy="1170368"/>
          </a:xfrm>
          <a:prstGeom prst="roundRect">
            <a:avLst/>
          </a:prstGeom>
          <a:solidFill>
            <a:srgbClr val="D35940">
              <a:lumMod val="40000"/>
              <a:lumOff val="6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100" b="0" i="0" u="none" strike="noStrike" kern="0" cap="none" spc="0" normalizeH="0" baseline="0" noProof="0" dirty="0" smtClean="0">
                <a:ln>
                  <a:noFill/>
                </a:ln>
                <a:solidFill>
                  <a:srgbClr val="134770">
                    <a:lumMod val="75000"/>
                  </a:srgbClr>
                </a:solidFill>
                <a:effectLst/>
                <a:uLnTx/>
                <a:uFillTx/>
                <a:latin typeface="Tw Cen MT" panose="020B0602020104020603"/>
              </a:rPr>
              <a:t>Bantuan Dana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100" b="0" i="0" u="none" strike="noStrike" kern="0" cap="none" spc="0" normalizeH="0" baseline="0" noProof="0" dirty="0" smtClean="0">
                <a:ln>
                  <a:noFill/>
                </a:ln>
                <a:solidFill>
                  <a:srgbClr val="134770">
                    <a:lumMod val="75000"/>
                  </a:srgbClr>
                </a:solidFill>
                <a:effectLst/>
                <a:uLnTx/>
                <a:uFillTx/>
                <a:latin typeface="Tw Cen MT" panose="020B0602020104020603"/>
              </a:rPr>
              <a:t> Riset Inovatif Produktif (RISPRO) Komersial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861120" y="2500536"/>
            <a:ext cx="4734828" cy="1170368"/>
          </a:xfrm>
          <a:prstGeom prst="roundRect">
            <a:avLst/>
          </a:prstGeom>
          <a:solidFill>
            <a:srgbClr val="FFC000">
              <a:alpha val="57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100" b="0" i="0" u="none" strike="noStrike" kern="0" cap="none" spc="0" normalizeH="0" baseline="0" noProof="0" dirty="0" smtClean="0">
                <a:ln>
                  <a:noFill/>
                </a:ln>
                <a:solidFill>
                  <a:srgbClr val="134770">
                    <a:lumMod val="75000"/>
                  </a:srgbClr>
                </a:solidFill>
                <a:effectLst/>
                <a:uLnTx/>
                <a:uFillTx/>
                <a:latin typeface="Tw Cen MT" panose="020B0602020104020603"/>
              </a:rPr>
              <a:t>Bantuan Dana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100" b="0" i="0" u="none" strike="noStrike" kern="0" cap="none" spc="0" normalizeH="0" baseline="0" noProof="0" dirty="0" smtClean="0">
                <a:ln>
                  <a:noFill/>
                </a:ln>
                <a:solidFill>
                  <a:srgbClr val="134770">
                    <a:lumMod val="75000"/>
                  </a:srgbClr>
                </a:solidFill>
                <a:effectLst/>
                <a:uLnTx/>
                <a:uFillTx/>
                <a:latin typeface="Tw Cen MT" panose="020B0602020104020603"/>
              </a:rPr>
              <a:t> Riset Inovatif Produktif (RISPRO) Implementatif</a:t>
            </a:r>
          </a:p>
        </p:txBody>
      </p:sp>
      <p:sp>
        <p:nvSpPr>
          <p:cNvPr id="24" name="Title 3"/>
          <p:cNvSpPr txBox="1">
            <a:spLocks/>
          </p:cNvSpPr>
          <p:nvPr/>
        </p:nvSpPr>
        <p:spPr>
          <a:xfrm>
            <a:off x="650240" y="216747"/>
            <a:ext cx="11487573" cy="975360"/>
          </a:xfrm>
          <a:prstGeom prst="rect">
            <a:avLst/>
          </a:prstGeom>
        </p:spPr>
        <p:txBody>
          <a:bodyPr lIns="130039" tIns="65020" rIns="130039" bIns="65020"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6">
                    <a:lumMod val="75000"/>
                  </a:schemeClr>
                </a:solidFill>
                <a:latin typeface="Segoe UI Light" pitchFamily="34" charset="0"/>
                <a:ea typeface="+mj-ea"/>
                <a:cs typeface="+mj-cs"/>
              </a:defRPr>
            </a:lvl1pPr>
          </a:lstStyle>
          <a:p>
            <a:pPr marL="650197" indent="-650197" fontAlgn="auto">
              <a:lnSpc>
                <a:spcPts val="5262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id-ID" sz="4000" b="1" dirty="0" smtClean="0">
                <a:solidFill>
                  <a:schemeClr val="tx2">
                    <a:lumMod val="75000"/>
                  </a:schemeClr>
                </a:solidFill>
                <a:latin typeface="Rockwell" pitchFamily="18" charset="0"/>
              </a:rPr>
              <a:t>Penilaian Proposal RISPRO</a:t>
            </a:r>
            <a:endParaRPr lang="en-US" sz="4000" b="1" dirty="0">
              <a:solidFill>
                <a:schemeClr val="tx2">
                  <a:lumMod val="75000"/>
                </a:schemeClr>
              </a:solidFill>
              <a:latin typeface="Rockwell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85776" y="1843172"/>
            <a:ext cx="11098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/>
            <a:r>
              <a:rPr lang="id-ID" sz="1800" b="1" u="sng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Pelaksanaan Penilaian Proposal Bantuan Dana RISPRO</a:t>
            </a:r>
            <a:endParaRPr lang="id-ID" sz="1800" b="1" dirty="0">
              <a:solidFill>
                <a:schemeClr val="bg2">
                  <a:lumMod val="10000"/>
                </a:schemeClr>
              </a:solidFill>
              <a:latin typeface="Arial" pitchFamily="34" charset="0"/>
              <a:ea typeface="Helvetica" charset="0"/>
              <a:cs typeface="Arial" pitchFamily="34" charset="0"/>
            </a:endParaRPr>
          </a:p>
        </p:txBody>
      </p:sp>
      <p:sp>
        <p:nvSpPr>
          <p:cNvPr id="29" name="Title 3"/>
          <p:cNvSpPr txBox="1">
            <a:spLocks/>
          </p:cNvSpPr>
          <p:nvPr/>
        </p:nvSpPr>
        <p:spPr>
          <a:xfrm>
            <a:off x="108375" y="9265922"/>
            <a:ext cx="11487573" cy="352215"/>
          </a:xfrm>
          <a:prstGeom prst="rect">
            <a:avLst/>
          </a:prstGeom>
        </p:spPr>
        <p:txBody>
          <a:bodyPr lIns="130032" tIns="65017" rIns="130032" bIns="65017"/>
          <a:lstStyle>
            <a:lvl1pPr algn="l" defTabSz="1300326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6">
                    <a:lumMod val="75000"/>
                  </a:schemeClr>
                </a:solidFill>
                <a:latin typeface="Segoe UI Light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id-ID" sz="2000" b="1" dirty="0" smtClean="0">
                <a:solidFill>
                  <a:schemeClr val="bg1"/>
                </a:solidFill>
              </a:rPr>
              <a:t>Bantuan Dana RISPRO</a:t>
            </a:r>
            <a:r>
              <a:rPr lang="en-US" sz="2000" b="1" dirty="0" smtClean="0">
                <a:solidFill>
                  <a:schemeClr val="bg1"/>
                </a:solidFill>
              </a:rPr>
              <a:t/>
            </a:r>
            <a:br>
              <a:rPr lang="en-US" sz="2000" b="1" dirty="0" smtClean="0">
                <a:solidFill>
                  <a:schemeClr val="bg1"/>
                </a:solidFill>
              </a:rPr>
            </a:b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533848" y="3796679"/>
            <a:ext cx="10062099" cy="4448845"/>
          </a:xfrm>
          <a:prstGeom prst="roundRect">
            <a:avLst>
              <a:gd name="adj" fmla="val 5339"/>
            </a:avLst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>
            <a:noAutofit/>
          </a:bodyPr>
          <a:lstStyle/>
          <a:p>
            <a:pPr marL="457200" lvl="0" indent="-457200" algn="just">
              <a:lnSpc>
                <a:spcPts val="2700"/>
              </a:lnSpc>
              <a:spcBef>
                <a:spcPts val="600"/>
              </a:spcBef>
              <a:spcAft>
                <a:spcPts val="0"/>
              </a:spcAft>
              <a:buAutoNum type="arabicPeriod"/>
            </a:pPr>
            <a:r>
              <a:rPr lang="id-ID" sz="2100" b="1" dirty="0" smtClean="0">
                <a:solidFill>
                  <a:srgbClr val="FF0000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Penilaian </a:t>
            </a:r>
            <a:r>
              <a:rPr lang="id-ID" sz="2100" b="1" dirty="0">
                <a:solidFill>
                  <a:srgbClr val="FF0000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proposal </a:t>
            </a:r>
            <a:r>
              <a:rPr lang="id-ID" sz="2100" b="1" dirty="0" smtClean="0">
                <a:solidFill>
                  <a:srgbClr val="FF0000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dilakukan </a:t>
            </a:r>
            <a:r>
              <a:rPr lang="id-ID" sz="2100" b="1" dirty="0">
                <a:solidFill>
                  <a:srgbClr val="FF0000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sekurang-kurangnya oleh 2 (dua) orang </a:t>
            </a:r>
            <a:r>
              <a:rPr lang="id-ID" sz="2100" b="1" i="1" dirty="0">
                <a:solidFill>
                  <a:srgbClr val="FF0000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reviewer</a:t>
            </a:r>
            <a:r>
              <a:rPr lang="id-ID" sz="2100" b="1" dirty="0">
                <a:solidFill>
                  <a:srgbClr val="FF0000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independen yang ditetapkan oleh Direktur Utama </a:t>
            </a:r>
            <a:r>
              <a:rPr lang="id-ID" sz="2100" b="1" dirty="0" smtClean="0">
                <a:solidFill>
                  <a:srgbClr val="FF0000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LPDP.</a:t>
            </a:r>
          </a:p>
          <a:p>
            <a:pPr marL="457200" lvl="0" indent="-457200" algn="just">
              <a:lnSpc>
                <a:spcPts val="2700"/>
              </a:lnSpc>
              <a:spcBef>
                <a:spcPts val="600"/>
              </a:spcBef>
              <a:spcAft>
                <a:spcPts val="0"/>
              </a:spcAft>
              <a:buAutoNum type="arabicPeriod"/>
            </a:pPr>
            <a:r>
              <a:rPr lang="id-ID" sz="2100" dirty="0" smtClean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Penilaian </a:t>
            </a:r>
            <a:r>
              <a:rPr lang="id-ID" sz="21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proposal </a:t>
            </a:r>
            <a:r>
              <a:rPr lang="id-ID" sz="2100" dirty="0" smtClean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dimaksud </a:t>
            </a:r>
            <a:r>
              <a:rPr lang="id-ID" sz="21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merupakan penilaian terhadap setiap komponen dan subkomponen substansi proposal riset dengan cara mengalikan skor setiap subkomponen dan </a:t>
            </a:r>
            <a:r>
              <a:rPr lang="id-ID" sz="2100" dirty="0" smtClean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bobot.</a:t>
            </a:r>
          </a:p>
          <a:p>
            <a:pPr marL="457200" lvl="0" indent="-457200" algn="just">
              <a:lnSpc>
                <a:spcPts val="2700"/>
              </a:lnSpc>
              <a:spcBef>
                <a:spcPts val="600"/>
              </a:spcBef>
              <a:spcAft>
                <a:spcPts val="0"/>
              </a:spcAft>
              <a:buAutoNum type="arabicPeriod"/>
            </a:pPr>
            <a:r>
              <a:rPr lang="id-ID" sz="2100" dirty="0" smtClean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Nilai </a:t>
            </a:r>
            <a:r>
              <a:rPr lang="id-ID" sz="21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akhir hasil penilaian adalah rata-rata dari penjumlahan nilai dari setiap </a:t>
            </a:r>
            <a:r>
              <a:rPr lang="id-ID" sz="2100" i="1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reviewer</a:t>
            </a:r>
            <a:r>
              <a:rPr lang="id-ID" sz="21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id-ID" sz="2100" dirty="0" smtClean="0"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ts val="2700"/>
              </a:lnSpc>
              <a:spcBef>
                <a:spcPts val="600"/>
              </a:spcBef>
              <a:spcAft>
                <a:spcPts val="0"/>
              </a:spcAft>
              <a:buAutoNum type="arabicPeriod"/>
            </a:pPr>
            <a:r>
              <a:rPr lang="id-ID" sz="2100" dirty="0" smtClean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Hasil </a:t>
            </a:r>
            <a:r>
              <a:rPr lang="id-ID" sz="21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penilaian akhir dijadikan sebagai dasar penyusunan rekomendasi oleh </a:t>
            </a:r>
            <a:r>
              <a:rPr lang="id-ID" sz="2100" i="1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reviewer</a:t>
            </a:r>
            <a:r>
              <a:rPr lang="id-ID" sz="21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kepada Direktur LPDP yang membidangani pemdanaan Riset. </a:t>
            </a:r>
            <a:endParaRPr lang="id-ID" sz="2100" dirty="0" smtClean="0"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ts val="2700"/>
              </a:lnSpc>
              <a:spcBef>
                <a:spcPts val="600"/>
              </a:spcBef>
              <a:spcAft>
                <a:spcPts val="0"/>
              </a:spcAft>
              <a:buAutoNum type="arabicPeriod"/>
            </a:pPr>
            <a:r>
              <a:rPr lang="id-ID" sz="2100" dirty="0" smtClean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 </a:t>
            </a:r>
            <a:r>
              <a:rPr lang="id-ID" sz="21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menetapkan penerima Bantuan Dana RISPRO, Direksi LPDP mempertimbangkan rekomendasi </a:t>
            </a:r>
            <a:r>
              <a:rPr lang="id-ID" sz="2100" i="1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reviewer</a:t>
            </a:r>
            <a:r>
              <a:rPr lang="id-ID" sz="21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LPDP</a:t>
            </a:r>
            <a:r>
              <a:rPr lang="id-ID" sz="2100" dirty="0" smtClean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d-ID" sz="2100" dirty="0"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9744067" y="280608"/>
            <a:ext cx="2796464" cy="619329"/>
            <a:chOff x="8602480" y="90473"/>
            <a:chExt cx="4154857" cy="920170"/>
          </a:xfrm>
        </p:grpSpPr>
        <p:pic>
          <p:nvPicPr>
            <p:cNvPr id="21" name="Picture 2" descr="http://bappeda.kaurkab.go.id/wp-content/uploads/2015/03/LOGO-KEMENTERIAN-RISET-DAN-TEKNOLOGI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27005" y="172216"/>
              <a:ext cx="930332" cy="814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https://minhsukorejo.files.wordpress.com/2012/03/logo_kementerian_agama.png?w=32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872" y="90473"/>
              <a:ext cx="920170" cy="920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6" descr="http://1.bp.blogspot.com/-GiLzbPzOlm8/Upw-6WNRV-I/AAAAAAAAAB0/4lDnu-vEyl4/s1600/Tut-Wuri-Handayani_Oke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2480" y="107279"/>
              <a:ext cx="886802" cy="903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5" name="Group 24"/>
            <p:cNvGrpSpPr/>
            <p:nvPr/>
          </p:nvGrpSpPr>
          <p:grpSpPr>
            <a:xfrm>
              <a:off x="9633054" y="113628"/>
              <a:ext cx="915639" cy="897015"/>
              <a:chOff x="9633054" y="113628"/>
              <a:chExt cx="915639" cy="897015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9814768" y="628328"/>
                <a:ext cx="576064" cy="2880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8" name="Picture 8" descr="http://upload.wikimedia.org/wikipedia/id/8/89/Logo_Depkeu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33054" y="113628"/>
                <a:ext cx="915639" cy="8970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407454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7704" y="1348408"/>
            <a:ext cx="12767096" cy="7632848"/>
          </a:xfrm>
        </p:spPr>
        <p:txBody>
          <a:bodyPr/>
          <a:lstStyle/>
          <a:p>
            <a:pPr marL="0" indent="0">
              <a:buNone/>
            </a:pPr>
            <a:r>
              <a:rPr lang="id-ID" dirty="0" smtClean="0">
                <a:solidFill>
                  <a:srgbClr val="000000"/>
                </a:solidFill>
              </a:rPr>
              <a:t>Hilirisasi riset bercirikan:</a:t>
            </a:r>
          </a:p>
          <a:p>
            <a:r>
              <a:rPr lang="id-ID" dirty="0" smtClean="0">
                <a:solidFill>
                  <a:srgbClr val="000000"/>
                </a:solidFill>
              </a:rPr>
              <a:t>Luaran riset  bermanfaat </a:t>
            </a:r>
            <a:r>
              <a:rPr lang="id-ID" dirty="0">
                <a:solidFill>
                  <a:srgbClr val="000000"/>
                </a:solidFill>
              </a:rPr>
              <a:t>bagi </a:t>
            </a:r>
            <a:r>
              <a:rPr lang="id-ID" dirty="0" smtClean="0">
                <a:solidFill>
                  <a:srgbClr val="000000"/>
                </a:solidFill>
              </a:rPr>
              <a:t>rakyat dan memiliki nilai ekonomi </a:t>
            </a:r>
          </a:p>
          <a:p>
            <a:r>
              <a:rPr lang="id-ID" dirty="0" smtClean="0">
                <a:solidFill>
                  <a:srgbClr val="000000"/>
                </a:solidFill>
              </a:rPr>
              <a:t>Sifat riset multidisiplin dan terpadu</a:t>
            </a:r>
          </a:p>
          <a:p>
            <a:r>
              <a:rPr lang="id-ID" dirty="0" smtClean="0">
                <a:solidFill>
                  <a:srgbClr val="000000"/>
                </a:solidFill>
              </a:rPr>
              <a:t>Ada komunikasi </a:t>
            </a:r>
            <a:r>
              <a:rPr lang="id-ID" dirty="0">
                <a:solidFill>
                  <a:srgbClr val="000000"/>
                </a:solidFill>
              </a:rPr>
              <a:t>dan interaksi antara </a:t>
            </a:r>
            <a:r>
              <a:rPr lang="id-ID" dirty="0" smtClean="0">
                <a:solidFill>
                  <a:srgbClr val="000000"/>
                </a:solidFill>
              </a:rPr>
              <a:t>peneliti, bisnis/industri, pengguna/masyarakat</a:t>
            </a:r>
            <a:r>
              <a:rPr lang="id-ID" dirty="0">
                <a:solidFill>
                  <a:srgbClr val="000000"/>
                </a:solidFill>
              </a:rPr>
              <a:t>, </a:t>
            </a:r>
            <a:r>
              <a:rPr lang="id-ID" dirty="0" smtClean="0">
                <a:solidFill>
                  <a:srgbClr val="000000"/>
                </a:solidFill>
              </a:rPr>
              <a:t>dan </a:t>
            </a:r>
            <a:r>
              <a:rPr lang="id-ID" dirty="0">
                <a:solidFill>
                  <a:srgbClr val="000000"/>
                </a:solidFill>
              </a:rPr>
              <a:t>pembuat </a:t>
            </a:r>
            <a:r>
              <a:rPr lang="id-ID" dirty="0" smtClean="0">
                <a:solidFill>
                  <a:srgbClr val="000000"/>
                </a:solidFill>
              </a:rPr>
              <a:t>kebijakan (R-B-C-G)</a:t>
            </a:r>
          </a:p>
          <a:p>
            <a:endParaRPr lang="id-ID" dirty="0" smtClean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957812"/>
          </a:xfrm>
        </p:spPr>
        <p:txBody>
          <a:bodyPr/>
          <a:lstStyle/>
          <a:p>
            <a:r>
              <a:rPr lang="id-ID" sz="5000" b="1" dirty="0" smtClean="0"/>
              <a:t>Hilirisasi Riset</a:t>
            </a:r>
            <a:endParaRPr lang="id-ID" sz="50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9473" y="6100937"/>
            <a:ext cx="2895575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2738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4026445"/>
              </p:ext>
            </p:extLst>
          </p:nvPr>
        </p:nvGraphicFramePr>
        <p:xfrm>
          <a:off x="650875" y="2276475"/>
          <a:ext cx="11703050" cy="3176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00326" fontAlgn="auto" hangingPunct="1">
              <a:spcBef>
                <a:spcPts val="0"/>
              </a:spcBef>
              <a:spcAft>
                <a:spcPts val="0"/>
              </a:spcAft>
            </a:pPr>
            <a:fld id="{7D87A160-EE50-4F7B-BDA6-D710A5799145}" type="slidenum">
              <a:rPr lang="en-US" smtClean="0">
                <a:solidFill>
                  <a:srgbClr val="F79646">
                    <a:lumMod val="75000"/>
                  </a:srgbClr>
                </a:solidFill>
                <a:ea typeface="+mn-ea"/>
                <a:cs typeface="+mn-cs"/>
              </a:rPr>
              <a:pPr defTabSz="1300326" fontAlgn="auto" hangingPunct="1">
                <a:spcBef>
                  <a:spcPts val="0"/>
                </a:spcBef>
                <a:spcAft>
                  <a:spcPts val="0"/>
                </a:spcAft>
              </a:pPr>
              <a:t>20</a:t>
            </a:fld>
            <a:endParaRPr lang="en-US" dirty="0">
              <a:solidFill>
                <a:srgbClr val="F79646">
                  <a:lumMod val="75000"/>
                </a:srgbClr>
              </a:solidFill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SELEKSI PROPOSAL</a:t>
            </a:r>
            <a:endParaRPr lang="id-ID" dirty="0"/>
          </a:p>
        </p:txBody>
      </p:sp>
      <p:grpSp>
        <p:nvGrpSpPr>
          <p:cNvPr id="7" name="Group 6"/>
          <p:cNvGrpSpPr/>
          <p:nvPr/>
        </p:nvGrpSpPr>
        <p:grpSpPr>
          <a:xfrm rot="16200000">
            <a:off x="5232387" y="6301504"/>
            <a:ext cx="3017192" cy="2637406"/>
            <a:chOff x="760012" y="269491"/>
            <a:chExt cx="3017192" cy="263740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Right Arrow 10"/>
            <p:cNvSpPr/>
            <p:nvPr/>
          </p:nvSpPr>
          <p:spPr>
            <a:xfrm>
              <a:off x="760012" y="269491"/>
              <a:ext cx="3017192" cy="2637406"/>
            </a:xfrm>
            <a:prstGeom prst="rightArrow">
              <a:avLst>
                <a:gd name="adj1" fmla="val 70000"/>
                <a:gd name="adj2" fmla="val 50000"/>
              </a:avLst>
            </a:prstGeom>
            <a:sp3d z="-152400" extrusionH="63500" prstMaterial="dkEdge">
              <a:bevelT w="144450" h="36350" prst="relaxedInset"/>
              <a:contourClr>
                <a:schemeClr val="bg1"/>
              </a:contourClr>
            </a:sp3d>
          </p:spPr>
          <p:style>
            <a:ln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ight Arrow 4"/>
            <p:cNvSpPr/>
            <p:nvPr/>
          </p:nvSpPr>
          <p:spPr>
            <a:xfrm>
              <a:off x="968895" y="665101"/>
              <a:ext cx="2016298" cy="1846184"/>
            </a:xfrm>
            <a:prstGeom prst="rect">
              <a:avLst/>
            </a:prstGeom>
            <a:sp3d z="-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740" tIns="19685" rIns="39370" bIns="19685" numCol="1" spcCol="1270" anchor="ctr" anchorCtr="0">
              <a:noAutofit/>
            </a:bodyPr>
            <a:lstStyle/>
            <a:p>
              <a:pPr marL="285750" lvl="1" indent="-285750" algn="l" defTabSz="1377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id-ID" sz="3100" kern="1200" dirty="0" smtClean="0">
                  <a:solidFill>
                    <a:srgbClr val="FF0000"/>
                  </a:solidFill>
                </a:rPr>
                <a:t>Klarifikasi</a:t>
              </a:r>
              <a:endParaRPr lang="id-ID" sz="3100" kern="1200" dirty="0">
                <a:solidFill>
                  <a:srgbClr val="FF0000"/>
                </a:solidFill>
              </a:endParaRPr>
            </a:p>
            <a:p>
              <a:pPr marL="285750" lvl="1" indent="-285750" algn="l" defTabSz="1377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id-ID" sz="3100" kern="1200" dirty="0" smtClean="0">
                  <a:solidFill>
                    <a:srgbClr val="FF0000"/>
                  </a:solidFill>
                </a:rPr>
                <a:t>Verifikasi</a:t>
              </a:r>
            </a:p>
            <a:p>
              <a:pPr marL="285750" lvl="1" indent="-285750" algn="l" defTabSz="1377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id-ID" sz="3100" dirty="0" smtClean="0">
                  <a:solidFill>
                    <a:srgbClr val="FF0000"/>
                  </a:solidFill>
                </a:rPr>
                <a:t>Validasi</a:t>
              </a:r>
              <a:endParaRPr lang="id-ID" sz="31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965901" y="5380856"/>
            <a:ext cx="1508596" cy="1508596"/>
            <a:chOff x="5714" y="833896"/>
            <a:chExt cx="1508596" cy="150859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5714" y="833896"/>
              <a:ext cx="1508596" cy="1508596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10" name="Oval 6"/>
            <p:cNvSpPr/>
            <p:nvPr/>
          </p:nvSpPr>
          <p:spPr>
            <a:xfrm>
              <a:off x="226643" y="1054825"/>
              <a:ext cx="1066738" cy="1066738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1900" kern="1200" dirty="0" smtClean="0"/>
                <a:t>Visitasi</a:t>
              </a:r>
              <a:endParaRPr lang="id-ID" sz="1900" kern="1200" dirty="0"/>
            </a:p>
          </p:txBody>
        </p:sp>
      </p:grpSp>
      <p:sp>
        <p:nvSpPr>
          <p:cNvPr id="13" name="Left Brace 12"/>
          <p:cNvSpPr/>
          <p:nvPr/>
        </p:nvSpPr>
        <p:spPr>
          <a:xfrm rot="16200000">
            <a:off x="6358384" y="-19743"/>
            <a:ext cx="720080" cy="10657184"/>
          </a:xfrm>
          <a:prstGeom prst="leftBrace">
            <a:avLst/>
          </a:prstGeom>
          <a:ln>
            <a:solidFill>
              <a:srgbClr val="FD33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>
              <a:ln>
                <a:solidFill>
                  <a:sysClr val="windowText" lastClr="000000"/>
                </a:solidFill>
              </a:ln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9744067" y="280608"/>
            <a:ext cx="2796464" cy="619329"/>
            <a:chOff x="8602480" y="90473"/>
            <a:chExt cx="4154857" cy="920170"/>
          </a:xfrm>
        </p:grpSpPr>
        <p:pic>
          <p:nvPicPr>
            <p:cNvPr id="15" name="Picture 2" descr="http://bappeda.kaurkab.go.id/wp-content/uploads/2015/03/LOGO-KEMENTERIAN-RISET-DAN-TEKNOLOGI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27005" y="172216"/>
              <a:ext cx="930332" cy="814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https://minhsukorejo.files.wordpress.com/2012/03/logo_kementerian_agama.png?w=320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872" y="90473"/>
              <a:ext cx="920170" cy="920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http://1.bp.blogspot.com/-GiLzbPzOlm8/Upw-6WNRV-I/AAAAAAAAAB0/4lDnu-vEyl4/s1600/Tut-Wuri-Handayani_Oke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2480" y="107279"/>
              <a:ext cx="886802" cy="903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8" name="Group 17"/>
            <p:cNvGrpSpPr/>
            <p:nvPr/>
          </p:nvGrpSpPr>
          <p:grpSpPr>
            <a:xfrm>
              <a:off x="9633054" y="113628"/>
              <a:ext cx="915639" cy="897015"/>
              <a:chOff x="9633054" y="113628"/>
              <a:chExt cx="915639" cy="897015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9814768" y="628328"/>
                <a:ext cx="576064" cy="2880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0" name="Picture 8" descr="http://upload.wikimedia.org/wikipedia/id/8/89/Logo_Depkeu.jpg"/>
              <p:cNvPicPr>
                <a:picLocks noChangeAspect="1" noChangeArrowheads="1"/>
              </p:cNvPicPr>
              <p:nvPr/>
            </p:nvPicPr>
            <p:blipFill>
              <a:blip r:embed="rId1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33054" y="113628"/>
                <a:ext cx="915639" cy="8970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701395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753600" y="9234316"/>
            <a:ext cx="3034453" cy="519289"/>
          </a:xfrm>
        </p:spPr>
        <p:txBody>
          <a:bodyPr/>
          <a:lstStyle/>
          <a:p>
            <a:fld id="{7D87A160-EE50-4F7B-BDA6-D710A5799145}" type="slidenum">
              <a:rPr lang="en-US" smtClean="0">
                <a:solidFill>
                  <a:srgbClr val="333333"/>
                </a:solidFill>
              </a:rPr>
              <a:pPr/>
              <a:t>21</a:t>
            </a:fld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533848" y="1564432"/>
            <a:ext cx="5123374" cy="1131554"/>
          </a:xfrm>
          <a:prstGeom prst="roundRect">
            <a:avLst/>
          </a:prstGeom>
          <a:solidFill>
            <a:srgbClr val="D35940">
              <a:lumMod val="40000"/>
              <a:lumOff val="6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>
            <a:noAutofit/>
          </a:bodyPr>
          <a:lstStyle/>
          <a:p>
            <a:pPr marL="0" marR="0" lvl="0" indent="0" defTabSz="45720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34770">
                    <a:lumMod val="75000"/>
                  </a:srgbClr>
                </a:solidFill>
                <a:effectLst/>
                <a:uLnTx/>
                <a:uFillTx/>
                <a:latin typeface="Tw Cen MT" panose="020B0602020104020603"/>
              </a:rPr>
              <a:t>Bantuan Dana</a:t>
            </a:r>
          </a:p>
          <a:p>
            <a:pPr marL="0" marR="0" lvl="0" indent="0" defTabSz="45720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34770">
                    <a:lumMod val="75000"/>
                  </a:srgbClr>
                </a:solidFill>
                <a:effectLst/>
                <a:uLnTx/>
                <a:uFillTx/>
                <a:latin typeface="Tw Cen MT" panose="020B0602020104020603"/>
              </a:rPr>
              <a:t> Riset Inovatif Produktif (RISPRO) Komersial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861120" y="1564432"/>
            <a:ext cx="4734828" cy="1131554"/>
          </a:xfrm>
          <a:prstGeom prst="roundRect">
            <a:avLst/>
          </a:prstGeom>
          <a:solidFill>
            <a:srgbClr val="FFC000">
              <a:alpha val="57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>
            <a:noAutofit/>
          </a:bodyPr>
          <a:lstStyle/>
          <a:p>
            <a:pPr marL="0" marR="0" lvl="0" indent="0" defTabSz="45720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34770">
                    <a:lumMod val="75000"/>
                  </a:srgbClr>
                </a:solidFill>
                <a:effectLst/>
                <a:uLnTx/>
                <a:uFillTx/>
                <a:latin typeface="Tw Cen MT" panose="020B0602020104020603"/>
              </a:rPr>
              <a:t>Bantuan Dana</a:t>
            </a:r>
          </a:p>
          <a:p>
            <a:pPr marL="0" marR="0" lvl="0" indent="0" defTabSz="45720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34770">
                    <a:lumMod val="75000"/>
                  </a:srgbClr>
                </a:solidFill>
                <a:effectLst/>
                <a:uLnTx/>
                <a:uFillTx/>
                <a:latin typeface="Tw Cen MT" panose="020B0602020104020603"/>
              </a:rPr>
              <a:t> Riset Inovatif Produktif (RISPRO) Implementatif</a:t>
            </a:r>
          </a:p>
        </p:txBody>
      </p:sp>
      <p:sp>
        <p:nvSpPr>
          <p:cNvPr id="24" name="Title 3"/>
          <p:cNvSpPr txBox="1">
            <a:spLocks/>
          </p:cNvSpPr>
          <p:nvPr/>
        </p:nvSpPr>
        <p:spPr>
          <a:xfrm>
            <a:off x="93688" y="216747"/>
            <a:ext cx="11487573" cy="975360"/>
          </a:xfrm>
          <a:prstGeom prst="rect">
            <a:avLst/>
          </a:prstGeom>
        </p:spPr>
        <p:txBody>
          <a:bodyPr lIns="130039" tIns="65020" rIns="130039" bIns="65020"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6">
                    <a:lumMod val="75000"/>
                  </a:schemeClr>
                </a:solidFill>
                <a:latin typeface="Segoe UI Light" pitchFamily="34" charset="0"/>
                <a:ea typeface="+mj-ea"/>
                <a:cs typeface="+mj-cs"/>
              </a:defRPr>
            </a:lvl1pPr>
          </a:lstStyle>
          <a:p>
            <a:pPr fontAlgn="auto">
              <a:lnSpc>
                <a:spcPts val="5262"/>
              </a:lnSpc>
              <a:spcAft>
                <a:spcPts val="0"/>
              </a:spcAft>
            </a:pPr>
            <a:r>
              <a:rPr lang="id-ID" sz="4000" b="1" dirty="0" smtClean="0">
                <a:solidFill>
                  <a:schemeClr val="tx2">
                    <a:lumMod val="75000"/>
                  </a:schemeClr>
                </a:solidFill>
                <a:latin typeface="Rockwell" pitchFamily="18" charset="0"/>
              </a:rPr>
              <a:t>Seleksi Administratif Proposal RISPRO</a:t>
            </a:r>
            <a:endParaRPr lang="en-US" sz="4000" b="1" dirty="0">
              <a:solidFill>
                <a:schemeClr val="tx2">
                  <a:lumMod val="75000"/>
                </a:schemeClr>
              </a:solidFill>
              <a:latin typeface="Rockwell" pitchFamily="18" charset="0"/>
            </a:endParaRPr>
          </a:p>
        </p:txBody>
      </p:sp>
      <p:sp>
        <p:nvSpPr>
          <p:cNvPr id="29" name="Title 3"/>
          <p:cNvSpPr txBox="1">
            <a:spLocks/>
          </p:cNvSpPr>
          <p:nvPr/>
        </p:nvSpPr>
        <p:spPr>
          <a:xfrm>
            <a:off x="108375" y="9265922"/>
            <a:ext cx="11487573" cy="352215"/>
          </a:xfrm>
          <a:prstGeom prst="rect">
            <a:avLst/>
          </a:prstGeom>
        </p:spPr>
        <p:txBody>
          <a:bodyPr lIns="130032" tIns="65017" rIns="130032" bIns="65017"/>
          <a:lstStyle>
            <a:lvl1pPr algn="l" defTabSz="1300326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6">
                    <a:lumMod val="75000"/>
                  </a:schemeClr>
                </a:solidFill>
                <a:latin typeface="Segoe UI Light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id-ID" sz="2000" b="1" dirty="0" smtClean="0">
                <a:solidFill>
                  <a:schemeClr val="bg1"/>
                </a:solidFill>
              </a:rPr>
              <a:t>Bantuan Dana RISPRO</a:t>
            </a:r>
            <a:r>
              <a:rPr lang="en-US" sz="2000" b="1" dirty="0" smtClean="0">
                <a:solidFill>
                  <a:schemeClr val="bg1"/>
                </a:solidFill>
              </a:rPr>
              <a:t/>
            </a:r>
            <a:br>
              <a:rPr lang="en-US" sz="2000" b="1" dirty="0" smtClean="0">
                <a:solidFill>
                  <a:schemeClr val="bg1"/>
                </a:solidFill>
              </a:rPr>
            </a:b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533848" y="3364632"/>
            <a:ext cx="10062099" cy="4320479"/>
          </a:xfrm>
          <a:prstGeom prst="roundRect">
            <a:avLst>
              <a:gd name="adj" fmla="val 5339"/>
            </a:avLst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>
            <a:noAutofit/>
          </a:bodyPr>
          <a:lstStyle/>
          <a:p>
            <a:pPr marL="342900" lvl="0" indent="-342900" algn="just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id-ID" sz="3000" dirty="0" smtClean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Fokus dan tema riset</a:t>
            </a:r>
          </a:p>
          <a:p>
            <a:pPr marL="342900" lvl="0" indent="-342900" algn="just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id-ID" sz="3000" dirty="0" smtClean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Kelengkapan proposal.</a:t>
            </a:r>
          </a:p>
          <a:p>
            <a:pPr marL="342900" lvl="0" indent="-342900" algn="just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id-ID" sz="3000" dirty="0" smtClean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Riset bersifat multidisiplin</a:t>
            </a:r>
          </a:p>
          <a:p>
            <a:pPr marL="342900" lvl="0" indent="-342900" algn="just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id-ID" sz="3000" dirty="0" smtClean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Profil calon mitra dan kesanggupannya</a:t>
            </a:r>
          </a:p>
          <a:p>
            <a:pPr marL="342900" lvl="0" indent="-342900" algn="just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id-ID" sz="3000" dirty="0" smtClean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Studi kelayakan bisnis untuk riset komersial</a:t>
            </a:r>
          </a:p>
          <a:p>
            <a:pPr marL="342900" lvl="0" indent="-342900" algn="just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id-ID" sz="3000" dirty="0" smtClean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Studi kelayakan implementasi untuk riset implementatif</a:t>
            </a:r>
          </a:p>
          <a:p>
            <a:pPr marL="342900" lvl="0" indent="-342900" algn="just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id-ID" sz="3000" dirty="0" smtClean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Struktur dan rincian kebutuhan pendanaan</a:t>
            </a:r>
          </a:p>
          <a:p>
            <a:pPr marL="342900" lvl="0" indent="-342900" algn="just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endParaRPr lang="id-ID" sz="2400" dirty="0" smtClean="0"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endParaRPr lang="id-ID" sz="2000" dirty="0">
              <a:effectLst/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9744067" y="280608"/>
            <a:ext cx="2796464" cy="619329"/>
            <a:chOff x="8602480" y="90473"/>
            <a:chExt cx="4154857" cy="920170"/>
          </a:xfrm>
        </p:grpSpPr>
        <p:pic>
          <p:nvPicPr>
            <p:cNvPr id="21" name="Picture 2" descr="http://bappeda.kaurkab.go.id/wp-content/uploads/2015/03/LOGO-KEMENTERIAN-RISET-DAN-TEKNOLOGI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27005" y="172216"/>
              <a:ext cx="930332" cy="814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https://minhsukorejo.files.wordpress.com/2012/03/logo_kementerian_agama.png?w=32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872" y="90473"/>
              <a:ext cx="920170" cy="920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6" descr="http://1.bp.blogspot.com/-GiLzbPzOlm8/Upw-6WNRV-I/AAAAAAAAAB0/4lDnu-vEyl4/s1600/Tut-Wuri-Handayani_Oke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2480" y="107279"/>
              <a:ext cx="886802" cy="903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5" name="Group 24"/>
            <p:cNvGrpSpPr/>
            <p:nvPr/>
          </p:nvGrpSpPr>
          <p:grpSpPr>
            <a:xfrm>
              <a:off x="9633054" y="113628"/>
              <a:ext cx="915639" cy="897015"/>
              <a:chOff x="9633054" y="113628"/>
              <a:chExt cx="915639" cy="897015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9814768" y="628328"/>
                <a:ext cx="576064" cy="2880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8" name="Picture 8" descr="http://upload.wikimedia.org/wikipedia/id/8/89/Logo_Depkeu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33054" y="113628"/>
                <a:ext cx="915639" cy="8970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420111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753600" y="9234316"/>
            <a:ext cx="3034453" cy="519289"/>
          </a:xfrm>
        </p:spPr>
        <p:txBody>
          <a:bodyPr/>
          <a:lstStyle/>
          <a:p>
            <a:fld id="{7D87A160-EE50-4F7B-BDA6-D710A5799145}" type="slidenum">
              <a:rPr lang="en-US" smtClean="0">
                <a:solidFill>
                  <a:srgbClr val="333333"/>
                </a:solidFill>
              </a:rPr>
              <a:pPr/>
              <a:t>22</a:t>
            </a:fld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09711" y="1420416"/>
            <a:ext cx="6347511" cy="594304"/>
          </a:xfrm>
          <a:prstGeom prst="roundRect">
            <a:avLst/>
          </a:prstGeom>
          <a:solidFill>
            <a:srgbClr val="D35940">
              <a:lumMod val="40000"/>
              <a:lumOff val="6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34770">
                    <a:lumMod val="75000"/>
                  </a:srgbClr>
                </a:solidFill>
                <a:effectLst/>
                <a:uLnTx/>
                <a:uFillTx/>
                <a:latin typeface="Tw Cen MT" panose="020B0602020104020603"/>
              </a:rPr>
              <a:t>Bantuan Dana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34770">
                    <a:lumMod val="75000"/>
                  </a:srgbClr>
                </a:solidFill>
                <a:effectLst/>
                <a:uLnTx/>
                <a:uFillTx/>
                <a:latin typeface="Tw Cen MT" panose="020B0602020104020603"/>
              </a:rPr>
              <a:t> Riset Inovatif Produktif (RISPRO) Komersial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9711" y="2869524"/>
            <a:ext cx="6347511" cy="6089472"/>
          </a:xfrm>
          <a:prstGeom prst="rect">
            <a:avLst/>
          </a:prstGeom>
          <a:solidFill>
            <a:srgbClr val="D35940">
              <a:lumMod val="40000"/>
              <a:lumOff val="60000"/>
            </a:srgbClr>
          </a:solidFill>
          <a:ln>
            <a:noFill/>
          </a:ln>
        </p:spPr>
        <p:txBody>
          <a:bodyPr wrap="square" rtlCol="0" anchor="ctr" anchorCtr="1">
            <a:noAutofit/>
          </a:bodyPr>
          <a:lstStyle/>
          <a:p>
            <a:pPr lvl="0" algn="l" defTabSz="457200" fontAlgn="auto" hangingPunct="1">
              <a:spcBef>
                <a:spcPts val="0"/>
              </a:spcBef>
              <a:spcAft>
                <a:spcPts val="0"/>
              </a:spcAft>
            </a:pPr>
            <a:endParaRPr lang="id-ID" sz="1800" dirty="0">
              <a:solidFill>
                <a:srgbClr val="134770">
                  <a:lumMod val="75000"/>
                </a:srgbClr>
              </a:solidFill>
              <a:latin typeface="Tw Cen MT" panose="020B0602020104020603"/>
            </a:endParaRPr>
          </a:p>
        </p:txBody>
      </p:sp>
      <p:sp>
        <p:nvSpPr>
          <p:cNvPr id="24" name="Title 3"/>
          <p:cNvSpPr txBox="1">
            <a:spLocks/>
          </p:cNvSpPr>
          <p:nvPr/>
        </p:nvSpPr>
        <p:spPr>
          <a:xfrm>
            <a:off x="165696" y="216747"/>
            <a:ext cx="11487573" cy="975360"/>
          </a:xfrm>
          <a:prstGeom prst="rect">
            <a:avLst/>
          </a:prstGeom>
        </p:spPr>
        <p:txBody>
          <a:bodyPr lIns="130039" tIns="65020" rIns="130039" bIns="65020"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6">
                    <a:lumMod val="75000"/>
                  </a:schemeClr>
                </a:solidFill>
                <a:latin typeface="Segoe UI Light" pitchFamily="34" charset="0"/>
                <a:ea typeface="+mj-ea"/>
                <a:cs typeface="+mj-cs"/>
              </a:defRPr>
            </a:lvl1pPr>
          </a:lstStyle>
          <a:p>
            <a:pPr fontAlgn="auto">
              <a:lnSpc>
                <a:spcPts val="5262"/>
              </a:lnSpc>
              <a:spcAft>
                <a:spcPts val="0"/>
              </a:spcAft>
            </a:pPr>
            <a:r>
              <a:rPr lang="id-ID" sz="4000" b="1" dirty="0" smtClean="0">
                <a:solidFill>
                  <a:schemeClr val="tx2">
                    <a:lumMod val="75000"/>
                  </a:schemeClr>
                </a:solidFill>
                <a:latin typeface="Rockwell" pitchFamily="18" charset="0"/>
              </a:rPr>
              <a:t>Penilaian substantif (Desk Evaluation)</a:t>
            </a:r>
            <a:endParaRPr lang="en-US" sz="4000" b="1" dirty="0">
              <a:solidFill>
                <a:schemeClr val="tx2">
                  <a:lumMod val="75000"/>
                </a:schemeClr>
              </a:solidFill>
              <a:latin typeface="Rockwell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94026" y="1420416"/>
            <a:ext cx="5590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/>
            <a:r>
              <a:rPr lang="id-ID" sz="1800" b="1" u="sng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Aspek Penilaian Proposal Bantuan Dana RISPRO</a:t>
            </a:r>
            <a:endParaRPr lang="id-ID" sz="1800" b="1" dirty="0">
              <a:solidFill>
                <a:schemeClr val="bg2">
                  <a:lumMod val="10000"/>
                </a:schemeClr>
              </a:solidFill>
              <a:latin typeface="Arial" pitchFamily="34" charset="0"/>
              <a:ea typeface="Helvetica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1534692"/>
              </p:ext>
            </p:extLst>
          </p:nvPr>
        </p:nvGraphicFramePr>
        <p:xfrm>
          <a:off x="-193675" y="2014538"/>
          <a:ext cx="12177713" cy="683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" name="Document" r:id="rId4" imgW="6129898" imgH="5805218" progId="Word.Document.12">
                  <p:embed/>
                </p:oleObj>
              </mc:Choice>
              <mc:Fallback>
                <p:oleObj name="Document" r:id="rId4" imgW="6129898" imgH="580521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193675" y="2014538"/>
                        <a:ext cx="12177713" cy="683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9744067" y="280608"/>
            <a:ext cx="2796464" cy="619329"/>
            <a:chOff x="8602480" y="90473"/>
            <a:chExt cx="4154857" cy="920170"/>
          </a:xfrm>
        </p:grpSpPr>
        <p:pic>
          <p:nvPicPr>
            <p:cNvPr id="20" name="Picture 2" descr="http://bappeda.kaurkab.go.id/wp-content/uploads/2015/03/LOGO-KEMENTERIAN-RISET-DAN-TEKNOLOGI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27005" y="172216"/>
              <a:ext cx="930332" cy="814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https://minhsukorejo.files.wordpress.com/2012/03/logo_kementerian_agama.png?w=32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872" y="90473"/>
              <a:ext cx="920170" cy="920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6" descr="http://1.bp.blogspot.com/-GiLzbPzOlm8/Upw-6WNRV-I/AAAAAAAAAB0/4lDnu-vEyl4/s1600/Tut-Wuri-Handayani_Oke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2480" y="107279"/>
              <a:ext cx="886802" cy="903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7" name="Group 26"/>
            <p:cNvGrpSpPr/>
            <p:nvPr/>
          </p:nvGrpSpPr>
          <p:grpSpPr>
            <a:xfrm>
              <a:off x="9633054" y="113628"/>
              <a:ext cx="915639" cy="897015"/>
              <a:chOff x="9633054" y="113628"/>
              <a:chExt cx="915639" cy="897015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9814768" y="628328"/>
                <a:ext cx="576064" cy="2880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0" name="Picture 8" descr="http://upload.wikimedia.org/wikipedia/id/8/89/Logo_Depkeu.jpg"/>
              <p:cNvPicPr>
                <a:picLocks noChangeAspect="1" noChangeArrowheads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33054" y="113628"/>
                <a:ext cx="915639" cy="8970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6" name="TextBox 15"/>
          <p:cNvSpPr txBox="1"/>
          <p:nvPr/>
        </p:nvSpPr>
        <p:spPr>
          <a:xfrm>
            <a:off x="1038176" y="8694965"/>
            <a:ext cx="11098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/>
            <a:r>
              <a:rPr lang="id-ID" sz="18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Skor penilaian setiap aspek menggunakan skor 1 sampai skor 7 (tanpa skor 4)</a:t>
            </a:r>
          </a:p>
          <a:p>
            <a:pPr eaLnBrk="1"/>
            <a:r>
              <a:rPr lang="id-ID" sz="1800" b="1" u="sng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Passing grade score  (PG) = 500</a:t>
            </a:r>
            <a:endParaRPr lang="id-ID" sz="1800" b="1" dirty="0">
              <a:solidFill>
                <a:schemeClr val="bg2">
                  <a:lumMod val="10000"/>
                </a:schemeClr>
              </a:solidFill>
              <a:latin typeface="Arial" pitchFamily="34" charset="0"/>
              <a:ea typeface="Helvetica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26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753600" y="9234316"/>
            <a:ext cx="3034453" cy="519289"/>
          </a:xfrm>
        </p:spPr>
        <p:txBody>
          <a:bodyPr/>
          <a:lstStyle/>
          <a:p>
            <a:fld id="{7D87A160-EE50-4F7B-BDA6-D710A5799145}" type="slidenum">
              <a:rPr lang="en-US" smtClean="0">
                <a:solidFill>
                  <a:srgbClr val="333333"/>
                </a:solidFill>
              </a:rPr>
              <a:pPr/>
              <a:t>23</a:t>
            </a:fld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573088" y="1420416"/>
            <a:ext cx="5905976" cy="594304"/>
          </a:xfrm>
          <a:prstGeom prst="roundRect">
            <a:avLst/>
          </a:prstGeom>
          <a:solidFill>
            <a:srgbClr val="FFC000">
              <a:alpha val="57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34770">
                    <a:lumMod val="75000"/>
                  </a:srgbClr>
                </a:solidFill>
                <a:effectLst/>
                <a:uLnTx/>
                <a:uFillTx/>
                <a:latin typeface="Tw Cen MT" panose="020B0602020104020603"/>
              </a:rPr>
              <a:t>Bantuan Dana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34770">
                    <a:lumMod val="75000"/>
                  </a:srgbClr>
                </a:solidFill>
                <a:effectLst/>
                <a:uLnTx/>
                <a:uFillTx/>
                <a:latin typeface="Tw Cen MT" panose="020B0602020104020603"/>
              </a:rPr>
              <a:t> Riset Inovatif Produktif (RISPRO) Implementatif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61120" y="2869524"/>
            <a:ext cx="5905976" cy="6089472"/>
          </a:xfrm>
          <a:prstGeom prst="rect">
            <a:avLst/>
          </a:prstGeom>
          <a:solidFill>
            <a:srgbClr val="FFC000">
              <a:alpha val="57000"/>
            </a:srgbClr>
          </a:solidFill>
          <a:ln>
            <a:noFill/>
          </a:ln>
        </p:spPr>
        <p:txBody>
          <a:bodyPr wrap="square" rtlCol="0" anchor="ctr" anchorCtr="1">
            <a:noAutofit/>
          </a:bodyPr>
          <a:lstStyle/>
          <a:p>
            <a:pPr lvl="0" algn="l" defTabSz="457200" fontAlgn="auto" hangingPunct="1">
              <a:spcBef>
                <a:spcPts val="0"/>
              </a:spcBef>
              <a:spcAft>
                <a:spcPts val="0"/>
              </a:spcAft>
            </a:pPr>
            <a:endParaRPr lang="id-ID" sz="1800" dirty="0">
              <a:solidFill>
                <a:srgbClr val="134770">
                  <a:lumMod val="75000"/>
                </a:srgbClr>
              </a:solidFill>
              <a:latin typeface="Tw Cen MT" panose="020B0602020104020603"/>
            </a:endParaRPr>
          </a:p>
        </p:txBody>
      </p:sp>
      <p:sp>
        <p:nvSpPr>
          <p:cNvPr id="24" name="Title 3"/>
          <p:cNvSpPr txBox="1">
            <a:spLocks/>
          </p:cNvSpPr>
          <p:nvPr/>
        </p:nvSpPr>
        <p:spPr>
          <a:xfrm>
            <a:off x="650240" y="216747"/>
            <a:ext cx="11487573" cy="975360"/>
          </a:xfrm>
          <a:prstGeom prst="rect">
            <a:avLst/>
          </a:prstGeom>
        </p:spPr>
        <p:txBody>
          <a:bodyPr lIns="130039" tIns="65020" rIns="130039" bIns="65020"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6">
                    <a:lumMod val="75000"/>
                  </a:schemeClr>
                </a:solidFill>
                <a:latin typeface="Segoe UI Light" pitchFamily="34" charset="0"/>
                <a:ea typeface="+mj-ea"/>
                <a:cs typeface="+mj-cs"/>
              </a:defRPr>
            </a:lvl1pPr>
          </a:lstStyle>
          <a:p>
            <a:pPr fontAlgn="auto">
              <a:lnSpc>
                <a:spcPts val="5262"/>
              </a:lnSpc>
              <a:spcAft>
                <a:spcPts val="0"/>
              </a:spcAft>
            </a:pPr>
            <a:r>
              <a:rPr lang="id-ID" sz="4000" b="1" dirty="0">
                <a:solidFill>
                  <a:schemeClr val="tx2">
                    <a:lumMod val="75000"/>
                  </a:schemeClr>
                </a:solidFill>
                <a:latin typeface="Rockwell" pitchFamily="18" charset="0"/>
              </a:rPr>
              <a:t>Penilaian substantif (Desk Evaluation)</a:t>
            </a:r>
            <a:endParaRPr lang="en-US" sz="4000" b="1" dirty="0">
              <a:solidFill>
                <a:schemeClr val="tx2">
                  <a:lumMod val="75000"/>
                </a:schemeClr>
              </a:solidFill>
              <a:latin typeface="Rockwell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85776" y="1348408"/>
            <a:ext cx="5689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/>
            <a:r>
              <a:rPr lang="id-ID" sz="1800" b="1" u="sng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Aspek Penilaian Proposal Bantuan Dana RISPRO</a:t>
            </a:r>
            <a:endParaRPr lang="id-ID" sz="1800" b="1" dirty="0">
              <a:solidFill>
                <a:schemeClr val="bg2">
                  <a:lumMod val="10000"/>
                </a:schemeClr>
              </a:solidFill>
              <a:latin typeface="Arial" pitchFamily="34" charset="0"/>
              <a:ea typeface="Helvetica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9428585"/>
              </p:ext>
            </p:extLst>
          </p:nvPr>
        </p:nvGraphicFramePr>
        <p:xfrm>
          <a:off x="0" y="2014720"/>
          <a:ext cx="12622697" cy="6832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1" name="Document" r:id="rId4" imgW="6110401" imgH="6103004" progId="Word.Document.12">
                  <p:embed/>
                </p:oleObj>
              </mc:Choice>
              <mc:Fallback>
                <p:oleObj name="Document" r:id="rId4" imgW="6110401" imgH="610300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2014720"/>
                        <a:ext cx="12622697" cy="68325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9744067" y="280608"/>
            <a:ext cx="2796464" cy="619329"/>
            <a:chOff x="8602480" y="90473"/>
            <a:chExt cx="4154857" cy="920170"/>
          </a:xfrm>
        </p:grpSpPr>
        <p:pic>
          <p:nvPicPr>
            <p:cNvPr id="20" name="Picture 2" descr="http://bappeda.kaurkab.go.id/wp-content/uploads/2015/03/LOGO-KEMENTERIAN-RISET-DAN-TEKNOLOGI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27005" y="172216"/>
              <a:ext cx="930332" cy="814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https://minhsukorejo.files.wordpress.com/2012/03/logo_kementerian_agama.png?w=32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872" y="90473"/>
              <a:ext cx="920170" cy="920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6" descr="http://1.bp.blogspot.com/-GiLzbPzOlm8/Upw-6WNRV-I/AAAAAAAAAB0/4lDnu-vEyl4/s1600/Tut-Wuri-Handayani_Oke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2480" y="107279"/>
              <a:ext cx="886802" cy="903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7" name="Group 26"/>
            <p:cNvGrpSpPr/>
            <p:nvPr/>
          </p:nvGrpSpPr>
          <p:grpSpPr>
            <a:xfrm>
              <a:off x="9633054" y="113628"/>
              <a:ext cx="915639" cy="897015"/>
              <a:chOff x="9633054" y="113628"/>
              <a:chExt cx="915639" cy="897015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9814768" y="628328"/>
                <a:ext cx="576064" cy="2880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0" name="Picture 8" descr="http://upload.wikimedia.org/wikipedia/id/8/89/Logo_Depkeu.jpg"/>
              <p:cNvPicPr>
                <a:picLocks noChangeAspect="1" noChangeArrowheads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33054" y="113628"/>
                <a:ext cx="915639" cy="8970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31" name="TextBox 30"/>
          <p:cNvSpPr txBox="1"/>
          <p:nvPr/>
        </p:nvSpPr>
        <p:spPr>
          <a:xfrm>
            <a:off x="1038176" y="8621216"/>
            <a:ext cx="11098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/>
            <a:r>
              <a:rPr lang="id-ID" sz="18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Skor penilaian setiap aspek menggunakan skor 1 sampai skor 7 (tanpa skor 4)</a:t>
            </a:r>
          </a:p>
          <a:p>
            <a:pPr eaLnBrk="1"/>
            <a:r>
              <a:rPr lang="id-ID" sz="1800" b="1" u="sng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Passing grade score  (PG) = 500</a:t>
            </a:r>
            <a:endParaRPr lang="id-ID" sz="1800" b="1" dirty="0">
              <a:solidFill>
                <a:schemeClr val="bg2">
                  <a:lumMod val="10000"/>
                </a:schemeClr>
              </a:solidFill>
              <a:latin typeface="Arial" pitchFamily="34" charset="0"/>
              <a:ea typeface="Helvetica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48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753600" y="9234316"/>
            <a:ext cx="3034453" cy="519289"/>
          </a:xfrm>
        </p:spPr>
        <p:txBody>
          <a:bodyPr/>
          <a:lstStyle/>
          <a:p>
            <a:fld id="{7D87A160-EE50-4F7B-BDA6-D710A5799145}" type="slidenum">
              <a:rPr lang="en-US" smtClean="0">
                <a:solidFill>
                  <a:srgbClr val="333333"/>
                </a:solidFill>
              </a:rPr>
              <a:pPr/>
              <a:t>24</a:t>
            </a:fld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533848" y="1564432"/>
            <a:ext cx="5123374" cy="1131554"/>
          </a:xfrm>
          <a:prstGeom prst="roundRect">
            <a:avLst/>
          </a:prstGeom>
          <a:solidFill>
            <a:srgbClr val="D35940">
              <a:lumMod val="40000"/>
              <a:lumOff val="6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>
            <a:noAutofit/>
          </a:bodyPr>
          <a:lstStyle/>
          <a:p>
            <a:pPr marL="0" marR="0" lvl="0" indent="0" defTabSz="45720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34770">
                    <a:lumMod val="75000"/>
                  </a:srgbClr>
                </a:solidFill>
                <a:effectLst/>
                <a:uLnTx/>
                <a:uFillTx/>
                <a:latin typeface="Tw Cen MT" panose="020B0602020104020603"/>
              </a:rPr>
              <a:t>Bantuan Dana</a:t>
            </a:r>
          </a:p>
          <a:p>
            <a:pPr marL="0" marR="0" lvl="0" indent="0" defTabSz="45720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34770">
                    <a:lumMod val="75000"/>
                  </a:srgbClr>
                </a:solidFill>
                <a:effectLst/>
                <a:uLnTx/>
                <a:uFillTx/>
                <a:latin typeface="Tw Cen MT" panose="020B0602020104020603"/>
              </a:rPr>
              <a:t> Riset Inovatif Produktif (RISPRO) Komersial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861120" y="1564432"/>
            <a:ext cx="4734828" cy="1131554"/>
          </a:xfrm>
          <a:prstGeom prst="roundRect">
            <a:avLst/>
          </a:prstGeom>
          <a:solidFill>
            <a:srgbClr val="FFC000">
              <a:alpha val="57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>
            <a:noAutofit/>
          </a:bodyPr>
          <a:lstStyle/>
          <a:p>
            <a:pPr marL="0" marR="0" lvl="0" indent="0" defTabSz="45720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34770">
                    <a:lumMod val="75000"/>
                  </a:srgbClr>
                </a:solidFill>
                <a:effectLst/>
                <a:uLnTx/>
                <a:uFillTx/>
                <a:latin typeface="Tw Cen MT" panose="020B0602020104020603"/>
              </a:rPr>
              <a:t>Bantuan Dana</a:t>
            </a:r>
          </a:p>
          <a:p>
            <a:pPr marL="0" marR="0" lvl="0" indent="0" defTabSz="45720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34770">
                    <a:lumMod val="75000"/>
                  </a:srgbClr>
                </a:solidFill>
                <a:effectLst/>
                <a:uLnTx/>
                <a:uFillTx/>
                <a:latin typeface="Tw Cen MT" panose="020B0602020104020603"/>
              </a:rPr>
              <a:t> Riset Inovatif Produktif (RISPRO) Implementatif</a:t>
            </a:r>
          </a:p>
        </p:txBody>
      </p:sp>
      <p:sp>
        <p:nvSpPr>
          <p:cNvPr id="24" name="Title 3"/>
          <p:cNvSpPr txBox="1">
            <a:spLocks/>
          </p:cNvSpPr>
          <p:nvPr/>
        </p:nvSpPr>
        <p:spPr>
          <a:xfrm>
            <a:off x="93688" y="216747"/>
            <a:ext cx="11487573" cy="975360"/>
          </a:xfrm>
          <a:prstGeom prst="rect">
            <a:avLst/>
          </a:prstGeom>
        </p:spPr>
        <p:txBody>
          <a:bodyPr lIns="130039" tIns="65020" rIns="130039" bIns="65020"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6">
                    <a:lumMod val="75000"/>
                  </a:schemeClr>
                </a:solidFill>
                <a:latin typeface="Segoe UI Light" pitchFamily="34" charset="0"/>
                <a:ea typeface="+mj-ea"/>
                <a:cs typeface="+mj-cs"/>
              </a:defRPr>
            </a:lvl1pPr>
          </a:lstStyle>
          <a:p>
            <a:pPr fontAlgn="auto">
              <a:lnSpc>
                <a:spcPts val="5262"/>
              </a:lnSpc>
              <a:spcAft>
                <a:spcPts val="0"/>
              </a:spcAft>
            </a:pPr>
            <a:r>
              <a:rPr lang="id-ID" sz="4000" b="1" dirty="0" smtClean="0">
                <a:solidFill>
                  <a:schemeClr val="tx2">
                    <a:lumMod val="75000"/>
                  </a:schemeClr>
                </a:solidFill>
                <a:latin typeface="Rockwell" pitchFamily="18" charset="0"/>
              </a:rPr>
              <a:t>Penilaian Paparan Proposal RISPRO</a:t>
            </a:r>
            <a:endParaRPr lang="en-US" sz="4000" b="1" dirty="0">
              <a:solidFill>
                <a:schemeClr val="tx2">
                  <a:lumMod val="75000"/>
                </a:schemeClr>
              </a:solidFill>
              <a:latin typeface="Rockwell" pitchFamily="18" charset="0"/>
            </a:endParaRPr>
          </a:p>
        </p:txBody>
      </p:sp>
      <p:sp>
        <p:nvSpPr>
          <p:cNvPr id="29" name="Title 3"/>
          <p:cNvSpPr txBox="1">
            <a:spLocks/>
          </p:cNvSpPr>
          <p:nvPr/>
        </p:nvSpPr>
        <p:spPr>
          <a:xfrm>
            <a:off x="108375" y="9265922"/>
            <a:ext cx="11487573" cy="352215"/>
          </a:xfrm>
          <a:prstGeom prst="rect">
            <a:avLst/>
          </a:prstGeom>
        </p:spPr>
        <p:txBody>
          <a:bodyPr lIns="130032" tIns="65017" rIns="130032" bIns="65017"/>
          <a:lstStyle>
            <a:lvl1pPr algn="l" defTabSz="1300326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6">
                    <a:lumMod val="75000"/>
                  </a:schemeClr>
                </a:solidFill>
                <a:latin typeface="Segoe UI Light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id-ID" sz="2000" b="1" dirty="0" smtClean="0">
                <a:solidFill>
                  <a:schemeClr val="bg1"/>
                </a:solidFill>
              </a:rPr>
              <a:t>Bantuan Dana RISPRO</a:t>
            </a:r>
            <a:r>
              <a:rPr lang="en-US" sz="2000" b="1" dirty="0" smtClean="0">
                <a:solidFill>
                  <a:schemeClr val="bg1"/>
                </a:solidFill>
              </a:rPr>
              <a:t/>
            </a:r>
            <a:br>
              <a:rPr lang="en-US" sz="2000" b="1" dirty="0" smtClean="0">
                <a:solidFill>
                  <a:schemeClr val="bg1"/>
                </a:solidFill>
              </a:rPr>
            </a:b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533848" y="3796680"/>
            <a:ext cx="10062099" cy="2880320"/>
          </a:xfrm>
          <a:prstGeom prst="roundRect">
            <a:avLst>
              <a:gd name="adj" fmla="val 5339"/>
            </a:avLst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>
            <a:noAutofit/>
          </a:bodyPr>
          <a:lstStyle/>
          <a:p>
            <a:pPr marL="342900" lvl="0" indent="-342900" algn="just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id-ID" sz="3000" dirty="0" smtClean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Paparan difokuskan pada road map, metode, dan kelayakan riset</a:t>
            </a:r>
          </a:p>
          <a:p>
            <a:pPr marL="342900" lvl="0" indent="-342900" algn="just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id-ID" sz="3000" dirty="0" smtClean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Nilai akhir adalah nilai rata-rata 2 reviewer</a:t>
            </a:r>
          </a:p>
          <a:p>
            <a:pPr marL="342900" lvl="0" indent="-342900" algn="just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id-ID" sz="3000" dirty="0" smtClean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Rekomendasi merupakan catatan atas kekuatan/kelemahan proposal</a:t>
            </a:r>
          </a:p>
          <a:p>
            <a:pPr marL="342900" lvl="0" indent="-342900" algn="just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endParaRPr lang="id-ID" sz="2400" dirty="0" smtClean="0"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endParaRPr lang="id-ID" sz="2000" dirty="0">
              <a:effectLst/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9744067" y="280608"/>
            <a:ext cx="2796464" cy="619329"/>
            <a:chOff x="8602480" y="90473"/>
            <a:chExt cx="4154857" cy="920170"/>
          </a:xfrm>
        </p:grpSpPr>
        <p:pic>
          <p:nvPicPr>
            <p:cNvPr id="21" name="Picture 2" descr="http://bappeda.kaurkab.go.id/wp-content/uploads/2015/03/LOGO-KEMENTERIAN-RISET-DAN-TEKNOLOGI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27005" y="172216"/>
              <a:ext cx="930332" cy="814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https://minhsukorejo.files.wordpress.com/2012/03/logo_kementerian_agama.png?w=32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872" y="90473"/>
              <a:ext cx="920170" cy="920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6" descr="http://1.bp.blogspot.com/-GiLzbPzOlm8/Upw-6WNRV-I/AAAAAAAAAB0/4lDnu-vEyl4/s1600/Tut-Wuri-Handayani_Oke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2480" y="107279"/>
              <a:ext cx="886802" cy="903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5" name="Group 24"/>
            <p:cNvGrpSpPr/>
            <p:nvPr/>
          </p:nvGrpSpPr>
          <p:grpSpPr>
            <a:xfrm>
              <a:off x="9633054" y="113628"/>
              <a:ext cx="915639" cy="897015"/>
              <a:chOff x="9633054" y="113628"/>
              <a:chExt cx="915639" cy="897015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9814768" y="628328"/>
                <a:ext cx="576064" cy="2880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8" name="Picture 8" descr="http://upload.wikimedia.org/wikipedia/id/8/89/Logo_Depkeu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33054" y="113628"/>
                <a:ext cx="915639" cy="8970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85878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753600" y="9234316"/>
            <a:ext cx="3034453" cy="519289"/>
          </a:xfrm>
        </p:spPr>
        <p:txBody>
          <a:bodyPr/>
          <a:lstStyle/>
          <a:p>
            <a:fld id="{7D87A160-EE50-4F7B-BDA6-D710A5799145}" type="slidenum">
              <a:rPr lang="en-US" smtClean="0">
                <a:solidFill>
                  <a:srgbClr val="333333"/>
                </a:solidFill>
              </a:rPr>
              <a:pPr/>
              <a:t>25</a:t>
            </a:fld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533848" y="2140496"/>
            <a:ext cx="5123374" cy="1131554"/>
          </a:xfrm>
          <a:prstGeom prst="roundRect">
            <a:avLst/>
          </a:prstGeom>
          <a:solidFill>
            <a:srgbClr val="D35940">
              <a:lumMod val="40000"/>
              <a:lumOff val="6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>
            <a:noAutofit/>
          </a:bodyPr>
          <a:lstStyle/>
          <a:p>
            <a:pPr marL="0" marR="0" lvl="0" indent="0" defTabSz="45720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34770">
                    <a:lumMod val="75000"/>
                  </a:srgbClr>
                </a:solidFill>
                <a:effectLst/>
                <a:uLnTx/>
                <a:uFillTx/>
                <a:latin typeface="Tw Cen MT" panose="020B0602020104020603"/>
              </a:rPr>
              <a:t>Bantuan Dana</a:t>
            </a:r>
          </a:p>
          <a:p>
            <a:pPr marL="0" marR="0" lvl="0" indent="0" defTabSz="45720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34770">
                    <a:lumMod val="75000"/>
                  </a:srgbClr>
                </a:solidFill>
                <a:effectLst/>
                <a:uLnTx/>
                <a:uFillTx/>
                <a:latin typeface="Tw Cen MT" panose="020B0602020104020603"/>
              </a:rPr>
              <a:t> Riset Inovatif Produktif (RISPRO) Komersial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861120" y="2140496"/>
            <a:ext cx="4734828" cy="1131554"/>
          </a:xfrm>
          <a:prstGeom prst="roundRect">
            <a:avLst/>
          </a:prstGeom>
          <a:solidFill>
            <a:srgbClr val="FFC000">
              <a:alpha val="57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>
            <a:noAutofit/>
          </a:bodyPr>
          <a:lstStyle/>
          <a:p>
            <a:pPr marL="0" marR="0" lvl="0" indent="0" defTabSz="45720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34770">
                    <a:lumMod val="75000"/>
                  </a:srgbClr>
                </a:solidFill>
                <a:effectLst/>
                <a:uLnTx/>
                <a:uFillTx/>
                <a:latin typeface="Tw Cen MT" panose="020B0602020104020603"/>
              </a:rPr>
              <a:t>Bantuan Dana</a:t>
            </a:r>
          </a:p>
          <a:p>
            <a:pPr marL="0" marR="0" lvl="0" indent="0" defTabSz="45720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34770">
                    <a:lumMod val="75000"/>
                  </a:srgbClr>
                </a:solidFill>
                <a:effectLst/>
                <a:uLnTx/>
                <a:uFillTx/>
                <a:latin typeface="Tw Cen MT" panose="020B0602020104020603"/>
              </a:rPr>
              <a:t> Riset Inovatif Produktif (RISPRO) Implementatif</a:t>
            </a:r>
          </a:p>
        </p:txBody>
      </p:sp>
      <p:sp>
        <p:nvSpPr>
          <p:cNvPr id="24" name="Title 3"/>
          <p:cNvSpPr txBox="1">
            <a:spLocks/>
          </p:cNvSpPr>
          <p:nvPr/>
        </p:nvSpPr>
        <p:spPr>
          <a:xfrm>
            <a:off x="650240" y="216747"/>
            <a:ext cx="11487573" cy="975360"/>
          </a:xfrm>
          <a:prstGeom prst="rect">
            <a:avLst/>
          </a:prstGeom>
        </p:spPr>
        <p:txBody>
          <a:bodyPr lIns="130039" tIns="65020" rIns="130039" bIns="65020"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6">
                    <a:lumMod val="75000"/>
                  </a:schemeClr>
                </a:solidFill>
                <a:latin typeface="Segoe UI Light" pitchFamily="34" charset="0"/>
                <a:ea typeface="+mj-ea"/>
                <a:cs typeface="+mj-cs"/>
              </a:defRPr>
            </a:lvl1pPr>
          </a:lstStyle>
          <a:p>
            <a:pPr marL="650197" indent="-650197" fontAlgn="auto">
              <a:lnSpc>
                <a:spcPts val="5262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id-ID" sz="4000" b="1" dirty="0" smtClean="0">
                <a:solidFill>
                  <a:schemeClr val="tx2">
                    <a:lumMod val="75000"/>
                  </a:schemeClr>
                </a:solidFill>
                <a:latin typeface="Rockwell" pitchFamily="18" charset="0"/>
              </a:rPr>
              <a:t>Pencairan Bantuan Dana RISPRO</a:t>
            </a:r>
            <a:endParaRPr lang="en-US" sz="4000" b="1" dirty="0">
              <a:solidFill>
                <a:schemeClr val="tx2">
                  <a:lumMod val="75000"/>
                </a:schemeClr>
              </a:solidFill>
              <a:latin typeface="Rockwell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85776" y="1620981"/>
            <a:ext cx="11098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/>
            <a:r>
              <a:rPr lang="id-ID" sz="1800" b="1" u="sng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Pencairan Bantuan Dana RISPRO</a:t>
            </a:r>
            <a:endParaRPr lang="id-ID" sz="1800" b="1" dirty="0">
              <a:solidFill>
                <a:schemeClr val="bg2">
                  <a:lumMod val="10000"/>
                </a:schemeClr>
              </a:solidFill>
              <a:latin typeface="Arial" pitchFamily="34" charset="0"/>
              <a:ea typeface="Helvetica" charset="0"/>
              <a:cs typeface="Arial" pitchFamily="34" charset="0"/>
            </a:endParaRPr>
          </a:p>
        </p:txBody>
      </p:sp>
      <p:sp>
        <p:nvSpPr>
          <p:cNvPr id="29" name="Title 3"/>
          <p:cNvSpPr txBox="1">
            <a:spLocks/>
          </p:cNvSpPr>
          <p:nvPr/>
        </p:nvSpPr>
        <p:spPr>
          <a:xfrm>
            <a:off x="108375" y="9265922"/>
            <a:ext cx="11487573" cy="352215"/>
          </a:xfrm>
          <a:prstGeom prst="rect">
            <a:avLst/>
          </a:prstGeom>
        </p:spPr>
        <p:txBody>
          <a:bodyPr lIns="130032" tIns="65017" rIns="130032" bIns="65017"/>
          <a:lstStyle>
            <a:lvl1pPr algn="l" defTabSz="1300326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6">
                    <a:lumMod val="75000"/>
                  </a:schemeClr>
                </a:solidFill>
                <a:latin typeface="Segoe UI Light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id-ID" sz="2000" b="1" dirty="0" smtClean="0">
                <a:solidFill>
                  <a:schemeClr val="bg1"/>
                </a:solidFill>
              </a:rPr>
              <a:t>Bantuan Dana RISPRO</a:t>
            </a:r>
            <a:r>
              <a:rPr lang="en-US" sz="2000" b="1" dirty="0" smtClean="0">
                <a:solidFill>
                  <a:schemeClr val="bg1"/>
                </a:solidFill>
              </a:rPr>
              <a:t/>
            </a:r>
            <a:br>
              <a:rPr lang="en-US" sz="2000" b="1" dirty="0" smtClean="0">
                <a:solidFill>
                  <a:schemeClr val="bg1"/>
                </a:solidFill>
              </a:rPr>
            </a:b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533848" y="3364632"/>
            <a:ext cx="10062099" cy="5627973"/>
          </a:xfrm>
          <a:prstGeom prst="roundRect">
            <a:avLst>
              <a:gd name="adj" fmla="val 5339"/>
            </a:avLst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>
            <a:noAutofit/>
          </a:bodyPr>
          <a:lstStyle/>
          <a:p>
            <a:pPr marL="342900" lvl="0" indent="-342900" algn="just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 err="1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Pencairan</a:t>
            </a:r>
            <a:r>
              <a:rPr lang="en-US" sz="24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dana</a:t>
            </a:r>
            <a:r>
              <a:rPr lang="en-US" sz="24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tahap</a:t>
            </a:r>
            <a:r>
              <a:rPr lang="en-US" sz="24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pertama</a:t>
            </a:r>
            <a:r>
              <a:rPr lang="en-US" sz="24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24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sebesar 4</a:t>
            </a:r>
            <a:r>
              <a:rPr lang="en-US" sz="24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0% (</a:t>
            </a:r>
            <a:r>
              <a:rPr lang="id-ID" sz="24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empat </a:t>
            </a:r>
            <a:r>
              <a:rPr lang="en-US" sz="2400" dirty="0" err="1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puluh</a:t>
            </a:r>
            <a:r>
              <a:rPr lang="en-US" sz="24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persen</a:t>
            </a:r>
            <a:r>
              <a:rPr lang="en-US" sz="24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id-ID" sz="24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(untuk RISPRO Komersial) atau 30% (tiga puluh persen) (untuk RISPRO Implementatif) </a:t>
            </a:r>
            <a:r>
              <a:rPr lang="en-US" sz="2400" dirty="0" err="1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24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nilai</a:t>
            </a:r>
            <a:r>
              <a:rPr lang="en-US" sz="24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24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perjanjian </a:t>
            </a:r>
            <a:r>
              <a:rPr lang="en-US" sz="2400" dirty="0" err="1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dilakukan</a:t>
            </a:r>
            <a:r>
              <a:rPr lang="en-US" sz="24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setelah</a:t>
            </a:r>
            <a:r>
              <a:rPr lang="en-US" sz="24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24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pemenuhan syarat pencairan bantuan dana riset tahap pertama.</a:t>
            </a:r>
            <a:endParaRPr lang="id-ID" sz="2000" dirty="0"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id-ID" sz="24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Pencairan dana tahap kedua sebesar 40% </a:t>
            </a:r>
            <a:r>
              <a:rPr lang="en-US" sz="24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empat</a:t>
            </a:r>
            <a:r>
              <a:rPr lang="en-US" sz="24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puluh</a:t>
            </a:r>
            <a:r>
              <a:rPr lang="en-US" sz="24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persen</a:t>
            </a:r>
            <a:r>
              <a:rPr lang="en-US" sz="24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 </a:t>
            </a:r>
            <a:r>
              <a:rPr lang="id-ID" sz="24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(untuk RISPRO Komersial dan Implementatif) dilakukan setelah melaporkan kemajuan realisasi anggaran mencapai minimal 80% dari tahap pertama (dilakukan berdasarkan </a:t>
            </a:r>
            <a:r>
              <a:rPr lang="id-ID" sz="2400" i="1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desk evaluation</a:t>
            </a:r>
            <a:r>
              <a:rPr lang="id-ID" sz="24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laporan kemajuan atau kunjungan lapangan).</a:t>
            </a:r>
            <a:endParaRPr lang="id-ID" sz="2000" dirty="0"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id-ID" sz="24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Pencairan dana tahap ketiga sebesar 20% </a:t>
            </a:r>
            <a:r>
              <a:rPr lang="en-US" sz="24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id-ID" sz="24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dua puluh </a:t>
            </a:r>
            <a:r>
              <a:rPr lang="en-US" sz="2400" dirty="0" err="1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persen</a:t>
            </a:r>
            <a:r>
              <a:rPr lang="en-US" sz="24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id-ID" sz="24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(untuk RISPRO Komersial) atau 30% (tiga puluh persen) (untuk RISPRO Implementatif) dari nilai perjanjian dilakukan setelah pemenuhan syarat pencairan dana riset tahap ketiga dan </a:t>
            </a:r>
            <a:r>
              <a:rPr lang="en-US" sz="2400" dirty="0" err="1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realisasi</a:t>
            </a:r>
            <a:r>
              <a:rPr lang="en-US" sz="24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24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anggaran tahap kedua sudah mencapai </a:t>
            </a:r>
            <a:r>
              <a:rPr lang="en-US" sz="24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minimal </a:t>
            </a:r>
            <a:r>
              <a:rPr lang="id-ID" sz="24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80%</a:t>
            </a:r>
            <a:r>
              <a:rPr lang="en-US" sz="24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delapan</a:t>
            </a:r>
            <a:r>
              <a:rPr lang="en-US" sz="24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puluh</a:t>
            </a:r>
            <a:r>
              <a:rPr lang="en-US" sz="24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persen</a:t>
            </a:r>
            <a:r>
              <a:rPr lang="en-US" sz="24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id-ID" sz="24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Khusus untuk Bantuan Dana RISPRO Komersial harus melengkapi formulir pengajuan permohonan HKI, sedangkan untuk Bantuan Dana RISPRO Implementatif harus melengkapi </a:t>
            </a:r>
            <a:r>
              <a:rPr lang="id-ID" sz="2400" i="1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draft</a:t>
            </a:r>
            <a:r>
              <a:rPr lang="id-ID" sz="24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publikasi.</a:t>
            </a:r>
            <a:endParaRPr lang="id-ID" sz="2000" dirty="0">
              <a:effectLst/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9744067" y="280608"/>
            <a:ext cx="2796464" cy="619329"/>
            <a:chOff x="8602480" y="90473"/>
            <a:chExt cx="4154857" cy="920170"/>
          </a:xfrm>
        </p:grpSpPr>
        <p:pic>
          <p:nvPicPr>
            <p:cNvPr id="21" name="Picture 2" descr="http://bappeda.kaurkab.go.id/wp-content/uploads/2015/03/LOGO-KEMENTERIAN-RISET-DAN-TEKNOLOGI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27005" y="172216"/>
              <a:ext cx="930332" cy="814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https://minhsukorejo.files.wordpress.com/2012/03/logo_kementerian_agama.png?w=32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872" y="90473"/>
              <a:ext cx="920170" cy="920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6" descr="http://1.bp.blogspot.com/-GiLzbPzOlm8/Upw-6WNRV-I/AAAAAAAAAB0/4lDnu-vEyl4/s1600/Tut-Wuri-Handayani_Oke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2480" y="107279"/>
              <a:ext cx="886802" cy="903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5" name="Group 24"/>
            <p:cNvGrpSpPr/>
            <p:nvPr/>
          </p:nvGrpSpPr>
          <p:grpSpPr>
            <a:xfrm>
              <a:off x="9633054" y="113628"/>
              <a:ext cx="915639" cy="897015"/>
              <a:chOff x="9633054" y="113628"/>
              <a:chExt cx="915639" cy="897015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9814768" y="628328"/>
                <a:ext cx="576064" cy="2880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8" name="Picture 8" descr="http://upload.wikimedia.org/wikipedia/id/8/89/Logo_Depkeu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33054" y="113628"/>
                <a:ext cx="915639" cy="8970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87209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753600" y="9234316"/>
            <a:ext cx="3034453" cy="519289"/>
          </a:xfrm>
        </p:spPr>
        <p:txBody>
          <a:bodyPr/>
          <a:lstStyle/>
          <a:p>
            <a:fld id="{7D87A160-EE50-4F7B-BDA6-D710A5799145}" type="slidenum">
              <a:rPr lang="en-US" smtClean="0">
                <a:solidFill>
                  <a:srgbClr val="333333"/>
                </a:solidFill>
              </a:rPr>
              <a:pPr/>
              <a:t>26</a:t>
            </a:fld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533848" y="2140496"/>
            <a:ext cx="5123374" cy="1131554"/>
          </a:xfrm>
          <a:prstGeom prst="roundRect">
            <a:avLst/>
          </a:prstGeom>
          <a:solidFill>
            <a:srgbClr val="D35940">
              <a:lumMod val="40000"/>
              <a:lumOff val="6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>
            <a:noAutofit/>
          </a:bodyPr>
          <a:lstStyle/>
          <a:p>
            <a:pPr marL="0" marR="0" lvl="0" indent="0" defTabSz="45720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34770">
                    <a:lumMod val="75000"/>
                  </a:srgbClr>
                </a:solidFill>
                <a:effectLst/>
                <a:uLnTx/>
                <a:uFillTx/>
                <a:latin typeface="Tw Cen MT" panose="020B0602020104020603"/>
              </a:rPr>
              <a:t>Bantuan Dana</a:t>
            </a:r>
          </a:p>
          <a:p>
            <a:pPr marL="0" marR="0" lvl="0" indent="0" defTabSz="45720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34770">
                    <a:lumMod val="75000"/>
                  </a:srgbClr>
                </a:solidFill>
                <a:effectLst/>
                <a:uLnTx/>
                <a:uFillTx/>
                <a:latin typeface="Tw Cen MT" panose="020B0602020104020603"/>
              </a:rPr>
              <a:t> Riset Inovatif Produktif (RISPRO) Komersial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861120" y="2140496"/>
            <a:ext cx="4734828" cy="1131554"/>
          </a:xfrm>
          <a:prstGeom prst="roundRect">
            <a:avLst/>
          </a:prstGeom>
          <a:solidFill>
            <a:srgbClr val="FFC000">
              <a:alpha val="57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>
            <a:noAutofit/>
          </a:bodyPr>
          <a:lstStyle/>
          <a:p>
            <a:pPr marL="0" marR="0" lvl="0" indent="0" defTabSz="45720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34770">
                    <a:lumMod val="75000"/>
                  </a:srgbClr>
                </a:solidFill>
                <a:effectLst/>
                <a:uLnTx/>
                <a:uFillTx/>
                <a:latin typeface="Tw Cen MT" panose="020B0602020104020603"/>
              </a:rPr>
              <a:t>Bantuan Dana</a:t>
            </a:r>
          </a:p>
          <a:p>
            <a:pPr marL="0" marR="0" lvl="0" indent="0" defTabSz="45720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34770">
                    <a:lumMod val="75000"/>
                  </a:srgbClr>
                </a:solidFill>
                <a:effectLst/>
                <a:uLnTx/>
                <a:uFillTx/>
                <a:latin typeface="Tw Cen MT" panose="020B0602020104020603"/>
              </a:rPr>
              <a:t> Riset Inovatif Produktif (RISPRO) Implementatif</a:t>
            </a:r>
          </a:p>
        </p:txBody>
      </p:sp>
      <p:sp>
        <p:nvSpPr>
          <p:cNvPr id="24" name="Title 3"/>
          <p:cNvSpPr txBox="1">
            <a:spLocks/>
          </p:cNvSpPr>
          <p:nvPr/>
        </p:nvSpPr>
        <p:spPr>
          <a:xfrm>
            <a:off x="650240" y="216747"/>
            <a:ext cx="11487573" cy="975360"/>
          </a:xfrm>
          <a:prstGeom prst="rect">
            <a:avLst/>
          </a:prstGeom>
        </p:spPr>
        <p:txBody>
          <a:bodyPr lIns="130039" tIns="65020" rIns="130039" bIns="65020"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6">
                    <a:lumMod val="75000"/>
                  </a:schemeClr>
                </a:solidFill>
                <a:latin typeface="Segoe UI Light" pitchFamily="34" charset="0"/>
                <a:ea typeface="+mj-ea"/>
                <a:cs typeface="+mj-cs"/>
              </a:defRPr>
            </a:lvl1pPr>
          </a:lstStyle>
          <a:p>
            <a:pPr marL="650197" indent="-650197" fontAlgn="auto">
              <a:lnSpc>
                <a:spcPts val="5262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id-ID" sz="4000" b="1" dirty="0" smtClean="0">
                <a:solidFill>
                  <a:schemeClr val="tx2">
                    <a:lumMod val="75000"/>
                  </a:schemeClr>
                </a:solidFill>
                <a:latin typeface="Rockwell" pitchFamily="18" charset="0"/>
              </a:rPr>
              <a:t>Pencairan Bantuan Dana RISPRO</a:t>
            </a:r>
            <a:endParaRPr lang="en-US" sz="4000" b="1" dirty="0">
              <a:solidFill>
                <a:schemeClr val="tx2">
                  <a:lumMod val="75000"/>
                </a:schemeClr>
              </a:solidFill>
              <a:latin typeface="Rockwell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85776" y="1620981"/>
            <a:ext cx="11098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/>
            <a:r>
              <a:rPr lang="id-ID" sz="1800" b="1" u="sng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Pencairan Bantuan Dana RISPRO</a:t>
            </a:r>
            <a:endParaRPr lang="id-ID" sz="1800" b="1" dirty="0">
              <a:solidFill>
                <a:schemeClr val="bg2">
                  <a:lumMod val="10000"/>
                </a:schemeClr>
              </a:solidFill>
              <a:latin typeface="Arial" pitchFamily="34" charset="0"/>
              <a:ea typeface="Helvetica" charset="0"/>
              <a:cs typeface="Arial" pitchFamily="34" charset="0"/>
            </a:endParaRPr>
          </a:p>
        </p:txBody>
      </p:sp>
      <p:sp>
        <p:nvSpPr>
          <p:cNvPr id="29" name="Title 3"/>
          <p:cNvSpPr txBox="1">
            <a:spLocks/>
          </p:cNvSpPr>
          <p:nvPr/>
        </p:nvSpPr>
        <p:spPr>
          <a:xfrm>
            <a:off x="108375" y="9265922"/>
            <a:ext cx="11487573" cy="352215"/>
          </a:xfrm>
          <a:prstGeom prst="rect">
            <a:avLst/>
          </a:prstGeom>
        </p:spPr>
        <p:txBody>
          <a:bodyPr lIns="130032" tIns="65017" rIns="130032" bIns="65017"/>
          <a:lstStyle>
            <a:lvl1pPr algn="l" defTabSz="1300326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6">
                    <a:lumMod val="75000"/>
                  </a:schemeClr>
                </a:solidFill>
                <a:latin typeface="Segoe UI Light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id-ID" sz="2000" b="1" dirty="0" smtClean="0">
                <a:solidFill>
                  <a:schemeClr val="bg1"/>
                </a:solidFill>
              </a:rPr>
              <a:t>Bantuan Dana RISPRO</a:t>
            </a:r>
            <a:r>
              <a:rPr lang="en-US" sz="2000" b="1" dirty="0" smtClean="0">
                <a:solidFill>
                  <a:schemeClr val="bg1"/>
                </a:solidFill>
              </a:rPr>
              <a:t/>
            </a:r>
            <a:br>
              <a:rPr lang="en-US" sz="2000" b="1" dirty="0" smtClean="0">
                <a:solidFill>
                  <a:schemeClr val="bg1"/>
                </a:solidFill>
              </a:rPr>
            </a:br>
            <a:endParaRPr lang="en-US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53706908"/>
              </p:ext>
            </p:extLst>
          </p:nvPr>
        </p:nvGraphicFramePr>
        <p:xfrm>
          <a:off x="1533848" y="3345361"/>
          <a:ext cx="5123375" cy="5779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894829786"/>
              </p:ext>
            </p:extLst>
          </p:nvPr>
        </p:nvGraphicFramePr>
        <p:xfrm>
          <a:off x="6923641" y="3364632"/>
          <a:ext cx="5123375" cy="5779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9744067" y="280608"/>
            <a:ext cx="2796464" cy="619329"/>
            <a:chOff x="8602480" y="90473"/>
            <a:chExt cx="4154857" cy="920170"/>
          </a:xfrm>
        </p:grpSpPr>
        <p:pic>
          <p:nvPicPr>
            <p:cNvPr id="21" name="Picture 2" descr="http://bappeda.kaurkab.go.id/wp-content/uploads/2015/03/LOGO-KEMENTERIAN-RISET-DAN-TEKNOLOGI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27005" y="172216"/>
              <a:ext cx="930332" cy="814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https://minhsukorejo.files.wordpress.com/2012/03/logo_kementerian_agama.png?w=320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872" y="90473"/>
              <a:ext cx="920170" cy="920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6" descr="http://1.bp.blogspot.com/-GiLzbPzOlm8/Upw-6WNRV-I/AAAAAAAAAB0/4lDnu-vEyl4/s1600/Tut-Wuri-Handayani_Oke.pn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2480" y="107279"/>
              <a:ext cx="886802" cy="903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5" name="Group 24"/>
            <p:cNvGrpSpPr/>
            <p:nvPr/>
          </p:nvGrpSpPr>
          <p:grpSpPr>
            <a:xfrm>
              <a:off x="9633054" y="113628"/>
              <a:ext cx="915639" cy="897015"/>
              <a:chOff x="9633054" y="113628"/>
              <a:chExt cx="915639" cy="897015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9814768" y="628328"/>
                <a:ext cx="576064" cy="2880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8" name="Picture 8" descr="http://upload.wikimedia.org/wikipedia/id/8/89/Logo_Depkeu.jpg"/>
              <p:cNvPicPr>
                <a:picLocks noChangeAspect="1" noChangeArrowheads="1"/>
              </p:cNvPicPr>
              <p:nvPr/>
            </p:nvPicPr>
            <p:blipFill>
              <a:blip r:embed="rId1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33054" y="113628"/>
                <a:ext cx="915639" cy="8970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93224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20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753600" y="9234316"/>
            <a:ext cx="3034453" cy="519289"/>
          </a:xfrm>
        </p:spPr>
        <p:txBody>
          <a:bodyPr/>
          <a:lstStyle/>
          <a:p>
            <a:fld id="{7D87A160-EE50-4F7B-BDA6-D710A5799145}" type="slidenum">
              <a:rPr lang="en-US" smtClean="0">
                <a:solidFill>
                  <a:srgbClr val="333333"/>
                </a:solidFill>
              </a:rPr>
              <a:pPr/>
              <a:t>27</a:t>
            </a:fld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533848" y="2588003"/>
            <a:ext cx="5123374" cy="1131554"/>
          </a:xfrm>
          <a:prstGeom prst="roundRect">
            <a:avLst/>
          </a:prstGeom>
          <a:solidFill>
            <a:srgbClr val="D35940">
              <a:lumMod val="40000"/>
              <a:lumOff val="6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>
            <a:noAutofit/>
          </a:bodyPr>
          <a:lstStyle/>
          <a:p>
            <a:pPr marL="0" marR="0" lvl="0" indent="0" defTabSz="45720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34770">
                    <a:lumMod val="75000"/>
                  </a:srgbClr>
                </a:solidFill>
                <a:effectLst/>
                <a:uLnTx/>
                <a:uFillTx/>
                <a:latin typeface="Tw Cen MT" panose="020B0602020104020603"/>
              </a:rPr>
              <a:t>Bantuan Dana</a:t>
            </a:r>
          </a:p>
          <a:p>
            <a:pPr marL="0" marR="0" lvl="0" indent="0" defTabSz="45720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34770">
                    <a:lumMod val="75000"/>
                  </a:srgbClr>
                </a:solidFill>
                <a:effectLst/>
                <a:uLnTx/>
                <a:uFillTx/>
                <a:latin typeface="Tw Cen MT" panose="020B0602020104020603"/>
              </a:rPr>
              <a:t> Riset Inovatif Produktif (RISPRO) Komersial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861120" y="2588003"/>
            <a:ext cx="4734828" cy="1131554"/>
          </a:xfrm>
          <a:prstGeom prst="roundRect">
            <a:avLst/>
          </a:prstGeom>
          <a:solidFill>
            <a:srgbClr val="FFC000">
              <a:alpha val="57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>
            <a:noAutofit/>
          </a:bodyPr>
          <a:lstStyle/>
          <a:p>
            <a:pPr marL="0" marR="0" lvl="0" indent="0" defTabSz="45720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34770">
                    <a:lumMod val="75000"/>
                  </a:srgbClr>
                </a:solidFill>
                <a:effectLst/>
                <a:uLnTx/>
                <a:uFillTx/>
                <a:latin typeface="Tw Cen MT" panose="020B0602020104020603"/>
              </a:rPr>
              <a:t>Bantuan Dana</a:t>
            </a:r>
          </a:p>
          <a:p>
            <a:pPr marL="0" marR="0" lvl="0" indent="0" defTabSz="45720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34770">
                    <a:lumMod val="75000"/>
                  </a:srgbClr>
                </a:solidFill>
                <a:effectLst/>
                <a:uLnTx/>
                <a:uFillTx/>
                <a:latin typeface="Tw Cen MT" panose="020B0602020104020603"/>
              </a:rPr>
              <a:t> Riset Inovatif Produktif (RISPRO) Implementatif</a:t>
            </a:r>
          </a:p>
        </p:txBody>
      </p:sp>
      <p:sp>
        <p:nvSpPr>
          <p:cNvPr id="24" name="Title 3"/>
          <p:cNvSpPr txBox="1">
            <a:spLocks/>
          </p:cNvSpPr>
          <p:nvPr/>
        </p:nvSpPr>
        <p:spPr>
          <a:xfrm>
            <a:off x="650240" y="216747"/>
            <a:ext cx="11487573" cy="975360"/>
          </a:xfrm>
          <a:prstGeom prst="rect">
            <a:avLst/>
          </a:prstGeom>
        </p:spPr>
        <p:txBody>
          <a:bodyPr lIns="130039" tIns="65020" rIns="130039" bIns="65020"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6">
                    <a:lumMod val="75000"/>
                  </a:schemeClr>
                </a:solidFill>
                <a:latin typeface="Segoe UI Light" pitchFamily="34" charset="0"/>
                <a:ea typeface="+mj-ea"/>
                <a:cs typeface="+mj-cs"/>
              </a:defRPr>
            </a:lvl1pPr>
          </a:lstStyle>
          <a:p>
            <a:pPr marL="650197" indent="-650197" fontAlgn="auto">
              <a:lnSpc>
                <a:spcPts val="5262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id-ID" sz="4000" b="1" dirty="0" smtClean="0">
                <a:solidFill>
                  <a:schemeClr val="tx2">
                    <a:lumMod val="75000"/>
                  </a:schemeClr>
                </a:solidFill>
                <a:latin typeface="Rockwell" pitchFamily="18" charset="0"/>
              </a:rPr>
              <a:t>Monev RISPRO</a:t>
            </a:r>
            <a:endParaRPr lang="en-US" sz="4000" b="1" dirty="0">
              <a:solidFill>
                <a:schemeClr val="tx2">
                  <a:lumMod val="75000"/>
                </a:schemeClr>
              </a:solidFill>
              <a:latin typeface="Rockwell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85776" y="1924472"/>
            <a:ext cx="11098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/>
            <a:r>
              <a:rPr lang="id-ID" sz="1800" b="1" u="sng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Monitoring dan Evaluasi Bantuan Dana RISPRO</a:t>
            </a:r>
            <a:endParaRPr lang="id-ID" sz="1800" b="1" dirty="0">
              <a:solidFill>
                <a:schemeClr val="bg2">
                  <a:lumMod val="10000"/>
                </a:schemeClr>
              </a:solidFill>
              <a:latin typeface="Arial" pitchFamily="34" charset="0"/>
              <a:ea typeface="Helvetica" charset="0"/>
              <a:cs typeface="Arial" pitchFamily="34" charset="0"/>
            </a:endParaRPr>
          </a:p>
        </p:txBody>
      </p:sp>
      <p:sp>
        <p:nvSpPr>
          <p:cNvPr id="29" name="Title 3"/>
          <p:cNvSpPr txBox="1">
            <a:spLocks/>
          </p:cNvSpPr>
          <p:nvPr/>
        </p:nvSpPr>
        <p:spPr>
          <a:xfrm>
            <a:off x="108375" y="9265922"/>
            <a:ext cx="11487573" cy="352215"/>
          </a:xfrm>
          <a:prstGeom prst="rect">
            <a:avLst/>
          </a:prstGeom>
        </p:spPr>
        <p:txBody>
          <a:bodyPr lIns="130032" tIns="65017" rIns="130032" bIns="65017"/>
          <a:lstStyle>
            <a:lvl1pPr algn="l" defTabSz="1300326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6">
                    <a:lumMod val="75000"/>
                  </a:schemeClr>
                </a:solidFill>
                <a:latin typeface="Segoe UI Light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id-ID" sz="2000" b="1" dirty="0" smtClean="0">
                <a:solidFill>
                  <a:schemeClr val="bg1"/>
                </a:solidFill>
              </a:rPr>
              <a:t>Bantuan Dana RISPRO</a:t>
            </a:r>
            <a:r>
              <a:rPr lang="en-US" sz="2000" b="1" dirty="0" smtClean="0">
                <a:solidFill>
                  <a:schemeClr val="bg1"/>
                </a:solidFill>
              </a:rPr>
              <a:t/>
            </a:r>
            <a:br>
              <a:rPr lang="en-US" sz="2000" b="1" dirty="0" smtClean="0">
                <a:solidFill>
                  <a:schemeClr val="bg1"/>
                </a:solidFill>
              </a:rPr>
            </a:b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533848" y="3868688"/>
            <a:ext cx="10062099" cy="4104456"/>
          </a:xfrm>
          <a:prstGeom prst="roundRect">
            <a:avLst>
              <a:gd name="adj" fmla="val 5339"/>
            </a:avLst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>
            <a:noAutofit/>
          </a:bodyPr>
          <a:lstStyle/>
          <a:p>
            <a:pPr marL="342900" lvl="0" indent="-342900" algn="just">
              <a:lnSpc>
                <a:spcPts val="27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id-ID" sz="22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Monitoring dan evaluasi dilakukan oleh tim yang ditunjuk oleh LPDP.</a:t>
            </a:r>
          </a:p>
          <a:p>
            <a:pPr marL="342900" lvl="0" indent="-342900" algn="just">
              <a:lnSpc>
                <a:spcPts val="27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id-ID" sz="22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Monitoring dan evaluasi dilaksanakan sekurang-kurangnya sebanyak 2 (dua) kali selama masa kontrak tahunan</a:t>
            </a:r>
            <a:r>
              <a:rPr lang="id-ID" sz="2200" dirty="0" smtClean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ts val="27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id-ID" sz="2200" dirty="0" smtClean="0">
                <a:latin typeface="Tw Cen MT" panose="020B0602020104020603" pitchFamily="34" charset="0"/>
              </a:rPr>
              <a:t>Evaluasi </a:t>
            </a:r>
            <a:r>
              <a:rPr lang="en-US" sz="2200" dirty="0" err="1">
                <a:latin typeface="Tw Cen MT" panose="020B0602020104020603" pitchFamily="34" charset="0"/>
              </a:rPr>
              <a:t>Bantuan</a:t>
            </a:r>
            <a:r>
              <a:rPr lang="en-US" sz="2200" dirty="0">
                <a:latin typeface="Tw Cen MT" panose="020B0602020104020603" pitchFamily="34" charset="0"/>
              </a:rPr>
              <a:t> Dana RISPRO </a:t>
            </a:r>
            <a:r>
              <a:rPr lang="en-US" sz="2200" dirty="0" err="1">
                <a:latin typeface="Tw Cen MT" panose="020B0602020104020603" pitchFamily="34" charset="0"/>
              </a:rPr>
              <a:t>untuk</a:t>
            </a:r>
            <a:r>
              <a:rPr lang="en-US" sz="2200" dirty="0">
                <a:latin typeface="Tw Cen MT" panose="020B0602020104020603" pitchFamily="34" charset="0"/>
              </a:rPr>
              <a:t> </a:t>
            </a:r>
            <a:r>
              <a:rPr lang="id-ID" sz="2200" dirty="0">
                <a:latin typeface="Tw Cen MT" panose="020B0602020104020603" pitchFamily="34" charset="0"/>
              </a:rPr>
              <a:t>riset tahun berikutnya didasarkan pada capaian luaran riset sesuai perjanjian</a:t>
            </a:r>
            <a:r>
              <a:rPr lang="id-ID" sz="2200" dirty="0" smtClean="0">
                <a:latin typeface="Tw Cen MT" panose="020B0602020104020603" pitchFamily="34" charset="0"/>
              </a:rPr>
              <a:t>.</a:t>
            </a:r>
          </a:p>
          <a:p>
            <a:pPr marL="342900" indent="-342900" algn="just">
              <a:lnSpc>
                <a:spcPts val="27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endParaRPr lang="id-ID" sz="2200" dirty="0">
              <a:latin typeface="Tw Cen MT" panose="020B0602020104020603" pitchFamily="34" charset="0"/>
            </a:endParaRPr>
          </a:p>
          <a:p>
            <a:pPr algn="just">
              <a:lnSpc>
                <a:spcPts val="2700"/>
              </a:lnSpc>
              <a:spcBef>
                <a:spcPts val="600"/>
              </a:spcBef>
              <a:spcAft>
                <a:spcPts val="0"/>
              </a:spcAft>
            </a:pPr>
            <a:r>
              <a:rPr lang="id-ID" sz="2200" dirty="0" smtClean="0">
                <a:latin typeface="Tw Cen MT" panose="020B0602020104020603" pitchFamily="34" charset="0"/>
              </a:rPr>
              <a:t>Tambahan :</a:t>
            </a:r>
          </a:p>
          <a:p>
            <a:pPr lvl="0" algn="just">
              <a:lnSpc>
                <a:spcPts val="2700"/>
              </a:lnSpc>
              <a:spcBef>
                <a:spcPts val="600"/>
              </a:spcBef>
              <a:spcAft>
                <a:spcPts val="0"/>
              </a:spcAft>
            </a:pPr>
            <a:r>
              <a:rPr lang="id-ID" sz="22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 hal monitoring dan evaluasi, periset diminta untuk mengisi Sistem Informasi Monitoring yang disediakan oleh LPDP</a:t>
            </a:r>
            <a:r>
              <a:rPr lang="id-ID" sz="2200" dirty="0" smtClean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d-ID" sz="2200" dirty="0"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9744067" y="280608"/>
            <a:ext cx="2796464" cy="619329"/>
            <a:chOff x="8602480" y="90473"/>
            <a:chExt cx="4154857" cy="920170"/>
          </a:xfrm>
        </p:grpSpPr>
        <p:pic>
          <p:nvPicPr>
            <p:cNvPr id="21" name="Picture 2" descr="http://bappeda.kaurkab.go.id/wp-content/uploads/2015/03/LOGO-KEMENTERIAN-RISET-DAN-TEKNOLOGI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27005" y="172216"/>
              <a:ext cx="930332" cy="814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https://minhsukorejo.files.wordpress.com/2012/03/logo_kementerian_agama.png?w=32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872" y="90473"/>
              <a:ext cx="920170" cy="920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6" descr="http://1.bp.blogspot.com/-GiLzbPzOlm8/Upw-6WNRV-I/AAAAAAAAAB0/4lDnu-vEyl4/s1600/Tut-Wuri-Handayani_Oke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2480" y="107279"/>
              <a:ext cx="886802" cy="903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5" name="Group 24"/>
            <p:cNvGrpSpPr/>
            <p:nvPr/>
          </p:nvGrpSpPr>
          <p:grpSpPr>
            <a:xfrm>
              <a:off x="9633054" y="113628"/>
              <a:ext cx="915639" cy="897015"/>
              <a:chOff x="9633054" y="113628"/>
              <a:chExt cx="915639" cy="897015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9814768" y="628328"/>
                <a:ext cx="576064" cy="2880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8" name="Picture 8" descr="http://upload.wikimedia.org/wikipedia/id/8/89/Logo_Depkeu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33054" y="113628"/>
                <a:ext cx="915639" cy="8970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41356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753600" y="9234316"/>
            <a:ext cx="3034453" cy="519289"/>
          </a:xfrm>
        </p:spPr>
        <p:txBody>
          <a:bodyPr/>
          <a:lstStyle/>
          <a:p>
            <a:fld id="{7D87A160-EE50-4F7B-BDA6-D710A5799145}" type="slidenum">
              <a:rPr lang="en-US" smtClean="0">
                <a:solidFill>
                  <a:srgbClr val="333333"/>
                </a:solidFill>
              </a:rPr>
              <a:pPr/>
              <a:t>28</a:t>
            </a:fld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533848" y="2500536"/>
            <a:ext cx="6624736" cy="1800200"/>
          </a:xfrm>
          <a:prstGeom prst="roundRect">
            <a:avLst/>
          </a:prstGeom>
          <a:solidFill>
            <a:srgbClr val="D35940">
              <a:lumMod val="40000"/>
              <a:lumOff val="6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100" b="1" i="0" u="sng" strike="noStrike" kern="0" cap="none" spc="0" normalizeH="0" baseline="0" noProof="0" dirty="0" smtClean="0">
                <a:ln>
                  <a:noFill/>
                </a:ln>
                <a:solidFill>
                  <a:srgbClr val="134770">
                    <a:lumMod val="75000"/>
                  </a:srgbClr>
                </a:solidFill>
                <a:effectLst/>
                <a:uLnTx/>
                <a:uFillTx/>
                <a:latin typeface="Tw Cen MT" panose="020B0602020104020603"/>
              </a:rPr>
              <a:t>Kualitas Riset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100" b="0" i="0" u="none" strike="noStrike" kern="0" cap="none" spc="0" normalizeH="0" baseline="0" noProof="0" dirty="0" smtClean="0">
                <a:ln>
                  <a:noFill/>
                </a:ln>
                <a:solidFill>
                  <a:srgbClr val="134770">
                    <a:lumMod val="75000"/>
                  </a:srgbClr>
                </a:solidFill>
                <a:effectLst/>
                <a:uLnTx/>
                <a:uFillTx/>
                <a:latin typeface="Tw Cen MT" panose="020B0602020104020603"/>
              </a:rPr>
              <a:t> </a:t>
            </a:r>
            <a:r>
              <a:rPr lang="id-ID" sz="2100" kern="0" dirty="0">
                <a:solidFill>
                  <a:srgbClr val="134770">
                    <a:lumMod val="75000"/>
                  </a:srgbClr>
                </a:solidFill>
                <a:latin typeface="Tw Cen MT" panose="020B0602020104020603"/>
              </a:rPr>
              <a:t>Riset Komersial </a:t>
            </a:r>
            <a:r>
              <a:rPr lang="id-ID" sz="2100" kern="0" dirty="0" smtClean="0">
                <a:solidFill>
                  <a:srgbClr val="134770">
                    <a:lumMod val="75000"/>
                  </a:srgbClr>
                </a:solidFill>
                <a:latin typeface="Tw Cen MT" panose="020B0602020104020603"/>
              </a:rPr>
              <a:t>: memiliki r</a:t>
            </a:r>
            <a:r>
              <a:rPr kumimoji="0" lang="id-ID" sz="2100" b="0" i="0" u="none" strike="noStrike" kern="0" cap="none" spc="0" normalizeH="0" baseline="0" noProof="0" dirty="0" smtClean="0">
                <a:ln>
                  <a:noFill/>
                </a:ln>
                <a:solidFill>
                  <a:srgbClr val="134770">
                    <a:lumMod val="75000"/>
                  </a:srgbClr>
                </a:solidFill>
                <a:effectLst/>
                <a:uLnTx/>
                <a:uFillTx/>
                <a:latin typeface="Tw Cen MT" panose="020B0602020104020603"/>
              </a:rPr>
              <a:t>oad map terkait rekam produk/teknologi yang akan dikaji 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2100" kern="0" dirty="0">
                <a:solidFill>
                  <a:srgbClr val="134770">
                    <a:lumMod val="75000"/>
                  </a:srgbClr>
                </a:solidFill>
                <a:latin typeface="Tw Cen MT" panose="020B0602020104020603"/>
              </a:rPr>
              <a:t>Riset </a:t>
            </a:r>
            <a:r>
              <a:rPr lang="id-ID" sz="2100" kern="0" dirty="0" smtClean="0">
                <a:solidFill>
                  <a:srgbClr val="134770">
                    <a:lumMod val="75000"/>
                  </a:srgbClr>
                </a:solidFill>
                <a:latin typeface="Tw Cen MT" panose="020B0602020104020603"/>
              </a:rPr>
              <a:t>Imlementatif </a:t>
            </a:r>
            <a:r>
              <a:rPr lang="id-ID" sz="2100" kern="0" dirty="0">
                <a:solidFill>
                  <a:srgbClr val="134770">
                    <a:lumMod val="75000"/>
                  </a:srgbClr>
                </a:solidFill>
                <a:latin typeface="Tw Cen MT" panose="020B0602020104020603"/>
              </a:rPr>
              <a:t>: memiliki road map terkait </a:t>
            </a:r>
            <a:r>
              <a:rPr lang="id-ID" sz="2100" kern="0" dirty="0" smtClean="0">
                <a:solidFill>
                  <a:srgbClr val="134770">
                    <a:lumMod val="75000"/>
                  </a:srgbClr>
                </a:solidFill>
                <a:latin typeface="Tw Cen MT" panose="020B0602020104020603"/>
              </a:rPr>
              <a:t>implementasi model/kebijakan yang akan dikaji</a:t>
            </a:r>
            <a:endParaRPr kumimoji="0" lang="id-ID" sz="2100" b="0" i="0" u="none" strike="noStrike" kern="0" cap="none" spc="0" normalizeH="0" baseline="0" noProof="0" dirty="0" smtClean="0">
              <a:ln>
                <a:noFill/>
              </a:ln>
              <a:solidFill>
                <a:srgbClr val="134770">
                  <a:lumMod val="75000"/>
                </a:srgbClr>
              </a:solidFill>
              <a:effectLst/>
              <a:uLnTx/>
              <a:uFillTx/>
              <a:latin typeface="Tw Cen MT" panose="020B0602020104020603"/>
            </a:endParaRPr>
          </a:p>
        </p:txBody>
      </p:sp>
      <p:sp>
        <p:nvSpPr>
          <p:cNvPr id="24" name="Title 3"/>
          <p:cNvSpPr txBox="1">
            <a:spLocks/>
          </p:cNvSpPr>
          <p:nvPr/>
        </p:nvSpPr>
        <p:spPr>
          <a:xfrm>
            <a:off x="650240" y="216747"/>
            <a:ext cx="11487573" cy="975360"/>
          </a:xfrm>
          <a:prstGeom prst="rect">
            <a:avLst/>
          </a:prstGeom>
        </p:spPr>
        <p:txBody>
          <a:bodyPr lIns="130039" tIns="65020" rIns="130039" bIns="65020"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6">
                    <a:lumMod val="75000"/>
                  </a:schemeClr>
                </a:solidFill>
                <a:latin typeface="Segoe UI Light" pitchFamily="34" charset="0"/>
                <a:ea typeface="+mj-ea"/>
                <a:cs typeface="+mj-cs"/>
              </a:defRPr>
            </a:lvl1pPr>
          </a:lstStyle>
          <a:p>
            <a:pPr marL="650197" indent="-650197" fontAlgn="auto">
              <a:lnSpc>
                <a:spcPts val="5262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id-ID" sz="4000" b="1" dirty="0" smtClean="0">
                <a:solidFill>
                  <a:schemeClr val="tx2">
                    <a:lumMod val="75000"/>
                  </a:schemeClr>
                </a:solidFill>
                <a:latin typeface="Rockwell" pitchFamily="18" charset="0"/>
              </a:rPr>
              <a:t>Proposal RISPRO Yang Lolos</a:t>
            </a:r>
            <a:endParaRPr lang="en-US" sz="4000" b="1" dirty="0">
              <a:solidFill>
                <a:schemeClr val="tx2">
                  <a:lumMod val="75000"/>
                </a:schemeClr>
              </a:solidFill>
              <a:latin typeface="Rockwell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85776" y="1843172"/>
            <a:ext cx="11098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/>
            <a:r>
              <a:rPr lang="id-ID" sz="1800" b="1" u="sng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ea typeface="Helvetica" charset="0"/>
                <a:cs typeface="Arial" pitchFamily="34" charset="0"/>
              </a:rPr>
              <a:t>Memiliki Kekuatan dan keseimbangan </a:t>
            </a:r>
            <a:endParaRPr lang="id-ID" sz="1800" b="1" dirty="0">
              <a:solidFill>
                <a:schemeClr val="bg2">
                  <a:lumMod val="10000"/>
                </a:schemeClr>
              </a:solidFill>
              <a:latin typeface="Arial" pitchFamily="34" charset="0"/>
              <a:ea typeface="Helvetica" charset="0"/>
              <a:cs typeface="Arial" pitchFamily="34" charset="0"/>
            </a:endParaRPr>
          </a:p>
        </p:txBody>
      </p:sp>
      <p:sp>
        <p:nvSpPr>
          <p:cNvPr id="29" name="Title 3"/>
          <p:cNvSpPr txBox="1">
            <a:spLocks/>
          </p:cNvSpPr>
          <p:nvPr/>
        </p:nvSpPr>
        <p:spPr>
          <a:xfrm>
            <a:off x="108375" y="9265922"/>
            <a:ext cx="11487573" cy="352215"/>
          </a:xfrm>
          <a:prstGeom prst="rect">
            <a:avLst/>
          </a:prstGeom>
        </p:spPr>
        <p:txBody>
          <a:bodyPr lIns="130032" tIns="65017" rIns="130032" bIns="65017"/>
          <a:lstStyle>
            <a:lvl1pPr algn="l" defTabSz="1300326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6">
                    <a:lumMod val="75000"/>
                  </a:schemeClr>
                </a:solidFill>
                <a:latin typeface="Segoe UI Light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id-ID" sz="2000" b="1" dirty="0" smtClean="0">
                <a:solidFill>
                  <a:schemeClr val="bg1"/>
                </a:solidFill>
              </a:rPr>
              <a:t>Bantuan Dana RISPRO</a:t>
            </a:r>
            <a:r>
              <a:rPr lang="en-US" sz="2000" b="1" dirty="0" smtClean="0">
                <a:solidFill>
                  <a:schemeClr val="bg1"/>
                </a:solidFill>
              </a:rPr>
              <a:t/>
            </a:r>
            <a:br>
              <a:rPr lang="en-US" sz="2000" b="1" dirty="0" smtClean="0">
                <a:solidFill>
                  <a:schemeClr val="bg1"/>
                </a:solidFill>
              </a:rPr>
            </a:br>
            <a:endParaRPr lang="en-US" sz="2000" b="1" dirty="0">
              <a:solidFill>
                <a:schemeClr val="bg1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9744067" y="280608"/>
            <a:ext cx="2796464" cy="619329"/>
            <a:chOff x="8602480" y="90473"/>
            <a:chExt cx="4154857" cy="920170"/>
          </a:xfrm>
        </p:grpSpPr>
        <p:pic>
          <p:nvPicPr>
            <p:cNvPr id="21" name="Picture 2" descr="http://bappeda.kaurkab.go.id/wp-content/uploads/2015/03/LOGO-KEMENTERIAN-RISET-DAN-TEKNOLOGI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27005" y="172216"/>
              <a:ext cx="930332" cy="814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https://minhsukorejo.files.wordpress.com/2012/03/logo_kementerian_agama.png?w=32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872" y="90473"/>
              <a:ext cx="920170" cy="920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6" descr="http://1.bp.blogspot.com/-GiLzbPzOlm8/Upw-6WNRV-I/AAAAAAAAAB0/4lDnu-vEyl4/s1600/Tut-Wuri-Handayani_Oke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2480" y="107279"/>
              <a:ext cx="886802" cy="903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5" name="Group 24"/>
            <p:cNvGrpSpPr/>
            <p:nvPr/>
          </p:nvGrpSpPr>
          <p:grpSpPr>
            <a:xfrm>
              <a:off x="9633054" y="113628"/>
              <a:ext cx="915639" cy="897015"/>
              <a:chOff x="9633054" y="113628"/>
              <a:chExt cx="915639" cy="897015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9814768" y="628328"/>
                <a:ext cx="576064" cy="2880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8" name="Picture 8" descr="http://upload.wikimedia.org/wikipedia/id/8/89/Logo_Depkeu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33054" y="113628"/>
                <a:ext cx="915639" cy="8970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6" name="Rounded Rectangle 15"/>
          <p:cNvSpPr/>
          <p:nvPr/>
        </p:nvSpPr>
        <p:spPr>
          <a:xfrm>
            <a:off x="2541960" y="4444752"/>
            <a:ext cx="6696744" cy="1170368"/>
          </a:xfrm>
          <a:prstGeom prst="roundRect">
            <a:avLst/>
          </a:prstGeom>
          <a:solidFill>
            <a:srgbClr val="FFC000">
              <a:alpha val="57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100" b="1" i="0" u="sng" strike="noStrike" kern="0" cap="none" spc="0" normalizeH="0" baseline="0" noProof="0" dirty="0" smtClean="0">
                <a:ln>
                  <a:noFill/>
                </a:ln>
                <a:solidFill>
                  <a:srgbClr val="134770">
                    <a:lumMod val="75000"/>
                  </a:srgbClr>
                </a:solidFill>
                <a:effectLst/>
                <a:uLnTx/>
                <a:uFillTx/>
                <a:latin typeface="Tw Cen MT" panose="020B0602020104020603"/>
              </a:rPr>
              <a:t>Luaran Riset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100" b="0" i="0" u="none" strike="noStrike" kern="0" cap="none" spc="0" normalizeH="0" baseline="0" noProof="0" dirty="0" smtClean="0">
                <a:ln>
                  <a:noFill/>
                </a:ln>
                <a:solidFill>
                  <a:srgbClr val="134770">
                    <a:lumMod val="75000"/>
                  </a:srgbClr>
                </a:solidFill>
                <a:effectLst/>
                <a:uLnTx/>
                <a:uFillTx/>
                <a:latin typeface="Tw Cen MT" panose="020B0602020104020603"/>
              </a:rPr>
              <a:t> Riset</a:t>
            </a:r>
            <a:r>
              <a:rPr kumimoji="0" lang="id-ID" sz="2100" b="0" i="0" u="none" strike="noStrike" kern="0" cap="none" spc="0" normalizeH="0" noProof="0" dirty="0" smtClean="0">
                <a:ln>
                  <a:noFill/>
                </a:ln>
                <a:solidFill>
                  <a:srgbClr val="134770">
                    <a:lumMod val="75000"/>
                  </a:srgbClr>
                </a:solidFill>
                <a:effectLst/>
                <a:uLnTx/>
                <a:uFillTx/>
                <a:latin typeface="Tw Cen MT" panose="020B0602020104020603"/>
              </a:rPr>
              <a:t> Komersial : Produk/teknologi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2100" kern="0" baseline="0" dirty="0" smtClean="0">
                <a:solidFill>
                  <a:srgbClr val="134770">
                    <a:lumMod val="75000"/>
                  </a:srgbClr>
                </a:solidFill>
                <a:latin typeface="Tw Cen MT" panose="020B0602020104020603"/>
              </a:rPr>
              <a:t>Riset Implementatif</a:t>
            </a:r>
            <a:r>
              <a:rPr lang="id-ID" sz="2100" kern="0" dirty="0" smtClean="0">
                <a:solidFill>
                  <a:srgbClr val="134770">
                    <a:lumMod val="75000"/>
                  </a:srgbClr>
                </a:solidFill>
                <a:latin typeface="Tw Cen MT" panose="020B0602020104020603"/>
              </a:rPr>
              <a:t> : prototipe/ model/kebijakan </a:t>
            </a:r>
            <a:endParaRPr kumimoji="0" lang="id-ID" sz="2100" b="0" i="0" u="none" strike="noStrike" kern="0" cap="none" spc="0" normalizeH="0" baseline="0" noProof="0" dirty="0" smtClean="0">
              <a:ln>
                <a:noFill/>
              </a:ln>
              <a:solidFill>
                <a:srgbClr val="134770">
                  <a:lumMod val="75000"/>
                </a:srgbClr>
              </a:solidFill>
              <a:effectLst/>
              <a:uLnTx/>
              <a:uFillTx/>
              <a:latin typeface="Tw Cen MT" panose="020B0602020104020603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647891" y="5812904"/>
            <a:ext cx="5693045" cy="1170368"/>
          </a:xfrm>
          <a:prstGeom prst="roundRect">
            <a:avLst/>
          </a:prstGeom>
          <a:solidFill>
            <a:schemeClr val="accent3">
              <a:lumMod val="75000"/>
              <a:alpha val="57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100" b="1" i="0" u="sng" strike="noStrike" kern="0" cap="none" spc="0" normalizeH="0" baseline="0" noProof="0" dirty="0" smtClean="0">
                <a:ln>
                  <a:noFill/>
                </a:ln>
                <a:solidFill>
                  <a:srgbClr val="134770">
                    <a:lumMod val="75000"/>
                  </a:srgbClr>
                </a:solidFill>
                <a:effectLst/>
                <a:uLnTx/>
                <a:uFillTx/>
                <a:latin typeface="Tw Cen MT" panose="020B0602020104020603"/>
              </a:rPr>
              <a:t>Kemutakhiran</a:t>
            </a:r>
            <a:r>
              <a:rPr kumimoji="0" lang="id-ID" sz="2100" b="1" i="0" u="sng" strike="noStrike" kern="0" cap="none" spc="0" normalizeH="0" noProof="0" dirty="0" smtClean="0">
                <a:ln>
                  <a:noFill/>
                </a:ln>
                <a:solidFill>
                  <a:srgbClr val="134770">
                    <a:lumMod val="75000"/>
                  </a:srgbClr>
                </a:solidFill>
                <a:effectLst/>
                <a:uLnTx/>
                <a:uFillTx/>
                <a:latin typeface="Tw Cen MT" panose="020B0602020104020603"/>
              </a:rPr>
              <a:t> riset: 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2100" kern="0" baseline="0" dirty="0" smtClean="0">
                <a:solidFill>
                  <a:srgbClr val="134770">
                    <a:lumMod val="75000"/>
                  </a:srgbClr>
                </a:solidFill>
                <a:latin typeface="Tw Cen MT" panose="020B0602020104020603"/>
              </a:rPr>
              <a:t>Kepustakaan, publikasi periset,</a:t>
            </a:r>
            <a:r>
              <a:rPr lang="id-ID" sz="2100" kern="0" dirty="0" smtClean="0">
                <a:solidFill>
                  <a:srgbClr val="134770">
                    <a:lumMod val="75000"/>
                  </a:srgbClr>
                </a:solidFill>
                <a:latin typeface="Tw Cen MT" panose="020B0602020104020603"/>
              </a:rPr>
              <a:t> </a:t>
            </a:r>
            <a:r>
              <a:rPr lang="id-ID" sz="2100" kern="0" baseline="0" dirty="0" smtClean="0">
                <a:solidFill>
                  <a:srgbClr val="134770">
                    <a:lumMod val="75000"/>
                  </a:srgbClr>
                </a:solidFill>
                <a:latin typeface="Tw Cen MT" panose="020B0602020104020603"/>
              </a:rPr>
              <a:t>state of the art, metode</a:t>
            </a:r>
            <a:endParaRPr kumimoji="0" lang="id-ID" sz="2100" b="0" i="0" u="none" strike="noStrike" kern="0" cap="none" spc="0" normalizeH="0" baseline="0" noProof="0" dirty="0" smtClean="0">
              <a:ln>
                <a:noFill/>
              </a:ln>
              <a:solidFill>
                <a:srgbClr val="134770">
                  <a:lumMod val="75000"/>
                </a:srgbClr>
              </a:solidFill>
              <a:effectLst/>
              <a:uLnTx/>
              <a:uFillTx/>
              <a:latin typeface="Tw Cen MT" panose="020B0602020104020603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100" b="0" i="0" u="none" strike="noStrike" kern="0" cap="none" spc="0" normalizeH="0" baseline="0" noProof="0" dirty="0" smtClean="0">
                <a:ln>
                  <a:noFill/>
                </a:ln>
                <a:solidFill>
                  <a:srgbClr val="134770">
                    <a:lumMod val="75000"/>
                  </a:srgbClr>
                </a:solidFill>
                <a:effectLst/>
                <a:uLnTx/>
                <a:uFillTx/>
                <a:latin typeface="Tw Cen MT" panose="020B0602020104020603"/>
              </a:rPr>
              <a:t>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852161" y="7181056"/>
            <a:ext cx="5957230" cy="1944216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7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100" b="1" i="0" u="sng" strike="noStrike" kern="0" cap="none" spc="0" normalizeH="0" baseline="0" noProof="0" dirty="0" smtClean="0">
                <a:ln>
                  <a:noFill/>
                </a:ln>
                <a:solidFill>
                  <a:srgbClr val="134770">
                    <a:lumMod val="75000"/>
                  </a:srgbClr>
                </a:solidFill>
                <a:effectLst/>
                <a:uLnTx/>
                <a:uFillTx/>
                <a:latin typeface="Tw Cen MT" panose="020B0602020104020603"/>
              </a:rPr>
              <a:t>Rekam jejak periset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2100" kern="0" dirty="0" smtClean="0">
                <a:solidFill>
                  <a:srgbClr val="134770">
                    <a:lumMod val="75000"/>
                  </a:srgbClr>
                </a:solidFill>
                <a:latin typeface="Tw Cen MT" panose="020B0602020104020603"/>
              </a:rPr>
              <a:t>Produktivitas riset dan publikasi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100" b="0" i="0" u="none" strike="noStrike" kern="0" cap="none" spc="0" normalizeH="0" baseline="0" noProof="0" dirty="0" smtClean="0">
                <a:ln>
                  <a:noFill/>
                </a:ln>
                <a:solidFill>
                  <a:srgbClr val="134770">
                    <a:lumMod val="75000"/>
                  </a:srgbClr>
                </a:solidFill>
                <a:effectLst/>
                <a:uLnTx/>
                <a:uFillTx/>
                <a:latin typeface="Tw Cen MT" panose="020B0602020104020603"/>
              </a:rPr>
              <a:t>Riset komersial: kerjasama riset dengan industri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2100" kern="0" dirty="0" smtClean="0">
                <a:solidFill>
                  <a:srgbClr val="134770">
                    <a:lumMod val="75000"/>
                  </a:srgbClr>
                </a:solidFill>
                <a:latin typeface="Tw Cen MT" panose="020B0602020104020603"/>
              </a:rPr>
              <a:t>Riset implementatif: kerjasama riset antar bidang keahlian dan dengan pengambil kebijakan</a:t>
            </a:r>
            <a:endParaRPr kumimoji="0" lang="id-ID" sz="2100" b="0" i="0" u="none" strike="noStrike" kern="0" cap="none" spc="0" normalizeH="0" baseline="0" noProof="0" dirty="0" smtClean="0">
              <a:ln>
                <a:noFill/>
              </a:ln>
              <a:solidFill>
                <a:srgbClr val="134770">
                  <a:lumMod val="75000"/>
                </a:srgbClr>
              </a:solidFill>
              <a:effectLst/>
              <a:uLnTx/>
              <a:uFillTx/>
              <a:latin typeface="Tw Cen MT" panose="020B0602020104020603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100" b="0" i="0" u="none" strike="noStrike" kern="0" cap="none" spc="0" normalizeH="0" baseline="0" noProof="0" dirty="0" smtClean="0">
                <a:ln>
                  <a:noFill/>
                </a:ln>
                <a:solidFill>
                  <a:srgbClr val="134770">
                    <a:lumMod val="75000"/>
                  </a:srgbClr>
                </a:solidFill>
                <a:effectLst/>
                <a:uLnTx/>
                <a:uFillTx/>
                <a:latin typeface="Tw Cen MT" panose="020B0602020104020603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3832" y="8396072"/>
            <a:ext cx="1795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dirty="0" smtClean="0"/>
              <a:t>Contoh </a:t>
            </a:r>
            <a:r>
              <a:rPr lang="id-ID" sz="2800" dirty="0" smtClean="0">
                <a:sym typeface="Wingdings" panose="05000000000000000000" pitchFamily="2" charset="2"/>
              </a:rPr>
              <a:t>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264825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753600" y="9234316"/>
            <a:ext cx="3034453" cy="519289"/>
          </a:xfrm>
        </p:spPr>
        <p:txBody>
          <a:bodyPr/>
          <a:lstStyle/>
          <a:p>
            <a:fld id="{7D87A160-EE50-4F7B-BDA6-D710A5799145}" type="slidenum">
              <a:rPr lang="en-US" smtClean="0">
                <a:solidFill>
                  <a:srgbClr val="333333"/>
                </a:solidFill>
              </a:rPr>
              <a:pPr/>
              <a:t>29</a:t>
            </a:fld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334048" y="4300736"/>
            <a:ext cx="6731578" cy="1143000"/>
          </a:xfrm>
          <a:ln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id-ID" sz="9600" dirty="0" smtClean="0">
                <a:solidFill>
                  <a:schemeClr val="tx2">
                    <a:lumMod val="50000"/>
                  </a:schemeClr>
                </a:solidFill>
                <a:latin typeface="Tw Cen MT" panose="020B0602020104020603" pitchFamily="34" charset="0"/>
              </a:rPr>
              <a:t>Terima Kasih</a:t>
            </a:r>
          </a:p>
        </p:txBody>
      </p: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2000" y="2705364"/>
            <a:ext cx="2682549" cy="988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469952" y="6028928"/>
            <a:ext cx="837542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Lembaga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Pengelola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 Dana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Pendidikan</a:t>
            </a:r>
            <a:endParaRPr lang="en-US" sz="4400" b="1" dirty="0" smtClean="0">
              <a:solidFill>
                <a:schemeClr val="bg2">
                  <a:lumMod val="10000"/>
                </a:schemeClr>
              </a:solidFill>
              <a:latin typeface="Calibri" pitchFamily="34" charset="0"/>
            </a:endParaRPr>
          </a:p>
          <a:p>
            <a:pPr algn="ctr">
              <a:buClr>
                <a:schemeClr val="tx1"/>
              </a:buClr>
              <a:buSzPct val="70000"/>
              <a:buFont typeface="Wingdings" pitchFamily="2" charset="2"/>
              <a:buNone/>
            </a:pPr>
            <a:endParaRPr lang="id-ID" sz="2800" dirty="0" smtClean="0">
              <a:solidFill>
                <a:schemeClr val="bg2">
                  <a:lumMod val="10000"/>
                </a:schemeClr>
              </a:solidFill>
              <a:latin typeface="Calibri" pitchFamily="34" charset="0"/>
            </a:endParaRPr>
          </a:p>
          <a:p>
            <a:pPr algn="ctr"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Gedung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 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A.A.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Maramis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 II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Lantai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 2,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Jalan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Lapangan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Banteng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Timur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 No. 1, Jakarta 10710</a:t>
            </a:r>
          </a:p>
          <a:p>
            <a:pPr algn="ctr"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Telepon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/Fax (021) 384 6474, </a:t>
            </a:r>
            <a:endParaRPr lang="id-ID" sz="2800" dirty="0" smtClean="0">
              <a:solidFill>
                <a:schemeClr val="bg2">
                  <a:lumMod val="10000"/>
                </a:schemeClr>
              </a:solidFill>
              <a:latin typeface="Calibri" pitchFamily="34" charset="0"/>
            </a:endParaRPr>
          </a:p>
          <a:p>
            <a:pPr algn="ctr"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id-ID" sz="28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Laman </a:t>
            </a:r>
            <a:r>
              <a:rPr lang="id-ID" sz="28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: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 www.</a:t>
            </a:r>
            <a:r>
              <a:rPr lang="id-ID" sz="28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lpdp.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depkeu.go.id</a:t>
            </a:r>
          </a:p>
        </p:txBody>
      </p:sp>
      <p:pic>
        <p:nvPicPr>
          <p:cNvPr id="16" name="Picture 2" descr="http://bappeda.kaurkab.go.id/wp-content/uploads/2015/03/LOGO-KEMENTERIAN-RISET-DAN-TEKNOLOG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4957" y="2809677"/>
            <a:ext cx="930332" cy="81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s://minhsukorejo.files.wordpress.com/2012/03/logo_kementerian_agama.png?w=3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8824" y="2727934"/>
            <a:ext cx="920170" cy="92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://1.bp.blogspot.com/-GiLzbPzOlm8/Upw-6WNRV-I/AAAAAAAAAB0/4lDnu-vEyl4/s1600/Tut-Wuri-Handayani_Ok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432" y="2744740"/>
            <a:ext cx="886802" cy="90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7821006" y="2751089"/>
            <a:ext cx="915639" cy="897015"/>
            <a:chOff x="9633054" y="113628"/>
            <a:chExt cx="915639" cy="897015"/>
          </a:xfrm>
        </p:grpSpPr>
        <p:sp>
          <p:nvSpPr>
            <p:cNvPr id="21" name="Rectangle 20"/>
            <p:cNvSpPr/>
            <p:nvPr/>
          </p:nvSpPr>
          <p:spPr>
            <a:xfrm>
              <a:off x="9814768" y="628328"/>
              <a:ext cx="576064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8" descr="http://upload.wikimedia.org/wikipedia/id/8/89/Logo_Depkeu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33054" y="113628"/>
              <a:ext cx="915639" cy="8970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3" name="Straight Connector 2"/>
          <p:cNvCxnSpPr/>
          <p:nvPr/>
        </p:nvCxnSpPr>
        <p:spPr>
          <a:xfrm>
            <a:off x="6142360" y="2705364"/>
            <a:ext cx="0" cy="1091316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415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7704" y="1924472"/>
            <a:ext cx="12767096" cy="7056784"/>
          </a:xfrm>
        </p:spPr>
        <p:txBody>
          <a:bodyPr/>
          <a:lstStyle/>
          <a:p>
            <a:r>
              <a:rPr lang="id-ID" dirty="0" smtClean="0">
                <a:solidFill>
                  <a:srgbClr val="000000"/>
                </a:solidFill>
              </a:rPr>
              <a:t>Kemitraan R-B-C-G mempercepat komersialisasi produk riset dan pengembangannya lewat riset lanjutan</a:t>
            </a:r>
          </a:p>
          <a:p>
            <a:r>
              <a:rPr lang="id-ID" dirty="0" smtClean="0">
                <a:solidFill>
                  <a:srgbClr val="000000"/>
                </a:solidFill>
              </a:rPr>
              <a:t>Value bagi Peneliti mempunyai HaKI dan/atau paten</a:t>
            </a:r>
          </a:p>
          <a:p>
            <a:r>
              <a:rPr lang="id-ID" dirty="0" smtClean="0">
                <a:solidFill>
                  <a:srgbClr val="000000"/>
                </a:solidFill>
              </a:rPr>
              <a:t>Inkubasi produk riset  </a:t>
            </a:r>
            <a:r>
              <a:rPr lang="id-ID" dirty="0" smtClean="0">
                <a:solidFill>
                  <a:srgbClr val="000000"/>
                </a:solidFill>
                <a:sym typeface="Wingdings" panose="05000000000000000000" pitchFamily="2" charset="2"/>
              </a:rPr>
              <a:t> </a:t>
            </a:r>
            <a:r>
              <a:rPr lang="id-ID" dirty="0" smtClean="0">
                <a:solidFill>
                  <a:srgbClr val="000000"/>
                </a:solidFill>
              </a:rPr>
              <a:t>komersialisasi produk riset </a:t>
            </a:r>
            <a:r>
              <a:rPr lang="id-ID" dirty="0" smtClean="0">
                <a:solidFill>
                  <a:srgbClr val="000000"/>
                </a:solidFill>
                <a:sym typeface="Wingdings" panose="05000000000000000000" pitchFamily="2" charset="2"/>
              </a:rPr>
              <a:t> industrialisasi + inovasi + adopsi teknologi  peningkatan nilai tambah </a:t>
            </a:r>
            <a:r>
              <a:rPr lang="id-ID" dirty="0" smtClean="0">
                <a:solidFill>
                  <a:srgbClr val="000000"/>
                </a:solidFill>
              </a:rPr>
              <a:t> + daya saing Indonesia</a:t>
            </a:r>
            <a:endParaRPr lang="id-ID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5000" b="1" dirty="0" smtClean="0"/>
              <a:t>Hilirisasi Riset dan Kemajuan Indonesia</a:t>
            </a:r>
            <a:endParaRPr lang="id-ID" sz="5000" b="1" dirty="0"/>
          </a:p>
        </p:txBody>
      </p:sp>
    </p:spTree>
    <p:extLst>
      <p:ext uri="{BB962C8B-B14F-4D97-AF65-F5344CB8AC3E}">
        <p14:creationId xmlns:p14="http://schemas.microsoft.com/office/powerpoint/2010/main" val="652393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50240" y="1996480"/>
            <a:ext cx="11704320" cy="7200800"/>
          </a:xfrm>
        </p:spPr>
        <p:txBody>
          <a:bodyPr/>
          <a:lstStyle/>
          <a:p>
            <a:pPr marL="0" indent="0">
              <a:buNone/>
            </a:pPr>
            <a:r>
              <a:rPr lang="id-ID" dirty="0" smtClean="0">
                <a:solidFill>
                  <a:srgbClr val="000000"/>
                </a:solidFill>
              </a:rPr>
              <a:t>Rantai Pasok Pembiayaan dan Daya Saing Industri (Financial supply chain and Industrial competitiveness)</a:t>
            </a:r>
          </a:p>
          <a:p>
            <a:pPr marL="0" indent="0">
              <a:buNone/>
            </a:pPr>
            <a:r>
              <a:rPr lang="id-ID" dirty="0" smtClean="0">
                <a:solidFill>
                  <a:srgbClr val="000000"/>
                </a:solidFill>
              </a:rPr>
              <a:t> Inter-relasi antar bidang kajian :</a:t>
            </a:r>
          </a:p>
          <a:p>
            <a:pPr>
              <a:spcBef>
                <a:spcPts val="0"/>
              </a:spcBef>
            </a:pPr>
            <a:r>
              <a:rPr lang="id-ID" dirty="0" smtClean="0">
                <a:solidFill>
                  <a:srgbClr val="000000"/>
                </a:solidFill>
              </a:rPr>
              <a:t>Integrasi pasar perdagangan dan keuangan global </a:t>
            </a:r>
          </a:p>
          <a:p>
            <a:pPr>
              <a:spcBef>
                <a:spcPts val="0"/>
              </a:spcBef>
            </a:pPr>
            <a:r>
              <a:rPr lang="id-ID" dirty="0" smtClean="0">
                <a:solidFill>
                  <a:srgbClr val="000000"/>
                </a:solidFill>
              </a:rPr>
              <a:t>Defisit keuangan negara, utang global dan volatilitas </a:t>
            </a:r>
            <a:r>
              <a:rPr lang="id-ID" dirty="0">
                <a:solidFill>
                  <a:srgbClr val="000000"/>
                </a:solidFill>
              </a:rPr>
              <a:t>nilai tukar </a:t>
            </a:r>
          </a:p>
          <a:p>
            <a:pPr>
              <a:spcBef>
                <a:spcPts val="0"/>
              </a:spcBef>
            </a:pPr>
            <a:r>
              <a:rPr lang="id-ID" dirty="0" smtClean="0">
                <a:solidFill>
                  <a:srgbClr val="000000"/>
                </a:solidFill>
              </a:rPr>
              <a:t>Harmonisasi produktivitas industri sesuai target pasar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00326" fontAlgn="auto" hangingPunct="1">
              <a:spcBef>
                <a:spcPts val="0"/>
              </a:spcBef>
              <a:spcAft>
                <a:spcPts val="0"/>
              </a:spcAft>
            </a:pPr>
            <a:fld id="{7D87A160-EE50-4F7B-BDA6-D710A5799145}" type="slidenum">
              <a:rPr lang="en-US" smtClean="0">
                <a:solidFill>
                  <a:srgbClr val="F79646">
                    <a:lumMod val="75000"/>
                  </a:srgbClr>
                </a:solidFill>
                <a:ea typeface="+mn-ea"/>
                <a:cs typeface="+mn-cs"/>
              </a:rPr>
              <a:pPr defTabSz="1300326" fontAlgn="auto" hangingPunct="1">
                <a:spcBef>
                  <a:spcPts val="0"/>
                </a:spcBef>
                <a:spcAft>
                  <a:spcPts val="0"/>
                </a:spcAft>
              </a:pPr>
              <a:t>30</a:t>
            </a:fld>
            <a:endParaRPr lang="en-US" dirty="0">
              <a:solidFill>
                <a:srgbClr val="F79646">
                  <a:lumMod val="75000"/>
                </a:srgbClr>
              </a:solidFill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720" y="390596"/>
            <a:ext cx="11704320" cy="1625600"/>
          </a:xfrm>
        </p:spPr>
        <p:txBody>
          <a:bodyPr/>
          <a:lstStyle/>
          <a:p>
            <a:r>
              <a:rPr lang="id-ID" dirty="0" smtClean="0"/>
              <a:t>Luaran: Bauran Kebijakan Pembiayaan </a:t>
            </a:r>
            <a:br>
              <a:rPr lang="id-ID" dirty="0" smtClean="0"/>
            </a:br>
            <a:r>
              <a:rPr lang="id-ID" dirty="0"/>
              <a:t> </a:t>
            </a:r>
            <a:r>
              <a:rPr lang="id-ID" dirty="0" smtClean="0"/>
              <a:t>           Pro-daya saing industri </a:t>
            </a:r>
            <a:br>
              <a:rPr lang="id-ID" dirty="0" smtClean="0"/>
            </a:br>
            <a:endParaRPr lang="id-ID" dirty="0"/>
          </a:p>
        </p:txBody>
      </p:sp>
      <p:sp>
        <p:nvSpPr>
          <p:cNvPr id="5" name="TextBox 4"/>
          <p:cNvSpPr txBox="1"/>
          <p:nvPr/>
        </p:nvSpPr>
        <p:spPr>
          <a:xfrm>
            <a:off x="9536023" y="196280"/>
            <a:ext cx="3519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Usulan ALG - RI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599109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50240" y="1276400"/>
            <a:ext cx="11704320" cy="7272808"/>
          </a:xfrm>
        </p:spPr>
        <p:txBody>
          <a:bodyPr/>
          <a:lstStyle/>
          <a:p>
            <a:pPr marL="0" indent="0">
              <a:buNone/>
            </a:pPr>
            <a:r>
              <a:rPr lang="id-ID" dirty="0" smtClean="0">
                <a:solidFill>
                  <a:srgbClr val="000000"/>
                </a:solidFill>
              </a:rPr>
              <a:t>Topik Riset pada sektor unggulan yang sedang dikembangkan pemerintah akan berdampak pada kemajuan negara dan kesejahteraan rakyat. Sektor unggulan yaitu : </a:t>
            </a:r>
          </a:p>
          <a:p>
            <a:pPr>
              <a:spcBef>
                <a:spcPts val="0"/>
              </a:spcBef>
            </a:pPr>
            <a:r>
              <a:rPr lang="id-ID" dirty="0" smtClean="0">
                <a:solidFill>
                  <a:srgbClr val="000000"/>
                </a:solidFill>
              </a:rPr>
              <a:t>E</a:t>
            </a:r>
            <a:r>
              <a:rPr lang="sv-SE" dirty="0" smtClean="0">
                <a:solidFill>
                  <a:srgbClr val="000000"/>
                </a:solidFill>
              </a:rPr>
              <a:t>nergi</a:t>
            </a:r>
            <a:r>
              <a:rPr lang="sv-SE" dirty="0">
                <a:solidFill>
                  <a:srgbClr val="000000"/>
                </a:solidFill>
              </a:rPr>
              <a:t>, </a:t>
            </a:r>
            <a:endParaRPr lang="id-ID" dirty="0" smtClean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</a:pPr>
            <a:r>
              <a:rPr lang="id-ID" dirty="0">
                <a:solidFill>
                  <a:srgbClr val="000000"/>
                </a:solidFill>
              </a:rPr>
              <a:t>P</a:t>
            </a:r>
            <a:r>
              <a:rPr lang="sv-SE" dirty="0" smtClean="0">
                <a:solidFill>
                  <a:srgbClr val="000000"/>
                </a:solidFill>
              </a:rPr>
              <a:t>angan</a:t>
            </a:r>
            <a:r>
              <a:rPr lang="sv-SE" dirty="0">
                <a:solidFill>
                  <a:srgbClr val="000000"/>
                </a:solidFill>
              </a:rPr>
              <a:t>, </a:t>
            </a:r>
            <a:endParaRPr lang="id-ID" dirty="0" smtClean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</a:pPr>
            <a:r>
              <a:rPr lang="id-ID" dirty="0" smtClean="0">
                <a:solidFill>
                  <a:srgbClr val="000000"/>
                </a:solidFill>
              </a:rPr>
              <a:t>K</a:t>
            </a:r>
            <a:r>
              <a:rPr lang="sv-SE" dirty="0" smtClean="0">
                <a:solidFill>
                  <a:srgbClr val="000000"/>
                </a:solidFill>
              </a:rPr>
              <a:t>esehatan</a:t>
            </a:r>
            <a:r>
              <a:rPr lang="sv-SE" dirty="0">
                <a:solidFill>
                  <a:srgbClr val="000000"/>
                </a:solidFill>
              </a:rPr>
              <a:t>, </a:t>
            </a:r>
            <a:endParaRPr lang="id-ID" dirty="0" smtClean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</a:pPr>
            <a:r>
              <a:rPr lang="id-ID" dirty="0" smtClean="0">
                <a:solidFill>
                  <a:srgbClr val="000000"/>
                </a:solidFill>
              </a:rPr>
              <a:t>Pertahanan Keam</a:t>
            </a:r>
            <a:r>
              <a:rPr lang="sv-SE" dirty="0" smtClean="0">
                <a:solidFill>
                  <a:srgbClr val="000000"/>
                </a:solidFill>
              </a:rPr>
              <a:t>ana</a:t>
            </a:r>
            <a:r>
              <a:rPr lang="id-ID" dirty="0" smtClean="0">
                <a:solidFill>
                  <a:srgbClr val="000000"/>
                </a:solidFill>
              </a:rPr>
              <a:t>n</a:t>
            </a:r>
            <a:r>
              <a:rPr lang="sv-SE" dirty="0" smtClean="0">
                <a:solidFill>
                  <a:srgbClr val="000000"/>
                </a:solidFill>
              </a:rPr>
              <a:t>, </a:t>
            </a:r>
            <a:endParaRPr lang="id-ID" dirty="0" smtClean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</a:pPr>
            <a:r>
              <a:rPr lang="id-ID" dirty="0">
                <a:solidFill>
                  <a:srgbClr val="000000"/>
                </a:solidFill>
              </a:rPr>
              <a:t>T</a:t>
            </a:r>
            <a:r>
              <a:rPr lang="sv-SE" dirty="0" smtClean="0">
                <a:solidFill>
                  <a:srgbClr val="000000"/>
                </a:solidFill>
              </a:rPr>
              <a:t>eknologi </a:t>
            </a:r>
            <a:r>
              <a:rPr lang="sv-SE" dirty="0">
                <a:solidFill>
                  <a:srgbClr val="000000"/>
                </a:solidFill>
              </a:rPr>
              <a:t>informasi, </a:t>
            </a:r>
            <a:endParaRPr lang="id-ID" dirty="0" smtClean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</a:pPr>
            <a:r>
              <a:rPr lang="sv-SE" dirty="0" smtClean="0">
                <a:solidFill>
                  <a:srgbClr val="000000"/>
                </a:solidFill>
              </a:rPr>
              <a:t>Transportasi</a:t>
            </a:r>
            <a:r>
              <a:rPr lang="id-ID" dirty="0" smtClean="0">
                <a:solidFill>
                  <a:srgbClr val="000000"/>
                </a:solidFill>
              </a:rPr>
              <a:t>,</a:t>
            </a:r>
            <a:r>
              <a:rPr lang="sv-SE" dirty="0" smtClean="0">
                <a:solidFill>
                  <a:srgbClr val="000000"/>
                </a:solidFill>
              </a:rPr>
              <a:t> </a:t>
            </a:r>
            <a:r>
              <a:rPr lang="sv-SE" dirty="0">
                <a:solidFill>
                  <a:srgbClr val="000000"/>
                </a:solidFill>
              </a:rPr>
              <a:t>dan </a:t>
            </a:r>
            <a:endParaRPr lang="id-ID" dirty="0" smtClean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</a:pPr>
            <a:r>
              <a:rPr lang="id-ID" dirty="0">
                <a:solidFill>
                  <a:srgbClr val="000000"/>
                </a:solidFill>
              </a:rPr>
              <a:t>M</a:t>
            </a:r>
            <a:r>
              <a:rPr lang="sv-SE" dirty="0" smtClean="0">
                <a:solidFill>
                  <a:srgbClr val="000000"/>
                </a:solidFill>
              </a:rPr>
              <a:t>aterial</a:t>
            </a:r>
            <a:endParaRPr lang="id-ID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00326" fontAlgn="auto" hangingPunct="1">
              <a:spcBef>
                <a:spcPts val="0"/>
              </a:spcBef>
              <a:spcAft>
                <a:spcPts val="0"/>
              </a:spcAft>
            </a:pPr>
            <a:fld id="{7D87A160-EE50-4F7B-BDA6-D710A5799145}" type="slidenum">
              <a:rPr lang="en-US" smtClean="0">
                <a:solidFill>
                  <a:srgbClr val="F79646">
                    <a:lumMod val="75000"/>
                  </a:srgbClr>
                </a:solidFill>
                <a:ea typeface="+mn-ea"/>
                <a:cs typeface="+mn-cs"/>
              </a:rPr>
              <a:pPr defTabSz="1300326" fontAlgn="auto" hangingPunct="1">
                <a:spcBef>
                  <a:spcPts val="0"/>
                </a:spcBef>
                <a:spcAft>
                  <a:spcPts val="0"/>
                </a:spcAft>
              </a:pPr>
              <a:t>4</a:t>
            </a:fld>
            <a:endParaRPr lang="en-US" dirty="0">
              <a:solidFill>
                <a:srgbClr val="F79646">
                  <a:lumMod val="75000"/>
                </a:srgbClr>
              </a:solidFill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Riset Terpadu dan Pembangunan Indonesia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28138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50240" y="1852464"/>
            <a:ext cx="11704320" cy="6696744"/>
          </a:xfrm>
        </p:spPr>
        <p:txBody>
          <a:bodyPr/>
          <a:lstStyle/>
          <a:p>
            <a:pPr marL="0" indent="0">
              <a:buNone/>
            </a:pPr>
            <a:r>
              <a:rPr lang="id-ID" dirty="0" smtClean="0">
                <a:solidFill>
                  <a:srgbClr val="000000"/>
                </a:solidFill>
              </a:rPr>
              <a:t>Fokus pembangunan untuk mensolusikan kendala bangsa sesuai Nawa cita, yang layak diangkat sebagai topik riset implementatif yaitu:</a:t>
            </a:r>
          </a:p>
          <a:p>
            <a:r>
              <a:rPr lang="id-ID" dirty="0">
                <a:solidFill>
                  <a:srgbClr val="000000"/>
                </a:solidFill>
              </a:rPr>
              <a:t>tata kelola pemerintahan yang bersih, efektif, demokratis dan </a:t>
            </a:r>
            <a:r>
              <a:rPr lang="id-ID" dirty="0" smtClean="0">
                <a:solidFill>
                  <a:srgbClr val="000000"/>
                </a:solidFill>
              </a:rPr>
              <a:t>terpercaya</a:t>
            </a:r>
          </a:p>
          <a:p>
            <a:r>
              <a:rPr lang="id-ID" dirty="0" smtClean="0">
                <a:solidFill>
                  <a:srgbClr val="000000"/>
                </a:solidFill>
              </a:rPr>
              <a:t> </a:t>
            </a:r>
            <a:r>
              <a:rPr lang="sv-SE" dirty="0">
                <a:solidFill>
                  <a:srgbClr val="000000"/>
                </a:solidFill>
              </a:rPr>
              <a:t>memperkuat daerah-daerah dan desa dalam kerangka negara </a:t>
            </a:r>
            <a:r>
              <a:rPr lang="sv-SE" dirty="0" smtClean="0">
                <a:solidFill>
                  <a:srgbClr val="000000"/>
                </a:solidFill>
              </a:rPr>
              <a:t>kesatuan</a:t>
            </a:r>
            <a:endParaRPr lang="id-ID" dirty="0" smtClean="0">
              <a:solidFill>
                <a:srgbClr val="000000"/>
              </a:solidFill>
            </a:endParaRPr>
          </a:p>
          <a:p>
            <a:r>
              <a:rPr lang="id-ID" dirty="0">
                <a:solidFill>
                  <a:srgbClr val="000000"/>
                </a:solidFill>
              </a:rPr>
              <a:t>reformasi sistem dan penegakan hukum yang bebas korupsi, bermartabat dan terpercaya </a:t>
            </a:r>
            <a:endParaRPr lang="id-ID" dirty="0" smtClean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00326" fontAlgn="auto" hangingPunct="1">
              <a:spcBef>
                <a:spcPts val="0"/>
              </a:spcBef>
              <a:spcAft>
                <a:spcPts val="0"/>
              </a:spcAft>
            </a:pPr>
            <a:fld id="{7D87A160-EE50-4F7B-BDA6-D710A5799145}" type="slidenum">
              <a:rPr lang="en-US" smtClean="0">
                <a:solidFill>
                  <a:srgbClr val="F79646">
                    <a:lumMod val="75000"/>
                  </a:srgbClr>
                </a:solidFill>
                <a:ea typeface="+mn-ea"/>
                <a:cs typeface="+mn-cs"/>
              </a:rPr>
              <a:pPr defTabSz="1300326" fontAlgn="auto" hangingPunct="1">
                <a:spcBef>
                  <a:spcPts val="0"/>
                </a:spcBef>
                <a:spcAft>
                  <a:spcPts val="0"/>
                </a:spcAft>
              </a:pPr>
              <a:t>5</a:t>
            </a:fld>
            <a:endParaRPr lang="en-US" dirty="0">
              <a:solidFill>
                <a:srgbClr val="F79646">
                  <a:lumMod val="75000"/>
                </a:srgbClr>
              </a:solidFill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Lanjutan...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92377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>
                <a:solidFill>
                  <a:srgbClr val="000000"/>
                </a:solidFill>
              </a:rPr>
              <a:t>kualitas hidup manusia </a:t>
            </a:r>
            <a:r>
              <a:rPr lang="id-ID" dirty="0" smtClean="0">
                <a:solidFill>
                  <a:srgbClr val="000000"/>
                </a:solidFill>
              </a:rPr>
              <a:t>indonesia</a:t>
            </a:r>
          </a:p>
          <a:p>
            <a:r>
              <a:rPr lang="id-ID" dirty="0">
                <a:solidFill>
                  <a:srgbClr val="000000"/>
                </a:solidFill>
              </a:rPr>
              <a:t>produktivitas rakyat dan daya saing di pasar </a:t>
            </a:r>
            <a:r>
              <a:rPr lang="id-ID" dirty="0" smtClean="0">
                <a:solidFill>
                  <a:srgbClr val="000000"/>
                </a:solidFill>
              </a:rPr>
              <a:t>internasional</a:t>
            </a:r>
          </a:p>
          <a:p>
            <a:r>
              <a:rPr lang="id-ID" dirty="0">
                <a:solidFill>
                  <a:srgbClr val="000000"/>
                </a:solidFill>
              </a:rPr>
              <a:t>karakter </a:t>
            </a:r>
            <a:r>
              <a:rPr lang="id-ID" dirty="0" smtClean="0">
                <a:solidFill>
                  <a:srgbClr val="000000"/>
                </a:solidFill>
              </a:rPr>
              <a:t>bangsa</a:t>
            </a:r>
          </a:p>
          <a:p>
            <a:r>
              <a:rPr lang="id-ID" dirty="0">
                <a:solidFill>
                  <a:srgbClr val="000000"/>
                </a:solidFill>
              </a:rPr>
              <a:t>ke-bhineka-an dan </a:t>
            </a:r>
            <a:r>
              <a:rPr lang="id-ID" dirty="0" smtClean="0">
                <a:solidFill>
                  <a:srgbClr val="000000"/>
                </a:solidFill>
              </a:rPr>
              <a:t>restorasi </a:t>
            </a:r>
            <a:r>
              <a:rPr lang="id-ID" dirty="0">
                <a:solidFill>
                  <a:srgbClr val="000000"/>
                </a:solidFill>
              </a:rPr>
              <a:t>sosial indonesia </a:t>
            </a:r>
            <a:endParaRPr lang="id-ID" dirty="0" smtClean="0">
              <a:solidFill>
                <a:srgbClr val="000000"/>
              </a:solidFill>
            </a:endParaRPr>
          </a:p>
          <a:p>
            <a:endParaRPr lang="id-ID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00326" fontAlgn="auto" hangingPunct="1">
              <a:spcBef>
                <a:spcPts val="0"/>
              </a:spcBef>
              <a:spcAft>
                <a:spcPts val="0"/>
              </a:spcAft>
            </a:pPr>
            <a:fld id="{7D87A160-EE50-4F7B-BDA6-D710A5799145}" type="slidenum">
              <a:rPr lang="en-US" smtClean="0">
                <a:solidFill>
                  <a:srgbClr val="F79646">
                    <a:lumMod val="75000"/>
                  </a:srgbClr>
                </a:solidFill>
                <a:ea typeface="+mn-ea"/>
                <a:cs typeface="+mn-cs"/>
              </a:rPr>
              <a:pPr defTabSz="1300326" fontAlgn="auto" hangingPunct="1">
                <a:spcBef>
                  <a:spcPts val="0"/>
                </a:spcBef>
                <a:spcAft>
                  <a:spcPts val="0"/>
                </a:spcAft>
              </a:pPr>
              <a:t>6</a:t>
            </a:fld>
            <a:endParaRPr lang="en-US" dirty="0">
              <a:solidFill>
                <a:srgbClr val="F79646">
                  <a:lumMod val="75000"/>
                </a:srgbClr>
              </a:solidFill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Lanjutan ...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09878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00326" fontAlgn="auto" hangingPunct="1">
              <a:spcBef>
                <a:spcPts val="0"/>
              </a:spcBef>
              <a:spcAft>
                <a:spcPts val="0"/>
              </a:spcAft>
            </a:pPr>
            <a:fld id="{7D87A160-EE50-4F7B-BDA6-D710A5799145}" type="slidenum">
              <a:rPr lang="en-US" smtClean="0">
                <a:solidFill>
                  <a:srgbClr val="F79646">
                    <a:lumMod val="75000"/>
                  </a:srgbClr>
                </a:solidFill>
                <a:ea typeface="+mn-ea"/>
                <a:cs typeface="+mn-cs"/>
              </a:rPr>
              <a:pPr defTabSz="1300326" fontAlgn="auto" hangingPunct="1">
                <a:spcBef>
                  <a:spcPts val="0"/>
                </a:spcBef>
                <a:spcAft>
                  <a:spcPts val="0"/>
                </a:spcAft>
              </a:pPr>
              <a:t>7</a:t>
            </a:fld>
            <a:endParaRPr lang="en-US" dirty="0">
              <a:solidFill>
                <a:srgbClr val="F79646">
                  <a:lumMod val="75000"/>
                </a:srgbClr>
              </a:solidFill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Dampak Hilirisasi Riset untuk Universitas </a:t>
            </a:r>
            <a:endParaRPr lang="id-ID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776" y="1780456"/>
            <a:ext cx="11377264" cy="72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3919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00326" fontAlgn="auto" hangingPunct="1">
              <a:spcBef>
                <a:spcPts val="0"/>
              </a:spcBef>
              <a:spcAft>
                <a:spcPts val="0"/>
              </a:spcAft>
            </a:pPr>
            <a:fld id="{7D87A160-EE50-4F7B-BDA6-D710A5799145}" type="slidenum">
              <a:rPr lang="en-US" smtClean="0">
                <a:solidFill>
                  <a:srgbClr val="F79646">
                    <a:lumMod val="75000"/>
                  </a:srgbClr>
                </a:solidFill>
                <a:ea typeface="+mn-ea"/>
                <a:cs typeface="+mn-cs"/>
              </a:rPr>
              <a:pPr defTabSz="1300326" fontAlgn="auto" hangingPunct="1">
                <a:spcBef>
                  <a:spcPts val="0"/>
                </a:spcBef>
                <a:spcAft>
                  <a:spcPts val="0"/>
                </a:spcAft>
              </a:pPr>
              <a:t>8</a:t>
            </a:fld>
            <a:endParaRPr lang="en-US" dirty="0">
              <a:solidFill>
                <a:srgbClr val="F79646">
                  <a:lumMod val="75000"/>
                </a:srgbClr>
              </a:solidFill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4975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3414821" y="7694507"/>
            <a:ext cx="7461333" cy="102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25" tIns="65013" rIns="130025" bIns="65013">
            <a:spAutoFit/>
          </a:bodyPr>
          <a:lstStyle/>
          <a:p>
            <a:pPr algn="l" defTabSz="1300259" eaLnBrk="0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70000"/>
            </a:pPr>
            <a:r>
              <a:rPr lang="en-US" sz="2600" b="1" dirty="0" err="1">
                <a:solidFill>
                  <a:srgbClr val="333333"/>
                </a:solidFill>
                <a:latin typeface="Calibri" pitchFamily="34" charset="0"/>
                <a:ea typeface="+mn-ea"/>
                <a:cs typeface="+mn-cs"/>
                <a:sym typeface="Calibri" pitchFamily="34" charset="0"/>
              </a:rPr>
              <a:t>Lembaga</a:t>
            </a:r>
            <a:r>
              <a:rPr lang="en-US" sz="2600" b="1" dirty="0">
                <a:solidFill>
                  <a:srgbClr val="333333"/>
                </a:solidFill>
                <a:latin typeface="Calibri" pitchFamily="34" charset="0"/>
                <a:ea typeface="+mn-ea"/>
                <a:cs typeface="+mn-cs"/>
                <a:sym typeface="Calibri" pitchFamily="34" charset="0"/>
              </a:rPr>
              <a:t> </a:t>
            </a:r>
            <a:r>
              <a:rPr lang="en-US" sz="2600" b="1" dirty="0" err="1">
                <a:solidFill>
                  <a:srgbClr val="333333"/>
                </a:solidFill>
                <a:latin typeface="Calibri" pitchFamily="34" charset="0"/>
                <a:ea typeface="+mn-ea"/>
                <a:cs typeface="+mn-cs"/>
                <a:sym typeface="Calibri" pitchFamily="34" charset="0"/>
              </a:rPr>
              <a:t>Pengelola</a:t>
            </a:r>
            <a:r>
              <a:rPr lang="en-US" sz="2600" b="1" dirty="0">
                <a:solidFill>
                  <a:srgbClr val="333333"/>
                </a:solidFill>
                <a:latin typeface="Calibri" pitchFamily="34" charset="0"/>
                <a:ea typeface="+mn-ea"/>
                <a:cs typeface="+mn-cs"/>
                <a:sym typeface="Calibri" pitchFamily="34" charset="0"/>
              </a:rPr>
              <a:t> Dana </a:t>
            </a:r>
            <a:r>
              <a:rPr lang="en-US" sz="2600" b="1" dirty="0" err="1">
                <a:solidFill>
                  <a:srgbClr val="333333"/>
                </a:solidFill>
                <a:latin typeface="Calibri" pitchFamily="34" charset="0"/>
                <a:ea typeface="+mn-ea"/>
                <a:cs typeface="+mn-cs"/>
                <a:sym typeface="Calibri" pitchFamily="34" charset="0"/>
              </a:rPr>
              <a:t>Pendidikan</a:t>
            </a:r>
            <a:endParaRPr lang="id-ID" altLang="en-US" sz="2600" b="1" dirty="0">
              <a:solidFill>
                <a:srgbClr val="333333"/>
              </a:solidFill>
              <a:latin typeface="Calibri" pitchFamily="34" charset="0"/>
              <a:ea typeface="+mn-ea"/>
              <a:cs typeface="+mn-cs"/>
              <a:sym typeface="Calibri" pitchFamily="34" charset="0"/>
            </a:endParaRPr>
          </a:p>
          <a:p>
            <a:pPr algn="l" defTabSz="1300259" eaLnBrk="0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70000"/>
            </a:pPr>
            <a:r>
              <a:rPr lang="en-US" sz="1600" b="1" dirty="0" err="1">
                <a:solidFill>
                  <a:srgbClr val="333333"/>
                </a:solidFill>
                <a:latin typeface="Calibri" pitchFamily="34" charset="0"/>
                <a:ea typeface="+mn-ea"/>
                <a:cs typeface="+mn-cs"/>
                <a:sym typeface="Calibri" pitchFamily="34" charset="0"/>
              </a:rPr>
              <a:t>Gedung</a:t>
            </a:r>
            <a:r>
              <a:rPr lang="en-US" sz="1600" b="1" dirty="0">
                <a:solidFill>
                  <a:srgbClr val="333333"/>
                </a:solidFill>
                <a:latin typeface="Calibri" pitchFamily="34" charset="0"/>
                <a:ea typeface="+mn-ea"/>
                <a:cs typeface="+mn-cs"/>
                <a:sym typeface="Calibri" pitchFamily="34" charset="0"/>
              </a:rPr>
              <a:t> A.A. </a:t>
            </a:r>
            <a:r>
              <a:rPr lang="en-US" sz="1600" b="1" dirty="0" err="1">
                <a:solidFill>
                  <a:srgbClr val="333333"/>
                </a:solidFill>
                <a:latin typeface="Calibri" pitchFamily="34" charset="0"/>
                <a:ea typeface="+mn-ea"/>
                <a:cs typeface="+mn-cs"/>
                <a:sym typeface="Calibri" pitchFamily="34" charset="0"/>
              </a:rPr>
              <a:t>Maramis</a:t>
            </a:r>
            <a:r>
              <a:rPr lang="en-US" sz="1600" b="1" dirty="0">
                <a:solidFill>
                  <a:srgbClr val="333333"/>
                </a:solidFill>
                <a:latin typeface="Calibri" pitchFamily="34" charset="0"/>
                <a:ea typeface="+mn-ea"/>
                <a:cs typeface="+mn-cs"/>
                <a:sym typeface="Calibri" pitchFamily="34" charset="0"/>
              </a:rPr>
              <a:t> II </a:t>
            </a:r>
            <a:r>
              <a:rPr lang="en-US" sz="1600" b="1" dirty="0" err="1">
                <a:solidFill>
                  <a:srgbClr val="333333"/>
                </a:solidFill>
                <a:latin typeface="Calibri" pitchFamily="34" charset="0"/>
                <a:ea typeface="+mn-ea"/>
                <a:cs typeface="+mn-cs"/>
                <a:sym typeface="Calibri" pitchFamily="34" charset="0"/>
              </a:rPr>
              <a:t>Lantai</a:t>
            </a:r>
            <a:r>
              <a:rPr lang="en-US" sz="1600" b="1" dirty="0">
                <a:solidFill>
                  <a:srgbClr val="333333"/>
                </a:solidFill>
                <a:latin typeface="Calibri" pitchFamily="34" charset="0"/>
                <a:ea typeface="+mn-ea"/>
                <a:cs typeface="+mn-cs"/>
                <a:sym typeface="Calibri" pitchFamily="34" charset="0"/>
              </a:rPr>
              <a:t> 2, </a:t>
            </a:r>
            <a:r>
              <a:rPr lang="en-US" sz="1600" b="1" dirty="0" err="1">
                <a:solidFill>
                  <a:srgbClr val="333333"/>
                </a:solidFill>
                <a:latin typeface="Calibri" pitchFamily="34" charset="0"/>
                <a:ea typeface="+mn-ea"/>
                <a:cs typeface="+mn-cs"/>
                <a:sym typeface="Calibri" pitchFamily="34" charset="0"/>
              </a:rPr>
              <a:t>Jalan</a:t>
            </a:r>
            <a:r>
              <a:rPr lang="en-US" sz="1600" b="1" dirty="0">
                <a:solidFill>
                  <a:srgbClr val="333333"/>
                </a:solidFill>
                <a:latin typeface="Calibri" pitchFamily="34" charset="0"/>
                <a:ea typeface="+mn-ea"/>
                <a:cs typeface="+mn-cs"/>
                <a:sym typeface="Calibri" pitchFamily="34" charset="0"/>
              </a:rPr>
              <a:t> </a:t>
            </a:r>
            <a:r>
              <a:rPr lang="en-US" sz="1600" b="1" dirty="0" err="1">
                <a:solidFill>
                  <a:srgbClr val="333333"/>
                </a:solidFill>
                <a:latin typeface="Calibri" pitchFamily="34" charset="0"/>
                <a:ea typeface="+mn-ea"/>
                <a:cs typeface="+mn-cs"/>
                <a:sym typeface="Calibri" pitchFamily="34" charset="0"/>
              </a:rPr>
              <a:t>Lapangan</a:t>
            </a:r>
            <a:r>
              <a:rPr lang="en-US" sz="1600" b="1" dirty="0">
                <a:solidFill>
                  <a:srgbClr val="333333"/>
                </a:solidFill>
                <a:latin typeface="Calibri" pitchFamily="34" charset="0"/>
                <a:ea typeface="+mn-ea"/>
                <a:cs typeface="+mn-cs"/>
                <a:sym typeface="Calibri" pitchFamily="34" charset="0"/>
              </a:rPr>
              <a:t> </a:t>
            </a:r>
            <a:r>
              <a:rPr lang="en-US" sz="1600" b="1" dirty="0" err="1">
                <a:solidFill>
                  <a:srgbClr val="333333"/>
                </a:solidFill>
                <a:latin typeface="Calibri" pitchFamily="34" charset="0"/>
                <a:ea typeface="+mn-ea"/>
                <a:cs typeface="+mn-cs"/>
                <a:sym typeface="Calibri" pitchFamily="34" charset="0"/>
              </a:rPr>
              <a:t>Banteng</a:t>
            </a:r>
            <a:r>
              <a:rPr lang="en-US" sz="1600" b="1" dirty="0">
                <a:solidFill>
                  <a:srgbClr val="333333"/>
                </a:solidFill>
                <a:latin typeface="Calibri" pitchFamily="34" charset="0"/>
                <a:ea typeface="+mn-ea"/>
                <a:cs typeface="+mn-cs"/>
                <a:sym typeface="Calibri" pitchFamily="34" charset="0"/>
              </a:rPr>
              <a:t> </a:t>
            </a:r>
            <a:r>
              <a:rPr lang="en-US" sz="1600" b="1" dirty="0" err="1">
                <a:solidFill>
                  <a:srgbClr val="333333"/>
                </a:solidFill>
                <a:latin typeface="Calibri" pitchFamily="34" charset="0"/>
                <a:ea typeface="+mn-ea"/>
                <a:cs typeface="+mn-cs"/>
                <a:sym typeface="Calibri" pitchFamily="34" charset="0"/>
              </a:rPr>
              <a:t>Timur</a:t>
            </a:r>
            <a:r>
              <a:rPr lang="en-US" sz="1600" b="1" dirty="0">
                <a:solidFill>
                  <a:srgbClr val="333333"/>
                </a:solidFill>
                <a:latin typeface="Calibri" pitchFamily="34" charset="0"/>
                <a:ea typeface="+mn-ea"/>
                <a:cs typeface="+mn-cs"/>
                <a:sym typeface="Calibri" pitchFamily="34" charset="0"/>
              </a:rPr>
              <a:t> No. 1, Jakarta 10710</a:t>
            </a:r>
            <a:endParaRPr lang="id-ID" altLang="en-US" sz="1600" b="1" dirty="0">
              <a:solidFill>
                <a:srgbClr val="333333"/>
              </a:solidFill>
              <a:latin typeface="Calibri" pitchFamily="34" charset="0"/>
              <a:ea typeface="+mn-ea"/>
              <a:cs typeface="+mn-cs"/>
              <a:sym typeface="Calibri" pitchFamily="34" charset="0"/>
            </a:endParaRPr>
          </a:p>
          <a:p>
            <a:pPr algn="l" defTabSz="1300259" eaLnBrk="0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70000"/>
            </a:pPr>
            <a:r>
              <a:rPr lang="en-US" sz="1600" b="1" dirty="0" err="1">
                <a:solidFill>
                  <a:srgbClr val="333333"/>
                </a:solidFill>
                <a:latin typeface="Calibri" pitchFamily="34" charset="0"/>
                <a:ea typeface="+mn-ea"/>
                <a:cs typeface="+mn-cs"/>
                <a:sym typeface="Calibri" pitchFamily="34" charset="0"/>
              </a:rPr>
              <a:t>Telepon</a:t>
            </a:r>
            <a:r>
              <a:rPr lang="en-US" sz="1600" b="1" dirty="0">
                <a:solidFill>
                  <a:srgbClr val="333333"/>
                </a:solidFill>
                <a:latin typeface="Calibri" pitchFamily="34" charset="0"/>
                <a:ea typeface="+mn-ea"/>
                <a:cs typeface="+mn-cs"/>
                <a:sym typeface="Calibri" pitchFamily="34" charset="0"/>
              </a:rPr>
              <a:t>/Fax (021) 384 6474, </a:t>
            </a:r>
            <a:r>
              <a:rPr lang="en-US" sz="1600" b="1" dirty="0" err="1">
                <a:solidFill>
                  <a:srgbClr val="333333"/>
                </a:solidFill>
                <a:latin typeface="Calibri" pitchFamily="34" charset="0"/>
                <a:ea typeface="+mn-ea"/>
                <a:cs typeface="+mn-cs"/>
                <a:sym typeface="Calibri" pitchFamily="34" charset="0"/>
              </a:rPr>
              <a:t>Laman</a:t>
            </a:r>
            <a:r>
              <a:rPr lang="en-US" sz="1600" b="1" dirty="0">
                <a:solidFill>
                  <a:srgbClr val="333333"/>
                </a:solidFill>
                <a:latin typeface="Calibri" pitchFamily="34" charset="0"/>
                <a:ea typeface="+mn-ea"/>
                <a:cs typeface="+mn-cs"/>
                <a:sym typeface="Calibri" pitchFamily="34" charset="0"/>
              </a:rPr>
              <a:t> www.</a:t>
            </a:r>
            <a:r>
              <a:rPr lang="id-ID" sz="1600" b="1" dirty="0">
                <a:solidFill>
                  <a:srgbClr val="333333"/>
                </a:solidFill>
                <a:latin typeface="Calibri" pitchFamily="34" charset="0"/>
                <a:ea typeface="+mn-ea"/>
                <a:cs typeface="+mn-cs"/>
                <a:sym typeface="Calibri" pitchFamily="34" charset="0"/>
              </a:rPr>
              <a:t>lpdp.</a:t>
            </a:r>
            <a:r>
              <a:rPr lang="en-US" sz="1600" b="1" dirty="0">
                <a:solidFill>
                  <a:srgbClr val="333333"/>
                </a:solidFill>
                <a:latin typeface="Calibri" pitchFamily="34" charset="0"/>
                <a:ea typeface="+mn-ea"/>
                <a:cs typeface="+mn-cs"/>
                <a:sym typeface="Calibri" pitchFamily="34" charset="0"/>
              </a:rPr>
              <a:t>depkeu.go.id</a:t>
            </a:r>
            <a:endParaRPr lang="en-US" sz="3400" dirty="0">
              <a:solidFill>
                <a:srgbClr val="333333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2054" name="Picture 6" descr="C:\Fahdiansyah Putra\BACK UP FDISK\KINGSTON\ \Riset\Minisite RISPRO\TIFF\RISPRO 040313 21878_final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" y="0"/>
            <a:ext cx="2927689" cy="1303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04466" y="3413544"/>
            <a:ext cx="10512213" cy="2163951"/>
          </a:xfrm>
        </p:spPr>
        <p:txBody>
          <a:bodyPr>
            <a:noAutofit/>
          </a:bodyPr>
          <a:lstStyle/>
          <a:p>
            <a:pPr algn="r"/>
            <a:r>
              <a:rPr lang="id-ID" sz="6000" b="1" dirty="0" smtClean="0">
                <a:solidFill>
                  <a:schemeClr val="tx2">
                    <a:lumMod val="75000"/>
                  </a:schemeClr>
                </a:solidFill>
                <a:latin typeface="Sylfaen" pitchFamily="18" charset="0"/>
              </a:rPr>
              <a:t>Tuntutan Kualitas </a:t>
            </a:r>
          </a:p>
          <a:p>
            <a:pPr algn="r"/>
            <a:r>
              <a:rPr lang="id-ID" sz="6000" b="1" dirty="0" smtClean="0">
                <a:solidFill>
                  <a:schemeClr val="tx2">
                    <a:lumMod val="75000"/>
                  </a:schemeClr>
                </a:solidFill>
                <a:latin typeface="Sylfaen" pitchFamily="18" charset="0"/>
              </a:rPr>
              <a:t>Proposal RISPRO</a:t>
            </a:r>
          </a:p>
          <a:p>
            <a:pPr algn="r"/>
            <a:r>
              <a:rPr lang="id-ID" sz="3200" b="1" dirty="0" smtClean="0">
                <a:solidFill>
                  <a:schemeClr val="tx2">
                    <a:lumMod val="75000"/>
                  </a:schemeClr>
                </a:solidFill>
                <a:latin typeface="Sylfaen" pitchFamily="18" charset="0"/>
              </a:rPr>
              <a:t>(Riset Inovatif Produktif)</a:t>
            </a:r>
            <a:endParaRPr lang="en-US" sz="5400" b="1" dirty="0">
              <a:solidFill>
                <a:schemeClr val="tx2">
                  <a:lumMod val="75000"/>
                </a:schemeClr>
              </a:solidFill>
              <a:latin typeface="Sylfae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-81280" y="7261013"/>
            <a:ext cx="13086080" cy="0"/>
          </a:xfrm>
          <a:prstGeom prst="line">
            <a:avLst/>
          </a:prstGeom>
          <a:ln w="76200">
            <a:solidFill>
              <a:srgbClr val="5F5F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8230592" y="2007356"/>
            <a:ext cx="4154857" cy="920170"/>
            <a:chOff x="8602480" y="90473"/>
            <a:chExt cx="4154857" cy="920170"/>
          </a:xfrm>
        </p:grpSpPr>
        <p:pic>
          <p:nvPicPr>
            <p:cNvPr id="3074" name="Picture 2" descr="http://bappeda.kaurkab.go.id/wp-content/uploads/2015/03/LOGO-KEMENTERIAN-RISET-DAN-TEKNOLOGI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27005" y="172216"/>
              <a:ext cx="930332" cy="814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https://minhsukorejo.files.wordpress.com/2012/03/logo_kementerian_agama.png?w=32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872" y="90473"/>
              <a:ext cx="920170" cy="920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http://1.bp.blogspot.com/-GiLzbPzOlm8/Upw-6WNRV-I/AAAAAAAAAB0/4lDnu-vEyl4/s1600/Tut-Wuri-Handayani_Ok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2480" y="107279"/>
              <a:ext cx="886802" cy="903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oup 7"/>
            <p:cNvGrpSpPr/>
            <p:nvPr/>
          </p:nvGrpSpPr>
          <p:grpSpPr>
            <a:xfrm>
              <a:off x="9633054" y="113628"/>
              <a:ext cx="915639" cy="897015"/>
              <a:chOff x="9633054" y="113628"/>
              <a:chExt cx="915639" cy="897015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9814768" y="628328"/>
                <a:ext cx="576064" cy="2880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080" name="Picture 8" descr="http://upload.wikimedia.org/wikipedia/id/8/89/Logo_Depkeu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33054" y="113628"/>
                <a:ext cx="915639" cy="8970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031" y="2007356"/>
            <a:ext cx="2235716" cy="920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1" name="Straight Connector 20"/>
          <p:cNvCxnSpPr/>
          <p:nvPr/>
        </p:nvCxnSpPr>
        <p:spPr>
          <a:xfrm flipH="1">
            <a:off x="7798544" y="2021712"/>
            <a:ext cx="24579" cy="88175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081" name="Picture 1" descr="C:\Users\Ririn\Desktop\CII-ME Lazuardi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72" b="42499"/>
          <a:stretch/>
        </p:blipFill>
        <p:spPr bwMode="auto">
          <a:xfrm>
            <a:off x="939" y="3284613"/>
            <a:ext cx="2924795" cy="1788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R:\New folder\2013-06-26 17.43.04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4205"/>
          <a:stretch/>
        </p:blipFill>
        <p:spPr bwMode="auto">
          <a:xfrm>
            <a:off x="0" y="1297405"/>
            <a:ext cx="2922112" cy="207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4" descr="C:\Users\Ririn\Google Drive\e. Foto Kegiatan\MOLINA_ 14-16062013_Visitasi PT.LEN, Pudak, Pindad_Bandung - Copy\PT. Pindad 15 Juni 2013\100_9858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" y="5020816"/>
            <a:ext cx="2923187" cy="2197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18024" y="6460976"/>
            <a:ext cx="84545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400" dirty="0" smtClean="0"/>
              <a:t>Disosialisasikan oleh : Prof. Rina Indiastuti (Reviewer LPDP)</a:t>
            </a:r>
          </a:p>
          <a:p>
            <a:r>
              <a:rPr lang="id-ID" sz="2400" dirty="0" smtClean="0"/>
              <a:t>Dihadiri PT di Jawa barat, April 2015</a:t>
            </a:r>
            <a:endParaRPr lang="id-ID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305958" y="651533"/>
            <a:ext cx="45961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Bagian 2 - Sosialisasi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76065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PDP ppt Template hong">
  <a:themeElements>
    <a:clrScheme name="lpdp">
      <a:dk1>
        <a:srgbClr val="FFFFF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LPDP ppt Template hong">
  <a:themeElements>
    <a:clrScheme name="lpdp">
      <a:dk1>
        <a:srgbClr val="FFFFF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3653</TotalTime>
  <Words>2360</Words>
  <Application>Microsoft Macintosh PowerPoint</Application>
  <PresentationFormat>Custom</PresentationFormat>
  <Paragraphs>341</Paragraphs>
  <Slides>30</Slides>
  <Notes>30</Notes>
  <HiddenSlides>6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LPDP ppt Template hong</vt:lpstr>
      <vt:lpstr>1_LPDP ppt Template hong</vt:lpstr>
      <vt:lpstr>Document</vt:lpstr>
      <vt:lpstr>PowerPoint Presentation</vt:lpstr>
      <vt:lpstr>Hilirisasi Riset</vt:lpstr>
      <vt:lpstr>Hilirisasi Riset dan Kemajuan Indonesia</vt:lpstr>
      <vt:lpstr>Riset Terpadu dan Pembangunan Indonesia</vt:lpstr>
      <vt:lpstr>Lanjutan...</vt:lpstr>
      <vt:lpstr>Lanjutan ...</vt:lpstr>
      <vt:lpstr>Dampak Hilirisasi Riset untuk Universitas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SELEKSI PROPOSAL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Terima Kasih</vt:lpstr>
      <vt:lpstr>Luaran: Bauran Kebijakan Pembiayaan              Pro-daya saing industri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Tomy Perdana</cp:lastModifiedBy>
  <cp:revision>335</cp:revision>
  <cp:lastPrinted>2015-05-14T23:43:06Z</cp:lastPrinted>
  <dcterms:modified xsi:type="dcterms:W3CDTF">2015-05-15T03:50:19Z</dcterms:modified>
</cp:coreProperties>
</file>