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333" r:id="rId2"/>
    <p:sldId id="633" r:id="rId3"/>
    <p:sldId id="558" r:id="rId4"/>
    <p:sldId id="560" r:id="rId5"/>
    <p:sldId id="561" r:id="rId6"/>
    <p:sldId id="562" r:id="rId7"/>
    <p:sldId id="563" r:id="rId8"/>
    <p:sldId id="623" r:id="rId9"/>
    <p:sldId id="624" r:id="rId10"/>
    <p:sldId id="625" r:id="rId11"/>
    <p:sldId id="626" r:id="rId12"/>
    <p:sldId id="565" r:id="rId13"/>
    <p:sldId id="566" r:id="rId14"/>
    <p:sldId id="567" r:id="rId15"/>
    <p:sldId id="568" r:id="rId16"/>
    <p:sldId id="577" r:id="rId17"/>
    <p:sldId id="578" r:id="rId18"/>
    <p:sldId id="579" r:id="rId19"/>
    <p:sldId id="580" r:id="rId20"/>
    <p:sldId id="581" r:id="rId21"/>
    <p:sldId id="582" r:id="rId22"/>
    <p:sldId id="583" r:id="rId23"/>
    <p:sldId id="584" r:id="rId24"/>
    <p:sldId id="585" r:id="rId25"/>
    <p:sldId id="586" r:id="rId26"/>
    <p:sldId id="587" r:id="rId27"/>
    <p:sldId id="588" r:id="rId28"/>
    <p:sldId id="591" r:id="rId29"/>
    <p:sldId id="592" r:id="rId30"/>
    <p:sldId id="650" r:id="rId31"/>
    <p:sldId id="593" r:id="rId32"/>
    <p:sldId id="594" r:id="rId33"/>
    <p:sldId id="595" r:id="rId34"/>
    <p:sldId id="596" r:id="rId35"/>
    <p:sldId id="597" r:id="rId36"/>
    <p:sldId id="598" r:id="rId37"/>
    <p:sldId id="599" r:id="rId38"/>
    <p:sldId id="600" r:id="rId39"/>
    <p:sldId id="601" r:id="rId40"/>
    <p:sldId id="602" r:id="rId41"/>
    <p:sldId id="603" r:id="rId42"/>
    <p:sldId id="607" r:id="rId43"/>
    <p:sldId id="608" r:id="rId44"/>
    <p:sldId id="609" r:id="rId45"/>
    <p:sldId id="610" r:id="rId46"/>
    <p:sldId id="549" r:id="rId47"/>
    <p:sldId id="550" r:id="rId48"/>
    <p:sldId id="551" r:id="rId49"/>
    <p:sldId id="552" r:id="rId50"/>
    <p:sldId id="553" r:id="rId51"/>
    <p:sldId id="554" r:id="rId52"/>
    <p:sldId id="555" r:id="rId53"/>
    <p:sldId id="556" r:id="rId54"/>
    <p:sldId id="666" r:id="rId55"/>
    <p:sldId id="648" r:id="rId56"/>
    <p:sldId id="665" r:id="rId57"/>
    <p:sldId id="497" r:id="rId58"/>
    <p:sldId id="662" r:id="rId59"/>
    <p:sldId id="663" r:id="rId60"/>
    <p:sldId id="501" r:id="rId61"/>
    <p:sldId id="503" r:id="rId62"/>
    <p:sldId id="505" r:id="rId63"/>
    <p:sldId id="509" r:id="rId64"/>
    <p:sldId id="510" r:id="rId65"/>
    <p:sldId id="511" r:id="rId66"/>
    <p:sldId id="512" r:id="rId67"/>
    <p:sldId id="519" r:id="rId68"/>
    <p:sldId id="520" r:id="rId69"/>
    <p:sldId id="523" r:id="rId70"/>
    <p:sldId id="664" r:id="rId71"/>
    <p:sldId id="651" r:id="rId72"/>
    <p:sldId id="652" r:id="rId73"/>
    <p:sldId id="654" r:id="rId74"/>
    <p:sldId id="655" r:id="rId75"/>
    <p:sldId id="656" r:id="rId76"/>
    <p:sldId id="657" r:id="rId77"/>
    <p:sldId id="658" r:id="rId78"/>
    <p:sldId id="659" r:id="rId79"/>
    <p:sldId id="660" r:id="rId80"/>
    <p:sldId id="661" r:id="rId81"/>
    <p:sldId id="627" r:id="rId82"/>
    <p:sldId id="628" r:id="rId83"/>
    <p:sldId id="534" r:id="rId84"/>
    <p:sldId id="535" r:id="rId85"/>
    <p:sldId id="536" r:id="rId86"/>
    <p:sldId id="537" r:id="rId87"/>
    <p:sldId id="538" r:id="rId88"/>
    <p:sldId id="539" r:id="rId89"/>
    <p:sldId id="644" r:id="rId90"/>
    <p:sldId id="540" r:id="rId91"/>
    <p:sldId id="541" r:id="rId92"/>
    <p:sldId id="542" r:id="rId93"/>
    <p:sldId id="543" r:id="rId94"/>
    <p:sldId id="544" r:id="rId95"/>
    <p:sldId id="545" r:id="rId96"/>
    <p:sldId id="546" r:id="rId97"/>
    <p:sldId id="547" r:id="rId98"/>
    <p:sldId id="548" r:id="rId99"/>
    <p:sldId id="289" r:id="rId100"/>
  </p:sldIdLst>
  <p:sldSz cx="9144000" cy="6858000" type="screen4x3"/>
  <p:notesSz cx="6888163" cy="100203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444" y="-19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48" d="100"/>
          <a:sy n="48" d="100"/>
        </p:scale>
        <p:origin x="-2976" y="-96"/>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handoutMaster" Target="handoutMasters/handoutMaster1.xml"/><Relationship Id="rId103" Type="http://schemas.openxmlformats.org/officeDocument/2006/relationships/printerSettings" Target="printerSettings/printerSettings1.bin"/><Relationship Id="rId104" Type="http://schemas.openxmlformats.org/officeDocument/2006/relationships/presProps" Target="presProps.xml"/><Relationship Id="rId105" Type="http://schemas.openxmlformats.org/officeDocument/2006/relationships/viewProps" Target="viewProps.xml"/><Relationship Id="rId106" Type="http://schemas.openxmlformats.org/officeDocument/2006/relationships/theme" Target="theme/theme1.xml"/><Relationship Id="rId10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D:\KEMISKINAN%20-%20TKPK-MP3KI\PELATIHAN%20TNP2K\PELATIHAN%20APLIKASI%20%20TNP2K%202014\APLIKASI\20140319\Aplikasi%20-%2020140319.xlsm"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61427858189389"/>
          <c:y val="0.0386662960489216"/>
          <c:w val="0.646851815560356"/>
          <c:h val="0.841520719265057"/>
        </c:manualLayout>
      </c:layout>
      <c:lineChart>
        <c:grouping val="standard"/>
        <c:varyColors val="0"/>
        <c:ser>
          <c:idx val="4"/>
          <c:order val="4"/>
          <c:tx>
            <c:strRef>
              <c:f>Sheet1!$B$1</c:f>
            </c:strRef>
          </c:tx>
          <c:spPr>
            <a:ln>
              <a:solidFill>
                <a:srgbClr val="0070C0"/>
              </a:solidFill>
            </a:ln>
          </c:spPr>
          <c:cat>
            <c:multiLvlStrRef>
              <c:f>Sheet1!$A$2:$A$11</c:f>
            </c:multiLvlStrRef>
          </c:cat>
          <c:val>
            <c:numRef>
              <c:f>Sheet1!$B$2:$B$11</c:f>
            </c:numRef>
          </c:val>
          <c:smooth val="0"/>
        </c:ser>
        <c:ser>
          <c:idx val="5"/>
          <c:order val="5"/>
          <c:tx>
            <c:strRef>
              <c:f>Sheet1!$C$1</c:f>
            </c:strRef>
          </c:tx>
          <c:cat>
            <c:multiLvlStrRef>
              <c:f>Sheet1!$A$2:$A$11</c:f>
            </c:multiLvlStrRef>
          </c:cat>
          <c:val>
            <c:numRef>
              <c:f>Sheet1!$C$2:$C$11</c:f>
            </c:numRef>
          </c:val>
          <c:smooth val="0"/>
        </c:ser>
        <c:ser>
          <c:idx val="6"/>
          <c:order val="6"/>
          <c:tx>
            <c:strRef>
              <c:f>Sheet1!$B$1</c:f>
            </c:strRef>
          </c:tx>
          <c:spPr>
            <a:ln>
              <a:solidFill>
                <a:srgbClr val="0070C0"/>
              </a:solidFill>
            </a:ln>
          </c:spPr>
          <c:cat>
            <c:multiLvlStrRef>
              <c:f>Sheet1!$A$2:$A$11</c:f>
            </c:multiLvlStrRef>
          </c:cat>
          <c:val>
            <c:numRef>
              <c:f>Sheet1!$B$2:$B$11</c:f>
            </c:numRef>
          </c:val>
          <c:smooth val="0"/>
        </c:ser>
        <c:ser>
          <c:idx val="7"/>
          <c:order val="7"/>
          <c:tx>
            <c:strRef>
              <c:f>Sheet1!$C$1</c:f>
            </c:strRef>
          </c:tx>
          <c:cat>
            <c:multiLvlStrRef>
              <c:f>Sheet1!$A$2:$A$11</c:f>
            </c:multiLvlStrRef>
          </c:cat>
          <c:val>
            <c:numRef>
              <c:f>Sheet1!$C$2:$C$11</c:f>
            </c:numRef>
          </c:val>
          <c:smooth val="0"/>
        </c:ser>
        <c:ser>
          <c:idx val="2"/>
          <c:order val="2"/>
          <c:tx>
            <c:strRef>
              <c:f>Sheet1!$B$1</c:f>
            </c:strRef>
          </c:tx>
          <c:spPr>
            <a:ln>
              <a:solidFill>
                <a:srgbClr val="0070C0"/>
              </a:solidFill>
            </a:ln>
          </c:spPr>
          <c:cat>
            <c:multiLvlStrRef>
              <c:f>Sheet1!$A$2:$A$11</c:f>
            </c:multiLvlStrRef>
          </c:cat>
          <c:val>
            <c:numRef>
              <c:f>Sheet1!$B$2:$B$11</c:f>
            </c:numRef>
          </c:val>
          <c:smooth val="0"/>
        </c:ser>
        <c:ser>
          <c:idx val="3"/>
          <c:order val="3"/>
          <c:tx>
            <c:strRef>
              <c:f>Sheet1!$C$1</c:f>
            </c:strRef>
          </c:tx>
          <c:cat>
            <c:multiLvlStrRef>
              <c:f>Sheet1!$A$2:$A$11</c:f>
            </c:multiLvlStrRef>
          </c:cat>
          <c:val>
            <c:numRef>
              <c:f>Sheet1!$C$2:$C$11</c:f>
            </c:numRef>
          </c:val>
          <c:smooth val="0"/>
        </c:ser>
        <c:ser>
          <c:idx val="0"/>
          <c:order val="0"/>
          <c:tx>
            <c:strRef>
              <c:f>Sheet1!$B$1</c:f>
              <c:strCache>
                <c:ptCount val="1"/>
                <c:pt idx="0">
                  <c:v>Rencana</c:v>
                </c:pt>
              </c:strCache>
            </c:strRef>
          </c:tx>
          <c:spPr>
            <a:ln>
              <a:solidFill>
                <a:srgbClr val="0070C0"/>
              </a:solidFill>
            </a:ln>
          </c:spPr>
          <c:marker>
            <c:spPr>
              <a:ln w="9525">
                <a:noFill/>
              </a:ln>
            </c:spPr>
          </c:marker>
          <c:dLbls>
            <c:dLbl>
              <c:idx val="0"/>
              <c:delete val="1"/>
            </c:dLbl>
            <c:dLbl>
              <c:idx val="1"/>
              <c:delete val="1"/>
            </c:dLbl>
            <c:dLbl>
              <c:idx val="7"/>
              <c:layout/>
              <c:tx>
                <c:rich>
                  <a:bodyPr/>
                  <a:lstStyle/>
                  <a:p>
                    <a:r>
                      <a:rPr lang="id-ID" sz="1600" b="0" smtClean="0">
                        <a:solidFill>
                          <a:srgbClr val="0070C0"/>
                        </a:solidFill>
                      </a:rPr>
                      <a:t>8,80</a:t>
                    </a:r>
                    <a:endParaRPr lang="id-ID" b="1">
                      <a:solidFill>
                        <a:srgbClr val="0000FF"/>
                      </a:solidFill>
                    </a:endParaRPr>
                  </a:p>
                </c:rich>
              </c:tx>
              <c:dLblPos val="b"/>
              <c:showLegendKey val="0"/>
              <c:showVal val="1"/>
              <c:showCatName val="0"/>
              <c:showSerName val="0"/>
              <c:showPercent val="0"/>
              <c:showBubbleSize val="0"/>
            </c:dLbl>
            <c:dLbl>
              <c:idx val="8"/>
              <c:layout/>
              <c:tx>
                <c:rich>
                  <a:bodyPr/>
                  <a:lstStyle/>
                  <a:p>
                    <a:r>
                      <a:rPr lang="id-ID" sz="1600" b="0" dirty="0" smtClean="0">
                        <a:solidFill>
                          <a:srgbClr val="0070C0"/>
                        </a:solidFill>
                      </a:rPr>
                      <a:t>7</a:t>
                    </a:r>
                    <a:r>
                      <a:rPr lang="id-ID" sz="1600" b="0" smtClean="0">
                        <a:solidFill>
                          <a:srgbClr val="0070C0"/>
                        </a:solidFill>
                      </a:rPr>
                      <a:t>,</a:t>
                    </a:r>
                    <a:r>
                      <a:rPr lang="id-ID" sz="1600" b="0" dirty="0" smtClean="0">
                        <a:solidFill>
                          <a:srgbClr val="0070C0"/>
                        </a:solidFill>
                      </a:rPr>
                      <a:t>80</a:t>
                    </a:r>
                    <a:endParaRPr lang="id-ID">
                      <a:solidFill>
                        <a:srgbClr val="0000FF"/>
                      </a:solidFill>
                    </a:endParaRPr>
                  </a:p>
                </c:rich>
              </c:tx>
              <c:dLblPos val="b"/>
              <c:showLegendKey val="0"/>
              <c:showVal val="1"/>
              <c:showCatName val="0"/>
              <c:showSerName val="0"/>
              <c:showPercent val="0"/>
              <c:showBubbleSize val="0"/>
            </c:dLbl>
            <c:dLbl>
              <c:idx val="9"/>
              <c:layout/>
              <c:tx>
                <c:rich>
                  <a:bodyPr/>
                  <a:lstStyle/>
                  <a:p>
                    <a:r>
                      <a:rPr lang="id-ID" sz="1600" b="0" dirty="0" smtClean="0">
                        <a:solidFill>
                          <a:srgbClr val="0070C0"/>
                        </a:solidFill>
                      </a:rPr>
                      <a:t>6</a:t>
                    </a:r>
                    <a:r>
                      <a:rPr lang="id-ID" sz="1600" b="0" smtClean="0">
                        <a:solidFill>
                          <a:srgbClr val="0070C0"/>
                        </a:solidFill>
                      </a:rPr>
                      <a:t>,</a:t>
                    </a:r>
                    <a:r>
                      <a:rPr lang="id-ID" sz="1600" b="0" dirty="0" smtClean="0">
                        <a:solidFill>
                          <a:srgbClr val="0070C0"/>
                        </a:solidFill>
                      </a:rPr>
                      <a:t>80</a:t>
                    </a:r>
                    <a:endParaRPr lang="id-ID">
                      <a:solidFill>
                        <a:srgbClr val="0000FF"/>
                      </a:solidFill>
                    </a:endParaRPr>
                  </a:p>
                </c:rich>
              </c:tx>
              <c:dLblPos val="b"/>
              <c:showLegendKey val="0"/>
              <c:showVal val="1"/>
              <c:showCatName val="0"/>
              <c:showSerName val="0"/>
              <c:showPercent val="0"/>
              <c:showBubbleSize val="0"/>
            </c:dLbl>
            <c:txPr>
              <a:bodyPr/>
              <a:lstStyle/>
              <a:p>
                <a:pPr>
                  <a:defRPr lang="en-US" sz="1600" b="0">
                    <a:solidFill>
                      <a:srgbClr val="0070C0"/>
                    </a:solidFill>
                  </a:defRPr>
                </a:pPr>
                <a:endParaRPr lang="en-US"/>
              </a:p>
            </c:txPr>
            <c:dLblPos val="b"/>
            <c:showLegendKey val="0"/>
            <c:showVal val="1"/>
            <c:showCatName val="0"/>
            <c:showSerName val="0"/>
            <c:showPercent val="0"/>
            <c:showBubbleSize val="0"/>
            <c:showLeaderLines val="0"/>
          </c:dLbls>
          <c:cat>
            <c:numRef>
              <c:f>Sheet1!$A$2:$A$11</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Sheet1!$B$2:$B$11</c:f>
              <c:numCache>
                <c:formatCode>General</c:formatCode>
                <c:ptCount val="10"/>
                <c:pt idx="0">
                  <c:v>14.49</c:v>
                </c:pt>
                <c:pt idx="1">
                  <c:v>13.55</c:v>
                </c:pt>
                <c:pt idx="2">
                  <c:v>12.74</c:v>
                </c:pt>
                <c:pt idx="3">
                  <c:v>11.58</c:v>
                </c:pt>
                <c:pt idx="4">
                  <c:v>11.17</c:v>
                </c:pt>
                <c:pt idx="5">
                  <c:v>10.31</c:v>
                </c:pt>
                <c:pt idx="6">
                  <c:v>9.450000000000002</c:v>
                </c:pt>
                <c:pt idx="7">
                  <c:v>9.07</c:v>
                </c:pt>
                <c:pt idx="8">
                  <c:v>8.27</c:v>
                </c:pt>
                <c:pt idx="9">
                  <c:v>7.470000000000002</c:v>
                </c:pt>
              </c:numCache>
            </c:numRef>
          </c:val>
          <c:smooth val="0"/>
        </c:ser>
        <c:ser>
          <c:idx val="1"/>
          <c:order val="1"/>
          <c:tx>
            <c:strRef>
              <c:f>Sheet1!$C$1</c:f>
              <c:strCache>
                <c:ptCount val="1"/>
                <c:pt idx="0">
                  <c:v>Realisasi</c:v>
                </c:pt>
              </c:strCache>
            </c:strRef>
          </c:tx>
          <c:spPr>
            <a:ln>
              <a:solidFill>
                <a:schemeClr val="accent6">
                  <a:lumMod val="50000"/>
                </a:schemeClr>
              </a:solidFill>
            </a:ln>
          </c:spPr>
          <c:marker>
            <c:spPr>
              <a:solidFill>
                <a:schemeClr val="tx1"/>
              </a:solidFill>
              <a:ln>
                <a:solidFill>
                  <a:schemeClr val="accent6">
                    <a:lumMod val="50000"/>
                  </a:schemeClr>
                </a:solidFill>
              </a:ln>
            </c:spPr>
          </c:marker>
          <c:dLbls>
            <c:spPr>
              <a:ln>
                <a:noFill/>
              </a:ln>
            </c:spPr>
            <c:txPr>
              <a:bodyPr/>
              <a:lstStyle/>
              <a:p>
                <a:pPr>
                  <a:defRPr lang="en-US" sz="1600">
                    <a:solidFill>
                      <a:srgbClr val="FF0000"/>
                    </a:solidFill>
                  </a:defRPr>
                </a:pPr>
                <a:endParaRPr lang="en-US"/>
              </a:p>
            </c:txPr>
            <c:dLblPos val="t"/>
            <c:showLegendKey val="0"/>
            <c:showVal val="1"/>
            <c:showCatName val="0"/>
            <c:showSerName val="0"/>
            <c:showPercent val="0"/>
            <c:showBubbleSize val="0"/>
            <c:showLeaderLines val="0"/>
          </c:dLbls>
          <c:cat>
            <c:numRef>
              <c:f>Sheet1!$A$2:$A$11</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Sheet1!$C$2:$C$11</c:f>
              <c:numCache>
                <c:formatCode>General</c:formatCode>
                <c:ptCount val="10"/>
                <c:pt idx="1">
                  <c:v>13.55</c:v>
                </c:pt>
                <c:pt idx="2">
                  <c:v>13.01</c:v>
                </c:pt>
                <c:pt idx="3">
                  <c:v>11.96</c:v>
                </c:pt>
                <c:pt idx="4">
                  <c:v>11.27</c:v>
                </c:pt>
                <c:pt idx="5">
                  <c:v>10.57</c:v>
                </c:pt>
              </c:numCache>
            </c:numRef>
          </c:val>
          <c:smooth val="0"/>
        </c:ser>
        <c:dLbls>
          <c:showLegendKey val="0"/>
          <c:showVal val="0"/>
          <c:showCatName val="0"/>
          <c:showSerName val="0"/>
          <c:showPercent val="0"/>
          <c:showBubbleSize val="0"/>
        </c:dLbls>
        <c:marker val="1"/>
        <c:smooth val="0"/>
        <c:axId val="198044760"/>
        <c:axId val="198047944"/>
      </c:lineChart>
      <c:catAx>
        <c:axId val="198044760"/>
        <c:scaling>
          <c:orientation val="minMax"/>
        </c:scaling>
        <c:delete val="0"/>
        <c:axPos val="b"/>
        <c:numFmt formatCode="General" sourceLinked="1"/>
        <c:majorTickMark val="out"/>
        <c:minorTickMark val="none"/>
        <c:tickLblPos val="nextTo"/>
        <c:txPr>
          <a:bodyPr/>
          <a:lstStyle/>
          <a:p>
            <a:pPr>
              <a:defRPr lang="en-US" sz="1400"/>
            </a:pPr>
            <a:endParaRPr lang="en-US"/>
          </a:p>
        </c:txPr>
        <c:crossAx val="198047944"/>
        <c:crosses val="autoZero"/>
        <c:auto val="1"/>
        <c:lblAlgn val="ctr"/>
        <c:lblOffset val="100"/>
        <c:noMultiLvlLbl val="0"/>
      </c:catAx>
      <c:valAx>
        <c:axId val="198047944"/>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198044760"/>
        <c:crosses val="autoZero"/>
        <c:crossBetween val="between"/>
      </c:valAx>
    </c:plotArea>
    <c:legend>
      <c:legendPos val="r"/>
      <c:legendEntry>
        <c:idx val="0"/>
        <c:delete val="1"/>
      </c:legendEntry>
      <c:legendEntry>
        <c:idx val="1"/>
        <c:delete val="1"/>
      </c:legendEntry>
      <c:layout>
        <c:manualLayout>
          <c:xMode val="edge"/>
          <c:yMode val="edge"/>
          <c:x val="0.810771694802952"/>
          <c:y val="0.324139613571009"/>
          <c:w val="0.164043296284892"/>
          <c:h val="0.133309603132387"/>
        </c:manualLayout>
      </c:layout>
      <c:overlay val="0"/>
      <c:txPr>
        <a:bodyPr/>
        <a:lstStyle/>
        <a:p>
          <a:pPr>
            <a:defRPr lang="en-US" sz="1200"/>
          </a:pPr>
          <a:endParaRPr lang="en-US"/>
        </a:p>
      </c:txPr>
    </c:legend>
    <c:plotVisOnly val="1"/>
    <c:dispBlanksAs val="gap"/>
    <c:showDLblsOverMax val="0"/>
  </c:chart>
  <c:spPr>
    <a:solidFill>
      <a:schemeClr val="accent6">
        <a:lumMod val="20000"/>
        <a:lumOff val="80000"/>
      </a:schemeClr>
    </a:solidFill>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id-ID"/>
            </a:pPr>
            <a:r>
              <a:rPr lang="en-US" dirty="0" err="1"/>
              <a:t>Posisi</a:t>
            </a:r>
            <a:r>
              <a:rPr lang="en-US" dirty="0"/>
              <a:t> </a:t>
            </a:r>
            <a:r>
              <a:rPr lang="en-US" dirty="0" err="1"/>
              <a:t>Relatif</a:t>
            </a:r>
            <a:r>
              <a:rPr lang="en-US" dirty="0"/>
              <a:t> </a:t>
            </a:r>
            <a:r>
              <a:rPr lang="en-US" dirty="0" err="1"/>
              <a:t>Jumlah</a:t>
            </a:r>
            <a:r>
              <a:rPr lang="en-US" dirty="0"/>
              <a:t> </a:t>
            </a:r>
            <a:r>
              <a:rPr lang="en-US" dirty="0" err="1"/>
              <a:t>Penduduk</a:t>
            </a:r>
            <a:r>
              <a:rPr lang="en-US" dirty="0"/>
              <a:t> </a:t>
            </a:r>
            <a:r>
              <a:rPr lang="en-US" dirty="0" err="1"/>
              <a:t>Miskin</a:t>
            </a:r>
            <a:r>
              <a:rPr lang="en-US" dirty="0"/>
              <a:t> (</a:t>
            </a:r>
            <a:r>
              <a:rPr lang="en-US" dirty="0" err="1"/>
              <a:t>Jiwa</a:t>
            </a:r>
            <a:r>
              <a:rPr lang="en-US" dirty="0"/>
              <a:t>) </a:t>
            </a:r>
            <a:r>
              <a:rPr lang="en-US" dirty="0" err="1"/>
              <a:t>Nasional</a:t>
            </a:r>
            <a:r>
              <a:rPr lang="en-US" dirty="0"/>
              <a:t> </a:t>
            </a:r>
            <a:r>
              <a:rPr lang="en-US" dirty="0" smtClean="0"/>
              <a:t>20</a:t>
            </a:r>
            <a:r>
              <a:rPr lang="id-ID" dirty="0" smtClean="0"/>
              <a:t>14</a:t>
            </a:r>
            <a:endParaRPr lang="en-US" dirty="0"/>
          </a:p>
        </c:rich>
      </c:tx>
      <c:layout>
        <c:manualLayout>
          <c:xMode val="edge"/>
          <c:yMode val="edge"/>
          <c:x val="0.159318689781294"/>
          <c:y val="0.0181742726713319"/>
        </c:manualLayout>
      </c:layout>
      <c:overlay val="0"/>
      <c:spPr>
        <a:solidFill>
          <a:srgbClr val="FFC000"/>
        </a:solidFill>
      </c:spPr>
    </c:title>
    <c:autoTitleDeleted val="0"/>
    <c:plotArea>
      <c:layout>
        <c:manualLayout>
          <c:xMode val="edge"/>
          <c:yMode val="edge"/>
          <c:x val="0.0142602059720166"/>
          <c:y val="0.104890645975072"/>
          <c:w val="0.985739803939041"/>
          <c:h val="0.895109482899807"/>
        </c:manualLayout>
      </c:layout>
      <c:barChart>
        <c:barDir val="col"/>
        <c:grouping val="clustered"/>
        <c:varyColors val="0"/>
        <c:ser>
          <c:idx val="1"/>
          <c:order val="1"/>
          <c:tx>
            <c:v>Provinsi</c:v>
          </c:tx>
          <c:spPr>
            <a:solidFill>
              <a:schemeClr val="bg1">
                <a:lumMod val="65000"/>
              </a:schemeClr>
            </a:solidFill>
            <a:ln>
              <a:solidFill>
                <a:schemeClr val="tx1"/>
              </a:solidFill>
            </a:ln>
          </c:spPr>
          <c:invertIfNegative val="0"/>
          <c:dPt>
            <c:idx val="0"/>
            <c:invertIfNegative val="0"/>
            <c:bubble3D val="0"/>
            <c:spPr>
              <a:solidFill>
                <a:schemeClr val="accent6">
                  <a:lumMod val="60000"/>
                  <a:lumOff val="40000"/>
                </a:schemeClr>
              </a:solidFill>
              <a:ln>
                <a:solidFill>
                  <a:schemeClr val="tx1"/>
                </a:solidFill>
              </a:ln>
            </c:spPr>
          </c:dPt>
          <c:dPt>
            <c:idx val="11"/>
            <c:invertIfNegative val="0"/>
            <c:bubble3D val="0"/>
            <c:spPr>
              <a:solidFill>
                <a:srgbClr val="FFFF00"/>
              </a:solidFill>
              <a:ln>
                <a:solidFill>
                  <a:schemeClr val="tx1"/>
                </a:solidFill>
              </a:ln>
            </c:spPr>
          </c:dPt>
          <c:dPt>
            <c:idx val="22"/>
            <c:invertIfNegative val="0"/>
            <c:bubble3D val="0"/>
            <c:spPr>
              <a:solidFill>
                <a:schemeClr val="accent6">
                  <a:lumMod val="60000"/>
                  <a:lumOff val="40000"/>
                </a:schemeClr>
              </a:solidFill>
              <a:ln>
                <a:solidFill>
                  <a:schemeClr val="tx1"/>
                </a:solidFill>
              </a:ln>
            </c:spPr>
          </c:dPt>
          <c:dPt>
            <c:idx val="32"/>
            <c:invertIfNegative val="0"/>
            <c:bubble3D val="0"/>
            <c:spPr>
              <a:solidFill>
                <a:schemeClr val="accent6">
                  <a:lumMod val="60000"/>
                  <a:lumOff val="40000"/>
                </a:schemeClr>
              </a:solidFill>
              <a:ln>
                <a:solidFill>
                  <a:schemeClr val="tx1"/>
                </a:solidFill>
              </a:ln>
            </c:spPr>
          </c:dPt>
          <c:dLbls>
            <c:dLbl>
              <c:idx val="0"/>
              <c:layout/>
              <c:tx>
                <c:rich>
                  <a:bodyPr rot="-5400000" vert="horz"/>
                  <a:lstStyle/>
                  <a:p>
                    <a:pPr>
                      <a:defRPr lang="id-ID" sz="1100" b="1"/>
                    </a:pPr>
                    <a:r>
                      <a:rPr lang="en-US" sz="1100" b="1" dirty="0" smtClean="0"/>
                      <a:t>1</a:t>
                    </a:r>
                    <a:r>
                      <a:rPr lang="id-ID" sz="1100" b="1" dirty="0" smtClean="0"/>
                      <a:t>6,98</a:t>
                    </a:r>
                    <a:endParaRPr lang="en-US" sz="1100" b="1" dirty="0"/>
                  </a:p>
                </c:rich>
              </c:tx>
              <c:spPr/>
              <c:dLblPos val="inEnd"/>
              <c:showLegendKey val="0"/>
              <c:showVal val="1"/>
              <c:showCatName val="0"/>
              <c:showSerName val="0"/>
              <c:showPercent val="0"/>
              <c:showBubbleSize val="0"/>
            </c:dLbl>
            <c:dLbl>
              <c:idx val="1"/>
              <c:layout/>
              <c:tx>
                <c:rich>
                  <a:bodyPr/>
                  <a:lstStyle/>
                  <a:p>
                    <a:r>
                      <a:rPr lang="id-ID" b="0" dirty="0" smtClean="0"/>
                      <a:t>9,85</a:t>
                    </a:r>
                    <a:endParaRPr lang="en-US" dirty="0"/>
                  </a:p>
                </c:rich>
              </c:tx>
              <c:dLblPos val="inEnd"/>
              <c:showLegendKey val="0"/>
              <c:showVal val="1"/>
              <c:showCatName val="0"/>
              <c:showSerName val="0"/>
              <c:showPercent val="0"/>
              <c:showBubbleSize val="0"/>
            </c:dLbl>
            <c:dLbl>
              <c:idx val="2"/>
              <c:layout/>
              <c:tx>
                <c:rich>
                  <a:bodyPr/>
                  <a:lstStyle/>
                  <a:p>
                    <a:r>
                      <a:rPr lang="id-ID" b="0" dirty="0" smtClean="0"/>
                      <a:t>6,89</a:t>
                    </a:r>
                    <a:endParaRPr lang="en-US" dirty="0"/>
                  </a:p>
                </c:rich>
              </c:tx>
              <c:dLblPos val="inEnd"/>
              <c:showLegendKey val="0"/>
              <c:showVal val="1"/>
              <c:showCatName val="0"/>
              <c:showSerName val="0"/>
              <c:showPercent val="0"/>
              <c:showBubbleSize val="0"/>
            </c:dLbl>
            <c:dLbl>
              <c:idx val="3"/>
              <c:layout/>
              <c:tx>
                <c:rich>
                  <a:bodyPr/>
                  <a:lstStyle/>
                  <a:p>
                    <a:r>
                      <a:rPr lang="id-ID" b="0" dirty="0" smtClean="0"/>
                      <a:t>7,99</a:t>
                    </a:r>
                    <a:endParaRPr lang="en-US" dirty="0"/>
                  </a:p>
                </c:rich>
              </c:tx>
              <c:dLblPos val="inEnd"/>
              <c:showLegendKey val="0"/>
              <c:showVal val="1"/>
              <c:showCatName val="0"/>
              <c:showSerName val="0"/>
              <c:showPercent val="0"/>
              <c:showBubbleSize val="0"/>
            </c:dLbl>
            <c:dLbl>
              <c:idx val="4"/>
              <c:layout/>
              <c:tx>
                <c:rich>
                  <a:bodyPr/>
                  <a:lstStyle/>
                  <a:p>
                    <a:r>
                      <a:rPr lang="id-ID" b="0" dirty="0" smtClean="0"/>
                      <a:t>8,39</a:t>
                    </a:r>
                    <a:endParaRPr lang="en-US" dirty="0"/>
                  </a:p>
                </c:rich>
              </c:tx>
              <c:dLblPos val="inEnd"/>
              <c:showLegendKey val="0"/>
              <c:showVal val="1"/>
              <c:showCatName val="0"/>
              <c:showSerName val="0"/>
              <c:showPercent val="0"/>
              <c:showBubbleSize val="0"/>
            </c:dLbl>
            <c:dLbl>
              <c:idx val="5"/>
              <c:layout/>
              <c:tx>
                <c:rich>
                  <a:bodyPr/>
                  <a:lstStyle/>
                  <a:p>
                    <a:r>
                      <a:rPr lang="id-ID" b="0" dirty="0" smtClean="0"/>
                      <a:t>13,62</a:t>
                    </a:r>
                    <a:endParaRPr lang="en-US" dirty="0"/>
                  </a:p>
                </c:rich>
              </c:tx>
              <c:dLblPos val="inEnd"/>
              <c:showLegendKey val="0"/>
              <c:showVal val="1"/>
              <c:showCatName val="0"/>
              <c:showSerName val="0"/>
              <c:showPercent val="0"/>
              <c:showBubbleSize val="0"/>
            </c:dLbl>
            <c:dLbl>
              <c:idx val="6"/>
              <c:layout/>
              <c:tx>
                <c:rich>
                  <a:bodyPr/>
                  <a:lstStyle/>
                  <a:p>
                    <a:r>
                      <a:rPr lang="id-ID" b="0" dirty="0" smtClean="0"/>
                      <a:t>17,09</a:t>
                    </a:r>
                    <a:endParaRPr lang="en-US" dirty="0"/>
                  </a:p>
                </c:rich>
              </c:tx>
              <c:dLblPos val="inEnd"/>
              <c:showLegendKey val="0"/>
              <c:showVal val="1"/>
              <c:showCatName val="0"/>
              <c:showSerName val="0"/>
              <c:showPercent val="0"/>
              <c:showBubbleSize val="0"/>
            </c:dLbl>
            <c:dLbl>
              <c:idx val="7"/>
              <c:layout/>
              <c:tx>
                <c:rich>
                  <a:bodyPr/>
                  <a:lstStyle/>
                  <a:p>
                    <a:r>
                      <a:rPr lang="id-ID" b="0" dirty="0" smtClean="0"/>
                      <a:t>14,21</a:t>
                    </a:r>
                    <a:endParaRPr lang="en-US" dirty="0"/>
                  </a:p>
                </c:rich>
              </c:tx>
              <c:dLblPos val="inEnd"/>
              <c:showLegendKey val="0"/>
              <c:showVal val="1"/>
              <c:showCatName val="0"/>
              <c:showSerName val="0"/>
              <c:showPercent val="0"/>
              <c:showBubbleSize val="0"/>
            </c:dLbl>
            <c:dLbl>
              <c:idx val="8"/>
              <c:layout/>
              <c:tx>
                <c:rich>
                  <a:bodyPr/>
                  <a:lstStyle/>
                  <a:p>
                    <a:r>
                      <a:rPr lang="id-ID" b="0" dirty="0" smtClean="0"/>
                      <a:t>4,97</a:t>
                    </a:r>
                    <a:endParaRPr lang="en-US" dirty="0"/>
                  </a:p>
                </c:rich>
              </c:tx>
              <c:dLblPos val="inEnd"/>
              <c:showLegendKey val="0"/>
              <c:showVal val="1"/>
              <c:showCatName val="0"/>
              <c:showSerName val="0"/>
              <c:showPercent val="0"/>
              <c:showBubbleSize val="0"/>
            </c:dLbl>
            <c:dLbl>
              <c:idx val="9"/>
              <c:layout/>
              <c:tx>
                <c:rich>
                  <a:bodyPr/>
                  <a:lstStyle/>
                  <a:p>
                    <a:r>
                      <a:rPr lang="id-ID" b="0" dirty="0" smtClean="0"/>
                      <a:t>6,40</a:t>
                    </a:r>
                    <a:endParaRPr lang="en-US" dirty="0"/>
                  </a:p>
                </c:rich>
              </c:tx>
              <c:dLblPos val="inEnd"/>
              <c:showLegendKey val="0"/>
              <c:showVal val="1"/>
              <c:showCatName val="0"/>
              <c:showSerName val="0"/>
              <c:showPercent val="0"/>
              <c:showBubbleSize val="0"/>
            </c:dLbl>
            <c:dLbl>
              <c:idx val="10"/>
              <c:layout/>
              <c:tx>
                <c:rich>
                  <a:bodyPr/>
                  <a:lstStyle/>
                  <a:p>
                    <a:r>
                      <a:rPr lang="id-ID" b="0" dirty="0" smtClean="0"/>
                      <a:t>4,09</a:t>
                    </a:r>
                    <a:endParaRPr lang="en-US" dirty="0"/>
                  </a:p>
                </c:rich>
              </c:tx>
              <c:dLblPos val="inEnd"/>
              <c:showLegendKey val="0"/>
              <c:showVal val="1"/>
              <c:showCatName val="0"/>
              <c:showSerName val="0"/>
              <c:showPercent val="0"/>
              <c:showBubbleSize val="0"/>
            </c:dLbl>
            <c:dLbl>
              <c:idx val="11"/>
              <c:layout/>
              <c:tx>
                <c:rich>
                  <a:bodyPr rot="-5400000" vert="horz"/>
                  <a:lstStyle/>
                  <a:p>
                    <a:pPr>
                      <a:defRPr lang="id-ID" sz="1100" b="1">
                        <a:solidFill>
                          <a:srgbClr val="FF0000"/>
                        </a:solidFill>
                      </a:defRPr>
                    </a:pPr>
                    <a:r>
                      <a:rPr lang="en-US" sz="1100" b="1" dirty="0" smtClean="0">
                        <a:solidFill>
                          <a:srgbClr val="FF0000"/>
                        </a:solidFill>
                      </a:rPr>
                      <a:t>9</a:t>
                    </a:r>
                    <a:r>
                      <a:rPr lang="id-ID" sz="1100" b="1" dirty="0" smtClean="0">
                        <a:solidFill>
                          <a:srgbClr val="FF0000"/>
                        </a:solidFill>
                      </a:rPr>
                      <a:t>,18</a:t>
                    </a:r>
                    <a:endParaRPr lang="en-US" sz="1100" b="1" dirty="0">
                      <a:solidFill>
                        <a:srgbClr val="FF0000"/>
                      </a:solidFill>
                    </a:endParaRPr>
                  </a:p>
                </c:rich>
              </c:tx>
              <c:spPr/>
              <c:dLblPos val="inEnd"/>
              <c:showLegendKey val="0"/>
              <c:showVal val="1"/>
              <c:showCatName val="0"/>
              <c:showSerName val="0"/>
              <c:showPercent val="0"/>
              <c:showBubbleSize val="0"/>
            </c:dLbl>
            <c:dLbl>
              <c:idx val="12"/>
              <c:layout/>
              <c:tx>
                <c:rich>
                  <a:bodyPr/>
                  <a:lstStyle/>
                  <a:p>
                    <a:r>
                      <a:rPr lang="id-ID" b="0" dirty="0" smtClean="0"/>
                      <a:t>13,58</a:t>
                    </a:r>
                    <a:endParaRPr lang="en-US" dirty="0"/>
                  </a:p>
                </c:rich>
              </c:tx>
              <c:dLblPos val="inEnd"/>
              <c:showLegendKey val="0"/>
              <c:showVal val="1"/>
              <c:showCatName val="0"/>
              <c:showSerName val="0"/>
              <c:showPercent val="0"/>
              <c:showBubbleSize val="0"/>
            </c:dLbl>
            <c:dLbl>
              <c:idx val="13"/>
              <c:layout/>
              <c:tx>
                <c:rich>
                  <a:bodyPr/>
                  <a:lstStyle/>
                  <a:p>
                    <a:r>
                      <a:rPr lang="id-ID" b="0" dirty="0" smtClean="0"/>
                      <a:t>14,55</a:t>
                    </a:r>
                    <a:endParaRPr lang="en-US" dirty="0"/>
                  </a:p>
                </c:rich>
              </c:tx>
              <c:dLblPos val="inEnd"/>
              <c:showLegendKey val="0"/>
              <c:showVal val="1"/>
              <c:showCatName val="0"/>
              <c:showSerName val="0"/>
              <c:showPercent val="0"/>
              <c:showBubbleSize val="0"/>
            </c:dLbl>
            <c:dLbl>
              <c:idx val="14"/>
              <c:layout/>
              <c:tx>
                <c:rich>
                  <a:bodyPr/>
                  <a:lstStyle/>
                  <a:p>
                    <a:r>
                      <a:rPr lang="id-ID" b="0" dirty="0" smtClean="0"/>
                      <a:t>12,28</a:t>
                    </a:r>
                    <a:endParaRPr lang="en-US" dirty="0"/>
                  </a:p>
                </c:rich>
              </c:tx>
              <c:dLblPos val="inEnd"/>
              <c:showLegendKey val="0"/>
              <c:showVal val="1"/>
              <c:showCatName val="0"/>
              <c:showSerName val="0"/>
              <c:showPercent val="0"/>
              <c:showBubbleSize val="0"/>
            </c:dLbl>
            <c:dLbl>
              <c:idx val="15"/>
              <c:layout/>
              <c:tx>
                <c:rich>
                  <a:bodyPr/>
                  <a:lstStyle/>
                  <a:p>
                    <a:r>
                      <a:rPr lang="id-ID" b="0" dirty="0" smtClean="0"/>
                      <a:t>5,51</a:t>
                    </a:r>
                    <a:endParaRPr lang="en-US" dirty="0"/>
                  </a:p>
                </c:rich>
              </c:tx>
              <c:dLblPos val="inEnd"/>
              <c:showLegendKey val="0"/>
              <c:showVal val="1"/>
              <c:showCatName val="0"/>
              <c:showSerName val="0"/>
              <c:showPercent val="0"/>
              <c:showBubbleSize val="0"/>
            </c:dLbl>
            <c:dLbl>
              <c:idx val="16"/>
              <c:layout/>
              <c:tx>
                <c:rich>
                  <a:bodyPr/>
                  <a:lstStyle/>
                  <a:p>
                    <a:r>
                      <a:rPr lang="id-ID" b="0" dirty="0" smtClean="0"/>
                      <a:t>4,76</a:t>
                    </a:r>
                    <a:endParaRPr lang="en-US" dirty="0"/>
                  </a:p>
                </c:rich>
              </c:tx>
              <c:dLblPos val="inEnd"/>
              <c:showLegendKey val="0"/>
              <c:showVal val="1"/>
              <c:showCatName val="0"/>
              <c:showSerName val="0"/>
              <c:showPercent val="0"/>
              <c:showBubbleSize val="0"/>
            </c:dLbl>
            <c:dLbl>
              <c:idx val="17"/>
              <c:layout/>
              <c:tx>
                <c:rich>
                  <a:bodyPr/>
                  <a:lstStyle/>
                  <a:p>
                    <a:r>
                      <a:rPr lang="id-ID" b="0" dirty="0" smtClean="0"/>
                      <a:t>17,05</a:t>
                    </a:r>
                    <a:endParaRPr lang="en-US" dirty="0"/>
                  </a:p>
                </c:rich>
              </c:tx>
              <c:dLblPos val="inEnd"/>
              <c:showLegendKey val="0"/>
              <c:showVal val="1"/>
              <c:showCatName val="0"/>
              <c:showSerName val="0"/>
              <c:showPercent val="0"/>
              <c:showBubbleSize val="0"/>
            </c:dLbl>
            <c:dLbl>
              <c:idx val="18"/>
              <c:layout/>
              <c:tx>
                <c:rich>
                  <a:bodyPr/>
                  <a:lstStyle/>
                  <a:p>
                    <a:r>
                      <a:rPr lang="id-ID" b="0" dirty="0" smtClean="0"/>
                      <a:t>19,60</a:t>
                    </a:r>
                    <a:endParaRPr lang="en-US" dirty="0"/>
                  </a:p>
                </c:rich>
              </c:tx>
              <c:dLblPos val="inEnd"/>
              <c:showLegendKey val="0"/>
              <c:showVal val="1"/>
              <c:showCatName val="0"/>
              <c:showSerName val="0"/>
              <c:showPercent val="0"/>
              <c:showBubbleSize val="0"/>
            </c:dLbl>
            <c:dLbl>
              <c:idx val="19"/>
              <c:layout/>
              <c:tx>
                <c:rich>
                  <a:bodyPr/>
                  <a:lstStyle/>
                  <a:p>
                    <a:r>
                      <a:rPr lang="id-ID" b="0" dirty="0" smtClean="0"/>
                      <a:t>8,07</a:t>
                    </a:r>
                    <a:endParaRPr lang="en-US" dirty="0"/>
                  </a:p>
                </c:rich>
              </c:tx>
              <c:dLblPos val="inEnd"/>
              <c:showLegendKey val="0"/>
              <c:showVal val="1"/>
              <c:showCatName val="0"/>
              <c:showSerName val="0"/>
              <c:showPercent val="0"/>
              <c:showBubbleSize val="0"/>
            </c:dLbl>
            <c:dLbl>
              <c:idx val="20"/>
              <c:layout/>
              <c:tx>
                <c:rich>
                  <a:bodyPr/>
                  <a:lstStyle/>
                  <a:p>
                    <a:r>
                      <a:rPr lang="id-ID" b="0" dirty="0" smtClean="0"/>
                      <a:t>6,07</a:t>
                    </a:r>
                    <a:endParaRPr lang="en-US" dirty="0"/>
                  </a:p>
                </c:rich>
              </c:tx>
              <c:dLblPos val="inEnd"/>
              <c:showLegendKey val="0"/>
              <c:showVal val="1"/>
              <c:showCatName val="0"/>
              <c:showSerName val="0"/>
              <c:showPercent val="0"/>
              <c:showBubbleSize val="0"/>
            </c:dLbl>
            <c:dLbl>
              <c:idx val="21"/>
              <c:layout/>
              <c:tx>
                <c:rich>
                  <a:bodyPr/>
                  <a:lstStyle/>
                  <a:p>
                    <a:r>
                      <a:rPr lang="id-ID" b="0" dirty="0" smtClean="0"/>
                      <a:t>4,81</a:t>
                    </a:r>
                    <a:endParaRPr lang="en-US" dirty="0"/>
                  </a:p>
                </c:rich>
              </c:tx>
              <c:dLblPos val="inEnd"/>
              <c:showLegendKey val="0"/>
              <c:showVal val="1"/>
              <c:showCatName val="0"/>
              <c:showSerName val="0"/>
              <c:showPercent val="0"/>
              <c:showBubbleSize val="0"/>
            </c:dLbl>
            <c:dLbl>
              <c:idx val="22"/>
              <c:layout/>
              <c:tx>
                <c:rich>
                  <a:bodyPr rot="-5400000" vert="horz"/>
                  <a:lstStyle/>
                  <a:p>
                    <a:pPr>
                      <a:defRPr lang="id-ID" sz="1100" b="1"/>
                    </a:pPr>
                    <a:r>
                      <a:rPr lang="id-ID" sz="1100" b="1" dirty="0" smtClean="0"/>
                      <a:t>6,31</a:t>
                    </a:r>
                    <a:endParaRPr lang="en-US" sz="1100" b="1" dirty="0"/>
                  </a:p>
                </c:rich>
              </c:tx>
              <c:spPr/>
              <c:dLblPos val="inEnd"/>
              <c:showLegendKey val="0"/>
              <c:showVal val="1"/>
              <c:showCatName val="0"/>
              <c:showSerName val="0"/>
              <c:showPercent val="0"/>
              <c:showBubbleSize val="0"/>
            </c:dLbl>
            <c:dLbl>
              <c:idx val="23"/>
              <c:layout/>
              <c:tx>
                <c:rich>
                  <a:bodyPr/>
                  <a:lstStyle/>
                  <a:p>
                    <a:r>
                      <a:rPr lang="id-ID" b="0" dirty="0" smtClean="0"/>
                      <a:t>8,26</a:t>
                    </a:r>
                    <a:endParaRPr lang="en-US" dirty="0"/>
                  </a:p>
                </c:rich>
              </c:tx>
              <c:dLblPos val="inEnd"/>
              <c:showLegendKey val="0"/>
              <c:showVal val="1"/>
              <c:showCatName val="0"/>
              <c:showSerName val="0"/>
              <c:showPercent val="0"/>
              <c:showBubbleSize val="0"/>
            </c:dLbl>
            <c:dLbl>
              <c:idx val="24"/>
              <c:layout/>
              <c:tx>
                <c:rich>
                  <a:bodyPr/>
                  <a:lstStyle/>
                  <a:p>
                    <a:r>
                      <a:rPr lang="id-ID" b="0" dirty="0" smtClean="0"/>
                      <a:t>13,61</a:t>
                    </a:r>
                    <a:endParaRPr lang="en-US" dirty="0"/>
                  </a:p>
                </c:rich>
              </c:tx>
              <c:dLblPos val="inEnd"/>
              <c:showLegendKey val="0"/>
              <c:showVal val="1"/>
              <c:showCatName val="0"/>
              <c:showSerName val="0"/>
              <c:showPercent val="0"/>
              <c:showBubbleSize val="0"/>
            </c:dLbl>
            <c:dLbl>
              <c:idx val="25"/>
              <c:layout/>
              <c:tx>
                <c:rich>
                  <a:bodyPr/>
                  <a:lstStyle/>
                  <a:p>
                    <a:r>
                      <a:rPr lang="id-ID" b="0" dirty="0" smtClean="0"/>
                      <a:t>9,54</a:t>
                    </a:r>
                    <a:endParaRPr lang="en-US" dirty="0"/>
                  </a:p>
                </c:rich>
              </c:tx>
              <c:dLblPos val="inEnd"/>
              <c:showLegendKey val="0"/>
              <c:showVal val="1"/>
              <c:showCatName val="0"/>
              <c:showSerName val="0"/>
              <c:showPercent val="0"/>
              <c:showBubbleSize val="0"/>
            </c:dLbl>
            <c:dLbl>
              <c:idx val="26"/>
              <c:layout/>
              <c:tx>
                <c:rich>
                  <a:bodyPr/>
                  <a:lstStyle/>
                  <a:p>
                    <a:r>
                      <a:rPr lang="id-ID" b="0" dirty="0" smtClean="0"/>
                      <a:t>12,77</a:t>
                    </a:r>
                    <a:endParaRPr lang="en-US" dirty="0"/>
                  </a:p>
                </c:rich>
              </c:tx>
              <c:dLblPos val="inEnd"/>
              <c:showLegendKey val="0"/>
              <c:showVal val="1"/>
              <c:showCatName val="0"/>
              <c:showSerName val="0"/>
              <c:showPercent val="0"/>
              <c:showBubbleSize val="0"/>
            </c:dLbl>
            <c:dLbl>
              <c:idx val="27"/>
              <c:layout/>
              <c:tx>
                <c:rich>
                  <a:bodyPr/>
                  <a:lstStyle/>
                  <a:p>
                    <a:r>
                      <a:rPr lang="id-ID" b="0" dirty="0" smtClean="0"/>
                      <a:t>17,41</a:t>
                    </a:r>
                    <a:endParaRPr lang="en-US" dirty="0"/>
                  </a:p>
                </c:rich>
              </c:tx>
              <c:dLblPos val="inEnd"/>
              <c:showLegendKey val="0"/>
              <c:showVal val="1"/>
              <c:showCatName val="0"/>
              <c:showSerName val="0"/>
              <c:showPercent val="0"/>
              <c:showBubbleSize val="0"/>
            </c:dLbl>
            <c:dLbl>
              <c:idx val="28"/>
              <c:layout/>
              <c:tx>
                <c:rich>
                  <a:bodyPr/>
                  <a:lstStyle/>
                  <a:p>
                    <a:r>
                      <a:rPr lang="id-ID" b="0" dirty="0" smtClean="0"/>
                      <a:t>12,05</a:t>
                    </a:r>
                    <a:endParaRPr lang="en-US" dirty="0"/>
                  </a:p>
                </c:rich>
              </c:tx>
              <c:dLblPos val="inEnd"/>
              <c:showLegendKey val="0"/>
              <c:showVal val="1"/>
              <c:showCatName val="0"/>
              <c:showSerName val="0"/>
              <c:showPercent val="0"/>
              <c:showBubbleSize val="0"/>
            </c:dLbl>
            <c:dLbl>
              <c:idx val="29"/>
              <c:layout/>
              <c:tx>
                <c:rich>
                  <a:bodyPr/>
                  <a:lstStyle/>
                  <a:p>
                    <a:r>
                      <a:rPr lang="id-ID" b="0" dirty="0" smtClean="0"/>
                      <a:t>18,44</a:t>
                    </a:r>
                    <a:endParaRPr lang="en-US" dirty="0"/>
                  </a:p>
                </c:rich>
              </c:tx>
              <c:dLblPos val="inEnd"/>
              <c:showLegendKey val="0"/>
              <c:showVal val="1"/>
              <c:showCatName val="0"/>
              <c:showSerName val="0"/>
              <c:showPercent val="0"/>
              <c:showBubbleSize val="0"/>
            </c:dLbl>
            <c:dLbl>
              <c:idx val="30"/>
              <c:layout/>
              <c:tx>
                <c:rich>
                  <a:bodyPr/>
                  <a:lstStyle/>
                  <a:p>
                    <a:r>
                      <a:rPr lang="id-ID" b="0" dirty="0" smtClean="0"/>
                      <a:t>7,41</a:t>
                    </a:r>
                    <a:endParaRPr lang="en-US" dirty="0"/>
                  </a:p>
                </c:rich>
              </c:tx>
              <c:dLblPos val="inEnd"/>
              <c:showLegendKey val="0"/>
              <c:showVal val="1"/>
              <c:showCatName val="0"/>
              <c:showSerName val="0"/>
              <c:showPercent val="0"/>
              <c:showBubbleSize val="0"/>
            </c:dLbl>
            <c:dLbl>
              <c:idx val="31"/>
              <c:layout/>
              <c:tx>
                <c:rich>
                  <a:bodyPr/>
                  <a:lstStyle/>
                  <a:p>
                    <a:r>
                      <a:rPr lang="id-ID" b="0" dirty="0" smtClean="0"/>
                      <a:t>27,80</a:t>
                    </a:r>
                    <a:endParaRPr lang="en-US" dirty="0"/>
                  </a:p>
                </c:rich>
              </c:tx>
              <c:dLblPos val="inEnd"/>
              <c:showLegendKey val="0"/>
              <c:showVal val="1"/>
              <c:showCatName val="0"/>
              <c:showSerName val="0"/>
              <c:showPercent val="0"/>
              <c:showBubbleSize val="0"/>
            </c:dLbl>
            <c:dLbl>
              <c:idx val="32"/>
              <c:layout/>
              <c:tx>
                <c:rich>
                  <a:bodyPr rot="-5400000" vert="horz"/>
                  <a:lstStyle/>
                  <a:p>
                    <a:pPr>
                      <a:defRPr lang="id-ID" sz="1100" b="1"/>
                    </a:pPr>
                    <a:r>
                      <a:rPr lang="id-ID" sz="1100" b="1" dirty="0" smtClean="0"/>
                      <a:t>26,26</a:t>
                    </a:r>
                    <a:endParaRPr lang="en-US" sz="1100" b="1" dirty="0"/>
                  </a:p>
                </c:rich>
              </c:tx>
              <c:spPr/>
              <c:dLblPos val="inEnd"/>
              <c:showLegendKey val="0"/>
              <c:showVal val="1"/>
              <c:showCatName val="0"/>
              <c:showSerName val="0"/>
              <c:showPercent val="0"/>
              <c:showBubbleSize val="0"/>
            </c:dLbl>
            <c:txPr>
              <a:bodyPr rot="-5400000" vert="horz"/>
              <a:lstStyle/>
              <a:p>
                <a:pPr>
                  <a:defRPr lang="id-ID" b="0"/>
                </a:pPr>
                <a:endParaRPr lang="en-US"/>
              </a:p>
            </c:txPr>
            <c:dLblPos val="inEnd"/>
            <c:showLegendKey val="0"/>
            <c:showVal val="1"/>
            <c:showCatName val="0"/>
            <c:showSerName val="0"/>
            <c:showPercent val="0"/>
            <c:showBubbleSize val="0"/>
            <c:showLeaderLines val="0"/>
          </c:dLbls>
          <c:cat>
            <c:strRef>
              <c:f>Data02CrossSection!$D$150:$AJ$150</c:f>
              <c:strCache>
                <c:ptCount val="33"/>
                <c:pt idx="0">
                  <c:v>Aceh</c:v>
                </c:pt>
                <c:pt idx="1">
                  <c:v>Sumatera Utara</c:v>
                </c:pt>
                <c:pt idx="2">
                  <c:v>Sumatera Barat</c:v>
                </c:pt>
                <c:pt idx="3">
                  <c:v>Riau</c:v>
                </c:pt>
                <c:pt idx="4">
                  <c:v>Jambi</c:v>
                </c:pt>
                <c:pt idx="5">
                  <c:v>Sumatera Selatan</c:v>
                </c:pt>
                <c:pt idx="6">
                  <c:v>Bengkulu</c:v>
                </c:pt>
                <c:pt idx="7">
                  <c:v>Lampung</c:v>
                </c:pt>
                <c:pt idx="8">
                  <c:v>Kepulauan Bangka Belitung</c:v>
                </c:pt>
                <c:pt idx="9">
                  <c:v>Kepulauan Riau</c:v>
                </c:pt>
                <c:pt idx="10">
                  <c:v>DKI Jakarta</c:v>
                </c:pt>
                <c:pt idx="11">
                  <c:v>Jawa Barat</c:v>
                </c:pt>
                <c:pt idx="12">
                  <c:v>Jawa Tengah</c:v>
                </c:pt>
                <c:pt idx="13">
                  <c:v>Daerah Istimewa Yogyakarta</c:v>
                </c:pt>
                <c:pt idx="14">
                  <c:v>Jawa Timur</c:v>
                </c:pt>
                <c:pt idx="15">
                  <c:v>Banten</c:v>
                </c:pt>
                <c:pt idx="16">
                  <c:v>Bali</c:v>
                </c:pt>
                <c:pt idx="17">
                  <c:v>Nusa Tenggara Barat</c:v>
                </c:pt>
                <c:pt idx="18">
                  <c:v>Nusa Tenggara Timur</c:v>
                </c:pt>
                <c:pt idx="19">
                  <c:v>Kalimantan Barat</c:v>
                </c:pt>
                <c:pt idx="20">
                  <c:v>Kalimantan Tengah</c:v>
                </c:pt>
                <c:pt idx="21">
                  <c:v>Kalimantan Selatan</c:v>
                </c:pt>
                <c:pt idx="22">
                  <c:v>Kalimantan Timur</c:v>
                </c:pt>
                <c:pt idx="23">
                  <c:v>Sulawesi Utara</c:v>
                </c:pt>
                <c:pt idx="24">
                  <c:v>Sulawesi Tengah</c:v>
                </c:pt>
                <c:pt idx="25">
                  <c:v>Sulawesi Selatan</c:v>
                </c:pt>
                <c:pt idx="26">
                  <c:v>Sulawesi Tenggara</c:v>
                </c:pt>
                <c:pt idx="27">
                  <c:v>Gorontalo</c:v>
                </c:pt>
                <c:pt idx="28">
                  <c:v>Sulawesi Barat</c:v>
                </c:pt>
                <c:pt idx="29">
                  <c:v>Maluku</c:v>
                </c:pt>
                <c:pt idx="30">
                  <c:v>Maluku Utara</c:v>
                </c:pt>
                <c:pt idx="31">
                  <c:v>Papua Barat</c:v>
                </c:pt>
                <c:pt idx="32">
                  <c:v>Papua</c:v>
                </c:pt>
              </c:strCache>
            </c:strRef>
          </c:cat>
          <c:val>
            <c:numRef>
              <c:f>Data02CrossSection!$D$152:$AJ$152</c:f>
              <c:numCache>
                <c:formatCode>#,##0.00</c:formatCode>
                <c:ptCount val="33"/>
                <c:pt idx="0">
                  <c:v>18.57999999999999</c:v>
                </c:pt>
                <c:pt idx="1">
                  <c:v>10.41</c:v>
                </c:pt>
                <c:pt idx="2">
                  <c:v>8.0</c:v>
                </c:pt>
                <c:pt idx="3">
                  <c:v>8.05</c:v>
                </c:pt>
                <c:pt idx="4">
                  <c:v>8.280000000000001</c:v>
                </c:pt>
                <c:pt idx="5">
                  <c:v>13.48</c:v>
                </c:pt>
                <c:pt idx="6">
                  <c:v>17.51000000000001</c:v>
                </c:pt>
                <c:pt idx="7">
                  <c:v>15.65</c:v>
                </c:pt>
                <c:pt idx="8">
                  <c:v>5.37</c:v>
                </c:pt>
                <c:pt idx="9">
                  <c:v>6.83</c:v>
                </c:pt>
                <c:pt idx="10">
                  <c:v>3.7</c:v>
                </c:pt>
                <c:pt idx="11">
                  <c:v>9.89</c:v>
                </c:pt>
                <c:pt idx="12">
                  <c:v>14.98</c:v>
                </c:pt>
                <c:pt idx="13">
                  <c:v>15.88</c:v>
                </c:pt>
                <c:pt idx="14">
                  <c:v>13.08</c:v>
                </c:pt>
                <c:pt idx="15">
                  <c:v>5.71</c:v>
                </c:pt>
                <c:pt idx="16">
                  <c:v>3.95</c:v>
                </c:pt>
                <c:pt idx="17">
                  <c:v>18.02</c:v>
                </c:pt>
                <c:pt idx="18">
                  <c:v>20.41</c:v>
                </c:pt>
                <c:pt idx="19">
                  <c:v>7.96</c:v>
                </c:pt>
                <c:pt idx="20">
                  <c:v>6.189999999999999</c:v>
                </c:pt>
                <c:pt idx="21">
                  <c:v>5.01</c:v>
                </c:pt>
                <c:pt idx="22">
                  <c:v>6.38</c:v>
                </c:pt>
                <c:pt idx="23">
                  <c:v>7.64</c:v>
                </c:pt>
                <c:pt idx="24">
                  <c:v>14.94</c:v>
                </c:pt>
                <c:pt idx="25">
                  <c:v>9.82</c:v>
                </c:pt>
                <c:pt idx="26">
                  <c:v>13.06</c:v>
                </c:pt>
                <c:pt idx="27">
                  <c:v>17.22</c:v>
                </c:pt>
                <c:pt idx="28">
                  <c:v>13.01</c:v>
                </c:pt>
                <c:pt idx="29">
                  <c:v>20.75999999999999</c:v>
                </c:pt>
                <c:pt idx="30">
                  <c:v>8.06</c:v>
                </c:pt>
                <c:pt idx="31">
                  <c:v>27.04</c:v>
                </c:pt>
                <c:pt idx="32">
                  <c:v>30.66</c:v>
                </c:pt>
              </c:numCache>
            </c:numRef>
          </c:val>
        </c:ser>
        <c:dLbls>
          <c:showLegendKey val="0"/>
          <c:showVal val="0"/>
          <c:showCatName val="0"/>
          <c:showSerName val="0"/>
          <c:showPercent val="0"/>
          <c:showBubbleSize val="0"/>
        </c:dLbls>
        <c:gapWidth val="30"/>
        <c:axId val="211927624"/>
        <c:axId val="211930632"/>
      </c:barChart>
      <c:lineChart>
        <c:grouping val="standard"/>
        <c:varyColors val="0"/>
        <c:ser>
          <c:idx val="0"/>
          <c:order val="0"/>
          <c:tx>
            <c:v>Nasional</c:v>
          </c:tx>
          <c:spPr>
            <a:ln w="25400">
              <a:solidFill>
                <a:srgbClr val="C00000"/>
              </a:solidFill>
            </a:ln>
          </c:spPr>
          <c:marker>
            <c:symbol val="none"/>
          </c:marker>
          <c:cat>
            <c:strRef>
              <c:f>Data02CrossSection!$D$150:$AJ$150</c:f>
              <c:strCache>
                <c:ptCount val="33"/>
                <c:pt idx="0">
                  <c:v>Aceh</c:v>
                </c:pt>
                <c:pt idx="1">
                  <c:v>Sumatera Utara</c:v>
                </c:pt>
                <c:pt idx="2">
                  <c:v>Sumatera Barat</c:v>
                </c:pt>
                <c:pt idx="3">
                  <c:v>Riau</c:v>
                </c:pt>
                <c:pt idx="4">
                  <c:v>Jambi</c:v>
                </c:pt>
                <c:pt idx="5">
                  <c:v>Sumatera Selatan</c:v>
                </c:pt>
                <c:pt idx="6">
                  <c:v>Bengkulu</c:v>
                </c:pt>
                <c:pt idx="7">
                  <c:v>Lampung</c:v>
                </c:pt>
                <c:pt idx="8">
                  <c:v>Kepulauan Bangka Belitung</c:v>
                </c:pt>
                <c:pt idx="9">
                  <c:v>Kepulauan Riau</c:v>
                </c:pt>
                <c:pt idx="10">
                  <c:v>DKI Jakarta</c:v>
                </c:pt>
                <c:pt idx="11">
                  <c:v>Jawa Barat</c:v>
                </c:pt>
                <c:pt idx="12">
                  <c:v>Jawa Tengah</c:v>
                </c:pt>
                <c:pt idx="13">
                  <c:v>Daerah Istimewa Yogyakarta</c:v>
                </c:pt>
                <c:pt idx="14">
                  <c:v>Jawa Timur</c:v>
                </c:pt>
                <c:pt idx="15">
                  <c:v>Banten</c:v>
                </c:pt>
                <c:pt idx="16">
                  <c:v>Bali</c:v>
                </c:pt>
                <c:pt idx="17">
                  <c:v>Nusa Tenggara Barat</c:v>
                </c:pt>
                <c:pt idx="18">
                  <c:v>Nusa Tenggara Timur</c:v>
                </c:pt>
                <c:pt idx="19">
                  <c:v>Kalimantan Barat</c:v>
                </c:pt>
                <c:pt idx="20">
                  <c:v>Kalimantan Tengah</c:v>
                </c:pt>
                <c:pt idx="21">
                  <c:v>Kalimantan Selatan</c:v>
                </c:pt>
                <c:pt idx="22">
                  <c:v>Kalimantan Timur</c:v>
                </c:pt>
                <c:pt idx="23">
                  <c:v>Sulawesi Utara</c:v>
                </c:pt>
                <c:pt idx="24">
                  <c:v>Sulawesi Tengah</c:v>
                </c:pt>
                <c:pt idx="25">
                  <c:v>Sulawesi Selatan</c:v>
                </c:pt>
                <c:pt idx="26">
                  <c:v>Sulawesi Tenggara</c:v>
                </c:pt>
                <c:pt idx="27">
                  <c:v>Gorontalo</c:v>
                </c:pt>
                <c:pt idx="28">
                  <c:v>Sulawesi Barat</c:v>
                </c:pt>
                <c:pt idx="29">
                  <c:v>Maluku</c:v>
                </c:pt>
                <c:pt idx="30">
                  <c:v>Maluku Utara</c:v>
                </c:pt>
                <c:pt idx="31">
                  <c:v>Papua Barat</c:v>
                </c:pt>
                <c:pt idx="32">
                  <c:v>Papua</c:v>
                </c:pt>
              </c:strCache>
            </c:strRef>
          </c:cat>
          <c:val>
            <c:numRef>
              <c:f>Data02CrossSection!$D$151:$AJ$151</c:f>
              <c:numCache>
                <c:formatCode>#,##0.00</c:formatCode>
                <c:ptCount val="33"/>
                <c:pt idx="0">
                  <c:v>11.66</c:v>
                </c:pt>
                <c:pt idx="1">
                  <c:v>11.66</c:v>
                </c:pt>
                <c:pt idx="2">
                  <c:v>11.66</c:v>
                </c:pt>
                <c:pt idx="3">
                  <c:v>11.66</c:v>
                </c:pt>
                <c:pt idx="4">
                  <c:v>11.66</c:v>
                </c:pt>
                <c:pt idx="5">
                  <c:v>11.66</c:v>
                </c:pt>
                <c:pt idx="6">
                  <c:v>11.66</c:v>
                </c:pt>
                <c:pt idx="7">
                  <c:v>11.66</c:v>
                </c:pt>
                <c:pt idx="8">
                  <c:v>11.66</c:v>
                </c:pt>
                <c:pt idx="9">
                  <c:v>11.66</c:v>
                </c:pt>
                <c:pt idx="10">
                  <c:v>11.66</c:v>
                </c:pt>
                <c:pt idx="11">
                  <c:v>11.66</c:v>
                </c:pt>
                <c:pt idx="12">
                  <c:v>11.66</c:v>
                </c:pt>
                <c:pt idx="13">
                  <c:v>11.66</c:v>
                </c:pt>
                <c:pt idx="14">
                  <c:v>11.66</c:v>
                </c:pt>
                <c:pt idx="15">
                  <c:v>11.66</c:v>
                </c:pt>
                <c:pt idx="16">
                  <c:v>11.66</c:v>
                </c:pt>
                <c:pt idx="17">
                  <c:v>11.66</c:v>
                </c:pt>
                <c:pt idx="18">
                  <c:v>11.66</c:v>
                </c:pt>
                <c:pt idx="19">
                  <c:v>11.66</c:v>
                </c:pt>
                <c:pt idx="20">
                  <c:v>11.66</c:v>
                </c:pt>
                <c:pt idx="21">
                  <c:v>11.66</c:v>
                </c:pt>
                <c:pt idx="22">
                  <c:v>11.66</c:v>
                </c:pt>
                <c:pt idx="23">
                  <c:v>11.66</c:v>
                </c:pt>
                <c:pt idx="24">
                  <c:v>11.66</c:v>
                </c:pt>
                <c:pt idx="25">
                  <c:v>11.66</c:v>
                </c:pt>
                <c:pt idx="26">
                  <c:v>11.66</c:v>
                </c:pt>
                <c:pt idx="27">
                  <c:v>11.66</c:v>
                </c:pt>
                <c:pt idx="28">
                  <c:v>11.66</c:v>
                </c:pt>
                <c:pt idx="29">
                  <c:v>11.66</c:v>
                </c:pt>
                <c:pt idx="30">
                  <c:v>11.66</c:v>
                </c:pt>
                <c:pt idx="31">
                  <c:v>11.66</c:v>
                </c:pt>
                <c:pt idx="32">
                  <c:v>11.66</c:v>
                </c:pt>
              </c:numCache>
            </c:numRef>
          </c:val>
          <c:smooth val="0"/>
        </c:ser>
        <c:dLbls>
          <c:showLegendKey val="0"/>
          <c:showVal val="0"/>
          <c:showCatName val="0"/>
          <c:showSerName val="0"/>
          <c:showPercent val="0"/>
          <c:showBubbleSize val="0"/>
        </c:dLbls>
        <c:marker val="1"/>
        <c:smooth val="0"/>
        <c:axId val="211927624"/>
        <c:axId val="211930632"/>
      </c:lineChart>
      <c:catAx>
        <c:axId val="211927624"/>
        <c:scaling>
          <c:orientation val="minMax"/>
        </c:scaling>
        <c:delete val="0"/>
        <c:axPos val="b"/>
        <c:majorTickMark val="out"/>
        <c:minorTickMark val="none"/>
        <c:tickLblPos val="nextTo"/>
        <c:txPr>
          <a:bodyPr/>
          <a:lstStyle/>
          <a:p>
            <a:pPr>
              <a:defRPr lang="id-ID"/>
            </a:pPr>
            <a:endParaRPr lang="en-US"/>
          </a:p>
        </c:txPr>
        <c:crossAx val="211930632"/>
        <c:crosses val="autoZero"/>
        <c:auto val="1"/>
        <c:lblAlgn val="ctr"/>
        <c:lblOffset val="100"/>
        <c:noMultiLvlLbl val="0"/>
      </c:catAx>
      <c:valAx>
        <c:axId val="211930632"/>
        <c:scaling>
          <c:orientation val="minMax"/>
        </c:scaling>
        <c:delete val="1"/>
        <c:axPos val="l"/>
        <c:numFmt formatCode="#,##0.00" sourceLinked="1"/>
        <c:majorTickMark val="out"/>
        <c:minorTickMark val="none"/>
        <c:tickLblPos val="none"/>
        <c:crossAx val="211927624"/>
        <c:crosses val="autoZero"/>
        <c:crossBetween val="between"/>
      </c:valAx>
      <c:spPr>
        <a:solidFill>
          <a:schemeClr val="accent3">
            <a:lumMod val="40000"/>
            <a:lumOff val="60000"/>
          </a:schemeClr>
        </a:solidFill>
        <a:ln w="25400">
          <a:noFill/>
        </a:ln>
      </c:spPr>
    </c:plotArea>
    <c:legend>
      <c:legendPos val="t"/>
      <c:layout/>
      <c:overlay val="0"/>
      <c:txPr>
        <a:bodyPr/>
        <a:lstStyle/>
        <a:p>
          <a:pPr>
            <a:defRPr lang="id-ID"/>
          </a:pPr>
          <a:endParaRPr lang="en-US"/>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ADF15-31A2-8746-A533-22850DCADBC9}"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B3A6EC38-4E6A-0E42-82E8-FCC9514523CE}">
      <dgm:prSet phldrT="[Text]"/>
      <dgm:spPr/>
      <dgm:t>
        <a:bodyPr/>
        <a:lstStyle/>
        <a:p>
          <a:r>
            <a:rPr lang="en-US" dirty="0" smtClean="0">
              <a:latin typeface="Cambria" panose="02040503050406030204" pitchFamily="18" charset="0"/>
            </a:rPr>
            <a:t>FOKUS 1 :</a:t>
          </a:r>
          <a:r>
            <a:rPr lang="id-ID" dirty="0" smtClean="0">
              <a:latin typeface="Cambria" panose="02040503050406030204" pitchFamily="18" charset="0"/>
            </a:rPr>
            <a:t> </a:t>
          </a:r>
          <a:r>
            <a:rPr lang="en-US" dirty="0" smtClean="0">
              <a:latin typeface="Cambria" panose="02040503050406030204" pitchFamily="18" charset="0"/>
            </a:rPr>
            <a:t>PEMBANGUNAN SEKTOR UNGGULAN</a:t>
          </a:r>
          <a:endParaRPr lang="en-US" dirty="0">
            <a:latin typeface="Cambria" panose="02040503050406030204" pitchFamily="18" charset="0"/>
          </a:endParaRPr>
        </a:p>
      </dgm:t>
    </dgm:pt>
    <dgm:pt modelId="{D94B1AE5-7ED6-3A4B-AF66-99261EDBC350}" type="parTrans" cxnId="{3C2FD7F5-15BB-3849-9278-6EF69093F3CB}">
      <dgm:prSet/>
      <dgm:spPr/>
      <dgm:t>
        <a:bodyPr/>
        <a:lstStyle/>
        <a:p>
          <a:endParaRPr lang="en-US">
            <a:latin typeface="Cambria" pitchFamily="18" charset="0"/>
          </a:endParaRPr>
        </a:p>
      </dgm:t>
    </dgm:pt>
    <dgm:pt modelId="{D6BA9244-2B4C-9C4A-A5A3-FC1E8C0B2E31}" type="sibTrans" cxnId="{3C2FD7F5-15BB-3849-9278-6EF69093F3CB}">
      <dgm:prSet/>
      <dgm:spPr/>
      <dgm:t>
        <a:bodyPr/>
        <a:lstStyle/>
        <a:p>
          <a:endParaRPr lang="en-US">
            <a:latin typeface="Cambria" pitchFamily="18" charset="0"/>
          </a:endParaRPr>
        </a:p>
      </dgm:t>
    </dgm:pt>
    <dgm:pt modelId="{4A7EA627-A3F3-1349-96AF-2931CA887B52}">
      <dgm:prSet phldrT="[Text]"/>
      <dgm:spPr/>
      <dgm:t>
        <a:bodyPr/>
        <a:lstStyle/>
        <a:p>
          <a:r>
            <a:rPr lang="en-US" dirty="0" err="1" smtClean="0">
              <a:latin typeface="Cambria" pitchFamily="18" charset="0"/>
            </a:rPr>
            <a:t>Kedaulatan</a:t>
          </a:r>
          <a:r>
            <a:rPr lang="en-US" dirty="0" smtClean="0">
              <a:latin typeface="Cambria" pitchFamily="18" charset="0"/>
            </a:rPr>
            <a:t> </a:t>
          </a:r>
          <a:r>
            <a:rPr lang="en-US" dirty="0" err="1" smtClean="0">
              <a:latin typeface="Cambria" pitchFamily="18" charset="0"/>
            </a:rPr>
            <a:t>Pangan</a:t>
          </a:r>
          <a:endParaRPr lang="en-US" dirty="0">
            <a:latin typeface="Cambria" pitchFamily="18" charset="0"/>
          </a:endParaRPr>
        </a:p>
      </dgm:t>
    </dgm:pt>
    <dgm:pt modelId="{034A409B-AC50-0B42-86B1-503182AE048F}" type="parTrans" cxnId="{658D30BA-2686-F04D-9FAA-0EE5D3B26A9E}">
      <dgm:prSet/>
      <dgm:spPr/>
      <dgm:t>
        <a:bodyPr/>
        <a:lstStyle/>
        <a:p>
          <a:endParaRPr lang="en-US">
            <a:latin typeface="Cambria" pitchFamily="18" charset="0"/>
          </a:endParaRPr>
        </a:p>
      </dgm:t>
    </dgm:pt>
    <dgm:pt modelId="{E26683E0-61C1-8B4D-873B-6B3838BEBF59}" type="sibTrans" cxnId="{658D30BA-2686-F04D-9FAA-0EE5D3B26A9E}">
      <dgm:prSet/>
      <dgm:spPr/>
      <dgm:t>
        <a:bodyPr/>
        <a:lstStyle/>
        <a:p>
          <a:endParaRPr lang="en-US">
            <a:latin typeface="Cambria" pitchFamily="18" charset="0"/>
          </a:endParaRPr>
        </a:p>
      </dgm:t>
    </dgm:pt>
    <dgm:pt modelId="{E6DDDC10-632E-324C-B432-61DA2156C7E4}">
      <dgm:prSet phldrT="[Text]"/>
      <dgm:spPr/>
      <dgm:t>
        <a:bodyPr/>
        <a:lstStyle/>
        <a:p>
          <a:r>
            <a:rPr lang="en-US" dirty="0" err="1" smtClean="0">
              <a:latin typeface="Cambria" pitchFamily="18" charset="0"/>
            </a:rPr>
            <a:t>Energi</a:t>
          </a:r>
          <a:r>
            <a:rPr lang="en-US" dirty="0" smtClean="0">
              <a:latin typeface="Cambria" pitchFamily="18" charset="0"/>
            </a:rPr>
            <a:t> </a:t>
          </a:r>
          <a:r>
            <a:rPr lang="en-US" dirty="0" err="1" smtClean="0">
              <a:latin typeface="Cambria" pitchFamily="18" charset="0"/>
            </a:rPr>
            <a:t>Ketenagalistrikan</a:t>
          </a:r>
          <a:endParaRPr lang="en-US" dirty="0">
            <a:latin typeface="Cambria" pitchFamily="18" charset="0"/>
          </a:endParaRPr>
        </a:p>
      </dgm:t>
    </dgm:pt>
    <dgm:pt modelId="{5A31807C-6557-384B-8429-AF12D110959C}" type="parTrans" cxnId="{40679A6E-FA0A-BD4D-8933-B88858C0074F}">
      <dgm:prSet/>
      <dgm:spPr/>
      <dgm:t>
        <a:bodyPr/>
        <a:lstStyle/>
        <a:p>
          <a:endParaRPr lang="en-US">
            <a:latin typeface="Cambria" pitchFamily="18" charset="0"/>
          </a:endParaRPr>
        </a:p>
      </dgm:t>
    </dgm:pt>
    <dgm:pt modelId="{CB54B590-F97D-3545-B1A9-AEC7184BE3F7}" type="sibTrans" cxnId="{40679A6E-FA0A-BD4D-8933-B88858C0074F}">
      <dgm:prSet/>
      <dgm:spPr/>
      <dgm:t>
        <a:bodyPr/>
        <a:lstStyle/>
        <a:p>
          <a:endParaRPr lang="en-US">
            <a:latin typeface="Cambria" pitchFamily="18" charset="0"/>
          </a:endParaRPr>
        </a:p>
      </dgm:t>
    </dgm:pt>
    <dgm:pt modelId="{72451308-BDEC-DD45-B19D-7B58164C7BCB}">
      <dgm:prSet phldrT="[Text]"/>
      <dgm:spPr/>
      <dgm:t>
        <a:bodyPr/>
        <a:lstStyle/>
        <a:p>
          <a:r>
            <a:rPr lang="en-US" dirty="0" smtClean="0">
              <a:latin typeface="Cambria" panose="02040503050406030204" pitchFamily="18" charset="0"/>
            </a:rPr>
            <a:t>FOKUS 2 : PEMBANGUNAN KEBUTUHAN DASAR</a:t>
          </a:r>
          <a:endParaRPr lang="en-US" dirty="0">
            <a:latin typeface="Cambria" panose="02040503050406030204" pitchFamily="18" charset="0"/>
          </a:endParaRPr>
        </a:p>
      </dgm:t>
    </dgm:pt>
    <dgm:pt modelId="{6680D54B-651A-2B4F-9855-DC3946A0B71F}" type="parTrans" cxnId="{5EBFC331-B87B-AF4C-AFB0-B76237FBDA8B}">
      <dgm:prSet/>
      <dgm:spPr/>
      <dgm:t>
        <a:bodyPr/>
        <a:lstStyle/>
        <a:p>
          <a:endParaRPr lang="en-US">
            <a:latin typeface="Cambria" pitchFamily="18" charset="0"/>
          </a:endParaRPr>
        </a:p>
      </dgm:t>
    </dgm:pt>
    <dgm:pt modelId="{1B5E8451-C098-DB43-B075-E4B3AC765F26}" type="sibTrans" cxnId="{5EBFC331-B87B-AF4C-AFB0-B76237FBDA8B}">
      <dgm:prSet/>
      <dgm:spPr/>
      <dgm:t>
        <a:bodyPr/>
        <a:lstStyle/>
        <a:p>
          <a:endParaRPr lang="en-US">
            <a:latin typeface="Cambria" pitchFamily="18" charset="0"/>
          </a:endParaRPr>
        </a:p>
      </dgm:t>
    </dgm:pt>
    <dgm:pt modelId="{63050FA5-AC76-964D-9156-008819573B48}">
      <dgm:prSet phldrT="[Text]"/>
      <dgm:spPr/>
      <dgm:t>
        <a:bodyPr/>
        <a:lstStyle/>
        <a:p>
          <a:r>
            <a:rPr lang="en-US" dirty="0" err="1" smtClean="0">
              <a:latin typeface="Cambria" pitchFamily="18" charset="0"/>
            </a:rPr>
            <a:t>Pendidikan</a:t>
          </a:r>
          <a:endParaRPr lang="en-US" dirty="0">
            <a:latin typeface="Cambria" pitchFamily="18" charset="0"/>
          </a:endParaRPr>
        </a:p>
      </dgm:t>
    </dgm:pt>
    <dgm:pt modelId="{5F9FF06A-689D-594A-A589-570457C9296A}" type="parTrans" cxnId="{8576CCC5-DB7D-D34D-B263-44FED5C343B2}">
      <dgm:prSet/>
      <dgm:spPr/>
      <dgm:t>
        <a:bodyPr/>
        <a:lstStyle/>
        <a:p>
          <a:endParaRPr lang="en-US">
            <a:latin typeface="Cambria" pitchFamily="18" charset="0"/>
          </a:endParaRPr>
        </a:p>
      </dgm:t>
    </dgm:pt>
    <dgm:pt modelId="{BB04B657-79FE-7543-85E2-5D2B191F6194}" type="sibTrans" cxnId="{8576CCC5-DB7D-D34D-B263-44FED5C343B2}">
      <dgm:prSet/>
      <dgm:spPr/>
      <dgm:t>
        <a:bodyPr/>
        <a:lstStyle/>
        <a:p>
          <a:endParaRPr lang="en-US">
            <a:latin typeface="Cambria" pitchFamily="18" charset="0"/>
          </a:endParaRPr>
        </a:p>
      </dgm:t>
    </dgm:pt>
    <dgm:pt modelId="{76EF0BFA-A406-3240-8AC6-7B4A463C9F3E}">
      <dgm:prSet phldrT="[Text]"/>
      <dgm:spPr/>
      <dgm:t>
        <a:bodyPr/>
        <a:lstStyle/>
        <a:p>
          <a:r>
            <a:rPr lang="en-US" dirty="0" err="1" smtClean="0">
              <a:latin typeface="Cambria" pitchFamily="18" charset="0"/>
            </a:rPr>
            <a:t>Kesehatan</a:t>
          </a:r>
          <a:endParaRPr lang="en-US" dirty="0">
            <a:latin typeface="Cambria" pitchFamily="18" charset="0"/>
          </a:endParaRPr>
        </a:p>
      </dgm:t>
    </dgm:pt>
    <dgm:pt modelId="{76CF63B5-1848-394E-987E-C35AEA37B51B}" type="parTrans" cxnId="{0BD512CC-71E2-E047-947A-07C0B42A8A42}">
      <dgm:prSet/>
      <dgm:spPr/>
      <dgm:t>
        <a:bodyPr/>
        <a:lstStyle/>
        <a:p>
          <a:endParaRPr lang="en-US">
            <a:latin typeface="Cambria" pitchFamily="18" charset="0"/>
          </a:endParaRPr>
        </a:p>
      </dgm:t>
    </dgm:pt>
    <dgm:pt modelId="{3D9FF9C8-716E-7942-B62E-394E521DD018}" type="sibTrans" cxnId="{0BD512CC-71E2-E047-947A-07C0B42A8A42}">
      <dgm:prSet/>
      <dgm:spPr/>
      <dgm:t>
        <a:bodyPr/>
        <a:lstStyle/>
        <a:p>
          <a:endParaRPr lang="en-US">
            <a:latin typeface="Cambria" pitchFamily="18" charset="0"/>
          </a:endParaRPr>
        </a:p>
      </dgm:t>
    </dgm:pt>
    <dgm:pt modelId="{27FE956C-0B72-CC4B-A794-CD50F4CEFA64}">
      <dgm:prSet/>
      <dgm:spPr/>
      <dgm:t>
        <a:bodyPr/>
        <a:lstStyle/>
        <a:p>
          <a:r>
            <a:rPr lang="en-US" dirty="0" err="1" smtClean="0">
              <a:latin typeface="Cambria" pitchFamily="18" charset="0"/>
            </a:rPr>
            <a:t>Kemaritiman</a:t>
          </a:r>
          <a:endParaRPr lang="en-US" dirty="0">
            <a:latin typeface="Cambria" pitchFamily="18" charset="0"/>
          </a:endParaRPr>
        </a:p>
      </dgm:t>
    </dgm:pt>
    <dgm:pt modelId="{7E557405-D0EE-324D-ADF0-0BEE10CE673D}" type="parTrans" cxnId="{655EECAF-62F6-E84B-BE84-9DC09E9DB479}">
      <dgm:prSet/>
      <dgm:spPr/>
      <dgm:t>
        <a:bodyPr/>
        <a:lstStyle/>
        <a:p>
          <a:endParaRPr lang="en-US">
            <a:latin typeface="Cambria" pitchFamily="18" charset="0"/>
          </a:endParaRPr>
        </a:p>
      </dgm:t>
    </dgm:pt>
    <dgm:pt modelId="{236486F5-ACD7-274C-922C-B88A1699A01D}" type="sibTrans" cxnId="{655EECAF-62F6-E84B-BE84-9DC09E9DB479}">
      <dgm:prSet/>
      <dgm:spPr/>
      <dgm:t>
        <a:bodyPr/>
        <a:lstStyle/>
        <a:p>
          <a:endParaRPr lang="en-US">
            <a:latin typeface="Cambria" pitchFamily="18" charset="0"/>
          </a:endParaRPr>
        </a:p>
      </dgm:t>
    </dgm:pt>
    <dgm:pt modelId="{FB1D1880-4DF4-F64B-A600-BBE9B0CF9BF3}">
      <dgm:prSet/>
      <dgm:spPr/>
      <dgm:t>
        <a:bodyPr/>
        <a:lstStyle/>
        <a:p>
          <a:r>
            <a:rPr lang="en-US" dirty="0" err="1" smtClean="0">
              <a:latin typeface="Cambria" pitchFamily="18" charset="0"/>
            </a:rPr>
            <a:t>Pariwisata</a:t>
          </a:r>
          <a:endParaRPr lang="en-US" dirty="0">
            <a:latin typeface="Cambria" pitchFamily="18" charset="0"/>
          </a:endParaRPr>
        </a:p>
      </dgm:t>
    </dgm:pt>
    <dgm:pt modelId="{F18808E0-EBD1-7740-9BBF-A92F5A7CE927}" type="parTrans" cxnId="{ACA2AB35-F84B-3D41-B1D1-CBD3B7C8D1F1}">
      <dgm:prSet/>
      <dgm:spPr/>
      <dgm:t>
        <a:bodyPr/>
        <a:lstStyle/>
        <a:p>
          <a:endParaRPr lang="en-US">
            <a:latin typeface="Cambria" pitchFamily="18" charset="0"/>
          </a:endParaRPr>
        </a:p>
      </dgm:t>
    </dgm:pt>
    <dgm:pt modelId="{051BCB1A-EB7F-5147-857E-B078A6A691AE}" type="sibTrans" cxnId="{ACA2AB35-F84B-3D41-B1D1-CBD3B7C8D1F1}">
      <dgm:prSet/>
      <dgm:spPr/>
      <dgm:t>
        <a:bodyPr/>
        <a:lstStyle/>
        <a:p>
          <a:endParaRPr lang="en-US">
            <a:latin typeface="Cambria" pitchFamily="18" charset="0"/>
          </a:endParaRPr>
        </a:p>
      </dgm:t>
    </dgm:pt>
    <dgm:pt modelId="{B660E7DD-60BF-1242-B6AC-E5432AF3B946}">
      <dgm:prSet phldrT="[Text]"/>
      <dgm:spPr/>
      <dgm:t>
        <a:bodyPr/>
        <a:lstStyle/>
        <a:p>
          <a:r>
            <a:rPr lang="en-US" dirty="0" err="1" smtClean="0">
              <a:latin typeface="Cambria" pitchFamily="18" charset="0"/>
            </a:rPr>
            <a:t>Perumahan</a:t>
          </a:r>
          <a:endParaRPr lang="en-US" dirty="0">
            <a:latin typeface="Cambria" pitchFamily="18" charset="0"/>
          </a:endParaRPr>
        </a:p>
      </dgm:t>
    </dgm:pt>
    <dgm:pt modelId="{3E2165FE-C6E2-6249-81CB-16F15B272F70}" type="parTrans" cxnId="{93F834F1-0BD9-5046-A2E4-403B3D5EFAE0}">
      <dgm:prSet/>
      <dgm:spPr/>
      <dgm:t>
        <a:bodyPr/>
        <a:lstStyle/>
        <a:p>
          <a:endParaRPr lang="en-US">
            <a:latin typeface="Cambria" pitchFamily="18" charset="0"/>
          </a:endParaRPr>
        </a:p>
      </dgm:t>
    </dgm:pt>
    <dgm:pt modelId="{6AEB5976-2276-8344-946E-72978C42B964}" type="sibTrans" cxnId="{93F834F1-0BD9-5046-A2E4-403B3D5EFAE0}">
      <dgm:prSet/>
      <dgm:spPr/>
      <dgm:t>
        <a:bodyPr/>
        <a:lstStyle/>
        <a:p>
          <a:endParaRPr lang="en-US">
            <a:latin typeface="Cambria" pitchFamily="18" charset="0"/>
          </a:endParaRPr>
        </a:p>
      </dgm:t>
    </dgm:pt>
    <dgm:pt modelId="{53703D0E-8C31-7541-A27C-2039FD3C3F8D}">
      <dgm:prSet phldrT="[Text]"/>
      <dgm:spPr/>
      <dgm:t>
        <a:bodyPr/>
        <a:lstStyle/>
        <a:p>
          <a:r>
            <a:rPr lang="en-US" b="0" dirty="0" smtClean="0">
              <a:latin typeface="Cambria" panose="02040503050406030204" pitchFamily="18" charset="0"/>
            </a:rPr>
            <a:t>FOKUS 3 : PENGURANGAN  KESENJANGAN</a:t>
          </a:r>
          <a:endParaRPr lang="en-US" b="0" dirty="0">
            <a:latin typeface="Cambria" panose="02040503050406030204" pitchFamily="18" charset="0"/>
          </a:endParaRPr>
        </a:p>
      </dgm:t>
    </dgm:pt>
    <dgm:pt modelId="{86103C74-8C14-0245-9206-AFD12B14912F}" type="sibTrans" cxnId="{89F3D49C-95A1-5E42-B2F8-4E7DEAB6230B}">
      <dgm:prSet/>
      <dgm:spPr/>
      <dgm:t>
        <a:bodyPr/>
        <a:lstStyle/>
        <a:p>
          <a:endParaRPr lang="en-US">
            <a:latin typeface="Cambria" pitchFamily="18" charset="0"/>
          </a:endParaRPr>
        </a:p>
      </dgm:t>
    </dgm:pt>
    <dgm:pt modelId="{0B6C445A-1BA3-1B45-8BA6-D173075DEF3D}" type="parTrans" cxnId="{89F3D49C-95A1-5E42-B2F8-4E7DEAB6230B}">
      <dgm:prSet/>
      <dgm:spPr/>
      <dgm:t>
        <a:bodyPr/>
        <a:lstStyle/>
        <a:p>
          <a:endParaRPr lang="en-US">
            <a:latin typeface="Cambria" pitchFamily="18" charset="0"/>
          </a:endParaRPr>
        </a:p>
      </dgm:t>
    </dgm:pt>
    <dgm:pt modelId="{FF3AE18B-4FE6-CE4F-8AFD-AF7035CB54B6}" type="pres">
      <dgm:prSet presAssocID="{6D4ADF15-31A2-8746-A533-22850DCADBC9}" presName="theList" presStyleCnt="0">
        <dgm:presLayoutVars>
          <dgm:dir/>
          <dgm:animLvl val="lvl"/>
          <dgm:resizeHandles val="exact"/>
        </dgm:presLayoutVars>
      </dgm:prSet>
      <dgm:spPr/>
      <dgm:t>
        <a:bodyPr/>
        <a:lstStyle/>
        <a:p>
          <a:endParaRPr lang="id-ID"/>
        </a:p>
      </dgm:t>
    </dgm:pt>
    <dgm:pt modelId="{4BB3DA76-4043-8E43-8D74-4B6705E9CB57}" type="pres">
      <dgm:prSet presAssocID="{B3A6EC38-4E6A-0E42-82E8-FCC9514523CE}" presName="compNode" presStyleCnt="0"/>
      <dgm:spPr/>
    </dgm:pt>
    <dgm:pt modelId="{9031B211-313A-DC48-B616-1CEA6158E04A}" type="pres">
      <dgm:prSet presAssocID="{B3A6EC38-4E6A-0E42-82E8-FCC9514523CE}" presName="aNode" presStyleLbl="bgShp" presStyleIdx="0" presStyleCnt="3"/>
      <dgm:spPr/>
      <dgm:t>
        <a:bodyPr/>
        <a:lstStyle/>
        <a:p>
          <a:endParaRPr lang="en-US"/>
        </a:p>
      </dgm:t>
    </dgm:pt>
    <dgm:pt modelId="{FF2DD5DF-E2B8-624E-923E-9EA6FE22E013}" type="pres">
      <dgm:prSet presAssocID="{B3A6EC38-4E6A-0E42-82E8-FCC9514523CE}" presName="textNode" presStyleLbl="bgShp" presStyleIdx="0" presStyleCnt="3"/>
      <dgm:spPr/>
      <dgm:t>
        <a:bodyPr/>
        <a:lstStyle/>
        <a:p>
          <a:endParaRPr lang="en-US"/>
        </a:p>
      </dgm:t>
    </dgm:pt>
    <dgm:pt modelId="{F03FB7B7-DD7D-4947-B72D-C8773CC32B24}" type="pres">
      <dgm:prSet presAssocID="{B3A6EC38-4E6A-0E42-82E8-FCC9514523CE}" presName="compChildNode" presStyleCnt="0"/>
      <dgm:spPr/>
    </dgm:pt>
    <dgm:pt modelId="{55CA8D64-849E-624E-B3F3-BA53DAA38B07}" type="pres">
      <dgm:prSet presAssocID="{B3A6EC38-4E6A-0E42-82E8-FCC9514523CE}" presName="theInnerList" presStyleCnt="0"/>
      <dgm:spPr/>
    </dgm:pt>
    <dgm:pt modelId="{CCA0BEF5-EA55-4045-A267-99CDBA832740}" type="pres">
      <dgm:prSet presAssocID="{4A7EA627-A3F3-1349-96AF-2931CA887B52}" presName="childNode" presStyleLbl="node1" presStyleIdx="0" presStyleCnt="7">
        <dgm:presLayoutVars>
          <dgm:bulletEnabled val="1"/>
        </dgm:presLayoutVars>
      </dgm:prSet>
      <dgm:spPr/>
      <dgm:t>
        <a:bodyPr/>
        <a:lstStyle/>
        <a:p>
          <a:endParaRPr lang="id-ID"/>
        </a:p>
      </dgm:t>
    </dgm:pt>
    <dgm:pt modelId="{7A208352-4590-9640-8B96-A3217BA482C5}" type="pres">
      <dgm:prSet presAssocID="{4A7EA627-A3F3-1349-96AF-2931CA887B52}" presName="aSpace2" presStyleCnt="0"/>
      <dgm:spPr/>
    </dgm:pt>
    <dgm:pt modelId="{0502A188-3EFB-2C41-8F44-91C1B2A56784}" type="pres">
      <dgm:prSet presAssocID="{E6DDDC10-632E-324C-B432-61DA2156C7E4}" presName="childNode" presStyleLbl="node1" presStyleIdx="1" presStyleCnt="7">
        <dgm:presLayoutVars>
          <dgm:bulletEnabled val="1"/>
        </dgm:presLayoutVars>
      </dgm:prSet>
      <dgm:spPr/>
      <dgm:t>
        <a:bodyPr/>
        <a:lstStyle/>
        <a:p>
          <a:endParaRPr lang="en-US"/>
        </a:p>
      </dgm:t>
    </dgm:pt>
    <dgm:pt modelId="{1B43A70F-EA64-844D-933D-F5AAC8D6C95C}" type="pres">
      <dgm:prSet presAssocID="{E6DDDC10-632E-324C-B432-61DA2156C7E4}" presName="aSpace2" presStyleCnt="0"/>
      <dgm:spPr/>
    </dgm:pt>
    <dgm:pt modelId="{993E7447-A419-9942-8B13-C2D48E65ACAB}" type="pres">
      <dgm:prSet presAssocID="{27FE956C-0B72-CC4B-A794-CD50F4CEFA64}" presName="childNode" presStyleLbl="node1" presStyleIdx="2" presStyleCnt="7">
        <dgm:presLayoutVars>
          <dgm:bulletEnabled val="1"/>
        </dgm:presLayoutVars>
      </dgm:prSet>
      <dgm:spPr/>
      <dgm:t>
        <a:bodyPr/>
        <a:lstStyle/>
        <a:p>
          <a:endParaRPr lang="en-US"/>
        </a:p>
      </dgm:t>
    </dgm:pt>
    <dgm:pt modelId="{D2D4CA5C-8D05-3740-9EBC-765862459142}" type="pres">
      <dgm:prSet presAssocID="{27FE956C-0B72-CC4B-A794-CD50F4CEFA64}" presName="aSpace2" presStyleCnt="0"/>
      <dgm:spPr/>
    </dgm:pt>
    <dgm:pt modelId="{3998DC8F-E218-B648-BC62-9D6C0AAC1802}" type="pres">
      <dgm:prSet presAssocID="{FB1D1880-4DF4-F64B-A600-BBE9B0CF9BF3}" presName="childNode" presStyleLbl="node1" presStyleIdx="3" presStyleCnt="7">
        <dgm:presLayoutVars>
          <dgm:bulletEnabled val="1"/>
        </dgm:presLayoutVars>
      </dgm:prSet>
      <dgm:spPr/>
      <dgm:t>
        <a:bodyPr/>
        <a:lstStyle/>
        <a:p>
          <a:endParaRPr lang="id-ID"/>
        </a:p>
      </dgm:t>
    </dgm:pt>
    <dgm:pt modelId="{B500E394-6CAB-344A-808D-AAEDC6E0FAC4}" type="pres">
      <dgm:prSet presAssocID="{B3A6EC38-4E6A-0E42-82E8-FCC9514523CE}" presName="aSpace" presStyleCnt="0"/>
      <dgm:spPr/>
    </dgm:pt>
    <dgm:pt modelId="{3BA24865-BC50-FE45-8F6C-AF0AD490B41A}" type="pres">
      <dgm:prSet presAssocID="{72451308-BDEC-DD45-B19D-7B58164C7BCB}" presName="compNode" presStyleCnt="0"/>
      <dgm:spPr/>
    </dgm:pt>
    <dgm:pt modelId="{9CC7624C-C28F-2843-817C-633CABB9431D}" type="pres">
      <dgm:prSet presAssocID="{72451308-BDEC-DD45-B19D-7B58164C7BCB}" presName="aNode" presStyleLbl="bgShp" presStyleIdx="1" presStyleCnt="3"/>
      <dgm:spPr/>
      <dgm:t>
        <a:bodyPr/>
        <a:lstStyle/>
        <a:p>
          <a:endParaRPr lang="en-US"/>
        </a:p>
      </dgm:t>
    </dgm:pt>
    <dgm:pt modelId="{5C5DCF2E-BB44-F14F-A216-C9C9B701411D}" type="pres">
      <dgm:prSet presAssocID="{72451308-BDEC-DD45-B19D-7B58164C7BCB}" presName="textNode" presStyleLbl="bgShp" presStyleIdx="1" presStyleCnt="3"/>
      <dgm:spPr/>
      <dgm:t>
        <a:bodyPr/>
        <a:lstStyle/>
        <a:p>
          <a:endParaRPr lang="en-US"/>
        </a:p>
      </dgm:t>
    </dgm:pt>
    <dgm:pt modelId="{14D676CF-5DC4-444D-8E7C-1AB06DDAB61E}" type="pres">
      <dgm:prSet presAssocID="{72451308-BDEC-DD45-B19D-7B58164C7BCB}" presName="compChildNode" presStyleCnt="0"/>
      <dgm:spPr/>
    </dgm:pt>
    <dgm:pt modelId="{FA767FF4-269E-9F4B-8211-2E020943294B}" type="pres">
      <dgm:prSet presAssocID="{72451308-BDEC-DD45-B19D-7B58164C7BCB}" presName="theInnerList" presStyleCnt="0"/>
      <dgm:spPr/>
    </dgm:pt>
    <dgm:pt modelId="{42E088C6-9DFE-6148-937E-BFEB83D457AA}" type="pres">
      <dgm:prSet presAssocID="{63050FA5-AC76-964D-9156-008819573B48}" presName="childNode" presStyleLbl="node1" presStyleIdx="4" presStyleCnt="7">
        <dgm:presLayoutVars>
          <dgm:bulletEnabled val="1"/>
        </dgm:presLayoutVars>
      </dgm:prSet>
      <dgm:spPr/>
      <dgm:t>
        <a:bodyPr/>
        <a:lstStyle/>
        <a:p>
          <a:endParaRPr lang="id-ID"/>
        </a:p>
      </dgm:t>
    </dgm:pt>
    <dgm:pt modelId="{A148278E-740B-9B42-B166-C1E95A7953D6}" type="pres">
      <dgm:prSet presAssocID="{63050FA5-AC76-964D-9156-008819573B48}" presName="aSpace2" presStyleCnt="0"/>
      <dgm:spPr/>
    </dgm:pt>
    <dgm:pt modelId="{31BC68C7-FBDE-B44F-900D-EAD208443103}" type="pres">
      <dgm:prSet presAssocID="{76EF0BFA-A406-3240-8AC6-7B4A463C9F3E}" presName="childNode" presStyleLbl="node1" presStyleIdx="5" presStyleCnt="7">
        <dgm:presLayoutVars>
          <dgm:bulletEnabled val="1"/>
        </dgm:presLayoutVars>
      </dgm:prSet>
      <dgm:spPr/>
      <dgm:t>
        <a:bodyPr/>
        <a:lstStyle/>
        <a:p>
          <a:endParaRPr lang="id-ID"/>
        </a:p>
      </dgm:t>
    </dgm:pt>
    <dgm:pt modelId="{3C559554-D3CE-264A-B79A-5A63924EAB6B}" type="pres">
      <dgm:prSet presAssocID="{76EF0BFA-A406-3240-8AC6-7B4A463C9F3E}" presName="aSpace2" presStyleCnt="0"/>
      <dgm:spPr/>
    </dgm:pt>
    <dgm:pt modelId="{A8A40697-2F08-B44C-AF56-A464B1044139}" type="pres">
      <dgm:prSet presAssocID="{B660E7DD-60BF-1242-B6AC-E5432AF3B946}" presName="childNode" presStyleLbl="node1" presStyleIdx="6" presStyleCnt="7">
        <dgm:presLayoutVars>
          <dgm:bulletEnabled val="1"/>
        </dgm:presLayoutVars>
      </dgm:prSet>
      <dgm:spPr/>
      <dgm:t>
        <a:bodyPr/>
        <a:lstStyle/>
        <a:p>
          <a:endParaRPr lang="id-ID"/>
        </a:p>
      </dgm:t>
    </dgm:pt>
    <dgm:pt modelId="{38CF5943-31F6-4545-8B05-1B626BF12ADD}" type="pres">
      <dgm:prSet presAssocID="{72451308-BDEC-DD45-B19D-7B58164C7BCB}" presName="aSpace" presStyleCnt="0"/>
      <dgm:spPr/>
    </dgm:pt>
    <dgm:pt modelId="{1DEDCF93-466F-0A42-8923-DD4A875B0910}" type="pres">
      <dgm:prSet presAssocID="{53703D0E-8C31-7541-A27C-2039FD3C3F8D}" presName="compNode" presStyleCnt="0"/>
      <dgm:spPr/>
    </dgm:pt>
    <dgm:pt modelId="{D027D539-FCC4-EC41-AC1A-F112E5176037}" type="pres">
      <dgm:prSet presAssocID="{53703D0E-8C31-7541-A27C-2039FD3C3F8D}" presName="aNode" presStyleLbl="bgShp" presStyleIdx="2" presStyleCnt="3" custLinFactNeighborX="1629" custLinFactNeighborY="7811"/>
      <dgm:spPr/>
      <dgm:t>
        <a:bodyPr/>
        <a:lstStyle/>
        <a:p>
          <a:endParaRPr lang="id-ID"/>
        </a:p>
      </dgm:t>
    </dgm:pt>
    <dgm:pt modelId="{2C2FE680-F7A8-9346-B674-A23E35377433}" type="pres">
      <dgm:prSet presAssocID="{53703D0E-8C31-7541-A27C-2039FD3C3F8D}" presName="textNode" presStyleLbl="bgShp" presStyleIdx="2" presStyleCnt="3"/>
      <dgm:spPr/>
      <dgm:t>
        <a:bodyPr/>
        <a:lstStyle/>
        <a:p>
          <a:endParaRPr lang="id-ID"/>
        </a:p>
      </dgm:t>
    </dgm:pt>
    <dgm:pt modelId="{F8E59BB1-B83F-D049-B82C-F27A32FD63E5}" type="pres">
      <dgm:prSet presAssocID="{53703D0E-8C31-7541-A27C-2039FD3C3F8D}" presName="compChildNode" presStyleCnt="0"/>
      <dgm:spPr/>
    </dgm:pt>
    <dgm:pt modelId="{B1D24154-8652-DB42-9742-A30B1541C4A6}" type="pres">
      <dgm:prSet presAssocID="{53703D0E-8C31-7541-A27C-2039FD3C3F8D}" presName="theInnerList" presStyleCnt="0"/>
      <dgm:spPr/>
    </dgm:pt>
  </dgm:ptLst>
  <dgm:cxnLst>
    <dgm:cxn modelId="{8564DA52-FFC7-48E7-BCB7-A48F70EBAA0A}" type="presOf" srcId="{27FE956C-0B72-CC4B-A794-CD50F4CEFA64}" destId="{993E7447-A419-9942-8B13-C2D48E65ACAB}" srcOrd="0" destOrd="0" presId="urn:microsoft.com/office/officeart/2005/8/layout/lProcess2"/>
    <dgm:cxn modelId="{21779583-3AB9-4856-8121-F6758831CDCA}" type="presOf" srcId="{53703D0E-8C31-7541-A27C-2039FD3C3F8D}" destId="{2C2FE680-F7A8-9346-B674-A23E35377433}" srcOrd="1" destOrd="0" presId="urn:microsoft.com/office/officeart/2005/8/layout/lProcess2"/>
    <dgm:cxn modelId="{658D30BA-2686-F04D-9FAA-0EE5D3B26A9E}" srcId="{B3A6EC38-4E6A-0E42-82E8-FCC9514523CE}" destId="{4A7EA627-A3F3-1349-96AF-2931CA887B52}" srcOrd="0" destOrd="0" parTransId="{034A409B-AC50-0B42-86B1-503182AE048F}" sibTransId="{E26683E0-61C1-8B4D-873B-6B3838BEBF59}"/>
    <dgm:cxn modelId="{57879B2A-534A-4CC2-9009-D70FA23F7828}" type="presOf" srcId="{B3A6EC38-4E6A-0E42-82E8-FCC9514523CE}" destId="{FF2DD5DF-E2B8-624E-923E-9EA6FE22E013}" srcOrd="1" destOrd="0" presId="urn:microsoft.com/office/officeart/2005/8/layout/lProcess2"/>
    <dgm:cxn modelId="{54E67433-3BCF-4D68-A32A-DCF62DE89C40}" type="presOf" srcId="{4A7EA627-A3F3-1349-96AF-2931CA887B52}" destId="{CCA0BEF5-EA55-4045-A267-99CDBA832740}" srcOrd="0" destOrd="0" presId="urn:microsoft.com/office/officeart/2005/8/layout/lProcess2"/>
    <dgm:cxn modelId="{A587A65C-C07B-4F41-8AA0-966440831018}" type="presOf" srcId="{53703D0E-8C31-7541-A27C-2039FD3C3F8D}" destId="{D027D539-FCC4-EC41-AC1A-F112E5176037}" srcOrd="0" destOrd="0" presId="urn:microsoft.com/office/officeart/2005/8/layout/lProcess2"/>
    <dgm:cxn modelId="{B12A16C2-6527-4BAF-B4FB-F341FC89235E}" type="presOf" srcId="{E6DDDC10-632E-324C-B432-61DA2156C7E4}" destId="{0502A188-3EFB-2C41-8F44-91C1B2A56784}" srcOrd="0" destOrd="0" presId="urn:microsoft.com/office/officeart/2005/8/layout/lProcess2"/>
    <dgm:cxn modelId="{1507CF2C-1D58-4E69-AD3A-0C9BDB6E3B59}" type="presOf" srcId="{63050FA5-AC76-964D-9156-008819573B48}" destId="{42E088C6-9DFE-6148-937E-BFEB83D457AA}" srcOrd="0" destOrd="0" presId="urn:microsoft.com/office/officeart/2005/8/layout/lProcess2"/>
    <dgm:cxn modelId="{40679A6E-FA0A-BD4D-8933-B88858C0074F}" srcId="{B3A6EC38-4E6A-0E42-82E8-FCC9514523CE}" destId="{E6DDDC10-632E-324C-B432-61DA2156C7E4}" srcOrd="1" destOrd="0" parTransId="{5A31807C-6557-384B-8429-AF12D110959C}" sibTransId="{CB54B590-F97D-3545-B1A9-AEC7184BE3F7}"/>
    <dgm:cxn modelId="{93F834F1-0BD9-5046-A2E4-403B3D5EFAE0}" srcId="{72451308-BDEC-DD45-B19D-7B58164C7BCB}" destId="{B660E7DD-60BF-1242-B6AC-E5432AF3B946}" srcOrd="2" destOrd="0" parTransId="{3E2165FE-C6E2-6249-81CB-16F15B272F70}" sibTransId="{6AEB5976-2276-8344-946E-72978C42B964}"/>
    <dgm:cxn modelId="{F2D7EDE5-098F-42A2-94A5-A500EED8A1EF}" type="presOf" srcId="{72451308-BDEC-DD45-B19D-7B58164C7BCB}" destId="{5C5DCF2E-BB44-F14F-A216-C9C9B701411D}" srcOrd="1" destOrd="0" presId="urn:microsoft.com/office/officeart/2005/8/layout/lProcess2"/>
    <dgm:cxn modelId="{5EBFC331-B87B-AF4C-AFB0-B76237FBDA8B}" srcId="{6D4ADF15-31A2-8746-A533-22850DCADBC9}" destId="{72451308-BDEC-DD45-B19D-7B58164C7BCB}" srcOrd="1" destOrd="0" parTransId="{6680D54B-651A-2B4F-9855-DC3946A0B71F}" sibTransId="{1B5E8451-C098-DB43-B075-E4B3AC765F26}"/>
    <dgm:cxn modelId="{ACA2AB35-F84B-3D41-B1D1-CBD3B7C8D1F1}" srcId="{B3A6EC38-4E6A-0E42-82E8-FCC9514523CE}" destId="{FB1D1880-4DF4-F64B-A600-BBE9B0CF9BF3}" srcOrd="3" destOrd="0" parTransId="{F18808E0-EBD1-7740-9BBF-A92F5A7CE927}" sibTransId="{051BCB1A-EB7F-5147-857E-B078A6A691AE}"/>
    <dgm:cxn modelId="{3C2FD7F5-15BB-3849-9278-6EF69093F3CB}" srcId="{6D4ADF15-31A2-8746-A533-22850DCADBC9}" destId="{B3A6EC38-4E6A-0E42-82E8-FCC9514523CE}" srcOrd="0" destOrd="0" parTransId="{D94B1AE5-7ED6-3A4B-AF66-99261EDBC350}" sibTransId="{D6BA9244-2B4C-9C4A-A5A3-FC1E8C0B2E31}"/>
    <dgm:cxn modelId="{BC28D70E-01BC-40D0-BD99-8F75B72D432F}" type="presOf" srcId="{76EF0BFA-A406-3240-8AC6-7B4A463C9F3E}" destId="{31BC68C7-FBDE-B44F-900D-EAD208443103}" srcOrd="0" destOrd="0" presId="urn:microsoft.com/office/officeart/2005/8/layout/lProcess2"/>
    <dgm:cxn modelId="{0FC1D01A-2C9B-40BC-9A32-E3E084D2246E}" type="presOf" srcId="{72451308-BDEC-DD45-B19D-7B58164C7BCB}" destId="{9CC7624C-C28F-2843-817C-633CABB9431D}" srcOrd="0" destOrd="0" presId="urn:microsoft.com/office/officeart/2005/8/layout/lProcess2"/>
    <dgm:cxn modelId="{0BD512CC-71E2-E047-947A-07C0B42A8A42}" srcId="{72451308-BDEC-DD45-B19D-7B58164C7BCB}" destId="{76EF0BFA-A406-3240-8AC6-7B4A463C9F3E}" srcOrd="1" destOrd="0" parTransId="{76CF63B5-1848-394E-987E-C35AEA37B51B}" sibTransId="{3D9FF9C8-716E-7942-B62E-394E521DD018}"/>
    <dgm:cxn modelId="{89F3D49C-95A1-5E42-B2F8-4E7DEAB6230B}" srcId="{6D4ADF15-31A2-8746-A533-22850DCADBC9}" destId="{53703D0E-8C31-7541-A27C-2039FD3C3F8D}" srcOrd="2" destOrd="0" parTransId="{0B6C445A-1BA3-1B45-8BA6-D173075DEF3D}" sibTransId="{86103C74-8C14-0245-9206-AFD12B14912F}"/>
    <dgm:cxn modelId="{88285760-C512-4BDC-BCB8-EEAABDE8412D}" type="presOf" srcId="{B3A6EC38-4E6A-0E42-82E8-FCC9514523CE}" destId="{9031B211-313A-DC48-B616-1CEA6158E04A}" srcOrd="0" destOrd="0" presId="urn:microsoft.com/office/officeart/2005/8/layout/lProcess2"/>
    <dgm:cxn modelId="{0D08B24D-4DA5-41D8-84B6-44F63A54A332}" type="presOf" srcId="{6D4ADF15-31A2-8746-A533-22850DCADBC9}" destId="{FF3AE18B-4FE6-CE4F-8AFD-AF7035CB54B6}" srcOrd="0" destOrd="0" presId="urn:microsoft.com/office/officeart/2005/8/layout/lProcess2"/>
    <dgm:cxn modelId="{655EECAF-62F6-E84B-BE84-9DC09E9DB479}" srcId="{B3A6EC38-4E6A-0E42-82E8-FCC9514523CE}" destId="{27FE956C-0B72-CC4B-A794-CD50F4CEFA64}" srcOrd="2" destOrd="0" parTransId="{7E557405-D0EE-324D-ADF0-0BEE10CE673D}" sibTransId="{236486F5-ACD7-274C-922C-B88A1699A01D}"/>
    <dgm:cxn modelId="{44DF7D0E-24B5-4165-A72A-ADA960A7F384}" type="presOf" srcId="{FB1D1880-4DF4-F64B-A600-BBE9B0CF9BF3}" destId="{3998DC8F-E218-B648-BC62-9D6C0AAC1802}" srcOrd="0" destOrd="0" presId="urn:microsoft.com/office/officeart/2005/8/layout/lProcess2"/>
    <dgm:cxn modelId="{2EA93623-6150-4AFE-B615-AB90499E4040}" type="presOf" srcId="{B660E7DD-60BF-1242-B6AC-E5432AF3B946}" destId="{A8A40697-2F08-B44C-AF56-A464B1044139}" srcOrd="0" destOrd="0" presId="urn:microsoft.com/office/officeart/2005/8/layout/lProcess2"/>
    <dgm:cxn modelId="{8576CCC5-DB7D-D34D-B263-44FED5C343B2}" srcId="{72451308-BDEC-DD45-B19D-7B58164C7BCB}" destId="{63050FA5-AC76-964D-9156-008819573B48}" srcOrd="0" destOrd="0" parTransId="{5F9FF06A-689D-594A-A589-570457C9296A}" sibTransId="{BB04B657-79FE-7543-85E2-5D2B191F6194}"/>
    <dgm:cxn modelId="{F5A0691E-8013-4A18-ACD8-56A5F6C21FDF}" type="presParOf" srcId="{FF3AE18B-4FE6-CE4F-8AFD-AF7035CB54B6}" destId="{4BB3DA76-4043-8E43-8D74-4B6705E9CB57}" srcOrd="0" destOrd="0" presId="urn:microsoft.com/office/officeart/2005/8/layout/lProcess2"/>
    <dgm:cxn modelId="{245D67A6-5C9A-4919-880C-6937BB927EEE}" type="presParOf" srcId="{4BB3DA76-4043-8E43-8D74-4B6705E9CB57}" destId="{9031B211-313A-DC48-B616-1CEA6158E04A}" srcOrd="0" destOrd="0" presId="urn:microsoft.com/office/officeart/2005/8/layout/lProcess2"/>
    <dgm:cxn modelId="{B73BB8B6-65B7-4209-86B1-A1B9FFA9329D}" type="presParOf" srcId="{4BB3DA76-4043-8E43-8D74-4B6705E9CB57}" destId="{FF2DD5DF-E2B8-624E-923E-9EA6FE22E013}" srcOrd="1" destOrd="0" presId="urn:microsoft.com/office/officeart/2005/8/layout/lProcess2"/>
    <dgm:cxn modelId="{D665F607-4024-4135-8CC3-0B015F50356B}" type="presParOf" srcId="{4BB3DA76-4043-8E43-8D74-4B6705E9CB57}" destId="{F03FB7B7-DD7D-4947-B72D-C8773CC32B24}" srcOrd="2" destOrd="0" presId="urn:microsoft.com/office/officeart/2005/8/layout/lProcess2"/>
    <dgm:cxn modelId="{30159D5F-F7DE-48EF-885E-8BC32F7AC740}" type="presParOf" srcId="{F03FB7B7-DD7D-4947-B72D-C8773CC32B24}" destId="{55CA8D64-849E-624E-B3F3-BA53DAA38B07}" srcOrd="0" destOrd="0" presId="urn:microsoft.com/office/officeart/2005/8/layout/lProcess2"/>
    <dgm:cxn modelId="{83E674DC-9975-420E-9114-8366F42805DD}" type="presParOf" srcId="{55CA8D64-849E-624E-B3F3-BA53DAA38B07}" destId="{CCA0BEF5-EA55-4045-A267-99CDBA832740}" srcOrd="0" destOrd="0" presId="urn:microsoft.com/office/officeart/2005/8/layout/lProcess2"/>
    <dgm:cxn modelId="{38AD676C-C8DA-499B-8053-474DCD640320}" type="presParOf" srcId="{55CA8D64-849E-624E-B3F3-BA53DAA38B07}" destId="{7A208352-4590-9640-8B96-A3217BA482C5}" srcOrd="1" destOrd="0" presId="urn:microsoft.com/office/officeart/2005/8/layout/lProcess2"/>
    <dgm:cxn modelId="{9122148F-D7B2-4C5E-BE94-0BD3BDA10B53}" type="presParOf" srcId="{55CA8D64-849E-624E-B3F3-BA53DAA38B07}" destId="{0502A188-3EFB-2C41-8F44-91C1B2A56784}" srcOrd="2" destOrd="0" presId="urn:microsoft.com/office/officeart/2005/8/layout/lProcess2"/>
    <dgm:cxn modelId="{98087196-7365-4CBC-973D-D0704AB28E56}" type="presParOf" srcId="{55CA8D64-849E-624E-B3F3-BA53DAA38B07}" destId="{1B43A70F-EA64-844D-933D-F5AAC8D6C95C}" srcOrd="3" destOrd="0" presId="urn:microsoft.com/office/officeart/2005/8/layout/lProcess2"/>
    <dgm:cxn modelId="{1E0CF31E-21BF-4DD9-9334-15FE5623AF1B}" type="presParOf" srcId="{55CA8D64-849E-624E-B3F3-BA53DAA38B07}" destId="{993E7447-A419-9942-8B13-C2D48E65ACAB}" srcOrd="4" destOrd="0" presId="urn:microsoft.com/office/officeart/2005/8/layout/lProcess2"/>
    <dgm:cxn modelId="{ABC15F60-FA0F-4E36-9851-8671E39D360B}" type="presParOf" srcId="{55CA8D64-849E-624E-B3F3-BA53DAA38B07}" destId="{D2D4CA5C-8D05-3740-9EBC-765862459142}" srcOrd="5" destOrd="0" presId="urn:microsoft.com/office/officeart/2005/8/layout/lProcess2"/>
    <dgm:cxn modelId="{7C26522C-1E31-48B8-92F5-69CDAB5B1FE2}" type="presParOf" srcId="{55CA8D64-849E-624E-B3F3-BA53DAA38B07}" destId="{3998DC8F-E218-B648-BC62-9D6C0AAC1802}" srcOrd="6" destOrd="0" presId="urn:microsoft.com/office/officeart/2005/8/layout/lProcess2"/>
    <dgm:cxn modelId="{978E2487-8993-4407-A3FE-60EA64AC93CF}" type="presParOf" srcId="{FF3AE18B-4FE6-CE4F-8AFD-AF7035CB54B6}" destId="{B500E394-6CAB-344A-808D-AAEDC6E0FAC4}" srcOrd="1" destOrd="0" presId="urn:microsoft.com/office/officeart/2005/8/layout/lProcess2"/>
    <dgm:cxn modelId="{D5DA3E01-AF9A-49D3-A4FB-4FB0EBE59517}" type="presParOf" srcId="{FF3AE18B-4FE6-CE4F-8AFD-AF7035CB54B6}" destId="{3BA24865-BC50-FE45-8F6C-AF0AD490B41A}" srcOrd="2" destOrd="0" presId="urn:microsoft.com/office/officeart/2005/8/layout/lProcess2"/>
    <dgm:cxn modelId="{EB558BE6-FA62-48B7-A702-6186FF643A74}" type="presParOf" srcId="{3BA24865-BC50-FE45-8F6C-AF0AD490B41A}" destId="{9CC7624C-C28F-2843-817C-633CABB9431D}" srcOrd="0" destOrd="0" presId="urn:microsoft.com/office/officeart/2005/8/layout/lProcess2"/>
    <dgm:cxn modelId="{0CAE8968-62E3-44F1-8A55-0373F9F4263F}" type="presParOf" srcId="{3BA24865-BC50-FE45-8F6C-AF0AD490B41A}" destId="{5C5DCF2E-BB44-F14F-A216-C9C9B701411D}" srcOrd="1" destOrd="0" presId="urn:microsoft.com/office/officeart/2005/8/layout/lProcess2"/>
    <dgm:cxn modelId="{93AFC135-6F39-438F-ACF3-8415CD0CF523}" type="presParOf" srcId="{3BA24865-BC50-FE45-8F6C-AF0AD490B41A}" destId="{14D676CF-5DC4-444D-8E7C-1AB06DDAB61E}" srcOrd="2" destOrd="0" presId="urn:microsoft.com/office/officeart/2005/8/layout/lProcess2"/>
    <dgm:cxn modelId="{9E7F9ECB-32B2-44BB-86EF-4032F4980727}" type="presParOf" srcId="{14D676CF-5DC4-444D-8E7C-1AB06DDAB61E}" destId="{FA767FF4-269E-9F4B-8211-2E020943294B}" srcOrd="0" destOrd="0" presId="urn:microsoft.com/office/officeart/2005/8/layout/lProcess2"/>
    <dgm:cxn modelId="{C064E78F-6984-413E-81A3-C6E151144278}" type="presParOf" srcId="{FA767FF4-269E-9F4B-8211-2E020943294B}" destId="{42E088C6-9DFE-6148-937E-BFEB83D457AA}" srcOrd="0" destOrd="0" presId="urn:microsoft.com/office/officeart/2005/8/layout/lProcess2"/>
    <dgm:cxn modelId="{17912FEE-2719-4DDC-9AA7-AF5431BA78C0}" type="presParOf" srcId="{FA767FF4-269E-9F4B-8211-2E020943294B}" destId="{A148278E-740B-9B42-B166-C1E95A7953D6}" srcOrd="1" destOrd="0" presId="urn:microsoft.com/office/officeart/2005/8/layout/lProcess2"/>
    <dgm:cxn modelId="{958A5A6F-85D0-49C9-A9D7-B19CDBB689BC}" type="presParOf" srcId="{FA767FF4-269E-9F4B-8211-2E020943294B}" destId="{31BC68C7-FBDE-B44F-900D-EAD208443103}" srcOrd="2" destOrd="0" presId="urn:microsoft.com/office/officeart/2005/8/layout/lProcess2"/>
    <dgm:cxn modelId="{1950D2C2-C3E0-4970-8DB5-9670991959DD}" type="presParOf" srcId="{FA767FF4-269E-9F4B-8211-2E020943294B}" destId="{3C559554-D3CE-264A-B79A-5A63924EAB6B}" srcOrd="3" destOrd="0" presId="urn:microsoft.com/office/officeart/2005/8/layout/lProcess2"/>
    <dgm:cxn modelId="{14A88B0E-E916-425C-89F0-0C517FDBCCEA}" type="presParOf" srcId="{FA767FF4-269E-9F4B-8211-2E020943294B}" destId="{A8A40697-2F08-B44C-AF56-A464B1044139}" srcOrd="4" destOrd="0" presId="urn:microsoft.com/office/officeart/2005/8/layout/lProcess2"/>
    <dgm:cxn modelId="{92A559E8-3CFF-462C-9D54-1AE03DA5ADA0}" type="presParOf" srcId="{FF3AE18B-4FE6-CE4F-8AFD-AF7035CB54B6}" destId="{38CF5943-31F6-4545-8B05-1B626BF12ADD}" srcOrd="3" destOrd="0" presId="urn:microsoft.com/office/officeart/2005/8/layout/lProcess2"/>
    <dgm:cxn modelId="{7C6B801A-3EAF-4975-98C0-F859C6295A2F}" type="presParOf" srcId="{FF3AE18B-4FE6-CE4F-8AFD-AF7035CB54B6}" destId="{1DEDCF93-466F-0A42-8923-DD4A875B0910}" srcOrd="4" destOrd="0" presId="urn:microsoft.com/office/officeart/2005/8/layout/lProcess2"/>
    <dgm:cxn modelId="{1FEAC788-71F5-45A5-9D2A-28411C6FE667}" type="presParOf" srcId="{1DEDCF93-466F-0A42-8923-DD4A875B0910}" destId="{D027D539-FCC4-EC41-AC1A-F112E5176037}" srcOrd="0" destOrd="0" presId="urn:microsoft.com/office/officeart/2005/8/layout/lProcess2"/>
    <dgm:cxn modelId="{EDAAE582-A2A3-4C5D-B6A7-027A2D70603A}" type="presParOf" srcId="{1DEDCF93-466F-0A42-8923-DD4A875B0910}" destId="{2C2FE680-F7A8-9346-B674-A23E35377433}" srcOrd="1" destOrd="0" presId="urn:microsoft.com/office/officeart/2005/8/layout/lProcess2"/>
    <dgm:cxn modelId="{7356255C-DB4F-4C93-9F92-46B4C804BA96}" type="presParOf" srcId="{1DEDCF93-466F-0A42-8923-DD4A875B0910}" destId="{F8E59BB1-B83F-D049-B82C-F27A32FD63E5}" srcOrd="2" destOrd="0" presId="urn:microsoft.com/office/officeart/2005/8/layout/lProcess2"/>
    <dgm:cxn modelId="{AF7B5B6F-A794-4F70-9354-31BCBAB91DBF}" type="presParOf" srcId="{F8E59BB1-B83F-D049-B82C-F27A32FD63E5}" destId="{B1D24154-8652-DB42-9742-A30B1541C4A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89898-39A2-4876-9189-8ACBB47E6CC6}" type="doc">
      <dgm:prSet loTypeId="urn:microsoft.com/office/officeart/2005/8/layout/radial3" loCatId="cycle" qsTypeId="urn:microsoft.com/office/officeart/2005/8/quickstyle/3d6" qsCatId="3D" csTypeId="urn:microsoft.com/office/officeart/2005/8/colors/colorful5" csCatId="colorful" phldr="1"/>
      <dgm:spPr/>
      <dgm:t>
        <a:bodyPr/>
        <a:lstStyle/>
        <a:p>
          <a:endParaRPr lang="en-US"/>
        </a:p>
      </dgm:t>
    </dgm:pt>
    <dgm:pt modelId="{70C0E8A1-B5E1-473C-9128-1B21A8DB2D7F}">
      <dgm:prSet phldrT="[Text]" custT="1"/>
      <dgm:spPr/>
      <dgm:t>
        <a:bodyPr/>
        <a:lstStyle/>
        <a:p>
          <a:r>
            <a:rPr lang="en-US" sz="3200" b="1" dirty="0" smtClean="0"/>
            <a:t>10</a:t>
          </a:r>
        </a:p>
        <a:p>
          <a:r>
            <a:rPr lang="en-US" sz="3200" b="1" i="1" dirty="0" smtClean="0"/>
            <a:t>Common </a:t>
          </a:r>
        </a:p>
        <a:p>
          <a:r>
            <a:rPr lang="en-US" sz="3200" b="1" i="1" dirty="0" smtClean="0"/>
            <a:t>Goals</a:t>
          </a:r>
          <a:endParaRPr lang="en-US" sz="3200" b="1" i="1" dirty="0"/>
        </a:p>
      </dgm:t>
    </dgm:pt>
    <dgm:pt modelId="{3282789A-DCF4-40F2-BF34-CF8C84445A28}" type="parTrans" cxnId="{18AE9196-A54D-4C58-AC35-264362863710}">
      <dgm:prSet/>
      <dgm:spPr/>
      <dgm:t>
        <a:bodyPr/>
        <a:lstStyle/>
        <a:p>
          <a:endParaRPr lang="en-US" sz="2800"/>
        </a:p>
      </dgm:t>
    </dgm:pt>
    <dgm:pt modelId="{1B35FBAA-6B90-461C-A4B3-0A0022D53BE6}" type="sibTrans" cxnId="{18AE9196-A54D-4C58-AC35-264362863710}">
      <dgm:prSet/>
      <dgm:spPr/>
      <dgm:t>
        <a:bodyPr/>
        <a:lstStyle/>
        <a:p>
          <a:endParaRPr lang="en-US" sz="2800"/>
        </a:p>
      </dgm:t>
    </dgm:pt>
    <dgm:pt modelId="{6732C7DC-219B-4E38-B7DA-F399BB1B9B2D}">
      <dgm:prSet phldrT="[Text]" custT="1"/>
      <dgm:spPr/>
      <dgm:t>
        <a:bodyPr/>
        <a:lstStyle/>
        <a:p>
          <a:pPr rtl="0"/>
          <a:r>
            <a:rPr lang="en-US" sz="2000" b="1" dirty="0" smtClean="0">
              <a:latin typeface="+mn-lt"/>
              <a:ea typeface="+mn-ea"/>
              <a:cs typeface="+mn-cs"/>
            </a:rPr>
            <a:t>1</a:t>
          </a:r>
          <a:endParaRPr lang="id-ID" sz="2000" b="1" dirty="0" smtClean="0">
            <a:latin typeface="+mn-lt"/>
            <a:ea typeface="+mn-ea"/>
            <a:cs typeface="+mn-cs"/>
          </a:endParaRPr>
        </a:p>
        <a:p>
          <a:pPr rtl="0"/>
          <a:r>
            <a:rPr lang="en-US" sz="1400" b="0" dirty="0" smtClean="0">
              <a:latin typeface="+mn-lt"/>
              <a:ea typeface="+mn-ea"/>
              <a:cs typeface="+mn-cs"/>
            </a:rPr>
            <a:t> </a:t>
          </a:r>
          <a:r>
            <a:rPr lang="id-ID" sz="1400" b="0" dirty="0" smtClean="0">
              <a:latin typeface="+mn-lt"/>
              <a:ea typeface="+mn-ea"/>
              <a:cs typeface="+mn-cs"/>
            </a:rPr>
            <a:t>PENINGKATAN</a:t>
          </a:r>
          <a:r>
            <a:rPr lang="en-US" sz="1400" b="0" dirty="0" smtClean="0">
              <a:latin typeface="+mn-lt"/>
              <a:ea typeface="+mn-ea"/>
              <a:cs typeface="+mn-cs"/>
            </a:rPr>
            <a:t> AKSESIBILITAS DAN</a:t>
          </a:r>
          <a:r>
            <a:rPr lang="id-ID" sz="1400" b="0" dirty="0" smtClean="0">
              <a:latin typeface="+mn-lt"/>
              <a:ea typeface="+mn-ea"/>
              <a:cs typeface="+mn-cs"/>
            </a:rPr>
            <a:t>  </a:t>
          </a:r>
          <a:r>
            <a:rPr lang="en-US" sz="1400" b="0" dirty="0" smtClean="0">
              <a:latin typeface="+mn-lt"/>
              <a:ea typeface="+mn-ea"/>
              <a:cs typeface="+mn-cs"/>
            </a:rPr>
            <a:t>MUTU </a:t>
          </a:r>
          <a:r>
            <a:rPr lang="id-ID" sz="1400" b="0" dirty="0" smtClean="0">
              <a:latin typeface="+mn-lt"/>
              <a:ea typeface="+mn-ea"/>
              <a:cs typeface="+mn-cs"/>
            </a:rPr>
            <a:t>PENDIDIKAN</a:t>
          </a:r>
          <a:endParaRPr lang="en-US" sz="1400" dirty="0"/>
        </a:p>
      </dgm:t>
    </dgm:pt>
    <dgm:pt modelId="{EA68E741-FB90-44B6-93A3-DA689F1B0D83}" type="parTrans" cxnId="{4B493B2A-9E4D-45EE-BEF0-79C65AD63B7F}">
      <dgm:prSet/>
      <dgm:spPr/>
      <dgm:t>
        <a:bodyPr/>
        <a:lstStyle/>
        <a:p>
          <a:endParaRPr lang="en-US" sz="2800"/>
        </a:p>
      </dgm:t>
    </dgm:pt>
    <dgm:pt modelId="{35CEAD47-BAFD-4AF0-AF9A-032881BE6314}" type="sibTrans" cxnId="{4B493B2A-9E4D-45EE-BEF0-79C65AD63B7F}">
      <dgm:prSet/>
      <dgm:spPr/>
      <dgm:t>
        <a:bodyPr/>
        <a:lstStyle/>
        <a:p>
          <a:endParaRPr lang="en-US" sz="2800"/>
        </a:p>
      </dgm:t>
    </dgm:pt>
    <dgm:pt modelId="{59AC3AA5-4C0D-4325-83A4-20E96FD470E2}">
      <dgm:prSet phldrT="[Text]" custT="1"/>
      <dgm:spPr/>
      <dgm:t>
        <a:bodyPr/>
        <a:lstStyle/>
        <a:p>
          <a:pPr rtl="0"/>
          <a:r>
            <a:rPr lang="en-US" sz="2000" b="1" dirty="0" smtClean="0">
              <a:latin typeface="+mn-lt"/>
              <a:ea typeface="+mn-ea"/>
              <a:cs typeface="+mn-cs"/>
            </a:rPr>
            <a:t>2</a:t>
          </a:r>
          <a:endParaRPr lang="id-ID" sz="2000" b="1" dirty="0" smtClean="0">
            <a:latin typeface="+mn-lt"/>
            <a:ea typeface="+mn-ea"/>
            <a:cs typeface="+mn-cs"/>
          </a:endParaRPr>
        </a:p>
        <a:p>
          <a:pPr rtl="0"/>
          <a:r>
            <a:rPr lang="en-US" sz="1400" b="0" dirty="0" smtClean="0">
              <a:latin typeface="+mn-lt"/>
              <a:ea typeface="+mn-ea"/>
              <a:cs typeface="+mn-cs"/>
            </a:rPr>
            <a:t> </a:t>
          </a:r>
          <a:r>
            <a:rPr lang="id-ID" sz="1400" b="0" dirty="0" smtClean="0">
              <a:latin typeface="+mn-lt"/>
              <a:ea typeface="+mn-ea"/>
              <a:cs typeface="+mn-cs"/>
            </a:rPr>
            <a:t>PENINGKATAN </a:t>
          </a:r>
          <a:r>
            <a:rPr lang="en-US" sz="1400" b="0" dirty="0" smtClean="0">
              <a:latin typeface="+mn-lt"/>
              <a:ea typeface="+mn-ea"/>
              <a:cs typeface="+mn-cs"/>
            </a:rPr>
            <a:t>AKSESIBILITAS DAN KUALITAS LAYANAN KESEHATAN</a:t>
          </a:r>
          <a:endParaRPr lang="en-US" sz="1400" dirty="0"/>
        </a:p>
      </dgm:t>
    </dgm:pt>
    <dgm:pt modelId="{BBA61FBB-2595-4A3A-A49C-81E42381F121}" type="parTrans" cxnId="{3C4E10F2-ADEA-47C4-845C-EBAE9395BAC0}">
      <dgm:prSet/>
      <dgm:spPr/>
      <dgm:t>
        <a:bodyPr/>
        <a:lstStyle/>
        <a:p>
          <a:endParaRPr lang="en-US" sz="2800"/>
        </a:p>
      </dgm:t>
    </dgm:pt>
    <dgm:pt modelId="{D04788FC-74A6-421C-BBBD-C5A933ACD010}" type="sibTrans" cxnId="{3C4E10F2-ADEA-47C4-845C-EBAE9395BAC0}">
      <dgm:prSet/>
      <dgm:spPr/>
      <dgm:t>
        <a:bodyPr/>
        <a:lstStyle/>
        <a:p>
          <a:endParaRPr lang="en-US" sz="2800"/>
        </a:p>
      </dgm:t>
    </dgm:pt>
    <dgm:pt modelId="{83F6D1BB-9067-46FF-9C5B-CD72F45EC1D1}">
      <dgm:prSet phldrT="[Text]" custT="1"/>
      <dgm:spPr/>
      <dgm:t>
        <a:bodyPr/>
        <a:lstStyle/>
        <a:p>
          <a:pPr rtl="0"/>
          <a:r>
            <a:rPr lang="en-US" sz="2000" b="1" dirty="0" smtClean="0">
              <a:latin typeface="+mn-lt"/>
              <a:ea typeface="+mn-ea"/>
              <a:cs typeface="+mn-cs"/>
            </a:rPr>
            <a:t>3</a:t>
          </a:r>
          <a:r>
            <a:rPr lang="en-US" sz="1200" b="0" dirty="0" smtClean="0">
              <a:latin typeface="+mn-lt"/>
              <a:ea typeface="+mn-ea"/>
              <a:cs typeface="+mn-cs"/>
            </a:rPr>
            <a:t> </a:t>
          </a:r>
          <a:r>
            <a:rPr lang="id-ID" sz="1200" b="0" dirty="0" smtClean="0">
              <a:latin typeface="+mn-lt"/>
              <a:ea typeface="+mn-ea"/>
              <a:cs typeface="+mn-cs"/>
            </a:rPr>
            <a:t> INFRASTRUKTUR WILAYAH, ENERGI DAN AIR BAKU</a:t>
          </a:r>
          <a:endParaRPr lang="en-US" sz="1200" dirty="0"/>
        </a:p>
      </dgm:t>
    </dgm:pt>
    <dgm:pt modelId="{DD034C79-5859-4F0C-B8E5-43D0E21E0EC6}" type="parTrans" cxnId="{0804F85D-9C7B-42B2-8BA5-155A0746EB7B}">
      <dgm:prSet/>
      <dgm:spPr/>
      <dgm:t>
        <a:bodyPr/>
        <a:lstStyle/>
        <a:p>
          <a:endParaRPr lang="en-US" sz="2800"/>
        </a:p>
      </dgm:t>
    </dgm:pt>
    <dgm:pt modelId="{F8573404-9BBE-42D6-9420-9A54541453DB}" type="sibTrans" cxnId="{0804F85D-9C7B-42B2-8BA5-155A0746EB7B}">
      <dgm:prSet/>
      <dgm:spPr/>
      <dgm:t>
        <a:bodyPr/>
        <a:lstStyle/>
        <a:p>
          <a:endParaRPr lang="en-US" sz="2800"/>
        </a:p>
      </dgm:t>
    </dgm:pt>
    <dgm:pt modelId="{9B8786BC-1801-4AEC-A1B3-BCCF0195196B}">
      <dgm:prSet phldrT="[Text]" custT="1"/>
      <dgm:spPr>
        <a:solidFill>
          <a:schemeClr val="accent4">
            <a:alpha val="50000"/>
          </a:schemeClr>
        </a:solidFill>
      </dgm:spPr>
      <dgm:t>
        <a:bodyPr/>
        <a:lstStyle/>
        <a:p>
          <a:r>
            <a:rPr lang="en-US" sz="2000" b="1" dirty="0" smtClean="0"/>
            <a:t>4</a:t>
          </a:r>
          <a:endParaRPr lang="id-ID" sz="2000" b="1" dirty="0" smtClean="0"/>
        </a:p>
        <a:p>
          <a:r>
            <a:rPr lang="id-ID" sz="1400" b="0" dirty="0" smtClean="0"/>
            <a:t>EKONOMI PERTANIAN</a:t>
          </a:r>
        </a:p>
        <a:p>
          <a:endParaRPr lang="en-US" sz="1200" dirty="0"/>
        </a:p>
      </dgm:t>
    </dgm:pt>
    <dgm:pt modelId="{2C636B15-3152-4FC1-AF21-2B6FEDD9DC39}" type="parTrans" cxnId="{7E10F301-2D06-4994-89D3-6E2C5D811F65}">
      <dgm:prSet/>
      <dgm:spPr/>
      <dgm:t>
        <a:bodyPr/>
        <a:lstStyle/>
        <a:p>
          <a:endParaRPr lang="en-US" sz="2800"/>
        </a:p>
      </dgm:t>
    </dgm:pt>
    <dgm:pt modelId="{C489AE0D-4389-4CDD-B116-732B13733EF2}" type="sibTrans" cxnId="{7E10F301-2D06-4994-89D3-6E2C5D811F65}">
      <dgm:prSet/>
      <dgm:spPr/>
      <dgm:t>
        <a:bodyPr/>
        <a:lstStyle/>
        <a:p>
          <a:endParaRPr lang="en-US" sz="2800"/>
        </a:p>
      </dgm:t>
    </dgm:pt>
    <dgm:pt modelId="{EE63E507-C538-4AEC-BA53-EF399309CB39}">
      <dgm:prSet custT="1"/>
      <dgm:spPr/>
      <dgm:t>
        <a:bodyPr/>
        <a:lstStyle/>
        <a:p>
          <a:pPr rtl="0"/>
          <a:r>
            <a:rPr lang="en-US" sz="2000" b="1" dirty="0" smtClean="0"/>
            <a:t>5</a:t>
          </a:r>
        </a:p>
        <a:p>
          <a:pPr rtl="0"/>
          <a:r>
            <a:rPr lang="id-ID" sz="1300" b="0" dirty="0" smtClean="0"/>
            <a:t>EKONOMI NON PERTANIAN</a:t>
          </a:r>
          <a:endParaRPr lang="en-US" sz="1300" dirty="0"/>
        </a:p>
      </dgm:t>
    </dgm:pt>
    <dgm:pt modelId="{17EB7B71-0585-4D83-AE1C-11A742981CA0}" type="parTrans" cxnId="{991949AB-BEA5-4498-A9F6-B42C7BD4EB2F}">
      <dgm:prSet/>
      <dgm:spPr/>
      <dgm:t>
        <a:bodyPr/>
        <a:lstStyle/>
        <a:p>
          <a:endParaRPr lang="en-US" sz="2800"/>
        </a:p>
      </dgm:t>
    </dgm:pt>
    <dgm:pt modelId="{28D64DAE-1267-4AE9-BDF9-F6BCB507CA73}" type="sibTrans" cxnId="{991949AB-BEA5-4498-A9F6-B42C7BD4EB2F}">
      <dgm:prSet/>
      <dgm:spPr/>
      <dgm:t>
        <a:bodyPr/>
        <a:lstStyle/>
        <a:p>
          <a:endParaRPr lang="en-US" sz="2800"/>
        </a:p>
      </dgm:t>
    </dgm:pt>
    <dgm:pt modelId="{0488919A-1E5F-436C-874E-A2E8B2CED1C8}">
      <dgm:prSet custT="1"/>
      <dgm:spPr/>
      <dgm:t>
        <a:bodyPr/>
        <a:lstStyle/>
        <a:p>
          <a:pPr rtl="0"/>
          <a:r>
            <a:rPr lang="en-US" sz="2000" b="1" dirty="0" smtClean="0"/>
            <a:t>6</a:t>
          </a:r>
        </a:p>
        <a:p>
          <a:pPr rtl="0"/>
          <a:r>
            <a:rPr lang="id-ID" sz="1400" b="0" dirty="0" smtClean="0"/>
            <a:t>SUMBER DAYA ALAM, LINGKUNGAN HIDUP DAN KEBENCANAAN</a:t>
          </a:r>
          <a:endParaRPr lang="en-US" sz="1400" dirty="0"/>
        </a:p>
      </dgm:t>
    </dgm:pt>
    <dgm:pt modelId="{05B44F04-168F-4C94-82FF-63333B8780C3}" type="parTrans" cxnId="{841CE249-8BB0-4B26-84FF-2A64B7DAF0A0}">
      <dgm:prSet/>
      <dgm:spPr/>
      <dgm:t>
        <a:bodyPr/>
        <a:lstStyle/>
        <a:p>
          <a:endParaRPr lang="en-US" sz="2800"/>
        </a:p>
      </dgm:t>
    </dgm:pt>
    <dgm:pt modelId="{7BCDED6E-0F99-4764-BCA6-AA6583A502F5}" type="sibTrans" cxnId="{841CE249-8BB0-4B26-84FF-2A64B7DAF0A0}">
      <dgm:prSet/>
      <dgm:spPr/>
      <dgm:t>
        <a:bodyPr/>
        <a:lstStyle/>
        <a:p>
          <a:endParaRPr lang="en-US" sz="2800"/>
        </a:p>
      </dgm:t>
    </dgm:pt>
    <dgm:pt modelId="{A0DD7DB3-5134-44A0-92C1-69F28C286101}">
      <dgm:prSet custT="1"/>
      <dgm:spPr/>
      <dgm:t>
        <a:bodyPr/>
        <a:lstStyle/>
        <a:p>
          <a:pPr rtl="0"/>
          <a:r>
            <a:rPr lang="en-US" sz="2000" b="1" dirty="0" smtClean="0"/>
            <a:t>7</a:t>
          </a:r>
        </a:p>
        <a:p>
          <a:pPr rtl="0"/>
          <a:r>
            <a:rPr lang="id-ID" sz="1300" b="0" dirty="0" smtClean="0"/>
            <a:t>PENGELOLAAN SENI, BUDAYA, WISATA SERTA KEPEMUDAAN DAN OLAH RAGA</a:t>
          </a:r>
          <a:endParaRPr lang="en-US" sz="1300" dirty="0"/>
        </a:p>
      </dgm:t>
    </dgm:pt>
    <dgm:pt modelId="{C373F40A-8FBD-4EE2-9366-1DC9C1DFD355}" type="parTrans" cxnId="{B599E5E9-7042-4E31-9293-23AE928B2732}">
      <dgm:prSet/>
      <dgm:spPr/>
      <dgm:t>
        <a:bodyPr/>
        <a:lstStyle/>
        <a:p>
          <a:endParaRPr lang="en-US" sz="2800"/>
        </a:p>
      </dgm:t>
    </dgm:pt>
    <dgm:pt modelId="{20460C51-FF1E-4CB1-94A7-4291DAA8F06C}" type="sibTrans" cxnId="{B599E5E9-7042-4E31-9293-23AE928B2732}">
      <dgm:prSet/>
      <dgm:spPr/>
      <dgm:t>
        <a:bodyPr/>
        <a:lstStyle/>
        <a:p>
          <a:endParaRPr lang="en-US" sz="2800"/>
        </a:p>
      </dgm:t>
    </dgm:pt>
    <dgm:pt modelId="{3856EF89-6346-4047-80A0-06A90B8FA3C7}">
      <dgm:prSet custT="1"/>
      <dgm:spPr>
        <a:solidFill>
          <a:srgbClr val="0000FF">
            <a:alpha val="36000"/>
          </a:srgbClr>
        </a:solidFill>
      </dgm:spPr>
      <dgm:t>
        <a:bodyPr/>
        <a:lstStyle/>
        <a:p>
          <a:r>
            <a:rPr lang="en-US" sz="2000" b="1" dirty="0" smtClean="0"/>
            <a:t>8</a:t>
          </a:r>
        </a:p>
        <a:p>
          <a:r>
            <a:rPr lang="id-ID" sz="1200" b="0" dirty="0" smtClean="0"/>
            <a:t>KETAHANAN KELUARGA DAN KEPENDUDUKAN</a:t>
          </a:r>
          <a:endParaRPr lang="en-US" sz="1200" dirty="0"/>
        </a:p>
      </dgm:t>
    </dgm:pt>
    <dgm:pt modelId="{3417FA50-7FD9-4E5C-AB74-93F59BF6D48E}" type="parTrans" cxnId="{1920BA29-841D-4F81-A9D2-B207945BA48A}">
      <dgm:prSet/>
      <dgm:spPr/>
      <dgm:t>
        <a:bodyPr/>
        <a:lstStyle/>
        <a:p>
          <a:endParaRPr lang="en-US" sz="2800"/>
        </a:p>
      </dgm:t>
    </dgm:pt>
    <dgm:pt modelId="{D8C9D042-688D-49BF-9185-4A3650468D3A}" type="sibTrans" cxnId="{1920BA29-841D-4F81-A9D2-B207945BA48A}">
      <dgm:prSet/>
      <dgm:spPr/>
      <dgm:t>
        <a:bodyPr/>
        <a:lstStyle/>
        <a:p>
          <a:endParaRPr lang="en-US" sz="2800"/>
        </a:p>
      </dgm:t>
    </dgm:pt>
    <dgm:pt modelId="{ECB949CB-15CD-47EA-8AC3-9990DD9F2291}">
      <dgm:prSet custT="1"/>
      <dgm:spPr>
        <a:solidFill>
          <a:srgbClr val="FF7C80">
            <a:alpha val="46000"/>
          </a:srgbClr>
        </a:solidFill>
      </dgm:spPr>
      <dgm:t>
        <a:bodyPr/>
        <a:lstStyle/>
        <a:p>
          <a:pPr rtl="0"/>
          <a:r>
            <a:rPr lang="en-US" sz="2000" b="1" dirty="0" smtClean="0"/>
            <a:t>9</a:t>
          </a:r>
        </a:p>
        <a:p>
          <a:pPr rtl="0"/>
          <a:r>
            <a:rPr lang="en-US" sz="1400" b="0" dirty="0" smtClean="0"/>
            <a:t>KEMISKINAN,    </a:t>
          </a:r>
          <a:r>
            <a:rPr lang="id-ID" sz="1400" b="0" dirty="0" smtClean="0"/>
            <a:t>PMKS </a:t>
          </a:r>
          <a:r>
            <a:rPr lang="en-US" sz="1400" b="0" dirty="0" smtClean="0"/>
            <a:t>DAN </a:t>
          </a:r>
          <a:r>
            <a:rPr lang="id-ID" sz="1400" b="0" dirty="0" smtClean="0"/>
            <a:t>KEAMANAN</a:t>
          </a:r>
          <a:endParaRPr lang="en-US" sz="1400" dirty="0"/>
        </a:p>
      </dgm:t>
    </dgm:pt>
    <dgm:pt modelId="{5CF7B601-5EE0-4FEB-8E99-707EEF57E744}" type="parTrans" cxnId="{300AC899-FECE-4C08-A3B6-E4E8C04B97FD}">
      <dgm:prSet/>
      <dgm:spPr/>
      <dgm:t>
        <a:bodyPr/>
        <a:lstStyle/>
        <a:p>
          <a:endParaRPr lang="en-US" sz="2800"/>
        </a:p>
      </dgm:t>
    </dgm:pt>
    <dgm:pt modelId="{7E3C6AD9-60A8-4F54-9398-1E3202B751F5}" type="sibTrans" cxnId="{300AC899-FECE-4C08-A3B6-E4E8C04B97FD}">
      <dgm:prSet/>
      <dgm:spPr/>
      <dgm:t>
        <a:bodyPr/>
        <a:lstStyle/>
        <a:p>
          <a:endParaRPr lang="en-US" sz="2800"/>
        </a:p>
      </dgm:t>
    </dgm:pt>
    <dgm:pt modelId="{3B28E425-55E0-456C-9D23-167EE6DB8460}">
      <dgm:prSet custT="1"/>
      <dgm:spPr>
        <a:solidFill>
          <a:srgbClr val="FF7C80">
            <a:alpha val="46000"/>
          </a:srgbClr>
        </a:solidFill>
      </dgm:spPr>
      <dgm:t>
        <a:bodyPr/>
        <a:lstStyle/>
        <a:p>
          <a:pPr rtl="0"/>
          <a:r>
            <a:rPr lang="en-US" sz="2000" b="1" baseline="0" dirty="0" smtClean="0"/>
            <a:t>1</a:t>
          </a:r>
          <a:r>
            <a:rPr lang="id-ID" sz="2000" b="1" baseline="0" dirty="0" smtClean="0"/>
            <a:t>0</a:t>
          </a:r>
        </a:p>
        <a:p>
          <a:pPr rtl="0"/>
          <a:r>
            <a:rPr lang="id-ID" sz="1200" b="1" baseline="0" dirty="0" smtClean="0"/>
            <a:t>MODERNISASI PE</a:t>
          </a:r>
          <a:r>
            <a:rPr lang="en-US" sz="1200" b="1" baseline="0" dirty="0" smtClean="0"/>
            <a:t>MERINTAHAN</a:t>
          </a:r>
          <a:r>
            <a:rPr lang="id-ID" sz="1200" b="1" baseline="0" dirty="0" smtClean="0"/>
            <a:t> DAN PEMBANGUNAN PERDESAAN</a:t>
          </a:r>
          <a:endParaRPr lang="en-US" sz="1200" b="1" baseline="0" dirty="0"/>
        </a:p>
      </dgm:t>
    </dgm:pt>
    <dgm:pt modelId="{564C6381-3CDA-4FBE-9221-F5763ED273FE}" type="parTrans" cxnId="{0752FDAD-B5F3-44E2-90B2-93ACAAF7585D}">
      <dgm:prSet/>
      <dgm:spPr/>
      <dgm:t>
        <a:bodyPr/>
        <a:lstStyle/>
        <a:p>
          <a:endParaRPr lang="en-US" sz="2800"/>
        </a:p>
      </dgm:t>
    </dgm:pt>
    <dgm:pt modelId="{A4DA1307-3EF7-4FEC-8CC1-F9D8EFFAFEB0}" type="sibTrans" cxnId="{0752FDAD-B5F3-44E2-90B2-93ACAAF7585D}">
      <dgm:prSet/>
      <dgm:spPr/>
      <dgm:t>
        <a:bodyPr/>
        <a:lstStyle/>
        <a:p>
          <a:endParaRPr lang="en-US" sz="2800"/>
        </a:p>
      </dgm:t>
    </dgm:pt>
    <dgm:pt modelId="{C5A26997-206A-4D9E-A84E-E16B856CAD46}" type="pres">
      <dgm:prSet presAssocID="{34889898-39A2-4876-9189-8ACBB47E6CC6}" presName="composite" presStyleCnt="0">
        <dgm:presLayoutVars>
          <dgm:chMax val="1"/>
          <dgm:dir/>
          <dgm:resizeHandles val="exact"/>
        </dgm:presLayoutVars>
      </dgm:prSet>
      <dgm:spPr/>
      <dgm:t>
        <a:bodyPr/>
        <a:lstStyle/>
        <a:p>
          <a:endParaRPr lang="id-ID"/>
        </a:p>
      </dgm:t>
    </dgm:pt>
    <dgm:pt modelId="{46F9F717-7B53-4C6C-A694-D403EDEBEA9B}" type="pres">
      <dgm:prSet presAssocID="{34889898-39A2-4876-9189-8ACBB47E6CC6}" presName="radial" presStyleCnt="0">
        <dgm:presLayoutVars>
          <dgm:animLvl val="ctr"/>
        </dgm:presLayoutVars>
      </dgm:prSet>
      <dgm:spPr/>
      <dgm:t>
        <a:bodyPr/>
        <a:lstStyle/>
        <a:p>
          <a:endParaRPr lang="id-ID"/>
        </a:p>
      </dgm:t>
    </dgm:pt>
    <dgm:pt modelId="{FBA4F829-CB9E-4E9F-BDEE-C261BBFA44FA}" type="pres">
      <dgm:prSet presAssocID="{70C0E8A1-B5E1-473C-9128-1B21A8DB2D7F}" presName="centerShape" presStyleLbl="vennNode1" presStyleIdx="0" presStyleCnt="11"/>
      <dgm:spPr/>
      <dgm:t>
        <a:bodyPr/>
        <a:lstStyle/>
        <a:p>
          <a:endParaRPr lang="en-US"/>
        </a:p>
      </dgm:t>
    </dgm:pt>
    <dgm:pt modelId="{C109A24F-C7D1-4B83-96E8-213CA1778EC6}" type="pres">
      <dgm:prSet presAssocID="{6732C7DC-219B-4E38-B7DA-F399BB1B9B2D}" presName="node" presStyleLbl="vennNode1" presStyleIdx="1" presStyleCnt="11">
        <dgm:presLayoutVars>
          <dgm:bulletEnabled val="1"/>
        </dgm:presLayoutVars>
      </dgm:prSet>
      <dgm:spPr/>
      <dgm:t>
        <a:bodyPr/>
        <a:lstStyle/>
        <a:p>
          <a:endParaRPr lang="en-US"/>
        </a:p>
      </dgm:t>
    </dgm:pt>
    <dgm:pt modelId="{24DF8EE3-2992-46DF-8BD0-ADCB0B248D16}" type="pres">
      <dgm:prSet presAssocID="{59AC3AA5-4C0D-4325-83A4-20E96FD470E2}" presName="node" presStyleLbl="vennNode1" presStyleIdx="2" presStyleCnt="11">
        <dgm:presLayoutVars>
          <dgm:bulletEnabled val="1"/>
        </dgm:presLayoutVars>
      </dgm:prSet>
      <dgm:spPr/>
      <dgm:t>
        <a:bodyPr/>
        <a:lstStyle/>
        <a:p>
          <a:endParaRPr lang="en-US"/>
        </a:p>
      </dgm:t>
    </dgm:pt>
    <dgm:pt modelId="{DE85AC6B-2A3B-4B5E-BFB7-F2293AEFC5AA}" type="pres">
      <dgm:prSet presAssocID="{83F6D1BB-9067-46FF-9C5B-CD72F45EC1D1}" presName="node" presStyleLbl="vennNode1" presStyleIdx="3" presStyleCnt="11">
        <dgm:presLayoutVars>
          <dgm:bulletEnabled val="1"/>
        </dgm:presLayoutVars>
      </dgm:prSet>
      <dgm:spPr/>
      <dgm:t>
        <a:bodyPr/>
        <a:lstStyle/>
        <a:p>
          <a:endParaRPr lang="en-US"/>
        </a:p>
      </dgm:t>
    </dgm:pt>
    <dgm:pt modelId="{9E4A485E-90B7-42C1-AE5B-9F41BF11E889}" type="pres">
      <dgm:prSet presAssocID="{9B8786BC-1801-4AEC-A1B3-BCCF0195196B}" presName="node" presStyleLbl="vennNode1" presStyleIdx="4" presStyleCnt="11">
        <dgm:presLayoutVars>
          <dgm:bulletEnabled val="1"/>
        </dgm:presLayoutVars>
      </dgm:prSet>
      <dgm:spPr/>
      <dgm:t>
        <a:bodyPr/>
        <a:lstStyle/>
        <a:p>
          <a:endParaRPr lang="en-US"/>
        </a:p>
      </dgm:t>
    </dgm:pt>
    <dgm:pt modelId="{DA280BC5-9279-47AD-B46B-CF3BC8E58A18}" type="pres">
      <dgm:prSet presAssocID="{EE63E507-C538-4AEC-BA53-EF399309CB39}" presName="node" presStyleLbl="vennNode1" presStyleIdx="5" presStyleCnt="11" custRadScaleRad="106396" custRadScaleInc="-5147">
        <dgm:presLayoutVars>
          <dgm:bulletEnabled val="1"/>
        </dgm:presLayoutVars>
      </dgm:prSet>
      <dgm:spPr/>
      <dgm:t>
        <a:bodyPr/>
        <a:lstStyle/>
        <a:p>
          <a:endParaRPr lang="en-US"/>
        </a:p>
      </dgm:t>
    </dgm:pt>
    <dgm:pt modelId="{C6650441-E796-47BA-BE43-2C7B5C55917A}" type="pres">
      <dgm:prSet presAssocID="{0488919A-1E5F-436C-874E-A2E8B2CED1C8}" presName="node" presStyleLbl="vennNode1" presStyleIdx="6" presStyleCnt="11" custRadScaleRad="99509" custRadScaleInc="-1946">
        <dgm:presLayoutVars>
          <dgm:bulletEnabled val="1"/>
        </dgm:presLayoutVars>
      </dgm:prSet>
      <dgm:spPr/>
      <dgm:t>
        <a:bodyPr/>
        <a:lstStyle/>
        <a:p>
          <a:endParaRPr lang="en-US"/>
        </a:p>
      </dgm:t>
    </dgm:pt>
    <dgm:pt modelId="{F41A5553-D596-4988-B710-DD4D51A56C76}" type="pres">
      <dgm:prSet presAssocID="{A0DD7DB3-5134-44A0-92C1-69F28C286101}" presName="node" presStyleLbl="vennNode1" presStyleIdx="7" presStyleCnt="11" custRadScaleRad="105420" custRadScaleInc="6253">
        <dgm:presLayoutVars>
          <dgm:bulletEnabled val="1"/>
        </dgm:presLayoutVars>
      </dgm:prSet>
      <dgm:spPr/>
      <dgm:t>
        <a:bodyPr/>
        <a:lstStyle/>
        <a:p>
          <a:endParaRPr lang="en-US"/>
        </a:p>
      </dgm:t>
    </dgm:pt>
    <dgm:pt modelId="{7E41AB44-190A-4F2A-886D-0EDFFD9FD4A0}" type="pres">
      <dgm:prSet presAssocID="{3856EF89-6346-4047-80A0-06A90B8FA3C7}" presName="node" presStyleLbl="vennNode1" presStyleIdx="8" presStyleCnt="11" custRadScaleRad="99947" custRadScaleInc="-1530">
        <dgm:presLayoutVars>
          <dgm:bulletEnabled val="1"/>
        </dgm:presLayoutVars>
      </dgm:prSet>
      <dgm:spPr/>
      <dgm:t>
        <a:bodyPr/>
        <a:lstStyle/>
        <a:p>
          <a:endParaRPr lang="en-US"/>
        </a:p>
      </dgm:t>
    </dgm:pt>
    <dgm:pt modelId="{4A636C79-1DC0-4350-A3AC-90E2B5C6E88A}" type="pres">
      <dgm:prSet presAssocID="{ECB949CB-15CD-47EA-8AC3-9990DD9F2291}" presName="node" presStyleLbl="vennNode1" presStyleIdx="9" presStyleCnt="11">
        <dgm:presLayoutVars>
          <dgm:bulletEnabled val="1"/>
        </dgm:presLayoutVars>
      </dgm:prSet>
      <dgm:spPr/>
      <dgm:t>
        <a:bodyPr/>
        <a:lstStyle/>
        <a:p>
          <a:endParaRPr lang="en-US"/>
        </a:p>
      </dgm:t>
    </dgm:pt>
    <dgm:pt modelId="{38C93B77-94C8-4687-843F-6BBE7EA21531}" type="pres">
      <dgm:prSet presAssocID="{3B28E425-55E0-456C-9D23-167EE6DB8460}" presName="node" presStyleLbl="vennNode1" presStyleIdx="10" presStyleCnt="11">
        <dgm:presLayoutVars>
          <dgm:bulletEnabled val="1"/>
        </dgm:presLayoutVars>
      </dgm:prSet>
      <dgm:spPr/>
      <dgm:t>
        <a:bodyPr/>
        <a:lstStyle/>
        <a:p>
          <a:endParaRPr lang="en-US"/>
        </a:p>
      </dgm:t>
    </dgm:pt>
  </dgm:ptLst>
  <dgm:cxnLst>
    <dgm:cxn modelId="{06D159A6-66B8-4AE2-AD17-66025C20C67A}" type="presOf" srcId="{0488919A-1E5F-436C-874E-A2E8B2CED1C8}" destId="{C6650441-E796-47BA-BE43-2C7B5C55917A}" srcOrd="0" destOrd="0" presId="urn:microsoft.com/office/officeart/2005/8/layout/radial3"/>
    <dgm:cxn modelId="{4B493B2A-9E4D-45EE-BEF0-79C65AD63B7F}" srcId="{70C0E8A1-B5E1-473C-9128-1B21A8DB2D7F}" destId="{6732C7DC-219B-4E38-B7DA-F399BB1B9B2D}" srcOrd="0" destOrd="0" parTransId="{EA68E741-FB90-44B6-93A3-DA689F1B0D83}" sibTransId="{35CEAD47-BAFD-4AF0-AF9A-032881BE6314}"/>
    <dgm:cxn modelId="{F09646D9-64F8-4689-8375-A2C77ABD8C9F}" type="presOf" srcId="{34889898-39A2-4876-9189-8ACBB47E6CC6}" destId="{C5A26997-206A-4D9E-A84E-E16B856CAD46}" srcOrd="0" destOrd="0" presId="urn:microsoft.com/office/officeart/2005/8/layout/radial3"/>
    <dgm:cxn modelId="{C6B315B8-B726-40A6-8EB6-DEB436F93E5A}" type="presOf" srcId="{70C0E8A1-B5E1-473C-9128-1B21A8DB2D7F}" destId="{FBA4F829-CB9E-4E9F-BDEE-C261BBFA44FA}" srcOrd="0" destOrd="0" presId="urn:microsoft.com/office/officeart/2005/8/layout/radial3"/>
    <dgm:cxn modelId="{CC73E3AD-A23E-42F6-83CE-D84BC304B1EF}" type="presOf" srcId="{83F6D1BB-9067-46FF-9C5B-CD72F45EC1D1}" destId="{DE85AC6B-2A3B-4B5E-BFB7-F2293AEFC5AA}" srcOrd="0" destOrd="0" presId="urn:microsoft.com/office/officeart/2005/8/layout/radial3"/>
    <dgm:cxn modelId="{841CE249-8BB0-4B26-84FF-2A64B7DAF0A0}" srcId="{70C0E8A1-B5E1-473C-9128-1B21A8DB2D7F}" destId="{0488919A-1E5F-436C-874E-A2E8B2CED1C8}" srcOrd="5" destOrd="0" parTransId="{05B44F04-168F-4C94-82FF-63333B8780C3}" sibTransId="{7BCDED6E-0F99-4764-BCA6-AA6583A502F5}"/>
    <dgm:cxn modelId="{300AC899-FECE-4C08-A3B6-E4E8C04B97FD}" srcId="{70C0E8A1-B5E1-473C-9128-1B21A8DB2D7F}" destId="{ECB949CB-15CD-47EA-8AC3-9990DD9F2291}" srcOrd="8" destOrd="0" parTransId="{5CF7B601-5EE0-4FEB-8E99-707EEF57E744}" sibTransId="{7E3C6AD9-60A8-4F54-9398-1E3202B751F5}"/>
    <dgm:cxn modelId="{B599E5E9-7042-4E31-9293-23AE928B2732}" srcId="{70C0E8A1-B5E1-473C-9128-1B21A8DB2D7F}" destId="{A0DD7DB3-5134-44A0-92C1-69F28C286101}" srcOrd="6" destOrd="0" parTransId="{C373F40A-8FBD-4EE2-9366-1DC9C1DFD355}" sibTransId="{20460C51-FF1E-4CB1-94A7-4291DAA8F06C}"/>
    <dgm:cxn modelId="{991949AB-BEA5-4498-A9F6-B42C7BD4EB2F}" srcId="{70C0E8A1-B5E1-473C-9128-1B21A8DB2D7F}" destId="{EE63E507-C538-4AEC-BA53-EF399309CB39}" srcOrd="4" destOrd="0" parTransId="{17EB7B71-0585-4D83-AE1C-11A742981CA0}" sibTransId="{28D64DAE-1267-4AE9-BDF9-F6BCB507CA73}"/>
    <dgm:cxn modelId="{3257C477-43E5-4364-99E2-A9E5325C4B6E}" type="presOf" srcId="{A0DD7DB3-5134-44A0-92C1-69F28C286101}" destId="{F41A5553-D596-4988-B710-DD4D51A56C76}" srcOrd="0" destOrd="0" presId="urn:microsoft.com/office/officeart/2005/8/layout/radial3"/>
    <dgm:cxn modelId="{18AE9196-A54D-4C58-AC35-264362863710}" srcId="{34889898-39A2-4876-9189-8ACBB47E6CC6}" destId="{70C0E8A1-B5E1-473C-9128-1B21A8DB2D7F}" srcOrd="0" destOrd="0" parTransId="{3282789A-DCF4-40F2-BF34-CF8C84445A28}" sibTransId="{1B35FBAA-6B90-461C-A4B3-0A0022D53BE6}"/>
    <dgm:cxn modelId="{0804F85D-9C7B-42B2-8BA5-155A0746EB7B}" srcId="{70C0E8A1-B5E1-473C-9128-1B21A8DB2D7F}" destId="{83F6D1BB-9067-46FF-9C5B-CD72F45EC1D1}" srcOrd="2" destOrd="0" parTransId="{DD034C79-5859-4F0C-B8E5-43D0E21E0EC6}" sibTransId="{F8573404-9BBE-42D6-9420-9A54541453DB}"/>
    <dgm:cxn modelId="{DA80CBF3-5D2D-4CFE-BD26-79B2F4A2F3BE}" type="presOf" srcId="{59AC3AA5-4C0D-4325-83A4-20E96FD470E2}" destId="{24DF8EE3-2992-46DF-8BD0-ADCB0B248D16}" srcOrd="0" destOrd="0" presId="urn:microsoft.com/office/officeart/2005/8/layout/radial3"/>
    <dgm:cxn modelId="{F2C11CD4-C267-4632-8D0D-504AA5E56FA9}" type="presOf" srcId="{6732C7DC-219B-4E38-B7DA-F399BB1B9B2D}" destId="{C109A24F-C7D1-4B83-96E8-213CA1778EC6}" srcOrd="0" destOrd="0" presId="urn:microsoft.com/office/officeart/2005/8/layout/radial3"/>
    <dgm:cxn modelId="{57A7B775-24EE-4367-AE97-9092493CAAF4}" type="presOf" srcId="{ECB949CB-15CD-47EA-8AC3-9990DD9F2291}" destId="{4A636C79-1DC0-4350-A3AC-90E2B5C6E88A}" srcOrd="0" destOrd="0" presId="urn:microsoft.com/office/officeart/2005/8/layout/radial3"/>
    <dgm:cxn modelId="{CD5948A3-EAE4-4A05-8CE6-92120368D36E}" type="presOf" srcId="{3B28E425-55E0-456C-9D23-167EE6DB8460}" destId="{38C93B77-94C8-4687-843F-6BBE7EA21531}" srcOrd="0" destOrd="0" presId="urn:microsoft.com/office/officeart/2005/8/layout/radial3"/>
    <dgm:cxn modelId="{0752FDAD-B5F3-44E2-90B2-93ACAAF7585D}" srcId="{70C0E8A1-B5E1-473C-9128-1B21A8DB2D7F}" destId="{3B28E425-55E0-456C-9D23-167EE6DB8460}" srcOrd="9" destOrd="0" parTransId="{564C6381-3CDA-4FBE-9221-F5763ED273FE}" sibTransId="{A4DA1307-3EF7-4FEC-8CC1-F9D8EFFAFEB0}"/>
    <dgm:cxn modelId="{1920BA29-841D-4F81-A9D2-B207945BA48A}" srcId="{70C0E8A1-B5E1-473C-9128-1B21A8DB2D7F}" destId="{3856EF89-6346-4047-80A0-06A90B8FA3C7}" srcOrd="7" destOrd="0" parTransId="{3417FA50-7FD9-4E5C-AB74-93F59BF6D48E}" sibTransId="{D8C9D042-688D-49BF-9185-4A3650468D3A}"/>
    <dgm:cxn modelId="{9529B7B1-DD43-4A3C-9AB2-72413EB03EFB}" type="presOf" srcId="{9B8786BC-1801-4AEC-A1B3-BCCF0195196B}" destId="{9E4A485E-90B7-42C1-AE5B-9F41BF11E889}" srcOrd="0" destOrd="0" presId="urn:microsoft.com/office/officeart/2005/8/layout/radial3"/>
    <dgm:cxn modelId="{7E10F301-2D06-4994-89D3-6E2C5D811F65}" srcId="{70C0E8A1-B5E1-473C-9128-1B21A8DB2D7F}" destId="{9B8786BC-1801-4AEC-A1B3-BCCF0195196B}" srcOrd="3" destOrd="0" parTransId="{2C636B15-3152-4FC1-AF21-2B6FEDD9DC39}" sibTransId="{C489AE0D-4389-4CDD-B116-732B13733EF2}"/>
    <dgm:cxn modelId="{751A1BC3-975E-4464-B201-3629326C51E4}" type="presOf" srcId="{3856EF89-6346-4047-80A0-06A90B8FA3C7}" destId="{7E41AB44-190A-4F2A-886D-0EDFFD9FD4A0}" srcOrd="0" destOrd="0" presId="urn:microsoft.com/office/officeart/2005/8/layout/radial3"/>
    <dgm:cxn modelId="{DF5AB53F-FEA6-4571-B157-848446AB9DE1}" type="presOf" srcId="{EE63E507-C538-4AEC-BA53-EF399309CB39}" destId="{DA280BC5-9279-47AD-B46B-CF3BC8E58A18}" srcOrd="0" destOrd="0" presId="urn:microsoft.com/office/officeart/2005/8/layout/radial3"/>
    <dgm:cxn modelId="{3C4E10F2-ADEA-47C4-845C-EBAE9395BAC0}" srcId="{70C0E8A1-B5E1-473C-9128-1B21A8DB2D7F}" destId="{59AC3AA5-4C0D-4325-83A4-20E96FD470E2}" srcOrd="1" destOrd="0" parTransId="{BBA61FBB-2595-4A3A-A49C-81E42381F121}" sibTransId="{D04788FC-74A6-421C-BBBD-C5A933ACD010}"/>
    <dgm:cxn modelId="{B0AE6776-0957-40ED-A31D-5693DDA35EB4}" type="presParOf" srcId="{C5A26997-206A-4D9E-A84E-E16B856CAD46}" destId="{46F9F717-7B53-4C6C-A694-D403EDEBEA9B}" srcOrd="0" destOrd="0" presId="urn:microsoft.com/office/officeart/2005/8/layout/radial3"/>
    <dgm:cxn modelId="{74EE6F3B-9129-4455-A76F-087812517B55}" type="presParOf" srcId="{46F9F717-7B53-4C6C-A694-D403EDEBEA9B}" destId="{FBA4F829-CB9E-4E9F-BDEE-C261BBFA44FA}" srcOrd="0" destOrd="0" presId="urn:microsoft.com/office/officeart/2005/8/layout/radial3"/>
    <dgm:cxn modelId="{40614A40-E697-4A73-AED9-05E2A74C48E1}" type="presParOf" srcId="{46F9F717-7B53-4C6C-A694-D403EDEBEA9B}" destId="{C109A24F-C7D1-4B83-96E8-213CA1778EC6}" srcOrd="1" destOrd="0" presId="urn:microsoft.com/office/officeart/2005/8/layout/radial3"/>
    <dgm:cxn modelId="{7437040E-2156-431C-9B0A-3A655ABD284C}" type="presParOf" srcId="{46F9F717-7B53-4C6C-A694-D403EDEBEA9B}" destId="{24DF8EE3-2992-46DF-8BD0-ADCB0B248D16}" srcOrd="2" destOrd="0" presId="urn:microsoft.com/office/officeart/2005/8/layout/radial3"/>
    <dgm:cxn modelId="{5D3C729F-A7A9-4BA6-9D15-DE023B19A2AC}" type="presParOf" srcId="{46F9F717-7B53-4C6C-A694-D403EDEBEA9B}" destId="{DE85AC6B-2A3B-4B5E-BFB7-F2293AEFC5AA}" srcOrd="3" destOrd="0" presId="urn:microsoft.com/office/officeart/2005/8/layout/radial3"/>
    <dgm:cxn modelId="{6E9ED527-1AFC-43E2-873F-704D8562F646}" type="presParOf" srcId="{46F9F717-7B53-4C6C-A694-D403EDEBEA9B}" destId="{9E4A485E-90B7-42C1-AE5B-9F41BF11E889}" srcOrd="4" destOrd="0" presId="urn:microsoft.com/office/officeart/2005/8/layout/radial3"/>
    <dgm:cxn modelId="{CDE56722-B015-421B-95CE-50A61C688EA6}" type="presParOf" srcId="{46F9F717-7B53-4C6C-A694-D403EDEBEA9B}" destId="{DA280BC5-9279-47AD-B46B-CF3BC8E58A18}" srcOrd="5" destOrd="0" presId="urn:microsoft.com/office/officeart/2005/8/layout/radial3"/>
    <dgm:cxn modelId="{3BD2E583-0441-4067-8E9B-85F9C0D6E5EA}" type="presParOf" srcId="{46F9F717-7B53-4C6C-A694-D403EDEBEA9B}" destId="{C6650441-E796-47BA-BE43-2C7B5C55917A}" srcOrd="6" destOrd="0" presId="urn:microsoft.com/office/officeart/2005/8/layout/radial3"/>
    <dgm:cxn modelId="{62235DAC-AC14-4E19-BCFB-A90F8BB7D77E}" type="presParOf" srcId="{46F9F717-7B53-4C6C-A694-D403EDEBEA9B}" destId="{F41A5553-D596-4988-B710-DD4D51A56C76}" srcOrd="7" destOrd="0" presId="urn:microsoft.com/office/officeart/2005/8/layout/radial3"/>
    <dgm:cxn modelId="{C2059C97-77DD-4918-8DB7-0F644AA4504A}" type="presParOf" srcId="{46F9F717-7B53-4C6C-A694-D403EDEBEA9B}" destId="{7E41AB44-190A-4F2A-886D-0EDFFD9FD4A0}" srcOrd="8" destOrd="0" presId="urn:microsoft.com/office/officeart/2005/8/layout/radial3"/>
    <dgm:cxn modelId="{B13BFF85-2030-4F18-8B24-61578354F7AC}" type="presParOf" srcId="{46F9F717-7B53-4C6C-A694-D403EDEBEA9B}" destId="{4A636C79-1DC0-4350-A3AC-90E2B5C6E88A}" srcOrd="9" destOrd="0" presId="urn:microsoft.com/office/officeart/2005/8/layout/radial3"/>
    <dgm:cxn modelId="{64E3D9B7-2BD3-4D1B-BD2C-66369649631D}" type="presParOf" srcId="{46F9F717-7B53-4C6C-A694-D403EDEBEA9B}" destId="{38C93B77-94C8-4687-843F-6BBE7EA21531}"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1B211-313A-DC48-B616-1CEA6158E04A}">
      <dsp:nvSpPr>
        <dsp:cNvPr id="0" name=""/>
        <dsp:cNvSpPr/>
      </dsp:nvSpPr>
      <dsp:spPr>
        <a:xfrm>
          <a:off x="884" y="0"/>
          <a:ext cx="2299474" cy="1936947"/>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mbria" panose="02040503050406030204" pitchFamily="18" charset="0"/>
            </a:rPr>
            <a:t>FOKUS 1 :</a:t>
          </a:r>
          <a:r>
            <a:rPr lang="id-ID" sz="1400" kern="1200" dirty="0" smtClean="0">
              <a:latin typeface="Cambria" panose="02040503050406030204" pitchFamily="18" charset="0"/>
            </a:rPr>
            <a:t> </a:t>
          </a:r>
          <a:r>
            <a:rPr lang="en-US" sz="1400" kern="1200" dirty="0" smtClean="0">
              <a:latin typeface="Cambria" panose="02040503050406030204" pitchFamily="18" charset="0"/>
            </a:rPr>
            <a:t>PEMBANGUNAN SEKTOR UNGGULAN</a:t>
          </a:r>
          <a:endParaRPr lang="en-US" sz="1400" kern="1200" dirty="0">
            <a:latin typeface="Cambria" panose="02040503050406030204" pitchFamily="18" charset="0"/>
          </a:endParaRPr>
        </a:p>
      </dsp:txBody>
      <dsp:txXfrm>
        <a:off x="884" y="0"/>
        <a:ext cx="2299474" cy="581084"/>
      </dsp:txXfrm>
    </dsp:sp>
    <dsp:sp modelId="{CCA0BEF5-EA55-4045-A267-99CDBA832740}">
      <dsp:nvSpPr>
        <dsp:cNvPr id="0" name=""/>
        <dsp:cNvSpPr/>
      </dsp:nvSpPr>
      <dsp:spPr>
        <a:xfrm>
          <a:off x="230831" y="581131"/>
          <a:ext cx="1839579" cy="2821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err="1" smtClean="0">
              <a:latin typeface="Cambria" pitchFamily="18" charset="0"/>
            </a:rPr>
            <a:t>Kedaulatan</a:t>
          </a:r>
          <a:r>
            <a:rPr lang="en-US" sz="1300" kern="1200" dirty="0" smtClean="0">
              <a:latin typeface="Cambria" pitchFamily="18" charset="0"/>
            </a:rPr>
            <a:t> </a:t>
          </a:r>
          <a:r>
            <a:rPr lang="en-US" sz="1300" kern="1200" dirty="0" err="1" smtClean="0">
              <a:latin typeface="Cambria" pitchFamily="18" charset="0"/>
            </a:rPr>
            <a:t>Pangan</a:t>
          </a:r>
          <a:endParaRPr lang="en-US" sz="1300" kern="1200" dirty="0">
            <a:latin typeface="Cambria" pitchFamily="18" charset="0"/>
          </a:endParaRPr>
        </a:p>
      </dsp:txBody>
      <dsp:txXfrm>
        <a:off x="239096" y="589396"/>
        <a:ext cx="1823049" cy="265641"/>
      </dsp:txXfrm>
    </dsp:sp>
    <dsp:sp modelId="{0502A188-3EFB-2C41-8F44-91C1B2A56784}">
      <dsp:nvSpPr>
        <dsp:cNvPr id="0" name=""/>
        <dsp:cNvSpPr/>
      </dsp:nvSpPr>
      <dsp:spPr>
        <a:xfrm>
          <a:off x="230831" y="906714"/>
          <a:ext cx="1839579" cy="2821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err="1" smtClean="0">
              <a:latin typeface="Cambria" pitchFamily="18" charset="0"/>
            </a:rPr>
            <a:t>Energi</a:t>
          </a:r>
          <a:r>
            <a:rPr lang="en-US" sz="1300" kern="1200" dirty="0" smtClean="0">
              <a:latin typeface="Cambria" pitchFamily="18" charset="0"/>
            </a:rPr>
            <a:t> </a:t>
          </a:r>
          <a:r>
            <a:rPr lang="en-US" sz="1300" kern="1200" dirty="0" err="1" smtClean="0">
              <a:latin typeface="Cambria" pitchFamily="18" charset="0"/>
            </a:rPr>
            <a:t>Ketenagalistrikan</a:t>
          </a:r>
          <a:endParaRPr lang="en-US" sz="1300" kern="1200" dirty="0">
            <a:latin typeface="Cambria" pitchFamily="18" charset="0"/>
          </a:endParaRPr>
        </a:p>
      </dsp:txBody>
      <dsp:txXfrm>
        <a:off x="239096" y="914979"/>
        <a:ext cx="1823049" cy="265641"/>
      </dsp:txXfrm>
    </dsp:sp>
    <dsp:sp modelId="{993E7447-A419-9942-8B13-C2D48E65ACAB}">
      <dsp:nvSpPr>
        <dsp:cNvPr id="0" name=""/>
        <dsp:cNvSpPr/>
      </dsp:nvSpPr>
      <dsp:spPr>
        <a:xfrm>
          <a:off x="230831" y="1232297"/>
          <a:ext cx="1839579" cy="2821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err="1" smtClean="0">
              <a:latin typeface="Cambria" pitchFamily="18" charset="0"/>
            </a:rPr>
            <a:t>Kemaritiman</a:t>
          </a:r>
          <a:endParaRPr lang="en-US" sz="1300" kern="1200" dirty="0">
            <a:latin typeface="Cambria" pitchFamily="18" charset="0"/>
          </a:endParaRPr>
        </a:p>
      </dsp:txBody>
      <dsp:txXfrm>
        <a:off x="239096" y="1240562"/>
        <a:ext cx="1823049" cy="265641"/>
      </dsp:txXfrm>
    </dsp:sp>
    <dsp:sp modelId="{3998DC8F-E218-B648-BC62-9D6C0AAC1802}">
      <dsp:nvSpPr>
        <dsp:cNvPr id="0" name=""/>
        <dsp:cNvSpPr/>
      </dsp:nvSpPr>
      <dsp:spPr>
        <a:xfrm>
          <a:off x="230831" y="1557880"/>
          <a:ext cx="1839579" cy="2821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err="1" smtClean="0">
              <a:latin typeface="Cambria" pitchFamily="18" charset="0"/>
            </a:rPr>
            <a:t>Pariwisata</a:t>
          </a:r>
          <a:endParaRPr lang="en-US" sz="1300" kern="1200" dirty="0">
            <a:latin typeface="Cambria" pitchFamily="18" charset="0"/>
          </a:endParaRPr>
        </a:p>
      </dsp:txBody>
      <dsp:txXfrm>
        <a:off x="239096" y="1566145"/>
        <a:ext cx="1823049" cy="265641"/>
      </dsp:txXfrm>
    </dsp:sp>
    <dsp:sp modelId="{9CC7624C-C28F-2843-817C-633CABB9431D}">
      <dsp:nvSpPr>
        <dsp:cNvPr id="0" name=""/>
        <dsp:cNvSpPr/>
      </dsp:nvSpPr>
      <dsp:spPr>
        <a:xfrm>
          <a:off x="2472819" y="0"/>
          <a:ext cx="2299474" cy="1936947"/>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mbria" panose="02040503050406030204" pitchFamily="18" charset="0"/>
            </a:rPr>
            <a:t>FOKUS 2 : PEMBANGUNAN KEBUTUHAN DASAR</a:t>
          </a:r>
          <a:endParaRPr lang="en-US" sz="1400" kern="1200" dirty="0">
            <a:latin typeface="Cambria" panose="02040503050406030204" pitchFamily="18" charset="0"/>
          </a:endParaRPr>
        </a:p>
      </dsp:txBody>
      <dsp:txXfrm>
        <a:off x="2472819" y="0"/>
        <a:ext cx="2299474" cy="581084"/>
      </dsp:txXfrm>
    </dsp:sp>
    <dsp:sp modelId="{42E088C6-9DFE-6148-937E-BFEB83D457AA}">
      <dsp:nvSpPr>
        <dsp:cNvPr id="0" name=""/>
        <dsp:cNvSpPr/>
      </dsp:nvSpPr>
      <dsp:spPr>
        <a:xfrm>
          <a:off x="2702766" y="581249"/>
          <a:ext cx="1839579" cy="38053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err="1" smtClean="0">
              <a:latin typeface="Cambria" pitchFamily="18" charset="0"/>
            </a:rPr>
            <a:t>Pendidikan</a:t>
          </a:r>
          <a:endParaRPr lang="en-US" sz="1300" kern="1200" dirty="0">
            <a:latin typeface="Cambria" pitchFamily="18" charset="0"/>
          </a:endParaRPr>
        </a:p>
      </dsp:txBody>
      <dsp:txXfrm>
        <a:off x="2713911" y="592394"/>
        <a:ext cx="1817289" cy="358242"/>
      </dsp:txXfrm>
    </dsp:sp>
    <dsp:sp modelId="{31BC68C7-FBDE-B44F-900D-EAD208443103}">
      <dsp:nvSpPr>
        <dsp:cNvPr id="0" name=""/>
        <dsp:cNvSpPr/>
      </dsp:nvSpPr>
      <dsp:spPr>
        <a:xfrm>
          <a:off x="2702766" y="1020325"/>
          <a:ext cx="1839579" cy="38053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err="1" smtClean="0">
              <a:latin typeface="Cambria" pitchFamily="18" charset="0"/>
            </a:rPr>
            <a:t>Kesehatan</a:t>
          </a:r>
          <a:endParaRPr lang="en-US" sz="1300" kern="1200" dirty="0">
            <a:latin typeface="Cambria" pitchFamily="18" charset="0"/>
          </a:endParaRPr>
        </a:p>
      </dsp:txBody>
      <dsp:txXfrm>
        <a:off x="2713911" y="1031470"/>
        <a:ext cx="1817289" cy="358242"/>
      </dsp:txXfrm>
    </dsp:sp>
    <dsp:sp modelId="{A8A40697-2F08-B44C-AF56-A464B1044139}">
      <dsp:nvSpPr>
        <dsp:cNvPr id="0" name=""/>
        <dsp:cNvSpPr/>
      </dsp:nvSpPr>
      <dsp:spPr>
        <a:xfrm>
          <a:off x="2702766" y="1459401"/>
          <a:ext cx="1839579" cy="38053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err="1" smtClean="0">
              <a:latin typeface="Cambria" pitchFamily="18" charset="0"/>
            </a:rPr>
            <a:t>Perumahan</a:t>
          </a:r>
          <a:endParaRPr lang="en-US" sz="1300" kern="1200" dirty="0">
            <a:latin typeface="Cambria" pitchFamily="18" charset="0"/>
          </a:endParaRPr>
        </a:p>
      </dsp:txBody>
      <dsp:txXfrm>
        <a:off x="2713911" y="1470546"/>
        <a:ext cx="1817289" cy="358242"/>
      </dsp:txXfrm>
    </dsp:sp>
    <dsp:sp modelId="{D027D539-FCC4-EC41-AC1A-F112E5176037}">
      <dsp:nvSpPr>
        <dsp:cNvPr id="0" name=""/>
        <dsp:cNvSpPr/>
      </dsp:nvSpPr>
      <dsp:spPr>
        <a:xfrm>
          <a:off x="4945638" y="0"/>
          <a:ext cx="2299474" cy="1936947"/>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latin typeface="Cambria" panose="02040503050406030204" pitchFamily="18" charset="0"/>
            </a:rPr>
            <a:t>FOKUS 3 : PENGURANGAN  KESENJANGAN</a:t>
          </a:r>
          <a:endParaRPr lang="en-US" sz="1400" b="0" kern="1200" dirty="0">
            <a:latin typeface="Cambria" panose="02040503050406030204" pitchFamily="18" charset="0"/>
          </a:endParaRPr>
        </a:p>
      </dsp:txBody>
      <dsp:txXfrm>
        <a:off x="4945638" y="0"/>
        <a:ext cx="2299474" cy="581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4F829-CB9E-4E9F-BDEE-C261BBFA44FA}">
      <dsp:nvSpPr>
        <dsp:cNvPr id="0" name=""/>
        <dsp:cNvSpPr/>
      </dsp:nvSpPr>
      <dsp:spPr>
        <a:xfrm>
          <a:off x="3864914" y="1686043"/>
          <a:ext cx="4200317" cy="4200317"/>
        </a:xfrm>
        <a:prstGeom prst="ellipse">
          <a:avLst/>
        </a:prstGeom>
        <a:solidFill>
          <a:schemeClr val="accent5">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10</a:t>
          </a:r>
        </a:p>
        <a:p>
          <a:pPr lvl="0" algn="ctr" defTabSz="1422400">
            <a:lnSpc>
              <a:spcPct val="90000"/>
            </a:lnSpc>
            <a:spcBef>
              <a:spcPct val="0"/>
            </a:spcBef>
            <a:spcAft>
              <a:spcPct val="35000"/>
            </a:spcAft>
          </a:pPr>
          <a:r>
            <a:rPr lang="en-US" sz="3200" b="1" i="1" kern="1200" dirty="0" smtClean="0"/>
            <a:t>Common </a:t>
          </a:r>
        </a:p>
        <a:p>
          <a:pPr lvl="0" algn="ctr" defTabSz="1422400">
            <a:lnSpc>
              <a:spcPct val="90000"/>
            </a:lnSpc>
            <a:spcBef>
              <a:spcPct val="0"/>
            </a:spcBef>
            <a:spcAft>
              <a:spcPct val="35000"/>
            </a:spcAft>
          </a:pPr>
          <a:r>
            <a:rPr lang="en-US" sz="3200" b="1" i="1" kern="1200" dirty="0" smtClean="0"/>
            <a:t>Goals</a:t>
          </a:r>
          <a:endParaRPr lang="en-US" sz="3200" b="1" i="1" kern="1200" dirty="0"/>
        </a:p>
      </dsp:txBody>
      <dsp:txXfrm>
        <a:off x="4480036" y="2301165"/>
        <a:ext cx="2970073" cy="2970073"/>
      </dsp:txXfrm>
    </dsp:sp>
    <dsp:sp modelId="{C109A24F-C7D1-4B83-96E8-213CA1778EC6}">
      <dsp:nvSpPr>
        <dsp:cNvPr id="0" name=""/>
        <dsp:cNvSpPr/>
      </dsp:nvSpPr>
      <dsp:spPr>
        <a:xfrm>
          <a:off x="4914993" y="749"/>
          <a:ext cx="2100158" cy="2100158"/>
        </a:xfrm>
        <a:prstGeom prst="ellipse">
          <a:avLst/>
        </a:prstGeom>
        <a:solidFill>
          <a:schemeClr val="accent5">
            <a:alpha val="50000"/>
            <a:hueOff val="-993388"/>
            <a:satOff val="3981"/>
            <a:lumOff val="86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latin typeface="+mn-lt"/>
              <a:ea typeface="+mn-ea"/>
              <a:cs typeface="+mn-cs"/>
            </a:rPr>
            <a:t>1</a:t>
          </a:r>
          <a:endParaRPr lang="id-ID" sz="2000" b="1" kern="1200" dirty="0" smtClean="0">
            <a:latin typeface="+mn-lt"/>
            <a:ea typeface="+mn-ea"/>
            <a:cs typeface="+mn-cs"/>
          </a:endParaRPr>
        </a:p>
        <a:p>
          <a:pPr lvl="0" algn="ctr" defTabSz="889000" rtl="0">
            <a:lnSpc>
              <a:spcPct val="90000"/>
            </a:lnSpc>
            <a:spcBef>
              <a:spcPct val="0"/>
            </a:spcBef>
            <a:spcAft>
              <a:spcPct val="35000"/>
            </a:spcAft>
          </a:pPr>
          <a:r>
            <a:rPr lang="en-US" sz="1400" b="0" kern="1200" dirty="0" smtClean="0">
              <a:latin typeface="+mn-lt"/>
              <a:ea typeface="+mn-ea"/>
              <a:cs typeface="+mn-cs"/>
            </a:rPr>
            <a:t> </a:t>
          </a:r>
          <a:r>
            <a:rPr lang="id-ID" sz="1400" b="0" kern="1200" dirty="0" smtClean="0">
              <a:latin typeface="+mn-lt"/>
              <a:ea typeface="+mn-ea"/>
              <a:cs typeface="+mn-cs"/>
            </a:rPr>
            <a:t>PENINGKATAN</a:t>
          </a:r>
          <a:r>
            <a:rPr lang="en-US" sz="1400" b="0" kern="1200" dirty="0" smtClean="0">
              <a:latin typeface="+mn-lt"/>
              <a:ea typeface="+mn-ea"/>
              <a:cs typeface="+mn-cs"/>
            </a:rPr>
            <a:t> AKSESIBILITAS DAN</a:t>
          </a:r>
          <a:r>
            <a:rPr lang="id-ID" sz="1400" b="0" kern="1200" dirty="0" smtClean="0">
              <a:latin typeface="+mn-lt"/>
              <a:ea typeface="+mn-ea"/>
              <a:cs typeface="+mn-cs"/>
            </a:rPr>
            <a:t>  </a:t>
          </a:r>
          <a:r>
            <a:rPr lang="en-US" sz="1400" b="0" kern="1200" dirty="0" smtClean="0">
              <a:latin typeface="+mn-lt"/>
              <a:ea typeface="+mn-ea"/>
              <a:cs typeface="+mn-cs"/>
            </a:rPr>
            <a:t>MUTU </a:t>
          </a:r>
          <a:r>
            <a:rPr lang="id-ID" sz="1400" b="0" kern="1200" dirty="0" smtClean="0">
              <a:latin typeface="+mn-lt"/>
              <a:ea typeface="+mn-ea"/>
              <a:cs typeface="+mn-cs"/>
            </a:rPr>
            <a:t>PENDIDIKAN</a:t>
          </a:r>
          <a:endParaRPr lang="en-US" sz="1400" kern="1200" dirty="0"/>
        </a:p>
      </dsp:txBody>
      <dsp:txXfrm>
        <a:off x="5222554" y="308310"/>
        <a:ext cx="1485036" cy="1485036"/>
      </dsp:txXfrm>
    </dsp:sp>
    <dsp:sp modelId="{24DF8EE3-2992-46DF-8BD0-ADCB0B248D16}">
      <dsp:nvSpPr>
        <dsp:cNvPr id="0" name=""/>
        <dsp:cNvSpPr/>
      </dsp:nvSpPr>
      <dsp:spPr>
        <a:xfrm>
          <a:off x="6522805" y="523159"/>
          <a:ext cx="2100158" cy="2100158"/>
        </a:xfrm>
        <a:prstGeom prst="ellipse">
          <a:avLst/>
        </a:prstGeom>
        <a:solidFill>
          <a:schemeClr val="accent5">
            <a:alpha val="50000"/>
            <a:hueOff val="-1986775"/>
            <a:satOff val="7962"/>
            <a:lumOff val="172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latin typeface="+mn-lt"/>
              <a:ea typeface="+mn-ea"/>
              <a:cs typeface="+mn-cs"/>
            </a:rPr>
            <a:t>2</a:t>
          </a:r>
          <a:endParaRPr lang="id-ID" sz="2000" b="1" kern="1200" dirty="0" smtClean="0">
            <a:latin typeface="+mn-lt"/>
            <a:ea typeface="+mn-ea"/>
            <a:cs typeface="+mn-cs"/>
          </a:endParaRPr>
        </a:p>
        <a:p>
          <a:pPr lvl="0" algn="ctr" defTabSz="889000" rtl="0">
            <a:lnSpc>
              <a:spcPct val="90000"/>
            </a:lnSpc>
            <a:spcBef>
              <a:spcPct val="0"/>
            </a:spcBef>
            <a:spcAft>
              <a:spcPct val="35000"/>
            </a:spcAft>
          </a:pPr>
          <a:r>
            <a:rPr lang="en-US" sz="1400" b="0" kern="1200" dirty="0" smtClean="0">
              <a:latin typeface="+mn-lt"/>
              <a:ea typeface="+mn-ea"/>
              <a:cs typeface="+mn-cs"/>
            </a:rPr>
            <a:t> </a:t>
          </a:r>
          <a:r>
            <a:rPr lang="id-ID" sz="1400" b="0" kern="1200" dirty="0" smtClean="0">
              <a:latin typeface="+mn-lt"/>
              <a:ea typeface="+mn-ea"/>
              <a:cs typeface="+mn-cs"/>
            </a:rPr>
            <a:t>PENINGKATAN </a:t>
          </a:r>
          <a:r>
            <a:rPr lang="en-US" sz="1400" b="0" kern="1200" dirty="0" smtClean="0">
              <a:latin typeface="+mn-lt"/>
              <a:ea typeface="+mn-ea"/>
              <a:cs typeface="+mn-cs"/>
            </a:rPr>
            <a:t>AKSESIBILITAS DAN KUALITAS LAYANAN KESEHATAN</a:t>
          </a:r>
          <a:endParaRPr lang="en-US" sz="1400" kern="1200" dirty="0"/>
        </a:p>
      </dsp:txBody>
      <dsp:txXfrm>
        <a:off x="6830366" y="830720"/>
        <a:ext cx="1485036" cy="1485036"/>
      </dsp:txXfrm>
    </dsp:sp>
    <dsp:sp modelId="{DE85AC6B-2A3B-4B5E-BFB7-F2293AEFC5AA}">
      <dsp:nvSpPr>
        <dsp:cNvPr id="0" name=""/>
        <dsp:cNvSpPr/>
      </dsp:nvSpPr>
      <dsp:spPr>
        <a:xfrm>
          <a:off x="7516487" y="1890845"/>
          <a:ext cx="2100158" cy="2100158"/>
        </a:xfrm>
        <a:prstGeom prst="ellipse">
          <a:avLst/>
        </a:prstGeom>
        <a:solidFill>
          <a:schemeClr val="accent5">
            <a:alpha val="50000"/>
            <a:hueOff val="-2980163"/>
            <a:satOff val="11943"/>
            <a:lumOff val="258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latin typeface="+mn-lt"/>
              <a:ea typeface="+mn-ea"/>
              <a:cs typeface="+mn-cs"/>
            </a:rPr>
            <a:t>3</a:t>
          </a:r>
          <a:r>
            <a:rPr lang="en-US" sz="1200" b="0" kern="1200" dirty="0" smtClean="0">
              <a:latin typeface="+mn-lt"/>
              <a:ea typeface="+mn-ea"/>
              <a:cs typeface="+mn-cs"/>
            </a:rPr>
            <a:t> </a:t>
          </a:r>
          <a:r>
            <a:rPr lang="id-ID" sz="1200" b="0" kern="1200" dirty="0" smtClean="0">
              <a:latin typeface="+mn-lt"/>
              <a:ea typeface="+mn-ea"/>
              <a:cs typeface="+mn-cs"/>
            </a:rPr>
            <a:t> INFRASTRUKTUR WILAYAH, ENERGI DAN AIR BAKU</a:t>
          </a:r>
          <a:endParaRPr lang="en-US" sz="1200" kern="1200" dirty="0"/>
        </a:p>
      </dsp:txBody>
      <dsp:txXfrm>
        <a:off x="7824048" y="2198406"/>
        <a:ext cx="1485036" cy="1485036"/>
      </dsp:txXfrm>
    </dsp:sp>
    <dsp:sp modelId="{9E4A485E-90B7-42C1-AE5B-9F41BF11E889}">
      <dsp:nvSpPr>
        <dsp:cNvPr id="0" name=""/>
        <dsp:cNvSpPr/>
      </dsp:nvSpPr>
      <dsp:spPr>
        <a:xfrm>
          <a:off x="7516487" y="3581399"/>
          <a:ext cx="2100158" cy="2100158"/>
        </a:xfrm>
        <a:prstGeom prst="ellipse">
          <a:avLst/>
        </a:prstGeom>
        <a:solidFill>
          <a:schemeClr val="accent4">
            <a:alpha val="50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4</a:t>
          </a:r>
          <a:endParaRPr lang="id-ID" sz="2000" b="1" kern="1200" dirty="0" smtClean="0"/>
        </a:p>
        <a:p>
          <a:pPr lvl="0" algn="ctr" defTabSz="889000">
            <a:lnSpc>
              <a:spcPct val="90000"/>
            </a:lnSpc>
            <a:spcBef>
              <a:spcPct val="0"/>
            </a:spcBef>
            <a:spcAft>
              <a:spcPct val="35000"/>
            </a:spcAft>
          </a:pPr>
          <a:r>
            <a:rPr lang="id-ID" sz="1400" b="0" kern="1200" dirty="0" smtClean="0"/>
            <a:t>EKONOMI PERTANIAN</a:t>
          </a:r>
        </a:p>
        <a:p>
          <a:pPr lvl="0" algn="ctr" defTabSz="889000">
            <a:lnSpc>
              <a:spcPct val="90000"/>
            </a:lnSpc>
            <a:spcBef>
              <a:spcPct val="0"/>
            </a:spcBef>
            <a:spcAft>
              <a:spcPct val="35000"/>
            </a:spcAft>
          </a:pPr>
          <a:endParaRPr lang="en-US" sz="1200" kern="1200" dirty="0"/>
        </a:p>
      </dsp:txBody>
      <dsp:txXfrm>
        <a:off x="7824048" y="3888960"/>
        <a:ext cx="1485036" cy="1485036"/>
      </dsp:txXfrm>
    </dsp:sp>
    <dsp:sp modelId="{DA280BC5-9279-47AD-B46B-CF3BC8E58A18}">
      <dsp:nvSpPr>
        <dsp:cNvPr id="0" name=""/>
        <dsp:cNvSpPr/>
      </dsp:nvSpPr>
      <dsp:spPr>
        <a:xfrm>
          <a:off x="6700876" y="5034083"/>
          <a:ext cx="2100158" cy="2100158"/>
        </a:xfrm>
        <a:prstGeom prst="ellipse">
          <a:avLst/>
        </a:prstGeom>
        <a:solidFill>
          <a:schemeClr val="accent5">
            <a:alpha val="50000"/>
            <a:hueOff val="-4966938"/>
            <a:satOff val="19906"/>
            <a:lumOff val="431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5</a:t>
          </a:r>
        </a:p>
        <a:p>
          <a:pPr lvl="0" algn="ctr" defTabSz="889000" rtl="0">
            <a:lnSpc>
              <a:spcPct val="90000"/>
            </a:lnSpc>
            <a:spcBef>
              <a:spcPct val="0"/>
            </a:spcBef>
            <a:spcAft>
              <a:spcPct val="35000"/>
            </a:spcAft>
          </a:pPr>
          <a:r>
            <a:rPr lang="id-ID" sz="1300" b="0" kern="1200" dirty="0" smtClean="0"/>
            <a:t>EKONOMI NON PERTANIAN</a:t>
          </a:r>
          <a:endParaRPr lang="en-US" sz="1300" kern="1200" dirty="0"/>
        </a:p>
      </dsp:txBody>
      <dsp:txXfrm>
        <a:off x="7008437" y="5341644"/>
        <a:ext cx="1485036" cy="1485036"/>
      </dsp:txXfrm>
    </dsp:sp>
    <dsp:sp modelId="{C6650441-E796-47BA-BE43-2C7B5C55917A}">
      <dsp:nvSpPr>
        <dsp:cNvPr id="0" name=""/>
        <dsp:cNvSpPr/>
      </dsp:nvSpPr>
      <dsp:spPr>
        <a:xfrm>
          <a:off x="4948274" y="5457861"/>
          <a:ext cx="2100158" cy="2100158"/>
        </a:xfrm>
        <a:prstGeom prst="ellipse">
          <a:avLst/>
        </a:prstGeom>
        <a:solidFill>
          <a:schemeClr val="accent5">
            <a:alpha val="50000"/>
            <a:hueOff val="-5960326"/>
            <a:satOff val="23887"/>
            <a:lumOff val="517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6</a:t>
          </a:r>
        </a:p>
        <a:p>
          <a:pPr lvl="0" algn="ctr" defTabSz="889000" rtl="0">
            <a:lnSpc>
              <a:spcPct val="90000"/>
            </a:lnSpc>
            <a:spcBef>
              <a:spcPct val="0"/>
            </a:spcBef>
            <a:spcAft>
              <a:spcPct val="35000"/>
            </a:spcAft>
          </a:pPr>
          <a:r>
            <a:rPr lang="id-ID" sz="1400" b="0" kern="1200" dirty="0" smtClean="0"/>
            <a:t>SUMBER DAYA ALAM, LINGKUNGAN HIDUP DAN KEBENCANAAN</a:t>
          </a:r>
          <a:endParaRPr lang="en-US" sz="1400" kern="1200" dirty="0"/>
        </a:p>
      </dsp:txBody>
      <dsp:txXfrm>
        <a:off x="5255835" y="5765422"/>
        <a:ext cx="1485036" cy="1485036"/>
      </dsp:txXfrm>
    </dsp:sp>
    <dsp:sp modelId="{F41A5553-D596-4988-B710-DD4D51A56C76}">
      <dsp:nvSpPr>
        <dsp:cNvPr id="0" name=""/>
        <dsp:cNvSpPr/>
      </dsp:nvSpPr>
      <dsp:spPr>
        <a:xfrm>
          <a:off x="3129712" y="5000652"/>
          <a:ext cx="2100158" cy="2100158"/>
        </a:xfrm>
        <a:prstGeom prst="ellipse">
          <a:avLst/>
        </a:prstGeom>
        <a:solidFill>
          <a:schemeClr val="accent5">
            <a:alpha val="50000"/>
            <a:hueOff val="-6953714"/>
            <a:satOff val="27868"/>
            <a:lumOff val="604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7</a:t>
          </a:r>
        </a:p>
        <a:p>
          <a:pPr lvl="0" algn="ctr" defTabSz="889000" rtl="0">
            <a:lnSpc>
              <a:spcPct val="90000"/>
            </a:lnSpc>
            <a:spcBef>
              <a:spcPct val="0"/>
            </a:spcBef>
            <a:spcAft>
              <a:spcPct val="35000"/>
            </a:spcAft>
          </a:pPr>
          <a:r>
            <a:rPr lang="id-ID" sz="1300" b="0" kern="1200" dirty="0" smtClean="0"/>
            <a:t>PENGELOLAAN SENI, BUDAYA, WISATA SERTA KEPEMUDAAN DAN OLAH RAGA</a:t>
          </a:r>
          <a:endParaRPr lang="en-US" sz="1300" kern="1200" dirty="0"/>
        </a:p>
      </dsp:txBody>
      <dsp:txXfrm>
        <a:off x="3437273" y="5308213"/>
        <a:ext cx="1485036" cy="1485036"/>
      </dsp:txXfrm>
    </dsp:sp>
    <dsp:sp modelId="{7E41AB44-190A-4F2A-886D-0EDFFD9FD4A0}">
      <dsp:nvSpPr>
        <dsp:cNvPr id="0" name=""/>
        <dsp:cNvSpPr/>
      </dsp:nvSpPr>
      <dsp:spPr>
        <a:xfrm>
          <a:off x="2323119" y="3605907"/>
          <a:ext cx="2100158" cy="2100158"/>
        </a:xfrm>
        <a:prstGeom prst="ellipse">
          <a:avLst/>
        </a:prstGeom>
        <a:solidFill>
          <a:srgbClr val="0000FF">
            <a:alpha val="3600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8</a:t>
          </a:r>
        </a:p>
        <a:p>
          <a:pPr lvl="0" algn="ctr" defTabSz="889000">
            <a:lnSpc>
              <a:spcPct val="90000"/>
            </a:lnSpc>
            <a:spcBef>
              <a:spcPct val="0"/>
            </a:spcBef>
            <a:spcAft>
              <a:spcPct val="35000"/>
            </a:spcAft>
          </a:pPr>
          <a:r>
            <a:rPr lang="id-ID" sz="1200" b="0" kern="1200" dirty="0" smtClean="0"/>
            <a:t>KETAHANAN KELUARGA DAN KEPENDUDUKAN</a:t>
          </a:r>
          <a:endParaRPr lang="en-US" sz="1200" kern="1200" dirty="0"/>
        </a:p>
      </dsp:txBody>
      <dsp:txXfrm>
        <a:off x="2630680" y="3913468"/>
        <a:ext cx="1485036" cy="1485036"/>
      </dsp:txXfrm>
    </dsp:sp>
    <dsp:sp modelId="{4A636C79-1DC0-4350-A3AC-90E2B5C6E88A}">
      <dsp:nvSpPr>
        <dsp:cNvPr id="0" name=""/>
        <dsp:cNvSpPr/>
      </dsp:nvSpPr>
      <dsp:spPr>
        <a:xfrm>
          <a:off x="2313499" y="1890845"/>
          <a:ext cx="2100158" cy="2100158"/>
        </a:xfrm>
        <a:prstGeom prst="ellipse">
          <a:avLst/>
        </a:prstGeom>
        <a:solidFill>
          <a:srgbClr val="FF7C80">
            <a:alpha val="4600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9</a:t>
          </a:r>
        </a:p>
        <a:p>
          <a:pPr lvl="0" algn="ctr" defTabSz="889000" rtl="0">
            <a:lnSpc>
              <a:spcPct val="90000"/>
            </a:lnSpc>
            <a:spcBef>
              <a:spcPct val="0"/>
            </a:spcBef>
            <a:spcAft>
              <a:spcPct val="35000"/>
            </a:spcAft>
          </a:pPr>
          <a:r>
            <a:rPr lang="en-US" sz="1400" b="0" kern="1200" dirty="0" smtClean="0"/>
            <a:t>KEMISKINAN,    </a:t>
          </a:r>
          <a:r>
            <a:rPr lang="id-ID" sz="1400" b="0" kern="1200" dirty="0" smtClean="0"/>
            <a:t>PMKS </a:t>
          </a:r>
          <a:r>
            <a:rPr lang="en-US" sz="1400" b="0" kern="1200" dirty="0" smtClean="0"/>
            <a:t>DAN </a:t>
          </a:r>
          <a:r>
            <a:rPr lang="id-ID" sz="1400" b="0" kern="1200" dirty="0" smtClean="0"/>
            <a:t>KEAMANAN</a:t>
          </a:r>
          <a:endParaRPr lang="en-US" sz="1400" kern="1200" dirty="0"/>
        </a:p>
      </dsp:txBody>
      <dsp:txXfrm>
        <a:off x="2621060" y="2198406"/>
        <a:ext cx="1485036" cy="1485036"/>
      </dsp:txXfrm>
    </dsp:sp>
    <dsp:sp modelId="{38C93B77-94C8-4687-843F-6BBE7EA21531}">
      <dsp:nvSpPr>
        <dsp:cNvPr id="0" name=""/>
        <dsp:cNvSpPr/>
      </dsp:nvSpPr>
      <dsp:spPr>
        <a:xfrm>
          <a:off x="3307181" y="523159"/>
          <a:ext cx="2100158" cy="2100158"/>
        </a:xfrm>
        <a:prstGeom prst="ellipse">
          <a:avLst/>
        </a:prstGeom>
        <a:solidFill>
          <a:srgbClr val="FF7C80">
            <a:alpha val="4600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baseline="0" dirty="0" smtClean="0"/>
            <a:t>1</a:t>
          </a:r>
          <a:r>
            <a:rPr lang="id-ID" sz="2000" b="1" kern="1200" baseline="0" dirty="0" smtClean="0"/>
            <a:t>0</a:t>
          </a:r>
        </a:p>
        <a:p>
          <a:pPr lvl="0" algn="ctr" defTabSz="889000" rtl="0">
            <a:lnSpc>
              <a:spcPct val="90000"/>
            </a:lnSpc>
            <a:spcBef>
              <a:spcPct val="0"/>
            </a:spcBef>
            <a:spcAft>
              <a:spcPct val="35000"/>
            </a:spcAft>
          </a:pPr>
          <a:r>
            <a:rPr lang="id-ID" sz="1200" b="1" kern="1200" baseline="0" dirty="0" smtClean="0"/>
            <a:t>MODERNISASI PE</a:t>
          </a:r>
          <a:r>
            <a:rPr lang="en-US" sz="1200" b="1" kern="1200" baseline="0" dirty="0" smtClean="0"/>
            <a:t>MERINTAHAN</a:t>
          </a:r>
          <a:r>
            <a:rPr lang="id-ID" sz="1200" b="1" kern="1200" baseline="0" dirty="0" smtClean="0"/>
            <a:t> DAN PEMBANGUNAN PERDESAAN</a:t>
          </a:r>
          <a:endParaRPr lang="en-US" sz="1200" b="1" kern="1200" baseline="0" dirty="0"/>
        </a:p>
      </dsp:txBody>
      <dsp:txXfrm>
        <a:off x="3614742" y="830720"/>
        <a:ext cx="1485036" cy="14850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0.48985</cdr:x>
      <cdr:y>0.36435</cdr:y>
    </cdr:from>
    <cdr:to>
      <cdr:x>0.54444</cdr:x>
      <cdr:y>0.37299</cdr:y>
    </cdr:to>
    <cdr:sp macro="" textlink="">
      <cdr:nvSpPr>
        <cdr:cNvPr id="49" name="Straight Connector 48"/>
        <cdr:cNvSpPr/>
      </cdr:nvSpPr>
      <cdr:spPr>
        <a:xfrm xmlns:a="http://schemas.openxmlformats.org/drawingml/2006/main">
          <a:off x="4199280" y="1821979"/>
          <a:ext cx="468000" cy="43200"/>
        </a:xfrm>
        <a:prstGeom xmlns:a="http://schemas.openxmlformats.org/drawingml/2006/main" prst="line">
          <a:avLst/>
        </a:prstGeom>
        <a:ln xmlns:a="http://schemas.openxmlformats.org/drawingml/2006/main" w="2540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id-ID"/>
        </a:p>
      </cdr:txBody>
    </cdr:sp>
  </cdr:relSizeAnchor>
  <cdr:relSizeAnchor xmlns:cdr="http://schemas.openxmlformats.org/drawingml/2006/chartDrawing">
    <cdr:from>
      <cdr:x>0.42889</cdr:x>
      <cdr:y>0.33387</cdr:y>
    </cdr:from>
    <cdr:to>
      <cdr:x>0.48285</cdr:x>
      <cdr:y>0.36117</cdr:y>
    </cdr:to>
    <cdr:sp macro="" textlink="">
      <cdr:nvSpPr>
        <cdr:cNvPr id="32" name="Straight Connector 4"/>
        <cdr:cNvSpPr/>
      </cdr:nvSpPr>
      <cdr:spPr>
        <a:xfrm xmlns:a="http://schemas.openxmlformats.org/drawingml/2006/main">
          <a:off x="3676680" y="1669579"/>
          <a:ext cx="462600" cy="136532"/>
        </a:xfrm>
        <a:prstGeom xmlns:a="http://schemas.openxmlformats.org/drawingml/2006/main" prst="line">
          <a:avLst/>
        </a:prstGeom>
        <a:ln xmlns:a="http://schemas.openxmlformats.org/drawingml/2006/main" w="2540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10"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0.48271</cdr:x>
      <cdr:y>0.35153</cdr:y>
    </cdr:from>
    <cdr:to>
      <cdr:x>0.49111</cdr:x>
      <cdr:y>0.36592</cdr:y>
    </cdr:to>
    <cdr:sp macro="" textlink="">
      <cdr:nvSpPr>
        <cdr:cNvPr id="13" name="Rectangle 5"/>
        <cdr:cNvSpPr/>
      </cdr:nvSpPr>
      <cdr:spPr>
        <a:xfrm xmlns:a="http://schemas.openxmlformats.org/drawingml/2006/main" flipH="1" flipV="1">
          <a:off x="4138080" y="1757862"/>
          <a:ext cx="72000" cy="72000"/>
        </a:xfrm>
        <a:prstGeom xmlns:a="http://schemas.openxmlformats.org/drawingml/2006/main" prst="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14"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0.71506</cdr:x>
      <cdr:y>0.89243</cdr:y>
    </cdr:from>
    <cdr:to>
      <cdr:x>0.78617</cdr:x>
      <cdr:y>0.93814</cdr:y>
    </cdr:to>
    <cdr:sp macro="" textlink="">
      <cdr:nvSpPr>
        <cdr:cNvPr id="16" name="TextBox 15"/>
        <cdr:cNvSpPr txBox="1"/>
      </cdr:nvSpPr>
      <cdr:spPr>
        <a:xfrm xmlns:a="http://schemas.openxmlformats.org/drawingml/2006/main">
          <a:off x="6376309" y="4851160"/>
          <a:ext cx="634097" cy="24847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2016</a:t>
          </a:r>
          <a:endParaRPr lang="id-ID" sz="1400" dirty="0"/>
        </a:p>
      </cdr:txBody>
    </cdr:sp>
  </cdr:relSizeAnchor>
  <cdr:relSizeAnchor xmlns:cdr="http://schemas.openxmlformats.org/drawingml/2006/chartDrawing">
    <cdr:from>
      <cdr:x>0.77101</cdr:x>
      <cdr:y>0.8906</cdr:y>
    </cdr:from>
    <cdr:to>
      <cdr:x>0.8599</cdr:x>
      <cdr:y>0.95155</cdr:y>
    </cdr:to>
    <cdr:sp macro="" textlink="">
      <cdr:nvSpPr>
        <cdr:cNvPr id="19" name="TextBox 18"/>
        <cdr:cNvSpPr txBox="1"/>
      </cdr:nvSpPr>
      <cdr:spPr>
        <a:xfrm xmlns:a="http://schemas.openxmlformats.org/drawingml/2006/main">
          <a:off x="6875207" y="4841254"/>
          <a:ext cx="792643" cy="3313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2017</a:t>
          </a:r>
          <a:endParaRPr lang="id-ID" sz="1400" dirty="0"/>
        </a:p>
      </cdr:txBody>
    </cdr:sp>
  </cdr:relSizeAnchor>
  <cdr:relSizeAnchor xmlns:cdr="http://schemas.openxmlformats.org/drawingml/2006/chartDrawing">
    <cdr:from>
      <cdr:x>0.09111</cdr:x>
      <cdr:y>0.09334</cdr:y>
    </cdr:from>
    <cdr:to>
      <cdr:x>0.10889</cdr:x>
      <cdr:y>0.13905</cdr:y>
    </cdr:to>
    <cdr:sp macro="" textlink="">
      <cdr:nvSpPr>
        <cdr:cNvPr id="23" name="Rectangle 22"/>
        <cdr:cNvSpPr/>
      </cdr:nvSpPr>
      <cdr:spPr>
        <a:xfrm xmlns:a="http://schemas.openxmlformats.org/drawingml/2006/main">
          <a:off x="781080" y="466740"/>
          <a:ext cx="152400" cy="2286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24"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0.90889</cdr:x>
      <cdr:y>0.13905</cdr:y>
    </cdr:from>
    <cdr:to>
      <cdr:x>0.98</cdr:x>
      <cdr:y>0.24572</cdr:y>
    </cdr:to>
    <cdr:sp macro="" textlink="">
      <cdr:nvSpPr>
        <cdr:cNvPr id="27"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0.09111</cdr:x>
      <cdr:y>0.09334</cdr:y>
    </cdr:from>
    <cdr:to>
      <cdr:x>0.10889</cdr:x>
      <cdr:y>0.13905</cdr:y>
    </cdr:to>
    <cdr:sp macro="" textlink="">
      <cdr:nvSpPr>
        <cdr:cNvPr id="30" name="Rectangle 22"/>
        <cdr:cNvSpPr/>
      </cdr:nvSpPr>
      <cdr:spPr>
        <a:xfrm xmlns:a="http://schemas.openxmlformats.org/drawingml/2006/main">
          <a:off x="781080" y="466740"/>
          <a:ext cx="152400" cy="2286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31"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0.54444</cdr:x>
      <cdr:y>0.36435</cdr:y>
    </cdr:from>
    <cdr:to>
      <cdr:x>0.55333</cdr:x>
      <cdr:y>0.37959</cdr:y>
    </cdr:to>
    <cdr:sp macro="" textlink="">
      <cdr:nvSpPr>
        <cdr:cNvPr id="33" name="Rectangle 5"/>
        <cdr:cNvSpPr/>
      </cdr:nvSpPr>
      <cdr:spPr>
        <a:xfrm xmlns:a="http://schemas.openxmlformats.org/drawingml/2006/main" flipH="1" flipV="1">
          <a:off x="4667280" y="1821979"/>
          <a:ext cx="76210" cy="76210"/>
        </a:xfrm>
        <a:prstGeom xmlns:a="http://schemas.openxmlformats.org/drawingml/2006/main" prst="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34"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0.09111</cdr:x>
      <cdr:y>0.09334</cdr:y>
    </cdr:from>
    <cdr:to>
      <cdr:x>0.10889</cdr:x>
      <cdr:y>0.13905</cdr:y>
    </cdr:to>
    <cdr:sp macro="" textlink="">
      <cdr:nvSpPr>
        <cdr:cNvPr id="37" name="Rectangle 22"/>
        <cdr:cNvSpPr/>
      </cdr:nvSpPr>
      <cdr:spPr>
        <a:xfrm xmlns:a="http://schemas.openxmlformats.org/drawingml/2006/main">
          <a:off x="781080" y="466740"/>
          <a:ext cx="152400" cy="2286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38"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0.61239</cdr:x>
      <cdr:y>0.38365</cdr:y>
    </cdr:from>
    <cdr:to>
      <cdr:x>0.62128</cdr:x>
      <cdr:y>0.39889</cdr:y>
    </cdr:to>
    <cdr:sp macro="" textlink="">
      <cdr:nvSpPr>
        <cdr:cNvPr id="40" name="Rectangle 5"/>
        <cdr:cNvSpPr/>
      </cdr:nvSpPr>
      <cdr:spPr>
        <a:xfrm xmlns:a="http://schemas.openxmlformats.org/drawingml/2006/main" flipH="1" flipV="1">
          <a:off x="5460733" y="2085491"/>
          <a:ext cx="79273" cy="82844"/>
        </a:xfrm>
        <a:prstGeom xmlns:a="http://schemas.openxmlformats.org/drawingml/2006/main" prst="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41"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0.8433</cdr:x>
      <cdr:y>0.89311</cdr:y>
    </cdr:from>
    <cdr:to>
      <cdr:x>0.93219</cdr:x>
      <cdr:y>0.95406</cdr:y>
    </cdr:to>
    <cdr:sp macro="" textlink="">
      <cdr:nvSpPr>
        <cdr:cNvPr id="43" name="TextBox 18"/>
        <cdr:cNvSpPr txBox="1"/>
      </cdr:nvSpPr>
      <cdr:spPr>
        <a:xfrm xmlns:a="http://schemas.openxmlformats.org/drawingml/2006/main">
          <a:off x="7519833" y="4854902"/>
          <a:ext cx="792643" cy="3313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a:t>
          </a:r>
          <a:r>
            <a:rPr lang="en-US" sz="1400" dirty="0" smtClean="0"/>
            <a:t>8</a:t>
          </a:r>
          <a:endParaRPr lang="id-ID" sz="1400" dirty="0"/>
        </a:p>
      </cdr:txBody>
    </cdr:sp>
  </cdr:relSizeAnchor>
  <cdr:relSizeAnchor xmlns:cdr="http://schemas.openxmlformats.org/drawingml/2006/chartDrawing">
    <cdr:from>
      <cdr:x>0.09111</cdr:x>
      <cdr:y>0.09334</cdr:y>
    </cdr:from>
    <cdr:to>
      <cdr:x>0.10889</cdr:x>
      <cdr:y>0.13905</cdr:y>
    </cdr:to>
    <cdr:sp macro="" textlink="">
      <cdr:nvSpPr>
        <cdr:cNvPr id="44" name="Rectangle 22"/>
        <cdr:cNvSpPr/>
      </cdr:nvSpPr>
      <cdr:spPr>
        <a:xfrm xmlns:a="http://schemas.openxmlformats.org/drawingml/2006/main">
          <a:off x="781080" y="466740"/>
          <a:ext cx="152400" cy="228600"/>
        </a:xfrm>
        <a:prstGeom xmlns:a="http://schemas.openxmlformats.org/drawingml/2006/main" prst="rect">
          <a:avLst/>
        </a:prstGeom>
        <a:solidFill xmlns:a="http://schemas.openxmlformats.org/drawingml/2006/main">
          <a:schemeClr val="accent6">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0.70444</cdr:x>
      <cdr:y>0.56571</cdr:y>
    </cdr:from>
    <cdr:to>
      <cdr:x>0.78444</cdr:x>
      <cdr:y>0.6419</cdr:y>
    </cdr:to>
    <cdr:sp macro="" textlink="">
      <cdr:nvSpPr>
        <cdr:cNvPr id="45" name="TextBox 44"/>
        <cdr:cNvSpPr txBox="1"/>
      </cdr:nvSpPr>
      <cdr:spPr>
        <a:xfrm xmlns:a="http://schemas.openxmlformats.org/drawingml/2006/main">
          <a:off x="6038880" y="2828940"/>
          <a:ext cx="685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600" dirty="0" smtClean="0">
              <a:solidFill>
                <a:srgbClr val="0070C0"/>
              </a:solidFill>
            </a:rPr>
            <a:t>5.90</a:t>
          </a:r>
          <a:endParaRPr lang="id-ID" sz="1600" dirty="0">
            <a:solidFill>
              <a:srgbClr val="0070C0"/>
            </a:solidFill>
          </a:endParaRPr>
        </a:p>
      </cdr:txBody>
    </cdr:sp>
  </cdr:relSizeAnchor>
  <cdr:relSizeAnchor xmlns:cdr="http://schemas.openxmlformats.org/drawingml/2006/chartDrawing">
    <cdr:from>
      <cdr:x>0.77555</cdr:x>
      <cdr:y>0.61143</cdr:y>
    </cdr:from>
    <cdr:to>
      <cdr:x>0.85555</cdr:x>
      <cdr:y>0.68762</cdr:y>
    </cdr:to>
    <cdr:sp macro="" textlink="">
      <cdr:nvSpPr>
        <cdr:cNvPr id="47" name="TextBox 46"/>
        <cdr:cNvSpPr txBox="1"/>
      </cdr:nvSpPr>
      <cdr:spPr>
        <a:xfrm xmlns:a="http://schemas.openxmlformats.org/drawingml/2006/main">
          <a:off x="6648480" y="3057540"/>
          <a:ext cx="685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600" dirty="0" smtClean="0">
              <a:solidFill>
                <a:srgbClr val="0070C0"/>
              </a:solidFill>
            </a:rPr>
            <a:t>5,00</a:t>
          </a:r>
          <a:endParaRPr lang="id-ID" sz="1600" dirty="0">
            <a:solidFill>
              <a:srgbClr val="0070C0"/>
            </a:solidFill>
          </a:endParaRPr>
        </a:p>
      </cdr:txBody>
    </cdr:sp>
  </cdr:relSizeAnchor>
  <cdr:relSizeAnchor xmlns:cdr="http://schemas.openxmlformats.org/drawingml/2006/chartDrawing">
    <cdr:from>
      <cdr:x>0.86444</cdr:x>
      <cdr:y>0.6419</cdr:y>
    </cdr:from>
    <cdr:to>
      <cdr:x>0.95333</cdr:x>
      <cdr:y>0.68762</cdr:y>
    </cdr:to>
    <cdr:sp macro="" textlink="">
      <cdr:nvSpPr>
        <cdr:cNvPr id="50" name="TextBox 49"/>
        <cdr:cNvSpPr txBox="1"/>
      </cdr:nvSpPr>
      <cdr:spPr>
        <a:xfrm xmlns:a="http://schemas.openxmlformats.org/drawingml/2006/main">
          <a:off x="7410480" y="3209940"/>
          <a:ext cx="7620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600" dirty="0" smtClean="0">
              <a:solidFill>
                <a:srgbClr val="0070C0"/>
              </a:solidFill>
            </a:rPr>
            <a:t>4,10</a:t>
          </a:r>
          <a:endParaRPr lang="id-ID" sz="1600" dirty="0">
            <a:solidFill>
              <a:srgbClr val="0070C0"/>
            </a:solidFill>
          </a:endParaRPr>
        </a:p>
      </cdr:txBody>
    </cdr:sp>
  </cdr:relSizeAnchor>
  <cdr:relSizeAnchor xmlns:cdr="http://schemas.openxmlformats.org/drawingml/2006/chartDrawing">
    <cdr:from>
      <cdr:x>0.67778</cdr:x>
      <cdr:y>0.48952</cdr:y>
    </cdr:from>
    <cdr:to>
      <cdr:x>0.75778</cdr:x>
      <cdr:y>0.58095</cdr:y>
    </cdr:to>
    <cdr:sp macro="" textlink="">
      <cdr:nvSpPr>
        <cdr:cNvPr id="52" name="Straight Connector 51"/>
        <cdr:cNvSpPr/>
      </cdr:nvSpPr>
      <cdr:spPr>
        <a:xfrm xmlns:a="http://schemas.openxmlformats.org/drawingml/2006/main">
          <a:off x="5810280" y="2447940"/>
          <a:ext cx="685800" cy="457200"/>
        </a:xfrm>
        <a:prstGeom xmlns:a="http://schemas.openxmlformats.org/drawingml/2006/main" prst="line">
          <a:avLst/>
        </a:prstGeom>
        <a:ln xmlns:a="http://schemas.openxmlformats.org/drawingml/2006/main" w="19050">
          <a:solidFill>
            <a:srgbClr val="3366C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0.74889</cdr:x>
      <cdr:y>0.56571</cdr:y>
    </cdr:from>
    <cdr:to>
      <cdr:x>0.75778</cdr:x>
      <cdr:y>0.58095</cdr:y>
    </cdr:to>
    <cdr:sp macro="" textlink="">
      <cdr:nvSpPr>
        <cdr:cNvPr id="53" name="Flowchart: Decision 52"/>
        <cdr:cNvSpPr/>
      </cdr:nvSpPr>
      <cdr:spPr>
        <a:xfrm xmlns:a="http://schemas.openxmlformats.org/drawingml/2006/main">
          <a:off x="6419880" y="2828940"/>
          <a:ext cx="76200" cy="76200"/>
        </a:xfrm>
        <a:prstGeom xmlns:a="http://schemas.openxmlformats.org/drawingml/2006/main" prst="flowChartDecision">
          <a:avLst/>
        </a:prstGeom>
        <a:ln xmlns:a="http://schemas.openxmlformats.org/drawingml/2006/main">
          <a:solidFill>
            <a:srgbClr val="3366C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0.75778</cdr:x>
      <cdr:y>0.58095</cdr:y>
    </cdr:from>
    <cdr:to>
      <cdr:x>0.81111</cdr:x>
      <cdr:y>0.62667</cdr:y>
    </cdr:to>
    <cdr:sp macro="" textlink="">
      <cdr:nvSpPr>
        <cdr:cNvPr id="66" name="Straight Connector 65"/>
        <cdr:cNvSpPr/>
      </cdr:nvSpPr>
      <cdr:spPr>
        <a:xfrm xmlns:a="http://schemas.openxmlformats.org/drawingml/2006/main">
          <a:off x="6496080" y="2905140"/>
          <a:ext cx="457200" cy="228600"/>
        </a:xfrm>
        <a:prstGeom xmlns:a="http://schemas.openxmlformats.org/drawingml/2006/main" prst="line">
          <a:avLst/>
        </a:prstGeom>
        <a:ln xmlns:a="http://schemas.openxmlformats.org/drawingml/2006/main" w="19050">
          <a:solidFill>
            <a:srgbClr val="3366C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0.81111</cdr:x>
      <cdr:y>0.62667</cdr:y>
    </cdr:from>
    <cdr:to>
      <cdr:x>0.87333</cdr:x>
      <cdr:y>0.65714</cdr:y>
    </cdr:to>
    <cdr:sp macro="" textlink="">
      <cdr:nvSpPr>
        <cdr:cNvPr id="68" name="Straight Connector 67"/>
        <cdr:cNvSpPr/>
      </cdr:nvSpPr>
      <cdr:spPr>
        <a:xfrm xmlns:a="http://schemas.openxmlformats.org/drawingml/2006/main">
          <a:off x="6953280" y="3133740"/>
          <a:ext cx="533400" cy="152400"/>
        </a:xfrm>
        <a:prstGeom xmlns:a="http://schemas.openxmlformats.org/drawingml/2006/main" prst="line">
          <a:avLst/>
        </a:prstGeom>
        <a:ln xmlns:a="http://schemas.openxmlformats.org/drawingml/2006/main" w="19050">
          <a:solidFill>
            <a:srgbClr val="3366C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0.80222</cdr:x>
      <cdr:y>0.61143</cdr:y>
    </cdr:from>
    <cdr:to>
      <cdr:x>0.81111</cdr:x>
      <cdr:y>0.62667</cdr:y>
    </cdr:to>
    <cdr:sp macro="" textlink="">
      <cdr:nvSpPr>
        <cdr:cNvPr id="69" name="Diamond 68"/>
        <cdr:cNvSpPr/>
      </cdr:nvSpPr>
      <cdr:spPr>
        <a:xfrm xmlns:a="http://schemas.openxmlformats.org/drawingml/2006/main">
          <a:off x="6877080" y="3057540"/>
          <a:ext cx="76200" cy="76200"/>
        </a:xfrm>
        <a:prstGeom xmlns:a="http://schemas.openxmlformats.org/drawingml/2006/main" prst="diamond">
          <a:avLst/>
        </a:prstGeom>
        <a:ln xmlns:a="http://schemas.openxmlformats.org/drawingml/2006/main">
          <a:solidFill>
            <a:srgbClr val="3366C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0.87333</cdr:x>
      <cdr:y>0.6419</cdr:y>
    </cdr:from>
    <cdr:to>
      <cdr:x>0.87866</cdr:x>
      <cdr:y>0.65714</cdr:y>
    </cdr:to>
    <cdr:sp macro="" textlink="">
      <cdr:nvSpPr>
        <cdr:cNvPr id="70" name="Diamond 69"/>
        <cdr:cNvSpPr/>
      </cdr:nvSpPr>
      <cdr:spPr>
        <a:xfrm xmlns:a="http://schemas.openxmlformats.org/drawingml/2006/main">
          <a:off x="7486680" y="3209940"/>
          <a:ext cx="45719" cy="76200"/>
        </a:xfrm>
        <a:prstGeom xmlns:a="http://schemas.openxmlformats.org/drawingml/2006/main" prst="diamond">
          <a:avLst/>
        </a:prstGeom>
        <a:ln xmlns:a="http://schemas.openxmlformats.org/drawingml/2006/main">
          <a:solidFill>
            <a:srgbClr val="3366C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0.51138</cdr:x>
      <cdr:y>0.28967</cdr:y>
    </cdr:from>
    <cdr:to>
      <cdr:x>0.58819</cdr:x>
      <cdr:y>0.35195</cdr:y>
    </cdr:to>
    <cdr:sp macro="" textlink="">
      <cdr:nvSpPr>
        <cdr:cNvPr id="51" name="TextBox 7"/>
        <cdr:cNvSpPr txBox="1"/>
      </cdr:nvSpPr>
      <cdr:spPr>
        <a:xfrm xmlns:a="http://schemas.openxmlformats.org/drawingml/2006/main">
          <a:off x="4560036" y="1574624"/>
          <a:ext cx="684924"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id-ID" sz="1600" dirty="0" smtClean="0">
              <a:solidFill>
                <a:srgbClr val="FF0000"/>
              </a:solidFill>
              <a:latin typeface="+mn-lt"/>
            </a:rPr>
            <a:t>9,61</a:t>
          </a:r>
          <a:endParaRPr lang="id-ID" sz="1600" dirty="0">
            <a:solidFill>
              <a:srgbClr val="FF0000"/>
            </a:solidFill>
            <a:latin typeface="+mn-lt"/>
          </a:endParaRPr>
        </a:p>
      </cdr:txBody>
    </cdr:sp>
  </cdr:relSizeAnchor>
  <cdr:relSizeAnchor xmlns:cdr="http://schemas.openxmlformats.org/drawingml/2006/chartDrawing">
    <cdr:from>
      <cdr:x>0.58907</cdr:x>
      <cdr:y>0.31564</cdr:y>
    </cdr:from>
    <cdr:to>
      <cdr:x>0.65747</cdr:x>
      <cdr:y>0.37792</cdr:y>
    </cdr:to>
    <cdr:sp macro="" textlink="">
      <cdr:nvSpPr>
        <cdr:cNvPr id="39" name="TextBox 7"/>
        <cdr:cNvSpPr txBox="1"/>
      </cdr:nvSpPr>
      <cdr:spPr>
        <a:xfrm xmlns:a="http://schemas.openxmlformats.org/drawingml/2006/main">
          <a:off x="5252807" y="1715795"/>
          <a:ext cx="60993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d-ID" sz="1600" dirty="0" smtClean="0">
              <a:solidFill>
                <a:srgbClr val="FF0000"/>
              </a:solidFill>
              <a:latin typeface="+mn-lt"/>
            </a:rPr>
            <a:t>9,18</a:t>
          </a:r>
          <a:endParaRPr lang="id-ID" sz="1600" dirty="0">
            <a:solidFill>
              <a:srgbClr val="FF0000"/>
            </a:solidFill>
            <a:latin typeface="+mn-lt"/>
          </a:endParaRPr>
        </a:p>
      </cdr:txBody>
    </cdr:sp>
  </cdr:relSizeAnchor>
  <cdr:relSizeAnchor xmlns:cdr="http://schemas.openxmlformats.org/drawingml/2006/chartDrawing">
    <cdr:from>
      <cdr:x>0.56268</cdr:x>
      <cdr:y>0.22385</cdr:y>
    </cdr:from>
    <cdr:to>
      <cdr:x>0.95107</cdr:x>
      <cdr:y>0.32442</cdr:y>
    </cdr:to>
    <cdr:sp macro="" textlink="">
      <cdr:nvSpPr>
        <cdr:cNvPr id="46" name="Right Arrow 45"/>
        <cdr:cNvSpPr/>
      </cdr:nvSpPr>
      <cdr:spPr>
        <a:xfrm xmlns:a="http://schemas.openxmlformats.org/drawingml/2006/main" rot="1580947">
          <a:off x="5017469" y="1216853"/>
          <a:ext cx="3463320" cy="546691"/>
        </a:xfrm>
        <a:prstGeom xmlns:a="http://schemas.openxmlformats.org/drawingml/2006/main" prst="right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id-ID" sz="1200" dirty="0" smtClean="0"/>
            <a:t>KOMITMEN  RAM – IP  KEMISKINAN</a:t>
          </a:r>
          <a:endParaRPr lang="id-ID" sz="1200" dirty="0"/>
        </a:p>
      </cdr:txBody>
    </cdr:sp>
  </cdr:relSizeAnchor>
  <cdr:relSizeAnchor xmlns:cdr="http://schemas.openxmlformats.org/drawingml/2006/chartDrawing">
    <cdr:from>
      <cdr:x>0.67972</cdr:x>
      <cdr:y>0.40956</cdr:y>
    </cdr:from>
    <cdr:to>
      <cdr:x>0.7518</cdr:x>
      <cdr:y>0.45416</cdr:y>
    </cdr:to>
    <cdr:cxnSp macro="">
      <cdr:nvCxnSpPr>
        <cdr:cNvPr id="3" name="Straight Connector 2"/>
        <cdr:cNvCxnSpPr/>
      </cdr:nvCxnSpPr>
      <cdr:spPr bwMode="auto">
        <a:xfrm xmlns:a="http://schemas.openxmlformats.org/drawingml/2006/main">
          <a:off x="6061158" y="2226349"/>
          <a:ext cx="642687" cy="242417"/>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0.7518</cdr:x>
      <cdr:y>0.45416</cdr:y>
    </cdr:from>
    <cdr:to>
      <cdr:x>0.81614</cdr:x>
      <cdr:y>0.48044</cdr:y>
    </cdr:to>
    <cdr:cxnSp macro="">
      <cdr:nvCxnSpPr>
        <cdr:cNvPr id="5" name="Straight Connector 4"/>
        <cdr:cNvCxnSpPr/>
      </cdr:nvCxnSpPr>
      <cdr:spPr bwMode="auto">
        <a:xfrm xmlns:a="http://schemas.openxmlformats.org/drawingml/2006/main">
          <a:off x="6703845" y="2468766"/>
          <a:ext cx="573737" cy="14288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0.81614</cdr:x>
      <cdr:y>0.48509</cdr:y>
    </cdr:from>
    <cdr:to>
      <cdr:x>0.89023</cdr:x>
      <cdr:y>0.51821</cdr:y>
    </cdr:to>
    <cdr:cxnSp macro="">
      <cdr:nvCxnSpPr>
        <cdr:cNvPr id="7" name="Straight Connector 6"/>
        <cdr:cNvCxnSpPr/>
      </cdr:nvCxnSpPr>
      <cdr:spPr bwMode="auto">
        <a:xfrm xmlns:a="http://schemas.openxmlformats.org/drawingml/2006/main">
          <a:off x="7277582" y="2636911"/>
          <a:ext cx="660705" cy="18002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0.89023</cdr:x>
      <cdr:y>0.51821</cdr:y>
    </cdr:from>
    <cdr:to>
      <cdr:x>0.94286</cdr:x>
      <cdr:y>0.54624</cdr:y>
    </cdr:to>
    <cdr:cxnSp macro="">
      <cdr:nvCxnSpPr>
        <cdr:cNvPr id="9" name="Straight Connector 8"/>
        <cdr:cNvCxnSpPr/>
      </cdr:nvCxnSpPr>
      <cdr:spPr bwMode="auto">
        <a:xfrm xmlns:a="http://schemas.openxmlformats.org/drawingml/2006/main">
          <a:off x="7938287" y="2816931"/>
          <a:ext cx="469294" cy="15240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0.81447</cdr:x>
      <cdr:y>0.54624</cdr:y>
    </cdr:from>
    <cdr:to>
      <cdr:x>0.91329</cdr:x>
      <cdr:y>0.62341</cdr:y>
    </cdr:to>
    <cdr:sp macro="" textlink="">
      <cdr:nvSpPr>
        <cdr:cNvPr id="54" name="TextBox 1"/>
        <cdr:cNvSpPr txBox="1"/>
      </cdr:nvSpPr>
      <cdr:spPr>
        <a:xfrm xmlns:a="http://schemas.openxmlformats.org/drawingml/2006/main">
          <a:off x="7262691" y="2969331"/>
          <a:ext cx="881192" cy="41949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id-ID" sz="1100" b="1" dirty="0" smtClean="0"/>
            <a:t>RPJMN 2015-2019</a:t>
          </a:r>
          <a:endParaRPr lang="id-ID" sz="1100" b="1" dirty="0"/>
        </a:p>
      </cdr:txBody>
    </cdr:sp>
  </cdr:relSizeAnchor>
  <cdr:relSizeAnchor xmlns:cdr="http://schemas.openxmlformats.org/drawingml/2006/chartDrawing">
    <cdr:from>
      <cdr:x>0.23876</cdr:x>
      <cdr:y>0.41557</cdr:y>
    </cdr:from>
    <cdr:to>
      <cdr:x>0.33758</cdr:x>
      <cdr:y>0.49274</cdr:y>
    </cdr:to>
    <cdr:sp macro="" textlink="">
      <cdr:nvSpPr>
        <cdr:cNvPr id="42" name="TextBox 1"/>
        <cdr:cNvSpPr txBox="1"/>
      </cdr:nvSpPr>
      <cdr:spPr>
        <a:xfrm xmlns:a="http://schemas.openxmlformats.org/drawingml/2006/main">
          <a:off x="2129043" y="2259021"/>
          <a:ext cx="881190" cy="419490"/>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id-ID" sz="1100" b="1" dirty="0" smtClean="0"/>
            <a:t>RPJMD 2008-2013</a:t>
          </a:r>
          <a:endParaRPr lang="id-ID" sz="1100" b="1" dirty="0"/>
        </a:p>
      </cdr:txBody>
    </cdr:sp>
  </cdr:relSizeAnchor>
  <cdr:relSizeAnchor xmlns:cdr="http://schemas.openxmlformats.org/drawingml/2006/chartDrawing">
    <cdr:from>
      <cdr:x>0.5523</cdr:x>
      <cdr:y>0.55363</cdr:y>
    </cdr:from>
    <cdr:to>
      <cdr:x>0.65112</cdr:x>
      <cdr:y>0.6308</cdr:y>
    </cdr:to>
    <cdr:sp macro="" textlink="">
      <cdr:nvSpPr>
        <cdr:cNvPr id="55" name="TextBox 1"/>
        <cdr:cNvSpPr txBox="1"/>
      </cdr:nvSpPr>
      <cdr:spPr>
        <a:xfrm xmlns:a="http://schemas.openxmlformats.org/drawingml/2006/main">
          <a:off x="4924935" y="3009510"/>
          <a:ext cx="881190" cy="419490"/>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id-ID" sz="1100" b="1" dirty="0" smtClean="0"/>
            <a:t>RPJMD 2013-2018</a:t>
          </a:r>
          <a:endParaRPr lang="id-ID" sz="1100" b="1" dirty="0"/>
        </a:p>
      </cdr:txBody>
    </cdr:sp>
  </cdr:relSizeAnchor>
  <cdr:relSizeAnchor xmlns:cdr="http://schemas.openxmlformats.org/drawingml/2006/chartDrawing">
    <cdr:from>
      <cdr:x>0.28817</cdr:x>
      <cdr:y>0.34867</cdr:y>
    </cdr:from>
    <cdr:to>
      <cdr:x>0.28938</cdr:x>
      <cdr:y>0.41557</cdr:y>
    </cdr:to>
    <cdr:cxnSp macro="">
      <cdr:nvCxnSpPr>
        <cdr:cNvPr id="11" name="Straight Arrow Connector 10"/>
        <cdr:cNvCxnSpPr>
          <a:stCxn xmlns:a="http://schemas.openxmlformats.org/drawingml/2006/main" id="42" idx="0"/>
        </cdr:cNvCxnSpPr>
      </cdr:nvCxnSpPr>
      <cdr:spPr bwMode="auto">
        <a:xfrm xmlns:a="http://schemas.openxmlformats.org/drawingml/2006/main" flipV="1">
          <a:off x="2569638" y="1895345"/>
          <a:ext cx="10775" cy="363676"/>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0.86388</cdr:x>
      <cdr:y>0.51821</cdr:y>
    </cdr:from>
    <cdr:to>
      <cdr:x>0.86388</cdr:x>
      <cdr:y>0.54624</cdr:y>
    </cdr:to>
    <cdr:cxnSp macro="">
      <cdr:nvCxnSpPr>
        <cdr:cNvPr id="17" name="Straight Arrow Connector 16"/>
        <cdr:cNvCxnSpPr>
          <a:stCxn xmlns:a="http://schemas.openxmlformats.org/drawingml/2006/main" id="54" idx="0"/>
        </cdr:cNvCxnSpPr>
      </cdr:nvCxnSpPr>
      <cdr:spPr bwMode="auto">
        <a:xfrm xmlns:a="http://schemas.openxmlformats.org/drawingml/2006/main" flipH="1" flipV="1">
          <a:off x="7703287" y="2816931"/>
          <a:ext cx="33" cy="152389"/>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0.7514</cdr:x>
      <cdr:y>0.95799</cdr:y>
    </cdr:from>
    <cdr:to>
      <cdr:x>0.99462</cdr:x>
      <cdr:y>1</cdr:y>
    </cdr:to>
    <cdr:sp macro="" textlink="">
      <cdr:nvSpPr>
        <cdr:cNvPr id="2" name="TextBox 1"/>
        <cdr:cNvSpPr txBox="1"/>
      </cdr:nvSpPr>
      <cdr:spPr>
        <a:xfrm xmlns:a="http://schemas.openxmlformats.org/drawingml/2006/main">
          <a:off x="6509973" y="6024874"/>
          <a:ext cx="2107293" cy="26423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000" b="1" dirty="0" err="1"/>
            <a:t>Sumber</a:t>
          </a:r>
          <a:r>
            <a:rPr lang="en-US" sz="1000" b="1" dirty="0"/>
            <a:t>:</a:t>
          </a:r>
          <a:r>
            <a:rPr lang="en-US" sz="1000" b="1" baseline="0" dirty="0"/>
            <a:t> </a:t>
          </a:r>
          <a:r>
            <a:rPr lang="en-US" sz="1000" b="1" baseline="0" dirty="0" smtClean="0"/>
            <a:t>BPS September 2014</a:t>
          </a:r>
        </a:p>
        <a:p xmlns:a="http://schemas.openxmlformats.org/drawingml/2006/main">
          <a:pPr algn="r"/>
          <a:endParaRPr lang="en-US" sz="1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11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eaLnBrk="1" fontAlgn="auto" hangingPunct="1">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eaLnBrk="1" fontAlgn="auto" hangingPunct="1">
              <a:spcBef>
                <a:spcPts val="0"/>
              </a:spcBef>
              <a:spcAft>
                <a:spcPts val="0"/>
              </a:spcAft>
              <a:defRPr sz="1300">
                <a:latin typeface="+mn-lt"/>
                <a:cs typeface="+mn-cs"/>
              </a:defRPr>
            </a:lvl1pPr>
          </a:lstStyle>
          <a:p>
            <a:pPr>
              <a:defRPr/>
            </a:pPr>
            <a:fld id="{892EBD75-C37E-459B-9278-77448BA955F3}" type="datetimeFigureOut">
              <a:rPr lang="en-GB"/>
              <a:pPr>
                <a:defRPr/>
              </a:pPr>
              <a:t>5/15/15</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eaLnBrk="1" fontAlgn="auto" hangingPunct="1">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smtClean="0"/>
            </a:lvl1pPr>
          </a:lstStyle>
          <a:p>
            <a:pPr>
              <a:defRPr/>
            </a:pPr>
            <a:fld id="{AAA8FB77-1D3A-4F12-A28D-DCDE85F155AE}" type="slidenum">
              <a:rPr lang="en-GB" altLang="en-US"/>
              <a:pPr>
                <a:defRPr/>
              </a:pPr>
              <a:t>‹#›</a:t>
            </a:fld>
            <a:endParaRPr lang="en-GB" altLang="en-US"/>
          </a:p>
        </p:txBody>
      </p:sp>
    </p:spTree>
    <p:extLst>
      <p:ext uri="{BB962C8B-B14F-4D97-AF65-F5344CB8AC3E}">
        <p14:creationId xmlns:p14="http://schemas.microsoft.com/office/powerpoint/2010/main" val="266558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35038" y="749300"/>
            <a:ext cx="5018087" cy="3763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latin typeface="Arial"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85001" indent="-301923">
              <a:defRPr>
                <a:solidFill>
                  <a:schemeClr val="tx1"/>
                </a:solidFill>
                <a:latin typeface="Calibri" pitchFamily="34" charset="0"/>
                <a:cs typeface="Arial" charset="0"/>
              </a:defRPr>
            </a:lvl2pPr>
            <a:lvl3pPr marL="1207694" indent="-241539">
              <a:defRPr>
                <a:solidFill>
                  <a:schemeClr val="tx1"/>
                </a:solidFill>
                <a:latin typeface="Calibri" pitchFamily="34" charset="0"/>
                <a:cs typeface="Arial" charset="0"/>
              </a:defRPr>
            </a:lvl3pPr>
            <a:lvl4pPr marL="1690771" indent="-241539">
              <a:defRPr>
                <a:solidFill>
                  <a:schemeClr val="tx1"/>
                </a:solidFill>
                <a:latin typeface="Calibri" pitchFamily="34" charset="0"/>
                <a:cs typeface="Arial" charset="0"/>
              </a:defRPr>
            </a:lvl4pPr>
            <a:lvl5pPr marL="2173849" indent="-241539">
              <a:defRPr>
                <a:solidFill>
                  <a:schemeClr val="tx1"/>
                </a:solidFill>
                <a:latin typeface="Calibri" pitchFamily="34" charset="0"/>
                <a:cs typeface="Arial" charset="0"/>
              </a:defRPr>
            </a:lvl5pPr>
            <a:lvl6pPr marL="2656926" indent="-241539" eaLnBrk="0" fontAlgn="base" hangingPunct="0">
              <a:spcBef>
                <a:spcPct val="0"/>
              </a:spcBef>
              <a:spcAft>
                <a:spcPct val="0"/>
              </a:spcAft>
              <a:defRPr>
                <a:solidFill>
                  <a:schemeClr val="tx1"/>
                </a:solidFill>
                <a:latin typeface="Calibri" pitchFamily="34" charset="0"/>
                <a:cs typeface="Arial" charset="0"/>
              </a:defRPr>
            </a:lvl6pPr>
            <a:lvl7pPr marL="3140004" indent="-241539" eaLnBrk="0" fontAlgn="base" hangingPunct="0">
              <a:spcBef>
                <a:spcPct val="0"/>
              </a:spcBef>
              <a:spcAft>
                <a:spcPct val="0"/>
              </a:spcAft>
              <a:defRPr>
                <a:solidFill>
                  <a:schemeClr val="tx1"/>
                </a:solidFill>
                <a:latin typeface="Calibri" pitchFamily="34" charset="0"/>
                <a:cs typeface="Arial" charset="0"/>
              </a:defRPr>
            </a:lvl7pPr>
            <a:lvl8pPr marL="3623081" indent="-241539" eaLnBrk="0" fontAlgn="base" hangingPunct="0">
              <a:spcBef>
                <a:spcPct val="0"/>
              </a:spcBef>
              <a:spcAft>
                <a:spcPct val="0"/>
              </a:spcAft>
              <a:defRPr>
                <a:solidFill>
                  <a:schemeClr val="tx1"/>
                </a:solidFill>
                <a:latin typeface="Calibri" pitchFamily="34" charset="0"/>
                <a:cs typeface="Arial" charset="0"/>
              </a:defRPr>
            </a:lvl8pPr>
            <a:lvl9pPr marL="4106159" indent="-241539" eaLnBrk="0" fontAlgn="base" hangingPunct="0">
              <a:spcBef>
                <a:spcPct val="0"/>
              </a:spcBef>
              <a:spcAft>
                <a:spcPct val="0"/>
              </a:spcAft>
              <a:defRPr>
                <a:solidFill>
                  <a:schemeClr val="tx1"/>
                </a:solidFill>
                <a:latin typeface="Calibri" pitchFamily="34" charset="0"/>
                <a:cs typeface="Arial" charset="0"/>
              </a:defRPr>
            </a:lvl9pPr>
          </a:lstStyle>
          <a:p>
            <a:fld id="{187DF87D-2017-4BCB-A04B-7AAE239A4B36}" type="slidenum">
              <a:rPr lang="en-US" smtClean="0">
                <a:solidFill>
                  <a:srgbClr val="000000"/>
                </a:solidFill>
                <a:latin typeface="Arial" charset="0"/>
              </a:rPr>
              <a:pPr/>
              <a:t>1</a:t>
            </a:fld>
            <a:endParaRPr lang="en-US" smtClean="0">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671067-DA65-4C25-B35D-5521C65D6FFB}" type="slidenum">
              <a:rPr lang="en-US" smtClean="0"/>
              <a:pPr fontAlgn="base">
                <a:spcBef>
                  <a:spcPct val="0"/>
                </a:spcBef>
                <a:spcAft>
                  <a:spcPct val="0"/>
                </a:spcAft>
                <a:defRPr/>
              </a:pPr>
              <a:t>69</a:t>
            </a:fld>
            <a:endParaRPr lang="en-US" smtClean="0"/>
          </a:p>
        </p:txBody>
      </p:sp>
    </p:spTree>
    <p:extLst>
      <p:ext uri="{BB962C8B-B14F-4D97-AF65-F5344CB8AC3E}">
        <p14:creationId xmlns:p14="http://schemas.microsoft.com/office/powerpoint/2010/main" val="4009015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7B6DB40-BC54-42C3-9BA9-B7D77E615BEF}" type="slidenum">
              <a:rPr lang="en-US" altLang="en-US" smtClean="0"/>
              <a:pPr eaLnBrk="1" hangingPunct="1"/>
              <a:t>85</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61C182E-71FC-4F37-8658-ADA452A478BB}" type="slidenum">
              <a:rPr lang="en-US" altLang="en-US" smtClean="0"/>
              <a:pPr eaLnBrk="1" hangingPunct="1"/>
              <a:t>86</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42308FE-84AE-4966-B246-B6B89A044818}" type="slidenum">
              <a:rPr lang="en-US" altLang="en-US" smtClean="0"/>
              <a:pPr eaLnBrk="1" hangingPunct="1"/>
              <a:t>87</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894C3C8-4AB0-470A-8E95-B8C16DDFB1A9}" type="slidenum">
              <a:rPr lang="en-US" altLang="en-US" smtClean="0"/>
              <a:pPr eaLnBrk="1" hangingPunct="1"/>
              <a:t>88</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102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85001" indent="-301923">
              <a:defRPr>
                <a:solidFill>
                  <a:schemeClr val="tx1"/>
                </a:solidFill>
                <a:latin typeface="Calibri" pitchFamily="34" charset="0"/>
              </a:defRPr>
            </a:lvl2pPr>
            <a:lvl3pPr marL="1207694" indent="-241539">
              <a:defRPr>
                <a:solidFill>
                  <a:schemeClr val="tx1"/>
                </a:solidFill>
                <a:latin typeface="Calibri" pitchFamily="34" charset="0"/>
              </a:defRPr>
            </a:lvl3pPr>
            <a:lvl4pPr marL="1690771" indent="-241539">
              <a:defRPr>
                <a:solidFill>
                  <a:schemeClr val="tx1"/>
                </a:solidFill>
                <a:latin typeface="Calibri" pitchFamily="34" charset="0"/>
              </a:defRPr>
            </a:lvl4pPr>
            <a:lvl5pPr marL="2173849" indent="-241539">
              <a:defRPr>
                <a:solidFill>
                  <a:schemeClr val="tx1"/>
                </a:solidFill>
                <a:latin typeface="Calibri" pitchFamily="34" charset="0"/>
              </a:defRPr>
            </a:lvl5pPr>
            <a:lvl6pPr marL="2656926" indent="-241539" fontAlgn="base">
              <a:spcBef>
                <a:spcPct val="0"/>
              </a:spcBef>
              <a:spcAft>
                <a:spcPct val="0"/>
              </a:spcAft>
              <a:defRPr>
                <a:solidFill>
                  <a:schemeClr val="tx1"/>
                </a:solidFill>
                <a:latin typeface="Calibri" pitchFamily="34" charset="0"/>
              </a:defRPr>
            </a:lvl6pPr>
            <a:lvl7pPr marL="3140004" indent="-241539" fontAlgn="base">
              <a:spcBef>
                <a:spcPct val="0"/>
              </a:spcBef>
              <a:spcAft>
                <a:spcPct val="0"/>
              </a:spcAft>
              <a:defRPr>
                <a:solidFill>
                  <a:schemeClr val="tx1"/>
                </a:solidFill>
                <a:latin typeface="Calibri" pitchFamily="34" charset="0"/>
              </a:defRPr>
            </a:lvl7pPr>
            <a:lvl8pPr marL="3623081" indent="-241539" fontAlgn="base">
              <a:spcBef>
                <a:spcPct val="0"/>
              </a:spcBef>
              <a:spcAft>
                <a:spcPct val="0"/>
              </a:spcAft>
              <a:defRPr>
                <a:solidFill>
                  <a:schemeClr val="tx1"/>
                </a:solidFill>
                <a:latin typeface="Calibri" pitchFamily="34" charset="0"/>
              </a:defRPr>
            </a:lvl8pPr>
            <a:lvl9pPr marL="4106159" indent="-24153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F4896FE-915B-4D57-9194-2A4C5924A5CB}" type="slidenum">
              <a:rPr lang="id-ID" altLang="id-ID" smtClean="0">
                <a:solidFill>
                  <a:srgbClr val="000000"/>
                </a:solidFill>
              </a:rPr>
              <a:pPr fontAlgn="base">
                <a:spcBef>
                  <a:spcPct val="0"/>
                </a:spcBef>
                <a:spcAft>
                  <a:spcPct val="0"/>
                </a:spcAft>
                <a:defRPr/>
              </a:pPr>
              <a:t>90</a:t>
            </a:fld>
            <a:endParaRPr lang="id-ID" altLang="id-ID"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6C3BD7F-623A-4943-A056-5AA28A1C636E}" type="slidenum">
              <a:rPr lang="id-ID" smtClean="0"/>
              <a:pPr>
                <a:defRPr/>
              </a:pPr>
              <a:t>91</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1126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85001" indent="-301923">
              <a:defRPr>
                <a:solidFill>
                  <a:schemeClr val="tx1"/>
                </a:solidFill>
                <a:latin typeface="Calibri" pitchFamily="34" charset="0"/>
              </a:defRPr>
            </a:lvl2pPr>
            <a:lvl3pPr marL="1207694" indent="-241539">
              <a:defRPr>
                <a:solidFill>
                  <a:schemeClr val="tx1"/>
                </a:solidFill>
                <a:latin typeface="Calibri" pitchFamily="34" charset="0"/>
              </a:defRPr>
            </a:lvl3pPr>
            <a:lvl4pPr marL="1690771" indent="-241539">
              <a:defRPr>
                <a:solidFill>
                  <a:schemeClr val="tx1"/>
                </a:solidFill>
                <a:latin typeface="Calibri" pitchFamily="34" charset="0"/>
              </a:defRPr>
            </a:lvl4pPr>
            <a:lvl5pPr marL="2173849" indent="-241539">
              <a:defRPr>
                <a:solidFill>
                  <a:schemeClr val="tx1"/>
                </a:solidFill>
                <a:latin typeface="Calibri" pitchFamily="34" charset="0"/>
              </a:defRPr>
            </a:lvl5pPr>
            <a:lvl6pPr marL="2656926" indent="-241539" fontAlgn="base">
              <a:spcBef>
                <a:spcPct val="0"/>
              </a:spcBef>
              <a:spcAft>
                <a:spcPct val="0"/>
              </a:spcAft>
              <a:defRPr>
                <a:solidFill>
                  <a:schemeClr val="tx1"/>
                </a:solidFill>
                <a:latin typeface="Calibri" pitchFamily="34" charset="0"/>
              </a:defRPr>
            </a:lvl6pPr>
            <a:lvl7pPr marL="3140004" indent="-241539" fontAlgn="base">
              <a:spcBef>
                <a:spcPct val="0"/>
              </a:spcBef>
              <a:spcAft>
                <a:spcPct val="0"/>
              </a:spcAft>
              <a:defRPr>
                <a:solidFill>
                  <a:schemeClr val="tx1"/>
                </a:solidFill>
                <a:latin typeface="Calibri" pitchFamily="34" charset="0"/>
              </a:defRPr>
            </a:lvl7pPr>
            <a:lvl8pPr marL="3623081" indent="-241539" fontAlgn="base">
              <a:spcBef>
                <a:spcPct val="0"/>
              </a:spcBef>
              <a:spcAft>
                <a:spcPct val="0"/>
              </a:spcAft>
              <a:defRPr>
                <a:solidFill>
                  <a:schemeClr val="tx1"/>
                </a:solidFill>
                <a:latin typeface="Calibri" pitchFamily="34" charset="0"/>
              </a:defRPr>
            </a:lvl8pPr>
            <a:lvl9pPr marL="4106159" indent="-24153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26C79C-86C8-4E34-B1EE-CF5686F04B7F}" type="slidenum">
              <a:rPr lang="id-ID" altLang="id-ID" smtClean="0">
                <a:solidFill>
                  <a:srgbClr val="000000"/>
                </a:solidFill>
              </a:rPr>
              <a:pPr fontAlgn="base">
                <a:spcBef>
                  <a:spcPct val="0"/>
                </a:spcBef>
                <a:spcAft>
                  <a:spcPct val="0"/>
                </a:spcAft>
                <a:defRPr/>
              </a:pPr>
              <a:t>92</a:t>
            </a:fld>
            <a:endParaRPr lang="id-ID" altLang="id-ID"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51"/>
          <p:cNvSpPr>
            <a:spLocks noGrp="1" noChangeArrowheads="1"/>
          </p:cNvSpPr>
          <p:nvPr>
            <p:ph type="sldNum" sz="quarter"/>
          </p:nvPr>
        </p:nvSpPr>
        <p:spPr>
          <a:noFill/>
        </p:spPr>
        <p:txBody>
          <a:bodyPr/>
          <a:lstStyle>
            <a:lvl1pPr>
              <a:tabLst>
                <a:tab pos="0" algn="l"/>
                <a:tab pos="461269" algn="l"/>
                <a:tab pos="922538" algn="l"/>
                <a:tab pos="1383807" algn="l"/>
                <a:tab pos="1845076" algn="l"/>
                <a:tab pos="2306345" algn="l"/>
                <a:tab pos="2767614" algn="l"/>
                <a:tab pos="3228884" algn="l"/>
                <a:tab pos="3690153" algn="l"/>
                <a:tab pos="4151422" algn="l"/>
                <a:tab pos="4612691" algn="l"/>
                <a:tab pos="5073960" algn="l"/>
                <a:tab pos="5535229" algn="l"/>
                <a:tab pos="5996498" algn="l"/>
                <a:tab pos="6457767" algn="l"/>
                <a:tab pos="6919036" algn="l"/>
                <a:tab pos="7380305" algn="l"/>
                <a:tab pos="7841574" algn="l"/>
                <a:tab pos="8302843" algn="l"/>
                <a:tab pos="8764113" algn="l"/>
                <a:tab pos="9225382" algn="l"/>
              </a:tabLst>
              <a:defRPr>
                <a:solidFill>
                  <a:schemeClr val="bg1"/>
                </a:solidFill>
                <a:latin typeface="Luxi Sans" pitchFamily="16" charset="0"/>
                <a:cs typeface="Arial" panose="020B0604020202020204" pitchFamily="34" charset="0"/>
              </a:defRPr>
            </a:lvl1pPr>
            <a:lvl2pPr marL="749562" indent="-288293">
              <a:tabLst>
                <a:tab pos="0" algn="l"/>
                <a:tab pos="461269" algn="l"/>
                <a:tab pos="922538" algn="l"/>
                <a:tab pos="1383807" algn="l"/>
                <a:tab pos="1845076" algn="l"/>
                <a:tab pos="2306345" algn="l"/>
                <a:tab pos="2767614" algn="l"/>
                <a:tab pos="3228884" algn="l"/>
                <a:tab pos="3690153" algn="l"/>
                <a:tab pos="4151422" algn="l"/>
                <a:tab pos="4612691" algn="l"/>
                <a:tab pos="5073960" algn="l"/>
                <a:tab pos="5535229" algn="l"/>
                <a:tab pos="5996498" algn="l"/>
                <a:tab pos="6457767" algn="l"/>
                <a:tab pos="6919036" algn="l"/>
                <a:tab pos="7380305" algn="l"/>
                <a:tab pos="7841574" algn="l"/>
                <a:tab pos="8302843" algn="l"/>
                <a:tab pos="8764113" algn="l"/>
                <a:tab pos="9225382" algn="l"/>
              </a:tabLst>
              <a:defRPr>
                <a:solidFill>
                  <a:schemeClr val="bg1"/>
                </a:solidFill>
                <a:latin typeface="Luxi Sans" pitchFamily="16" charset="0"/>
                <a:cs typeface="Arial" panose="020B0604020202020204" pitchFamily="34" charset="0"/>
              </a:defRPr>
            </a:lvl2pPr>
            <a:lvl3pPr marL="1153173" indent="-230635">
              <a:tabLst>
                <a:tab pos="0" algn="l"/>
                <a:tab pos="461269" algn="l"/>
                <a:tab pos="922538" algn="l"/>
                <a:tab pos="1383807" algn="l"/>
                <a:tab pos="1845076" algn="l"/>
                <a:tab pos="2306345" algn="l"/>
                <a:tab pos="2767614" algn="l"/>
                <a:tab pos="3228884" algn="l"/>
                <a:tab pos="3690153" algn="l"/>
                <a:tab pos="4151422" algn="l"/>
                <a:tab pos="4612691" algn="l"/>
                <a:tab pos="5073960" algn="l"/>
                <a:tab pos="5535229" algn="l"/>
                <a:tab pos="5996498" algn="l"/>
                <a:tab pos="6457767" algn="l"/>
                <a:tab pos="6919036" algn="l"/>
                <a:tab pos="7380305" algn="l"/>
                <a:tab pos="7841574" algn="l"/>
                <a:tab pos="8302843" algn="l"/>
                <a:tab pos="8764113" algn="l"/>
                <a:tab pos="9225382" algn="l"/>
              </a:tabLst>
              <a:defRPr>
                <a:solidFill>
                  <a:schemeClr val="bg1"/>
                </a:solidFill>
                <a:latin typeface="Luxi Sans" pitchFamily="16" charset="0"/>
                <a:cs typeface="Arial" panose="020B0604020202020204" pitchFamily="34" charset="0"/>
              </a:defRPr>
            </a:lvl3pPr>
            <a:lvl4pPr marL="1614442" indent="-230635">
              <a:tabLst>
                <a:tab pos="0" algn="l"/>
                <a:tab pos="461269" algn="l"/>
                <a:tab pos="922538" algn="l"/>
                <a:tab pos="1383807" algn="l"/>
                <a:tab pos="1845076" algn="l"/>
                <a:tab pos="2306345" algn="l"/>
                <a:tab pos="2767614" algn="l"/>
                <a:tab pos="3228884" algn="l"/>
                <a:tab pos="3690153" algn="l"/>
                <a:tab pos="4151422" algn="l"/>
                <a:tab pos="4612691" algn="l"/>
                <a:tab pos="5073960" algn="l"/>
                <a:tab pos="5535229" algn="l"/>
                <a:tab pos="5996498" algn="l"/>
                <a:tab pos="6457767" algn="l"/>
                <a:tab pos="6919036" algn="l"/>
                <a:tab pos="7380305" algn="l"/>
                <a:tab pos="7841574" algn="l"/>
                <a:tab pos="8302843" algn="l"/>
                <a:tab pos="8764113" algn="l"/>
                <a:tab pos="9225382" algn="l"/>
              </a:tabLst>
              <a:defRPr>
                <a:solidFill>
                  <a:schemeClr val="bg1"/>
                </a:solidFill>
                <a:latin typeface="Luxi Sans" pitchFamily="16" charset="0"/>
                <a:cs typeface="Arial" panose="020B0604020202020204" pitchFamily="34" charset="0"/>
              </a:defRPr>
            </a:lvl4pPr>
            <a:lvl5pPr marL="2075711" indent="-230635">
              <a:tabLst>
                <a:tab pos="0" algn="l"/>
                <a:tab pos="461269" algn="l"/>
                <a:tab pos="922538" algn="l"/>
                <a:tab pos="1383807" algn="l"/>
                <a:tab pos="1845076" algn="l"/>
                <a:tab pos="2306345" algn="l"/>
                <a:tab pos="2767614" algn="l"/>
                <a:tab pos="3228884" algn="l"/>
                <a:tab pos="3690153" algn="l"/>
                <a:tab pos="4151422" algn="l"/>
                <a:tab pos="4612691" algn="l"/>
                <a:tab pos="5073960" algn="l"/>
                <a:tab pos="5535229" algn="l"/>
                <a:tab pos="5996498" algn="l"/>
                <a:tab pos="6457767" algn="l"/>
                <a:tab pos="6919036" algn="l"/>
                <a:tab pos="7380305" algn="l"/>
                <a:tab pos="7841574" algn="l"/>
                <a:tab pos="8302843" algn="l"/>
                <a:tab pos="8764113" algn="l"/>
                <a:tab pos="9225382" algn="l"/>
              </a:tabLst>
              <a:defRPr>
                <a:solidFill>
                  <a:schemeClr val="bg1"/>
                </a:solidFill>
                <a:latin typeface="Luxi Sans" pitchFamily="16" charset="0"/>
                <a:cs typeface="Arial" panose="020B0604020202020204" pitchFamily="34" charset="0"/>
              </a:defRPr>
            </a:lvl5pPr>
            <a:lvl6pPr marL="2536980" indent="-230635" defTabSz="459668" eaLnBrk="0" fontAlgn="base" hangingPunct="0">
              <a:spcBef>
                <a:spcPct val="0"/>
              </a:spcBef>
              <a:spcAft>
                <a:spcPct val="0"/>
              </a:spcAft>
              <a:tabLst>
                <a:tab pos="0" algn="l"/>
                <a:tab pos="461269" algn="l"/>
                <a:tab pos="922538" algn="l"/>
                <a:tab pos="1383807" algn="l"/>
                <a:tab pos="1845076" algn="l"/>
                <a:tab pos="2306345" algn="l"/>
                <a:tab pos="2767614" algn="l"/>
                <a:tab pos="3228884" algn="l"/>
                <a:tab pos="3690153" algn="l"/>
                <a:tab pos="4151422" algn="l"/>
                <a:tab pos="4612691" algn="l"/>
                <a:tab pos="5073960" algn="l"/>
                <a:tab pos="5535229" algn="l"/>
                <a:tab pos="5996498" algn="l"/>
                <a:tab pos="6457767" algn="l"/>
                <a:tab pos="6919036" algn="l"/>
                <a:tab pos="7380305" algn="l"/>
                <a:tab pos="7841574" algn="l"/>
                <a:tab pos="8302843" algn="l"/>
                <a:tab pos="8764113" algn="l"/>
                <a:tab pos="9225382" algn="l"/>
              </a:tabLst>
              <a:defRPr>
                <a:solidFill>
                  <a:schemeClr val="bg1"/>
                </a:solidFill>
                <a:latin typeface="Luxi Sans" pitchFamily="16" charset="0"/>
                <a:cs typeface="Arial" panose="020B0604020202020204" pitchFamily="34" charset="0"/>
              </a:defRPr>
            </a:lvl6pPr>
            <a:lvl7pPr marL="2998249" indent="-230635" defTabSz="459668" eaLnBrk="0" fontAlgn="base" hangingPunct="0">
              <a:spcBef>
                <a:spcPct val="0"/>
              </a:spcBef>
              <a:spcAft>
                <a:spcPct val="0"/>
              </a:spcAft>
              <a:tabLst>
                <a:tab pos="0" algn="l"/>
                <a:tab pos="461269" algn="l"/>
                <a:tab pos="922538" algn="l"/>
                <a:tab pos="1383807" algn="l"/>
                <a:tab pos="1845076" algn="l"/>
                <a:tab pos="2306345" algn="l"/>
                <a:tab pos="2767614" algn="l"/>
                <a:tab pos="3228884" algn="l"/>
                <a:tab pos="3690153" algn="l"/>
                <a:tab pos="4151422" algn="l"/>
                <a:tab pos="4612691" algn="l"/>
                <a:tab pos="5073960" algn="l"/>
                <a:tab pos="5535229" algn="l"/>
                <a:tab pos="5996498" algn="l"/>
                <a:tab pos="6457767" algn="l"/>
                <a:tab pos="6919036" algn="l"/>
                <a:tab pos="7380305" algn="l"/>
                <a:tab pos="7841574" algn="l"/>
                <a:tab pos="8302843" algn="l"/>
                <a:tab pos="8764113" algn="l"/>
                <a:tab pos="9225382" algn="l"/>
              </a:tabLst>
              <a:defRPr>
                <a:solidFill>
                  <a:schemeClr val="bg1"/>
                </a:solidFill>
                <a:latin typeface="Luxi Sans" pitchFamily="16" charset="0"/>
                <a:cs typeface="Arial" panose="020B0604020202020204" pitchFamily="34" charset="0"/>
              </a:defRPr>
            </a:lvl7pPr>
            <a:lvl8pPr marL="3459518" indent="-230635" defTabSz="459668" eaLnBrk="0" fontAlgn="base" hangingPunct="0">
              <a:spcBef>
                <a:spcPct val="0"/>
              </a:spcBef>
              <a:spcAft>
                <a:spcPct val="0"/>
              </a:spcAft>
              <a:tabLst>
                <a:tab pos="0" algn="l"/>
                <a:tab pos="461269" algn="l"/>
                <a:tab pos="922538" algn="l"/>
                <a:tab pos="1383807" algn="l"/>
                <a:tab pos="1845076" algn="l"/>
                <a:tab pos="2306345" algn="l"/>
                <a:tab pos="2767614" algn="l"/>
                <a:tab pos="3228884" algn="l"/>
                <a:tab pos="3690153" algn="l"/>
                <a:tab pos="4151422" algn="l"/>
                <a:tab pos="4612691" algn="l"/>
                <a:tab pos="5073960" algn="l"/>
                <a:tab pos="5535229" algn="l"/>
                <a:tab pos="5996498" algn="l"/>
                <a:tab pos="6457767" algn="l"/>
                <a:tab pos="6919036" algn="l"/>
                <a:tab pos="7380305" algn="l"/>
                <a:tab pos="7841574" algn="l"/>
                <a:tab pos="8302843" algn="l"/>
                <a:tab pos="8764113" algn="l"/>
                <a:tab pos="9225382" algn="l"/>
              </a:tabLst>
              <a:defRPr>
                <a:solidFill>
                  <a:schemeClr val="bg1"/>
                </a:solidFill>
                <a:latin typeface="Luxi Sans" pitchFamily="16" charset="0"/>
                <a:cs typeface="Arial" panose="020B0604020202020204" pitchFamily="34" charset="0"/>
              </a:defRPr>
            </a:lvl8pPr>
            <a:lvl9pPr marL="3920787" indent="-230635" defTabSz="459668" eaLnBrk="0" fontAlgn="base" hangingPunct="0">
              <a:spcBef>
                <a:spcPct val="0"/>
              </a:spcBef>
              <a:spcAft>
                <a:spcPct val="0"/>
              </a:spcAft>
              <a:tabLst>
                <a:tab pos="0" algn="l"/>
                <a:tab pos="461269" algn="l"/>
                <a:tab pos="922538" algn="l"/>
                <a:tab pos="1383807" algn="l"/>
                <a:tab pos="1845076" algn="l"/>
                <a:tab pos="2306345" algn="l"/>
                <a:tab pos="2767614" algn="l"/>
                <a:tab pos="3228884" algn="l"/>
                <a:tab pos="3690153" algn="l"/>
                <a:tab pos="4151422" algn="l"/>
                <a:tab pos="4612691" algn="l"/>
                <a:tab pos="5073960" algn="l"/>
                <a:tab pos="5535229" algn="l"/>
                <a:tab pos="5996498" algn="l"/>
                <a:tab pos="6457767" algn="l"/>
                <a:tab pos="6919036" algn="l"/>
                <a:tab pos="7380305" algn="l"/>
                <a:tab pos="7841574" algn="l"/>
                <a:tab pos="8302843" algn="l"/>
                <a:tab pos="8764113" algn="l"/>
                <a:tab pos="9225382" algn="l"/>
              </a:tabLst>
              <a:defRPr>
                <a:solidFill>
                  <a:schemeClr val="bg1"/>
                </a:solidFill>
                <a:latin typeface="Luxi Sans" pitchFamily="16" charset="0"/>
                <a:cs typeface="Arial" panose="020B0604020202020204" pitchFamily="34" charset="0"/>
              </a:defRPr>
            </a:lvl9pPr>
          </a:lstStyle>
          <a:p>
            <a:fld id="{09E78B3C-7196-4A93-8AF8-327C80466139}" type="slidenum">
              <a:rPr lang="en-GB">
                <a:solidFill>
                  <a:srgbClr val="000000"/>
                </a:solidFill>
                <a:latin typeface="Times New Roman" panose="02020603050405020304" pitchFamily="18" charset="0"/>
              </a:rPr>
              <a:pPr/>
              <a:t>14</a:t>
            </a:fld>
            <a:endParaRPr lang="en-GB">
              <a:solidFill>
                <a:srgbClr val="000000"/>
              </a:solidFill>
              <a:latin typeface="Times New Roman" panose="02020603050405020304" pitchFamily="18" charset="0"/>
            </a:endParaRPr>
          </a:p>
        </p:txBody>
      </p:sp>
      <p:sp>
        <p:nvSpPr>
          <p:cNvPr id="148483" name="Text Box 1"/>
          <p:cNvSpPr txBox="1">
            <a:spLocks noChangeArrowheads="1"/>
          </p:cNvSpPr>
          <p:nvPr/>
        </p:nvSpPr>
        <p:spPr bwMode="auto">
          <a:xfrm>
            <a:off x="1278775" y="828068"/>
            <a:ext cx="5035375" cy="414033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54" tIns="46127" rIns="92254" bIns="46127"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defTabSz="459668">
              <a:lnSpc>
                <a:spcPct val="32000"/>
              </a:lnSpc>
              <a:buClr>
                <a:srgbClr val="000000"/>
              </a:buClr>
              <a:buSzPct val="45000"/>
            </a:pPr>
            <a:endParaRPr lang="en-AU" smtClean="0">
              <a:solidFill>
                <a:srgbClr val="FFFFFF"/>
              </a:solidFill>
            </a:endParaRPr>
          </a:p>
        </p:txBody>
      </p:sp>
      <p:sp>
        <p:nvSpPr>
          <p:cNvPr id="148484" name="Rectangle 2"/>
          <p:cNvSpPr>
            <a:spLocks noGrp="1" noChangeArrowheads="1"/>
          </p:cNvSpPr>
          <p:nvPr>
            <p:ph type="body"/>
          </p:nvPr>
        </p:nvSpPr>
        <p:spPr>
          <a:xfrm>
            <a:off x="781297" y="5234564"/>
            <a:ext cx="6173835" cy="488315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183816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38213" y="749300"/>
            <a:ext cx="5011737" cy="3757613"/>
          </a:xfrm>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lIns="46858" tIns="23433" rIns="46858" bIns="23433" numCol="1" anchor="t" anchorCtr="0" compatLnSpc="1">
            <a:prstTxWarp prst="textNoShape">
              <a:avLst/>
            </a:prstTxWarp>
          </a:bodyPr>
          <a:lstStyle/>
          <a:p>
            <a:pPr defTabSz="488885">
              <a:spcBef>
                <a:spcPct val="0"/>
              </a:spcBef>
            </a:pPr>
            <a:endParaRPr lang="en-US" dirty="0" smtClean="0"/>
          </a:p>
        </p:txBody>
      </p:sp>
      <p:sp>
        <p:nvSpPr>
          <p:cNvPr id="103428" name="Slide Number Placeholder 1"/>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BA0CC6-FA7E-4657-BDFE-2C39754003D0}" type="slidenum">
              <a:rPr lang="id-ID" smtClean="0">
                <a:solidFill>
                  <a:prstClr val="black"/>
                </a:solidFill>
              </a:rPr>
              <a:pPr fontAlgn="base">
                <a:spcBef>
                  <a:spcPct val="0"/>
                </a:spcBef>
                <a:spcAft>
                  <a:spcPct val="0"/>
                </a:spcAft>
                <a:defRPr/>
              </a:pPr>
              <a:t>17</a:t>
            </a:fld>
            <a:endParaRPr lang="id-ID" smtClean="0">
              <a:solidFill>
                <a:prstClr val="black"/>
              </a:solidFill>
            </a:endParaRPr>
          </a:p>
        </p:txBody>
      </p:sp>
    </p:spTree>
    <p:extLst>
      <p:ext uri="{BB962C8B-B14F-4D97-AF65-F5344CB8AC3E}">
        <p14:creationId xmlns:p14="http://schemas.microsoft.com/office/powerpoint/2010/main" val="212624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4063"/>
            <a:ext cx="5005387" cy="37544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EA7EC1-8285-4D4F-926D-2988F42406CF}"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10478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936625" y="741363"/>
            <a:ext cx="5018088" cy="3762375"/>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lIns="107534" tIns="53769" rIns="107534" bIns="53769"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txBox="1">
            <a:spLocks noGrp="1"/>
          </p:cNvSpPr>
          <p:nvPr/>
        </p:nvSpPr>
        <p:spPr bwMode="auto">
          <a:xfrm>
            <a:off x="3901815" y="9518981"/>
            <a:ext cx="2984763" cy="499742"/>
          </a:xfrm>
          <a:prstGeom prst="rect">
            <a:avLst/>
          </a:prstGeom>
          <a:noFill/>
          <a:ln w="9525">
            <a:noFill/>
            <a:miter lim="800000"/>
            <a:headEnd/>
            <a:tailEnd/>
          </a:ln>
        </p:spPr>
        <p:txBody>
          <a:bodyPr lIns="107534" tIns="53769" rIns="107534" bIns="53769" anchor="b"/>
          <a:lstStyle/>
          <a:p>
            <a:pPr algn="r" defTabSz="955469"/>
            <a:fld id="{5310D54C-90FA-4077-93CF-318249DDB1ED}" type="slidenum">
              <a:rPr lang="id-ID" sz="1600">
                <a:solidFill>
                  <a:prstClr val="black"/>
                </a:solidFill>
              </a:rPr>
              <a:pPr algn="r" defTabSz="955469"/>
              <a:t>44</a:t>
            </a:fld>
            <a:endParaRPr lang="id-ID" sz="1600" dirty="0">
              <a:solidFill>
                <a:prstClr val="black"/>
              </a:solidFill>
            </a:endParaRPr>
          </a:p>
        </p:txBody>
      </p:sp>
    </p:spTree>
    <p:extLst>
      <p:ext uri="{BB962C8B-B14F-4D97-AF65-F5344CB8AC3E}">
        <p14:creationId xmlns:p14="http://schemas.microsoft.com/office/powerpoint/2010/main" val="327500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771582"/>
            <a:fld id="{10E83A77-9ED9-4B53-B61F-95F813CFF131}" type="slidenum">
              <a:rPr lang="en-US" smtClean="0">
                <a:latin typeface="Arial" pitchFamily="34" charset="0"/>
                <a:cs typeface="Arial" pitchFamily="34" charset="0"/>
              </a:rPr>
              <a:pPr defTabSz="771582"/>
              <a:t>56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6004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51B7CC6-0585-4422-89D5-423C322DF736}" type="slidenum">
              <a:rPr lang="en-US" smtClean="0"/>
              <a:pPr>
                <a:defRPr/>
              </a:pPr>
              <a:t>60</a:t>
            </a:fld>
            <a:endParaRPr lang="en-US"/>
          </a:p>
        </p:txBody>
      </p:sp>
    </p:spTree>
    <p:extLst>
      <p:ext uri="{BB962C8B-B14F-4D97-AF65-F5344CB8AC3E}">
        <p14:creationId xmlns:p14="http://schemas.microsoft.com/office/powerpoint/2010/main" val="167262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DC63A3-C303-4CE5-948E-3FDF62407990}" type="slidenum">
              <a:rPr lang="en-US" smtClean="0"/>
              <a:pPr/>
              <a:t>61</a:t>
            </a:fld>
            <a:endParaRPr lang="en-US"/>
          </a:p>
        </p:txBody>
      </p:sp>
    </p:spTree>
    <p:extLst>
      <p:ext uri="{BB962C8B-B14F-4D97-AF65-F5344CB8AC3E}">
        <p14:creationId xmlns:p14="http://schemas.microsoft.com/office/powerpoint/2010/main" val="1304269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DC63A3-C303-4CE5-948E-3FDF62407990}" type="slidenum">
              <a:rPr lang="en-US" smtClean="0"/>
              <a:pPr/>
              <a:t>62</a:t>
            </a:fld>
            <a:endParaRPr lang="en-US"/>
          </a:p>
        </p:txBody>
      </p:sp>
    </p:spTree>
    <p:extLst>
      <p:ext uri="{BB962C8B-B14F-4D97-AF65-F5344CB8AC3E}">
        <p14:creationId xmlns:p14="http://schemas.microsoft.com/office/powerpoint/2010/main" val="182956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B340E93-7BF4-4049-8B73-D8F19D4D4AAA}" type="datetimeFigureOut">
              <a:rPr lang="en-GB"/>
              <a:pPr>
                <a:defRPr/>
              </a:pPr>
              <a:t>5/15/15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7A900E5-8CBF-4A90-9024-71D5FF5CD791}"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1B0E4B9-7B0D-4846-A0C5-B383A03740DC}" type="datetimeFigureOut">
              <a:rPr lang="en-GB"/>
              <a:pPr>
                <a:defRPr/>
              </a:pPr>
              <a:t>5/15/15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B39FAAB-E80D-48A4-B115-37CBB5FFB0E6}"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C93FBB7-A63A-4D8B-A28B-11C9E6E3E30C}" type="datetimeFigureOut">
              <a:rPr lang="en-GB"/>
              <a:pPr>
                <a:defRPr/>
              </a:pPr>
              <a:t>5/15/15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973E48-1134-4FBC-82A2-AA0A40BD3D7A}"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3786188"/>
            <a:ext cx="9144000" cy="30718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161" tIns="45582" rIns="91161" bIns="45582" anchor="ctr"/>
          <a:lstStyle/>
          <a:p>
            <a:pPr algn="ctr" fontAlgn="auto">
              <a:spcBef>
                <a:spcPts val="0"/>
              </a:spcBef>
              <a:spcAft>
                <a:spcPts val="0"/>
              </a:spcAft>
              <a:defRPr/>
            </a:pPr>
            <a:endParaRPr lang="id-ID" dirty="0">
              <a:solidFill>
                <a:prstClr val="white"/>
              </a:solidFill>
            </a:endParaRPr>
          </a:p>
        </p:txBody>
      </p:sp>
      <p:sp>
        <p:nvSpPr>
          <p:cNvPr id="3" name="Rectangle 2"/>
          <p:cNvSpPr/>
          <p:nvPr/>
        </p:nvSpPr>
        <p:spPr>
          <a:xfrm>
            <a:off x="0" y="3675063"/>
            <a:ext cx="9144000" cy="141287"/>
          </a:xfrm>
          <a:prstGeom prst="rect">
            <a:avLst/>
          </a:prstGeom>
          <a:solidFill>
            <a:schemeClr val="bg1"/>
          </a:solidFill>
          <a:ln w="50800" cap="rnd" cmpd="thickThin" algn="ctr">
            <a:solidFill>
              <a:schemeClr val="bg1"/>
            </a:solidFill>
            <a:prstDash val="solid"/>
          </a:ln>
          <a:effectLst/>
        </p:spPr>
        <p:style>
          <a:lnRef idx="3">
            <a:schemeClr val="lt1"/>
          </a:lnRef>
          <a:fillRef idx="1">
            <a:schemeClr val="accent1"/>
          </a:fillRef>
          <a:effectRef idx="1">
            <a:schemeClr val="accent1"/>
          </a:effectRef>
          <a:fontRef idx="minor">
            <a:schemeClr val="lt1"/>
          </a:fontRef>
        </p:style>
        <p:txBody>
          <a:bodyPr lIns="91161" tIns="45582" rIns="91161" bIns="45582" anchor="ctr"/>
          <a:lstStyle/>
          <a:p>
            <a:pPr algn="ctr" fontAlgn="auto">
              <a:spcBef>
                <a:spcPts val="0"/>
              </a:spcBef>
              <a:spcAft>
                <a:spcPts val="0"/>
              </a:spcAft>
              <a:defRPr/>
            </a:pPr>
            <a:endParaRPr lang="id-ID" b="1" dirty="0">
              <a:solidFill>
                <a:srgbClr val="FFFFFF"/>
              </a:solidFill>
            </a:endParaRPr>
          </a:p>
        </p:txBody>
      </p:sp>
      <p:sp>
        <p:nvSpPr>
          <p:cNvPr id="4" name="Rectangle 3"/>
          <p:cNvSpPr/>
          <p:nvPr/>
        </p:nvSpPr>
        <p:spPr>
          <a:xfrm>
            <a:off x="0" y="0"/>
            <a:ext cx="9144000" cy="3702050"/>
          </a:xfrm>
          <a:prstGeom prst="rect">
            <a:avLst/>
          </a:prstGeom>
          <a:solidFill>
            <a:srgbClr val="FFFFC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161" tIns="45582" rIns="91161" bIns="45582" anchor="ctr"/>
          <a:lstStyle/>
          <a:p>
            <a:pPr algn="ctr" fontAlgn="auto">
              <a:spcBef>
                <a:spcPts val="0"/>
              </a:spcBef>
              <a:spcAft>
                <a:spcPts val="0"/>
              </a:spcAft>
              <a:defRPr/>
            </a:pPr>
            <a:endParaRPr lang="id-ID" b="1" dirty="0">
              <a:solidFill>
                <a:srgbClr val="FFFFFF"/>
              </a:solidFill>
            </a:endParaRPr>
          </a:p>
        </p:txBody>
      </p:sp>
    </p:spTree>
  </p:cSld>
  <p:clrMapOvr>
    <a:masterClrMapping/>
  </p:clrMapOvr>
  <p:transition xmlns:p14="http://schemas.microsoft.com/office/powerpoint/2010/main" advTm="6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937258"/>
      </p:ext>
    </p:extLst>
  </p:cSld>
  <p:clrMapOvr>
    <a:masterClrMapping/>
  </p:clrMapOvr>
  <p:transition xmlns:p14="http://schemas.microsoft.com/office/powerpoint/2010/mai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16961" y="380201"/>
            <a:ext cx="7191360" cy="763279"/>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5041" y="1604329"/>
            <a:ext cx="8161919" cy="4461588"/>
          </a:xfrm>
        </p:spPr>
        <p:txBody>
          <a:bodyPr/>
          <a:lstStyle/>
          <a:p>
            <a:pPr lvl="0"/>
            <a:endParaRPr lang="en-AU" noProof="0" smtClean="0"/>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ftr" idx="11"/>
          </p:nvPr>
        </p:nvSpPr>
        <p:spPr>
          <a:ln/>
        </p:spPr>
        <p:txBody>
          <a:bodyPr/>
          <a:lstStyle>
            <a:lvl1pPr>
              <a:defRPr/>
            </a:lvl1pPr>
          </a:lstStyle>
          <a:p>
            <a:pPr>
              <a:defRPr/>
            </a:pPr>
            <a:endParaRPr lang="en-GB"/>
          </a:p>
        </p:txBody>
      </p:sp>
      <p:sp>
        <p:nvSpPr>
          <p:cNvPr id="6" name="Rectangle 3"/>
          <p:cNvSpPr>
            <a:spLocks noGrp="1" noChangeArrowheads="1"/>
          </p:cNvSpPr>
          <p:nvPr>
            <p:ph type="sldNum" idx="12"/>
          </p:nvPr>
        </p:nvSpPr>
        <p:spPr>
          <a:ln/>
        </p:spPr>
        <p:txBody>
          <a:bodyPr/>
          <a:lstStyle>
            <a:lvl1pPr>
              <a:defRPr/>
            </a:lvl1pPr>
          </a:lstStyle>
          <a:p>
            <a:fld id="{64A1FB12-7ECB-4F64-8049-0A0095065797}" type="slidenum">
              <a:rPr lang="en-GB"/>
              <a:pPr/>
              <a:t>‹#›</a:t>
            </a:fld>
            <a:endParaRPr lang="en-GB"/>
          </a:p>
        </p:txBody>
      </p:sp>
    </p:spTree>
    <p:extLst>
      <p:ext uri="{BB962C8B-B14F-4D97-AF65-F5344CB8AC3E}">
        <p14:creationId xmlns:p14="http://schemas.microsoft.com/office/powerpoint/2010/main" val="892601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3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3" descr="E:\Yanuar\Dropbox\Kerjaan\ppt_template_bappenas_newLogo\logo_Bappenas2-01.png"/>
          <p:cNvPicPr>
            <a:picLocks noChangeAspect="1" noChangeArrowheads="1"/>
          </p:cNvPicPr>
          <p:nvPr userDrawn="1"/>
        </p:nvPicPr>
        <p:blipFill>
          <a:blip r:embed="rId2" cstate="print"/>
          <a:srcRect/>
          <a:stretch>
            <a:fillRect/>
          </a:stretch>
        </p:blipFill>
        <p:spPr bwMode="auto">
          <a:xfrm>
            <a:off x="8101015" y="295275"/>
            <a:ext cx="757237" cy="757238"/>
          </a:xfrm>
          <a:prstGeom prst="rect">
            <a:avLst/>
          </a:prstGeom>
          <a:noFill/>
          <a:ln w="3175">
            <a:noFill/>
            <a:miter lim="800000"/>
            <a:headEnd/>
            <a:tailEnd/>
          </a:ln>
        </p:spPr>
      </p:pic>
      <p:cxnSp>
        <p:nvCxnSpPr>
          <p:cNvPr id="3" name="Straight Connector 13"/>
          <p:cNvCxnSpPr>
            <a:cxnSpLocks noChangeShapeType="1"/>
          </p:cNvCxnSpPr>
          <p:nvPr userDrawn="1"/>
        </p:nvCxnSpPr>
        <p:spPr bwMode="auto">
          <a:xfrm>
            <a:off x="354013" y="1268413"/>
            <a:ext cx="8412162" cy="0"/>
          </a:xfrm>
          <a:prstGeom prst="line">
            <a:avLst/>
          </a:prstGeom>
          <a:noFill/>
          <a:ln w="9525" algn="ctr">
            <a:solidFill>
              <a:srgbClr val="007DDA"/>
            </a:solidFill>
            <a:prstDash val="dash"/>
            <a:round/>
            <a:headEnd/>
            <a:tailEnd/>
          </a:ln>
        </p:spPr>
      </p:cxnSp>
      <p:pic>
        <p:nvPicPr>
          <p:cNvPr id="4" name="Picture 2" descr="http://upload.wikimedia.org/wikipedia/commons/thumb/9/90/National_emblem_of_Indonesia_Garuda_Pancasila.svg/2000px-National_emblem_of_Indonesia_Garuda_Pancasila.svg.png"/>
          <p:cNvPicPr>
            <a:picLocks noChangeAspect="1" noChangeArrowheads="1"/>
          </p:cNvPicPr>
          <p:nvPr userDrawn="1"/>
        </p:nvPicPr>
        <p:blipFill>
          <a:blip r:embed="rId3" cstate="print"/>
          <a:srcRect/>
          <a:stretch>
            <a:fillRect/>
          </a:stretch>
        </p:blipFill>
        <p:spPr bwMode="auto">
          <a:xfrm>
            <a:off x="323850" y="360367"/>
            <a:ext cx="514350" cy="554037"/>
          </a:xfrm>
          <a:prstGeom prst="rect">
            <a:avLst/>
          </a:prstGeom>
          <a:noFill/>
          <a:ln w="9525">
            <a:noFill/>
            <a:miter lim="800000"/>
            <a:headEnd/>
            <a:tailEnd/>
          </a:ln>
        </p:spPr>
      </p:pic>
    </p:spTree>
    <p:extLst>
      <p:ext uri="{BB962C8B-B14F-4D97-AF65-F5344CB8AC3E}">
        <p14:creationId xmlns:p14="http://schemas.microsoft.com/office/powerpoint/2010/main" val="70861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844B7D1-E46F-4037-93C1-462B24893F95}" type="datetimeFigureOut">
              <a:rPr lang="en-GB"/>
              <a:pPr>
                <a:defRPr/>
              </a:pPr>
              <a:t>5/15/15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954297C-E345-4489-8427-496E912E3B5A}"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03B8CF-D7B7-4B91-870C-C5BF200CBF62}" type="datetimeFigureOut">
              <a:rPr lang="en-GB"/>
              <a:pPr>
                <a:defRPr/>
              </a:pPr>
              <a:t>5/15/15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EDBBDC-5471-48CC-AC20-8832C5C2CB5E}"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EC06048-0A79-4BAD-9AE6-69024EB4AC3E}" type="datetimeFigureOut">
              <a:rPr lang="en-GB"/>
              <a:pPr>
                <a:defRPr/>
              </a:pPr>
              <a:t>5/15/15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24BB450-9DDC-488A-9444-106390586BEA}"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D934606-37A2-4555-B99E-9FC6ADF9F96E}" type="datetimeFigureOut">
              <a:rPr lang="en-GB"/>
              <a:pPr>
                <a:defRPr/>
              </a:pPr>
              <a:t>5/15/15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D683867-26CE-4C00-B971-7E06986EF47F}"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5F72D5B-D167-4D37-BF75-9B34010609F4}" type="datetimeFigureOut">
              <a:rPr lang="en-GB"/>
              <a:pPr>
                <a:defRPr/>
              </a:pPr>
              <a:t>5/15/15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D12A6D0-1FD9-4A04-84CB-10BD4E060853}"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2FF95-1C5A-4A1E-B8CE-8E1816F5454E}" type="datetimeFigureOut">
              <a:rPr lang="en-GB"/>
              <a:pPr>
                <a:defRPr/>
              </a:pPr>
              <a:t>5/15/15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B9166A0-542A-4075-A115-05B3BA90A90F}"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E801A3-FB23-4AA9-A251-5634541E6277}" type="datetimeFigureOut">
              <a:rPr lang="en-GB"/>
              <a:pPr>
                <a:defRPr/>
              </a:pPr>
              <a:t>5/15/15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59CBC34-2FE7-4FAB-B192-4EACE3E1E8AA}"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B1B8D6-E628-4F66-8CCD-8068C0F2057C}" type="datetimeFigureOut">
              <a:rPr lang="en-GB"/>
              <a:pPr>
                <a:defRPr/>
              </a:pPr>
              <a:t>5/15/15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FC9316F-5229-47E1-8D8A-4DDF584E0C9F}"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8"/>
          <p:cNvGrpSpPr>
            <a:grpSpLocks/>
          </p:cNvGrpSpPr>
          <p:nvPr userDrawn="1"/>
        </p:nvGrpSpPr>
        <p:grpSpPr bwMode="auto">
          <a:xfrm rot="10800000">
            <a:off x="-33338" y="5670550"/>
            <a:ext cx="9213851" cy="1287463"/>
            <a:chOff x="-36512" y="-49288"/>
            <a:chExt cx="9214942" cy="1287270"/>
          </a:xfrm>
        </p:grpSpPr>
        <p:sp>
          <p:nvSpPr>
            <p:cNvPr id="20" name="Freeform 19"/>
            <p:cNvSpPr/>
            <p:nvPr userDrawn="1"/>
          </p:nvSpPr>
          <p:spPr>
            <a:xfrm>
              <a:off x="-25398" y="-27066"/>
              <a:ext cx="9214941" cy="1265048"/>
            </a:xfrm>
            <a:custGeom>
              <a:avLst/>
              <a:gdLst/>
              <a:ahLst/>
              <a:cxnLst/>
              <a:rect l="l" t="t" r="r" b="b"/>
              <a:pathLst>
                <a:path w="9214942" h="1265366">
                  <a:moveTo>
                    <a:pt x="3313097" y="10"/>
                  </a:moveTo>
                  <a:cubicBezTo>
                    <a:pt x="5602729" y="-358"/>
                    <a:pt x="8269435" y="9900"/>
                    <a:pt x="9214942" y="26246"/>
                  </a:cubicBezTo>
                  <a:lnTo>
                    <a:pt x="9214942" y="563267"/>
                  </a:lnTo>
                  <a:cubicBezTo>
                    <a:pt x="5547836" y="23029"/>
                    <a:pt x="3496905" y="1716039"/>
                    <a:pt x="13822" y="1146649"/>
                  </a:cubicBezTo>
                  <a:lnTo>
                    <a:pt x="0" y="13884"/>
                  </a:lnTo>
                  <a:cubicBezTo>
                    <a:pt x="633265" y="4501"/>
                    <a:pt x="1901522" y="236"/>
                    <a:pt x="3313097" y="10"/>
                  </a:cubicBezTo>
                  <a:close/>
                </a:path>
              </a:pathLst>
            </a:custGeom>
            <a:solidFill>
              <a:schemeClr val="accent5">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sp>
          <p:nvSpPr>
            <p:cNvPr id="21" name="Freeform 20"/>
            <p:cNvSpPr/>
            <p:nvPr userDrawn="1"/>
          </p:nvSpPr>
          <p:spPr>
            <a:xfrm>
              <a:off x="-1583" y="-49288"/>
              <a:ext cx="9194302" cy="947596"/>
            </a:xfrm>
            <a:custGeom>
              <a:avLst/>
              <a:gdLst>
                <a:gd name="connsiteX0" fmla="*/ 1348994 w 9195120"/>
                <a:gd name="connsiteY0" fmla="*/ 0 h 910490"/>
                <a:gd name="connsiteX1" fmla="*/ 9170068 w 9195120"/>
                <a:gd name="connsiteY1" fmla="*/ 4613 h 910490"/>
                <a:gd name="connsiteX2" fmla="*/ 9195120 w 9195120"/>
                <a:gd name="connsiteY2" fmla="*/ 247976 h 910490"/>
                <a:gd name="connsiteX3" fmla="*/ 0 w 9195120"/>
                <a:gd name="connsiteY3" fmla="*/ 807170 h 910490"/>
                <a:gd name="connsiteX4" fmla="*/ 0 w 9195120"/>
                <a:gd name="connsiteY4" fmla="*/ 6040 h 910490"/>
                <a:gd name="connsiteX5" fmla="*/ 1348994 w 9195120"/>
                <a:gd name="connsiteY5" fmla="*/ 0 h 910490"/>
                <a:gd name="connsiteX0" fmla="*/ 1436676 w 9195120"/>
                <a:gd name="connsiteY0" fmla="*/ 0 h 948068"/>
                <a:gd name="connsiteX1" fmla="*/ 9170068 w 9195120"/>
                <a:gd name="connsiteY1" fmla="*/ 42191 h 948068"/>
                <a:gd name="connsiteX2" fmla="*/ 9195120 w 9195120"/>
                <a:gd name="connsiteY2" fmla="*/ 285554 h 948068"/>
                <a:gd name="connsiteX3" fmla="*/ 0 w 9195120"/>
                <a:gd name="connsiteY3" fmla="*/ 844748 h 948068"/>
                <a:gd name="connsiteX4" fmla="*/ 0 w 9195120"/>
                <a:gd name="connsiteY4" fmla="*/ 43618 h 948068"/>
                <a:gd name="connsiteX5" fmla="*/ 1436676 w 9195120"/>
                <a:gd name="connsiteY5" fmla="*/ 0 h 9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120" h="948068">
                  <a:moveTo>
                    <a:pt x="1436676" y="0"/>
                  </a:moveTo>
                  <a:lnTo>
                    <a:pt x="9170068" y="42191"/>
                  </a:lnTo>
                  <a:cubicBezTo>
                    <a:pt x="9170068" y="106611"/>
                    <a:pt x="9195120" y="221134"/>
                    <a:pt x="9195120" y="285554"/>
                  </a:cubicBezTo>
                  <a:cubicBezTo>
                    <a:pt x="5529112" y="-218219"/>
                    <a:pt x="3467636" y="1355225"/>
                    <a:pt x="0" y="844748"/>
                  </a:cubicBezTo>
                  <a:lnTo>
                    <a:pt x="0" y="43618"/>
                  </a:lnTo>
                  <a:lnTo>
                    <a:pt x="1436676" y="0"/>
                  </a:lnTo>
                  <a:close/>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grpSp>
      <p:grpSp>
        <p:nvGrpSpPr>
          <p:cNvPr id="1027" name="Group 17"/>
          <p:cNvGrpSpPr>
            <a:grpSpLocks/>
          </p:cNvGrpSpPr>
          <p:nvPr userDrawn="1"/>
        </p:nvGrpSpPr>
        <p:grpSpPr bwMode="auto">
          <a:xfrm>
            <a:off x="-36513" y="-49213"/>
            <a:ext cx="9215438" cy="1287463"/>
            <a:chOff x="-36512" y="-49288"/>
            <a:chExt cx="9214942" cy="1287270"/>
          </a:xfrm>
        </p:grpSpPr>
        <p:sp>
          <p:nvSpPr>
            <p:cNvPr id="13" name="Freeform 12"/>
            <p:cNvSpPr/>
            <p:nvPr userDrawn="1"/>
          </p:nvSpPr>
          <p:spPr>
            <a:xfrm>
              <a:off x="-36512" y="-27066"/>
              <a:ext cx="9214942" cy="1265048"/>
            </a:xfrm>
            <a:custGeom>
              <a:avLst/>
              <a:gdLst/>
              <a:ahLst/>
              <a:cxnLst/>
              <a:rect l="l" t="t" r="r" b="b"/>
              <a:pathLst>
                <a:path w="9214942" h="1265366">
                  <a:moveTo>
                    <a:pt x="3313097" y="10"/>
                  </a:moveTo>
                  <a:cubicBezTo>
                    <a:pt x="5602729" y="-358"/>
                    <a:pt x="8269435" y="9900"/>
                    <a:pt x="9214942" y="26246"/>
                  </a:cubicBezTo>
                  <a:lnTo>
                    <a:pt x="9214942" y="563267"/>
                  </a:lnTo>
                  <a:cubicBezTo>
                    <a:pt x="5547836" y="23029"/>
                    <a:pt x="3496905" y="1716039"/>
                    <a:pt x="13822" y="1146649"/>
                  </a:cubicBezTo>
                  <a:lnTo>
                    <a:pt x="0" y="13884"/>
                  </a:lnTo>
                  <a:cubicBezTo>
                    <a:pt x="633265" y="4501"/>
                    <a:pt x="1901522" y="236"/>
                    <a:pt x="3313097" y="10"/>
                  </a:cubicBezTo>
                  <a:close/>
                </a:path>
              </a:pathLst>
            </a:custGeom>
            <a:solidFill>
              <a:schemeClr val="accent5">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sp>
          <p:nvSpPr>
            <p:cNvPr id="14" name="Freeform 13"/>
            <p:cNvSpPr/>
            <p:nvPr userDrawn="1"/>
          </p:nvSpPr>
          <p:spPr>
            <a:xfrm>
              <a:off x="-23813" y="-49288"/>
              <a:ext cx="9194306" cy="947596"/>
            </a:xfrm>
            <a:custGeom>
              <a:avLst/>
              <a:gdLst>
                <a:gd name="connsiteX0" fmla="*/ 1348994 w 9195120"/>
                <a:gd name="connsiteY0" fmla="*/ 0 h 910490"/>
                <a:gd name="connsiteX1" fmla="*/ 9170068 w 9195120"/>
                <a:gd name="connsiteY1" fmla="*/ 4613 h 910490"/>
                <a:gd name="connsiteX2" fmla="*/ 9195120 w 9195120"/>
                <a:gd name="connsiteY2" fmla="*/ 247976 h 910490"/>
                <a:gd name="connsiteX3" fmla="*/ 0 w 9195120"/>
                <a:gd name="connsiteY3" fmla="*/ 807170 h 910490"/>
                <a:gd name="connsiteX4" fmla="*/ 0 w 9195120"/>
                <a:gd name="connsiteY4" fmla="*/ 6040 h 910490"/>
                <a:gd name="connsiteX5" fmla="*/ 1348994 w 9195120"/>
                <a:gd name="connsiteY5" fmla="*/ 0 h 910490"/>
                <a:gd name="connsiteX0" fmla="*/ 1436676 w 9195120"/>
                <a:gd name="connsiteY0" fmla="*/ 0 h 948068"/>
                <a:gd name="connsiteX1" fmla="*/ 9170068 w 9195120"/>
                <a:gd name="connsiteY1" fmla="*/ 42191 h 948068"/>
                <a:gd name="connsiteX2" fmla="*/ 9195120 w 9195120"/>
                <a:gd name="connsiteY2" fmla="*/ 285554 h 948068"/>
                <a:gd name="connsiteX3" fmla="*/ 0 w 9195120"/>
                <a:gd name="connsiteY3" fmla="*/ 844748 h 948068"/>
                <a:gd name="connsiteX4" fmla="*/ 0 w 9195120"/>
                <a:gd name="connsiteY4" fmla="*/ 43618 h 948068"/>
                <a:gd name="connsiteX5" fmla="*/ 1436676 w 9195120"/>
                <a:gd name="connsiteY5" fmla="*/ 0 h 9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120" h="948068">
                  <a:moveTo>
                    <a:pt x="1436676" y="0"/>
                  </a:moveTo>
                  <a:lnTo>
                    <a:pt x="9170068" y="42191"/>
                  </a:lnTo>
                  <a:cubicBezTo>
                    <a:pt x="9170068" y="106611"/>
                    <a:pt x="9195120" y="221134"/>
                    <a:pt x="9195120" y="285554"/>
                  </a:cubicBezTo>
                  <a:cubicBezTo>
                    <a:pt x="5529112" y="-218219"/>
                    <a:pt x="3467636" y="1355225"/>
                    <a:pt x="0" y="844748"/>
                  </a:cubicBezTo>
                  <a:lnTo>
                    <a:pt x="0" y="43618"/>
                  </a:lnTo>
                  <a:lnTo>
                    <a:pt x="1436676" y="0"/>
                  </a:lnTo>
                  <a:close/>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grpSp>
      <p:sp>
        <p:nvSpPr>
          <p:cNvPr id="10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B263C7D-5247-4365-B34C-5CE89BB00EF7}" type="datetimeFigureOut">
              <a:rPr lang="en-GB"/>
              <a:pPr>
                <a:defRPr/>
              </a:pPr>
              <a:t>5/15/15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D3A0A9C-E0C2-44DF-9776-65C541F3BFD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39" r:id="rId13"/>
    <p:sldLayoutId id="2147483740" r:id="rId14"/>
    <p:sldLayoutId id="2147483741" r:id="rId15"/>
    <p:sldLayoutId id="2147483742"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wmf"/><Relationship Id="rId6"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png"/><Relationship Id="rId9"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png"/><Relationship Id="rId6" Type="http://schemas.openxmlformats.org/officeDocument/2006/relationships/image" Target="../media/image37.jpeg"/><Relationship Id="rId7"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5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55.xml.rels><?xml version="1.0" encoding="UTF-8" standalone="yes"?>
<Relationships xmlns="http://schemas.openxmlformats.org/package/2006/relationships"><Relationship Id="rId11" Type="http://schemas.openxmlformats.org/officeDocument/2006/relationships/image" Target="../media/image63.jpeg"/><Relationship Id="rId12" Type="http://schemas.openxmlformats.org/officeDocument/2006/relationships/image" Target="../media/image64.png"/><Relationship Id="rId13" Type="http://schemas.openxmlformats.org/officeDocument/2006/relationships/image" Target="../media/image65.png"/><Relationship Id="rId14" Type="http://schemas.openxmlformats.org/officeDocument/2006/relationships/image" Target="../media/image66.jpeg"/><Relationship Id="rId15" Type="http://schemas.openxmlformats.org/officeDocument/2006/relationships/image" Target="../media/image67.jpeg"/><Relationship Id="rId16" Type="http://schemas.openxmlformats.org/officeDocument/2006/relationships/image" Target="../media/image68.jpeg"/><Relationship Id="rId17" Type="http://schemas.openxmlformats.org/officeDocument/2006/relationships/image" Target="../media/image69.jpeg"/><Relationship Id="rId18" Type="http://schemas.openxmlformats.org/officeDocument/2006/relationships/image" Target="../media/image70.jpeg"/><Relationship Id="rId19" Type="http://schemas.openxmlformats.org/officeDocument/2006/relationships/image" Target="../media/image71.jpeg"/><Relationship Id="rId1" Type="http://schemas.openxmlformats.org/officeDocument/2006/relationships/slideLayout" Target="../slideLayouts/slideLayout6.xml"/><Relationship Id="rId2" Type="http://schemas.openxmlformats.org/officeDocument/2006/relationships/image" Target="../media/image54.jpeg"/><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jpeg"/><Relationship Id="rId9" Type="http://schemas.openxmlformats.org/officeDocument/2006/relationships/image" Target="../media/image61.jpeg"/><Relationship Id="rId10" Type="http://schemas.openxmlformats.org/officeDocument/2006/relationships/image" Target="../media/image62.jpeg"/></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slide" Target="slide4.xml"/><Relationship Id="rId5" Type="http://schemas.openxmlformats.org/officeDocument/2006/relationships/slide" Target="slide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3.png"/><Relationship Id="rId3" Type="http://schemas.openxmlformats.org/officeDocument/2006/relationships/image" Target="../media/image74.jpeg"/></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png"/><Relationship Id="rId5" Type="http://schemas.openxmlformats.org/officeDocument/2006/relationships/image" Target="../media/image78.jpeg"/><Relationship Id="rId6" Type="http://schemas.openxmlformats.org/officeDocument/2006/relationships/image" Target="../media/image79.jpeg"/><Relationship Id="rId7" Type="http://schemas.openxmlformats.org/officeDocument/2006/relationships/image" Target="../media/image80.jpeg"/><Relationship Id="rId8"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74.jpeg"/><Relationship Id="rId5" Type="http://schemas.openxmlformats.org/officeDocument/2006/relationships/image" Target="../media/image81.gif"/><Relationship Id="rId6" Type="http://schemas.openxmlformats.org/officeDocument/2006/relationships/image" Target="../media/image82.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81.gif"/><Relationship Id="rId5"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 Id="rId3" Type="http://schemas.openxmlformats.org/officeDocument/2006/relationships/image" Target="../media/image77.png"/></Relationships>
</file>

<file path=ppt/slides/_rels/slide69.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jpeg"/><Relationship Id="rId5" Type="http://schemas.openxmlformats.org/officeDocument/2006/relationships/image" Target="../media/image8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image" Target="../media/image88.jpeg"/><Relationship Id="rId5" Type="http://schemas.openxmlformats.org/officeDocument/2006/relationships/image" Target="../media/image89.jpeg"/><Relationship Id="rId1" Type="http://schemas.openxmlformats.org/officeDocument/2006/relationships/slideLayout" Target="../slideLayouts/slideLayout7.xml"/><Relationship Id="rId2" Type="http://schemas.openxmlformats.org/officeDocument/2006/relationships/image" Target="../media/image8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5.xml"/><Relationship Id="rId2" Type="http://schemas.openxmlformats.org/officeDocument/2006/relationships/diagramData" Target="../diagrams/data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mailto:bp3iptek.jabar@gmail.com" TargetMode="External"/><Relationship Id="rId4" Type="http://schemas.openxmlformats.org/officeDocument/2006/relationships/image" Target="../media/image91.jpeg"/><Relationship Id="rId5" Type="http://schemas.openxmlformats.org/officeDocument/2006/relationships/image" Target="../media/image92.png"/><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APD's PC\Pictures\100px-West_Java_co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741" y="64515"/>
            <a:ext cx="8382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1319213" y="2819400"/>
            <a:ext cx="7824787" cy="990600"/>
          </a:xfrm>
          <a:prstGeom prst="rect">
            <a:avLst/>
          </a:prstGeom>
          <a:noFill/>
          <a:ln w="9525" cap="flat" cmpd="sng" algn="ctr">
            <a:noFill/>
            <a:prstDash val="solid"/>
          </a:ln>
        </p:spPr>
        <p:style>
          <a:lnRef idx="1">
            <a:schemeClr val="accent5"/>
          </a:lnRef>
          <a:fillRef idx="2">
            <a:schemeClr val="accent5"/>
          </a:fillRef>
          <a:effectRef idx="1">
            <a:schemeClr val="accent5"/>
          </a:effectRef>
          <a:fontRef idx="minor">
            <a:schemeClr val="dk1"/>
          </a:fontRef>
        </p:style>
        <p:txBody>
          <a:bodyPr lIns="91161" tIns="45582" rIns="91161" bIns="45582"/>
          <a:lstStyle/>
          <a:p>
            <a:pPr defTabSz="911596" fontAlgn="auto">
              <a:spcAft>
                <a:spcPts val="0"/>
              </a:spcAft>
              <a:defRPr/>
            </a:pPr>
            <a:endParaRPr lang="id-ID" sz="2000" b="1" dirty="0">
              <a:solidFill>
                <a:srgbClr val="0033CC"/>
              </a:solidFill>
              <a:latin typeface="Trebuchet MS" pitchFamily="34" charset="0"/>
              <a:ea typeface="Tahoma" pitchFamily="34" charset="0"/>
              <a:cs typeface="Tahoma" pitchFamily="34" charset="0"/>
            </a:endParaRPr>
          </a:p>
        </p:txBody>
      </p:sp>
      <p:sp>
        <p:nvSpPr>
          <p:cNvPr id="35847" name="Rectangle 21"/>
          <p:cNvSpPr>
            <a:spLocks noChangeArrowheads="1"/>
          </p:cNvSpPr>
          <p:nvPr/>
        </p:nvSpPr>
        <p:spPr bwMode="auto">
          <a:xfrm>
            <a:off x="1600200" y="1219200"/>
            <a:ext cx="7239000" cy="1569660"/>
          </a:xfrm>
          <a:prstGeom prst="rect">
            <a:avLst/>
          </a:prstGeom>
          <a:noFill/>
          <a:ln w="9525">
            <a:noFill/>
            <a:miter lim="800000"/>
            <a:headEnd/>
            <a:tailEnd/>
          </a:ln>
        </p:spPr>
        <p:txBody>
          <a:bodyPr wrap="square">
            <a:spAutoFit/>
          </a:bodyPr>
          <a:lstStyle/>
          <a:p>
            <a:pPr algn="r">
              <a:defRPr/>
            </a:pPr>
            <a:r>
              <a:rPr lang="en-US" sz="4800" b="1" dirty="0" err="1" smtClean="0">
                <a:latin typeface="Baskerville Old Face" pitchFamily="18" charset="0"/>
                <a:ea typeface="Tahoma" pitchFamily="34" charset="0"/>
                <a:cs typeface="Tahoma" pitchFamily="34" charset="0"/>
              </a:rPr>
              <a:t>Peta</a:t>
            </a:r>
            <a:r>
              <a:rPr lang="en-US" sz="4800" b="1" dirty="0" smtClean="0">
                <a:latin typeface="Baskerville Old Face" pitchFamily="18" charset="0"/>
                <a:ea typeface="Tahoma" pitchFamily="34" charset="0"/>
                <a:cs typeface="Tahoma" pitchFamily="34" charset="0"/>
              </a:rPr>
              <a:t> </a:t>
            </a:r>
            <a:r>
              <a:rPr lang="en-US" sz="4800" b="1" dirty="0" err="1" smtClean="0">
                <a:latin typeface="Baskerville Old Face" pitchFamily="18" charset="0"/>
                <a:ea typeface="Tahoma" pitchFamily="34" charset="0"/>
                <a:cs typeface="Tahoma" pitchFamily="34" charset="0"/>
              </a:rPr>
              <a:t>Permasalahan</a:t>
            </a:r>
            <a:r>
              <a:rPr lang="en-US" sz="4800" b="1" dirty="0" smtClean="0">
                <a:latin typeface="Baskerville Old Face" pitchFamily="18" charset="0"/>
                <a:ea typeface="Tahoma" pitchFamily="34" charset="0"/>
                <a:cs typeface="Tahoma" pitchFamily="34" charset="0"/>
              </a:rPr>
              <a:t> </a:t>
            </a:r>
            <a:r>
              <a:rPr lang="en-US" sz="4800" b="1" dirty="0" err="1" smtClean="0">
                <a:latin typeface="Baskerville Old Face" pitchFamily="18" charset="0"/>
                <a:ea typeface="Tahoma" pitchFamily="34" charset="0"/>
                <a:cs typeface="Tahoma" pitchFamily="34" charset="0"/>
              </a:rPr>
              <a:t>dan</a:t>
            </a:r>
            <a:endParaRPr lang="en-US" sz="4800" b="1" dirty="0" smtClean="0">
              <a:latin typeface="Baskerville Old Face" pitchFamily="18" charset="0"/>
              <a:ea typeface="Tahoma" pitchFamily="34" charset="0"/>
              <a:cs typeface="Tahoma" pitchFamily="34" charset="0"/>
            </a:endParaRPr>
          </a:p>
          <a:p>
            <a:pPr algn="r">
              <a:defRPr/>
            </a:pPr>
            <a:r>
              <a:rPr lang="en-US" sz="4800" b="1" dirty="0" err="1" smtClean="0">
                <a:latin typeface="Baskerville Old Face" pitchFamily="18" charset="0"/>
                <a:ea typeface="Tahoma" pitchFamily="34" charset="0"/>
                <a:cs typeface="Tahoma" pitchFamily="34" charset="0"/>
              </a:rPr>
              <a:t>Riset</a:t>
            </a:r>
            <a:r>
              <a:rPr lang="en-US" sz="4800" b="1" dirty="0" smtClean="0">
                <a:latin typeface="Baskerville Old Face" pitchFamily="18" charset="0"/>
                <a:ea typeface="Tahoma" pitchFamily="34" charset="0"/>
                <a:cs typeface="Tahoma" pitchFamily="34" charset="0"/>
              </a:rPr>
              <a:t> </a:t>
            </a:r>
            <a:r>
              <a:rPr lang="en-US" sz="4800" b="1" dirty="0" err="1" smtClean="0">
                <a:latin typeface="Baskerville Old Face" pitchFamily="18" charset="0"/>
                <a:ea typeface="Tahoma" pitchFamily="34" charset="0"/>
                <a:cs typeface="Tahoma" pitchFamily="34" charset="0"/>
              </a:rPr>
              <a:t>Tematik</a:t>
            </a:r>
            <a:r>
              <a:rPr lang="en-US" sz="4800" b="1" dirty="0" smtClean="0">
                <a:latin typeface="Baskerville Old Face" pitchFamily="18" charset="0"/>
                <a:ea typeface="Tahoma" pitchFamily="34" charset="0"/>
                <a:cs typeface="Tahoma" pitchFamily="34" charset="0"/>
              </a:rPr>
              <a:t> di </a:t>
            </a:r>
            <a:r>
              <a:rPr lang="en-US" sz="4800" b="1" dirty="0" err="1" smtClean="0">
                <a:latin typeface="Baskerville Old Face" pitchFamily="18" charset="0"/>
                <a:ea typeface="Tahoma" pitchFamily="34" charset="0"/>
                <a:cs typeface="Tahoma" pitchFamily="34" charset="0"/>
              </a:rPr>
              <a:t>Jawa</a:t>
            </a:r>
            <a:r>
              <a:rPr lang="en-US" sz="4800" b="1" dirty="0" smtClean="0">
                <a:latin typeface="Baskerville Old Face" pitchFamily="18" charset="0"/>
                <a:ea typeface="Tahoma" pitchFamily="34" charset="0"/>
                <a:cs typeface="Tahoma" pitchFamily="34" charset="0"/>
              </a:rPr>
              <a:t> Barat</a:t>
            </a:r>
            <a:endParaRPr lang="id-ID" sz="3600" b="1" dirty="0">
              <a:solidFill>
                <a:srgbClr val="10253F"/>
              </a:solidFill>
              <a:latin typeface="Baskerville Old Face" pitchFamily="18" charset="0"/>
              <a:ea typeface="Tahoma" pitchFamily="34" charset="0"/>
              <a:cs typeface="Tahoma" pitchFamily="34" charset="0"/>
            </a:endParaRPr>
          </a:p>
        </p:txBody>
      </p:sp>
      <p:sp>
        <p:nvSpPr>
          <p:cNvPr id="12" name="Title 1"/>
          <p:cNvSpPr txBox="1">
            <a:spLocks/>
          </p:cNvSpPr>
          <p:nvPr/>
        </p:nvSpPr>
        <p:spPr>
          <a:xfrm>
            <a:off x="4495800" y="4495800"/>
            <a:ext cx="4660900" cy="990600"/>
          </a:xfrm>
          <a:prstGeom prst="rect">
            <a:avLst/>
          </a:prstGeom>
          <a:noFill/>
          <a:ln w="9525" cap="flat" cmpd="sng" algn="ctr">
            <a:noFill/>
            <a:prstDash val="solid"/>
          </a:ln>
        </p:spPr>
        <p:style>
          <a:lnRef idx="1">
            <a:schemeClr val="accent5"/>
          </a:lnRef>
          <a:fillRef idx="2">
            <a:schemeClr val="accent5"/>
          </a:fillRef>
          <a:effectRef idx="1">
            <a:schemeClr val="accent5"/>
          </a:effectRef>
          <a:fontRef idx="minor">
            <a:schemeClr val="dk1"/>
          </a:fontRef>
        </p:style>
        <p:txBody>
          <a:bodyPr lIns="91161" tIns="45582" rIns="91161" bIns="45582"/>
          <a:lstStyle/>
          <a:p>
            <a:pPr algn="ctr" defTabSz="911596" fontAlgn="auto">
              <a:spcAft>
                <a:spcPts val="0"/>
              </a:spcAft>
              <a:defRPr/>
            </a:pPr>
            <a:r>
              <a:rPr lang="en-US" b="1" dirty="0" smtClean="0">
                <a:solidFill>
                  <a:srgbClr val="0033CC"/>
                </a:solidFill>
                <a:latin typeface="Century Gothic" pitchFamily="34" charset="0"/>
                <a:ea typeface="Tahoma" pitchFamily="34" charset="0"/>
                <a:cs typeface="Tahoma" pitchFamily="34" charset="0"/>
              </a:rPr>
              <a:t>UNPAD-Bandung, 15 Mei 2015</a:t>
            </a:r>
            <a:endParaRPr lang="id-ID" b="1" dirty="0">
              <a:solidFill>
                <a:srgbClr val="0033CC"/>
              </a:solidFill>
              <a:latin typeface="Century Gothic" pitchFamily="34" charset="0"/>
              <a:ea typeface="Tahoma" pitchFamily="34" charset="0"/>
              <a:cs typeface="Tahoma" pitchFamily="34" charset="0"/>
            </a:endParaRPr>
          </a:p>
        </p:txBody>
      </p:sp>
      <p:sp>
        <p:nvSpPr>
          <p:cNvPr id="13" name="Rectangle 12"/>
          <p:cNvSpPr/>
          <p:nvPr/>
        </p:nvSpPr>
        <p:spPr>
          <a:xfrm>
            <a:off x="0" y="2819400"/>
            <a:ext cx="9139238" cy="914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911596" fontAlgn="auto">
              <a:spcAft>
                <a:spcPts val="0"/>
              </a:spcAft>
              <a:defRPr/>
            </a:pPr>
            <a:endParaRPr lang="en-US" sz="2000" b="1" dirty="0">
              <a:solidFill>
                <a:schemeClr val="tx1"/>
              </a:solidFill>
              <a:latin typeface="Century Gothic" pitchFamily="34" charset="0"/>
            </a:endParaRPr>
          </a:p>
          <a:p>
            <a:pPr algn="r" defTabSz="911596" fontAlgn="auto">
              <a:spcAft>
                <a:spcPts val="0"/>
              </a:spcAft>
              <a:defRPr/>
            </a:pPr>
            <a:r>
              <a:rPr lang="en-US" sz="2800" b="1" u="sng" dirty="0">
                <a:solidFill>
                  <a:schemeClr val="tx1"/>
                </a:solidFill>
                <a:latin typeface="Century Gothic" pitchFamily="34" charset="0"/>
              </a:rPr>
              <a:t>Dr. </a:t>
            </a:r>
            <a:r>
              <a:rPr lang="en-US" sz="2800" b="1" u="sng" dirty="0" err="1" smtClean="0">
                <a:solidFill>
                  <a:schemeClr val="tx1"/>
                </a:solidFill>
                <a:latin typeface="Century Gothic" pitchFamily="34" charset="0"/>
              </a:rPr>
              <a:t>Lukman</a:t>
            </a:r>
            <a:r>
              <a:rPr lang="en-US" sz="2800" b="1" u="sng" dirty="0" smtClean="0">
                <a:solidFill>
                  <a:schemeClr val="tx1"/>
                </a:solidFill>
                <a:latin typeface="Century Gothic" pitchFamily="34" charset="0"/>
              </a:rPr>
              <a:t> </a:t>
            </a:r>
            <a:r>
              <a:rPr lang="en-US" sz="2800" b="1" u="sng" dirty="0" err="1" smtClean="0">
                <a:solidFill>
                  <a:schemeClr val="tx1"/>
                </a:solidFill>
                <a:latin typeface="Century Gothic" pitchFamily="34" charset="0"/>
              </a:rPr>
              <a:t>Shalahuddin</a:t>
            </a:r>
            <a:endParaRPr lang="id-ID" sz="2800" b="1" u="sng" dirty="0">
              <a:solidFill>
                <a:schemeClr val="tx1"/>
              </a:solidFill>
              <a:latin typeface="Century Gothic" pitchFamily="34" charset="0"/>
            </a:endParaRPr>
          </a:p>
          <a:p>
            <a:pPr algn="r" defTabSz="911596" fontAlgn="auto">
              <a:spcAft>
                <a:spcPts val="0"/>
              </a:spcAft>
              <a:defRPr/>
            </a:pPr>
            <a:r>
              <a:rPr lang="id-ID" b="1" dirty="0" smtClean="0">
                <a:solidFill>
                  <a:schemeClr val="tx1"/>
                </a:solidFill>
                <a:latin typeface="Century Gothic" pitchFamily="34" charset="0"/>
              </a:rPr>
              <a:t>Kepala</a:t>
            </a:r>
            <a:r>
              <a:rPr lang="en-US" b="1" dirty="0" smtClean="0">
                <a:solidFill>
                  <a:schemeClr val="tx1"/>
                </a:solidFill>
                <a:latin typeface="Century Gothic" pitchFamily="34" charset="0"/>
              </a:rPr>
              <a:t> BP3Iptek</a:t>
            </a:r>
            <a:r>
              <a:rPr lang="id-ID" b="1" dirty="0" smtClean="0">
                <a:latin typeface="Century Gothic" pitchFamily="34" charset="0"/>
              </a:rPr>
              <a:t> </a:t>
            </a:r>
            <a:r>
              <a:rPr lang="id-ID" b="1" dirty="0">
                <a:solidFill>
                  <a:schemeClr val="tx1"/>
                </a:solidFill>
                <a:latin typeface="Century Gothic" pitchFamily="34" charset="0"/>
              </a:rPr>
              <a:t>Provinsi Jawa Barat</a:t>
            </a:r>
            <a:endParaRPr lang="id-ID" b="1" dirty="0">
              <a:solidFill>
                <a:schemeClr val="tx1"/>
              </a:solidFill>
              <a:latin typeface="Century Gothic" pitchFamily="34" charset="0"/>
              <a:ea typeface="Tahoma" pitchFamily="34" charset="0"/>
              <a:cs typeface="Tahoma" pitchFamily="34" charset="0"/>
            </a:endParaRPr>
          </a:p>
          <a:p>
            <a:pPr algn="r">
              <a:defRPr/>
            </a:pPr>
            <a:r>
              <a:rPr lang="en-US" sz="2000" b="1" dirty="0" smtClean="0">
                <a:solidFill>
                  <a:schemeClr val="tx1"/>
                </a:solidFill>
              </a:rPr>
              <a:t>                                                                                                                                                                                                                                                                                                                                                                                                                                                                                                                                                                                                                                                                                                                                                                                                                                                                                                                                                                                                                                                                                                                                                                                                                                                                                                                                                                                                                                                                                                                                                                                                                                                                                                                                                                                                                                                                                                                                                                                                                                                                                                                                                                                                                                                                                                                                                                                                                                                                                                                                                                                                                                                                                                                                                                                                                                                                                                                                                                                                                                                                                                                                                                                                                                                                                                                                                                                                                                                                                                                                                                                                                                                                                                                                                                                                                                                                                                                                                                                                                                                                                                                                                                                                                                                                                                                                                                                                                                                                                                                                                                                                                                                                                                                                                                                                                                                                                                                                                                                                                                                                                                                                                                                                                                                                                                                                                                                                                                                                                                                                                                                                                                                                                                                                                                                                                                                                                                                                                                                                                                                                                                                                                                                                                                                                                                                                                                                                                                                                                                                                                                                                                                                                                                                                                                                                                                                                                                                                                                                                                                                                                                                                                                                                                                                                                                                                                                                                                                                                                                                                                                                                                                                                                                                                                                                                                                                                                                                                                                                                                                                                                                                                                                                                                                                                                                                                                                                                                                                                                                                                                                                                                                                                                                                                                                                                                                                                                                                                                                                                                                                                                                                                                                                                                                                                                                                                                                                                                                                                                                                                                                                                                                                                                               </a:t>
            </a:r>
            <a:endParaRPr lang="id-ID" sz="2000" b="1" dirty="0">
              <a:solidFill>
                <a:schemeClr val="tx1"/>
              </a:solidFill>
            </a:endParaRPr>
          </a:p>
        </p:txBody>
      </p:sp>
      <p:pic>
        <p:nvPicPr>
          <p:cNvPr id="11" name="Picture 2" descr="D:\WORK\BP3 Iptek Jabar\IMG-20150228-WA00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40" y="3908241"/>
            <a:ext cx="2340159" cy="234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48364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txBox="1">
            <a:spLocks/>
          </p:cNvSpPr>
          <p:nvPr/>
        </p:nvSpPr>
        <p:spPr bwMode="auto">
          <a:xfrm>
            <a:off x="0" y="219075"/>
            <a:ext cx="9144000" cy="1143000"/>
          </a:xfrm>
          <a:prstGeom prst="rect">
            <a:avLst/>
          </a:prstGeom>
          <a:noFill/>
          <a:ln w="9525">
            <a:noFill/>
            <a:miter lim="800000"/>
            <a:headEnd/>
            <a:tailEnd/>
          </a:ln>
        </p:spPr>
        <p:txBody>
          <a:bodyPr/>
          <a:lstStyle/>
          <a:p>
            <a:pPr algn="ctr"/>
            <a:r>
              <a:rPr lang="id-ID" altLang="en-US" sz="2500" b="1">
                <a:solidFill>
                  <a:schemeClr val="tx2"/>
                </a:solidFill>
                <a:latin typeface="Calibri" pitchFamily="34" charset="0"/>
              </a:rPr>
              <a:t>SASARAN DAN INDIKATOR KINERJA</a:t>
            </a:r>
          </a:p>
          <a:p>
            <a:pPr algn="ctr"/>
            <a:r>
              <a:rPr lang="id-ID" altLang="en-US" sz="2500" b="1">
                <a:solidFill>
                  <a:schemeClr val="tx2"/>
                </a:solidFill>
                <a:latin typeface="Calibri" pitchFamily="34" charset="0"/>
              </a:rPr>
              <a:t>PENGEMBANGAN WILAYAH 2015-2019</a:t>
            </a:r>
          </a:p>
        </p:txBody>
      </p:sp>
      <p:graphicFrame>
        <p:nvGraphicFramePr>
          <p:cNvPr id="6" name="Content Placeholder 3"/>
          <p:cNvGraphicFramePr>
            <a:graphicFrameLocks/>
          </p:cNvGraphicFramePr>
          <p:nvPr>
            <p:extLst>
              <p:ext uri="{D42A27DB-BD31-4B8C-83A1-F6EECF244321}">
                <p14:modId xmlns:p14="http://schemas.microsoft.com/office/powerpoint/2010/main" val="1284057284"/>
              </p:ext>
            </p:extLst>
          </p:nvPr>
        </p:nvGraphicFramePr>
        <p:xfrm>
          <a:off x="352425" y="1371600"/>
          <a:ext cx="8391524" cy="3539635"/>
        </p:xfrm>
        <a:graphic>
          <a:graphicData uri="http://schemas.openxmlformats.org/drawingml/2006/table">
            <a:tbl>
              <a:tblPr firstRow="1" bandRow="1">
                <a:tableStyleId>{073A0DAA-6AF3-43AB-8588-CEC1D06C72B9}</a:tableStyleId>
              </a:tblPr>
              <a:tblGrid>
                <a:gridCol w="445899"/>
                <a:gridCol w="1286726"/>
                <a:gridCol w="1184928"/>
                <a:gridCol w="1290837"/>
                <a:gridCol w="1290837"/>
                <a:gridCol w="1468735"/>
                <a:gridCol w="1423562"/>
              </a:tblGrid>
              <a:tr h="1047603">
                <a:tc>
                  <a:txBody>
                    <a:bodyPr/>
                    <a:lstStyle/>
                    <a:p>
                      <a:pPr algn="ctr"/>
                      <a:r>
                        <a:rPr lang="id-ID" sz="1400" dirty="0" smtClean="0">
                          <a:latin typeface="Calibri" pitchFamily="34" charset="0"/>
                          <a:cs typeface="Calibri" pitchFamily="34" charset="0"/>
                        </a:rPr>
                        <a:t>No.</a:t>
                      </a:r>
                      <a:endParaRPr lang="id-ID" sz="1400" b="1" dirty="0">
                        <a:solidFill>
                          <a:schemeClr val="bg1"/>
                        </a:solidFill>
                        <a:latin typeface="Calibri" pitchFamily="34" charset="0"/>
                        <a:cs typeface="Calibri" pitchFamily="34" charset="0"/>
                      </a:endParaRPr>
                    </a:p>
                  </a:txBody>
                  <a:tcPr marL="91431" marR="91431" marT="45719" marB="45719"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d-ID" sz="1400" dirty="0" smtClean="0">
                          <a:latin typeface="Calibri" pitchFamily="34" charset="0"/>
                          <a:cs typeface="Calibri" pitchFamily="34" charset="0"/>
                        </a:rPr>
                        <a:t>Wilayah</a:t>
                      </a:r>
                      <a:endParaRPr lang="id-ID" sz="1400" dirty="0">
                        <a:solidFill>
                          <a:schemeClr val="bg1"/>
                        </a:solidFill>
                        <a:latin typeface="Calibri" pitchFamily="34" charset="0"/>
                        <a:cs typeface="Calibri" pitchFamily="34" charset="0"/>
                      </a:endParaRPr>
                    </a:p>
                  </a:txBody>
                  <a:tcPr marL="91431" marR="91431" marT="45719" marB="45719"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d-ID" sz="1400" dirty="0" smtClean="0">
                          <a:latin typeface="Calibri" pitchFamily="34" charset="0"/>
                          <a:cs typeface="Calibri" pitchFamily="34" charset="0"/>
                        </a:rPr>
                        <a:t>Target Growth </a:t>
                      </a:r>
                    </a:p>
                    <a:p>
                      <a:pPr algn="ctr"/>
                      <a:r>
                        <a:rPr lang="id-ID" sz="1400" dirty="0" smtClean="0">
                          <a:latin typeface="Calibri" pitchFamily="34" charset="0"/>
                          <a:cs typeface="Calibri" pitchFamily="34" charset="0"/>
                        </a:rPr>
                        <a:t>2015-2019 (%/th)</a:t>
                      </a:r>
                      <a:endParaRPr lang="id-ID" sz="1400" dirty="0">
                        <a:solidFill>
                          <a:schemeClr val="bg1"/>
                        </a:solidFill>
                        <a:latin typeface="Calibri" pitchFamily="34" charset="0"/>
                        <a:cs typeface="Calibri" pitchFamily="34" charset="0"/>
                      </a:endParaRPr>
                    </a:p>
                  </a:txBody>
                  <a:tcPr marL="91431" marR="91431" marT="45719" marB="45719" anchor="ctr"/>
                </a:tc>
                <a:tc>
                  <a:txBody>
                    <a:bodyPr/>
                    <a:lstStyle/>
                    <a:p>
                      <a:pPr algn="ctr"/>
                      <a:r>
                        <a:rPr lang="id-ID" sz="1400" dirty="0" smtClean="0">
                          <a:latin typeface="Calibri" pitchFamily="34" charset="0"/>
                          <a:cs typeface="Calibri" pitchFamily="34" charset="0"/>
                        </a:rPr>
                        <a:t>Peran PDRB Wilayah (%)</a:t>
                      </a:r>
                    </a:p>
                    <a:p>
                      <a:pPr algn="ctr"/>
                      <a:r>
                        <a:rPr lang="id-ID" sz="1400" dirty="0" smtClean="0">
                          <a:solidFill>
                            <a:schemeClr val="bg1"/>
                          </a:solidFill>
                          <a:latin typeface="Calibri" pitchFamily="34" charset="0"/>
                          <a:cs typeface="Calibri" pitchFamily="34" charset="0"/>
                        </a:rPr>
                        <a:t>2013</a:t>
                      </a:r>
                    </a:p>
                  </a:txBody>
                  <a:tcPr marL="91431" marR="91431" marT="45719" marB="45719"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d-ID" sz="1400" dirty="0" smtClean="0">
                          <a:latin typeface="Calibri" pitchFamily="34" charset="0"/>
                          <a:cs typeface="Calibri" pitchFamily="34" charset="0"/>
                        </a:rPr>
                        <a:t>Peran PDRB Wilayah (%)</a:t>
                      </a:r>
                    </a:p>
                    <a:p>
                      <a:pPr algn="ctr"/>
                      <a:r>
                        <a:rPr lang="id-ID" sz="1400" dirty="0" smtClean="0">
                          <a:solidFill>
                            <a:schemeClr val="bg1"/>
                          </a:solidFill>
                          <a:latin typeface="Calibri" pitchFamily="34" charset="0"/>
                          <a:cs typeface="Calibri" pitchFamily="34" charset="0"/>
                        </a:rPr>
                        <a:t>2019</a:t>
                      </a:r>
                      <a:endParaRPr lang="id-ID" sz="1400" dirty="0">
                        <a:solidFill>
                          <a:schemeClr val="bg1"/>
                        </a:solidFill>
                        <a:latin typeface="Calibri" pitchFamily="34" charset="0"/>
                        <a:cs typeface="Calibri" pitchFamily="34" charset="0"/>
                      </a:endParaRPr>
                    </a:p>
                  </a:txBody>
                  <a:tcPr marL="91431" marR="91431" marT="45719" marB="45719"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d-ID" sz="1400" dirty="0" smtClean="0">
                          <a:latin typeface="Calibri" pitchFamily="34" charset="0"/>
                          <a:cs typeface="Calibri" pitchFamily="34" charset="0"/>
                        </a:rPr>
                        <a:t>Kebutuhan Investasi </a:t>
                      </a:r>
                      <a:r>
                        <a:rPr lang="en-US" sz="1400" dirty="0" smtClean="0">
                          <a:latin typeface="Calibri" pitchFamily="34" charset="0"/>
                          <a:cs typeface="Calibri" pitchFamily="34" charset="0"/>
                        </a:rPr>
                        <a:t>2019</a:t>
                      </a:r>
                      <a:endParaRPr lang="id-ID" sz="1400" dirty="0" smtClean="0">
                        <a:latin typeface="Calibri" pitchFamily="34" charset="0"/>
                        <a:cs typeface="Calibri" pitchFamily="34" charset="0"/>
                      </a:endParaRPr>
                    </a:p>
                    <a:p>
                      <a:pPr algn="ctr"/>
                      <a:r>
                        <a:rPr lang="id-ID" sz="1400" dirty="0" smtClean="0">
                          <a:latin typeface="Calibri" pitchFamily="34" charset="0"/>
                          <a:cs typeface="Calibri" pitchFamily="34" charset="0"/>
                        </a:rPr>
                        <a:t>(Trilyun Rp)</a:t>
                      </a:r>
                      <a:endParaRPr lang="id-ID" sz="1400" dirty="0">
                        <a:solidFill>
                          <a:schemeClr val="bg1"/>
                        </a:solidFill>
                        <a:latin typeface="Calibri" pitchFamily="34" charset="0"/>
                        <a:cs typeface="Calibri" pitchFamily="34" charset="0"/>
                      </a:endParaRPr>
                    </a:p>
                  </a:txBody>
                  <a:tcPr marL="91431" marR="91431" marT="45719" marB="45719"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d-ID" sz="1400" dirty="0" smtClean="0">
                          <a:latin typeface="Calibri" pitchFamily="34" charset="0"/>
                          <a:cs typeface="Calibri" pitchFamily="34" charset="0"/>
                        </a:rPr>
                        <a:t>Kebutuhan </a:t>
                      </a:r>
                    </a:p>
                    <a:p>
                      <a:pPr algn="ctr"/>
                      <a:r>
                        <a:rPr lang="id-ID" sz="1400" dirty="0" smtClean="0">
                          <a:latin typeface="Calibri" pitchFamily="34" charset="0"/>
                          <a:cs typeface="Calibri" pitchFamily="34" charset="0"/>
                        </a:rPr>
                        <a:t>Investasi </a:t>
                      </a:r>
                    </a:p>
                    <a:p>
                      <a:pPr algn="ctr"/>
                      <a:r>
                        <a:rPr lang="id-ID" sz="1400" dirty="0" smtClean="0">
                          <a:latin typeface="Calibri" pitchFamily="34" charset="0"/>
                          <a:cs typeface="Calibri" pitchFamily="34" charset="0"/>
                        </a:rPr>
                        <a:t>Infrastruktur</a:t>
                      </a:r>
                      <a:r>
                        <a:rPr lang="en-US" sz="1400" dirty="0" smtClean="0">
                          <a:latin typeface="Calibri" pitchFamily="34" charset="0"/>
                          <a:cs typeface="Calibri" pitchFamily="34" charset="0"/>
                        </a:rPr>
                        <a:t> 2019</a:t>
                      </a:r>
                      <a:r>
                        <a:rPr lang="id-ID" sz="1400" dirty="0" smtClean="0">
                          <a:latin typeface="Calibri" pitchFamily="34" charset="0"/>
                          <a:cs typeface="Calibri" pitchFamily="34" charset="0"/>
                        </a:rPr>
                        <a:t> </a:t>
                      </a:r>
                    </a:p>
                    <a:p>
                      <a:pPr algn="ctr"/>
                      <a:r>
                        <a:rPr lang="id-ID" sz="1400" dirty="0" smtClean="0">
                          <a:latin typeface="Calibri" pitchFamily="34" charset="0"/>
                          <a:cs typeface="Calibri" pitchFamily="34" charset="0"/>
                        </a:rPr>
                        <a:t>(Triyun Rp)</a:t>
                      </a:r>
                      <a:endParaRPr lang="id-ID" sz="1400" dirty="0">
                        <a:solidFill>
                          <a:schemeClr val="bg1"/>
                        </a:solidFill>
                        <a:latin typeface="Calibri" pitchFamily="34" charset="0"/>
                        <a:cs typeface="Calibri" pitchFamily="34" charset="0"/>
                      </a:endParaRPr>
                    </a:p>
                  </a:txBody>
                  <a:tcPr marL="91431" marR="91431" marT="45719" marB="45719" anchor="ctr"/>
                </a:tc>
              </a:tr>
              <a:tr h="337935">
                <a:tc>
                  <a:txBody>
                    <a:bodyPr/>
                    <a:lstStyle/>
                    <a:p>
                      <a:pPr algn="ctr"/>
                      <a:r>
                        <a:rPr lang="id-ID" sz="1400" dirty="0" smtClean="0">
                          <a:solidFill>
                            <a:schemeClr val="tx2"/>
                          </a:solidFill>
                          <a:latin typeface="Calibri" pitchFamily="34" charset="0"/>
                          <a:cs typeface="Calibri" pitchFamily="34" charset="0"/>
                        </a:rPr>
                        <a:t>1</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d-ID" sz="1400" dirty="0" smtClean="0">
                          <a:solidFill>
                            <a:schemeClr val="tx2"/>
                          </a:solidFill>
                          <a:latin typeface="Calibri" pitchFamily="34" charset="0"/>
                          <a:cs typeface="Calibri" pitchFamily="34" charset="0"/>
                        </a:rPr>
                        <a:t>Sumatera </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8,1 – 8,6</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id-ID" sz="14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23,8</a:t>
                      </a:r>
                    </a:p>
                  </a:txBody>
                  <a:tcPr marL="60163" marR="60163" marT="0" marB="0" anchor="ctr" horzOverflow="overflow">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25,6</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6.020</a:t>
                      </a:r>
                      <a:r>
                        <a:rPr lang="id-ID" sz="1400" baseline="0" dirty="0" smtClean="0">
                          <a:solidFill>
                            <a:schemeClr val="tx2"/>
                          </a:solidFill>
                          <a:latin typeface="Calibri" pitchFamily="34" charset="0"/>
                          <a:cs typeface="Calibri" pitchFamily="34" charset="0"/>
                        </a:rPr>
                        <a:t> – 6.403</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766 – 785</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r>
              <a:tr h="337935">
                <a:tc>
                  <a:txBody>
                    <a:bodyPr/>
                    <a:lstStyle/>
                    <a:p>
                      <a:pPr algn="ctr"/>
                      <a:r>
                        <a:rPr lang="id-ID" sz="1400" b="1" dirty="0" smtClean="0">
                          <a:solidFill>
                            <a:srgbClr val="FF0000"/>
                          </a:solidFill>
                          <a:latin typeface="Calibri" pitchFamily="34" charset="0"/>
                          <a:cs typeface="Calibri" pitchFamily="34" charset="0"/>
                        </a:rPr>
                        <a:t>2</a:t>
                      </a:r>
                      <a:endParaRPr lang="id-ID" sz="1400" b="1" dirty="0">
                        <a:solidFill>
                          <a:srgbClr val="FF0000"/>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d-ID" sz="1400" b="1" dirty="0" smtClean="0">
                          <a:solidFill>
                            <a:srgbClr val="FF0000"/>
                          </a:solidFill>
                          <a:latin typeface="Calibri" pitchFamily="34" charset="0"/>
                          <a:cs typeface="Calibri" pitchFamily="34" charset="0"/>
                        </a:rPr>
                        <a:t>Jawa</a:t>
                      </a:r>
                      <a:endParaRPr lang="id-ID" sz="1400" b="1" dirty="0">
                        <a:solidFill>
                          <a:srgbClr val="FF0000"/>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b="1" dirty="0" smtClean="0">
                          <a:solidFill>
                            <a:srgbClr val="FF0000"/>
                          </a:solidFill>
                          <a:latin typeface="Calibri" pitchFamily="34" charset="0"/>
                          <a:cs typeface="Calibri" pitchFamily="34" charset="0"/>
                        </a:rPr>
                        <a:t>5,7 – 6,2</a:t>
                      </a:r>
                      <a:endParaRPr lang="id-ID" sz="1400" b="1" dirty="0">
                        <a:solidFill>
                          <a:srgbClr val="FF0000"/>
                        </a:solidFill>
                        <a:latin typeface="Calibri" pitchFamily="34" charset="0"/>
                        <a:cs typeface="Calibri" pitchFamily="34" charset="0"/>
                      </a:endParaRPr>
                    </a:p>
                  </a:txBody>
                  <a:tcPr marL="91431" marR="91431" marT="45719" marB="45719">
                    <a:solidFill>
                      <a:srgbClr val="ECECEC"/>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rgbClr val="FF0000"/>
                          </a:solidFill>
                          <a:effectLst/>
                          <a:latin typeface="Calibri" pitchFamily="34" charset="0"/>
                          <a:ea typeface="MS PGothic" pitchFamily="34" charset="-128"/>
                          <a:cs typeface="Calibri" pitchFamily="34" charset="0"/>
                        </a:rPr>
                        <a:t>58,0</a:t>
                      </a:r>
                    </a:p>
                  </a:txBody>
                  <a:tcPr marL="60163" marR="60163" marT="0" marB="0" anchor="ctr" horzOverflow="overflow">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b="1" dirty="0" smtClean="0">
                          <a:solidFill>
                            <a:srgbClr val="FF0000"/>
                          </a:solidFill>
                          <a:latin typeface="Calibri" pitchFamily="34" charset="0"/>
                          <a:cs typeface="Calibri" pitchFamily="34" charset="0"/>
                        </a:rPr>
                        <a:t>53,0</a:t>
                      </a:r>
                      <a:endParaRPr lang="id-ID" sz="1400" b="1" dirty="0">
                        <a:solidFill>
                          <a:srgbClr val="FF0000"/>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b="1" dirty="0" smtClean="0">
                          <a:solidFill>
                            <a:srgbClr val="FF0000"/>
                          </a:solidFill>
                          <a:latin typeface="Calibri" pitchFamily="34" charset="0"/>
                          <a:cs typeface="Calibri" pitchFamily="34" charset="0"/>
                        </a:rPr>
                        <a:t>10.597</a:t>
                      </a:r>
                      <a:r>
                        <a:rPr lang="id-ID" sz="1400" b="1" baseline="0" dirty="0" smtClean="0">
                          <a:solidFill>
                            <a:srgbClr val="FF0000"/>
                          </a:solidFill>
                          <a:latin typeface="Calibri" pitchFamily="34" charset="0"/>
                          <a:cs typeface="Calibri" pitchFamily="34" charset="0"/>
                        </a:rPr>
                        <a:t> – 11.369</a:t>
                      </a:r>
                      <a:endParaRPr lang="id-ID" sz="1400" b="1" dirty="0">
                        <a:solidFill>
                          <a:srgbClr val="FF0000"/>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b="1" dirty="0" smtClean="0">
                          <a:solidFill>
                            <a:srgbClr val="FF0000"/>
                          </a:solidFill>
                          <a:latin typeface="Calibri" pitchFamily="34" charset="0"/>
                          <a:cs typeface="Calibri" pitchFamily="34" charset="0"/>
                        </a:rPr>
                        <a:t>1.651 – 1.692</a:t>
                      </a:r>
                      <a:endParaRPr lang="id-ID" sz="1400" b="1" dirty="0">
                        <a:solidFill>
                          <a:srgbClr val="FF0000"/>
                        </a:solidFill>
                        <a:latin typeface="Calibri" pitchFamily="34" charset="0"/>
                        <a:cs typeface="Calibri" pitchFamily="34" charset="0"/>
                      </a:endParaRPr>
                    </a:p>
                  </a:txBody>
                  <a:tcPr marL="91431" marR="91431" marT="45719" marB="45719">
                    <a:solidFill>
                      <a:srgbClr val="ECECEC"/>
                    </a:solidFill>
                  </a:tcPr>
                </a:tc>
              </a:tr>
              <a:tr h="337935">
                <a:tc>
                  <a:txBody>
                    <a:bodyPr/>
                    <a:lstStyle/>
                    <a:p>
                      <a:pPr algn="ctr"/>
                      <a:r>
                        <a:rPr lang="id-ID" sz="1400" dirty="0" smtClean="0">
                          <a:solidFill>
                            <a:schemeClr val="tx2"/>
                          </a:solidFill>
                          <a:latin typeface="Calibri" pitchFamily="34" charset="0"/>
                          <a:cs typeface="Calibri" pitchFamily="34" charset="0"/>
                        </a:rPr>
                        <a:t>3</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d-ID" sz="1400" dirty="0" smtClean="0">
                          <a:solidFill>
                            <a:schemeClr val="tx2"/>
                          </a:solidFill>
                          <a:latin typeface="Calibri" pitchFamily="34" charset="0"/>
                          <a:cs typeface="Calibri" pitchFamily="34" charset="0"/>
                        </a:rPr>
                        <a:t>Bali Nustra</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8,4 – 8,9</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2,5</a:t>
                      </a: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solidFill>
                            <a:schemeClr val="tx2"/>
                          </a:solidFill>
                          <a:latin typeface="Calibri" pitchFamily="34" charset="0"/>
                          <a:cs typeface="Calibri" pitchFamily="34" charset="0"/>
                        </a:rPr>
                        <a:t>3,0</a:t>
                      </a: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2.444 – 2.597</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304 – 311</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r>
              <a:tr h="337935">
                <a:tc>
                  <a:txBody>
                    <a:bodyPr/>
                    <a:lstStyle/>
                    <a:p>
                      <a:pPr algn="ctr"/>
                      <a:r>
                        <a:rPr lang="id-ID" sz="1400" dirty="0" smtClean="0">
                          <a:solidFill>
                            <a:schemeClr val="tx2"/>
                          </a:solidFill>
                          <a:latin typeface="Calibri" pitchFamily="34" charset="0"/>
                          <a:cs typeface="Calibri" pitchFamily="34" charset="0"/>
                        </a:rPr>
                        <a:t>4</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d-ID" sz="1400" dirty="0" smtClean="0">
                          <a:solidFill>
                            <a:schemeClr val="tx2"/>
                          </a:solidFill>
                          <a:latin typeface="Calibri" pitchFamily="34" charset="0"/>
                          <a:cs typeface="Calibri" pitchFamily="34" charset="0"/>
                        </a:rPr>
                        <a:t>Kalimantan</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9,8 – 10,3</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id-ID" sz="14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8,7</a:t>
                      </a:r>
                    </a:p>
                  </a:txBody>
                  <a:tcPr marL="60163" marR="60163" marT="0" marB="0" anchor="ctr" horzOverflow="overflow">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solidFill>
                            <a:schemeClr val="tx2"/>
                          </a:solidFill>
                          <a:latin typeface="Calibri" pitchFamily="34" charset="0"/>
                          <a:cs typeface="Calibri" pitchFamily="34" charset="0"/>
                        </a:rPr>
                        <a:t>10,2</a:t>
                      </a: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778 – 824</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88 – 90</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r>
              <a:tr h="337935">
                <a:tc>
                  <a:txBody>
                    <a:bodyPr/>
                    <a:lstStyle/>
                    <a:p>
                      <a:pPr algn="ctr"/>
                      <a:r>
                        <a:rPr lang="id-ID" sz="1400" dirty="0" smtClean="0">
                          <a:solidFill>
                            <a:schemeClr val="tx2"/>
                          </a:solidFill>
                          <a:latin typeface="Calibri" pitchFamily="34" charset="0"/>
                          <a:cs typeface="Calibri" pitchFamily="34" charset="0"/>
                        </a:rPr>
                        <a:t>5</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d-ID" sz="1400" dirty="0" smtClean="0">
                          <a:solidFill>
                            <a:schemeClr val="tx2"/>
                          </a:solidFill>
                          <a:latin typeface="Calibri" pitchFamily="34" charset="0"/>
                          <a:cs typeface="Calibri" pitchFamily="34" charset="0"/>
                        </a:rPr>
                        <a:t>Sulawesi</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9,0 – 9,5</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id-ID" sz="14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4,8</a:t>
                      </a:r>
                    </a:p>
                  </a:txBody>
                  <a:tcPr marL="60163" marR="60163" marT="0" marB="0" anchor="ctr" horzOverflow="overflow">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5,4</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1.340 – 1.422</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160 – 163</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r>
              <a:tr h="353788">
                <a:tc>
                  <a:txBody>
                    <a:bodyPr/>
                    <a:lstStyle/>
                    <a:p>
                      <a:pPr algn="ctr"/>
                      <a:r>
                        <a:rPr lang="id-ID" sz="1400" dirty="0" smtClean="0">
                          <a:solidFill>
                            <a:schemeClr val="tx2"/>
                          </a:solidFill>
                          <a:latin typeface="Calibri" pitchFamily="34" charset="0"/>
                          <a:cs typeface="Calibri" pitchFamily="34" charset="0"/>
                        </a:rPr>
                        <a:t>6</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d-ID" sz="1400" dirty="0" smtClean="0">
                          <a:solidFill>
                            <a:schemeClr val="tx2"/>
                          </a:solidFill>
                          <a:latin typeface="Calibri" pitchFamily="34" charset="0"/>
                          <a:cs typeface="Calibri" pitchFamily="34" charset="0"/>
                        </a:rPr>
                        <a:t>Maluku Papua</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11,4 – 12,0</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0"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2,2</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2,8</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767 – 818</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d-ID" sz="1400" dirty="0" smtClean="0">
                          <a:solidFill>
                            <a:schemeClr val="tx2"/>
                          </a:solidFill>
                          <a:latin typeface="Calibri" pitchFamily="34" charset="0"/>
                          <a:cs typeface="Calibri" pitchFamily="34" charset="0"/>
                        </a:rPr>
                        <a:t>78 – 80</a:t>
                      </a:r>
                      <a:endParaRPr lang="id-ID" sz="1400" dirty="0">
                        <a:solidFill>
                          <a:schemeClr val="tx2"/>
                        </a:solidFill>
                        <a:latin typeface="Calibri" pitchFamily="34" charset="0"/>
                        <a:cs typeface="Calibri" pitchFamily="34" charset="0"/>
                      </a:endParaRPr>
                    </a:p>
                  </a:txBody>
                  <a:tcPr marL="91431" marR="91431" marT="45719" marB="45719">
                    <a:solidFill>
                      <a:srgbClr val="ECECEC"/>
                    </a:solidFill>
                  </a:tcPr>
                </a:tc>
              </a:tr>
              <a:tr h="337935">
                <a:tc gridSpan="2">
                  <a:txBody>
                    <a:bodyPr/>
                    <a:lstStyle/>
                    <a:p>
                      <a:pPr algn="ctr"/>
                      <a:r>
                        <a:rPr lang="id-ID" sz="1400" b="1" dirty="0" smtClean="0">
                          <a:solidFill>
                            <a:schemeClr val="tx2"/>
                          </a:solidFill>
                          <a:latin typeface="Calibri" pitchFamily="34" charset="0"/>
                          <a:cs typeface="Calibri" pitchFamily="34" charset="0"/>
                        </a:rPr>
                        <a:t>Nasional</a:t>
                      </a:r>
                    </a:p>
                  </a:txBody>
                  <a:tcPr marL="91431" marR="91431" marT="45719" marB="45719">
                    <a:solidFill>
                      <a:srgbClr val="ECECEC"/>
                    </a:solidFill>
                  </a:tcPr>
                </a:tc>
                <a:tc hMerge="1">
                  <a:txBody>
                    <a:bodyPr/>
                    <a:lstStyle/>
                    <a:p>
                      <a:endParaRPr lang="id-ID" sz="1600" b="1" dirty="0" smtClean="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p>
                      <a:pPr algn="ctr"/>
                      <a:r>
                        <a:rPr lang="id-ID" sz="1400" b="1" dirty="0" smtClean="0">
                          <a:solidFill>
                            <a:schemeClr val="tx2"/>
                          </a:solidFill>
                          <a:latin typeface="Calibri" pitchFamily="34" charset="0"/>
                          <a:cs typeface="Calibri" pitchFamily="34" charset="0"/>
                        </a:rPr>
                        <a:t>7,0 – 7,5</a:t>
                      </a:r>
                      <a:endParaRPr lang="id-ID" sz="1400" b="1"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p>
                      <a:pPr algn="ctr"/>
                      <a:r>
                        <a:rPr kumimoji="0" lang="id-ID" sz="1400" b="1" i="0" u="none" strike="noStrike" cap="none" normalizeH="0" baseline="0" dirty="0" smtClean="0">
                          <a:ln>
                            <a:noFill/>
                          </a:ln>
                          <a:solidFill>
                            <a:schemeClr val="tx2"/>
                          </a:solidFill>
                          <a:effectLst/>
                          <a:latin typeface="Calibri" pitchFamily="34" charset="0"/>
                          <a:ea typeface="MS PGothic" pitchFamily="34" charset="-128"/>
                          <a:cs typeface="Calibri" pitchFamily="34" charset="0"/>
                        </a:rPr>
                        <a:t>100,0</a:t>
                      </a:r>
                      <a:endParaRPr lang="id-ID" sz="1400" b="1"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p>
                      <a:pPr algn="ctr"/>
                      <a:r>
                        <a:rPr lang="id-ID" sz="1400" b="1" dirty="0" smtClean="0">
                          <a:solidFill>
                            <a:schemeClr val="tx2"/>
                          </a:solidFill>
                          <a:latin typeface="Calibri" pitchFamily="34" charset="0"/>
                          <a:cs typeface="Calibri" pitchFamily="34" charset="0"/>
                        </a:rPr>
                        <a:t>100,0</a:t>
                      </a:r>
                      <a:endParaRPr lang="id-ID" sz="1400" b="1"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p>
                      <a:pPr algn="ctr"/>
                      <a:r>
                        <a:rPr lang="id-ID" sz="1400" b="1" dirty="0" smtClean="0">
                          <a:solidFill>
                            <a:schemeClr val="tx2"/>
                          </a:solidFill>
                          <a:latin typeface="Calibri" pitchFamily="34" charset="0"/>
                          <a:cs typeface="Calibri" pitchFamily="34" charset="0"/>
                        </a:rPr>
                        <a:t>21.946 – 23.432</a:t>
                      </a:r>
                      <a:endParaRPr lang="id-ID" sz="1400" b="1" dirty="0">
                        <a:solidFill>
                          <a:schemeClr val="tx2"/>
                        </a:solidFill>
                        <a:latin typeface="Calibri" pitchFamily="34" charset="0"/>
                        <a:cs typeface="Calibri" pitchFamily="34" charset="0"/>
                      </a:endParaRPr>
                    </a:p>
                  </a:txBody>
                  <a:tcPr marL="91431" marR="91431" marT="45719" marB="45719">
                    <a:solidFill>
                      <a:srgbClr val="ECECEC"/>
                    </a:solidFill>
                  </a:tcPr>
                </a:tc>
                <a:tc>
                  <a:txBody>
                    <a:bodyPr/>
                    <a:lstStyle/>
                    <a:p>
                      <a:pPr algn="ctr"/>
                      <a:r>
                        <a:rPr lang="id-ID" sz="1400" b="1" dirty="0" smtClean="0">
                          <a:solidFill>
                            <a:schemeClr val="tx2"/>
                          </a:solidFill>
                          <a:latin typeface="Calibri" pitchFamily="34" charset="0"/>
                          <a:cs typeface="Calibri" pitchFamily="34" charset="0"/>
                        </a:rPr>
                        <a:t>3.046 – 3.121</a:t>
                      </a:r>
                      <a:endParaRPr lang="id-ID" sz="1400" b="1" dirty="0">
                        <a:solidFill>
                          <a:schemeClr val="tx2"/>
                        </a:solidFill>
                        <a:latin typeface="Calibri" pitchFamily="34" charset="0"/>
                        <a:cs typeface="Calibri" pitchFamily="34" charset="0"/>
                      </a:endParaRPr>
                    </a:p>
                  </a:txBody>
                  <a:tcPr marL="91431" marR="91431" marT="45719" marB="45719">
                    <a:solidFill>
                      <a:srgbClr val="ECECEC"/>
                    </a:solidFill>
                  </a:tcPr>
                </a:tc>
              </a:tr>
            </a:tbl>
          </a:graphicData>
        </a:graphic>
      </p:graphicFrame>
      <p:sp>
        <p:nvSpPr>
          <p:cNvPr id="8" name="Content Placeholder 2"/>
          <p:cNvSpPr txBox="1">
            <a:spLocks/>
          </p:cNvSpPr>
          <p:nvPr/>
        </p:nvSpPr>
        <p:spPr>
          <a:xfrm>
            <a:off x="381000" y="4888039"/>
            <a:ext cx="8382000" cy="1512887"/>
          </a:xfrm>
          <a:prstGeom prst="rect">
            <a:avLst/>
          </a:prstGeom>
        </p:spPr>
        <p:txBody>
          <a:bodyPr anchor="ct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lnSpc>
                <a:spcPts val="2200"/>
              </a:lnSpc>
              <a:spcBef>
                <a:spcPts val="0"/>
              </a:spcBef>
              <a:spcAft>
                <a:spcPts val="0"/>
              </a:spcAft>
              <a:buFont typeface="Wingdings" pitchFamily="2" charset="2"/>
              <a:buNone/>
              <a:defRPr/>
            </a:pPr>
            <a:r>
              <a:rPr lang="id-ID" altLang="id-ID" sz="1600" b="1" dirty="0" smtClean="0">
                <a:latin typeface="Calibri" pitchFamily="34" charset="0"/>
                <a:cs typeface="Calibri" pitchFamily="34" charset="0"/>
              </a:rPr>
              <a:t>Keterangan:</a:t>
            </a:r>
            <a:endParaRPr lang="en-US" altLang="id-ID" sz="1600" dirty="0" smtClean="0">
              <a:latin typeface="Calibri" pitchFamily="34" charset="0"/>
              <a:cs typeface="Calibri" pitchFamily="34" charset="0"/>
            </a:endParaRPr>
          </a:p>
          <a:p>
            <a:pPr marL="511175">
              <a:lnSpc>
                <a:spcPts val="2200"/>
              </a:lnSpc>
              <a:spcBef>
                <a:spcPts val="0"/>
              </a:spcBef>
              <a:spcAft>
                <a:spcPts val="0"/>
              </a:spcAft>
              <a:buClr>
                <a:schemeClr val="tx2"/>
              </a:buClr>
              <a:buSzPct val="77000"/>
              <a:buFont typeface="Wingdings" pitchFamily="2" charset="2"/>
              <a:buChar char="§"/>
              <a:defRPr/>
            </a:pPr>
            <a:r>
              <a:rPr lang="en-US" altLang="id-ID" sz="1600" dirty="0" smtClean="0">
                <a:latin typeface="Calibri" pitchFamily="34" charset="0"/>
                <a:cs typeface="Calibri" pitchFamily="34" charset="0"/>
              </a:rPr>
              <a:t>A</a:t>
            </a:r>
            <a:r>
              <a:rPr lang="id-ID" altLang="id-ID" sz="1600" dirty="0" smtClean="0">
                <a:latin typeface="Calibri" pitchFamily="34" charset="0"/>
                <a:cs typeface="Calibri" pitchFamily="34" charset="0"/>
              </a:rPr>
              <a:t>sumsi target pertumbuhan PDB Nasional 7,0 – 7,5 %/tahun</a:t>
            </a:r>
          </a:p>
          <a:p>
            <a:pPr marL="511175">
              <a:lnSpc>
                <a:spcPts val="2200"/>
              </a:lnSpc>
              <a:spcBef>
                <a:spcPts val="0"/>
              </a:spcBef>
              <a:spcAft>
                <a:spcPts val="0"/>
              </a:spcAft>
              <a:buClr>
                <a:schemeClr val="tx2"/>
              </a:buClr>
              <a:buSzPct val="77000"/>
              <a:buFont typeface="Wingdings" pitchFamily="2" charset="2"/>
              <a:buChar char="§"/>
              <a:defRPr/>
            </a:pPr>
            <a:r>
              <a:rPr lang="id-ID" altLang="id-ID" sz="1600" dirty="0" smtClean="0">
                <a:latin typeface="Calibri" pitchFamily="34" charset="0"/>
                <a:cs typeface="Calibri" pitchFamily="34" charset="0"/>
              </a:rPr>
              <a:t>Kebutuhan investasi diestimasi dengan asumsi ICOR 3 dan laju depresiasi kapital 5 %</a:t>
            </a:r>
          </a:p>
          <a:p>
            <a:pPr marL="511175">
              <a:lnSpc>
                <a:spcPts val="2200"/>
              </a:lnSpc>
              <a:spcBef>
                <a:spcPts val="0"/>
              </a:spcBef>
              <a:spcAft>
                <a:spcPts val="0"/>
              </a:spcAft>
              <a:buClr>
                <a:schemeClr val="tx2"/>
              </a:buClr>
              <a:buSzPct val="77000"/>
              <a:buFont typeface="Wingdings" pitchFamily="2" charset="2"/>
              <a:buChar char="§"/>
              <a:defRPr/>
            </a:pPr>
            <a:r>
              <a:rPr lang="id-ID" altLang="id-ID" sz="1600" dirty="0" smtClean="0">
                <a:latin typeface="Calibri" pitchFamily="34" charset="0"/>
                <a:cs typeface="Calibri" pitchFamily="34" charset="0"/>
              </a:rPr>
              <a:t>kebutuhan biaya infrastruktur dihitung dengan porsi 5 % dari PDRB</a:t>
            </a:r>
          </a:p>
        </p:txBody>
      </p:sp>
      <p:sp>
        <p:nvSpPr>
          <p:cNvPr id="9" name="Rectangle 8"/>
          <p:cNvSpPr/>
          <p:nvPr/>
        </p:nvSpPr>
        <p:spPr bwMode="auto">
          <a:xfrm>
            <a:off x="304800" y="2924948"/>
            <a:ext cx="8534400" cy="246221"/>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078397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99392"/>
            <a:ext cx="8229600" cy="446087"/>
          </a:xfrm>
        </p:spPr>
        <p:txBody>
          <a:bodyPr/>
          <a:lstStyle/>
          <a:p>
            <a:pPr eaLnBrk="1" hangingPunct="1"/>
            <a:r>
              <a:rPr lang="id-ID" altLang="en-US" sz="2000" b="1" dirty="0" smtClean="0">
                <a:latin typeface="Arial" panose="020B0604020202020204" pitchFamily="34" charset="0"/>
                <a:cs typeface="Arial" panose="020B0604020202020204" pitchFamily="34" charset="0"/>
              </a:rPr>
              <a:t>TRISAKTI DAN NAWACITA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4308028"/>
              </p:ext>
            </p:extLst>
          </p:nvPr>
        </p:nvGraphicFramePr>
        <p:xfrm>
          <a:off x="35495" y="283133"/>
          <a:ext cx="9073008" cy="6602250"/>
        </p:xfrm>
        <a:graphic>
          <a:graphicData uri="http://schemas.openxmlformats.org/drawingml/2006/table">
            <a:tbl>
              <a:tblPr/>
              <a:tblGrid>
                <a:gridCol w="1094352"/>
                <a:gridCol w="119155"/>
                <a:gridCol w="966115"/>
                <a:gridCol w="993173"/>
                <a:gridCol w="117498"/>
                <a:gridCol w="1006370"/>
                <a:gridCol w="356596"/>
                <a:gridCol w="859099"/>
                <a:gridCol w="1059506"/>
                <a:gridCol w="931348"/>
                <a:gridCol w="632806"/>
                <a:gridCol w="308510"/>
                <a:gridCol w="628480"/>
              </a:tblGrid>
              <a:tr h="226987">
                <a:tc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VISI: </a:t>
                      </a:r>
                      <a:r>
                        <a:rPr kumimoji="0" lang="en-US"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TERWUJUDNYA INDONESIA YANG BERDAULAT, MANDIRI DAN BERKERIBADIAN BERLANDASKAN GOTONG ROYONG</a:t>
                      </a:r>
                      <a:endParaRPr kumimoji="0" lang="id-ID"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en-US"/>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80000">
                <a:tc gridSpan="1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 MISI</a:t>
                      </a:r>
                      <a:endParaRPr kumimoji="0" 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en-US"/>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214201">
                <a:tc gridSpan="13">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4294">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Keamanan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nasional</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yang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mampu</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menjaga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kedaulatan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wilayah</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menopang</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kemandirian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ekonomi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dg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mengamankan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Sumber</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Daya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maritim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mencerminkan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kepribadian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Indonesia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sebagai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negara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kepulauan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Masyarakat</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maju</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berkeimbangan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demokratis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berlandaskan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negara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hukum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Politik</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Luar</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Negeri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bebas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aktif</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memperkuat</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jati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diri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sebagai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negara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maritim</a:t>
                      </a:r>
                      <a:endPar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Kualitas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hidup</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manusian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Indonesia yang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tinggi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maju</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sejahtera</a:t>
                      </a:r>
                      <a:endPar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Bangsa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yang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berdaya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saing</a:t>
                      </a:r>
                      <a:endPar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Indonesia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menjadi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negara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maritim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yang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mandiri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maju</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kuat</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berbasiskan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kepentingan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nasional</a:t>
                      </a:r>
                      <a:endPar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Masyarakat</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yang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berkepribadian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dalam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kebudayaan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r>
              <a:tr h="214201">
                <a:tc gridSpan="13">
                  <a:txBody>
                    <a:bodyPr/>
                    <a:lstStyle/>
                    <a:p>
                      <a:pPr marL="0" marR="0" lvl="0" indent="0" algn="ctr" defTabSz="720725"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NAWACITA – 9 agenda prioritas</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en-US"/>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80000">
                <a:tc gridSpan="13">
                  <a:txBody>
                    <a:bodyPr/>
                    <a:lstStyle/>
                    <a:p>
                      <a:pPr marL="0" marR="0" lvl="0" indent="0" algn="l" defTabSz="720725" rtl="0" eaLnBrk="1" fontAlgn="base" latinLnBrk="0" hangingPunct="1">
                        <a:lnSpc>
                          <a:spcPct val="100000"/>
                        </a:lnSpc>
                        <a:spcBef>
                          <a:spcPct val="0"/>
                        </a:spcBef>
                        <a:spcAft>
                          <a:spcPct val="0"/>
                        </a:spcAft>
                        <a:buClrTx/>
                        <a:buSzTx/>
                        <a:buFontTx/>
                        <a:buNone/>
                        <a:tabLst/>
                      </a:pPr>
                      <a:endParaRPr kumimoji="0" lang="id-ID"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28253">
                <a:tc gridSpan="2">
                  <a:txBody>
                    <a:bodyPr/>
                    <a:lstStyle/>
                    <a:p>
                      <a:pPr marL="0" marR="0" lvl="0" indent="0" algn="l" defTabSz="720725"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enghadirkan kembali negara untuk melindungi segenap bangsa dan memberi rasa aman pada seluruh W</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arga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egara</a:t>
                      </a:r>
                      <a:endPar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embuat Pemerintah tidak absen d</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membangun tata kelola Pem</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erintahan</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y</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ang</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bersih, efektif, demo-kratis dan terpercaya</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embangun Indonesia dari pinggiran d</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memperkuat daerah-daerah dan desa d</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 kerangka Negara Kesatuan</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enolak Negara lemah dengan melalukan reformasi sistem penegakan hukum yang bebas korupsi, bermartabat dan terpercaya.</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eningkatkan kuali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as hidup manusia Indonesia melalui: Indonesia Pintar, Indonesia Sehat, Indonesia Kerja dan Indonesia Sejahtera</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eningkatkan produktivitas rakyat dan daya saing di pasar internasional</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ewujudkan kemandirian ekonomi dg menggerakkan sektor-sektor strategis ekonomi domestik</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elakukan revolusi karakter bangsa</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Akan memper-teguh Kebhi-nekaan dan memperkuat restorasi sosial.</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r>
              <a:tr h="336591">
                <a:tc gridSpan="4">
                  <a:txBody>
                    <a:bodyPr/>
                    <a:lstStyle/>
                    <a:p>
                      <a:pPr marL="0" marR="0" lvl="0" indent="0" algn="ctr" defTabSz="720725"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BERDAULAT DALAM BIDANG POLITIK</a:t>
                      </a:r>
                    </a:p>
                    <a:p>
                      <a:pPr marL="0" marR="0" lvl="0" indent="0" algn="ctr" defTabSz="720725"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 program aksi-115 </a:t>
                      </a:r>
                      <a:r>
                        <a:rPr kumimoji="0" lang="en-US" sz="8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prioritas</a:t>
                      </a:r>
                      <a:r>
                        <a:rPr kumimoji="0" 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utama</a:t>
                      </a:r>
                      <a:r>
                        <a:rPr kumimoji="0" 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id-ID"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BERDIKARI DALAM BIDANG EKONOMI</a:t>
                      </a:r>
                      <a:r>
                        <a:rPr kumimoji="0" lang="id-ID"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(16 program aksi)</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hMerge="1">
                  <a:txBody>
                    <a:bodyPr/>
                    <a:lstStyle/>
                    <a:p>
                      <a:endParaRPr lang="id-ID"/>
                    </a:p>
                  </a:txBody>
                  <a:tcPr/>
                </a:tc>
                <a:tc hMerge="1">
                  <a:txBody>
                    <a:bodyPr/>
                    <a:lstStyle/>
                    <a:p>
                      <a:endParaRPr lang="id-ID"/>
                    </a:p>
                  </a:txBody>
                  <a:tcPr/>
                </a:tc>
                <a:tc hMerge="1">
                  <a:txBody>
                    <a:bodyPr/>
                    <a:lstStyle/>
                    <a:p>
                      <a:endParaRPr lang="id-ID"/>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BERKEPRIBADIAN DALAM BIDANG KEBUDAYAAN</a:t>
                      </a:r>
                      <a:r>
                        <a:rPr kumimoji="0" lang="id-ID"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(3 program aksi)</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hMerge="1">
                  <a:txBody>
                    <a:bodyPr/>
                    <a:lstStyle/>
                    <a:p>
                      <a:endParaRPr lang="id-ID"/>
                    </a:p>
                  </a:txBody>
                  <a:tcPr/>
                </a:tc>
                <a:tc hMerge="1">
                  <a:txBody>
                    <a:bodyPr/>
                    <a:lstStyle/>
                    <a:p>
                      <a:endParaRPr lang="id-ID"/>
                    </a:p>
                  </a:txBody>
                  <a:tcPr/>
                </a:tc>
                <a:tc hMerge="1">
                  <a:txBody>
                    <a:bodyPr/>
                    <a:lstStyle/>
                    <a:p>
                      <a:endParaRPr lang="id-ID"/>
                    </a:p>
                  </a:txBody>
                  <a:tcPr/>
                </a:tc>
              </a:tr>
              <a:tr h="3037507">
                <a:tc>
                  <a:txBody>
                    <a:bodyPr/>
                    <a:lstStyle/>
                    <a:p>
                      <a:pPr marL="87313" marR="0" lvl="0" indent="-87313" algn="l" defTabSz="914400" rtl="0" eaLnBrk="1" fontAlgn="base" latinLnBrk="0" hangingPunct="1">
                        <a:lnSpc>
                          <a:spcPct val="100000"/>
                        </a:lnSpc>
                        <a:spcBef>
                          <a:spcPct val="0"/>
                        </a:spcBef>
                        <a:spcAft>
                          <a:spcPct val="0"/>
                        </a:spcAft>
                        <a:buClrTx/>
                        <a:buSzTx/>
                        <a:buFontTx/>
                        <a:buAutoNum type="arabicPeriod"/>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Membangun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wibawa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politik</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Luar</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Negeri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mereposisi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peran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Indonesia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dalam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isu-isu</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global (4)</a:t>
                      </a:r>
                    </a:p>
                    <a:p>
                      <a:pPr marL="87313" marR="0" lvl="0" indent="-87313" algn="l" defTabSz="914400" rtl="0" eaLnBrk="1" fontAlgn="base" latinLnBrk="0" hangingPunct="1">
                        <a:lnSpc>
                          <a:spcPct val="100000"/>
                        </a:lnSpc>
                        <a:spcBef>
                          <a:spcPct val="0"/>
                        </a:spcBef>
                        <a:spcAft>
                          <a:spcPct val="0"/>
                        </a:spcAft>
                        <a:buClrTx/>
                        <a:buSzTx/>
                        <a:buFontTx/>
                        <a:buAutoNum type="arabicPeriod"/>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Menguatkan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sistem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pertahanan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negara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(4)</a:t>
                      </a:r>
                    </a:p>
                    <a:p>
                      <a:pPr marL="87313" marR="0" lvl="0" indent="-87313" algn="l" defTabSz="914400" rtl="0" eaLnBrk="1" fontAlgn="base" latinLnBrk="0" hangingPunct="1">
                        <a:lnSpc>
                          <a:spcPct val="100000"/>
                        </a:lnSpc>
                        <a:spcBef>
                          <a:spcPct val="0"/>
                        </a:spcBef>
                        <a:spcAft>
                          <a:spcPct val="0"/>
                        </a:spcAft>
                        <a:buClrTx/>
                        <a:buSzTx/>
                        <a:buFontTx/>
                        <a:buAutoNum type="arabicPeriod"/>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Membangun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politik</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keamanan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ketertiban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masyarakat</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(8)</a:t>
                      </a:r>
                    </a:p>
                    <a:p>
                      <a:pPr marL="87313" marR="0" lvl="0" indent="-87313" algn="l" defTabSz="914400" rtl="0" eaLnBrk="1" fontAlgn="base" latinLnBrk="0" hangingPunct="1">
                        <a:lnSpc>
                          <a:spcPct val="100000"/>
                        </a:lnSpc>
                        <a:spcBef>
                          <a:spcPct val="0"/>
                        </a:spcBef>
                        <a:spcAft>
                          <a:spcPct val="0"/>
                        </a:spcAft>
                        <a:buClrTx/>
                        <a:buSzTx/>
                        <a:buFontTx/>
                        <a:buAutoNum type="arabicPeriod"/>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Mewujudkan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profesionalitas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intelijen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negara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(7)</a:t>
                      </a:r>
                      <a:endPar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7313" marR="0" lvl="0" indent="-87313"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 </a:t>
                      </a: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Membangun keterbukaan informasi dan komunikasi publik (7)</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87313" marR="0" lvl="0" indent="-87313" algn="l" defTabSz="914400" rtl="0" eaLnBrk="1" fontAlgn="base" latinLnBrk="0" hangingPunct="1">
                        <a:lnSpc>
                          <a:spcPct val="100000"/>
                        </a:lnSpc>
                        <a:spcBef>
                          <a:spcPct val="0"/>
                        </a:spcBef>
                        <a:spcAft>
                          <a:spcPct val="0"/>
                        </a:spcAft>
                        <a:buClrTx/>
                        <a:buSzTx/>
                        <a:buFontTx/>
                        <a:buAutoNum type="arabicPeriod" startAt="6"/>
                        <a:tabLst/>
                      </a:pP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Mereformasi sistem dan kelembagaan demokrasi (6)</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87313" marR="0" lvl="0" indent="-87313" algn="l" defTabSz="914400" rtl="0" eaLnBrk="1" fontAlgn="base" latinLnBrk="0" hangingPunct="1">
                        <a:lnSpc>
                          <a:spcPct val="100000"/>
                        </a:lnSpc>
                        <a:spcBef>
                          <a:spcPct val="0"/>
                        </a:spcBef>
                        <a:spcAft>
                          <a:spcPct val="0"/>
                        </a:spcAft>
                        <a:buClrTx/>
                        <a:buSzTx/>
                        <a:buFontTx/>
                        <a:buAutoNum type="arabicPeriod" startAt="6"/>
                        <a:tabLst/>
                      </a:pP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Memperkuat politik desentralisasi dan otda (11)</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87313" marR="0" lvl="0" indent="-87313" algn="l" defTabSz="914400" rtl="0" eaLnBrk="1" fontAlgn="base" latinLnBrk="0" hangingPunct="1">
                        <a:lnSpc>
                          <a:spcPct val="100000"/>
                        </a:lnSpc>
                        <a:spcBef>
                          <a:spcPct val="0"/>
                        </a:spcBef>
                        <a:spcAft>
                          <a:spcPct val="0"/>
                        </a:spcAft>
                        <a:buClrTx/>
                        <a:buSzTx/>
                        <a:buFontTx/>
                        <a:buAutoNum type="arabicPeriod" startAt="6"/>
                        <a:tabLst/>
                      </a:pP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Mendedikasikan diri untuk memberdayakan desa (8)</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87313" marR="0" lvl="0" indent="-87313"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Melindungi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memajukan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hak-hak</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masyarakat</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adat</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(6)</a:t>
                      </a:r>
                      <a:endPar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87313" marR="0" lvl="0" indent="-87313"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Pemberda</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yaan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Perempuan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dalam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politik</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pembangunan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(7)</a:t>
                      </a:r>
                    </a:p>
                    <a:p>
                      <a:pPr marL="87313" marR="0" lvl="0" indent="-87313"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Mewujudkan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sistem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penegakan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hukum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yang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berkeadilan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(42)</a:t>
                      </a:r>
                    </a:p>
                    <a:p>
                      <a:pPr marL="87313" marR="0" lvl="0" indent="-87313"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Menjalankan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reformasi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birokrasi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pelayanan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publik</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(5)</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87313" marR="0" lvl="0" indent="-87313" algn="l" defTabSz="914400" rtl="0" eaLnBrk="1" fontAlgn="base" latinLnBrk="0" hangingPunct="1">
                        <a:lnSpc>
                          <a:spcPct val="100000"/>
                        </a:lnSpc>
                        <a:spcBef>
                          <a:spcPct val="0"/>
                        </a:spcBef>
                        <a:spcAft>
                          <a:spcPct val="0"/>
                        </a:spcAft>
                        <a:buClrTx/>
                        <a:buSzTx/>
                        <a:buFontTx/>
                        <a:buAutoNum type="arabicPeriod"/>
                        <a:tabLst/>
                      </a:pP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edikasikan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pembangunan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kualitas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SDM</a:t>
                      </a:r>
                    </a:p>
                    <a:p>
                      <a:pPr marL="87313" marR="0" lvl="0" indent="-87313" algn="l" defTabSz="914400" rtl="0" eaLnBrk="1" fontAlgn="base" latinLnBrk="0" hangingPunct="1">
                        <a:lnSpc>
                          <a:spcPct val="100000"/>
                        </a:lnSpc>
                        <a:spcBef>
                          <a:spcPct val="0"/>
                        </a:spcBef>
                        <a:spcAft>
                          <a:spcPct val="0"/>
                        </a:spcAft>
                        <a:buClrTx/>
                        <a:buSzTx/>
                        <a:buFontTx/>
                        <a:buAutoNum type="arabicPeriod"/>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Membangun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kedaulatan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pangan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berbasis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agribisnis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kerakyatan</a:t>
                      </a:r>
                      <a:endPar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87313" marR="0" lvl="0" indent="-87313" algn="l" defTabSz="914400" rtl="0" eaLnBrk="1" fontAlgn="base" latinLnBrk="0" hangingPunct="1">
                        <a:lnSpc>
                          <a:spcPct val="100000"/>
                        </a:lnSpc>
                        <a:spcBef>
                          <a:spcPct val="0"/>
                        </a:spcBef>
                        <a:spcAft>
                          <a:spcPct val="0"/>
                        </a:spcAft>
                        <a:buClrTx/>
                        <a:buSzTx/>
                        <a:buFontTx/>
                        <a:buAutoNum type="arabicPeriod"/>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Mendedikasikan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program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membangun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kedaulatan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energi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berbasis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kepentingan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nas</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ional</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p>
                      <a:pPr marL="87313" marR="0" lvl="0" indent="-87313" algn="l" defTabSz="914400" rtl="0" eaLnBrk="1" fontAlgn="base" latinLnBrk="0" hangingPunct="1">
                        <a:lnSpc>
                          <a:spcPct val="100000"/>
                        </a:lnSpc>
                        <a:spcBef>
                          <a:spcPct val="0"/>
                        </a:spcBef>
                        <a:spcAft>
                          <a:spcPct val="0"/>
                        </a:spcAft>
                        <a:buClrTx/>
                        <a:buSzTx/>
                        <a:buFontTx/>
                        <a:buAutoNum type="arabicPeriod"/>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Untuk</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penguasaan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Sumber</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Daya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Alam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melalui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7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langkah</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&amp;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bangun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regulasi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mewajibkan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CSR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atau</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saham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untuk</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masyarakat</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lokal</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sekitar</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tambang</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penguatan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kapasitas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pengusaha</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nasional</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termasuk</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penambang</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rakyat</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dalam</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pengelolaan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tambang</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berkelanjutan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87313" marR="0" lvl="0" indent="-87313" algn="l" defTabSz="914400" rtl="0" eaLnBrk="1" fontAlgn="base" latinLnBrk="0" hangingPunct="1">
                        <a:lnSpc>
                          <a:spcPct val="100000"/>
                        </a:lnSpc>
                        <a:spcBef>
                          <a:spcPct val="0"/>
                        </a:spcBef>
                        <a:spcAft>
                          <a:spcPct val="0"/>
                        </a:spcAft>
                        <a:buClrTx/>
                        <a:buSzTx/>
                        <a:buFontTx/>
                        <a:buAutoNum type="arabicPeriod"/>
                        <a:tabLst/>
                      </a:pPr>
                      <a:endPar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87313" marR="0" lvl="0" indent="-87313"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Membangun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pemberdayaan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buruh</a:t>
                      </a:r>
                      <a:endPar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87313" marR="0" lvl="0" indent="-87313" algn="l" defTabSz="914400" rtl="0" eaLnBrk="1" fontAlgn="base" latinLnBrk="0" hangingPunct="1">
                        <a:lnSpc>
                          <a:spcPct val="100000"/>
                        </a:lnSpc>
                        <a:spcBef>
                          <a:spcPct val="0"/>
                        </a:spcBef>
                        <a:spcAft>
                          <a:spcPct val="0"/>
                        </a:spcAft>
                        <a:buClrTx/>
                        <a:buSzTx/>
                        <a:buFontTx/>
                        <a:buAutoNum type="arabicPeriod" startAt="6"/>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Membangun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sektor</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keuangan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berbasis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nasional</a:t>
                      </a:r>
                      <a:endPar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87313" marR="0" lvl="0" indent="-87313" algn="l" defTabSz="914400" rtl="0" eaLnBrk="1" fontAlgn="base" latinLnBrk="0" hangingPunct="1">
                        <a:lnSpc>
                          <a:spcPct val="100000"/>
                        </a:lnSpc>
                        <a:spcBef>
                          <a:spcPct val="0"/>
                        </a:spcBef>
                        <a:spcAft>
                          <a:spcPct val="0"/>
                        </a:spcAft>
                        <a:buClrTx/>
                        <a:buSzTx/>
                        <a:buFontTx/>
                        <a:buAutoNum type="arabicPeriod" startAt="6"/>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Penguatan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investasi</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domestik</a:t>
                      </a:r>
                      <a:endPar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87313" marR="0" lvl="0" indent="-87313" algn="l" defTabSz="914400" rtl="0" eaLnBrk="1" fontAlgn="base" latinLnBrk="0" hangingPunct="1">
                        <a:lnSpc>
                          <a:spcPct val="100000"/>
                        </a:lnSpc>
                        <a:spcBef>
                          <a:spcPct val="0"/>
                        </a:spcBef>
                        <a:spcAft>
                          <a:spcPct val="0"/>
                        </a:spcAft>
                        <a:buClrTx/>
                        <a:buSzTx/>
                        <a:buFontTx/>
                        <a:buAutoNum type="arabicPeriod" startAt="6"/>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Membangun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penguatan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kapasitas</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fiskal</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negara</a:t>
                      </a:r>
                      <a:endPar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87313" marR="0" lvl="0" indent="-87313" algn="l" defTabSz="914400" rtl="0" eaLnBrk="1" fontAlgn="base" latinLnBrk="0" hangingPunct="1">
                        <a:lnSpc>
                          <a:spcPct val="100000"/>
                        </a:lnSpc>
                        <a:spcBef>
                          <a:spcPct val="0"/>
                        </a:spcBef>
                        <a:spcAft>
                          <a:spcPct val="0"/>
                        </a:spcAft>
                        <a:buClrTx/>
                        <a:buSzTx/>
                        <a:buFontTx/>
                        <a:buAutoNum type="arabicPeriod" startAt="6"/>
                        <a:tabLst/>
                      </a:pP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Membangun</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infrastruktur</a:t>
                      </a:r>
                      <a:endPar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 </a:t>
                      </a: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Membangun ekonomi maritim</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114300" marR="0" lvl="0" indent="-11430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 </a:t>
                      </a: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Penguatan sektor kehutanan</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114300" marR="0" lvl="0" indent="-11430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 </a:t>
                      </a: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Membangun tata ruang dan lingkungan berkelanjutan</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114300" marR="0" lvl="0" indent="-114300" algn="l" defTabSz="914400" rtl="0" eaLnBrk="1" fontAlgn="base" latinLnBrk="0" hangingPunct="1">
                        <a:lnSpc>
                          <a:spcPct val="100000"/>
                        </a:lnSpc>
                        <a:spcBef>
                          <a:spcPct val="0"/>
                        </a:spcBef>
                        <a:spcAft>
                          <a:spcPct val="0"/>
                        </a:spcAft>
                        <a:buClrTx/>
                        <a:buSzTx/>
                        <a:buFontTx/>
                        <a:buAutoNum type="arabicPeriod" startAt="13"/>
                        <a:tabLst/>
                      </a:pP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Membangun perimbangan pembangunan kawasan</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114300" marR="0" lvl="0" indent="-114300" algn="l" defTabSz="914400" rtl="0" eaLnBrk="1" fontAlgn="base" latinLnBrk="0" hangingPunct="1">
                        <a:lnSpc>
                          <a:spcPct val="100000"/>
                        </a:lnSpc>
                        <a:spcBef>
                          <a:spcPct val="0"/>
                        </a:spcBef>
                        <a:spcAft>
                          <a:spcPct val="0"/>
                        </a:spcAft>
                        <a:buClrTx/>
                        <a:buSzTx/>
                        <a:buFontTx/>
                        <a:buAutoNum type="arabicPeriod" startAt="13"/>
                        <a:tabLst/>
                      </a:pP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Membangun karakter dan potensi wisata</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114300" marR="0" lvl="0" indent="-114300" algn="l" defTabSz="914400" rtl="0" eaLnBrk="1" fontAlgn="base" latinLnBrk="0" hangingPunct="1">
                        <a:lnSpc>
                          <a:spcPct val="100000"/>
                        </a:lnSpc>
                        <a:spcBef>
                          <a:spcPct val="0"/>
                        </a:spcBef>
                        <a:spcAft>
                          <a:spcPct val="0"/>
                        </a:spcAft>
                        <a:buClrTx/>
                        <a:buSzTx/>
                        <a:buFontTx/>
                        <a:buAutoNum type="arabicPeriod" startAt="13"/>
                        <a:tabLst/>
                      </a:pP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Mengembangkan kapasitas perdagangan nasional</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114300" marR="0" lvl="0" indent="-114300" algn="l" defTabSz="914400" rtl="0" eaLnBrk="1" fontAlgn="base" latinLnBrk="0" hangingPunct="1">
                        <a:lnSpc>
                          <a:spcPct val="100000"/>
                        </a:lnSpc>
                        <a:spcBef>
                          <a:spcPct val="0"/>
                        </a:spcBef>
                        <a:spcAft>
                          <a:spcPct val="0"/>
                        </a:spcAft>
                        <a:buClrTx/>
                        <a:buSzTx/>
                        <a:buFontTx/>
                        <a:buAutoNum type="arabicPeriod" startAt="13"/>
                        <a:tabLst/>
                      </a:pPr>
                      <a: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Pengembangan industri manufaktur</a:t>
                      </a:r>
                      <a:endParaRPr kumimoji="0" lang="id-ID"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Berkomitmen mewujudkan pendidikan sbg  pembentuk karakter bangsa</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  </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emperteguh kebhinekaan Indonesia dan memperkuat restorasi sosial</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  </a:t>
                      </a:r>
                      <a:r>
                        <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id-ID"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embangun jiwa bangsa melalui pemberdayaan pemuda dan olah raga</a:t>
                      </a:r>
                    </a:p>
                  </a:txBody>
                  <a:tcPr marL="91447" marR="91447" marT="45905" marB="459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ecagon 1"/>
          <p:cNvSpPr/>
          <p:nvPr/>
        </p:nvSpPr>
        <p:spPr>
          <a:xfrm>
            <a:off x="1036293" y="765846"/>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1</a:t>
            </a:r>
            <a:endParaRPr lang="en-US" sz="800" dirty="0">
              <a:solidFill>
                <a:prstClr val="white"/>
              </a:solidFill>
              <a:latin typeface="Arial" panose="020B0604020202020204" pitchFamily="34" charset="0"/>
              <a:cs typeface="Arial" panose="020B0604020202020204" pitchFamily="34" charset="0"/>
            </a:endParaRPr>
          </a:p>
        </p:txBody>
      </p:sp>
      <p:sp>
        <p:nvSpPr>
          <p:cNvPr id="6" name="Decagon 5"/>
          <p:cNvSpPr/>
          <p:nvPr/>
        </p:nvSpPr>
        <p:spPr>
          <a:xfrm>
            <a:off x="2525976" y="773161"/>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2</a:t>
            </a:r>
            <a:endParaRPr lang="en-US" sz="800" dirty="0">
              <a:solidFill>
                <a:prstClr val="white"/>
              </a:solidFill>
              <a:latin typeface="Arial" panose="020B0604020202020204" pitchFamily="34" charset="0"/>
              <a:cs typeface="Arial" panose="020B0604020202020204" pitchFamily="34" charset="0"/>
            </a:endParaRPr>
          </a:p>
        </p:txBody>
      </p:sp>
      <p:sp>
        <p:nvSpPr>
          <p:cNvPr id="7" name="Decagon 6"/>
          <p:cNvSpPr/>
          <p:nvPr/>
        </p:nvSpPr>
        <p:spPr>
          <a:xfrm>
            <a:off x="3635896" y="779806"/>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prstClr val="white"/>
                </a:solidFill>
                <a:latin typeface="Arial" panose="020B0604020202020204" pitchFamily="34" charset="0"/>
                <a:cs typeface="Arial" panose="020B0604020202020204" pitchFamily="34" charset="0"/>
              </a:rPr>
              <a:t>3</a:t>
            </a:r>
          </a:p>
        </p:txBody>
      </p:sp>
      <p:sp>
        <p:nvSpPr>
          <p:cNvPr id="8" name="Decagon 7"/>
          <p:cNvSpPr/>
          <p:nvPr/>
        </p:nvSpPr>
        <p:spPr>
          <a:xfrm>
            <a:off x="4716016" y="781936"/>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4</a:t>
            </a:r>
            <a:endParaRPr lang="en-US" sz="800" dirty="0">
              <a:solidFill>
                <a:prstClr val="white"/>
              </a:solidFill>
              <a:latin typeface="Arial" panose="020B0604020202020204" pitchFamily="34" charset="0"/>
              <a:cs typeface="Arial" panose="020B0604020202020204" pitchFamily="34" charset="0"/>
            </a:endParaRPr>
          </a:p>
        </p:txBody>
      </p:sp>
      <p:sp>
        <p:nvSpPr>
          <p:cNvPr id="9" name="Decagon 8"/>
          <p:cNvSpPr/>
          <p:nvPr/>
        </p:nvSpPr>
        <p:spPr>
          <a:xfrm>
            <a:off x="5853514" y="779334"/>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5</a:t>
            </a:r>
            <a:endParaRPr lang="en-US" sz="800" dirty="0">
              <a:solidFill>
                <a:prstClr val="white"/>
              </a:solidFill>
              <a:latin typeface="Arial" panose="020B0604020202020204" pitchFamily="34" charset="0"/>
              <a:cs typeface="Arial" panose="020B0604020202020204" pitchFamily="34" charset="0"/>
            </a:endParaRPr>
          </a:p>
        </p:txBody>
      </p:sp>
      <p:sp>
        <p:nvSpPr>
          <p:cNvPr id="10" name="Decagon 9"/>
          <p:cNvSpPr/>
          <p:nvPr/>
        </p:nvSpPr>
        <p:spPr>
          <a:xfrm>
            <a:off x="7171603" y="778119"/>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6</a:t>
            </a:r>
            <a:endParaRPr lang="en-US" sz="800" dirty="0">
              <a:solidFill>
                <a:prstClr val="white"/>
              </a:solidFill>
              <a:latin typeface="Arial" panose="020B0604020202020204" pitchFamily="34" charset="0"/>
              <a:cs typeface="Arial" panose="020B0604020202020204" pitchFamily="34" charset="0"/>
            </a:endParaRPr>
          </a:p>
        </p:txBody>
      </p:sp>
      <p:sp>
        <p:nvSpPr>
          <p:cNvPr id="11" name="Decagon 10"/>
          <p:cNvSpPr/>
          <p:nvPr/>
        </p:nvSpPr>
        <p:spPr>
          <a:xfrm>
            <a:off x="8388424" y="772019"/>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prstClr val="white"/>
                </a:solidFill>
                <a:latin typeface="Arial" panose="020B0604020202020204" pitchFamily="34" charset="0"/>
                <a:cs typeface="Arial" panose="020B0604020202020204" pitchFamily="34" charset="0"/>
              </a:rPr>
              <a:t>7</a:t>
            </a:r>
          </a:p>
        </p:txBody>
      </p:sp>
      <p:sp>
        <p:nvSpPr>
          <p:cNvPr id="12" name="Decagon 11"/>
          <p:cNvSpPr/>
          <p:nvPr/>
        </p:nvSpPr>
        <p:spPr>
          <a:xfrm>
            <a:off x="467544" y="2046218"/>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1</a:t>
            </a:r>
            <a:endParaRPr lang="en-US" sz="800" dirty="0">
              <a:solidFill>
                <a:prstClr val="white"/>
              </a:solidFill>
              <a:latin typeface="Arial" panose="020B0604020202020204" pitchFamily="34" charset="0"/>
              <a:cs typeface="Arial" panose="020B0604020202020204" pitchFamily="34" charset="0"/>
            </a:endParaRPr>
          </a:p>
        </p:txBody>
      </p:sp>
      <p:sp>
        <p:nvSpPr>
          <p:cNvPr id="14" name="Decagon 13"/>
          <p:cNvSpPr/>
          <p:nvPr/>
        </p:nvSpPr>
        <p:spPr>
          <a:xfrm>
            <a:off x="1547664" y="2052863"/>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2</a:t>
            </a:r>
            <a:endParaRPr lang="en-US" sz="800" dirty="0">
              <a:solidFill>
                <a:prstClr val="white"/>
              </a:solidFill>
              <a:latin typeface="Arial" panose="020B0604020202020204" pitchFamily="34" charset="0"/>
              <a:cs typeface="Arial" panose="020B0604020202020204" pitchFamily="34" charset="0"/>
            </a:endParaRPr>
          </a:p>
        </p:txBody>
      </p:sp>
      <p:sp>
        <p:nvSpPr>
          <p:cNvPr id="15" name="Decagon 14"/>
          <p:cNvSpPr/>
          <p:nvPr/>
        </p:nvSpPr>
        <p:spPr>
          <a:xfrm>
            <a:off x="2525976" y="2044877"/>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prstClr val="white"/>
                </a:solidFill>
                <a:latin typeface="Arial" panose="020B0604020202020204" pitchFamily="34" charset="0"/>
                <a:cs typeface="Arial" panose="020B0604020202020204" pitchFamily="34" charset="0"/>
              </a:rPr>
              <a:t>3</a:t>
            </a:r>
          </a:p>
        </p:txBody>
      </p:sp>
      <p:sp>
        <p:nvSpPr>
          <p:cNvPr id="16" name="Decagon 15"/>
          <p:cNvSpPr/>
          <p:nvPr/>
        </p:nvSpPr>
        <p:spPr>
          <a:xfrm>
            <a:off x="3635896" y="2044877"/>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4</a:t>
            </a:r>
            <a:endParaRPr lang="en-US" sz="800" dirty="0">
              <a:solidFill>
                <a:prstClr val="white"/>
              </a:solidFill>
              <a:latin typeface="Arial" panose="020B0604020202020204" pitchFamily="34" charset="0"/>
              <a:cs typeface="Arial" panose="020B0604020202020204" pitchFamily="34" charset="0"/>
            </a:endParaRPr>
          </a:p>
        </p:txBody>
      </p:sp>
      <p:sp>
        <p:nvSpPr>
          <p:cNvPr id="17" name="Decagon 16"/>
          <p:cNvSpPr/>
          <p:nvPr/>
        </p:nvSpPr>
        <p:spPr>
          <a:xfrm>
            <a:off x="4716016" y="2046218"/>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5</a:t>
            </a:r>
            <a:endParaRPr lang="en-US" sz="800" dirty="0">
              <a:solidFill>
                <a:prstClr val="white"/>
              </a:solidFill>
              <a:latin typeface="Arial" panose="020B0604020202020204" pitchFamily="34" charset="0"/>
              <a:cs typeface="Arial" panose="020B0604020202020204" pitchFamily="34" charset="0"/>
            </a:endParaRPr>
          </a:p>
        </p:txBody>
      </p:sp>
      <p:sp>
        <p:nvSpPr>
          <p:cNvPr id="18" name="Decagon 17"/>
          <p:cNvSpPr/>
          <p:nvPr/>
        </p:nvSpPr>
        <p:spPr>
          <a:xfrm>
            <a:off x="5853514" y="2037562"/>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6</a:t>
            </a:r>
            <a:endParaRPr lang="en-US" sz="800" dirty="0">
              <a:solidFill>
                <a:prstClr val="white"/>
              </a:solidFill>
              <a:latin typeface="Arial" panose="020B0604020202020204" pitchFamily="34" charset="0"/>
              <a:cs typeface="Arial" panose="020B0604020202020204" pitchFamily="34" charset="0"/>
            </a:endParaRPr>
          </a:p>
        </p:txBody>
      </p:sp>
      <p:sp>
        <p:nvSpPr>
          <p:cNvPr id="19" name="Decagon 18"/>
          <p:cNvSpPr/>
          <p:nvPr/>
        </p:nvSpPr>
        <p:spPr>
          <a:xfrm>
            <a:off x="6876256" y="2044877"/>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prstClr val="white"/>
                </a:solidFill>
                <a:latin typeface="Arial" panose="020B0604020202020204" pitchFamily="34" charset="0"/>
                <a:cs typeface="Arial" panose="020B0604020202020204" pitchFamily="34" charset="0"/>
              </a:rPr>
              <a:t>7</a:t>
            </a:r>
          </a:p>
        </p:txBody>
      </p:sp>
      <p:sp>
        <p:nvSpPr>
          <p:cNvPr id="20" name="Decagon 19"/>
          <p:cNvSpPr/>
          <p:nvPr/>
        </p:nvSpPr>
        <p:spPr>
          <a:xfrm>
            <a:off x="7641664" y="2052863"/>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8</a:t>
            </a:r>
            <a:endParaRPr lang="en-US" sz="800" dirty="0">
              <a:solidFill>
                <a:prstClr val="white"/>
              </a:solidFill>
              <a:latin typeface="Arial" panose="020B0604020202020204" pitchFamily="34" charset="0"/>
              <a:cs typeface="Arial" panose="020B0604020202020204" pitchFamily="34" charset="0"/>
            </a:endParaRPr>
          </a:p>
        </p:txBody>
      </p:sp>
      <p:sp>
        <p:nvSpPr>
          <p:cNvPr id="21" name="Decagon 20"/>
          <p:cNvSpPr/>
          <p:nvPr/>
        </p:nvSpPr>
        <p:spPr>
          <a:xfrm>
            <a:off x="8540824" y="2039474"/>
            <a:ext cx="216024" cy="108012"/>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latin typeface="Arial" panose="020B0604020202020204" pitchFamily="34" charset="0"/>
                <a:cs typeface="Arial" panose="020B0604020202020204" pitchFamily="34" charset="0"/>
              </a:rPr>
              <a:t>9</a:t>
            </a:r>
            <a:endParaRPr lang="en-US"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348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416961" y="380521"/>
            <a:ext cx="7191360" cy="763200"/>
          </a:xfrm>
        </p:spPr>
        <p:txBody>
          <a:bodyPr/>
          <a:lstStyle/>
          <a:p>
            <a:pPr algn="r" defTabSz="414547" eaLnBrk="1" hangingPunct="1">
              <a:defRPr/>
            </a:pPr>
            <a:r>
              <a:rPr lang="en-GB" b="1" smtClean="0">
                <a:solidFill>
                  <a:srgbClr val="000066"/>
                </a:solidFill>
                <a:effectLst>
                  <a:outerShdw blurRad="38100" dist="38100" dir="2700000" algn="tl">
                    <a:srgbClr val="C0C0C0"/>
                  </a:outerShdw>
                </a:effectLst>
                <a:latin typeface="Arial" charset="0"/>
              </a:rPr>
              <a:t>Bonus Demografi</a:t>
            </a:r>
            <a:endParaRPr lang="en-US" b="1" smtClean="0">
              <a:solidFill>
                <a:srgbClr val="000066"/>
              </a:solidFill>
              <a:effectLst>
                <a:outerShdw blurRad="38100" dist="38100" dir="2700000" algn="tl">
                  <a:srgbClr val="C0C0C0"/>
                </a:outerShdw>
              </a:effectLst>
              <a:latin typeface="Arial" charset="0"/>
            </a:endParaRPr>
          </a:p>
        </p:txBody>
      </p:sp>
      <p:sp>
        <p:nvSpPr>
          <p:cNvPr id="78912" name="Rectangle 64"/>
          <p:cNvSpPr>
            <a:spLocks noChangeArrowheads="1"/>
          </p:cNvSpPr>
          <p:nvPr/>
        </p:nvSpPr>
        <p:spPr bwMode="auto">
          <a:xfrm>
            <a:off x="652321" y="1273321"/>
            <a:ext cx="7902720" cy="4767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04" tIns="42434" rIns="81604" bIns="42434"/>
          <a:lstStyle/>
          <a:p>
            <a:pPr marL="483638" indent="-483638" defTabSz="414547" fontAlgn="base">
              <a:lnSpc>
                <a:spcPct val="90000"/>
              </a:lnSpc>
              <a:spcBef>
                <a:spcPts val="454"/>
              </a:spcBef>
              <a:spcAft>
                <a:spcPct val="0"/>
              </a:spcAft>
              <a:buClr>
                <a:srgbClr val="000000"/>
              </a:buClr>
              <a:buSzPct val="85000"/>
              <a:buFont typeface="Wingdings" panose="05000000000000000000" pitchFamily="2" charset="2"/>
              <a:buChar char="ü"/>
              <a:tabLst>
                <a:tab pos="555608" algn="l"/>
                <a:tab pos="970155" algn="l"/>
                <a:tab pos="1384702" algn="l"/>
                <a:tab pos="1799252" algn="l"/>
                <a:tab pos="2213798" algn="l"/>
                <a:tab pos="2628347" algn="l"/>
                <a:tab pos="3042893" algn="l"/>
                <a:tab pos="3457441" algn="l"/>
                <a:tab pos="3871987" algn="l"/>
                <a:tab pos="4286536" algn="l"/>
                <a:tab pos="4701082" algn="l"/>
                <a:tab pos="5115630" algn="l"/>
                <a:tab pos="5530177" algn="l"/>
                <a:tab pos="5944726" algn="l"/>
                <a:tab pos="6359273" algn="l"/>
                <a:tab pos="6773821" algn="l"/>
                <a:tab pos="7188367" algn="l"/>
                <a:tab pos="7602914" algn="l"/>
                <a:tab pos="8017462" algn="l"/>
                <a:tab pos="8432008" algn="l"/>
              </a:tabLst>
              <a:defRPr/>
            </a:pPr>
            <a:r>
              <a:rPr lang="en-GB" dirty="0" err="1">
                <a:solidFill>
                  <a:srgbClr val="000000"/>
                </a:solidFill>
                <a:latin typeface="Arial Unicode MS" pitchFamily="34" charset="-128"/>
              </a:rPr>
              <a:t>Jumlah</a:t>
            </a:r>
            <a:r>
              <a:rPr lang="en-GB" dirty="0">
                <a:solidFill>
                  <a:srgbClr val="000000"/>
                </a:solidFill>
                <a:latin typeface="Arial Unicode MS" pitchFamily="34" charset="-128"/>
              </a:rPr>
              <a:t> </a:t>
            </a:r>
            <a:r>
              <a:rPr lang="en-GB" dirty="0" err="1">
                <a:solidFill>
                  <a:srgbClr val="000000"/>
                </a:solidFill>
                <a:latin typeface="Arial Unicode MS" pitchFamily="34" charset="-128"/>
              </a:rPr>
              <a:t>penduduk</a:t>
            </a:r>
            <a:r>
              <a:rPr lang="en-GB" dirty="0">
                <a:solidFill>
                  <a:srgbClr val="000000"/>
                </a:solidFill>
                <a:latin typeface="Arial Unicode MS" pitchFamily="34" charset="-128"/>
              </a:rPr>
              <a:t> Indonesia </a:t>
            </a:r>
            <a:r>
              <a:rPr lang="en-GB" dirty="0" err="1">
                <a:solidFill>
                  <a:srgbClr val="000000"/>
                </a:solidFill>
                <a:latin typeface="Arial Unicode MS" pitchFamily="34" charset="-128"/>
              </a:rPr>
              <a:t>dari</a:t>
            </a:r>
            <a:r>
              <a:rPr lang="en-GB" dirty="0">
                <a:solidFill>
                  <a:srgbClr val="000000"/>
                </a:solidFill>
                <a:latin typeface="Arial Unicode MS" pitchFamily="34" charset="-128"/>
              </a:rPr>
              <a:t> </a:t>
            </a:r>
            <a:r>
              <a:rPr lang="en-GB" dirty="0" err="1">
                <a:solidFill>
                  <a:srgbClr val="000000"/>
                </a:solidFill>
                <a:latin typeface="Arial Unicode MS" pitchFamily="34" charset="-128"/>
              </a:rPr>
              <a:t>tahun</a:t>
            </a:r>
            <a:r>
              <a:rPr lang="en-GB" dirty="0">
                <a:solidFill>
                  <a:srgbClr val="000000"/>
                </a:solidFill>
                <a:latin typeface="Arial Unicode MS" pitchFamily="34" charset="-128"/>
              </a:rPr>
              <a:t> </a:t>
            </a:r>
            <a:r>
              <a:rPr lang="en-GB" dirty="0" err="1">
                <a:solidFill>
                  <a:srgbClr val="000000"/>
                </a:solidFill>
                <a:latin typeface="Arial Unicode MS" pitchFamily="34" charset="-128"/>
              </a:rPr>
              <a:t>ke</a:t>
            </a:r>
            <a:r>
              <a:rPr lang="en-GB" dirty="0">
                <a:solidFill>
                  <a:srgbClr val="000000"/>
                </a:solidFill>
                <a:latin typeface="Arial Unicode MS" pitchFamily="34" charset="-128"/>
              </a:rPr>
              <a:t> </a:t>
            </a:r>
            <a:r>
              <a:rPr lang="en-GB" dirty="0" err="1">
                <a:solidFill>
                  <a:srgbClr val="000000"/>
                </a:solidFill>
                <a:latin typeface="Arial Unicode MS" pitchFamily="34" charset="-128"/>
              </a:rPr>
              <a:t>tahun</a:t>
            </a:r>
            <a:r>
              <a:rPr lang="en-GB" dirty="0">
                <a:solidFill>
                  <a:srgbClr val="000000"/>
                </a:solidFill>
                <a:latin typeface="Arial Unicode MS" pitchFamily="34" charset="-128"/>
              </a:rPr>
              <a:t> </a:t>
            </a:r>
            <a:r>
              <a:rPr lang="en-GB" dirty="0" err="1">
                <a:solidFill>
                  <a:srgbClr val="000000"/>
                </a:solidFill>
                <a:latin typeface="Arial Unicode MS" pitchFamily="34" charset="-128"/>
              </a:rPr>
              <a:t>terus</a:t>
            </a:r>
            <a:r>
              <a:rPr lang="en-GB" dirty="0">
                <a:solidFill>
                  <a:srgbClr val="000000"/>
                </a:solidFill>
                <a:latin typeface="Arial Unicode MS" pitchFamily="34" charset="-128"/>
              </a:rPr>
              <a:t> </a:t>
            </a:r>
            <a:r>
              <a:rPr lang="en-GB" dirty="0" err="1">
                <a:solidFill>
                  <a:srgbClr val="000000"/>
                </a:solidFill>
                <a:latin typeface="Arial Unicode MS" pitchFamily="34" charset="-128"/>
              </a:rPr>
              <a:t>meningkat</a:t>
            </a:r>
            <a:r>
              <a:rPr lang="en-GB" dirty="0">
                <a:solidFill>
                  <a:srgbClr val="000000"/>
                </a:solidFill>
                <a:latin typeface="Arial Unicode MS" pitchFamily="34" charset="-128"/>
              </a:rPr>
              <a:t>. </a:t>
            </a:r>
            <a:r>
              <a:rPr lang="en-GB" dirty="0" err="1">
                <a:solidFill>
                  <a:srgbClr val="FF0000"/>
                </a:solidFill>
                <a:latin typeface="Arial Unicode MS" pitchFamily="34" charset="-128"/>
              </a:rPr>
              <a:t>Proyeksi</a:t>
            </a:r>
            <a:r>
              <a:rPr lang="en-GB" dirty="0">
                <a:solidFill>
                  <a:srgbClr val="000000"/>
                </a:solidFill>
                <a:latin typeface="Arial Unicode MS" pitchFamily="34" charset="-128"/>
              </a:rPr>
              <a:t> </a:t>
            </a:r>
            <a:r>
              <a:rPr lang="en-GB" dirty="0" err="1">
                <a:solidFill>
                  <a:srgbClr val="000000"/>
                </a:solidFill>
                <a:latin typeface="Arial Unicode MS" pitchFamily="34" charset="-128"/>
              </a:rPr>
              <a:t>Badan</a:t>
            </a:r>
            <a:r>
              <a:rPr lang="en-GB" dirty="0">
                <a:solidFill>
                  <a:srgbClr val="000000"/>
                </a:solidFill>
                <a:latin typeface="Arial Unicode MS" pitchFamily="34" charset="-128"/>
              </a:rPr>
              <a:t> </a:t>
            </a:r>
            <a:r>
              <a:rPr lang="en-GB" dirty="0" err="1">
                <a:solidFill>
                  <a:srgbClr val="000000"/>
                </a:solidFill>
                <a:latin typeface="Arial Unicode MS" pitchFamily="34" charset="-128"/>
              </a:rPr>
              <a:t>Perencanaan</a:t>
            </a:r>
            <a:r>
              <a:rPr lang="en-GB" dirty="0">
                <a:solidFill>
                  <a:srgbClr val="000000"/>
                </a:solidFill>
                <a:latin typeface="Arial Unicode MS" pitchFamily="34" charset="-128"/>
              </a:rPr>
              <a:t> </a:t>
            </a:r>
            <a:r>
              <a:rPr lang="en-GB" dirty="0" err="1">
                <a:solidFill>
                  <a:srgbClr val="000000"/>
                </a:solidFill>
                <a:latin typeface="Arial Unicode MS" pitchFamily="34" charset="-128"/>
              </a:rPr>
              <a:t>dan</a:t>
            </a:r>
            <a:r>
              <a:rPr lang="en-GB" dirty="0">
                <a:solidFill>
                  <a:srgbClr val="000000"/>
                </a:solidFill>
                <a:latin typeface="Arial Unicode MS" pitchFamily="34" charset="-128"/>
              </a:rPr>
              <a:t> Pembangunan </a:t>
            </a:r>
            <a:r>
              <a:rPr lang="en-GB" dirty="0" err="1">
                <a:solidFill>
                  <a:srgbClr val="000000"/>
                </a:solidFill>
                <a:latin typeface="Arial Unicode MS" pitchFamily="34" charset="-128"/>
              </a:rPr>
              <a:t>Nasional</a:t>
            </a:r>
            <a:r>
              <a:rPr lang="en-GB" dirty="0">
                <a:solidFill>
                  <a:srgbClr val="000000"/>
                </a:solidFill>
                <a:latin typeface="Arial Unicode MS" pitchFamily="34" charset="-128"/>
              </a:rPr>
              <a:t> </a:t>
            </a:r>
            <a:r>
              <a:rPr lang="en-GB" dirty="0">
                <a:solidFill>
                  <a:srgbClr val="FF0000"/>
                </a:solidFill>
                <a:latin typeface="Arial Unicode MS" pitchFamily="34" charset="-128"/>
              </a:rPr>
              <a:t>(</a:t>
            </a:r>
            <a:r>
              <a:rPr lang="en-GB" dirty="0" err="1">
                <a:solidFill>
                  <a:srgbClr val="FF0000"/>
                </a:solidFill>
                <a:latin typeface="Arial Unicode MS" pitchFamily="34" charset="-128"/>
              </a:rPr>
              <a:t>Bappenas</a:t>
            </a:r>
            <a:r>
              <a:rPr lang="en-GB" dirty="0">
                <a:solidFill>
                  <a:srgbClr val="FF0000"/>
                </a:solidFill>
                <a:latin typeface="Arial Unicode MS" pitchFamily="34" charset="-128"/>
              </a:rPr>
              <a:t>), </a:t>
            </a:r>
            <a:r>
              <a:rPr lang="en-GB" dirty="0" err="1">
                <a:solidFill>
                  <a:srgbClr val="FF0000"/>
                </a:solidFill>
                <a:latin typeface="Arial Unicode MS" pitchFamily="34" charset="-128"/>
              </a:rPr>
              <a:t>Jumlah</a:t>
            </a:r>
            <a:r>
              <a:rPr lang="en-GB" dirty="0">
                <a:solidFill>
                  <a:srgbClr val="FF0000"/>
                </a:solidFill>
                <a:latin typeface="Arial Unicode MS" pitchFamily="34" charset="-128"/>
              </a:rPr>
              <a:t> </a:t>
            </a:r>
            <a:r>
              <a:rPr lang="en-GB" dirty="0" err="1">
                <a:solidFill>
                  <a:srgbClr val="FF0000"/>
                </a:solidFill>
                <a:latin typeface="Arial Unicode MS" pitchFamily="34" charset="-128"/>
              </a:rPr>
              <a:t>penduduk</a:t>
            </a:r>
            <a:r>
              <a:rPr lang="en-GB" dirty="0">
                <a:solidFill>
                  <a:srgbClr val="FF0000"/>
                </a:solidFill>
                <a:latin typeface="Arial Unicode MS" pitchFamily="34" charset="-128"/>
              </a:rPr>
              <a:t> Indonesia </a:t>
            </a:r>
            <a:r>
              <a:rPr lang="en-GB" dirty="0" err="1">
                <a:solidFill>
                  <a:srgbClr val="FF0000"/>
                </a:solidFill>
                <a:latin typeface="Arial Unicode MS" pitchFamily="34" charset="-128"/>
              </a:rPr>
              <a:t>tahun</a:t>
            </a:r>
            <a:r>
              <a:rPr lang="en-GB" dirty="0">
                <a:solidFill>
                  <a:srgbClr val="FF0000"/>
                </a:solidFill>
                <a:latin typeface="Arial Unicode MS" pitchFamily="34" charset="-128"/>
              </a:rPr>
              <a:t> 2035 </a:t>
            </a:r>
            <a:r>
              <a:rPr lang="en-GB" dirty="0" err="1">
                <a:solidFill>
                  <a:srgbClr val="FF0000"/>
                </a:solidFill>
                <a:latin typeface="Arial Unicode MS" pitchFamily="34" charset="-128"/>
              </a:rPr>
              <a:t>berjumlah</a:t>
            </a:r>
            <a:r>
              <a:rPr lang="en-GB" dirty="0">
                <a:solidFill>
                  <a:srgbClr val="FF0000"/>
                </a:solidFill>
                <a:latin typeface="Arial Unicode MS" pitchFamily="34" charset="-128"/>
              </a:rPr>
              <a:t> 305,6 </a:t>
            </a:r>
            <a:r>
              <a:rPr lang="en-GB" dirty="0" err="1">
                <a:solidFill>
                  <a:srgbClr val="000000"/>
                </a:solidFill>
                <a:latin typeface="Arial Unicode MS" pitchFamily="34" charset="-128"/>
              </a:rPr>
              <a:t>juta</a:t>
            </a:r>
            <a:r>
              <a:rPr lang="en-GB" dirty="0">
                <a:solidFill>
                  <a:srgbClr val="000000"/>
                </a:solidFill>
                <a:latin typeface="Arial Unicode MS" pitchFamily="34" charset="-128"/>
              </a:rPr>
              <a:t> </a:t>
            </a:r>
            <a:r>
              <a:rPr lang="en-GB" dirty="0" err="1">
                <a:solidFill>
                  <a:srgbClr val="000000"/>
                </a:solidFill>
                <a:latin typeface="Arial Unicode MS" pitchFamily="34" charset="-128"/>
              </a:rPr>
              <a:t>jiwa</a:t>
            </a:r>
            <a:r>
              <a:rPr lang="en-GB" dirty="0">
                <a:solidFill>
                  <a:srgbClr val="000000"/>
                </a:solidFill>
                <a:latin typeface="Arial Unicode MS" pitchFamily="34" charset="-128"/>
              </a:rPr>
              <a:t>, </a:t>
            </a:r>
            <a:r>
              <a:rPr lang="en-GB" dirty="0" err="1">
                <a:solidFill>
                  <a:srgbClr val="000000"/>
                </a:solidFill>
                <a:latin typeface="Arial Unicode MS" pitchFamily="34" charset="-128"/>
              </a:rPr>
              <a:t>meningkat</a:t>
            </a:r>
            <a:r>
              <a:rPr lang="en-GB" dirty="0">
                <a:solidFill>
                  <a:srgbClr val="000000"/>
                </a:solidFill>
                <a:latin typeface="Arial Unicode MS" pitchFamily="34" charset="-128"/>
              </a:rPr>
              <a:t> 28,6% </a:t>
            </a:r>
            <a:r>
              <a:rPr lang="en-GB" dirty="0" err="1">
                <a:solidFill>
                  <a:srgbClr val="000000"/>
                </a:solidFill>
                <a:latin typeface="Arial Unicode MS" pitchFamily="34" charset="-128"/>
              </a:rPr>
              <a:t>dari</a:t>
            </a:r>
            <a:r>
              <a:rPr lang="en-GB" dirty="0">
                <a:solidFill>
                  <a:srgbClr val="000000"/>
                </a:solidFill>
                <a:latin typeface="Arial Unicode MS" pitchFamily="34" charset="-128"/>
              </a:rPr>
              <a:t> </a:t>
            </a:r>
            <a:r>
              <a:rPr lang="en-GB" dirty="0" err="1">
                <a:solidFill>
                  <a:srgbClr val="000000"/>
                </a:solidFill>
                <a:latin typeface="Arial Unicode MS" pitchFamily="34" charset="-128"/>
              </a:rPr>
              <a:t>tahun</a:t>
            </a:r>
            <a:r>
              <a:rPr lang="en-GB" dirty="0">
                <a:solidFill>
                  <a:srgbClr val="000000"/>
                </a:solidFill>
                <a:latin typeface="Arial Unicode MS" pitchFamily="34" charset="-128"/>
              </a:rPr>
              <a:t> 2010 </a:t>
            </a:r>
            <a:r>
              <a:rPr lang="en-GB" dirty="0" err="1">
                <a:solidFill>
                  <a:srgbClr val="000000"/>
                </a:solidFill>
                <a:latin typeface="Arial Unicode MS" pitchFamily="34" charset="-128"/>
              </a:rPr>
              <a:t>sebesar</a:t>
            </a:r>
            <a:r>
              <a:rPr lang="en-GB" dirty="0">
                <a:solidFill>
                  <a:srgbClr val="000000"/>
                </a:solidFill>
                <a:latin typeface="Arial Unicode MS" pitchFamily="34" charset="-128"/>
              </a:rPr>
              <a:t> 237,6 </a:t>
            </a:r>
            <a:r>
              <a:rPr lang="en-GB" dirty="0" err="1">
                <a:solidFill>
                  <a:srgbClr val="000000"/>
                </a:solidFill>
                <a:latin typeface="Arial Unicode MS" pitchFamily="34" charset="-128"/>
              </a:rPr>
              <a:t>juta</a:t>
            </a:r>
            <a:r>
              <a:rPr lang="en-GB" dirty="0">
                <a:solidFill>
                  <a:srgbClr val="000000"/>
                </a:solidFill>
                <a:latin typeface="Arial Unicode MS" pitchFamily="34" charset="-128"/>
              </a:rPr>
              <a:t> </a:t>
            </a:r>
            <a:r>
              <a:rPr lang="en-GB" dirty="0" err="1">
                <a:solidFill>
                  <a:srgbClr val="000000"/>
                </a:solidFill>
                <a:latin typeface="Arial Unicode MS" pitchFamily="34" charset="-128"/>
              </a:rPr>
              <a:t>jiwa</a:t>
            </a:r>
            <a:r>
              <a:rPr lang="en-GB" dirty="0">
                <a:solidFill>
                  <a:srgbClr val="000000"/>
                </a:solidFill>
                <a:latin typeface="Arial Unicode MS" pitchFamily="34" charset="-128"/>
              </a:rPr>
              <a:t>. </a:t>
            </a:r>
          </a:p>
          <a:p>
            <a:pPr marL="483638" indent="-483638" defTabSz="414547" fontAlgn="base">
              <a:lnSpc>
                <a:spcPct val="90000"/>
              </a:lnSpc>
              <a:spcBef>
                <a:spcPts val="454"/>
              </a:spcBef>
              <a:spcAft>
                <a:spcPct val="0"/>
              </a:spcAft>
              <a:buClr>
                <a:srgbClr val="000000"/>
              </a:buClr>
              <a:buSzPct val="85000"/>
              <a:buFont typeface="Wingdings" panose="05000000000000000000" pitchFamily="2" charset="2"/>
              <a:buChar char="ü"/>
              <a:tabLst>
                <a:tab pos="555608" algn="l"/>
                <a:tab pos="970155" algn="l"/>
                <a:tab pos="1384702" algn="l"/>
                <a:tab pos="1799252" algn="l"/>
                <a:tab pos="2213798" algn="l"/>
                <a:tab pos="2628347" algn="l"/>
                <a:tab pos="3042893" algn="l"/>
                <a:tab pos="3457441" algn="l"/>
                <a:tab pos="3871987" algn="l"/>
                <a:tab pos="4286536" algn="l"/>
                <a:tab pos="4701082" algn="l"/>
                <a:tab pos="5115630" algn="l"/>
                <a:tab pos="5530177" algn="l"/>
                <a:tab pos="5944726" algn="l"/>
                <a:tab pos="6359273" algn="l"/>
                <a:tab pos="6773821" algn="l"/>
                <a:tab pos="7188367" algn="l"/>
                <a:tab pos="7602914" algn="l"/>
                <a:tab pos="8017462" algn="l"/>
                <a:tab pos="8432008" algn="l"/>
              </a:tabLst>
              <a:defRPr/>
            </a:pPr>
            <a:r>
              <a:rPr lang="en-GB" dirty="0" err="1">
                <a:solidFill>
                  <a:srgbClr val="000000"/>
                </a:solidFill>
                <a:latin typeface="Arial Unicode MS" pitchFamily="34" charset="-128"/>
              </a:rPr>
              <a:t>Peningkatan</a:t>
            </a:r>
            <a:r>
              <a:rPr lang="en-GB" dirty="0">
                <a:solidFill>
                  <a:srgbClr val="000000"/>
                </a:solidFill>
                <a:latin typeface="Arial Unicode MS" pitchFamily="34" charset="-128"/>
              </a:rPr>
              <a:t> </a:t>
            </a:r>
            <a:r>
              <a:rPr lang="en-GB" dirty="0" err="1">
                <a:solidFill>
                  <a:srgbClr val="000000"/>
                </a:solidFill>
                <a:latin typeface="Arial Unicode MS" pitchFamily="34" charset="-128"/>
              </a:rPr>
              <a:t>jumlah</a:t>
            </a:r>
            <a:r>
              <a:rPr lang="en-GB" dirty="0">
                <a:solidFill>
                  <a:srgbClr val="000000"/>
                </a:solidFill>
                <a:latin typeface="Arial Unicode MS" pitchFamily="34" charset="-128"/>
              </a:rPr>
              <a:t> </a:t>
            </a:r>
            <a:r>
              <a:rPr lang="en-GB" dirty="0" err="1">
                <a:solidFill>
                  <a:srgbClr val="000000"/>
                </a:solidFill>
                <a:latin typeface="Arial Unicode MS" pitchFamily="34" charset="-128"/>
              </a:rPr>
              <a:t>penduduk</a:t>
            </a:r>
            <a:r>
              <a:rPr lang="en-GB" dirty="0">
                <a:solidFill>
                  <a:srgbClr val="000000"/>
                </a:solidFill>
                <a:latin typeface="Arial Unicode MS" pitchFamily="34" charset="-128"/>
              </a:rPr>
              <a:t> Indonesia </a:t>
            </a:r>
            <a:r>
              <a:rPr lang="en-GB" dirty="0" err="1">
                <a:solidFill>
                  <a:srgbClr val="000000"/>
                </a:solidFill>
                <a:latin typeface="Arial Unicode MS" pitchFamily="34" charset="-128"/>
              </a:rPr>
              <a:t>tsb</a:t>
            </a:r>
            <a:r>
              <a:rPr lang="en-GB" dirty="0">
                <a:solidFill>
                  <a:srgbClr val="000000"/>
                </a:solidFill>
                <a:latin typeface="Arial Unicode MS" pitchFamily="34" charset="-128"/>
              </a:rPr>
              <a:t> </a:t>
            </a:r>
            <a:r>
              <a:rPr lang="en-GB" dirty="0" err="1">
                <a:solidFill>
                  <a:srgbClr val="000000"/>
                </a:solidFill>
                <a:latin typeface="Arial Unicode MS" pitchFamily="34" charset="-128"/>
              </a:rPr>
              <a:t>dibarengi</a:t>
            </a:r>
            <a:r>
              <a:rPr lang="en-GB" dirty="0">
                <a:solidFill>
                  <a:srgbClr val="000000"/>
                </a:solidFill>
                <a:latin typeface="Arial Unicode MS" pitchFamily="34" charset="-128"/>
              </a:rPr>
              <a:t> </a:t>
            </a:r>
            <a:r>
              <a:rPr lang="en-GB" dirty="0" err="1">
                <a:solidFill>
                  <a:srgbClr val="000000"/>
                </a:solidFill>
                <a:latin typeface="Arial Unicode MS" pitchFamily="34" charset="-128"/>
              </a:rPr>
              <a:t>dengan</a:t>
            </a:r>
            <a:r>
              <a:rPr lang="en-GB" dirty="0">
                <a:solidFill>
                  <a:srgbClr val="000000"/>
                </a:solidFill>
                <a:latin typeface="Arial Unicode MS" pitchFamily="34" charset="-128"/>
              </a:rPr>
              <a:t> </a:t>
            </a:r>
            <a:r>
              <a:rPr lang="en-GB" dirty="0" err="1">
                <a:solidFill>
                  <a:srgbClr val="000000"/>
                </a:solidFill>
                <a:latin typeface="Arial Unicode MS" pitchFamily="34" charset="-128"/>
              </a:rPr>
              <a:t>meningkatnya</a:t>
            </a:r>
            <a:r>
              <a:rPr lang="en-GB" dirty="0">
                <a:solidFill>
                  <a:srgbClr val="000000"/>
                </a:solidFill>
                <a:latin typeface="Arial Unicode MS" pitchFamily="34" charset="-128"/>
              </a:rPr>
              <a:t> </a:t>
            </a:r>
            <a:r>
              <a:rPr lang="en-GB" dirty="0" err="1">
                <a:solidFill>
                  <a:srgbClr val="FF0000"/>
                </a:solidFill>
                <a:latin typeface="Arial Unicode MS" pitchFamily="34" charset="-128"/>
              </a:rPr>
              <a:t>usia</a:t>
            </a:r>
            <a:r>
              <a:rPr lang="en-GB" dirty="0">
                <a:solidFill>
                  <a:srgbClr val="FF0000"/>
                </a:solidFill>
                <a:latin typeface="Arial Unicode MS" pitchFamily="34" charset="-128"/>
              </a:rPr>
              <a:t> </a:t>
            </a:r>
            <a:r>
              <a:rPr lang="en-GB" dirty="0" err="1">
                <a:solidFill>
                  <a:srgbClr val="FF0000"/>
                </a:solidFill>
                <a:latin typeface="Arial Unicode MS" pitchFamily="34" charset="-128"/>
              </a:rPr>
              <a:t>produktif</a:t>
            </a:r>
            <a:r>
              <a:rPr lang="en-GB" dirty="0">
                <a:solidFill>
                  <a:srgbClr val="FF0000"/>
                </a:solidFill>
                <a:latin typeface="Arial Unicode MS" pitchFamily="34" charset="-128"/>
              </a:rPr>
              <a:t> (</a:t>
            </a:r>
            <a:r>
              <a:rPr lang="en-GB" dirty="0" err="1">
                <a:solidFill>
                  <a:srgbClr val="FF0000"/>
                </a:solidFill>
                <a:latin typeface="Arial Unicode MS" pitchFamily="34" charset="-128"/>
              </a:rPr>
              <a:t>usia</a:t>
            </a:r>
            <a:r>
              <a:rPr lang="en-GB" dirty="0">
                <a:solidFill>
                  <a:srgbClr val="FF0000"/>
                </a:solidFill>
                <a:latin typeface="Arial Unicode MS" pitchFamily="34" charset="-128"/>
              </a:rPr>
              <a:t> 15 – 65 </a:t>
            </a:r>
            <a:r>
              <a:rPr lang="en-GB" dirty="0" err="1">
                <a:solidFill>
                  <a:srgbClr val="FF0000"/>
                </a:solidFill>
                <a:latin typeface="Arial Unicode MS" pitchFamily="34" charset="-128"/>
              </a:rPr>
              <a:t>tahun</a:t>
            </a:r>
            <a:r>
              <a:rPr lang="en-GB" dirty="0">
                <a:solidFill>
                  <a:srgbClr val="FF0000"/>
                </a:solidFill>
                <a:latin typeface="Arial Unicode MS" pitchFamily="34" charset="-128"/>
              </a:rPr>
              <a:t>) </a:t>
            </a:r>
          </a:p>
          <a:p>
            <a:pPr marL="483638" indent="-483638" defTabSz="414547" fontAlgn="base">
              <a:lnSpc>
                <a:spcPct val="90000"/>
              </a:lnSpc>
              <a:spcBef>
                <a:spcPts val="454"/>
              </a:spcBef>
              <a:spcAft>
                <a:spcPct val="0"/>
              </a:spcAft>
              <a:buClr>
                <a:srgbClr val="000000"/>
              </a:buClr>
              <a:buSzPct val="85000"/>
              <a:buFont typeface="Wingdings" panose="05000000000000000000" pitchFamily="2" charset="2"/>
              <a:buChar char="ü"/>
              <a:tabLst>
                <a:tab pos="555608" algn="l"/>
                <a:tab pos="970155" algn="l"/>
                <a:tab pos="1384702" algn="l"/>
                <a:tab pos="1799252" algn="l"/>
                <a:tab pos="2213798" algn="l"/>
                <a:tab pos="2628347" algn="l"/>
                <a:tab pos="3042893" algn="l"/>
                <a:tab pos="3457441" algn="l"/>
                <a:tab pos="3871987" algn="l"/>
                <a:tab pos="4286536" algn="l"/>
                <a:tab pos="4701082" algn="l"/>
                <a:tab pos="5115630" algn="l"/>
                <a:tab pos="5530177" algn="l"/>
                <a:tab pos="5944726" algn="l"/>
                <a:tab pos="6359273" algn="l"/>
                <a:tab pos="6773821" algn="l"/>
                <a:tab pos="7188367" algn="l"/>
                <a:tab pos="7602914" algn="l"/>
                <a:tab pos="8017462" algn="l"/>
                <a:tab pos="8432008" algn="l"/>
              </a:tabLst>
              <a:defRPr/>
            </a:pPr>
            <a:r>
              <a:rPr lang="en-GB" dirty="0" err="1">
                <a:solidFill>
                  <a:srgbClr val="000000"/>
                </a:solidFill>
                <a:latin typeface="Arial Unicode MS" pitchFamily="34" charset="-128"/>
              </a:rPr>
              <a:t>Tahun</a:t>
            </a:r>
            <a:r>
              <a:rPr lang="en-GB" dirty="0">
                <a:solidFill>
                  <a:srgbClr val="000000"/>
                </a:solidFill>
                <a:latin typeface="Arial Unicode MS" pitchFamily="34" charset="-128"/>
              </a:rPr>
              <a:t> 2012 Indonesia </a:t>
            </a:r>
            <a:r>
              <a:rPr lang="en-GB" dirty="0" err="1">
                <a:solidFill>
                  <a:srgbClr val="000000"/>
                </a:solidFill>
                <a:latin typeface="Arial Unicode MS" pitchFamily="34" charset="-128"/>
              </a:rPr>
              <a:t>telah</a:t>
            </a:r>
            <a:r>
              <a:rPr lang="en-GB" dirty="0">
                <a:solidFill>
                  <a:srgbClr val="000000"/>
                </a:solidFill>
                <a:latin typeface="Arial Unicode MS" pitchFamily="34" charset="-128"/>
              </a:rPr>
              <a:t> </a:t>
            </a:r>
            <a:r>
              <a:rPr lang="en-GB" dirty="0" err="1">
                <a:solidFill>
                  <a:srgbClr val="000000"/>
                </a:solidFill>
                <a:latin typeface="Arial Unicode MS" pitchFamily="34" charset="-128"/>
              </a:rPr>
              <a:t>memasuki</a:t>
            </a:r>
            <a:r>
              <a:rPr lang="en-GB" dirty="0">
                <a:solidFill>
                  <a:srgbClr val="000000"/>
                </a:solidFill>
                <a:latin typeface="Arial Unicode MS" pitchFamily="34" charset="-128"/>
              </a:rPr>
              <a:t> ‘bonus </a:t>
            </a:r>
            <a:r>
              <a:rPr lang="en-GB" dirty="0" err="1">
                <a:solidFill>
                  <a:srgbClr val="000000"/>
                </a:solidFill>
                <a:latin typeface="Arial Unicode MS" pitchFamily="34" charset="-128"/>
              </a:rPr>
              <a:t>demografi</a:t>
            </a:r>
            <a:r>
              <a:rPr lang="en-GB" dirty="0">
                <a:solidFill>
                  <a:srgbClr val="000000"/>
                </a:solidFill>
                <a:latin typeface="Arial Unicode MS" pitchFamily="34" charset="-128"/>
              </a:rPr>
              <a:t>’ (</a:t>
            </a:r>
            <a:r>
              <a:rPr lang="en-GB" dirty="0" err="1">
                <a:solidFill>
                  <a:srgbClr val="000000"/>
                </a:solidFill>
                <a:latin typeface="Arial Unicode MS" pitchFamily="34" charset="-128"/>
              </a:rPr>
              <a:t>rasio</a:t>
            </a:r>
            <a:r>
              <a:rPr lang="en-GB" dirty="0">
                <a:solidFill>
                  <a:srgbClr val="000000"/>
                </a:solidFill>
                <a:latin typeface="Arial Unicode MS" pitchFamily="34" charset="-128"/>
              </a:rPr>
              <a:t> </a:t>
            </a:r>
            <a:r>
              <a:rPr lang="en-GB" dirty="0" err="1">
                <a:solidFill>
                  <a:srgbClr val="000000"/>
                </a:solidFill>
                <a:latin typeface="Arial Unicode MS" pitchFamily="34" charset="-128"/>
              </a:rPr>
              <a:t>ketergantungan</a:t>
            </a:r>
            <a:r>
              <a:rPr lang="en-GB" dirty="0">
                <a:solidFill>
                  <a:srgbClr val="000000"/>
                </a:solidFill>
                <a:latin typeface="Arial Unicode MS" pitchFamily="34" charset="-128"/>
              </a:rPr>
              <a:t> </a:t>
            </a:r>
            <a:r>
              <a:rPr lang="en-GB" dirty="0" err="1">
                <a:solidFill>
                  <a:srgbClr val="FF0000"/>
                </a:solidFill>
                <a:latin typeface="Arial Unicode MS" pitchFamily="34" charset="-128"/>
              </a:rPr>
              <a:t>terhadap</a:t>
            </a:r>
            <a:r>
              <a:rPr lang="en-GB" dirty="0">
                <a:solidFill>
                  <a:srgbClr val="FF0000"/>
                </a:solidFill>
                <a:latin typeface="Arial Unicode MS" pitchFamily="34" charset="-128"/>
              </a:rPr>
              <a:t> </a:t>
            </a:r>
            <a:r>
              <a:rPr lang="en-GB" dirty="0" err="1">
                <a:solidFill>
                  <a:srgbClr val="FF0000"/>
                </a:solidFill>
                <a:latin typeface="Arial Unicode MS" pitchFamily="34" charset="-128"/>
              </a:rPr>
              <a:t>penduduk</a:t>
            </a:r>
            <a:r>
              <a:rPr lang="en-GB" dirty="0">
                <a:solidFill>
                  <a:srgbClr val="FF0000"/>
                </a:solidFill>
                <a:latin typeface="Arial Unicode MS" pitchFamily="34" charset="-128"/>
              </a:rPr>
              <a:t> </a:t>
            </a:r>
            <a:r>
              <a:rPr lang="en-GB" dirty="0" err="1">
                <a:solidFill>
                  <a:srgbClr val="FF0000"/>
                </a:solidFill>
                <a:latin typeface="Arial Unicode MS" pitchFamily="34" charset="-128"/>
              </a:rPr>
              <a:t>tak</a:t>
            </a:r>
            <a:r>
              <a:rPr lang="en-GB" dirty="0">
                <a:solidFill>
                  <a:srgbClr val="FF0000"/>
                </a:solidFill>
                <a:latin typeface="Arial Unicode MS" pitchFamily="34" charset="-128"/>
              </a:rPr>
              <a:t> </a:t>
            </a:r>
            <a:r>
              <a:rPr lang="en-GB" dirty="0" err="1">
                <a:solidFill>
                  <a:srgbClr val="FF0000"/>
                </a:solidFill>
                <a:latin typeface="Arial Unicode MS" pitchFamily="34" charset="-128"/>
              </a:rPr>
              <a:t>produktif</a:t>
            </a:r>
            <a:r>
              <a:rPr lang="en-GB" dirty="0">
                <a:solidFill>
                  <a:srgbClr val="FF0000"/>
                </a:solidFill>
                <a:latin typeface="Arial Unicode MS" pitchFamily="34" charset="-128"/>
              </a:rPr>
              <a:t>), </a:t>
            </a:r>
            <a:r>
              <a:rPr lang="en-GB" dirty="0" err="1">
                <a:solidFill>
                  <a:srgbClr val="FF0000"/>
                </a:solidFill>
                <a:latin typeface="Arial Unicode MS" pitchFamily="34" charset="-128"/>
              </a:rPr>
              <a:t>yakni</a:t>
            </a:r>
            <a:r>
              <a:rPr lang="en-GB" dirty="0">
                <a:solidFill>
                  <a:srgbClr val="FF0000"/>
                </a:solidFill>
                <a:latin typeface="Arial Unicode MS" pitchFamily="34" charset="-128"/>
              </a:rPr>
              <a:t> 49,6%, </a:t>
            </a:r>
            <a:r>
              <a:rPr lang="en-GB" dirty="0" err="1">
                <a:solidFill>
                  <a:srgbClr val="000000"/>
                </a:solidFill>
                <a:latin typeface="Arial Unicode MS" pitchFamily="34" charset="-128"/>
              </a:rPr>
              <a:t>dengan</a:t>
            </a:r>
            <a:r>
              <a:rPr lang="en-GB" dirty="0">
                <a:solidFill>
                  <a:srgbClr val="000000"/>
                </a:solidFill>
                <a:latin typeface="Arial Unicode MS" pitchFamily="34" charset="-128"/>
              </a:rPr>
              <a:t> kata lain </a:t>
            </a:r>
            <a:r>
              <a:rPr lang="en-GB" dirty="0" err="1">
                <a:solidFill>
                  <a:srgbClr val="000000"/>
                </a:solidFill>
                <a:latin typeface="Arial Unicode MS" pitchFamily="34" charset="-128"/>
              </a:rPr>
              <a:t>penduduk</a:t>
            </a:r>
            <a:r>
              <a:rPr lang="en-GB" dirty="0">
                <a:solidFill>
                  <a:srgbClr val="000000"/>
                </a:solidFill>
                <a:latin typeface="Arial Unicode MS" pitchFamily="34" charset="-128"/>
              </a:rPr>
              <a:t> Indonesia yang </a:t>
            </a:r>
            <a:r>
              <a:rPr lang="en-GB" dirty="0" err="1">
                <a:solidFill>
                  <a:srgbClr val="000000"/>
                </a:solidFill>
                <a:latin typeface="Arial Unicode MS" pitchFamily="34" charset="-128"/>
              </a:rPr>
              <a:t>produktif</a:t>
            </a:r>
            <a:r>
              <a:rPr lang="en-GB" dirty="0">
                <a:solidFill>
                  <a:srgbClr val="000000"/>
                </a:solidFill>
                <a:latin typeface="Arial Unicode MS" pitchFamily="34" charset="-128"/>
              </a:rPr>
              <a:t> </a:t>
            </a:r>
            <a:r>
              <a:rPr lang="en-GB" dirty="0" err="1">
                <a:solidFill>
                  <a:srgbClr val="000000"/>
                </a:solidFill>
                <a:latin typeface="Arial Unicode MS" pitchFamily="34" charset="-128"/>
              </a:rPr>
              <a:t>lebih</a:t>
            </a:r>
            <a:r>
              <a:rPr lang="en-GB" dirty="0">
                <a:solidFill>
                  <a:srgbClr val="000000"/>
                </a:solidFill>
                <a:latin typeface="Arial Unicode MS" pitchFamily="34" charset="-128"/>
              </a:rPr>
              <a:t> </a:t>
            </a:r>
            <a:r>
              <a:rPr lang="en-GB" dirty="0" err="1">
                <a:solidFill>
                  <a:srgbClr val="000000"/>
                </a:solidFill>
                <a:latin typeface="Arial Unicode MS" pitchFamily="34" charset="-128"/>
              </a:rPr>
              <a:t>banyak</a:t>
            </a:r>
            <a:r>
              <a:rPr lang="en-GB" dirty="0">
                <a:solidFill>
                  <a:srgbClr val="000000"/>
                </a:solidFill>
                <a:latin typeface="Arial Unicode MS" pitchFamily="34" charset="-128"/>
              </a:rPr>
              <a:t> </a:t>
            </a:r>
            <a:r>
              <a:rPr lang="en-GB" dirty="0" err="1">
                <a:solidFill>
                  <a:srgbClr val="000000"/>
                </a:solidFill>
                <a:latin typeface="Arial Unicode MS" pitchFamily="34" charset="-128"/>
              </a:rPr>
              <a:t>dari</a:t>
            </a:r>
            <a:r>
              <a:rPr lang="en-GB" dirty="0">
                <a:solidFill>
                  <a:srgbClr val="000000"/>
                </a:solidFill>
                <a:latin typeface="Arial Unicode MS" pitchFamily="34" charset="-128"/>
              </a:rPr>
              <a:t> </a:t>
            </a:r>
            <a:r>
              <a:rPr lang="en-GB" dirty="0" err="1">
                <a:solidFill>
                  <a:srgbClr val="000000"/>
                </a:solidFill>
                <a:latin typeface="Arial Unicode MS" pitchFamily="34" charset="-128"/>
              </a:rPr>
              <a:t>penduduk</a:t>
            </a:r>
            <a:r>
              <a:rPr lang="en-GB" dirty="0">
                <a:solidFill>
                  <a:srgbClr val="000000"/>
                </a:solidFill>
                <a:latin typeface="Arial Unicode MS" pitchFamily="34" charset="-128"/>
              </a:rPr>
              <a:t> </a:t>
            </a:r>
            <a:r>
              <a:rPr lang="en-GB" dirty="0" err="1">
                <a:solidFill>
                  <a:srgbClr val="000000"/>
                </a:solidFill>
                <a:latin typeface="Arial Unicode MS" pitchFamily="34" charset="-128"/>
              </a:rPr>
              <a:t>tak</a:t>
            </a:r>
            <a:r>
              <a:rPr lang="en-GB" dirty="0">
                <a:solidFill>
                  <a:srgbClr val="000000"/>
                </a:solidFill>
                <a:latin typeface="Arial Unicode MS" pitchFamily="34" charset="-128"/>
              </a:rPr>
              <a:t> </a:t>
            </a:r>
            <a:r>
              <a:rPr lang="en-GB" dirty="0" err="1">
                <a:solidFill>
                  <a:srgbClr val="000000"/>
                </a:solidFill>
                <a:latin typeface="Arial Unicode MS" pitchFamily="34" charset="-128"/>
              </a:rPr>
              <a:t>produktif</a:t>
            </a:r>
            <a:r>
              <a:rPr lang="en-GB" dirty="0">
                <a:solidFill>
                  <a:srgbClr val="000000"/>
                </a:solidFill>
                <a:latin typeface="Arial Unicode MS" pitchFamily="34" charset="-128"/>
              </a:rPr>
              <a:t>.</a:t>
            </a:r>
          </a:p>
          <a:p>
            <a:pPr marL="483638" indent="-483638" defTabSz="414547" fontAlgn="base">
              <a:lnSpc>
                <a:spcPct val="90000"/>
              </a:lnSpc>
              <a:spcBef>
                <a:spcPts val="454"/>
              </a:spcBef>
              <a:spcAft>
                <a:spcPct val="0"/>
              </a:spcAft>
              <a:buClr>
                <a:srgbClr val="000000"/>
              </a:buClr>
              <a:buSzPct val="85000"/>
              <a:buFont typeface="Wingdings" panose="05000000000000000000" pitchFamily="2" charset="2"/>
              <a:buChar char="ü"/>
              <a:tabLst>
                <a:tab pos="555608" algn="l"/>
                <a:tab pos="970155" algn="l"/>
                <a:tab pos="1384702" algn="l"/>
                <a:tab pos="1799252" algn="l"/>
                <a:tab pos="2213798" algn="l"/>
                <a:tab pos="2628347" algn="l"/>
                <a:tab pos="3042893" algn="l"/>
                <a:tab pos="3457441" algn="l"/>
                <a:tab pos="3871987" algn="l"/>
                <a:tab pos="4286536" algn="l"/>
                <a:tab pos="4701082" algn="l"/>
                <a:tab pos="5115630" algn="l"/>
                <a:tab pos="5530177" algn="l"/>
                <a:tab pos="5944726" algn="l"/>
                <a:tab pos="6359273" algn="l"/>
                <a:tab pos="6773821" algn="l"/>
                <a:tab pos="7188367" algn="l"/>
                <a:tab pos="7602914" algn="l"/>
                <a:tab pos="8017462" algn="l"/>
                <a:tab pos="8432008" algn="l"/>
              </a:tabLst>
              <a:defRPr/>
            </a:pPr>
            <a:r>
              <a:rPr lang="en-GB" dirty="0" err="1">
                <a:solidFill>
                  <a:srgbClr val="000000"/>
                </a:solidFill>
                <a:latin typeface="Arial Unicode MS" pitchFamily="34" charset="-128"/>
              </a:rPr>
              <a:t>Kontribusi</a:t>
            </a:r>
            <a:r>
              <a:rPr lang="en-GB" dirty="0">
                <a:solidFill>
                  <a:srgbClr val="000000"/>
                </a:solidFill>
                <a:latin typeface="Arial Unicode MS" pitchFamily="34" charset="-128"/>
              </a:rPr>
              <a:t> </a:t>
            </a:r>
            <a:r>
              <a:rPr lang="en-GB" dirty="0" err="1">
                <a:solidFill>
                  <a:srgbClr val="000000"/>
                </a:solidFill>
                <a:latin typeface="Arial Unicode MS" pitchFamily="34" charset="-128"/>
              </a:rPr>
              <a:t>penduduk</a:t>
            </a:r>
            <a:r>
              <a:rPr lang="en-GB" dirty="0">
                <a:solidFill>
                  <a:srgbClr val="000000"/>
                </a:solidFill>
                <a:latin typeface="Arial Unicode MS" pitchFamily="34" charset="-128"/>
              </a:rPr>
              <a:t> </a:t>
            </a:r>
            <a:r>
              <a:rPr lang="en-GB" dirty="0" err="1">
                <a:solidFill>
                  <a:srgbClr val="000000"/>
                </a:solidFill>
                <a:latin typeface="Arial Unicode MS" pitchFamily="34" charset="-128"/>
              </a:rPr>
              <a:t>berusia</a:t>
            </a:r>
            <a:r>
              <a:rPr lang="en-GB" dirty="0">
                <a:solidFill>
                  <a:srgbClr val="000000"/>
                </a:solidFill>
                <a:latin typeface="Arial Unicode MS" pitchFamily="34" charset="-128"/>
              </a:rPr>
              <a:t> </a:t>
            </a:r>
            <a:r>
              <a:rPr lang="en-GB" dirty="0" err="1">
                <a:solidFill>
                  <a:srgbClr val="000000"/>
                </a:solidFill>
                <a:latin typeface="Arial Unicode MS" pitchFamily="34" charset="-128"/>
              </a:rPr>
              <a:t>produktif</a:t>
            </a:r>
            <a:r>
              <a:rPr lang="en-GB" dirty="0">
                <a:solidFill>
                  <a:srgbClr val="000000"/>
                </a:solidFill>
                <a:latin typeface="Arial Unicode MS" pitchFamily="34" charset="-128"/>
              </a:rPr>
              <a:t> </a:t>
            </a:r>
            <a:r>
              <a:rPr lang="en-GB" dirty="0" err="1">
                <a:solidFill>
                  <a:srgbClr val="000000"/>
                </a:solidFill>
                <a:latin typeface="Arial Unicode MS" pitchFamily="34" charset="-128"/>
              </a:rPr>
              <a:t>telah</a:t>
            </a:r>
            <a:r>
              <a:rPr lang="en-GB" dirty="0">
                <a:solidFill>
                  <a:srgbClr val="000000"/>
                </a:solidFill>
                <a:latin typeface="Arial Unicode MS" pitchFamily="34" charset="-128"/>
              </a:rPr>
              <a:t> </a:t>
            </a:r>
            <a:r>
              <a:rPr lang="en-GB" dirty="0" err="1">
                <a:solidFill>
                  <a:srgbClr val="000000"/>
                </a:solidFill>
                <a:latin typeface="Arial Unicode MS" pitchFamily="34" charset="-128"/>
              </a:rPr>
              <a:t>terlihat</a:t>
            </a:r>
            <a:r>
              <a:rPr lang="en-GB" dirty="0">
                <a:solidFill>
                  <a:srgbClr val="000000"/>
                </a:solidFill>
                <a:latin typeface="Arial Unicode MS" pitchFamily="34" charset="-128"/>
              </a:rPr>
              <a:t> </a:t>
            </a:r>
            <a:r>
              <a:rPr lang="en-GB" dirty="0" err="1">
                <a:solidFill>
                  <a:srgbClr val="000000"/>
                </a:solidFill>
                <a:latin typeface="Arial Unicode MS" pitchFamily="34" charset="-128"/>
              </a:rPr>
              <a:t>dari</a:t>
            </a:r>
            <a:r>
              <a:rPr lang="en-GB" dirty="0">
                <a:solidFill>
                  <a:srgbClr val="000000"/>
                </a:solidFill>
                <a:latin typeface="Arial Unicode MS" pitchFamily="34" charset="-128"/>
              </a:rPr>
              <a:t> </a:t>
            </a:r>
            <a:r>
              <a:rPr lang="en-GB" dirty="0" err="1">
                <a:solidFill>
                  <a:srgbClr val="000000"/>
                </a:solidFill>
                <a:latin typeface="Arial Unicode MS" pitchFamily="34" charset="-128"/>
              </a:rPr>
              <a:t>peningkatan</a:t>
            </a:r>
            <a:r>
              <a:rPr lang="en-GB" dirty="0">
                <a:solidFill>
                  <a:srgbClr val="000000"/>
                </a:solidFill>
                <a:latin typeface="Arial Unicode MS" pitchFamily="34" charset="-128"/>
              </a:rPr>
              <a:t> </a:t>
            </a:r>
            <a:r>
              <a:rPr lang="en-GB" dirty="0" err="1">
                <a:solidFill>
                  <a:srgbClr val="000000"/>
                </a:solidFill>
                <a:latin typeface="Arial Unicode MS" pitchFamily="34" charset="-128"/>
              </a:rPr>
              <a:t>Produk</a:t>
            </a:r>
            <a:r>
              <a:rPr lang="en-GB" dirty="0">
                <a:solidFill>
                  <a:srgbClr val="000000"/>
                </a:solidFill>
                <a:latin typeface="Arial Unicode MS" pitchFamily="34" charset="-128"/>
              </a:rPr>
              <a:t> </a:t>
            </a:r>
            <a:r>
              <a:rPr lang="en-GB" dirty="0" err="1">
                <a:solidFill>
                  <a:srgbClr val="000000"/>
                </a:solidFill>
                <a:latin typeface="Arial Unicode MS" pitchFamily="34" charset="-128"/>
              </a:rPr>
              <a:t>Domestik</a:t>
            </a:r>
            <a:r>
              <a:rPr lang="en-GB" dirty="0">
                <a:solidFill>
                  <a:srgbClr val="000000"/>
                </a:solidFill>
                <a:latin typeface="Arial Unicode MS" pitchFamily="34" charset="-128"/>
              </a:rPr>
              <a:t> </a:t>
            </a:r>
            <a:r>
              <a:rPr lang="en-GB" dirty="0" err="1">
                <a:solidFill>
                  <a:srgbClr val="000000"/>
                </a:solidFill>
                <a:latin typeface="Arial Unicode MS" pitchFamily="34" charset="-128"/>
              </a:rPr>
              <a:t>Bruto</a:t>
            </a:r>
            <a:r>
              <a:rPr lang="en-GB" dirty="0">
                <a:solidFill>
                  <a:srgbClr val="000000"/>
                </a:solidFill>
                <a:latin typeface="Arial Unicode MS" pitchFamily="34" charset="-128"/>
              </a:rPr>
              <a:t> (PDB) Indonesia yang </a:t>
            </a:r>
            <a:r>
              <a:rPr lang="en-GB" dirty="0" err="1">
                <a:solidFill>
                  <a:srgbClr val="000000"/>
                </a:solidFill>
                <a:latin typeface="Arial Unicode MS" pitchFamily="34" charset="-128"/>
              </a:rPr>
              <a:t>stabil</a:t>
            </a:r>
            <a:r>
              <a:rPr lang="en-GB" dirty="0">
                <a:solidFill>
                  <a:srgbClr val="000000"/>
                </a:solidFill>
                <a:latin typeface="Arial Unicode MS" pitchFamily="34" charset="-128"/>
              </a:rPr>
              <a:t>, </a:t>
            </a:r>
            <a:r>
              <a:rPr lang="en-GB" dirty="0" err="1">
                <a:solidFill>
                  <a:srgbClr val="000000"/>
                </a:solidFill>
                <a:latin typeface="Arial Unicode MS" pitchFamily="34" charset="-128"/>
              </a:rPr>
              <a:t>bahkan</a:t>
            </a:r>
            <a:r>
              <a:rPr lang="en-GB" dirty="0">
                <a:solidFill>
                  <a:srgbClr val="000000"/>
                </a:solidFill>
                <a:latin typeface="Arial Unicode MS" pitchFamily="34" charset="-128"/>
              </a:rPr>
              <a:t> </a:t>
            </a:r>
            <a:r>
              <a:rPr lang="en-GB" dirty="0" err="1">
                <a:solidFill>
                  <a:srgbClr val="000000"/>
                </a:solidFill>
                <a:latin typeface="Arial Unicode MS" pitchFamily="34" charset="-128"/>
              </a:rPr>
              <a:t>dibeberapa</a:t>
            </a:r>
            <a:r>
              <a:rPr lang="en-GB" dirty="0">
                <a:solidFill>
                  <a:srgbClr val="000000"/>
                </a:solidFill>
                <a:latin typeface="Arial Unicode MS" pitchFamily="34" charset="-128"/>
              </a:rPr>
              <a:t> </a:t>
            </a:r>
            <a:r>
              <a:rPr lang="en-GB" dirty="0" err="1">
                <a:solidFill>
                  <a:srgbClr val="000000"/>
                </a:solidFill>
                <a:latin typeface="Arial Unicode MS" pitchFamily="34" charset="-128"/>
              </a:rPr>
              <a:t>negara</a:t>
            </a:r>
            <a:r>
              <a:rPr lang="en-GB" dirty="0">
                <a:solidFill>
                  <a:srgbClr val="000000"/>
                </a:solidFill>
                <a:latin typeface="Arial Unicode MS" pitchFamily="34" charset="-128"/>
              </a:rPr>
              <a:t> </a:t>
            </a:r>
            <a:r>
              <a:rPr lang="en-GB" dirty="0" err="1">
                <a:solidFill>
                  <a:srgbClr val="000000"/>
                </a:solidFill>
                <a:latin typeface="Arial Unicode MS" pitchFamily="34" charset="-128"/>
              </a:rPr>
              <a:t>seperti</a:t>
            </a:r>
            <a:r>
              <a:rPr lang="en-GB" dirty="0">
                <a:solidFill>
                  <a:srgbClr val="000000"/>
                </a:solidFill>
                <a:latin typeface="Arial Unicode MS" pitchFamily="34" charset="-128"/>
              </a:rPr>
              <a:t> Brazil, India </a:t>
            </a:r>
            <a:r>
              <a:rPr lang="en-GB" dirty="0" err="1">
                <a:solidFill>
                  <a:srgbClr val="000000"/>
                </a:solidFill>
                <a:latin typeface="Arial Unicode MS" pitchFamily="34" charset="-128"/>
              </a:rPr>
              <a:t>dan</a:t>
            </a:r>
            <a:r>
              <a:rPr lang="en-GB" dirty="0">
                <a:solidFill>
                  <a:srgbClr val="000000"/>
                </a:solidFill>
                <a:latin typeface="Arial Unicode MS" pitchFamily="34" charset="-128"/>
              </a:rPr>
              <a:t> </a:t>
            </a:r>
            <a:r>
              <a:rPr lang="en-GB" dirty="0" err="1">
                <a:solidFill>
                  <a:srgbClr val="000000"/>
                </a:solidFill>
                <a:latin typeface="Arial Unicode MS" pitchFamily="34" charset="-128"/>
              </a:rPr>
              <a:t>Rusia</a:t>
            </a:r>
            <a:r>
              <a:rPr lang="en-GB" dirty="0">
                <a:solidFill>
                  <a:srgbClr val="000000"/>
                </a:solidFill>
                <a:latin typeface="Arial Unicode MS" pitchFamily="34" charset="-128"/>
              </a:rPr>
              <a:t> bonus </a:t>
            </a:r>
            <a:r>
              <a:rPr lang="en-GB" dirty="0" err="1">
                <a:solidFill>
                  <a:srgbClr val="000000"/>
                </a:solidFill>
                <a:latin typeface="Arial Unicode MS" pitchFamily="34" charset="-128"/>
              </a:rPr>
              <a:t>demografi</a:t>
            </a:r>
            <a:r>
              <a:rPr lang="en-GB" dirty="0">
                <a:solidFill>
                  <a:srgbClr val="000000"/>
                </a:solidFill>
                <a:latin typeface="Arial Unicode MS" pitchFamily="34" charset="-128"/>
              </a:rPr>
              <a:t> </a:t>
            </a:r>
            <a:r>
              <a:rPr lang="en-GB" dirty="0" err="1">
                <a:solidFill>
                  <a:srgbClr val="000000"/>
                </a:solidFill>
                <a:latin typeface="Arial Unicode MS" pitchFamily="34" charset="-128"/>
              </a:rPr>
              <a:t>berkontribusi</a:t>
            </a:r>
            <a:r>
              <a:rPr lang="en-GB" dirty="0">
                <a:solidFill>
                  <a:srgbClr val="000000"/>
                </a:solidFill>
                <a:latin typeface="Arial Unicode MS" pitchFamily="34" charset="-128"/>
              </a:rPr>
              <a:t> </a:t>
            </a:r>
            <a:r>
              <a:rPr lang="en-GB" dirty="0" err="1">
                <a:solidFill>
                  <a:srgbClr val="000000"/>
                </a:solidFill>
                <a:latin typeface="Arial Unicode MS" pitchFamily="34" charset="-128"/>
              </a:rPr>
              <a:t>menumbuhkan</a:t>
            </a:r>
            <a:r>
              <a:rPr lang="en-GB" dirty="0">
                <a:solidFill>
                  <a:srgbClr val="000000"/>
                </a:solidFill>
                <a:latin typeface="Arial Unicode MS" pitchFamily="34" charset="-128"/>
              </a:rPr>
              <a:t> </a:t>
            </a:r>
            <a:r>
              <a:rPr lang="en-GB" dirty="0" err="1">
                <a:solidFill>
                  <a:srgbClr val="000000"/>
                </a:solidFill>
                <a:latin typeface="Arial Unicode MS" pitchFamily="34" charset="-128"/>
              </a:rPr>
              <a:t>ekonomi</a:t>
            </a:r>
            <a:r>
              <a:rPr lang="en-GB" dirty="0">
                <a:solidFill>
                  <a:srgbClr val="000000"/>
                </a:solidFill>
                <a:latin typeface="Arial Unicode MS" pitchFamily="34" charset="-128"/>
              </a:rPr>
              <a:t>. </a:t>
            </a:r>
          </a:p>
          <a:p>
            <a:pPr marL="483638" indent="-483638" defTabSz="414547" fontAlgn="base">
              <a:lnSpc>
                <a:spcPct val="90000"/>
              </a:lnSpc>
              <a:spcBef>
                <a:spcPts val="454"/>
              </a:spcBef>
              <a:spcAft>
                <a:spcPct val="0"/>
              </a:spcAft>
              <a:buClr>
                <a:srgbClr val="000000"/>
              </a:buClr>
              <a:buSzPct val="85000"/>
              <a:buFont typeface="Wingdings" panose="05000000000000000000" pitchFamily="2" charset="2"/>
              <a:buChar char="ü"/>
              <a:tabLst>
                <a:tab pos="555608" algn="l"/>
                <a:tab pos="970155" algn="l"/>
                <a:tab pos="1384702" algn="l"/>
                <a:tab pos="1799252" algn="l"/>
                <a:tab pos="2213798" algn="l"/>
                <a:tab pos="2628347" algn="l"/>
                <a:tab pos="3042893" algn="l"/>
                <a:tab pos="3457441" algn="l"/>
                <a:tab pos="3871987" algn="l"/>
                <a:tab pos="4286536" algn="l"/>
                <a:tab pos="4701082" algn="l"/>
                <a:tab pos="5115630" algn="l"/>
                <a:tab pos="5530177" algn="l"/>
                <a:tab pos="5944726" algn="l"/>
                <a:tab pos="6359273" algn="l"/>
                <a:tab pos="6773821" algn="l"/>
                <a:tab pos="7188367" algn="l"/>
                <a:tab pos="7602914" algn="l"/>
                <a:tab pos="8017462" algn="l"/>
                <a:tab pos="8432008" algn="l"/>
              </a:tabLst>
              <a:defRPr/>
            </a:pPr>
            <a:r>
              <a:rPr lang="en-GB" dirty="0">
                <a:solidFill>
                  <a:srgbClr val="00CC99">
                    <a:lumMod val="50000"/>
                  </a:srgbClr>
                </a:solidFill>
                <a:latin typeface="Arial Unicode MS" pitchFamily="34" charset="-128"/>
              </a:rPr>
              <a:t>Bonus </a:t>
            </a:r>
            <a:r>
              <a:rPr lang="en-GB" dirty="0" err="1">
                <a:solidFill>
                  <a:srgbClr val="00CC99">
                    <a:lumMod val="50000"/>
                  </a:srgbClr>
                </a:solidFill>
                <a:latin typeface="Arial Unicode MS" pitchFamily="34" charset="-128"/>
              </a:rPr>
              <a:t>Demografi</a:t>
            </a:r>
            <a:r>
              <a:rPr lang="en-GB" dirty="0">
                <a:solidFill>
                  <a:srgbClr val="00CC99">
                    <a:lumMod val="50000"/>
                  </a:srgbClr>
                </a:solidFill>
                <a:latin typeface="Arial Unicode MS" pitchFamily="34" charset="-128"/>
              </a:rPr>
              <a:t> </a:t>
            </a:r>
            <a:r>
              <a:rPr lang="en-GB" dirty="0" err="1">
                <a:solidFill>
                  <a:srgbClr val="00CC99">
                    <a:lumMod val="50000"/>
                  </a:srgbClr>
                </a:solidFill>
                <a:latin typeface="Arial Unicode MS" pitchFamily="34" charset="-128"/>
              </a:rPr>
              <a:t>harus</a:t>
            </a:r>
            <a:r>
              <a:rPr lang="en-GB" dirty="0">
                <a:solidFill>
                  <a:srgbClr val="00CC99">
                    <a:lumMod val="50000"/>
                  </a:srgbClr>
                </a:solidFill>
                <a:latin typeface="Arial Unicode MS" pitchFamily="34" charset="-128"/>
              </a:rPr>
              <a:t> </a:t>
            </a:r>
            <a:r>
              <a:rPr lang="en-GB" dirty="0" err="1">
                <a:solidFill>
                  <a:srgbClr val="00CC99">
                    <a:lumMod val="50000"/>
                  </a:srgbClr>
                </a:solidFill>
                <a:latin typeface="Arial Unicode MS" pitchFamily="34" charset="-128"/>
              </a:rPr>
              <a:t>dapat</a:t>
            </a:r>
            <a:r>
              <a:rPr lang="en-GB" dirty="0">
                <a:solidFill>
                  <a:srgbClr val="00CC99">
                    <a:lumMod val="50000"/>
                  </a:srgbClr>
                </a:solidFill>
                <a:latin typeface="Arial Unicode MS" pitchFamily="34" charset="-128"/>
              </a:rPr>
              <a:t> </a:t>
            </a:r>
            <a:r>
              <a:rPr lang="en-GB" dirty="0" err="1">
                <a:solidFill>
                  <a:srgbClr val="00CC99">
                    <a:lumMod val="50000"/>
                  </a:srgbClr>
                </a:solidFill>
                <a:latin typeface="Arial Unicode MS" pitchFamily="34" charset="-128"/>
              </a:rPr>
              <a:t>dimanfaatkan</a:t>
            </a:r>
            <a:r>
              <a:rPr lang="en-GB" dirty="0">
                <a:solidFill>
                  <a:srgbClr val="00CC99">
                    <a:lumMod val="50000"/>
                  </a:srgbClr>
                </a:solidFill>
                <a:latin typeface="Arial Unicode MS" pitchFamily="34" charset="-128"/>
              </a:rPr>
              <a:t> </a:t>
            </a:r>
            <a:r>
              <a:rPr lang="en-GB" dirty="0" err="1">
                <a:solidFill>
                  <a:srgbClr val="00CC99">
                    <a:lumMod val="50000"/>
                  </a:srgbClr>
                </a:solidFill>
                <a:latin typeface="Arial Unicode MS" pitchFamily="34" charset="-128"/>
              </a:rPr>
              <a:t>secara</a:t>
            </a:r>
            <a:r>
              <a:rPr lang="en-GB" dirty="0">
                <a:solidFill>
                  <a:srgbClr val="00CC99">
                    <a:lumMod val="50000"/>
                  </a:srgbClr>
                </a:solidFill>
                <a:latin typeface="Arial Unicode MS" pitchFamily="34" charset="-128"/>
              </a:rPr>
              <a:t> </a:t>
            </a:r>
            <a:r>
              <a:rPr lang="en-GB" dirty="0" err="1">
                <a:solidFill>
                  <a:srgbClr val="00CC99">
                    <a:lumMod val="50000"/>
                  </a:srgbClr>
                </a:solidFill>
                <a:latin typeface="Arial Unicode MS" pitchFamily="34" charset="-128"/>
              </a:rPr>
              <a:t>baik</a:t>
            </a:r>
            <a:r>
              <a:rPr lang="en-GB" dirty="0">
                <a:solidFill>
                  <a:srgbClr val="00CC99">
                    <a:lumMod val="50000"/>
                  </a:srgbClr>
                </a:solidFill>
                <a:latin typeface="Arial Unicode MS" pitchFamily="34" charset="-128"/>
              </a:rPr>
              <a:t> </a:t>
            </a:r>
            <a:r>
              <a:rPr lang="en-GB" dirty="0" err="1">
                <a:solidFill>
                  <a:srgbClr val="00CC99">
                    <a:lumMod val="50000"/>
                  </a:srgbClr>
                </a:solidFill>
                <a:latin typeface="Arial Unicode MS" pitchFamily="34" charset="-128"/>
              </a:rPr>
              <a:t>oleh</a:t>
            </a:r>
            <a:r>
              <a:rPr lang="en-GB" dirty="0">
                <a:solidFill>
                  <a:srgbClr val="00CC99">
                    <a:lumMod val="50000"/>
                  </a:srgbClr>
                </a:solidFill>
                <a:latin typeface="Arial Unicode MS" pitchFamily="34" charset="-128"/>
              </a:rPr>
              <a:t> </a:t>
            </a:r>
            <a:r>
              <a:rPr lang="en-GB" dirty="0" err="1">
                <a:solidFill>
                  <a:srgbClr val="00CC99">
                    <a:lumMod val="50000"/>
                  </a:srgbClr>
                </a:solidFill>
                <a:latin typeface="Arial Unicode MS" pitchFamily="34" charset="-128"/>
              </a:rPr>
              <a:t>pemerintah</a:t>
            </a:r>
            <a:r>
              <a:rPr lang="en-GB" dirty="0">
                <a:solidFill>
                  <a:srgbClr val="00CC99">
                    <a:lumMod val="50000"/>
                  </a:srgbClr>
                </a:solidFill>
                <a:latin typeface="Arial Unicode MS" pitchFamily="34" charset="-128"/>
              </a:rPr>
              <a:t> (</a:t>
            </a:r>
            <a:r>
              <a:rPr lang="en-GB" dirty="0" err="1">
                <a:solidFill>
                  <a:srgbClr val="00CC99">
                    <a:lumMod val="50000"/>
                  </a:srgbClr>
                </a:solidFill>
                <a:latin typeface="Arial Unicode MS" pitchFamily="34" charset="-128"/>
              </a:rPr>
              <a:t>Pusat</a:t>
            </a:r>
            <a:r>
              <a:rPr lang="en-GB" dirty="0">
                <a:solidFill>
                  <a:srgbClr val="00CC99">
                    <a:lumMod val="50000"/>
                  </a:srgbClr>
                </a:solidFill>
                <a:latin typeface="Arial Unicode MS" pitchFamily="34" charset="-128"/>
              </a:rPr>
              <a:t> </a:t>
            </a:r>
            <a:r>
              <a:rPr lang="en-GB" dirty="0" err="1">
                <a:solidFill>
                  <a:srgbClr val="00CC99">
                    <a:lumMod val="50000"/>
                  </a:srgbClr>
                </a:solidFill>
                <a:latin typeface="Arial Unicode MS" pitchFamily="34" charset="-128"/>
              </a:rPr>
              <a:t>dan</a:t>
            </a:r>
            <a:r>
              <a:rPr lang="en-GB" dirty="0">
                <a:solidFill>
                  <a:srgbClr val="00CC99">
                    <a:lumMod val="50000"/>
                  </a:srgbClr>
                </a:solidFill>
                <a:latin typeface="Arial Unicode MS" pitchFamily="34" charset="-128"/>
              </a:rPr>
              <a:t> Daerah) </a:t>
            </a:r>
            <a:r>
              <a:rPr lang="en-GB" dirty="0" err="1">
                <a:solidFill>
                  <a:srgbClr val="00CC99">
                    <a:lumMod val="50000"/>
                  </a:srgbClr>
                </a:solidFill>
                <a:latin typeface="Arial Unicode MS" pitchFamily="34" charset="-128"/>
              </a:rPr>
              <a:t>melalui</a:t>
            </a:r>
            <a:r>
              <a:rPr lang="en-GB" dirty="0">
                <a:solidFill>
                  <a:srgbClr val="00CC99">
                    <a:lumMod val="50000"/>
                  </a:srgbClr>
                </a:solidFill>
                <a:latin typeface="Arial Unicode MS" pitchFamily="34" charset="-128"/>
              </a:rPr>
              <a:t> </a:t>
            </a:r>
            <a:r>
              <a:rPr lang="en-GB" dirty="0" err="1">
                <a:solidFill>
                  <a:srgbClr val="FF0000"/>
                </a:solidFill>
                <a:latin typeface="Arial Unicode MS" pitchFamily="34" charset="-128"/>
              </a:rPr>
              <a:t>kesiapan</a:t>
            </a:r>
            <a:r>
              <a:rPr lang="en-GB" dirty="0">
                <a:solidFill>
                  <a:srgbClr val="FF0000"/>
                </a:solidFill>
                <a:latin typeface="Arial Unicode MS" pitchFamily="34" charset="-128"/>
              </a:rPr>
              <a:t> </a:t>
            </a:r>
            <a:r>
              <a:rPr lang="en-GB" dirty="0" err="1">
                <a:solidFill>
                  <a:srgbClr val="FF0000"/>
                </a:solidFill>
                <a:latin typeface="Arial Unicode MS" pitchFamily="34" charset="-128"/>
              </a:rPr>
              <a:t>kebijakan</a:t>
            </a:r>
            <a:r>
              <a:rPr lang="en-GB" dirty="0">
                <a:solidFill>
                  <a:srgbClr val="FF0000"/>
                </a:solidFill>
                <a:latin typeface="Arial Unicode MS" pitchFamily="34" charset="-128"/>
              </a:rPr>
              <a:t> </a:t>
            </a:r>
            <a:r>
              <a:rPr lang="en-GB" dirty="0" err="1">
                <a:solidFill>
                  <a:srgbClr val="FF0000"/>
                </a:solidFill>
                <a:latin typeface="Arial Unicode MS" pitchFamily="34" charset="-128"/>
              </a:rPr>
              <a:t>kesehatan</a:t>
            </a:r>
            <a:r>
              <a:rPr lang="en-GB" dirty="0">
                <a:solidFill>
                  <a:srgbClr val="FF0000"/>
                </a:solidFill>
                <a:latin typeface="Arial Unicode MS" pitchFamily="34" charset="-128"/>
              </a:rPr>
              <a:t>, </a:t>
            </a:r>
            <a:r>
              <a:rPr lang="en-GB" dirty="0" err="1">
                <a:solidFill>
                  <a:srgbClr val="FF0000"/>
                </a:solidFill>
                <a:latin typeface="Arial Unicode MS" pitchFamily="34" charset="-128"/>
              </a:rPr>
              <a:t>penididikan</a:t>
            </a:r>
            <a:r>
              <a:rPr lang="en-GB" dirty="0">
                <a:solidFill>
                  <a:srgbClr val="FF0000"/>
                </a:solidFill>
                <a:latin typeface="Arial Unicode MS" pitchFamily="34" charset="-128"/>
              </a:rPr>
              <a:t> </a:t>
            </a:r>
            <a:r>
              <a:rPr lang="en-GB" dirty="0" err="1">
                <a:solidFill>
                  <a:srgbClr val="FF0000"/>
                </a:solidFill>
                <a:latin typeface="Arial Unicode MS" pitchFamily="34" charset="-128"/>
              </a:rPr>
              <a:t>dan</a:t>
            </a:r>
            <a:r>
              <a:rPr lang="en-GB" dirty="0">
                <a:solidFill>
                  <a:srgbClr val="FF0000"/>
                </a:solidFill>
                <a:latin typeface="Arial Unicode MS" pitchFamily="34" charset="-128"/>
              </a:rPr>
              <a:t> </a:t>
            </a:r>
            <a:r>
              <a:rPr lang="en-GB" dirty="0" err="1">
                <a:solidFill>
                  <a:srgbClr val="FF0000"/>
                </a:solidFill>
                <a:latin typeface="Arial Unicode MS" pitchFamily="34" charset="-128"/>
              </a:rPr>
              <a:t>peningkatan</a:t>
            </a:r>
            <a:r>
              <a:rPr lang="en-GB" dirty="0">
                <a:solidFill>
                  <a:srgbClr val="FF0000"/>
                </a:solidFill>
                <a:latin typeface="Arial Unicode MS" pitchFamily="34" charset="-128"/>
              </a:rPr>
              <a:t> </a:t>
            </a:r>
            <a:r>
              <a:rPr lang="en-GB" dirty="0" err="1">
                <a:solidFill>
                  <a:srgbClr val="FF0000"/>
                </a:solidFill>
                <a:latin typeface="Arial Unicode MS" pitchFamily="34" charset="-128"/>
              </a:rPr>
              <a:t>kompetensi</a:t>
            </a:r>
            <a:r>
              <a:rPr lang="en-GB" dirty="0">
                <a:solidFill>
                  <a:srgbClr val="FF0000"/>
                </a:solidFill>
                <a:latin typeface="Arial Unicode MS" pitchFamily="34" charset="-128"/>
              </a:rPr>
              <a:t> </a:t>
            </a:r>
            <a:r>
              <a:rPr lang="en-GB" dirty="0" err="1">
                <a:solidFill>
                  <a:srgbClr val="FF0000"/>
                </a:solidFill>
                <a:latin typeface="Arial Unicode MS" pitchFamily="34" charset="-128"/>
              </a:rPr>
              <a:t>dan</a:t>
            </a:r>
            <a:r>
              <a:rPr lang="en-GB" dirty="0">
                <a:solidFill>
                  <a:srgbClr val="FF0000"/>
                </a:solidFill>
                <a:latin typeface="Arial Unicode MS" pitchFamily="34" charset="-128"/>
              </a:rPr>
              <a:t> </a:t>
            </a:r>
            <a:r>
              <a:rPr lang="en-GB" dirty="0" err="1">
                <a:solidFill>
                  <a:srgbClr val="FF0000"/>
                </a:solidFill>
                <a:latin typeface="Arial Unicode MS" pitchFamily="34" charset="-128"/>
              </a:rPr>
              <a:t>kapasitas</a:t>
            </a:r>
            <a:r>
              <a:rPr lang="en-GB" dirty="0">
                <a:solidFill>
                  <a:srgbClr val="FF0000"/>
                </a:solidFill>
                <a:latin typeface="Arial Unicode MS" pitchFamily="34" charset="-128"/>
              </a:rPr>
              <a:t> SDM </a:t>
            </a:r>
            <a:r>
              <a:rPr lang="en-GB" dirty="0" err="1">
                <a:solidFill>
                  <a:srgbClr val="FF0000"/>
                </a:solidFill>
                <a:latin typeface="Arial Unicode MS" pitchFamily="34" charset="-128"/>
              </a:rPr>
              <a:t>serta</a:t>
            </a:r>
            <a:r>
              <a:rPr lang="en-GB" dirty="0">
                <a:solidFill>
                  <a:srgbClr val="FF0000"/>
                </a:solidFill>
                <a:latin typeface="Arial Unicode MS" pitchFamily="34" charset="-128"/>
              </a:rPr>
              <a:t> </a:t>
            </a:r>
            <a:r>
              <a:rPr lang="en-GB" dirty="0" err="1">
                <a:solidFill>
                  <a:srgbClr val="FF0000"/>
                </a:solidFill>
                <a:latin typeface="Arial Unicode MS" pitchFamily="34" charset="-128"/>
              </a:rPr>
              <a:t>ketenagakerjaan</a:t>
            </a:r>
            <a:r>
              <a:rPr lang="en-GB" dirty="0">
                <a:solidFill>
                  <a:srgbClr val="FF0000"/>
                </a:solidFill>
                <a:latin typeface="Arial Unicode MS" pitchFamily="34" charset="-128"/>
              </a:rPr>
              <a:t>. </a:t>
            </a:r>
          </a:p>
          <a:p>
            <a:pPr marL="483638" indent="-483638" defTabSz="414547" fontAlgn="base">
              <a:lnSpc>
                <a:spcPct val="90000"/>
              </a:lnSpc>
              <a:spcBef>
                <a:spcPts val="454"/>
              </a:spcBef>
              <a:spcAft>
                <a:spcPct val="0"/>
              </a:spcAft>
              <a:buClr>
                <a:srgbClr val="000000"/>
              </a:buClr>
              <a:buSzPct val="85000"/>
              <a:buFont typeface="Wingdings" panose="05000000000000000000" pitchFamily="2" charset="2"/>
              <a:buChar char="ü"/>
              <a:tabLst>
                <a:tab pos="555608" algn="l"/>
                <a:tab pos="970155" algn="l"/>
                <a:tab pos="1384702" algn="l"/>
                <a:tab pos="1799252" algn="l"/>
                <a:tab pos="2213798" algn="l"/>
                <a:tab pos="2628347" algn="l"/>
                <a:tab pos="3042893" algn="l"/>
                <a:tab pos="3457441" algn="l"/>
                <a:tab pos="3871987" algn="l"/>
                <a:tab pos="4286536" algn="l"/>
                <a:tab pos="4701082" algn="l"/>
                <a:tab pos="5115630" algn="l"/>
                <a:tab pos="5530177" algn="l"/>
                <a:tab pos="5944726" algn="l"/>
                <a:tab pos="6359273" algn="l"/>
                <a:tab pos="6773821" algn="l"/>
                <a:tab pos="7188367" algn="l"/>
                <a:tab pos="7602914" algn="l"/>
                <a:tab pos="8017462" algn="l"/>
                <a:tab pos="8432008" algn="l"/>
              </a:tabLst>
              <a:defRPr/>
            </a:pPr>
            <a:endParaRPr lang="en-GB" dirty="0">
              <a:solidFill>
                <a:srgbClr val="000000"/>
              </a:solidFill>
              <a:latin typeface="Arial Unicode MS" pitchFamily="34" charset="-128"/>
            </a:endParaRPr>
          </a:p>
        </p:txBody>
      </p:sp>
    </p:spTree>
    <p:extLst>
      <p:ext uri="{BB962C8B-B14F-4D97-AF65-F5344CB8AC3E}">
        <p14:creationId xmlns:p14="http://schemas.microsoft.com/office/powerpoint/2010/main" val="2806808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241" y="243439"/>
            <a:ext cx="5981760" cy="665281"/>
          </a:xfrm>
        </p:spPr>
        <p:txBody>
          <a:bodyPr rtlCol="0">
            <a:normAutofit fontScale="90000"/>
          </a:bodyPr>
          <a:lstStyle/>
          <a:p>
            <a:pPr algn="r" defTabSz="456962" eaLnBrk="1" fontAlgn="auto" hangingPunct="1">
              <a:spcAft>
                <a:spcPts val="0"/>
              </a:spcAft>
              <a:defRPr/>
            </a:pPr>
            <a:r>
              <a:rPr lang="id-ID" dirty="0"/>
              <a:t>Middle Income Trap</a:t>
            </a:r>
          </a:p>
        </p:txBody>
      </p:sp>
      <p:sp>
        <p:nvSpPr>
          <p:cNvPr id="3" name="Content Placeholder 2"/>
          <p:cNvSpPr>
            <a:spLocks noGrp="1"/>
          </p:cNvSpPr>
          <p:nvPr>
            <p:ph idx="1"/>
          </p:nvPr>
        </p:nvSpPr>
        <p:spPr>
          <a:xfrm>
            <a:off x="381601" y="1143721"/>
            <a:ext cx="8380800" cy="1402560"/>
          </a:xfrm>
        </p:spPr>
        <p:txBody>
          <a:bodyPr rtlCol="0">
            <a:normAutofit/>
          </a:bodyPr>
          <a:lstStyle/>
          <a:p>
            <a:pPr marL="742565" lvl="1" indent="-285604" defTabSz="456962" eaLnBrk="1" fontAlgn="auto" hangingPunct="1">
              <a:spcBef>
                <a:spcPts val="1000"/>
              </a:spcBef>
              <a:spcAft>
                <a:spcPts val="0"/>
              </a:spcAft>
              <a:buClr>
                <a:schemeClr val="bg2">
                  <a:lumMod val="40000"/>
                  <a:lumOff val="60000"/>
                </a:schemeClr>
              </a:buClr>
              <a:buFont typeface="Wingdings 3" charset="2"/>
              <a:buChar char=""/>
              <a:defRPr/>
            </a:pPr>
            <a:r>
              <a:rPr lang="en-US" sz="2449" dirty="0"/>
              <a:t>ADALAH SITUASI PEMBANGUNAN EKONOMI, DIMANA NEGARA MENCAPAI INCOME TERTENTU (</a:t>
            </a:r>
            <a:r>
              <a:rPr lang="en-GB" sz="2449" dirty="0"/>
              <a:t>KARENA </a:t>
            </a:r>
            <a:r>
              <a:rPr lang="en-US" sz="2449" dirty="0"/>
              <a:t>KELEBIHANNYA) TAPI BERHENTI PADA LEVEL TERSEBUT</a:t>
            </a:r>
            <a:endParaRPr lang="id-ID" sz="2449" dirty="0"/>
          </a:p>
        </p:txBody>
      </p:sp>
      <p:sp>
        <p:nvSpPr>
          <p:cNvPr id="4" name="Rectangle 3"/>
          <p:cNvSpPr/>
          <p:nvPr/>
        </p:nvSpPr>
        <p:spPr bwMode="auto">
          <a:xfrm>
            <a:off x="5345643" y="2590887"/>
            <a:ext cx="2883574" cy="91430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386" tIns="45694" rIns="91386" bIns="45694" anchor="ctr"/>
          <a:lstStyle/>
          <a:p>
            <a:pPr algn="ctr" defTabSz="913610" fontAlgn="base">
              <a:lnSpc>
                <a:spcPct val="32000"/>
              </a:lnSpc>
              <a:spcBef>
                <a:spcPct val="0"/>
              </a:spcBef>
              <a:spcAft>
                <a:spcPct val="0"/>
              </a:spcAft>
              <a:buClr>
                <a:srgbClr val="000000"/>
              </a:buClr>
              <a:buSzPct val="45000"/>
              <a:defRPr/>
            </a:pPr>
            <a:r>
              <a:rPr lang="en-GB" sz="2177" dirty="0">
                <a:solidFill>
                  <a:prstClr val="white"/>
                </a:solidFill>
                <a:latin typeface="Arial Narrow" panose="020B0606020202030204" pitchFamily="34" charset="0"/>
              </a:rPr>
              <a:t>RATIO INVESTASI</a:t>
            </a:r>
          </a:p>
          <a:p>
            <a:pPr algn="ctr" defTabSz="913610" fontAlgn="base">
              <a:lnSpc>
                <a:spcPct val="32000"/>
              </a:lnSpc>
              <a:spcBef>
                <a:spcPct val="0"/>
              </a:spcBef>
              <a:spcAft>
                <a:spcPct val="0"/>
              </a:spcAft>
              <a:buClr>
                <a:srgbClr val="000000"/>
              </a:buClr>
              <a:buSzPct val="45000"/>
              <a:defRPr/>
            </a:pPr>
            <a:endParaRPr lang="en-GB" sz="2177" dirty="0">
              <a:solidFill>
                <a:prstClr val="white"/>
              </a:solidFill>
              <a:latin typeface="Arial Narrow" panose="020B0606020202030204" pitchFamily="34" charset="0"/>
            </a:endParaRPr>
          </a:p>
          <a:p>
            <a:pPr algn="ctr" defTabSz="913610" fontAlgn="base">
              <a:lnSpc>
                <a:spcPct val="32000"/>
              </a:lnSpc>
              <a:spcBef>
                <a:spcPct val="0"/>
              </a:spcBef>
              <a:spcAft>
                <a:spcPct val="0"/>
              </a:spcAft>
              <a:buClr>
                <a:srgbClr val="000000"/>
              </a:buClr>
              <a:buSzPct val="45000"/>
              <a:defRPr/>
            </a:pPr>
            <a:endParaRPr lang="en-GB" sz="2177" dirty="0">
              <a:solidFill>
                <a:prstClr val="white"/>
              </a:solidFill>
              <a:latin typeface="Arial Narrow" panose="020B0606020202030204" pitchFamily="34" charset="0"/>
            </a:endParaRPr>
          </a:p>
          <a:p>
            <a:pPr algn="ctr" defTabSz="913610" fontAlgn="base">
              <a:lnSpc>
                <a:spcPct val="32000"/>
              </a:lnSpc>
              <a:spcBef>
                <a:spcPct val="0"/>
              </a:spcBef>
              <a:spcAft>
                <a:spcPct val="0"/>
              </a:spcAft>
              <a:buClr>
                <a:srgbClr val="000000"/>
              </a:buClr>
              <a:buSzPct val="45000"/>
              <a:defRPr/>
            </a:pPr>
            <a:r>
              <a:rPr lang="en-GB" sz="2177" dirty="0">
                <a:solidFill>
                  <a:prstClr val="white"/>
                </a:solidFill>
                <a:latin typeface="Arial Narrow" panose="020B0606020202030204" pitchFamily="34" charset="0"/>
              </a:rPr>
              <a:t> </a:t>
            </a:r>
            <a:r>
              <a:rPr lang="en-GB" sz="2177" dirty="0">
                <a:solidFill>
                  <a:prstClr val="white"/>
                </a:solidFill>
              </a:rPr>
              <a:t>RENDAH</a:t>
            </a:r>
            <a:endParaRPr lang="id-ID" sz="2177"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5345643" y="3657579"/>
            <a:ext cx="2883574" cy="91430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386" tIns="45694" rIns="91386" bIns="45694" anchor="ctr"/>
          <a:lstStyle/>
          <a:p>
            <a:pPr algn="ctr" defTabSz="913610" fontAlgn="base">
              <a:lnSpc>
                <a:spcPct val="32000"/>
              </a:lnSpc>
              <a:spcBef>
                <a:spcPct val="0"/>
              </a:spcBef>
              <a:spcAft>
                <a:spcPct val="0"/>
              </a:spcAft>
              <a:buClr>
                <a:srgbClr val="000000"/>
              </a:buClr>
              <a:buSzPct val="45000"/>
              <a:defRPr/>
            </a:pPr>
            <a:r>
              <a:rPr lang="en-GB" sz="1996" dirty="0">
                <a:solidFill>
                  <a:prstClr val="white"/>
                </a:solidFill>
                <a:latin typeface="Arial Narrow" panose="020B0606020202030204" pitchFamily="34" charset="0"/>
              </a:rPr>
              <a:t>PERTUMBUHAN</a:t>
            </a:r>
          </a:p>
          <a:p>
            <a:pPr algn="ctr" defTabSz="913610" fontAlgn="base">
              <a:lnSpc>
                <a:spcPct val="32000"/>
              </a:lnSpc>
              <a:spcBef>
                <a:spcPct val="0"/>
              </a:spcBef>
              <a:spcAft>
                <a:spcPct val="0"/>
              </a:spcAft>
              <a:buClr>
                <a:srgbClr val="000000"/>
              </a:buClr>
              <a:buSzPct val="45000"/>
              <a:defRPr/>
            </a:pPr>
            <a:endParaRPr lang="en-GB" sz="1996" dirty="0">
              <a:solidFill>
                <a:prstClr val="white"/>
              </a:solidFill>
              <a:latin typeface="Arial Narrow" panose="020B0606020202030204" pitchFamily="34" charset="0"/>
            </a:endParaRPr>
          </a:p>
          <a:p>
            <a:pPr algn="ctr" defTabSz="913610" fontAlgn="base">
              <a:lnSpc>
                <a:spcPct val="32000"/>
              </a:lnSpc>
              <a:spcBef>
                <a:spcPct val="0"/>
              </a:spcBef>
              <a:spcAft>
                <a:spcPct val="0"/>
              </a:spcAft>
              <a:buClr>
                <a:srgbClr val="000000"/>
              </a:buClr>
              <a:buSzPct val="45000"/>
              <a:defRPr/>
            </a:pPr>
            <a:endParaRPr lang="en-GB" sz="1996" dirty="0">
              <a:solidFill>
                <a:prstClr val="white"/>
              </a:solidFill>
              <a:latin typeface="Arial Narrow" panose="020B0606020202030204" pitchFamily="34" charset="0"/>
            </a:endParaRPr>
          </a:p>
          <a:p>
            <a:pPr algn="ctr" defTabSz="913610" fontAlgn="base">
              <a:lnSpc>
                <a:spcPct val="32000"/>
              </a:lnSpc>
              <a:spcBef>
                <a:spcPct val="0"/>
              </a:spcBef>
              <a:spcAft>
                <a:spcPct val="0"/>
              </a:spcAft>
              <a:buClr>
                <a:srgbClr val="000000"/>
              </a:buClr>
              <a:buSzPct val="45000"/>
              <a:defRPr/>
            </a:pPr>
            <a:r>
              <a:rPr lang="en-GB" sz="1996" dirty="0">
                <a:solidFill>
                  <a:prstClr val="white"/>
                </a:solidFill>
                <a:latin typeface="Arial Narrow" panose="020B0606020202030204" pitchFamily="34" charset="0"/>
              </a:rPr>
              <a:t> MANUFACTUR LAMBAN</a:t>
            </a:r>
            <a:endParaRPr lang="id-ID" sz="1996" dirty="0">
              <a:solidFill>
                <a:srgbClr val="FFFFFF"/>
              </a:solidFill>
              <a:effectLst>
                <a:outerShdw blurRad="38100" dist="38100" dir="2700000" algn="tl">
                  <a:srgbClr val="000000">
                    <a:alpha val="43137"/>
                  </a:srgbClr>
                </a:outerShdw>
              </a:effectLst>
              <a:latin typeface="Arial Narrow" panose="020B0606020202030204" pitchFamily="34" charset="0"/>
            </a:endParaRPr>
          </a:p>
        </p:txBody>
      </p:sp>
      <p:sp>
        <p:nvSpPr>
          <p:cNvPr id="6" name="Rectangle 5"/>
          <p:cNvSpPr/>
          <p:nvPr/>
        </p:nvSpPr>
        <p:spPr bwMode="auto">
          <a:xfrm>
            <a:off x="5345643" y="4648075"/>
            <a:ext cx="2883574" cy="91430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386" tIns="45694" rIns="91386" bIns="45694" anchor="ctr"/>
          <a:lstStyle/>
          <a:p>
            <a:pPr algn="ctr" defTabSz="913610" fontAlgn="base">
              <a:lnSpc>
                <a:spcPct val="32000"/>
              </a:lnSpc>
              <a:spcBef>
                <a:spcPct val="0"/>
              </a:spcBef>
              <a:spcAft>
                <a:spcPct val="0"/>
              </a:spcAft>
              <a:buClr>
                <a:srgbClr val="000000"/>
              </a:buClr>
              <a:buSzPct val="45000"/>
              <a:defRPr/>
            </a:pPr>
            <a:r>
              <a:rPr lang="en-GB" sz="1996" dirty="0">
                <a:solidFill>
                  <a:prstClr val="white"/>
                </a:solidFill>
              </a:rPr>
              <a:t>DIVERSIFIKASI</a:t>
            </a:r>
          </a:p>
          <a:p>
            <a:pPr algn="ctr" defTabSz="913610" fontAlgn="base">
              <a:lnSpc>
                <a:spcPct val="32000"/>
              </a:lnSpc>
              <a:spcBef>
                <a:spcPct val="0"/>
              </a:spcBef>
              <a:spcAft>
                <a:spcPct val="0"/>
              </a:spcAft>
              <a:buClr>
                <a:srgbClr val="000000"/>
              </a:buClr>
              <a:buSzPct val="45000"/>
              <a:defRPr/>
            </a:pPr>
            <a:endParaRPr lang="en-GB" sz="1996" dirty="0">
              <a:solidFill>
                <a:prstClr val="white"/>
              </a:solidFill>
            </a:endParaRPr>
          </a:p>
          <a:p>
            <a:pPr algn="ctr" defTabSz="913610" fontAlgn="base">
              <a:lnSpc>
                <a:spcPct val="32000"/>
              </a:lnSpc>
              <a:spcBef>
                <a:spcPct val="0"/>
              </a:spcBef>
              <a:spcAft>
                <a:spcPct val="0"/>
              </a:spcAft>
              <a:buClr>
                <a:srgbClr val="000000"/>
              </a:buClr>
              <a:buSzPct val="45000"/>
              <a:defRPr/>
            </a:pPr>
            <a:endParaRPr lang="en-GB" sz="1996" dirty="0">
              <a:solidFill>
                <a:prstClr val="white"/>
              </a:solidFill>
            </a:endParaRPr>
          </a:p>
          <a:p>
            <a:pPr algn="ctr" defTabSz="913610" fontAlgn="base">
              <a:lnSpc>
                <a:spcPct val="32000"/>
              </a:lnSpc>
              <a:spcBef>
                <a:spcPct val="0"/>
              </a:spcBef>
              <a:spcAft>
                <a:spcPct val="0"/>
              </a:spcAft>
              <a:buClr>
                <a:srgbClr val="000000"/>
              </a:buClr>
              <a:buSzPct val="45000"/>
              <a:defRPr/>
            </a:pPr>
            <a:r>
              <a:rPr lang="en-GB" sz="1996" dirty="0">
                <a:solidFill>
                  <a:prstClr val="white"/>
                </a:solidFill>
              </a:rPr>
              <a:t> INDUSTRI TERBATAS</a:t>
            </a:r>
            <a:endParaRPr lang="id-ID" sz="1996" dirty="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5345643" y="5638571"/>
            <a:ext cx="2883574" cy="91430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386" tIns="45694" rIns="91386" bIns="45694" anchor="ctr"/>
          <a:lstStyle/>
          <a:p>
            <a:pPr algn="ctr" defTabSz="913610" fontAlgn="base">
              <a:lnSpc>
                <a:spcPct val="32000"/>
              </a:lnSpc>
              <a:spcBef>
                <a:spcPct val="0"/>
              </a:spcBef>
              <a:spcAft>
                <a:spcPct val="0"/>
              </a:spcAft>
              <a:buClr>
                <a:srgbClr val="000000"/>
              </a:buClr>
              <a:buSzPct val="45000"/>
              <a:defRPr/>
            </a:pPr>
            <a:r>
              <a:rPr lang="en-GB" sz="1633" dirty="0">
                <a:solidFill>
                  <a:prstClr val="white"/>
                </a:solidFill>
              </a:rPr>
              <a:t>KONDISI PASAR TENAGA</a:t>
            </a:r>
          </a:p>
          <a:p>
            <a:pPr algn="ctr" defTabSz="913610" fontAlgn="base">
              <a:lnSpc>
                <a:spcPct val="32000"/>
              </a:lnSpc>
              <a:spcBef>
                <a:spcPct val="0"/>
              </a:spcBef>
              <a:spcAft>
                <a:spcPct val="0"/>
              </a:spcAft>
              <a:buClr>
                <a:srgbClr val="000000"/>
              </a:buClr>
              <a:buSzPct val="45000"/>
              <a:defRPr/>
            </a:pPr>
            <a:endParaRPr lang="en-GB" sz="1633" dirty="0">
              <a:solidFill>
                <a:prstClr val="white"/>
              </a:solidFill>
            </a:endParaRPr>
          </a:p>
          <a:p>
            <a:pPr algn="ctr" defTabSz="913610" fontAlgn="base">
              <a:lnSpc>
                <a:spcPct val="32000"/>
              </a:lnSpc>
              <a:spcBef>
                <a:spcPct val="0"/>
              </a:spcBef>
              <a:spcAft>
                <a:spcPct val="0"/>
              </a:spcAft>
              <a:buClr>
                <a:srgbClr val="000000"/>
              </a:buClr>
              <a:buSzPct val="45000"/>
              <a:defRPr/>
            </a:pPr>
            <a:endParaRPr lang="en-GB" sz="1633" dirty="0">
              <a:solidFill>
                <a:prstClr val="white"/>
              </a:solidFill>
            </a:endParaRPr>
          </a:p>
          <a:p>
            <a:pPr algn="ctr" defTabSz="913610" fontAlgn="base">
              <a:lnSpc>
                <a:spcPct val="32000"/>
              </a:lnSpc>
              <a:spcBef>
                <a:spcPct val="0"/>
              </a:spcBef>
              <a:spcAft>
                <a:spcPct val="0"/>
              </a:spcAft>
              <a:buClr>
                <a:srgbClr val="000000"/>
              </a:buClr>
              <a:buSzPct val="45000"/>
              <a:defRPr/>
            </a:pPr>
            <a:r>
              <a:rPr lang="en-GB" sz="1633" dirty="0">
                <a:solidFill>
                  <a:prstClr val="white"/>
                </a:solidFill>
              </a:rPr>
              <a:t> KERJA BURUK</a:t>
            </a:r>
            <a:endParaRPr lang="id-ID" sz="1633" dirty="0">
              <a:solidFill>
                <a:srgbClr val="FFFFFF"/>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901389" y="4161895"/>
            <a:ext cx="2883574" cy="91430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386" tIns="45694" rIns="91386" bIns="45694" anchor="ctr"/>
          <a:lstStyle/>
          <a:p>
            <a:pPr algn="ctr" defTabSz="414547" fontAlgn="base">
              <a:lnSpc>
                <a:spcPct val="32000"/>
              </a:lnSpc>
              <a:spcBef>
                <a:spcPct val="0"/>
              </a:spcBef>
              <a:spcAft>
                <a:spcPct val="0"/>
              </a:spcAft>
              <a:buClr>
                <a:srgbClr val="000000"/>
              </a:buClr>
              <a:buSzPct val="45000"/>
              <a:defRPr/>
            </a:pPr>
            <a:r>
              <a:rPr lang="en-AU" sz="2177" b="1" dirty="0">
                <a:solidFill>
                  <a:prstClr val="white"/>
                </a:solidFill>
              </a:rPr>
              <a:t>MIDDLE INCOME</a:t>
            </a:r>
          </a:p>
          <a:p>
            <a:pPr algn="ctr" defTabSz="414547" fontAlgn="base">
              <a:lnSpc>
                <a:spcPct val="32000"/>
              </a:lnSpc>
              <a:spcBef>
                <a:spcPct val="0"/>
              </a:spcBef>
              <a:spcAft>
                <a:spcPct val="0"/>
              </a:spcAft>
              <a:buClr>
                <a:srgbClr val="000000"/>
              </a:buClr>
              <a:buSzPct val="45000"/>
              <a:defRPr/>
            </a:pPr>
            <a:endParaRPr lang="en-AU" sz="2177" b="1" dirty="0">
              <a:solidFill>
                <a:prstClr val="white"/>
              </a:solidFill>
            </a:endParaRPr>
          </a:p>
          <a:p>
            <a:pPr algn="ctr" defTabSz="414547" fontAlgn="base">
              <a:lnSpc>
                <a:spcPct val="32000"/>
              </a:lnSpc>
              <a:spcBef>
                <a:spcPct val="0"/>
              </a:spcBef>
              <a:spcAft>
                <a:spcPct val="0"/>
              </a:spcAft>
              <a:buClr>
                <a:srgbClr val="000000"/>
              </a:buClr>
              <a:buSzPct val="45000"/>
              <a:defRPr/>
            </a:pPr>
            <a:endParaRPr lang="en-AU" sz="2177" b="1" dirty="0">
              <a:solidFill>
                <a:prstClr val="white"/>
              </a:solidFill>
            </a:endParaRPr>
          </a:p>
          <a:p>
            <a:pPr algn="ctr" defTabSz="414547" fontAlgn="base">
              <a:lnSpc>
                <a:spcPct val="32000"/>
              </a:lnSpc>
              <a:spcBef>
                <a:spcPct val="0"/>
              </a:spcBef>
              <a:spcAft>
                <a:spcPct val="0"/>
              </a:spcAft>
              <a:buClr>
                <a:srgbClr val="000000"/>
              </a:buClr>
              <a:buSzPct val="45000"/>
              <a:defRPr/>
            </a:pPr>
            <a:r>
              <a:rPr lang="en-AU" sz="2177" b="1" dirty="0">
                <a:solidFill>
                  <a:prstClr val="white"/>
                </a:solidFill>
              </a:rPr>
              <a:t> TRAP</a:t>
            </a:r>
            <a:endParaRPr lang="id-ID" sz="2449" b="1" dirty="0">
              <a:solidFill>
                <a:prstClr val="white"/>
              </a:solidFill>
            </a:endParaRPr>
          </a:p>
        </p:txBody>
      </p:sp>
      <p:cxnSp>
        <p:nvCxnSpPr>
          <p:cNvPr id="10" name="Elbow Connector 9"/>
          <p:cNvCxnSpPr/>
          <p:nvPr/>
        </p:nvCxnSpPr>
        <p:spPr>
          <a:xfrm rot="10800000" flipV="1">
            <a:off x="5345280" y="3047401"/>
            <a:ext cx="11520" cy="3048480"/>
          </a:xfrm>
          <a:prstGeom prst="bentConnector3">
            <a:avLst>
              <a:gd name="adj1" fmla="val 6942858"/>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72001" y="4176360"/>
            <a:ext cx="773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72001" y="5090761"/>
            <a:ext cx="773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84321" y="4586761"/>
            <a:ext cx="774720"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3769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632961" y="423721"/>
            <a:ext cx="6880320" cy="6537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1604" tIns="42434" rIns="81604" bIns="42434" numCol="1" anchor="ctr" anchorCtr="0" compatLnSpc="1">
            <a:prstTxWarp prst="textNoShape">
              <a:avLst/>
            </a:prstTxWarp>
            <a:normAutofit fontScale="90000"/>
          </a:bodyPr>
          <a:lstStyle/>
          <a:p>
            <a:pPr algn="r" defTabSz="414547" eaLnBrk="1" hangingPunct="1">
              <a:lnSpc>
                <a:spcPct val="100000"/>
              </a:lnSpc>
              <a:buClr>
                <a:srgbClr val="FFCC00"/>
              </a:buClr>
              <a:buSzPct val="100000"/>
              <a:tabLst>
                <a:tab pos="0" algn="l"/>
                <a:tab pos="414547" algn="l"/>
                <a:tab pos="829094" algn="l"/>
                <a:tab pos="1243642" algn="l"/>
                <a:tab pos="1658190" algn="l"/>
                <a:tab pos="2072736" algn="l"/>
                <a:tab pos="2487285" algn="l"/>
                <a:tab pos="2901832" algn="l"/>
                <a:tab pos="3316378" algn="l"/>
                <a:tab pos="3730926" algn="l"/>
                <a:tab pos="4145474" algn="l"/>
                <a:tab pos="4560021" algn="l"/>
                <a:tab pos="4974568" algn="l"/>
                <a:tab pos="5389116" algn="l"/>
                <a:tab pos="5803664" algn="l"/>
                <a:tab pos="6218210" algn="l"/>
                <a:tab pos="6632758" algn="l"/>
                <a:tab pos="7047306" algn="l"/>
                <a:tab pos="7461853" algn="l"/>
                <a:tab pos="7876402" algn="l"/>
                <a:tab pos="8290948" algn="l"/>
              </a:tabLst>
              <a:defRPr/>
            </a:pPr>
            <a:r>
              <a:rPr lang="en-GB" b="1" i="1" dirty="0" smtClean="0">
                <a:solidFill>
                  <a:srgbClr val="000066"/>
                </a:solidFill>
                <a:effectLst>
                  <a:outerShdw blurRad="38100" dist="38100" dir="2700000" algn="tl">
                    <a:srgbClr val="C0C0C0"/>
                  </a:outerShdw>
                </a:effectLst>
                <a:latin typeface="Arial Narrow" pitchFamily="34" charset="0"/>
              </a:rPr>
              <a:t>Middle Income Trap</a:t>
            </a:r>
            <a:r>
              <a:rPr lang="en-GB" b="1" dirty="0" smtClean="0">
                <a:solidFill>
                  <a:srgbClr val="000066"/>
                </a:solidFill>
                <a:effectLst>
                  <a:outerShdw blurRad="38100" dist="38100" dir="2700000" algn="tl">
                    <a:srgbClr val="C0C0C0"/>
                  </a:outerShdw>
                </a:effectLst>
                <a:latin typeface="Arial Narrow" pitchFamily="34" charset="0"/>
              </a:rPr>
              <a:t>  </a:t>
            </a:r>
          </a:p>
        </p:txBody>
      </p:sp>
      <p:sp>
        <p:nvSpPr>
          <p:cNvPr id="121859" name="Rectangle 2"/>
          <p:cNvSpPr>
            <a:spLocks noGrp="1" noChangeArrowheads="1"/>
          </p:cNvSpPr>
          <p:nvPr>
            <p:ph type="body" idx="1"/>
          </p:nvPr>
        </p:nvSpPr>
        <p:spPr>
          <a:xfrm>
            <a:off x="718561" y="3198601"/>
            <a:ext cx="7902720" cy="2124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1604" tIns="42434" rIns="81604" bIns="42434" numCol="1" anchor="t" anchorCtr="0" compatLnSpc="1">
            <a:prstTxWarp prst="textNoShape">
              <a:avLst/>
            </a:prstTxWarp>
          </a:bodyPr>
          <a:lstStyle/>
          <a:p>
            <a:pPr marL="482408" indent="-482408" eaLnBrk="1" hangingPunct="1">
              <a:lnSpc>
                <a:spcPct val="90000"/>
              </a:lnSpc>
              <a:spcBef>
                <a:spcPts val="454"/>
              </a:spcBef>
              <a:spcAft>
                <a:spcPct val="0"/>
              </a:spcAft>
              <a:buClr>
                <a:schemeClr val="tx1"/>
              </a:buClr>
              <a:buSzPct val="85000"/>
              <a:buNone/>
              <a:tabLst>
                <a:tab pos="554409" algn="l"/>
                <a:tab pos="969135" algn="l"/>
                <a:tab pos="1383861" algn="l"/>
                <a:tab pos="1798587" algn="l"/>
                <a:tab pos="2213313" algn="l"/>
                <a:tab pos="2628039" algn="l"/>
                <a:tab pos="3042765" algn="l"/>
                <a:tab pos="3456051" algn="l"/>
                <a:tab pos="3870777" algn="l"/>
                <a:tab pos="4285503" algn="l"/>
                <a:tab pos="4700229" algn="l"/>
                <a:tab pos="5114955" algn="l"/>
                <a:tab pos="5529682" algn="l"/>
                <a:tab pos="5944408" algn="l"/>
                <a:tab pos="6359134" algn="l"/>
                <a:tab pos="6772420" algn="l"/>
                <a:tab pos="7187147" algn="l"/>
                <a:tab pos="7601873" algn="l"/>
                <a:tab pos="8016599" algn="l"/>
                <a:tab pos="8431325" algn="l"/>
              </a:tabLst>
            </a:pPr>
            <a:r>
              <a:rPr lang="en-GB" sz="1814" b="1" dirty="0" err="1">
                <a:solidFill>
                  <a:schemeClr val="tx1"/>
                </a:solidFill>
                <a:latin typeface="Arial Unicode MS" panose="020B0604020202020204" pitchFamily="34" charset="-128"/>
              </a:rPr>
              <a:t>Kondisi</a:t>
            </a:r>
            <a:r>
              <a:rPr lang="en-GB" sz="1814" b="1" dirty="0">
                <a:solidFill>
                  <a:schemeClr val="tx1"/>
                </a:solidFill>
                <a:latin typeface="Arial Unicode MS" panose="020B0604020202020204" pitchFamily="34" charset="-128"/>
              </a:rPr>
              <a:t> Indonesia </a:t>
            </a:r>
            <a:r>
              <a:rPr lang="en-GB" sz="1814" b="1" dirty="0" err="1">
                <a:solidFill>
                  <a:schemeClr val="tx1"/>
                </a:solidFill>
                <a:latin typeface="Arial Unicode MS" panose="020B0604020202020204" pitchFamily="34" charset="-128"/>
              </a:rPr>
              <a:t>Saat</a:t>
            </a:r>
            <a:r>
              <a:rPr lang="en-GB" sz="1814" b="1" dirty="0">
                <a:solidFill>
                  <a:schemeClr val="tx1"/>
                </a:solidFill>
                <a:latin typeface="Arial Unicode MS" panose="020B0604020202020204" pitchFamily="34" charset="-128"/>
              </a:rPr>
              <a:t> </a:t>
            </a:r>
            <a:r>
              <a:rPr lang="en-GB" sz="1814" b="1" dirty="0" err="1">
                <a:solidFill>
                  <a:schemeClr val="tx1"/>
                </a:solidFill>
                <a:latin typeface="Arial Unicode MS" panose="020B0604020202020204" pitchFamily="34" charset="-128"/>
              </a:rPr>
              <a:t>ini</a:t>
            </a:r>
            <a:r>
              <a:rPr lang="en-GB" sz="1996" b="1" dirty="0">
                <a:solidFill>
                  <a:schemeClr val="tx1"/>
                </a:solidFill>
                <a:latin typeface="Arial Unicode MS" panose="020B0604020202020204" pitchFamily="34" charset="-128"/>
              </a:rPr>
              <a:t>  </a:t>
            </a:r>
            <a:r>
              <a:rPr lang="en-GB" sz="1542" b="1" dirty="0">
                <a:solidFill>
                  <a:schemeClr val="tx1"/>
                </a:solidFill>
                <a:latin typeface="Arial Unicode MS" panose="020B0604020202020204" pitchFamily="34" charset="-128"/>
              </a:rPr>
              <a:t>(</a:t>
            </a:r>
            <a:r>
              <a:rPr lang="en-GB" sz="1542" b="1" dirty="0" err="1">
                <a:solidFill>
                  <a:schemeClr val="tx1"/>
                </a:solidFill>
                <a:latin typeface="Arial Unicode MS" panose="020B0604020202020204" pitchFamily="34" charset="-128"/>
              </a:rPr>
              <a:t>Sumber</a:t>
            </a:r>
            <a:r>
              <a:rPr lang="en-GB" sz="1542" b="1" dirty="0">
                <a:solidFill>
                  <a:schemeClr val="tx1"/>
                </a:solidFill>
                <a:latin typeface="Arial Unicode MS" panose="020B0604020202020204" pitchFamily="34" charset="-128"/>
              </a:rPr>
              <a:t> : Bank </a:t>
            </a:r>
            <a:r>
              <a:rPr lang="en-GB" sz="1542" b="1" dirty="0" err="1">
                <a:solidFill>
                  <a:schemeClr val="tx1"/>
                </a:solidFill>
                <a:latin typeface="Arial Unicode MS" panose="020B0604020202020204" pitchFamily="34" charset="-128"/>
              </a:rPr>
              <a:t>Dunia</a:t>
            </a:r>
            <a:r>
              <a:rPr lang="en-GB" sz="1542" b="1" dirty="0">
                <a:solidFill>
                  <a:schemeClr val="tx1"/>
                </a:solidFill>
                <a:latin typeface="Arial Unicode MS" panose="020B0604020202020204" pitchFamily="34" charset="-128"/>
              </a:rPr>
              <a:t>, IMF, BPS):</a:t>
            </a:r>
            <a:r>
              <a:rPr lang="en-GB" sz="1996" dirty="0">
                <a:solidFill>
                  <a:schemeClr val="tx1"/>
                </a:solidFill>
                <a:latin typeface="Arial Unicode MS" panose="020B0604020202020204" pitchFamily="34" charset="-128"/>
              </a:rPr>
              <a:t> </a:t>
            </a:r>
          </a:p>
          <a:p>
            <a:pPr marL="482408" indent="-482408" eaLnBrk="1" hangingPunct="1">
              <a:lnSpc>
                <a:spcPct val="90000"/>
              </a:lnSpc>
              <a:spcBef>
                <a:spcPts val="454"/>
              </a:spcBef>
              <a:spcAft>
                <a:spcPct val="0"/>
              </a:spcAft>
              <a:buClr>
                <a:schemeClr val="tx1"/>
              </a:buClr>
              <a:buSzPct val="85000"/>
              <a:buFont typeface="Wingdings" panose="05000000000000000000" pitchFamily="2" charset="2"/>
              <a:buChar char="ü"/>
              <a:tabLst>
                <a:tab pos="554409" algn="l"/>
                <a:tab pos="969135" algn="l"/>
                <a:tab pos="1383861" algn="l"/>
                <a:tab pos="1798587" algn="l"/>
                <a:tab pos="2213313" algn="l"/>
                <a:tab pos="2628039" algn="l"/>
                <a:tab pos="3042765" algn="l"/>
                <a:tab pos="3456051" algn="l"/>
                <a:tab pos="3870777" algn="l"/>
                <a:tab pos="4285503" algn="l"/>
                <a:tab pos="4700229" algn="l"/>
                <a:tab pos="5114955" algn="l"/>
                <a:tab pos="5529682" algn="l"/>
                <a:tab pos="5944408" algn="l"/>
                <a:tab pos="6359134" algn="l"/>
                <a:tab pos="6772420" algn="l"/>
                <a:tab pos="7187147" algn="l"/>
                <a:tab pos="7601873" algn="l"/>
                <a:tab pos="8016599" algn="l"/>
                <a:tab pos="8431325" algn="l"/>
              </a:tabLst>
            </a:pPr>
            <a:r>
              <a:rPr lang="en-GB" sz="1814" dirty="0">
                <a:solidFill>
                  <a:schemeClr val="tx1"/>
                </a:solidFill>
                <a:latin typeface="Arial Unicode MS" panose="020B0604020202020204" pitchFamily="34" charset="-128"/>
              </a:rPr>
              <a:t>PDB per </a:t>
            </a:r>
            <a:r>
              <a:rPr lang="en-GB" sz="1814" dirty="0" err="1">
                <a:solidFill>
                  <a:schemeClr val="tx1"/>
                </a:solidFill>
                <a:latin typeface="Arial Unicode MS" panose="020B0604020202020204" pitchFamily="34" charset="-128"/>
              </a:rPr>
              <a:t>kapita</a:t>
            </a:r>
            <a:r>
              <a:rPr lang="en-GB" sz="1814" dirty="0">
                <a:solidFill>
                  <a:schemeClr val="tx1"/>
                </a:solidFill>
                <a:latin typeface="Arial Unicode MS" panose="020B0604020202020204" pitchFamily="34" charset="-128"/>
              </a:rPr>
              <a:t> 2013 : USD 3.592</a:t>
            </a:r>
          </a:p>
          <a:p>
            <a:pPr marL="482408" indent="-482408" eaLnBrk="1" hangingPunct="1">
              <a:lnSpc>
                <a:spcPct val="90000"/>
              </a:lnSpc>
              <a:spcBef>
                <a:spcPts val="454"/>
              </a:spcBef>
              <a:spcAft>
                <a:spcPct val="0"/>
              </a:spcAft>
              <a:buClr>
                <a:schemeClr val="tx1"/>
              </a:buClr>
              <a:buSzPct val="85000"/>
              <a:buFont typeface="Wingdings" panose="05000000000000000000" pitchFamily="2" charset="2"/>
              <a:buChar char="ü"/>
              <a:tabLst>
                <a:tab pos="554409" algn="l"/>
                <a:tab pos="969135" algn="l"/>
                <a:tab pos="1383861" algn="l"/>
                <a:tab pos="1798587" algn="l"/>
                <a:tab pos="2213313" algn="l"/>
                <a:tab pos="2628039" algn="l"/>
                <a:tab pos="3042765" algn="l"/>
                <a:tab pos="3456051" algn="l"/>
                <a:tab pos="3870777" algn="l"/>
                <a:tab pos="4285503" algn="l"/>
                <a:tab pos="4700229" algn="l"/>
                <a:tab pos="5114955" algn="l"/>
                <a:tab pos="5529682" algn="l"/>
                <a:tab pos="5944408" algn="l"/>
                <a:tab pos="6359134" algn="l"/>
                <a:tab pos="6772420" algn="l"/>
                <a:tab pos="7187147" algn="l"/>
                <a:tab pos="7601873" algn="l"/>
                <a:tab pos="8016599" algn="l"/>
                <a:tab pos="8431325" algn="l"/>
              </a:tabLst>
            </a:pPr>
            <a:r>
              <a:rPr lang="en-GB" sz="1814" dirty="0" err="1">
                <a:solidFill>
                  <a:schemeClr val="tx1"/>
                </a:solidFill>
                <a:latin typeface="Arial Unicode MS" panose="020B0604020202020204" pitchFamily="34" charset="-128"/>
              </a:rPr>
              <a:t>Pertumbuhan</a:t>
            </a:r>
            <a:r>
              <a:rPr lang="en-GB" sz="1814" dirty="0">
                <a:solidFill>
                  <a:schemeClr val="tx1"/>
                </a:solidFill>
                <a:latin typeface="Arial Unicode MS" panose="020B0604020202020204" pitchFamily="34" charset="-128"/>
              </a:rPr>
              <a:t> </a:t>
            </a:r>
            <a:r>
              <a:rPr lang="en-GB" sz="1814" dirty="0" err="1">
                <a:solidFill>
                  <a:schemeClr val="tx1"/>
                </a:solidFill>
                <a:latin typeface="Arial Unicode MS" panose="020B0604020202020204" pitchFamily="34" charset="-128"/>
              </a:rPr>
              <a:t>ekonomi</a:t>
            </a:r>
            <a:r>
              <a:rPr lang="en-GB" sz="1814" dirty="0">
                <a:solidFill>
                  <a:schemeClr val="tx1"/>
                </a:solidFill>
                <a:latin typeface="Arial Unicode MS" panose="020B0604020202020204" pitchFamily="34" charset="-128"/>
              </a:rPr>
              <a:t> rata-rata 2010-2013 : 6,15%</a:t>
            </a:r>
          </a:p>
          <a:p>
            <a:pPr marL="482408" indent="-482408" eaLnBrk="1" hangingPunct="1">
              <a:lnSpc>
                <a:spcPct val="90000"/>
              </a:lnSpc>
              <a:spcBef>
                <a:spcPts val="454"/>
              </a:spcBef>
              <a:spcAft>
                <a:spcPct val="0"/>
              </a:spcAft>
              <a:buClr>
                <a:schemeClr val="tx1"/>
              </a:buClr>
              <a:buSzPct val="85000"/>
              <a:buFont typeface="Wingdings" panose="05000000000000000000" pitchFamily="2" charset="2"/>
              <a:buChar char="ü"/>
              <a:tabLst>
                <a:tab pos="554409" algn="l"/>
                <a:tab pos="969135" algn="l"/>
                <a:tab pos="1383861" algn="l"/>
                <a:tab pos="1798587" algn="l"/>
                <a:tab pos="2213313" algn="l"/>
                <a:tab pos="2628039" algn="l"/>
                <a:tab pos="3042765" algn="l"/>
                <a:tab pos="3456051" algn="l"/>
                <a:tab pos="3870777" algn="l"/>
                <a:tab pos="4285503" algn="l"/>
                <a:tab pos="4700229" algn="l"/>
                <a:tab pos="5114955" algn="l"/>
                <a:tab pos="5529682" algn="l"/>
                <a:tab pos="5944408" algn="l"/>
                <a:tab pos="6359134" algn="l"/>
                <a:tab pos="6772420" algn="l"/>
                <a:tab pos="7187147" algn="l"/>
                <a:tab pos="7601873" algn="l"/>
                <a:tab pos="8016599" algn="l"/>
                <a:tab pos="8431325" algn="l"/>
              </a:tabLst>
            </a:pPr>
            <a:r>
              <a:rPr lang="en-GB" sz="1814" b="1" dirty="0" err="1">
                <a:solidFill>
                  <a:schemeClr val="tx1"/>
                </a:solidFill>
                <a:latin typeface="Arial Unicode MS" panose="020B0604020202020204" pitchFamily="34" charset="-128"/>
              </a:rPr>
              <a:t>Proyeksi</a:t>
            </a:r>
            <a:r>
              <a:rPr lang="en-GB" sz="1814" dirty="0">
                <a:solidFill>
                  <a:schemeClr val="tx1"/>
                </a:solidFill>
                <a:latin typeface="Arial Unicode MS" panose="020B0604020202020204" pitchFamily="34" charset="-128"/>
              </a:rPr>
              <a:t> : </a:t>
            </a:r>
          </a:p>
          <a:p>
            <a:pPr marL="482408" indent="-482408" eaLnBrk="1" hangingPunct="1">
              <a:lnSpc>
                <a:spcPct val="90000"/>
              </a:lnSpc>
              <a:spcBef>
                <a:spcPts val="454"/>
              </a:spcBef>
              <a:spcAft>
                <a:spcPct val="0"/>
              </a:spcAft>
              <a:buClr>
                <a:schemeClr val="tx1"/>
              </a:buClr>
              <a:buSzPct val="85000"/>
              <a:buNone/>
              <a:tabLst>
                <a:tab pos="554409" algn="l"/>
                <a:tab pos="969135" algn="l"/>
                <a:tab pos="1383861" algn="l"/>
                <a:tab pos="1798587" algn="l"/>
                <a:tab pos="2213313" algn="l"/>
                <a:tab pos="2628039" algn="l"/>
                <a:tab pos="3042765" algn="l"/>
                <a:tab pos="3456051" algn="l"/>
                <a:tab pos="3870777" algn="l"/>
                <a:tab pos="4285503" algn="l"/>
                <a:tab pos="4700229" algn="l"/>
                <a:tab pos="5114955" algn="l"/>
                <a:tab pos="5529682" algn="l"/>
                <a:tab pos="5944408" algn="l"/>
                <a:tab pos="6359134" algn="l"/>
                <a:tab pos="6772420" algn="l"/>
                <a:tab pos="7187147" algn="l"/>
                <a:tab pos="7601873" algn="l"/>
                <a:tab pos="8016599" algn="l"/>
                <a:tab pos="8431325" algn="l"/>
              </a:tabLst>
            </a:pPr>
            <a:r>
              <a:rPr lang="en-GB" sz="1814" dirty="0">
                <a:solidFill>
                  <a:schemeClr val="tx1"/>
                </a:solidFill>
                <a:latin typeface="Arial Unicode MS" panose="020B0604020202020204" pitchFamily="34" charset="-128"/>
              </a:rPr>
              <a:t>	</a:t>
            </a:r>
            <a:r>
              <a:rPr lang="en-GB" sz="1814" dirty="0" err="1">
                <a:solidFill>
                  <a:schemeClr val="tx1"/>
                </a:solidFill>
                <a:latin typeface="Arial Unicode MS" panose="020B0604020202020204" pitchFamily="34" charset="-128"/>
              </a:rPr>
              <a:t>Dengan</a:t>
            </a:r>
            <a:r>
              <a:rPr lang="en-GB" sz="1814" dirty="0">
                <a:solidFill>
                  <a:schemeClr val="tx1"/>
                </a:solidFill>
                <a:latin typeface="Arial Unicode MS" panose="020B0604020202020204" pitchFamily="34" charset="-128"/>
              </a:rPr>
              <a:t> </a:t>
            </a:r>
            <a:r>
              <a:rPr lang="en-GB" sz="1814" dirty="0" err="1">
                <a:solidFill>
                  <a:schemeClr val="tx1"/>
                </a:solidFill>
                <a:latin typeface="Arial Unicode MS" panose="020B0604020202020204" pitchFamily="34" charset="-128"/>
              </a:rPr>
              <a:t>pertumbuhan</a:t>
            </a:r>
            <a:r>
              <a:rPr lang="en-GB" sz="1814" dirty="0">
                <a:solidFill>
                  <a:schemeClr val="tx1"/>
                </a:solidFill>
                <a:latin typeface="Arial Unicode MS" panose="020B0604020202020204" pitchFamily="34" charset="-128"/>
              </a:rPr>
              <a:t> </a:t>
            </a:r>
            <a:r>
              <a:rPr lang="en-GB" sz="1814" dirty="0" err="1">
                <a:solidFill>
                  <a:schemeClr val="tx1"/>
                </a:solidFill>
                <a:latin typeface="Arial Unicode MS" panose="020B0604020202020204" pitchFamily="34" charset="-128"/>
              </a:rPr>
              <a:t>ekonomi</a:t>
            </a:r>
            <a:r>
              <a:rPr lang="en-GB" sz="1814" dirty="0">
                <a:solidFill>
                  <a:schemeClr val="tx1"/>
                </a:solidFill>
                <a:latin typeface="Arial Unicode MS" panose="020B0604020202020204" pitchFamily="34" charset="-128"/>
              </a:rPr>
              <a:t> rata-rata </a:t>
            </a:r>
            <a:r>
              <a:rPr lang="en-GB" sz="1814" dirty="0" err="1">
                <a:solidFill>
                  <a:schemeClr val="tx1"/>
                </a:solidFill>
                <a:latin typeface="Arial Unicode MS" panose="020B0604020202020204" pitchFamily="34" charset="-128"/>
              </a:rPr>
              <a:t>tetap</a:t>
            </a:r>
            <a:r>
              <a:rPr lang="en-GB" sz="1814" dirty="0">
                <a:solidFill>
                  <a:schemeClr val="tx1"/>
                </a:solidFill>
                <a:latin typeface="Arial Unicode MS" panose="020B0604020202020204" pitchFamily="34" charset="-128"/>
              </a:rPr>
              <a:t> </a:t>
            </a:r>
            <a:r>
              <a:rPr lang="en-GB" sz="1814" dirty="0" err="1">
                <a:solidFill>
                  <a:schemeClr val="tx1"/>
                </a:solidFill>
                <a:latin typeface="Arial Unicode MS" panose="020B0604020202020204" pitchFamily="34" charset="-128"/>
              </a:rPr>
              <a:t>pada</a:t>
            </a:r>
            <a:r>
              <a:rPr lang="en-GB" sz="1814" dirty="0">
                <a:solidFill>
                  <a:schemeClr val="tx1"/>
                </a:solidFill>
                <a:latin typeface="Arial Unicode MS" panose="020B0604020202020204" pitchFamily="34" charset="-128"/>
              </a:rPr>
              <a:t> </a:t>
            </a:r>
            <a:r>
              <a:rPr lang="en-GB" sz="1814" dirty="0" err="1">
                <a:solidFill>
                  <a:schemeClr val="tx1"/>
                </a:solidFill>
                <a:latin typeface="Arial Unicode MS" panose="020B0604020202020204" pitchFamily="34" charset="-128"/>
              </a:rPr>
              <a:t>angka</a:t>
            </a:r>
            <a:r>
              <a:rPr lang="en-GB" sz="1814" dirty="0">
                <a:solidFill>
                  <a:schemeClr val="tx1"/>
                </a:solidFill>
                <a:latin typeface="Arial Unicode MS" panose="020B0604020202020204" pitchFamily="34" charset="-128"/>
              </a:rPr>
              <a:t> 6% </a:t>
            </a:r>
            <a:r>
              <a:rPr lang="en-GB" sz="1814" dirty="0" err="1">
                <a:solidFill>
                  <a:schemeClr val="tx1"/>
                </a:solidFill>
                <a:latin typeface="Arial Unicode MS" panose="020B0604020202020204" pitchFamily="34" charset="-128"/>
              </a:rPr>
              <a:t>maka</a:t>
            </a:r>
            <a:r>
              <a:rPr lang="en-GB" sz="1814" dirty="0">
                <a:solidFill>
                  <a:schemeClr val="tx1"/>
                </a:solidFill>
                <a:latin typeface="Arial Unicode MS" panose="020B0604020202020204" pitchFamily="34" charset="-128"/>
              </a:rPr>
              <a:t> </a:t>
            </a:r>
            <a:r>
              <a:rPr lang="en-GB" sz="1814" dirty="0" err="1">
                <a:solidFill>
                  <a:schemeClr val="tx1"/>
                </a:solidFill>
                <a:latin typeface="Arial Unicode MS" panose="020B0604020202020204" pitchFamily="34" charset="-128"/>
              </a:rPr>
              <a:t>tahun</a:t>
            </a:r>
            <a:r>
              <a:rPr lang="en-GB" sz="1814" dirty="0">
                <a:solidFill>
                  <a:schemeClr val="tx1"/>
                </a:solidFill>
                <a:latin typeface="Arial Unicode MS" panose="020B0604020202020204" pitchFamily="34" charset="-128"/>
              </a:rPr>
              <a:t> 2032 Indonesia </a:t>
            </a:r>
            <a:r>
              <a:rPr lang="en-GB" sz="1814" dirty="0" err="1">
                <a:solidFill>
                  <a:schemeClr val="tx1"/>
                </a:solidFill>
                <a:latin typeface="Arial Unicode MS" panose="020B0604020202020204" pitchFamily="34" charset="-128"/>
              </a:rPr>
              <a:t>akan</a:t>
            </a:r>
            <a:r>
              <a:rPr lang="en-GB" sz="1814" dirty="0">
                <a:solidFill>
                  <a:schemeClr val="tx1"/>
                </a:solidFill>
                <a:latin typeface="Arial Unicode MS" panose="020B0604020202020204" pitchFamily="34" charset="-128"/>
              </a:rPr>
              <a:t> </a:t>
            </a:r>
            <a:r>
              <a:rPr lang="en-GB" sz="1814" dirty="0" err="1">
                <a:solidFill>
                  <a:schemeClr val="tx1"/>
                </a:solidFill>
                <a:latin typeface="Arial Unicode MS" panose="020B0604020202020204" pitchFamily="34" charset="-128"/>
              </a:rPr>
              <a:t>tetap</a:t>
            </a:r>
            <a:r>
              <a:rPr lang="en-GB" sz="1814" dirty="0">
                <a:solidFill>
                  <a:schemeClr val="tx1"/>
                </a:solidFill>
                <a:latin typeface="Arial Unicode MS" panose="020B0604020202020204" pitchFamily="34" charset="-128"/>
              </a:rPr>
              <a:t> </a:t>
            </a:r>
            <a:r>
              <a:rPr lang="en-GB" sz="1814" dirty="0" err="1">
                <a:solidFill>
                  <a:schemeClr val="tx1"/>
                </a:solidFill>
                <a:latin typeface="Arial Unicode MS" panose="020B0604020202020204" pitchFamily="34" charset="-128"/>
              </a:rPr>
              <a:t>berada</a:t>
            </a:r>
            <a:r>
              <a:rPr lang="en-GB" sz="1814" dirty="0">
                <a:solidFill>
                  <a:schemeClr val="tx1"/>
                </a:solidFill>
                <a:latin typeface="Arial Unicode MS" panose="020B0604020202020204" pitchFamily="34" charset="-128"/>
              </a:rPr>
              <a:t> </a:t>
            </a:r>
            <a:r>
              <a:rPr lang="en-GB" sz="1814" dirty="0" err="1">
                <a:solidFill>
                  <a:schemeClr val="tx1"/>
                </a:solidFill>
                <a:latin typeface="Arial Unicode MS" panose="020B0604020202020204" pitchFamily="34" charset="-128"/>
              </a:rPr>
              <a:t>dalam</a:t>
            </a:r>
            <a:r>
              <a:rPr lang="en-GB" sz="1814" dirty="0">
                <a:solidFill>
                  <a:schemeClr val="tx1"/>
                </a:solidFill>
                <a:latin typeface="Arial Unicode MS" panose="020B0604020202020204" pitchFamily="34" charset="-128"/>
              </a:rPr>
              <a:t> “middle income country” </a:t>
            </a:r>
            <a:r>
              <a:rPr lang="en-GB" sz="1814" dirty="0" err="1">
                <a:solidFill>
                  <a:schemeClr val="tx1"/>
                </a:solidFill>
                <a:latin typeface="Arial Unicode MS" panose="020B0604020202020204" pitchFamily="34" charset="-128"/>
              </a:rPr>
              <a:t>dengan</a:t>
            </a:r>
            <a:r>
              <a:rPr lang="en-GB" sz="1814" dirty="0">
                <a:solidFill>
                  <a:schemeClr val="tx1"/>
                </a:solidFill>
                <a:latin typeface="Arial Unicode MS" panose="020B0604020202020204" pitchFamily="34" charset="-128"/>
              </a:rPr>
              <a:t> PDB USD 8000 ( &lt; USD 12.000)</a:t>
            </a:r>
          </a:p>
        </p:txBody>
      </p:sp>
      <p:sp>
        <p:nvSpPr>
          <p:cNvPr id="121860" name="AutoShape 5"/>
          <p:cNvSpPr>
            <a:spLocks noChangeArrowheads="1"/>
          </p:cNvSpPr>
          <p:nvPr/>
        </p:nvSpPr>
        <p:spPr bwMode="auto">
          <a:xfrm>
            <a:off x="1175041" y="1535401"/>
            <a:ext cx="2743200" cy="718560"/>
          </a:xfrm>
          <a:prstGeom prst="roundRect">
            <a:avLst>
              <a:gd name="adj" fmla="val 16667"/>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110000"/>
              </a:lnSpc>
              <a:spcBef>
                <a:spcPct val="0"/>
              </a:spcBef>
              <a:spcAft>
                <a:spcPct val="0"/>
              </a:spcAft>
              <a:buClr>
                <a:srgbClr val="000000"/>
              </a:buClr>
              <a:buSzPct val="45000"/>
            </a:pPr>
            <a:r>
              <a:rPr lang="en-US" sz="1633" b="1">
                <a:solidFill>
                  <a:srgbClr val="FFFFFF"/>
                </a:solidFill>
                <a:latin typeface="Arial" panose="020B0604020202020204" pitchFamily="34" charset="0"/>
              </a:rPr>
              <a:t>Middle Income Countries </a:t>
            </a:r>
          </a:p>
          <a:p>
            <a:pPr algn="ctr" defTabSz="413287" fontAlgn="base">
              <a:lnSpc>
                <a:spcPct val="110000"/>
              </a:lnSpc>
              <a:spcBef>
                <a:spcPct val="0"/>
              </a:spcBef>
              <a:spcAft>
                <a:spcPct val="0"/>
              </a:spcAft>
              <a:buClr>
                <a:srgbClr val="000000"/>
              </a:buClr>
              <a:buSzPct val="45000"/>
            </a:pPr>
            <a:r>
              <a:rPr lang="en-US" sz="1633">
                <a:solidFill>
                  <a:srgbClr val="FFFFFF"/>
                </a:solidFill>
                <a:latin typeface="Arial" panose="020B0604020202020204" pitchFamily="34" charset="0"/>
              </a:rPr>
              <a:t>PDB : USD 2.000-12.000</a:t>
            </a:r>
          </a:p>
        </p:txBody>
      </p:sp>
      <p:sp>
        <p:nvSpPr>
          <p:cNvPr id="121861" name="AutoShape 9"/>
          <p:cNvSpPr>
            <a:spLocks noChangeArrowheads="1"/>
          </p:cNvSpPr>
          <p:nvPr/>
        </p:nvSpPr>
        <p:spPr bwMode="auto">
          <a:xfrm>
            <a:off x="5486401" y="1535401"/>
            <a:ext cx="2743200" cy="718560"/>
          </a:xfrm>
          <a:prstGeom prst="roundRect">
            <a:avLst>
              <a:gd name="adj" fmla="val 16667"/>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110000"/>
              </a:lnSpc>
              <a:spcBef>
                <a:spcPct val="0"/>
              </a:spcBef>
              <a:spcAft>
                <a:spcPct val="0"/>
              </a:spcAft>
              <a:buClr>
                <a:srgbClr val="000000"/>
              </a:buClr>
              <a:buSzPct val="45000"/>
            </a:pPr>
            <a:r>
              <a:rPr lang="en-US" sz="1633" b="1">
                <a:solidFill>
                  <a:srgbClr val="FFFFFF"/>
                </a:solidFill>
                <a:latin typeface="Arial" panose="020B0604020202020204" pitchFamily="34" charset="0"/>
              </a:rPr>
              <a:t>High Income Countries </a:t>
            </a:r>
          </a:p>
          <a:p>
            <a:pPr algn="ctr" defTabSz="413287" fontAlgn="base">
              <a:lnSpc>
                <a:spcPct val="110000"/>
              </a:lnSpc>
              <a:spcBef>
                <a:spcPct val="0"/>
              </a:spcBef>
              <a:spcAft>
                <a:spcPct val="0"/>
              </a:spcAft>
              <a:buClr>
                <a:srgbClr val="000000"/>
              </a:buClr>
              <a:buSzPct val="45000"/>
            </a:pPr>
            <a:r>
              <a:rPr lang="en-US" sz="1633">
                <a:solidFill>
                  <a:srgbClr val="FFFFFF"/>
                </a:solidFill>
                <a:latin typeface="Arial" panose="020B0604020202020204" pitchFamily="34" charset="0"/>
              </a:rPr>
              <a:t>PDB  &gt; USD 12.000</a:t>
            </a:r>
          </a:p>
        </p:txBody>
      </p:sp>
      <p:sp>
        <p:nvSpPr>
          <p:cNvPr id="121862" name="AutoShape 10"/>
          <p:cNvSpPr>
            <a:spLocks noChangeArrowheads="1"/>
          </p:cNvSpPr>
          <p:nvPr/>
        </p:nvSpPr>
        <p:spPr bwMode="auto">
          <a:xfrm>
            <a:off x="4114081" y="1797481"/>
            <a:ext cx="1241280" cy="260640"/>
          </a:xfrm>
          <a:prstGeom prst="rightArrow">
            <a:avLst>
              <a:gd name="adj1" fmla="val 50000"/>
              <a:gd name="adj2" fmla="val 11906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defTabSz="413287" fontAlgn="base">
              <a:lnSpc>
                <a:spcPct val="32000"/>
              </a:lnSpc>
              <a:spcBef>
                <a:spcPct val="0"/>
              </a:spcBef>
              <a:spcAft>
                <a:spcPct val="0"/>
              </a:spcAft>
              <a:buClr>
                <a:srgbClr val="000000"/>
              </a:buClr>
              <a:buSzPct val="45000"/>
            </a:pPr>
            <a:endParaRPr lang="en-AU" sz="1633">
              <a:solidFill>
                <a:srgbClr val="FFFFFF"/>
              </a:solidFill>
            </a:endParaRPr>
          </a:p>
        </p:txBody>
      </p:sp>
      <p:sp>
        <p:nvSpPr>
          <p:cNvPr id="121863" name="Text Box 11"/>
          <p:cNvSpPr txBox="1">
            <a:spLocks noChangeArrowheads="1"/>
          </p:cNvSpPr>
          <p:nvPr/>
        </p:nvSpPr>
        <p:spPr bwMode="auto">
          <a:xfrm>
            <a:off x="993600" y="2570761"/>
            <a:ext cx="2010240" cy="1641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07" tIns="41454" rIns="82907" bIns="41454">
            <a:spAutoFit/>
          </a:bodyP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defTabSz="413287" fontAlgn="base">
              <a:lnSpc>
                <a:spcPct val="32000"/>
              </a:lnSpc>
              <a:spcBef>
                <a:spcPct val="50000"/>
              </a:spcBef>
              <a:spcAft>
                <a:spcPct val="0"/>
              </a:spcAft>
              <a:buClr>
                <a:srgbClr val="000000"/>
              </a:buClr>
              <a:buSzPct val="45000"/>
            </a:pPr>
            <a:endParaRPr lang="en-US" sz="1633">
              <a:solidFill>
                <a:srgbClr val="FFFFFF"/>
              </a:solidFill>
            </a:endParaRPr>
          </a:p>
        </p:txBody>
      </p:sp>
      <p:sp>
        <p:nvSpPr>
          <p:cNvPr id="121864" name="Text Box 12"/>
          <p:cNvSpPr txBox="1">
            <a:spLocks noChangeArrowheads="1"/>
          </p:cNvSpPr>
          <p:nvPr/>
        </p:nvSpPr>
        <p:spPr bwMode="auto">
          <a:xfrm>
            <a:off x="1503361" y="2253961"/>
            <a:ext cx="6465600" cy="76005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07" tIns="41454" rIns="82907" bIns="41454">
            <a:spAutoFit/>
          </a:bodyP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defTabSz="413287" fontAlgn="base">
              <a:lnSpc>
                <a:spcPct val="95000"/>
              </a:lnSpc>
              <a:spcBef>
                <a:spcPct val="0"/>
              </a:spcBef>
              <a:spcAft>
                <a:spcPct val="0"/>
              </a:spcAft>
              <a:buClr>
                <a:srgbClr val="000000"/>
              </a:buClr>
              <a:buSzPct val="45000"/>
            </a:pPr>
            <a:r>
              <a:rPr lang="en-US" sz="1542" dirty="0">
                <a:solidFill>
                  <a:srgbClr val="000000"/>
                </a:solidFill>
                <a:latin typeface="Arial" panose="020B0604020202020204" pitchFamily="34" charset="0"/>
              </a:rPr>
              <a:t>ADB  (2012) : </a:t>
            </a:r>
            <a:r>
              <a:rPr lang="en-US" sz="1542" dirty="0" err="1">
                <a:solidFill>
                  <a:srgbClr val="000000"/>
                </a:solidFill>
                <a:latin typeface="Arial" panose="020B0604020202020204" pitchFamily="34" charset="0"/>
              </a:rPr>
              <a:t>Tahun</a:t>
            </a:r>
            <a:r>
              <a:rPr lang="en-US" sz="1542" dirty="0">
                <a:solidFill>
                  <a:srgbClr val="000000"/>
                </a:solidFill>
                <a:latin typeface="Arial" panose="020B0604020202020204" pitchFamily="34" charset="0"/>
              </a:rPr>
              <a:t> 2010 </a:t>
            </a:r>
            <a:r>
              <a:rPr lang="en-US" sz="1542" dirty="0" err="1">
                <a:solidFill>
                  <a:srgbClr val="000000"/>
                </a:solidFill>
                <a:latin typeface="Arial" panose="020B0604020202020204" pitchFamily="34" charset="0"/>
              </a:rPr>
              <a:t>dari</a:t>
            </a:r>
            <a:r>
              <a:rPr lang="en-US" sz="1542" dirty="0">
                <a:solidFill>
                  <a:srgbClr val="000000"/>
                </a:solidFill>
                <a:latin typeface="Arial" panose="020B0604020202020204" pitchFamily="34" charset="0"/>
              </a:rPr>
              <a:t> 52 ‘”</a:t>
            </a:r>
            <a:r>
              <a:rPr lang="en-US" sz="1542" dirty="0" err="1">
                <a:solidFill>
                  <a:srgbClr val="000000"/>
                </a:solidFill>
                <a:latin typeface="Arial" panose="020B0604020202020204" pitchFamily="34" charset="0"/>
              </a:rPr>
              <a:t>minddle</a:t>
            </a:r>
            <a:r>
              <a:rPr lang="en-US" sz="1542" dirty="0">
                <a:solidFill>
                  <a:srgbClr val="000000"/>
                </a:solidFill>
                <a:latin typeface="Arial" panose="020B0604020202020204" pitchFamily="34" charset="0"/>
              </a:rPr>
              <a:t> income countries” </a:t>
            </a:r>
            <a:r>
              <a:rPr lang="en-US" sz="1542" dirty="0" err="1" smtClean="0">
                <a:solidFill>
                  <a:srgbClr val="000000"/>
                </a:solidFill>
                <a:latin typeface="Arial" panose="020B0604020202020204" pitchFamily="34" charset="0"/>
              </a:rPr>
              <a:t>ternyata</a:t>
            </a:r>
            <a:r>
              <a:rPr lang="en-US" sz="1542" dirty="0" smtClean="0">
                <a:solidFill>
                  <a:srgbClr val="000000"/>
                </a:solidFill>
                <a:latin typeface="Arial" panose="020B0604020202020204" pitchFamily="34" charset="0"/>
              </a:rPr>
              <a:t> </a:t>
            </a:r>
            <a:r>
              <a:rPr lang="en-US" sz="1542" dirty="0">
                <a:solidFill>
                  <a:srgbClr val="000000"/>
                </a:solidFill>
                <a:latin typeface="Arial" panose="020B0604020202020204" pitchFamily="34" charset="0"/>
              </a:rPr>
              <a:t>35 </a:t>
            </a:r>
            <a:r>
              <a:rPr lang="en-US" sz="1542" dirty="0" err="1">
                <a:solidFill>
                  <a:srgbClr val="000000"/>
                </a:solidFill>
                <a:latin typeface="Arial" panose="020B0604020202020204" pitchFamily="34" charset="0"/>
              </a:rPr>
              <a:t>negara</a:t>
            </a:r>
            <a:r>
              <a:rPr lang="en-US" sz="1542" dirty="0">
                <a:solidFill>
                  <a:srgbClr val="000000"/>
                </a:solidFill>
                <a:latin typeface="Arial" panose="020B0604020202020204" pitchFamily="34" charset="0"/>
              </a:rPr>
              <a:t> </a:t>
            </a:r>
            <a:r>
              <a:rPr lang="en-US" sz="1542" dirty="0" err="1">
                <a:solidFill>
                  <a:srgbClr val="000000"/>
                </a:solidFill>
                <a:latin typeface="Arial" panose="020B0604020202020204" pitchFamily="34" charset="0"/>
              </a:rPr>
              <a:t>diantaranya</a:t>
            </a:r>
            <a:r>
              <a:rPr lang="en-US" sz="1542" dirty="0">
                <a:solidFill>
                  <a:srgbClr val="000000"/>
                </a:solidFill>
                <a:latin typeface="Arial" panose="020B0604020202020204" pitchFamily="34" charset="0"/>
              </a:rPr>
              <a:t> </a:t>
            </a:r>
            <a:r>
              <a:rPr lang="en-US" sz="1542" dirty="0" err="1">
                <a:solidFill>
                  <a:srgbClr val="000000"/>
                </a:solidFill>
                <a:latin typeface="Arial" panose="020B0604020202020204" pitchFamily="34" charset="0"/>
              </a:rPr>
              <a:t>terjebak</a:t>
            </a:r>
            <a:r>
              <a:rPr lang="en-US" sz="1542" dirty="0">
                <a:solidFill>
                  <a:srgbClr val="000000"/>
                </a:solidFill>
                <a:latin typeface="Arial" panose="020B0604020202020204" pitchFamily="34" charset="0"/>
              </a:rPr>
              <a:t> </a:t>
            </a:r>
            <a:r>
              <a:rPr lang="en-US" sz="1542" dirty="0" err="1">
                <a:solidFill>
                  <a:srgbClr val="000000"/>
                </a:solidFill>
                <a:latin typeface="Arial" panose="020B0604020202020204" pitchFamily="34" charset="0"/>
              </a:rPr>
              <a:t>dalam</a:t>
            </a:r>
            <a:r>
              <a:rPr lang="en-US" sz="1542" dirty="0">
                <a:solidFill>
                  <a:srgbClr val="000000"/>
                </a:solidFill>
                <a:latin typeface="Arial" panose="020B0604020202020204" pitchFamily="34" charset="0"/>
              </a:rPr>
              <a:t> status “middle income countries” </a:t>
            </a:r>
            <a:r>
              <a:rPr lang="en-US" sz="1542" dirty="0" err="1">
                <a:solidFill>
                  <a:srgbClr val="000000"/>
                </a:solidFill>
                <a:latin typeface="Arial" panose="020B0604020202020204" pitchFamily="34" charset="0"/>
              </a:rPr>
              <a:t>bahkan</a:t>
            </a:r>
            <a:r>
              <a:rPr lang="en-US" sz="1542" dirty="0">
                <a:solidFill>
                  <a:srgbClr val="000000"/>
                </a:solidFill>
                <a:latin typeface="Arial" panose="020B0604020202020204" pitchFamily="34" charset="0"/>
              </a:rPr>
              <a:t> 20 </a:t>
            </a:r>
            <a:r>
              <a:rPr lang="en-US" sz="1542" dirty="0" err="1">
                <a:solidFill>
                  <a:srgbClr val="000000"/>
                </a:solidFill>
                <a:latin typeface="Arial" panose="020B0604020202020204" pitchFamily="34" charset="0"/>
              </a:rPr>
              <a:t>negara</a:t>
            </a:r>
            <a:r>
              <a:rPr lang="en-US" sz="1542" dirty="0">
                <a:solidFill>
                  <a:srgbClr val="000000"/>
                </a:solidFill>
                <a:latin typeface="Arial" panose="020B0604020202020204" pitchFamily="34" charset="0"/>
              </a:rPr>
              <a:t> </a:t>
            </a:r>
            <a:r>
              <a:rPr lang="en-US" sz="1542" dirty="0" err="1">
                <a:solidFill>
                  <a:srgbClr val="000000"/>
                </a:solidFill>
                <a:latin typeface="Arial" panose="020B0604020202020204" pitchFamily="34" charset="0"/>
              </a:rPr>
              <a:t>terjebak</a:t>
            </a:r>
            <a:r>
              <a:rPr lang="en-US" sz="1542" dirty="0">
                <a:solidFill>
                  <a:srgbClr val="000000"/>
                </a:solidFill>
                <a:latin typeface="Arial" panose="020B0604020202020204" pitchFamily="34" charset="0"/>
              </a:rPr>
              <a:t> </a:t>
            </a:r>
            <a:r>
              <a:rPr lang="en-US" sz="1542" dirty="0" err="1">
                <a:solidFill>
                  <a:srgbClr val="000000"/>
                </a:solidFill>
                <a:latin typeface="Arial" panose="020B0604020202020204" pitchFamily="34" charset="0"/>
              </a:rPr>
              <a:t>dalam</a:t>
            </a:r>
            <a:r>
              <a:rPr lang="en-US" sz="1542" dirty="0">
                <a:solidFill>
                  <a:srgbClr val="000000"/>
                </a:solidFill>
                <a:latin typeface="Arial" panose="020B0604020202020204" pitchFamily="34" charset="0"/>
              </a:rPr>
              <a:t> “the lower middle income trap”.</a:t>
            </a:r>
          </a:p>
        </p:txBody>
      </p:sp>
      <p:sp>
        <p:nvSpPr>
          <p:cNvPr id="5133" name="AutoShape 13"/>
          <p:cNvSpPr>
            <a:spLocks noChangeArrowheads="1"/>
          </p:cNvSpPr>
          <p:nvPr/>
        </p:nvSpPr>
        <p:spPr bwMode="auto">
          <a:xfrm>
            <a:off x="924481" y="5434921"/>
            <a:ext cx="325440" cy="32688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p>
            <a:pPr defTabSz="414547" fontAlgn="base">
              <a:lnSpc>
                <a:spcPct val="32000"/>
              </a:lnSpc>
              <a:spcBef>
                <a:spcPct val="0"/>
              </a:spcBef>
              <a:spcAft>
                <a:spcPct val="0"/>
              </a:spcAft>
              <a:buClr>
                <a:srgbClr val="000000"/>
              </a:buClr>
              <a:buSzPct val="45000"/>
              <a:defRPr/>
            </a:pPr>
            <a:endParaRPr lang="en-AU" sz="1633">
              <a:solidFill>
                <a:srgbClr val="FFFFFF"/>
              </a:solidFill>
            </a:endParaRPr>
          </a:p>
        </p:txBody>
      </p:sp>
      <p:sp>
        <p:nvSpPr>
          <p:cNvPr id="121866" name="Rectangle 14"/>
          <p:cNvSpPr>
            <a:spLocks noChangeArrowheads="1"/>
          </p:cNvSpPr>
          <p:nvPr/>
        </p:nvSpPr>
        <p:spPr bwMode="auto">
          <a:xfrm>
            <a:off x="1306081" y="5453641"/>
            <a:ext cx="7511040" cy="78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04" tIns="42434" rIns="81604" bIns="42434"/>
          <a:lstStyle>
            <a:lvl1pPr marL="531813" indent="-531813">
              <a:tabLst>
                <a:tab pos="611188" algn="l"/>
                <a:tab pos="1068388" algn="l"/>
                <a:tab pos="1525588" algn="l"/>
                <a:tab pos="1982788" algn="l"/>
                <a:tab pos="2439988" algn="l"/>
                <a:tab pos="2897188" algn="l"/>
                <a:tab pos="3354388" algn="l"/>
                <a:tab pos="3810000" algn="l"/>
                <a:tab pos="4267200" algn="l"/>
                <a:tab pos="4724400" algn="l"/>
                <a:tab pos="5181600" algn="l"/>
                <a:tab pos="5638800" algn="l"/>
                <a:tab pos="6096000" algn="l"/>
                <a:tab pos="6553200" algn="l"/>
                <a:tab pos="7010400" algn="l"/>
                <a:tab pos="7466013" algn="l"/>
                <a:tab pos="7923213" algn="l"/>
                <a:tab pos="8380413" algn="l"/>
                <a:tab pos="8837613" algn="l"/>
                <a:tab pos="9294813" algn="l"/>
              </a:tabLst>
              <a:defRPr>
                <a:solidFill>
                  <a:schemeClr val="bg1"/>
                </a:solidFill>
                <a:latin typeface="Luxi Sans" pitchFamily="16" charset="0"/>
                <a:cs typeface="Arial" panose="020B0604020202020204" pitchFamily="34" charset="0"/>
              </a:defRPr>
            </a:lvl1pPr>
            <a:lvl2pPr marL="742950" indent="-285750">
              <a:tabLst>
                <a:tab pos="611188" algn="l"/>
                <a:tab pos="1068388" algn="l"/>
                <a:tab pos="1525588" algn="l"/>
                <a:tab pos="1982788" algn="l"/>
                <a:tab pos="2439988" algn="l"/>
                <a:tab pos="2897188" algn="l"/>
                <a:tab pos="3354388" algn="l"/>
                <a:tab pos="3810000" algn="l"/>
                <a:tab pos="4267200" algn="l"/>
                <a:tab pos="4724400" algn="l"/>
                <a:tab pos="5181600" algn="l"/>
                <a:tab pos="5638800" algn="l"/>
                <a:tab pos="6096000" algn="l"/>
                <a:tab pos="6553200" algn="l"/>
                <a:tab pos="7010400" algn="l"/>
                <a:tab pos="7466013" algn="l"/>
                <a:tab pos="7923213" algn="l"/>
                <a:tab pos="8380413" algn="l"/>
                <a:tab pos="8837613" algn="l"/>
                <a:tab pos="9294813" algn="l"/>
              </a:tabLst>
              <a:defRPr>
                <a:solidFill>
                  <a:schemeClr val="bg1"/>
                </a:solidFill>
                <a:latin typeface="Luxi Sans" pitchFamily="16" charset="0"/>
                <a:cs typeface="Arial" panose="020B0604020202020204" pitchFamily="34" charset="0"/>
              </a:defRPr>
            </a:lvl2pPr>
            <a:lvl3pPr marL="1143000" indent="-228600">
              <a:tabLst>
                <a:tab pos="611188" algn="l"/>
                <a:tab pos="1068388" algn="l"/>
                <a:tab pos="1525588" algn="l"/>
                <a:tab pos="1982788" algn="l"/>
                <a:tab pos="2439988" algn="l"/>
                <a:tab pos="2897188" algn="l"/>
                <a:tab pos="3354388" algn="l"/>
                <a:tab pos="3810000" algn="l"/>
                <a:tab pos="4267200" algn="l"/>
                <a:tab pos="4724400" algn="l"/>
                <a:tab pos="5181600" algn="l"/>
                <a:tab pos="5638800" algn="l"/>
                <a:tab pos="6096000" algn="l"/>
                <a:tab pos="6553200" algn="l"/>
                <a:tab pos="7010400" algn="l"/>
                <a:tab pos="7466013" algn="l"/>
                <a:tab pos="7923213" algn="l"/>
                <a:tab pos="8380413" algn="l"/>
                <a:tab pos="8837613" algn="l"/>
                <a:tab pos="9294813" algn="l"/>
              </a:tabLst>
              <a:defRPr>
                <a:solidFill>
                  <a:schemeClr val="bg1"/>
                </a:solidFill>
                <a:latin typeface="Luxi Sans" pitchFamily="16" charset="0"/>
                <a:cs typeface="Arial" panose="020B0604020202020204" pitchFamily="34" charset="0"/>
              </a:defRPr>
            </a:lvl3pPr>
            <a:lvl4pPr marL="1600200" indent="-228600">
              <a:tabLst>
                <a:tab pos="611188" algn="l"/>
                <a:tab pos="1068388" algn="l"/>
                <a:tab pos="1525588" algn="l"/>
                <a:tab pos="1982788" algn="l"/>
                <a:tab pos="2439988" algn="l"/>
                <a:tab pos="2897188" algn="l"/>
                <a:tab pos="3354388" algn="l"/>
                <a:tab pos="3810000" algn="l"/>
                <a:tab pos="4267200" algn="l"/>
                <a:tab pos="4724400" algn="l"/>
                <a:tab pos="5181600" algn="l"/>
                <a:tab pos="5638800" algn="l"/>
                <a:tab pos="6096000" algn="l"/>
                <a:tab pos="6553200" algn="l"/>
                <a:tab pos="7010400" algn="l"/>
                <a:tab pos="7466013" algn="l"/>
                <a:tab pos="7923213" algn="l"/>
                <a:tab pos="8380413" algn="l"/>
                <a:tab pos="8837613" algn="l"/>
                <a:tab pos="9294813" algn="l"/>
              </a:tabLst>
              <a:defRPr>
                <a:solidFill>
                  <a:schemeClr val="bg1"/>
                </a:solidFill>
                <a:latin typeface="Luxi Sans" pitchFamily="16" charset="0"/>
                <a:cs typeface="Arial" panose="020B0604020202020204" pitchFamily="34" charset="0"/>
              </a:defRPr>
            </a:lvl4pPr>
            <a:lvl5pPr marL="2057400" indent="-228600">
              <a:tabLst>
                <a:tab pos="611188" algn="l"/>
                <a:tab pos="1068388" algn="l"/>
                <a:tab pos="1525588" algn="l"/>
                <a:tab pos="1982788" algn="l"/>
                <a:tab pos="2439988" algn="l"/>
                <a:tab pos="2897188" algn="l"/>
                <a:tab pos="3354388" algn="l"/>
                <a:tab pos="3810000" algn="l"/>
                <a:tab pos="4267200" algn="l"/>
                <a:tab pos="4724400" algn="l"/>
                <a:tab pos="5181600" algn="l"/>
                <a:tab pos="5638800" algn="l"/>
                <a:tab pos="6096000" algn="l"/>
                <a:tab pos="6553200" algn="l"/>
                <a:tab pos="7010400" algn="l"/>
                <a:tab pos="7466013" algn="l"/>
                <a:tab pos="7923213" algn="l"/>
                <a:tab pos="8380413" algn="l"/>
                <a:tab pos="8837613" algn="l"/>
                <a:tab pos="9294813" algn="l"/>
              </a:tabLst>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tabLst>
                <a:tab pos="611188" algn="l"/>
                <a:tab pos="1068388" algn="l"/>
                <a:tab pos="1525588" algn="l"/>
                <a:tab pos="1982788" algn="l"/>
                <a:tab pos="2439988" algn="l"/>
                <a:tab pos="2897188" algn="l"/>
                <a:tab pos="3354388" algn="l"/>
                <a:tab pos="3810000" algn="l"/>
                <a:tab pos="4267200" algn="l"/>
                <a:tab pos="4724400" algn="l"/>
                <a:tab pos="5181600" algn="l"/>
                <a:tab pos="5638800" algn="l"/>
                <a:tab pos="6096000" algn="l"/>
                <a:tab pos="6553200" algn="l"/>
                <a:tab pos="7010400" algn="l"/>
                <a:tab pos="7466013" algn="l"/>
                <a:tab pos="7923213" algn="l"/>
                <a:tab pos="8380413" algn="l"/>
                <a:tab pos="8837613" algn="l"/>
                <a:tab pos="9294813" algn="l"/>
              </a:tabLs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tabLst>
                <a:tab pos="611188" algn="l"/>
                <a:tab pos="1068388" algn="l"/>
                <a:tab pos="1525588" algn="l"/>
                <a:tab pos="1982788" algn="l"/>
                <a:tab pos="2439988" algn="l"/>
                <a:tab pos="2897188" algn="l"/>
                <a:tab pos="3354388" algn="l"/>
                <a:tab pos="3810000" algn="l"/>
                <a:tab pos="4267200" algn="l"/>
                <a:tab pos="4724400" algn="l"/>
                <a:tab pos="5181600" algn="l"/>
                <a:tab pos="5638800" algn="l"/>
                <a:tab pos="6096000" algn="l"/>
                <a:tab pos="6553200" algn="l"/>
                <a:tab pos="7010400" algn="l"/>
                <a:tab pos="7466013" algn="l"/>
                <a:tab pos="7923213" algn="l"/>
                <a:tab pos="8380413" algn="l"/>
                <a:tab pos="8837613" algn="l"/>
                <a:tab pos="9294813" algn="l"/>
              </a:tabLs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tabLst>
                <a:tab pos="611188" algn="l"/>
                <a:tab pos="1068388" algn="l"/>
                <a:tab pos="1525588" algn="l"/>
                <a:tab pos="1982788" algn="l"/>
                <a:tab pos="2439988" algn="l"/>
                <a:tab pos="2897188" algn="l"/>
                <a:tab pos="3354388" algn="l"/>
                <a:tab pos="3810000" algn="l"/>
                <a:tab pos="4267200" algn="l"/>
                <a:tab pos="4724400" algn="l"/>
                <a:tab pos="5181600" algn="l"/>
                <a:tab pos="5638800" algn="l"/>
                <a:tab pos="6096000" algn="l"/>
                <a:tab pos="6553200" algn="l"/>
                <a:tab pos="7010400" algn="l"/>
                <a:tab pos="7466013" algn="l"/>
                <a:tab pos="7923213" algn="l"/>
                <a:tab pos="8380413" algn="l"/>
                <a:tab pos="8837613" algn="l"/>
                <a:tab pos="9294813" algn="l"/>
              </a:tabLs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tabLst>
                <a:tab pos="611188" algn="l"/>
                <a:tab pos="1068388" algn="l"/>
                <a:tab pos="1525588" algn="l"/>
                <a:tab pos="1982788" algn="l"/>
                <a:tab pos="2439988" algn="l"/>
                <a:tab pos="2897188" algn="l"/>
                <a:tab pos="3354388" algn="l"/>
                <a:tab pos="3810000" algn="l"/>
                <a:tab pos="4267200" algn="l"/>
                <a:tab pos="4724400" algn="l"/>
                <a:tab pos="5181600" algn="l"/>
                <a:tab pos="5638800" algn="l"/>
                <a:tab pos="6096000" algn="l"/>
                <a:tab pos="6553200" algn="l"/>
                <a:tab pos="7010400" algn="l"/>
                <a:tab pos="7466013" algn="l"/>
                <a:tab pos="7923213" algn="l"/>
                <a:tab pos="8380413" algn="l"/>
                <a:tab pos="8837613" algn="l"/>
                <a:tab pos="9294813" algn="l"/>
              </a:tabLst>
              <a:defRPr>
                <a:solidFill>
                  <a:schemeClr val="bg1"/>
                </a:solidFill>
                <a:latin typeface="Luxi Sans" pitchFamily="16" charset="0"/>
                <a:cs typeface="Arial" panose="020B0604020202020204" pitchFamily="34" charset="0"/>
              </a:defRPr>
            </a:lvl9pPr>
          </a:lstStyle>
          <a:p>
            <a:pPr defTabSz="413287" fontAlgn="base">
              <a:lnSpc>
                <a:spcPct val="90000"/>
              </a:lnSpc>
              <a:spcBef>
                <a:spcPts val="454"/>
              </a:spcBef>
              <a:spcAft>
                <a:spcPct val="0"/>
              </a:spcAft>
              <a:buClr>
                <a:srgbClr val="000000"/>
              </a:buClr>
              <a:buSzPct val="85000"/>
            </a:pPr>
            <a:r>
              <a:rPr lang="en-GB" sz="1633" b="1">
                <a:solidFill>
                  <a:srgbClr val="000000"/>
                </a:solidFill>
                <a:latin typeface="Arial Unicode MS" panose="020B0604020202020204" pitchFamily="34" charset="-128"/>
              </a:rPr>
              <a:t>Tantangan : </a:t>
            </a:r>
          </a:p>
          <a:p>
            <a:pPr defTabSz="413287" fontAlgn="base">
              <a:lnSpc>
                <a:spcPct val="90000"/>
              </a:lnSpc>
              <a:spcBef>
                <a:spcPts val="454"/>
              </a:spcBef>
              <a:spcAft>
                <a:spcPct val="0"/>
              </a:spcAft>
              <a:buClr>
                <a:srgbClr val="000000"/>
              </a:buClr>
              <a:buSzPct val="85000"/>
            </a:pPr>
            <a:r>
              <a:rPr lang="en-GB" sz="1633" b="1">
                <a:solidFill>
                  <a:srgbClr val="000000"/>
                </a:solidFill>
                <a:latin typeface="Arial Unicode MS" panose="020B0604020202020204" pitchFamily="34" charset="-128"/>
              </a:rPr>
              <a:t>	Meningkatkan tingkat laju pertumbuhan minimal 8 – 9 % per tahun dalam masa 10 tahun ke depan  </a:t>
            </a:r>
            <a:endParaRPr lang="en-GB" sz="1633">
              <a:solidFill>
                <a:srgbClr val="000000"/>
              </a:solidFill>
              <a:latin typeface="Arial Unicode MS" panose="020B0604020202020204" pitchFamily="34" charset="-128"/>
            </a:endParaRPr>
          </a:p>
        </p:txBody>
      </p:sp>
    </p:spTree>
    <p:extLst>
      <p:ext uri="{BB962C8B-B14F-4D97-AF65-F5344CB8AC3E}">
        <p14:creationId xmlns:p14="http://schemas.microsoft.com/office/powerpoint/2010/main" val="6239930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p:txBody>
          <a:bodyPr/>
          <a:lstStyle/>
          <a:p>
            <a:pPr eaLnBrk="1" hangingPunct="1"/>
            <a:endParaRPr lang="en-US" smtClean="0"/>
          </a:p>
        </p:txBody>
      </p:sp>
      <p:sp>
        <p:nvSpPr>
          <p:cNvPr id="122884" name="AutoShape 4"/>
          <p:cNvSpPr>
            <a:spLocks noChangeArrowheads="1"/>
          </p:cNvSpPr>
          <p:nvPr/>
        </p:nvSpPr>
        <p:spPr bwMode="auto">
          <a:xfrm>
            <a:off x="718561" y="1339561"/>
            <a:ext cx="7773120" cy="718560"/>
          </a:xfrm>
          <a:prstGeom prst="flowChartAlternateProcess">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105000"/>
              </a:lnSpc>
              <a:spcBef>
                <a:spcPct val="0"/>
              </a:spcBef>
              <a:spcAft>
                <a:spcPct val="0"/>
              </a:spcAft>
              <a:buClr>
                <a:srgbClr val="000000"/>
              </a:buClr>
              <a:buSzPct val="45000"/>
            </a:pPr>
            <a:r>
              <a:rPr lang="id-ID" sz="1633" b="1" dirty="0" smtClean="0">
                <a:solidFill>
                  <a:schemeClr val="tx1"/>
                </a:solidFill>
                <a:latin typeface="Arial" panose="020B0604020202020204" pitchFamily="34" charset="0"/>
              </a:rPr>
              <a:t>M</a:t>
            </a:r>
            <a:r>
              <a:rPr lang="en-US" sz="1633" b="1" dirty="0" err="1" smtClean="0">
                <a:solidFill>
                  <a:schemeClr val="tx1"/>
                </a:solidFill>
                <a:latin typeface="Arial" panose="020B0604020202020204" pitchFamily="34" charset="0"/>
              </a:rPr>
              <a:t>erupakan</a:t>
            </a:r>
            <a:r>
              <a:rPr lang="en-US" sz="1633" b="1" dirty="0" smtClean="0">
                <a:solidFill>
                  <a:schemeClr val="tx1"/>
                </a:solidFill>
                <a:latin typeface="Arial" panose="020B0604020202020204" pitchFamily="34" charset="0"/>
              </a:rPr>
              <a:t> </a:t>
            </a:r>
            <a:r>
              <a:rPr lang="en-US" sz="1633" b="1" dirty="0" err="1">
                <a:solidFill>
                  <a:schemeClr val="tx1"/>
                </a:solidFill>
                <a:latin typeface="Arial" panose="020B0604020202020204" pitchFamily="34" charset="0"/>
              </a:rPr>
              <a:t>isu</a:t>
            </a:r>
            <a:r>
              <a:rPr lang="en-US" sz="1633" b="1" dirty="0">
                <a:solidFill>
                  <a:schemeClr val="tx1"/>
                </a:solidFill>
                <a:latin typeface="Arial" panose="020B0604020202020204" pitchFamily="34" charset="0"/>
              </a:rPr>
              <a:t> </a:t>
            </a:r>
            <a:r>
              <a:rPr lang="en-US" sz="1633" b="1" dirty="0" err="1">
                <a:solidFill>
                  <a:schemeClr val="tx1"/>
                </a:solidFill>
                <a:latin typeface="Arial" panose="020B0604020202020204" pitchFamily="34" charset="0"/>
              </a:rPr>
              <a:t>jangka</a:t>
            </a:r>
            <a:r>
              <a:rPr lang="en-US" sz="1633" b="1" dirty="0">
                <a:solidFill>
                  <a:schemeClr val="tx1"/>
                </a:solidFill>
                <a:latin typeface="Arial" panose="020B0604020202020204" pitchFamily="34" charset="0"/>
              </a:rPr>
              <a:t> </a:t>
            </a:r>
            <a:r>
              <a:rPr lang="en-US" sz="1633" b="1" dirty="0" err="1">
                <a:solidFill>
                  <a:schemeClr val="tx1"/>
                </a:solidFill>
                <a:latin typeface="Arial" panose="020B0604020202020204" pitchFamily="34" charset="0"/>
              </a:rPr>
              <a:t>menengah</a:t>
            </a:r>
            <a:r>
              <a:rPr lang="en-US" sz="1633" b="1" dirty="0">
                <a:solidFill>
                  <a:schemeClr val="tx1"/>
                </a:solidFill>
                <a:latin typeface="Arial" panose="020B0604020202020204" pitchFamily="34" charset="0"/>
              </a:rPr>
              <a:t> </a:t>
            </a:r>
            <a:r>
              <a:rPr lang="en-US" sz="1633" b="1" dirty="0" err="1">
                <a:solidFill>
                  <a:schemeClr val="tx1"/>
                </a:solidFill>
                <a:latin typeface="Arial" panose="020B0604020202020204" pitchFamily="34" charset="0"/>
              </a:rPr>
              <a:t>dan</a:t>
            </a:r>
            <a:r>
              <a:rPr lang="en-US" sz="1633" b="1" dirty="0">
                <a:solidFill>
                  <a:schemeClr val="tx1"/>
                </a:solidFill>
                <a:latin typeface="Arial" panose="020B0604020202020204" pitchFamily="34" charset="0"/>
              </a:rPr>
              <a:t> </a:t>
            </a:r>
            <a:r>
              <a:rPr lang="en-US" sz="1633" b="1" dirty="0" err="1">
                <a:solidFill>
                  <a:schemeClr val="tx1"/>
                </a:solidFill>
                <a:latin typeface="Arial" panose="020B0604020202020204" pitchFamily="34" charset="0"/>
              </a:rPr>
              <a:t>panjang</a:t>
            </a:r>
            <a:r>
              <a:rPr lang="en-US" sz="1633" b="1" dirty="0">
                <a:solidFill>
                  <a:schemeClr val="tx1"/>
                </a:solidFill>
                <a:latin typeface="Arial" panose="020B0604020202020204" pitchFamily="34" charset="0"/>
              </a:rPr>
              <a:t>,</a:t>
            </a:r>
          </a:p>
          <a:p>
            <a:pPr algn="ctr" defTabSz="413287" fontAlgn="base">
              <a:lnSpc>
                <a:spcPct val="105000"/>
              </a:lnSpc>
              <a:spcBef>
                <a:spcPct val="0"/>
              </a:spcBef>
              <a:spcAft>
                <a:spcPct val="0"/>
              </a:spcAft>
              <a:buClr>
                <a:srgbClr val="000000"/>
              </a:buClr>
              <a:buSzPct val="45000"/>
            </a:pPr>
            <a:r>
              <a:rPr lang="en-US" sz="1633" b="1" dirty="0">
                <a:solidFill>
                  <a:schemeClr val="tx1"/>
                </a:solidFill>
                <a:latin typeface="Arial" panose="020B0604020202020204" pitchFamily="34" charset="0"/>
              </a:rPr>
              <a:t> </a:t>
            </a:r>
            <a:r>
              <a:rPr lang="en-US" sz="1633" b="1" dirty="0" err="1">
                <a:solidFill>
                  <a:schemeClr val="tx1"/>
                </a:solidFill>
                <a:latin typeface="Arial" panose="020B0604020202020204" pitchFamily="34" charset="0"/>
              </a:rPr>
              <a:t>namun</a:t>
            </a:r>
            <a:r>
              <a:rPr lang="en-US" sz="1633" b="1" dirty="0">
                <a:solidFill>
                  <a:schemeClr val="tx1"/>
                </a:solidFill>
                <a:latin typeface="Arial" panose="020B0604020202020204" pitchFamily="34" charset="0"/>
              </a:rPr>
              <a:t> </a:t>
            </a:r>
            <a:r>
              <a:rPr lang="en-US" sz="1633" b="1" dirty="0" err="1">
                <a:solidFill>
                  <a:schemeClr val="tx1"/>
                </a:solidFill>
                <a:latin typeface="Arial" panose="020B0604020202020204" pitchFamily="34" charset="0"/>
              </a:rPr>
              <a:t>harus</a:t>
            </a:r>
            <a:r>
              <a:rPr lang="en-US" sz="1633" b="1" dirty="0">
                <a:solidFill>
                  <a:schemeClr val="tx1"/>
                </a:solidFill>
                <a:latin typeface="Arial" panose="020B0604020202020204" pitchFamily="34" charset="0"/>
              </a:rPr>
              <a:t> </a:t>
            </a:r>
            <a:r>
              <a:rPr lang="en-US" sz="1633" b="1" dirty="0" err="1">
                <a:solidFill>
                  <a:schemeClr val="tx1"/>
                </a:solidFill>
                <a:latin typeface="Arial" panose="020B0604020202020204" pitchFamily="34" charset="0"/>
              </a:rPr>
              <a:t>dipersiapkan</a:t>
            </a:r>
            <a:r>
              <a:rPr lang="en-US" sz="1633" b="1" dirty="0">
                <a:solidFill>
                  <a:schemeClr val="tx1"/>
                </a:solidFill>
                <a:latin typeface="Arial" panose="020B0604020202020204" pitchFamily="34" charset="0"/>
              </a:rPr>
              <a:t> </a:t>
            </a:r>
            <a:r>
              <a:rPr lang="en-US" sz="1633" b="1" dirty="0" err="1">
                <a:solidFill>
                  <a:schemeClr val="tx1"/>
                </a:solidFill>
                <a:latin typeface="Arial" panose="020B0604020202020204" pitchFamily="34" charset="0"/>
              </a:rPr>
              <a:t>dari</a:t>
            </a:r>
            <a:r>
              <a:rPr lang="en-US" sz="1633" b="1" dirty="0">
                <a:solidFill>
                  <a:schemeClr val="tx1"/>
                </a:solidFill>
                <a:latin typeface="Arial" panose="020B0604020202020204" pitchFamily="34" charset="0"/>
              </a:rPr>
              <a:t> </a:t>
            </a:r>
            <a:r>
              <a:rPr lang="en-US" sz="1633" b="1" dirty="0" err="1">
                <a:solidFill>
                  <a:schemeClr val="tx1"/>
                </a:solidFill>
                <a:latin typeface="Arial" panose="020B0604020202020204" pitchFamily="34" charset="0"/>
              </a:rPr>
              <a:t>sekarang</a:t>
            </a:r>
            <a:endParaRPr lang="en-US" sz="1633" b="1" dirty="0">
              <a:solidFill>
                <a:schemeClr val="tx1"/>
              </a:solidFill>
              <a:latin typeface="Arial" panose="020B0604020202020204" pitchFamily="34" charset="0"/>
            </a:endParaRPr>
          </a:p>
        </p:txBody>
      </p:sp>
      <p:sp>
        <p:nvSpPr>
          <p:cNvPr id="122885" name="AutoShape 6"/>
          <p:cNvSpPr>
            <a:spLocks noChangeArrowheads="1"/>
          </p:cNvSpPr>
          <p:nvPr/>
        </p:nvSpPr>
        <p:spPr bwMode="auto">
          <a:xfrm>
            <a:off x="979201" y="2187721"/>
            <a:ext cx="7773120" cy="718560"/>
          </a:xfrm>
          <a:prstGeom prst="flowChartAlternateProcess">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105000"/>
              </a:lnSpc>
              <a:spcBef>
                <a:spcPct val="0"/>
              </a:spcBef>
              <a:spcAft>
                <a:spcPct val="0"/>
              </a:spcAft>
              <a:buClr>
                <a:srgbClr val="000000"/>
              </a:buClr>
              <a:buSzPct val="45000"/>
            </a:pPr>
            <a:r>
              <a:rPr lang="en-US" sz="1633" b="1" i="1" dirty="0" err="1">
                <a:solidFill>
                  <a:srgbClr val="000000"/>
                </a:solidFill>
                <a:latin typeface="Arial" panose="020B0604020202020204" pitchFamily="34" charset="0"/>
              </a:rPr>
              <a:t>Penyebab</a:t>
            </a:r>
            <a:r>
              <a:rPr lang="en-US" sz="1633" b="1" i="1" dirty="0">
                <a:solidFill>
                  <a:srgbClr val="000000"/>
                </a:solidFill>
                <a:latin typeface="Arial" panose="020B0604020202020204" pitchFamily="34" charset="0"/>
              </a:rPr>
              <a:t> </a:t>
            </a:r>
            <a:r>
              <a:rPr lang="en-US" sz="1633" b="1" i="1" dirty="0" err="1">
                <a:solidFill>
                  <a:srgbClr val="000000"/>
                </a:solidFill>
                <a:latin typeface="Arial" panose="020B0604020202020204" pitchFamily="34" charset="0"/>
              </a:rPr>
              <a:t>utama</a:t>
            </a:r>
            <a:r>
              <a:rPr lang="en-US" sz="1633" b="1" i="1" dirty="0">
                <a:solidFill>
                  <a:srgbClr val="000000"/>
                </a:solidFill>
                <a:latin typeface="Arial" panose="020B0604020202020204" pitchFamily="34" charset="0"/>
              </a:rPr>
              <a:t> </a:t>
            </a:r>
            <a:r>
              <a:rPr lang="en-US" sz="1633" b="1" dirty="0" smtClean="0">
                <a:solidFill>
                  <a:srgbClr val="000000"/>
                </a:solidFill>
                <a:latin typeface="Arial" panose="020B0604020202020204" pitchFamily="34" charset="0"/>
              </a:rPr>
              <a:t>: </a:t>
            </a:r>
            <a:r>
              <a:rPr lang="en-US" sz="1633" b="1" dirty="0" err="1">
                <a:solidFill>
                  <a:srgbClr val="000000"/>
                </a:solidFill>
                <a:latin typeface="Arial" panose="020B0604020202020204" pitchFamily="34" charset="0"/>
              </a:rPr>
              <a:t>perlambatan</a:t>
            </a:r>
            <a:r>
              <a:rPr lang="en-US" sz="1633" b="1" dirty="0">
                <a:solidFill>
                  <a:srgbClr val="000000"/>
                </a:solidFill>
                <a:latin typeface="Arial" panose="020B0604020202020204" pitchFamily="34" charset="0"/>
              </a:rPr>
              <a:t> </a:t>
            </a:r>
            <a:r>
              <a:rPr lang="en-US" sz="1633" b="1" dirty="0" err="1">
                <a:solidFill>
                  <a:srgbClr val="000000"/>
                </a:solidFill>
                <a:latin typeface="Arial" panose="020B0604020202020204" pitchFamily="34" charset="0"/>
              </a:rPr>
              <a:t>pertumbuhan</a:t>
            </a:r>
            <a:r>
              <a:rPr lang="en-US" sz="1633" b="1" dirty="0">
                <a:solidFill>
                  <a:srgbClr val="000000"/>
                </a:solidFill>
                <a:latin typeface="Arial" panose="020B0604020202020204" pitchFamily="34" charset="0"/>
              </a:rPr>
              <a:t> </a:t>
            </a:r>
          </a:p>
          <a:p>
            <a:pPr algn="ctr" defTabSz="413287" fontAlgn="base">
              <a:lnSpc>
                <a:spcPct val="105000"/>
              </a:lnSpc>
              <a:spcBef>
                <a:spcPct val="0"/>
              </a:spcBef>
              <a:spcAft>
                <a:spcPct val="0"/>
              </a:spcAft>
              <a:buClr>
                <a:srgbClr val="000000"/>
              </a:buClr>
              <a:buSzPct val="45000"/>
            </a:pPr>
            <a:r>
              <a:rPr lang="en-US" sz="1633" b="1" dirty="0" err="1">
                <a:solidFill>
                  <a:srgbClr val="000000"/>
                </a:solidFill>
                <a:latin typeface="Arial" panose="020B0604020202020204" pitchFamily="34" charset="0"/>
              </a:rPr>
              <a:t>Ekonomi</a:t>
            </a:r>
            <a:r>
              <a:rPr lang="en-US" sz="1633" b="1" dirty="0">
                <a:solidFill>
                  <a:srgbClr val="000000"/>
                </a:solidFill>
                <a:latin typeface="Arial" panose="020B0604020202020204" pitchFamily="34" charset="0"/>
              </a:rPr>
              <a:t> </a:t>
            </a:r>
            <a:r>
              <a:rPr lang="en-US" sz="1633" b="1" dirty="0" err="1">
                <a:solidFill>
                  <a:srgbClr val="000000"/>
                </a:solidFill>
                <a:latin typeface="Arial" panose="020B0604020202020204" pitchFamily="34" charset="0"/>
              </a:rPr>
              <a:t>sebagai</a:t>
            </a:r>
            <a:r>
              <a:rPr lang="en-US" sz="1633" b="1" dirty="0">
                <a:solidFill>
                  <a:srgbClr val="000000"/>
                </a:solidFill>
                <a:latin typeface="Arial" panose="020B0604020202020204" pitchFamily="34" charset="0"/>
              </a:rPr>
              <a:t> </a:t>
            </a:r>
            <a:r>
              <a:rPr lang="en-US" sz="1633" b="1" dirty="0" err="1">
                <a:solidFill>
                  <a:srgbClr val="000000"/>
                </a:solidFill>
                <a:latin typeface="Arial" panose="020B0604020202020204" pitchFamily="34" charset="0"/>
              </a:rPr>
              <a:t>akibat</a:t>
            </a:r>
            <a:r>
              <a:rPr lang="en-US" sz="1633" b="1" dirty="0">
                <a:solidFill>
                  <a:srgbClr val="000000"/>
                </a:solidFill>
                <a:latin typeface="Arial" panose="020B0604020202020204" pitchFamily="34" charset="0"/>
              </a:rPr>
              <a:t> </a:t>
            </a:r>
            <a:r>
              <a:rPr lang="en-US" sz="1633" b="1" dirty="0" err="1">
                <a:solidFill>
                  <a:srgbClr val="000000"/>
                </a:solidFill>
                <a:latin typeface="Arial" panose="020B0604020202020204" pitchFamily="34" charset="0"/>
              </a:rPr>
              <a:t>dari</a:t>
            </a:r>
            <a:r>
              <a:rPr lang="en-US" sz="1633" b="1" dirty="0">
                <a:solidFill>
                  <a:srgbClr val="000000"/>
                </a:solidFill>
                <a:latin typeface="Arial" panose="020B0604020202020204" pitchFamily="34" charset="0"/>
              </a:rPr>
              <a:t> </a:t>
            </a:r>
            <a:r>
              <a:rPr lang="en-US" sz="1633" b="1" dirty="0" err="1">
                <a:solidFill>
                  <a:srgbClr val="000000"/>
                </a:solidFill>
                <a:latin typeface="Arial" panose="020B0604020202020204" pitchFamily="34" charset="0"/>
              </a:rPr>
              <a:t>perlambatan</a:t>
            </a:r>
            <a:r>
              <a:rPr lang="en-US" sz="1633" b="1" dirty="0">
                <a:solidFill>
                  <a:srgbClr val="000000"/>
                </a:solidFill>
                <a:latin typeface="Arial" panose="020B0604020202020204" pitchFamily="34" charset="0"/>
              </a:rPr>
              <a:t> </a:t>
            </a:r>
            <a:r>
              <a:rPr lang="en-US" sz="1633" b="1" dirty="0" err="1">
                <a:solidFill>
                  <a:srgbClr val="000000"/>
                </a:solidFill>
                <a:latin typeface="Arial" panose="020B0604020202020204" pitchFamily="34" charset="0"/>
              </a:rPr>
              <a:t>produktivitas</a:t>
            </a:r>
            <a:r>
              <a:rPr lang="en-US" sz="1633" b="1" dirty="0">
                <a:solidFill>
                  <a:srgbClr val="000000"/>
                </a:solidFill>
                <a:latin typeface="Arial" panose="020B0604020202020204" pitchFamily="34" charset="0"/>
              </a:rPr>
              <a:t> </a:t>
            </a:r>
          </a:p>
        </p:txBody>
      </p:sp>
      <p:sp>
        <p:nvSpPr>
          <p:cNvPr id="122886" name="AutoShape 7"/>
          <p:cNvSpPr>
            <a:spLocks noChangeArrowheads="1"/>
          </p:cNvSpPr>
          <p:nvPr/>
        </p:nvSpPr>
        <p:spPr bwMode="auto">
          <a:xfrm>
            <a:off x="195841" y="1796041"/>
            <a:ext cx="522720" cy="849600"/>
          </a:xfrm>
          <a:prstGeom prst="curvedRightArrow">
            <a:avLst>
              <a:gd name="adj1" fmla="val 32507"/>
              <a:gd name="adj2" fmla="val 65014"/>
              <a:gd name="adj3" fmla="val 23139"/>
            </a:avLst>
          </a:prstGeom>
          <a:solidFill>
            <a:srgbClr val="0020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defTabSz="413287" fontAlgn="base">
              <a:lnSpc>
                <a:spcPct val="32000"/>
              </a:lnSpc>
              <a:spcBef>
                <a:spcPct val="0"/>
              </a:spcBef>
              <a:spcAft>
                <a:spcPct val="0"/>
              </a:spcAft>
              <a:buClr>
                <a:srgbClr val="000000"/>
              </a:buClr>
              <a:buSzPct val="45000"/>
            </a:pPr>
            <a:endParaRPr lang="en-AU" sz="1633">
              <a:solidFill>
                <a:srgbClr val="FFFFFF"/>
              </a:solidFill>
            </a:endParaRPr>
          </a:p>
        </p:txBody>
      </p:sp>
      <p:sp>
        <p:nvSpPr>
          <p:cNvPr id="122887" name="AutoShape 8"/>
          <p:cNvSpPr>
            <a:spLocks noChangeArrowheads="1"/>
          </p:cNvSpPr>
          <p:nvPr/>
        </p:nvSpPr>
        <p:spPr bwMode="auto">
          <a:xfrm>
            <a:off x="1370881" y="3037321"/>
            <a:ext cx="7381440" cy="718560"/>
          </a:xfrm>
          <a:prstGeom prst="flowChartAlternateProcess">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105000"/>
              </a:lnSpc>
              <a:spcBef>
                <a:spcPct val="0"/>
              </a:spcBef>
              <a:spcAft>
                <a:spcPct val="0"/>
              </a:spcAft>
              <a:buClr>
                <a:srgbClr val="000000"/>
              </a:buClr>
              <a:buSzPct val="45000"/>
            </a:pPr>
            <a:r>
              <a:rPr lang="en-US" sz="1633" b="1" i="1" dirty="0" err="1" smtClean="0">
                <a:solidFill>
                  <a:srgbClr val="000000"/>
                </a:solidFill>
                <a:latin typeface="Arial" panose="020B0604020202020204" pitchFamily="34" charset="0"/>
              </a:rPr>
              <a:t>disebabkan</a:t>
            </a:r>
            <a:r>
              <a:rPr lang="en-US" sz="1633" b="1" i="1" dirty="0" smtClean="0">
                <a:solidFill>
                  <a:srgbClr val="000000"/>
                </a:solidFill>
                <a:latin typeface="Arial" panose="020B0604020202020204" pitchFamily="34" charset="0"/>
              </a:rPr>
              <a:t> </a:t>
            </a:r>
            <a:r>
              <a:rPr lang="en-US" sz="1633" b="1" i="1" dirty="0" err="1">
                <a:solidFill>
                  <a:srgbClr val="000000"/>
                </a:solidFill>
                <a:latin typeface="Arial" panose="020B0604020202020204" pitchFamily="34" charset="0"/>
              </a:rPr>
              <a:t>karena</a:t>
            </a:r>
            <a:r>
              <a:rPr lang="en-US" sz="1633" b="1" i="1" dirty="0">
                <a:solidFill>
                  <a:srgbClr val="000000"/>
                </a:solidFill>
                <a:latin typeface="Arial" panose="020B0604020202020204" pitchFamily="34" charset="0"/>
              </a:rPr>
              <a:t> </a:t>
            </a:r>
            <a:r>
              <a:rPr lang="en-US" sz="1633" b="1" i="1" dirty="0" err="1" smtClean="0">
                <a:solidFill>
                  <a:srgbClr val="000000"/>
                </a:solidFill>
                <a:latin typeface="Arial" panose="020B0604020202020204" pitchFamily="34" charset="0"/>
              </a:rPr>
              <a:t>upah</a:t>
            </a:r>
            <a:r>
              <a:rPr lang="en-US" sz="1633" b="1" i="1" dirty="0" smtClean="0">
                <a:solidFill>
                  <a:srgbClr val="000000"/>
                </a:solidFill>
                <a:latin typeface="Arial" panose="020B0604020202020204" pitchFamily="34" charset="0"/>
              </a:rPr>
              <a:t> </a:t>
            </a:r>
            <a:r>
              <a:rPr lang="en-US" sz="1633" b="1" i="1" dirty="0" err="1">
                <a:solidFill>
                  <a:srgbClr val="000000"/>
                </a:solidFill>
                <a:latin typeface="Arial" panose="020B0604020202020204" pitchFamily="34" charset="0"/>
              </a:rPr>
              <a:t>buruh</a:t>
            </a:r>
            <a:r>
              <a:rPr lang="en-US" sz="1633" b="1" i="1" dirty="0">
                <a:solidFill>
                  <a:srgbClr val="000000"/>
                </a:solidFill>
                <a:latin typeface="Arial" panose="020B0604020202020204" pitchFamily="34" charset="0"/>
              </a:rPr>
              <a:t> </a:t>
            </a:r>
            <a:r>
              <a:rPr lang="en-US" sz="1633" b="1" i="1" dirty="0" err="1">
                <a:solidFill>
                  <a:srgbClr val="000000"/>
                </a:solidFill>
                <a:latin typeface="Arial" panose="020B0604020202020204" pitchFamily="34" charset="0"/>
              </a:rPr>
              <a:t>murah</a:t>
            </a:r>
            <a:r>
              <a:rPr lang="en-US" sz="1633" b="1" i="1" dirty="0">
                <a:solidFill>
                  <a:srgbClr val="000000"/>
                </a:solidFill>
                <a:latin typeface="Arial" panose="020B0604020202020204" pitchFamily="34" charset="0"/>
              </a:rPr>
              <a:t> </a:t>
            </a:r>
            <a:r>
              <a:rPr lang="en-US" sz="1633" b="1" i="1" dirty="0" err="1">
                <a:solidFill>
                  <a:srgbClr val="000000"/>
                </a:solidFill>
                <a:latin typeface="Arial" panose="020B0604020202020204" pitchFamily="34" charset="0"/>
              </a:rPr>
              <a:t>dan</a:t>
            </a:r>
            <a:r>
              <a:rPr lang="en-US" sz="1633" b="1" i="1" dirty="0">
                <a:solidFill>
                  <a:srgbClr val="000000"/>
                </a:solidFill>
                <a:latin typeface="Arial" panose="020B0604020202020204" pitchFamily="34" charset="0"/>
              </a:rPr>
              <a:t> </a:t>
            </a:r>
            <a:endParaRPr lang="id-ID" sz="1633" b="1" i="1" dirty="0" smtClean="0">
              <a:solidFill>
                <a:srgbClr val="000000"/>
              </a:solidFill>
              <a:latin typeface="Arial" panose="020B0604020202020204" pitchFamily="34" charset="0"/>
            </a:endParaRPr>
          </a:p>
          <a:p>
            <a:pPr algn="ctr" defTabSz="413287" fontAlgn="base">
              <a:lnSpc>
                <a:spcPct val="105000"/>
              </a:lnSpc>
              <a:spcBef>
                <a:spcPct val="0"/>
              </a:spcBef>
              <a:spcAft>
                <a:spcPct val="0"/>
              </a:spcAft>
              <a:buClr>
                <a:srgbClr val="000000"/>
              </a:buClr>
              <a:buSzPct val="45000"/>
            </a:pPr>
            <a:r>
              <a:rPr lang="en-US" sz="1633" b="1" i="1" dirty="0" err="1" smtClean="0">
                <a:solidFill>
                  <a:srgbClr val="000000"/>
                </a:solidFill>
                <a:latin typeface="Arial" panose="020B0604020202020204" pitchFamily="34" charset="0"/>
              </a:rPr>
              <a:t>adaptasi</a:t>
            </a:r>
            <a:r>
              <a:rPr lang="en-US" sz="1633" b="1" i="1" dirty="0" smtClean="0">
                <a:solidFill>
                  <a:srgbClr val="000000"/>
                </a:solidFill>
                <a:latin typeface="Arial" panose="020B0604020202020204" pitchFamily="34" charset="0"/>
              </a:rPr>
              <a:t> </a:t>
            </a:r>
            <a:r>
              <a:rPr lang="en-US" sz="1633" b="1" i="1" dirty="0" err="1">
                <a:solidFill>
                  <a:srgbClr val="000000"/>
                </a:solidFill>
                <a:latin typeface="Arial" panose="020B0604020202020204" pitchFamily="34" charset="0"/>
              </a:rPr>
              <a:t>teknologi</a:t>
            </a:r>
            <a:r>
              <a:rPr lang="en-US" sz="1633" b="1" i="1" dirty="0">
                <a:solidFill>
                  <a:srgbClr val="000000"/>
                </a:solidFill>
                <a:latin typeface="Arial" panose="020B0604020202020204" pitchFamily="34" charset="0"/>
              </a:rPr>
              <a:t> </a:t>
            </a:r>
            <a:r>
              <a:rPr lang="en-US" sz="1633" b="1" i="1" dirty="0" err="1">
                <a:solidFill>
                  <a:srgbClr val="000000"/>
                </a:solidFill>
                <a:latin typeface="Arial" panose="020B0604020202020204" pitchFamily="34" charset="0"/>
              </a:rPr>
              <a:t>asing</a:t>
            </a:r>
            <a:r>
              <a:rPr lang="en-US" sz="1633" b="1" i="1" dirty="0">
                <a:solidFill>
                  <a:srgbClr val="000000"/>
                </a:solidFill>
                <a:latin typeface="Arial" panose="020B0604020202020204" pitchFamily="34" charset="0"/>
              </a:rPr>
              <a:t> </a:t>
            </a:r>
            <a:r>
              <a:rPr lang="en-US" sz="1633" b="1" i="1" dirty="0" err="1" smtClean="0">
                <a:solidFill>
                  <a:srgbClr val="000000"/>
                </a:solidFill>
                <a:latin typeface="Arial" panose="020B0604020202020204" pitchFamily="34" charset="0"/>
              </a:rPr>
              <a:t>sangat</a:t>
            </a:r>
            <a:r>
              <a:rPr lang="en-US" sz="1633" b="1" i="1" dirty="0" smtClean="0">
                <a:solidFill>
                  <a:srgbClr val="000000"/>
                </a:solidFill>
                <a:latin typeface="Arial" panose="020B0604020202020204" pitchFamily="34" charset="0"/>
              </a:rPr>
              <a:t> </a:t>
            </a:r>
            <a:r>
              <a:rPr lang="en-US" sz="1633" b="1" i="1" dirty="0" err="1" smtClean="0">
                <a:solidFill>
                  <a:srgbClr val="000000"/>
                </a:solidFill>
                <a:latin typeface="Arial" panose="020B0604020202020204" pitchFamily="34" charset="0"/>
              </a:rPr>
              <a:t>tinggi</a:t>
            </a:r>
            <a:endParaRPr lang="en-US" sz="1633" b="1" dirty="0">
              <a:solidFill>
                <a:srgbClr val="000000"/>
              </a:solidFill>
              <a:latin typeface="Arial" panose="020B0604020202020204" pitchFamily="34" charset="0"/>
            </a:endParaRPr>
          </a:p>
        </p:txBody>
      </p:sp>
      <p:sp>
        <p:nvSpPr>
          <p:cNvPr id="122888" name="AutoShape 10"/>
          <p:cNvSpPr>
            <a:spLocks noChangeArrowheads="1"/>
          </p:cNvSpPr>
          <p:nvPr/>
        </p:nvSpPr>
        <p:spPr bwMode="auto">
          <a:xfrm>
            <a:off x="522721" y="2710441"/>
            <a:ext cx="522720" cy="849600"/>
          </a:xfrm>
          <a:prstGeom prst="curvedRightArrow">
            <a:avLst>
              <a:gd name="adj1" fmla="val 32507"/>
              <a:gd name="adj2" fmla="val 65014"/>
              <a:gd name="adj3" fmla="val 23139"/>
            </a:avLst>
          </a:prstGeom>
          <a:solidFill>
            <a:srgbClr val="0020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defTabSz="413287" fontAlgn="base">
              <a:lnSpc>
                <a:spcPct val="32000"/>
              </a:lnSpc>
              <a:spcBef>
                <a:spcPct val="0"/>
              </a:spcBef>
              <a:spcAft>
                <a:spcPct val="0"/>
              </a:spcAft>
              <a:buClr>
                <a:srgbClr val="000000"/>
              </a:buClr>
              <a:buSzPct val="45000"/>
            </a:pPr>
            <a:endParaRPr lang="en-AU" sz="1633">
              <a:solidFill>
                <a:srgbClr val="FFFFFF"/>
              </a:solidFill>
            </a:endParaRPr>
          </a:p>
        </p:txBody>
      </p:sp>
      <p:sp>
        <p:nvSpPr>
          <p:cNvPr id="122889" name="AutoShape 11"/>
          <p:cNvSpPr>
            <a:spLocks noChangeArrowheads="1"/>
          </p:cNvSpPr>
          <p:nvPr/>
        </p:nvSpPr>
        <p:spPr bwMode="auto">
          <a:xfrm>
            <a:off x="4311361" y="3820681"/>
            <a:ext cx="1045440" cy="587520"/>
          </a:xfrm>
          <a:prstGeom prst="downArrow">
            <a:avLst>
              <a:gd name="adj1" fmla="val 50000"/>
              <a:gd name="adj2" fmla="val 25000"/>
            </a:avLst>
          </a:prstGeom>
          <a:solidFill>
            <a:srgbClr val="0020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defTabSz="413287" fontAlgn="base">
              <a:lnSpc>
                <a:spcPct val="32000"/>
              </a:lnSpc>
              <a:spcBef>
                <a:spcPct val="0"/>
              </a:spcBef>
              <a:spcAft>
                <a:spcPct val="0"/>
              </a:spcAft>
              <a:buClr>
                <a:srgbClr val="000000"/>
              </a:buClr>
              <a:buSzPct val="45000"/>
            </a:pPr>
            <a:endParaRPr lang="en-AU" sz="1633">
              <a:solidFill>
                <a:srgbClr val="FFFFFF"/>
              </a:solidFill>
            </a:endParaRPr>
          </a:p>
        </p:txBody>
      </p:sp>
      <p:sp>
        <p:nvSpPr>
          <p:cNvPr id="122890" name="AutoShape 12"/>
          <p:cNvSpPr>
            <a:spLocks noChangeArrowheads="1"/>
          </p:cNvSpPr>
          <p:nvPr/>
        </p:nvSpPr>
        <p:spPr bwMode="auto">
          <a:xfrm>
            <a:off x="577896" y="4604041"/>
            <a:ext cx="8098560" cy="1372320"/>
          </a:xfrm>
          <a:prstGeom prst="flowChartAlternateProcess">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defTabSz="413287" fontAlgn="base">
              <a:lnSpc>
                <a:spcPct val="105000"/>
              </a:lnSpc>
              <a:spcBef>
                <a:spcPct val="0"/>
              </a:spcBef>
              <a:spcAft>
                <a:spcPct val="0"/>
              </a:spcAft>
              <a:buClr>
                <a:srgbClr val="000000"/>
              </a:buClr>
              <a:buSzPct val="45000"/>
            </a:pPr>
            <a:r>
              <a:rPr lang="en-US" sz="1633" b="1" i="1" dirty="0" err="1">
                <a:solidFill>
                  <a:srgbClr val="FFFFFF"/>
                </a:solidFill>
                <a:latin typeface="Arial" panose="020B0604020202020204" pitchFamily="34" charset="0"/>
              </a:rPr>
              <a:t>Diperlukan</a:t>
            </a:r>
            <a:r>
              <a:rPr lang="en-US" sz="1633" b="1" i="1" dirty="0">
                <a:solidFill>
                  <a:srgbClr val="FFFFFF"/>
                </a:solidFill>
                <a:latin typeface="Arial" panose="020B0604020202020204" pitchFamily="34" charset="0"/>
              </a:rPr>
              <a:t> : </a:t>
            </a:r>
          </a:p>
          <a:p>
            <a:pPr defTabSz="413287" fontAlgn="base">
              <a:lnSpc>
                <a:spcPct val="105000"/>
              </a:lnSpc>
              <a:spcBef>
                <a:spcPct val="0"/>
              </a:spcBef>
              <a:spcAft>
                <a:spcPct val="0"/>
              </a:spcAft>
              <a:buClr>
                <a:schemeClr val="bg1"/>
              </a:buClr>
              <a:buSzPct val="45000"/>
              <a:buFont typeface="Wingdings" pitchFamily="2" charset="2"/>
              <a:buChar char="q"/>
            </a:pPr>
            <a:r>
              <a:rPr lang="id-ID" sz="1633" dirty="0" smtClean="0">
                <a:solidFill>
                  <a:srgbClr val="FFFFFF"/>
                </a:solidFill>
                <a:latin typeface="Arial" panose="020B0604020202020204" pitchFamily="34" charset="0"/>
              </a:rPr>
              <a:t> </a:t>
            </a:r>
            <a:r>
              <a:rPr lang="en-US" sz="1633" dirty="0" err="1" smtClean="0">
                <a:solidFill>
                  <a:srgbClr val="FFFFFF"/>
                </a:solidFill>
                <a:latin typeface="Arial" panose="020B0604020202020204" pitchFamily="34" charset="0"/>
              </a:rPr>
              <a:t>Peningkatan</a:t>
            </a:r>
            <a:r>
              <a:rPr lang="en-US" sz="1633" dirty="0" smtClean="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kompetensi</a:t>
            </a: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dan</a:t>
            </a: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kapasitas</a:t>
            </a: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tenaga</a:t>
            </a: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kerja</a:t>
            </a:r>
            <a:r>
              <a:rPr lang="en-US" sz="1633" dirty="0">
                <a:solidFill>
                  <a:srgbClr val="FFFFFF"/>
                </a:solidFill>
                <a:latin typeface="Arial" panose="020B0604020202020204" pitchFamily="34" charset="0"/>
              </a:rPr>
              <a:t> (SDM)</a:t>
            </a:r>
          </a:p>
          <a:p>
            <a:pPr defTabSz="413287" fontAlgn="base">
              <a:lnSpc>
                <a:spcPct val="105000"/>
              </a:lnSpc>
              <a:spcBef>
                <a:spcPct val="0"/>
              </a:spcBef>
              <a:spcAft>
                <a:spcPct val="0"/>
              </a:spcAft>
              <a:buClr>
                <a:schemeClr val="bg1"/>
              </a:buClr>
              <a:buSzPct val="45000"/>
              <a:buFont typeface="Wingdings" pitchFamily="2" charset="2"/>
              <a:buChar char="q"/>
            </a:pPr>
            <a:r>
              <a:rPr lang="id-ID" sz="1633" dirty="0" smtClean="0">
                <a:solidFill>
                  <a:srgbClr val="FFFFFF"/>
                </a:solidFill>
                <a:latin typeface="Arial" panose="020B0604020202020204" pitchFamily="34" charset="0"/>
              </a:rPr>
              <a:t> </a:t>
            </a:r>
            <a:r>
              <a:rPr lang="en-US" sz="1633" dirty="0" err="1" smtClean="0">
                <a:solidFill>
                  <a:srgbClr val="FFFFFF"/>
                </a:solidFill>
                <a:latin typeface="Arial" panose="020B0604020202020204" pitchFamily="34" charset="0"/>
              </a:rPr>
              <a:t>Peningkatan</a:t>
            </a:r>
            <a:r>
              <a:rPr lang="en-US" sz="1633" dirty="0" smtClean="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inovasi</a:t>
            </a: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hasil</a:t>
            </a: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litbang</a:t>
            </a: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sehingga</a:t>
            </a: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tercapai</a:t>
            </a:r>
            <a:r>
              <a:rPr lang="en-US" sz="1633" dirty="0">
                <a:solidFill>
                  <a:srgbClr val="FFFFFF"/>
                </a:solidFill>
                <a:latin typeface="Arial" panose="020B0604020202020204" pitchFamily="34" charset="0"/>
              </a:rPr>
              <a:t> </a:t>
            </a:r>
            <a:r>
              <a:rPr lang="id-ID" sz="1633" dirty="0" err="1" smtClean="0">
                <a:solidFill>
                  <a:srgbClr val="FFFFFF"/>
                </a:solidFill>
                <a:latin typeface="Arial" panose="020B0604020202020204" pitchFamily="34" charset="0"/>
              </a:rPr>
              <a:t>p</a:t>
            </a:r>
            <a:r>
              <a:rPr lang="en-US" sz="1633" dirty="0" err="1" smtClean="0">
                <a:solidFill>
                  <a:srgbClr val="FFFFFF"/>
                </a:solidFill>
                <a:latin typeface="Arial" panose="020B0604020202020204" pitchFamily="34" charset="0"/>
              </a:rPr>
              <a:t>eningkatan</a:t>
            </a:r>
            <a:r>
              <a:rPr lang="en-US" sz="1633" dirty="0" smtClean="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produktifitas</a:t>
            </a: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tenaga</a:t>
            </a:r>
            <a:r>
              <a:rPr lang="en-US" sz="1633" dirty="0">
                <a:solidFill>
                  <a:srgbClr val="FFFFFF"/>
                </a:solidFill>
                <a:latin typeface="Arial" panose="020B0604020202020204" pitchFamily="34" charset="0"/>
              </a:rPr>
              <a:t> </a:t>
            </a:r>
          </a:p>
          <a:p>
            <a:pPr defTabSz="413287" fontAlgn="base">
              <a:lnSpc>
                <a:spcPct val="105000"/>
              </a:lnSpc>
              <a:spcBef>
                <a:spcPct val="0"/>
              </a:spcBef>
              <a:spcAft>
                <a:spcPct val="0"/>
              </a:spcAft>
              <a:buClr>
                <a:schemeClr val="bg1"/>
              </a:buClr>
              <a:buSzPct val="45000"/>
              <a:buFont typeface="Wingdings" pitchFamily="2" charset="2"/>
              <a:buChar char="q"/>
            </a:pP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kerja</a:t>
            </a:r>
            <a:r>
              <a:rPr lang="en-US" sz="1633" dirty="0">
                <a:solidFill>
                  <a:srgbClr val="FFFFFF"/>
                </a:solidFill>
                <a:latin typeface="Arial" panose="020B0604020202020204" pitchFamily="34" charset="0"/>
              </a:rPr>
              <a:t> </a:t>
            </a:r>
            <a:r>
              <a:rPr lang="en-US" sz="1633" dirty="0" err="1">
                <a:solidFill>
                  <a:srgbClr val="FFFFFF"/>
                </a:solidFill>
                <a:latin typeface="Arial" panose="020B0604020202020204" pitchFamily="34" charset="0"/>
              </a:rPr>
              <a:t>dan</a:t>
            </a:r>
            <a:r>
              <a:rPr lang="en-US" sz="1633" dirty="0">
                <a:solidFill>
                  <a:srgbClr val="FFFFFF"/>
                </a:solidFill>
                <a:latin typeface="Arial" panose="020B0604020202020204" pitchFamily="34" charset="0"/>
              </a:rPr>
              <a:t> </a:t>
            </a:r>
            <a:r>
              <a:rPr lang="en-US" sz="1633" dirty="0" err="1" smtClean="0">
                <a:solidFill>
                  <a:srgbClr val="FFFFFF"/>
                </a:solidFill>
                <a:latin typeface="Arial" panose="020B0604020202020204" pitchFamily="34" charset="0"/>
              </a:rPr>
              <a:t>peningkatan</a:t>
            </a:r>
            <a:r>
              <a:rPr lang="en-US" sz="1633" dirty="0" smtClean="0">
                <a:solidFill>
                  <a:srgbClr val="FFFFFF"/>
                </a:solidFill>
                <a:latin typeface="Arial" panose="020B0604020202020204" pitchFamily="34" charset="0"/>
              </a:rPr>
              <a:t> </a:t>
            </a:r>
            <a:r>
              <a:rPr lang="en-US" sz="1633" dirty="0" err="1" smtClean="0">
                <a:solidFill>
                  <a:srgbClr val="FFFFFF"/>
                </a:solidFill>
                <a:latin typeface="Arial" panose="020B0604020202020204" pitchFamily="34" charset="0"/>
              </a:rPr>
              <a:t>sumber</a:t>
            </a:r>
            <a:r>
              <a:rPr lang="en-US" sz="1633" dirty="0" smtClean="0">
                <a:solidFill>
                  <a:srgbClr val="FFFFFF"/>
                </a:solidFill>
                <a:latin typeface="Arial" panose="020B0604020202020204" pitchFamily="34" charset="0"/>
              </a:rPr>
              <a:t> </a:t>
            </a:r>
            <a:r>
              <a:rPr lang="id-ID" sz="1633" dirty="0" smtClean="0">
                <a:solidFill>
                  <a:srgbClr val="FFFFFF"/>
                </a:solidFill>
                <a:latin typeface="Arial" panose="020B0604020202020204" pitchFamily="34" charset="0"/>
              </a:rPr>
              <a:t> </a:t>
            </a:r>
            <a:r>
              <a:rPr lang="en-US" sz="1633" dirty="0" err="1" smtClean="0">
                <a:solidFill>
                  <a:srgbClr val="FFFFFF"/>
                </a:solidFill>
                <a:latin typeface="Arial" panose="020B0604020202020204" pitchFamily="34" charset="0"/>
              </a:rPr>
              <a:t>pertumbuhan</a:t>
            </a:r>
            <a:r>
              <a:rPr lang="en-US" sz="1633" dirty="0" smtClean="0">
                <a:solidFill>
                  <a:srgbClr val="FFFFFF"/>
                </a:solidFill>
                <a:latin typeface="Arial" panose="020B0604020202020204" pitchFamily="34" charset="0"/>
              </a:rPr>
              <a:t> </a:t>
            </a:r>
            <a:endParaRPr lang="en-US" sz="1633" dirty="0">
              <a:solidFill>
                <a:srgbClr val="FFFFFF"/>
              </a:solidFill>
              <a:latin typeface="Arial" panose="020B0604020202020204" pitchFamily="34" charset="0"/>
            </a:endParaRPr>
          </a:p>
        </p:txBody>
      </p:sp>
      <p:sp>
        <p:nvSpPr>
          <p:cNvPr id="11" name="Rectangle 1"/>
          <p:cNvSpPr txBox="1">
            <a:spLocks noChangeArrowheads="1"/>
          </p:cNvSpPr>
          <p:nvPr/>
        </p:nvSpPr>
        <p:spPr>
          <a:xfrm>
            <a:off x="1632961" y="423721"/>
            <a:ext cx="6880320" cy="65376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1604" tIns="42434" rIns="81604" bIns="42434" numCol="1" rtlCol="0" anchor="ctr" anchorCtr="0" compatLnSpc="1">
            <a:prstTxWarp prst="textNoShape">
              <a:avLst/>
            </a:prstTxWarp>
            <a:normAutofit fontScale="90000" lnSpcReduction="10000"/>
          </a:bodyPr>
          <a:lstStyle/>
          <a:p>
            <a:pPr marL="0" marR="0" lvl="0" indent="0" algn="r" defTabSz="414547" rtl="0" eaLnBrk="1" fontAlgn="auto" latinLnBrk="0" hangingPunct="1">
              <a:lnSpc>
                <a:spcPct val="100000"/>
              </a:lnSpc>
              <a:spcBef>
                <a:spcPct val="0"/>
              </a:spcBef>
              <a:spcAft>
                <a:spcPts val="0"/>
              </a:spcAft>
              <a:buClr>
                <a:srgbClr val="FFCC00"/>
              </a:buClr>
              <a:buSzPct val="100000"/>
              <a:buFontTx/>
              <a:buNone/>
              <a:tabLst>
                <a:tab pos="0" algn="l"/>
                <a:tab pos="414547" algn="l"/>
                <a:tab pos="829094" algn="l"/>
                <a:tab pos="1243642" algn="l"/>
                <a:tab pos="1658190" algn="l"/>
                <a:tab pos="2072736" algn="l"/>
                <a:tab pos="2487285" algn="l"/>
                <a:tab pos="2901832" algn="l"/>
                <a:tab pos="3316378" algn="l"/>
                <a:tab pos="3730926" algn="l"/>
                <a:tab pos="4145474" algn="l"/>
                <a:tab pos="4560021" algn="l"/>
                <a:tab pos="4974568" algn="l"/>
                <a:tab pos="5389116" algn="l"/>
                <a:tab pos="5803664" algn="l"/>
                <a:tab pos="6218210" algn="l"/>
                <a:tab pos="6632758" algn="l"/>
                <a:tab pos="7047306" algn="l"/>
                <a:tab pos="7461853" algn="l"/>
                <a:tab pos="7876402" algn="l"/>
                <a:tab pos="8290948" algn="l"/>
              </a:tabLst>
              <a:defRPr/>
            </a:pPr>
            <a:r>
              <a:rPr kumimoji="0" lang="en-GB" sz="4400" b="1" i="1" u="none" strike="noStrike" kern="1200" cap="none" spc="0" normalizeH="0" baseline="0" noProof="0" smtClean="0">
                <a:ln>
                  <a:noFill/>
                </a:ln>
                <a:solidFill>
                  <a:srgbClr val="000066"/>
                </a:solidFill>
                <a:effectLst>
                  <a:outerShdw blurRad="38100" dist="38100" dir="2700000" algn="tl">
                    <a:srgbClr val="C0C0C0"/>
                  </a:outerShdw>
                </a:effectLst>
                <a:uLnTx/>
                <a:uFillTx/>
                <a:latin typeface="Arial Narrow" pitchFamily="34" charset="0"/>
                <a:ea typeface="+mj-ea"/>
                <a:cs typeface="+mj-cs"/>
              </a:rPr>
              <a:t>Middle Income Trap</a:t>
            </a:r>
            <a:r>
              <a:rPr kumimoji="0" lang="en-GB" sz="4400" b="1" i="0" u="none" strike="noStrike" kern="1200" cap="none" spc="0" normalizeH="0" baseline="0" noProof="0" smtClean="0">
                <a:ln>
                  <a:noFill/>
                </a:ln>
                <a:solidFill>
                  <a:srgbClr val="000066"/>
                </a:solidFill>
                <a:effectLst>
                  <a:outerShdw blurRad="38100" dist="38100" dir="2700000" algn="tl">
                    <a:srgbClr val="C0C0C0"/>
                  </a:outerShdw>
                </a:effectLst>
                <a:uLnTx/>
                <a:uFillTx/>
                <a:latin typeface="Arial Narrow" pitchFamily="34" charset="0"/>
                <a:ea typeface="+mj-ea"/>
                <a:cs typeface="+mj-cs"/>
              </a:rPr>
              <a:t>  </a:t>
            </a:r>
            <a:endParaRPr kumimoji="0" lang="en-GB" sz="44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Arial Narrow" pitchFamily="34" charset="0"/>
              <a:ea typeface="+mj-ea"/>
              <a:cs typeface="+mj-cs"/>
            </a:endParaRPr>
          </a:p>
        </p:txBody>
      </p:sp>
    </p:spTree>
    <p:extLst>
      <p:ext uri="{BB962C8B-B14F-4D97-AF65-F5344CB8AC3E}">
        <p14:creationId xmlns:p14="http://schemas.microsoft.com/office/powerpoint/2010/main" val="632444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9"/>
          <p:cNvSpPr txBox="1">
            <a:spLocks noChangeArrowheads="1"/>
          </p:cNvSpPr>
          <p:nvPr/>
        </p:nvSpPr>
        <p:spPr bwMode="auto">
          <a:xfrm>
            <a:off x="3" y="3200408"/>
            <a:ext cx="3581398" cy="3575281"/>
          </a:xfrm>
          <a:prstGeom prst="rect">
            <a:avLst/>
          </a:prstGeom>
          <a:solidFill>
            <a:schemeClr val="accent1">
              <a:lumMod val="50000"/>
            </a:schemeClr>
          </a:solidFill>
          <a:ln w="9525">
            <a:solidFill>
              <a:schemeClr val="bg1"/>
            </a:solidFill>
            <a:miter lim="800000"/>
            <a:headEnd/>
            <a:tailEnd/>
          </a:ln>
        </p:spPr>
        <p:txBody>
          <a:bodyPr wrap="square" lIns="126947" tIns="63472" rIns="126947" bIns="63472">
            <a:spAutoFit/>
          </a:bodyPr>
          <a:lstStyle/>
          <a:p>
            <a:pPr>
              <a:defRPr/>
            </a:pPr>
            <a:r>
              <a:rPr lang="en-US" sz="1600" dirty="0" err="1">
                <a:solidFill>
                  <a:prstClr val="white"/>
                </a:solidFill>
                <a:latin typeface="Trebuchet MS"/>
              </a:rPr>
              <a:t>Kabupaten</a:t>
            </a:r>
            <a:r>
              <a:rPr lang="en-US" sz="1600" dirty="0">
                <a:solidFill>
                  <a:prstClr val="white"/>
                </a:solidFill>
                <a:latin typeface="Trebuchet MS"/>
              </a:rPr>
              <a:t>/Kota	</a:t>
            </a:r>
            <a:r>
              <a:rPr lang="id-ID" sz="1600" dirty="0">
                <a:solidFill>
                  <a:prstClr val="white"/>
                </a:solidFill>
                <a:latin typeface="Trebuchet MS"/>
              </a:rPr>
              <a:t>  </a:t>
            </a:r>
            <a:r>
              <a:rPr lang="en-US" sz="1600" dirty="0">
                <a:solidFill>
                  <a:prstClr val="white"/>
                </a:solidFill>
                <a:latin typeface="Trebuchet MS"/>
              </a:rPr>
              <a:t>:  27 </a:t>
            </a:r>
          </a:p>
          <a:p>
            <a:pPr>
              <a:defRPr/>
            </a:pPr>
            <a:r>
              <a:rPr lang="en-US" sz="1600" dirty="0" err="1">
                <a:solidFill>
                  <a:prstClr val="white"/>
                </a:solidFill>
                <a:latin typeface="Trebuchet MS"/>
              </a:rPr>
              <a:t>Luas</a:t>
            </a:r>
            <a:r>
              <a:rPr lang="en-US" sz="1600" dirty="0">
                <a:solidFill>
                  <a:prstClr val="white"/>
                </a:solidFill>
                <a:latin typeface="Trebuchet MS"/>
              </a:rPr>
              <a:t>         </a:t>
            </a:r>
            <a:r>
              <a:rPr lang="id-ID" sz="1600" dirty="0">
                <a:solidFill>
                  <a:prstClr val="white"/>
                </a:solidFill>
                <a:latin typeface="Trebuchet MS"/>
              </a:rPr>
              <a:t>	</a:t>
            </a:r>
            <a:r>
              <a:rPr lang="id-ID" sz="1600" dirty="0" smtClean="0">
                <a:solidFill>
                  <a:prstClr val="white"/>
                </a:solidFill>
                <a:latin typeface="Trebuchet MS"/>
              </a:rPr>
              <a:t>  </a:t>
            </a:r>
            <a:r>
              <a:rPr lang="en-US" sz="1600" dirty="0" smtClean="0">
                <a:solidFill>
                  <a:prstClr val="white"/>
                </a:solidFill>
                <a:latin typeface="Trebuchet MS"/>
              </a:rPr>
              <a:t>:</a:t>
            </a:r>
            <a:r>
              <a:rPr lang="en-US" sz="1600" b="1" dirty="0" smtClean="0">
                <a:solidFill>
                  <a:prstClr val="white"/>
                </a:solidFill>
                <a:latin typeface="Trebuchet MS"/>
              </a:rPr>
              <a:t> </a:t>
            </a:r>
            <a:r>
              <a:rPr lang="en-US" sz="1600" dirty="0" smtClean="0">
                <a:solidFill>
                  <a:prstClr val="white"/>
                </a:solidFill>
                <a:latin typeface="Trebuchet MS"/>
              </a:rPr>
              <a:t>3.709.528,44</a:t>
            </a:r>
            <a:r>
              <a:rPr lang="en-US" sz="1400" dirty="0" smtClean="0">
                <a:solidFill>
                  <a:prstClr val="white"/>
                </a:solidFill>
                <a:latin typeface="Trebuchet MS"/>
              </a:rPr>
              <a:t> </a:t>
            </a:r>
            <a:r>
              <a:rPr lang="en-US" sz="1400" dirty="0">
                <a:solidFill>
                  <a:prstClr val="white"/>
                </a:solidFill>
                <a:latin typeface="Trebuchet MS"/>
              </a:rPr>
              <a:t>Ha</a:t>
            </a:r>
            <a:endParaRPr lang="en-US" sz="1600" dirty="0">
              <a:solidFill>
                <a:prstClr val="white"/>
              </a:solidFill>
              <a:latin typeface="Trebuchet MS"/>
            </a:endParaRPr>
          </a:p>
          <a:p>
            <a:pPr>
              <a:defRPr/>
            </a:pPr>
            <a:r>
              <a:rPr lang="en-US" sz="1600" dirty="0" err="1">
                <a:solidFill>
                  <a:prstClr val="white"/>
                </a:solidFill>
                <a:latin typeface="Trebuchet MS"/>
              </a:rPr>
              <a:t>Kecamatan</a:t>
            </a:r>
            <a:r>
              <a:rPr lang="id-ID" sz="1600" dirty="0">
                <a:solidFill>
                  <a:prstClr val="white"/>
                </a:solidFill>
                <a:latin typeface="Trebuchet MS"/>
              </a:rPr>
              <a:t>	</a:t>
            </a:r>
            <a:r>
              <a:rPr lang="id-ID" sz="1600" dirty="0" smtClean="0">
                <a:solidFill>
                  <a:prstClr val="white"/>
                </a:solidFill>
                <a:latin typeface="Trebuchet MS"/>
              </a:rPr>
              <a:t>  </a:t>
            </a:r>
            <a:r>
              <a:rPr lang="en-US" sz="1600" dirty="0">
                <a:solidFill>
                  <a:prstClr val="white"/>
                </a:solidFill>
                <a:latin typeface="Trebuchet MS"/>
              </a:rPr>
              <a:t>:     626 </a:t>
            </a:r>
          </a:p>
          <a:p>
            <a:pPr>
              <a:defRPr/>
            </a:pPr>
            <a:r>
              <a:rPr lang="en-US" sz="1600" dirty="0" err="1">
                <a:solidFill>
                  <a:srgbClr val="FFFF00"/>
                </a:solidFill>
                <a:latin typeface="Trebuchet MS"/>
              </a:rPr>
              <a:t>Kelurahan</a:t>
            </a:r>
            <a:r>
              <a:rPr lang="id-ID" sz="1600" dirty="0">
                <a:solidFill>
                  <a:srgbClr val="FFFF00"/>
                </a:solidFill>
                <a:latin typeface="Trebuchet MS"/>
              </a:rPr>
              <a:t>	</a:t>
            </a:r>
            <a:r>
              <a:rPr lang="en-US" sz="1600" dirty="0">
                <a:solidFill>
                  <a:srgbClr val="FFFF00"/>
                </a:solidFill>
                <a:latin typeface="Trebuchet MS"/>
              </a:rPr>
              <a:t>	</a:t>
            </a:r>
            <a:r>
              <a:rPr lang="id-ID" sz="1600" dirty="0">
                <a:solidFill>
                  <a:srgbClr val="FFFF00"/>
                </a:solidFill>
                <a:latin typeface="Trebuchet MS"/>
              </a:rPr>
              <a:t>  </a:t>
            </a:r>
            <a:r>
              <a:rPr lang="en-US" sz="1600" dirty="0">
                <a:solidFill>
                  <a:srgbClr val="FFFF00"/>
                </a:solidFill>
                <a:latin typeface="Trebuchet MS"/>
              </a:rPr>
              <a:t>:     </a:t>
            </a:r>
            <a:r>
              <a:rPr lang="en-US" sz="1600" dirty="0" smtClean="0">
                <a:solidFill>
                  <a:srgbClr val="FFFF00"/>
                </a:solidFill>
                <a:latin typeface="Trebuchet MS"/>
              </a:rPr>
              <a:t>641</a:t>
            </a:r>
            <a:endParaRPr lang="en-US" sz="1600" dirty="0">
              <a:solidFill>
                <a:srgbClr val="FFFF00"/>
              </a:solidFill>
              <a:latin typeface="Trebuchet MS"/>
            </a:endParaRPr>
          </a:p>
          <a:p>
            <a:pPr>
              <a:defRPr/>
            </a:pPr>
            <a:r>
              <a:rPr lang="en-US" sz="1600" dirty="0" err="1">
                <a:solidFill>
                  <a:srgbClr val="FFFF00"/>
                </a:solidFill>
                <a:latin typeface="Trebuchet MS"/>
              </a:rPr>
              <a:t>Desa</a:t>
            </a:r>
            <a:r>
              <a:rPr lang="en-US" sz="1600" dirty="0">
                <a:solidFill>
                  <a:srgbClr val="FFFF00"/>
                </a:solidFill>
                <a:latin typeface="Trebuchet MS"/>
              </a:rPr>
              <a:t>	</a:t>
            </a:r>
            <a:r>
              <a:rPr lang="id-ID" sz="1600" dirty="0">
                <a:solidFill>
                  <a:srgbClr val="FFFF00"/>
                </a:solidFill>
                <a:latin typeface="Trebuchet MS"/>
              </a:rPr>
              <a:t>	  </a:t>
            </a:r>
            <a:r>
              <a:rPr lang="en-US" sz="1600" dirty="0">
                <a:solidFill>
                  <a:srgbClr val="FFFF00"/>
                </a:solidFill>
                <a:latin typeface="Trebuchet MS"/>
              </a:rPr>
              <a:t>:  </a:t>
            </a:r>
            <a:r>
              <a:rPr lang="en-US" sz="1600" dirty="0" smtClean="0">
                <a:solidFill>
                  <a:srgbClr val="FFFF00"/>
                </a:solidFill>
                <a:latin typeface="Trebuchet MS"/>
              </a:rPr>
              <a:t>5.321</a:t>
            </a:r>
            <a:endParaRPr lang="en-US" sz="1600" dirty="0">
              <a:solidFill>
                <a:srgbClr val="FFFF00"/>
              </a:solidFill>
              <a:latin typeface="Trebuchet MS"/>
            </a:endParaRPr>
          </a:p>
          <a:p>
            <a:pPr>
              <a:defRPr/>
            </a:pPr>
            <a:endParaRPr lang="id-ID" sz="1600" dirty="0">
              <a:solidFill>
                <a:srgbClr val="00B0F0"/>
              </a:solidFill>
              <a:latin typeface="Trebuchet MS"/>
            </a:endParaRPr>
          </a:p>
          <a:p>
            <a:pPr>
              <a:defRPr/>
            </a:pPr>
            <a:r>
              <a:rPr lang="en-US" sz="1600" b="1" u="sng" dirty="0" err="1" smtClean="0">
                <a:solidFill>
                  <a:srgbClr val="00B0F0"/>
                </a:solidFill>
                <a:latin typeface="Trebuchet MS"/>
              </a:rPr>
              <a:t>Penduduk</a:t>
            </a:r>
            <a:endParaRPr lang="en-US" sz="1600" b="1" u="sng" dirty="0">
              <a:solidFill>
                <a:srgbClr val="00B0F0"/>
              </a:solidFill>
              <a:latin typeface="Trebuchet MS"/>
            </a:endParaRPr>
          </a:p>
          <a:p>
            <a:pPr>
              <a:defRPr/>
            </a:pPr>
            <a:r>
              <a:rPr lang="en-US" sz="1600" dirty="0" smtClean="0">
                <a:solidFill>
                  <a:prstClr val="white"/>
                </a:solidFill>
                <a:latin typeface="Trebuchet MS"/>
              </a:rPr>
              <a:t>Indonesia (2012) </a:t>
            </a:r>
            <a:r>
              <a:rPr lang="en-US" sz="1600" dirty="0">
                <a:solidFill>
                  <a:prstClr val="white"/>
                </a:solidFill>
                <a:latin typeface="Trebuchet MS"/>
              </a:rPr>
              <a:t>	</a:t>
            </a:r>
            <a:r>
              <a:rPr lang="id-ID" sz="1600" dirty="0">
                <a:solidFill>
                  <a:prstClr val="white"/>
                </a:solidFill>
                <a:latin typeface="Trebuchet MS"/>
              </a:rPr>
              <a:t>  </a:t>
            </a:r>
            <a:r>
              <a:rPr lang="en-US" sz="1600" dirty="0" smtClean="0">
                <a:solidFill>
                  <a:prstClr val="white"/>
                </a:solidFill>
                <a:latin typeface="Trebuchet MS"/>
              </a:rPr>
              <a:t>:  </a:t>
            </a:r>
            <a:r>
              <a:rPr lang="en-US" sz="1600" dirty="0">
                <a:solidFill>
                  <a:prstClr val="white"/>
                </a:solidFill>
                <a:latin typeface="Trebuchet MS"/>
              </a:rPr>
              <a:t>242.013.800 </a:t>
            </a:r>
            <a:r>
              <a:rPr lang="en-US" sz="1600" dirty="0" err="1">
                <a:solidFill>
                  <a:prstClr val="white"/>
                </a:solidFill>
                <a:latin typeface="Trebuchet MS"/>
              </a:rPr>
              <a:t>Jiwa</a:t>
            </a:r>
            <a:endParaRPr lang="en-US" sz="1600" dirty="0">
              <a:solidFill>
                <a:prstClr val="white"/>
              </a:solidFill>
              <a:latin typeface="Trebuchet MS"/>
            </a:endParaRPr>
          </a:p>
          <a:p>
            <a:pPr>
              <a:defRPr/>
            </a:pPr>
            <a:r>
              <a:rPr lang="en-US" sz="1600" dirty="0" err="1" smtClean="0">
                <a:solidFill>
                  <a:prstClr val="white"/>
                </a:solidFill>
                <a:latin typeface="Trebuchet MS"/>
              </a:rPr>
              <a:t>Jabar</a:t>
            </a:r>
            <a:r>
              <a:rPr lang="en-US" sz="1600" dirty="0" smtClean="0">
                <a:solidFill>
                  <a:prstClr val="white"/>
                </a:solidFill>
                <a:latin typeface="Trebuchet MS"/>
              </a:rPr>
              <a:t> (2013)</a:t>
            </a:r>
            <a:r>
              <a:rPr lang="en-US" sz="1600" dirty="0">
                <a:solidFill>
                  <a:prstClr val="white"/>
                </a:solidFill>
                <a:latin typeface="Trebuchet MS"/>
              </a:rPr>
              <a:t>	</a:t>
            </a:r>
            <a:r>
              <a:rPr lang="id-ID" sz="1600" dirty="0" smtClean="0">
                <a:solidFill>
                  <a:prstClr val="white"/>
                </a:solidFill>
                <a:latin typeface="Trebuchet MS"/>
              </a:rPr>
              <a:t>  </a:t>
            </a:r>
            <a:r>
              <a:rPr lang="en-US" sz="1600" dirty="0">
                <a:solidFill>
                  <a:srgbClr val="FFC000"/>
                </a:solidFill>
                <a:latin typeface="Trebuchet MS"/>
              </a:rPr>
              <a:t>:   </a:t>
            </a:r>
            <a:r>
              <a:rPr lang="en-US" sz="1600" dirty="0" smtClean="0">
                <a:solidFill>
                  <a:srgbClr val="FFC000"/>
                </a:solidFill>
                <a:latin typeface="Trebuchet MS"/>
              </a:rPr>
              <a:t>45.340.</a:t>
            </a:r>
            <a:r>
              <a:rPr lang="id-ID" sz="1600" dirty="0" smtClean="0">
                <a:solidFill>
                  <a:srgbClr val="FFC000"/>
                </a:solidFill>
                <a:latin typeface="Trebuchet MS"/>
              </a:rPr>
              <a:t>800</a:t>
            </a:r>
            <a:r>
              <a:rPr lang="en-US" sz="1600" dirty="0" smtClean="0">
                <a:solidFill>
                  <a:srgbClr val="FFC000"/>
                </a:solidFill>
                <a:latin typeface="Trebuchet MS"/>
              </a:rPr>
              <a:t> </a:t>
            </a:r>
            <a:r>
              <a:rPr lang="en-US" sz="1600" dirty="0" err="1">
                <a:solidFill>
                  <a:prstClr val="white"/>
                </a:solidFill>
                <a:latin typeface="Trebuchet MS"/>
              </a:rPr>
              <a:t>Jiwa</a:t>
            </a:r>
            <a:endParaRPr lang="en-US" sz="1600" dirty="0">
              <a:solidFill>
                <a:prstClr val="white"/>
              </a:solidFill>
              <a:latin typeface="Trebuchet MS"/>
            </a:endParaRPr>
          </a:p>
          <a:p>
            <a:pPr>
              <a:defRPr/>
            </a:pPr>
            <a:r>
              <a:rPr lang="en-US" sz="1600" dirty="0" err="1">
                <a:solidFill>
                  <a:srgbClr val="FFFF00"/>
                </a:solidFill>
                <a:latin typeface="Trebuchet MS"/>
              </a:rPr>
              <a:t>Penduduk</a:t>
            </a:r>
            <a:r>
              <a:rPr lang="en-US" sz="1600" dirty="0">
                <a:solidFill>
                  <a:srgbClr val="FFFF00"/>
                </a:solidFill>
                <a:latin typeface="Trebuchet MS"/>
              </a:rPr>
              <a:t>  </a:t>
            </a:r>
            <a:r>
              <a:rPr lang="en-US" sz="1600" dirty="0" err="1" smtClean="0">
                <a:solidFill>
                  <a:srgbClr val="FFFF00"/>
                </a:solidFill>
                <a:latin typeface="Trebuchet MS"/>
              </a:rPr>
              <a:t>Miskin</a:t>
            </a:r>
            <a:r>
              <a:rPr lang="en-US" sz="1600" dirty="0" smtClean="0">
                <a:solidFill>
                  <a:srgbClr val="FFFF00"/>
                </a:solidFill>
                <a:latin typeface="Trebuchet MS"/>
              </a:rPr>
              <a:t> </a:t>
            </a:r>
            <a:r>
              <a:rPr lang="id-ID" sz="1600" dirty="0">
                <a:solidFill>
                  <a:srgbClr val="FFFF00"/>
                </a:solidFill>
                <a:latin typeface="Trebuchet MS"/>
              </a:rPr>
              <a:t>	</a:t>
            </a:r>
            <a:r>
              <a:rPr lang="en-US" sz="1600" dirty="0">
                <a:solidFill>
                  <a:srgbClr val="FFFF00"/>
                </a:solidFill>
                <a:latin typeface="Trebuchet MS"/>
              </a:rPr>
              <a:t> </a:t>
            </a:r>
            <a:r>
              <a:rPr lang="id-ID" sz="1600" dirty="0">
                <a:solidFill>
                  <a:srgbClr val="FFFF00"/>
                </a:solidFill>
                <a:latin typeface="Trebuchet MS"/>
              </a:rPr>
              <a:t> </a:t>
            </a:r>
            <a:r>
              <a:rPr lang="en-US" dirty="0">
                <a:solidFill>
                  <a:srgbClr val="FFC000"/>
                </a:solidFill>
                <a:latin typeface="Trebuchet MS"/>
              </a:rPr>
              <a:t>:  </a:t>
            </a:r>
            <a:r>
              <a:rPr lang="en-US" sz="1600" dirty="0" smtClean="0">
                <a:solidFill>
                  <a:srgbClr val="FFC000"/>
                </a:solidFill>
                <a:latin typeface="Trebuchet MS"/>
              </a:rPr>
              <a:t>9,</a:t>
            </a:r>
            <a:r>
              <a:rPr lang="id-ID" sz="1600" dirty="0" smtClean="0">
                <a:solidFill>
                  <a:srgbClr val="FFC000"/>
                </a:solidFill>
                <a:latin typeface="Trebuchet MS"/>
              </a:rPr>
              <a:t>61 </a:t>
            </a:r>
            <a:r>
              <a:rPr lang="en-US" sz="1600" dirty="0">
                <a:solidFill>
                  <a:srgbClr val="FFFF00"/>
                </a:solidFill>
                <a:latin typeface="Trebuchet MS"/>
              </a:rPr>
              <a:t>% (201</a:t>
            </a:r>
            <a:r>
              <a:rPr lang="id-ID" sz="1600" dirty="0">
                <a:solidFill>
                  <a:srgbClr val="FFFF00"/>
                </a:solidFill>
                <a:latin typeface="Trebuchet MS"/>
              </a:rPr>
              <a:t>3</a:t>
            </a:r>
            <a:r>
              <a:rPr lang="en-US" sz="1600" dirty="0">
                <a:solidFill>
                  <a:srgbClr val="FFFF00"/>
                </a:solidFill>
                <a:latin typeface="Trebuchet MS"/>
              </a:rPr>
              <a:t>)</a:t>
            </a:r>
            <a:endParaRPr lang="id-ID" sz="1600" dirty="0">
              <a:solidFill>
                <a:srgbClr val="FFFF00"/>
              </a:solidFill>
              <a:latin typeface="Trebuchet MS"/>
            </a:endParaRPr>
          </a:p>
        </p:txBody>
      </p:sp>
      <p:sp>
        <p:nvSpPr>
          <p:cNvPr id="7" name="Title 1"/>
          <p:cNvSpPr txBox="1">
            <a:spLocks/>
          </p:cNvSpPr>
          <p:nvPr/>
        </p:nvSpPr>
        <p:spPr bwMode="auto">
          <a:xfrm>
            <a:off x="3897607" y="0"/>
            <a:ext cx="5066882" cy="714359"/>
          </a:xfrm>
          <a:prstGeom prst="rect">
            <a:avLst/>
          </a:prstGeom>
          <a:solidFill>
            <a:schemeClr val="accent3">
              <a:lumMod val="50000"/>
            </a:schemeClr>
          </a:solidFill>
          <a:ln w="9525">
            <a:noFill/>
            <a:miter lim="800000"/>
            <a:headEnd/>
            <a:tailEnd/>
          </a:ln>
        </p:spPr>
        <p:txBody>
          <a:bodyPr anchor="ctr">
            <a:normAutofit fontScale="97500"/>
          </a:bodyPr>
          <a:lstStyle/>
          <a:p>
            <a:pPr algn="r" eaLnBrk="0" hangingPunct="0">
              <a:defRPr/>
            </a:pPr>
            <a:r>
              <a:rPr lang="en-US" sz="3200" b="1" dirty="0" smtClean="0">
                <a:solidFill>
                  <a:prstClr val="white"/>
                </a:solidFill>
                <a:effectLst>
                  <a:outerShdw blurRad="38100" dist="38100" dir="2700000" algn="tl">
                    <a:srgbClr val="000000">
                      <a:alpha val="43137"/>
                    </a:srgbClr>
                  </a:outerShdw>
                </a:effectLst>
                <a:latin typeface="Trebuchet MS"/>
              </a:rPr>
              <a:t>(Data 2014)</a:t>
            </a:r>
            <a:r>
              <a:rPr lang="id-ID" sz="3200" b="1" dirty="0" smtClean="0">
                <a:solidFill>
                  <a:prstClr val="white"/>
                </a:solidFill>
                <a:effectLst>
                  <a:outerShdw blurRad="38100" dist="38100" dir="2700000" algn="tl">
                    <a:srgbClr val="000000">
                      <a:alpha val="43137"/>
                    </a:srgbClr>
                  </a:outerShdw>
                </a:effectLst>
                <a:latin typeface="Trebuchet MS"/>
              </a:rPr>
              <a:t>             </a:t>
            </a:r>
            <a:endParaRPr lang="en-US" sz="3200" b="1" dirty="0">
              <a:solidFill>
                <a:prstClr val="white"/>
              </a:solidFill>
              <a:effectLst>
                <a:outerShdw blurRad="38100" dist="38100" dir="2700000" algn="tl">
                  <a:srgbClr val="000000">
                    <a:alpha val="43137"/>
                  </a:srgbClr>
                </a:outerShdw>
              </a:effectLst>
              <a:latin typeface="Trebuchet MS"/>
            </a:endParaRPr>
          </a:p>
        </p:txBody>
      </p:sp>
      <p:pic>
        <p:nvPicPr>
          <p:cNvPr id="8" name="Picture 2" descr="C:\Temp\Proyeksi Penduduk.jpg"/>
          <p:cNvPicPr>
            <a:picLocks noChangeAspect="1" noChangeArrowheads="1"/>
          </p:cNvPicPr>
          <p:nvPr/>
        </p:nvPicPr>
        <p:blipFill>
          <a:blip r:embed="rId2" cstate="print"/>
          <a:srcRect/>
          <a:stretch>
            <a:fillRect/>
          </a:stretch>
        </p:blipFill>
        <p:spPr bwMode="auto">
          <a:xfrm>
            <a:off x="3581400" y="868247"/>
            <a:ext cx="5486400" cy="2255956"/>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Batas Administrasi Kabkota Polos.jpg"/>
          <p:cNvPicPr>
            <a:picLocks noChangeAspect="1"/>
          </p:cNvPicPr>
          <p:nvPr/>
        </p:nvPicPr>
        <p:blipFill>
          <a:blip r:embed="rId3" cstate="print"/>
          <a:srcRect l="3333" t="4034" r="3333" b="4034"/>
          <a:stretch>
            <a:fillRect/>
          </a:stretch>
        </p:blipFill>
        <p:spPr>
          <a:xfrm>
            <a:off x="47302" y="838200"/>
            <a:ext cx="3457898" cy="2286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2" name="TextBox 11"/>
          <p:cNvSpPr txBox="1">
            <a:spLocks noChangeArrowheads="1"/>
          </p:cNvSpPr>
          <p:nvPr/>
        </p:nvSpPr>
        <p:spPr bwMode="auto">
          <a:xfrm>
            <a:off x="4114800" y="714360"/>
            <a:ext cx="5029200" cy="307777"/>
          </a:xfrm>
          <a:prstGeom prst="rect">
            <a:avLst/>
          </a:prstGeom>
          <a:solidFill>
            <a:srgbClr val="FFFF00"/>
          </a:solidFill>
          <a:ln w="9525">
            <a:noFill/>
            <a:miter lim="800000"/>
            <a:headEnd/>
            <a:tailEnd/>
          </a:ln>
        </p:spPr>
        <p:txBody>
          <a:bodyPr wrap="square">
            <a:spAutoFit/>
          </a:bodyPr>
          <a:lstStyle/>
          <a:p>
            <a:pPr algn="ctr"/>
            <a:r>
              <a:rPr lang="en-US" sz="1400" b="1" i="1" dirty="0" err="1">
                <a:solidFill>
                  <a:srgbClr val="7030A0"/>
                </a:solidFill>
                <a:latin typeface="Arial Rounded MT Bold" pitchFamily="34" charset="0"/>
              </a:rPr>
              <a:t>Proyeksi</a:t>
            </a:r>
            <a:r>
              <a:rPr lang="en-US" sz="1400" b="1" i="1" dirty="0">
                <a:solidFill>
                  <a:srgbClr val="7030A0"/>
                </a:solidFill>
                <a:latin typeface="Arial Rounded MT Bold" pitchFamily="34" charset="0"/>
              </a:rPr>
              <a:t> </a:t>
            </a:r>
            <a:r>
              <a:rPr lang="en-US" sz="1400" b="1" i="1" dirty="0" err="1">
                <a:solidFill>
                  <a:srgbClr val="7030A0"/>
                </a:solidFill>
                <a:latin typeface="Arial Rounded MT Bold" pitchFamily="34" charset="0"/>
              </a:rPr>
              <a:t>Perkembangan</a:t>
            </a:r>
            <a:r>
              <a:rPr lang="en-US" sz="1400" b="1" i="1" dirty="0">
                <a:solidFill>
                  <a:srgbClr val="7030A0"/>
                </a:solidFill>
                <a:latin typeface="Arial Rounded MT Bold" pitchFamily="34" charset="0"/>
              </a:rPr>
              <a:t> </a:t>
            </a:r>
            <a:r>
              <a:rPr lang="en-US" sz="1400" b="1" i="1" dirty="0" err="1">
                <a:solidFill>
                  <a:srgbClr val="7030A0"/>
                </a:solidFill>
                <a:latin typeface="Arial Rounded MT Bold" pitchFamily="34" charset="0"/>
              </a:rPr>
              <a:t>Jumlah</a:t>
            </a:r>
            <a:r>
              <a:rPr lang="en-US" sz="1400" b="1" i="1" dirty="0">
                <a:solidFill>
                  <a:srgbClr val="7030A0"/>
                </a:solidFill>
                <a:latin typeface="Arial Rounded MT Bold" pitchFamily="34" charset="0"/>
              </a:rPr>
              <a:t> </a:t>
            </a:r>
            <a:r>
              <a:rPr lang="en-US" sz="1400" b="1" i="1" dirty="0" err="1">
                <a:solidFill>
                  <a:srgbClr val="7030A0"/>
                </a:solidFill>
                <a:latin typeface="Arial Rounded MT Bold" pitchFamily="34" charset="0"/>
              </a:rPr>
              <a:t>Penduduk</a:t>
            </a:r>
            <a:endParaRPr lang="en-US" sz="1400" b="1" i="1" dirty="0">
              <a:solidFill>
                <a:srgbClr val="7030A0"/>
              </a:solidFill>
              <a:latin typeface="Arial Rounded MT Bold" pitchFamily="34" charset="0"/>
            </a:endParaRPr>
          </a:p>
        </p:txBody>
      </p:sp>
      <p:sp>
        <p:nvSpPr>
          <p:cNvPr id="11" name="Rectangle 10"/>
          <p:cNvSpPr>
            <a:spLocks/>
          </p:cNvSpPr>
          <p:nvPr/>
        </p:nvSpPr>
        <p:spPr>
          <a:xfrm>
            <a:off x="3581400" y="3200401"/>
            <a:ext cx="5486400" cy="3581399"/>
          </a:xfrm>
          <a:prstGeom prst="rect">
            <a:avLst/>
          </a:prstGeom>
          <a:solidFill>
            <a:schemeClr val="accent1">
              <a:lumMod val="50000"/>
            </a:schemeClr>
          </a:solidFill>
        </p:spPr>
        <p:style>
          <a:lnRef idx="3">
            <a:schemeClr val="lt1"/>
          </a:lnRef>
          <a:fillRef idx="1">
            <a:schemeClr val="dk1"/>
          </a:fillRef>
          <a:effectRef idx="1">
            <a:schemeClr val="dk1"/>
          </a:effectRef>
          <a:fontRef idx="minor">
            <a:schemeClr val="lt1"/>
          </a:fontRef>
        </p:style>
        <p:txBody>
          <a:bodyPr wrap="square" anchor="ctr">
            <a:noAutofit/>
          </a:bodyPr>
          <a:lstStyle/>
          <a:p>
            <a:pPr defTabSz="273050">
              <a:tabLst>
                <a:tab pos="1528763" algn="l"/>
                <a:tab pos="1787525" algn="l"/>
              </a:tabLst>
              <a:defRPr/>
            </a:pPr>
            <a:r>
              <a:rPr lang="en-US" sz="1400" dirty="0">
                <a:solidFill>
                  <a:prstClr val="white"/>
                </a:solidFill>
                <a:latin typeface="Trebuchet MS" pitchFamily="34" charset="0"/>
                <a:cs typeface="Arial" charset="0"/>
              </a:rPr>
              <a:t>PDRB (2013) </a:t>
            </a:r>
            <a:r>
              <a:rPr lang="id-ID" sz="1400" dirty="0">
                <a:solidFill>
                  <a:prstClr val="white"/>
                </a:solidFill>
                <a:latin typeface="Trebuchet MS" pitchFamily="34" charset="0"/>
                <a:cs typeface="Arial" charset="0"/>
              </a:rPr>
              <a:t> 	</a:t>
            </a:r>
            <a:r>
              <a:rPr lang="id-ID" sz="1400" dirty="0" smtClean="0">
                <a:solidFill>
                  <a:prstClr val="white"/>
                </a:solidFill>
                <a:latin typeface="Trebuchet MS" pitchFamily="34" charset="0"/>
                <a:cs typeface="Arial" charset="0"/>
              </a:rPr>
              <a:t>		</a:t>
            </a:r>
            <a:r>
              <a:rPr lang="en-US" sz="1400" dirty="0" smtClean="0">
                <a:solidFill>
                  <a:prstClr val="white"/>
                </a:solidFill>
                <a:latin typeface="Trebuchet MS" pitchFamily="34" charset="0"/>
                <a:cs typeface="Arial" charset="0"/>
              </a:rPr>
              <a:t>:</a:t>
            </a:r>
            <a:r>
              <a:rPr lang="id-ID" sz="1400" dirty="0" smtClean="0">
                <a:solidFill>
                  <a:prstClr val="white"/>
                </a:solidFill>
                <a:latin typeface="Trebuchet MS" pitchFamily="34" charset="0"/>
                <a:cs typeface="Arial" charset="0"/>
              </a:rPr>
              <a:t> </a:t>
            </a:r>
            <a:r>
              <a:rPr lang="id-ID" sz="1400" dirty="0">
                <a:solidFill>
                  <a:prstClr val="white"/>
                </a:solidFill>
                <a:latin typeface="Trebuchet MS" pitchFamily="34" charset="0"/>
                <a:cs typeface="Arial" charset="0"/>
              </a:rPr>
              <a:t>Rp. </a:t>
            </a:r>
            <a:r>
              <a:rPr lang="en-US" sz="1400" dirty="0" smtClean="0">
                <a:solidFill>
                  <a:srgbClr val="FFC000"/>
                </a:solidFill>
                <a:latin typeface="Trebuchet MS" pitchFamily="34" charset="0"/>
                <a:cs typeface="Arial" charset="0"/>
              </a:rPr>
              <a:t>386</a:t>
            </a:r>
            <a:r>
              <a:rPr lang="id-ID" sz="1400" dirty="0" smtClean="0">
                <a:solidFill>
                  <a:srgbClr val="FFC000"/>
                </a:solidFill>
                <a:latin typeface="Trebuchet MS" pitchFamily="34" charset="0"/>
                <a:cs typeface="Arial" charset="0"/>
              </a:rPr>
              <a:t>,</a:t>
            </a:r>
            <a:r>
              <a:rPr lang="en-US" sz="1400" dirty="0" smtClean="0">
                <a:solidFill>
                  <a:srgbClr val="FFC000"/>
                </a:solidFill>
                <a:latin typeface="Trebuchet MS" pitchFamily="34" charset="0"/>
                <a:cs typeface="Arial" charset="0"/>
              </a:rPr>
              <a:t>84 </a:t>
            </a:r>
            <a:r>
              <a:rPr lang="en-US" sz="1400" dirty="0" err="1" smtClean="0">
                <a:solidFill>
                  <a:prstClr val="white"/>
                </a:solidFill>
                <a:latin typeface="Trebuchet MS" pitchFamily="34" charset="0"/>
                <a:cs typeface="Arial" charset="0"/>
              </a:rPr>
              <a:t>Trilyun</a:t>
            </a:r>
            <a:r>
              <a:rPr lang="id-ID" sz="1400" dirty="0" smtClean="0">
                <a:solidFill>
                  <a:prstClr val="white"/>
                </a:solidFill>
                <a:latin typeface="Trebuchet MS" pitchFamily="34" charset="0"/>
                <a:cs typeface="Arial" charset="0"/>
              </a:rPr>
              <a:t> (adhk);</a:t>
            </a:r>
            <a:r>
              <a:rPr lang="en-US" sz="1400" dirty="0" smtClean="0">
                <a:solidFill>
                  <a:prstClr val="white"/>
                </a:solidFill>
                <a:latin typeface="Trebuchet MS" pitchFamily="34" charset="0"/>
                <a:cs typeface="Arial" charset="0"/>
              </a:rPr>
              <a:t>  </a:t>
            </a:r>
            <a:endParaRPr lang="id-ID" sz="1400" dirty="0">
              <a:solidFill>
                <a:prstClr val="white"/>
              </a:solidFill>
              <a:latin typeface="Trebuchet MS" pitchFamily="34" charset="0"/>
              <a:cs typeface="Arial" charset="0"/>
            </a:endParaRPr>
          </a:p>
          <a:p>
            <a:pPr defTabSz="273050">
              <a:tabLst>
                <a:tab pos="1528763" algn="l"/>
                <a:tab pos="1787525" algn="l"/>
              </a:tabLst>
              <a:defRPr/>
            </a:pPr>
            <a:r>
              <a:rPr lang="id-ID" sz="1400" dirty="0">
                <a:solidFill>
                  <a:srgbClr val="FFFF00"/>
                </a:solidFill>
                <a:latin typeface="Trebuchet MS" pitchFamily="34" charset="0"/>
                <a:cs typeface="Arial" charset="0"/>
              </a:rPr>
              <a:t>PDRB </a:t>
            </a:r>
            <a:r>
              <a:rPr lang="id-ID" sz="1400" dirty="0" smtClean="0">
                <a:solidFill>
                  <a:srgbClr val="FFFF00"/>
                </a:solidFill>
                <a:latin typeface="Trebuchet MS" pitchFamily="34" charset="0"/>
                <a:cs typeface="Arial" charset="0"/>
              </a:rPr>
              <a:t>perkapita (2013)</a:t>
            </a:r>
            <a:r>
              <a:rPr lang="id-ID" sz="1400" dirty="0">
                <a:solidFill>
                  <a:srgbClr val="FFFF00"/>
                </a:solidFill>
                <a:latin typeface="Trebuchet MS" pitchFamily="34" charset="0"/>
                <a:cs typeface="Arial" charset="0"/>
              </a:rPr>
              <a:t>	: Rp</a:t>
            </a:r>
            <a:r>
              <a:rPr lang="id-ID" sz="1400" dirty="0">
                <a:solidFill>
                  <a:srgbClr val="FFC000"/>
                </a:solidFill>
                <a:latin typeface="Trebuchet MS" pitchFamily="34" charset="0"/>
                <a:cs typeface="Arial" charset="0"/>
              </a:rPr>
              <a:t>. </a:t>
            </a:r>
            <a:r>
              <a:rPr lang="id-ID" sz="1400" dirty="0" smtClean="0">
                <a:solidFill>
                  <a:srgbClr val="FFC000"/>
                </a:solidFill>
                <a:latin typeface="Trebuchet MS" pitchFamily="34" charset="0"/>
                <a:cs typeface="Arial" charset="0"/>
              </a:rPr>
              <a:t>24,94 Juta </a:t>
            </a:r>
            <a:r>
              <a:rPr lang="id-ID" sz="1400" dirty="0" smtClean="0">
                <a:solidFill>
                  <a:srgbClr val="FFFF00"/>
                </a:solidFill>
                <a:latin typeface="Trebuchet MS" pitchFamily="34" charset="0"/>
                <a:cs typeface="Arial" charset="0"/>
              </a:rPr>
              <a:t>(adhk)</a:t>
            </a:r>
            <a:endParaRPr lang="en-US" sz="1400" dirty="0">
              <a:solidFill>
                <a:srgbClr val="FFFF00"/>
              </a:solidFill>
              <a:latin typeface="Trebuchet MS" pitchFamily="34" charset="0"/>
              <a:cs typeface="Arial" charset="0"/>
            </a:endParaRPr>
          </a:p>
          <a:p>
            <a:pPr defTabSz="273050">
              <a:tabLst>
                <a:tab pos="1528763" algn="l"/>
                <a:tab pos="1787525" algn="l"/>
              </a:tabLst>
              <a:defRPr/>
            </a:pPr>
            <a:r>
              <a:rPr lang="en-US" sz="1400" dirty="0" err="1">
                <a:solidFill>
                  <a:srgbClr val="FFFF00"/>
                </a:solidFill>
                <a:latin typeface="Trebuchet MS" pitchFamily="34" charset="0"/>
                <a:cs typeface="Arial" charset="0"/>
              </a:rPr>
              <a:t>Inflasi</a:t>
            </a:r>
            <a:r>
              <a:rPr lang="en-US" sz="1400" dirty="0">
                <a:solidFill>
                  <a:srgbClr val="FFFF00"/>
                </a:solidFill>
                <a:latin typeface="Trebuchet MS" pitchFamily="34" charset="0"/>
                <a:cs typeface="Arial" charset="0"/>
              </a:rPr>
              <a:t> (</a:t>
            </a:r>
            <a:r>
              <a:rPr lang="en-US" sz="1400" dirty="0" smtClean="0">
                <a:solidFill>
                  <a:srgbClr val="FFFF00"/>
                </a:solidFill>
                <a:latin typeface="Trebuchet MS" pitchFamily="34" charset="0"/>
                <a:cs typeface="Arial" charset="0"/>
              </a:rPr>
              <a:t>201</a:t>
            </a:r>
            <a:r>
              <a:rPr lang="id-ID" sz="1400" dirty="0" smtClean="0">
                <a:solidFill>
                  <a:srgbClr val="FFFF00"/>
                </a:solidFill>
                <a:latin typeface="Trebuchet MS" pitchFamily="34" charset="0"/>
                <a:cs typeface="Arial" charset="0"/>
              </a:rPr>
              <a:t>3</a:t>
            </a:r>
            <a:r>
              <a:rPr lang="en-US" sz="1400" dirty="0" smtClean="0">
                <a:solidFill>
                  <a:srgbClr val="FFFF00"/>
                </a:solidFill>
                <a:latin typeface="Trebuchet MS" pitchFamily="34" charset="0"/>
                <a:cs typeface="Arial" charset="0"/>
              </a:rPr>
              <a:t>)</a:t>
            </a:r>
            <a:r>
              <a:rPr lang="id-ID" sz="1400" dirty="0">
                <a:solidFill>
                  <a:srgbClr val="FFFF00"/>
                </a:solidFill>
                <a:latin typeface="Trebuchet MS" pitchFamily="34" charset="0"/>
                <a:cs typeface="Arial" charset="0"/>
              </a:rPr>
              <a:t>	</a:t>
            </a:r>
            <a:r>
              <a:rPr lang="id-ID" sz="1400" dirty="0" smtClean="0">
                <a:solidFill>
                  <a:srgbClr val="FFFF00"/>
                </a:solidFill>
                <a:latin typeface="Trebuchet MS" pitchFamily="34" charset="0"/>
                <a:cs typeface="Arial" charset="0"/>
              </a:rPr>
              <a:t>		</a:t>
            </a:r>
            <a:r>
              <a:rPr lang="en-US" sz="1400" dirty="0" smtClean="0">
                <a:solidFill>
                  <a:srgbClr val="FFFF00"/>
                </a:solidFill>
                <a:latin typeface="Trebuchet MS" pitchFamily="34" charset="0"/>
                <a:cs typeface="Arial" charset="0"/>
              </a:rPr>
              <a:t>: </a:t>
            </a:r>
            <a:r>
              <a:rPr lang="id-ID" sz="1400" dirty="0" smtClean="0">
                <a:solidFill>
                  <a:srgbClr val="FFC000"/>
                </a:solidFill>
                <a:latin typeface="Trebuchet MS" pitchFamily="34" charset="0"/>
                <a:cs typeface="Arial" charset="0"/>
              </a:rPr>
              <a:t>9,20</a:t>
            </a:r>
            <a:r>
              <a:rPr lang="en-US" sz="1400" dirty="0" smtClean="0">
                <a:solidFill>
                  <a:srgbClr val="FFFF00"/>
                </a:solidFill>
                <a:latin typeface="Trebuchet MS" pitchFamily="34" charset="0"/>
                <a:cs typeface="Arial" charset="0"/>
              </a:rPr>
              <a:t>%</a:t>
            </a:r>
            <a:r>
              <a:rPr lang="en-US" sz="1400" dirty="0">
                <a:solidFill>
                  <a:srgbClr val="FFFF00"/>
                </a:solidFill>
                <a:latin typeface="Trebuchet MS" pitchFamily="34" charset="0"/>
                <a:cs typeface="Arial" charset="0"/>
              </a:rPr>
              <a:t>	</a:t>
            </a:r>
          </a:p>
          <a:p>
            <a:pPr defTabSz="273050">
              <a:tabLst>
                <a:tab pos="1528763" algn="l"/>
                <a:tab pos="1787525" algn="l"/>
              </a:tabLst>
              <a:defRPr/>
            </a:pPr>
            <a:r>
              <a:rPr lang="en-US" sz="1400" dirty="0">
                <a:solidFill>
                  <a:srgbClr val="FFFF00"/>
                </a:solidFill>
                <a:latin typeface="Trebuchet MS" pitchFamily="34" charset="0"/>
                <a:cs typeface="Arial" charset="0"/>
              </a:rPr>
              <a:t>LPE (</a:t>
            </a:r>
            <a:r>
              <a:rPr lang="en-US" sz="1400" dirty="0" smtClean="0">
                <a:solidFill>
                  <a:srgbClr val="FFFF00"/>
                </a:solidFill>
                <a:latin typeface="Trebuchet MS" pitchFamily="34" charset="0"/>
                <a:cs typeface="Arial" charset="0"/>
              </a:rPr>
              <a:t>201</a:t>
            </a:r>
            <a:r>
              <a:rPr lang="id-ID" sz="1400" dirty="0" smtClean="0">
                <a:solidFill>
                  <a:srgbClr val="FFFF00"/>
                </a:solidFill>
                <a:latin typeface="Trebuchet MS" pitchFamily="34" charset="0"/>
                <a:cs typeface="Arial" charset="0"/>
              </a:rPr>
              <a:t>3</a:t>
            </a:r>
            <a:r>
              <a:rPr lang="en-US" sz="1400" dirty="0" smtClean="0">
                <a:solidFill>
                  <a:srgbClr val="FFFF00"/>
                </a:solidFill>
                <a:latin typeface="Trebuchet MS" pitchFamily="34" charset="0"/>
                <a:cs typeface="Arial" charset="0"/>
              </a:rPr>
              <a:t>)   </a:t>
            </a:r>
            <a:r>
              <a:rPr lang="id-ID" sz="1400" dirty="0">
                <a:solidFill>
                  <a:srgbClr val="FFFF00"/>
                </a:solidFill>
                <a:latin typeface="Trebuchet MS" pitchFamily="34" charset="0"/>
                <a:cs typeface="Arial" charset="0"/>
              </a:rPr>
              <a:t>	</a:t>
            </a:r>
            <a:r>
              <a:rPr lang="id-ID" sz="1400" dirty="0" smtClean="0">
                <a:solidFill>
                  <a:srgbClr val="FFFF00"/>
                </a:solidFill>
                <a:latin typeface="Trebuchet MS" pitchFamily="34" charset="0"/>
                <a:cs typeface="Arial" charset="0"/>
              </a:rPr>
              <a:t>		</a:t>
            </a:r>
            <a:r>
              <a:rPr lang="en-US" sz="1400" dirty="0" smtClean="0">
                <a:solidFill>
                  <a:srgbClr val="FFFF00"/>
                </a:solidFill>
                <a:latin typeface="Trebuchet MS" pitchFamily="34" charset="0"/>
                <a:cs typeface="Arial" charset="0"/>
              </a:rPr>
              <a:t>: </a:t>
            </a:r>
            <a:r>
              <a:rPr lang="en-US" sz="1400" dirty="0" smtClean="0">
                <a:solidFill>
                  <a:srgbClr val="FFC000"/>
                </a:solidFill>
                <a:latin typeface="Trebuchet MS" pitchFamily="34" charset="0"/>
                <a:cs typeface="Arial" charset="0"/>
              </a:rPr>
              <a:t>6</a:t>
            </a:r>
            <a:r>
              <a:rPr lang="id-ID" sz="1400" dirty="0" smtClean="0">
                <a:solidFill>
                  <a:srgbClr val="FFC000"/>
                </a:solidFill>
                <a:latin typeface="Trebuchet MS" pitchFamily="34" charset="0"/>
                <a:cs typeface="Arial" charset="0"/>
              </a:rPr>
              <a:t>,06</a:t>
            </a:r>
            <a:r>
              <a:rPr lang="en-US" sz="1400" dirty="0" smtClean="0">
                <a:solidFill>
                  <a:srgbClr val="FFFF00"/>
                </a:solidFill>
                <a:latin typeface="Trebuchet MS" pitchFamily="34" charset="0"/>
                <a:cs typeface="Arial" charset="0"/>
              </a:rPr>
              <a:t>%</a:t>
            </a:r>
            <a:endParaRPr lang="en-US" sz="1400" dirty="0">
              <a:solidFill>
                <a:srgbClr val="FFFF00"/>
              </a:solidFill>
              <a:latin typeface="Trebuchet MS" pitchFamily="34" charset="0"/>
              <a:cs typeface="Arial" charset="0"/>
            </a:endParaRPr>
          </a:p>
          <a:p>
            <a:pPr defTabSz="273050">
              <a:tabLst>
                <a:tab pos="1528763" algn="l"/>
                <a:tab pos="1787525" algn="l"/>
              </a:tabLst>
              <a:defRPr/>
            </a:pPr>
            <a:r>
              <a:rPr lang="en-US" sz="1400" dirty="0">
                <a:solidFill>
                  <a:prstClr val="white"/>
                </a:solidFill>
                <a:latin typeface="Trebuchet MS" pitchFamily="34" charset="0"/>
                <a:cs typeface="Arial" charset="0"/>
              </a:rPr>
              <a:t>IPM (</a:t>
            </a:r>
            <a:r>
              <a:rPr lang="en-US" sz="1400" dirty="0" smtClean="0">
                <a:solidFill>
                  <a:prstClr val="white"/>
                </a:solidFill>
                <a:latin typeface="Trebuchet MS" pitchFamily="34" charset="0"/>
                <a:cs typeface="Arial" charset="0"/>
              </a:rPr>
              <a:t>201</a:t>
            </a:r>
            <a:r>
              <a:rPr lang="id-ID" sz="1400" dirty="0" smtClean="0">
                <a:solidFill>
                  <a:prstClr val="white"/>
                </a:solidFill>
                <a:latin typeface="Trebuchet MS" pitchFamily="34" charset="0"/>
                <a:cs typeface="Arial" charset="0"/>
              </a:rPr>
              <a:t>3</a:t>
            </a:r>
            <a:r>
              <a:rPr lang="en-US" sz="1400" dirty="0" smtClean="0">
                <a:solidFill>
                  <a:prstClr val="white"/>
                </a:solidFill>
                <a:latin typeface="Trebuchet MS" pitchFamily="34" charset="0"/>
                <a:cs typeface="Arial" charset="0"/>
              </a:rPr>
              <a:t>)   </a:t>
            </a:r>
            <a:r>
              <a:rPr lang="id-ID" sz="1400" dirty="0">
                <a:solidFill>
                  <a:prstClr val="white"/>
                </a:solidFill>
                <a:latin typeface="Trebuchet MS" pitchFamily="34" charset="0"/>
                <a:cs typeface="Arial" charset="0"/>
              </a:rPr>
              <a:t>	</a:t>
            </a:r>
            <a:r>
              <a:rPr lang="id-ID" sz="1400" dirty="0" smtClean="0">
                <a:solidFill>
                  <a:prstClr val="white"/>
                </a:solidFill>
                <a:latin typeface="Trebuchet MS" pitchFamily="34" charset="0"/>
                <a:cs typeface="Arial" charset="0"/>
              </a:rPr>
              <a:t>		</a:t>
            </a:r>
            <a:r>
              <a:rPr lang="en-US" sz="1400" dirty="0" smtClean="0">
                <a:solidFill>
                  <a:prstClr val="white"/>
                </a:solidFill>
                <a:latin typeface="Trebuchet MS" pitchFamily="34" charset="0"/>
                <a:cs typeface="Arial" charset="0"/>
              </a:rPr>
              <a:t>: </a:t>
            </a:r>
            <a:r>
              <a:rPr lang="id-ID" sz="1400" dirty="0" smtClean="0">
                <a:solidFill>
                  <a:srgbClr val="FFC000"/>
                </a:solidFill>
                <a:latin typeface="Trebuchet MS" pitchFamily="34" charset="0"/>
                <a:cs typeface="Arial" charset="0"/>
              </a:rPr>
              <a:t>73,40</a:t>
            </a:r>
            <a:r>
              <a:rPr lang="en-US" sz="1400" dirty="0" smtClean="0">
                <a:solidFill>
                  <a:prstClr val="white"/>
                </a:solidFill>
                <a:latin typeface="Trebuchet MS" pitchFamily="34" charset="0"/>
                <a:cs typeface="Arial" charset="0"/>
              </a:rPr>
              <a:t>% </a:t>
            </a:r>
            <a:endParaRPr lang="en-US" sz="1400" dirty="0">
              <a:solidFill>
                <a:prstClr val="white"/>
              </a:solidFill>
              <a:latin typeface="Trebuchet MS" pitchFamily="34" charset="0"/>
              <a:cs typeface="Arial" charset="0"/>
            </a:endParaRPr>
          </a:p>
          <a:p>
            <a:pPr defTabSz="273050">
              <a:tabLst>
                <a:tab pos="1528763" algn="l"/>
                <a:tab pos="1787525" algn="l"/>
              </a:tabLst>
              <a:defRPr/>
            </a:pPr>
            <a:r>
              <a:rPr lang="en-US" sz="1400" dirty="0">
                <a:solidFill>
                  <a:prstClr val="white"/>
                </a:solidFill>
                <a:latin typeface="Trebuchet MS" pitchFamily="34" charset="0"/>
                <a:cs typeface="Arial" charset="0"/>
              </a:rPr>
              <a:t>RLS (2013)  </a:t>
            </a:r>
            <a:r>
              <a:rPr lang="id-ID" sz="1400" dirty="0">
                <a:solidFill>
                  <a:prstClr val="white"/>
                </a:solidFill>
                <a:latin typeface="Trebuchet MS" pitchFamily="34" charset="0"/>
                <a:cs typeface="Arial" charset="0"/>
              </a:rPr>
              <a:t>	</a:t>
            </a:r>
            <a:r>
              <a:rPr lang="id-ID" sz="1400" dirty="0" smtClean="0">
                <a:solidFill>
                  <a:prstClr val="white"/>
                </a:solidFill>
                <a:latin typeface="Trebuchet MS" pitchFamily="34" charset="0"/>
                <a:cs typeface="Arial" charset="0"/>
              </a:rPr>
              <a:t>		</a:t>
            </a:r>
            <a:r>
              <a:rPr lang="en-US" sz="1400" dirty="0" smtClean="0">
                <a:solidFill>
                  <a:srgbClr val="FFC000"/>
                </a:solidFill>
                <a:latin typeface="Trebuchet MS" pitchFamily="34" charset="0"/>
                <a:cs typeface="Arial" charset="0"/>
              </a:rPr>
              <a:t>: </a:t>
            </a:r>
            <a:r>
              <a:rPr lang="en-US" sz="1400" dirty="0">
                <a:solidFill>
                  <a:srgbClr val="FFC000"/>
                </a:solidFill>
                <a:latin typeface="Trebuchet MS" pitchFamily="34" charset="0"/>
                <a:cs typeface="Arial" charset="0"/>
              </a:rPr>
              <a:t>8,09 </a:t>
            </a:r>
            <a:r>
              <a:rPr lang="en-US" sz="1400" dirty="0" err="1">
                <a:solidFill>
                  <a:prstClr val="white"/>
                </a:solidFill>
                <a:latin typeface="Trebuchet MS" pitchFamily="34" charset="0"/>
                <a:cs typeface="Arial" charset="0"/>
              </a:rPr>
              <a:t>th</a:t>
            </a:r>
            <a:endParaRPr lang="id-ID" sz="1400" dirty="0">
              <a:solidFill>
                <a:prstClr val="white"/>
              </a:solidFill>
              <a:latin typeface="Trebuchet MS" pitchFamily="34" charset="0"/>
              <a:cs typeface="Arial" charset="0"/>
            </a:endParaRPr>
          </a:p>
          <a:p>
            <a:pPr defTabSz="273050">
              <a:tabLst>
                <a:tab pos="1528763" algn="l"/>
                <a:tab pos="1787525" algn="l"/>
              </a:tabLst>
              <a:defRPr/>
            </a:pPr>
            <a:r>
              <a:rPr lang="id-ID" sz="1400" dirty="0">
                <a:solidFill>
                  <a:prstClr val="white"/>
                </a:solidFill>
                <a:latin typeface="Trebuchet MS" pitchFamily="34" charset="0"/>
                <a:cs typeface="Arial" charset="0"/>
              </a:rPr>
              <a:t>AMH (201</a:t>
            </a:r>
            <a:r>
              <a:rPr lang="en-GB" sz="1400" dirty="0">
                <a:solidFill>
                  <a:prstClr val="white"/>
                </a:solidFill>
                <a:latin typeface="Trebuchet MS" pitchFamily="34" charset="0"/>
                <a:cs typeface="Arial" charset="0"/>
              </a:rPr>
              <a:t>3</a:t>
            </a:r>
            <a:r>
              <a:rPr lang="id-ID" sz="1400" dirty="0">
                <a:solidFill>
                  <a:prstClr val="white"/>
                </a:solidFill>
                <a:latin typeface="Trebuchet MS" pitchFamily="34" charset="0"/>
                <a:cs typeface="Arial" charset="0"/>
              </a:rPr>
              <a:t>)	</a:t>
            </a:r>
            <a:r>
              <a:rPr lang="id-ID" sz="1400" dirty="0" smtClean="0">
                <a:solidFill>
                  <a:prstClr val="white"/>
                </a:solidFill>
                <a:latin typeface="Trebuchet MS" pitchFamily="34" charset="0"/>
                <a:cs typeface="Arial" charset="0"/>
              </a:rPr>
              <a:t>		: </a:t>
            </a:r>
            <a:r>
              <a:rPr lang="id-ID" sz="1400" dirty="0">
                <a:solidFill>
                  <a:srgbClr val="FFC000"/>
                </a:solidFill>
                <a:latin typeface="Trebuchet MS" pitchFamily="34" charset="0"/>
                <a:cs typeface="Arial" charset="0"/>
              </a:rPr>
              <a:t>96,</a:t>
            </a:r>
            <a:r>
              <a:rPr lang="en-GB" sz="1400" dirty="0">
                <a:solidFill>
                  <a:srgbClr val="FFC000"/>
                </a:solidFill>
                <a:latin typeface="Trebuchet MS" pitchFamily="34" charset="0"/>
                <a:cs typeface="Arial" charset="0"/>
              </a:rPr>
              <a:t>49</a:t>
            </a:r>
            <a:r>
              <a:rPr lang="id-ID" sz="1400" dirty="0">
                <a:solidFill>
                  <a:srgbClr val="FFC000"/>
                </a:solidFill>
                <a:latin typeface="Trebuchet MS" pitchFamily="34" charset="0"/>
                <a:cs typeface="Arial" charset="0"/>
              </a:rPr>
              <a:t> </a:t>
            </a:r>
            <a:r>
              <a:rPr lang="id-ID" sz="1400" dirty="0">
                <a:solidFill>
                  <a:prstClr val="white"/>
                </a:solidFill>
                <a:latin typeface="Trebuchet MS" pitchFamily="34" charset="0"/>
                <a:cs typeface="Arial" charset="0"/>
              </a:rPr>
              <a:t>%</a:t>
            </a:r>
            <a:endParaRPr lang="en-US" sz="1400" dirty="0">
              <a:solidFill>
                <a:prstClr val="white"/>
              </a:solidFill>
              <a:latin typeface="Trebuchet MS" pitchFamily="34" charset="0"/>
              <a:cs typeface="Arial" charset="0"/>
            </a:endParaRPr>
          </a:p>
          <a:p>
            <a:pPr defTabSz="273050">
              <a:tabLst>
                <a:tab pos="1528763" algn="l"/>
                <a:tab pos="1787525" algn="l"/>
              </a:tabLst>
              <a:defRPr/>
            </a:pPr>
            <a:r>
              <a:rPr lang="en-US" sz="1400" dirty="0">
                <a:solidFill>
                  <a:prstClr val="white"/>
                </a:solidFill>
                <a:latin typeface="Trebuchet MS" pitchFamily="34" charset="0"/>
                <a:cs typeface="Arial" charset="0"/>
              </a:rPr>
              <a:t>AKI (2012) </a:t>
            </a:r>
            <a:r>
              <a:rPr lang="id-ID" sz="1400" dirty="0">
                <a:solidFill>
                  <a:prstClr val="white"/>
                </a:solidFill>
                <a:latin typeface="Trebuchet MS" pitchFamily="34" charset="0"/>
                <a:cs typeface="Arial" charset="0"/>
              </a:rPr>
              <a:t>	</a:t>
            </a:r>
            <a:r>
              <a:rPr lang="id-ID" sz="1400" dirty="0" smtClean="0">
                <a:solidFill>
                  <a:prstClr val="white"/>
                </a:solidFill>
                <a:latin typeface="Trebuchet MS" pitchFamily="34" charset="0"/>
                <a:cs typeface="Arial" charset="0"/>
              </a:rPr>
              <a:t>		</a:t>
            </a:r>
            <a:r>
              <a:rPr lang="en-US" sz="1400" dirty="0" smtClean="0">
                <a:solidFill>
                  <a:prstClr val="white"/>
                </a:solidFill>
                <a:latin typeface="Trebuchet MS" pitchFamily="34" charset="0"/>
                <a:cs typeface="Arial" charset="0"/>
              </a:rPr>
              <a:t>: </a:t>
            </a:r>
            <a:r>
              <a:rPr lang="en-US" sz="1400" dirty="0">
                <a:solidFill>
                  <a:prstClr val="white"/>
                </a:solidFill>
                <a:latin typeface="Trebuchet MS" pitchFamily="34" charset="0"/>
                <a:cs typeface="Arial" charset="0"/>
              </a:rPr>
              <a:t>217 per 100.000 </a:t>
            </a:r>
            <a:r>
              <a:rPr lang="en-US" sz="1400" dirty="0" err="1">
                <a:solidFill>
                  <a:prstClr val="white"/>
                </a:solidFill>
                <a:latin typeface="Trebuchet MS" pitchFamily="34" charset="0"/>
                <a:cs typeface="Arial" charset="0"/>
              </a:rPr>
              <a:t>Kel</a:t>
            </a:r>
            <a:r>
              <a:rPr lang="id-ID" sz="1400" dirty="0">
                <a:solidFill>
                  <a:prstClr val="white"/>
                </a:solidFill>
                <a:latin typeface="Trebuchet MS" pitchFamily="34" charset="0"/>
                <a:cs typeface="Arial" charset="0"/>
              </a:rPr>
              <a:t> </a:t>
            </a:r>
            <a:r>
              <a:rPr lang="en-US" sz="1400" dirty="0" err="1">
                <a:solidFill>
                  <a:prstClr val="white"/>
                </a:solidFill>
                <a:latin typeface="Trebuchet MS" pitchFamily="34" charset="0"/>
                <a:cs typeface="Arial" charset="0"/>
              </a:rPr>
              <a:t>Hidup</a:t>
            </a:r>
            <a:endParaRPr lang="en-US" sz="1400" dirty="0">
              <a:solidFill>
                <a:prstClr val="white"/>
              </a:solidFill>
              <a:latin typeface="Trebuchet MS" pitchFamily="34" charset="0"/>
              <a:cs typeface="Arial" charset="0"/>
            </a:endParaRPr>
          </a:p>
          <a:p>
            <a:pPr defTabSz="273050">
              <a:tabLst>
                <a:tab pos="1528763" algn="l"/>
                <a:tab pos="1787525" algn="l"/>
              </a:tabLst>
              <a:defRPr/>
            </a:pPr>
            <a:r>
              <a:rPr lang="en-US" sz="1400" dirty="0">
                <a:solidFill>
                  <a:prstClr val="white"/>
                </a:solidFill>
                <a:latin typeface="Trebuchet MS" pitchFamily="34" charset="0"/>
                <a:cs typeface="Arial" charset="0"/>
              </a:rPr>
              <a:t>AKB (2013)  </a:t>
            </a:r>
            <a:r>
              <a:rPr lang="id-ID" sz="1400" dirty="0">
                <a:solidFill>
                  <a:prstClr val="white"/>
                </a:solidFill>
                <a:latin typeface="Trebuchet MS" pitchFamily="34" charset="0"/>
                <a:cs typeface="Arial" charset="0"/>
              </a:rPr>
              <a:t>	</a:t>
            </a:r>
            <a:r>
              <a:rPr lang="id-ID" sz="1400" dirty="0" smtClean="0">
                <a:solidFill>
                  <a:prstClr val="white"/>
                </a:solidFill>
                <a:latin typeface="Trebuchet MS" pitchFamily="34" charset="0"/>
                <a:cs typeface="Arial" charset="0"/>
              </a:rPr>
              <a:t>		</a:t>
            </a:r>
            <a:r>
              <a:rPr lang="en-US" sz="1400" dirty="0" smtClean="0">
                <a:solidFill>
                  <a:prstClr val="white"/>
                </a:solidFill>
                <a:latin typeface="Trebuchet MS" pitchFamily="34" charset="0"/>
                <a:cs typeface="Arial" charset="0"/>
              </a:rPr>
              <a:t>: </a:t>
            </a:r>
            <a:r>
              <a:rPr lang="en-US" sz="1400" dirty="0">
                <a:solidFill>
                  <a:srgbClr val="FFC000"/>
                </a:solidFill>
                <a:latin typeface="Trebuchet MS" pitchFamily="34" charset="0"/>
                <a:cs typeface="Arial" charset="0"/>
              </a:rPr>
              <a:t>30 per 1.000  </a:t>
            </a:r>
            <a:r>
              <a:rPr lang="en-US" sz="1400" dirty="0" err="1">
                <a:solidFill>
                  <a:prstClr val="white"/>
                </a:solidFill>
                <a:latin typeface="Trebuchet MS" pitchFamily="34" charset="0"/>
                <a:cs typeface="Arial" charset="0"/>
              </a:rPr>
              <a:t>Kel</a:t>
            </a:r>
            <a:r>
              <a:rPr lang="en-US" sz="1400" dirty="0">
                <a:solidFill>
                  <a:prstClr val="white"/>
                </a:solidFill>
                <a:latin typeface="Trebuchet MS" pitchFamily="34" charset="0"/>
                <a:cs typeface="Arial" charset="0"/>
              </a:rPr>
              <a:t> </a:t>
            </a:r>
            <a:r>
              <a:rPr lang="id-ID" sz="1400" dirty="0">
                <a:solidFill>
                  <a:prstClr val="white"/>
                </a:solidFill>
                <a:latin typeface="Trebuchet MS" pitchFamily="34" charset="0"/>
                <a:cs typeface="Arial" charset="0"/>
              </a:rPr>
              <a:t> </a:t>
            </a:r>
            <a:r>
              <a:rPr lang="en-US" sz="1400" dirty="0" err="1">
                <a:solidFill>
                  <a:prstClr val="white"/>
                </a:solidFill>
                <a:latin typeface="Trebuchet MS" pitchFamily="34" charset="0"/>
                <a:cs typeface="Arial" charset="0"/>
              </a:rPr>
              <a:t>Hidup</a:t>
            </a:r>
            <a:endParaRPr lang="en-US" sz="1400" dirty="0">
              <a:solidFill>
                <a:prstClr val="white"/>
              </a:solidFill>
              <a:latin typeface="Trebuchet MS" pitchFamily="34" charset="0"/>
              <a:cs typeface="Arial" charset="0"/>
            </a:endParaRPr>
          </a:p>
          <a:p>
            <a:pPr defTabSz="273050">
              <a:tabLst>
                <a:tab pos="1528763" algn="l"/>
                <a:tab pos="1787525" algn="l"/>
              </a:tabLst>
              <a:defRPr/>
            </a:pPr>
            <a:r>
              <a:rPr lang="en-US" sz="1400" dirty="0">
                <a:solidFill>
                  <a:srgbClr val="FFC000"/>
                </a:solidFill>
                <a:latin typeface="Trebuchet MS" pitchFamily="34" charset="0"/>
                <a:cs typeface="Arial" charset="0"/>
              </a:rPr>
              <a:t>APK  SD	</a:t>
            </a:r>
            <a:r>
              <a:rPr lang="id-ID" sz="1400" dirty="0" smtClean="0">
                <a:solidFill>
                  <a:srgbClr val="FFC000"/>
                </a:solidFill>
                <a:latin typeface="Trebuchet MS" pitchFamily="34" charset="0"/>
                <a:cs typeface="Arial" charset="0"/>
              </a:rPr>
              <a:t>		</a:t>
            </a:r>
            <a:r>
              <a:rPr lang="en-US" sz="1400" dirty="0" smtClean="0">
                <a:solidFill>
                  <a:srgbClr val="FFC000"/>
                </a:solidFill>
                <a:latin typeface="Trebuchet MS" pitchFamily="34" charset="0"/>
                <a:cs typeface="Arial" charset="0"/>
              </a:rPr>
              <a:t>: </a:t>
            </a:r>
            <a:r>
              <a:rPr lang="en-GB" sz="1400" dirty="0">
                <a:solidFill>
                  <a:srgbClr val="FFC000"/>
                </a:solidFill>
                <a:latin typeface="Trebuchet MS" pitchFamily="34" charset="0"/>
                <a:cs typeface="Arial" charset="0"/>
              </a:rPr>
              <a:t>119,55</a:t>
            </a:r>
            <a:r>
              <a:rPr lang="id-ID" sz="1400" dirty="0">
                <a:solidFill>
                  <a:srgbClr val="FFC000"/>
                </a:solidFill>
                <a:latin typeface="Trebuchet MS" pitchFamily="34" charset="0"/>
                <a:cs typeface="Arial" charset="0"/>
              </a:rPr>
              <a:t> % </a:t>
            </a:r>
            <a:r>
              <a:rPr lang="id-ID" sz="1400" dirty="0" smtClean="0">
                <a:solidFill>
                  <a:srgbClr val="FFC000"/>
                </a:solidFill>
                <a:latin typeface="Trebuchet MS" pitchFamily="34" charset="0"/>
                <a:cs typeface="Arial" charset="0"/>
              </a:rPr>
              <a:t>(2013</a:t>
            </a:r>
            <a:r>
              <a:rPr lang="id-ID" sz="1400" dirty="0">
                <a:solidFill>
                  <a:srgbClr val="FFC000"/>
                </a:solidFill>
                <a:latin typeface="Trebuchet MS" pitchFamily="34" charset="0"/>
                <a:cs typeface="Arial" charset="0"/>
              </a:rPr>
              <a:t>)</a:t>
            </a:r>
            <a:endParaRPr lang="en-US" sz="1400" dirty="0">
              <a:solidFill>
                <a:srgbClr val="FFC000"/>
              </a:solidFill>
              <a:latin typeface="Trebuchet MS" pitchFamily="34" charset="0"/>
              <a:cs typeface="Arial" charset="0"/>
            </a:endParaRPr>
          </a:p>
          <a:p>
            <a:pPr defTabSz="273050">
              <a:tabLst>
                <a:tab pos="1528763" algn="l"/>
                <a:tab pos="1787525" algn="l"/>
              </a:tabLst>
              <a:defRPr/>
            </a:pPr>
            <a:r>
              <a:rPr lang="en-US" sz="1400" dirty="0">
                <a:solidFill>
                  <a:srgbClr val="FFC000"/>
                </a:solidFill>
                <a:latin typeface="Trebuchet MS" pitchFamily="34" charset="0"/>
                <a:cs typeface="Arial" charset="0"/>
              </a:rPr>
              <a:t>APK SMP	</a:t>
            </a:r>
            <a:r>
              <a:rPr lang="id-ID" sz="1400" dirty="0" smtClean="0">
                <a:solidFill>
                  <a:srgbClr val="FFC000"/>
                </a:solidFill>
                <a:latin typeface="Trebuchet MS" pitchFamily="34" charset="0"/>
                <a:cs typeface="Arial" charset="0"/>
              </a:rPr>
              <a:t>		</a:t>
            </a:r>
            <a:r>
              <a:rPr lang="en-US" sz="1400" dirty="0" smtClean="0">
                <a:solidFill>
                  <a:srgbClr val="FFC000"/>
                </a:solidFill>
                <a:latin typeface="Trebuchet MS" pitchFamily="34" charset="0"/>
                <a:cs typeface="Arial" charset="0"/>
              </a:rPr>
              <a:t>: </a:t>
            </a:r>
            <a:r>
              <a:rPr lang="id-ID" sz="1400" dirty="0" smtClean="0">
                <a:solidFill>
                  <a:srgbClr val="FFC000"/>
                </a:solidFill>
                <a:latin typeface="Trebuchet MS" pitchFamily="34" charset="0"/>
                <a:cs typeface="Arial" charset="0"/>
              </a:rPr>
              <a:t>  </a:t>
            </a:r>
            <a:r>
              <a:rPr lang="en-US" sz="1400" dirty="0">
                <a:solidFill>
                  <a:srgbClr val="FFC000"/>
                </a:solidFill>
                <a:latin typeface="Trebuchet MS" pitchFamily="34" charset="0"/>
                <a:cs typeface="Arial" charset="0"/>
              </a:rPr>
              <a:t>95,25</a:t>
            </a:r>
            <a:r>
              <a:rPr lang="id-ID" sz="1400" dirty="0">
                <a:solidFill>
                  <a:srgbClr val="CC00FF"/>
                </a:solidFill>
                <a:latin typeface="Trebuchet MS" pitchFamily="34" charset="0"/>
                <a:cs typeface="Arial" charset="0"/>
              </a:rPr>
              <a:t> </a:t>
            </a:r>
            <a:r>
              <a:rPr lang="id-ID" sz="1400" dirty="0">
                <a:solidFill>
                  <a:srgbClr val="FFC000"/>
                </a:solidFill>
                <a:latin typeface="Trebuchet MS" pitchFamily="34" charset="0"/>
                <a:cs typeface="Arial" charset="0"/>
              </a:rPr>
              <a:t>% </a:t>
            </a:r>
            <a:r>
              <a:rPr lang="id-ID" sz="1400" dirty="0" smtClean="0">
                <a:solidFill>
                  <a:srgbClr val="FFC000"/>
                </a:solidFill>
                <a:latin typeface="Trebuchet MS" pitchFamily="34" charset="0"/>
                <a:cs typeface="Arial" charset="0"/>
              </a:rPr>
              <a:t>(2013</a:t>
            </a:r>
            <a:r>
              <a:rPr lang="id-ID" sz="1400" dirty="0">
                <a:solidFill>
                  <a:srgbClr val="FFC000"/>
                </a:solidFill>
                <a:latin typeface="Trebuchet MS" pitchFamily="34" charset="0"/>
                <a:cs typeface="Arial" charset="0"/>
              </a:rPr>
              <a:t>)</a:t>
            </a:r>
            <a:endParaRPr lang="en-US" sz="1400" dirty="0">
              <a:solidFill>
                <a:srgbClr val="FFC000"/>
              </a:solidFill>
              <a:latin typeface="Trebuchet MS" pitchFamily="34" charset="0"/>
              <a:cs typeface="Arial" charset="0"/>
            </a:endParaRPr>
          </a:p>
          <a:p>
            <a:pPr defTabSz="273050">
              <a:tabLst>
                <a:tab pos="1528763" algn="l"/>
                <a:tab pos="1787525" algn="l"/>
              </a:tabLst>
              <a:defRPr/>
            </a:pPr>
            <a:r>
              <a:rPr lang="en-US" sz="1400" dirty="0">
                <a:solidFill>
                  <a:srgbClr val="FFC000"/>
                </a:solidFill>
                <a:latin typeface="Trebuchet MS" pitchFamily="34" charset="0"/>
                <a:cs typeface="Arial" charset="0"/>
              </a:rPr>
              <a:t>APK SMA	</a:t>
            </a:r>
            <a:r>
              <a:rPr lang="id-ID" sz="1400" dirty="0" smtClean="0">
                <a:solidFill>
                  <a:srgbClr val="FFC000"/>
                </a:solidFill>
                <a:latin typeface="Trebuchet MS" pitchFamily="34" charset="0"/>
                <a:cs typeface="Arial" charset="0"/>
              </a:rPr>
              <a:t>		</a:t>
            </a:r>
            <a:r>
              <a:rPr lang="en-US" sz="1400" dirty="0" smtClean="0">
                <a:solidFill>
                  <a:srgbClr val="FFC000"/>
                </a:solidFill>
                <a:latin typeface="Trebuchet MS" pitchFamily="34" charset="0"/>
                <a:cs typeface="Arial" charset="0"/>
              </a:rPr>
              <a:t>: </a:t>
            </a:r>
            <a:r>
              <a:rPr lang="id-ID" sz="1400" dirty="0" smtClean="0">
                <a:solidFill>
                  <a:srgbClr val="FFC000"/>
                </a:solidFill>
                <a:latin typeface="Trebuchet MS" pitchFamily="34" charset="0"/>
                <a:cs typeface="Arial" charset="0"/>
              </a:rPr>
              <a:t>  </a:t>
            </a:r>
            <a:r>
              <a:rPr lang="en-GB" sz="1400" dirty="0">
                <a:solidFill>
                  <a:srgbClr val="FFC000"/>
                </a:solidFill>
                <a:latin typeface="Trebuchet MS" pitchFamily="34" charset="0"/>
                <a:cs typeface="Arial" charset="0"/>
              </a:rPr>
              <a:t>70.19 % </a:t>
            </a:r>
            <a:r>
              <a:rPr lang="id-ID" sz="1400" dirty="0" smtClean="0">
                <a:solidFill>
                  <a:srgbClr val="FFC000"/>
                </a:solidFill>
                <a:latin typeface="Trebuchet MS" pitchFamily="34" charset="0"/>
                <a:cs typeface="Arial" charset="0"/>
              </a:rPr>
              <a:t>(2013)</a:t>
            </a:r>
            <a:r>
              <a:rPr lang="en-US" sz="1400" dirty="0" smtClean="0">
                <a:solidFill>
                  <a:srgbClr val="FFC000"/>
                </a:solidFill>
                <a:latin typeface="Trebuchet MS" pitchFamily="34" charset="0"/>
                <a:cs typeface="Arial" charset="0"/>
              </a:rPr>
              <a:t>  </a:t>
            </a:r>
            <a:r>
              <a:rPr lang="en-GB" sz="1400" dirty="0" smtClean="0">
                <a:solidFill>
                  <a:srgbClr val="FFC000"/>
                </a:solidFill>
                <a:latin typeface="Trebuchet MS" pitchFamily="34" charset="0"/>
                <a:cs typeface="Arial" charset="0"/>
              </a:rPr>
              <a:t>61.19 % </a:t>
            </a:r>
            <a:r>
              <a:rPr lang="id-ID" sz="1400" dirty="0" smtClean="0">
                <a:solidFill>
                  <a:srgbClr val="FFC000"/>
                </a:solidFill>
                <a:latin typeface="Trebuchet MS" pitchFamily="34" charset="0"/>
                <a:cs typeface="Arial" charset="0"/>
              </a:rPr>
              <a:t>(2012/2013)</a:t>
            </a:r>
            <a:endParaRPr lang="en-US" sz="1400" dirty="0">
              <a:solidFill>
                <a:srgbClr val="FFC000"/>
              </a:solidFill>
              <a:latin typeface="Trebuchet MS" pitchFamily="34" charset="0"/>
              <a:cs typeface="Arial" charset="0"/>
            </a:endParaRPr>
          </a:p>
          <a:p>
            <a:pPr defTabSz="273050">
              <a:tabLst>
                <a:tab pos="1528763" algn="l"/>
                <a:tab pos="1787525" algn="l"/>
              </a:tabLst>
              <a:defRPr/>
            </a:pPr>
            <a:r>
              <a:rPr lang="en-US" sz="1400" dirty="0">
                <a:solidFill>
                  <a:srgbClr val="FFC000"/>
                </a:solidFill>
                <a:latin typeface="Trebuchet MS" pitchFamily="34" charset="0"/>
                <a:cs typeface="Arial" charset="0"/>
              </a:rPr>
              <a:t>APK PT	</a:t>
            </a:r>
            <a:r>
              <a:rPr lang="id-ID" sz="1400" dirty="0" smtClean="0">
                <a:solidFill>
                  <a:srgbClr val="FFC000"/>
                </a:solidFill>
                <a:latin typeface="Trebuchet MS" pitchFamily="34" charset="0"/>
                <a:cs typeface="Arial" charset="0"/>
              </a:rPr>
              <a:t>		</a:t>
            </a:r>
            <a:r>
              <a:rPr lang="en-US" sz="1400" dirty="0" smtClean="0">
                <a:solidFill>
                  <a:srgbClr val="FFC000"/>
                </a:solidFill>
                <a:latin typeface="Trebuchet MS" pitchFamily="34" charset="0"/>
                <a:cs typeface="Arial" charset="0"/>
              </a:rPr>
              <a:t>: </a:t>
            </a:r>
            <a:r>
              <a:rPr lang="id-ID" sz="1400" dirty="0" smtClean="0">
                <a:solidFill>
                  <a:srgbClr val="FFC000"/>
                </a:solidFill>
                <a:latin typeface="Trebuchet MS" pitchFamily="34" charset="0"/>
                <a:cs typeface="Arial" charset="0"/>
              </a:rPr>
              <a:t>  </a:t>
            </a:r>
            <a:r>
              <a:rPr lang="en-US" sz="1400" dirty="0">
                <a:solidFill>
                  <a:srgbClr val="FFC000"/>
                </a:solidFill>
                <a:latin typeface="Trebuchet MS" pitchFamily="34" charset="0"/>
                <a:cs typeface="Arial" charset="0"/>
              </a:rPr>
              <a:t>17,09</a:t>
            </a:r>
            <a:r>
              <a:rPr lang="id-ID" sz="1400" dirty="0">
                <a:solidFill>
                  <a:srgbClr val="CC00FF"/>
                </a:solidFill>
                <a:latin typeface="Trebuchet MS" pitchFamily="34" charset="0"/>
                <a:cs typeface="Arial" charset="0"/>
              </a:rPr>
              <a:t> </a:t>
            </a:r>
            <a:r>
              <a:rPr lang="id-ID" sz="1400" dirty="0">
                <a:solidFill>
                  <a:srgbClr val="FFC000"/>
                </a:solidFill>
                <a:latin typeface="Trebuchet MS" pitchFamily="34" charset="0"/>
                <a:cs typeface="Arial" charset="0"/>
              </a:rPr>
              <a:t>% </a:t>
            </a:r>
            <a:r>
              <a:rPr lang="id-ID" sz="1400" dirty="0" smtClean="0">
                <a:solidFill>
                  <a:srgbClr val="FFC000"/>
                </a:solidFill>
                <a:latin typeface="Trebuchet MS" pitchFamily="34" charset="0"/>
                <a:cs typeface="Arial" charset="0"/>
              </a:rPr>
              <a:t>(2013</a:t>
            </a:r>
            <a:r>
              <a:rPr lang="id-ID" sz="1400" dirty="0">
                <a:solidFill>
                  <a:srgbClr val="FFC000"/>
                </a:solidFill>
                <a:latin typeface="Trebuchet MS" pitchFamily="34" charset="0"/>
                <a:cs typeface="Arial" charset="0"/>
              </a:rPr>
              <a:t>)</a:t>
            </a:r>
          </a:p>
          <a:p>
            <a:pPr defTabSz="252413">
              <a:defRPr/>
            </a:pPr>
            <a:endParaRPr lang="id-ID" sz="1400" dirty="0">
              <a:solidFill>
                <a:srgbClr val="FFC000"/>
              </a:solidFill>
              <a:latin typeface="Trebuchet MS" pitchFamily="34" charset="0"/>
              <a:cs typeface="Arial" charset="0"/>
            </a:endParaRPr>
          </a:p>
          <a:p>
            <a:pPr defTabSz="252413">
              <a:defRPr/>
            </a:pPr>
            <a:endParaRPr lang="en-US" sz="1400" dirty="0">
              <a:solidFill>
                <a:srgbClr val="FFC000"/>
              </a:solidFill>
              <a:latin typeface="Trebuchet MS" pitchFamily="34" charset="0"/>
              <a:cs typeface="Arial" charset="0"/>
            </a:endParaRPr>
          </a:p>
        </p:txBody>
      </p:sp>
      <p:sp>
        <p:nvSpPr>
          <p:cNvPr id="10" name="Oval 9"/>
          <p:cNvSpPr/>
          <p:nvPr/>
        </p:nvSpPr>
        <p:spPr>
          <a:xfrm>
            <a:off x="5481630" y="1195450"/>
            <a:ext cx="1071570"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Arial" pitchFamily="34" charset="0"/>
                <a:cs typeface="Arial" pitchFamily="34" charset="0"/>
              </a:rPr>
              <a:t>44,3 </a:t>
            </a:r>
            <a:r>
              <a:rPr lang="en-US" sz="1000" b="1" dirty="0" err="1" smtClean="0">
                <a:solidFill>
                  <a:prstClr val="white"/>
                </a:solidFill>
                <a:latin typeface="Arial" pitchFamily="34" charset="0"/>
                <a:cs typeface="Arial" pitchFamily="34" charset="0"/>
              </a:rPr>
              <a:t>Juta</a:t>
            </a:r>
            <a:r>
              <a:rPr lang="en-US" sz="1000" b="1" dirty="0" smtClean="0">
                <a:solidFill>
                  <a:prstClr val="white"/>
                </a:solidFill>
                <a:latin typeface="Arial" pitchFamily="34" charset="0"/>
                <a:cs typeface="Arial" pitchFamily="34" charset="0"/>
              </a:rPr>
              <a:t> </a:t>
            </a:r>
            <a:r>
              <a:rPr lang="en-US" sz="1000" b="1" dirty="0" err="1" smtClean="0">
                <a:solidFill>
                  <a:prstClr val="white"/>
                </a:solidFill>
                <a:latin typeface="Arial" pitchFamily="34" charset="0"/>
                <a:cs typeface="Arial" pitchFamily="34" charset="0"/>
              </a:rPr>
              <a:t>Jiwa</a:t>
            </a:r>
            <a:endParaRPr lang="en-US" sz="1000" b="1" dirty="0">
              <a:solidFill>
                <a:prstClr val="white"/>
              </a:solidFill>
              <a:latin typeface="Arial" pitchFamily="34" charset="0"/>
              <a:cs typeface="Arial" pitchFamily="34" charset="0"/>
            </a:endParaRPr>
          </a:p>
        </p:txBody>
      </p:sp>
      <p:sp>
        <p:nvSpPr>
          <p:cNvPr id="2" name="Rectangle 1"/>
          <p:cNvSpPr/>
          <p:nvPr/>
        </p:nvSpPr>
        <p:spPr>
          <a:xfrm>
            <a:off x="4102925" y="2197925"/>
            <a:ext cx="762000" cy="152400"/>
          </a:xfrm>
          <a:prstGeom prst="rect">
            <a:avLst/>
          </a:prstGeom>
          <a:solidFill>
            <a:srgbClr val="FA6F06"/>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Tahun</a:t>
            </a:r>
            <a:r>
              <a:rPr lang="en-US" sz="7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2008</a:t>
            </a:r>
            <a:endParaRPr lang="en-US" sz="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517255" y="1034010"/>
            <a:ext cx="762000" cy="152400"/>
          </a:xfrm>
          <a:prstGeom prst="rect">
            <a:avLst/>
          </a:prstGeom>
          <a:solidFill>
            <a:srgbClr val="FA6F06"/>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Tahun</a:t>
            </a:r>
            <a:r>
              <a:rPr lang="en-US" sz="7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2011</a:t>
            </a:r>
            <a:endParaRPr lang="en-US" sz="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6351319" y="2306782"/>
            <a:ext cx="762000" cy="152400"/>
          </a:xfrm>
          <a:prstGeom prst="rect">
            <a:avLst/>
          </a:prstGeom>
          <a:solidFill>
            <a:srgbClr val="FA6F06"/>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Tahun</a:t>
            </a:r>
            <a:r>
              <a:rPr lang="en-US" sz="7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2013</a:t>
            </a:r>
            <a:endParaRPr lang="en-US" sz="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6351319" y="2459182"/>
            <a:ext cx="1192481"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latin typeface="Arial" pitchFamily="34" charset="0"/>
                <a:cs typeface="Arial" pitchFamily="34" charset="0"/>
              </a:rPr>
              <a:t>45,34 </a:t>
            </a:r>
            <a:r>
              <a:rPr lang="en-US" sz="1100" b="1" dirty="0" err="1" smtClean="0">
                <a:solidFill>
                  <a:prstClr val="white"/>
                </a:solidFill>
                <a:latin typeface="Arial" pitchFamily="34" charset="0"/>
                <a:cs typeface="Arial" pitchFamily="34" charset="0"/>
              </a:rPr>
              <a:t>Juta</a:t>
            </a:r>
            <a:r>
              <a:rPr lang="en-US" sz="1100" b="1" dirty="0" smtClean="0">
                <a:solidFill>
                  <a:prstClr val="white"/>
                </a:solidFill>
                <a:latin typeface="Arial" pitchFamily="34" charset="0"/>
                <a:cs typeface="Arial" pitchFamily="34" charset="0"/>
              </a:rPr>
              <a:t> </a:t>
            </a:r>
            <a:r>
              <a:rPr lang="en-US" sz="1100" b="1" dirty="0" err="1" smtClean="0">
                <a:solidFill>
                  <a:prstClr val="white"/>
                </a:solidFill>
                <a:latin typeface="Arial" pitchFamily="34" charset="0"/>
                <a:cs typeface="Arial" pitchFamily="34" charset="0"/>
              </a:rPr>
              <a:t>Jiwa</a:t>
            </a:r>
            <a:endParaRPr lang="en-US" sz="1100" b="1" dirty="0">
              <a:solidFill>
                <a:prstClr val="white"/>
              </a:solidFill>
              <a:latin typeface="Arial" pitchFamily="34" charset="0"/>
              <a:cs typeface="Arial" pitchFamily="34" charset="0"/>
            </a:endParaRPr>
          </a:p>
        </p:txBody>
      </p:sp>
      <p:sp>
        <p:nvSpPr>
          <p:cNvPr id="17" name="Rectangle 16"/>
          <p:cNvSpPr/>
          <p:nvPr/>
        </p:nvSpPr>
        <p:spPr>
          <a:xfrm>
            <a:off x="7839100" y="1295400"/>
            <a:ext cx="762000" cy="152400"/>
          </a:xfrm>
          <a:prstGeom prst="rect">
            <a:avLst/>
          </a:prstGeom>
          <a:solidFill>
            <a:srgbClr val="FA6F06"/>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Tahun</a:t>
            </a:r>
            <a:r>
              <a:rPr lang="en-US" sz="7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2029</a:t>
            </a:r>
            <a:endParaRPr lang="en-US" sz="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 name="Title 1"/>
          <p:cNvSpPr txBox="1">
            <a:spLocks/>
          </p:cNvSpPr>
          <p:nvPr/>
        </p:nvSpPr>
        <p:spPr>
          <a:xfrm>
            <a:off x="-37214" y="1"/>
            <a:ext cx="2856614" cy="838200"/>
          </a:xfrm>
          <a:prstGeom prst="rect">
            <a:avLst/>
          </a:prstGeom>
          <a:solidFill>
            <a:schemeClr val="tx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3600" b="1" i="1" dirty="0" err="1" smtClean="0">
                <a:solidFill>
                  <a:schemeClr val="bg1"/>
                </a:solidFill>
              </a:rPr>
              <a:t>Jawa</a:t>
            </a:r>
            <a:r>
              <a:rPr lang="en-US" sz="3600" b="1" i="1" dirty="0" smtClean="0">
                <a:solidFill>
                  <a:schemeClr val="bg1"/>
                </a:solidFill>
              </a:rPr>
              <a:t> Barat</a:t>
            </a:r>
            <a:endParaRPr lang="id-ID" sz="3600" b="1" i="1" dirty="0">
              <a:solidFill>
                <a:schemeClr val="bg1"/>
              </a:solidFill>
            </a:endParaRPr>
          </a:p>
        </p:txBody>
      </p:sp>
    </p:spTree>
    <p:extLst>
      <p:ext uri="{BB962C8B-B14F-4D97-AF65-F5344CB8AC3E}">
        <p14:creationId xmlns:p14="http://schemas.microsoft.com/office/powerpoint/2010/main" val="10217504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2"/>
          <p:cNvSpPr txBox="1">
            <a:spLocks noChangeArrowheads="1"/>
          </p:cNvSpPr>
          <p:nvPr/>
        </p:nvSpPr>
        <p:spPr bwMode="auto">
          <a:xfrm>
            <a:off x="0" y="6102496"/>
            <a:ext cx="9144000" cy="354013"/>
          </a:xfrm>
          <a:prstGeom prst="rect">
            <a:avLst/>
          </a:prstGeom>
          <a:solidFill>
            <a:schemeClr val="accent3">
              <a:lumMod val="50000"/>
            </a:schemeClr>
          </a:solidFill>
          <a:ln w="9525">
            <a:noFill/>
            <a:miter lim="800000"/>
            <a:headEnd/>
            <a:tailEnd/>
          </a:ln>
        </p:spPr>
        <p:txBody>
          <a:bodyPr lIns="62275" tIns="31137" rIns="62275" bIns="31137"/>
          <a:lstStyle/>
          <a:p>
            <a:pPr algn="ctr" defTabSz="869950">
              <a:defRPr/>
            </a:pPr>
            <a:r>
              <a:rPr lang="id-ID" sz="1400" b="1" dirty="0">
                <a:solidFill>
                  <a:prstClr val="white"/>
                </a:solidFill>
                <a:latin typeface="Arial Black" pitchFamily="34" charset="0"/>
                <a:cs typeface="Aharoni" pitchFamily="2" charset="-79"/>
              </a:rPr>
              <a:t>ILUSTRASI</a:t>
            </a:r>
            <a:r>
              <a:rPr lang="en-US" sz="1400" b="1" dirty="0">
                <a:solidFill>
                  <a:prstClr val="white"/>
                </a:solidFill>
                <a:latin typeface="Arial Black" pitchFamily="34" charset="0"/>
                <a:cs typeface="Aharoni" pitchFamily="2" charset="-79"/>
              </a:rPr>
              <a:t> JAWA BARAT </a:t>
            </a:r>
            <a:r>
              <a:rPr lang="id-ID" sz="1400" b="1" dirty="0">
                <a:solidFill>
                  <a:prstClr val="white"/>
                </a:solidFill>
                <a:latin typeface="Arial Black" pitchFamily="34" charset="0"/>
                <a:cs typeface="Aharoni" pitchFamily="2" charset="-79"/>
              </a:rPr>
              <a:t>TAHUN 2025</a:t>
            </a:r>
            <a:endParaRPr lang="en-US" sz="1400" b="1" dirty="0">
              <a:solidFill>
                <a:prstClr val="white"/>
              </a:solidFill>
              <a:latin typeface="Arial Black" pitchFamily="34" charset="0"/>
              <a:cs typeface="Aharoni" pitchFamily="2" charset="-79"/>
            </a:endParaRPr>
          </a:p>
        </p:txBody>
      </p:sp>
      <p:sp>
        <p:nvSpPr>
          <p:cNvPr id="147" name="Rectangle 146"/>
          <p:cNvSpPr/>
          <p:nvPr/>
        </p:nvSpPr>
        <p:spPr>
          <a:xfrm>
            <a:off x="0" y="6376326"/>
            <a:ext cx="9144000" cy="4365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199" tIns="43600" rIns="87199" bIns="43600" anchor="ctr"/>
          <a:lstStyle/>
          <a:p>
            <a:pPr algn="ctr" defTabSz="913068">
              <a:defRPr/>
            </a:pPr>
            <a:endParaRPr lang="en-US" dirty="0">
              <a:solidFill>
                <a:prstClr val="white"/>
              </a:solidFill>
            </a:endParaRPr>
          </a:p>
        </p:txBody>
      </p:sp>
      <p:sp>
        <p:nvSpPr>
          <p:cNvPr id="92" name="Rectangle 91"/>
          <p:cNvSpPr/>
          <p:nvPr/>
        </p:nvSpPr>
        <p:spPr>
          <a:xfrm>
            <a:off x="199081" y="6347862"/>
            <a:ext cx="8640141" cy="527584"/>
          </a:xfrm>
          <a:prstGeom prst="rect">
            <a:avLst/>
          </a:prstGeom>
          <a:noFill/>
        </p:spPr>
        <p:txBody>
          <a:bodyPr lIns="65282" tIns="32641" rIns="65282" bIns="32641">
            <a:spAutoFit/>
          </a:bodyPr>
          <a:lstStyle/>
          <a:p>
            <a:pPr algn="ctr" defTabSz="913068">
              <a:defRPr/>
            </a:pPr>
            <a:r>
              <a:rPr lang="en-US" sz="3000" b="1" cap="all" dirty="0">
                <a:ln w="9000" cmpd="sng">
                  <a:solidFill>
                    <a:srgbClr val="8064A2">
                      <a:shade val="50000"/>
                      <a:satMod val="120000"/>
                    </a:srgbClr>
                  </a:solidFill>
                  <a:prstDash val="solid"/>
                </a:ln>
                <a:solidFill>
                  <a:srgbClr val="006600"/>
                </a:solidFill>
                <a:effectLst>
                  <a:reflection blurRad="12700" stA="28000" endPos="45000" dist="1000" dir="5400000" sy="-100000" algn="bl" rotWithShape="0"/>
                </a:effectLst>
                <a:latin typeface="Arial Black" pitchFamily="34" charset="0"/>
              </a:rPr>
              <a:t>JAWA BARAT GREEN PROVINCE</a:t>
            </a:r>
          </a:p>
        </p:txBody>
      </p:sp>
      <p:grpSp>
        <p:nvGrpSpPr>
          <p:cNvPr id="2" name="Group 5"/>
          <p:cNvGrpSpPr>
            <a:grpSpLocks/>
          </p:cNvGrpSpPr>
          <p:nvPr/>
        </p:nvGrpSpPr>
        <p:grpSpPr bwMode="auto">
          <a:xfrm>
            <a:off x="-71436" y="3000380"/>
            <a:ext cx="9215438" cy="3101975"/>
            <a:chOff x="63500" y="112713"/>
            <a:chExt cx="9080500" cy="5526087"/>
          </a:xfrm>
        </p:grpSpPr>
        <p:pic>
          <p:nvPicPr>
            <p:cNvPr id="29724" name="Picture 3"/>
            <p:cNvPicPr>
              <a:picLocks noChangeAspect="1" noChangeArrowheads="1"/>
            </p:cNvPicPr>
            <p:nvPr/>
          </p:nvPicPr>
          <p:blipFill>
            <a:blip r:embed="rId3" cstate="print"/>
            <a:srcRect/>
            <a:stretch>
              <a:fillRect/>
            </a:stretch>
          </p:blipFill>
          <p:spPr bwMode="auto">
            <a:xfrm>
              <a:off x="228600" y="138113"/>
              <a:ext cx="8731250" cy="5500687"/>
            </a:xfrm>
            <a:prstGeom prst="rect">
              <a:avLst/>
            </a:prstGeom>
            <a:noFill/>
            <a:ln w="28575">
              <a:solidFill>
                <a:schemeClr val="tx1"/>
              </a:solidFill>
              <a:miter lim="800000"/>
              <a:headEnd/>
              <a:tailEnd/>
            </a:ln>
          </p:spPr>
        </p:pic>
        <p:sp>
          <p:nvSpPr>
            <p:cNvPr id="29725" name="Freeform 45"/>
            <p:cNvSpPr>
              <a:spLocks noChangeArrowheads="1"/>
            </p:cNvSpPr>
            <p:nvPr/>
          </p:nvSpPr>
          <p:spPr bwMode="auto">
            <a:xfrm>
              <a:off x="1981200" y="671513"/>
              <a:ext cx="4514850" cy="1328737"/>
            </a:xfrm>
            <a:custGeom>
              <a:avLst/>
              <a:gdLst>
                <a:gd name="T0" fmla="*/ 685430 w 4514358"/>
                <a:gd name="T1" fmla="*/ 642390 h 1328064"/>
                <a:gd name="T2" fmla="*/ 1152072 w 4514358"/>
                <a:gd name="T3" fmla="*/ 798930 h 1328064"/>
                <a:gd name="T4" fmla="*/ 1532291 w 4514358"/>
                <a:gd name="T5" fmla="*/ 677177 h 1328064"/>
                <a:gd name="T6" fmla="*/ 1869313 w 4514358"/>
                <a:gd name="T7" fmla="*/ 677177 h 1328064"/>
                <a:gd name="T8" fmla="*/ 2223605 w 4514358"/>
                <a:gd name="T9" fmla="*/ 416277 h 1328064"/>
                <a:gd name="T10" fmla="*/ 2819881 w 4514358"/>
                <a:gd name="T11" fmla="*/ 442368 h 1328064"/>
                <a:gd name="T12" fmla="*/ 3027269 w 4514358"/>
                <a:gd name="T13" fmla="*/ 477153 h 1328064"/>
                <a:gd name="T14" fmla="*/ 3450699 w 4514358"/>
                <a:gd name="T15" fmla="*/ 155379 h 1328064"/>
                <a:gd name="T16" fmla="*/ 3139605 w 4514358"/>
                <a:gd name="T17" fmla="*/ 129286 h 1328064"/>
                <a:gd name="T18" fmla="*/ 3148261 w 4514358"/>
                <a:gd name="T19" fmla="*/ 7540 h 1328064"/>
                <a:gd name="T20" fmla="*/ 3251939 w 4514358"/>
                <a:gd name="T21" fmla="*/ 16230 h 1328064"/>
                <a:gd name="T22" fmla="*/ 3493905 w 4514358"/>
                <a:gd name="T23" fmla="*/ 120595 h 1328064"/>
                <a:gd name="T24" fmla="*/ 4098807 w 4514358"/>
                <a:gd name="T25" fmla="*/ 181469 h 1328064"/>
                <a:gd name="T26" fmla="*/ 4522232 w 4514358"/>
                <a:gd name="T27" fmla="*/ 468458 h 1328064"/>
                <a:gd name="T28" fmla="*/ 4046965 w 4514358"/>
                <a:gd name="T29" fmla="*/ 503244 h 1328064"/>
                <a:gd name="T30" fmla="*/ 3874129 w 4514358"/>
                <a:gd name="T31" fmla="*/ 407580 h 1328064"/>
                <a:gd name="T32" fmla="*/ 3951901 w 4514358"/>
                <a:gd name="T33" fmla="*/ 590212 h 1328064"/>
                <a:gd name="T34" fmla="*/ 3649459 w 4514358"/>
                <a:gd name="T35" fmla="*/ 764142 h 1328064"/>
                <a:gd name="T36" fmla="*/ 3709939 w 4514358"/>
                <a:gd name="T37" fmla="*/ 616301 h 1328064"/>
                <a:gd name="T38" fmla="*/ 3744509 w 4514358"/>
                <a:gd name="T39" fmla="*/ 581514 h 1328064"/>
                <a:gd name="T40" fmla="*/ 3666743 w 4514358"/>
                <a:gd name="T41" fmla="*/ 451063 h 1328064"/>
                <a:gd name="T42" fmla="*/ 3597605 w 4514358"/>
                <a:gd name="T43" fmla="*/ 520636 h 1328064"/>
                <a:gd name="T44" fmla="*/ 3226029 w 4514358"/>
                <a:gd name="T45" fmla="*/ 833715 h 1328064"/>
                <a:gd name="T46" fmla="*/ 3001355 w 4514358"/>
                <a:gd name="T47" fmla="*/ 972860 h 1328064"/>
                <a:gd name="T48" fmla="*/ 2906287 w 4514358"/>
                <a:gd name="T49" fmla="*/ 1051130 h 1328064"/>
                <a:gd name="T50" fmla="*/ 2508787 w 4514358"/>
                <a:gd name="T51" fmla="*/ 929377 h 1328064"/>
                <a:gd name="T52" fmla="*/ 2439649 w 4514358"/>
                <a:gd name="T53" fmla="*/ 729356 h 1328064"/>
                <a:gd name="T54" fmla="*/ 2361881 w 4514358"/>
                <a:gd name="T55" fmla="*/ 833715 h 1328064"/>
                <a:gd name="T56" fmla="*/ 2085351 w 4514358"/>
                <a:gd name="T57" fmla="*/ 938074 h 1328064"/>
                <a:gd name="T58" fmla="*/ 1661916 w 4514358"/>
                <a:gd name="T59" fmla="*/ 990254 h 1328064"/>
                <a:gd name="T60" fmla="*/ 1359467 w 4514358"/>
                <a:gd name="T61" fmla="*/ 1094616 h 1328064"/>
                <a:gd name="T62" fmla="*/ 1316261 w 4514358"/>
                <a:gd name="T63" fmla="*/ 1198975 h 1328064"/>
                <a:gd name="T64" fmla="*/ 910101 w 4514358"/>
                <a:gd name="T65" fmla="*/ 1077223 h 1328064"/>
                <a:gd name="T66" fmla="*/ 763196 w 4514358"/>
                <a:gd name="T67" fmla="*/ 1233762 h 1328064"/>
                <a:gd name="T68" fmla="*/ 815050 w 4514358"/>
                <a:gd name="T69" fmla="*/ 1277245 h 1328064"/>
                <a:gd name="T70" fmla="*/ 538525 w 4514358"/>
                <a:gd name="T71" fmla="*/ 1120706 h 1328064"/>
                <a:gd name="T72" fmla="*/ 305196 w 4514358"/>
                <a:gd name="T73" fmla="*/ 938074 h 1328064"/>
                <a:gd name="T74" fmla="*/ 382977 w 4514358"/>
                <a:gd name="T75" fmla="*/ 816322 h 13280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14358"/>
                <a:gd name="T115" fmla="*/ 0 h 1328064"/>
                <a:gd name="T116" fmla="*/ 4514358 w 4514358"/>
                <a:gd name="T117" fmla="*/ 1328064 h 13280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14358" h="1328064">
                  <a:moveTo>
                    <a:pt x="554834" y="680336"/>
                  </a:moveTo>
                  <a:lnTo>
                    <a:pt x="684230" y="637204"/>
                  </a:lnTo>
                  <a:cubicBezTo>
                    <a:pt x="924770" y="726293"/>
                    <a:pt x="858601" y="664926"/>
                    <a:pt x="934396" y="740721"/>
                  </a:cubicBezTo>
                  <a:cubicBezTo>
                    <a:pt x="1152876" y="784417"/>
                    <a:pt x="1150056" y="710543"/>
                    <a:pt x="1150056" y="792480"/>
                  </a:cubicBezTo>
                  <a:lnTo>
                    <a:pt x="1357090" y="792480"/>
                  </a:lnTo>
                  <a:cubicBezTo>
                    <a:pt x="1534550" y="686004"/>
                    <a:pt x="1529619" y="756030"/>
                    <a:pt x="1529619" y="671710"/>
                  </a:cubicBezTo>
                  <a:lnTo>
                    <a:pt x="1667641" y="663084"/>
                  </a:lnTo>
                  <a:lnTo>
                    <a:pt x="1866049" y="671710"/>
                  </a:lnTo>
                  <a:lnTo>
                    <a:pt x="2021324" y="507808"/>
                  </a:lnTo>
                  <a:cubicBezTo>
                    <a:pt x="2207573" y="410248"/>
                    <a:pt x="2134311" y="412917"/>
                    <a:pt x="2219732" y="412917"/>
                  </a:cubicBezTo>
                  <a:lnTo>
                    <a:pt x="2607921" y="412917"/>
                  </a:lnTo>
                  <a:cubicBezTo>
                    <a:pt x="2809180" y="439169"/>
                    <a:pt x="2739632" y="438797"/>
                    <a:pt x="2814955" y="438797"/>
                  </a:cubicBezTo>
                  <a:lnTo>
                    <a:pt x="2901219" y="404291"/>
                  </a:lnTo>
                  <a:lnTo>
                    <a:pt x="3021988" y="473302"/>
                  </a:lnTo>
                  <a:lnTo>
                    <a:pt x="3522321" y="266268"/>
                  </a:lnTo>
                  <a:lnTo>
                    <a:pt x="3444683" y="154125"/>
                  </a:lnTo>
                  <a:lnTo>
                    <a:pt x="3073747" y="318027"/>
                  </a:lnTo>
                  <a:cubicBezTo>
                    <a:pt x="3136032" y="140071"/>
                    <a:pt x="3134132" y="206429"/>
                    <a:pt x="3134132" y="128246"/>
                  </a:cubicBezTo>
                  <a:cubicBezTo>
                    <a:pt x="3116137" y="86256"/>
                    <a:pt x="3096568" y="77528"/>
                    <a:pt x="3116879" y="41982"/>
                  </a:cubicBezTo>
                  <a:cubicBezTo>
                    <a:pt x="3124012" y="29499"/>
                    <a:pt x="3129409" y="12816"/>
                    <a:pt x="3142758" y="7476"/>
                  </a:cubicBezTo>
                  <a:cubicBezTo>
                    <a:pt x="3161447" y="0"/>
                    <a:pt x="3183015" y="7476"/>
                    <a:pt x="3203143" y="7476"/>
                  </a:cubicBezTo>
                  <a:cubicBezTo>
                    <a:pt x="3217520" y="10351"/>
                    <a:pt x="3232927" y="10035"/>
                    <a:pt x="3246275" y="16102"/>
                  </a:cubicBezTo>
                  <a:cubicBezTo>
                    <a:pt x="3265152" y="24682"/>
                    <a:pt x="3298034" y="50608"/>
                    <a:pt x="3298034" y="50608"/>
                  </a:cubicBezTo>
                  <a:lnTo>
                    <a:pt x="3487815" y="119619"/>
                  </a:lnTo>
                  <a:cubicBezTo>
                    <a:pt x="3804735" y="163636"/>
                    <a:pt x="3704890" y="116010"/>
                    <a:pt x="3815619" y="171378"/>
                  </a:cubicBezTo>
                  <a:cubicBezTo>
                    <a:pt x="4074406" y="180301"/>
                    <a:pt x="3982347" y="180004"/>
                    <a:pt x="4091664" y="180004"/>
                  </a:cubicBezTo>
                  <a:lnTo>
                    <a:pt x="4324577" y="369785"/>
                  </a:lnTo>
                  <a:lnTo>
                    <a:pt x="4514358" y="464676"/>
                  </a:lnTo>
                  <a:lnTo>
                    <a:pt x="4281445" y="438797"/>
                  </a:lnTo>
                  <a:lnTo>
                    <a:pt x="4039905" y="499182"/>
                  </a:lnTo>
                  <a:lnTo>
                    <a:pt x="3988147" y="516434"/>
                  </a:lnTo>
                  <a:cubicBezTo>
                    <a:pt x="3887684" y="397706"/>
                    <a:pt x="3942224" y="404291"/>
                    <a:pt x="3867377" y="404291"/>
                  </a:cubicBezTo>
                  <a:lnTo>
                    <a:pt x="3841498" y="447423"/>
                  </a:lnTo>
                  <a:lnTo>
                    <a:pt x="3945015" y="585446"/>
                  </a:lnTo>
                  <a:lnTo>
                    <a:pt x="3798366" y="697589"/>
                  </a:lnTo>
                  <a:lnTo>
                    <a:pt x="3643090" y="757974"/>
                  </a:lnTo>
                  <a:cubicBezTo>
                    <a:pt x="3657467" y="720593"/>
                    <a:pt x="3670973" y="682865"/>
                    <a:pt x="3686222" y="645831"/>
                  </a:cubicBezTo>
                  <a:cubicBezTo>
                    <a:pt x="3691118" y="633940"/>
                    <a:pt x="3696000" y="621789"/>
                    <a:pt x="3703475" y="611325"/>
                  </a:cubicBezTo>
                  <a:cubicBezTo>
                    <a:pt x="3710566" y="601398"/>
                    <a:pt x="3720728" y="594073"/>
                    <a:pt x="3729355" y="585446"/>
                  </a:cubicBezTo>
                  <a:lnTo>
                    <a:pt x="3737981" y="576819"/>
                  </a:lnTo>
                  <a:cubicBezTo>
                    <a:pt x="3809782" y="558870"/>
                    <a:pt x="3806992" y="583279"/>
                    <a:pt x="3806992" y="550940"/>
                  </a:cubicBezTo>
                  <a:cubicBezTo>
                    <a:pt x="3758109" y="516434"/>
                    <a:pt x="3714365" y="473148"/>
                    <a:pt x="3660343" y="447423"/>
                  </a:cubicBezTo>
                  <a:cubicBezTo>
                    <a:pt x="3648733" y="441894"/>
                    <a:pt x="3634931" y="455583"/>
                    <a:pt x="3625838" y="464676"/>
                  </a:cubicBezTo>
                  <a:cubicBezTo>
                    <a:pt x="3611176" y="479338"/>
                    <a:pt x="3591332" y="516434"/>
                    <a:pt x="3591332" y="516434"/>
                  </a:cubicBezTo>
                  <a:lnTo>
                    <a:pt x="3099626" y="740721"/>
                  </a:lnTo>
                  <a:cubicBezTo>
                    <a:pt x="3222815" y="819914"/>
                    <a:pt x="3220396" y="770502"/>
                    <a:pt x="3220396" y="826985"/>
                  </a:cubicBezTo>
                  <a:cubicBezTo>
                    <a:pt x="3157136" y="870117"/>
                    <a:pt x="3095823" y="916254"/>
                    <a:pt x="3030615" y="956382"/>
                  </a:cubicBezTo>
                  <a:cubicBezTo>
                    <a:pt x="3020518" y="962596"/>
                    <a:pt x="3006713" y="959706"/>
                    <a:pt x="2996109" y="965008"/>
                  </a:cubicBezTo>
                  <a:cubicBezTo>
                    <a:pt x="2963804" y="981160"/>
                    <a:pt x="2961621" y="995186"/>
                    <a:pt x="2935724" y="1016767"/>
                  </a:cubicBezTo>
                  <a:cubicBezTo>
                    <a:pt x="2877218" y="1065521"/>
                    <a:pt x="2928646" y="1015216"/>
                    <a:pt x="2901219" y="1042646"/>
                  </a:cubicBezTo>
                  <a:lnTo>
                    <a:pt x="2780449" y="965008"/>
                  </a:lnTo>
                  <a:lnTo>
                    <a:pt x="2504404" y="921876"/>
                  </a:lnTo>
                  <a:cubicBezTo>
                    <a:pt x="2542767" y="845149"/>
                    <a:pt x="2538909" y="878584"/>
                    <a:pt x="2538909" y="826985"/>
                  </a:cubicBezTo>
                  <a:cubicBezTo>
                    <a:pt x="2504403" y="792479"/>
                    <a:pt x="2476440" y="749856"/>
                    <a:pt x="2435392" y="723468"/>
                  </a:cubicBezTo>
                  <a:cubicBezTo>
                    <a:pt x="2426671" y="717862"/>
                    <a:pt x="2424776" y="741383"/>
                    <a:pt x="2418139" y="749348"/>
                  </a:cubicBezTo>
                  <a:cubicBezTo>
                    <a:pt x="2350569" y="830433"/>
                    <a:pt x="2444968" y="696165"/>
                    <a:pt x="2357755" y="826985"/>
                  </a:cubicBezTo>
                  <a:cubicBezTo>
                    <a:pt x="2352711" y="834551"/>
                    <a:pt x="2349128" y="852865"/>
                    <a:pt x="2349128" y="852865"/>
                  </a:cubicBezTo>
                  <a:lnTo>
                    <a:pt x="2081709" y="930502"/>
                  </a:lnTo>
                  <a:lnTo>
                    <a:pt x="1995445" y="826985"/>
                  </a:lnTo>
                  <a:lnTo>
                    <a:pt x="1659015" y="982261"/>
                  </a:lnTo>
                  <a:lnTo>
                    <a:pt x="1607256" y="956382"/>
                  </a:lnTo>
                  <a:lnTo>
                    <a:pt x="1357090" y="1085778"/>
                  </a:lnTo>
                  <a:lnTo>
                    <a:pt x="1443355" y="1146163"/>
                  </a:lnTo>
                  <a:lnTo>
                    <a:pt x="1313958" y="1189295"/>
                  </a:lnTo>
                  <a:cubicBezTo>
                    <a:pt x="1066726" y="1153976"/>
                    <a:pt x="1153749" y="1154789"/>
                    <a:pt x="1055166" y="1154789"/>
                  </a:cubicBezTo>
                  <a:cubicBezTo>
                    <a:pt x="920985" y="1065335"/>
                    <a:pt x="977608" y="1068525"/>
                    <a:pt x="908517" y="1068525"/>
                  </a:cubicBezTo>
                  <a:cubicBezTo>
                    <a:pt x="767860" y="1130062"/>
                    <a:pt x="770494" y="1078692"/>
                    <a:pt x="770494" y="1137536"/>
                  </a:cubicBezTo>
                  <a:cubicBezTo>
                    <a:pt x="767619" y="1166291"/>
                    <a:pt x="757474" y="1195239"/>
                    <a:pt x="761868" y="1223801"/>
                  </a:cubicBezTo>
                  <a:cubicBezTo>
                    <a:pt x="763723" y="1235859"/>
                    <a:pt x="787747" y="1249680"/>
                    <a:pt x="787747" y="1249680"/>
                  </a:cubicBezTo>
                  <a:lnTo>
                    <a:pt x="813626" y="1266933"/>
                  </a:lnTo>
                  <a:cubicBezTo>
                    <a:pt x="586563" y="1328064"/>
                    <a:pt x="666763" y="1327317"/>
                    <a:pt x="580713" y="1327317"/>
                  </a:cubicBezTo>
                  <a:cubicBezTo>
                    <a:pt x="535669" y="1129124"/>
                    <a:pt x="537581" y="1202410"/>
                    <a:pt x="537581" y="1111657"/>
                  </a:cubicBezTo>
                  <a:cubicBezTo>
                    <a:pt x="414918" y="971470"/>
                    <a:pt x="416811" y="1034767"/>
                    <a:pt x="416811" y="965008"/>
                  </a:cubicBezTo>
                  <a:cubicBezTo>
                    <a:pt x="322538" y="927298"/>
                    <a:pt x="361517" y="930502"/>
                    <a:pt x="304668" y="930502"/>
                  </a:cubicBezTo>
                  <a:cubicBezTo>
                    <a:pt x="0" y="1026255"/>
                    <a:pt x="2743" y="919898"/>
                    <a:pt x="2743" y="1034019"/>
                  </a:cubicBezTo>
                  <a:cubicBezTo>
                    <a:pt x="376140" y="808245"/>
                    <a:pt x="229188" y="809733"/>
                    <a:pt x="382305" y="809733"/>
                  </a:cubicBezTo>
                  <a:lnTo>
                    <a:pt x="554834" y="680336"/>
                  </a:lnTo>
                  <a:close/>
                </a:path>
              </a:pathLst>
            </a:custGeom>
            <a:solidFill>
              <a:srgbClr val="FFC000">
                <a:alpha val="59999"/>
              </a:srgbClr>
            </a:solidFill>
            <a:ln w="25400" algn="ctr">
              <a:noFill/>
              <a:miter lim="800000"/>
              <a:headEnd/>
              <a:tailEnd/>
            </a:ln>
          </p:spPr>
          <p:txBody>
            <a:bodyPr lIns="87177" tIns="43590" rIns="87177" bIns="43590" anchor="ctr"/>
            <a:lstStyle/>
            <a:p>
              <a:endParaRPr lang="en-US">
                <a:solidFill>
                  <a:prstClr val="black"/>
                </a:solidFill>
              </a:endParaRPr>
            </a:p>
          </p:txBody>
        </p:sp>
        <p:sp>
          <p:nvSpPr>
            <p:cNvPr id="29726" name="Text Box 36"/>
            <p:cNvSpPr txBox="1">
              <a:spLocks noChangeArrowheads="1"/>
            </p:cNvSpPr>
            <p:nvPr/>
          </p:nvSpPr>
          <p:spPr bwMode="auto">
            <a:xfrm rot="-1337092">
              <a:off x="3151188" y="850904"/>
              <a:ext cx="912812" cy="358766"/>
            </a:xfrm>
            <a:prstGeom prst="rect">
              <a:avLst/>
            </a:prstGeom>
            <a:noFill/>
            <a:ln w="9525" algn="ctr">
              <a:noFill/>
              <a:prstDash val="dash"/>
              <a:miter lim="800000"/>
              <a:headEnd/>
              <a:tailEnd/>
            </a:ln>
          </p:spPr>
          <p:txBody>
            <a:bodyPr lIns="62275" tIns="31137" rIns="62275" bIns="31137">
              <a:spAutoFit/>
            </a:bodyPr>
            <a:lstStyle/>
            <a:p>
              <a:pPr algn="ctr" defTabSz="868363"/>
              <a:r>
                <a:rPr lang="en-US" sz="900" b="1">
                  <a:solidFill>
                    <a:prstClr val="white"/>
                  </a:solidFill>
                </a:rPr>
                <a:t>Pel. Cilamaya</a:t>
              </a:r>
            </a:p>
          </p:txBody>
        </p:sp>
        <p:sp>
          <p:nvSpPr>
            <p:cNvPr id="29727" name="Freeform 46"/>
            <p:cNvSpPr>
              <a:spLocks/>
            </p:cNvSpPr>
            <p:nvPr/>
          </p:nvSpPr>
          <p:spPr bwMode="auto">
            <a:xfrm>
              <a:off x="7242175" y="112713"/>
              <a:ext cx="1901825" cy="2478087"/>
            </a:xfrm>
            <a:custGeom>
              <a:avLst/>
              <a:gdLst>
                <a:gd name="T0" fmla="*/ 2147483647 w 1198"/>
                <a:gd name="T1" fmla="*/ 2147483647 h 1561"/>
                <a:gd name="T2" fmla="*/ 2147483647 w 1198"/>
                <a:gd name="T3" fmla="*/ 2147483647 h 1561"/>
                <a:gd name="T4" fmla="*/ 2147483647 w 1198"/>
                <a:gd name="T5" fmla="*/ 2147483647 h 1561"/>
                <a:gd name="T6" fmla="*/ 2147483647 w 1198"/>
                <a:gd name="T7" fmla="*/ 2147483647 h 1561"/>
                <a:gd name="T8" fmla="*/ 2147483647 w 1198"/>
                <a:gd name="T9" fmla="*/ 2147483647 h 1561"/>
                <a:gd name="T10" fmla="*/ 2147483647 w 1198"/>
                <a:gd name="T11" fmla="*/ 2147483647 h 1561"/>
                <a:gd name="T12" fmla="*/ 2147483647 w 1198"/>
                <a:gd name="T13" fmla="*/ 2147483647 h 1561"/>
                <a:gd name="T14" fmla="*/ 2147483647 w 1198"/>
                <a:gd name="T15" fmla="*/ 2147483647 h 1561"/>
                <a:gd name="T16" fmla="*/ 2147483647 w 1198"/>
                <a:gd name="T17" fmla="*/ 2147483647 h 1561"/>
                <a:gd name="T18" fmla="*/ 2147483647 w 1198"/>
                <a:gd name="T19" fmla="*/ 2147483647 h 1561"/>
                <a:gd name="T20" fmla="*/ 2147483647 w 1198"/>
                <a:gd name="T21" fmla="*/ 2147483647 h 1561"/>
                <a:gd name="T22" fmla="*/ 2147483647 w 1198"/>
                <a:gd name="T23" fmla="*/ 2147483647 h 1561"/>
                <a:gd name="T24" fmla="*/ 2147483647 w 1198"/>
                <a:gd name="T25" fmla="*/ 2147483647 h 1561"/>
                <a:gd name="T26" fmla="*/ 2147483647 w 1198"/>
                <a:gd name="T27" fmla="*/ 2147483647 h 1561"/>
                <a:gd name="T28" fmla="*/ 2147483647 w 1198"/>
                <a:gd name="T29" fmla="*/ 2147483647 h 1561"/>
                <a:gd name="T30" fmla="*/ 2147483647 w 1198"/>
                <a:gd name="T31" fmla="*/ 2147483647 h 1561"/>
                <a:gd name="T32" fmla="*/ 2147483647 w 1198"/>
                <a:gd name="T33" fmla="*/ 2147483647 h 1561"/>
                <a:gd name="T34" fmla="*/ 2147483647 w 1198"/>
                <a:gd name="T35" fmla="*/ 2147483647 h 1561"/>
                <a:gd name="T36" fmla="*/ 2147483647 w 1198"/>
                <a:gd name="T37" fmla="*/ 2147483647 h 1561"/>
                <a:gd name="T38" fmla="*/ 2147483647 w 1198"/>
                <a:gd name="T39" fmla="*/ 2147483647 h 1561"/>
                <a:gd name="T40" fmla="*/ 2147483647 w 1198"/>
                <a:gd name="T41" fmla="*/ 2147483647 h 1561"/>
                <a:gd name="T42" fmla="*/ 2147483647 w 1198"/>
                <a:gd name="T43" fmla="*/ 2147483647 h 1561"/>
                <a:gd name="T44" fmla="*/ 2147483647 w 1198"/>
                <a:gd name="T45" fmla="*/ 2147483647 h 1561"/>
                <a:gd name="T46" fmla="*/ 2147483647 w 1198"/>
                <a:gd name="T47" fmla="*/ 2147483647 h 1561"/>
                <a:gd name="T48" fmla="*/ 2147483647 w 1198"/>
                <a:gd name="T49" fmla="*/ 2147483647 h 1561"/>
                <a:gd name="T50" fmla="*/ 2147483647 w 1198"/>
                <a:gd name="T51" fmla="*/ 2147483647 h 1561"/>
                <a:gd name="T52" fmla="*/ 2147483647 w 1198"/>
                <a:gd name="T53" fmla="*/ 2147483647 h 1561"/>
                <a:gd name="T54" fmla="*/ 2147483647 w 1198"/>
                <a:gd name="T55" fmla="*/ 2147483647 h 1561"/>
                <a:gd name="T56" fmla="*/ 2147483647 w 1198"/>
                <a:gd name="T57" fmla="*/ 2147483647 h 1561"/>
                <a:gd name="T58" fmla="*/ 2147483647 w 1198"/>
                <a:gd name="T59" fmla="*/ 2147483647 h 1561"/>
                <a:gd name="T60" fmla="*/ 2147483647 w 1198"/>
                <a:gd name="T61" fmla="*/ 2147483647 h 1561"/>
                <a:gd name="T62" fmla="*/ 2147483647 w 1198"/>
                <a:gd name="T63" fmla="*/ 2147483647 h 1561"/>
                <a:gd name="T64" fmla="*/ 2147483647 w 1198"/>
                <a:gd name="T65" fmla="*/ 2147483647 h 1561"/>
                <a:gd name="T66" fmla="*/ 2147483647 w 1198"/>
                <a:gd name="T67" fmla="*/ 2147483647 h 1561"/>
                <a:gd name="T68" fmla="*/ 2147483647 w 1198"/>
                <a:gd name="T69" fmla="*/ 2147483647 h 1561"/>
                <a:gd name="T70" fmla="*/ 2147483647 w 1198"/>
                <a:gd name="T71" fmla="*/ 2147483647 h 1561"/>
                <a:gd name="T72" fmla="*/ 2147483647 w 1198"/>
                <a:gd name="T73" fmla="*/ 2147483647 h 1561"/>
                <a:gd name="T74" fmla="*/ 2147483647 w 1198"/>
                <a:gd name="T75" fmla="*/ 2147483647 h 15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98"/>
                <a:gd name="T115" fmla="*/ 0 h 1561"/>
                <a:gd name="T116" fmla="*/ 1198 w 1198"/>
                <a:gd name="T117" fmla="*/ 1561 h 15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98" h="1561">
                  <a:moveTo>
                    <a:pt x="19" y="610"/>
                  </a:moveTo>
                  <a:cubicBezTo>
                    <a:pt x="15" y="643"/>
                    <a:pt x="0" y="701"/>
                    <a:pt x="19" y="735"/>
                  </a:cubicBezTo>
                  <a:cubicBezTo>
                    <a:pt x="24" y="744"/>
                    <a:pt x="38" y="743"/>
                    <a:pt x="48" y="745"/>
                  </a:cubicBezTo>
                  <a:cubicBezTo>
                    <a:pt x="96" y="754"/>
                    <a:pt x="144" y="757"/>
                    <a:pt x="192" y="764"/>
                  </a:cubicBezTo>
                  <a:cubicBezTo>
                    <a:pt x="206" y="815"/>
                    <a:pt x="241" y="880"/>
                    <a:pt x="279" y="917"/>
                  </a:cubicBezTo>
                  <a:cubicBezTo>
                    <a:pt x="258" y="1058"/>
                    <a:pt x="295" y="950"/>
                    <a:pt x="240" y="994"/>
                  </a:cubicBezTo>
                  <a:cubicBezTo>
                    <a:pt x="160" y="1057"/>
                    <a:pt x="274" y="989"/>
                    <a:pt x="211" y="1052"/>
                  </a:cubicBezTo>
                  <a:cubicBezTo>
                    <a:pt x="203" y="1060"/>
                    <a:pt x="129" y="1085"/>
                    <a:pt x="106" y="1100"/>
                  </a:cubicBezTo>
                  <a:cubicBezTo>
                    <a:pt x="92" y="1140"/>
                    <a:pt x="93" y="1118"/>
                    <a:pt x="106" y="1157"/>
                  </a:cubicBezTo>
                  <a:cubicBezTo>
                    <a:pt x="113" y="1176"/>
                    <a:pt x="119" y="1196"/>
                    <a:pt x="125" y="1215"/>
                  </a:cubicBezTo>
                  <a:cubicBezTo>
                    <a:pt x="136" y="1249"/>
                    <a:pt x="203" y="1257"/>
                    <a:pt x="231" y="1263"/>
                  </a:cubicBezTo>
                  <a:cubicBezTo>
                    <a:pt x="281" y="1339"/>
                    <a:pt x="252" y="1314"/>
                    <a:pt x="327" y="1340"/>
                  </a:cubicBezTo>
                  <a:cubicBezTo>
                    <a:pt x="359" y="1334"/>
                    <a:pt x="391" y="1329"/>
                    <a:pt x="423" y="1321"/>
                  </a:cubicBezTo>
                  <a:cubicBezTo>
                    <a:pt x="443" y="1316"/>
                    <a:pt x="461" y="1307"/>
                    <a:pt x="480" y="1301"/>
                  </a:cubicBezTo>
                  <a:cubicBezTo>
                    <a:pt x="490" y="1298"/>
                    <a:pt x="509" y="1292"/>
                    <a:pt x="509" y="1292"/>
                  </a:cubicBezTo>
                  <a:cubicBezTo>
                    <a:pt x="535" y="1295"/>
                    <a:pt x="561" y="1294"/>
                    <a:pt x="586" y="1301"/>
                  </a:cubicBezTo>
                  <a:cubicBezTo>
                    <a:pt x="595" y="1304"/>
                    <a:pt x="597" y="1316"/>
                    <a:pt x="605" y="1321"/>
                  </a:cubicBezTo>
                  <a:cubicBezTo>
                    <a:pt x="611" y="1324"/>
                    <a:pt x="670" y="1340"/>
                    <a:pt x="672" y="1340"/>
                  </a:cubicBezTo>
                  <a:cubicBezTo>
                    <a:pt x="713" y="1402"/>
                    <a:pt x="767" y="1404"/>
                    <a:pt x="835" y="1426"/>
                  </a:cubicBezTo>
                  <a:cubicBezTo>
                    <a:pt x="854" y="1432"/>
                    <a:pt x="893" y="1445"/>
                    <a:pt x="893" y="1445"/>
                  </a:cubicBezTo>
                  <a:cubicBezTo>
                    <a:pt x="928" y="1482"/>
                    <a:pt x="954" y="1524"/>
                    <a:pt x="989" y="1561"/>
                  </a:cubicBezTo>
                  <a:cubicBezTo>
                    <a:pt x="1033" y="1549"/>
                    <a:pt x="1043" y="1546"/>
                    <a:pt x="1056" y="1503"/>
                  </a:cubicBezTo>
                  <a:cubicBezTo>
                    <a:pt x="1063" y="1412"/>
                    <a:pt x="1062" y="1314"/>
                    <a:pt x="1085" y="1225"/>
                  </a:cubicBezTo>
                  <a:cubicBezTo>
                    <a:pt x="1093" y="1061"/>
                    <a:pt x="1105" y="899"/>
                    <a:pt x="1114" y="735"/>
                  </a:cubicBezTo>
                  <a:cubicBezTo>
                    <a:pt x="1111" y="521"/>
                    <a:pt x="1198" y="285"/>
                    <a:pt x="1104" y="92"/>
                  </a:cubicBezTo>
                  <a:cubicBezTo>
                    <a:pt x="1059" y="0"/>
                    <a:pt x="899" y="88"/>
                    <a:pt x="797" y="82"/>
                  </a:cubicBezTo>
                  <a:cubicBezTo>
                    <a:pt x="759" y="80"/>
                    <a:pt x="719" y="55"/>
                    <a:pt x="682" y="44"/>
                  </a:cubicBezTo>
                  <a:cubicBezTo>
                    <a:pt x="617" y="59"/>
                    <a:pt x="665" y="47"/>
                    <a:pt x="586" y="73"/>
                  </a:cubicBezTo>
                  <a:cubicBezTo>
                    <a:pt x="576" y="76"/>
                    <a:pt x="557" y="82"/>
                    <a:pt x="557" y="82"/>
                  </a:cubicBezTo>
                  <a:cubicBezTo>
                    <a:pt x="528" y="101"/>
                    <a:pt x="513" y="119"/>
                    <a:pt x="480" y="130"/>
                  </a:cubicBezTo>
                  <a:cubicBezTo>
                    <a:pt x="461" y="136"/>
                    <a:pt x="423" y="149"/>
                    <a:pt x="423" y="149"/>
                  </a:cubicBezTo>
                  <a:cubicBezTo>
                    <a:pt x="473" y="202"/>
                    <a:pt x="490" y="190"/>
                    <a:pt x="576" y="197"/>
                  </a:cubicBezTo>
                  <a:cubicBezTo>
                    <a:pt x="582" y="204"/>
                    <a:pt x="595" y="208"/>
                    <a:pt x="595" y="217"/>
                  </a:cubicBezTo>
                  <a:cubicBezTo>
                    <a:pt x="595" y="435"/>
                    <a:pt x="613" y="386"/>
                    <a:pt x="432" y="399"/>
                  </a:cubicBezTo>
                  <a:cubicBezTo>
                    <a:pt x="366" y="422"/>
                    <a:pt x="341" y="425"/>
                    <a:pt x="279" y="466"/>
                  </a:cubicBezTo>
                  <a:cubicBezTo>
                    <a:pt x="263" y="476"/>
                    <a:pt x="214" y="482"/>
                    <a:pt x="202" y="485"/>
                  </a:cubicBezTo>
                  <a:cubicBezTo>
                    <a:pt x="159" y="496"/>
                    <a:pt x="125" y="522"/>
                    <a:pt x="96" y="553"/>
                  </a:cubicBezTo>
                  <a:cubicBezTo>
                    <a:pt x="81" y="590"/>
                    <a:pt x="69" y="657"/>
                    <a:pt x="19" y="610"/>
                  </a:cubicBezTo>
                  <a:close/>
                </a:path>
              </a:pathLst>
            </a:custGeom>
            <a:solidFill>
              <a:srgbClr val="FFFFD9">
                <a:alpha val="85097"/>
              </a:srgbClr>
            </a:solidFill>
            <a:ln w="9525">
              <a:noFill/>
              <a:prstDash val="dash"/>
              <a:round/>
              <a:headEnd/>
              <a:tailEnd/>
            </a:ln>
            <a:effectLst>
              <a:prstShdw prst="shdw13" dist="53882" dir="13500000">
                <a:srgbClr val="999982">
                  <a:alpha val="50000"/>
                </a:srgbClr>
              </a:prstShdw>
            </a:effectLst>
          </p:spPr>
          <p:txBody>
            <a:bodyPr lIns="62275" tIns="31137" rIns="62275" bIns="31137" anchor="ctr"/>
            <a:lstStyle/>
            <a:p>
              <a:endParaRPr lang="en-US">
                <a:solidFill>
                  <a:prstClr val="black"/>
                </a:solidFill>
              </a:endParaRPr>
            </a:p>
          </p:txBody>
        </p:sp>
        <p:sp>
          <p:nvSpPr>
            <p:cNvPr id="29728" name="Text Box 37"/>
            <p:cNvSpPr txBox="1">
              <a:spLocks noChangeArrowheads="1"/>
            </p:cNvSpPr>
            <p:nvPr/>
          </p:nvSpPr>
          <p:spPr bwMode="auto">
            <a:xfrm>
              <a:off x="6464300" y="685800"/>
              <a:ext cx="1003300" cy="358766"/>
            </a:xfrm>
            <a:prstGeom prst="rect">
              <a:avLst/>
            </a:prstGeom>
            <a:noFill/>
            <a:ln w="9525" algn="ctr">
              <a:noFill/>
              <a:prstDash val="dash"/>
              <a:miter lim="800000"/>
              <a:headEnd/>
              <a:tailEnd/>
            </a:ln>
          </p:spPr>
          <p:txBody>
            <a:bodyPr lIns="62275" tIns="31137" rIns="62275" bIns="31137">
              <a:spAutoFit/>
            </a:bodyPr>
            <a:lstStyle/>
            <a:p>
              <a:pPr algn="ctr" defTabSz="868363"/>
              <a:r>
                <a:rPr lang="en-US" sz="900" b="1">
                  <a:solidFill>
                    <a:prstClr val="white"/>
                  </a:solidFill>
                </a:rPr>
                <a:t>Pel.Cirebon</a:t>
              </a:r>
            </a:p>
          </p:txBody>
        </p:sp>
        <p:sp>
          <p:nvSpPr>
            <p:cNvPr id="29729" name="Freeform 47"/>
            <p:cNvSpPr>
              <a:spLocks/>
            </p:cNvSpPr>
            <p:nvPr/>
          </p:nvSpPr>
          <p:spPr bwMode="auto">
            <a:xfrm>
              <a:off x="376238" y="1798638"/>
              <a:ext cx="1528762" cy="3078162"/>
            </a:xfrm>
            <a:custGeom>
              <a:avLst/>
              <a:gdLst>
                <a:gd name="T0" fmla="*/ 2147483647 w 963"/>
                <a:gd name="T1" fmla="*/ 2147483647 h 1939"/>
                <a:gd name="T2" fmla="*/ 2147483647 w 963"/>
                <a:gd name="T3" fmla="*/ 2147483647 h 1939"/>
                <a:gd name="T4" fmla="*/ 2147483647 w 963"/>
                <a:gd name="T5" fmla="*/ 2147483647 h 1939"/>
                <a:gd name="T6" fmla="*/ 2147483647 w 963"/>
                <a:gd name="T7" fmla="*/ 2147483647 h 1939"/>
                <a:gd name="T8" fmla="*/ 2147483647 w 963"/>
                <a:gd name="T9" fmla="*/ 2147483647 h 1939"/>
                <a:gd name="T10" fmla="*/ 2147483647 w 963"/>
                <a:gd name="T11" fmla="*/ 2147483647 h 1939"/>
                <a:gd name="T12" fmla="*/ 2147483647 w 963"/>
                <a:gd name="T13" fmla="*/ 2147483647 h 1939"/>
                <a:gd name="T14" fmla="*/ 2147483647 w 963"/>
                <a:gd name="T15" fmla="*/ 2147483647 h 1939"/>
                <a:gd name="T16" fmla="*/ 2147483647 w 963"/>
                <a:gd name="T17" fmla="*/ 2147483647 h 1939"/>
                <a:gd name="T18" fmla="*/ 2147483647 w 963"/>
                <a:gd name="T19" fmla="*/ 2147483647 h 1939"/>
                <a:gd name="T20" fmla="*/ 2147483647 w 963"/>
                <a:gd name="T21" fmla="*/ 2147483647 h 1939"/>
                <a:gd name="T22" fmla="*/ 2147483647 w 963"/>
                <a:gd name="T23" fmla="*/ 2147483647 h 1939"/>
                <a:gd name="T24" fmla="*/ 2147483647 w 963"/>
                <a:gd name="T25" fmla="*/ 2147483647 h 1939"/>
                <a:gd name="T26" fmla="*/ 2147483647 w 963"/>
                <a:gd name="T27" fmla="*/ 2147483647 h 1939"/>
                <a:gd name="T28" fmla="*/ 2147483647 w 963"/>
                <a:gd name="T29" fmla="*/ 2147483647 h 1939"/>
                <a:gd name="T30" fmla="*/ 2147483647 w 963"/>
                <a:gd name="T31" fmla="*/ 2147483647 h 1939"/>
                <a:gd name="T32" fmla="*/ 2147483647 w 963"/>
                <a:gd name="T33" fmla="*/ 2147483647 h 1939"/>
                <a:gd name="T34" fmla="*/ 2147483647 w 963"/>
                <a:gd name="T35" fmla="*/ 2147483647 h 1939"/>
                <a:gd name="T36" fmla="*/ 2147483647 w 963"/>
                <a:gd name="T37" fmla="*/ 2147483647 h 1939"/>
                <a:gd name="T38" fmla="*/ 2147483647 w 963"/>
                <a:gd name="T39" fmla="*/ 2147483647 h 1939"/>
                <a:gd name="T40" fmla="*/ 2147483647 w 963"/>
                <a:gd name="T41" fmla="*/ 2147483647 h 1939"/>
                <a:gd name="T42" fmla="*/ 2147483647 w 963"/>
                <a:gd name="T43" fmla="*/ 2147483647 h 1939"/>
                <a:gd name="T44" fmla="*/ 2147483647 w 963"/>
                <a:gd name="T45" fmla="*/ 2147483647 h 1939"/>
                <a:gd name="T46" fmla="*/ 2147483647 w 963"/>
                <a:gd name="T47" fmla="*/ 2147483647 h 1939"/>
                <a:gd name="T48" fmla="*/ 2147483647 w 963"/>
                <a:gd name="T49" fmla="*/ 2147483647 h 1939"/>
                <a:gd name="T50" fmla="*/ 2147483647 w 963"/>
                <a:gd name="T51" fmla="*/ 2147483647 h 1939"/>
                <a:gd name="T52" fmla="*/ 2147483647 w 963"/>
                <a:gd name="T53" fmla="*/ 2147483647 h 1939"/>
                <a:gd name="T54" fmla="*/ 2147483647 w 963"/>
                <a:gd name="T55" fmla="*/ 2147483647 h 1939"/>
                <a:gd name="T56" fmla="*/ 2147483647 w 963"/>
                <a:gd name="T57" fmla="*/ 2147483647 h 1939"/>
                <a:gd name="T58" fmla="*/ 2147483647 w 963"/>
                <a:gd name="T59" fmla="*/ 2147483647 h 1939"/>
                <a:gd name="T60" fmla="*/ 2147483647 w 963"/>
                <a:gd name="T61" fmla="*/ 2147483647 h 1939"/>
                <a:gd name="T62" fmla="*/ 2147483647 w 963"/>
                <a:gd name="T63" fmla="*/ 2147483647 h 1939"/>
                <a:gd name="T64" fmla="*/ 2147483647 w 963"/>
                <a:gd name="T65" fmla="*/ 2147483647 h 1939"/>
                <a:gd name="T66" fmla="*/ 2147483647 w 963"/>
                <a:gd name="T67" fmla="*/ 2147483647 h 1939"/>
                <a:gd name="T68" fmla="*/ 2147483647 w 963"/>
                <a:gd name="T69" fmla="*/ 0 h 1939"/>
                <a:gd name="T70" fmla="*/ 2147483647 w 963"/>
                <a:gd name="T71" fmla="*/ 2147483647 h 1939"/>
                <a:gd name="T72" fmla="*/ 2147483647 w 963"/>
                <a:gd name="T73" fmla="*/ 2147483647 h 1939"/>
                <a:gd name="T74" fmla="*/ 2147483647 w 963"/>
                <a:gd name="T75" fmla="*/ 2147483647 h 1939"/>
                <a:gd name="T76" fmla="*/ 2147483647 w 963"/>
                <a:gd name="T77" fmla="*/ 2147483647 h 1939"/>
                <a:gd name="T78" fmla="*/ 2147483647 w 963"/>
                <a:gd name="T79" fmla="*/ 2147483647 h 1939"/>
                <a:gd name="T80" fmla="*/ 2147483647 w 963"/>
                <a:gd name="T81" fmla="*/ 2147483647 h 1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3"/>
                <a:gd name="T124" fmla="*/ 0 h 1939"/>
                <a:gd name="T125" fmla="*/ 963 w 963"/>
                <a:gd name="T126" fmla="*/ 1939 h 1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3" h="1939">
                  <a:moveTo>
                    <a:pt x="46" y="249"/>
                  </a:moveTo>
                  <a:cubicBezTo>
                    <a:pt x="0" y="943"/>
                    <a:pt x="25" y="33"/>
                    <a:pt x="37" y="1939"/>
                  </a:cubicBezTo>
                  <a:cubicBezTo>
                    <a:pt x="53" y="1936"/>
                    <a:pt x="71" y="1937"/>
                    <a:pt x="85" y="1929"/>
                  </a:cubicBezTo>
                  <a:cubicBezTo>
                    <a:pt x="132" y="1903"/>
                    <a:pt x="74" y="1896"/>
                    <a:pt x="133" y="1891"/>
                  </a:cubicBezTo>
                  <a:cubicBezTo>
                    <a:pt x="210" y="1885"/>
                    <a:pt x="286" y="1884"/>
                    <a:pt x="363" y="1881"/>
                  </a:cubicBezTo>
                  <a:cubicBezTo>
                    <a:pt x="390" y="1842"/>
                    <a:pt x="404" y="1854"/>
                    <a:pt x="430" y="1814"/>
                  </a:cubicBezTo>
                  <a:cubicBezTo>
                    <a:pt x="445" y="1757"/>
                    <a:pt x="481" y="1747"/>
                    <a:pt x="430" y="1699"/>
                  </a:cubicBezTo>
                  <a:cubicBezTo>
                    <a:pt x="418" y="1661"/>
                    <a:pt x="421" y="1641"/>
                    <a:pt x="450" y="1613"/>
                  </a:cubicBezTo>
                  <a:cubicBezTo>
                    <a:pt x="476" y="1528"/>
                    <a:pt x="420" y="1498"/>
                    <a:pt x="488" y="1430"/>
                  </a:cubicBezTo>
                  <a:cubicBezTo>
                    <a:pt x="496" y="1400"/>
                    <a:pt x="509" y="1375"/>
                    <a:pt x="488" y="1344"/>
                  </a:cubicBezTo>
                  <a:cubicBezTo>
                    <a:pt x="482" y="1336"/>
                    <a:pt x="468" y="1339"/>
                    <a:pt x="459" y="1334"/>
                  </a:cubicBezTo>
                  <a:cubicBezTo>
                    <a:pt x="449" y="1329"/>
                    <a:pt x="440" y="1321"/>
                    <a:pt x="430" y="1315"/>
                  </a:cubicBezTo>
                  <a:cubicBezTo>
                    <a:pt x="382" y="1241"/>
                    <a:pt x="343" y="1314"/>
                    <a:pt x="286" y="1257"/>
                  </a:cubicBezTo>
                  <a:cubicBezTo>
                    <a:pt x="277" y="1228"/>
                    <a:pt x="250" y="1183"/>
                    <a:pt x="229" y="1161"/>
                  </a:cubicBezTo>
                  <a:cubicBezTo>
                    <a:pt x="221" y="1139"/>
                    <a:pt x="217" y="1121"/>
                    <a:pt x="200" y="1104"/>
                  </a:cubicBezTo>
                  <a:cubicBezTo>
                    <a:pt x="156" y="1060"/>
                    <a:pt x="185" y="1109"/>
                    <a:pt x="152" y="1065"/>
                  </a:cubicBezTo>
                  <a:cubicBezTo>
                    <a:pt x="93" y="985"/>
                    <a:pt x="137" y="1030"/>
                    <a:pt x="94" y="989"/>
                  </a:cubicBezTo>
                  <a:cubicBezTo>
                    <a:pt x="103" y="918"/>
                    <a:pt x="116" y="850"/>
                    <a:pt x="75" y="787"/>
                  </a:cubicBezTo>
                  <a:cubicBezTo>
                    <a:pt x="78" y="771"/>
                    <a:pt x="75" y="752"/>
                    <a:pt x="85" y="739"/>
                  </a:cubicBezTo>
                  <a:cubicBezTo>
                    <a:pt x="93" y="729"/>
                    <a:pt x="111" y="734"/>
                    <a:pt x="123" y="729"/>
                  </a:cubicBezTo>
                  <a:cubicBezTo>
                    <a:pt x="162" y="712"/>
                    <a:pt x="199" y="689"/>
                    <a:pt x="238" y="672"/>
                  </a:cubicBezTo>
                  <a:cubicBezTo>
                    <a:pt x="241" y="662"/>
                    <a:pt x="241" y="650"/>
                    <a:pt x="248" y="643"/>
                  </a:cubicBezTo>
                  <a:cubicBezTo>
                    <a:pt x="268" y="623"/>
                    <a:pt x="432" y="615"/>
                    <a:pt x="440" y="614"/>
                  </a:cubicBezTo>
                  <a:cubicBezTo>
                    <a:pt x="467" y="596"/>
                    <a:pt x="495" y="556"/>
                    <a:pt x="526" y="547"/>
                  </a:cubicBezTo>
                  <a:cubicBezTo>
                    <a:pt x="673" y="506"/>
                    <a:pt x="830" y="508"/>
                    <a:pt x="939" y="393"/>
                  </a:cubicBezTo>
                  <a:cubicBezTo>
                    <a:pt x="887" y="317"/>
                    <a:pt x="963" y="438"/>
                    <a:pt x="910" y="278"/>
                  </a:cubicBezTo>
                  <a:cubicBezTo>
                    <a:pt x="903" y="256"/>
                    <a:pt x="885" y="240"/>
                    <a:pt x="872" y="221"/>
                  </a:cubicBezTo>
                  <a:cubicBezTo>
                    <a:pt x="859" y="202"/>
                    <a:pt x="824" y="173"/>
                    <a:pt x="824" y="173"/>
                  </a:cubicBezTo>
                  <a:cubicBezTo>
                    <a:pt x="707" y="179"/>
                    <a:pt x="643" y="190"/>
                    <a:pt x="536" y="201"/>
                  </a:cubicBezTo>
                  <a:cubicBezTo>
                    <a:pt x="466" y="225"/>
                    <a:pt x="498" y="226"/>
                    <a:pt x="440" y="211"/>
                  </a:cubicBezTo>
                  <a:cubicBezTo>
                    <a:pt x="437" y="201"/>
                    <a:pt x="429" y="192"/>
                    <a:pt x="430" y="182"/>
                  </a:cubicBezTo>
                  <a:cubicBezTo>
                    <a:pt x="435" y="142"/>
                    <a:pt x="456" y="105"/>
                    <a:pt x="469" y="67"/>
                  </a:cubicBezTo>
                  <a:cubicBezTo>
                    <a:pt x="473" y="56"/>
                    <a:pt x="488" y="54"/>
                    <a:pt x="498" y="48"/>
                  </a:cubicBezTo>
                  <a:cubicBezTo>
                    <a:pt x="501" y="35"/>
                    <a:pt x="512" y="21"/>
                    <a:pt x="507" y="9"/>
                  </a:cubicBezTo>
                  <a:cubicBezTo>
                    <a:pt x="503" y="0"/>
                    <a:pt x="488" y="0"/>
                    <a:pt x="478" y="0"/>
                  </a:cubicBezTo>
                  <a:cubicBezTo>
                    <a:pt x="443" y="0"/>
                    <a:pt x="408" y="6"/>
                    <a:pt x="373" y="9"/>
                  </a:cubicBezTo>
                  <a:cubicBezTo>
                    <a:pt x="348" y="36"/>
                    <a:pt x="327" y="31"/>
                    <a:pt x="296" y="48"/>
                  </a:cubicBezTo>
                  <a:cubicBezTo>
                    <a:pt x="266" y="65"/>
                    <a:pt x="243" y="94"/>
                    <a:pt x="210" y="105"/>
                  </a:cubicBezTo>
                  <a:cubicBezTo>
                    <a:pt x="141" y="129"/>
                    <a:pt x="169" y="114"/>
                    <a:pt x="123" y="144"/>
                  </a:cubicBezTo>
                  <a:cubicBezTo>
                    <a:pt x="75" y="216"/>
                    <a:pt x="101" y="185"/>
                    <a:pt x="46" y="240"/>
                  </a:cubicBezTo>
                  <a:cubicBezTo>
                    <a:pt x="44" y="242"/>
                    <a:pt x="46" y="246"/>
                    <a:pt x="46" y="249"/>
                  </a:cubicBezTo>
                  <a:close/>
                </a:path>
              </a:pathLst>
            </a:custGeom>
            <a:solidFill>
              <a:srgbClr val="FFFFD9">
                <a:alpha val="85097"/>
              </a:srgbClr>
            </a:solidFill>
            <a:ln w="9525">
              <a:noFill/>
              <a:prstDash val="dash"/>
              <a:round/>
              <a:headEnd/>
              <a:tailEnd/>
            </a:ln>
            <a:effectLst>
              <a:prstShdw prst="shdw13" dist="53882" dir="13500000">
                <a:srgbClr val="999982">
                  <a:alpha val="50000"/>
                </a:srgbClr>
              </a:prstShdw>
            </a:effectLst>
          </p:spPr>
          <p:txBody>
            <a:bodyPr lIns="62275" tIns="31137" rIns="62275" bIns="31137" anchor="ctr"/>
            <a:lstStyle/>
            <a:p>
              <a:endParaRPr lang="en-US">
                <a:solidFill>
                  <a:prstClr val="black"/>
                </a:solidFill>
              </a:endParaRPr>
            </a:p>
          </p:txBody>
        </p:sp>
        <p:sp>
          <p:nvSpPr>
            <p:cNvPr id="29730" name="Freeform 71"/>
            <p:cNvSpPr>
              <a:spLocks/>
            </p:cNvSpPr>
            <p:nvPr/>
          </p:nvSpPr>
          <p:spPr bwMode="auto">
            <a:xfrm>
              <a:off x="4784725" y="2566988"/>
              <a:ext cx="168275" cy="328612"/>
            </a:xfrm>
            <a:custGeom>
              <a:avLst/>
              <a:gdLst>
                <a:gd name="T0" fmla="*/ 0 w 173"/>
                <a:gd name="T1" fmla="*/ 0 h 166"/>
                <a:gd name="T2" fmla="*/ 2147483647 w 173"/>
                <a:gd name="T3" fmla="*/ 2147483647 h 166"/>
                <a:gd name="T4" fmla="*/ 2147483647 w 173"/>
                <a:gd name="T5" fmla="*/ 2147483647 h 166"/>
                <a:gd name="T6" fmla="*/ 0 60000 65536"/>
                <a:gd name="T7" fmla="*/ 0 60000 65536"/>
                <a:gd name="T8" fmla="*/ 0 60000 65536"/>
                <a:gd name="T9" fmla="*/ 0 w 173"/>
                <a:gd name="T10" fmla="*/ 0 h 166"/>
                <a:gd name="T11" fmla="*/ 173 w 173"/>
                <a:gd name="T12" fmla="*/ 166 h 166"/>
              </a:gdLst>
              <a:ahLst/>
              <a:cxnLst>
                <a:cxn ang="T6">
                  <a:pos x="T0" y="T1"/>
                </a:cxn>
                <a:cxn ang="T7">
                  <a:pos x="T2" y="T3"/>
                </a:cxn>
                <a:cxn ang="T8">
                  <a:pos x="T4" y="T5"/>
                </a:cxn>
              </a:cxnLst>
              <a:rect l="T9" t="T10" r="T11" b="T12"/>
              <a:pathLst>
                <a:path w="173" h="166">
                  <a:moveTo>
                    <a:pt x="0" y="0"/>
                  </a:moveTo>
                  <a:cubicBezTo>
                    <a:pt x="6" y="32"/>
                    <a:pt x="28" y="120"/>
                    <a:pt x="58" y="144"/>
                  </a:cubicBezTo>
                  <a:cubicBezTo>
                    <a:pt x="86" y="166"/>
                    <a:pt x="140" y="164"/>
                    <a:pt x="173" y="164"/>
                  </a:cubicBezTo>
                </a:path>
              </a:pathLst>
            </a:custGeom>
            <a:noFill/>
            <a:ln w="38100">
              <a:solidFill>
                <a:srgbClr val="C00000"/>
              </a:solidFill>
              <a:round/>
              <a:headEnd/>
              <a:tailEnd/>
            </a:ln>
          </p:spPr>
          <p:txBody>
            <a:bodyPr lIns="62275" tIns="31137" rIns="62275" bIns="31137" anchor="ctr"/>
            <a:lstStyle/>
            <a:p>
              <a:endParaRPr lang="en-US">
                <a:solidFill>
                  <a:prstClr val="black"/>
                </a:solidFill>
              </a:endParaRPr>
            </a:p>
          </p:txBody>
        </p:sp>
        <p:sp>
          <p:nvSpPr>
            <p:cNvPr id="29731" name="Freeform 72"/>
            <p:cNvSpPr>
              <a:spLocks/>
            </p:cNvSpPr>
            <p:nvPr/>
          </p:nvSpPr>
          <p:spPr bwMode="auto">
            <a:xfrm>
              <a:off x="4953000" y="2895600"/>
              <a:ext cx="696913" cy="1066800"/>
            </a:xfrm>
            <a:custGeom>
              <a:avLst/>
              <a:gdLst>
                <a:gd name="T0" fmla="*/ 0 w 388"/>
                <a:gd name="T1" fmla="*/ 0 h 576"/>
                <a:gd name="T2" fmla="*/ 2147483647 w 388"/>
                <a:gd name="T3" fmla="*/ 2147483647 h 576"/>
                <a:gd name="T4" fmla="*/ 2147483647 w 388"/>
                <a:gd name="T5" fmla="*/ 2147483647 h 576"/>
                <a:gd name="T6" fmla="*/ 2147483647 w 388"/>
                <a:gd name="T7" fmla="*/ 2147483647 h 576"/>
                <a:gd name="T8" fmla="*/ 2147483647 w 388"/>
                <a:gd name="T9" fmla="*/ 2147483647 h 576"/>
                <a:gd name="T10" fmla="*/ 2147483647 w 388"/>
                <a:gd name="T11" fmla="*/ 2147483647 h 576"/>
                <a:gd name="T12" fmla="*/ 2147483647 w 388"/>
                <a:gd name="T13" fmla="*/ 2147483647 h 576"/>
                <a:gd name="T14" fmla="*/ 2147483647 w 388"/>
                <a:gd name="T15" fmla="*/ 2147483647 h 576"/>
                <a:gd name="T16" fmla="*/ 2147483647 w 388"/>
                <a:gd name="T17" fmla="*/ 2147483647 h 576"/>
                <a:gd name="T18" fmla="*/ 2147483647 w 388"/>
                <a:gd name="T19" fmla="*/ 2147483647 h 576"/>
                <a:gd name="T20" fmla="*/ 2147483647 w 388"/>
                <a:gd name="T21" fmla="*/ 2147483647 h 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
                <a:gd name="T34" fmla="*/ 0 h 576"/>
                <a:gd name="T35" fmla="*/ 388 w 388"/>
                <a:gd name="T36" fmla="*/ 576 h 5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 h="576">
                  <a:moveTo>
                    <a:pt x="0" y="0"/>
                  </a:moveTo>
                  <a:cubicBezTo>
                    <a:pt x="16" y="3"/>
                    <a:pt x="34" y="1"/>
                    <a:pt x="48" y="10"/>
                  </a:cubicBezTo>
                  <a:cubicBezTo>
                    <a:pt x="56" y="16"/>
                    <a:pt x="51" y="32"/>
                    <a:pt x="58" y="39"/>
                  </a:cubicBezTo>
                  <a:cubicBezTo>
                    <a:pt x="65" y="46"/>
                    <a:pt x="77" y="45"/>
                    <a:pt x="87" y="48"/>
                  </a:cubicBezTo>
                  <a:cubicBezTo>
                    <a:pt x="105" y="75"/>
                    <a:pt x="104" y="82"/>
                    <a:pt x="135" y="96"/>
                  </a:cubicBezTo>
                  <a:cubicBezTo>
                    <a:pt x="153" y="104"/>
                    <a:pt x="192" y="115"/>
                    <a:pt x="192" y="115"/>
                  </a:cubicBezTo>
                  <a:cubicBezTo>
                    <a:pt x="227" y="150"/>
                    <a:pt x="209" y="176"/>
                    <a:pt x="260" y="192"/>
                  </a:cubicBezTo>
                  <a:cubicBezTo>
                    <a:pt x="272" y="242"/>
                    <a:pt x="275" y="272"/>
                    <a:pt x="327" y="288"/>
                  </a:cubicBezTo>
                  <a:cubicBezTo>
                    <a:pt x="388" y="328"/>
                    <a:pt x="365" y="302"/>
                    <a:pt x="365" y="432"/>
                  </a:cubicBezTo>
                  <a:cubicBezTo>
                    <a:pt x="365" y="474"/>
                    <a:pt x="364" y="516"/>
                    <a:pt x="356" y="557"/>
                  </a:cubicBezTo>
                  <a:cubicBezTo>
                    <a:pt x="354" y="566"/>
                    <a:pt x="336" y="576"/>
                    <a:pt x="336" y="576"/>
                  </a:cubicBezTo>
                </a:path>
              </a:pathLst>
            </a:custGeom>
            <a:noFill/>
            <a:ln w="28575">
              <a:solidFill>
                <a:srgbClr val="C00000"/>
              </a:solidFill>
              <a:round/>
              <a:headEnd/>
              <a:tailEnd/>
            </a:ln>
          </p:spPr>
          <p:txBody>
            <a:bodyPr lIns="62275" tIns="31137" rIns="62275" bIns="31137" anchor="ctr"/>
            <a:lstStyle/>
            <a:p>
              <a:endParaRPr lang="en-US">
                <a:solidFill>
                  <a:prstClr val="black"/>
                </a:solidFill>
              </a:endParaRPr>
            </a:p>
          </p:txBody>
        </p:sp>
        <p:sp>
          <p:nvSpPr>
            <p:cNvPr id="29732" name="Text Box 41"/>
            <p:cNvSpPr txBox="1">
              <a:spLocks noChangeArrowheads="1"/>
            </p:cNvSpPr>
            <p:nvPr/>
          </p:nvSpPr>
          <p:spPr bwMode="auto">
            <a:xfrm>
              <a:off x="5384803" y="3733801"/>
              <a:ext cx="796806" cy="605489"/>
            </a:xfrm>
            <a:prstGeom prst="rect">
              <a:avLst/>
            </a:prstGeom>
            <a:noFill/>
            <a:ln w="9525" algn="ctr">
              <a:noFill/>
              <a:prstDash val="dash"/>
              <a:miter lim="800000"/>
              <a:headEnd/>
              <a:tailEnd/>
            </a:ln>
          </p:spPr>
          <p:txBody>
            <a:bodyPr wrap="none" lIns="62275" tIns="31137" rIns="62275" bIns="31137">
              <a:spAutoFit/>
            </a:bodyPr>
            <a:lstStyle/>
            <a:p>
              <a:pPr algn="ctr" defTabSz="868363"/>
              <a:r>
                <a:rPr lang="en-US" sz="900" b="1">
                  <a:solidFill>
                    <a:prstClr val="white"/>
                  </a:solidFill>
                </a:rPr>
                <a:t>RANCABUAYA</a:t>
              </a:r>
            </a:p>
            <a:p>
              <a:pPr algn="ctr" defTabSz="868363"/>
              <a:endParaRPr lang="en-US" sz="900" b="1">
                <a:solidFill>
                  <a:prstClr val="white"/>
                </a:solidFill>
              </a:endParaRPr>
            </a:p>
          </p:txBody>
        </p:sp>
        <p:sp>
          <p:nvSpPr>
            <p:cNvPr id="29733" name="Text Box 73"/>
            <p:cNvSpPr txBox="1">
              <a:spLocks noChangeArrowheads="1"/>
            </p:cNvSpPr>
            <p:nvPr/>
          </p:nvSpPr>
          <p:spPr bwMode="auto">
            <a:xfrm rot="-1196138">
              <a:off x="63500" y="3960417"/>
              <a:ext cx="1273174" cy="715167"/>
            </a:xfrm>
            <a:prstGeom prst="rect">
              <a:avLst/>
            </a:prstGeom>
            <a:noFill/>
            <a:ln w="9525" algn="ctr">
              <a:noFill/>
              <a:prstDash val="dash"/>
              <a:miter lim="800000"/>
              <a:headEnd/>
              <a:tailEnd/>
            </a:ln>
          </p:spPr>
          <p:txBody>
            <a:bodyPr lIns="62275" tIns="31137" rIns="62275" bIns="31137">
              <a:spAutoFit/>
            </a:bodyPr>
            <a:lstStyle/>
            <a:p>
              <a:pPr algn="ctr" defTabSz="868363"/>
              <a:r>
                <a:rPr lang="en-US" sz="1100" b="1">
                  <a:solidFill>
                    <a:prstClr val="black"/>
                  </a:solidFill>
                  <a:latin typeface="Corbel" pitchFamily="34" charset="0"/>
                </a:rPr>
                <a:t>PROVINSI</a:t>
              </a:r>
            </a:p>
            <a:p>
              <a:pPr algn="ctr" defTabSz="868363"/>
              <a:r>
                <a:rPr lang="en-US" sz="1100" b="1">
                  <a:solidFill>
                    <a:prstClr val="black"/>
                  </a:solidFill>
                  <a:latin typeface="Corbel" pitchFamily="34" charset="0"/>
                </a:rPr>
                <a:t> BANTEN</a:t>
              </a:r>
            </a:p>
          </p:txBody>
        </p:sp>
        <p:sp>
          <p:nvSpPr>
            <p:cNvPr id="29734" name="Text Box 74"/>
            <p:cNvSpPr txBox="1">
              <a:spLocks noChangeArrowheads="1"/>
            </p:cNvSpPr>
            <p:nvPr/>
          </p:nvSpPr>
          <p:spPr bwMode="auto">
            <a:xfrm rot="20371703">
              <a:off x="7812011" y="1260884"/>
              <a:ext cx="1057428" cy="715148"/>
            </a:xfrm>
            <a:prstGeom prst="rect">
              <a:avLst/>
            </a:prstGeom>
            <a:noFill/>
            <a:ln w="9525" algn="ctr">
              <a:noFill/>
              <a:prstDash val="dash"/>
              <a:miter lim="800000"/>
              <a:headEnd/>
              <a:tailEnd/>
            </a:ln>
          </p:spPr>
          <p:txBody>
            <a:bodyPr wrap="none" lIns="62275" tIns="31137" rIns="62275" bIns="31137">
              <a:spAutoFit/>
            </a:bodyPr>
            <a:lstStyle/>
            <a:p>
              <a:pPr algn="ctr" defTabSz="868363"/>
              <a:r>
                <a:rPr lang="en-US" sz="1100" b="1">
                  <a:solidFill>
                    <a:prstClr val="black"/>
                  </a:solidFill>
                  <a:latin typeface="Corbel" pitchFamily="34" charset="0"/>
                </a:rPr>
                <a:t>PROVINSI </a:t>
              </a:r>
            </a:p>
            <a:p>
              <a:pPr algn="ctr" defTabSz="868363"/>
              <a:r>
                <a:rPr lang="en-US" sz="1100" b="1">
                  <a:solidFill>
                    <a:prstClr val="black"/>
                  </a:solidFill>
                  <a:latin typeface="Corbel" pitchFamily="34" charset="0"/>
                </a:rPr>
                <a:t>JAWA TENGAH</a:t>
              </a:r>
            </a:p>
          </p:txBody>
        </p:sp>
        <p:sp>
          <p:nvSpPr>
            <p:cNvPr id="29735" name="Text Box 77"/>
            <p:cNvSpPr txBox="1">
              <a:spLocks noChangeArrowheads="1"/>
            </p:cNvSpPr>
            <p:nvPr/>
          </p:nvSpPr>
          <p:spPr bwMode="auto">
            <a:xfrm rot="20358885">
              <a:off x="5525718" y="2046146"/>
              <a:ext cx="629374" cy="276511"/>
            </a:xfrm>
            <a:prstGeom prst="rect">
              <a:avLst/>
            </a:prstGeom>
            <a:noFill/>
            <a:ln w="9525" algn="ctr">
              <a:noFill/>
              <a:prstDash val="dash"/>
              <a:miter lim="800000"/>
              <a:headEnd/>
              <a:tailEnd/>
            </a:ln>
          </p:spPr>
          <p:txBody>
            <a:bodyPr wrap="none" lIns="62275" tIns="31137" rIns="62275" bIns="31137">
              <a:spAutoFit/>
            </a:bodyPr>
            <a:lstStyle/>
            <a:p>
              <a:pPr algn="ctr" defTabSz="868363"/>
              <a:r>
                <a:rPr lang="en-US" sz="600" b="1">
                  <a:solidFill>
                    <a:prstClr val="white"/>
                  </a:solidFill>
                </a:rPr>
                <a:t>Waduk Jatigede</a:t>
              </a:r>
            </a:p>
          </p:txBody>
        </p:sp>
        <p:sp>
          <p:nvSpPr>
            <p:cNvPr id="29736" name="Text Box 73"/>
            <p:cNvSpPr txBox="1">
              <a:spLocks noChangeArrowheads="1"/>
            </p:cNvSpPr>
            <p:nvPr/>
          </p:nvSpPr>
          <p:spPr bwMode="auto">
            <a:xfrm rot="-1295939">
              <a:off x="903288" y="2012592"/>
              <a:ext cx="915988" cy="605505"/>
            </a:xfrm>
            <a:prstGeom prst="rect">
              <a:avLst/>
            </a:prstGeom>
            <a:noFill/>
            <a:ln w="9525" algn="ctr">
              <a:noFill/>
              <a:prstDash val="dash"/>
              <a:miter lim="800000"/>
              <a:headEnd/>
              <a:tailEnd/>
            </a:ln>
          </p:spPr>
          <p:txBody>
            <a:bodyPr lIns="62275" tIns="31137" rIns="62275" bIns="31137">
              <a:spAutoFit/>
            </a:bodyPr>
            <a:lstStyle/>
            <a:p>
              <a:pPr algn="ctr" defTabSz="868363"/>
              <a:r>
                <a:rPr lang="en-US" sz="900" b="1">
                  <a:solidFill>
                    <a:prstClr val="black"/>
                  </a:solidFill>
                  <a:latin typeface="Corbel" pitchFamily="34" charset="0"/>
                </a:rPr>
                <a:t>DKI </a:t>
              </a:r>
            </a:p>
            <a:p>
              <a:pPr algn="ctr" defTabSz="868363"/>
              <a:r>
                <a:rPr lang="en-US" sz="900" b="1">
                  <a:solidFill>
                    <a:prstClr val="black"/>
                  </a:solidFill>
                  <a:latin typeface="Corbel" pitchFamily="34" charset="0"/>
                </a:rPr>
                <a:t>JAKARTA</a:t>
              </a:r>
            </a:p>
          </p:txBody>
        </p:sp>
        <p:sp>
          <p:nvSpPr>
            <p:cNvPr id="29737" name="Text Box 39"/>
            <p:cNvSpPr txBox="1">
              <a:spLocks noChangeArrowheads="1"/>
            </p:cNvSpPr>
            <p:nvPr/>
          </p:nvSpPr>
          <p:spPr bwMode="auto">
            <a:xfrm rot="-1585590">
              <a:off x="4672013" y="889460"/>
              <a:ext cx="1179512" cy="605505"/>
            </a:xfrm>
            <a:prstGeom prst="rect">
              <a:avLst/>
            </a:prstGeom>
            <a:noFill/>
            <a:ln w="9525" algn="ctr">
              <a:noFill/>
              <a:prstDash val="dash"/>
              <a:miter lim="800000"/>
              <a:headEnd/>
              <a:tailEnd/>
            </a:ln>
          </p:spPr>
          <p:txBody>
            <a:bodyPr lIns="62275" tIns="31137" rIns="62275" bIns="31137">
              <a:spAutoFit/>
            </a:bodyPr>
            <a:lstStyle/>
            <a:p>
              <a:pPr algn="ctr" defTabSz="868363"/>
              <a:r>
                <a:rPr lang="en-US" sz="900" b="1">
                  <a:solidFill>
                    <a:prstClr val="white"/>
                  </a:solidFill>
                </a:rPr>
                <a:t>Bandara Int. Jabar</a:t>
              </a:r>
            </a:p>
            <a:p>
              <a:pPr algn="ctr" defTabSz="868363"/>
              <a:r>
                <a:rPr lang="en-US" sz="900" b="1">
                  <a:solidFill>
                    <a:prstClr val="white"/>
                  </a:solidFill>
                </a:rPr>
                <a:t>Kertajati</a:t>
              </a:r>
            </a:p>
          </p:txBody>
        </p:sp>
        <p:sp>
          <p:nvSpPr>
            <p:cNvPr id="29738" name="Rectangle 48"/>
            <p:cNvSpPr>
              <a:spLocks noChangeArrowheads="1"/>
            </p:cNvSpPr>
            <p:nvPr/>
          </p:nvSpPr>
          <p:spPr bwMode="auto">
            <a:xfrm rot="-665205">
              <a:off x="2511938" y="510461"/>
              <a:ext cx="1435430" cy="373507"/>
            </a:xfrm>
            <a:prstGeom prst="rect">
              <a:avLst/>
            </a:prstGeom>
            <a:solidFill>
              <a:srgbClr val="4FB8CD"/>
            </a:solidFill>
            <a:ln w="25400" algn="ctr">
              <a:noFill/>
              <a:miter lim="800000"/>
              <a:headEnd/>
              <a:tailEnd/>
            </a:ln>
          </p:spPr>
          <p:txBody>
            <a:bodyPr lIns="87177" tIns="43590" rIns="87177" bIns="43590" anchor="ctr"/>
            <a:lstStyle/>
            <a:p>
              <a:pPr algn="ctr" defTabSz="868363"/>
              <a:endParaRPr lang="en-SG">
                <a:solidFill>
                  <a:srgbClr val="FFFFFF"/>
                </a:solidFill>
              </a:endParaRPr>
            </a:p>
          </p:txBody>
        </p:sp>
        <p:sp>
          <p:nvSpPr>
            <p:cNvPr id="29739" name="Freeform 46"/>
            <p:cNvSpPr>
              <a:spLocks noChangeArrowheads="1"/>
            </p:cNvSpPr>
            <p:nvPr/>
          </p:nvSpPr>
          <p:spPr bwMode="auto">
            <a:xfrm>
              <a:off x="4765675" y="1519238"/>
              <a:ext cx="504825" cy="1066800"/>
            </a:xfrm>
            <a:custGeom>
              <a:avLst/>
              <a:gdLst>
                <a:gd name="T0" fmla="*/ 0 w 504825"/>
                <a:gd name="T1" fmla="*/ 4100799 h 1066800"/>
                <a:gd name="T2" fmla="*/ 551832 w 504825"/>
                <a:gd name="T3" fmla="*/ 3478351 h 1066800"/>
                <a:gd name="T4" fmla="*/ 588620 w 504825"/>
                <a:gd name="T5" fmla="*/ 2855938 h 1066800"/>
                <a:gd name="T6" fmla="*/ 1066875 w 504825"/>
                <a:gd name="T7" fmla="*/ 2050418 h 1066800"/>
                <a:gd name="T8" fmla="*/ 1250817 w 504825"/>
                <a:gd name="T9" fmla="*/ 1464583 h 1066800"/>
                <a:gd name="T10" fmla="*/ 1471550 w 504825"/>
                <a:gd name="T11" fmla="*/ 842136 h 1066800"/>
                <a:gd name="T12" fmla="*/ 1949803 w 504825"/>
                <a:gd name="T13" fmla="*/ 0 h 1066800"/>
                <a:gd name="T14" fmla="*/ 0 60000 65536"/>
                <a:gd name="T15" fmla="*/ 0 60000 65536"/>
                <a:gd name="T16" fmla="*/ 0 60000 65536"/>
                <a:gd name="T17" fmla="*/ 0 60000 65536"/>
                <a:gd name="T18" fmla="*/ 0 60000 65536"/>
                <a:gd name="T19" fmla="*/ 0 60000 65536"/>
                <a:gd name="T20" fmla="*/ 0 60000 65536"/>
                <a:gd name="T21" fmla="*/ 0 w 504825"/>
                <a:gd name="T22" fmla="*/ 0 h 1066800"/>
                <a:gd name="T23" fmla="*/ 504825 w 504825"/>
                <a:gd name="T24" fmla="*/ 1066800 h 106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066800">
                  <a:moveTo>
                    <a:pt x="0" y="1066800"/>
                  </a:moveTo>
                  <a:cubicBezTo>
                    <a:pt x="58737" y="1012825"/>
                    <a:pt x="117475" y="958850"/>
                    <a:pt x="142875" y="904875"/>
                  </a:cubicBezTo>
                  <a:cubicBezTo>
                    <a:pt x="168275" y="850900"/>
                    <a:pt x="130175" y="804863"/>
                    <a:pt x="152400" y="742950"/>
                  </a:cubicBezTo>
                  <a:cubicBezTo>
                    <a:pt x="174625" y="681037"/>
                    <a:pt x="247650" y="593725"/>
                    <a:pt x="276225" y="533400"/>
                  </a:cubicBezTo>
                  <a:cubicBezTo>
                    <a:pt x="304800" y="473075"/>
                    <a:pt x="306388" y="433387"/>
                    <a:pt x="323850" y="381000"/>
                  </a:cubicBezTo>
                  <a:cubicBezTo>
                    <a:pt x="341312" y="328613"/>
                    <a:pt x="350838" y="282575"/>
                    <a:pt x="381000" y="219075"/>
                  </a:cubicBezTo>
                  <a:cubicBezTo>
                    <a:pt x="411162" y="155575"/>
                    <a:pt x="457993" y="77787"/>
                    <a:pt x="504825" y="0"/>
                  </a:cubicBezTo>
                </a:path>
              </a:pathLst>
            </a:custGeom>
            <a:noFill/>
            <a:ln w="38100" algn="ctr">
              <a:solidFill>
                <a:srgbClr val="FFC000"/>
              </a:solidFill>
              <a:prstDash val="sysDash"/>
              <a:miter lim="800000"/>
              <a:headEnd/>
              <a:tailEnd/>
            </a:ln>
          </p:spPr>
          <p:txBody>
            <a:bodyPr lIns="87177" tIns="43590" rIns="87177" bIns="43590" anchor="ctr"/>
            <a:lstStyle/>
            <a:p>
              <a:endParaRPr lang="en-US">
                <a:solidFill>
                  <a:prstClr val="black"/>
                </a:solidFill>
              </a:endParaRPr>
            </a:p>
          </p:txBody>
        </p:sp>
        <p:sp>
          <p:nvSpPr>
            <p:cNvPr id="29740" name="Freeform 50"/>
            <p:cNvSpPr>
              <a:spLocks noChangeArrowheads="1"/>
            </p:cNvSpPr>
            <p:nvPr/>
          </p:nvSpPr>
          <p:spPr bwMode="auto">
            <a:xfrm>
              <a:off x="1752600" y="1858963"/>
              <a:ext cx="1679575" cy="265112"/>
            </a:xfrm>
            <a:custGeom>
              <a:avLst/>
              <a:gdLst>
                <a:gd name="T0" fmla="*/ 0 w 1679944"/>
                <a:gd name="T1" fmla="*/ 963367 h 265814"/>
                <a:gd name="T2" fmla="*/ 1909313 w 1679944"/>
                <a:gd name="T3" fmla="*/ 655089 h 265814"/>
                <a:gd name="T4" fmla="*/ 3128020 w 1679944"/>
                <a:gd name="T5" fmla="*/ 655089 h 265814"/>
                <a:gd name="T6" fmla="*/ 4427963 w 1679944"/>
                <a:gd name="T7" fmla="*/ 115603 h 265814"/>
                <a:gd name="T8" fmla="*/ 5402934 w 1679944"/>
                <a:gd name="T9" fmla="*/ 115603 h 265814"/>
                <a:gd name="T10" fmla="*/ 6418524 w 1679944"/>
                <a:gd name="T11" fmla="*/ 0 h 265814"/>
                <a:gd name="T12" fmla="*/ 0 60000 65536"/>
                <a:gd name="T13" fmla="*/ 0 60000 65536"/>
                <a:gd name="T14" fmla="*/ 0 60000 65536"/>
                <a:gd name="T15" fmla="*/ 0 60000 65536"/>
                <a:gd name="T16" fmla="*/ 0 60000 65536"/>
                <a:gd name="T17" fmla="*/ 0 60000 65536"/>
                <a:gd name="T18" fmla="*/ 0 w 1679944"/>
                <a:gd name="T19" fmla="*/ 0 h 265814"/>
                <a:gd name="T20" fmla="*/ 1679944 w 1679944"/>
                <a:gd name="T21" fmla="*/ 265814 h 265814"/>
              </a:gdLst>
              <a:ahLst/>
              <a:cxnLst>
                <a:cxn ang="T12">
                  <a:pos x="T0" y="T1"/>
                </a:cxn>
                <a:cxn ang="T13">
                  <a:pos x="T2" y="T3"/>
                </a:cxn>
                <a:cxn ang="T14">
                  <a:pos x="T4" y="T5"/>
                </a:cxn>
                <a:cxn ang="T15">
                  <a:pos x="T6" y="T7"/>
                </a:cxn>
                <a:cxn ang="T16">
                  <a:pos x="T8" y="T9"/>
                </a:cxn>
                <a:cxn ang="T17">
                  <a:pos x="T10" y="T11"/>
                </a:cxn>
              </a:cxnLst>
              <a:rect l="T18" t="T19" r="T20" b="T21"/>
              <a:pathLst>
                <a:path w="1679944" h="265814">
                  <a:moveTo>
                    <a:pt x="0" y="265814"/>
                  </a:moveTo>
                  <a:cubicBezTo>
                    <a:pt x="181639" y="230372"/>
                    <a:pt x="363279" y="194930"/>
                    <a:pt x="499730" y="180753"/>
                  </a:cubicBezTo>
                  <a:cubicBezTo>
                    <a:pt x="636181" y="166576"/>
                    <a:pt x="708837" y="205562"/>
                    <a:pt x="818707" y="180753"/>
                  </a:cubicBezTo>
                  <a:cubicBezTo>
                    <a:pt x="928577" y="155944"/>
                    <a:pt x="1059711" y="56707"/>
                    <a:pt x="1158948" y="31898"/>
                  </a:cubicBezTo>
                  <a:cubicBezTo>
                    <a:pt x="1258185" y="7089"/>
                    <a:pt x="1327297" y="37214"/>
                    <a:pt x="1414130" y="31898"/>
                  </a:cubicBezTo>
                  <a:cubicBezTo>
                    <a:pt x="1500963" y="26582"/>
                    <a:pt x="1590453" y="13291"/>
                    <a:pt x="1679944" y="0"/>
                  </a:cubicBezTo>
                </a:path>
              </a:pathLst>
            </a:custGeom>
            <a:noFill/>
            <a:ln w="38100" algn="ctr">
              <a:solidFill>
                <a:srgbClr val="CC0066"/>
              </a:solidFill>
              <a:miter lim="800000"/>
              <a:headEnd/>
              <a:tailEnd/>
            </a:ln>
          </p:spPr>
          <p:txBody>
            <a:bodyPr lIns="87177" tIns="43590" rIns="87177" bIns="43590" anchor="ctr"/>
            <a:lstStyle/>
            <a:p>
              <a:endParaRPr lang="en-US">
                <a:solidFill>
                  <a:prstClr val="black"/>
                </a:solidFill>
              </a:endParaRPr>
            </a:p>
          </p:txBody>
        </p:sp>
        <p:sp>
          <p:nvSpPr>
            <p:cNvPr id="29741" name="Freeform 51"/>
            <p:cNvSpPr>
              <a:spLocks noChangeArrowheads="1"/>
            </p:cNvSpPr>
            <p:nvPr/>
          </p:nvSpPr>
          <p:spPr bwMode="auto">
            <a:xfrm>
              <a:off x="3259138" y="1892300"/>
              <a:ext cx="1604962" cy="822325"/>
            </a:xfrm>
            <a:custGeom>
              <a:avLst/>
              <a:gdLst>
                <a:gd name="T0" fmla="*/ 0 w 1605516"/>
                <a:gd name="T1" fmla="*/ 0 h 822251"/>
                <a:gd name="T2" fmla="*/ 404890 w 1605516"/>
                <a:gd name="T3" fmla="*/ 490760 h 822251"/>
                <a:gd name="T4" fmla="*/ 728798 w 1605516"/>
                <a:gd name="T5" fmla="*/ 654351 h 822251"/>
                <a:gd name="T6" fmla="*/ 769287 w 1605516"/>
                <a:gd name="T7" fmla="*/ 1104211 h 822251"/>
                <a:gd name="T8" fmla="*/ 1174179 w 1605516"/>
                <a:gd name="T9" fmla="*/ 1676773 h 822251"/>
                <a:gd name="T10" fmla="*/ 1376621 w 1605516"/>
                <a:gd name="T11" fmla="*/ 2044840 h 822251"/>
                <a:gd name="T12" fmla="*/ 2064930 w 1605516"/>
                <a:gd name="T13" fmla="*/ 2494695 h 822251"/>
                <a:gd name="T14" fmla="*/ 2753231 w 1605516"/>
                <a:gd name="T15" fmla="*/ 2453798 h 822251"/>
                <a:gd name="T16" fmla="*/ 3198606 w 1605516"/>
                <a:gd name="T17" fmla="*/ 2535600 h 822251"/>
                <a:gd name="T18" fmla="*/ 3724954 w 1605516"/>
                <a:gd name="T19" fmla="*/ 2903654 h 822251"/>
                <a:gd name="T20" fmla="*/ 4575218 w 1605516"/>
                <a:gd name="T21" fmla="*/ 3149032 h 822251"/>
                <a:gd name="T22" fmla="*/ 5061082 w 1605516"/>
                <a:gd name="T23" fmla="*/ 2985460 h 822251"/>
                <a:gd name="T24" fmla="*/ 6113787 w 1605516"/>
                <a:gd name="T25" fmla="*/ 2576502 h 8222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5516"/>
                <a:gd name="T40" fmla="*/ 0 h 822251"/>
                <a:gd name="T41" fmla="*/ 1605516 w 1605516"/>
                <a:gd name="T42" fmla="*/ 822251 h 8222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5516" h="822251">
                  <a:moveTo>
                    <a:pt x="0" y="0"/>
                  </a:moveTo>
                  <a:cubicBezTo>
                    <a:pt x="37214" y="49619"/>
                    <a:pt x="74428" y="99238"/>
                    <a:pt x="106326" y="127591"/>
                  </a:cubicBezTo>
                  <a:cubicBezTo>
                    <a:pt x="138224" y="155945"/>
                    <a:pt x="175437" y="143540"/>
                    <a:pt x="191386" y="170121"/>
                  </a:cubicBezTo>
                  <a:cubicBezTo>
                    <a:pt x="207335" y="196702"/>
                    <a:pt x="182526" y="242777"/>
                    <a:pt x="202019" y="287079"/>
                  </a:cubicBezTo>
                  <a:cubicBezTo>
                    <a:pt x="221512" y="331381"/>
                    <a:pt x="281763" y="395177"/>
                    <a:pt x="308344" y="435935"/>
                  </a:cubicBezTo>
                  <a:cubicBezTo>
                    <a:pt x="334925" y="476693"/>
                    <a:pt x="322521" y="496186"/>
                    <a:pt x="361507" y="531628"/>
                  </a:cubicBezTo>
                  <a:cubicBezTo>
                    <a:pt x="400493" y="567070"/>
                    <a:pt x="482010" y="630865"/>
                    <a:pt x="542261" y="648586"/>
                  </a:cubicBezTo>
                  <a:cubicBezTo>
                    <a:pt x="602512" y="666307"/>
                    <a:pt x="673396" y="636182"/>
                    <a:pt x="723014" y="637954"/>
                  </a:cubicBezTo>
                  <a:cubicBezTo>
                    <a:pt x="772632" y="639726"/>
                    <a:pt x="797442" y="639726"/>
                    <a:pt x="839972" y="659219"/>
                  </a:cubicBezTo>
                  <a:cubicBezTo>
                    <a:pt x="882502" y="678712"/>
                    <a:pt x="917944" y="728331"/>
                    <a:pt x="978195" y="754912"/>
                  </a:cubicBezTo>
                  <a:cubicBezTo>
                    <a:pt x="1038446" y="781493"/>
                    <a:pt x="1143000" y="815163"/>
                    <a:pt x="1201479" y="818707"/>
                  </a:cubicBezTo>
                  <a:cubicBezTo>
                    <a:pt x="1259958" y="822251"/>
                    <a:pt x="1261731" y="800986"/>
                    <a:pt x="1329070" y="776177"/>
                  </a:cubicBezTo>
                  <a:cubicBezTo>
                    <a:pt x="1396410" y="751368"/>
                    <a:pt x="1500963" y="710609"/>
                    <a:pt x="1605516" y="669851"/>
                  </a:cubicBezTo>
                </a:path>
              </a:pathLst>
            </a:custGeom>
            <a:noFill/>
            <a:ln w="38100" algn="ctr">
              <a:solidFill>
                <a:srgbClr val="CC0066"/>
              </a:solidFill>
              <a:miter lim="800000"/>
              <a:headEnd/>
              <a:tailEnd/>
            </a:ln>
          </p:spPr>
          <p:txBody>
            <a:bodyPr lIns="87177" tIns="43590" rIns="87177" bIns="43590" anchor="ctr"/>
            <a:lstStyle/>
            <a:p>
              <a:endParaRPr lang="en-US">
                <a:solidFill>
                  <a:prstClr val="black"/>
                </a:solidFill>
              </a:endParaRPr>
            </a:p>
          </p:txBody>
        </p:sp>
        <p:sp>
          <p:nvSpPr>
            <p:cNvPr id="29742" name="Freeform 54"/>
            <p:cNvSpPr>
              <a:spLocks noChangeArrowheads="1"/>
            </p:cNvSpPr>
            <p:nvPr/>
          </p:nvSpPr>
          <p:spPr bwMode="auto">
            <a:xfrm>
              <a:off x="6438900" y="1143000"/>
              <a:ext cx="527050" cy="26988"/>
            </a:xfrm>
            <a:custGeom>
              <a:avLst/>
              <a:gdLst>
                <a:gd name="T0" fmla="*/ 0 w 526211"/>
                <a:gd name="T1" fmla="*/ 25714 h 27317"/>
                <a:gd name="T2" fmla="*/ 722829 w 526211"/>
                <a:gd name="T3" fmla="*/ 77141 h 27317"/>
                <a:gd name="T4" fmla="*/ 1480076 w 526211"/>
                <a:gd name="T5" fmla="*/ 51425 h 27317"/>
                <a:gd name="T6" fmla="*/ 2099640 w 526211"/>
                <a:gd name="T7" fmla="*/ 0 h 27317"/>
                <a:gd name="T8" fmla="*/ 0 60000 65536"/>
                <a:gd name="T9" fmla="*/ 0 60000 65536"/>
                <a:gd name="T10" fmla="*/ 0 60000 65536"/>
                <a:gd name="T11" fmla="*/ 0 60000 65536"/>
                <a:gd name="T12" fmla="*/ 0 w 526211"/>
                <a:gd name="T13" fmla="*/ 0 h 27317"/>
                <a:gd name="T14" fmla="*/ 526211 w 526211"/>
                <a:gd name="T15" fmla="*/ 27317 h 27317"/>
              </a:gdLst>
              <a:ahLst/>
              <a:cxnLst>
                <a:cxn ang="T8">
                  <a:pos x="T0" y="T1"/>
                </a:cxn>
                <a:cxn ang="T9">
                  <a:pos x="T2" y="T3"/>
                </a:cxn>
                <a:cxn ang="T10">
                  <a:pos x="T4" y="T5"/>
                </a:cxn>
                <a:cxn ang="T11">
                  <a:pos x="T6" y="T7"/>
                </a:cxn>
              </a:cxnLst>
              <a:rect l="T12" t="T13" r="T14" b="T15"/>
              <a:pathLst>
                <a:path w="526211" h="27317">
                  <a:moveTo>
                    <a:pt x="0" y="8626"/>
                  </a:moveTo>
                  <a:cubicBezTo>
                    <a:pt x="59666" y="16533"/>
                    <a:pt x="119332" y="24441"/>
                    <a:pt x="181155" y="25879"/>
                  </a:cubicBezTo>
                  <a:cubicBezTo>
                    <a:pt x="242978" y="27317"/>
                    <a:pt x="313427" y="21565"/>
                    <a:pt x="370936" y="17252"/>
                  </a:cubicBezTo>
                  <a:cubicBezTo>
                    <a:pt x="428445" y="12939"/>
                    <a:pt x="477328" y="6469"/>
                    <a:pt x="526211" y="0"/>
                  </a:cubicBezTo>
                </a:path>
              </a:pathLst>
            </a:custGeom>
            <a:noFill/>
            <a:ln w="38100" algn="ctr">
              <a:solidFill>
                <a:srgbClr val="CC0066"/>
              </a:solidFill>
              <a:miter lim="800000"/>
              <a:headEnd/>
              <a:tailEnd/>
            </a:ln>
          </p:spPr>
          <p:txBody>
            <a:bodyPr lIns="87177" tIns="43590" rIns="87177" bIns="43590" anchor="ctr"/>
            <a:lstStyle/>
            <a:p>
              <a:endParaRPr lang="en-US">
                <a:solidFill>
                  <a:prstClr val="black"/>
                </a:solidFill>
              </a:endParaRPr>
            </a:p>
          </p:txBody>
        </p:sp>
        <p:sp>
          <p:nvSpPr>
            <p:cNvPr id="29743" name="Freeform 55"/>
            <p:cNvSpPr>
              <a:spLocks noChangeArrowheads="1"/>
            </p:cNvSpPr>
            <p:nvPr/>
          </p:nvSpPr>
          <p:spPr bwMode="auto">
            <a:xfrm>
              <a:off x="6965950" y="1143000"/>
              <a:ext cx="577850" cy="33338"/>
            </a:xfrm>
            <a:custGeom>
              <a:avLst/>
              <a:gdLst>
                <a:gd name="T0" fmla="*/ 0 w 577970"/>
                <a:gd name="T1" fmla="*/ 51164 h 33067"/>
                <a:gd name="T2" fmla="*/ 591571 w 577970"/>
                <a:gd name="T3" fmla="*/ 12788 h 33067"/>
                <a:gd name="T4" fmla="*/ 1314595 w 577970"/>
                <a:gd name="T5" fmla="*/ 127898 h 33067"/>
                <a:gd name="T6" fmla="*/ 2201944 w 577970"/>
                <a:gd name="T7" fmla="*/ 127898 h 33067"/>
                <a:gd name="T8" fmla="*/ 0 60000 65536"/>
                <a:gd name="T9" fmla="*/ 0 60000 65536"/>
                <a:gd name="T10" fmla="*/ 0 60000 65536"/>
                <a:gd name="T11" fmla="*/ 0 60000 65536"/>
                <a:gd name="T12" fmla="*/ 0 w 577970"/>
                <a:gd name="T13" fmla="*/ 0 h 33067"/>
                <a:gd name="T14" fmla="*/ 577970 w 577970"/>
                <a:gd name="T15" fmla="*/ 33067 h 33067"/>
              </a:gdLst>
              <a:ahLst/>
              <a:cxnLst>
                <a:cxn ang="T8">
                  <a:pos x="T0" y="T1"/>
                </a:cxn>
                <a:cxn ang="T9">
                  <a:pos x="T2" y="T3"/>
                </a:cxn>
                <a:cxn ang="T10">
                  <a:pos x="T4" y="T5"/>
                </a:cxn>
                <a:cxn ang="T11">
                  <a:pos x="T6" y="T7"/>
                </a:cxn>
              </a:cxnLst>
              <a:rect l="T12" t="T13" r="T14" b="T15"/>
              <a:pathLst>
                <a:path w="577970" h="33067">
                  <a:moveTo>
                    <a:pt x="0" y="11502"/>
                  </a:moveTo>
                  <a:cubicBezTo>
                    <a:pt x="48883" y="5751"/>
                    <a:pt x="97767" y="0"/>
                    <a:pt x="155276" y="2875"/>
                  </a:cubicBezTo>
                  <a:cubicBezTo>
                    <a:pt x="212785" y="5750"/>
                    <a:pt x="274608" y="24441"/>
                    <a:pt x="345057" y="28754"/>
                  </a:cubicBezTo>
                  <a:cubicBezTo>
                    <a:pt x="415506" y="33067"/>
                    <a:pt x="496738" y="30910"/>
                    <a:pt x="577970" y="28754"/>
                  </a:cubicBezTo>
                </a:path>
              </a:pathLst>
            </a:custGeom>
            <a:noFill/>
            <a:ln w="38100" algn="ctr">
              <a:solidFill>
                <a:srgbClr val="FFC000"/>
              </a:solidFill>
              <a:prstDash val="sysDash"/>
              <a:miter lim="800000"/>
              <a:headEnd/>
              <a:tailEnd/>
            </a:ln>
          </p:spPr>
          <p:txBody>
            <a:bodyPr lIns="87177" tIns="43590" rIns="87177" bIns="43590" anchor="ctr"/>
            <a:lstStyle/>
            <a:p>
              <a:endParaRPr lang="en-US">
                <a:solidFill>
                  <a:prstClr val="black"/>
                </a:solidFill>
              </a:endParaRPr>
            </a:p>
          </p:txBody>
        </p:sp>
        <p:sp>
          <p:nvSpPr>
            <p:cNvPr id="29744" name="Freeform 56"/>
            <p:cNvSpPr>
              <a:spLocks noChangeArrowheads="1"/>
            </p:cNvSpPr>
            <p:nvPr/>
          </p:nvSpPr>
          <p:spPr bwMode="auto">
            <a:xfrm>
              <a:off x="1778000" y="2446338"/>
              <a:ext cx="365125" cy="947737"/>
            </a:xfrm>
            <a:custGeom>
              <a:avLst/>
              <a:gdLst>
                <a:gd name="T0" fmla="*/ 0 w 365185"/>
                <a:gd name="T1" fmla="*/ 0 h 948905"/>
                <a:gd name="T2" fmla="*/ 264123 w 365185"/>
                <a:gd name="T3" fmla="*/ 451315 h 948905"/>
                <a:gd name="T4" fmla="*/ 363149 w 365185"/>
                <a:gd name="T5" fmla="*/ 1063818 h 948905"/>
                <a:gd name="T6" fmla="*/ 363149 w 365185"/>
                <a:gd name="T7" fmla="*/ 1901973 h 948905"/>
                <a:gd name="T8" fmla="*/ 561249 w 365185"/>
                <a:gd name="T9" fmla="*/ 2159867 h 948905"/>
                <a:gd name="T10" fmla="*/ 1122486 w 365185"/>
                <a:gd name="T11" fmla="*/ 2740124 h 948905"/>
                <a:gd name="T12" fmla="*/ 1353582 w 365185"/>
                <a:gd name="T13" fmla="*/ 3384859 h 948905"/>
                <a:gd name="T14" fmla="*/ 1386599 w 365185"/>
                <a:gd name="T15" fmla="*/ 3546039 h 948905"/>
                <a:gd name="T16" fmla="*/ 0 60000 65536"/>
                <a:gd name="T17" fmla="*/ 0 60000 65536"/>
                <a:gd name="T18" fmla="*/ 0 60000 65536"/>
                <a:gd name="T19" fmla="*/ 0 60000 65536"/>
                <a:gd name="T20" fmla="*/ 0 60000 65536"/>
                <a:gd name="T21" fmla="*/ 0 60000 65536"/>
                <a:gd name="T22" fmla="*/ 0 60000 65536"/>
                <a:gd name="T23" fmla="*/ 0 60000 65536"/>
                <a:gd name="T24" fmla="*/ 0 w 365185"/>
                <a:gd name="T25" fmla="*/ 0 h 948905"/>
                <a:gd name="T26" fmla="*/ 365185 w 365185"/>
                <a:gd name="T27" fmla="*/ 948905 h 9489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185" h="948905">
                  <a:moveTo>
                    <a:pt x="0" y="0"/>
                  </a:moveTo>
                  <a:cubicBezTo>
                    <a:pt x="26598" y="36662"/>
                    <a:pt x="53196" y="73324"/>
                    <a:pt x="69011" y="120769"/>
                  </a:cubicBezTo>
                  <a:cubicBezTo>
                    <a:pt x="84826" y="168214"/>
                    <a:pt x="90577" y="219973"/>
                    <a:pt x="94890" y="284671"/>
                  </a:cubicBezTo>
                  <a:cubicBezTo>
                    <a:pt x="99203" y="349369"/>
                    <a:pt x="86264" y="460075"/>
                    <a:pt x="94890" y="508958"/>
                  </a:cubicBezTo>
                  <a:cubicBezTo>
                    <a:pt x="103516" y="557841"/>
                    <a:pt x="113581" y="540588"/>
                    <a:pt x="146649" y="577969"/>
                  </a:cubicBezTo>
                  <a:cubicBezTo>
                    <a:pt x="179717" y="615350"/>
                    <a:pt x="258792" y="678611"/>
                    <a:pt x="293298" y="733245"/>
                  </a:cubicBezTo>
                  <a:cubicBezTo>
                    <a:pt x="327804" y="787879"/>
                    <a:pt x="342181" y="869830"/>
                    <a:pt x="353683" y="905773"/>
                  </a:cubicBezTo>
                  <a:cubicBezTo>
                    <a:pt x="365185" y="941716"/>
                    <a:pt x="363747" y="945310"/>
                    <a:pt x="362309" y="948905"/>
                  </a:cubicBezTo>
                </a:path>
              </a:pathLst>
            </a:custGeom>
            <a:noFill/>
            <a:ln w="38100" algn="ctr">
              <a:solidFill>
                <a:srgbClr val="CC0066"/>
              </a:solidFill>
              <a:miter lim="800000"/>
              <a:headEnd/>
              <a:tailEnd/>
            </a:ln>
          </p:spPr>
          <p:txBody>
            <a:bodyPr lIns="87177" tIns="43590" rIns="87177" bIns="43590" anchor="ctr"/>
            <a:lstStyle/>
            <a:p>
              <a:endParaRPr lang="en-US">
                <a:solidFill>
                  <a:prstClr val="black"/>
                </a:solidFill>
              </a:endParaRPr>
            </a:p>
          </p:txBody>
        </p:sp>
        <p:sp>
          <p:nvSpPr>
            <p:cNvPr id="29745" name="Freeform 57"/>
            <p:cNvSpPr>
              <a:spLocks noChangeArrowheads="1"/>
            </p:cNvSpPr>
            <p:nvPr/>
          </p:nvSpPr>
          <p:spPr bwMode="auto">
            <a:xfrm>
              <a:off x="2128838" y="2578100"/>
              <a:ext cx="1992312" cy="971550"/>
            </a:xfrm>
            <a:custGeom>
              <a:avLst/>
              <a:gdLst>
                <a:gd name="T0" fmla="*/ 0 w 1992702"/>
                <a:gd name="T1" fmla="*/ 3014548 h 971909"/>
                <a:gd name="T2" fmla="*/ 230938 w 1992702"/>
                <a:gd name="T3" fmla="*/ 3407749 h 971909"/>
                <a:gd name="T4" fmla="*/ 527849 w 1992702"/>
                <a:gd name="T5" fmla="*/ 3669881 h 971909"/>
                <a:gd name="T6" fmla="*/ 1517562 w 1992702"/>
                <a:gd name="T7" fmla="*/ 3538818 h 971909"/>
                <a:gd name="T8" fmla="*/ 2936144 w 1992702"/>
                <a:gd name="T9" fmla="*/ 3014548 h 971909"/>
                <a:gd name="T10" fmla="*/ 3727910 w 1992702"/>
                <a:gd name="T11" fmla="*/ 2523048 h 971909"/>
                <a:gd name="T12" fmla="*/ 4255743 w 1992702"/>
                <a:gd name="T13" fmla="*/ 1736647 h 971909"/>
                <a:gd name="T14" fmla="*/ 5377411 w 1992702"/>
                <a:gd name="T15" fmla="*/ 1015773 h 971909"/>
                <a:gd name="T16" fmla="*/ 7620756 w 1992702"/>
                <a:gd name="T17" fmla="*/ 0 h 9719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2702"/>
                <a:gd name="T28" fmla="*/ 0 h 971909"/>
                <a:gd name="T29" fmla="*/ 1992702 w 1992702"/>
                <a:gd name="T30" fmla="*/ 971909 h 9719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2702" h="971909">
                  <a:moveTo>
                    <a:pt x="0" y="793630"/>
                  </a:moveTo>
                  <a:cubicBezTo>
                    <a:pt x="18690" y="831011"/>
                    <a:pt x="37381" y="868392"/>
                    <a:pt x="60385" y="897147"/>
                  </a:cubicBezTo>
                  <a:cubicBezTo>
                    <a:pt x="83389" y="925902"/>
                    <a:pt x="81950" y="960407"/>
                    <a:pt x="138022" y="966158"/>
                  </a:cubicBezTo>
                  <a:cubicBezTo>
                    <a:pt x="194094" y="971909"/>
                    <a:pt x="291860" y="960408"/>
                    <a:pt x="396815" y="931653"/>
                  </a:cubicBezTo>
                  <a:cubicBezTo>
                    <a:pt x="501770" y="902898"/>
                    <a:pt x="671423" y="838200"/>
                    <a:pt x="767751" y="793630"/>
                  </a:cubicBezTo>
                  <a:cubicBezTo>
                    <a:pt x="864079" y="749060"/>
                    <a:pt x="917276" y="720306"/>
                    <a:pt x="974785" y="664234"/>
                  </a:cubicBezTo>
                  <a:cubicBezTo>
                    <a:pt x="1032294" y="608162"/>
                    <a:pt x="1040920" y="523336"/>
                    <a:pt x="1112807" y="457200"/>
                  </a:cubicBezTo>
                  <a:cubicBezTo>
                    <a:pt x="1184694" y="391064"/>
                    <a:pt x="1259456" y="343619"/>
                    <a:pt x="1406105" y="267419"/>
                  </a:cubicBezTo>
                  <a:cubicBezTo>
                    <a:pt x="1552754" y="191219"/>
                    <a:pt x="1772728" y="95609"/>
                    <a:pt x="1992702" y="0"/>
                  </a:cubicBezTo>
                </a:path>
              </a:pathLst>
            </a:custGeom>
            <a:noFill/>
            <a:ln w="38100" algn="ctr">
              <a:solidFill>
                <a:srgbClr val="FFC000"/>
              </a:solidFill>
              <a:prstDash val="sysDash"/>
              <a:miter lim="800000"/>
              <a:headEnd/>
              <a:tailEnd/>
            </a:ln>
          </p:spPr>
          <p:txBody>
            <a:bodyPr lIns="87177" tIns="43590" rIns="87177" bIns="43590" anchor="ctr"/>
            <a:lstStyle/>
            <a:p>
              <a:endParaRPr lang="en-US">
                <a:solidFill>
                  <a:prstClr val="black"/>
                </a:solidFill>
              </a:endParaRPr>
            </a:p>
          </p:txBody>
        </p:sp>
        <p:sp>
          <p:nvSpPr>
            <p:cNvPr id="29746" name="Freeform 58"/>
            <p:cNvSpPr>
              <a:spLocks noChangeArrowheads="1"/>
            </p:cNvSpPr>
            <p:nvPr/>
          </p:nvSpPr>
          <p:spPr bwMode="auto">
            <a:xfrm>
              <a:off x="1371600" y="2303463"/>
              <a:ext cx="7145338" cy="3030537"/>
            </a:xfrm>
            <a:custGeom>
              <a:avLst/>
              <a:gdLst>
                <a:gd name="T0" fmla="*/ 0 w 7145079"/>
                <a:gd name="T1" fmla="*/ 7820398 h 3030279"/>
                <a:gd name="T2" fmla="*/ 1022295 w 7145079"/>
                <a:gd name="T3" fmla="*/ 7533780 h 3030279"/>
                <a:gd name="T4" fmla="*/ 1594802 w 7145079"/>
                <a:gd name="T5" fmla="*/ 7984194 h 3030279"/>
                <a:gd name="T6" fmla="*/ 1881041 w 7145079"/>
                <a:gd name="T7" fmla="*/ 8639314 h 3030279"/>
                <a:gd name="T8" fmla="*/ 2453531 w 7145079"/>
                <a:gd name="T9" fmla="*/ 9253436 h 3030279"/>
                <a:gd name="T10" fmla="*/ 2657998 w 7145079"/>
                <a:gd name="T11" fmla="*/ 10031448 h 3030279"/>
                <a:gd name="T12" fmla="*/ 2903338 w 7145079"/>
                <a:gd name="T13" fmla="*/ 10891266 h 3030279"/>
                <a:gd name="T14" fmla="*/ 3721181 w 7145079"/>
                <a:gd name="T15" fmla="*/ 11587280 h 3030279"/>
                <a:gd name="T16" fmla="*/ 4661725 w 7145079"/>
                <a:gd name="T17" fmla="*/ 11382574 h 3030279"/>
                <a:gd name="T18" fmla="*/ 6052005 w 7145079"/>
                <a:gd name="T19" fmla="*/ 10604674 h 3030279"/>
                <a:gd name="T20" fmla="*/ 7973957 w 7145079"/>
                <a:gd name="T21" fmla="*/ 9540084 h 3030279"/>
                <a:gd name="T22" fmla="*/ 10100322 w 7145079"/>
                <a:gd name="T23" fmla="*/ 8352716 h 3030279"/>
                <a:gd name="T24" fmla="*/ 11817798 w 7145079"/>
                <a:gd name="T25" fmla="*/ 7574728 h 3030279"/>
                <a:gd name="T26" fmla="*/ 13903230 w 7145079"/>
                <a:gd name="T27" fmla="*/ 6633012 h 3030279"/>
                <a:gd name="T28" fmla="*/ 14843826 w 7145079"/>
                <a:gd name="T29" fmla="*/ 6387362 h 3030279"/>
                <a:gd name="T30" fmla="*/ 16193244 w 7145079"/>
                <a:gd name="T31" fmla="*/ 6346398 h 3030279"/>
                <a:gd name="T32" fmla="*/ 18728600 w 7145079"/>
                <a:gd name="T33" fmla="*/ 6428308 h 3030279"/>
                <a:gd name="T34" fmla="*/ 20037159 w 7145079"/>
                <a:gd name="T35" fmla="*/ 5977892 h 3030279"/>
                <a:gd name="T36" fmla="*/ 21958963 w 7145079"/>
                <a:gd name="T37" fmla="*/ 5445638 h 3030279"/>
                <a:gd name="T38" fmla="*/ 23553863 w 7145079"/>
                <a:gd name="T39" fmla="*/ 5118082 h 3030279"/>
                <a:gd name="T40" fmla="*/ 24985007 w 7145079"/>
                <a:gd name="T41" fmla="*/ 4708612 h 3030279"/>
                <a:gd name="T42" fmla="*/ 25966342 w 7145079"/>
                <a:gd name="T43" fmla="*/ 3889747 h 3030279"/>
                <a:gd name="T44" fmla="*/ 25925475 w 7145079"/>
                <a:gd name="T45" fmla="*/ 3316505 h 3030279"/>
                <a:gd name="T46" fmla="*/ 25843725 w 7145079"/>
                <a:gd name="T47" fmla="*/ 2579519 h 3030279"/>
                <a:gd name="T48" fmla="*/ 26620742 w 7145079"/>
                <a:gd name="T49" fmla="*/ 1801574 h 3030279"/>
                <a:gd name="T50" fmla="*/ 27397502 w 7145079"/>
                <a:gd name="T51" fmla="*/ 1392125 h 3030279"/>
                <a:gd name="T52" fmla="*/ 27111433 w 7145079"/>
                <a:gd name="T53" fmla="*/ 777945 h 3030279"/>
                <a:gd name="T54" fmla="*/ 26457034 w 7145079"/>
                <a:gd name="T55" fmla="*/ 327556 h 3030279"/>
                <a:gd name="T56" fmla="*/ 26457034 w 7145079"/>
                <a:gd name="T57" fmla="*/ 0 h 3030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45079"/>
                <a:gd name="T88" fmla="*/ 0 h 3030279"/>
                <a:gd name="T89" fmla="*/ 7145079 w 7145079"/>
                <a:gd name="T90" fmla="*/ 3030279 h 3030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45079" h="3030279">
                  <a:moveTo>
                    <a:pt x="0" y="2030819"/>
                  </a:moveTo>
                  <a:cubicBezTo>
                    <a:pt x="98351" y="1990061"/>
                    <a:pt x="196702" y="1949303"/>
                    <a:pt x="265814" y="1956391"/>
                  </a:cubicBezTo>
                  <a:cubicBezTo>
                    <a:pt x="334926" y="1963479"/>
                    <a:pt x="377456" y="2025502"/>
                    <a:pt x="414670" y="2073349"/>
                  </a:cubicBezTo>
                  <a:cubicBezTo>
                    <a:pt x="451884" y="2121196"/>
                    <a:pt x="451884" y="2188535"/>
                    <a:pt x="489098" y="2243470"/>
                  </a:cubicBezTo>
                  <a:cubicBezTo>
                    <a:pt x="526312" y="2298405"/>
                    <a:pt x="604283" y="2342707"/>
                    <a:pt x="637953" y="2402958"/>
                  </a:cubicBezTo>
                  <a:cubicBezTo>
                    <a:pt x="671623" y="2463209"/>
                    <a:pt x="671623" y="2534093"/>
                    <a:pt x="691116" y="2604977"/>
                  </a:cubicBezTo>
                  <a:cubicBezTo>
                    <a:pt x="710609" y="2675861"/>
                    <a:pt x="708837" y="2760920"/>
                    <a:pt x="754912" y="2828260"/>
                  </a:cubicBezTo>
                  <a:cubicBezTo>
                    <a:pt x="800987" y="2895600"/>
                    <a:pt x="891363" y="2987749"/>
                    <a:pt x="967563" y="3009014"/>
                  </a:cubicBezTo>
                  <a:cubicBezTo>
                    <a:pt x="1043763" y="3030279"/>
                    <a:pt x="1111103" y="2998381"/>
                    <a:pt x="1212112" y="2955851"/>
                  </a:cubicBezTo>
                  <a:cubicBezTo>
                    <a:pt x="1313121" y="2913321"/>
                    <a:pt x="1573619" y="2753833"/>
                    <a:pt x="1573619" y="2753833"/>
                  </a:cubicBezTo>
                  <a:lnTo>
                    <a:pt x="2073349" y="2477386"/>
                  </a:lnTo>
                  <a:cubicBezTo>
                    <a:pt x="2248786" y="2379921"/>
                    <a:pt x="2459665" y="2254103"/>
                    <a:pt x="2626242" y="2169042"/>
                  </a:cubicBezTo>
                  <a:cubicBezTo>
                    <a:pt x="2792819" y="2083982"/>
                    <a:pt x="3072809" y="1967023"/>
                    <a:pt x="3072809" y="1967023"/>
                  </a:cubicBezTo>
                  <a:cubicBezTo>
                    <a:pt x="3237614" y="1892595"/>
                    <a:pt x="3483935" y="1773865"/>
                    <a:pt x="3615070" y="1722474"/>
                  </a:cubicBezTo>
                  <a:cubicBezTo>
                    <a:pt x="3746205" y="1671083"/>
                    <a:pt x="3760382" y="1671084"/>
                    <a:pt x="3859619" y="1658679"/>
                  </a:cubicBezTo>
                  <a:cubicBezTo>
                    <a:pt x="3958856" y="1646274"/>
                    <a:pt x="4042144" y="1646274"/>
                    <a:pt x="4210493" y="1648046"/>
                  </a:cubicBezTo>
                  <a:cubicBezTo>
                    <a:pt x="4378842" y="1649818"/>
                    <a:pt x="4703135" y="1685261"/>
                    <a:pt x="4869712" y="1669312"/>
                  </a:cubicBezTo>
                  <a:cubicBezTo>
                    <a:pt x="5036289" y="1653363"/>
                    <a:pt x="5069958" y="1594883"/>
                    <a:pt x="5209953" y="1552353"/>
                  </a:cubicBezTo>
                  <a:cubicBezTo>
                    <a:pt x="5349948" y="1509823"/>
                    <a:pt x="5557284" y="1451344"/>
                    <a:pt x="5709684" y="1414130"/>
                  </a:cubicBezTo>
                  <a:cubicBezTo>
                    <a:pt x="5862084" y="1376916"/>
                    <a:pt x="5993218" y="1360968"/>
                    <a:pt x="6124353" y="1329070"/>
                  </a:cubicBezTo>
                  <a:cubicBezTo>
                    <a:pt x="6255488" y="1297172"/>
                    <a:pt x="6391940" y="1275907"/>
                    <a:pt x="6496493" y="1222744"/>
                  </a:cubicBezTo>
                  <a:cubicBezTo>
                    <a:pt x="6601046" y="1169581"/>
                    <a:pt x="6710916" y="1070344"/>
                    <a:pt x="6751674" y="1010093"/>
                  </a:cubicBezTo>
                  <a:cubicBezTo>
                    <a:pt x="6792432" y="949842"/>
                    <a:pt x="6746358" y="917944"/>
                    <a:pt x="6741042" y="861237"/>
                  </a:cubicBezTo>
                  <a:cubicBezTo>
                    <a:pt x="6735726" y="804530"/>
                    <a:pt x="6689651" y="735418"/>
                    <a:pt x="6719777" y="669851"/>
                  </a:cubicBezTo>
                  <a:cubicBezTo>
                    <a:pt x="6749903" y="604284"/>
                    <a:pt x="6854456" y="519224"/>
                    <a:pt x="6921795" y="467833"/>
                  </a:cubicBezTo>
                  <a:cubicBezTo>
                    <a:pt x="6989135" y="416442"/>
                    <a:pt x="7102549" y="405809"/>
                    <a:pt x="7123814" y="361507"/>
                  </a:cubicBezTo>
                  <a:cubicBezTo>
                    <a:pt x="7145079" y="317205"/>
                    <a:pt x="7090144" y="248093"/>
                    <a:pt x="7049386" y="202019"/>
                  </a:cubicBezTo>
                  <a:cubicBezTo>
                    <a:pt x="7008628" y="155945"/>
                    <a:pt x="6907618" y="118730"/>
                    <a:pt x="6879265" y="85060"/>
                  </a:cubicBezTo>
                  <a:cubicBezTo>
                    <a:pt x="6850912" y="51390"/>
                    <a:pt x="6865088" y="25695"/>
                    <a:pt x="6879265" y="0"/>
                  </a:cubicBezTo>
                </a:path>
              </a:pathLst>
            </a:custGeom>
            <a:noFill/>
            <a:ln w="28575" algn="ctr">
              <a:solidFill>
                <a:srgbClr val="FF0000"/>
              </a:solidFill>
              <a:miter lim="800000"/>
              <a:headEnd/>
              <a:tailEnd/>
            </a:ln>
          </p:spPr>
          <p:txBody>
            <a:bodyPr lIns="87177" tIns="43590" rIns="87177" bIns="43590" anchor="ctr"/>
            <a:lstStyle/>
            <a:p>
              <a:endParaRPr lang="en-US">
                <a:solidFill>
                  <a:prstClr val="black"/>
                </a:solidFill>
              </a:endParaRPr>
            </a:p>
          </p:txBody>
        </p:sp>
        <p:sp>
          <p:nvSpPr>
            <p:cNvPr id="29747" name="Freeform 34"/>
            <p:cNvSpPr>
              <a:spLocks noChangeArrowheads="1"/>
            </p:cNvSpPr>
            <p:nvPr/>
          </p:nvSpPr>
          <p:spPr bwMode="auto">
            <a:xfrm>
              <a:off x="1784350" y="3557588"/>
              <a:ext cx="498475" cy="773112"/>
            </a:xfrm>
            <a:custGeom>
              <a:avLst/>
              <a:gdLst>
                <a:gd name="T0" fmla="*/ 90279 w 498764"/>
                <a:gd name="T1" fmla="*/ 3077345 h 771896"/>
                <a:gd name="T2" fmla="*/ 90279 w 498764"/>
                <a:gd name="T3" fmla="*/ 2225161 h 771896"/>
                <a:gd name="T4" fmla="*/ 631951 w 498764"/>
                <a:gd name="T5" fmla="*/ 1799068 h 771896"/>
                <a:gd name="T6" fmla="*/ 1354182 w 498764"/>
                <a:gd name="T7" fmla="*/ 1325632 h 771896"/>
                <a:gd name="T8" fmla="*/ 1534741 w 498764"/>
                <a:gd name="T9" fmla="*/ 946878 h 771896"/>
                <a:gd name="T10" fmla="*/ 1895850 w 498764"/>
                <a:gd name="T11" fmla="*/ 0 h 771896"/>
                <a:gd name="T12" fmla="*/ 0 60000 65536"/>
                <a:gd name="T13" fmla="*/ 0 60000 65536"/>
                <a:gd name="T14" fmla="*/ 0 60000 65536"/>
                <a:gd name="T15" fmla="*/ 0 60000 65536"/>
                <a:gd name="T16" fmla="*/ 0 60000 65536"/>
                <a:gd name="T17" fmla="*/ 0 60000 65536"/>
                <a:gd name="T18" fmla="*/ 0 w 498764"/>
                <a:gd name="T19" fmla="*/ 0 h 771896"/>
                <a:gd name="T20" fmla="*/ 498764 w 498764"/>
                <a:gd name="T21" fmla="*/ 771896 h 771896"/>
              </a:gdLst>
              <a:ahLst/>
              <a:cxnLst>
                <a:cxn ang="T12">
                  <a:pos x="T0" y="T1"/>
                </a:cxn>
                <a:cxn ang="T13">
                  <a:pos x="T2" y="T3"/>
                </a:cxn>
                <a:cxn ang="T14">
                  <a:pos x="T4" y="T5"/>
                </a:cxn>
                <a:cxn ang="T15">
                  <a:pos x="T6" y="T7"/>
                </a:cxn>
                <a:cxn ang="T16">
                  <a:pos x="T8" y="T9"/>
                </a:cxn>
                <a:cxn ang="T17">
                  <a:pos x="T10" y="T11"/>
                </a:cxn>
              </a:cxnLst>
              <a:rect l="T18" t="T19" r="T20" b="T21"/>
              <a:pathLst>
                <a:path w="498764" h="771896">
                  <a:moveTo>
                    <a:pt x="23751" y="771896"/>
                  </a:moveTo>
                  <a:cubicBezTo>
                    <a:pt x="11875" y="691737"/>
                    <a:pt x="0" y="611579"/>
                    <a:pt x="23751" y="558140"/>
                  </a:cubicBezTo>
                  <a:cubicBezTo>
                    <a:pt x="47502" y="504701"/>
                    <a:pt x="110837" y="488867"/>
                    <a:pt x="166255" y="451262"/>
                  </a:cubicBezTo>
                  <a:cubicBezTo>
                    <a:pt x="221673" y="413657"/>
                    <a:pt x="316676" y="368135"/>
                    <a:pt x="356260" y="332509"/>
                  </a:cubicBezTo>
                  <a:cubicBezTo>
                    <a:pt x="395845" y="296883"/>
                    <a:pt x="380011" y="292924"/>
                    <a:pt x="403762" y="237506"/>
                  </a:cubicBezTo>
                  <a:cubicBezTo>
                    <a:pt x="427513" y="182088"/>
                    <a:pt x="463138" y="91044"/>
                    <a:pt x="498764" y="0"/>
                  </a:cubicBezTo>
                </a:path>
              </a:pathLst>
            </a:custGeom>
            <a:noFill/>
            <a:ln w="28575" algn="ctr">
              <a:solidFill>
                <a:srgbClr val="FF0000"/>
              </a:solidFill>
              <a:miter lim="800000"/>
              <a:headEnd/>
              <a:tailEnd/>
            </a:ln>
          </p:spPr>
          <p:txBody>
            <a:bodyPr lIns="87177" tIns="43590" rIns="87177" bIns="43590" anchor="ctr"/>
            <a:lstStyle/>
            <a:p>
              <a:endParaRPr lang="en-US">
                <a:solidFill>
                  <a:prstClr val="black"/>
                </a:solidFill>
              </a:endParaRPr>
            </a:p>
          </p:txBody>
        </p:sp>
        <p:sp>
          <p:nvSpPr>
            <p:cNvPr id="29748" name="Freeform 35"/>
            <p:cNvSpPr>
              <a:spLocks noChangeArrowheads="1"/>
            </p:cNvSpPr>
            <p:nvPr/>
          </p:nvSpPr>
          <p:spPr bwMode="auto">
            <a:xfrm>
              <a:off x="7807325" y="2182813"/>
              <a:ext cx="473075" cy="200025"/>
            </a:xfrm>
            <a:custGeom>
              <a:avLst/>
              <a:gdLst>
                <a:gd name="T0" fmla="*/ 1818291 w 473033"/>
                <a:gd name="T1" fmla="*/ 773679 h 199901"/>
                <a:gd name="T2" fmla="*/ 1087942 w 473033"/>
                <a:gd name="T3" fmla="*/ 451951 h 199901"/>
                <a:gd name="T4" fmla="*/ 631458 w 473033"/>
                <a:gd name="T5" fmla="*/ 405994 h 199901"/>
                <a:gd name="T6" fmla="*/ 83678 w 473033"/>
                <a:gd name="T7" fmla="*/ 38305 h 199901"/>
                <a:gd name="T8" fmla="*/ 129323 w 473033"/>
                <a:gd name="T9" fmla="*/ 176182 h 199901"/>
                <a:gd name="T10" fmla="*/ 0 60000 65536"/>
                <a:gd name="T11" fmla="*/ 0 60000 65536"/>
                <a:gd name="T12" fmla="*/ 0 60000 65536"/>
                <a:gd name="T13" fmla="*/ 0 60000 65536"/>
                <a:gd name="T14" fmla="*/ 0 60000 65536"/>
                <a:gd name="T15" fmla="*/ 0 w 473033"/>
                <a:gd name="T16" fmla="*/ 0 h 199901"/>
                <a:gd name="T17" fmla="*/ 473033 w 473033"/>
                <a:gd name="T18" fmla="*/ 199901 h 199901"/>
              </a:gdLst>
              <a:ahLst/>
              <a:cxnLst>
                <a:cxn ang="T10">
                  <a:pos x="T0" y="T1"/>
                </a:cxn>
                <a:cxn ang="T11">
                  <a:pos x="T2" y="T3"/>
                </a:cxn>
                <a:cxn ang="T12">
                  <a:pos x="T4" y="T5"/>
                </a:cxn>
                <a:cxn ang="T13">
                  <a:pos x="T6" y="T7"/>
                </a:cxn>
                <a:cxn ang="T14">
                  <a:pos x="T8" y="T9"/>
                </a:cxn>
              </a:cxnLst>
              <a:rect l="T15" t="T16" r="T17" b="T18"/>
              <a:pathLst>
                <a:path w="473033" h="199901">
                  <a:moveTo>
                    <a:pt x="473033" y="199901"/>
                  </a:moveTo>
                  <a:cubicBezTo>
                    <a:pt x="403760" y="166254"/>
                    <a:pt x="334488" y="132608"/>
                    <a:pt x="283028" y="116774"/>
                  </a:cubicBezTo>
                  <a:cubicBezTo>
                    <a:pt x="231568" y="100940"/>
                    <a:pt x="207818" y="122712"/>
                    <a:pt x="164275" y="104899"/>
                  </a:cubicBezTo>
                  <a:cubicBezTo>
                    <a:pt x="120732" y="87086"/>
                    <a:pt x="43542" y="19792"/>
                    <a:pt x="21771" y="9896"/>
                  </a:cubicBezTo>
                  <a:cubicBezTo>
                    <a:pt x="0" y="0"/>
                    <a:pt x="16823" y="22761"/>
                    <a:pt x="33646" y="45522"/>
                  </a:cubicBezTo>
                </a:path>
              </a:pathLst>
            </a:custGeom>
            <a:noFill/>
            <a:ln w="28575" algn="ctr">
              <a:solidFill>
                <a:srgbClr val="FF0000"/>
              </a:solidFill>
              <a:miter lim="800000"/>
              <a:headEnd/>
              <a:tailEnd/>
            </a:ln>
          </p:spPr>
          <p:txBody>
            <a:bodyPr lIns="87177" tIns="43590" rIns="87177" bIns="43590" anchor="ctr"/>
            <a:lstStyle/>
            <a:p>
              <a:endParaRPr lang="en-US">
                <a:solidFill>
                  <a:prstClr val="black"/>
                </a:solidFill>
              </a:endParaRPr>
            </a:p>
          </p:txBody>
        </p:sp>
        <p:sp>
          <p:nvSpPr>
            <p:cNvPr id="29749" name="Freeform 52"/>
            <p:cNvSpPr>
              <a:spLocks noChangeArrowheads="1"/>
            </p:cNvSpPr>
            <p:nvPr/>
          </p:nvSpPr>
          <p:spPr bwMode="auto">
            <a:xfrm>
              <a:off x="3349625" y="1106488"/>
              <a:ext cx="3114675" cy="842962"/>
            </a:xfrm>
            <a:custGeom>
              <a:avLst/>
              <a:gdLst>
                <a:gd name="T0" fmla="*/ 0 w 3115339"/>
                <a:gd name="T1" fmla="*/ 3186706 h 843516"/>
                <a:gd name="T2" fmla="*/ 690391 w 3115339"/>
                <a:gd name="T3" fmla="*/ 2985864 h 843516"/>
                <a:gd name="T4" fmla="*/ 1218329 w 3115339"/>
                <a:gd name="T5" fmla="*/ 2463675 h 843516"/>
                <a:gd name="T6" fmla="*/ 2761545 w 3115339"/>
                <a:gd name="T7" fmla="*/ 2061988 h 843516"/>
                <a:gd name="T8" fmla="*/ 3858038 w 3115339"/>
                <a:gd name="T9" fmla="*/ 1901313 h 843516"/>
                <a:gd name="T10" fmla="*/ 5076354 w 3115339"/>
                <a:gd name="T11" fmla="*/ 1579967 h 843516"/>
                <a:gd name="T12" fmla="*/ 6213460 w 3115339"/>
                <a:gd name="T13" fmla="*/ 1459462 h 843516"/>
                <a:gd name="T14" fmla="*/ 7472396 w 3115339"/>
                <a:gd name="T15" fmla="*/ 1419292 h 843516"/>
                <a:gd name="T16" fmla="*/ 8325224 w 3115339"/>
                <a:gd name="T17" fmla="*/ 1258620 h 843516"/>
                <a:gd name="T18" fmla="*/ 9137428 w 3115339"/>
                <a:gd name="T19" fmla="*/ 1017606 h 843516"/>
                <a:gd name="T20" fmla="*/ 9746624 w 3115339"/>
                <a:gd name="T21" fmla="*/ 495409 h 843516"/>
                <a:gd name="T22" fmla="*/ 10558814 w 3115339"/>
                <a:gd name="T23" fmla="*/ 93726 h 843516"/>
                <a:gd name="T24" fmla="*/ 11046150 w 3115339"/>
                <a:gd name="T25" fmla="*/ 13386 h 843516"/>
                <a:gd name="T26" fmla="*/ 11898978 w 3115339"/>
                <a:gd name="T27" fmla="*/ 174061 h 8435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15339"/>
                <a:gd name="T43" fmla="*/ 0 h 843516"/>
                <a:gd name="T44" fmla="*/ 3115339 w 3115339"/>
                <a:gd name="T45" fmla="*/ 843516 h 8435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15339" h="843516">
                  <a:moveTo>
                    <a:pt x="0" y="843516"/>
                  </a:moveTo>
                  <a:cubicBezTo>
                    <a:pt x="63795" y="832883"/>
                    <a:pt x="127590" y="822251"/>
                    <a:pt x="180753" y="790353"/>
                  </a:cubicBezTo>
                  <a:cubicBezTo>
                    <a:pt x="233916" y="758455"/>
                    <a:pt x="228599" y="692888"/>
                    <a:pt x="318976" y="652130"/>
                  </a:cubicBezTo>
                  <a:cubicBezTo>
                    <a:pt x="409353" y="611372"/>
                    <a:pt x="607828" y="570613"/>
                    <a:pt x="723014" y="545804"/>
                  </a:cubicBezTo>
                  <a:cubicBezTo>
                    <a:pt x="838200" y="520995"/>
                    <a:pt x="909084" y="524539"/>
                    <a:pt x="1010093" y="503274"/>
                  </a:cubicBezTo>
                  <a:cubicBezTo>
                    <a:pt x="1111102" y="482009"/>
                    <a:pt x="1226288" y="437706"/>
                    <a:pt x="1329069" y="418213"/>
                  </a:cubicBezTo>
                  <a:cubicBezTo>
                    <a:pt x="1431850" y="398720"/>
                    <a:pt x="1522228" y="393404"/>
                    <a:pt x="1626781" y="386316"/>
                  </a:cubicBezTo>
                  <a:cubicBezTo>
                    <a:pt x="1731334" y="379228"/>
                    <a:pt x="1864241" y="384544"/>
                    <a:pt x="1956390" y="375683"/>
                  </a:cubicBezTo>
                  <a:cubicBezTo>
                    <a:pt x="2048539" y="366823"/>
                    <a:pt x="2107018" y="350874"/>
                    <a:pt x="2179674" y="333153"/>
                  </a:cubicBezTo>
                  <a:cubicBezTo>
                    <a:pt x="2252330" y="315432"/>
                    <a:pt x="2330302" y="303028"/>
                    <a:pt x="2392325" y="269358"/>
                  </a:cubicBezTo>
                  <a:cubicBezTo>
                    <a:pt x="2454348" y="235688"/>
                    <a:pt x="2489791" y="171892"/>
                    <a:pt x="2551814" y="131134"/>
                  </a:cubicBezTo>
                  <a:cubicBezTo>
                    <a:pt x="2613837" y="90376"/>
                    <a:pt x="2707758" y="46074"/>
                    <a:pt x="2764465" y="24809"/>
                  </a:cubicBezTo>
                  <a:cubicBezTo>
                    <a:pt x="2821172" y="3544"/>
                    <a:pt x="2833576" y="0"/>
                    <a:pt x="2892055" y="3544"/>
                  </a:cubicBezTo>
                  <a:cubicBezTo>
                    <a:pt x="2950534" y="7088"/>
                    <a:pt x="3032936" y="26581"/>
                    <a:pt x="3115339" y="46074"/>
                  </a:cubicBezTo>
                </a:path>
              </a:pathLst>
            </a:custGeom>
            <a:noFill/>
            <a:ln w="38100" algn="ctr">
              <a:solidFill>
                <a:srgbClr val="FFC000"/>
              </a:solidFill>
              <a:prstDash val="sysDash"/>
              <a:miter lim="800000"/>
              <a:headEnd/>
              <a:tailEnd/>
            </a:ln>
          </p:spPr>
          <p:txBody>
            <a:bodyPr lIns="87177" tIns="43590" rIns="87177" bIns="43590" anchor="ctr"/>
            <a:lstStyle/>
            <a:p>
              <a:endParaRPr lang="en-US">
                <a:solidFill>
                  <a:prstClr val="black"/>
                </a:solidFill>
              </a:endParaRPr>
            </a:p>
          </p:txBody>
        </p:sp>
        <p:sp>
          <p:nvSpPr>
            <p:cNvPr id="29750" name="Text Box 40"/>
            <p:cNvSpPr txBox="1">
              <a:spLocks noChangeArrowheads="1"/>
            </p:cNvSpPr>
            <p:nvPr/>
          </p:nvSpPr>
          <p:spPr bwMode="auto">
            <a:xfrm rot="20165719">
              <a:off x="1932205" y="4721854"/>
              <a:ext cx="975881" cy="403559"/>
            </a:xfrm>
            <a:prstGeom prst="rect">
              <a:avLst/>
            </a:prstGeom>
            <a:noFill/>
            <a:ln w="9525" algn="ctr">
              <a:noFill/>
              <a:prstDash val="dash"/>
              <a:miter lim="800000"/>
              <a:headEnd/>
              <a:tailEnd/>
            </a:ln>
          </p:spPr>
          <p:txBody>
            <a:bodyPr wrap="none" lIns="87177" tIns="43590" rIns="87177" bIns="43590">
              <a:spAutoFit/>
            </a:bodyPr>
            <a:lstStyle/>
            <a:p>
              <a:pPr algn="ctr" defTabSz="868363"/>
              <a:r>
                <a:rPr lang="en-US" sz="900" b="1">
                  <a:solidFill>
                    <a:prstClr val="white"/>
                  </a:solidFill>
                </a:rPr>
                <a:t>Bandara Citarate</a:t>
              </a:r>
            </a:p>
          </p:txBody>
        </p:sp>
        <p:sp>
          <p:nvSpPr>
            <p:cNvPr id="29751" name="Freeform 44"/>
            <p:cNvSpPr>
              <a:spLocks noChangeArrowheads="1"/>
            </p:cNvSpPr>
            <p:nvPr/>
          </p:nvSpPr>
          <p:spPr bwMode="auto">
            <a:xfrm>
              <a:off x="3467100" y="1857375"/>
              <a:ext cx="19050" cy="219075"/>
            </a:xfrm>
            <a:custGeom>
              <a:avLst/>
              <a:gdLst>
                <a:gd name="T0" fmla="*/ 0 w 18244"/>
                <a:gd name="T1" fmla="*/ 0 h 218940"/>
                <a:gd name="T2" fmla="*/ 138535 w 18244"/>
                <a:gd name="T3" fmla="*/ 850453 h 218940"/>
                <a:gd name="T4" fmla="*/ 0 60000 65536"/>
                <a:gd name="T5" fmla="*/ 0 60000 65536"/>
                <a:gd name="T6" fmla="*/ 0 w 18244"/>
                <a:gd name="T7" fmla="*/ 0 h 218940"/>
                <a:gd name="T8" fmla="*/ 18244 w 18244"/>
                <a:gd name="T9" fmla="*/ 218940 h 218940"/>
              </a:gdLst>
              <a:ahLst/>
              <a:cxnLst>
                <a:cxn ang="T4">
                  <a:pos x="T0" y="T1"/>
                </a:cxn>
                <a:cxn ang="T5">
                  <a:pos x="T2" y="T3"/>
                </a:cxn>
              </a:cxnLst>
              <a:rect l="T6" t="T7" r="T8" b="T9"/>
              <a:pathLst>
                <a:path w="18244" h="218940">
                  <a:moveTo>
                    <a:pt x="0" y="0"/>
                  </a:moveTo>
                  <a:cubicBezTo>
                    <a:pt x="9122" y="93908"/>
                    <a:pt x="18244" y="187816"/>
                    <a:pt x="12878" y="218940"/>
                  </a:cubicBezTo>
                </a:path>
              </a:pathLst>
            </a:custGeom>
            <a:noFill/>
            <a:ln w="38100" algn="ctr">
              <a:solidFill>
                <a:srgbClr val="CC0066"/>
              </a:solidFill>
              <a:miter lim="800000"/>
              <a:headEnd/>
              <a:tailEnd/>
            </a:ln>
          </p:spPr>
          <p:txBody>
            <a:bodyPr lIns="87177" tIns="43590" rIns="87177" bIns="43590" anchor="ctr"/>
            <a:lstStyle/>
            <a:p>
              <a:endParaRPr lang="en-US">
                <a:solidFill>
                  <a:prstClr val="black"/>
                </a:solidFill>
              </a:endParaRPr>
            </a:p>
          </p:txBody>
        </p:sp>
        <p:sp>
          <p:nvSpPr>
            <p:cNvPr id="29752" name="Freeform 53"/>
            <p:cNvSpPr>
              <a:spLocks noChangeArrowheads="1"/>
            </p:cNvSpPr>
            <p:nvPr/>
          </p:nvSpPr>
          <p:spPr bwMode="auto">
            <a:xfrm>
              <a:off x="6526213" y="1182688"/>
              <a:ext cx="973137" cy="1179512"/>
            </a:xfrm>
            <a:custGeom>
              <a:avLst/>
              <a:gdLst>
                <a:gd name="T0" fmla="*/ 3802535 w 972354"/>
                <a:gd name="T1" fmla="*/ 4622054 h 1178417"/>
                <a:gd name="T2" fmla="*/ 3021887 w 972354"/>
                <a:gd name="T3" fmla="*/ 3763324 h 1178417"/>
                <a:gd name="T4" fmla="*/ 3072250 w 972354"/>
                <a:gd name="T5" fmla="*/ 3157151 h 1178417"/>
                <a:gd name="T6" fmla="*/ 2367144 w 972354"/>
                <a:gd name="T7" fmla="*/ 2399433 h 1178417"/>
                <a:gd name="T8" fmla="*/ 1233935 w 972354"/>
                <a:gd name="T9" fmla="*/ 1389151 h 1178417"/>
                <a:gd name="T10" fmla="*/ 151092 w 972354"/>
                <a:gd name="T11" fmla="*/ 757719 h 1178417"/>
                <a:gd name="T12" fmla="*/ 327370 w 972354"/>
                <a:gd name="T13" fmla="*/ 0 h 1178417"/>
                <a:gd name="T14" fmla="*/ 327370 w 972354"/>
                <a:gd name="T15" fmla="*/ 0 h 1178417"/>
                <a:gd name="T16" fmla="*/ 0 60000 65536"/>
                <a:gd name="T17" fmla="*/ 0 60000 65536"/>
                <a:gd name="T18" fmla="*/ 0 60000 65536"/>
                <a:gd name="T19" fmla="*/ 0 60000 65536"/>
                <a:gd name="T20" fmla="*/ 0 60000 65536"/>
                <a:gd name="T21" fmla="*/ 0 60000 65536"/>
                <a:gd name="T22" fmla="*/ 0 60000 65536"/>
                <a:gd name="T23" fmla="*/ 0 60000 65536"/>
                <a:gd name="T24" fmla="*/ 0 w 972354"/>
                <a:gd name="T25" fmla="*/ 0 h 1178417"/>
                <a:gd name="T26" fmla="*/ 972354 w 972354"/>
                <a:gd name="T27" fmla="*/ 1178417 h 1178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2354" h="1178417">
                  <a:moveTo>
                    <a:pt x="972354" y="1178417"/>
                  </a:moveTo>
                  <a:cubicBezTo>
                    <a:pt x="888104" y="1100070"/>
                    <a:pt x="803855" y="1021724"/>
                    <a:pt x="772731" y="959476"/>
                  </a:cubicBezTo>
                  <a:cubicBezTo>
                    <a:pt x="741607" y="897228"/>
                    <a:pt x="813514" y="862885"/>
                    <a:pt x="785610" y="804930"/>
                  </a:cubicBezTo>
                  <a:cubicBezTo>
                    <a:pt x="757706" y="746975"/>
                    <a:pt x="683653" y="686874"/>
                    <a:pt x="605306" y="611747"/>
                  </a:cubicBezTo>
                  <a:cubicBezTo>
                    <a:pt x="526959" y="536620"/>
                    <a:pt x="409976" y="423930"/>
                    <a:pt x="315531" y="354169"/>
                  </a:cubicBezTo>
                  <a:cubicBezTo>
                    <a:pt x="221086" y="284408"/>
                    <a:pt x="77273" y="252211"/>
                    <a:pt x="38636" y="193183"/>
                  </a:cubicBezTo>
                  <a:cubicBezTo>
                    <a:pt x="0" y="134155"/>
                    <a:pt x="83712" y="0"/>
                    <a:pt x="83712" y="0"/>
                  </a:cubicBezTo>
                </a:path>
              </a:pathLst>
            </a:custGeom>
            <a:noFill/>
            <a:ln w="28575" algn="ctr">
              <a:solidFill>
                <a:schemeClr val="bg1"/>
              </a:solidFill>
              <a:prstDash val="sysDash"/>
              <a:miter lim="800000"/>
              <a:headEnd/>
              <a:tailEnd/>
            </a:ln>
          </p:spPr>
          <p:txBody>
            <a:bodyPr lIns="87177" tIns="43590" rIns="87177" bIns="43590" anchor="ctr"/>
            <a:lstStyle/>
            <a:p>
              <a:endParaRPr lang="en-US">
                <a:solidFill>
                  <a:prstClr val="black"/>
                </a:solidFill>
              </a:endParaRPr>
            </a:p>
          </p:txBody>
        </p:sp>
        <p:sp>
          <p:nvSpPr>
            <p:cNvPr id="29753" name="Text Box 49"/>
            <p:cNvSpPr txBox="1">
              <a:spLocks noChangeArrowheads="1"/>
            </p:cNvSpPr>
            <p:nvPr/>
          </p:nvSpPr>
          <p:spPr bwMode="auto">
            <a:xfrm rot="-1466904">
              <a:off x="3349625" y="4086225"/>
              <a:ext cx="1758950" cy="366713"/>
            </a:xfrm>
            <a:prstGeom prst="rect">
              <a:avLst/>
            </a:prstGeom>
            <a:noFill/>
            <a:ln w="25400" algn="ctr">
              <a:noFill/>
              <a:miter lim="800000"/>
              <a:headEnd/>
              <a:tailEnd/>
            </a:ln>
          </p:spPr>
          <p:txBody>
            <a:bodyPr lIns="87177" tIns="43590" rIns="87177" bIns="43590" anchor="ctr"/>
            <a:lstStyle/>
            <a:p>
              <a:pPr algn="ctr" defTabSz="868363"/>
              <a:r>
                <a:rPr lang="en-US" sz="900" b="1">
                  <a:solidFill>
                    <a:prstClr val="white"/>
                  </a:solidFill>
                </a:rPr>
                <a:t>Jalan Lintas Selatan Jabar</a:t>
              </a:r>
            </a:p>
          </p:txBody>
        </p:sp>
        <p:sp>
          <p:nvSpPr>
            <p:cNvPr id="29754" name="Text Box 50"/>
            <p:cNvSpPr txBox="1">
              <a:spLocks noChangeArrowheads="1"/>
            </p:cNvSpPr>
            <p:nvPr/>
          </p:nvSpPr>
          <p:spPr bwMode="auto">
            <a:xfrm rot="2619476">
              <a:off x="4648200" y="3186113"/>
              <a:ext cx="1450975" cy="366712"/>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55" name="Text Box 72"/>
            <p:cNvSpPr txBox="1">
              <a:spLocks noChangeArrowheads="1"/>
            </p:cNvSpPr>
            <p:nvPr/>
          </p:nvSpPr>
          <p:spPr bwMode="auto">
            <a:xfrm>
              <a:off x="5272088" y="2667000"/>
              <a:ext cx="976312" cy="119063"/>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56" name="Text Box 73"/>
            <p:cNvSpPr txBox="1">
              <a:spLocks noChangeArrowheads="1"/>
            </p:cNvSpPr>
            <p:nvPr/>
          </p:nvSpPr>
          <p:spPr bwMode="auto">
            <a:xfrm rot="-3936248">
              <a:off x="4513263" y="1751013"/>
              <a:ext cx="1020762" cy="290512"/>
            </a:xfrm>
            <a:prstGeom prst="rect">
              <a:avLst/>
            </a:prstGeom>
            <a:noFill/>
            <a:ln w="25400" algn="ctr">
              <a:noFill/>
              <a:miter lim="800000"/>
              <a:headEnd/>
              <a:tailEnd/>
            </a:ln>
          </p:spPr>
          <p:txBody>
            <a:bodyPr lIns="87177" tIns="43590" rIns="87177" bIns="43590" anchor="ctr"/>
            <a:lstStyle/>
            <a:p>
              <a:pPr algn="ctr" defTabSz="868363"/>
              <a:r>
                <a:rPr lang="en-US" sz="800" b="1">
                  <a:solidFill>
                    <a:prstClr val="white"/>
                  </a:solidFill>
                </a:rPr>
                <a:t>Tol CISUMDAWU</a:t>
              </a:r>
            </a:p>
          </p:txBody>
        </p:sp>
        <p:sp>
          <p:nvSpPr>
            <p:cNvPr id="29757" name="Text Box 74"/>
            <p:cNvSpPr txBox="1">
              <a:spLocks noChangeArrowheads="1"/>
            </p:cNvSpPr>
            <p:nvPr/>
          </p:nvSpPr>
          <p:spPr bwMode="auto">
            <a:xfrm rot="-291943">
              <a:off x="3898900" y="1320800"/>
              <a:ext cx="1557338" cy="366713"/>
            </a:xfrm>
            <a:prstGeom prst="rect">
              <a:avLst/>
            </a:prstGeom>
            <a:noFill/>
            <a:ln w="25400" algn="ctr">
              <a:noFill/>
              <a:miter lim="800000"/>
              <a:headEnd/>
              <a:tailEnd/>
            </a:ln>
          </p:spPr>
          <p:txBody>
            <a:bodyPr lIns="87177" tIns="43590" rIns="87177" bIns="43590" anchor="ctr"/>
            <a:lstStyle/>
            <a:p>
              <a:pPr algn="ctr" defTabSz="868363"/>
              <a:r>
                <a:rPr lang="en-US" sz="900" b="1">
                  <a:solidFill>
                    <a:prstClr val="white"/>
                  </a:solidFill>
                </a:rPr>
                <a:t>Tol Cikampek-Palimanan</a:t>
              </a:r>
            </a:p>
          </p:txBody>
        </p:sp>
        <p:sp>
          <p:nvSpPr>
            <p:cNvPr id="29758" name="Text Box 75"/>
            <p:cNvSpPr txBox="1">
              <a:spLocks noChangeArrowheads="1"/>
            </p:cNvSpPr>
            <p:nvPr/>
          </p:nvSpPr>
          <p:spPr bwMode="auto">
            <a:xfrm>
              <a:off x="6248400" y="1143000"/>
              <a:ext cx="1168400" cy="152400"/>
            </a:xfrm>
            <a:prstGeom prst="rect">
              <a:avLst/>
            </a:prstGeom>
            <a:noFill/>
            <a:ln w="25400" algn="ctr">
              <a:noFill/>
              <a:miter lim="800000"/>
              <a:headEnd/>
              <a:tailEnd/>
            </a:ln>
          </p:spPr>
          <p:txBody>
            <a:bodyPr lIns="87177" tIns="43590" rIns="87177" bIns="43590" anchor="ctr"/>
            <a:lstStyle/>
            <a:p>
              <a:pPr algn="ctr" defTabSz="868363"/>
              <a:r>
                <a:rPr lang="en-US" sz="900" b="1">
                  <a:solidFill>
                    <a:prstClr val="white"/>
                  </a:solidFill>
                </a:rPr>
                <a:t>Tol Kanci-Pejagan</a:t>
              </a:r>
            </a:p>
          </p:txBody>
        </p:sp>
        <p:sp>
          <p:nvSpPr>
            <p:cNvPr id="29759" name="Text Box 76"/>
            <p:cNvSpPr txBox="1">
              <a:spLocks noChangeArrowheads="1"/>
            </p:cNvSpPr>
            <p:nvPr/>
          </p:nvSpPr>
          <p:spPr bwMode="auto">
            <a:xfrm rot="2372389">
              <a:off x="6096000" y="1585913"/>
              <a:ext cx="1557338" cy="366712"/>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60" name="Text Box 77"/>
            <p:cNvSpPr txBox="1">
              <a:spLocks noChangeArrowheads="1"/>
            </p:cNvSpPr>
            <p:nvPr/>
          </p:nvSpPr>
          <p:spPr bwMode="auto">
            <a:xfrm rot="-741227">
              <a:off x="1608138" y="3440113"/>
              <a:ext cx="1557337" cy="276225"/>
            </a:xfrm>
            <a:prstGeom prst="rect">
              <a:avLst/>
            </a:prstGeom>
            <a:noFill/>
            <a:ln w="25400" algn="ctr">
              <a:noFill/>
              <a:miter lim="800000"/>
              <a:headEnd/>
              <a:tailEnd/>
            </a:ln>
          </p:spPr>
          <p:txBody>
            <a:bodyPr lIns="87177" tIns="43590" rIns="87177" bIns="43590" anchor="ctr"/>
            <a:lstStyle/>
            <a:p>
              <a:pPr algn="ctr" defTabSz="868363"/>
              <a:r>
                <a:rPr lang="en-US" sz="800" b="1">
                  <a:solidFill>
                    <a:prstClr val="white"/>
                  </a:solidFill>
                </a:rPr>
                <a:t>Tol Ciawi-Sukabumi</a:t>
              </a:r>
            </a:p>
          </p:txBody>
        </p:sp>
        <p:sp>
          <p:nvSpPr>
            <p:cNvPr id="29761" name="Text Box 78"/>
            <p:cNvSpPr txBox="1">
              <a:spLocks noChangeArrowheads="1"/>
            </p:cNvSpPr>
            <p:nvPr/>
          </p:nvSpPr>
          <p:spPr bwMode="auto">
            <a:xfrm rot="-2287718">
              <a:off x="2327275" y="3205163"/>
              <a:ext cx="1392238" cy="366712"/>
            </a:xfrm>
            <a:prstGeom prst="rect">
              <a:avLst/>
            </a:prstGeom>
            <a:noFill/>
            <a:ln w="25400" algn="ctr">
              <a:noFill/>
              <a:miter lim="800000"/>
              <a:headEnd/>
              <a:tailEnd/>
            </a:ln>
          </p:spPr>
          <p:txBody>
            <a:bodyPr lIns="87177" tIns="43590" rIns="87177" bIns="43590" anchor="ctr"/>
            <a:lstStyle/>
            <a:p>
              <a:pPr algn="ctr" defTabSz="868363"/>
              <a:r>
                <a:rPr lang="en-US" sz="800" b="1">
                  <a:solidFill>
                    <a:prstClr val="white"/>
                  </a:solidFill>
                </a:rPr>
                <a:t>Tol Sukabumi-Ciranjang</a:t>
              </a:r>
            </a:p>
          </p:txBody>
        </p:sp>
        <p:sp>
          <p:nvSpPr>
            <p:cNvPr id="29762" name="Text Box 79"/>
            <p:cNvSpPr txBox="1">
              <a:spLocks noChangeArrowheads="1"/>
            </p:cNvSpPr>
            <p:nvPr/>
          </p:nvSpPr>
          <p:spPr bwMode="auto">
            <a:xfrm rot="-1394738">
              <a:off x="2971800" y="2617788"/>
              <a:ext cx="1557338" cy="366712"/>
            </a:xfrm>
            <a:prstGeom prst="rect">
              <a:avLst/>
            </a:prstGeom>
            <a:noFill/>
            <a:ln w="25400" algn="ctr">
              <a:noFill/>
              <a:miter lim="800000"/>
              <a:headEnd/>
              <a:tailEnd/>
            </a:ln>
          </p:spPr>
          <p:txBody>
            <a:bodyPr lIns="87177" tIns="43590" rIns="87177" bIns="43590" anchor="ctr"/>
            <a:lstStyle/>
            <a:p>
              <a:pPr algn="ctr" defTabSz="868363"/>
              <a:r>
                <a:rPr lang="en-US" sz="800" b="1">
                  <a:solidFill>
                    <a:prstClr val="white"/>
                  </a:solidFill>
                </a:rPr>
                <a:t>Tol Ciranjang-Padalarang</a:t>
              </a:r>
            </a:p>
          </p:txBody>
        </p:sp>
        <p:sp>
          <p:nvSpPr>
            <p:cNvPr id="29763" name="Freeform 82"/>
            <p:cNvSpPr>
              <a:spLocks/>
            </p:cNvSpPr>
            <p:nvPr/>
          </p:nvSpPr>
          <p:spPr bwMode="auto">
            <a:xfrm>
              <a:off x="1905000" y="3186113"/>
              <a:ext cx="254000" cy="266700"/>
            </a:xfrm>
            <a:custGeom>
              <a:avLst/>
              <a:gdLst>
                <a:gd name="T0" fmla="*/ 2147483647 w 160"/>
                <a:gd name="T1" fmla="*/ 2147483647 h 168"/>
                <a:gd name="T2" fmla="*/ 2147483647 w 160"/>
                <a:gd name="T3" fmla="*/ 2147483647 h 168"/>
                <a:gd name="T4" fmla="*/ 2147483647 w 160"/>
                <a:gd name="T5" fmla="*/ 2147483647 h 168"/>
                <a:gd name="T6" fmla="*/ 2147483647 w 160"/>
                <a:gd name="T7" fmla="*/ 2147483647 h 168"/>
                <a:gd name="T8" fmla="*/ 2147483647 w 160"/>
                <a:gd name="T9" fmla="*/ 2147483647 h 168"/>
                <a:gd name="T10" fmla="*/ 2147483647 w 160"/>
                <a:gd name="T11" fmla="*/ 2147483647 h 168"/>
                <a:gd name="T12" fmla="*/ 0 60000 65536"/>
                <a:gd name="T13" fmla="*/ 0 60000 65536"/>
                <a:gd name="T14" fmla="*/ 0 60000 65536"/>
                <a:gd name="T15" fmla="*/ 0 60000 65536"/>
                <a:gd name="T16" fmla="*/ 0 60000 65536"/>
                <a:gd name="T17" fmla="*/ 0 60000 65536"/>
                <a:gd name="T18" fmla="*/ 0 w 160"/>
                <a:gd name="T19" fmla="*/ 0 h 168"/>
                <a:gd name="T20" fmla="*/ 160 w 160"/>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0" h="168">
                  <a:moveTo>
                    <a:pt x="112" y="8"/>
                  </a:moveTo>
                  <a:cubicBezTo>
                    <a:pt x="96" y="4"/>
                    <a:pt x="80" y="0"/>
                    <a:pt x="64" y="8"/>
                  </a:cubicBezTo>
                  <a:cubicBezTo>
                    <a:pt x="48" y="16"/>
                    <a:pt x="24" y="32"/>
                    <a:pt x="16" y="56"/>
                  </a:cubicBezTo>
                  <a:cubicBezTo>
                    <a:pt x="8" y="80"/>
                    <a:pt x="0" y="136"/>
                    <a:pt x="16" y="152"/>
                  </a:cubicBezTo>
                  <a:cubicBezTo>
                    <a:pt x="32" y="168"/>
                    <a:pt x="88" y="160"/>
                    <a:pt x="112" y="152"/>
                  </a:cubicBezTo>
                  <a:cubicBezTo>
                    <a:pt x="136" y="144"/>
                    <a:pt x="148" y="124"/>
                    <a:pt x="160" y="104"/>
                  </a:cubicBezTo>
                </a:path>
              </a:pathLst>
            </a:custGeom>
            <a:noFill/>
            <a:ln w="28575">
              <a:solidFill>
                <a:srgbClr val="FFCC00"/>
              </a:solidFill>
              <a:prstDash val="sysDot"/>
              <a:round/>
              <a:headEnd/>
              <a:tailEnd/>
            </a:ln>
          </p:spPr>
          <p:txBody>
            <a:bodyPr lIns="87199" tIns="43600" rIns="87199" bIns="43600"/>
            <a:lstStyle/>
            <a:p>
              <a:endParaRPr lang="en-US">
                <a:solidFill>
                  <a:prstClr val="black"/>
                </a:solidFill>
              </a:endParaRPr>
            </a:p>
          </p:txBody>
        </p:sp>
        <p:sp>
          <p:nvSpPr>
            <p:cNvPr id="29764" name="Text Box 83"/>
            <p:cNvSpPr txBox="1">
              <a:spLocks noChangeArrowheads="1"/>
            </p:cNvSpPr>
            <p:nvPr/>
          </p:nvSpPr>
          <p:spPr bwMode="auto">
            <a:xfrm rot="2954431">
              <a:off x="1131887" y="3044826"/>
              <a:ext cx="1184275" cy="368300"/>
            </a:xfrm>
            <a:prstGeom prst="rect">
              <a:avLst/>
            </a:prstGeom>
            <a:noFill/>
            <a:ln w="25400" algn="ctr">
              <a:noFill/>
              <a:miter lim="800000"/>
              <a:headEnd/>
              <a:tailEnd/>
            </a:ln>
          </p:spPr>
          <p:txBody>
            <a:bodyPr lIns="87177" tIns="43590" rIns="87177" bIns="43590" anchor="ctr"/>
            <a:lstStyle/>
            <a:p>
              <a:pPr algn="ctr" defTabSz="868363"/>
              <a:r>
                <a:rPr lang="en-US" sz="800" b="1">
                  <a:solidFill>
                    <a:prstClr val="white"/>
                  </a:solidFill>
                </a:rPr>
                <a:t>Tol Bogor Ringroad</a:t>
              </a:r>
            </a:p>
          </p:txBody>
        </p:sp>
        <p:sp>
          <p:nvSpPr>
            <p:cNvPr id="29765" name="Freeform 85"/>
            <p:cNvSpPr>
              <a:spLocks/>
            </p:cNvSpPr>
            <p:nvPr/>
          </p:nvSpPr>
          <p:spPr bwMode="auto">
            <a:xfrm>
              <a:off x="1784350" y="1846263"/>
              <a:ext cx="488950" cy="190500"/>
            </a:xfrm>
            <a:custGeom>
              <a:avLst/>
              <a:gdLst>
                <a:gd name="T0" fmla="*/ 2147483647 w 308"/>
                <a:gd name="T1" fmla="*/ 2147483647 h 120"/>
                <a:gd name="T2" fmla="*/ 2147483647 w 308"/>
                <a:gd name="T3" fmla="*/ 2147483647 h 120"/>
                <a:gd name="T4" fmla="*/ 2147483647 w 308"/>
                <a:gd name="T5" fmla="*/ 0 h 120"/>
                <a:gd name="T6" fmla="*/ 2147483647 w 308"/>
                <a:gd name="T7" fmla="*/ 2147483647 h 120"/>
                <a:gd name="T8" fmla="*/ 2147483647 w 308"/>
                <a:gd name="T9" fmla="*/ 2147483647 h 120"/>
                <a:gd name="T10" fmla="*/ 0 w 308"/>
                <a:gd name="T11" fmla="*/ 2147483647 h 120"/>
                <a:gd name="T12" fmla="*/ 0 60000 65536"/>
                <a:gd name="T13" fmla="*/ 0 60000 65536"/>
                <a:gd name="T14" fmla="*/ 0 60000 65536"/>
                <a:gd name="T15" fmla="*/ 0 60000 65536"/>
                <a:gd name="T16" fmla="*/ 0 60000 65536"/>
                <a:gd name="T17" fmla="*/ 0 60000 65536"/>
                <a:gd name="T18" fmla="*/ 0 w 308"/>
                <a:gd name="T19" fmla="*/ 0 h 120"/>
                <a:gd name="T20" fmla="*/ 308 w 308"/>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308" h="120">
                  <a:moveTo>
                    <a:pt x="308" y="120"/>
                  </a:moveTo>
                  <a:cubicBezTo>
                    <a:pt x="299" y="92"/>
                    <a:pt x="297" y="61"/>
                    <a:pt x="280" y="36"/>
                  </a:cubicBezTo>
                  <a:cubicBezTo>
                    <a:pt x="274" y="14"/>
                    <a:pt x="260" y="7"/>
                    <a:pt x="240" y="0"/>
                  </a:cubicBezTo>
                  <a:cubicBezTo>
                    <a:pt x="158" y="3"/>
                    <a:pt x="143" y="1"/>
                    <a:pt x="72" y="12"/>
                  </a:cubicBezTo>
                  <a:cubicBezTo>
                    <a:pt x="52" y="15"/>
                    <a:pt x="29" y="33"/>
                    <a:pt x="8" y="40"/>
                  </a:cubicBezTo>
                  <a:cubicBezTo>
                    <a:pt x="0" y="65"/>
                    <a:pt x="0" y="56"/>
                    <a:pt x="0" y="68"/>
                  </a:cubicBezTo>
                </a:path>
              </a:pathLst>
            </a:custGeom>
            <a:noFill/>
            <a:ln w="28575">
              <a:solidFill>
                <a:srgbClr val="FFCC00"/>
              </a:solidFill>
              <a:prstDash val="sysDot"/>
              <a:round/>
              <a:headEnd/>
              <a:tailEnd/>
            </a:ln>
          </p:spPr>
          <p:txBody>
            <a:bodyPr lIns="87199" tIns="43600" rIns="87199" bIns="43600"/>
            <a:lstStyle/>
            <a:p>
              <a:endParaRPr lang="en-US">
                <a:solidFill>
                  <a:prstClr val="black"/>
                </a:solidFill>
              </a:endParaRPr>
            </a:p>
          </p:txBody>
        </p:sp>
        <p:sp>
          <p:nvSpPr>
            <p:cNvPr id="29766" name="Freeform 87"/>
            <p:cNvSpPr>
              <a:spLocks/>
            </p:cNvSpPr>
            <p:nvPr/>
          </p:nvSpPr>
          <p:spPr bwMode="auto">
            <a:xfrm>
              <a:off x="2165350" y="2106613"/>
              <a:ext cx="211138" cy="215900"/>
            </a:xfrm>
            <a:custGeom>
              <a:avLst/>
              <a:gdLst>
                <a:gd name="T0" fmla="*/ 2147483647 w 133"/>
                <a:gd name="T1" fmla="*/ 0 h 136"/>
                <a:gd name="T2" fmla="*/ 2147483647 w 133"/>
                <a:gd name="T3" fmla="*/ 2147483647 h 136"/>
                <a:gd name="T4" fmla="*/ 2147483647 w 133"/>
                <a:gd name="T5" fmla="*/ 2147483647 h 136"/>
                <a:gd name="T6" fmla="*/ 0 w 133"/>
                <a:gd name="T7" fmla="*/ 2147483647 h 136"/>
                <a:gd name="T8" fmla="*/ 0 60000 65536"/>
                <a:gd name="T9" fmla="*/ 0 60000 65536"/>
                <a:gd name="T10" fmla="*/ 0 60000 65536"/>
                <a:gd name="T11" fmla="*/ 0 60000 65536"/>
                <a:gd name="T12" fmla="*/ 0 w 133"/>
                <a:gd name="T13" fmla="*/ 0 h 136"/>
                <a:gd name="T14" fmla="*/ 133 w 133"/>
                <a:gd name="T15" fmla="*/ 136 h 136"/>
              </a:gdLst>
              <a:ahLst/>
              <a:cxnLst>
                <a:cxn ang="T8">
                  <a:pos x="T0" y="T1"/>
                </a:cxn>
                <a:cxn ang="T9">
                  <a:pos x="T2" y="T3"/>
                </a:cxn>
                <a:cxn ang="T10">
                  <a:pos x="T4" y="T5"/>
                </a:cxn>
                <a:cxn ang="T11">
                  <a:pos x="T6" y="T7"/>
                </a:cxn>
              </a:cxnLst>
              <a:rect l="T12" t="T13" r="T14" b="T15"/>
              <a:pathLst>
                <a:path w="133" h="136">
                  <a:moveTo>
                    <a:pt x="132" y="0"/>
                  </a:moveTo>
                  <a:cubicBezTo>
                    <a:pt x="131" y="27"/>
                    <a:pt x="133" y="54"/>
                    <a:pt x="128" y="80"/>
                  </a:cubicBezTo>
                  <a:cubicBezTo>
                    <a:pt x="124" y="102"/>
                    <a:pt x="69" y="103"/>
                    <a:pt x="56" y="104"/>
                  </a:cubicBezTo>
                  <a:cubicBezTo>
                    <a:pt x="36" y="117"/>
                    <a:pt x="21" y="126"/>
                    <a:pt x="0" y="136"/>
                  </a:cubicBezTo>
                </a:path>
              </a:pathLst>
            </a:custGeom>
            <a:noFill/>
            <a:ln w="28575">
              <a:solidFill>
                <a:srgbClr val="FFCC00"/>
              </a:solidFill>
              <a:prstDash val="sysDot"/>
              <a:round/>
              <a:headEnd/>
              <a:tailEnd/>
            </a:ln>
          </p:spPr>
          <p:txBody>
            <a:bodyPr lIns="87199" tIns="43600" rIns="87199" bIns="43600"/>
            <a:lstStyle/>
            <a:p>
              <a:endParaRPr lang="en-US">
                <a:solidFill>
                  <a:prstClr val="black"/>
                </a:solidFill>
              </a:endParaRPr>
            </a:p>
          </p:txBody>
        </p:sp>
        <p:sp>
          <p:nvSpPr>
            <p:cNvPr id="29767" name="Text Box 88"/>
            <p:cNvSpPr txBox="1">
              <a:spLocks noChangeArrowheads="1"/>
            </p:cNvSpPr>
            <p:nvPr/>
          </p:nvSpPr>
          <p:spPr bwMode="auto">
            <a:xfrm rot="-2820499">
              <a:off x="2013744" y="2086769"/>
              <a:ext cx="758825" cy="366713"/>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68" name="Freeform 89"/>
            <p:cNvSpPr>
              <a:spLocks/>
            </p:cNvSpPr>
            <p:nvPr/>
          </p:nvSpPr>
          <p:spPr bwMode="auto">
            <a:xfrm>
              <a:off x="1752600" y="2087563"/>
              <a:ext cx="457200" cy="488950"/>
            </a:xfrm>
            <a:custGeom>
              <a:avLst/>
              <a:gdLst>
                <a:gd name="T0" fmla="*/ 2147483647 w 261"/>
                <a:gd name="T1" fmla="*/ 0 h 308"/>
                <a:gd name="T2" fmla="*/ 2147483647 w 261"/>
                <a:gd name="T3" fmla="*/ 2147483647 h 308"/>
                <a:gd name="T4" fmla="*/ 2147483647 w 261"/>
                <a:gd name="T5" fmla="*/ 2147483647 h 308"/>
                <a:gd name="T6" fmla="*/ 2147483647 w 261"/>
                <a:gd name="T7" fmla="*/ 2147483647 h 308"/>
                <a:gd name="T8" fmla="*/ 2147483647 w 261"/>
                <a:gd name="T9" fmla="*/ 2147483647 h 308"/>
                <a:gd name="T10" fmla="*/ 0 w 261"/>
                <a:gd name="T11" fmla="*/ 2147483647 h 308"/>
                <a:gd name="T12" fmla="*/ 0 60000 65536"/>
                <a:gd name="T13" fmla="*/ 0 60000 65536"/>
                <a:gd name="T14" fmla="*/ 0 60000 65536"/>
                <a:gd name="T15" fmla="*/ 0 60000 65536"/>
                <a:gd name="T16" fmla="*/ 0 60000 65536"/>
                <a:gd name="T17" fmla="*/ 0 60000 65536"/>
                <a:gd name="T18" fmla="*/ 0 w 261"/>
                <a:gd name="T19" fmla="*/ 0 h 308"/>
                <a:gd name="T20" fmla="*/ 261 w 261"/>
                <a:gd name="T21" fmla="*/ 308 h 308"/>
              </a:gdLst>
              <a:ahLst/>
              <a:cxnLst>
                <a:cxn ang="T12">
                  <a:pos x="T0" y="T1"/>
                </a:cxn>
                <a:cxn ang="T13">
                  <a:pos x="T2" y="T3"/>
                </a:cxn>
                <a:cxn ang="T14">
                  <a:pos x="T4" y="T5"/>
                </a:cxn>
                <a:cxn ang="T15">
                  <a:pos x="T6" y="T7"/>
                </a:cxn>
                <a:cxn ang="T16">
                  <a:pos x="T8" y="T9"/>
                </a:cxn>
                <a:cxn ang="T17">
                  <a:pos x="T10" y="T11"/>
                </a:cxn>
              </a:cxnLst>
              <a:rect l="T18" t="T19" r="T20" b="T21"/>
              <a:pathLst>
                <a:path w="261" h="308">
                  <a:moveTo>
                    <a:pt x="224" y="0"/>
                  </a:moveTo>
                  <a:cubicBezTo>
                    <a:pt x="228" y="64"/>
                    <a:pt x="261" y="169"/>
                    <a:pt x="180" y="196"/>
                  </a:cubicBezTo>
                  <a:cubicBezTo>
                    <a:pt x="173" y="207"/>
                    <a:pt x="162" y="220"/>
                    <a:pt x="152" y="228"/>
                  </a:cubicBezTo>
                  <a:cubicBezTo>
                    <a:pt x="145" y="234"/>
                    <a:pt x="128" y="244"/>
                    <a:pt x="128" y="244"/>
                  </a:cubicBezTo>
                  <a:cubicBezTo>
                    <a:pt x="117" y="261"/>
                    <a:pt x="102" y="262"/>
                    <a:pt x="84" y="268"/>
                  </a:cubicBezTo>
                  <a:cubicBezTo>
                    <a:pt x="45" y="281"/>
                    <a:pt x="45" y="308"/>
                    <a:pt x="0" y="308"/>
                  </a:cubicBezTo>
                </a:path>
              </a:pathLst>
            </a:custGeom>
            <a:noFill/>
            <a:ln w="28575">
              <a:solidFill>
                <a:srgbClr val="FFCC00"/>
              </a:solidFill>
              <a:prstDash val="sysDot"/>
              <a:round/>
              <a:headEnd/>
              <a:tailEnd/>
            </a:ln>
          </p:spPr>
          <p:txBody>
            <a:bodyPr lIns="87199" tIns="43600" rIns="87199" bIns="43600"/>
            <a:lstStyle/>
            <a:p>
              <a:endParaRPr lang="en-US">
                <a:solidFill>
                  <a:prstClr val="black"/>
                </a:solidFill>
              </a:endParaRPr>
            </a:p>
          </p:txBody>
        </p:sp>
        <p:sp>
          <p:nvSpPr>
            <p:cNvPr id="29769" name="Text Box 90"/>
            <p:cNvSpPr txBox="1">
              <a:spLocks noChangeArrowheads="1"/>
            </p:cNvSpPr>
            <p:nvPr/>
          </p:nvSpPr>
          <p:spPr bwMode="auto">
            <a:xfrm rot="-1944822">
              <a:off x="1676400" y="2362200"/>
              <a:ext cx="758825" cy="366713"/>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70" name="Freeform 93"/>
            <p:cNvSpPr>
              <a:spLocks/>
            </p:cNvSpPr>
            <p:nvPr/>
          </p:nvSpPr>
          <p:spPr bwMode="auto">
            <a:xfrm>
              <a:off x="1765300" y="2589213"/>
              <a:ext cx="31750" cy="222250"/>
            </a:xfrm>
            <a:custGeom>
              <a:avLst/>
              <a:gdLst>
                <a:gd name="T0" fmla="*/ 0 w 20"/>
                <a:gd name="T1" fmla="*/ 0 h 140"/>
                <a:gd name="T2" fmla="*/ 2147483647 w 20"/>
                <a:gd name="T3" fmla="*/ 2147483647 h 140"/>
                <a:gd name="T4" fmla="*/ 2147483647 w 20"/>
                <a:gd name="T5" fmla="*/ 2147483647 h 140"/>
                <a:gd name="T6" fmla="*/ 2147483647 w 20"/>
                <a:gd name="T7" fmla="*/ 2147483647 h 140"/>
                <a:gd name="T8" fmla="*/ 0 60000 65536"/>
                <a:gd name="T9" fmla="*/ 0 60000 65536"/>
                <a:gd name="T10" fmla="*/ 0 60000 65536"/>
                <a:gd name="T11" fmla="*/ 0 60000 65536"/>
                <a:gd name="T12" fmla="*/ 0 w 20"/>
                <a:gd name="T13" fmla="*/ 0 h 140"/>
                <a:gd name="T14" fmla="*/ 20 w 20"/>
                <a:gd name="T15" fmla="*/ 140 h 140"/>
              </a:gdLst>
              <a:ahLst/>
              <a:cxnLst>
                <a:cxn ang="T8">
                  <a:pos x="T0" y="T1"/>
                </a:cxn>
                <a:cxn ang="T9">
                  <a:pos x="T2" y="T3"/>
                </a:cxn>
                <a:cxn ang="T10">
                  <a:pos x="T4" y="T5"/>
                </a:cxn>
                <a:cxn ang="T11">
                  <a:pos x="T6" y="T7"/>
                </a:cxn>
              </a:cxnLst>
              <a:rect l="T12" t="T13" r="T14" b="T15"/>
              <a:pathLst>
                <a:path w="20" h="140">
                  <a:moveTo>
                    <a:pt x="0" y="0"/>
                  </a:moveTo>
                  <a:cubicBezTo>
                    <a:pt x="3" y="8"/>
                    <a:pt x="5" y="16"/>
                    <a:pt x="8" y="24"/>
                  </a:cubicBezTo>
                  <a:cubicBezTo>
                    <a:pt x="9" y="28"/>
                    <a:pt x="12" y="36"/>
                    <a:pt x="12" y="36"/>
                  </a:cubicBezTo>
                  <a:cubicBezTo>
                    <a:pt x="18" y="79"/>
                    <a:pt x="20" y="89"/>
                    <a:pt x="20" y="140"/>
                  </a:cubicBezTo>
                </a:path>
              </a:pathLst>
            </a:custGeom>
            <a:noFill/>
            <a:ln w="28575">
              <a:solidFill>
                <a:srgbClr val="FFCC00"/>
              </a:solidFill>
              <a:prstDash val="sysDot"/>
              <a:round/>
              <a:headEnd/>
              <a:tailEnd/>
            </a:ln>
          </p:spPr>
          <p:txBody>
            <a:bodyPr lIns="87199" tIns="43600" rIns="87199" bIns="43600"/>
            <a:lstStyle/>
            <a:p>
              <a:endParaRPr lang="en-US">
                <a:solidFill>
                  <a:prstClr val="black"/>
                </a:solidFill>
              </a:endParaRPr>
            </a:p>
          </p:txBody>
        </p:sp>
        <p:sp>
          <p:nvSpPr>
            <p:cNvPr id="29771" name="Freeform 97"/>
            <p:cNvSpPr>
              <a:spLocks/>
            </p:cNvSpPr>
            <p:nvPr/>
          </p:nvSpPr>
          <p:spPr bwMode="auto">
            <a:xfrm>
              <a:off x="4210050" y="2506663"/>
              <a:ext cx="666750" cy="80962"/>
            </a:xfrm>
            <a:custGeom>
              <a:avLst/>
              <a:gdLst>
                <a:gd name="T0" fmla="*/ 0 w 348"/>
                <a:gd name="T1" fmla="*/ 2147483647 h 52"/>
                <a:gd name="T2" fmla="*/ 2147483647 w 348"/>
                <a:gd name="T3" fmla="*/ 2147483647 h 52"/>
                <a:gd name="T4" fmla="*/ 2147483647 w 348"/>
                <a:gd name="T5" fmla="*/ 2147483647 h 52"/>
                <a:gd name="T6" fmla="*/ 2147483647 w 348"/>
                <a:gd name="T7" fmla="*/ 2147483647 h 52"/>
                <a:gd name="T8" fmla="*/ 2147483647 w 348"/>
                <a:gd name="T9" fmla="*/ 0 h 52"/>
                <a:gd name="T10" fmla="*/ 2147483647 w 348"/>
                <a:gd name="T11" fmla="*/ 2147483647 h 52"/>
                <a:gd name="T12" fmla="*/ 2147483647 w 348"/>
                <a:gd name="T13" fmla="*/ 2147483647 h 52"/>
                <a:gd name="T14" fmla="*/ 2147483647 w 348"/>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2"/>
                <a:gd name="T26" fmla="*/ 348 w 34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2">
                  <a:moveTo>
                    <a:pt x="0" y="52"/>
                  </a:moveTo>
                  <a:cubicBezTo>
                    <a:pt x="8" y="47"/>
                    <a:pt x="12" y="37"/>
                    <a:pt x="20" y="32"/>
                  </a:cubicBezTo>
                  <a:cubicBezTo>
                    <a:pt x="32" y="25"/>
                    <a:pt x="54" y="21"/>
                    <a:pt x="68" y="16"/>
                  </a:cubicBezTo>
                  <a:cubicBezTo>
                    <a:pt x="80" y="12"/>
                    <a:pt x="92" y="8"/>
                    <a:pt x="104" y="4"/>
                  </a:cubicBezTo>
                  <a:cubicBezTo>
                    <a:pt x="108" y="3"/>
                    <a:pt x="116" y="0"/>
                    <a:pt x="116" y="0"/>
                  </a:cubicBezTo>
                  <a:cubicBezTo>
                    <a:pt x="175" y="1"/>
                    <a:pt x="233" y="2"/>
                    <a:pt x="292" y="4"/>
                  </a:cubicBezTo>
                  <a:cubicBezTo>
                    <a:pt x="309" y="5"/>
                    <a:pt x="340" y="24"/>
                    <a:pt x="340" y="24"/>
                  </a:cubicBezTo>
                  <a:cubicBezTo>
                    <a:pt x="344" y="37"/>
                    <a:pt x="340" y="36"/>
                    <a:pt x="348" y="36"/>
                  </a:cubicBezTo>
                </a:path>
              </a:pathLst>
            </a:custGeom>
            <a:noFill/>
            <a:ln w="28575">
              <a:solidFill>
                <a:srgbClr val="FFCC00"/>
              </a:solidFill>
              <a:prstDash val="sysDot"/>
              <a:round/>
              <a:headEnd/>
              <a:tailEnd/>
            </a:ln>
          </p:spPr>
          <p:txBody>
            <a:bodyPr lIns="87199" tIns="43600" rIns="87199" bIns="43600"/>
            <a:lstStyle/>
            <a:p>
              <a:endParaRPr lang="en-US">
                <a:solidFill>
                  <a:prstClr val="black"/>
                </a:solidFill>
              </a:endParaRPr>
            </a:p>
          </p:txBody>
        </p:sp>
        <p:sp>
          <p:nvSpPr>
            <p:cNvPr id="29772" name="Freeform 98"/>
            <p:cNvSpPr>
              <a:spLocks/>
            </p:cNvSpPr>
            <p:nvPr/>
          </p:nvSpPr>
          <p:spPr bwMode="auto">
            <a:xfrm>
              <a:off x="4616450" y="2538413"/>
              <a:ext cx="38100" cy="101600"/>
            </a:xfrm>
            <a:custGeom>
              <a:avLst/>
              <a:gdLst>
                <a:gd name="T0" fmla="*/ 0 w 24"/>
                <a:gd name="T1" fmla="*/ 0 h 64"/>
                <a:gd name="T2" fmla="*/ 2147483647 w 24"/>
                <a:gd name="T3" fmla="*/ 2147483647 h 64"/>
                <a:gd name="T4" fmla="*/ 0 60000 65536"/>
                <a:gd name="T5" fmla="*/ 0 60000 65536"/>
                <a:gd name="T6" fmla="*/ 0 w 24"/>
                <a:gd name="T7" fmla="*/ 0 h 64"/>
                <a:gd name="T8" fmla="*/ 24 w 24"/>
                <a:gd name="T9" fmla="*/ 64 h 64"/>
              </a:gdLst>
              <a:ahLst/>
              <a:cxnLst>
                <a:cxn ang="T4">
                  <a:pos x="T0" y="T1"/>
                </a:cxn>
                <a:cxn ang="T5">
                  <a:pos x="T2" y="T3"/>
                </a:cxn>
              </a:cxnLst>
              <a:rect l="T6" t="T7" r="T8" b="T9"/>
              <a:pathLst>
                <a:path w="24" h="64">
                  <a:moveTo>
                    <a:pt x="0" y="0"/>
                  </a:moveTo>
                  <a:cubicBezTo>
                    <a:pt x="15" y="22"/>
                    <a:pt x="24" y="37"/>
                    <a:pt x="24" y="64"/>
                  </a:cubicBezTo>
                </a:path>
              </a:pathLst>
            </a:custGeom>
            <a:noFill/>
            <a:ln w="28575">
              <a:solidFill>
                <a:srgbClr val="FFCC00"/>
              </a:solidFill>
              <a:prstDash val="sysDot"/>
              <a:round/>
              <a:headEnd/>
              <a:tailEnd/>
            </a:ln>
          </p:spPr>
          <p:txBody>
            <a:bodyPr lIns="87199" tIns="43600" rIns="87199" bIns="43600"/>
            <a:lstStyle/>
            <a:p>
              <a:endParaRPr lang="en-US">
                <a:solidFill>
                  <a:prstClr val="black"/>
                </a:solidFill>
              </a:endParaRPr>
            </a:p>
          </p:txBody>
        </p:sp>
        <p:sp>
          <p:nvSpPr>
            <p:cNvPr id="29773" name="Text Box 99"/>
            <p:cNvSpPr txBox="1">
              <a:spLocks noChangeArrowheads="1"/>
            </p:cNvSpPr>
            <p:nvPr/>
          </p:nvSpPr>
          <p:spPr bwMode="auto">
            <a:xfrm rot="-6846339">
              <a:off x="4486275" y="2657476"/>
              <a:ext cx="566737" cy="366712"/>
            </a:xfrm>
            <a:prstGeom prst="rect">
              <a:avLst/>
            </a:prstGeom>
            <a:noFill/>
            <a:ln w="25400" algn="ctr">
              <a:noFill/>
              <a:miter lim="800000"/>
              <a:headEnd/>
              <a:tailEnd/>
            </a:ln>
          </p:spPr>
          <p:txBody>
            <a:bodyPr lIns="87177" tIns="43590" rIns="87177" bIns="43590" anchor="ctr"/>
            <a:lstStyle/>
            <a:p>
              <a:pPr algn="ctr" defTabSz="868363"/>
              <a:r>
                <a:rPr lang="en-US" sz="600" b="1">
                  <a:solidFill>
                    <a:prstClr val="white"/>
                  </a:solidFill>
                </a:rPr>
                <a:t>Tol SOROJA</a:t>
              </a:r>
            </a:p>
          </p:txBody>
        </p:sp>
        <p:sp>
          <p:nvSpPr>
            <p:cNvPr id="29774" name="Text Box 100"/>
            <p:cNvSpPr txBox="1">
              <a:spLocks noChangeArrowheads="1"/>
            </p:cNvSpPr>
            <p:nvPr/>
          </p:nvSpPr>
          <p:spPr bwMode="auto">
            <a:xfrm rot="417638">
              <a:off x="4516438" y="2398713"/>
              <a:ext cx="642937" cy="366712"/>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75" name="Text Box 106"/>
            <p:cNvSpPr txBox="1">
              <a:spLocks noChangeArrowheads="1"/>
            </p:cNvSpPr>
            <p:nvPr/>
          </p:nvSpPr>
          <p:spPr bwMode="auto">
            <a:xfrm>
              <a:off x="6248400" y="3048000"/>
              <a:ext cx="595313" cy="152400"/>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76" name="Text Box 107"/>
            <p:cNvSpPr txBox="1">
              <a:spLocks noChangeArrowheads="1"/>
            </p:cNvSpPr>
            <p:nvPr/>
          </p:nvSpPr>
          <p:spPr bwMode="auto">
            <a:xfrm>
              <a:off x="5943600" y="1477963"/>
              <a:ext cx="671513" cy="152400"/>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77" name="Text Box 110"/>
            <p:cNvSpPr txBox="1">
              <a:spLocks noChangeArrowheads="1"/>
            </p:cNvSpPr>
            <p:nvPr/>
          </p:nvSpPr>
          <p:spPr bwMode="auto">
            <a:xfrm>
              <a:off x="2819400" y="1738313"/>
              <a:ext cx="838200" cy="152400"/>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78" name="Freeform 112"/>
            <p:cNvSpPr>
              <a:spLocks/>
            </p:cNvSpPr>
            <p:nvPr/>
          </p:nvSpPr>
          <p:spPr bwMode="auto">
            <a:xfrm>
              <a:off x="7467600" y="2347913"/>
              <a:ext cx="215900" cy="1193800"/>
            </a:xfrm>
            <a:custGeom>
              <a:avLst/>
              <a:gdLst>
                <a:gd name="T0" fmla="*/ 2147483647 w 136"/>
                <a:gd name="T1" fmla="*/ 0 h 752"/>
                <a:gd name="T2" fmla="*/ 2147483647 w 136"/>
                <a:gd name="T3" fmla="*/ 2147483647 h 752"/>
                <a:gd name="T4" fmla="*/ 2147483647 w 136"/>
                <a:gd name="T5" fmla="*/ 2147483647 h 752"/>
                <a:gd name="T6" fmla="*/ 2147483647 w 136"/>
                <a:gd name="T7" fmla="*/ 2147483647 h 752"/>
                <a:gd name="T8" fmla="*/ 2147483647 w 136"/>
                <a:gd name="T9" fmla="*/ 2147483647 h 752"/>
                <a:gd name="T10" fmla="*/ 2147483647 w 136"/>
                <a:gd name="T11" fmla="*/ 2147483647 h 752"/>
                <a:gd name="T12" fmla="*/ 2147483647 w 136"/>
                <a:gd name="T13" fmla="*/ 2147483647 h 752"/>
                <a:gd name="T14" fmla="*/ 2147483647 w 136"/>
                <a:gd name="T15" fmla="*/ 2147483647 h 752"/>
                <a:gd name="T16" fmla="*/ 2147483647 w 136"/>
                <a:gd name="T17" fmla="*/ 2147483647 h 752"/>
                <a:gd name="T18" fmla="*/ 2147483647 w 136"/>
                <a:gd name="T19" fmla="*/ 2147483647 h 752"/>
                <a:gd name="T20" fmla="*/ 2147483647 w 136"/>
                <a:gd name="T21" fmla="*/ 2147483647 h 752"/>
                <a:gd name="T22" fmla="*/ 0 w 136"/>
                <a:gd name="T23" fmla="*/ 2147483647 h 7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752"/>
                <a:gd name="T38" fmla="*/ 136 w 136"/>
                <a:gd name="T39" fmla="*/ 752 h 7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752">
                  <a:moveTo>
                    <a:pt x="84" y="0"/>
                  </a:moveTo>
                  <a:cubicBezTo>
                    <a:pt x="93" y="36"/>
                    <a:pt x="96" y="72"/>
                    <a:pt x="108" y="108"/>
                  </a:cubicBezTo>
                  <a:cubicBezTo>
                    <a:pt x="107" y="160"/>
                    <a:pt x="110" y="212"/>
                    <a:pt x="104" y="264"/>
                  </a:cubicBezTo>
                  <a:cubicBezTo>
                    <a:pt x="102" y="286"/>
                    <a:pt x="45" y="340"/>
                    <a:pt x="32" y="360"/>
                  </a:cubicBezTo>
                  <a:cubicBezTo>
                    <a:pt x="26" y="389"/>
                    <a:pt x="22" y="425"/>
                    <a:pt x="36" y="452"/>
                  </a:cubicBezTo>
                  <a:cubicBezTo>
                    <a:pt x="40" y="461"/>
                    <a:pt x="49" y="467"/>
                    <a:pt x="52" y="476"/>
                  </a:cubicBezTo>
                  <a:cubicBezTo>
                    <a:pt x="61" y="503"/>
                    <a:pt x="64" y="516"/>
                    <a:pt x="84" y="536"/>
                  </a:cubicBezTo>
                  <a:cubicBezTo>
                    <a:pt x="94" y="565"/>
                    <a:pt x="99" y="583"/>
                    <a:pt x="116" y="608"/>
                  </a:cubicBezTo>
                  <a:cubicBezTo>
                    <a:pt x="121" y="616"/>
                    <a:pt x="132" y="632"/>
                    <a:pt x="132" y="632"/>
                  </a:cubicBezTo>
                  <a:cubicBezTo>
                    <a:pt x="131" y="663"/>
                    <a:pt x="136" y="694"/>
                    <a:pt x="128" y="724"/>
                  </a:cubicBezTo>
                  <a:cubicBezTo>
                    <a:pt x="126" y="732"/>
                    <a:pt x="112" y="729"/>
                    <a:pt x="104" y="732"/>
                  </a:cubicBezTo>
                  <a:cubicBezTo>
                    <a:pt x="69" y="744"/>
                    <a:pt x="39" y="752"/>
                    <a:pt x="0" y="752"/>
                  </a:cubicBezTo>
                </a:path>
              </a:pathLst>
            </a:custGeom>
            <a:noFill/>
            <a:ln w="28575" cap="rnd">
              <a:solidFill>
                <a:schemeClr val="accent1"/>
              </a:solidFill>
              <a:prstDash val="sysDot"/>
              <a:round/>
              <a:headEnd/>
              <a:tailEnd/>
            </a:ln>
          </p:spPr>
          <p:txBody>
            <a:bodyPr lIns="87199" tIns="43600" rIns="87199" bIns="43600"/>
            <a:lstStyle/>
            <a:p>
              <a:endParaRPr lang="en-US">
                <a:solidFill>
                  <a:prstClr val="black"/>
                </a:solidFill>
              </a:endParaRPr>
            </a:p>
          </p:txBody>
        </p:sp>
        <p:sp>
          <p:nvSpPr>
            <p:cNvPr id="29779" name="Text Box 113"/>
            <p:cNvSpPr txBox="1">
              <a:spLocks noChangeArrowheads="1"/>
            </p:cNvSpPr>
            <p:nvPr/>
          </p:nvSpPr>
          <p:spPr bwMode="auto">
            <a:xfrm rot="-5003511">
              <a:off x="6962776" y="2776537"/>
              <a:ext cx="976312" cy="119063"/>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80" name="Text Box 117"/>
            <p:cNvSpPr txBox="1">
              <a:spLocks noChangeArrowheads="1"/>
            </p:cNvSpPr>
            <p:nvPr/>
          </p:nvSpPr>
          <p:spPr bwMode="auto">
            <a:xfrm rot="-3031007">
              <a:off x="4891088" y="1800225"/>
              <a:ext cx="914400" cy="333375"/>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81" name="Text Box 118"/>
            <p:cNvSpPr txBox="1">
              <a:spLocks noChangeArrowheads="1"/>
            </p:cNvSpPr>
            <p:nvPr/>
          </p:nvSpPr>
          <p:spPr bwMode="auto">
            <a:xfrm rot="-1396710">
              <a:off x="5653088" y="1276350"/>
              <a:ext cx="776287" cy="177800"/>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82" name="Freeform 120"/>
            <p:cNvSpPr>
              <a:spLocks/>
            </p:cNvSpPr>
            <p:nvPr/>
          </p:nvSpPr>
          <p:spPr bwMode="auto">
            <a:xfrm>
              <a:off x="4876800" y="2895600"/>
              <a:ext cx="76200" cy="685800"/>
            </a:xfrm>
            <a:custGeom>
              <a:avLst/>
              <a:gdLst>
                <a:gd name="T0" fmla="*/ 2147483647 w 50"/>
                <a:gd name="T1" fmla="*/ 0 h 432"/>
                <a:gd name="T2" fmla="*/ 2147483647 w 50"/>
                <a:gd name="T3" fmla="*/ 2147483647 h 432"/>
                <a:gd name="T4" fmla="*/ 0 w 50"/>
                <a:gd name="T5" fmla="*/ 2147483647 h 432"/>
                <a:gd name="T6" fmla="*/ 2147483647 w 50"/>
                <a:gd name="T7" fmla="*/ 2147483647 h 432"/>
                <a:gd name="T8" fmla="*/ 2147483647 w 50"/>
                <a:gd name="T9" fmla="*/ 2147483647 h 432"/>
                <a:gd name="T10" fmla="*/ 0 60000 65536"/>
                <a:gd name="T11" fmla="*/ 0 60000 65536"/>
                <a:gd name="T12" fmla="*/ 0 60000 65536"/>
                <a:gd name="T13" fmla="*/ 0 60000 65536"/>
                <a:gd name="T14" fmla="*/ 0 60000 65536"/>
                <a:gd name="T15" fmla="*/ 0 w 50"/>
                <a:gd name="T16" fmla="*/ 0 h 432"/>
                <a:gd name="T17" fmla="*/ 50 w 50"/>
                <a:gd name="T18" fmla="*/ 432 h 432"/>
              </a:gdLst>
              <a:ahLst/>
              <a:cxnLst>
                <a:cxn ang="T10">
                  <a:pos x="T0" y="T1"/>
                </a:cxn>
                <a:cxn ang="T11">
                  <a:pos x="T2" y="T3"/>
                </a:cxn>
                <a:cxn ang="T12">
                  <a:pos x="T4" y="T5"/>
                </a:cxn>
                <a:cxn ang="T13">
                  <a:pos x="T6" y="T7"/>
                </a:cxn>
                <a:cxn ang="T14">
                  <a:pos x="T8" y="T9"/>
                </a:cxn>
              </a:cxnLst>
              <a:rect l="T15" t="T16" r="T17" b="T18"/>
              <a:pathLst>
                <a:path w="50" h="432">
                  <a:moveTo>
                    <a:pt x="20" y="0"/>
                  </a:moveTo>
                  <a:cubicBezTo>
                    <a:pt x="27" y="11"/>
                    <a:pt x="36" y="36"/>
                    <a:pt x="36" y="36"/>
                  </a:cubicBezTo>
                  <a:cubicBezTo>
                    <a:pt x="50" y="147"/>
                    <a:pt x="35" y="252"/>
                    <a:pt x="0" y="356"/>
                  </a:cubicBezTo>
                  <a:cubicBezTo>
                    <a:pt x="4" y="374"/>
                    <a:pt x="10" y="391"/>
                    <a:pt x="16" y="408"/>
                  </a:cubicBezTo>
                  <a:cubicBezTo>
                    <a:pt x="19" y="416"/>
                    <a:pt x="28" y="432"/>
                    <a:pt x="28" y="432"/>
                  </a:cubicBezTo>
                </a:path>
              </a:pathLst>
            </a:custGeom>
            <a:noFill/>
            <a:ln w="28575" cap="rnd">
              <a:solidFill>
                <a:schemeClr val="accent1"/>
              </a:solidFill>
              <a:prstDash val="sysDot"/>
              <a:round/>
              <a:headEnd/>
              <a:tailEnd/>
            </a:ln>
          </p:spPr>
          <p:txBody>
            <a:bodyPr lIns="87199" tIns="43600" rIns="87199" bIns="43600"/>
            <a:lstStyle/>
            <a:p>
              <a:endParaRPr lang="en-US">
                <a:solidFill>
                  <a:prstClr val="black"/>
                </a:solidFill>
              </a:endParaRPr>
            </a:p>
          </p:txBody>
        </p:sp>
        <p:sp>
          <p:nvSpPr>
            <p:cNvPr id="29783" name="Text Box 121"/>
            <p:cNvSpPr txBox="1">
              <a:spLocks noChangeArrowheads="1"/>
            </p:cNvSpPr>
            <p:nvPr/>
          </p:nvSpPr>
          <p:spPr bwMode="auto">
            <a:xfrm rot="-5100813">
              <a:off x="4256088" y="3427413"/>
              <a:ext cx="1143000" cy="228600"/>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84" name="Freeform 122"/>
            <p:cNvSpPr>
              <a:spLocks/>
            </p:cNvSpPr>
            <p:nvPr/>
          </p:nvSpPr>
          <p:spPr bwMode="auto">
            <a:xfrm>
              <a:off x="3522663" y="1808163"/>
              <a:ext cx="236537" cy="400050"/>
            </a:xfrm>
            <a:custGeom>
              <a:avLst/>
              <a:gdLst>
                <a:gd name="T0" fmla="*/ 2147483647 w 149"/>
                <a:gd name="T1" fmla="*/ 2147483647 h 252"/>
                <a:gd name="T2" fmla="*/ 2147483647 w 149"/>
                <a:gd name="T3" fmla="*/ 2147483647 h 252"/>
                <a:gd name="T4" fmla="*/ 2147483647 w 149"/>
                <a:gd name="T5" fmla="*/ 2147483647 h 252"/>
                <a:gd name="T6" fmla="*/ 2147483647 w 149"/>
                <a:gd name="T7" fmla="*/ 2147483647 h 252"/>
                <a:gd name="T8" fmla="*/ 2147483647 w 149"/>
                <a:gd name="T9" fmla="*/ 0 h 252"/>
                <a:gd name="T10" fmla="*/ 0 60000 65536"/>
                <a:gd name="T11" fmla="*/ 0 60000 65536"/>
                <a:gd name="T12" fmla="*/ 0 60000 65536"/>
                <a:gd name="T13" fmla="*/ 0 60000 65536"/>
                <a:gd name="T14" fmla="*/ 0 60000 65536"/>
                <a:gd name="T15" fmla="*/ 0 w 149"/>
                <a:gd name="T16" fmla="*/ 0 h 252"/>
                <a:gd name="T17" fmla="*/ 149 w 149"/>
                <a:gd name="T18" fmla="*/ 252 h 252"/>
              </a:gdLst>
              <a:ahLst/>
              <a:cxnLst>
                <a:cxn ang="T10">
                  <a:pos x="T0" y="T1"/>
                </a:cxn>
                <a:cxn ang="T11">
                  <a:pos x="T2" y="T3"/>
                </a:cxn>
                <a:cxn ang="T12">
                  <a:pos x="T4" y="T5"/>
                </a:cxn>
                <a:cxn ang="T13">
                  <a:pos x="T6" y="T7"/>
                </a:cxn>
                <a:cxn ang="T14">
                  <a:pos x="T8" y="T9"/>
                </a:cxn>
              </a:cxnLst>
              <a:rect l="T15" t="T16" r="T17" b="T18"/>
              <a:pathLst>
                <a:path w="149" h="252">
                  <a:moveTo>
                    <a:pt x="13" y="252"/>
                  </a:moveTo>
                  <a:cubicBezTo>
                    <a:pt x="14" y="226"/>
                    <a:pt x="0" y="123"/>
                    <a:pt x="41" y="96"/>
                  </a:cubicBezTo>
                  <a:cubicBezTo>
                    <a:pt x="54" y="57"/>
                    <a:pt x="83" y="40"/>
                    <a:pt x="117" y="20"/>
                  </a:cubicBezTo>
                  <a:cubicBezTo>
                    <a:pt x="122" y="17"/>
                    <a:pt x="124" y="11"/>
                    <a:pt x="129" y="8"/>
                  </a:cubicBezTo>
                  <a:cubicBezTo>
                    <a:pt x="135" y="4"/>
                    <a:pt x="149" y="0"/>
                    <a:pt x="149" y="0"/>
                  </a:cubicBezTo>
                </a:path>
              </a:pathLst>
            </a:custGeom>
            <a:noFill/>
            <a:ln w="28575" cap="rnd">
              <a:solidFill>
                <a:schemeClr val="accent1"/>
              </a:solidFill>
              <a:prstDash val="sysDot"/>
              <a:round/>
              <a:headEnd/>
              <a:tailEnd/>
            </a:ln>
          </p:spPr>
          <p:txBody>
            <a:bodyPr lIns="87199" tIns="43600" rIns="87199" bIns="43600"/>
            <a:lstStyle/>
            <a:p>
              <a:endParaRPr lang="en-US">
                <a:solidFill>
                  <a:prstClr val="black"/>
                </a:solidFill>
              </a:endParaRPr>
            </a:p>
          </p:txBody>
        </p:sp>
        <p:sp>
          <p:nvSpPr>
            <p:cNvPr id="29785" name="Text Box 123"/>
            <p:cNvSpPr txBox="1">
              <a:spLocks noChangeArrowheads="1"/>
            </p:cNvSpPr>
            <p:nvPr/>
          </p:nvSpPr>
          <p:spPr bwMode="auto">
            <a:xfrm rot="-3031007">
              <a:off x="3359944" y="1883569"/>
              <a:ext cx="776287" cy="333375"/>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86" name="Freeform 125"/>
            <p:cNvSpPr>
              <a:spLocks/>
            </p:cNvSpPr>
            <p:nvPr/>
          </p:nvSpPr>
          <p:spPr bwMode="auto">
            <a:xfrm>
              <a:off x="4959350" y="1217613"/>
              <a:ext cx="1670050" cy="1282700"/>
            </a:xfrm>
            <a:custGeom>
              <a:avLst/>
              <a:gdLst>
                <a:gd name="T0" fmla="*/ 0 w 1052"/>
                <a:gd name="T1" fmla="*/ 2147483647 h 808"/>
                <a:gd name="T2" fmla="*/ 2147483647 w 1052"/>
                <a:gd name="T3" fmla="*/ 2147483647 h 808"/>
                <a:gd name="T4" fmla="*/ 2147483647 w 1052"/>
                <a:gd name="T5" fmla="*/ 2147483647 h 808"/>
                <a:gd name="T6" fmla="*/ 2147483647 w 1052"/>
                <a:gd name="T7" fmla="*/ 2147483647 h 808"/>
                <a:gd name="T8" fmla="*/ 2147483647 w 1052"/>
                <a:gd name="T9" fmla="*/ 2147483647 h 808"/>
                <a:gd name="T10" fmla="*/ 2147483647 w 1052"/>
                <a:gd name="T11" fmla="*/ 2147483647 h 808"/>
                <a:gd name="T12" fmla="*/ 2147483647 w 1052"/>
                <a:gd name="T13" fmla="*/ 2147483647 h 808"/>
                <a:gd name="T14" fmla="*/ 2147483647 w 1052"/>
                <a:gd name="T15" fmla="*/ 2147483647 h 808"/>
                <a:gd name="T16" fmla="*/ 2147483647 w 1052"/>
                <a:gd name="T17" fmla="*/ 2147483647 h 808"/>
                <a:gd name="T18" fmla="*/ 2147483647 w 1052"/>
                <a:gd name="T19" fmla="*/ 2147483647 h 808"/>
                <a:gd name="T20" fmla="*/ 2147483647 w 1052"/>
                <a:gd name="T21" fmla="*/ 2147483647 h 808"/>
                <a:gd name="T22" fmla="*/ 2147483647 w 1052"/>
                <a:gd name="T23" fmla="*/ 2147483647 h 808"/>
                <a:gd name="T24" fmla="*/ 2147483647 w 1052"/>
                <a:gd name="T25" fmla="*/ 2147483647 h 808"/>
                <a:gd name="T26" fmla="*/ 2147483647 w 1052"/>
                <a:gd name="T27" fmla="*/ 2147483647 h 808"/>
                <a:gd name="T28" fmla="*/ 2147483647 w 1052"/>
                <a:gd name="T29" fmla="*/ 2147483647 h 808"/>
                <a:gd name="T30" fmla="*/ 2147483647 w 1052"/>
                <a:gd name="T31" fmla="*/ 2147483647 h 808"/>
                <a:gd name="T32" fmla="*/ 2147483647 w 1052"/>
                <a:gd name="T33" fmla="*/ 2147483647 h 808"/>
                <a:gd name="T34" fmla="*/ 2147483647 w 1052"/>
                <a:gd name="T35" fmla="*/ 2147483647 h 808"/>
                <a:gd name="T36" fmla="*/ 2147483647 w 1052"/>
                <a:gd name="T37" fmla="*/ 0 h 8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2"/>
                <a:gd name="T58" fmla="*/ 0 h 808"/>
                <a:gd name="T59" fmla="*/ 1052 w 1052"/>
                <a:gd name="T60" fmla="*/ 808 h 8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2" h="808">
                  <a:moveTo>
                    <a:pt x="0" y="808"/>
                  </a:moveTo>
                  <a:cubicBezTo>
                    <a:pt x="21" y="777"/>
                    <a:pt x="44" y="744"/>
                    <a:pt x="56" y="708"/>
                  </a:cubicBezTo>
                  <a:cubicBezTo>
                    <a:pt x="60" y="671"/>
                    <a:pt x="63" y="672"/>
                    <a:pt x="72" y="644"/>
                  </a:cubicBezTo>
                  <a:cubicBezTo>
                    <a:pt x="78" y="581"/>
                    <a:pt x="80" y="576"/>
                    <a:pt x="120" y="536"/>
                  </a:cubicBezTo>
                  <a:cubicBezTo>
                    <a:pt x="123" y="526"/>
                    <a:pt x="130" y="508"/>
                    <a:pt x="136" y="500"/>
                  </a:cubicBezTo>
                  <a:cubicBezTo>
                    <a:pt x="143" y="491"/>
                    <a:pt x="160" y="476"/>
                    <a:pt x="160" y="476"/>
                  </a:cubicBezTo>
                  <a:cubicBezTo>
                    <a:pt x="162" y="469"/>
                    <a:pt x="167" y="453"/>
                    <a:pt x="172" y="448"/>
                  </a:cubicBezTo>
                  <a:cubicBezTo>
                    <a:pt x="179" y="441"/>
                    <a:pt x="196" y="432"/>
                    <a:pt x="196" y="432"/>
                  </a:cubicBezTo>
                  <a:cubicBezTo>
                    <a:pt x="200" y="419"/>
                    <a:pt x="224" y="404"/>
                    <a:pt x="224" y="404"/>
                  </a:cubicBezTo>
                  <a:cubicBezTo>
                    <a:pt x="236" y="386"/>
                    <a:pt x="248" y="371"/>
                    <a:pt x="268" y="364"/>
                  </a:cubicBezTo>
                  <a:cubicBezTo>
                    <a:pt x="286" y="337"/>
                    <a:pt x="299" y="307"/>
                    <a:pt x="332" y="296"/>
                  </a:cubicBezTo>
                  <a:cubicBezTo>
                    <a:pt x="348" y="271"/>
                    <a:pt x="363" y="245"/>
                    <a:pt x="384" y="224"/>
                  </a:cubicBezTo>
                  <a:cubicBezTo>
                    <a:pt x="401" y="173"/>
                    <a:pt x="457" y="173"/>
                    <a:pt x="500" y="168"/>
                  </a:cubicBezTo>
                  <a:cubicBezTo>
                    <a:pt x="526" y="159"/>
                    <a:pt x="527" y="156"/>
                    <a:pt x="548" y="140"/>
                  </a:cubicBezTo>
                  <a:cubicBezTo>
                    <a:pt x="556" y="134"/>
                    <a:pt x="572" y="124"/>
                    <a:pt x="572" y="124"/>
                  </a:cubicBezTo>
                  <a:cubicBezTo>
                    <a:pt x="580" y="112"/>
                    <a:pt x="604" y="96"/>
                    <a:pt x="604" y="96"/>
                  </a:cubicBezTo>
                  <a:cubicBezTo>
                    <a:pt x="622" y="41"/>
                    <a:pt x="749" y="38"/>
                    <a:pt x="788" y="36"/>
                  </a:cubicBezTo>
                  <a:cubicBezTo>
                    <a:pt x="822" y="25"/>
                    <a:pt x="864" y="6"/>
                    <a:pt x="900" y="4"/>
                  </a:cubicBezTo>
                  <a:cubicBezTo>
                    <a:pt x="951" y="2"/>
                    <a:pt x="1052" y="0"/>
                    <a:pt x="1052" y="0"/>
                  </a:cubicBezTo>
                </a:path>
              </a:pathLst>
            </a:custGeom>
            <a:noFill/>
            <a:ln w="28575" cap="rnd">
              <a:solidFill>
                <a:schemeClr val="accent1"/>
              </a:solidFill>
              <a:prstDash val="sysDot"/>
              <a:round/>
              <a:headEnd/>
              <a:tailEnd/>
            </a:ln>
          </p:spPr>
          <p:txBody>
            <a:bodyPr lIns="87199" tIns="43600" rIns="87199" bIns="43600"/>
            <a:lstStyle/>
            <a:p>
              <a:endParaRPr lang="en-US">
                <a:solidFill>
                  <a:prstClr val="black"/>
                </a:solidFill>
              </a:endParaRPr>
            </a:p>
          </p:txBody>
        </p:sp>
        <p:sp>
          <p:nvSpPr>
            <p:cNvPr id="29787" name="Freeform 129"/>
            <p:cNvSpPr>
              <a:spLocks/>
            </p:cNvSpPr>
            <p:nvPr/>
          </p:nvSpPr>
          <p:spPr bwMode="auto">
            <a:xfrm>
              <a:off x="2590800" y="2665413"/>
              <a:ext cx="1581150" cy="977900"/>
            </a:xfrm>
            <a:custGeom>
              <a:avLst/>
              <a:gdLst>
                <a:gd name="T0" fmla="*/ 0 w 996"/>
                <a:gd name="T1" fmla="*/ 2147483647 h 616"/>
                <a:gd name="T2" fmla="*/ 2147483647 w 996"/>
                <a:gd name="T3" fmla="*/ 2147483647 h 616"/>
                <a:gd name="T4" fmla="*/ 2147483647 w 996"/>
                <a:gd name="T5" fmla="*/ 2147483647 h 616"/>
                <a:gd name="T6" fmla="*/ 2147483647 w 996"/>
                <a:gd name="T7" fmla="*/ 2147483647 h 616"/>
                <a:gd name="T8" fmla="*/ 2147483647 w 996"/>
                <a:gd name="T9" fmla="*/ 2147483647 h 616"/>
                <a:gd name="T10" fmla="*/ 2147483647 w 996"/>
                <a:gd name="T11" fmla="*/ 2147483647 h 616"/>
                <a:gd name="T12" fmla="*/ 2147483647 w 996"/>
                <a:gd name="T13" fmla="*/ 2147483647 h 616"/>
                <a:gd name="T14" fmla="*/ 2147483647 w 996"/>
                <a:gd name="T15" fmla="*/ 2147483647 h 616"/>
                <a:gd name="T16" fmla="*/ 2147483647 w 996"/>
                <a:gd name="T17" fmla="*/ 2147483647 h 616"/>
                <a:gd name="T18" fmla="*/ 2147483647 w 996"/>
                <a:gd name="T19" fmla="*/ 2147483647 h 616"/>
                <a:gd name="T20" fmla="*/ 2147483647 w 996"/>
                <a:gd name="T21" fmla="*/ 2147483647 h 616"/>
                <a:gd name="T22" fmla="*/ 2147483647 w 996"/>
                <a:gd name="T23" fmla="*/ 2147483647 h 616"/>
                <a:gd name="T24" fmla="*/ 2147483647 w 996"/>
                <a:gd name="T25" fmla="*/ 2147483647 h 616"/>
                <a:gd name="T26" fmla="*/ 2147483647 w 996"/>
                <a:gd name="T27" fmla="*/ 2147483647 h 616"/>
                <a:gd name="T28" fmla="*/ 2147483647 w 996"/>
                <a:gd name="T29" fmla="*/ 2147483647 h 616"/>
                <a:gd name="T30" fmla="*/ 2147483647 w 996"/>
                <a:gd name="T31" fmla="*/ 0 h 6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6"/>
                <a:gd name="T49" fmla="*/ 0 h 616"/>
                <a:gd name="T50" fmla="*/ 996 w 996"/>
                <a:gd name="T51" fmla="*/ 616 h 6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6" h="616">
                  <a:moveTo>
                    <a:pt x="0" y="616"/>
                  </a:moveTo>
                  <a:cubicBezTo>
                    <a:pt x="48" y="613"/>
                    <a:pt x="88" y="611"/>
                    <a:pt x="132" y="596"/>
                  </a:cubicBezTo>
                  <a:cubicBezTo>
                    <a:pt x="145" y="583"/>
                    <a:pt x="155" y="580"/>
                    <a:pt x="172" y="572"/>
                  </a:cubicBezTo>
                  <a:cubicBezTo>
                    <a:pt x="191" y="543"/>
                    <a:pt x="228" y="536"/>
                    <a:pt x="260" y="528"/>
                  </a:cubicBezTo>
                  <a:cubicBezTo>
                    <a:pt x="285" y="503"/>
                    <a:pt x="318" y="484"/>
                    <a:pt x="344" y="460"/>
                  </a:cubicBezTo>
                  <a:cubicBezTo>
                    <a:pt x="365" y="442"/>
                    <a:pt x="383" y="422"/>
                    <a:pt x="404" y="404"/>
                  </a:cubicBezTo>
                  <a:cubicBezTo>
                    <a:pt x="420" y="390"/>
                    <a:pt x="431" y="373"/>
                    <a:pt x="448" y="360"/>
                  </a:cubicBezTo>
                  <a:cubicBezTo>
                    <a:pt x="456" y="354"/>
                    <a:pt x="472" y="344"/>
                    <a:pt x="472" y="344"/>
                  </a:cubicBezTo>
                  <a:cubicBezTo>
                    <a:pt x="478" y="325"/>
                    <a:pt x="501" y="318"/>
                    <a:pt x="516" y="304"/>
                  </a:cubicBezTo>
                  <a:cubicBezTo>
                    <a:pt x="541" y="281"/>
                    <a:pt x="559" y="243"/>
                    <a:pt x="592" y="232"/>
                  </a:cubicBezTo>
                  <a:cubicBezTo>
                    <a:pt x="621" y="193"/>
                    <a:pt x="655" y="148"/>
                    <a:pt x="704" y="132"/>
                  </a:cubicBezTo>
                  <a:cubicBezTo>
                    <a:pt x="730" y="106"/>
                    <a:pt x="764" y="94"/>
                    <a:pt x="800" y="88"/>
                  </a:cubicBezTo>
                  <a:cubicBezTo>
                    <a:pt x="837" y="61"/>
                    <a:pt x="872" y="54"/>
                    <a:pt x="916" y="44"/>
                  </a:cubicBezTo>
                  <a:cubicBezTo>
                    <a:pt x="934" y="40"/>
                    <a:pt x="956" y="26"/>
                    <a:pt x="972" y="20"/>
                  </a:cubicBezTo>
                  <a:cubicBezTo>
                    <a:pt x="976" y="16"/>
                    <a:pt x="980" y="12"/>
                    <a:pt x="984" y="8"/>
                  </a:cubicBezTo>
                  <a:cubicBezTo>
                    <a:pt x="988" y="5"/>
                    <a:pt x="996" y="0"/>
                    <a:pt x="996" y="0"/>
                  </a:cubicBezTo>
                </a:path>
              </a:pathLst>
            </a:custGeom>
            <a:noFill/>
            <a:ln w="28575" cap="rnd">
              <a:solidFill>
                <a:schemeClr val="accent1"/>
              </a:solidFill>
              <a:prstDash val="sysDot"/>
              <a:round/>
              <a:headEnd/>
              <a:tailEnd/>
            </a:ln>
          </p:spPr>
          <p:txBody>
            <a:bodyPr lIns="87199" tIns="43600" rIns="87199" bIns="43600"/>
            <a:lstStyle/>
            <a:p>
              <a:endParaRPr lang="en-US">
                <a:solidFill>
                  <a:prstClr val="black"/>
                </a:solidFill>
              </a:endParaRPr>
            </a:p>
          </p:txBody>
        </p:sp>
        <p:sp>
          <p:nvSpPr>
            <p:cNvPr id="29788" name="Text Box 141"/>
            <p:cNvSpPr txBox="1">
              <a:spLocks noChangeArrowheads="1"/>
            </p:cNvSpPr>
            <p:nvPr/>
          </p:nvSpPr>
          <p:spPr bwMode="auto">
            <a:xfrm>
              <a:off x="6248400" y="1752600"/>
              <a:ext cx="323850" cy="104775"/>
            </a:xfrm>
            <a:prstGeom prst="rect">
              <a:avLst/>
            </a:prstGeom>
            <a:noFill/>
            <a:ln w="25400" algn="ctr">
              <a:noFill/>
              <a:miter lim="800000"/>
              <a:headEnd/>
              <a:tailEnd/>
            </a:ln>
          </p:spPr>
          <p:txBody>
            <a:bodyPr lIns="87177" tIns="43590" rIns="87177" bIns="43590" anchor="ctr"/>
            <a:lstStyle/>
            <a:p>
              <a:pPr algn="ctr" defTabSz="868363"/>
              <a:endParaRPr lang="en-US" sz="400" b="1">
                <a:solidFill>
                  <a:prstClr val="white"/>
                </a:solidFill>
              </a:endParaRPr>
            </a:p>
          </p:txBody>
        </p:sp>
        <p:sp>
          <p:nvSpPr>
            <p:cNvPr id="29789" name="Text Box 148"/>
            <p:cNvSpPr txBox="1">
              <a:spLocks noChangeArrowheads="1"/>
            </p:cNvSpPr>
            <p:nvPr/>
          </p:nvSpPr>
          <p:spPr bwMode="auto">
            <a:xfrm rot="-151567">
              <a:off x="4267200" y="3138488"/>
              <a:ext cx="609600" cy="214312"/>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90" name="Text Box 150"/>
            <p:cNvSpPr txBox="1">
              <a:spLocks noChangeArrowheads="1"/>
            </p:cNvSpPr>
            <p:nvPr/>
          </p:nvSpPr>
          <p:spPr bwMode="auto">
            <a:xfrm rot="-151567">
              <a:off x="5029200" y="2667000"/>
              <a:ext cx="609600" cy="214313"/>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pic>
          <p:nvPicPr>
            <p:cNvPr id="29791" name="Picture 153" descr="BD15060_"/>
            <p:cNvPicPr>
              <a:picLocks noChangeAspect="1" noChangeArrowheads="1"/>
            </p:cNvPicPr>
            <p:nvPr/>
          </p:nvPicPr>
          <p:blipFill>
            <a:blip r:embed="rId4" cstate="print"/>
            <a:srcRect/>
            <a:stretch>
              <a:fillRect/>
            </a:stretch>
          </p:blipFill>
          <p:spPr bwMode="auto">
            <a:xfrm>
              <a:off x="1371600" y="2971800"/>
              <a:ext cx="133350" cy="133350"/>
            </a:xfrm>
            <a:prstGeom prst="rect">
              <a:avLst/>
            </a:prstGeom>
            <a:noFill/>
            <a:ln w="9525">
              <a:noFill/>
              <a:miter lim="800000"/>
              <a:headEnd/>
              <a:tailEnd/>
            </a:ln>
          </p:spPr>
        </p:pic>
        <p:sp>
          <p:nvSpPr>
            <p:cNvPr id="29792" name="Text Box 160"/>
            <p:cNvSpPr txBox="1">
              <a:spLocks noChangeArrowheads="1"/>
            </p:cNvSpPr>
            <p:nvPr/>
          </p:nvSpPr>
          <p:spPr bwMode="auto">
            <a:xfrm rot="-151567">
              <a:off x="7620000" y="3367088"/>
              <a:ext cx="609600" cy="214312"/>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93" name="Text Box 162"/>
            <p:cNvSpPr txBox="1">
              <a:spLocks noChangeArrowheads="1"/>
            </p:cNvSpPr>
            <p:nvPr/>
          </p:nvSpPr>
          <p:spPr bwMode="auto">
            <a:xfrm rot="-151567">
              <a:off x="2895600" y="2590800"/>
              <a:ext cx="609600" cy="214313"/>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94" name="Text Box 171"/>
            <p:cNvSpPr txBox="1">
              <a:spLocks noChangeArrowheads="1"/>
            </p:cNvSpPr>
            <p:nvPr/>
          </p:nvSpPr>
          <p:spPr bwMode="auto">
            <a:xfrm rot="-151567">
              <a:off x="4724400" y="2528888"/>
              <a:ext cx="609600" cy="214312"/>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795" name="Text Box 172"/>
            <p:cNvSpPr txBox="1">
              <a:spLocks noChangeArrowheads="1"/>
            </p:cNvSpPr>
            <p:nvPr/>
          </p:nvSpPr>
          <p:spPr bwMode="auto">
            <a:xfrm rot="-151567">
              <a:off x="4495800" y="2286000"/>
              <a:ext cx="609600" cy="214313"/>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pic>
          <p:nvPicPr>
            <p:cNvPr id="29796" name="Picture 173" descr="j0292152"/>
            <p:cNvPicPr>
              <a:picLocks noChangeAspect="1" noChangeArrowheads="1"/>
            </p:cNvPicPr>
            <p:nvPr/>
          </p:nvPicPr>
          <p:blipFill>
            <a:blip r:embed="rId5" cstate="print"/>
            <a:srcRect/>
            <a:stretch>
              <a:fillRect/>
            </a:stretch>
          </p:blipFill>
          <p:spPr bwMode="auto">
            <a:xfrm>
              <a:off x="1524000" y="4648200"/>
              <a:ext cx="193675" cy="228600"/>
            </a:xfrm>
            <a:prstGeom prst="rect">
              <a:avLst/>
            </a:prstGeom>
            <a:noFill/>
            <a:ln w="9525">
              <a:noFill/>
              <a:miter lim="800000"/>
              <a:headEnd/>
              <a:tailEnd/>
            </a:ln>
          </p:spPr>
        </p:pic>
        <p:sp>
          <p:nvSpPr>
            <p:cNvPr id="29797" name="Text Box 40"/>
            <p:cNvSpPr txBox="1">
              <a:spLocks noChangeArrowheads="1"/>
            </p:cNvSpPr>
            <p:nvPr/>
          </p:nvSpPr>
          <p:spPr bwMode="auto">
            <a:xfrm>
              <a:off x="962024" y="4781549"/>
              <a:ext cx="990097" cy="376144"/>
            </a:xfrm>
            <a:prstGeom prst="rect">
              <a:avLst/>
            </a:prstGeom>
            <a:noFill/>
            <a:ln w="9525" algn="ctr">
              <a:noFill/>
              <a:prstDash val="dash"/>
              <a:miter lim="800000"/>
              <a:headEnd/>
              <a:tailEnd/>
            </a:ln>
          </p:spPr>
          <p:txBody>
            <a:bodyPr wrap="none" lIns="87177" tIns="43590" rIns="87177" bIns="43590">
              <a:spAutoFit/>
            </a:bodyPr>
            <a:lstStyle/>
            <a:p>
              <a:pPr algn="ctr" defTabSz="868363"/>
              <a:r>
                <a:rPr lang="en-US" sz="800" b="1">
                  <a:solidFill>
                    <a:prstClr val="white"/>
                  </a:solidFill>
                </a:rPr>
                <a:t>TPI Pelabuhan Ratu</a:t>
              </a:r>
            </a:p>
          </p:txBody>
        </p:sp>
        <p:pic>
          <p:nvPicPr>
            <p:cNvPr id="29798" name="Picture 176" descr="j0292152"/>
            <p:cNvPicPr>
              <a:picLocks noChangeAspect="1" noChangeArrowheads="1"/>
            </p:cNvPicPr>
            <p:nvPr/>
          </p:nvPicPr>
          <p:blipFill>
            <a:blip r:embed="rId5" cstate="print"/>
            <a:srcRect/>
            <a:stretch>
              <a:fillRect/>
            </a:stretch>
          </p:blipFill>
          <p:spPr bwMode="auto">
            <a:xfrm>
              <a:off x="8458200" y="3048000"/>
              <a:ext cx="193675" cy="228600"/>
            </a:xfrm>
            <a:prstGeom prst="rect">
              <a:avLst/>
            </a:prstGeom>
            <a:noFill/>
            <a:ln w="9525">
              <a:noFill/>
              <a:miter lim="800000"/>
              <a:headEnd/>
              <a:tailEnd/>
            </a:ln>
          </p:spPr>
        </p:pic>
        <p:sp>
          <p:nvSpPr>
            <p:cNvPr id="29799" name="Text Box 40"/>
            <p:cNvSpPr txBox="1">
              <a:spLocks noChangeArrowheads="1"/>
            </p:cNvSpPr>
            <p:nvPr/>
          </p:nvSpPr>
          <p:spPr bwMode="auto">
            <a:xfrm rot="-1434281">
              <a:off x="7853362" y="3327441"/>
              <a:ext cx="901700" cy="376154"/>
            </a:xfrm>
            <a:prstGeom prst="rect">
              <a:avLst/>
            </a:prstGeom>
            <a:noFill/>
            <a:ln w="9525" algn="ctr">
              <a:noFill/>
              <a:prstDash val="dash"/>
              <a:miter lim="800000"/>
              <a:headEnd/>
              <a:tailEnd/>
            </a:ln>
          </p:spPr>
          <p:txBody>
            <a:bodyPr lIns="87177" tIns="43590" rIns="87177" bIns="43590">
              <a:spAutoFit/>
            </a:bodyPr>
            <a:lstStyle/>
            <a:p>
              <a:pPr algn="ctr" defTabSz="868363"/>
              <a:r>
                <a:rPr lang="en-US" sz="800" b="1">
                  <a:solidFill>
                    <a:prstClr val="white"/>
                  </a:solidFill>
                </a:rPr>
                <a:t>TPI Pangandaran</a:t>
              </a:r>
            </a:p>
          </p:txBody>
        </p:sp>
        <p:sp>
          <p:nvSpPr>
            <p:cNvPr id="29800" name="Freeform 178"/>
            <p:cNvSpPr>
              <a:spLocks/>
            </p:cNvSpPr>
            <p:nvPr/>
          </p:nvSpPr>
          <p:spPr bwMode="auto">
            <a:xfrm>
              <a:off x="2971800" y="4114800"/>
              <a:ext cx="2762250" cy="1447800"/>
            </a:xfrm>
            <a:custGeom>
              <a:avLst/>
              <a:gdLst>
                <a:gd name="T0" fmla="*/ 2147483647 w 1740"/>
                <a:gd name="T1" fmla="*/ 2147483647 h 912"/>
                <a:gd name="T2" fmla="*/ 2147483647 w 1740"/>
                <a:gd name="T3" fmla="*/ 0 h 912"/>
                <a:gd name="T4" fmla="*/ 2147483647 w 1740"/>
                <a:gd name="T5" fmla="*/ 2147483647 h 912"/>
                <a:gd name="T6" fmla="*/ 2147483647 w 1740"/>
                <a:gd name="T7" fmla="*/ 2147483647 h 912"/>
                <a:gd name="T8" fmla="*/ 2147483647 w 1740"/>
                <a:gd name="T9" fmla="*/ 2147483647 h 912"/>
                <a:gd name="T10" fmla="*/ 0 w 1740"/>
                <a:gd name="T11" fmla="*/ 2147483647 h 912"/>
                <a:gd name="T12" fmla="*/ 2147483647 w 1740"/>
                <a:gd name="T13" fmla="*/ 2147483647 h 912"/>
                <a:gd name="T14" fmla="*/ 2147483647 w 1740"/>
                <a:gd name="T15" fmla="*/ 2147483647 h 912"/>
                <a:gd name="T16" fmla="*/ 2147483647 w 1740"/>
                <a:gd name="T17" fmla="*/ 2147483647 h 912"/>
                <a:gd name="T18" fmla="*/ 2147483647 w 1740"/>
                <a:gd name="T19" fmla="*/ 2147483647 h 912"/>
                <a:gd name="T20" fmla="*/ 2147483647 w 1740"/>
                <a:gd name="T21" fmla="*/ 2147483647 h 912"/>
                <a:gd name="T22" fmla="*/ 2147483647 w 1740"/>
                <a:gd name="T23" fmla="*/ 2147483647 h 912"/>
                <a:gd name="T24" fmla="*/ 2147483647 w 1740"/>
                <a:gd name="T25" fmla="*/ 2147483647 h 912"/>
                <a:gd name="T26" fmla="*/ 2147483647 w 1740"/>
                <a:gd name="T27" fmla="*/ 2147483647 h 912"/>
                <a:gd name="T28" fmla="*/ 2147483647 w 1740"/>
                <a:gd name="T29" fmla="*/ 2147483647 h 912"/>
                <a:gd name="T30" fmla="*/ 2147483647 w 1740"/>
                <a:gd name="T31" fmla="*/ 2147483647 h 912"/>
                <a:gd name="T32" fmla="*/ 2147483647 w 1740"/>
                <a:gd name="T33" fmla="*/ 2147483647 h 912"/>
                <a:gd name="T34" fmla="*/ 2147483647 w 1740"/>
                <a:gd name="T35" fmla="*/ 2147483647 h 9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0"/>
                <a:gd name="T55" fmla="*/ 0 h 912"/>
                <a:gd name="T56" fmla="*/ 1740 w 1740"/>
                <a:gd name="T57" fmla="*/ 912 h 9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0" h="912">
                  <a:moveTo>
                    <a:pt x="1728" y="48"/>
                  </a:moveTo>
                  <a:lnTo>
                    <a:pt x="1488" y="0"/>
                  </a:lnTo>
                  <a:lnTo>
                    <a:pt x="1248" y="48"/>
                  </a:lnTo>
                  <a:lnTo>
                    <a:pt x="960" y="144"/>
                  </a:lnTo>
                  <a:lnTo>
                    <a:pt x="480" y="432"/>
                  </a:lnTo>
                  <a:lnTo>
                    <a:pt x="0" y="672"/>
                  </a:lnTo>
                  <a:lnTo>
                    <a:pt x="96" y="816"/>
                  </a:lnTo>
                  <a:lnTo>
                    <a:pt x="144" y="864"/>
                  </a:lnTo>
                  <a:lnTo>
                    <a:pt x="240" y="912"/>
                  </a:lnTo>
                  <a:lnTo>
                    <a:pt x="576" y="816"/>
                  </a:lnTo>
                  <a:lnTo>
                    <a:pt x="960" y="576"/>
                  </a:lnTo>
                  <a:lnTo>
                    <a:pt x="1200" y="432"/>
                  </a:lnTo>
                  <a:lnTo>
                    <a:pt x="1536" y="288"/>
                  </a:lnTo>
                  <a:cubicBezTo>
                    <a:pt x="1584" y="256"/>
                    <a:pt x="1636" y="229"/>
                    <a:pt x="1680" y="192"/>
                  </a:cubicBezTo>
                  <a:cubicBezTo>
                    <a:pt x="1685" y="188"/>
                    <a:pt x="1664" y="187"/>
                    <a:pt x="1664" y="180"/>
                  </a:cubicBezTo>
                  <a:cubicBezTo>
                    <a:pt x="1664" y="173"/>
                    <a:pt x="1675" y="172"/>
                    <a:pt x="1680" y="168"/>
                  </a:cubicBezTo>
                  <a:cubicBezTo>
                    <a:pt x="1702" y="149"/>
                    <a:pt x="1720" y="128"/>
                    <a:pt x="1740" y="108"/>
                  </a:cubicBezTo>
                  <a:lnTo>
                    <a:pt x="1728" y="48"/>
                  </a:lnTo>
                  <a:close/>
                </a:path>
              </a:pathLst>
            </a:custGeom>
            <a:solidFill>
              <a:srgbClr val="4FB8CD"/>
            </a:solidFill>
            <a:ln w="9525">
              <a:noFill/>
              <a:round/>
              <a:headEnd/>
              <a:tailEnd/>
            </a:ln>
          </p:spPr>
          <p:txBody>
            <a:bodyPr lIns="87199" tIns="43600" rIns="87199" bIns="43600"/>
            <a:lstStyle/>
            <a:p>
              <a:endParaRPr lang="en-US">
                <a:solidFill>
                  <a:prstClr val="black"/>
                </a:solidFill>
              </a:endParaRPr>
            </a:p>
          </p:txBody>
        </p:sp>
        <p:sp>
          <p:nvSpPr>
            <p:cNvPr id="29801" name="Text Box 38"/>
            <p:cNvSpPr txBox="1">
              <a:spLocks noChangeArrowheads="1"/>
            </p:cNvSpPr>
            <p:nvPr/>
          </p:nvSpPr>
          <p:spPr bwMode="auto">
            <a:xfrm rot="-1338461">
              <a:off x="838200" y="1662120"/>
              <a:ext cx="1441451" cy="358766"/>
            </a:xfrm>
            <a:prstGeom prst="rect">
              <a:avLst/>
            </a:prstGeom>
            <a:noFill/>
            <a:ln w="9525" algn="ctr">
              <a:noFill/>
              <a:prstDash val="dash"/>
              <a:miter lim="800000"/>
              <a:headEnd/>
              <a:tailEnd/>
            </a:ln>
          </p:spPr>
          <p:txBody>
            <a:bodyPr lIns="62275" tIns="31137" rIns="62275" bIns="31137">
              <a:spAutoFit/>
            </a:bodyPr>
            <a:lstStyle/>
            <a:p>
              <a:pPr algn="ctr" defTabSz="868363"/>
              <a:r>
                <a:rPr lang="en-US" sz="900" b="1">
                  <a:solidFill>
                    <a:prstClr val="white"/>
                  </a:solidFill>
                </a:rPr>
                <a:t>Pel. Tarumajaya</a:t>
              </a:r>
            </a:p>
          </p:txBody>
        </p:sp>
        <p:sp>
          <p:nvSpPr>
            <p:cNvPr id="29802" name="Text Box 172"/>
            <p:cNvSpPr txBox="1">
              <a:spLocks noChangeArrowheads="1"/>
            </p:cNvSpPr>
            <p:nvPr/>
          </p:nvSpPr>
          <p:spPr bwMode="auto">
            <a:xfrm rot="-151567">
              <a:off x="6707188" y="3189288"/>
              <a:ext cx="688975" cy="214312"/>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9803" name="Text Box 172"/>
            <p:cNvSpPr txBox="1">
              <a:spLocks noChangeArrowheads="1"/>
            </p:cNvSpPr>
            <p:nvPr/>
          </p:nvSpPr>
          <p:spPr bwMode="auto">
            <a:xfrm rot="-151567">
              <a:off x="2590800" y="1690688"/>
              <a:ext cx="609600" cy="214312"/>
            </a:xfrm>
            <a:prstGeom prst="rect">
              <a:avLst/>
            </a:prstGeom>
            <a:noFill/>
            <a:ln w="25400" algn="ctr">
              <a:noFill/>
              <a:miter lim="800000"/>
              <a:headEnd/>
              <a:tailEnd/>
            </a:ln>
          </p:spPr>
          <p:txBody>
            <a:bodyPr lIns="87187" tIns="43595" rIns="87187" bIns="43595" anchor="ctr"/>
            <a:lstStyle/>
            <a:p>
              <a:pPr algn="ctr" defTabSz="868363"/>
              <a:endParaRPr lang="en-US" sz="600" b="1">
                <a:solidFill>
                  <a:prstClr val="white"/>
                </a:solidFill>
              </a:endParaRPr>
            </a:p>
          </p:txBody>
        </p:sp>
        <p:sp>
          <p:nvSpPr>
            <p:cNvPr id="29804" name="Text Box 172"/>
            <p:cNvSpPr txBox="1">
              <a:spLocks noChangeArrowheads="1"/>
            </p:cNvSpPr>
            <p:nvPr/>
          </p:nvSpPr>
          <p:spPr bwMode="auto">
            <a:xfrm rot="-151567">
              <a:off x="6557963" y="1260475"/>
              <a:ext cx="609600" cy="214313"/>
            </a:xfrm>
            <a:prstGeom prst="rect">
              <a:avLst/>
            </a:prstGeom>
            <a:noFill/>
            <a:ln w="25400" algn="ctr">
              <a:noFill/>
              <a:miter lim="800000"/>
              <a:headEnd/>
              <a:tailEnd/>
            </a:ln>
          </p:spPr>
          <p:txBody>
            <a:bodyPr lIns="87177" tIns="43590" rIns="87177" bIns="43590" anchor="ctr"/>
            <a:lstStyle/>
            <a:p>
              <a:pPr algn="ctr" defTabSz="868363"/>
              <a:endParaRPr lang="en-US" sz="600" b="1">
                <a:solidFill>
                  <a:prstClr val="white"/>
                </a:solidFill>
              </a:endParaRPr>
            </a:p>
          </p:txBody>
        </p:sp>
        <p:sp>
          <p:nvSpPr>
            <p:cNvPr id="273" name="Rectangle 272"/>
            <p:cNvSpPr/>
            <p:nvPr/>
          </p:nvSpPr>
          <p:spPr>
            <a:xfrm>
              <a:off x="6553594" y="2590119"/>
              <a:ext cx="305030" cy="229076"/>
            </a:xfrm>
            <a:prstGeom prst="rect">
              <a:avLst/>
            </a:pr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87199" tIns="43600" rIns="87199" bIns="43600" anchor="ctr"/>
            <a:lstStyle/>
            <a:p>
              <a:pPr algn="ctr" defTabSz="913068">
                <a:defRPr/>
              </a:pPr>
              <a:endParaRPr lang="en-US" dirty="0">
                <a:solidFill>
                  <a:prstClr val="white"/>
                </a:solidFill>
              </a:endParaRPr>
            </a:p>
          </p:txBody>
        </p:sp>
        <p:sp>
          <p:nvSpPr>
            <p:cNvPr id="274" name="Rectangle 273"/>
            <p:cNvSpPr/>
            <p:nvPr/>
          </p:nvSpPr>
          <p:spPr>
            <a:xfrm>
              <a:off x="229312" y="152306"/>
              <a:ext cx="8762956" cy="548649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09" tIns="43605" rIns="87209" bIns="43605" anchor="ctr"/>
            <a:lstStyle/>
            <a:p>
              <a:pPr algn="ctr" defTabSz="913068">
                <a:defRPr/>
              </a:pPr>
              <a:endParaRPr lang="en-US" dirty="0">
                <a:solidFill>
                  <a:prstClr val="white"/>
                </a:solidFill>
              </a:endParaRPr>
            </a:p>
          </p:txBody>
        </p:sp>
        <p:sp>
          <p:nvSpPr>
            <p:cNvPr id="29807" name="Text Box 40"/>
            <p:cNvSpPr txBox="1">
              <a:spLocks noChangeArrowheads="1"/>
            </p:cNvSpPr>
            <p:nvPr/>
          </p:nvSpPr>
          <p:spPr bwMode="auto">
            <a:xfrm rot="20165719">
              <a:off x="7099713" y="3055774"/>
              <a:ext cx="1051699" cy="403559"/>
            </a:xfrm>
            <a:prstGeom prst="rect">
              <a:avLst/>
            </a:prstGeom>
            <a:noFill/>
            <a:ln w="9525" algn="ctr">
              <a:noFill/>
              <a:prstDash val="dash"/>
              <a:miter lim="800000"/>
              <a:headEnd/>
              <a:tailEnd/>
            </a:ln>
          </p:spPr>
          <p:txBody>
            <a:bodyPr wrap="none" lIns="87177" tIns="43590" rIns="87177" bIns="43590">
              <a:spAutoFit/>
            </a:bodyPr>
            <a:lstStyle/>
            <a:p>
              <a:pPr algn="ctr" defTabSz="868363"/>
              <a:r>
                <a:rPr lang="en-US" sz="900" b="1">
                  <a:solidFill>
                    <a:prstClr val="white"/>
                  </a:solidFill>
                </a:rPr>
                <a:t>Bandara Nusawiru</a:t>
              </a:r>
            </a:p>
          </p:txBody>
        </p:sp>
      </p:grpSp>
      <p:grpSp>
        <p:nvGrpSpPr>
          <p:cNvPr id="3" name="Group 312"/>
          <p:cNvGrpSpPr>
            <a:grpSpLocks/>
          </p:cNvGrpSpPr>
          <p:nvPr/>
        </p:nvGrpSpPr>
        <p:grpSpPr bwMode="auto">
          <a:xfrm>
            <a:off x="679455" y="3343275"/>
            <a:ext cx="7970838" cy="2484438"/>
            <a:chOff x="679313" y="696612"/>
            <a:chExt cx="7971457" cy="4518338"/>
          </a:xfrm>
        </p:grpSpPr>
        <p:pic>
          <p:nvPicPr>
            <p:cNvPr id="29710" name="Picture 3"/>
            <p:cNvPicPr>
              <a:picLocks noChangeAspect="1" noChangeArrowheads="1"/>
            </p:cNvPicPr>
            <p:nvPr/>
          </p:nvPicPr>
          <p:blipFill>
            <a:blip r:embed="rId3" cstate="print"/>
            <a:srcRect l="75665" t="77466" r="18852" b="12903"/>
            <a:stretch>
              <a:fillRect/>
            </a:stretch>
          </p:blipFill>
          <p:spPr bwMode="auto">
            <a:xfrm>
              <a:off x="7919108" y="4363410"/>
              <a:ext cx="485780" cy="541024"/>
            </a:xfrm>
            <a:prstGeom prst="rect">
              <a:avLst/>
            </a:prstGeom>
            <a:noFill/>
            <a:ln w="28575">
              <a:noFill/>
              <a:miter lim="800000"/>
              <a:headEnd/>
              <a:tailEnd/>
            </a:ln>
          </p:spPr>
        </p:pic>
        <p:sp>
          <p:nvSpPr>
            <p:cNvPr id="29711" name="Freeform 178"/>
            <p:cNvSpPr>
              <a:spLocks/>
            </p:cNvSpPr>
            <p:nvPr/>
          </p:nvSpPr>
          <p:spPr bwMode="auto">
            <a:xfrm rot="-1482326">
              <a:off x="6176221" y="4424322"/>
              <a:ext cx="1424366" cy="532642"/>
            </a:xfrm>
            <a:custGeom>
              <a:avLst/>
              <a:gdLst>
                <a:gd name="T0" fmla="*/ 2147483647 w 1740"/>
                <a:gd name="T1" fmla="*/ 2147483647 h 912"/>
                <a:gd name="T2" fmla="*/ 2147483647 w 1740"/>
                <a:gd name="T3" fmla="*/ 0 h 912"/>
                <a:gd name="T4" fmla="*/ 2147483647 w 1740"/>
                <a:gd name="T5" fmla="*/ 2147483647 h 912"/>
                <a:gd name="T6" fmla="*/ 2147483647 w 1740"/>
                <a:gd name="T7" fmla="*/ 2147483647 h 912"/>
                <a:gd name="T8" fmla="*/ 2147483647 w 1740"/>
                <a:gd name="T9" fmla="*/ 2147483647 h 912"/>
                <a:gd name="T10" fmla="*/ 0 w 1740"/>
                <a:gd name="T11" fmla="*/ 2147483647 h 912"/>
                <a:gd name="T12" fmla="*/ 2147483647 w 1740"/>
                <a:gd name="T13" fmla="*/ 2147483647 h 912"/>
                <a:gd name="T14" fmla="*/ 2147483647 w 1740"/>
                <a:gd name="T15" fmla="*/ 2147483647 h 912"/>
                <a:gd name="T16" fmla="*/ 2147483647 w 1740"/>
                <a:gd name="T17" fmla="*/ 2147483647 h 912"/>
                <a:gd name="T18" fmla="*/ 2147483647 w 1740"/>
                <a:gd name="T19" fmla="*/ 2147483647 h 912"/>
                <a:gd name="T20" fmla="*/ 2147483647 w 1740"/>
                <a:gd name="T21" fmla="*/ 2147483647 h 912"/>
                <a:gd name="T22" fmla="*/ 2147483647 w 1740"/>
                <a:gd name="T23" fmla="*/ 2147483647 h 912"/>
                <a:gd name="T24" fmla="*/ 2147483647 w 1740"/>
                <a:gd name="T25" fmla="*/ 2147483647 h 912"/>
                <a:gd name="T26" fmla="*/ 2147483647 w 1740"/>
                <a:gd name="T27" fmla="*/ 2147483647 h 912"/>
                <a:gd name="T28" fmla="*/ 2147483647 w 1740"/>
                <a:gd name="T29" fmla="*/ 2147483647 h 912"/>
                <a:gd name="T30" fmla="*/ 2147483647 w 1740"/>
                <a:gd name="T31" fmla="*/ 2147483647 h 912"/>
                <a:gd name="T32" fmla="*/ 2147483647 w 1740"/>
                <a:gd name="T33" fmla="*/ 2147483647 h 912"/>
                <a:gd name="T34" fmla="*/ 2147483647 w 1740"/>
                <a:gd name="T35" fmla="*/ 2147483647 h 9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0"/>
                <a:gd name="T55" fmla="*/ 0 h 912"/>
                <a:gd name="T56" fmla="*/ 1740 w 1740"/>
                <a:gd name="T57" fmla="*/ 912 h 9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0" h="912">
                  <a:moveTo>
                    <a:pt x="1728" y="48"/>
                  </a:moveTo>
                  <a:lnTo>
                    <a:pt x="1488" y="0"/>
                  </a:lnTo>
                  <a:lnTo>
                    <a:pt x="1248" y="48"/>
                  </a:lnTo>
                  <a:lnTo>
                    <a:pt x="960" y="144"/>
                  </a:lnTo>
                  <a:lnTo>
                    <a:pt x="480" y="432"/>
                  </a:lnTo>
                  <a:lnTo>
                    <a:pt x="0" y="672"/>
                  </a:lnTo>
                  <a:lnTo>
                    <a:pt x="96" y="816"/>
                  </a:lnTo>
                  <a:lnTo>
                    <a:pt x="144" y="864"/>
                  </a:lnTo>
                  <a:lnTo>
                    <a:pt x="240" y="912"/>
                  </a:lnTo>
                  <a:lnTo>
                    <a:pt x="576" y="816"/>
                  </a:lnTo>
                  <a:lnTo>
                    <a:pt x="960" y="576"/>
                  </a:lnTo>
                  <a:lnTo>
                    <a:pt x="1200" y="432"/>
                  </a:lnTo>
                  <a:lnTo>
                    <a:pt x="1536" y="288"/>
                  </a:lnTo>
                  <a:cubicBezTo>
                    <a:pt x="1584" y="256"/>
                    <a:pt x="1636" y="229"/>
                    <a:pt x="1680" y="192"/>
                  </a:cubicBezTo>
                  <a:cubicBezTo>
                    <a:pt x="1685" y="188"/>
                    <a:pt x="1664" y="187"/>
                    <a:pt x="1664" y="180"/>
                  </a:cubicBezTo>
                  <a:cubicBezTo>
                    <a:pt x="1664" y="173"/>
                    <a:pt x="1675" y="172"/>
                    <a:pt x="1680" y="168"/>
                  </a:cubicBezTo>
                  <a:cubicBezTo>
                    <a:pt x="1702" y="149"/>
                    <a:pt x="1720" y="128"/>
                    <a:pt x="1740" y="108"/>
                  </a:cubicBezTo>
                  <a:lnTo>
                    <a:pt x="1728" y="48"/>
                  </a:lnTo>
                  <a:close/>
                </a:path>
              </a:pathLst>
            </a:custGeom>
            <a:solidFill>
              <a:srgbClr val="4FB8CD"/>
            </a:solidFill>
            <a:ln w="9525">
              <a:noFill/>
              <a:round/>
              <a:headEnd/>
              <a:tailEnd/>
            </a:ln>
          </p:spPr>
          <p:txBody>
            <a:bodyPr lIns="87199" tIns="43600" rIns="87199" bIns="43600"/>
            <a:lstStyle/>
            <a:p>
              <a:r>
                <a:rPr lang="en-US" sz="1200">
                  <a:solidFill>
                    <a:prstClr val="black"/>
                  </a:solidFill>
                  <a:latin typeface="Times New Roman" pitchFamily="18" charset="0"/>
                  <a:cs typeface="Times New Roman" pitchFamily="18" charset="0"/>
                </a:rPr>
                <a:t>Samudera Hindia</a:t>
              </a:r>
              <a:endParaRPr lang="id-ID" sz="1200">
                <a:solidFill>
                  <a:prstClr val="black"/>
                </a:solidFill>
                <a:latin typeface="Times New Roman" pitchFamily="18" charset="0"/>
                <a:cs typeface="Times New Roman" pitchFamily="18" charset="0"/>
              </a:endParaRPr>
            </a:p>
          </p:txBody>
        </p:sp>
        <p:pic>
          <p:nvPicPr>
            <p:cNvPr id="29712" name="Picture 3"/>
            <p:cNvPicPr>
              <a:picLocks noChangeAspect="1" noChangeArrowheads="1"/>
            </p:cNvPicPr>
            <p:nvPr/>
          </p:nvPicPr>
          <p:blipFill>
            <a:blip r:embed="rId3" cstate="print"/>
            <a:srcRect l="75665" t="77466" r="18852" b="12903"/>
            <a:stretch>
              <a:fillRect/>
            </a:stretch>
          </p:blipFill>
          <p:spPr bwMode="auto">
            <a:xfrm>
              <a:off x="7715272" y="4673926"/>
              <a:ext cx="485780" cy="541024"/>
            </a:xfrm>
            <a:prstGeom prst="rect">
              <a:avLst/>
            </a:prstGeom>
            <a:noFill/>
            <a:ln w="28575">
              <a:noFill/>
              <a:miter lim="800000"/>
              <a:headEnd/>
              <a:tailEnd/>
            </a:ln>
          </p:spPr>
        </p:pic>
        <p:sp>
          <p:nvSpPr>
            <p:cNvPr id="302" name="Freeform 301"/>
            <p:cNvSpPr/>
            <p:nvPr/>
          </p:nvSpPr>
          <p:spPr>
            <a:xfrm>
              <a:off x="679313" y="1600280"/>
              <a:ext cx="2635455" cy="1758253"/>
            </a:xfrm>
            <a:custGeom>
              <a:avLst/>
              <a:gdLst>
                <a:gd name="connsiteX0" fmla="*/ 0 w 2514600"/>
                <a:gd name="connsiteY0" fmla="*/ 1230849 h 1659474"/>
                <a:gd name="connsiteX1" fmla="*/ 85725 w 2514600"/>
                <a:gd name="connsiteY1" fmla="*/ 1411824 h 1659474"/>
                <a:gd name="connsiteX2" fmla="*/ 409575 w 2514600"/>
                <a:gd name="connsiteY2" fmla="*/ 1307049 h 1659474"/>
                <a:gd name="connsiteX3" fmla="*/ 504825 w 2514600"/>
                <a:gd name="connsiteY3" fmla="*/ 1478499 h 1659474"/>
                <a:gd name="connsiteX4" fmla="*/ 438150 w 2514600"/>
                <a:gd name="connsiteY4" fmla="*/ 1516599 h 1659474"/>
                <a:gd name="connsiteX5" fmla="*/ 485775 w 2514600"/>
                <a:gd name="connsiteY5" fmla="*/ 1630899 h 1659474"/>
                <a:gd name="connsiteX6" fmla="*/ 771525 w 2514600"/>
                <a:gd name="connsiteY6" fmla="*/ 1516599 h 1659474"/>
                <a:gd name="connsiteX7" fmla="*/ 952500 w 2514600"/>
                <a:gd name="connsiteY7" fmla="*/ 1516599 h 1659474"/>
                <a:gd name="connsiteX8" fmla="*/ 1009650 w 2514600"/>
                <a:gd name="connsiteY8" fmla="*/ 1592799 h 1659474"/>
                <a:gd name="connsiteX9" fmla="*/ 1076325 w 2514600"/>
                <a:gd name="connsiteY9" fmla="*/ 1611849 h 1659474"/>
                <a:gd name="connsiteX10" fmla="*/ 1133475 w 2514600"/>
                <a:gd name="connsiteY10" fmla="*/ 1659474 h 1659474"/>
                <a:gd name="connsiteX11" fmla="*/ 1333500 w 2514600"/>
                <a:gd name="connsiteY11" fmla="*/ 1573749 h 1659474"/>
                <a:gd name="connsiteX12" fmla="*/ 1219200 w 2514600"/>
                <a:gd name="connsiteY12" fmla="*/ 1421349 h 1659474"/>
                <a:gd name="connsiteX13" fmla="*/ 1143000 w 2514600"/>
                <a:gd name="connsiteY13" fmla="*/ 1326099 h 1659474"/>
                <a:gd name="connsiteX14" fmla="*/ 1114425 w 2514600"/>
                <a:gd name="connsiteY14" fmla="*/ 1221324 h 1659474"/>
                <a:gd name="connsiteX15" fmla="*/ 1371600 w 2514600"/>
                <a:gd name="connsiteY15" fmla="*/ 1107024 h 1659474"/>
                <a:gd name="connsiteX16" fmla="*/ 1676400 w 2514600"/>
                <a:gd name="connsiteY16" fmla="*/ 1040349 h 1659474"/>
                <a:gd name="connsiteX17" fmla="*/ 1743075 w 2514600"/>
                <a:gd name="connsiteY17" fmla="*/ 926049 h 1659474"/>
                <a:gd name="connsiteX18" fmla="*/ 1571625 w 2514600"/>
                <a:gd name="connsiteY18" fmla="*/ 659349 h 1659474"/>
                <a:gd name="connsiteX19" fmla="*/ 1581150 w 2514600"/>
                <a:gd name="connsiteY19" fmla="*/ 545049 h 1659474"/>
                <a:gd name="connsiteX20" fmla="*/ 1809750 w 2514600"/>
                <a:gd name="connsiteY20" fmla="*/ 487899 h 1659474"/>
                <a:gd name="connsiteX21" fmla="*/ 1914525 w 2514600"/>
                <a:gd name="connsiteY21" fmla="*/ 449799 h 1659474"/>
                <a:gd name="connsiteX22" fmla="*/ 2133600 w 2514600"/>
                <a:gd name="connsiteY22" fmla="*/ 373599 h 1659474"/>
                <a:gd name="connsiteX23" fmla="*/ 2200275 w 2514600"/>
                <a:gd name="connsiteY23" fmla="*/ 430749 h 1659474"/>
                <a:gd name="connsiteX24" fmla="*/ 2200275 w 2514600"/>
                <a:gd name="connsiteY24" fmla="*/ 535524 h 1659474"/>
                <a:gd name="connsiteX25" fmla="*/ 2171700 w 2514600"/>
                <a:gd name="connsiteY25" fmla="*/ 611724 h 1659474"/>
                <a:gd name="connsiteX26" fmla="*/ 2209800 w 2514600"/>
                <a:gd name="connsiteY26" fmla="*/ 678399 h 1659474"/>
                <a:gd name="connsiteX27" fmla="*/ 2352675 w 2514600"/>
                <a:gd name="connsiteY27" fmla="*/ 706974 h 1659474"/>
                <a:gd name="connsiteX28" fmla="*/ 2514600 w 2514600"/>
                <a:gd name="connsiteY28" fmla="*/ 573624 h 1659474"/>
                <a:gd name="connsiteX29" fmla="*/ 2486025 w 2514600"/>
                <a:gd name="connsiteY29" fmla="*/ 459324 h 1659474"/>
                <a:gd name="connsiteX30" fmla="*/ 2400300 w 2514600"/>
                <a:gd name="connsiteY30" fmla="*/ 325974 h 1659474"/>
                <a:gd name="connsiteX31" fmla="*/ 2295525 w 2514600"/>
                <a:gd name="connsiteY31" fmla="*/ 221199 h 1659474"/>
                <a:gd name="connsiteX32" fmla="*/ 2105025 w 2514600"/>
                <a:gd name="connsiteY32" fmla="*/ 135474 h 1659474"/>
                <a:gd name="connsiteX33" fmla="*/ 1885950 w 2514600"/>
                <a:gd name="connsiteY33" fmla="*/ 135474 h 1659474"/>
                <a:gd name="connsiteX34" fmla="*/ 1781175 w 2514600"/>
                <a:gd name="connsiteY34" fmla="*/ 249774 h 1659474"/>
                <a:gd name="connsiteX35" fmla="*/ 1781175 w 2514600"/>
                <a:gd name="connsiteY35" fmla="*/ 316449 h 1659474"/>
                <a:gd name="connsiteX36" fmla="*/ 1657350 w 2514600"/>
                <a:gd name="connsiteY36" fmla="*/ 335499 h 1659474"/>
                <a:gd name="connsiteX37" fmla="*/ 1638300 w 2514600"/>
                <a:gd name="connsiteY37" fmla="*/ 221199 h 1659474"/>
                <a:gd name="connsiteX38" fmla="*/ 1524000 w 2514600"/>
                <a:gd name="connsiteY38" fmla="*/ 87849 h 1659474"/>
                <a:gd name="connsiteX39" fmla="*/ 1419225 w 2514600"/>
                <a:gd name="connsiteY39" fmla="*/ 2124 h 1659474"/>
                <a:gd name="connsiteX40" fmla="*/ 1247775 w 2514600"/>
                <a:gd name="connsiteY40" fmla="*/ 21174 h 1659474"/>
                <a:gd name="connsiteX41" fmla="*/ 1095375 w 2514600"/>
                <a:gd name="connsiteY41" fmla="*/ 87849 h 1659474"/>
                <a:gd name="connsiteX42" fmla="*/ 942975 w 2514600"/>
                <a:gd name="connsiteY42" fmla="*/ 164049 h 1659474"/>
                <a:gd name="connsiteX43" fmla="*/ 895350 w 2514600"/>
                <a:gd name="connsiteY43" fmla="*/ 192624 h 1659474"/>
                <a:gd name="connsiteX44" fmla="*/ 828675 w 2514600"/>
                <a:gd name="connsiteY44" fmla="*/ 259299 h 1659474"/>
                <a:gd name="connsiteX45" fmla="*/ 923925 w 2514600"/>
                <a:gd name="connsiteY45" fmla="*/ 440274 h 1659474"/>
                <a:gd name="connsiteX46" fmla="*/ 904875 w 2514600"/>
                <a:gd name="connsiteY46" fmla="*/ 545049 h 1659474"/>
                <a:gd name="connsiteX47" fmla="*/ 981075 w 2514600"/>
                <a:gd name="connsiteY47" fmla="*/ 678399 h 1659474"/>
                <a:gd name="connsiteX48" fmla="*/ 942975 w 2514600"/>
                <a:gd name="connsiteY48" fmla="*/ 792699 h 1659474"/>
                <a:gd name="connsiteX49" fmla="*/ 781050 w 2514600"/>
                <a:gd name="connsiteY49" fmla="*/ 859374 h 1659474"/>
                <a:gd name="connsiteX50" fmla="*/ 504825 w 2514600"/>
                <a:gd name="connsiteY50" fmla="*/ 964149 h 1659474"/>
                <a:gd name="connsiteX51" fmla="*/ 276225 w 2514600"/>
                <a:gd name="connsiteY51" fmla="*/ 1040349 h 1659474"/>
                <a:gd name="connsiteX52" fmla="*/ 133350 w 2514600"/>
                <a:gd name="connsiteY52" fmla="*/ 1135599 h 1659474"/>
                <a:gd name="connsiteX53" fmla="*/ 0 w 2514600"/>
                <a:gd name="connsiteY53" fmla="*/ 1230849 h 165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14600" h="1659474">
                  <a:moveTo>
                    <a:pt x="0" y="1230849"/>
                  </a:moveTo>
                  <a:lnTo>
                    <a:pt x="85725" y="1411824"/>
                  </a:lnTo>
                  <a:cubicBezTo>
                    <a:pt x="412569" y="1296467"/>
                    <a:pt x="409575" y="1183048"/>
                    <a:pt x="409575" y="1307049"/>
                  </a:cubicBezTo>
                  <a:lnTo>
                    <a:pt x="504825" y="1478499"/>
                  </a:lnTo>
                  <a:lnTo>
                    <a:pt x="438150" y="1516599"/>
                  </a:lnTo>
                  <a:lnTo>
                    <a:pt x="485775" y="1630899"/>
                  </a:lnTo>
                  <a:lnTo>
                    <a:pt x="771525" y="1516599"/>
                  </a:lnTo>
                  <a:lnTo>
                    <a:pt x="952500" y="1516599"/>
                  </a:lnTo>
                  <a:cubicBezTo>
                    <a:pt x="1001808" y="1595491"/>
                    <a:pt x="970172" y="1592799"/>
                    <a:pt x="1009650" y="1592799"/>
                  </a:cubicBezTo>
                  <a:lnTo>
                    <a:pt x="1076325" y="1611849"/>
                  </a:lnTo>
                  <a:lnTo>
                    <a:pt x="1133475" y="1659474"/>
                  </a:lnTo>
                  <a:lnTo>
                    <a:pt x="1333500" y="1573749"/>
                  </a:lnTo>
                  <a:lnTo>
                    <a:pt x="1219200" y="1421349"/>
                  </a:lnTo>
                  <a:lnTo>
                    <a:pt x="1143000" y="1326099"/>
                  </a:lnTo>
                  <a:lnTo>
                    <a:pt x="1114425" y="1221324"/>
                  </a:lnTo>
                  <a:lnTo>
                    <a:pt x="1371600" y="1107024"/>
                  </a:lnTo>
                  <a:lnTo>
                    <a:pt x="1676400" y="1040349"/>
                  </a:lnTo>
                  <a:lnTo>
                    <a:pt x="1743075" y="926049"/>
                  </a:lnTo>
                  <a:lnTo>
                    <a:pt x="1571625" y="659349"/>
                  </a:lnTo>
                  <a:lnTo>
                    <a:pt x="1581150" y="545049"/>
                  </a:lnTo>
                  <a:lnTo>
                    <a:pt x="1809750" y="487899"/>
                  </a:lnTo>
                  <a:lnTo>
                    <a:pt x="1914525" y="449799"/>
                  </a:lnTo>
                  <a:lnTo>
                    <a:pt x="2133600" y="373599"/>
                  </a:lnTo>
                  <a:cubicBezTo>
                    <a:pt x="2202859" y="423069"/>
                    <a:pt x="2200275" y="393912"/>
                    <a:pt x="2200275" y="430749"/>
                  </a:cubicBezTo>
                  <a:lnTo>
                    <a:pt x="2200275" y="535524"/>
                  </a:lnTo>
                  <a:lnTo>
                    <a:pt x="2171700" y="611724"/>
                  </a:lnTo>
                  <a:cubicBezTo>
                    <a:pt x="2184400" y="633949"/>
                    <a:pt x="2187148" y="666477"/>
                    <a:pt x="2209800" y="678399"/>
                  </a:cubicBezTo>
                  <a:cubicBezTo>
                    <a:pt x="2252779" y="701019"/>
                    <a:pt x="2352675" y="706974"/>
                    <a:pt x="2352675" y="706974"/>
                  </a:cubicBezTo>
                  <a:lnTo>
                    <a:pt x="2514600" y="573624"/>
                  </a:lnTo>
                  <a:lnTo>
                    <a:pt x="2486025" y="459324"/>
                  </a:lnTo>
                  <a:lnTo>
                    <a:pt x="2400300" y="325974"/>
                  </a:lnTo>
                  <a:lnTo>
                    <a:pt x="2295525" y="221199"/>
                  </a:lnTo>
                  <a:cubicBezTo>
                    <a:pt x="2111681" y="134115"/>
                    <a:pt x="2181301" y="135474"/>
                    <a:pt x="2105025" y="135474"/>
                  </a:cubicBezTo>
                  <a:lnTo>
                    <a:pt x="1885950" y="135474"/>
                  </a:lnTo>
                  <a:cubicBezTo>
                    <a:pt x="1785680" y="235744"/>
                    <a:pt x="1810780" y="190563"/>
                    <a:pt x="1781175" y="249774"/>
                  </a:cubicBezTo>
                  <a:lnTo>
                    <a:pt x="1781175" y="316449"/>
                  </a:lnTo>
                  <a:lnTo>
                    <a:pt x="1657350" y="335499"/>
                  </a:lnTo>
                  <a:lnTo>
                    <a:pt x="1638300" y="221199"/>
                  </a:lnTo>
                  <a:cubicBezTo>
                    <a:pt x="1531563" y="85352"/>
                    <a:pt x="1590054" y="87849"/>
                    <a:pt x="1524000" y="87849"/>
                  </a:cubicBezTo>
                  <a:cubicBezTo>
                    <a:pt x="1426390" y="0"/>
                    <a:pt x="1471465" y="2124"/>
                    <a:pt x="1419225" y="2124"/>
                  </a:cubicBezTo>
                  <a:lnTo>
                    <a:pt x="1247775" y="21174"/>
                  </a:lnTo>
                  <a:lnTo>
                    <a:pt x="1095375" y="87849"/>
                  </a:lnTo>
                  <a:cubicBezTo>
                    <a:pt x="1044575" y="113249"/>
                    <a:pt x="993287" y="137695"/>
                    <a:pt x="942975" y="164049"/>
                  </a:cubicBezTo>
                  <a:cubicBezTo>
                    <a:pt x="926575" y="172639"/>
                    <a:pt x="895350" y="192624"/>
                    <a:pt x="895350" y="192624"/>
                  </a:cubicBezTo>
                  <a:lnTo>
                    <a:pt x="828675" y="259299"/>
                  </a:lnTo>
                  <a:lnTo>
                    <a:pt x="923925" y="440274"/>
                  </a:lnTo>
                  <a:lnTo>
                    <a:pt x="904875" y="545049"/>
                  </a:lnTo>
                  <a:cubicBezTo>
                    <a:pt x="982739" y="671578"/>
                    <a:pt x="981075" y="620410"/>
                    <a:pt x="981075" y="678399"/>
                  </a:cubicBezTo>
                  <a:lnTo>
                    <a:pt x="942975" y="792699"/>
                  </a:lnTo>
                  <a:lnTo>
                    <a:pt x="781050" y="859374"/>
                  </a:lnTo>
                  <a:lnTo>
                    <a:pt x="504825" y="964149"/>
                  </a:lnTo>
                  <a:lnTo>
                    <a:pt x="276225" y="1040349"/>
                  </a:lnTo>
                  <a:lnTo>
                    <a:pt x="133350" y="1135599"/>
                  </a:lnTo>
                  <a:lnTo>
                    <a:pt x="0" y="1230849"/>
                  </a:lnTo>
                  <a:close/>
                </a:path>
              </a:pathLst>
            </a:cu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3" name="Freeform 302"/>
            <p:cNvSpPr/>
            <p:nvPr/>
          </p:nvSpPr>
          <p:spPr>
            <a:xfrm>
              <a:off x="1341352" y="4135168"/>
              <a:ext cx="509627" cy="551438"/>
            </a:xfrm>
            <a:custGeom>
              <a:avLst/>
              <a:gdLst>
                <a:gd name="connsiteX0" fmla="*/ 77098 w 487199"/>
                <a:gd name="connsiteY0" fmla="*/ 301539 h 520614"/>
                <a:gd name="connsiteX1" fmla="*/ 143773 w 487199"/>
                <a:gd name="connsiteY1" fmla="*/ 301539 h 520614"/>
                <a:gd name="connsiteX2" fmla="*/ 200923 w 487199"/>
                <a:gd name="connsiteY2" fmla="*/ 311064 h 520614"/>
                <a:gd name="connsiteX3" fmla="*/ 219973 w 487199"/>
                <a:gd name="connsiteY3" fmla="*/ 463464 h 520614"/>
                <a:gd name="connsiteX4" fmla="*/ 219973 w 487199"/>
                <a:gd name="connsiteY4" fmla="*/ 511089 h 520614"/>
                <a:gd name="connsiteX5" fmla="*/ 219973 w 487199"/>
                <a:gd name="connsiteY5" fmla="*/ 511089 h 520614"/>
                <a:gd name="connsiteX6" fmla="*/ 334273 w 487199"/>
                <a:gd name="connsiteY6" fmla="*/ 520614 h 520614"/>
                <a:gd name="connsiteX7" fmla="*/ 362848 w 487199"/>
                <a:gd name="connsiteY7" fmla="*/ 434889 h 520614"/>
                <a:gd name="connsiteX8" fmla="*/ 362848 w 487199"/>
                <a:gd name="connsiteY8" fmla="*/ 330114 h 520614"/>
                <a:gd name="connsiteX9" fmla="*/ 353323 w 487199"/>
                <a:gd name="connsiteY9" fmla="*/ 244389 h 520614"/>
                <a:gd name="connsiteX10" fmla="*/ 410473 w 487199"/>
                <a:gd name="connsiteY10" fmla="*/ 177714 h 520614"/>
                <a:gd name="connsiteX11" fmla="*/ 429523 w 487199"/>
                <a:gd name="connsiteY11" fmla="*/ 120564 h 520614"/>
                <a:gd name="connsiteX12" fmla="*/ 429523 w 487199"/>
                <a:gd name="connsiteY12" fmla="*/ 6264 h 520614"/>
                <a:gd name="connsiteX13" fmla="*/ 305698 w 487199"/>
                <a:gd name="connsiteY13" fmla="*/ 15789 h 520614"/>
                <a:gd name="connsiteX14" fmla="*/ 267598 w 487199"/>
                <a:gd name="connsiteY14" fmla="*/ 25314 h 520614"/>
                <a:gd name="connsiteX15" fmla="*/ 200923 w 487199"/>
                <a:gd name="connsiteY15" fmla="*/ 63414 h 520614"/>
                <a:gd name="connsiteX16" fmla="*/ 77098 w 487199"/>
                <a:gd name="connsiteY16" fmla="*/ 72939 h 520614"/>
                <a:gd name="connsiteX17" fmla="*/ 10423 w 487199"/>
                <a:gd name="connsiteY17" fmla="*/ 91989 h 520614"/>
                <a:gd name="connsiteX18" fmla="*/ 898 w 487199"/>
                <a:gd name="connsiteY18" fmla="*/ 177714 h 520614"/>
                <a:gd name="connsiteX19" fmla="*/ 10423 w 487199"/>
                <a:gd name="connsiteY19" fmla="*/ 244389 h 520614"/>
                <a:gd name="connsiteX20" fmla="*/ 77098 w 487199"/>
                <a:gd name="connsiteY20" fmla="*/ 301539 h 52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199" h="520614">
                  <a:moveTo>
                    <a:pt x="77098" y="301539"/>
                  </a:moveTo>
                  <a:lnTo>
                    <a:pt x="143773" y="301539"/>
                  </a:lnTo>
                  <a:lnTo>
                    <a:pt x="200923" y="311064"/>
                  </a:lnTo>
                  <a:cubicBezTo>
                    <a:pt x="220393" y="457086"/>
                    <a:pt x="219973" y="405893"/>
                    <a:pt x="219973" y="463464"/>
                  </a:cubicBezTo>
                  <a:lnTo>
                    <a:pt x="219973" y="511089"/>
                  </a:lnTo>
                  <a:lnTo>
                    <a:pt x="219973" y="511089"/>
                  </a:lnTo>
                  <a:lnTo>
                    <a:pt x="334273" y="520614"/>
                  </a:lnTo>
                  <a:lnTo>
                    <a:pt x="362848" y="434889"/>
                  </a:lnTo>
                  <a:lnTo>
                    <a:pt x="362848" y="330114"/>
                  </a:lnTo>
                  <a:lnTo>
                    <a:pt x="353323" y="244389"/>
                  </a:lnTo>
                  <a:lnTo>
                    <a:pt x="410473" y="177714"/>
                  </a:lnTo>
                  <a:lnTo>
                    <a:pt x="429523" y="120564"/>
                  </a:lnTo>
                  <a:cubicBezTo>
                    <a:pt x="449617" y="0"/>
                    <a:pt x="487199" y="6264"/>
                    <a:pt x="429523" y="6264"/>
                  </a:cubicBezTo>
                  <a:cubicBezTo>
                    <a:pt x="388248" y="9439"/>
                    <a:pt x="346775" y="10654"/>
                    <a:pt x="305698" y="15789"/>
                  </a:cubicBezTo>
                  <a:cubicBezTo>
                    <a:pt x="221466" y="26318"/>
                    <a:pt x="303811" y="25314"/>
                    <a:pt x="267598" y="25314"/>
                  </a:cubicBezTo>
                  <a:lnTo>
                    <a:pt x="200923" y="63414"/>
                  </a:lnTo>
                  <a:lnTo>
                    <a:pt x="77098" y="72939"/>
                  </a:lnTo>
                  <a:lnTo>
                    <a:pt x="10423" y="91989"/>
                  </a:lnTo>
                  <a:cubicBezTo>
                    <a:pt x="0" y="164950"/>
                    <a:pt x="898" y="136213"/>
                    <a:pt x="898" y="177714"/>
                  </a:cubicBezTo>
                  <a:lnTo>
                    <a:pt x="10423" y="244389"/>
                  </a:lnTo>
                  <a:cubicBezTo>
                    <a:pt x="30345" y="314117"/>
                    <a:pt x="6359" y="311064"/>
                    <a:pt x="77098" y="301539"/>
                  </a:cubicBezTo>
                  <a:close/>
                </a:path>
              </a:pathLst>
            </a:cu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4" name="Freeform 303"/>
            <p:cNvSpPr/>
            <p:nvPr/>
          </p:nvSpPr>
          <p:spPr>
            <a:xfrm>
              <a:off x="5889893" y="976663"/>
              <a:ext cx="938286" cy="444616"/>
            </a:xfrm>
            <a:custGeom>
              <a:avLst/>
              <a:gdLst>
                <a:gd name="connsiteX0" fmla="*/ 180975 w 895350"/>
                <a:gd name="connsiteY0" fmla="*/ 28575 h 419100"/>
                <a:gd name="connsiteX1" fmla="*/ 266700 w 895350"/>
                <a:gd name="connsiteY1" fmla="*/ 76200 h 419100"/>
                <a:gd name="connsiteX2" fmla="*/ 419100 w 895350"/>
                <a:gd name="connsiteY2" fmla="*/ 85725 h 419100"/>
                <a:gd name="connsiteX3" fmla="*/ 561975 w 895350"/>
                <a:gd name="connsiteY3" fmla="*/ 66675 h 419100"/>
                <a:gd name="connsiteX4" fmla="*/ 676275 w 895350"/>
                <a:gd name="connsiteY4" fmla="*/ 47625 h 419100"/>
                <a:gd name="connsiteX5" fmla="*/ 742950 w 895350"/>
                <a:gd name="connsiteY5" fmla="*/ 0 h 419100"/>
                <a:gd name="connsiteX6" fmla="*/ 809625 w 895350"/>
                <a:gd name="connsiteY6" fmla="*/ 38100 h 419100"/>
                <a:gd name="connsiteX7" fmla="*/ 866775 w 895350"/>
                <a:gd name="connsiteY7" fmla="*/ 104775 h 419100"/>
                <a:gd name="connsiteX8" fmla="*/ 895350 w 895350"/>
                <a:gd name="connsiteY8" fmla="*/ 114300 h 419100"/>
                <a:gd name="connsiteX9" fmla="*/ 866775 w 895350"/>
                <a:gd name="connsiteY9" fmla="*/ 171450 h 419100"/>
                <a:gd name="connsiteX10" fmla="*/ 752475 w 895350"/>
                <a:gd name="connsiteY10" fmla="*/ 276225 h 419100"/>
                <a:gd name="connsiteX11" fmla="*/ 666750 w 895350"/>
                <a:gd name="connsiteY11" fmla="*/ 333375 h 419100"/>
                <a:gd name="connsiteX12" fmla="*/ 609600 w 895350"/>
                <a:gd name="connsiteY12" fmla="*/ 400050 h 419100"/>
                <a:gd name="connsiteX13" fmla="*/ 504825 w 895350"/>
                <a:gd name="connsiteY13" fmla="*/ 419100 h 419100"/>
                <a:gd name="connsiteX14" fmla="*/ 438150 w 895350"/>
                <a:gd name="connsiteY14" fmla="*/ 419100 h 419100"/>
                <a:gd name="connsiteX15" fmla="*/ 371475 w 895350"/>
                <a:gd name="connsiteY15" fmla="*/ 352425 h 419100"/>
                <a:gd name="connsiteX16" fmla="*/ 304800 w 895350"/>
                <a:gd name="connsiteY16" fmla="*/ 342900 h 419100"/>
                <a:gd name="connsiteX17" fmla="*/ 266700 w 895350"/>
                <a:gd name="connsiteY17" fmla="*/ 314325 h 419100"/>
                <a:gd name="connsiteX18" fmla="*/ 190500 w 895350"/>
                <a:gd name="connsiteY18" fmla="*/ 276225 h 419100"/>
                <a:gd name="connsiteX19" fmla="*/ 95250 w 895350"/>
                <a:gd name="connsiteY19" fmla="*/ 257175 h 419100"/>
                <a:gd name="connsiteX20" fmla="*/ 57150 w 895350"/>
                <a:gd name="connsiteY20" fmla="*/ 257175 h 419100"/>
                <a:gd name="connsiteX21" fmla="*/ 0 w 895350"/>
                <a:gd name="connsiteY21" fmla="*/ 161925 h 419100"/>
                <a:gd name="connsiteX22" fmla="*/ 19050 w 895350"/>
                <a:gd name="connsiteY22" fmla="*/ 76200 h 419100"/>
                <a:gd name="connsiteX23" fmla="*/ 28575 w 895350"/>
                <a:gd name="connsiteY23" fmla="*/ 47625 h 419100"/>
                <a:gd name="connsiteX24" fmla="*/ 76200 w 895350"/>
                <a:gd name="connsiteY24" fmla="*/ 47625 h 419100"/>
                <a:gd name="connsiteX25" fmla="*/ 180975 w 895350"/>
                <a:gd name="connsiteY25" fmla="*/ 2857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350" h="419100">
                  <a:moveTo>
                    <a:pt x="180975" y="28575"/>
                  </a:moveTo>
                  <a:lnTo>
                    <a:pt x="266700" y="76200"/>
                  </a:lnTo>
                  <a:lnTo>
                    <a:pt x="419100" y="85725"/>
                  </a:lnTo>
                  <a:lnTo>
                    <a:pt x="561975" y="66675"/>
                  </a:lnTo>
                  <a:lnTo>
                    <a:pt x="676275" y="47625"/>
                  </a:lnTo>
                  <a:lnTo>
                    <a:pt x="742950" y="0"/>
                  </a:lnTo>
                  <a:cubicBezTo>
                    <a:pt x="804116" y="30583"/>
                    <a:pt x="785040" y="13515"/>
                    <a:pt x="809625" y="38100"/>
                  </a:cubicBezTo>
                  <a:lnTo>
                    <a:pt x="866775" y="104775"/>
                  </a:lnTo>
                  <a:lnTo>
                    <a:pt x="895350" y="114300"/>
                  </a:lnTo>
                  <a:cubicBezTo>
                    <a:pt x="874632" y="166094"/>
                    <a:pt x="888390" y="149835"/>
                    <a:pt x="866775" y="171450"/>
                  </a:cubicBezTo>
                  <a:cubicBezTo>
                    <a:pt x="758678" y="269720"/>
                    <a:pt x="795375" y="233325"/>
                    <a:pt x="752475" y="276225"/>
                  </a:cubicBezTo>
                  <a:cubicBezTo>
                    <a:pt x="672467" y="326230"/>
                    <a:pt x="697455" y="302670"/>
                    <a:pt x="666750" y="333375"/>
                  </a:cubicBezTo>
                  <a:cubicBezTo>
                    <a:pt x="616250" y="393974"/>
                    <a:pt x="636660" y="372990"/>
                    <a:pt x="609600" y="400050"/>
                  </a:cubicBezTo>
                  <a:lnTo>
                    <a:pt x="504825" y="419100"/>
                  </a:lnTo>
                  <a:lnTo>
                    <a:pt x="438150" y="419100"/>
                  </a:lnTo>
                  <a:lnTo>
                    <a:pt x="371475" y="352425"/>
                  </a:lnTo>
                  <a:lnTo>
                    <a:pt x="304800" y="342900"/>
                  </a:lnTo>
                  <a:lnTo>
                    <a:pt x="266700" y="314325"/>
                  </a:lnTo>
                  <a:cubicBezTo>
                    <a:pt x="197268" y="274650"/>
                    <a:pt x="225623" y="276225"/>
                    <a:pt x="190500" y="276225"/>
                  </a:cubicBezTo>
                  <a:lnTo>
                    <a:pt x="95250" y="257175"/>
                  </a:lnTo>
                  <a:lnTo>
                    <a:pt x="57150" y="257175"/>
                  </a:lnTo>
                  <a:lnTo>
                    <a:pt x="0" y="161925"/>
                  </a:lnTo>
                  <a:cubicBezTo>
                    <a:pt x="19820" y="82645"/>
                    <a:pt x="19050" y="111907"/>
                    <a:pt x="19050" y="76200"/>
                  </a:cubicBezTo>
                  <a:lnTo>
                    <a:pt x="28575" y="47625"/>
                  </a:lnTo>
                  <a:lnTo>
                    <a:pt x="76200" y="47625"/>
                  </a:lnTo>
                  <a:cubicBezTo>
                    <a:pt x="126773" y="27396"/>
                    <a:pt x="106727" y="28575"/>
                    <a:pt x="180975" y="28575"/>
                  </a:cubicBezTo>
                  <a:close/>
                </a:path>
              </a:pathLst>
            </a:cu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5" name="Freeform 304"/>
            <p:cNvSpPr/>
            <p:nvPr/>
          </p:nvSpPr>
          <p:spPr>
            <a:xfrm>
              <a:off x="3897426" y="2166155"/>
              <a:ext cx="1238346" cy="799730"/>
            </a:xfrm>
            <a:custGeom>
              <a:avLst/>
              <a:gdLst>
                <a:gd name="connsiteX0" fmla="*/ 295275 w 1181100"/>
                <a:gd name="connsiteY0" fmla="*/ 219845 h 753245"/>
                <a:gd name="connsiteX1" fmla="*/ 457200 w 1181100"/>
                <a:gd name="connsiteY1" fmla="*/ 162695 h 753245"/>
                <a:gd name="connsiteX2" fmla="*/ 533400 w 1181100"/>
                <a:gd name="connsiteY2" fmla="*/ 162695 h 753245"/>
                <a:gd name="connsiteX3" fmla="*/ 590550 w 1181100"/>
                <a:gd name="connsiteY3" fmla="*/ 172220 h 753245"/>
                <a:gd name="connsiteX4" fmla="*/ 676275 w 1181100"/>
                <a:gd name="connsiteY4" fmla="*/ 172220 h 753245"/>
                <a:gd name="connsiteX5" fmla="*/ 714375 w 1181100"/>
                <a:gd name="connsiteY5" fmla="*/ 105545 h 753245"/>
                <a:gd name="connsiteX6" fmla="*/ 819150 w 1181100"/>
                <a:gd name="connsiteY6" fmla="*/ 19820 h 753245"/>
                <a:gd name="connsiteX7" fmla="*/ 904875 w 1181100"/>
                <a:gd name="connsiteY7" fmla="*/ 770 h 753245"/>
                <a:gd name="connsiteX8" fmla="*/ 981075 w 1181100"/>
                <a:gd name="connsiteY8" fmla="*/ 10295 h 753245"/>
                <a:gd name="connsiteX9" fmla="*/ 981075 w 1181100"/>
                <a:gd name="connsiteY9" fmla="*/ 105545 h 753245"/>
                <a:gd name="connsiteX10" fmla="*/ 981075 w 1181100"/>
                <a:gd name="connsiteY10" fmla="*/ 172220 h 753245"/>
                <a:gd name="connsiteX11" fmla="*/ 981075 w 1181100"/>
                <a:gd name="connsiteY11" fmla="*/ 172220 h 753245"/>
                <a:gd name="connsiteX12" fmla="*/ 1123950 w 1181100"/>
                <a:gd name="connsiteY12" fmla="*/ 248420 h 753245"/>
                <a:gd name="connsiteX13" fmla="*/ 1181100 w 1181100"/>
                <a:gd name="connsiteY13" fmla="*/ 267470 h 753245"/>
                <a:gd name="connsiteX14" fmla="*/ 1181100 w 1181100"/>
                <a:gd name="connsiteY14" fmla="*/ 353195 h 753245"/>
                <a:gd name="connsiteX15" fmla="*/ 1114425 w 1181100"/>
                <a:gd name="connsiteY15" fmla="*/ 429395 h 753245"/>
                <a:gd name="connsiteX16" fmla="*/ 1047750 w 1181100"/>
                <a:gd name="connsiteY16" fmla="*/ 524645 h 753245"/>
                <a:gd name="connsiteX17" fmla="*/ 942975 w 1181100"/>
                <a:gd name="connsiteY17" fmla="*/ 553220 h 753245"/>
                <a:gd name="connsiteX18" fmla="*/ 885825 w 1181100"/>
                <a:gd name="connsiteY18" fmla="*/ 496070 h 753245"/>
                <a:gd name="connsiteX19" fmla="*/ 800100 w 1181100"/>
                <a:gd name="connsiteY19" fmla="*/ 562745 h 753245"/>
                <a:gd name="connsiteX20" fmla="*/ 723900 w 1181100"/>
                <a:gd name="connsiteY20" fmla="*/ 562745 h 753245"/>
                <a:gd name="connsiteX21" fmla="*/ 628650 w 1181100"/>
                <a:gd name="connsiteY21" fmla="*/ 505595 h 753245"/>
                <a:gd name="connsiteX22" fmla="*/ 552450 w 1181100"/>
                <a:gd name="connsiteY22" fmla="*/ 610370 h 753245"/>
                <a:gd name="connsiteX23" fmla="*/ 485775 w 1181100"/>
                <a:gd name="connsiteY23" fmla="*/ 619895 h 753245"/>
                <a:gd name="connsiteX24" fmla="*/ 419100 w 1181100"/>
                <a:gd name="connsiteY24" fmla="*/ 657995 h 753245"/>
                <a:gd name="connsiteX25" fmla="*/ 361950 w 1181100"/>
                <a:gd name="connsiteY25" fmla="*/ 705620 h 753245"/>
                <a:gd name="connsiteX26" fmla="*/ 361950 w 1181100"/>
                <a:gd name="connsiteY26" fmla="*/ 705620 h 753245"/>
                <a:gd name="connsiteX27" fmla="*/ 238125 w 1181100"/>
                <a:gd name="connsiteY27" fmla="*/ 753245 h 753245"/>
                <a:gd name="connsiteX28" fmla="*/ 133350 w 1181100"/>
                <a:gd name="connsiteY28" fmla="*/ 648470 h 753245"/>
                <a:gd name="connsiteX29" fmla="*/ 152400 w 1181100"/>
                <a:gd name="connsiteY29" fmla="*/ 543695 h 753245"/>
                <a:gd name="connsiteX30" fmla="*/ 247650 w 1181100"/>
                <a:gd name="connsiteY30" fmla="*/ 505595 h 753245"/>
                <a:gd name="connsiteX31" fmla="*/ 400050 w 1181100"/>
                <a:gd name="connsiteY31" fmla="*/ 486545 h 753245"/>
                <a:gd name="connsiteX32" fmla="*/ 438150 w 1181100"/>
                <a:gd name="connsiteY32" fmla="*/ 410345 h 753245"/>
                <a:gd name="connsiteX33" fmla="*/ 371475 w 1181100"/>
                <a:gd name="connsiteY33" fmla="*/ 334145 h 753245"/>
                <a:gd name="connsiteX34" fmla="*/ 219075 w 1181100"/>
                <a:gd name="connsiteY34" fmla="*/ 400820 h 753245"/>
                <a:gd name="connsiteX35" fmla="*/ 152400 w 1181100"/>
                <a:gd name="connsiteY35" fmla="*/ 362720 h 753245"/>
                <a:gd name="connsiteX36" fmla="*/ 66675 w 1181100"/>
                <a:gd name="connsiteY36" fmla="*/ 315095 h 753245"/>
                <a:gd name="connsiteX37" fmla="*/ 0 w 1181100"/>
                <a:gd name="connsiteY37" fmla="*/ 238895 h 753245"/>
                <a:gd name="connsiteX38" fmla="*/ 19050 w 1181100"/>
                <a:gd name="connsiteY38" fmla="*/ 143645 h 753245"/>
                <a:gd name="connsiteX39" fmla="*/ 171450 w 1181100"/>
                <a:gd name="connsiteY39" fmla="*/ 153170 h 753245"/>
                <a:gd name="connsiteX40" fmla="*/ 200025 w 1181100"/>
                <a:gd name="connsiteY40" fmla="*/ 219845 h 753245"/>
                <a:gd name="connsiteX41" fmla="*/ 295275 w 1181100"/>
                <a:gd name="connsiteY41" fmla="*/ 219845 h 7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81100" h="753245">
                  <a:moveTo>
                    <a:pt x="295275" y="219845"/>
                  </a:moveTo>
                  <a:lnTo>
                    <a:pt x="457200" y="162695"/>
                  </a:lnTo>
                  <a:lnTo>
                    <a:pt x="533400" y="162695"/>
                  </a:lnTo>
                  <a:lnTo>
                    <a:pt x="590550" y="172220"/>
                  </a:lnTo>
                  <a:lnTo>
                    <a:pt x="676275" y="172220"/>
                  </a:lnTo>
                  <a:lnTo>
                    <a:pt x="714375" y="105545"/>
                  </a:lnTo>
                  <a:cubicBezTo>
                    <a:pt x="805406" y="24628"/>
                    <a:pt x="765904" y="46443"/>
                    <a:pt x="819150" y="19820"/>
                  </a:cubicBezTo>
                  <a:cubicBezTo>
                    <a:pt x="898430" y="0"/>
                    <a:pt x="869168" y="770"/>
                    <a:pt x="904875" y="770"/>
                  </a:cubicBezTo>
                  <a:lnTo>
                    <a:pt x="981075" y="10295"/>
                  </a:lnTo>
                  <a:lnTo>
                    <a:pt x="981075" y="105545"/>
                  </a:lnTo>
                  <a:lnTo>
                    <a:pt x="981075" y="172220"/>
                  </a:lnTo>
                  <a:lnTo>
                    <a:pt x="981075" y="172220"/>
                  </a:lnTo>
                  <a:lnTo>
                    <a:pt x="1123950" y="248420"/>
                  </a:lnTo>
                  <a:lnTo>
                    <a:pt x="1181100" y="267470"/>
                  </a:lnTo>
                  <a:lnTo>
                    <a:pt x="1181100" y="353195"/>
                  </a:lnTo>
                  <a:cubicBezTo>
                    <a:pt x="1112180" y="422115"/>
                    <a:pt x="1114425" y="388439"/>
                    <a:pt x="1114425" y="429395"/>
                  </a:cubicBezTo>
                  <a:lnTo>
                    <a:pt x="1047750" y="524645"/>
                  </a:lnTo>
                  <a:lnTo>
                    <a:pt x="942975" y="553220"/>
                  </a:lnTo>
                  <a:lnTo>
                    <a:pt x="885825" y="496070"/>
                  </a:lnTo>
                  <a:lnTo>
                    <a:pt x="800100" y="562745"/>
                  </a:lnTo>
                  <a:lnTo>
                    <a:pt x="723900" y="562745"/>
                  </a:lnTo>
                  <a:lnTo>
                    <a:pt x="628650" y="505595"/>
                  </a:lnTo>
                  <a:lnTo>
                    <a:pt x="552450" y="610370"/>
                  </a:lnTo>
                  <a:lnTo>
                    <a:pt x="485775" y="619895"/>
                  </a:lnTo>
                  <a:lnTo>
                    <a:pt x="419100" y="657995"/>
                  </a:lnTo>
                  <a:lnTo>
                    <a:pt x="361950" y="705620"/>
                  </a:lnTo>
                  <a:lnTo>
                    <a:pt x="361950" y="705620"/>
                  </a:lnTo>
                  <a:lnTo>
                    <a:pt x="238125" y="753245"/>
                  </a:lnTo>
                  <a:lnTo>
                    <a:pt x="133350" y="648470"/>
                  </a:lnTo>
                  <a:cubicBezTo>
                    <a:pt x="143322" y="548752"/>
                    <a:pt x="120312" y="575783"/>
                    <a:pt x="152400" y="543695"/>
                  </a:cubicBezTo>
                  <a:cubicBezTo>
                    <a:pt x="227345" y="500869"/>
                    <a:pt x="193477" y="505595"/>
                    <a:pt x="247650" y="505595"/>
                  </a:cubicBezTo>
                  <a:cubicBezTo>
                    <a:pt x="393672" y="486125"/>
                    <a:pt x="342479" y="486545"/>
                    <a:pt x="400050" y="486545"/>
                  </a:cubicBezTo>
                  <a:lnTo>
                    <a:pt x="438150" y="410345"/>
                  </a:lnTo>
                  <a:lnTo>
                    <a:pt x="371475" y="334145"/>
                  </a:lnTo>
                  <a:cubicBezTo>
                    <a:pt x="239264" y="405336"/>
                    <a:pt x="294528" y="400820"/>
                    <a:pt x="219075" y="400820"/>
                  </a:cubicBezTo>
                  <a:cubicBezTo>
                    <a:pt x="157909" y="370237"/>
                    <a:pt x="176985" y="387305"/>
                    <a:pt x="152400" y="362720"/>
                  </a:cubicBezTo>
                  <a:lnTo>
                    <a:pt x="66675" y="315095"/>
                  </a:lnTo>
                  <a:cubicBezTo>
                    <a:pt x="6603" y="245011"/>
                    <a:pt x="30223" y="269118"/>
                    <a:pt x="0" y="238895"/>
                  </a:cubicBezTo>
                  <a:cubicBezTo>
                    <a:pt x="19739" y="150071"/>
                    <a:pt x="19050" y="182442"/>
                    <a:pt x="19050" y="143645"/>
                  </a:cubicBezTo>
                  <a:lnTo>
                    <a:pt x="171450" y="153170"/>
                  </a:lnTo>
                  <a:cubicBezTo>
                    <a:pt x="191920" y="214580"/>
                    <a:pt x="176301" y="196121"/>
                    <a:pt x="200025" y="219845"/>
                  </a:cubicBezTo>
                  <a:lnTo>
                    <a:pt x="295275" y="219845"/>
                  </a:lnTo>
                  <a:close/>
                </a:path>
              </a:pathLst>
            </a:cu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6" name="Freeform 305"/>
            <p:cNvSpPr/>
            <p:nvPr/>
          </p:nvSpPr>
          <p:spPr>
            <a:xfrm>
              <a:off x="7753762" y="2648303"/>
              <a:ext cx="677916" cy="554326"/>
            </a:xfrm>
            <a:custGeom>
              <a:avLst/>
              <a:gdLst>
                <a:gd name="connsiteX0" fmla="*/ 361950 w 647700"/>
                <a:gd name="connsiteY0" fmla="*/ 505737 h 524787"/>
                <a:gd name="connsiteX1" fmla="*/ 257175 w 647700"/>
                <a:gd name="connsiteY1" fmla="*/ 524787 h 524787"/>
                <a:gd name="connsiteX2" fmla="*/ 200025 w 647700"/>
                <a:gd name="connsiteY2" fmla="*/ 524787 h 524787"/>
                <a:gd name="connsiteX3" fmla="*/ 104775 w 647700"/>
                <a:gd name="connsiteY3" fmla="*/ 477162 h 524787"/>
                <a:gd name="connsiteX4" fmla="*/ 66675 w 647700"/>
                <a:gd name="connsiteY4" fmla="*/ 410487 h 524787"/>
                <a:gd name="connsiteX5" fmla="*/ 47625 w 647700"/>
                <a:gd name="connsiteY5" fmla="*/ 353337 h 524787"/>
                <a:gd name="connsiteX6" fmla="*/ 0 w 647700"/>
                <a:gd name="connsiteY6" fmla="*/ 315237 h 524787"/>
                <a:gd name="connsiteX7" fmla="*/ 9525 w 647700"/>
                <a:gd name="connsiteY7" fmla="*/ 210462 h 524787"/>
                <a:gd name="connsiteX8" fmla="*/ 38100 w 647700"/>
                <a:gd name="connsiteY8" fmla="*/ 153312 h 524787"/>
                <a:gd name="connsiteX9" fmla="*/ 85725 w 647700"/>
                <a:gd name="connsiteY9" fmla="*/ 67587 h 524787"/>
                <a:gd name="connsiteX10" fmla="*/ 152400 w 647700"/>
                <a:gd name="connsiteY10" fmla="*/ 29487 h 524787"/>
                <a:gd name="connsiteX11" fmla="*/ 257175 w 647700"/>
                <a:gd name="connsiteY11" fmla="*/ 912 h 524787"/>
                <a:gd name="connsiteX12" fmla="*/ 314325 w 647700"/>
                <a:gd name="connsiteY12" fmla="*/ 912 h 524787"/>
                <a:gd name="connsiteX13" fmla="*/ 371475 w 647700"/>
                <a:gd name="connsiteY13" fmla="*/ 10437 h 524787"/>
                <a:gd name="connsiteX14" fmla="*/ 466725 w 647700"/>
                <a:gd name="connsiteY14" fmla="*/ 10437 h 524787"/>
                <a:gd name="connsiteX15" fmla="*/ 561975 w 647700"/>
                <a:gd name="connsiteY15" fmla="*/ 10437 h 524787"/>
                <a:gd name="connsiteX16" fmla="*/ 561975 w 647700"/>
                <a:gd name="connsiteY16" fmla="*/ 10437 h 524787"/>
                <a:gd name="connsiteX17" fmla="*/ 647700 w 647700"/>
                <a:gd name="connsiteY17" fmla="*/ 58062 h 524787"/>
                <a:gd name="connsiteX18" fmla="*/ 647700 w 647700"/>
                <a:gd name="connsiteY18" fmla="*/ 58062 h 524787"/>
                <a:gd name="connsiteX19" fmla="*/ 561975 w 647700"/>
                <a:gd name="connsiteY19" fmla="*/ 124737 h 524787"/>
                <a:gd name="connsiteX20" fmla="*/ 514350 w 647700"/>
                <a:gd name="connsiteY20" fmla="*/ 162837 h 524787"/>
                <a:gd name="connsiteX21" fmla="*/ 542925 w 647700"/>
                <a:gd name="connsiteY21" fmla="*/ 219987 h 524787"/>
                <a:gd name="connsiteX22" fmla="*/ 619125 w 647700"/>
                <a:gd name="connsiteY22" fmla="*/ 219987 h 524787"/>
                <a:gd name="connsiteX23" fmla="*/ 619125 w 647700"/>
                <a:gd name="connsiteY23" fmla="*/ 219987 h 524787"/>
                <a:gd name="connsiteX24" fmla="*/ 628650 w 647700"/>
                <a:gd name="connsiteY24" fmla="*/ 315237 h 524787"/>
                <a:gd name="connsiteX25" fmla="*/ 552450 w 647700"/>
                <a:gd name="connsiteY25" fmla="*/ 391437 h 524787"/>
                <a:gd name="connsiteX26" fmla="*/ 495300 w 647700"/>
                <a:gd name="connsiteY26" fmla="*/ 343812 h 524787"/>
                <a:gd name="connsiteX27" fmla="*/ 428625 w 647700"/>
                <a:gd name="connsiteY27" fmla="*/ 315237 h 524787"/>
                <a:gd name="connsiteX28" fmla="*/ 323850 w 647700"/>
                <a:gd name="connsiteY28" fmla="*/ 315237 h 524787"/>
                <a:gd name="connsiteX29" fmla="*/ 276225 w 647700"/>
                <a:gd name="connsiteY29" fmla="*/ 372387 h 524787"/>
                <a:gd name="connsiteX30" fmla="*/ 361950 w 647700"/>
                <a:gd name="connsiteY30" fmla="*/ 505737 h 52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700" h="524787">
                  <a:moveTo>
                    <a:pt x="361950" y="505737"/>
                  </a:moveTo>
                  <a:lnTo>
                    <a:pt x="257175" y="524787"/>
                  </a:lnTo>
                  <a:lnTo>
                    <a:pt x="200025" y="524787"/>
                  </a:lnTo>
                  <a:lnTo>
                    <a:pt x="104775" y="477162"/>
                  </a:lnTo>
                  <a:lnTo>
                    <a:pt x="66675" y="410487"/>
                  </a:lnTo>
                  <a:lnTo>
                    <a:pt x="47625" y="353337"/>
                  </a:lnTo>
                  <a:lnTo>
                    <a:pt x="0" y="315237"/>
                  </a:lnTo>
                  <a:cubicBezTo>
                    <a:pt x="9841" y="216828"/>
                    <a:pt x="9525" y="251895"/>
                    <a:pt x="9525" y="210462"/>
                  </a:cubicBezTo>
                  <a:lnTo>
                    <a:pt x="38100" y="153312"/>
                  </a:lnTo>
                  <a:lnTo>
                    <a:pt x="85725" y="67587"/>
                  </a:lnTo>
                  <a:lnTo>
                    <a:pt x="152400" y="29487"/>
                  </a:lnTo>
                  <a:cubicBezTo>
                    <a:pt x="250691" y="0"/>
                    <a:pt x="214502" y="912"/>
                    <a:pt x="257175" y="912"/>
                  </a:cubicBezTo>
                  <a:lnTo>
                    <a:pt x="314325" y="912"/>
                  </a:lnTo>
                  <a:lnTo>
                    <a:pt x="371475" y="10437"/>
                  </a:lnTo>
                  <a:lnTo>
                    <a:pt x="466725" y="10437"/>
                  </a:lnTo>
                  <a:lnTo>
                    <a:pt x="561975" y="10437"/>
                  </a:lnTo>
                  <a:lnTo>
                    <a:pt x="561975" y="10437"/>
                  </a:lnTo>
                  <a:cubicBezTo>
                    <a:pt x="634814" y="52059"/>
                    <a:pt x="605755" y="37089"/>
                    <a:pt x="647700" y="58062"/>
                  </a:cubicBezTo>
                  <a:lnTo>
                    <a:pt x="647700" y="58062"/>
                  </a:lnTo>
                  <a:cubicBezTo>
                    <a:pt x="576535" y="129227"/>
                    <a:pt x="612456" y="124737"/>
                    <a:pt x="561975" y="124737"/>
                  </a:cubicBezTo>
                  <a:cubicBezTo>
                    <a:pt x="498090" y="146032"/>
                    <a:pt x="495845" y="125826"/>
                    <a:pt x="514350" y="162837"/>
                  </a:cubicBezTo>
                  <a:cubicBezTo>
                    <a:pt x="534404" y="222999"/>
                    <a:pt x="513320" y="219987"/>
                    <a:pt x="542925" y="219987"/>
                  </a:cubicBezTo>
                  <a:lnTo>
                    <a:pt x="619125" y="219987"/>
                  </a:lnTo>
                  <a:lnTo>
                    <a:pt x="619125" y="219987"/>
                  </a:lnTo>
                  <a:lnTo>
                    <a:pt x="628650" y="315237"/>
                  </a:lnTo>
                  <a:lnTo>
                    <a:pt x="552450" y="391437"/>
                  </a:lnTo>
                  <a:lnTo>
                    <a:pt x="495300" y="343812"/>
                  </a:lnTo>
                  <a:lnTo>
                    <a:pt x="428625" y="315237"/>
                  </a:lnTo>
                  <a:lnTo>
                    <a:pt x="323850" y="315237"/>
                  </a:lnTo>
                  <a:lnTo>
                    <a:pt x="276225" y="372387"/>
                  </a:lnTo>
                  <a:lnTo>
                    <a:pt x="361950" y="505737"/>
                  </a:lnTo>
                  <a:close/>
                </a:path>
              </a:pathLst>
            </a:cu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7" name="TextBox 306"/>
            <p:cNvSpPr txBox="1"/>
            <p:nvPr/>
          </p:nvSpPr>
          <p:spPr>
            <a:xfrm rot="19702158">
              <a:off x="1439785" y="1874555"/>
              <a:ext cx="1124037" cy="1175057"/>
            </a:xfrm>
            <a:prstGeom prst="rect">
              <a:avLst/>
            </a:prstGeom>
            <a:noFill/>
          </p:spPr>
          <p:txBody>
            <a:bodyPr>
              <a:spAutoFit/>
            </a:bodyPr>
            <a:lstStyle/>
            <a:p>
              <a:pPr algn="ctr">
                <a:defRPr/>
              </a:pPr>
              <a:r>
                <a:rPr lang="en-US" sz="1200" b="1" dirty="0">
                  <a:solidFill>
                    <a:srgbClr val="FFFF00"/>
                  </a:solidFill>
                  <a:latin typeface="Trebuchet MS"/>
                </a:rPr>
                <a:t>Metropolitan </a:t>
              </a:r>
            </a:p>
            <a:p>
              <a:pPr algn="ctr">
                <a:defRPr/>
              </a:pPr>
              <a:r>
                <a:rPr lang="en-US" sz="1200" b="1" dirty="0" err="1">
                  <a:solidFill>
                    <a:srgbClr val="FFFF00"/>
                  </a:solidFill>
                  <a:latin typeface="Trebuchet MS"/>
                </a:rPr>
                <a:t>Bodebek</a:t>
              </a:r>
              <a:r>
                <a:rPr lang="en-US" sz="1200" b="1" dirty="0">
                  <a:solidFill>
                    <a:srgbClr val="FFFF00"/>
                  </a:solidFill>
                  <a:latin typeface="Trebuchet MS"/>
                </a:rPr>
                <a:t> </a:t>
              </a:r>
            </a:p>
            <a:p>
              <a:pPr algn="ctr">
                <a:defRPr/>
              </a:pPr>
              <a:r>
                <a:rPr lang="en-US" sz="1200" b="1" dirty="0" err="1">
                  <a:solidFill>
                    <a:srgbClr val="FFFF00"/>
                  </a:solidFill>
                  <a:latin typeface="Trebuchet MS"/>
                </a:rPr>
                <a:t>Karpur</a:t>
              </a:r>
              <a:endParaRPr lang="en-US" sz="1200" b="1" dirty="0">
                <a:solidFill>
                  <a:srgbClr val="FFFF00"/>
                </a:solidFill>
                <a:latin typeface="Trebuchet MS"/>
              </a:endParaRPr>
            </a:p>
          </p:txBody>
        </p:sp>
        <p:sp>
          <p:nvSpPr>
            <p:cNvPr id="308" name="TextBox 307"/>
            <p:cNvSpPr txBox="1"/>
            <p:nvPr/>
          </p:nvSpPr>
          <p:spPr>
            <a:xfrm rot="19702158">
              <a:off x="5820037" y="696612"/>
              <a:ext cx="1124037" cy="840152"/>
            </a:xfrm>
            <a:prstGeom prst="rect">
              <a:avLst/>
            </a:prstGeom>
            <a:noFill/>
          </p:spPr>
          <p:txBody>
            <a:bodyPr>
              <a:spAutoFit/>
            </a:bodyPr>
            <a:lstStyle/>
            <a:p>
              <a:pPr algn="ctr">
                <a:defRPr/>
              </a:pPr>
              <a:r>
                <a:rPr lang="en-US" sz="1200" b="1" dirty="0">
                  <a:solidFill>
                    <a:srgbClr val="FFFF00"/>
                  </a:solidFill>
                  <a:latin typeface="Trebuchet MS"/>
                </a:rPr>
                <a:t>Metropolitan </a:t>
              </a:r>
            </a:p>
            <a:p>
              <a:pPr algn="ctr">
                <a:defRPr/>
              </a:pPr>
              <a:r>
                <a:rPr lang="en-US" sz="1200" b="1" dirty="0">
                  <a:solidFill>
                    <a:srgbClr val="FFFF00"/>
                  </a:solidFill>
                  <a:latin typeface="Trebuchet MS"/>
                </a:rPr>
                <a:t>Cirebon Raya</a:t>
              </a:r>
            </a:p>
          </p:txBody>
        </p:sp>
        <p:sp>
          <p:nvSpPr>
            <p:cNvPr id="309" name="TextBox 308"/>
            <p:cNvSpPr txBox="1"/>
            <p:nvPr/>
          </p:nvSpPr>
          <p:spPr>
            <a:xfrm rot="19702158">
              <a:off x="3960931" y="1914777"/>
              <a:ext cx="1146264" cy="1175454"/>
            </a:xfrm>
            <a:prstGeom prst="rect">
              <a:avLst/>
            </a:prstGeom>
            <a:noFill/>
          </p:spPr>
          <p:txBody>
            <a:bodyPr>
              <a:spAutoFit/>
            </a:bodyPr>
            <a:lstStyle/>
            <a:p>
              <a:pPr algn="ctr">
                <a:defRPr/>
              </a:pPr>
              <a:r>
                <a:rPr lang="en-US" sz="1200" b="1" dirty="0">
                  <a:solidFill>
                    <a:srgbClr val="FFFF00"/>
                  </a:solidFill>
                  <a:latin typeface="Trebuchet MS"/>
                </a:rPr>
                <a:t>Metropolitan </a:t>
              </a:r>
            </a:p>
            <a:p>
              <a:pPr algn="ctr">
                <a:defRPr/>
              </a:pPr>
              <a:r>
                <a:rPr lang="en-US" sz="1200" b="1" dirty="0">
                  <a:solidFill>
                    <a:srgbClr val="FFFF00"/>
                  </a:solidFill>
                  <a:latin typeface="Trebuchet MS"/>
                </a:rPr>
                <a:t>Bandung Raya</a:t>
              </a:r>
            </a:p>
          </p:txBody>
        </p:sp>
        <p:sp>
          <p:nvSpPr>
            <p:cNvPr id="310" name="TextBox 309"/>
            <p:cNvSpPr txBox="1"/>
            <p:nvPr/>
          </p:nvSpPr>
          <p:spPr>
            <a:xfrm rot="19702158">
              <a:off x="1052405" y="3940558"/>
              <a:ext cx="1176428" cy="839610"/>
            </a:xfrm>
            <a:prstGeom prst="rect">
              <a:avLst/>
            </a:prstGeom>
            <a:noFill/>
          </p:spPr>
          <p:txBody>
            <a:bodyPr>
              <a:spAutoFit/>
            </a:bodyPr>
            <a:lstStyle/>
            <a:p>
              <a:pPr algn="ctr">
                <a:defRPr/>
              </a:pPr>
              <a:r>
                <a:rPr lang="en-US" sz="1200" b="1" dirty="0" err="1">
                  <a:solidFill>
                    <a:srgbClr val="FFFF00"/>
                  </a:solidFill>
                  <a:latin typeface="Trebuchet MS"/>
                </a:rPr>
                <a:t>Palabuhanratu</a:t>
              </a:r>
              <a:endParaRPr lang="en-US" sz="1200" b="1" dirty="0">
                <a:solidFill>
                  <a:srgbClr val="FFFF00"/>
                </a:solidFill>
                <a:latin typeface="Trebuchet MS"/>
              </a:endParaRPr>
            </a:p>
          </p:txBody>
        </p:sp>
        <p:sp>
          <p:nvSpPr>
            <p:cNvPr id="311" name="TextBox 310"/>
            <p:cNvSpPr txBox="1"/>
            <p:nvPr/>
          </p:nvSpPr>
          <p:spPr>
            <a:xfrm rot="19702158">
              <a:off x="7580712" y="2468128"/>
              <a:ext cx="1070058" cy="839610"/>
            </a:xfrm>
            <a:prstGeom prst="rect">
              <a:avLst/>
            </a:prstGeom>
            <a:noFill/>
          </p:spPr>
          <p:txBody>
            <a:bodyPr>
              <a:spAutoFit/>
            </a:bodyPr>
            <a:lstStyle/>
            <a:p>
              <a:pPr algn="ctr">
                <a:defRPr/>
              </a:pPr>
              <a:r>
                <a:rPr lang="en-US" sz="1200" b="1" dirty="0" err="1">
                  <a:solidFill>
                    <a:srgbClr val="FFFF00"/>
                  </a:solidFill>
                  <a:latin typeface="Trebuchet MS"/>
                </a:rPr>
                <a:t>Pangandaran</a:t>
              </a:r>
              <a:endParaRPr lang="en-US" sz="1200" b="1" dirty="0">
                <a:solidFill>
                  <a:srgbClr val="FFFF00"/>
                </a:solidFill>
                <a:latin typeface="Trebuchet MS"/>
              </a:endParaRPr>
            </a:p>
          </p:txBody>
        </p:sp>
        <p:sp>
          <p:nvSpPr>
            <p:cNvPr id="312" name="Oval 311"/>
            <p:cNvSpPr/>
            <p:nvPr/>
          </p:nvSpPr>
          <p:spPr>
            <a:xfrm rot="20149519">
              <a:off x="4918267" y="1112357"/>
              <a:ext cx="719194" cy="461939"/>
            </a:xfrm>
            <a:prstGeom prst="ellipse">
              <a:avLst/>
            </a:prstGeom>
            <a:solidFill>
              <a:schemeClr val="accent2">
                <a:lumMod val="60000"/>
                <a:lumOff val="40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00FF"/>
                  </a:solidFill>
                  <a:latin typeface="Trebuchet MS"/>
                </a:rPr>
                <a:t>BIJB</a:t>
              </a:r>
            </a:p>
          </p:txBody>
        </p:sp>
      </p:grpSp>
      <p:grpSp>
        <p:nvGrpSpPr>
          <p:cNvPr id="4" name="Group 109"/>
          <p:cNvGrpSpPr>
            <a:grpSpLocks/>
          </p:cNvGrpSpPr>
          <p:nvPr/>
        </p:nvGrpSpPr>
        <p:grpSpPr bwMode="auto">
          <a:xfrm>
            <a:off x="0" y="13646"/>
            <a:ext cx="9144000" cy="2454521"/>
            <a:chOff x="0" y="4061424"/>
            <a:chExt cx="9144000" cy="2454993"/>
          </a:xfrm>
        </p:grpSpPr>
        <p:sp>
          <p:nvSpPr>
            <p:cNvPr id="108" name="TextBox 107"/>
            <p:cNvSpPr txBox="1"/>
            <p:nvPr/>
          </p:nvSpPr>
          <p:spPr>
            <a:xfrm>
              <a:off x="3117519" y="4861800"/>
              <a:ext cx="5915025" cy="165461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454025" indent="-244475">
                <a:defRPr/>
              </a:pPr>
              <a:r>
                <a:rPr lang="en-US" sz="1400" b="1" dirty="0" smtClean="0">
                  <a:solidFill>
                    <a:srgbClr val="0000FF"/>
                  </a:solidFill>
                  <a:latin typeface="Arial" pitchFamily="34" charset="0"/>
                  <a:cs typeface="Arial" pitchFamily="34" charset="0"/>
                </a:rPr>
                <a:t>7 KARAKTER :</a:t>
              </a:r>
            </a:p>
            <a:p>
              <a:pPr marL="454025" indent="-244475">
                <a:buFont typeface="+mj-lt"/>
                <a:buAutoNum type="arabicPeriod"/>
                <a:defRPr/>
              </a:pPr>
              <a:r>
                <a:rPr lang="en-US" sz="1250" b="1" dirty="0" smtClean="0">
                  <a:solidFill>
                    <a:prstClr val="black"/>
                  </a:solidFill>
                  <a:latin typeface="Arial" pitchFamily="34" charset="0"/>
                  <a:cs typeface="Arial" pitchFamily="34" charset="0"/>
                </a:rPr>
                <a:t>S</a:t>
              </a:r>
              <a:r>
                <a:rPr lang="id-ID" sz="1250" b="1" dirty="0" smtClean="0">
                  <a:solidFill>
                    <a:prstClr val="black"/>
                  </a:solidFill>
                  <a:latin typeface="Arial" pitchFamily="34" charset="0"/>
                  <a:cs typeface="Arial" pitchFamily="34" charset="0"/>
                </a:rPr>
                <a:t>EHAT</a:t>
              </a:r>
              <a:r>
                <a:rPr lang="id-ID" sz="1250" b="1" dirty="0">
                  <a:solidFill>
                    <a:prstClr val="black"/>
                  </a:solidFill>
                  <a:latin typeface="Arial" pitchFamily="34" charset="0"/>
                  <a:cs typeface="Arial" pitchFamily="34" charset="0"/>
                </a:rPr>
                <a:t>, CERDAS DAN CERMAT</a:t>
              </a:r>
              <a:endParaRPr lang="id-ID" sz="1250" b="1" i="1" dirty="0">
                <a:solidFill>
                  <a:prstClr val="black"/>
                </a:solidFill>
                <a:latin typeface="Arial" pitchFamily="34" charset="0"/>
                <a:cs typeface="Arial" pitchFamily="34" charset="0"/>
              </a:endParaRPr>
            </a:p>
            <a:p>
              <a:pPr marL="454025" indent="-244475">
                <a:buFont typeface="+mj-lt"/>
                <a:buAutoNum type="arabicPeriod"/>
                <a:defRPr/>
              </a:pPr>
              <a:r>
                <a:rPr lang="id-ID" sz="1250" b="1" dirty="0">
                  <a:solidFill>
                    <a:prstClr val="black"/>
                  </a:solidFill>
                  <a:latin typeface="Arial" pitchFamily="34" charset="0"/>
                  <a:cs typeface="Arial" pitchFamily="34" charset="0"/>
                </a:rPr>
                <a:t>PRODUKTIF DAN BERDAYA SAING TINGGI</a:t>
              </a:r>
              <a:endParaRPr lang="id-ID" sz="1250" b="1" i="1" dirty="0">
                <a:solidFill>
                  <a:prstClr val="black"/>
                </a:solidFill>
                <a:latin typeface="Arial" pitchFamily="34" charset="0"/>
                <a:cs typeface="Arial" pitchFamily="34" charset="0"/>
              </a:endParaRPr>
            </a:p>
            <a:p>
              <a:pPr marL="454025" indent="-244475">
                <a:buFont typeface="+mj-lt"/>
                <a:buAutoNum type="arabicPeriod"/>
                <a:defRPr/>
              </a:pPr>
              <a:r>
                <a:rPr lang="id-ID" sz="1250" b="1" dirty="0">
                  <a:solidFill>
                    <a:prstClr val="black"/>
                  </a:solidFill>
                  <a:latin typeface="Arial" pitchFamily="34" charset="0"/>
                  <a:cs typeface="Arial" pitchFamily="34" charset="0"/>
                </a:rPr>
                <a:t>MANDIRI DAN PANDAI MENGATUR DIRI</a:t>
              </a:r>
            </a:p>
            <a:p>
              <a:pPr marL="454025" indent="-244475">
                <a:buFont typeface="+mj-lt"/>
                <a:buAutoNum type="arabicPeriod"/>
                <a:defRPr/>
              </a:pPr>
              <a:r>
                <a:rPr lang="id-ID" sz="1250" b="1" dirty="0">
                  <a:solidFill>
                    <a:prstClr val="black"/>
                  </a:solidFill>
                  <a:latin typeface="Arial" pitchFamily="34" charset="0"/>
                  <a:cs typeface="Arial" pitchFamily="34" charset="0"/>
                </a:rPr>
                <a:t>BERDAYA TAHAN TINGGI DALAM </a:t>
              </a:r>
              <a:r>
                <a:rPr lang="id-ID" sz="1250" b="1" dirty="0" smtClean="0">
                  <a:solidFill>
                    <a:prstClr val="black"/>
                  </a:solidFill>
                  <a:latin typeface="Arial" pitchFamily="34" charset="0"/>
                  <a:cs typeface="Arial" pitchFamily="34" charset="0"/>
                </a:rPr>
                <a:t>PERSAINGAN</a:t>
              </a:r>
              <a:endParaRPr lang="id-ID" sz="1250" b="1" i="1" dirty="0">
                <a:solidFill>
                  <a:prstClr val="black"/>
                </a:solidFill>
                <a:latin typeface="Arial" pitchFamily="34" charset="0"/>
                <a:cs typeface="Arial" pitchFamily="34" charset="0"/>
              </a:endParaRPr>
            </a:p>
            <a:p>
              <a:pPr marL="454025" indent="-244475">
                <a:buFont typeface="+mj-lt"/>
                <a:buAutoNum type="arabicPeriod"/>
                <a:defRPr/>
              </a:pPr>
              <a:r>
                <a:rPr lang="id-ID" sz="1250" b="1" dirty="0">
                  <a:solidFill>
                    <a:prstClr val="black"/>
                  </a:solidFill>
                  <a:latin typeface="Arial" pitchFamily="34" charset="0"/>
                  <a:cs typeface="Arial" pitchFamily="34" charset="0"/>
                </a:rPr>
                <a:t>PANDAI MEMBANGUN JEJARING DAN PERSAHABATAN  GLOBAL</a:t>
              </a:r>
            </a:p>
            <a:p>
              <a:pPr marL="454025" indent="-244475">
                <a:buFont typeface="+mj-lt"/>
                <a:buAutoNum type="arabicPeriod"/>
                <a:defRPr/>
              </a:pPr>
              <a:r>
                <a:rPr lang="id-ID" sz="1250" b="1" dirty="0">
                  <a:solidFill>
                    <a:prstClr val="black"/>
                  </a:solidFill>
                  <a:latin typeface="Arial" pitchFamily="34" charset="0"/>
                  <a:cs typeface="Arial" pitchFamily="34" charset="0"/>
                </a:rPr>
                <a:t>BERINTEGRITAS TINGGI</a:t>
              </a:r>
              <a:r>
                <a:rPr lang="id-ID" sz="1250" b="1" i="1" dirty="0">
                  <a:solidFill>
                    <a:prstClr val="black"/>
                  </a:solidFill>
                  <a:latin typeface="Arial" pitchFamily="34" charset="0"/>
                  <a:cs typeface="Arial" pitchFamily="34" charset="0"/>
                </a:rPr>
                <a:t> </a:t>
              </a:r>
            </a:p>
            <a:p>
              <a:pPr marL="454025" indent="-244475">
                <a:buFont typeface="+mj-lt"/>
                <a:buAutoNum type="arabicPeriod"/>
                <a:defRPr/>
              </a:pPr>
              <a:r>
                <a:rPr lang="id-ID" sz="1250" b="1" dirty="0">
                  <a:solidFill>
                    <a:prstClr val="black"/>
                  </a:solidFill>
                  <a:latin typeface="Arial" pitchFamily="34" charset="0"/>
                  <a:cs typeface="Arial" pitchFamily="34" charset="0"/>
                </a:rPr>
                <a:t>BERMARTABAT</a:t>
              </a:r>
            </a:p>
          </p:txBody>
        </p:sp>
        <p:sp>
          <p:nvSpPr>
            <p:cNvPr id="29709" name="Rectangle 108"/>
            <p:cNvSpPr>
              <a:spLocks noChangeArrowheads="1"/>
            </p:cNvSpPr>
            <p:nvPr/>
          </p:nvSpPr>
          <p:spPr bwMode="auto">
            <a:xfrm>
              <a:off x="0" y="4061424"/>
              <a:ext cx="9144000" cy="461753"/>
            </a:xfrm>
            <a:prstGeom prst="rect">
              <a:avLst/>
            </a:prstGeom>
            <a:solidFill>
              <a:srgbClr val="007E39"/>
            </a:solidFill>
            <a:ln w="9525">
              <a:noFill/>
              <a:miter lim="800000"/>
              <a:headEnd/>
              <a:tailEnd/>
            </a:ln>
          </p:spPr>
          <p:txBody>
            <a:bodyPr>
              <a:spAutoFit/>
            </a:bodyPr>
            <a:lstStyle/>
            <a:p>
              <a:pPr algn="ctr"/>
              <a:r>
                <a:rPr lang="id-ID" sz="2400" b="1" dirty="0">
                  <a:solidFill>
                    <a:prstClr val="white"/>
                  </a:solidFill>
                  <a:latin typeface="Trebuchet MS" pitchFamily="34" charset="0"/>
                </a:rPr>
                <a:t>SOSOK MASA DEPAN JAWA BARAT 2025</a:t>
              </a:r>
            </a:p>
          </p:txBody>
        </p:sp>
      </p:grpSp>
      <p:sp>
        <p:nvSpPr>
          <p:cNvPr id="29704" name="Rectangle 111"/>
          <p:cNvSpPr>
            <a:spLocks noChangeArrowheads="1"/>
          </p:cNvSpPr>
          <p:nvPr/>
        </p:nvSpPr>
        <p:spPr bwMode="auto">
          <a:xfrm>
            <a:off x="0" y="2558433"/>
            <a:ext cx="9144000" cy="368300"/>
          </a:xfrm>
          <a:prstGeom prst="rect">
            <a:avLst/>
          </a:prstGeom>
          <a:noFill/>
          <a:ln w="9525">
            <a:noFill/>
            <a:miter lim="800000"/>
            <a:headEnd/>
            <a:tailEnd/>
          </a:ln>
        </p:spPr>
        <p:txBody>
          <a:bodyPr>
            <a:spAutoFit/>
          </a:bodyPr>
          <a:lstStyle/>
          <a:p>
            <a:pPr marL="179388"/>
            <a:r>
              <a:rPr lang="id-ID" b="1" dirty="0">
                <a:solidFill>
                  <a:srgbClr val="FF0000"/>
                </a:solidFill>
              </a:rPr>
              <a:t>   </a:t>
            </a:r>
            <a:r>
              <a:rPr lang="id-ID" b="1" dirty="0">
                <a:solidFill>
                  <a:srgbClr val="0000FF"/>
                </a:solidFill>
              </a:rPr>
              <a:t>SOSOK PEMBANGUNAN FISIK JAWA  BARAT TAHUN 2025</a:t>
            </a:r>
          </a:p>
        </p:txBody>
      </p:sp>
      <p:sp>
        <p:nvSpPr>
          <p:cNvPr id="113" name="Oval 112"/>
          <p:cNvSpPr/>
          <p:nvPr/>
        </p:nvSpPr>
        <p:spPr>
          <a:xfrm>
            <a:off x="184155" y="565010"/>
            <a:ext cx="101600" cy="1254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5" name="Oval 114"/>
          <p:cNvSpPr/>
          <p:nvPr/>
        </p:nvSpPr>
        <p:spPr>
          <a:xfrm>
            <a:off x="228603" y="2681624"/>
            <a:ext cx="101600" cy="127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pic>
        <p:nvPicPr>
          <p:cNvPr id="116" name="Picture 3"/>
          <p:cNvPicPr>
            <a:picLocks noChangeAspect="1" noChangeArrowheads="1"/>
          </p:cNvPicPr>
          <p:nvPr/>
        </p:nvPicPr>
        <p:blipFill>
          <a:blip r:embed="rId3" cstate="print"/>
          <a:srcRect/>
          <a:stretch>
            <a:fillRect/>
          </a:stretch>
        </p:blipFill>
        <p:spPr bwMode="auto">
          <a:xfrm>
            <a:off x="78852" y="2949377"/>
            <a:ext cx="8890698" cy="3157359"/>
          </a:xfrm>
          <a:prstGeom prst="rect">
            <a:avLst/>
          </a:prstGeom>
          <a:noFill/>
          <a:ln w="28575">
            <a:solidFill>
              <a:schemeClr val="tx1"/>
            </a:solidFill>
            <a:miter lim="800000"/>
            <a:headEnd/>
            <a:tailEnd/>
          </a:ln>
        </p:spPr>
      </p:pic>
      <p:sp>
        <p:nvSpPr>
          <p:cNvPr id="117" name="Freeform 45"/>
          <p:cNvSpPr>
            <a:spLocks noChangeArrowheads="1"/>
          </p:cNvSpPr>
          <p:nvPr/>
        </p:nvSpPr>
        <p:spPr bwMode="auto">
          <a:xfrm>
            <a:off x="1863514" y="3255537"/>
            <a:ext cx="4597299" cy="762687"/>
          </a:xfrm>
          <a:custGeom>
            <a:avLst/>
            <a:gdLst>
              <a:gd name="T0" fmla="*/ 685055 w 4514358"/>
              <a:gd name="T1" fmla="*/ 640765 h 1328064"/>
              <a:gd name="T2" fmla="*/ 1151442 w 4514358"/>
              <a:gd name="T3" fmla="*/ 796909 h 1328064"/>
              <a:gd name="T4" fmla="*/ 1531456 w 4514358"/>
              <a:gd name="T5" fmla="*/ 675464 h 1328064"/>
              <a:gd name="T6" fmla="*/ 1868293 w 4514358"/>
              <a:gd name="T7" fmla="*/ 675464 h 1328064"/>
              <a:gd name="T8" fmla="*/ 2222395 w 4514358"/>
              <a:gd name="T9" fmla="*/ 415224 h 1328064"/>
              <a:gd name="T10" fmla="*/ 2818342 w 4514358"/>
              <a:gd name="T11" fmla="*/ 441248 h 1328064"/>
              <a:gd name="T12" fmla="*/ 3025619 w 4514358"/>
              <a:gd name="T13" fmla="*/ 475947 h 1328064"/>
              <a:gd name="T14" fmla="*/ 3448819 w 4514358"/>
              <a:gd name="T15" fmla="*/ 154984 h 1328064"/>
              <a:gd name="T16" fmla="*/ 3137895 w 4514358"/>
              <a:gd name="T17" fmla="*/ 128961 h 1328064"/>
              <a:gd name="T18" fmla="*/ 3146542 w 4514358"/>
              <a:gd name="T19" fmla="*/ 7520 h 1328064"/>
              <a:gd name="T20" fmla="*/ 3250169 w 4514358"/>
              <a:gd name="T21" fmla="*/ 16190 h 1328064"/>
              <a:gd name="T22" fmla="*/ 3491996 w 4514358"/>
              <a:gd name="T23" fmla="*/ 120290 h 1328064"/>
              <a:gd name="T24" fmla="*/ 4096571 w 4514358"/>
              <a:gd name="T25" fmla="*/ 181009 h 1328064"/>
              <a:gd name="T26" fmla="*/ 4519771 w 4514358"/>
              <a:gd name="T27" fmla="*/ 467273 h 1328064"/>
              <a:gd name="T28" fmla="*/ 4044756 w 4514358"/>
              <a:gd name="T29" fmla="*/ 501971 h 1328064"/>
              <a:gd name="T30" fmla="*/ 3872019 w 4514358"/>
              <a:gd name="T31" fmla="*/ 406550 h 1328064"/>
              <a:gd name="T32" fmla="*/ 3949745 w 4514358"/>
              <a:gd name="T33" fmla="*/ 588718 h 1328064"/>
              <a:gd name="T34" fmla="*/ 3647468 w 4514358"/>
              <a:gd name="T35" fmla="*/ 762209 h 1328064"/>
              <a:gd name="T36" fmla="*/ 3707919 w 4514358"/>
              <a:gd name="T37" fmla="*/ 614741 h 1328064"/>
              <a:gd name="T38" fmla="*/ 3742469 w 4514358"/>
              <a:gd name="T39" fmla="*/ 580043 h 1328064"/>
              <a:gd name="T40" fmla="*/ 3664742 w 4514358"/>
              <a:gd name="T41" fmla="*/ 449923 h 1328064"/>
              <a:gd name="T42" fmla="*/ 3595645 w 4514358"/>
              <a:gd name="T43" fmla="*/ 519320 h 1328064"/>
              <a:gd name="T44" fmla="*/ 3224268 w 4514358"/>
              <a:gd name="T45" fmla="*/ 831606 h 1328064"/>
              <a:gd name="T46" fmla="*/ 2999716 w 4514358"/>
              <a:gd name="T47" fmla="*/ 970399 h 1328064"/>
              <a:gd name="T48" fmla="*/ 2904698 w 4514358"/>
              <a:gd name="T49" fmla="*/ 1048471 h 1328064"/>
              <a:gd name="T50" fmla="*/ 2507418 w 4514358"/>
              <a:gd name="T51" fmla="*/ 927026 h 1328064"/>
              <a:gd name="T52" fmla="*/ 2438319 w 4514358"/>
              <a:gd name="T53" fmla="*/ 727511 h 1328064"/>
              <a:gd name="T54" fmla="*/ 2360592 w 4514358"/>
              <a:gd name="T55" fmla="*/ 831606 h 1328064"/>
              <a:gd name="T56" fmla="*/ 2084212 w 4514358"/>
              <a:gd name="T57" fmla="*/ 935701 h 1328064"/>
              <a:gd name="T58" fmla="*/ 1661007 w 4514358"/>
              <a:gd name="T59" fmla="*/ 987749 h 1328064"/>
              <a:gd name="T60" fmla="*/ 1358723 w 4514358"/>
              <a:gd name="T61" fmla="*/ 1091847 h 1328064"/>
              <a:gd name="T62" fmla="*/ 1315542 w 4514358"/>
              <a:gd name="T63" fmla="*/ 1195942 h 1328064"/>
              <a:gd name="T64" fmla="*/ 909606 w 4514358"/>
              <a:gd name="T65" fmla="*/ 1074497 h 1328064"/>
              <a:gd name="T66" fmla="*/ 762781 w 4514358"/>
              <a:gd name="T67" fmla="*/ 1230640 h 1328064"/>
              <a:gd name="T68" fmla="*/ 814605 w 4514358"/>
              <a:gd name="T69" fmla="*/ 1274013 h 1328064"/>
              <a:gd name="T70" fmla="*/ 538230 w 4514358"/>
              <a:gd name="T71" fmla="*/ 1117870 h 1328064"/>
              <a:gd name="T72" fmla="*/ 305031 w 4514358"/>
              <a:gd name="T73" fmla="*/ 935701 h 1328064"/>
              <a:gd name="T74" fmla="*/ 382767 w 4514358"/>
              <a:gd name="T75" fmla="*/ 814257 h 13280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14358"/>
              <a:gd name="T115" fmla="*/ 0 h 1328064"/>
              <a:gd name="T116" fmla="*/ 4514358 w 4514358"/>
              <a:gd name="T117" fmla="*/ 1328064 h 13280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14358" h="1328064">
                <a:moveTo>
                  <a:pt x="554834" y="680336"/>
                </a:moveTo>
                <a:lnTo>
                  <a:pt x="684230" y="637204"/>
                </a:lnTo>
                <a:cubicBezTo>
                  <a:pt x="924770" y="726293"/>
                  <a:pt x="858601" y="664926"/>
                  <a:pt x="934396" y="740721"/>
                </a:cubicBezTo>
                <a:cubicBezTo>
                  <a:pt x="1152876" y="784417"/>
                  <a:pt x="1150056" y="710543"/>
                  <a:pt x="1150056" y="792480"/>
                </a:cubicBezTo>
                <a:lnTo>
                  <a:pt x="1357090" y="792480"/>
                </a:lnTo>
                <a:cubicBezTo>
                  <a:pt x="1534550" y="686004"/>
                  <a:pt x="1529619" y="756030"/>
                  <a:pt x="1529619" y="671710"/>
                </a:cubicBezTo>
                <a:lnTo>
                  <a:pt x="1667641" y="663084"/>
                </a:lnTo>
                <a:lnTo>
                  <a:pt x="1866049" y="671710"/>
                </a:lnTo>
                <a:lnTo>
                  <a:pt x="2021324" y="507808"/>
                </a:lnTo>
                <a:cubicBezTo>
                  <a:pt x="2207573" y="410248"/>
                  <a:pt x="2134311" y="412917"/>
                  <a:pt x="2219732" y="412917"/>
                </a:cubicBezTo>
                <a:lnTo>
                  <a:pt x="2607921" y="412917"/>
                </a:lnTo>
                <a:cubicBezTo>
                  <a:pt x="2809180" y="439169"/>
                  <a:pt x="2739632" y="438797"/>
                  <a:pt x="2814955" y="438797"/>
                </a:cubicBezTo>
                <a:lnTo>
                  <a:pt x="2901219" y="404291"/>
                </a:lnTo>
                <a:lnTo>
                  <a:pt x="3021988" y="473302"/>
                </a:lnTo>
                <a:lnTo>
                  <a:pt x="3522321" y="266268"/>
                </a:lnTo>
                <a:lnTo>
                  <a:pt x="3444683" y="154125"/>
                </a:lnTo>
                <a:lnTo>
                  <a:pt x="3073747" y="318027"/>
                </a:lnTo>
                <a:cubicBezTo>
                  <a:pt x="3136032" y="140071"/>
                  <a:pt x="3134132" y="206429"/>
                  <a:pt x="3134132" y="128246"/>
                </a:cubicBezTo>
                <a:cubicBezTo>
                  <a:pt x="3116137" y="86256"/>
                  <a:pt x="3096568" y="77528"/>
                  <a:pt x="3116879" y="41982"/>
                </a:cubicBezTo>
                <a:cubicBezTo>
                  <a:pt x="3124012" y="29499"/>
                  <a:pt x="3129409" y="12816"/>
                  <a:pt x="3142758" y="7476"/>
                </a:cubicBezTo>
                <a:cubicBezTo>
                  <a:pt x="3161447" y="0"/>
                  <a:pt x="3183015" y="7476"/>
                  <a:pt x="3203143" y="7476"/>
                </a:cubicBezTo>
                <a:cubicBezTo>
                  <a:pt x="3217520" y="10351"/>
                  <a:pt x="3232927" y="10035"/>
                  <a:pt x="3246275" y="16102"/>
                </a:cubicBezTo>
                <a:cubicBezTo>
                  <a:pt x="3265152" y="24682"/>
                  <a:pt x="3298034" y="50608"/>
                  <a:pt x="3298034" y="50608"/>
                </a:cubicBezTo>
                <a:lnTo>
                  <a:pt x="3487815" y="119619"/>
                </a:lnTo>
                <a:cubicBezTo>
                  <a:pt x="3804735" y="163636"/>
                  <a:pt x="3704890" y="116010"/>
                  <a:pt x="3815619" y="171378"/>
                </a:cubicBezTo>
                <a:cubicBezTo>
                  <a:pt x="4074406" y="180301"/>
                  <a:pt x="3982347" y="180004"/>
                  <a:pt x="4091664" y="180004"/>
                </a:cubicBezTo>
                <a:lnTo>
                  <a:pt x="4324577" y="369785"/>
                </a:lnTo>
                <a:lnTo>
                  <a:pt x="4514358" y="464676"/>
                </a:lnTo>
                <a:lnTo>
                  <a:pt x="4281445" y="438797"/>
                </a:lnTo>
                <a:lnTo>
                  <a:pt x="4039905" y="499182"/>
                </a:lnTo>
                <a:lnTo>
                  <a:pt x="3988147" y="516434"/>
                </a:lnTo>
                <a:cubicBezTo>
                  <a:pt x="3887684" y="397706"/>
                  <a:pt x="3942224" y="404291"/>
                  <a:pt x="3867377" y="404291"/>
                </a:cubicBezTo>
                <a:lnTo>
                  <a:pt x="3841498" y="447423"/>
                </a:lnTo>
                <a:lnTo>
                  <a:pt x="3945015" y="585446"/>
                </a:lnTo>
                <a:lnTo>
                  <a:pt x="3798366" y="697589"/>
                </a:lnTo>
                <a:lnTo>
                  <a:pt x="3643090" y="757974"/>
                </a:lnTo>
                <a:cubicBezTo>
                  <a:pt x="3657467" y="720593"/>
                  <a:pt x="3670973" y="682865"/>
                  <a:pt x="3686222" y="645831"/>
                </a:cubicBezTo>
                <a:cubicBezTo>
                  <a:pt x="3691118" y="633940"/>
                  <a:pt x="3696000" y="621789"/>
                  <a:pt x="3703475" y="611325"/>
                </a:cubicBezTo>
                <a:cubicBezTo>
                  <a:pt x="3710566" y="601398"/>
                  <a:pt x="3720728" y="594073"/>
                  <a:pt x="3729355" y="585446"/>
                </a:cubicBezTo>
                <a:lnTo>
                  <a:pt x="3737981" y="576819"/>
                </a:lnTo>
                <a:cubicBezTo>
                  <a:pt x="3809782" y="558870"/>
                  <a:pt x="3806992" y="583279"/>
                  <a:pt x="3806992" y="550940"/>
                </a:cubicBezTo>
                <a:cubicBezTo>
                  <a:pt x="3758109" y="516434"/>
                  <a:pt x="3714365" y="473148"/>
                  <a:pt x="3660343" y="447423"/>
                </a:cubicBezTo>
                <a:cubicBezTo>
                  <a:pt x="3648733" y="441894"/>
                  <a:pt x="3634931" y="455583"/>
                  <a:pt x="3625838" y="464676"/>
                </a:cubicBezTo>
                <a:cubicBezTo>
                  <a:pt x="3611176" y="479338"/>
                  <a:pt x="3591332" y="516434"/>
                  <a:pt x="3591332" y="516434"/>
                </a:cubicBezTo>
                <a:lnTo>
                  <a:pt x="3099626" y="740721"/>
                </a:lnTo>
                <a:cubicBezTo>
                  <a:pt x="3222815" y="819914"/>
                  <a:pt x="3220396" y="770502"/>
                  <a:pt x="3220396" y="826985"/>
                </a:cubicBezTo>
                <a:cubicBezTo>
                  <a:pt x="3157136" y="870117"/>
                  <a:pt x="3095823" y="916254"/>
                  <a:pt x="3030615" y="956382"/>
                </a:cubicBezTo>
                <a:cubicBezTo>
                  <a:pt x="3020518" y="962596"/>
                  <a:pt x="3006713" y="959706"/>
                  <a:pt x="2996109" y="965008"/>
                </a:cubicBezTo>
                <a:cubicBezTo>
                  <a:pt x="2963804" y="981160"/>
                  <a:pt x="2961621" y="995186"/>
                  <a:pt x="2935724" y="1016767"/>
                </a:cubicBezTo>
                <a:cubicBezTo>
                  <a:pt x="2877218" y="1065521"/>
                  <a:pt x="2928646" y="1015216"/>
                  <a:pt x="2901219" y="1042646"/>
                </a:cubicBezTo>
                <a:lnTo>
                  <a:pt x="2780449" y="965008"/>
                </a:lnTo>
                <a:lnTo>
                  <a:pt x="2504404" y="921876"/>
                </a:lnTo>
                <a:cubicBezTo>
                  <a:pt x="2542767" y="845149"/>
                  <a:pt x="2538909" y="878584"/>
                  <a:pt x="2538909" y="826985"/>
                </a:cubicBezTo>
                <a:cubicBezTo>
                  <a:pt x="2504403" y="792479"/>
                  <a:pt x="2476440" y="749856"/>
                  <a:pt x="2435392" y="723468"/>
                </a:cubicBezTo>
                <a:cubicBezTo>
                  <a:pt x="2426671" y="717862"/>
                  <a:pt x="2424776" y="741383"/>
                  <a:pt x="2418139" y="749348"/>
                </a:cubicBezTo>
                <a:cubicBezTo>
                  <a:pt x="2350569" y="830433"/>
                  <a:pt x="2444968" y="696165"/>
                  <a:pt x="2357755" y="826985"/>
                </a:cubicBezTo>
                <a:cubicBezTo>
                  <a:pt x="2352711" y="834551"/>
                  <a:pt x="2349128" y="852865"/>
                  <a:pt x="2349128" y="852865"/>
                </a:cubicBezTo>
                <a:lnTo>
                  <a:pt x="2081709" y="930502"/>
                </a:lnTo>
                <a:lnTo>
                  <a:pt x="1995445" y="826985"/>
                </a:lnTo>
                <a:lnTo>
                  <a:pt x="1659015" y="982261"/>
                </a:lnTo>
                <a:lnTo>
                  <a:pt x="1607256" y="956382"/>
                </a:lnTo>
                <a:lnTo>
                  <a:pt x="1357090" y="1085778"/>
                </a:lnTo>
                <a:lnTo>
                  <a:pt x="1443355" y="1146163"/>
                </a:lnTo>
                <a:lnTo>
                  <a:pt x="1313958" y="1189295"/>
                </a:lnTo>
                <a:cubicBezTo>
                  <a:pt x="1066726" y="1153976"/>
                  <a:pt x="1153749" y="1154789"/>
                  <a:pt x="1055166" y="1154789"/>
                </a:cubicBezTo>
                <a:cubicBezTo>
                  <a:pt x="920985" y="1065335"/>
                  <a:pt x="977608" y="1068525"/>
                  <a:pt x="908517" y="1068525"/>
                </a:cubicBezTo>
                <a:cubicBezTo>
                  <a:pt x="767860" y="1130062"/>
                  <a:pt x="770494" y="1078692"/>
                  <a:pt x="770494" y="1137536"/>
                </a:cubicBezTo>
                <a:cubicBezTo>
                  <a:pt x="767619" y="1166291"/>
                  <a:pt x="757474" y="1195239"/>
                  <a:pt x="761868" y="1223801"/>
                </a:cubicBezTo>
                <a:cubicBezTo>
                  <a:pt x="763723" y="1235859"/>
                  <a:pt x="787747" y="1249680"/>
                  <a:pt x="787747" y="1249680"/>
                </a:cubicBezTo>
                <a:lnTo>
                  <a:pt x="813626" y="1266933"/>
                </a:lnTo>
                <a:cubicBezTo>
                  <a:pt x="586563" y="1328064"/>
                  <a:pt x="666763" y="1327317"/>
                  <a:pt x="580713" y="1327317"/>
                </a:cubicBezTo>
                <a:cubicBezTo>
                  <a:pt x="535669" y="1129124"/>
                  <a:pt x="537581" y="1202410"/>
                  <a:pt x="537581" y="1111657"/>
                </a:cubicBezTo>
                <a:cubicBezTo>
                  <a:pt x="414918" y="971470"/>
                  <a:pt x="416811" y="1034767"/>
                  <a:pt x="416811" y="965008"/>
                </a:cubicBezTo>
                <a:cubicBezTo>
                  <a:pt x="322538" y="927298"/>
                  <a:pt x="361517" y="930502"/>
                  <a:pt x="304668" y="930502"/>
                </a:cubicBezTo>
                <a:cubicBezTo>
                  <a:pt x="0" y="1026255"/>
                  <a:pt x="2743" y="919898"/>
                  <a:pt x="2743" y="1034019"/>
                </a:cubicBezTo>
                <a:cubicBezTo>
                  <a:pt x="376140" y="808245"/>
                  <a:pt x="229188" y="809733"/>
                  <a:pt x="382305" y="809733"/>
                </a:cubicBezTo>
                <a:lnTo>
                  <a:pt x="554834" y="680336"/>
                </a:lnTo>
                <a:close/>
              </a:path>
            </a:pathLst>
          </a:custGeom>
          <a:solidFill>
            <a:srgbClr val="FFC000">
              <a:alpha val="59999"/>
            </a:srgbClr>
          </a:solidFill>
          <a:ln w="25400" algn="ctr">
            <a:noFill/>
            <a:miter lim="800000"/>
            <a:headEnd/>
            <a:tailEnd/>
          </a:ln>
        </p:spPr>
        <p:txBody>
          <a:bodyPr lIns="87177" tIns="43590" rIns="87177" bIns="43590" anchor="ctr"/>
          <a:lstStyle/>
          <a:p>
            <a:endParaRPr lang="id-ID">
              <a:solidFill>
                <a:prstClr val="black"/>
              </a:solidFill>
            </a:endParaRPr>
          </a:p>
        </p:txBody>
      </p:sp>
      <p:sp>
        <p:nvSpPr>
          <p:cNvPr id="118" name="Freeform 46"/>
          <p:cNvSpPr>
            <a:spLocks/>
          </p:cNvSpPr>
          <p:nvPr/>
        </p:nvSpPr>
        <p:spPr bwMode="auto">
          <a:xfrm>
            <a:off x="7220581" y="2934789"/>
            <a:ext cx="1936555" cy="1422406"/>
          </a:xfrm>
          <a:custGeom>
            <a:avLst/>
            <a:gdLst>
              <a:gd name="T0" fmla="*/ 2147483647 w 1198"/>
              <a:gd name="T1" fmla="*/ 2147483647 h 1561"/>
              <a:gd name="T2" fmla="*/ 2147483647 w 1198"/>
              <a:gd name="T3" fmla="*/ 2147483647 h 1561"/>
              <a:gd name="T4" fmla="*/ 2147483647 w 1198"/>
              <a:gd name="T5" fmla="*/ 2147483647 h 1561"/>
              <a:gd name="T6" fmla="*/ 2147483647 w 1198"/>
              <a:gd name="T7" fmla="*/ 2147483647 h 1561"/>
              <a:gd name="T8" fmla="*/ 2147483647 w 1198"/>
              <a:gd name="T9" fmla="*/ 2147483647 h 1561"/>
              <a:gd name="T10" fmla="*/ 2147483647 w 1198"/>
              <a:gd name="T11" fmla="*/ 2147483647 h 1561"/>
              <a:gd name="T12" fmla="*/ 2147483647 w 1198"/>
              <a:gd name="T13" fmla="*/ 2147483647 h 1561"/>
              <a:gd name="T14" fmla="*/ 2147483647 w 1198"/>
              <a:gd name="T15" fmla="*/ 2147483647 h 1561"/>
              <a:gd name="T16" fmla="*/ 2147483647 w 1198"/>
              <a:gd name="T17" fmla="*/ 2147483647 h 1561"/>
              <a:gd name="T18" fmla="*/ 2147483647 w 1198"/>
              <a:gd name="T19" fmla="*/ 2147483647 h 1561"/>
              <a:gd name="T20" fmla="*/ 2147483647 w 1198"/>
              <a:gd name="T21" fmla="*/ 2147483647 h 1561"/>
              <a:gd name="T22" fmla="*/ 2147483647 w 1198"/>
              <a:gd name="T23" fmla="*/ 2147483647 h 1561"/>
              <a:gd name="T24" fmla="*/ 2147483647 w 1198"/>
              <a:gd name="T25" fmla="*/ 2147483647 h 1561"/>
              <a:gd name="T26" fmla="*/ 2147483647 w 1198"/>
              <a:gd name="T27" fmla="*/ 2147483647 h 1561"/>
              <a:gd name="T28" fmla="*/ 2147483647 w 1198"/>
              <a:gd name="T29" fmla="*/ 2147483647 h 1561"/>
              <a:gd name="T30" fmla="*/ 2147483647 w 1198"/>
              <a:gd name="T31" fmla="*/ 2147483647 h 1561"/>
              <a:gd name="T32" fmla="*/ 2147483647 w 1198"/>
              <a:gd name="T33" fmla="*/ 2147483647 h 1561"/>
              <a:gd name="T34" fmla="*/ 2147483647 w 1198"/>
              <a:gd name="T35" fmla="*/ 2147483647 h 1561"/>
              <a:gd name="T36" fmla="*/ 2147483647 w 1198"/>
              <a:gd name="T37" fmla="*/ 2147483647 h 1561"/>
              <a:gd name="T38" fmla="*/ 2147483647 w 1198"/>
              <a:gd name="T39" fmla="*/ 2147483647 h 1561"/>
              <a:gd name="T40" fmla="*/ 2147483647 w 1198"/>
              <a:gd name="T41" fmla="*/ 2147483647 h 1561"/>
              <a:gd name="T42" fmla="*/ 2147483647 w 1198"/>
              <a:gd name="T43" fmla="*/ 2147483647 h 1561"/>
              <a:gd name="T44" fmla="*/ 2147483647 w 1198"/>
              <a:gd name="T45" fmla="*/ 2147483647 h 1561"/>
              <a:gd name="T46" fmla="*/ 2147483647 w 1198"/>
              <a:gd name="T47" fmla="*/ 2147483647 h 1561"/>
              <a:gd name="T48" fmla="*/ 2147483647 w 1198"/>
              <a:gd name="T49" fmla="*/ 2147483647 h 1561"/>
              <a:gd name="T50" fmla="*/ 2147483647 w 1198"/>
              <a:gd name="T51" fmla="*/ 2147483647 h 1561"/>
              <a:gd name="T52" fmla="*/ 2147483647 w 1198"/>
              <a:gd name="T53" fmla="*/ 2147483647 h 1561"/>
              <a:gd name="T54" fmla="*/ 2147483647 w 1198"/>
              <a:gd name="T55" fmla="*/ 2147483647 h 1561"/>
              <a:gd name="T56" fmla="*/ 2147483647 w 1198"/>
              <a:gd name="T57" fmla="*/ 2147483647 h 1561"/>
              <a:gd name="T58" fmla="*/ 2147483647 w 1198"/>
              <a:gd name="T59" fmla="*/ 2147483647 h 1561"/>
              <a:gd name="T60" fmla="*/ 2147483647 w 1198"/>
              <a:gd name="T61" fmla="*/ 2147483647 h 1561"/>
              <a:gd name="T62" fmla="*/ 2147483647 w 1198"/>
              <a:gd name="T63" fmla="*/ 2147483647 h 1561"/>
              <a:gd name="T64" fmla="*/ 2147483647 w 1198"/>
              <a:gd name="T65" fmla="*/ 2147483647 h 1561"/>
              <a:gd name="T66" fmla="*/ 2147483647 w 1198"/>
              <a:gd name="T67" fmla="*/ 2147483647 h 1561"/>
              <a:gd name="T68" fmla="*/ 2147483647 w 1198"/>
              <a:gd name="T69" fmla="*/ 2147483647 h 1561"/>
              <a:gd name="T70" fmla="*/ 2147483647 w 1198"/>
              <a:gd name="T71" fmla="*/ 2147483647 h 1561"/>
              <a:gd name="T72" fmla="*/ 2147483647 w 1198"/>
              <a:gd name="T73" fmla="*/ 2147483647 h 1561"/>
              <a:gd name="T74" fmla="*/ 2147483647 w 1198"/>
              <a:gd name="T75" fmla="*/ 2147483647 h 15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98"/>
              <a:gd name="T115" fmla="*/ 0 h 1561"/>
              <a:gd name="T116" fmla="*/ 1198 w 1198"/>
              <a:gd name="T117" fmla="*/ 1561 h 15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98" h="1561">
                <a:moveTo>
                  <a:pt x="19" y="610"/>
                </a:moveTo>
                <a:cubicBezTo>
                  <a:pt x="15" y="643"/>
                  <a:pt x="0" y="701"/>
                  <a:pt x="19" y="735"/>
                </a:cubicBezTo>
                <a:cubicBezTo>
                  <a:pt x="24" y="744"/>
                  <a:pt x="38" y="743"/>
                  <a:pt x="48" y="745"/>
                </a:cubicBezTo>
                <a:cubicBezTo>
                  <a:pt x="96" y="754"/>
                  <a:pt x="144" y="757"/>
                  <a:pt x="192" y="764"/>
                </a:cubicBezTo>
                <a:cubicBezTo>
                  <a:pt x="206" y="815"/>
                  <a:pt x="241" y="880"/>
                  <a:pt x="279" y="917"/>
                </a:cubicBezTo>
                <a:cubicBezTo>
                  <a:pt x="258" y="1058"/>
                  <a:pt x="295" y="950"/>
                  <a:pt x="240" y="994"/>
                </a:cubicBezTo>
                <a:cubicBezTo>
                  <a:pt x="160" y="1057"/>
                  <a:pt x="274" y="989"/>
                  <a:pt x="211" y="1052"/>
                </a:cubicBezTo>
                <a:cubicBezTo>
                  <a:pt x="203" y="1060"/>
                  <a:pt x="129" y="1085"/>
                  <a:pt x="106" y="1100"/>
                </a:cubicBezTo>
                <a:cubicBezTo>
                  <a:pt x="92" y="1140"/>
                  <a:pt x="93" y="1118"/>
                  <a:pt x="106" y="1157"/>
                </a:cubicBezTo>
                <a:cubicBezTo>
                  <a:pt x="113" y="1176"/>
                  <a:pt x="119" y="1196"/>
                  <a:pt x="125" y="1215"/>
                </a:cubicBezTo>
                <a:cubicBezTo>
                  <a:pt x="136" y="1249"/>
                  <a:pt x="203" y="1257"/>
                  <a:pt x="231" y="1263"/>
                </a:cubicBezTo>
                <a:cubicBezTo>
                  <a:pt x="281" y="1339"/>
                  <a:pt x="252" y="1314"/>
                  <a:pt x="327" y="1340"/>
                </a:cubicBezTo>
                <a:cubicBezTo>
                  <a:pt x="359" y="1334"/>
                  <a:pt x="391" y="1329"/>
                  <a:pt x="423" y="1321"/>
                </a:cubicBezTo>
                <a:cubicBezTo>
                  <a:pt x="443" y="1316"/>
                  <a:pt x="461" y="1307"/>
                  <a:pt x="480" y="1301"/>
                </a:cubicBezTo>
                <a:cubicBezTo>
                  <a:pt x="490" y="1298"/>
                  <a:pt x="509" y="1292"/>
                  <a:pt x="509" y="1292"/>
                </a:cubicBezTo>
                <a:cubicBezTo>
                  <a:pt x="535" y="1295"/>
                  <a:pt x="561" y="1294"/>
                  <a:pt x="586" y="1301"/>
                </a:cubicBezTo>
                <a:cubicBezTo>
                  <a:pt x="595" y="1304"/>
                  <a:pt x="597" y="1316"/>
                  <a:pt x="605" y="1321"/>
                </a:cubicBezTo>
                <a:cubicBezTo>
                  <a:pt x="611" y="1324"/>
                  <a:pt x="670" y="1340"/>
                  <a:pt x="672" y="1340"/>
                </a:cubicBezTo>
                <a:cubicBezTo>
                  <a:pt x="713" y="1402"/>
                  <a:pt x="767" y="1404"/>
                  <a:pt x="835" y="1426"/>
                </a:cubicBezTo>
                <a:cubicBezTo>
                  <a:pt x="854" y="1432"/>
                  <a:pt x="893" y="1445"/>
                  <a:pt x="893" y="1445"/>
                </a:cubicBezTo>
                <a:cubicBezTo>
                  <a:pt x="928" y="1482"/>
                  <a:pt x="954" y="1524"/>
                  <a:pt x="989" y="1561"/>
                </a:cubicBezTo>
                <a:cubicBezTo>
                  <a:pt x="1033" y="1549"/>
                  <a:pt x="1043" y="1546"/>
                  <a:pt x="1056" y="1503"/>
                </a:cubicBezTo>
                <a:cubicBezTo>
                  <a:pt x="1063" y="1412"/>
                  <a:pt x="1062" y="1314"/>
                  <a:pt x="1085" y="1225"/>
                </a:cubicBezTo>
                <a:cubicBezTo>
                  <a:pt x="1093" y="1061"/>
                  <a:pt x="1105" y="899"/>
                  <a:pt x="1114" y="735"/>
                </a:cubicBezTo>
                <a:cubicBezTo>
                  <a:pt x="1111" y="521"/>
                  <a:pt x="1198" y="285"/>
                  <a:pt x="1104" y="92"/>
                </a:cubicBezTo>
                <a:cubicBezTo>
                  <a:pt x="1059" y="0"/>
                  <a:pt x="899" y="88"/>
                  <a:pt x="797" y="82"/>
                </a:cubicBezTo>
                <a:cubicBezTo>
                  <a:pt x="759" y="80"/>
                  <a:pt x="719" y="55"/>
                  <a:pt x="682" y="44"/>
                </a:cubicBezTo>
                <a:cubicBezTo>
                  <a:pt x="617" y="59"/>
                  <a:pt x="665" y="47"/>
                  <a:pt x="586" y="73"/>
                </a:cubicBezTo>
                <a:cubicBezTo>
                  <a:pt x="576" y="76"/>
                  <a:pt x="557" y="82"/>
                  <a:pt x="557" y="82"/>
                </a:cubicBezTo>
                <a:cubicBezTo>
                  <a:pt x="528" y="101"/>
                  <a:pt x="513" y="119"/>
                  <a:pt x="480" y="130"/>
                </a:cubicBezTo>
                <a:cubicBezTo>
                  <a:pt x="461" y="136"/>
                  <a:pt x="423" y="149"/>
                  <a:pt x="423" y="149"/>
                </a:cubicBezTo>
                <a:cubicBezTo>
                  <a:pt x="473" y="202"/>
                  <a:pt x="490" y="190"/>
                  <a:pt x="576" y="197"/>
                </a:cubicBezTo>
                <a:cubicBezTo>
                  <a:pt x="582" y="204"/>
                  <a:pt x="595" y="208"/>
                  <a:pt x="595" y="217"/>
                </a:cubicBezTo>
                <a:cubicBezTo>
                  <a:pt x="595" y="435"/>
                  <a:pt x="613" y="386"/>
                  <a:pt x="432" y="399"/>
                </a:cubicBezTo>
                <a:cubicBezTo>
                  <a:pt x="366" y="422"/>
                  <a:pt x="341" y="425"/>
                  <a:pt x="279" y="466"/>
                </a:cubicBezTo>
                <a:cubicBezTo>
                  <a:pt x="263" y="476"/>
                  <a:pt x="214" y="482"/>
                  <a:pt x="202" y="485"/>
                </a:cubicBezTo>
                <a:cubicBezTo>
                  <a:pt x="159" y="496"/>
                  <a:pt x="125" y="522"/>
                  <a:pt x="96" y="553"/>
                </a:cubicBezTo>
                <a:cubicBezTo>
                  <a:pt x="81" y="590"/>
                  <a:pt x="69" y="657"/>
                  <a:pt x="19" y="610"/>
                </a:cubicBezTo>
                <a:close/>
              </a:path>
            </a:pathLst>
          </a:custGeom>
          <a:solidFill>
            <a:srgbClr val="FFFFD9">
              <a:alpha val="85097"/>
            </a:srgbClr>
          </a:solidFill>
          <a:ln w="9525">
            <a:noFill/>
            <a:prstDash val="dash"/>
            <a:round/>
            <a:headEnd/>
            <a:tailEnd/>
          </a:ln>
          <a:effectLst>
            <a:prstShdw prst="shdw13" dist="53882" dir="13500000">
              <a:srgbClr val="999982">
                <a:alpha val="50000"/>
              </a:srgbClr>
            </a:prstShdw>
          </a:effectLst>
        </p:spPr>
        <p:txBody>
          <a:bodyPr lIns="62275" tIns="31137" rIns="62275" bIns="31137" anchor="ctr"/>
          <a:lstStyle/>
          <a:p>
            <a:endParaRPr lang="id-ID">
              <a:solidFill>
                <a:prstClr val="black"/>
              </a:solidFill>
            </a:endParaRPr>
          </a:p>
        </p:txBody>
      </p:sp>
      <p:sp>
        <p:nvSpPr>
          <p:cNvPr id="119" name="Freeform 47"/>
          <p:cNvSpPr>
            <a:spLocks/>
          </p:cNvSpPr>
          <p:nvPr/>
        </p:nvSpPr>
        <p:spPr bwMode="auto">
          <a:xfrm>
            <a:off x="229187" y="3902507"/>
            <a:ext cx="1556680" cy="1766845"/>
          </a:xfrm>
          <a:custGeom>
            <a:avLst/>
            <a:gdLst>
              <a:gd name="T0" fmla="*/ 2147483647 w 963"/>
              <a:gd name="T1" fmla="*/ 2147483647 h 1939"/>
              <a:gd name="T2" fmla="*/ 2147483647 w 963"/>
              <a:gd name="T3" fmla="*/ 2147483647 h 1939"/>
              <a:gd name="T4" fmla="*/ 2147483647 w 963"/>
              <a:gd name="T5" fmla="*/ 2147483647 h 1939"/>
              <a:gd name="T6" fmla="*/ 2147483647 w 963"/>
              <a:gd name="T7" fmla="*/ 2147483647 h 1939"/>
              <a:gd name="T8" fmla="*/ 2147483647 w 963"/>
              <a:gd name="T9" fmla="*/ 2147483647 h 1939"/>
              <a:gd name="T10" fmla="*/ 2147483647 w 963"/>
              <a:gd name="T11" fmla="*/ 2147483647 h 1939"/>
              <a:gd name="T12" fmla="*/ 2147483647 w 963"/>
              <a:gd name="T13" fmla="*/ 2147483647 h 1939"/>
              <a:gd name="T14" fmla="*/ 2147483647 w 963"/>
              <a:gd name="T15" fmla="*/ 2147483647 h 1939"/>
              <a:gd name="T16" fmla="*/ 2147483647 w 963"/>
              <a:gd name="T17" fmla="*/ 2147483647 h 1939"/>
              <a:gd name="T18" fmla="*/ 2147483647 w 963"/>
              <a:gd name="T19" fmla="*/ 2147483647 h 1939"/>
              <a:gd name="T20" fmla="*/ 2147483647 w 963"/>
              <a:gd name="T21" fmla="*/ 2147483647 h 1939"/>
              <a:gd name="T22" fmla="*/ 2147483647 w 963"/>
              <a:gd name="T23" fmla="*/ 2147483647 h 1939"/>
              <a:gd name="T24" fmla="*/ 2147483647 w 963"/>
              <a:gd name="T25" fmla="*/ 2147483647 h 1939"/>
              <a:gd name="T26" fmla="*/ 2147483647 w 963"/>
              <a:gd name="T27" fmla="*/ 2147483647 h 1939"/>
              <a:gd name="T28" fmla="*/ 2147483647 w 963"/>
              <a:gd name="T29" fmla="*/ 2147483647 h 1939"/>
              <a:gd name="T30" fmla="*/ 2147483647 w 963"/>
              <a:gd name="T31" fmla="*/ 2147483647 h 1939"/>
              <a:gd name="T32" fmla="*/ 2147483647 w 963"/>
              <a:gd name="T33" fmla="*/ 2147483647 h 1939"/>
              <a:gd name="T34" fmla="*/ 2147483647 w 963"/>
              <a:gd name="T35" fmla="*/ 2147483647 h 1939"/>
              <a:gd name="T36" fmla="*/ 2147483647 w 963"/>
              <a:gd name="T37" fmla="*/ 2147483647 h 1939"/>
              <a:gd name="T38" fmla="*/ 2147483647 w 963"/>
              <a:gd name="T39" fmla="*/ 2147483647 h 1939"/>
              <a:gd name="T40" fmla="*/ 2147483647 w 963"/>
              <a:gd name="T41" fmla="*/ 2147483647 h 1939"/>
              <a:gd name="T42" fmla="*/ 2147483647 w 963"/>
              <a:gd name="T43" fmla="*/ 2147483647 h 1939"/>
              <a:gd name="T44" fmla="*/ 2147483647 w 963"/>
              <a:gd name="T45" fmla="*/ 2147483647 h 1939"/>
              <a:gd name="T46" fmla="*/ 2147483647 w 963"/>
              <a:gd name="T47" fmla="*/ 2147483647 h 1939"/>
              <a:gd name="T48" fmla="*/ 2147483647 w 963"/>
              <a:gd name="T49" fmla="*/ 2147483647 h 1939"/>
              <a:gd name="T50" fmla="*/ 2147483647 w 963"/>
              <a:gd name="T51" fmla="*/ 2147483647 h 1939"/>
              <a:gd name="T52" fmla="*/ 2147483647 w 963"/>
              <a:gd name="T53" fmla="*/ 2147483647 h 1939"/>
              <a:gd name="T54" fmla="*/ 2147483647 w 963"/>
              <a:gd name="T55" fmla="*/ 2147483647 h 1939"/>
              <a:gd name="T56" fmla="*/ 2147483647 w 963"/>
              <a:gd name="T57" fmla="*/ 2147483647 h 1939"/>
              <a:gd name="T58" fmla="*/ 2147483647 w 963"/>
              <a:gd name="T59" fmla="*/ 2147483647 h 1939"/>
              <a:gd name="T60" fmla="*/ 2147483647 w 963"/>
              <a:gd name="T61" fmla="*/ 2147483647 h 1939"/>
              <a:gd name="T62" fmla="*/ 2147483647 w 963"/>
              <a:gd name="T63" fmla="*/ 2147483647 h 1939"/>
              <a:gd name="T64" fmla="*/ 2147483647 w 963"/>
              <a:gd name="T65" fmla="*/ 2147483647 h 1939"/>
              <a:gd name="T66" fmla="*/ 2147483647 w 963"/>
              <a:gd name="T67" fmla="*/ 2147483647 h 1939"/>
              <a:gd name="T68" fmla="*/ 2147483647 w 963"/>
              <a:gd name="T69" fmla="*/ 0 h 1939"/>
              <a:gd name="T70" fmla="*/ 2147483647 w 963"/>
              <a:gd name="T71" fmla="*/ 2147483647 h 1939"/>
              <a:gd name="T72" fmla="*/ 2147483647 w 963"/>
              <a:gd name="T73" fmla="*/ 2147483647 h 1939"/>
              <a:gd name="T74" fmla="*/ 2147483647 w 963"/>
              <a:gd name="T75" fmla="*/ 2147483647 h 1939"/>
              <a:gd name="T76" fmla="*/ 2147483647 w 963"/>
              <a:gd name="T77" fmla="*/ 2147483647 h 1939"/>
              <a:gd name="T78" fmla="*/ 2147483647 w 963"/>
              <a:gd name="T79" fmla="*/ 2147483647 h 1939"/>
              <a:gd name="T80" fmla="*/ 2147483647 w 963"/>
              <a:gd name="T81" fmla="*/ 2147483647 h 1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3"/>
              <a:gd name="T124" fmla="*/ 0 h 1939"/>
              <a:gd name="T125" fmla="*/ 963 w 963"/>
              <a:gd name="T126" fmla="*/ 1939 h 1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3" h="1939">
                <a:moveTo>
                  <a:pt x="46" y="249"/>
                </a:moveTo>
                <a:cubicBezTo>
                  <a:pt x="0" y="943"/>
                  <a:pt x="25" y="33"/>
                  <a:pt x="37" y="1939"/>
                </a:cubicBezTo>
                <a:cubicBezTo>
                  <a:pt x="53" y="1936"/>
                  <a:pt x="71" y="1937"/>
                  <a:pt x="85" y="1929"/>
                </a:cubicBezTo>
                <a:cubicBezTo>
                  <a:pt x="132" y="1903"/>
                  <a:pt x="74" y="1896"/>
                  <a:pt x="133" y="1891"/>
                </a:cubicBezTo>
                <a:cubicBezTo>
                  <a:pt x="210" y="1885"/>
                  <a:pt x="286" y="1884"/>
                  <a:pt x="363" y="1881"/>
                </a:cubicBezTo>
                <a:cubicBezTo>
                  <a:pt x="390" y="1842"/>
                  <a:pt x="404" y="1854"/>
                  <a:pt x="430" y="1814"/>
                </a:cubicBezTo>
                <a:cubicBezTo>
                  <a:pt x="445" y="1757"/>
                  <a:pt x="481" y="1747"/>
                  <a:pt x="430" y="1699"/>
                </a:cubicBezTo>
                <a:cubicBezTo>
                  <a:pt x="418" y="1661"/>
                  <a:pt x="421" y="1641"/>
                  <a:pt x="450" y="1613"/>
                </a:cubicBezTo>
                <a:cubicBezTo>
                  <a:pt x="476" y="1528"/>
                  <a:pt x="420" y="1498"/>
                  <a:pt x="488" y="1430"/>
                </a:cubicBezTo>
                <a:cubicBezTo>
                  <a:pt x="496" y="1400"/>
                  <a:pt x="509" y="1375"/>
                  <a:pt x="488" y="1344"/>
                </a:cubicBezTo>
                <a:cubicBezTo>
                  <a:pt x="482" y="1336"/>
                  <a:pt x="468" y="1339"/>
                  <a:pt x="459" y="1334"/>
                </a:cubicBezTo>
                <a:cubicBezTo>
                  <a:pt x="449" y="1329"/>
                  <a:pt x="440" y="1321"/>
                  <a:pt x="430" y="1315"/>
                </a:cubicBezTo>
                <a:cubicBezTo>
                  <a:pt x="382" y="1241"/>
                  <a:pt x="343" y="1314"/>
                  <a:pt x="286" y="1257"/>
                </a:cubicBezTo>
                <a:cubicBezTo>
                  <a:pt x="277" y="1228"/>
                  <a:pt x="250" y="1183"/>
                  <a:pt x="229" y="1161"/>
                </a:cubicBezTo>
                <a:cubicBezTo>
                  <a:pt x="221" y="1139"/>
                  <a:pt x="217" y="1121"/>
                  <a:pt x="200" y="1104"/>
                </a:cubicBezTo>
                <a:cubicBezTo>
                  <a:pt x="156" y="1060"/>
                  <a:pt x="185" y="1109"/>
                  <a:pt x="152" y="1065"/>
                </a:cubicBezTo>
                <a:cubicBezTo>
                  <a:pt x="93" y="985"/>
                  <a:pt x="137" y="1030"/>
                  <a:pt x="94" y="989"/>
                </a:cubicBezTo>
                <a:cubicBezTo>
                  <a:pt x="103" y="918"/>
                  <a:pt x="116" y="850"/>
                  <a:pt x="75" y="787"/>
                </a:cubicBezTo>
                <a:cubicBezTo>
                  <a:pt x="78" y="771"/>
                  <a:pt x="75" y="752"/>
                  <a:pt x="85" y="739"/>
                </a:cubicBezTo>
                <a:cubicBezTo>
                  <a:pt x="93" y="729"/>
                  <a:pt x="111" y="734"/>
                  <a:pt x="123" y="729"/>
                </a:cubicBezTo>
                <a:cubicBezTo>
                  <a:pt x="162" y="712"/>
                  <a:pt x="199" y="689"/>
                  <a:pt x="238" y="672"/>
                </a:cubicBezTo>
                <a:cubicBezTo>
                  <a:pt x="241" y="662"/>
                  <a:pt x="241" y="650"/>
                  <a:pt x="248" y="643"/>
                </a:cubicBezTo>
                <a:cubicBezTo>
                  <a:pt x="268" y="623"/>
                  <a:pt x="432" y="615"/>
                  <a:pt x="440" y="614"/>
                </a:cubicBezTo>
                <a:cubicBezTo>
                  <a:pt x="467" y="596"/>
                  <a:pt x="495" y="556"/>
                  <a:pt x="526" y="547"/>
                </a:cubicBezTo>
                <a:cubicBezTo>
                  <a:pt x="673" y="506"/>
                  <a:pt x="830" y="508"/>
                  <a:pt x="939" y="393"/>
                </a:cubicBezTo>
                <a:cubicBezTo>
                  <a:pt x="887" y="317"/>
                  <a:pt x="963" y="438"/>
                  <a:pt x="910" y="278"/>
                </a:cubicBezTo>
                <a:cubicBezTo>
                  <a:pt x="903" y="256"/>
                  <a:pt x="885" y="240"/>
                  <a:pt x="872" y="221"/>
                </a:cubicBezTo>
                <a:cubicBezTo>
                  <a:pt x="859" y="202"/>
                  <a:pt x="824" y="173"/>
                  <a:pt x="824" y="173"/>
                </a:cubicBezTo>
                <a:cubicBezTo>
                  <a:pt x="707" y="179"/>
                  <a:pt x="643" y="190"/>
                  <a:pt x="536" y="201"/>
                </a:cubicBezTo>
                <a:cubicBezTo>
                  <a:pt x="466" y="225"/>
                  <a:pt x="498" y="226"/>
                  <a:pt x="440" y="211"/>
                </a:cubicBezTo>
                <a:cubicBezTo>
                  <a:pt x="437" y="201"/>
                  <a:pt x="429" y="192"/>
                  <a:pt x="430" y="182"/>
                </a:cubicBezTo>
                <a:cubicBezTo>
                  <a:pt x="435" y="142"/>
                  <a:pt x="456" y="105"/>
                  <a:pt x="469" y="67"/>
                </a:cubicBezTo>
                <a:cubicBezTo>
                  <a:pt x="473" y="56"/>
                  <a:pt x="488" y="54"/>
                  <a:pt x="498" y="48"/>
                </a:cubicBezTo>
                <a:cubicBezTo>
                  <a:pt x="501" y="35"/>
                  <a:pt x="512" y="21"/>
                  <a:pt x="507" y="9"/>
                </a:cubicBezTo>
                <a:cubicBezTo>
                  <a:pt x="503" y="0"/>
                  <a:pt x="488" y="0"/>
                  <a:pt x="478" y="0"/>
                </a:cubicBezTo>
                <a:cubicBezTo>
                  <a:pt x="443" y="0"/>
                  <a:pt x="408" y="6"/>
                  <a:pt x="373" y="9"/>
                </a:cubicBezTo>
                <a:cubicBezTo>
                  <a:pt x="348" y="36"/>
                  <a:pt x="327" y="31"/>
                  <a:pt x="296" y="48"/>
                </a:cubicBezTo>
                <a:cubicBezTo>
                  <a:pt x="266" y="65"/>
                  <a:pt x="243" y="94"/>
                  <a:pt x="210" y="105"/>
                </a:cubicBezTo>
                <a:cubicBezTo>
                  <a:pt x="141" y="129"/>
                  <a:pt x="169" y="114"/>
                  <a:pt x="123" y="144"/>
                </a:cubicBezTo>
                <a:cubicBezTo>
                  <a:pt x="75" y="216"/>
                  <a:pt x="101" y="185"/>
                  <a:pt x="46" y="240"/>
                </a:cubicBezTo>
                <a:cubicBezTo>
                  <a:pt x="44" y="242"/>
                  <a:pt x="46" y="246"/>
                  <a:pt x="46" y="249"/>
                </a:cubicBezTo>
                <a:close/>
              </a:path>
            </a:pathLst>
          </a:custGeom>
          <a:solidFill>
            <a:srgbClr val="FFFFD9">
              <a:alpha val="85097"/>
            </a:srgbClr>
          </a:solidFill>
          <a:ln w="9525">
            <a:noFill/>
            <a:prstDash val="dash"/>
            <a:round/>
            <a:headEnd/>
            <a:tailEnd/>
          </a:ln>
          <a:effectLst>
            <a:prstShdw prst="shdw13" dist="53882" dir="13500000">
              <a:srgbClr val="999982">
                <a:alpha val="50000"/>
              </a:srgbClr>
            </a:prstShdw>
          </a:effectLst>
        </p:spPr>
        <p:txBody>
          <a:bodyPr lIns="62275" tIns="31137" rIns="62275" bIns="31137" anchor="ctr"/>
          <a:lstStyle/>
          <a:p>
            <a:endParaRPr lang="id-ID">
              <a:solidFill>
                <a:prstClr val="black"/>
              </a:solidFill>
            </a:endParaRPr>
          </a:p>
        </p:txBody>
      </p:sp>
      <p:sp>
        <p:nvSpPr>
          <p:cNvPr id="120" name="Text Box 73"/>
          <p:cNvSpPr txBox="1">
            <a:spLocks noChangeArrowheads="1"/>
          </p:cNvSpPr>
          <p:nvPr/>
        </p:nvSpPr>
        <p:spPr bwMode="auto">
          <a:xfrm rot="20403862">
            <a:off x="-89262" y="5147880"/>
            <a:ext cx="1296425" cy="401436"/>
          </a:xfrm>
          <a:prstGeom prst="rect">
            <a:avLst/>
          </a:prstGeom>
          <a:noFill/>
          <a:ln w="9525" algn="ctr">
            <a:noFill/>
            <a:prstDash val="dash"/>
            <a:miter lim="800000"/>
            <a:headEnd/>
            <a:tailEnd/>
          </a:ln>
        </p:spPr>
        <p:txBody>
          <a:bodyPr lIns="62275" tIns="31137" rIns="62275" bIns="31137">
            <a:spAutoFit/>
          </a:bodyPr>
          <a:lstStyle/>
          <a:p>
            <a:pPr algn="ctr" defTabSz="868363"/>
            <a:r>
              <a:rPr lang="en-US" sz="1100" b="1" dirty="0">
                <a:solidFill>
                  <a:prstClr val="black"/>
                </a:solidFill>
                <a:latin typeface="Corbel" pitchFamily="34" charset="0"/>
              </a:rPr>
              <a:t>PROVINSI</a:t>
            </a:r>
          </a:p>
          <a:p>
            <a:pPr algn="ctr" defTabSz="868363"/>
            <a:r>
              <a:rPr lang="en-US" sz="1100" b="1" dirty="0">
                <a:solidFill>
                  <a:prstClr val="black"/>
                </a:solidFill>
                <a:latin typeface="Corbel" pitchFamily="34" charset="0"/>
              </a:rPr>
              <a:t> BANTEN</a:t>
            </a:r>
          </a:p>
        </p:txBody>
      </p:sp>
      <p:sp>
        <p:nvSpPr>
          <p:cNvPr id="121" name="Text Box 74"/>
          <p:cNvSpPr txBox="1">
            <a:spLocks noChangeArrowheads="1"/>
          </p:cNvSpPr>
          <p:nvPr/>
        </p:nvSpPr>
        <p:spPr bwMode="auto">
          <a:xfrm rot="20371703">
            <a:off x="7802547" y="3598360"/>
            <a:ext cx="1073142" cy="401436"/>
          </a:xfrm>
          <a:prstGeom prst="rect">
            <a:avLst/>
          </a:prstGeom>
          <a:noFill/>
          <a:ln w="9525" algn="ctr">
            <a:noFill/>
            <a:prstDash val="dash"/>
            <a:miter lim="800000"/>
            <a:headEnd/>
            <a:tailEnd/>
          </a:ln>
        </p:spPr>
        <p:txBody>
          <a:bodyPr wrap="none" lIns="62275" tIns="31137" rIns="62275" bIns="31137">
            <a:spAutoFit/>
          </a:bodyPr>
          <a:lstStyle/>
          <a:p>
            <a:pPr algn="ctr" defTabSz="868363"/>
            <a:r>
              <a:rPr lang="en-US" sz="1100" b="1">
                <a:solidFill>
                  <a:prstClr val="black"/>
                </a:solidFill>
                <a:latin typeface="Corbel" pitchFamily="34" charset="0"/>
              </a:rPr>
              <a:t>PROVINSI </a:t>
            </a:r>
          </a:p>
          <a:p>
            <a:pPr algn="ctr" defTabSz="868363"/>
            <a:r>
              <a:rPr lang="en-US" sz="1100" b="1">
                <a:solidFill>
                  <a:prstClr val="black"/>
                </a:solidFill>
                <a:latin typeface="Corbel" pitchFamily="34" charset="0"/>
              </a:rPr>
              <a:t>JAWA TENGAH</a:t>
            </a:r>
          </a:p>
        </p:txBody>
      </p:sp>
      <p:sp>
        <p:nvSpPr>
          <p:cNvPr id="122" name="Text Box 77"/>
          <p:cNvSpPr txBox="1">
            <a:spLocks noChangeArrowheads="1"/>
          </p:cNvSpPr>
          <p:nvPr/>
        </p:nvSpPr>
        <p:spPr bwMode="auto">
          <a:xfrm rot="20358885">
            <a:off x="5473856" y="4046325"/>
            <a:ext cx="638727" cy="155215"/>
          </a:xfrm>
          <a:prstGeom prst="rect">
            <a:avLst/>
          </a:prstGeom>
          <a:noFill/>
          <a:ln w="9525" algn="ctr">
            <a:noFill/>
            <a:prstDash val="dash"/>
            <a:miter lim="800000"/>
            <a:headEnd/>
            <a:tailEnd/>
          </a:ln>
        </p:spPr>
        <p:txBody>
          <a:bodyPr wrap="none" lIns="62275" tIns="31137" rIns="62275" bIns="31137">
            <a:spAutoFit/>
          </a:bodyPr>
          <a:lstStyle/>
          <a:p>
            <a:pPr algn="ctr" defTabSz="868363"/>
            <a:r>
              <a:rPr lang="en-US" sz="600" b="1">
                <a:solidFill>
                  <a:prstClr val="white"/>
                </a:solidFill>
              </a:rPr>
              <a:t>Waduk Jatigede</a:t>
            </a:r>
          </a:p>
        </p:txBody>
      </p:sp>
      <p:sp>
        <p:nvSpPr>
          <p:cNvPr id="123" name="Text Box 39"/>
          <p:cNvSpPr txBox="1">
            <a:spLocks noChangeArrowheads="1"/>
          </p:cNvSpPr>
          <p:nvPr/>
        </p:nvSpPr>
        <p:spPr bwMode="auto">
          <a:xfrm rot="20014410">
            <a:off x="4701924" y="3509339"/>
            <a:ext cx="1201052" cy="339881"/>
          </a:xfrm>
          <a:prstGeom prst="rect">
            <a:avLst/>
          </a:prstGeom>
          <a:noFill/>
          <a:ln w="9525" algn="ctr">
            <a:noFill/>
            <a:prstDash val="dash"/>
            <a:miter lim="800000"/>
            <a:headEnd/>
            <a:tailEnd/>
          </a:ln>
        </p:spPr>
        <p:txBody>
          <a:bodyPr lIns="62275" tIns="31137" rIns="62275" bIns="31137" anchor="ctr">
            <a:spAutoFit/>
          </a:bodyPr>
          <a:lstStyle/>
          <a:p>
            <a:pPr algn="ctr" defTabSz="868363"/>
            <a:r>
              <a:rPr lang="en-US" sz="900" b="1">
                <a:solidFill>
                  <a:prstClr val="white"/>
                </a:solidFill>
              </a:rPr>
              <a:t>Bandara Int. Jabar</a:t>
            </a:r>
          </a:p>
          <a:p>
            <a:pPr algn="ctr" defTabSz="868363"/>
            <a:r>
              <a:rPr lang="en-US" sz="900" b="1">
                <a:solidFill>
                  <a:prstClr val="white"/>
                </a:solidFill>
              </a:rPr>
              <a:t>Kertajati</a:t>
            </a:r>
          </a:p>
        </p:txBody>
      </p:sp>
      <p:sp>
        <p:nvSpPr>
          <p:cNvPr id="124" name="Rectangle 48"/>
          <p:cNvSpPr>
            <a:spLocks noChangeArrowheads="1"/>
          </p:cNvSpPr>
          <p:nvPr/>
        </p:nvSpPr>
        <p:spPr bwMode="auto">
          <a:xfrm rot="20810957">
            <a:off x="2363246" y="3108473"/>
            <a:ext cx="1653795" cy="214391"/>
          </a:xfrm>
          <a:prstGeom prst="rect">
            <a:avLst/>
          </a:prstGeom>
          <a:solidFill>
            <a:srgbClr val="4FB8CD"/>
          </a:solidFill>
          <a:ln w="25400" algn="ctr">
            <a:noFill/>
            <a:miter lim="800000"/>
            <a:headEnd/>
            <a:tailEnd/>
          </a:ln>
        </p:spPr>
        <p:txBody>
          <a:bodyPr lIns="87177" tIns="43590" rIns="87177" bIns="43590" anchor="ctr"/>
          <a:lstStyle/>
          <a:p>
            <a:pPr algn="ctr" defTabSz="868363"/>
            <a:endParaRPr lang="en-SG">
              <a:solidFill>
                <a:srgbClr val="FFFFFF"/>
              </a:solidFill>
            </a:endParaRPr>
          </a:p>
        </p:txBody>
      </p:sp>
      <p:sp>
        <p:nvSpPr>
          <p:cNvPr id="125" name="Freeform 57"/>
          <p:cNvSpPr>
            <a:spLocks noChangeArrowheads="1"/>
          </p:cNvSpPr>
          <p:nvPr/>
        </p:nvSpPr>
        <p:spPr bwMode="auto">
          <a:xfrm>
            <a:off x="2013865" y="4349905"/>
            <a:ext cx="2028695" cy="557664"/>
          </a:xfrm>
          <a:custGeom>
            <a:avLst/>
            <a:gdLst>
              <a:gd name="T0" fmla="*/ 0 w 1992702"/>
              <a:gd name="T1" fmla="*/ 3020124 h 971909"/>
              <a:gd name="T2" fmla="*/ 231163 w 1992702"/>
              <a:gd name="T3" fmla="*/ 3414051 h 971909"/>
              <a:gd name="T4" fmla="*/ 528364 w 1992702"/>
              <a:gd name="T5" fmla="*/ 3676669 h 971909"/>
              <a:gd name="T6" fmla="*/ 1519047 w 1992702"/>
              <a:gd name="T7" fmla="*/ 3545364 h 971909"/>
              <a:gd name="T8" fmla="*/ 2939023 w 1992702"/>
              <a:gd name="T9" fmla="*/ 3020124 h 971909"/>
              <a:gd name="T10" fmla="*/ 3731560 w 1992702"/>
              <a:gd name="T11" fmla="*/ 2527714 h 971909"/>
              <a:gd name="T12" fmla="*/ 4259915 w 1992702"/>
              <a:gd name="T13" fmla="*/ 1739858 h 971909"/>
              <a:gd name="T14" fmla="*/ 5382683 w 1992702"/>
              <a:gd name="T15" fmla="*/ 1017651 h 971909"/>
              <a:gd name="T16" fmla="*/ 7628227 w 1992702"/>
              <a:gd name="T17" fmla="*/ 0 h 9719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2702"/>
              <a:gd name="T28" fmla="*/ 0 h 971909"/>
              <a:gd name="T29" fmla="*/ 1992702 w 1992702"/>
              <a:gd name="T30" fmla="*/ 971909 h 9719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2702" h="971909">
                <a:moveTo>
                  <a:pt x="0" y="793630"/>
                </a:moveTo>
                <a:cubicBezTo>
                  <a:pt x="18690" y="831011"/>
                  <a:pt x="37381" y="868392"/>
                  <a:pt x="60385" y="897147"/>
                </a:cubicBezTo>
                <a:cubicBezTo>
                  <a:pt x="83389" y="925902"/>
                  <a:pt x="81950" y="960407"/>
                  <a:pt x="138022" y="966158"/>
                </a:cubicBezTo>
                <a:cubicBezTo>
                  <a:pt x="194094" y="971909"/>
                  <a:pt x="291860" y="960408"/>
                  <a:pt x="396815" y="931653"/>
                </a:cubicBezTo>
                <a:cubicBezTo>
                  <a:pt x="501770" y="902898"/>
                  <a:pt x="671423" y="838200"/>
                  <a:pt x="767751" y="793630"/>
                </a:cubicBezTo>
                <a:cubicBezTo>
                  <a:pt x="864079" y="749060"/>
                  <a:pt x="917276" y="720306"/>
                  <a:pt x="974785" y="664234"/>
                </a:cubicBezTo>
                <a:cubicBezTo>
                  <a:pt x="1032294" y="608162"/>
                  <a:pt x="1040920" y="523336"/>
                  <a:pt x="1112807" y="457200"/>
                </a:cubicBezTo>
                <a:cubicBezTo>
                  <a:pt x="1184694" y="391064"/>
                  <a:pt x="1259456" y="343619"/>
                  <a:pt x="1406105" y="267419"/>
                </a:cubicBezTo>
                <a:cubicBezTo>
                  <a:pt x="1552754" y="191219"/>
                  <a:pt x="1772728" y="95609"/>
                  <a:pt x="1992702" y="0"/>
                </a:cubicBezTo>
              </a:path>
            </a:pathLst>
          </a:custGeom>
          <a:noFill/>
          <a:ln w="38100" algn="ctr">
            <a:solidFill>
              <a:srgbClr val="FFC000"/>
            </a:solidFill>
            <a:prstDash val="sysDash"/>
            <a:miter lim="800000"/>
            <a:headEnd/>
            <a:tailEnd/>
          </a:ln>
        </p:spPr>
        <p:txBody>
          <a:bodyPr lIns="87177" tIns="43590" rIns="87177" bIns="43590" anchor="ctr"/>
          <a:lstStyle/>
          <a:p>
            <a:endParaRPr lang="id-ID">
              <a:solidFill>
                <a:prstClr val="black"/>
              </a:solidFill>
            </a:endParaRPr>
          </a:p>
        </p:txBody>
      </p:sp>
      <p:sp>
        <p:nvSpPr>
          <p:cNvPr id="126" name="Freeform 35"/>
          <p:cNvSpPr>
            <a:spLocks noChangeArrowheads="1"/>
          </p:cNvSpPr>
          <p:nvPr/>
        </p:nvSpPr>
        <p:spPr bwMode="auto">
          <a:xfrm>
            <a:off x="7795979" y="4123014"/>
            <a:ext cx="481715" cy="114813"/>
          </a:xfrm>
          <a:custGeom>
            <a:avLst/>
            <a:gdLst>
              <a:gd name="T0" fmla="*/ 1817486 w 473033"/>
              <a:gd name="T1" fmla="*/ 771284 h 199901"/>
              <a:gd name="T2" fmla="*/ 1087457 w 473033"/>
              <a:gd name="T3" fmla="*/ 450552 h 199901"/>
              <a:gd name="T4" fmla="*/ 631178 w 473033"/>
              <a:gd name="T5" fmla="*/ 404737 h 199901"/>
              <a:gd name="T6" fmla="*/ 83643 w 473033"/>
              <a:gd name="T7" fmla="*/ 38185 h 199901"/>
              <a:gd name="T8" fmla="*/ 129268 w 473033"/>
              <a:gd name="T9" fmla="*/ 175637 h 199901"/>
              <a:gd name="T10" fmla="*/ 0 60000 65536"/>
              <a:gd name="T11" fmla="*/ 0 60000 65536"/>
              <a:gd name="T12" fmla="*/ 0 60000 65536"/>
              <a:gd name="T13" fmla="*/ 0 60000 65536"/>
              <a:gd name="T14" fmla="*/ 0 60000 65536"/>
              <a:gd name="T15" fmla="*/ 0 w 473033"/>
              <a:gd name="T16" fmla="*/ 0 h 199901"/>
              <a:gd name="T17" fmla="*/ 473033 w 473033"/>
              <a:gd name="T18" fmla="*/ 199901 h 199901"/>
            </a:gdLst>
            <a:ahLst/>
            <a:cxnLst>
              <a:cxn ang="T10">
                <a:pos x="T0" y="T1"/>
              </a:cxn>
              <a:cxn ang="T11">
                <a:pos x="T2" y="T3"/>
              </a:cxn>
              <a:cxn ang="T12">
                <a:pos x="T4" y="T5"/>
              </a:cxn>
              <a:cxn ang="T13">
                <a:pos x="T6" y="T7"/>
              </a:cxn>
              <a:cxn ang="T14">
                <a:pos x="T8" y="T9"/>
              </a:cxn>
            </a:cxnLst>
            <a:rect l="T15" t="T16" r="T17" b="T18"/>
            <a:pathLst>
              <a:path w="473033" h="199901">
                <a:moveTo>
                  <a:pt x="473033" y="199901"/>
                </a:moveTo>
                <a:cubicBezTo>
                  <a:pt x="403760" y="166254"/>
                  <a:pt x="334488" y="132608"/>
                  <a:pt x="283028" y="116774"/>
                </a:cubicBezTo>
                <a:cubicBezTo>
                  <a:pt x="231568" y="100940"/>
                  <a:pt x="207818" y="122712"/>
                  <a:pt x="164275" y="104899"/>
                </a:cubicBezTo>
                <a:cubicBezTo>
                  <a:pt x="120732" y="87086"/>
                  <a:pt x="43542" y="19792"/>
                  <a:pt x="21771" y="9896"/>
                </a:cubicBezTo>
                <a:cubicBezTo>
                  <a:pt x="0" y="0"/>
                  <a:pt x="16823" y="22761"/>
                  <a:pt x="33646" y="45522"/>
                </a:cubicBezTo>
              </a:path>
            </a:pathLst>
          </a:custGeom>
          <a:noFill/>
          <a:ln w="28575" algn="ctr">
            <a:solidFill>
              <a:srgbClr val="FF0000"/>
            </a:solidFill>
            <a:miter lim="800000"/>
            <a:headEnd/>
            <a:tailEnd/>
          </a:ln>
        </p:spPr>
        <p:txBody>
          <a:bodyPr lIns="87177" tIns="43590" rIns="87177" bIns="43590" anchor="ctr"/>
          <a:lstStyle/>
          <a:p>
            <a:endParaRPr lang="id-ID">
              <a:solidFill>
                <a:prstClr val="black"/>
              </a:solidFill>
            </a:endParaRPr>
          </a:p>
        </p:txBody>
      </p:sp>
      <p:sp>
        <p:nvSpPr>
          <p:cNvPr id="127" name="Text Box 49"/>
          <p:cNvSpPr txBox="1">
            <a:spLocks noChangeArrowheads="1"/>
          </p:cNvSpPr>
          <p:nvPr/>
        </p:nvSpPr>
        <p:spPr bwMode="auto">
          <a:xfrm rot="20133096">
            <a:off x="3049850" y="5247515"/>
            <a:ext cx="1791072" cy="210491"/>
          </a:xfrm>
          <a:prstGeom prst="rect">
            <a:avLst/>
          </a:prstGeom>
          <a:noFill/>
          <a:ln w="25400" algn="ctr">
            <a:noFill/>
            <a:miter lim="800000"/>
            <a:headEnd/>
            <a:tailEnd/>
          </a:ln>
        </p:spPr>
        <p:txBody>
          <a:bodyPr lIns="87177" tIns="43590" rIns="87177" bIns="43590" anchor="ctr"/>
          <a:lstStyle/>
          <a:p>
            <a:pPr algn="ctr" defTabSz="868363"/>
            <a:r>
              <a:rPr lang="en-US" sz="1100" b="1">
                <a:solidFill>
                  <a:prstClr val="white"/>
                </a:solidFill>
              </a:rPr>
              <a:t>Jalan Lintas Selatan Jabar</a:t>
            </a:r>
          </a:p>
        </p:txBody>
      </p:sp>
      <p:sp>
        <p:nvSpPr>
          <p:cNvPr id="128" name="Text Box 50"/>
          <p:cNvSpPr txBox="1">
            <a:spLocks noChangeArrowheads="1"/>
          </p:cNvSpPr>
          <p:nvPr/>
        </p:nvSpPr>
        <p:spPr bwMode="auto">
          <a:xfrm rot="2619476">
            <a:off x="4579167" y="4698900"/>
            <a:ext cx="1477472" cy="210490"/>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29" name="Text Box 72"/>
          <p:cNvSpPr txBox="1">
            <a:spLocks noChangeArrowheads="1"/>
          </p:cNvSpPr>
          <p:nvPr/>
        </p:nvSpPr>
        <p:spPr bwMode="auto">
          <a:xfrm>
            <a:off x="5214444" y="4401079"/>
            <a:ext cx="994142" cy="68341"/>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30" name="Text Box 76"/>
          <p:cNvSpPr txBox="1">
            <a:spLocks noChangeArrowheads="1"/>
          </p:cNvSpPr>
          <p:nvPr/>
        </p:nvSpPr>
        <p:spPr bwMode="auto">
          <a:xfrm rot="2372389">
            <a:off x="6053401" y="3780396"/>
            <a:ext cx="1585778" cy="210490"/>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31" name="Text Box 77"/>
          <p:cNvSpPr txBox="1">
            <a:spLocks noChangeArrowheads="1"/>
          </p:cNvSpPr>
          <p:nvPr/>
        </p:nvSpPr>
        <p:spPr bwMode="auto">
          <a:xfrm rot="20858773">
            <a:off x="1483656" y="4844841"/>
            <a:ext cx="1585777" cy="158551"/>
          </a:xfrm>
          <a:prstGeom prst="rect">
            <a:avLst/>
          </a:prstGeom>
          <a:noFill/>
          <a:ln w="25400" algn="ctr">
            <a:noFill/>
            <a:miter lim="800000"/>
            <a:headEnd/>
            <a:tailEnd/>
          </a:ln>
        </p:spPr>
        <p:txBody>
          <a:bodyPr lIns="87177" tIns="43590" rIns="87177" bIns="43590" anchor="ctr"/>
          <a:lstStyle/>
          <a:p>
            <a:pPr algn="ctr" defTabSz="868363"/>
            <a:r>
              <a:rPr lang="en-US" sz="800" b="1">
                <a:solidFill>
                  <a:prstClr val="white"/>
                </a:solidFill>
              </a:rPr>
              <a:t>Tol Ciawi-Sukabumi</a:t>
            </a:r>
          </a:p>
        </p:txBody>
      </p:sp>
      <p:sp>
        <p:nvSpPr>
          <p:cNvPr id="132" name="Text Box 78"/>
          <p:cNvSpPr txBox="1">
            <a:spLocks noChangeArrowheads="1"/>
          </p:cNvSpPr>
          <p:nvPr/>
        </p:nvSpPr>
        <p:spPr bwMode="auto">
          <a:xfrm rot="19312282">
            <a:off x="2215858" y="4709835"/>
            <a:ext cx="1417663" cy="210490"/>
          </a:xfrm>
          <a:prstGeom prst="rect">
            <a:avLst/>
          </a:prstGeom>
          <a:noFill/>
          <a:ln w="25400" algn="ctr">
            <a:noFill/>
            <a:miter lim="800000"/>
            <a:headEnd/>
            <a:tailEnd/>
          </a:ln>
        </p:spPr>
        <p:txBody>
          <a:bodyPr lIns="87177" tIns="43590" rIns="87177" bIns="43590" anchor="ctr"/>
          <a:lstStyle/>
          <a:p>
            <a:pPr algn="ctr" defTabSz="868363"/>
            <a:r>
              <a:rPr lang="en-US" sz="800" b="1">
                <a:solidFill>
                  <a:prstClr val="white"/>
                </a:solidFill>
              </a:rPr>
              <a:t>Tol Sukabumi-Ciranjang</a:t>
            </a:r>
          </a:p>
        </p:txBody>
      </p:sp>
      <p:sp>
        <p:nvSpPr>
          <p:cNvPr id="133" name="Text Box 79"/>
          <p:cNvSpPr txBox="1">
            <a:spLocks noChangeArrowheads="1"/>
          </p:cNvSpPr>
          <p:nvPr/>
        </p:nvSpPr>
        <p:spPr bwMode="auto">
          <a:xfrm rot="20205262">
            <a:off x="2872148" y="4372686"/>
            <a:ext cx="1585778" cy="210490"/>
          </a:xfrm>
          <a:prstGeom prst="rect">
            <a:avLst/>
          </a:prstGeom>
          <a:noFill/>
          <a:ln w="25400" algn="ctr">
            <a:noFill/>
            <a:miter lim="800000"/>
            <a:headEnd/>
            <a:tailEnd/>
          </a:ln>
        </p:spPr>
        <p:txBody>
          <a:bodyPr lIns="87177" tIns="43590" rIns="87177" bIns="43590" anchor="ctr"/>
          <a:lstStyle/>
          <a:p>
            <a:pPr algn="ctr" defTabSz="868363"/>
            <a:r>
              <a:rPr lang="en-US" sz="800" b="1">
                <a:solidFill>
                  <a:prstClr val="white"/>
                </a:solidFill>
              </a:rPr>
              <a:t>Tol Ciranjang-Padalarang</a:t>
            </a:r>
          </a:p>
        </p:txBody>
      </p:sp>
      <p:sp>
        <p:nvSpPr>
          <p:cNvPr id="134" name="Text Box 88"/>
          <p:cNvSpPr txBox="1">
            <a:spLocks noChangeArrowheads="1"/>
          </p:cNvSpPr>
          <p:nvPr/>
        </p:nvSpPr>
        <p:spPr bwMode="auto">
          <a:xfrm rot="18779501">
            <a:off x="2065230" y="3986425"/>
            <a:ext cx="435561" cy="373410"/>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35" name="Freeform 97"/>
          <p:cNvSpPr>
            <a:spLocks/>
          </p:cNvSpPr>
          <p:nvPr/>
        </p:nvSpPr>
        <p:spPr bwMode="auto">
          <a:xfrm>
            <a:off x="4133016" y="4308901"/>
            <a:ext cx="678926" cy="46472"/>
          </a:xfrm>
          <a:custGeom>
            <a:avLst/>
            <a:gdLst>
              <a:gd name="T0" fmla="*/ 0 w 348"/>
              <a:gd name="T1" fmla="*/ 2147483647 h 52"/>
              <a:gd name="T2" fmla="*/ 2147483647 w 348"/>
              <a:gd name="T3" fmla="*/ 2147483647 h 52"/>
              <a:gd name="T4" fmla="*/ 2147483647 w 348"/>
              <a:gd name="T5" fmla="*/ 2147483647 h 52"/>
              <a:gd name="T6" fmla="*/ 2147483647 w 348"/>
              <a:gd name="T7" fmla="*/ 2147483647 h 52"/>
              <a:gd name="T8" fmla="*/ 2147483647 w 348"/>
              <a:gd name="T9" fmla="*/ 0 h 52"/>
              <a:gd name="T10" fmla="*/ 2147483647 w 348"/>
              <a:gd name="T11" fmla="*/ 2147483647 h 52"/>
              <a:gd name="T12" fmla="*/ 2147483647 w 348"/>
              <a:gd name="T13" fmla="*/ 2147483647 h 52"/>
              <a:gd name="T14" fmla="*/ 2147483647 w 348"/>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2"/>
              <a:gd name="T26" fmla="*/ 348 w 34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2">
                <a:moveTo>
                  <a:pt x="0" y="52"/>
                </a:moveTo>
                <a:cubicBezTo>
                  <a:pt x="8" y="47"/>
                  <a:pt x="12" y="37"/>
                  <a:pt x="20" y="32"/>
                </a:cubicBezTo>
                <a:cubicBezTo>
                  <a:pt x="32" y="25"/>
                  <a:pt x="54" y="21"/>
                  <a:pt x="68" y="16"/>
                </a:cubicBezTo>
                <a:cubicBezTo>
                  <a:pt x="80" y="12"/>
                  <a:pt x="92" y="8"/>
                  <a:pt x="104" y="4"/>
                </a:cubicBezTo>
                <a:cubicBezTo>
                  <a:pt x="108" y="3"/>
                  <a:pt x="116" y="0"/>
                  <a:pt x="116" y="0"/>
                </a:cubicBezTo>
                <a:cubicBezTo>
                  <a:pt x="175" y="1"/>
                  <a:pt x="233" y="2"/>
                  <a:pt x="292" y="4"/>
                </a:cubicBezTo>
                <a:cubicBezTo>
                  <a:pt x="309" y="5"/>
                  <a:pt x="340" y="24"/>
                  <a:pt x="340" y="24"/>
                </a:cubicBezTo>
                <a:cubicBezTo>
                  <a:pt x="344" y="37"/>
                  <a:pt x="340" y="36"/>
                  <a:pt x="348" y="36"/>
                </a:cubicBezTo>
              </a:path>
            </a:pathLst>
          </a:custGeom>
          <a:noFill/>
          <a:ln w="28575">
            <a:solidFill>
              <a:srgbClr val="FFCC00"/>
            </a:solidFill>
            <a:prstDash val="sysDot"/>
            <a:round/>
            <a:headEnd/>
            <a:tailEnd/>
          </a:ln>
        </p:spPr>
        <p:txBody>
          <a:bodyPr lIns="87199" tIns="43600" rIns="87199" bIns="43600"/>
          <a:lstStyle/>
          <a:p>
            <a:endParaRPr lang="id-ID">
              <a:solidFill>
                <a:prstClr val="black"/>
              </a:solidFill>
            </a:endParaRPr>
          </a:p>
        </p:txBody>
      </p:sp>
      <p:sp>
        <p:nvSpPr>
          <p:cNvPr id="136" name="Freeform 98"/>
          <p:cNvSpPr>
            <a:spLocks/>
          </p:cNvSpPr>
          <p:nvPr/>
        </p:nvSpPr>
        <p:spPr bwMode="auto">
          <a:xfrm>
            <a:off x="4546833" y="4327271"/>
            <a:ext cx="38795" cy="58317"/>
          </a:xfrm>
          <a:custGeom>
            <a:avLst/>
            <a:gdLst>
              <a:gd name="T0" fmla="*/ 0 w 24"/>
              <a:gd name="T1" fmla="*/ 0 h 64"/>
              <a:gd name="T2" fmla="*/ 2147483647 w 24"/>
              <a:gd name="T3" fmla="*/ 2147483647 h 64"/>
              <a:gd name="T4" fmla="*/ 0 60000 65536"/>
              <a:gd name="T5" fmla="*/ 0 60000 65536"/>
              <a:gd name="T6" fmla="*/ 0 w 24"/>
              <a:gd name="T7" fmla="*/ 0 h 64"/>
              <a:gd name="T8" fmla="*/ 24 w 24"/>
              <a:gd name="T9" fmla="*/ 64 h 64"/>
            </a:gdLst>
            <a:ahLst/>
            <a:cxnLst>
              <a:cxn ang="T4">
                <a:pos x="T0" y="T1"/>
              </a:cxn>
              <a:cxn ang="T5">
                <a:pos x="T2" y="T3"/>
              </a:cxn>
            </a:cxnLst>
            <a:rect l="T6" t="T7" r="T8" b="T9"/>
            <a:pathLst>
              <a:path w="24" h="64">
                <a:moveTo>
                  <a:pt x="0" y="0"/>
                </a:moveTo>
                <a:cubicBezTo>
                  <a:pt x="15" y="22"/>
                  <a:pt x="24" y="37"/>
                  <a:pt x="24" y="64"/>
                </a:cubicBezTo>
              </a:path>
            </a:pathLst>
          </a:custGeom>
          <a:noFill/>
          <a:ln w="28575">
            <a:solidFill>
              <a:srgbClr val="FFCC00"/>
            </a:solidFill>
            <a:prstDash val="sysDot"/>
            <a:round/>
            <a:headEnd/>
            <a:tailEnd/>
          </a:ln>
        </p:spPr>
        <p:txBody>
          <a:bodyPr lIns="87199" tIns="43600" rIns="87199" bIns="43600"/>
          <a:lstStyle/>
          <a:p>
            <a:endParaRPr lang="id-ID">
              <a:solidFill>
                <a:prstClr val="black"/>
              </a:solidFill>
            </a:endParaRPr>
          </a:p>
        </p:txBody>
      </p:sp>
      <p:sp>
        <p:nvSpPr>
          <p:cNvPr id="137" name="Text Box 100"/>
          <p:cNvSpPr txBox="1">
            <a:spLocks noChangeArrowheads="1"/>
          </p:cNvSpPr>
          <p:nvPr/>
        </p:nvSpPr>
        <p:spPr bwMode="auto">
          <a:xfrm rot="417638">
            <a:off x="4444995" y="4246938"/>
            <a:ext cx="654678" cy="210490"/>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38" name="Text Box 106"/>
          <p:cNvSpPr txBox="1">
            <a:spLocks noChangeArrowheads="1"/>
          </p:cNvSpPr>
          <p:nvPr/>
        </p:nvSpPr>
        <p:spPr bwMode="auto">
          <a:xfrm>
            <a:off x="6208589" y="4619771"/>
            <a:ext cx="606185" cy="87477"/>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39" name="Text Box 107"/>
          <p:cNvSpPr txBox="1">
            <a:spLocks noChangeArrowheads="1"/>
          </p:cNvSpPr>
          <p:nvPr/>
        </p:nvSpPr>
        <p:spPr bwMode="auto">
          <a:xfrm>
            <a:off x="5898219" y="3718437"/>
            <a:ext cx="683776" cy="87477"/>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40" name="Freeform 112"/>
          <p:cNvSpPr>
            <a:spLocks/>
          </p:cNvSpPr>
          <p:nvPr/>
        </p:nvSpPr>
        <p:spPr bwMode="auto">
          <a:xfrm>
            <a:off x="7450121" y="4217925"/>
            <a:ext cx="219843" cy="685233"/>
          </a:xfrm>
          <a:custGeom>
            <a:avLst/>
            <a:gdLst>
              <a:gd name="T0" fmla="*/ 2147483647 w 136"/>
              <a:gd name="T1" fmla="*/ 0 h 752"/>
              <a:gd name="T2" fmla="*/ 2147483647 w 136"/>
              <a:gd name="T3" fmla="*/ 2147483647 h 752"/>
              <a:gd name="T4" fmla="*/ 2147483647 w 136"/>
              <a:gd name="T5" fmla="*/ 2147483647 h 752"/>
              <a:gd name="T6" fmla="*/ 2147483647 w 136"/>
              <a:gd name="T7" fmla="*/ 2147483647 h 752"/>
              <a:gd name="T8" fmla="*/ 2147483647 w 136"/>
              <a:gd name="T9" fmla="*/ 2147483647 h 752"/>
              <a:gd name="T10" fmla="*/ 2147483647 w 136"/>
              <a:gd name="T11" fmla="*/ 2147483647 h 752"/>
              <a:gd name="T12" fmla="*/ 2147483647 w 136"/>
              <a:gd name="T13" fmla="*/ 2147483647 h 752"/>
              <a:gd name="T14" fmla="*/ 2147483647 w 136"/>
              <a:gd name="T15" fmla="*/ 2147483647 h 752"/>
              <a:gd name="T16" fmla="*/ 2147483647 w 136"/>
              <a:gd name="T17" fmla="*/ 2147483647 h 752"/>
              <a:gd name="T18" fmla="*/ 2147483647 w 136"/>
              <a:gd name="T19" fmla="*/ 2147483647 h 752"/>
              <a:gd name="T20" fmla="*/ 2147483647 w 136"/>
              <a:gd name="T21" fmla="*/ 2147483647 h 752"/>
              <a:gd name="T22" fmla="*/ 0 w 136"/>
              <a:gd name="T23" fmla="*/ 2147483647 h 7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752"/>
              <a:gd name="T38" fmla="*/ 136 w 136"/>
              <a:gd name="T39" fmla="*/ 752 h 7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752">
                <a:moveTo>
                  <a:pt x="84" y="0"/>
                </a:moveTo>
                <a:cubicBezTo>
                  <a:pt x="93" y="36"/>
                  <a:pt x="96" y="72"/>
                  <a:pt x="108" y="108"/>
                </a:cubicBezTo>
                <a:cubicBezTo>
                  <a:pt x="107" y="160"/>
                  <a:pt x="110" y="212"/>
                  <a:pt x="104" y="264"/>
                </a:cubicBezTo>
                <a:cubicBezTo>
                  <a:pt x="102" y="286"/>
                  <a:pt x="45" y="340"/>
                  <a:pt x="32" y="360"/>
                </a:cubicBezTo>
                <a:cubicBezTo>
                  <a:pt x="26" y="389"/>
                  <a:pt x="22" y="425"/>
                  <a:pt x="36" y="452"/>
                </a:cubicBezTo>
                <a:cubicBezTo>
                  <a:pt x="40" y="461"/>
                  <a:pt x="49" y="467"/>
                  <a:pt x="52" y="476"/>
                </a:cubicBezTo>
                <a:cubicBezTo>
                  <a:pt x="61" y="503"/>
                  <a:pt x="64" y="516"/>
                  <a:pt x="84" y="536"/>
                </a:cubicBezTo>
                <a:cubicBezTo>
                  <a:pt x="94" y="565"/>
                  <a:pt x="99" y="583"/>
                  <a:pt x="116" y="608"/>
                </a:cubicBezTo>
                <a:cubicBezTo>
                  <a:pt x="121" y="616"/>
                  <a:pt x="132" y="632"/>
                  <a:pt x="132" y="632"/>
                </a:cubicBezTo>
                <a:cubicBezTo>
                  <a:pt x="131" y="663"/>
                  <a:pt x="136" y="694"/>
                  <a:pt x="128" y="724"/>
                </a:cubicBezTo>
                <a:cubicBezTo>
                  <a:pt x="126" y="732"/>
                  <a:pt x="112" y="729"/>
                  <a:pt x="104" y="732"/>
                </a:cubicBezTo>
                <a:cubicBezTo>
                  <a:pt x="69" y="744"/>
                  <a:pt x="39" y="752"/>
                  <a:pt x="0" y="752"/>
                </a:cubicBezTo>
              </a:path>
            </a:pathLst>
          </a:custGeom>
          <a:noFill/>
          <a:ln w="28575" cap="rnd">
            <a:solidFill>
              <a:schemeClr val="accent1"/>
            </a:solidFill>
            <a:prstDash val="sysDot"/>
            <a:round/>
            <a:headEnd/>
            <a:tailEnd/>
          </a:ln>
        </p:spPr>
        <p:txBody>
          <a:bodyPr lIns="87199" tIns="43600" rIns="87199" bIns="43600"/>
          <a:lstStyle/>
          <a:p>
            <a:endParaRPr lang="id-ID">
              <a:solidFill>
                <a:prstClr val="black"/>
              </a:solidFill>
            </a:endParaRPr>
          </a:p>
        </p:txBody>
      </p:sp>
      <p:sp>
        <p:nvSpPr>
          <p:cNvPr id="141" name="Text Box 113"/>
          <p:cNvSpPr txBox="1">
            <a:spLocks noChangeArrowheads="1"/>
          </p:cNvSpPr>
          <p:nvPr/>
        </p:nvSpPr>
        <p:spPr bwMode="auto">
          <a:xfrm rot="16596489">
            <a:off x="7152890" y="4437432"/>
            <a:ext cx="560397" cy="121238"/>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42" name="Text Box 117"/>
          <p:cNvSpPr txBox="1">
            <a:spLocks noChangeArrowheads="1"/>
          </p:cNvSpPr>
          <p:nvPr/>
        </p:nvSpPr>
        <p:spPr bwMode="auto">
          <a:xfrm rot="18568993">
            <a:off x="5029605" y="3829358"/>
            <a:ext cx="524860" cy="339463"/>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43" name="Text Box 118"/>
          <p:cNvSpPr txBox="1">
            <a:spLocks noChangeArrowheads="1"/>
          </p:cNvSpPr>
          <p:nvPr/>
        </p:nvSpPr>
        <p:spPr bwMode="auto">
          <a:xfrm rot="20203290">
            <a:off x="5602401" y="3602709"/>
            <a:ext cx="790464" cy="102056"/>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44" name="Freeform 120"/>
          <p:cNvSpPr>
            <a:spLocks/>
          </p:cNvSpPr>
          <p:nvPr/>
        </p:nvSpPr>
        <p:spPr bwMode="auto">
          <a:xfrm>
            <a:off x="4811937" y="4532294"/>
            <a:ext cx="77592" cy="393645"/>
          </a:xfrm>
          <a:custGeom>
            <a:avLst/>
            <a:gdLst>
              <a:gd name="T0" fmla="*/ 2147483647 w 50"/>
              <a:gd name="T1" fmla="*/ 0 h 432"/>
              <a:gd name="T2" fmla="*/ 2147483647 w 50"/>
              <a:gd name="T3" fmla="*/ 2147483647 h 432"/>
              <a:gd name="T4" fmla="*/ 0 w 50"/>
              <a:gd name="T5" fmla="*/ 2147483647 h 432"/>
              <a:gd name="T6" fmla="*/ 2147483647 w 50"/>
              <a:gd name="T7" fmla="*/ 2147483647 h 432"/>
              <a:gd name="T8" fmla="*/ 2147483647 w 50"/>
              <a:gd name="T9" fmla="*/ 2147483647 h 432"/>
              <a:gd name="T10" fmla="*/ 0 60000 65536"/>
              <a:gd name="T11" fmla="*/ 0 60000 65536"/>
              <a:gd name="T12" fmla="*/ 0 60000 65536"/>
              <a:gd name="T13" fmla="*/ 0 60000 65536"/>
              <a:gd name="T14" fmla="*/ 0 60000 65536"/>
              <a:gd name="T15" fmla="*/ 0 w 50"/>
              <a:gd name="T16" fmla="*/ 0 h 432"/>
              <a:gd name="T17" fmla="*/ 50 w 50"/>
              <a:gd name="T18" fmla="*/ 432 h 432"/>
            </a:gdLst>
            <a:ahLst/>
            <a:cxnLst>
              <a:cxn ang="T10">
                <a:pos x="T0" y="T1"/>
              </a:cxn>
              <a:cxn ang="T11">
                <a:pos x="T2" y="T3"/>
              </a:cxn>
              <a:cxn ang="T12">
                <a:pos x="T4" y="T5"/>
              </a:cxn>
              <a:cxn ang="T13">
                <a:pos x="T6" y="T7"/>
              </a:cxn>
              <a:cxn ang="T14">
                <a:pos x="T8" y="T9"/>
              </a:cxn>
            </a:cxnLst>
            <a:rect l="T15" t="T16" r="T17" b="T18"/>
            <a:pathLst>
              <a:path w="50" h="432">
                <a:moveTo>
                  <a:pt x="20" y="0"/>
                </a:moveTo>
                <a:cubicBezTo>
                  <a:pt x="27" y="11"/>
                  <a:pt x="36" y="36"/>
                  <a:pt x="36" y="36"/>
                </a:cubicBezTo>
                <a:cubicBezTo>
                  <a:pt x="50" y="147"/>
                  <a:pt x="35" y="252"/>
                  <a:pt x="0" y="356"/>
                </a:cubicBezTo>
                <a:cubicBezTo>
                  <a:pt x="4" y="374"/>
                  <a:pt x="10" y="391"/>
                  <a:pt x="16" y="408"/>
                </a:cubicBezTo>
                <a:cubicBezTo>
                  <a:pt x="19" y="416"/>
                  <a:pt x="28" y="432"/>
                  <a:pt x="28" y="432"/>
                </a:cubicBezTo>
              </a:path>
            </a:pathLst>
          </a:custGeom>
          <a:noFill/>
          <a:ln w="28575" cap="rnd">
            <a:solidFill>
              <a:schemeClr val="accent1"/>
            </a:solidFill>
            <a:prstDash val="sysDot"/>
            <a:round/>
            <a:headEnd/>
            <a:tailEnd/>
          </a:ln>
        </p:spPr>
        <p:txBody>
          <a:bodyPr lIns="87199" tIns="43600" rIns="87199" bIns="43600"/>
          <a:lstStyle/>
          <a:p>
            <a:endParaRPr lang="id-ID">
              <a:solidFill>
                <a:prstClr val="black"/>
              </a:solidFill>
            </a:endParaRPr>
          </a:p>
        </p:txBody>
      </p:sp>
      <p:sp>
        <p:nvSpPr>
          <p:cNvPr id="145" name="Text Box 121"/>
          <p:cNvSpPr txBox="1">
            <a:spLocks noChangeArrowheads="1"/>
          </p:cNvSpPr>
          <p:nvPr/>
        </p:nvSpPr>
        <p:spPr bwMode="auto">
          <a:xfrm rot="16499187">
            <a:off x="4433788" y="4786771"/>
            <a:ext cx="656074" cy="232775"/>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46" name="Freeform 125"/>
          <p:cNvSpPr>
            <a:spLocks/>
          </p:cNvSpPr>
          <p:nvPr/>
        </p:nvSpPr>
        <p:spPr bwMode="auto">
          <a:xfrm>
            <a:off x="4895994" y="3569000"/>
            <a:ext cx="1700548" cy="736261"/>
          </a:xfrm>
          <a:custGeom>
            <a:avLst/>
            <a:gdLst>
              <a:gd name="T0" fmla="*/ 0 w 1052"/>
              <a:gd name="T1" fmla="*/ 2147483647 h 808"/>
              <a:gd name="T2" fmla="*/ 2147483647 w 1052"/>
              <a:gd name="T3" fmla="*/ 2147483647 h 808"/>
              <a:gd name="T4" fmla="*/ 2147483647 w 1052"/>
              <a:gd name="T5" fmla="*/ 2147483647 h 808"/>
              <a:gd name="T6" fmla="*/ 2147483647 w 1052"/>
              <a:gd name="T7" fmla="*/ 2147483647 h 808"/>
              <a:gd name="T8" fmla="*/ 2147483647 w 1052"/>
              <a:gd name="T9" fmla="*/ 2147483647 h 808"/>
              <a:gd name="T10" fmla="*/ 2147483647 w 1052"/>
              <a:gd name="T11" fmla="*/ 2147483647 h 808"/>
              <a:gd name="T12" fmla="*/ 2147483647 w 1052"/>
              <a:gd name="T13" fmla="*/ 2147483647 h 808"/>
              <a:gd name="T14" fmla="*/ 2147483647 w 1052"/>
              <a:gd name="T15" fmla="*/ 2147483647 h 808"/>
              <a:gd name="T16" fmla="*/ 2147483647 w 1052"/>
              <a:gd name="T17" fmla="*/ 2147483647 h 808"/>
              <a:gd name="T18" fmla="*/ 2147483647 w 1052"/>
              <a:gd name="T19" fmla="*/ 2147483647 h 808"/>
              <a:gd name="T20" fmla="*/ 2147483647 w 1052"/>
              <a:gd name="T21" fmla="*/ 2147483647 h 808"/>
              <a:gd name="T22" fmla="*/ 2147483647 w 1052"/>
              <a:gd name="T23" fmla="*/ 2147483647 h 808"/>
              <a:gd name="T24" fmla="*/ 2147483647 w 1052"/>
              <a:gd name="T25" fmla="*/ 2147483647 h 808"/>
              <a:gd name="T26" fmla="*/ 2147483647 w 1052"/>
              <a:gd name="T27" fmla="*/ 2147483647 h 808"/>
              <a:gd name="T28" fmla="*/ 2147483647 w 1052"/>
              <a:gd name="T29" fmla="*/ 2147483647 h 808"/>
              <a:gd name="T30" fmla="*/ 2147483647 w 1052"/>
              <a:gd name="T31" fmla="*/ 2147483647 h 808"/>
              <a:gd name="T32" fmla="*/ 2147483647 w 1052"/>
              <a:gd name="T33" fmla="*/ 2147483647 h 808"/>
              <a:gd name="T34" fmla="*/ 2147483647 w 1052"/>
              <a:gd name="T35" fmla="*/ 2147483647 h 808"/>
              <a:gd name="T36" fmla="*/ 2147483647 w 1052"/>
              <a:gd name="T37" fmla="*/ 0 h 8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2"/>
              <a:gd name="T58" fmla="*/ 0 h 808"/>
              <a:gd name="T59" fmla="*/ 1052 w 1052"/>
              <a:gd name="T60" fmla="*/ 808 h 8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2" h="808">
                <a:moveTo>
                  <a:pt x="0" y="808"/>
                </a:moveTo>
                <a:cubicBezTo>
                  <a:pt x="21" y="777"/>
                  <a:pt x="44" y="744"/>
                  <a:pt x="56" y="708"/>
                </a:cubicBezTo>
                <a:cubicBezTo>
                  <a:pt x="60" y="671"/>
                  <a:pt x="63" y="672"/>
                  <a:pt x="72" y="644"/>
                </a:cubicBezTo>
                <a:cubicBezTo>
                  <a:pt x="78" y="581"/>
                  <a:pt x="80" y="576"/>
                  <a:pt x="120" y="536"/>
                </a:cubicBezTo>
                <a:cubicBezTo>
                  <a:pt x="123" y="526"/>
                  <a:pt x="130" y="508"/>
                  <a:pt x="136" y="500"/>
                </a:cubicBezTo>
                <a:cubicBezTo>
                  <a:pt x="143" y="491"/>
                  <a:pt x="160" y="476"/>
                  <a:pt x="160" y="476"/>
                </a:cubicBezTo>
                <a:cubicBezTo>
                  <a:pt x="162" y="469"/>
                  <a:pt x="167" y="453"/>
                  <a:pt x="172" y="448"/>
                </a:cubicBezTo>
                <a:cubicBezTo>
                  <a:pt x="179" y="441"/>
                  <a:pt x="196" y="432"/>
                  <a:pt x="196" y="432"/>
                </a:cubicBezTo>
                <a:cubicBezTo>
                  <a:pt x="200" y="419"/>
                  <a:pt x="224" y="404"/>
                  <a:pt x="224" y="404"/>
                </a:cubicBezTo>
                <a:cubicBezTo>
                  <a:pt x="236" y="386"/>
                  <a:pt x="248" y="371"/>
                  <a:pt x="268" y="364"/>
                </a:cubicBezTo>
                <a:cubicBezTo>
                  <a:pt x="286" y="337"/>
                  <a:pt x="299" y="307"/>
                  <a:pt x="332" y="296"/>
                </a:cubicBezTo>
                <a:cubicBezTo>
                  <a:pt x="348" y="271"/>
                  <a:pt x="363" y="245"/>
                  <a:pt x="384" y="224"/>
                </a:cubicBezTo>
                <a:cubicBezTo>
                  <a:pt x="401" y="173"/>
                  <a:pt x="457" y="173"/>
                  <a:pt x="500" y="168"/>
                </a:cubicBezTo>
                <a:cubicBezTo>
                  <a:pt x="526" y="159"/>
                  <a:pt x="527" y="156"/>
                  <a:pt x="548" y="140"/>
                </a:cubicBezTo>
                <a:cubicBezTo>
                  <a:pt x="556" y="134"/>
                  <a:pt x="572" y="124"/>
                  <a:pt x="572" y="124"/>
                </a:cubicBezTo>
                <a:cubicBezTo>
                  <a:pt x="580" y="112"/>
                  <a:pt x="604" y="96"/>
                  <a:pt x="604" y="96"/>
                </a:cubicBezTo>
                <a:cubicBezTo>
                  <a:pt x="622" y="41"/>
                  <a:pt x="749" y="38"/>
                  <a:pt x="788" y="36"/>
                </a:cubicBezTo>
                <a:cubicBezTo>
                  <a:pt x="822" y="25"/>
                  <a:pt x="864" y="6"/>
                  <a:pt x="900" y="4"/>
                </a:cubicBezTo>
                <a:cubicBezTo>
                  <a:pt x="951" y="2"/>
                  <a:pt x="1052" y="0"/>
                  <a:pt x="1052" y="0"/>
                </a:cubicBezTo>
              </a:path>
            </a:pathLst>
          </a:custGeom>
          <a:noFill/>
          <a:ln w="28575" cap="rnd">
            <a:solidFill>
              <a:schemeClr val="accent1"/>
            </a:solidFill>
            <a:prstDash val="sysDot"/>
            <a:round/>
            <a:headEnd/>
            <a:tailEnd/>
          </a:ln>
        </p:spPr>
        <p:txBody>
          <a:bodyPr lIns="87199" tIns="43600" rIns="87199" bIns="43600"/>
          <a:lstStyle/>
          <a:p>
            <a:endParaRPr lang="id-ID">
              <a:solidFill>
                <a:prstClr val="black"/>
              </a:solidFill>
            </a:endParaRPr>
          </a:p>
        </p:txBody>
      </p:sp>
      <p:sp>
        <p:nvSpPr>
          <p:cNvPr id="148" name="Freeform 129"/>
          <p:cNvSpPr>
            <a:spLocks/>
          </p:cNvSpPr>
          <p:nvPr/>
        </p:nvSpPr>
        <p:spPr bwMode="auto">
          <a:xfrm>
            <a:off x="2484191" y="4400022"/>
            <a:ext cx="1610025" cy="561308"/>
          </a:xfrm>
          <a:custGeom>
            <a:avLst/>
            <a:gdLst>
              <a:gd name="T0" fmla="*/ 0 w 996"/>
              <a:gd name="T1" fmla="*/ 2147483647 h 616"/>
              <a:gd name="T2" fmla="*/ 2147483647 w 996"/>
              <a:gd name="T3" fmla="*/ 2147483647 h 616"/>
              <a:gd name="T4" fmla="*/ 2147483647 w 996"/>
              <a:gd name="T5" fmla="*/ 2147483647 h 616"/>
              <a:gd name="T6" fmla="*/ 2147483647 w 996"/>
              <a:gd name="T7" fmla="*/ 2147483647 h 616"/>
              <a:gd name="T8" fmla="*/ 2147483647 w 996"/>
              <a:gd name="T9" fmla="*/ 2147483647 h 616"/>
              <a:gd name="T10" fmla="*/ 2147483647 w 996"/>
              <a:gd name="T11" fmla="*/ 2147483647 h 616"/>
              <a:gd name="T12" fmla="*/ 2147483647 w 996"/>
              <a:gd name="T13" fmla="*/ 2147483647 h 616"/>
              <a:gd name="T14" fmla="*/ 2147483647 w 996"/>
              <a:gd name="T15" fmla="*/ 2147483647 h 616"/>
              <a:gd name="T16" fmla="*/ 2147483647 w 996"/>
              <a:gd name="T17" fmla="*/ 2147483647 h 616"/>
              <a:gd name="T18" fmla="*/ 2147483647 w 996"/>
              <a:gd name="T19" fmla="*/ 2147483647 h 616"/>
              <a:gd name="T20" fmla="*/ 2147483647 w 996"/>
              <a:gd name="T21" fmla="*/ 2147483647 h 616"/>
              <a:gd name="T22" fmla="*/ 2147483647 w 996"/>
              <a:gd name="T23" fmla="*/ 2147483647 h 616"/>
              <a:gd name="T24" fmla="*/ 2147483647 w 996"/>
              <a:gd name="T25" fmla="*/ 2147483647 h 616"/>
              <a:gd name="T26" fmla="*/ 2147483647 w 996"/>
              <a:gd name="T27" fmla="*/ 2147483647 h 616"/>
              <a:gd name="T28" fmla="*/ 2147483647 w 996"/>
              <a:gd name="T29" fmla="*/ 2147483647 h 616"/>
              <a:gd name="T30" fmla="*/ 2147483647 w 996"/>
              <a:gd name="T31" fmla="*/ 0 h 6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6"/>
              <a:gd name="T49" fmla="*/ 0 h 616"/>
              <a:gd name="T50" fmla="*/ 996 w 996"/>
              <a:gd name="T51" fmla="*/ 616 h 6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6" h="616">
                <a:moveTo>
                  <a:pt x="0" y="616"/>
                </a:moveTo>
                <a:cubicBezTo>
                  <a:pt x="48" y="613"/>
                  <a:pt x="88" y="611"/>
                  <a:pt x="132" y="596"/>
                </a:cubicBezTo>
                <a:cubicBezTo>
                  <a:pt x="145" y="583"/>
                  <a:pt x="155" y="580"/>
                  <a:pt x="172" y="572"/>
                </a:cubicBezTo>
                <a:cubicBezTo>
                  <a:pt x="191" y="543"/>
                  <a:pt x="228" y="536"/>
                  <a:pt x="260" y="528"/>
                </a:cubicBezTo>
                <a:cubicBezTo>
                  <a:pt x="285" y="503"/>
                  <a:pt x="318" y="484"/>
                  <a:pt x="344" y="460"/>
                </a:cubicBezTo>
                <a:cubicBezTo>
                  <a:pt x="365" y="442"/>
                  <a:pt x="383" y="422"/>
                  <a:pt x="404" y="404"/>
                </a:cubicBezTo>
                <a:cubicBezTo>
                  <a:pt x="420" y="390"/>
                  <a:pt x="431" y="373"/>
                  <a:pt x="448" y="360"/>
                </a:cubicBezTo>
                <a:cubicBezTo>
                  <a:pt x="456" y="354"/>
                  <a:pt x="472" y="344"/>
                  <a:pt x="472" y="344"/>
                </a:cubicBezTo>
                <a:cubicBezTo>
                  <a:pt x="478" y="325"/>
                  <a:pt x="501" y="318"/>
                  <a:pt x="516" y="304"/>
                </a:cubicBezTo>
                <a:cubicBezTo>
                  <a:pt x="541" y="281"/>
                  <a:pt x="559" y="243"/>
                  <a:pt x="592" y="232"/>
                </a:cubicBezTo>
                <a:cubicBezTo>
                  <a:pt x="621" y="193"/>
                  <a:pt x="655" y="148"/>
                  <a:pt x="704" y="132"/>
                </a:cubicBezTo>
                <a:cubicBezTo>
                  <a:pt x="730" y="106"/>
                  <a:pt x="764" y="94"/>
                  <a:pt x="800" y="88"/>
                </a:cubicBezTo>
                <a:cubicBezTo>
                  <a:pt x="837" y="61"/>
                  <a:pt x="872" y="54"/>
                  <a:pt x="916" y="44"/>
                </a:cubicBezTo>
                <a:cubicBezTo>
                  <a:pt x="934" y="40"/>
                  <a:pt x="956" y="26"/>
                  <a:pt x="972" y="20"/>
                </a:cubicBezTo>
                <a:cubicBezTo>
                  <a:pt x="976" y="16"/>
                  <a:pt x="980" y="12"/>
                  <a:pt x="984" y="8"/>
                </a:cubicBezTo>
                <a:cubicBezTo>
                  <a:pt x="988" y="5"/>
                  <a:pt x="996" y="0"/>
                  <a:pt x="996" y="0"/>
                </a:cubicBezTo>
              </a:path>
            </a:pathLst>
          </a:custGeom>
          <a:noFill/>
          <a:ln w="28575" cap="rnd">
            <a:solidFill>
              <a:schemeClr val="accent1"/>
            </a:solidFill>
            <a:prstDash val="sysDot"/>
            <a:round/>
            <a:headEnd/>
            <a:tailEnd/>
          </a:ln>
        </p:spPr>
        <p:txBody>
          <a:bodyPr lIns="87199" tIns="43600" rIns="87199" bIns="43600"/>
          <a:lstStyle/>
          <a:p>
            <a:endParaRPr lang="id-ID">
              <a:solidFill>
                <a:prstClr val="black"/>
              </a:solidFill>
            </a:endParaRPr>
          </a:p>
        </p:txBody>
      </p:sp>
      <p:sp>
        <p:nvSpPr>
          <p:cNvPr id="149" name="Text Box 141"/>
          <p:cNvSpPr txBox="1">
            <a:spLocks noChangeArrowheads="1"/>
          </p:cNvSpPr>
          <p:nvPr/>
        </p:nvSpPr>
        <p:spPr bwMode="auto">
          <a:xfrm>
            <a:off x="6208585" y="3876073"/>
            <a:ext cx="329764" cy="60140"/>
          </a:xfrm>
          <a:prstGeom prst="rect">
            <a:avLst/>
          </a:prstGeom>
          <a:noFill/>
          <a:ln w="25400" algn="ctr">
            <a:noFill/>
            <a:miter lim="800000"/>
            <a:headEnd/>
            <a:tailEnd/>
          </a:ln>
        </p:spPr>
        <p:txBody>
          <a:bodyPr lIns="87177" tIns="43590" rIns="87177" bIns="43590" anchor="ctr"/>
          <a:lstStyle/>
          <a:p>
            <a:pPr algn="ctr" defTabSz="868363"/>
            <a:endParaRPr lang="id-ID" sz="400" b="1">
              <a:solidFill>
                <a:prstClr val="white"/>
              </a:solidFill>
            </a:endParaRPr>
          </a:p>
        </p:txBody>
      </p:sp>
      <p:sp>
        <p:nvSpPr>
          <p:cNvPr id="150" name="Text Box 148"/>
          <p:cNvSpPr txBox="1">
            <a:spLocks noChangeArrowheads="1"/>
          </p:cNvSpPr>
          <p:nvPr/>
        </p:nvSpPr>
        <p:spPr bwMode="auto">
          <a:xfrm rot="21448433">
            <a:off x="4191205" y="4671564"/>
            <a:ext cx="620732" cy="123014"/>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51" name="Text Box 150"/>
          <p:cNvSpPr txBox="1">
            <a:spLocks noChangeArrowheads="1"/>
          </p:cNvSpPr>
          <p:nvPr/>
        </p:nvSpPr>
        <p:spPr bwMode="auto">
          <a:xfrm rot="21448433">
            <a:off x="4967121" y="4400933"/>
            <a:ext cx="620732" cy="123014"/>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52" name="Text Box 160"/>
          <p:cNvSpPr txBox="1">
            <a:spLocks noChangeArrowheads="1"/>
          </p:cNvSpPr>
          <p:nvPr/>
        </p:nvSpPr>
        <p:spPr bwMode="auto">
          <a:xfrm rot="21448433">
            <a:off x="7605232" y="4802779"/>
            <a:ext cx="620732" cy="123014"/>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53" name="Text Box 162"/>
          <p:cNvSpPr txBox="1">
            <a:spLocks noChangeArrowheads="1"/>
          </p:cNvSpPr>
          <p:nvPr/>
        </p:nvSpPr>
        <p:spPr bwMode="auto">
          <a:xfrm rot="21448433">
            <a:off x="2794558" y="4357195"/>
            <a:ext cx="620732" cy="123014"/>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54" name="Text Box 171"/>
          <p:cNvSpPr txBox="1">
            <a:spLocks noChangeArrowheads="1"/>
          </p:cNvSpPr>
          <p:nvPr/>
        </p:nvSpPr>
        <p:spPr bwMode="auto">
          <a:xfrm rot="21448433">
            <a:off x="4656754" y="4321658"/>
            <a:ext cx="620732" cy="123014"/>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55" name="Text Box 172"/>
          <p:cNvSpPr txBox="1">
            <a:spLocks noChangeArrowheads="1"/>
          </p:cNvSpPr>
          <p:nvPr/>
        </p:nvSpPr>
        <p:spPr bwMode="auto">
          <a:xfrm rot="21448433">
            <a:off x="4423978" y="4182242"/>
            <a:ext cx="620732" cy="123014"/>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pic>
        <p:nvPicPr>
          <p:cNvPr id="156" name="Picture 173" descr="j0292152"/>
          <p:cNvPicPr>
            <a:picLocks noChangeAspect="1" noChangeArrowheads="1"/>
          </p:cNvPicPr>
          <p:nvPr/>
        </p:nvPicPr>
        <p:blipFill>
          <a:blip r:embed="rId5" cstate="print"/>
          <a:srcRect/>
          <a:stretch>
            <a:fillRect/>
          </a:stretch>
        </p:blipFill>
        <p:spPr bwMode="auto">
          <a:xfrm>
            <a:off x="1397909" y="5538275"/>
            <a:ext cx="197212" cy="131215"/>
          </a:xfrm>
          <a:prstGeom prst="rect">
            <a:avLst/>
          </a:prstGeom>
          <a:noFill/>
          <a:ln w="9525">
            <a:noFill/>
            <a:miter lim="800000"/>
            <a:headEnd/>
            <a:tailEnd/>
          </a:ln>
        </p:spPr>
      </p:pic>
      <p:sp>
        <p:nvSpPr>
          <p:cNvPr id="157" name="Text Box 40"/>
          <p:cNvSpPr txBox="1">
            <a:spLocks noChangeArrowheads="1"/>
          </p:cNvSpPr>
          <p:nvPr/>
        </p:nvSpPr>
        <p:spPr bwMode="auto">
          <a:xfrm>
            <a:off x="683351" y="5594069"/>
            <a:ext cx="1214803" cy="241920"/>
          </a:xfrm>
          <a:prstGeom prst="rect">
            <a:avLst/>
          </a:prstGeom>
          <a:noFill/>
          <a:ln w="9525" algn="ctr">
            <a:noFill/>
            <a:prstDash val="dash"/>
            <a:miter lim="800000"/>
            <a:headEnd/>
            <a:tailEnd/>
          </a:ln>
        </p:spPr>
        <p:txBody>
          <a:bodyPr wrap="none" lIns="87177" tIns="43590" rIns="87177" bIns="43590">
            <a:spAutoFit/>
          </a:bodyPr>
          <a:lstStyle/>
          <a:p>
            <a:pPr algn="ctr" defTabSz="868363"/>
            <a:r>
              <a:rPr lang="en-US" sz="1000" b="1">
                <a:solidFill>
                  <a:prstClr val="white"/>
                </a:solidFill>
              </a:rPr>
              <a:t>TPI Pelabuhan Ratu</a:t>
            </a:r>
          </a:p>
        </p:txBody>
      </p:sp>
      <p:pic>
        <p:nvPicPr>
          <p:cNvPr id="158" name="Picture 176" descr="j0292152"/>
          <p:cNvPicPr>
            <a:picLocks noChangeAspect="1" noChangeArrowheads="1"/>
          </p:cNvPicPr>
          <p:nvPr/>
        </p:nvPicPr>
        <p:blipFill>
          <a:blip r:embed="rId5" cstate="print"/>
          <a:srcRect/>
          <a:stretch>
            <a:fillRect/>
          </a:stretch>
        </p:blipFill>
        <p:spPr bwMode="auto">
          <a:xfrm>
            <a:off x="8458740" y="4619771"/>
            <a:ext cx="197212" cy="131215"/>
          </a:xfrm>
          <a:prstGeom prst="rect">
            <a:avLst/>
          </a:prstGeom>
          <a:noFill/>
          <a:ln w="9525">
            <a:noFill/>
            <a:miter lim="800000"/>
            <a:headEnd/>
            <a:tailEnd/>
          </a:ln>
        </p:spPr>
      </p:pic>
      <p:sp>
        <p:nvSpPr>
          <p:cNvPr id="159" name="Text Box 40"/>
          <p:cNvSpPr txBox="1">
            <a:spLocks noChangeArrowheads="1"/>
          </p:cNvSpPr>
          <p:nvPr/>
        </p:nvSpPr>
        <p:spPr bwMode="auto">
          <a:xfrm rot="20165719">
            <a:off x="7842929" y="4782407"/>
            <a:ext cx="918167" cy="211142"/>
          </a:xfrm>
          <a:prstGeom prst="rect">
            <a:avLst/>
          </a:prstGeom>
          <a:noFill/>
          <a:ln w="9525" algn="ctr">
            <a:noFill/>
            <a:prstDash val="dash"/>
            <a:miter lim="800000"/>
            <a:headEnd/>
            <a:tailEnd/>
          </a:ln>
        </p:spPr>
        <p:txBody>
          <a:bodyPr lIns="87177" tIns="43590" rIns="87177" bIns="43590">
            <a:spAutoFit/>
          </a:bodyPr>
          <a:lstStyle/>
          <a:p>
            <a:pPr algn="ctr" defTabSz="868363"/>
            <a:r>
              <a:rPr lang="en-US" sz="800" b="1">
                <a:solidFill>
                  <a:prstClr val="white"/>
                </a:solidFill>
              </a:rPr>
              <a:t>TPI Pangandaran</a:t>
            </a:r>
          </a:p>
        </p:txBody>
      </p:sp>
      <p:sp>
        <p:nvSpPr>
          <p:cNvPr id="160" name="Freeform 178"/>
          <p:cNvSpPr>
            <a:spLocks/>
          </p:cNvSpPr>
          <p:nvPr/>
        </p:nvSpPr>
        <p:spPr bwMode="auto">
          <a:xfrm>
            <a:off x="2872149" y="5231961"/>
            <a:ext cx="2812693" cy="831028"/>
          </a:xfrm>
          <a:custGeom>
            <a:avLst/>
            <a:gdLst>
              <a:gd name="T0" fmla="*/ 2147483647 w 1740"/>
              <a:gd name="T1" fmla="*/ 2147483647 h 912"/>
              <a:gd name="T2" fmla="*/ 2147483647 w 1740"/>
              <a:gd name="T3" fmla="*/ 0 h 912"/>
              <a:gd name="T4" fmla="*/ 2147483647 w 1740"/>
              <a:gd name="T5" fmla="*/ 2147483647 h 912"/>
              <a:gd name="T6" fmla="*/ 2147483647 w 1740"/>
              <a:gd name="T7" fmla="*/ 2147483647 h 912"/>
              <a:gd name="T8" fmla="*/ 2147483647 w 1740"/>
              <a:gd name="T9" fmla="*/ 2147483647 h 912"/>
              <a:gd name="T10" fmla="*/ 0 w 1740"/>
              <a:gd name="T11" fmla="*/ 2147483647 h 912"/>
              <a:gd name="T12" fmla="*/ 2147483647 w 1740"/>
              <a:gd name="T13" fmla="*/ 2147483647 h 912"/>
              <a:gd name="T14" fmla="*/ 2147483647 w 1740"/>
              <a:gd name="T15" fmla="*/ 2147483647 h 912"/>
              <a:gd name="T16" fmla="*/ 2147483647 w 1740"/>
              <a:gd name="T17" fmla="*/ 2147483647 h 912"/>
              <a:gd name="T18" fmla="*/ 2147483647 w 1740"/>
              <a:gd name="T19" fmla="*/ 2147483647 h 912"/>
              <a:gd name="T20" fmla="*/ 2147483647 w 1740"/>
              <a:gd name="T21" fmla="*/ 2147483647 h 912"/>
              <a:gd name="T22" fmla="*/ 2147483647 w 1740"/>
              <a:gd name="T23" fmla="*/ 2147483647 h 912"/>
              <a:gd name="T24" fmla="*/ 2147483647 w 1740"/>
              <a:gd name="T25" fmla="*/ 2147483647 h 912"/>
              <a:gd name="T26" fmla="*/ 2147483647 w 1740"/>
              <a:gd name="T27" fmla="*/ 2147483647 h 912"/>
              <a:gd name="T28" fmla="*/ 2147483647 w 1740"/>
              <a:gd name="T29" fmla="*/ 2147483647 h 912"/>
              <a:gd name="T30" fmla="*/ 2147483647 w 1740"/>
              <a:gd name="T31" fmla="*/ 2147483647 h 912"/>
              <a:gd name="T32" fmla="*/ 2147483647 w 1740"/>
              <a:gd name="T33" fmla="*/ 2147483647 h 912"/>
              <a:gd name="T34" fmla="*/ 2147483647 w 1740"/>
              <a:gd name="T35" fmla="*/ 2147483647 h 9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0"/>
              <a:gd name="T55" fmla="*/ 0 h 912"/>
              <a:gd name="T56" fmla="*/ 1740 w 1740"/>
              <a:gd name="T57" fmla="*/ 912 h 9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0" h="912">
                <a:moveTo>
                  <a:pt x="1728" y="48"/>
                </a:moveTo>
                <a:lnTo>
                  <a:pt x="1488" y="0"/>
                </a:lnTo>
                <a:lnTo>
                  <a:pt x="1248" y="48"/>
                </a:lnTo>
                <a:lnTo>
                  <a:pt x="960" y="144"/>
                </a:lnTo>
                <a:lnTo>
                  <a:pt x="480" y="432"/>
                </a:lnTo>
                <a:lnTo>
                  <a:pt x="0" y="672"/>
                </a:lnTo>
                <a:lnTo>
                  <a:pt x="96" y="816"/>
                </a:lnTo>
                <a:lnTo>
                  <a:pt x="144" y="864"/>
                </a:lnTo>
                <a:lnTo>
                  <a:pt x="240" y="912"/>
                </a:lnTo>
                <a:lnTo>
                  <a:pt x="576" y="816"/>
                </a:lnTo>
                <a:lnTo>
                  <a:pt x="960" y="576"/>
                </a:lnTo>
                <a:lnTo>
                  <a:pt x="1200" y="432"/>
                </a:lnTo>
                <a:lnTo>
                  <a:pt x="1536" y="288"/>
                </a:lnTo>
                <a:cubicBezTo>
                  <a:pt x="1584" y="256"/>
                  <a:pt x="1636" y="229"/>
                  <a:pt x="1680" y="192"/>
                </a:cubicBezTo>
                <a:cubicBezTo>
                  <a:pt x="1685" y="188"/>
                  <a:pt x="1664" y="187"/>
                  <a:pt x="1664" y="180"/>
                </a:cubicBezTo>
                <a:cubicBezTo>
                  <a:pt x="1664" y="173"/>
                  <a:pt x="1675" y="172"/>
                  <a:pt x="1680" y="168"/>
                </a:cubicBezTo>
                <a:cubicBezTo>
                  <a:pt x="1702" y="149"/>
                  <a:pt x="1720" y="128"/>
                  <a:pt x="1740" y="108"/>
                </a:cubicBezTo>
                <a:lnTo>
                  <a:pt x="1728" y="48"/>
                </a:lnTo>
                <a:close/>
              </a:path>
            </a:pathLst>
          </a:custGeom>
          <a:solidFill>
            <a:srgbClr val="4FB8CD"/>
          </a:solidFill>
          <a:ln w="9525">
            <a:noFill/>
            <a:round/>
            <a:headEnd/>
            <a:tailEnd/>
          </a:ln>
        </p:spPr>
        <p:txBody>
          <a:bodyPr lIns="87199" tIns="43600" rIns="87199" bIns="43600"/>
          <a:lstStyle/>
          <a:p>
            <a:endParaRPr lang="id-ID">
              <a:solidFill>
                <a:prstClr val="black"/>
              </a:solidFill>
            </a:endParaRPr>
          </a:p>
        </p:txBody>
      </p:sp>
      <p:sp>
        <p:nvSpPr>
          <p:cNvPr id="161" name="Text Box 172"/>
          <p:cNvSpPr txBox="1">
            <a:spLocks noChangeArrowheads="1"/>
          </p:cNvSpPr>
          <p:nvPr/>
        </p:nvSpPr>
        <p:spPr bwMode="auto">
          <a:xfrm rot="21448433">
            <a:off x="6675752" y="4700723"/>
            <a:ext cx="701557" cy="123014"/>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62" name="Text Box 172"/>
          <p:cNvSpPr txBox="1">
            <a:spLocks noChangeArrowheads="1"/>
          </p:cNvSpPr>
          <p:nvPr/>
        </p:nvSpPr>
        <p:spPr bwMode="auto">
          <a:xfrm rot="21448433">
            <a:off x="6523801" y="3593597"/>
            <a:ext cx="620732" cy="123014"/>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63" name="Rectangle 162"/>
          <p:cNvSpPr/>
          <p:nvPr/>
        </p:nvSpPr>
        <p:spPr>
          <a:xfrm>
            <a:off x="6518951" y="4357341"/>
            <a:ext cx="310366" cy="131215"/>
          </a:xfrm>
          <a:prstGeom prst="rect">
            <a:avLst/>
          </a:pr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87199" tIns="43600" rIns="87199" bIns="43600" anchor="ctr"/>
          <a:lstStyle/>
          <a:p>
            <a:pPr algn="ctr" defTabSz="913068">
              <a:defRPr/>
            </a:pPr>
            <a:endParaRPr lang="en-US" dirty="0">
              <a:solidFill>
                <a:prstClr val="white"/>
              </a:solidFill>
            </a:endParaRPr>
          </a:p>
        </p:txBody>
      </p:sp>
      <p:sp>
        <p:nvSpPr>
          <p:cNvPr id="164" name="Rectangle 163"/>
          <p:cNvSpPr/>
          <p:nvPr/>
        </p:nvSpPr>
        <p:spPr>
          <a:xfrm>
            <a:off x="78852" y="2957569"/>
            <a:ext cx="8923028" cy="31491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09" tIns="43605" rIns="87209" bIns="43605" anchor="ctr"/>
          <a:lstStyle/>
          <a:p>
            <a:pPr algn="ctr" defTabSz="913068">
              <a:defRPr/>
            </a:pPr>
            <a:endParaRPr lang="en-US" dirty="0">
              <a:solidFill>
                <a:prstClr val="white"/>
              </a:solidFill>
            </a:endParaRPr>
          </a:p>
        </p:txBody>
      </p:sp>
      <p:grpSp>
        <p:nvGrpSpPr>
          <p:cNvPr id="5" name="Group 312"/>
          <p:cNvGrpSpPr/>
          <p:nvPr/>
        </p:nvGrpSpPr>
        <p:grpSpPr>
          <a:xfrm>
            <a:off x="699186" y="3484415"/>
            <a:ext cx="7812814" cy="2474251"/>
            <a:chOff x="714348" y="967287"/>
            <a:chExt cx="7786742" cy="4247663"/>
          </a:xfrm>
        </p:grpSpPr>
        <p:pic>
          <p:nvPicPr>
            <p:cNvPr id="217" name="Picture 3"/>
            <p:cNvPicPr>
              <a:picLocks noChangeAspect="1" noChangeArrowheads="1"/>
            </p:cNvPicPr>
            <p:nvPr/>
          </p:nvPicPr>
          <p:blipFill>
            <a:blip r:embed="rId3" cstate="print"/>
            <a:srcRect l="75666" t="77466" r="18852" b="12903"/>
            <a:stretch>
              <a:fillRect/>
            </a:stretch>
          </p:blipFill>
          <p:spPr bwMode="auto">
            <a:xfrm>
              <a:off x="7919108" y="4363410"/>
              <a:ext cx="485780" cy="541024"/>
            </a:xfrm>
            <a:prstGeom prst="rect">
              <a:avLst/>
            </a:prstGeom>
            <a:noFill/>
            <a:ln w="28575">
              <a:noFill/>
              <a:miter lim="800000"/>
              <a:headEnd/>
              <a:tailEnd/>
            </a:ln>
          </p:spPr>
        </p:pic>
        <p:sp>
          <p:nvSpPr>
            <p:cNvPr id="218" name="Freeform 178"/>
            <p:cNvSpPr>
              <a:spLocks/>
            </p:cNvSpPr>
            <p:nvPr/>
          </p:nvSpPr>
          <p:spPr bwMode="auto">
            <a:xfrm rot="20322294">
              <a:off x="6106008" y="4128788"/>
              <a:ext cx="1745127" cy="532641"/>
            </a:xfrm>
            <a:custGeom>
              <a:avLst/>
              <a:gdLst>
                <a:gd name="T0" fmla="*/ 2147483647 w 1740"/>
                <a:gd name="T1" fmla="*/ 2147483647 h 912"/>
                <a:gd name="T2" fmla="*/ 2147483647 w 1740"/>
                <a:gd name="T3" fmla="*/ 0 h 912"/>
                <a:gd name="T4" fmla="*/ 2147483647 w 1740"/>
                <a:gd name="T5" fmla="*/ 2147483647 h 912"/>
                <a:gd name="T6" fmla="*/ 2147483647 w 1740"/>
                <a:gd name="T7" fmla="*/ 2147483647 h 912"/>
                <a:gd name="T8" fmla="*/ 2147483647 w 1740"/>
                <a:gd name="T9" fmla="*/ 2147483647 h 912"/>
                <a:gd name="T10" fmla="*/ 0 w 1740"/>
                <a:gd name="T11" fmla="*/ 2147483647 h 912"/>
                <a:gd name="T12" fmla="*/ 2147483647 w 1740"/>
                <a:gd name="T13" fmla="*/ 2147483647 h 912"/>
                <a:gd name="T14" fmla="*/ 2147483647 w 1740"/>
                <a:gd name="T15" fmla="*/ 2147483647 h 912"/>
                <a:gd name="T16" fmla="*/ 2147483647 w 1740"/>
                <a:gd name="T17" fmla="*/ 2147483647 h 912"/>
                <a:gd name="T18" fmla="*/ 2147483647 w 1740"/>
                <a:gd name="T19" fmla="*/ 2147483647 h 912"/>
                <a:gd name="T20" fmla="*/ 2147483647 w 1740"/>
                <a:gd name="T21" fmla="*/ 2147483647 h 912"/>
                <a:gd name="T22" fmla="*/ 2147483647 w 1740"/>
                <a:gd name="T23" fmla="*/ 2147483647 h 912"/>
                <a:gd name="T24" fmla="*/ 2147483647 w 1740"/>
                <a:gd name="T25" fmla="*/ 2147483647 h 912"/>
                <a:gd name="T26" fmla="*/ 2147483647 w 1740"/>
                <a:gd name="T27" fmla="*/ 2147483647 h 912"/>
                <a:gd name="T28" fmla="*/ 2147483647 w 1740"/>
                <a:gd name="T29" fmla="*/ 2147483647 h 912"/>
                <a:gd name="T30" fmla="*/ 2147483647 w 1740"/>
                <a:gd name="T31" fmla="*/ 2147483647 h 912"/>
                <a:gd name="T32" fmla="*/ 2147483647 w 1740"/>
                <a:gd name="T33" fmla="*/ 2147483647 h 912"/>
                <a:gd name="T34" fmla="*/ 2147483647 w 1740"/>
                <a:gd name="T35" fmla="*/ 2147483647 h 9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0"/>
                <a:gd name="T55" fmla="*/ 0 h 912"/>
                <a:gd name="T56" fmla="*/ 1740 w 1740"/>
                <a:gd name="T57" fmla="*/ 912 h 9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0" h="912">
                  <a:moveTo>
                    <a:pt x="1728" y="48"/>
                  </a:moveTo>
                  <a:lnTo>
                    <a:pt x="1488" y="0"/>
                  </a:lnTo>
                  <a:lnTo>
                    <a:pt x="1248" y="48"/>
                  </a:lnTo>
                  <a:lnTo>
                    <a:pt x="960" y="144"/>
                  </a:lnTo>
                  <a:lnTo>
                    <a:pt x="480" y="432"/>
                  </a:lnTo>
                  <a:lnTo>
                    <a:pt x="0" y="672"/>
                  </a:lnTo>
                  <a:lnTo>
                    <a:pt x="96" y="816"/>
                  </a:lnTo>
                  <a:lnTo>
                    <a:pt x="144" y="864"/>
                  </a:lnTo>
                  <a:lnTo>
                    <a:pt x="240" y="912"/>
                  </a:lnTo>
                  <a:lnTo>
                    <a:pt x="576" y="816"/>
                  </a:lnTo>
                  <a:lnTo>
                    <a:pt x="960" y="576"/>
                  </a:lnTo>
                  <a:lnTo>
                    <a:pt x="1200" y="432"/>
                  </a:lnTo>
                  <a:lnTo>
                    <a:pt x="1536" y="288"/>
                  </a:lnTo>
                  <a:cubicBezTo>
                    <a:pt x="1584" y="256"/>
                    <a:pt x="1636" y="229"/>
                    <a:pt x="1680" y="192"/>
                  </a:cubicBezTo>
                  <a:cubicBezTo>
                    <a:pt x="1685" y="188"/>
                    <a:pt x="1664" y="187"/>
                    <a:pt x="1664" y="180"/>
                  </a:cubicBezTo>
                  <a:cubicBezTo>
                    <a:pt x="1664" y="173"/>
                    <a:pt x="1675" y="172"/>
                    <a:pt x="1680" y="168"/>
                  </a:cubicBezTo>
                  <a:cubicBezTo>
                    <a:pt x="1702" y="149"/>
                    <a:pt x="1720" y="128"/>
                    <a:pt x="1740" y="108"/>
                  </a:cubicBezTo>
                  <a:lnTo>
                    <a:pt x="1728" y="48"/>
                  </a:lnTo>
                  <a:close/>
                </a:path>
              </a:pathLst>
            </a:custGeom>
            <a:solidFill>
              <a:srgbClr val="4FB8CD"/>
            </a:solidFill>
            <a:ln w="9525">
              <a:noFill/>
              <a:round/>
              <a:headEnd/>
              <a:tailEnd/>
            </a:ln>
          </p:spPr>
          <p:txBody>
            <a:bodyPr lIns="87199" tIns="43600" rIns="87199" bIns="43600"/>
            <a:lstStyle/>
            <a:p>
              <a:r>
                <a:rPr lang="en-US" sz="1400" b="1" dirty="0" err="1" smtClean="0">
                  <a:solidFill>
                    <a:prstClr val="black"/>
                  </a:solidFill>
                  <a:latin typeface="Trebuchet MS"/>
                  <a:cs typeface="Times New Roman" pitchFamily="18" charset="0"/>
                </a:rPr>
                <a:t>Samudera</a:t>
              </a:r>
              <a:r>
                <a:rPr lang="en-US" sz="1400" b="1" dirty="0" smtClean="0">
                  <a:solidFill>
                    <a:prstClr val="black"/>
                  </a:solidFill>
                  <a:latin typeface="Trebuchet MS"/>
                  <a:cs typeface="Times New Roman" pitchFamily="18" charset="0"/>
                </a:rPr>
                <a:t> </a:t>
              </a:r>
              <a:r>
                <a:rPr lang="en-US" sz="1400" b="1" dirty="0" err="1" smtClean="0">
                  <a:solidFill>
                    <a:prstClr val="black"/>
                  </a:solidFill>
                  <a:latin typeface="Trebuchet MS"/>
                  <a:cs typeface="Times New Roman" pitchFamily="18" charset="0"/>
                </a:rPr>
                <a:t>Hindia</a:t>
              </a:r>
              <a:endParaRPr lang="id-ID" sz="1400" b="1" dirty="0">
                <a:solidFill>
                  <a:prstClr val="black"/>
                </a:solidFill>
                <a:latin typeface="Trebuchet MS"/>
                <a:cs typeface="Times New Roman" pitchFamily="18" charset="0"/>
              </a:endParaRPr>
            </a:p>
          </p:txBody>
        </p:sp>
        <p:pic>
          <p:nvPicPr>
            <p:cNvPr id="219" name="Picture 3"/>
            <p:cNvPicPr>
              <a:picLocks noChangeAspect="1" noChangeArrowheads="1"/>
            </p:cNvPicPr>
            <p:nvPr/>
          </p:nvPicPr>
          <p:blipFill>
            <a:blip r:embed="rId3" cstate="print"/>
            <a:srcRect l="75666" t="77466" r="18852" b="12903"/>
            <a:stretch>
              <a:fillRect/>
            </a:stretch>
          </p:blipFill>
          <p:spPr bwMode="auto">
            <a:xfrm>
              <a:off x="7715272" y="4673926"/>
              <a:ext cx="485780" cy="541024"/>
            </a:xfrm>
            <a:prstGeom prst="rect">
              <a:avLst/>
            </a:prstGeom>
            <a:noFill/>
            <a:ln w="28575">
              <a:noFill/>
              <a:miter lim="800000"/>
              <a:headEnd/>
              <a:tailEnd/>
            </a:ln>
          </p:spPr>
        </p:pic>
        <p:sp>
          <p:nvSpPr>
            <p:cNvPr id="220" name="Freeform 219"/>
            <p:cNvSpPr/>
            <p:nvPr/>
          </p:nvSpPr>
          <p:spPr>
            <a:xfrm>
              <a:off x="714348" y="1503504"/>
              <a:ext cx="2635576" cy="1757577"/>
            </a:xfrm>
            <a:custGeom>
              <a:avLst/>
              <a:gdLst>
                <a:gd name="connsiteX0" fmla="*/ 0 w 2514600"/>
                <a:gd name="connsiteY0" fmla="*/ 1230849 h 1659474"/>
                <a:gd name="connsiteX1" fmla="*/ 85725 w 2514600"/>
                <a:gd name="connsiteY1" fmla="*/ 1411824 h 1659474"/>
                <a:gd name="connsiteX2" fmla="*/ 409575 w 2514600"/>
                <a:gd name="connsiteY2" fmla="*/ 1307049 h 1659474"/>
                <a:gd name="connsiteX3" fmla="*/ 504825 w 2514600"/>
                <a:gd name="connsiteY3" fmla="*/ 1478499 h 1659474"/>
                <a:gd name="connsiteX4" fmla="*/ 438150 w 2514600"/>
                <a:gd name="connsiteY4" fmla="*/ 1516599 h 1659474"/>
                <a:gd name="connsiteX5" fmla="*/ 485775 w 2514600"/>
                <a:gd name="connsiteY5" fmla="*/ 1630899 h 1659474"/>
                <a:gd name="connsiteX6" fmla="*/ 771525 w 2514600"/>
                <a:gd name="connsiteY6" fmla="*/ 1516599 h 1659474"/>
                <a:gd name="connsiteX7" fmla="*/ 952500 w 2514600"/>
                <a:gd name="connsiteY7" fmla="*/ 1516599 h 1659474"/>
                <a:gd name="connsiteX8" fmla="*/ 1009650 w 2514600"/>
                <a:gd name="connsiteY8" fmla="*/ 1592799 h 1659474"/>
                <a:gd name="connsiteX9" fmla="*/ 1076325 w 2514600"/>
                <a:gd name="connsiteY9" fmla="*/ 1611849 h 1659474"/>
                <a:gd name="connsiteX10" fmla="*/ 1133475 w 2514600"/>
                <a:gd name="connsiteY10" fmla="*/ 1659474 h 1659474"/>
                <a:gd name="connsiteX11" fmla="*/ 1333500 w 2514600"/>
                <a:gd name="connsiteY11" fmla="*/ 1573749 h 1659474"/>
                <a:gd name="connsiteX12" fmla="*/ 1219200 w 2514600"/>
                <a:gd name="connsiteY12" fmla="*/ 1421349 h 1659474"/>
                <a:gd name="connsiteX13" fmla="*/ 1143000 w 2514600"/>
                <a:gd name="connsiteY13" fmla="*/ 1326099 h 1659474"/>
                <a:gd name="connsiteX14" fmla="*/ 1114425 w 2514600"/>
                <a:gd name="connsiteY14" fmla="*/ 1221324 h 1659474"/>
                <a:gd name="connsiteX15" fmla="*/ 1371600 w 2514600"/>
                <a:gd name="connsiteY15" fmla="*/ 1107024 h 1659474"/>
                <a:gd name="connsiteX16" fmla="*/ 1676400 w 2514600"/>
                <a:gd name="connsiteY16" fmla="*/ 1040349 h 1659474"/>
                <a:gd name="connsiteX17" fmla="*/ 1743075 w 2514600"/>
                <a:gd name="connsiteY17" fmla="*/ 926049 h 1659474"/>
                <a:gd name="connsiteX18" fmla="*/ 1571625 w 2514600"/>
                <a:gd name="connsiteY18" fmla="*/ 659349 h 1659474"/>
                <a:gd name="connsiteX19" fmla="*/ 1581150 w 2514600"/>
                <a:gd name="connsiteY19" fmla="*/ 545049 h 1659474"/>
                <a:gd name="connsiteX20" fmla="*/ 1809750 w 2514600"/>
                <a:gd name="connsiteY20" fmla="*/ 487899 h 1659474"/>
                <a:gd name="connsiteX21" fmla="*/ 1914525 w 2514600"/>
                <a:gd name="connsiteY21" fmla="*/ 449799 h 1659474"/>
                <a:gd name="connsiteX22" fmla="*/ 2133600 w 2514600"/>
                <a:gd name="connsiteY22" fmla="*/ 373599 h 1659474"/>
                <a:gd name="connsiteX23" fmla="*/ 2200275 w 2514600"/>
                <a:gd name="connsiteY23" fmla="*/ 430749 h 1659474"/>
                <a:gd name="connsiteX24" fmla="*/ 2200275 w 2514600"/>
                <a:gd name="connsiteY24" fmla="*/ 535524 h 1659474"/>
                <a:gd name="connsiteX25" fmla="*/ 2171700 w 2514600"/>
                <a:gd name="connsiteY25" fmla="*/ 611724 h 1659474"/>
                <a:gd name="connsiteX26" fmla="*/ 2209800 w 2514600"/>
                <a:gd name="connsiteY26" fmla="*/ 678399 h 1659474"/>
                <a:gd name="connsiteX27" fmla="*/ 2352675 w 2514600"/>
                <a:gd name="connsiteY27" fmla="*/ 706974 h 1659474"/>
                <a:gd name="connsiteX28" fmla="*/ 2514600 w 2514600"/>
                <a:gd name="connsiteY28" fmla="*/ 573624 h 1659474"/>
                <a:gd name="connsiteX29" fmla="*/ 2486025 w 2514600"/>
                <a:gd name="connsiteY29" fmla="*/ 459324 h 1659474"/>
                <a:gd name="connsiteX30" fmla="*/ 2400300 w 2514600"/>
                <a:gd name="connsiteY30" fmla="*/ 325974 h 1659474"/>
                <a:gd name="connsiteX31" fmla="*/ 2295525 w 2514600"/>
                <a:gd name="connsiteY31" fmla="*/ 221199 h 1659474"/>
                <a:gd name="connsiteX32" fmla="*/ 2105025 w 2514600"/>
                <a:gd name="connsiteY32" fmla="*/ 135474 h 1659474"/>
                <a:gd name="connsiteX33" fmla="*/ 1885950 w 2514600"/>
                <a:gd name="connsiteY33" fmla="*/ 135474 h 1659474"/>
                <a:gd name="connsiteX34" fmla="*/ 1781175 w 2514600"/>
                <a:gd name="connsiteY34" fmla="*/ 249774 h 1659474"/>
                <a:gd name="connsiteX35" fmla="*/ 1781175 w 2514600"/>
                <a:gd name="connsiteY35" fmla="*/ 316449 h 1659474"/>
                <a:gd name="connsiteX36" fmla="*/ 1657350 w 2514600"/>
                <a:gd name="connsiteY36" fmla="*/ 335499 h 1659474"/>
                <a:gd name="connsiteX37" fmla="*/ 1638300 w 2514600"/>
                <a:gd name="connsiteY37" fmla="*/ 221199 h 1659474"/>
                <a:gd name="connsiteX38" fmla="*/ 1524000 w 2514600"/>
                <a:gd name="connsiteY38" fmla="*/ 87849 h 1659474"/>
                <a:gd name="connsiteX39" fmla="*/ 1419225 w 2514600"/>
                <a:gd name="connsiteY39" fmla="*/ 2124 h 1659474"/>
                <a:gd name="connsiteX40" fmla="*/ 1247775 w 2514600"/>
                <a:gd name="connsiteY40" fmla="*/ 21174 h 1659474"/>
                <a:gd name="connsiteX41" fmla="*/ 1095375 w 2514600"/>
                <a:gd name="connsiteY41" fmla="*/ 87849 h 1659474"/>
                <a:gd name="connsiteX42" fmla="*/ 942975 w 2514600"/>
                <a:gd name="connsiteY42" fmla="*/ 164049 h 1659474"/>
                <a:gd name="connsiteX43" fmla="*/ 895350 w 2514600"/>
                <a:gd name="connsiteY43" fmla="*/ 192624 h 1659474"/>
                <a:gd name="connsiteX44" fmla="*/ 828675 w 2514600"/>
                <a:gd name="connsiteY44" fmla="*/ 259299 h 1659474"/>
                <a:gd name="connsiteX45" fmla="*/ 923925 w 2514600"/>
                <a:gd name="connsiteY45" fmla="*/ 440274 h 1659474"/>
                <a:gd name="connsiteX46" fmla="*/ 904875 w 2514600"/>
                <a:gd name="connsiteY46" fmla="*/ 545049 h 1659474"/>
                <a:gd name="connsiteX47" fmla="*/ 981075 w 2514600"/>
                <a:gd name="connsiteY47" fmla="*/ 678399 h 1659474"/>
                <a:gd name="connsiteX48" fmla="*/ 942975 w 2514600"/>
                <a:gd name="connsiteY48" fmla="*/ 792699 h 1659474"/>
                <a:gd name="connsiteX49" fmla="*/ 781050 w 2514600"/>
                <a:gd name="connsiteY49" fmla="*/ 859374 h 1659474"/>
                <a:gd name="connsiteX50" fmla="*/ 504825 w 2514600"/>
                <a:gd name="connsiteY50" fmla="*/ 964149 h 1659474"/>
                <a:gd name="connsiteX51" fmla="*/ 276225 w 2514600"/>
                <a:gd name="connsiteY51" fmla="*/ 1040349 h 1659474"/>
                <a:gd name="connsiteX52" fmla="*/ 133350 w 2514600"/>
                <a:gd name="connsiteY52" fmla="*/ 1135599 h 1659474"/>
                <a:gd name="connsiteX53" fmla="*/ 0 w 2514600"/>
                <a:gd name="connsiteY53" fmla="*/ 1230849 h 165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14600" h="1659474">
                  <a:moveTo>
                    <a:pt x="0" y="1230849"/>
                  </a:moveTo>
                  <a:lnTo>
                    <a:pt x="85725" y="1411824"/>
                  </a:lnTo>
                  <a:cubicBezTo>
                    <a:pt x="412569" y="1296467"/>
                    <a:pt x="409575" y="1183048"/>
                    <a:pt x="409575" y="1307049"/>
                  </a:cubicBezTo>
                  <a:lnTo>
                    <a:pt x="504825" y="1478499"/>
                  </a:lnTo>
                  <a:lnTo>
                    <a:pt x="438150" y="1516599"/>
                  </a:lnTo>
                  <a:lnTo>
                    <a:pt x="485775" y="1630899"/>
                  </a:lnTo>
                  <a:lnTo>
                    <a:pt x="771525" y="1516599"/>
                  </a:lnTo>
                  <a:lnTo>
                    <a:pt x="952500" y="1516599"/>
                  </a:lnTo>
                  <a:cubicBezTo>
                    <a:pt x="1001808" y="1595491"/>
                    <a:pt x="970172" y="1592799"/>
                    <a:pt x="1009650" y="1592799"/>
                  </a:cubicBezTo>
                  <a:lnTo>
                    <a:pt x="1076325" y="1611849"/>
                  </a:lnTo>
                  <a:lnTo>
                    <a:pt x="1133475" y="1659474"/>
                  </a:lnTo>
                  <a:lnTo>
                    <a:pt x="1333500" y="1573749"/>
                  </a:lnTo>
                  <a:lnTo>
                    <a:pt x="1219200" y="1421349"/>
                  </a:lnTo>
                  <a:lnTo>
                    <a:pt x="1143000" y="1326099"/>
                  </a:lnTo>
                  <a:lnTo>
                    <a:pt x="1114425" y="1221324"/>
                  </a:lnTo>
                  <a:lnTo>
                    <a:pt x="1371600" y="1107024"/>
                  </a:lnTo>
                  <a:lnTo>
                    <a:pt x="1676400" y="1040349"/>
                  </a:lnTo>
                  <a:lnTo>
                    <a:pt x="1743075" y="926049"/>
                  </a:lnTo>
                  <a:lnTo>
                    <a:pt x="1571625" y="659349"/>
                  </a:lnTo>
                  <a:lnTo>
                    <a:pt x="1581150" y="545049"/>
                  </a:lnTo>
                  <a:lnTo>
                    <a:pt x="1809750" y="487899"/>
                  </a:lnTo>
                  <a:lnTo>
                    <a:pt x="1914525" y="449799"/>
                  </a:lnTo>
                  <a:lnTo>
                    <a:pt x="2133600" y="373599"/>
                  </a:lnTo>
                  <a:cubicBezTo>
                    <a:pt x="2202859" y="423069"/>
                    <a:pt x="2200275" y="393912"/>
                    <a:pt x="2200275" y="430749"/>
                  </a:cubicBezTo>
                  <a:lnTo>
                    <a:pt x="2200275" y="535524"/>
                  </a:lnTo>
                  <a:lnTo>
                    <a:pt x="2171700" y="611724"/>
                  </a:lnTo>
                  <a:cubicBezTo>
                    <a:pt x="2184400" y="633949"/>
                    <a:pt x="2187148" y="666477"/>
                    <a:pt x="2209800" y="678399"/>
                  </a:cubicBezTo>
                  <a:cubicBezTo>
                    <a:pt x="2252779" y="701019"/>
                    <a:pt x="2352675" y="706974"/>
                    <a:pt x="2352675" y="706974"/>
                  </a:cubicBezTo>
                  <a:lnTo>
                    <a:pt x="2514600" y="573624"/>
                  </a:lnTo>
                  <a:lnTo>
                    <a:pt x="2486025" y="459324"/>
                  </a:lnTo>
                  <a:lnTo>
                    <a:pt x="2400300" y="325974"/>
                  </a:lnTo>
                  <a:lnTo>
                    <a:pt x="2295525" y="221199"/>
                  </a:lnTo>
                  <a:cubicBezTo>
                    <a:pt x="2111681" y="134115"/>
                    <a:pt x="2181301" y="135474"/>
                    <a:pt x="2105025" y="135474"/>
                  </a:cubicBezTo>
                  <a:lnTo>
                    <a:pt x="1885950" y="135474"/>
                  </a:lnTo>
                  <a:cubicBezTo>
                    <a:pt x="1785680" y="235744"/>
                    <a:pt x="1810780" y="190563"/>
                    <a:pt x="1781175" y="249774"/>
                  </a:cubicBezTo>
                  <a:lnTo>
                    <a:pt x="1781175" y="316449"/>
                  </a:lnTo>
                  <a:lnTo>
                    <a:pt x="1657350" y="335499"/>
                  </a:lnTo>
                  <a:lnTo>
                    <a:pt x="1638300" y="221199"/>
                  </a:lnTo>
                  <a:cubicBezTo>
                    <a:pt x="1531563" y="85352"/>
                    <a:pt x="1590054" y="87849"/>
                    <a:pt x="1524000" y="87849"/>
                  </a:cubicBezTo>
                  <a:cubicBezTo>
                    <a:pt x="1426390" y="0"/>
                    <a:pt x="1471465" y="2124"/>
                    <a:pt x="1419225" y="2124"/>
                  </a:cubicBezTo>
                  <a:lnTo>
                    <a:pt x="1247775" y="21174"/>
                  </a:lnTo>
                  <a:lnTo>
                    <a:pt x="1095375" y="87849"/>
                  </a:lnTo>
                  <a:cubicBezTo>
                    <a:pt x="1044575" y="113249"/>
                    <a:pt x="993287" y="137695"/>
                    <a:pt x="942975" y="164049"/>
                  </a:cubicBezTo>
                  <a:cubicBezTo>
                    <a:pt x="926575" y="172639"/>
                    <a:pt x="895350" y="192624"/>
                    <a:pt x="895350" y="192624"/>
                  </a:cubicBezTo>
                  <a:lnTo>
                    <a:pt x="828675" y="259299"/>
                  </a:lnTo>
                  <a:lnTo>
                    <a:pt x="923925" y="440274"/>
                  </a:lnTo>
                  <a:lnTo>
                    <a:pt x="904875" y="545049"/>
                  </a:lnTo>
                  <a:cubicBezTo>
                    <a:pt x="982739" y="671578"/>
                    <a:pt x="981075" y="620410"/>
                    <a:pt x="981075" y="678399"/>
                  </a:cubicBezTo>
                  <a:lnTo>
                    <a:pt x="942975" y="792699"/>
                  </a:lnTo>
                  <a:lnTo>
                    <a:pt x="781050" y="859374"/>
                  </a:lnTo>
                  <a:lnTo>
                    <a:pt x="504825" y="964149"/>
                  </a:lnTo>
                  <a:lnTo>
                    <a:pt x="276225" y="1040349"/>
                  </a:lnTo>
                  <a:lnTo>
                    <a:pt x="133350" y="1135599"/>
                  </a:lnTo>
                  <a:lnTo>
                    <a:pt x="0" y="1230849"/>
                  </a:lnTo>
                  <a:close/>
                </a:path>
              </a:pathLst>
            </a:cu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1" name="Freeform 220"/>
            <p:cNvSpPr/>
            <p:nvPr/>
          </p:nvSpPr>
          <p:spPr>
            <a:xfrm>
              <a:off x="1334140" y="3953881"/>
              <a:ext cx="510638" cy="551391"/>
            </a:xfrm>
            <a:custGeom>
              <a:avLst/>
              <a:gdLst>
                <a:gd name="connsiteX0" fmla="*/ 77098 w 487199"/>
                <a:gd name="connsiteY0" fmla="*/ 301539 h 520614"/>
                <a:gd name="connsiteX1" fmla="*/ 143773 w 487199"/>
                <a:gd name="connsiteY1" fmla="*/ 301539 h 520614"/>
                <a:gd name="connsiteX2" fmla="*/ 200923 w 487199"/>
                <a:gd name="connsiteY2" fmla="*/ 311064 h 520614"/>
                <a:gd name="connsiteX3" fmla="*/ 219973 w 487199"/>
                <a:gd name="connsiteY3" fmla="*/ 463464 h 520614"/>
                <a:gd name="connsiteX4" fmla="*/ 219973 w 487199"/>
                <a:gd name="connsiteY4" fmla="*/ 511089 h 520614"/>
                <a:gd name="connsiteX5" fmla="*/ 219973 w 487199"/>
                <a:gd name="connsiteY5" fmla="*/ 511089 h 520614"/>
                <a:gd name="connsiteX6" fmla="*/ 334273 w 487199"/>
                <a:gd name="connsiteY6" fmla="*/ 520614 h 520614"/>
                <a:gd name="connsiteX7" fmla="*/ 362848 w 487199"/>
                <a:gd name="connsiteY7" fmla="*/ 434889 h 520614"/>
                <a:gd name="connsiteX8" fmla="*/ 362848 w 487199"/>
                <a:gd name="connsiteY8" fmla="*/ 330114 h 520614"/>
                <a:gd name="connsiteX9" fmla="*/ 353323 w 487199"/>
                <a:gd name="connsiteY9" fmla="*/ 244389 h 520614"/>
                <a:gd name="connsiteX10" fmla="*/ 410473 w 487199"/>
                <a:gd name="connsiteY10" fmla="*/ 177714 h 520614"/>
                <a:gd name="connsiteX11" fmla="*/ 429523 w 487199"/>
                <a:gd name="connsiteY11" fmla="*/ 120564 h 520614"/>
                <a:gd name="connsiteX12" fmla="*/ 429523 w 487199"/>
                <a:gd name="connsiteY12" fmla="*/ 6264 h 520614"/>
                <a:gd name="connsiteX13" fmla="*/ 305698 w 487199"/>
                <a:gd name="connsiteY13" fmla="*/ 15789 h 520614"/>
                <a:gd name="connsiteX14" fmla="*/ 267598 w 487199"/>
                <a:gd name="connsiteY14" fmla="*/ 25314 h 520614"/>
                <a:gd name="connsiteX15" fmla="*/ 200923 w 487199"/>
                <a:gd name="connsiteY15" fmla="*/ 63414 h 520614"/>
                <a:gd name="connsiteX16" fmla="*/ 77098 w 487199"/>
                <a:gd name="connsiteY16" fmla="*/ 72939 h 520614"/>
                <a:gd name="connsiteX17" fmla="*/ 10423 w 487199"/>
                <a:gd name="connsiteY17" fmla="*/ 91989 h 520614"/>
                <a:gd name="connsiteX18" fmla="*/ 898 w 487199"/>
                <a:gd name="connsiteY18" fmla="*/ 177714 h 520614"/>
                <a:gd name="connsiteX19" fmla="*/ 10423 w 487199"/>
                <a:gd name="connsiteY19" fmla="*/ 244389 h 520614"/>
                <a:gd name="connsiteX20" fmla="*/ 77098 w 487199"/>
                <a:gd name="connsiteY20" fmla="*/ 301539 h 52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199" h="520614">
                  <a:moveTo>
                    <a:pt x="77098" y="301539"/>
                  </a:moveTo>
                  <a:lnTo>
                    <a:pt x="143773" y="301539"/>
                  </a:lnTo>
                  <a:lnTo>
                    <a:pt x="200923" y="311064"/>
                  </a:lnTo>
                  <a:cubicBezTo>
                    <a:pt x="220393" y="457086"/>
                    <a:pt x="219973" y="405893"/>
                    <a:pt x="219973" y="463464"/>
                  </a:cubicBezTo>
                  <a:lnTo>
                    <a:pt x="219973" y="511089"/>
                  </a:lnTo>
                  <a:lnTo>
                    <a:pt x="219973" y="511089"/>
                  </a:lnTo>
                  <a:lnTo>
                    <a:pt x="334273" y="520614"/>
                  </a:lnTo>
                  <a:lnTo>
                    <a:pt x="362848" y="434889"/>
                  </a:lnTo>
                  <a:lnTo>
                    <a:pt x="362848" y="330114"/>
                  </a:lnTo>
                  <a:lnTo>
                    <a:pt x="353323" y="244389"/>
                  </a:lnTo>
                  <a:lnTo>
                    <a:pt x="410473" y="177714"/>
                  </a:lnTo>
                  <a:lnTo>
                    <a:pt x="429523" y="120564"/>
                  </a:lnTo>
                  <a:cubicBezTo>
                    <a:pt x="449617" y="0"/>
                    <a:pt x="487199" y="6264"/>
                    <a:pt x="429523" y="6264"/>
                  </a:cubicBezTo>
                  <a:cubicBezTo>
                    <a:pt x="388248" y="9439"/>
                    <a:pt x="346775" y="10654"/>
                    <a:pt x="305698" y="15789"/>
                  </a:cubicBezTo>
                  <a:cubicBezTo>
                    <a:pt x="221466" y="26318"/>
                    <a:pt x="303811" y="25314"/>
                    <a:pt x="267598" y="25314"/>
                  </a:cubicBezTo>
                  <a:lnTo>
                    <a:pt x="200923" y="63414"/>
                  </a:lnTo>
                  <a:lnTo>
                    <a:pt x="77098" y="72939"/>
                  </a:lnTo>
                  <a:lnTo>
                    <a:pt x="10423" y="91989"/>
                  </a:lnTo>
                  <a:cubicBezTo>
                    <a:pt x="0" y="164950"/>
                    <a:pt x="898" y="136213"/>
                    <a:pt x="898" y="177714"/>
                  </a:cubicBezTo>
                  <a:lnTo>
                    <a:pt x="10423" y="244389"/>
                  </a:lnTo>
                  <a:cubicBezTo>
                    <a:pt x="30345" y="314117"/>
                    <a:pt x="6359" y="311064"/>
                    <a:pt x="77098" y="301539"/>
                  </a:cubicBezTo>
                  <a:close/>
                </a:path>
              </a:pathLst>
            </a:cu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2" name="Freeform 221"/>
            <p:cNvSpPr/>
            <p:nvPr/>
          </p:nvSpPr>
          <p:spPr>
            <a:xfrm>
              <a:off x="6143636" y="967287"/>
              <a:ext cx="938425" cy="443876"/>
            </a:xfrm>
            <a:custGeom>
              <a:avLst/>
              <a:gdLst>
                <a:gd name="connsiteX0" fmla="*/ 180975 w 895350"/>
                <a:gd name="connsiteY0" fmla="*/ 28575 h 419100"/>
                <a:gd name="connsiteX1" fmla="*/ 266700 w 895350"/>
                <a:gd name="connsiteY1" fmla="*/ 76200 h 419100"/>
                <a:gd name="connsiteX2" fmla="*/ 419100 w 895350"/>
                <a:gd name="connsiteY2" fmla="*/ 85725 h 419100"/>
                <a:gd name="connsiteX3" fmla="*/ 561975 w 895350"/>
                <a:gd name="connsiteY3" fmla="*/ 66675 h 419100"/>
                <a:gd name="connsiteX4" fmla="*/ 676275 w 895350"/>
                <a:gd name="connsiteY4" fmla="*/ 47625 h 419100"/>
                <a:gd name="connsiteX5" fmla="*/ 742950 w 895350"/>
                <a:gd name="connsiteY5" fmla="*/ 0 h 419100"/>
                <a:gd name="connsiteX6" fmla="*/ 809625 w 895350"/>
                <a:gd name="connsiteY6" fmla="*/ 38100 h 419100"/>
                <a:gd name="connsiteX7" fmla="*/ 866775 w 895350"/>
                <a:gd name="connsiteY7" fmla="*/ 104775 h 419100"/>
                <a:gd name="connsiteX8" fmla="*/ 895350 w 895350"/>
                <a:gd name="connsiteY8" fmla="*/ 114300 h 419100"/>
                <a:gd name="connsiteX9" fmla="*/ 866775 w 895350"/>
                <a:gd name="connsiteY9" fmla="*/ 171450 h 419100"/>
                <a:gd name="connsiteX10" fmla="*/ 752475 w 895350"/>
                <a:gd name="connsiteY10" fmla="*/ 276225 h 419100"/>
                <a:gd name="connsiteX11" fmla="*/ 666750 w 895350"/>
                <a:gd name="connsiteY11" fmla="*/ 333375 h 419100"/>
                <a:gd name="connsiteX12" fmla="*/ 609600 w 895350"/>
                <a:gd name="connsiteY12" fmla="*/ 400050 h 419100"/>
                <a:gd name="connsiteX13" fmla="*/ 504825 w 895350"/>
                <a:gd name="connsiteY13" fmla="*/ 419100 h 419100"/>
                <a:gd name="connsiteX14" fmla="*/ 438150 w 895350"/>
                <a:gd name="connsiteY14" fmla="*/ 419100 h 419100"/>
                <a:gd name="connsiteX15" fmla="*/ 371475 w 895350"/>
                <a:gd name="connsiteY15" fmla="*/ 352425 h 419100"/>
                <a:gd name="connsiteX16" fmla="*/ 304800 w 895350"/>
                <a:gd name="connsiteY16" fmla="*/ 342900 h 419100"/>
                <a:gd name="connsiteX17" fmla="*/ 266700 w 895350"/>
                <a:gd name="connsiteY17" fmla="*/ 314325 h 419100"/>
                <a:gd name="connsiteX18" fmla="*/ 190500 w 895350"/>
                <a:gd name="connsiteY18" fmla="*/ 276225 h 419100"/>
                <a:gd name="connsiteX19" fmla="*/ 95250 w 895350"/>
                <a:gd name="connsiteY19" fmla="*/ 257175 h 419100"/>
                <a:gd name="connsiteX20" fmla="*/ 57150 w 895350"/>
                <a:gd name="connsiteY20" fmla="*/ 257175 h 419100"/>
                <a:gd name="connsiteX21" fmla="*/ 0 w 895350"/>
                <a:gd name="connsiteY21" fmla="*/ 161925 h 419100"/>
                <a:gd name="connsiteX22" fmla="*/ 19050 w 895350"/>
                <a:gd name="connsiteY22" fmla="*/ 76200 h 419100"/>
                <a:gd name="connsiteX23" fmla="*/ 28575 w 895350"/>
                <a:gd name="connsiteY23" fmla="*/ 47625 h 419100"/>
                <a:gd name="connsiteX24" fmla="*/ 76200 w 895350"/>
                <a:gd name="connsiteY24" fmla="*/ 47625 h 419100"/>
                <a:gd name="connsiteX25" fmla="*/ 180975 w 895350"/>
                <a:gd name="connsiteY25" fmla="*/ 2857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350" h="419100">
                  <a:moveTo>
                    <a:pt x="180975" y="28575"/>
                  </a:moveTo>
                  <a:lnTo>
                    <a:pt x="266700" y="76200"/>
                  </a:lnTo>
                  <a:lnTo>
                    <a:pt x="419100" y="85725"/>
                  </a:lnTo>
                  <a:lnTo>
                    <a:pt x="561975" y="66675"/>
                  </a:lnTo>
                  <a:lnTo>
                    <a:pt x="676275" y="47625"/>
                  </a:lnTo>
                  <a:lnTo>
                    <a:pt x="742950" y="0"/>
                  </a:lnTo>
                  <a:cubicBezTo>
                    <a:pt x="804116" y="30583"/>
                    <a:pt x="785040" y="13515"/>
                    <a:pt x="809625" y="38100"/>
                  </a:cubicBezTo>
                  <a:lnTo>
                    <a:pt x="866775" y="104775"/>
                  </a:lnTo>
                  <a:lnTo>
                    <a:pt x="895350" y="114300"/>
                  </a:lnTo>
                  <a:cubicBezTo>
                    <a:pt x="874632" y="166094"/>
                    <a:pt x="888390" y="149835"/>
                    <a:pt x="866775" y="171450"/>
                  </a:cubicBezTo>
                  <a:cubicBezTo>
                    <a:pt x="758678" y="269720"/>
                    <a:pt x="795375" y="233325"/>
                    <a:pt x="752475" y="276225"/>
                  </a:cubicBezTo>
                  <a:cubicBezTo>
                    <a:pt x="672467" y="326230"/>
                    <a:pt x="697455" y="302670"/>
                    <a:pt x="666750" y="333375"/>
                  </a:cubicBezTo>
                  <a:cubicBezTo>
                    <a:pt x="616250" y="393974"/>
                    <a:pt x="636660" y="372990"/>
                    <a:pt x="609600" y="400050"/>
                  </a:cubicBezTo>
                  <a:lnTo>
                    <a:pt x="504825" y="419100"/>
                  </a:lnTo>
                  <a:lnTo>
                    <a:pt x="438150" y="419100"/>
                  </a:lnTo>
                  <a:lnTo>
                    <a:pt x="371475" y="352425"/>
                  </a:lnTo>
                  <a:lnTo>
                    <a:pt x="304800" y="342900"/>
                  </a:lnTo>
                  <a:lnTo>
                    <a:pt x="266700" y="314325"/>
                  </a:lnTo>
                  <a:cubicBezTo>
                    <a:pt x="197268" y="274650"/>
                    <a:pt x="225623" y="276225"/>
                    <a:pt x="190500" y="276225"/>
                  </a:cubicBezTo>
                  <a:lnTo>
                    <a:pt x="95250" y="257175"/>
                  </a:lnTo>
                  <a:lnTo>
                    <a:pt x="57150" y="257175"/>
                  </a:lnTo>
                  <a:lnTo>
                    <a:pt x="0" y="161925"/>
                  </a:lnTo>
                  <a:cubicBezTo>
                    <a:pt x="19820" y="82645"/>
                    <a:pt x="19050" y="111907"/>
                    <a:pt x="19050" y="76200"/>
                  </a:cubicBezTo>
                  <a:lnTo>
                    <a:pt x="28575" y="47625"/>
                  </a:lnTo>
                  <a:lnTo>
                    <a:pt x="76200" y="47625"/>
                  </a:lnTo>
                  <a:cubicBezTo>
                    <a:pt x="126773" y="27396"/>
                    <a:pt x="106727" y="28575"/>
                    <a:pt x="180975" y="28575"/>
                  </a:cubicBezTo>
                  <a:close/>
                </a:path>
              </a:pathLst>
            </a:cu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3" name="Freeform 222"/>
            <p:cNvSpPr/>
            <p:nvPr/>
          </p:nvSpPr>
          <p:spPr>
            <a:xfrm>
              <a:off x="3905582" y="2066895"/>
              <a:ext cx="1237922" cy="797775"/>
            </a:xfrm>
            <a:custGeom>
              <a:avLst/>
              <a:gdLst>
                <a:gd name="connsiteX0" fmla="*/ 295275 w 1181100"/>
                <a:gd name="connsiteY0" fmla="*/ 219845 h 753245"/>
                <a:gd name="connsiteX1" fmla="*/ 457200 w 1181100"/>
                <a:gd name="connsiteY1" fmla="*/ 162695 h 753245"/>
                <a:gd name="connsiteX2" fmla="*/ 533400 w 1181100"/>
                <a:gd name="connsiteY2" fmla="*/ 162695 h 753245"/>
                <a:gd name="connsiteX3" fmla="*/ 590550 w 1181100"/>
                <a:gd name="connsiteY3" fmla="*/ 172220 h 753245"/>
                <a:gd name="connsiteX4" fmla="*/ 676275 w 1181100"/>
                <a:gd name="connsiteY4" fmla="*/ 172220 h 753245"/>
                <a:gd name="connsiteX5" fmla="*/ 714375 w 1181100"/>
                <a:gd name="connsiteY5" fmla="*/ 105545 h 753245"/>
                <a:gd name="connsiteX6" fmla="*/ 819150 w 1181100"/>
                <a:gd name="connsiteY6" fmla="*/ 19820 h 753245"/>
                <a:gd name="connsiteX7" fmla="*/ 904875 w 1181100"/>
                <a:gd name="connsiteY7" fmla="*/ 770 h 753245"/>
                <a:gd name="connsiteX8" fmla="*/ 981075 w 1181100"/>
                <a:gd name="connsiteY8" fmla="*/ 10295 h 753245"/>
                <a:gd name="connsiteX9" fmla="*/ 981075 w 1181100"/>
                <a:gd name="connsiteY9" fmla="*/ 105545 h 753245"/>
                <a:gd name="connsiteX10" fmla="*/ 981075 w 1181100"/>
                <a:gd name="connsiteY10" fmla="*/ 172220 h 753245"/>
                <a:gd name="connsiteX11" fmla="*/ 981075 w 1181100"/>
                <a:gd name="connsiteY11" fmla="*/ 172220 h 753245"/>
                <a:gd name="connsiteX12" fmla="*/ 1123950 w 1181100"/>
                <a:gd name="connsiteY12" fmla="*/ 248420 h 753245"/>
                <a:gd name="connsiteX13" fmla="*/ 1181100 w 1181100"/>
                <a:gd name="connsiteY13" fmla="*/ 267470 h 753245"/>
                <a:gd name="connsiteX14" fmla="*/ 1181100 w 1181100"/>
                <a:gd name="connsiteY14" fmla="*/ 353195 h 753245"/>
                <a:gd name="connsiteX15" fmla="*/ 1114425 w 1181100"/>
                <a:gd name="connsiteY15" fmla="*/ 429395 h 753245"/>
                <a:gd name="connsiteX16" fmla="*/ 1047750 w 1181100"/>
                <a:gd name="connsiteY16" fmla="*/ 524645 h 753245"/>
                <a:gd name="connsiteX17" fmla="*/ 942975 w 1181100"/>
                <a:gd name="connsiteY17" fmla="*/ 553220 h 753245"/>
                <a:gd name="connsiteX18" fmla="*/ 885825 w 1181100"/>
                <a:gd name="connsiteY18" fmla="*/ 496070 h 753245"/>
                <a:gd name="connsiteX19" fmla="*/ 800100 w 1181100"/>
                <a:gd name="connsiteY19" fmla="*/ 562745 h 753245"/>
                <a:gd name="connsiteX20" fmla="*/ 723900 w 1181100"/>
                <a:gd name="connsiteY20" fmla="*/ 562745 h 753245"/>
                <a:gd name="connsiteX21" fmla="*/ 628650 w 1181100"/>
                <a:gd name="connsiteY21" fmla="*/ 505595 h 753245"/>
                <a:gd name="connsiteX22" fmla="*/ 552450 w 1181100"/>
                <a:gd name="connsiteY22" fmla="*/ 610370 h 753245"/>
                <a:gd name="connsiteX23" fmla="*/ 485775 w 1181100"/>
                <a:gd name="connsiteY23" fmla="*/ 619895 h 753245"/>
                <a:gd name="connsiteX24" fmla="*/ 419100 w 1181100"/>
                <a:gd name="connsiteY24" fmla="*/ 657995 h 753245"/>
                <a:gd name="connsiteX25" fmla="*/ 361950 w 1181100"/>
                <a:gd name="connsiteY25" fmla="*/ 705620 h 753245"/>
                <a:gd name="connsiteX26" fmla="*/ 361950 w 1181100"/>
                <a:gd name="connsiteY26" fmla="*/ 705620 h 753245"/>
                <a:gd name="connsiteX27" fmla="*/ 238125 w 1181100"/>
                <a:gd name="connsiteY27" fmla="*/ 753245 h 753245"/>
                <a:gd name="connsiteX28" fmla="*/ 133350 w 1181100"/>
                <a:gd name="connsiteY28" fmla="*/ 648470 h 753245"/>
                <a:gd name="connsiteX29" fmla="*/ 152400 w 1181100"/>
                <a:gd name="connsiteY29" fmla="*/ 543695 h 753245"/>
                <a:gd name="connsiteX30" fmla="*/ 247650 w 1181100"/>
                <a:gd name="connsiteY30" fmla="*/ 505595 h 753245"/>
                <a:gd name="connsiteX31" fmla="*/ 400050 w 1181100"/>
                <a:gd name="connsiteY31" fmla="*/ 486545 h 753245"/>
                <a:gd name="connsiteX32" fmla="*/ 438150 w 1181100"/>
                <a:gd name="connsiteY32" fmla="*/ 410345 h 753245"/>
                <a:gd name="connsiteX33" fmla="*/ 371475 w 1181100"/>
                <a:gd name="connsiteY33" fmla="*/ 334145 h 753245"/>
                <a:gd name="connsiteX34" fmla="*/ 219075 w 1181100"/>
                <a:gd name="connsiteY34" fmla="*/ 400820 h 753245"/>
                <a:gd name="connsiteX35" fmla="*/ 152400 w 1181100"/>
                <a:gd name="connsiteY35" fmla="*/ 362720 h 753245"/>
                <a:gd name="connsiteX36" fmla="*/ 66675 w 1181100"/>
                <a:gd name="connsiteY36" fmla="*/ 315095 h 753245"/>
                <a:gd name="connsiteX37" fmla="*/ 0 w 1181100"/>
                <a:gd name="connsiteY37" fmla="*/ 238895 h 753245"/>
                <a:gd name="connsiteX38" fmla="*/ 19050 w 1181100"/>
                <a:gd name="connsiteY38" fmla="*/ 143645 h 753245"/>
                <a:gd name="connsiteX39" fmla="*/ 171450 w 1181100"/>
                <a:gd name="connsiteY39" fmla="*/ 153170 h 753245"/>
                <a:gd name="connsiteX40" fmla="*/ 200025 w 1181100"/>
                <a:gd name="connsiteY40" fmla="*/ 219845 h 753245"/>
                <a:gd name="connsiteX41" fmla="*/ 295275 w 1181100"/>
                <a:gd name="connsiteY41" fmla="*/ 219845 h 7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81100" h="753245">
                  <a:moveTo>
                    <a:pt x="295275" y="219845"/>
                  </a:moveTo>
                  <a:lnTo>
                    <a:pt x="457200" y="162695"/>
                  </a:lnTo>
                  <a:lnTo>
                    <a:pt x="533400" y="162695"/>
                  </a:lnTo>
                  <a:lnTo>
                    <a:pt x="590550" y="172220"/>
                  </a:lnTo>
                  <a:lnTo>
                    <a:pt x="676275" y="172220"/>
                  </a:lnTo>
                  <a:lnTo>
                    <a:pt x="714375" y="105545"/>
                  </a:lnTo>
                  <a:cubicBezTo>
                    <a:pt x="805406" y="24628"/>
                    <a:pt x="765904" y="46443"/>
                    <a:pt x="819150" y="19820"/>
                  </a:cubicBezTo>
                  <a:cubicBezTo>
                    <a:pt x="898430" y="0"/>
                    <a:pt x="869168" y="770"/>
                    <a:pt x="904875" y="770"/>
                  </a:cubicBezTo>
                  <a:lnTo>
                    <a:pt x="981075" y="10295"/>
                  </a:lnTo>
                  <a:lnTo>
                    <a:pt x="981075" y="105545"/>
                  </a:lnTo>
                  <a:lnTo>
                    <a:pt x="981075" y="172220"/>
                  </a:lnTo>
                  <a:lnTo>
                    <a:pt x="981075" y="172220"/>
                  </a:lnTo>
                  <a:lnTo>
                    <a:pt x="1123950" y="248420"/>
                  </a:lnTo>
                  <a:lnTo>
                    <a:pt x="1181100" y="267470"/>
                  </a:lnTo>
                  <a:lnTo>
                    <a:pt x="1181100" y="353195"/>
                  </a:lnTo>
                  <a:cubicBezTo>
                    <a:pt x="1112180" y="422115"/>
                    <a:pt x="1114425" y="388439"/>
                    <a:pt x="1114425" y="429395"/>
                  </a:cubicBezTo>
                  <a:lnTo>
                    <a:pt x="1047750" y="524645"/>
                  </a:lnTo>
                  <a:lnTo>
                    <a:pt x="942975" y="553220"/>
                  </a:lnTo>
                  <a:lnTo>
                    <a:pt x="885825" y="496070"/>
                  </a:lnTo>
                  <a:lnTo>
                    <a:pt x="800100" y="562745"/>
                  </a:lnTo>
                  <a:lnTo>
                    <a:pt x="723900" y="562745"/>
                  </a:lnTo>
                  <a:lnTo>
                    <a:pt x="628650" y="505595"/>
                  </a:lnTo>
                  <a:lnTo>
                    <a:pt x="552450" y="610370"/>
                  </a:lnTo>
                  <a:lnTo>
                    <a:pt x="485775" y="619895"/>
                  </a:lnTo>
                  <a:lnTo>
                    <a:pt x="419100" y="657995"/>
                  </a:lnTo>
                  <a:lnTo>
                    <a:pt x="361950" y="705620"/>
                  </a:lnTo>
                  <a:lnTo>
                    <a:pt x="361950" y="705620"/>
                  </a:lnTo>
                  <a:lnTo>
                    <a:pt x="238125" y="753245"/>
                  </a:lnTo>
                  <a:lnTo>
                    <a:pt x="133350" y="648470"/>
                  </a:lnTo>
                  <a:cubicBezTo>
                    <a:pt x="143322" y="548752"/>
                    <a:pt x="120312" y="575783"/>
                    <a:pt x="152400" y="543695"/>
                  </a:cubicBezTo>
                  <a:cubicBezTo>
                    <a:pt x="227345" y="500869"/>
                    <a:pt x="193477" y="505595"/>
                    <a:pt x="247650" y="505595"/>
                  </a:cubicBezTo>
                  <a:cubicBezTo>
                    <a:pt x="393672" y="486125"/>
                    <a:pt x="342479" y="486545"/>
                    <a:pt x="400050" y="486545"/>
                  </a:cubicBezTo>
                  <a:lnTo>
                    <a:pt x="438150" y="410345"/>
                  </a:lnTo>
                  <a:lnTo>
                    <a:pt x="371475" y="334145"/>
                  </a:lnTo>
                  <a:cubicBezTo>
                    <a:pt x="239264" y="405336"/>
                    <a:pt x="294528" y="400820"/>
                    <a:pt x="219075" y="400820"/>
                  </a:cubicBezTo>
                  <a:cubicBezTo>
                    <a:pt x="157909" y="370237"/>
                    <a:pt x="176985" y="387305"/>
                    <a:pt x="152400" y="362720"/>
                  </a:cubicBezTo>
                  <a:lnTo>
                    <a:pt x="66675" y="315095"/>
                  </a:lnTo>
                  <a:cubicBezTo>
                    <a:pt x="6603" y="245011"/>
                    <a:pt x="30223" y="269118"/>
                    <a:pt x="0" y="238895"/>
                  </a:cubicBezTo>
                  <a:cubicBezTo>
                    <a:pt x="19739" y="150071"/>
                    <a:pt x="19050" y="182442"/>
                    <a:pt x="19050" y="143645"/>
                  </a:cubicBezTo>
                  <a:lnTo>
                    <a:pt x="171450" y="153170"/>
                  </a:lnTo>
                  <a:cubicBezTo>
                    <a:pt x="191920" y="214580"/>
                    <a:pt x="176301" y="196121"/>
                    <a:pt x="200025" y="219845"/>
                  </a:cubicBezTo>
                  <a:lnTo>
                    <a:pt x="295275" y="219845"/>
                  </a:lnTo>
                  <a:close/>
                </a:path>
              </a:pathLst>
            </a:cu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4" name="Freeform 223"/>
            <p:cNvSpPr/>
            <p:nvPr/>
          </p:nvSpPr>
          <p:spPr>
            <a:xfrm>
              <a:off x="7822229" y="2507065"/>
              <a:ext cx="678861" cy="555811"/>
            </a:xfrm>
            <a:custGeom>
              <a:avLst/>
              <a:gdLst>
                <a:gd name="connsiteX0" fmla="*/ 361950 w 647700"/>
                <a:gd name="connsiteY0" fmla="*/ 505737 h 524787"/>
                <a:gd name="connsiteX1" fmla="*/ 257175 w 647700"/>
                <a:gd name="connsiteY1" fmla="*/ 524787 h 524787"/>
                <a:gd name="connsiteX2" fmla="*/ 200025 w 647700"/>
                <a:gd name="connsiteY2" fmla="*/ 524787 h 524787"/>
                <a:gd name="connsiteX3" fmla="*/ 104775 w 647700"/>
                <a:gd name="connsiteY3" fmla="*/ 477162 h 524787"/>
                <a:gd name="connsiteX4" fmla="*/ 66675 w 647700"/>
                <a:gd name="connsiteY4" fmla="*/ 410487 h 524787"/>
                <a:gd name="connsiteX5" fmla="*/ 47625 w 647700"/>
                <a:gd name="connsiteY5" fmla="*/ 353337 h 524787"/>
                <a:gd name="connsiteX6" fmla="*/ 0 w 647700"/>
                <a:gd name="connsiteY6" fmla="*/ 315237 h 524787"/>
                <a:gd name="connsiteX7" fmla="*/ 9525 w 647700"/>
                <a:gd name="connsiteY7" fmla="*/ 210462 h 524787"/>
                <a:gd name="connsiteX8" fmla="*/ 38100 w 647700"/>
                <a:gd name="connsiteY8" fmla="*/ 153312 h 524787"/>
                <a:gd name="connsiteX9" fmla="*/ 85725 w 647700"/>
                <a:gd name="connsiteY9" fmla="*/ 67587 h 524787"/>
                <a:gd name="connsiteX10" fmla="*/ 152400 w 647700"/>
                <a:gd name="connsiteY10" fmla="*/ 29487 h 524787"/>
                <a:gd name="connsiteX11" fmla="*/ 257175 w 647700"/>
                <a:gd name="connsiteY11" fmla="*/ 912 h 524787"/>
                <a:gd name="connsiteX12" fmla="*/ 314325 w 647700"/>
                <a:gd name="connsiteY12" fmla="*/ 912 h 524787"/>
                <a:gd name="connsiteX13" fmla="*/ 371475 w 647700"/>
                <a:gd name="connsiteY13" fmla="*/ 10437 h 524787"/>
                <a:gd name="connsiteX14" fmla="*/ 466725 w 647700"/>
                <a:gd name="connsiteY14" fmla="*/ 10437 h 524787"/>
                <a:gd name="connsiteX15" fmla="*/ 561975 w 647700"/>
                <a:gd name="connsiteY15" fmla="*/ 10437 h 524787"/>
                <a:gd name="connsiteX16" fmla="*/ 561975 w 647700"/>
                <a:gd name="connsiteY16" fmla="*/ 10437 h 524787"/>
                <a:gd name="connsiteX17" fmla="*/ 647700 w 647700"/>
                <a:gd name="connsiteY17" fmla="*/ 58062 h 524787"/>
                <a:gd name="connsiteX18" fmla="*/ 647700 w 647700"/>
                <a:gd name="connsiteY18" fmla="*/ 58062 h 524787"/>
                <a:gd name="connsiteX19" fmla="*/ 561975 w 647700"/>
                <a:gd name="connsiteY19" fmla="*/ 124737 h 524787"/>
                <a:gd name="connsiteX20" fmla="*/ 514350 w 647700"/>
                <a:gd name="connsiteY20" fmla="*/ 162837 h 524787"/>
                <a:gd name="connsiteX21" fmla="*/ 542925 w 647700"/>
                <a:gd name="connsiteY21" fmla="*/ 219987 h 524787"/>
                <a:gd name="connsiteX22" fmla="*/ 619125 w 647700"/>
                <a:gd name="connsiteY22" fmla="*/ 219987 h 524787"/>
                <a:gd name="connsiteX23" fmla="*/ 619125 w 647700"/>
                <a:gd name="connsiteY23" fmla="*/ 219987 h 524787"/>
                <a:gd name="connsiteX24" fmla="*/ 628650 w 647700"/>
                <a:gd name="connsiteY24" fmla="*/ 315237 h 524787"/>
                <a:gd name="connsiteX25" fmla="*/ 552450 w 647700"/>
                <a:gd name="connsiteY25" fmla="*/ 391437 h 524787"/>
                <a:gd name="connsiteX26" fmla="*/ 495300 w 647700"/>
                <a:gd name="connsiteY26" fmla="*/ 343812 h 524787"/>
                <a:gd name="connsiteX27" fmla="*/ 428625 w 647700"/>
                <a:gd name="connsiteY27" fmla="*/ 315237 h 524787"/>
                <a:gd name="connsiteX28" fmla="*/ 323850 w 647700"/>
                <a:gd name="connsiteY28" fmla="*/ 315237 h 524787"/>
                <a:gd name="connsiteX29" fmla="*/ 276225 w 647700"/>
                <a:gd name="connsiteY29" fmla="*/ 372387 h 524787"/>
                <a:gd name="connsiteX30" fmla="*/ 361950 w 647700"/>
                <a:gd name="connsiteY30" fmla="*/ 505737 h 52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700" h="524787">
                  <a:moveTo>
                    <a:pt x="361950" y="505737"/>
                  </a:moveTo>
                  <a:lnTo>
                    <a:pt x="257175" y="524787"/>
                  </a:lnTo>
                  <a:lnTo>
                    <a:pt x="200025" y="524787"/>
                  </a:lnTo>
                  <a:lnTo>
                    <a:pt x="104775" y="477162"/>
                  </a:lnTo>
                  <a:lnTo>
                    <a:pt x="66675" y="410487"/>
                  </a:lnTo>
                  <a:lnTo>
                    <a:pt x="47625" y="353337"/>
                  </a:lnTo>
                  <a:lnTo>
                    <a:pt x="0" y="315237"/>
                  </a:lnTo>
                  <a:cubicBezTo>
                    <a:pt x="9841" y="216828"/>
                    <a:pt x="9525" y="251895"/>
                    <a:pt x="9525" y="210462"/>
                  </a:cubicBezTo>
                  <a:lnTo>
                    <a:pt x="38100" y="153312"/>
                  </a:lnTo>
                  <a:lnTo>
                    <a:pt x="85725" y="67587"/>
                  </a:lnTo>
                  <a:lnTo>
                    <a:pt x="152400" y="29487"/>
                  </a:lnTo>
                  <a:cubicBezTo>
                    <a:pt x="250691" y="0"/>
                    <a:pt x="214502" y="912"/>
                    <a:pt x="257175" y="912"/>
                  </a:cubicBezTo>
                  <a:lnTo>
                    <a:pt x="314325" y="912"/>
                  </a:lnTo>
                  <a:lnTo>
                    <a:pt x="371475" y="10437"/>
                  </a:lnTo>
                  <a:lnTo>
                    <a:pt x="466725" y="10437"/>
                  </a:lnTo>
                  <a:lnTo>
                    <a:pt x="561975" y="10437"/>
                  </a:lnTo>
                  <a:lnTo>
                    <a:pt x="561975" y="10437"/>
                  </a:lnTo>
                  <a:cubicBezTo>
                    <a:pt x="634814" y="52059"/>
                    <a:pt x="605755" y="37089"/>
                    <a:pt x="647700" y="58062"/>
                  </a:cubicBezTo>
                  <a:lnTo>
                    <a:pt x="647700" y="58062"/>
                  </a:lnTo>
                  <a:cubicBezTo>
                    <a:pt x="576535" y="129227"/>
                    <a:pt x="612456" y="124737"/>
                    <a:pt x="561975" y="124737"/>
                  </a:cubicBezTo>
                  <a:cubicBezTo>
                    <a:pt x="498090" y="146032"/>
                    <a:pt x="495845" y="125826"/>
                    <a:pt x="514350" y="162837"/>
                  </a:cubicBezTo>
                  <a:cubicBezTo>
                    <a:pt x="534404" y="222999"/>
                    <a:pt x="513320" y="219987"/>
                    <a:pt x="542925" y="219987"/>
                  </a:cubicBezTo>
                  <a:lnTo>
                    <a:pt x="619125" y="219987"/>
                  </a:lnTo>
                  <a:lnTo>
                    <a:pt x="619125" y="219987"/>
                  </a:lnTo>
                  <a:lnTo>
                    <a:pt x="628650" y="315237"/>
                  </a:lnTo>
                  <a:lnTo>
                    <a:pt x="552450" y="391437"/>
                  </a:lnTo>
                  <a:lnTo>
                    <a:pt x="495300" y="343812"/>
                  </a:lnTo>
                  <a:lnTo>
                    <a:pt x="428625" y="315237"/>
                  </a:lnTo>
                  <a:lnTo>
                    <a:pt x="323850" y="315237"/>
                  </a:lnTo>
                  <a:lnTo>
                    <a:pt x="276225" y="372387"/>
                  </a:lnTo>
                  <a:lnTo>
                    <a:pt x="361950" y="505737"/>
                  </a:lnTo>
                  <a:close/>
                </a:path>
              </a:pathLst>
            </a:cu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p:nvSpPr>
          <p:spPr>
            <a:xfrm rot="20149519">
              <a:off x="4918616" y="1112943"/>
              <a:ext cx="718799" cy="460887"/>
            </a:xfrm>
            <a:prstGeom prst="ellipse">
              <a:avLst/>
            </a:prstGeom>
            <a:solidFill>
              <a:schemeClr val="accent2">
                <a:lumMod val="60000"/>
                <a:lumOff val="40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FF"/>
                  </a:solidFill>
                  <a:latin typeface="Trebuchet MS"/>
                </a:rPr>
                <a:t>BIJB</a:t>
              </a:r>
              <a:endParaRPr lang="en-US" sz="1200" b="1" dirty="0">
                <a:solidFill>
                  <a:srgbClr val="0000FF"/>
                </a:solidFill>
                <a:latin typeface="Trebuchet MS"/>
              </a:endParaRPr>
            </a:p>
          </p:txBody>
        </p:sp>
        <p:sp>
          <p:nvSpPr>
            <p:cNvPr id="226" name="TextBox 225"/>
            <p:cNvSpPr txBox="1"/>
            <p:nvPr/>
          </p:nvSpPr>
          <p:spPr>
            <a:xfrm rot="19702158">
              <a:off x="1562951" y="1746084"/>
              <a:ext cx="1124809" cy="1109587"/>
            </a:xfrm>
            <a:prstGeom prst="rect">
              <a:avLst/>
            </a:prstGeom>
            <a:noFill/>
          </p:spPr>
          <p:txBody>
            <a:bodyPr wrap="square" rtlCol="0">
              <a:spAutoFit/>
            </a:bodyPr>
            <a:lstStyle/>
            <a:p>
              <a:pPr algn="ctr"/>
              <a:r>
                <a:rPr lang="en-US" sz="1200" b="1" dirty="0" smtClean="0">
                  <a:solidFill>
                    <a:prstClr val="black"/>
                  </a:solidFill>
                  <a:latin typeface="Trebuchet MS"/>
                </a:rPr>
                <a:t>Metropolitan </a:t>
              </a:r>
            </a:p>
            <a:p>
              <a:pPr algn="ctr"/>
              <a:r>
                <a:rPr lang="en-US" sz="1200" b="1" dirty="0" err="1" smtClean="0">
                  <a:solidFill>
                    <a:prstClr val="black"/>
                  </a:solidFill>
                  <a:latin typeface="Trebuchet MS"/>
                </a:rPr>
                <a:t>Bodebek</a:t>
              </a:r>
              <a:r>
                <a:rPr lang="en-US" sz="1200" b="1" dirty="0" smtClean="0">
                  <a:solidFill>
                    <a:prstClr val="black"/>
                  </a:solidFill>
                  <a:latin typeface="Trebuchet MS"/>
                </a:rPr>
                <a:t> </a:t>
              </a:r>
            </a:p>
            <a:p>
              <a:pPr algn="ctr"/>
              <a:r>
                <a:rPr lang="en-US" sz="1200" b="1" dirty="0" err="1" smtClean="0">
                  <a:solidFill>
                    <a:prstClr val="black"/>
                  </a:solidFill>
                  <a:latin typeface="Trebuchet MS"/>
                </a:rPr>
                <a:t>Karpur</a:t>
              </a:r>
              <a:endParaRPr lang="en-US" sz="1200" b="1" dirty="0">
                <a:solidFill>
                  <a:prstClr val="black"/>
                </a:solidFill>
                <a:latin typeface="Trebuchet MS"/>
              </a:endParaRPr>
            </a:p>
          </p:txBody>
        </p:sp>
      </p:grpSp>
      <p:sp>
        <p:nvSpPr>
          <p:cNvPr id="166" name="Text Box 36"/>
          <p:cNvSpPr txBox="1">
            <a:spLocks noChangeArrowheads="1"/>
          </p:cNvSpPr>
          <p:nvPr/>
        </p:nvSpPr>
        <p:spPr bwMode="auto">
          <a:xfrm rot="20262908">
            <a:off x="3054817" y="3360782"/>
            <a:ext cx="929482" cy="201382"/>
          </a:xfrm>
          <a:prstGeom prst="rect">
            <a:avLst/>
          </a:prstGeom>
          <a:noFill/>
          <a:ln w="9525" algn="ctr">
            <a:noFill/>
            <a:prstDash val="dash"/>
            <a:miter lim="800000"/>
            <a:headEnd/>
            <a:tailEnd/>
          </a:ln>
        </p:spPr>
        <p:txBody>
          <a:bodyPr lIns="62275" tIns="31137" rIns="62275" bIns="31137">
            <a:spAutoFit/>
          </a:bodyPr>
          <a:lstStyle/>
          <a:p>
            <a:pPr algn="ctr" defTabSz="868363"/>
            <a:r>
              <a:rPr lang="en-US" sz="900" b="1">
                <a:solidFill>
                  <a:prstClr val="white"/>
                </a:solidFill>
              </a:rPr>
              <a:t>Pel. Cilamaya</a:t>
            </a:r>
          </a:p>
        </p:txBody>
      </p:sp>
      <p:sp>
        <p:nvSpPr>
          <p:cNvPr id="167" name="Freeform 50"/>
          <p:cNvSpPr>
            <a:spLocks noChangeArrowheads="1"/>
          </p:cNvSpPr>
          <p:nvPr/>
        </p:nvSpPr>
        <p:spPr bwMode="auto">
          <a:xfrm>
            <a:off x="1670785" y="3920260"/>
            <a:ext cx="1710247" cy="152172"/>
          </a:xfrm>
          <a:custGeom>
            <a:avLst/>
            <a:gdLst>
              <a:gd name="T0" fmla="*/ 0 w 1679944"/>
              <a:gd name="T1" fmla="*/ 976190 h 265814"/>
              <a:gd name="T2" fmla="*/ 1911412 w 1679944"/>
              <a:gd name="T3" fmla="*/ 663809 h 265814"/>
              <a:gd name="T4" fmla="*/ 3131458 w 1679944"/>
              <a:gd name="T5" fmla="*/ 663809 h 265814"/>
              <a:gd name="T6" fmla="*/ 4432839 w 1679944"/>
              <a:gd name="T7" fmla="*/ 117142 h 265814"/>
              <a:gd name="T8" fmla="*/ 5408872 w 1679944"/>
              <a:gd name="T9" fmla="*/ 117142 h 265814"/>
              <a:gd name="T10" fmla="*/ 6425580 w 1679944"/>
              <a:gd name="T11" fmla="*/ 0 h 265814"/>
              <a:gd name="T12" fmla="*/ 0 60000 65536"/>
              <a:gd name="T13" fmla="*/ 0 60000 65536"/>
              <a:gd name="T14" fmla="*/ 0 60000 65536"/>
              <a:gd name="T15" fmla="*/ 0 60000 65536"/>
              <a:gd name="T16" fmla="*/ 0 60000 65536"/>
              <a:gd name="T17" fmla="*/ 0 60000 65536"/>
              <a:gd name="T18" fmla="*/ 0 w 1679944"/>
              <a:gd name="T19" fmla="*/ 0 h 265814"/>
              <a:gd name="T20" fmla="*/ 1679944 w 1679944"/>
              <a:gd name="T21" fmla="*/ 265814 h 265814"/>
            </a:gdLst>
            <a:ahLst/>
            <a:cxnLst>
              <a:cxn ang="T12">
                <a:pos x="T0" y="T1"/>
              </a:cxn>
              <a:cxn ang="T13">
                <a:pos x="T2" y="T3"/>
              </a:cxn>
              <a:cxn ang="T14">
                <a:pos x="T4" y="T5"/>
              </a:cxn>
              <a:cxn ang="T15">
                <a:pos x="T6" y="T7"/>
              </a:cxn>
              <a:cxn ang="T16">
                <a:pos x="T8" y="T9"/>
              </a:cxn>
              <a:cxn ang="T17">
                <a:pos x="T10" y="T11"/>
              </a:cxn>
            </a:cxnLst>
            <a:rect l="T18" t="T19" r="T20" b="T21"/>
            <a:pathLst>
              <a:path w="1679944" h="265814">
                <a:moveTo>
                  <a:pt x="0" y="265814"/>
                </a:moveTo>
                <a:cubicBezTo>
                  <a:pt x="181639" y="230372"/>
                  <a:pt x="363279" y="194930"/>
                  <a:pt x="499730" y="180753"/>
                </a:cubicBezTo>
                <a:cubicBezTo>
                  <a:pt x="636181" y="166576"/>
                  <a:pt x="708837" y="205562"/>
                  <a:pt x="818707" y="180753"/>
                </a:cubicBezTo>
                <a:cubicBezTo>
                  <a:pt x="928577" y="155944"/>
                  <a:pt x="1059711" y="56707"/>
                  <a:pt x="1158948" y="31898"/>
                </a:cubicBezTo>
                <a:cubicBezTo>
                  <a:pt x="1258185" y="7089"/>
                  <a:pt x="1327297" y="37214"/>
                  <a:pt x="1414130" y="31898"/>
                </a:cubicBezTo>
                <a:cubicBezTo>
                  <a:pt x="1500963" y="26582"/>
                  <a:pt x="1590453" y="13291"/>
                  <a:pt x="1679944" y="0"/>
                </a:cubicBezTo>
              </a:path>
            </a:pathLst>
          </a:custGeom>
          <a:noFill/>
          <a:ln w="38100" algn="ctr">
            <a:solidFill>
              <a:srgbClr val="CC0066"/>
            </a:solidFill>
            <a:miter lim="800000"/>
            <a:headEnd/>
            <a:tailEnd/>
          </a:ln>
        </p:spPr>
        <p:txBody>
          <a:bodyPr lIns="87177" tIns="43590" rIns="87177" bIns="43590" anchor="ctr"/>
          <a:lstStyle/>
          <a:p>
            <a:endParaRPr lang="id-ID">
              <a:solidFill>
                <a:prstClr val="black"/>
              </a:solidFill>
            </a:endParaRPr>
          </a:p>
        </p:txBody>
      </p:sp>
      <p:sp>
        <p:nvSpPr>
          <p:cNvPr id="168" name="Freeform 44"/>
          <p:cNvSpPr>
            <a:spLocks noChangeArrowheads="1"/>
          </p:cNvSpPr>
          <p:nvPr/>
        </p:nvSpPr>
        <p:spPr bwMode="auto">
          <a:xfrm>
            <a:off x="3376493" y="3936213"/>
            <a:ext cx="19398" cy="125748"/>
          </a:xfrm>
          <a:custGeom>
            <a:avLst/>
            <a:gdLst>
              <a:gd name="T0" fmla="*/ 0 w 18244"/>
              <a:gd name="T1" fmla="*/ 0 h 218940"/>
              <a:gd name="T2" fmla="*/ 111606 w 18244"/>
              <a:gd name="T3" fmla="*/ 847836 h 218940"/>
              <a:gd name="T4" fmla="*/ 0 60000 65536"/>
              <a:gd name="T5" fmla="*/ 0 60000 65536"/>
              <a:gd name="T6" fmla="*/ 0 w 18244"/>
              <a:gd name="T7" fmla="*/ 0 h 218940"/>
              <a:gd name="T8" fmla="*/ 18244 w 18244"/>
              <a:gd name="T9" fmla="*/ 218940 h 218940"/>
            </a:gdLst>
            <a:ahLst/>
            <a:cxnLst>
              <a:cxn ang="T4">
                <a:pos x="T0" y="T1"/>
              </a:cxn>
              <a:cxn ang="T5">
                <a:pos x="T2" y="T3"/>
              </a:cxn>
            </a:cxnLst>
            <a:rect l="T6" t="T7" r="T8" b="T9"/>
            <a:pathLst>
              <a:path w="18244" h="218940">
                <a:moveTo>
                  <a:pt x="0" y="0"/>
                </a:moveTo>
                <a:cubicBezTo>
                  <a:pt x="9122" y="93908"/>
                  <a:pt x="18244" y="187816"/>
                  <a:pt x="12878" y="218940"/>
                </a:cubicBezTo>
              </a:path>
            </a:pathLst>
          </a:custGeom>
          <a:noFill/>
          <a:ln w="38100" algn="ctr">
            <a:solidFill>
              <a:srgbClr val="CC0066"/>
            </a:solidFill>
            <a:miter lim="800000"/>
            <a:headEnd/>
            <a:tailEnd/>
          </a:ln>
        </p:spPr>
        <p:txBody>
          <a:bodyPr lIns="87177" tIns="43590" rIns="87177" bIns="43590" anchor="ctr"/>
          <a:lstStyle/>
          <a:p>
            <a:endParaRPr lang="id-ID">
              <a:solidFill>
                <a:prstClr val="black"/>
              </a:solidFill>
            </a:endParaRPr>
          </a:p>
        </p:txBody>
      </p:sp>
      <p:sp>
        <p:nvSpPr>
          <p:cNvPr id="169" name="Text Box 110"/>
          <p:cNvSpPr txBox="1">
            <a:spLocks noChangeArrowheads="1"/>
          </p:cNvSpPr>
          <p:nvPr/>
        </p:nvSpPr>
        <p:spPr bwMode="auto">
          <a:xfrm>
            <a:off x="2717038" y="3867878"/>
            <a:ext cx="853507" cy="87477"/>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70" name="Freeform 122"/>
          <p:cNvSpPr>
            <a:spLocks/>
          </p:cNvSpPr>
          <p:nvPr/>
        </p:nvSpPr>
        <p:spPr bwMode="auto">
          <a:xfrm>
            <a:off x="3433073" y="3907966"/>
            <a:ext cx="240857" cy="229626"/>
          </a:xfrm>
          <a:custGeom>
            <a:avLst/>
            <a:gdLst>
              <a:gd name="T0" fmla="*/ 2147483647 w 149"/>
              <a:gd name="T1" fmla="*/ 2147483647 h 252"/>
              <a:gd name="T2" fmla="*/ 2147483647 w 149"/>
              <a:gd name="T3" fmla="*/ 2147483647 h 252"/>
              <a:gd name="T4" fmla="*/ 2147483647 w 149"/>
              <a:gd name="T5" fmla="*/ 2147483647 h 252"/>
              <a:gd name="T6" fmla="*/ 2147483647 w 149"/>
              <a:gd name="T7" fmla="*/ 2147483647 h 252"/>
              <a:gd name="T8" fmla="*/ 2147483647 w 149"/>
              <a:gd name="T9" fmla="*/ 0 h 252"/>
              <a:gd name="T10" fmla="*/ 0 60000 65536"/>
              <a:gd name="T11" fmla="*/ 0 60000 65536"/>
              <a:gd name="T12" fmla="*/ 0 60000 65536"/>
              <a:gd name="T13" fmla="*/ 0 60000 65536"/>
              <a:gd name="T14" fmla="*/ 0 60000 65536"/>
              <a:gd name="T15" fmla="*/ 0 w 149"/>
              <a:gd name="T16" fmla="*/ 0 h 252"/>
              <a:gd name="T17" fmla="*/ 149 w 149"/>
              <a:gd name="T18" fmla="*/ 252 h 252"/>
            </a:gdLst>
            <a:ahLst/>
            <a:cxnLst>
              <a:cxn ang="T10">
                <a:pos x="T0" y="T1"/>
              </a:cxn>
              <a:cxn ang="T11">
                <a:pos x="T2" y="T3"/>
              </a:cxn>
              <a:cxn ang="T12">
                <a:pos x="T4" y="T5"/>
              </a:cxn>
              <a:cxn ang="T13">
                <a:pos x="T6" y="T7"/>
              </a:cxn>
              <a:cxn ang="T14">
                <a:pos x="T8" y="T9"/>
              </a:cxn>
            </a:cxnLst>
            <a:rect l="T15" t="T16" r="T17" b="T18"/>
            <a:pathLst>
              <a:path w="149" h="252">
                <a:moveTo>
                  <a:pt x="13" y="252"/>
                </a:moveTo>
                <a:cubicBezTo>
                  <a:pt x="14" y="226"/>
                  <a:pt x="0" y="123"/>
                  <a:pt x="41" y="96"/>
                </a:cubicBezTo>
                <a:cubicBezTo>
                  <a:pt x="54" y="57"/>
                  <a:pt x="83" y="40"/>
                  <a:pt x="117" y="20"/>
                </a:cubicBezTo>
                <a:cubicBezTo>
                  <a:pt x="122" y="17"/>
                  <a:pt x="124" y="11"/>
                  <a:pt x="129" y="8"/>
                </a:cubicBezTo>
                <a:cubicBezTo>
                  <a:pt x="135" y="4"/>
                  <a:pt x="149" y="0"/>
                  <a:pt x="149" y="0"/>
                </a:cubicBezTo>
              </a:path>
            </a:pathLst>
          </a:custGeom>
          <a:noFill/>
          <a:ln w="28575" cap="rnd">
            <a:solidFill>
              <a:schemeClr val="accent1"/>
            </a:solidFill>
            <a:prstDash val="sysDot"/>
            <a:round/>
            <a:headEnd/>
            <a:tailEnd/>
          </a:ln>
        </p:spPr>
        <p:txBody>
          <a:bodyPr lIns="87199" tIns="43600" rIns="87199" bIns="43600"/>
          <a:lstStyle/>
          <a:p>
            <a:endParaRPr lang="id-ID">
              <a:solidFill>
                <a:prstClr val="black"/>
              </a:solidFill>
            </a:endParaRPr>
          </a:p>
        </p:txBody>
      </p:sp>
      <p:sp>
        <p:nvSpPr>
          <p:cNvPr id="171" name="Text Box 123"/>
          <p:cNvSpPr txBox="1">
            <a:spLocks noChangeArrowheads="1"/>
          </p:cNvSpPr>
          <p:nvPr/>
        </p:nvSpPr>
        <p:spPr bwMode="auto">
          <a:xfrm rot="18568993">
            <a:off x="3439819" y="3877197"/>
            <a:ext cx="445584" cy="339463"/>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72" name="Text Box 172"/>
          <p:cNvSpPr txBox="1">
            <a:spLocks noChangeArrowheads="1"/>
          </p:cNvSpPr>
          <p:nvPr/>
        </p:nvSpPr>
        <p:spPr bwMode="auto">
          <a:xfrm rot="21448433">
            <a:off x="2484190" y="3845929"/>
            <a:ext cx="620732" cy="123014"/>
          </a:xfrm>
          <a:prstGeom prst="rect">
            <a:avLst/>
          </a:prstGeom>
          <a:noFill/>
          <a:ln w="25400" algn="ctr">
            <a:noFill/>
            <a:miter lim="800000"/>
            <a:headEnd/>
            <a:tailEnd/>
          </a:ln>
        </p:spPr>
        <p:txBody>
          <a:bodyPr lIns="87187" tIns="43595" rIns="87187" bIns="43595" anchor="ctr"/>
          <a:lstStyle/>
          <a:p>
            <a:pPr algn="ctr" defTabSz="868363"/>
            <a:endParaRPr lang="id-ID" sz="600" b="1">
              <a:solidFill>
                <a:prstClr val="white"/>
              </a:solidFill>
            </a:endParaRPr>
          </a:p>
        </p:txBody>
      </p:sp>
      <p:sp>
        <p:nvSpPr>
          <p:cNvPr id="173" name="Text Box 73"/>
          <p:cNvSpPr txBox="1">
            <a:spLocks noChangeArrowheads="1"/>
          </p:cNvSpPr>
          <p:nvPr/>
        </p:nvSpPr>
        <p:spPr bwMode="auto">
          <a:xfrm rot="20304061">
            <a:off x="765874" y="4029155"/>
            <a:ext cx="932715" cy="339881"/>
          </a:xfrm>
          <a:prstGeom prst="rect">
            <a:avLst/>
          </a:prstGeom>
          <a:noFill/>
          <a:ln w="9525" algn="ctr">
            <a:noFill/>
            <a:prstDash val="dash"/>
            <a:miter lim="800000"/>
            <a:headEnd/>
            <a:tailEnd/>
          </a:ln>
        </p:spPr>
        <p:txBody>
          <a:bodyPr lIns="62275" tIns="31137" rIns="62275" bIns="31137">
            <a:spAutoFit/>
          </a:bodyPr>
          <a:lstStyle/>
          <a:p>
            <a:pPr algn="ctr" defTabSz="868363"/>
            <a:r>
              <a:rPr lang="en-US" sz="900" b="1" dirty="0">
                <a:solidFill>
                  <a:prstClr val="black"/>
                </a:solidFill>
                <a:latin typeface="Corbel" pitchFamily="34" charset="0"/>
              </a:rPr>
              <a:t>DKI </a:t>
            </a:r>
          </a:p>
          <a:p>
            <a:pPr algn="ctr" defTabSz="868363"/>
            <a:r>
              <a:rPr lang="en-US" sz="900" b="1" dirty="0">
                <a:solidFill>
                  <a:prstClr val="black"/>
                </a:solidFill>
                <a:latin typeface="Corbel" pitchFamily="34" charset="0"/>
              </a:rPr>
              <a:t>JAKARTA</a:t>
            </a:r>
          </a:p>
        </p:txBody>
      </p:sp>
      <p:sp>
        <p:nvSpPr>
          <p:cNvPr id="174" name="Freeform 56"/>
          <p:cNvSpPr>
            <a:spLocks noChangeArrowheads="1"/>
          </p:cNvSpPr>
          <p:nvPr/>
        </p:nvSpPr>
        <p:spPr bwMode="auto">
          <a:xfrm>
            <a:off x="1656548" y="4274421"/>
            <a:ext cx="371793" cy="543995"/>
          </a:xfrm>
          <a:custGeom>
            <a:avLst/>
            <a:gdLst>
              <a:gd name="T0" fmla="*/ 0 w 365185"/>
              <a:gd name="T1" fmla="*/ 0 h 948905"/>
              <a:gd name="T2" fmla="*/ 264338 w 365185"/>
              <a:gd name="T3" fmla="*/ 454103 h 948905"/>
              <a:gd name="T4" fmla="*/ 363449 w 365185"/>
              <a:gd name="T5" fmla="*/ 1070388 h 948905"/>
              <a:gd name="T6" fmla="*/ 363449 w 365185"/>
              <a:gd name="T7" fmla="*/ 1913723 h 948905"/>
              <a:gd name="T8" fmla="*/ 561709 w 365185"/>
              <a:gd name="T9" fmla="*/ 2173210 h 948905"/>
              <a:gd name="T10" fmla="*/ 1123406 w 365185"/>
              <a:gd name="T11" fmla="*/ 2757052 h 948905"/>
              <a:gd name="T12" fmla="*/ 1354694 w 365185"/>
              <a:gd name="T13" fmla="*/ 3405771 h 948905"/>
              <a:gd name="T14" fmla="*/ 1387739 w 365185"/>
              <a:gd name="T15" fmla="*/ 3567945 h 948905"/>
              <a:gd name="T16" fmla="*/ 0 60000 65536"/>
              <a:gd name="T17" fmla="*/ 0 60000 65536"/>
              <a:gd name="T18" fmla="*/ 0 60000 65536"/>
              <a:gd name="T19" fmla="*/ 0 60000 65536"/>
              <a:gd name="T20" fmla="*/ 0 60000 65536"/>
              <a:gd name="T21" fmla="*/ 0 60000 65536"/>
              <a:gd name="T22" fmla="*/ 0 60000 65536"/>
              <a:gd name="T23" fmla="*/ 0 60000 65536"/>
              <a:gd name="T24" fmla="*/ 0 w 365185"/>
              <a:gd name="T25" fmla="*/ 0 h 948905"/>
              <a:gd name="T26" fmla="*/ 365185 w 365185"/>
              <a:gd name="T27" fmla="*/ 948905 h 9489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185" h="948905">
                <a:moveTo>
                  <a:pt x="0" y="0"/>
                </a:moveTo>
                <a:cubicBezTo>
                  <a:pt x="26598" y="36662"/>
                  <a:pt x="53196" y="73324"/>
                  <a:pt x="69011" y="120769"/>
                </a:cubicBezTo>
                <a:cubicBezTo>
                  <a:pt x="84826" y="168214"/>
                  <a:pt x="90577" y="219973"/>
                  <a:pt x="94890" y="284671"/>
                </a:cubicBezTo>
                <a:cubicBezTo>
                  <a:pt x="99203" y="349369"/>
                  <a:pt x="86264" y="460075"/>
                  <a:pt x="94890" y="508958"/>
                </a:cubicBezTo>
                <a:cubicBezTo>
                  <a:pt x="103516" y="557841"/>
                  <a:pt x="113581" y="540588"/>
                  <a:pt x="146649" y="577969"/>
                </a:cubicBezTo>
                <a:cubicBezTo>
                  <a:pt x="179717" y="615350"/>
                  <a:pt x="258792" y="678611"/>
                  <a:pt x="293298" y="733245"/>
                </a:cubicBezTo>
                <a:cubicBezTo>
                  <a:pt x="327804" y="787879"/>
                  <a:pt x="342181" y="869830"/>
                  <a:pt x="353683" y="905773"/>
                </a:cubicBezTo>
                <a:cubicBezTo>
                  <a:pt x="365185" y="941716"/>
                  <a:pt x="363747" y="945310"/>
                  <a:pt x="362309" y="948905"/>
                </a:cubicBezTo>
              </a:path>
            </a:pathLst>
          </a:custGeom>
          <a:noFill/>
          <a:ln w="38100" algn="ctr">
            <a:solidFill>
              <a:srgbClr val="CC0066"/>
            </a:solidFill>
            <a:miter lim="800000"/>
            <a:headEnd/>
            <a:tailEnd/>
          </a:ln>
        </p:spPr>
        <p:txBody>
          <a:bodyPr lIns="87177" tIns="43590" rIns="87177" bIns="43590" anchor="ctr"/>
          <a:lstStyle/>
          <a:p>
            <a:endParaRPr lang="id-ID">
              <a:solidFill>
                <a:prstClr val="black"/>
              </a:solidFill>
            </a:endParaRPr>
          </a:p>
        </p:txBody>
      </p:sp>
      <p:sp>
        <p:nvSpPr>
          <p:cNvPr id="175" name="Freeform 82"/>
          <p:cNvSpPr>
            <a:spLocks/>
          </p:cNvSpPr>
          <p:nvPr/>
        </p:nvSpPr>
        <p:spPr bwMode="auto">
          <a:xfrm>
            <a:off x="1785867" y="4698900"/>
            <a:ext cx="258638" cy="153084"/>
          </a:xfrm>
          <a:custGeom>
            <a:avLst/>
            <a:gdLst>
              <a:gd name="T0" fmla="*/ 2147483647 w 160"/>
              <a:gd name="T1" fmla="*/ 2147483647 h 168"/>
              <a:gd name="T2" fmla="*/ 2147483647 w 160"/>
              <a:gd name="T3" fmla="*/ 2147483647 h 168"/>
              <a:gd name="T4" fmla="*/ 2147483647 w 160"/>
              <a:gd name="T5" fmla="*/ 2147483647 h 168"/>
              <a:gd name="T6" fmla="*/ 2147483647 w 160"/>
              <a:gd name="T7" fmla="*/ 2147483647 h 168"/>
              <a:gd name="T8" fmla="*/ 2147483647 w 160"/>
              <a:gd name="T9" fmla="*/ 2147483647 h 168"/>
              <a:gd name="T10" fmla="*/ 2147483647 w 160"/>
              <a:gd name="T11" fmla="*/ 2147483647 h 168"/>
              <a:gd name="T12" fmla="*/ 0 60000 65536"/>
              <a:gd name="T13" fmla="*/ 0 60000 65536"/>
              <a:gd name="T14" fmla="*/ 0 60000 65536"/>
              <a:gd name="T15" fmla="*/ 0 60000 65536"/>
              <a:gd name="T16" fmla="*/ 0 60000 65536"/>
              <a:gd name="T17" fmla="*/ 0 60000 65536"/>
              <a:gd name="T18" fmla="*/ 0 w 160"/>
              <a:gd name="T19" fmla="*/ 0 h 168"/>
              <a:gd name="T20" fmla="*/ 160 w 160"/>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0" h="168">
                <a:moveTo>
                  <a:pt x="112" y="8"/>
                </a:moveTo>
                <a:cubicBezTo>
                  <a:pt x="96" y="4"/>
                  <a:pt x="80" y="0"/>
                  <a:pt x="64" y="8"/>
                </a:cubicBezTo>
                <a:cubicBezTo>
                  <a:pt x="48" y="16"/>
                  <a:pt x="24" y="32"/>
                  <a:pt x="16" y="56"/>
                </a:cubicBezTo>
                <a:cubicBezTo>
                  <a:pt x="8" y="80"/>
                  <a:pt x="0" y="136"/>
                  <a:pt x="16" y="152"/>
                </a:cubicBezTo>
                <a:cubicBezTo>
                  <a:pt x="32" y="168"/>
                  <a:pt x="88" y="160"/>
                  <a:pt x="112" y="152"/>
                </a:cubicBezTo>
                <a:cubicBezTo>
                  <a:pt x="136" y="144"/>
                  <a:pt x="148" y="124"/>
                  <a:pt x="160" y="104"/>
                </a:cubicBezTo>
              </a:path>
            </a:pathLst>
          </a:custGeom>
          <a:noFill/>
          <a:ln w="28575">
            <a:solidFill>
              <a:srgbClr val="FFCC00"/>
            </a:solidFill>
            <a:prstDash val="sysDot"/>
            <a:round/>
            <a:headEnd/>
            <a:tailEnd/>
          </a:ln>
        </p:spPr>
        <p:txBody>
          <a:bodyPr lIns="87199" tIns="43600" rIns="87199" bIns="43600"/>
          <a:lstStyle/>
          <a:p>
            <a:endParaRPr lang="id-ID">
              <a:solidFill>
                <a:prstClr val="black"/>
              </a:solidFill>
            </a:endParaRPr>
          </a:p>
        </p:txBody>
      </p:sp>
      <p:sp>
        <p:nvSpPr>
          <p:cNvPr id="176" name="Text Box 90"/>
          <p:cNvSpPr txBox="1">
            <a:spLocks noChangeArrowheads="1"/>
          </p:cNvSpPr>
          <p:nvPr/>
        </p:nvSpPr>
        <p:spPr bwMode="auto">
          <a:xfrm rot="19655178">
            <a:off x="1553165" y="4226126"/>
            <a:ext cx="772683" cy="210491"/>
          </a:xfrm>
          <a:prstGeom prst="rect">
            <a:avLst/>
          </a:prstGeom>
          <a:noFill/>
          <a:ln w="25400" algn="ctr">
            <a:noFill/>
            <a:miter lim="800000"/>
            <a:headEnd/>
            <a:tailEnd/>
          </a:ln>
        </p:spPr>
        <p:txBody>
          <a:bodyPr lIns="87177" tIns="43590" rIns="87177" bIns="43590" anchor="ctr"/>
          <a:lstStyle/>
          <a:p>
            <a:pPr algn="ctr" defTabSz="868363"/>
            <a:endParaRPr lang="id-ID" sz="600" b="1">
              <a:solidFill>
                <a:prstClr val="white"/>
              </a:solidFill>
            </a:endParaRPr>
          </a:p>
        </p:txBody>
      </p:sp>
      <p:sp>
        <p:nvSpPr>
          <p:cNvPr id="177" name="Freeform 93"/>
          <p:cNvSpPr>
            <a:spLocks/>
          </p:cNvSpPr>
          <p:nvPr/>
        </p:nvSpPr>
        <p:spPr bwMode="auto">
          <a:xfrm>
            <a:off x="1643616" y="4356284"/>
            <a:ext cx="32330" cy="127570"/>
          </a:xfrm>
          <a:custGeom>
            <a:avLst/>
            <a:gdLst>
              <a:gd name="T0" fmla="*/ 0 w 20"/>
              <a:gd name="T1" fmla="*/ 0 h 140"/>
              <a:gd name="T2" fmla="*/ 2147483647 w 20"/>
              <a:gd name="T3" fmla="*/ 2147483647 h 140"/>
              <a:gd name="T4" fmla="*/ 2147483647 w 20"/>
              <a:gd name="T5" fmla="*/ 2147483647 h 140"/>
              <a:gd name="T6" fmla="*/ 2147483647 w 20"/>
              <a:gd name="T7" fmla="*/ 2147483647 h 140"/>
              <a:gd name="T8" fmla="*/ 0 60000 65536"/>
              <a:gd name="T9" fmla="*/ 0 60000 65536"/>
              <a:gd name="T10" fmla="*/ 0 60000 65536"/>
              <a:gd name="T11" fmla="*/ 0 60000 65536"/>
              <a:gd name="T12" fmla="*/ 0 w 20"/>
              <a:gd name="T13" fmla="*/ 0 h 140"/>
              <a:gd name="T14" fmla="*/ 20 w 20"/>
              <a:gd name="T15" fmla="*/ 140 h 140"/>
            </a:gdLst>
            <a:ahLst/>
            <a:cxnLst>
              <a:cxn ang="T8">
                <a:pos x="T0" y="T1"/>
              </a:cxn>
              <a:cxn ang="T9">
                <a:pos x="T2" y="T3"/>
              </a:cxn>
              <a:cxn ang="T10">
                <a:pos x="T4" y="T5"/>
              </a:cxn>
              <a:cxn ang="T11">
                <a:pos x="T6" y="T7"/>
              </a:cxn>
            </a:cxnLst>
            <a:rect l="T12" t="T13" r="T14" b="T15"/>
            <a:pathLst>
              <a:path w="20" h="140">
                <a:moveTo>
                  <a:pt x="0" y="0"/>
                </a:moveTo>
                <a:cubicBezTo>
                  <a:pt x="3" y="8"/>
                  <a:pt x="5" y="16"/>
                  <a:pt x="8" y="24"/>
                </a:cubicBezTo>
                <a:cubicBezTo>
                  <a:pt x="9" y="28"/>
                  <a:pt x="12" y="36"/>
                  <a:pt x="12" y="36"/>
                </a:cubicBezTo>
                <a:cubicBezTo>
                  <a:pt x="18" y="79"/>
                  <a:pt x="20" y="89"/>
                  <a:pt x="20" y="140"/>
                </a:cubicBezTo>
              </a:path>
            </a:pathLst>
          </a:custGeom>
          <a:noFill/>
          <a:ln w="28575">
            <a:solidFill>
              <a:srgbClr val="FFCC00"/>
            </a:solidFill>
            <a:prstDash val="sysDot"/>
            <a:round/>
            <a:headEnd/>
            <a:tailEnd/>
          </a:ln>
        </p:spPr>
        <p:txBody>
          <a:bodyPr lIns="87199" tIns="43600" rIns="87199" bIns="43600"/>
          <a:lstStyle/>
          <a:p>
            <a:endParaRPr lang="id-ID">
              <a:solidFill>
                <a:prstClr val="black"/>
              </a:solidFill>
            </a:endParaRPr>
          </a:p>
        </p:txBody>
      </p:sp>
      <p:pic>
        <p:nvPicPr>
          <p:cNvPr id="178" name="Picture 153" descr="BD15060_"/>
          <p:cNvPicPr>
            <a:picLocks noChangeAspect="1" noChangeArrowheads="1"/>
          </p:cNvPicPr>
          <p:nvPr/>
        </p:nvPicPr>
        <p:blipFill>
          <a:blip r:embed="rId4" cstate="print"/>
          <a:srcRect/>
          <a:stretch>
            <a:fillRect/>
          </a:stretch>
        </p:blipFill>
        <p:spPr bwMode="auto">
          <a:xfrm>
            <a:off x="1242726" y="4575887"/>
            <a:ext cx="135785" cy="76542"/>
          </a:xfrm>
          <a:prstGeom prst="rect">
            <a:avLst/>
          </a:prstGeom>
          <a:noFill/>
          <a:ln w="9525">
            <a:noFill/>
            <a:miter lim="800000"/>
            <a:headEnd/>
            <a:tailEnd/>
          </a:ln>
        </p:spPr>
      </p:pic>
      <p:sp>
        <p:nvSpPr>
          <p:cNvPr id="179" name="Freeform 85"/>
          <p:cNvSpPr>
            <a:spLocks/>
          </p:cNvSpPr>
          <p:nvPr/>
        </p:nvSpPr>
        <p:spPr bwMode="auto">
          <a:xfrm>
            <a:off x="1663086" y="3929836"/>
            <a:ext cx="497879" cy="109346"/>
          </a:xfrm>
          <a:custGeom>
            <a:avLst/>
            <a:gdLst>
              <a:gd name="T0" fmla="*/ 2147483647 w 308"/>
              <a:gd name="T1" fmla="*/ 2147483647 h 120"/>
              <a:gd name="T2" fmla="*/ 2147483647 w 308"/>
              <a:gd name="T3" fmla="*/ 2147483647 h 120"/>
              <a:gd name="T4" fmla="*/ 2147483647 w 308"/>
              <a:gd name="T5" fmla="*/ 0 h 120"/>
              <a:gd name="T6" fmla="*/ 2147483647 w 308"/>
              <a:gd name="T7" fmla="*/ 2147483647 h 120"/>
              <a:gd name="T8" fmla="*/ 2147483647 w 308"/>
              <a:gd name="T9" fmla="*/ 2147483647 h 120"/>
              <a:gd name="T10" fmla="*/ 0 w 308"/>
              <a:gd name="T11" fmla="*/ 2147483647 h 120"/>
              <a:gd name="T12" fmla="*/ 0 60000 65536"/>
              <a:gd name="T13" fmla="*/ 0 60000 65536"/>
              <a:gd name="T14" fmla="*/ 0 60000 65536"/>
              <a:gd name="T15" fmla="*/ 0 60000 65536"/>
              <a:gd name="T16" fmla="*/ 0 60000 65536"/>
              <a:gd name="T17" fmla="*/ 0 60000 65536"/>
              <a:gd name="T18" fmla="*/ 0 w 308"/>
              <a:gd name="T19" fmla="*/ 0 h 120"/>
              <a:gd name="T20" fmla="*/ 308 w 308"/>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308" h="120">
                <a:moveTo>
                  <a:pt x="308" y="120"/>
                </a:moveTo>
                <a:cubicBezTo>
                  <a:pt x="299" y="92"/>
                  <a:pt x="297" y="61"/>
                  <a:pt x="280" y="36"/>
                </a:cubicBezTo>
                <a:cubicBezTo>
                  <a:pt x="274" y="14"/>
                  <a:pt x="260" y="7"/>
                  <a:pt x="240" y="0"/>
                </a:cubicBezTo>
                <a:cubicBezTo>
                  <a:pt x="158" y="3"/>
                  <a:pt x="143" y="1"/>
                  <a:pt x="72" y="12"/>
                </a:cubicBezTo>
                <a:cubicBezTo>
                  <a:pt x="52" y="15"/>
                  <a:pt x="29" y="33"/>
                  <a:pt x="8" y="40"/>
                </a:cubicBezTo>
                <a:cubicBezTo>
                  <a:pt x="0" y="65"/>
                  <a:pt x="0" y="56"/>
                  <a:pt x="0" y="68"/>
                </a:cubicBezTo>
              </a:path>
            </a:pathLst>
          </a:custGeom>
          <a:noFill/>
          <a:ln w="28575">
            <a:solidFill>
              <a:srgbClr val="FFCC00"/>
            </a:solidFill>
            <a:prstDash val="sysDot"/>
            <a:round/>
            <a:headEnd/>
            <a:tailEnd/>
          </a:ln>
        </p:spPr>
        <p:txBody>
          <a:bodyPr lIns="87199" tIns="43600" rIns="87199" bIns="43600"/>
          <a:lstStyle/>
          <a:p>
            <a:endParaRPr lang="id-ID">
              <a:solidFill>
                <a:prstClr val="black"/>
              </a:solidFill>
            </a:endParaRPr>
          </a:p>
        </p:txBody>
      </p:sp>
      <p:sp>
        <p:nvSpPr>
          <p:cNvPr id="180" name="Freeform 87"/>
          <p:cNvSpPr>
            <a:spLocks/>
          </p:cNvSpPr>
          <p:nvPr/>
        </p:nvSpPr>
        <p:spPr bwMode="auto">
          <a:xfrm>
            <a:off x="2051043" y="4079277"/>
            <a:ext cx="214993" cy="123925"/>
          </a:xfrm>
          <a:custGeom>
            <a:avLst/>
            <a:gdLst>
              <a:gd name="T0" fmla="*/ 2147483647 w 133"/>
              <a:gd name="T1" fmla="*/ 0 h 136"/>
              <a:gd name="T2" fmla="*/ 2147483647 w 133"/>
              <a:gd name="T3" fmla="*/ 2147483647 h 136"/>
              <a:gd name="T4" fmla="*/ 2147483647 w 133"/>
              <a:gd name="T5" fmla="*/ 2147483647 h 136"/>
              <a:gd name="T6" fmla="*/ 0 w 133"/>
              <a:gd name="T7" fmla="*/ 2147483647 h 136"/>
              <a:gd name="T8" fmla="*/ 0 60000 65536"/>
              <a:gd name="T9" fmla="*/ 0 60000 65536"/>
              <a:gd name="T10" fmla="*/ 0 60000 65536"/>
              <a:gd name="T11" fmla="*/ 0 60000 65536"/>
              <a:gd name="T12" fmla="*/ 0 w 133"/>
              <a:gd name="T13" fmla="*/ 0 h 136"/>
              <a:gd name="T14" fmla="*/ 133 w 133"/>
              <a:gd name="T15" fmla="*/ 136 h 136"/>
            </a:gdLst>
            <a:ahLst/>
            <a:cxnLst>
              <a:cxn ang="T8">
                <a:pos x="T0" y="T1"/>
              </a:cxn>
              <a:cxn ang="T9">
                <a:pos x="T2" y="T3"/>
              </a:cxn>
              <a:cxn ang="T10">
                <a:pos x="T4" y="T5"/>
              </a:cxn>
              <a:cxn ang="T11">
                <a:pos x="T6" y="T7"/>
              </a:cxn>
            </a:cxnLst>
            <a:rect l="T12" t="T13" r="T14" b="T15"/>
            <a:pathLst>
              <a:path w="133" h="136">
                <a:moveTo>
                  <a:pt x="132" y="0"/>
                </a:moveTo>
                <a:cubicBezTo>
                  <a:pt x="131" y="27"/>
                  <a:pt x="133" y="54"/>
                  <a:pt x="128" y="80"/>
                </a:cubicBezTo>
                <a:cubicBezTo>
                  <a:pt x="124" y="102"/>
                  <a:pt x="69" y="103"/>
                  <a:pt x="56" y="104"/>
                </a:cubicBezTo>
                <a:cubicBezTo>
                  <a:pt x="36" y="117"/>
                  <a:pt x="21" y="126"/>
                  <a:pt x="0" y="136"/>
                </a:cubicBezTo>
              </a:path>
            </a:pathLst>
          </a:custGeom>
          <a:noFill/>
          <a:ln w="28575">
            <a:solidFill>
              <a:srgbClr val="FFCC00"/>
            </a:solidFill>
            <a:prstDash val="sysDot"/>
            <a:round/>
            <a:headEnd/>
            <a:tailEnd/>
          </a:ln>
        </p:spPr>
        <p:txBody>
          <a:bodyPr lIns="87199" tIns="43600" rIns="87199" bIns="43600"/>
          <a:lstStyle/>
          <a:p>
            <a:endParaRPr lang="id-ID">
              <a:solidFill>
                <a:prstClr val="black"/>
              </a:solidFill>
            </a:endParaRPr>
          </a:p>
        </p:txBody>
      </p:sp>
      <p:sp>
        <p:nvSpPr>
          <p:cNvPr id="181" name="Freeform 89"/>
          <p:cNvSpPr>
            <a:spLocks/>
          </p:cNvSpPr>
          <p:nvPr/>
        </p:nvSpPr>
        <p:spPr bwMode="auto">
          <a:xfrm>
            <a:off x="1630683" y="4068340"/>
            <a:ext cx="465550" cy="280654"/>
          </a:xfrm>
          <a:custGeom>
            <a:avLst/>
            <a:gdLst>
              <a:gd name="T0" fmla="*/ 2147483647 w 261"/>
              <a:gd name="T1" fmla="*/ 0 h 308"/>
              <a:gd name="T2" fmla="*/ 2147483647 w 261"/>
              <a:gd name="T3" fmla="*/ 2147483647 h 308"/>
              <a:gd name="T4" fmla="*/ 2147483647 w 261"/>
              <a:gd name="T5" fmla="*/ 2147483647 h 308"/>
              <a:gd name="T6" fmla="*/ 2147483647 w 261"/>
              <a:gd name="T7" fmla="*/ 2147483647 h 308"/>
              <a:gd name="T8" fmla="*/ 2147483647 w 261"/>
              <a:gd name="T9" fmla="*/ 2147483647 h 308"/>
              <a:gd name="T10" fmla="*/ 0 w 261"/>
              <a:gd name="T11" fmla="*/ 2147483647 h 308"/>
              <a:gd name="T12" fmla="*/ 0 60000 65536"/>
              <a:gd name="T13" fmla="*/ 0 60000 65536"/>
              <a:gd name="T14" fmla="*/ 0 60000 65536"/>
              <a:gd name="T15" fmla="*/ 0 60000 65536"/>
              <a:gd name="T16" fmla="*/ 0 60000 65536"/>
              <a:gd name="T17" fmla="*/ 0 60000 65536"/>
              <a:gd name="T18" fmla="*/ 0 w 261"/>
              <a:gd name="T19" fmla="*/ 0 h 308"/>
              <a:gd name="T20" fmla="*/ 261 w 261"/>
              <a:gd name="T21" fmla="*/ 308 h 308"/>
            </a:gdLst>
            <a:ahLst/>
            <a:cxnLst>
              <a:cxn ang="T12">
                <a:pos x="T0" y="T1"/>
              </a:cxn>
              <a:cxn ang="T13">
                <a:pos x="T2" y="T3"/>
              </a:cxn>
              <a:cxn ang="T14">
                <a:pos x="T4" y="T5"/>
              </a:cxn>
              <a:cxn ang="T15">
                <a:pos x="T6" y="T7"/>
              </a:cxn>
              <a:cxn ang="T16">
                <a:pos x="T8" y="T9"/>
              </a:cxn>
              <a:cxn ang="T17">
                <a:pos x="T10" y="T11"/>
              </a:cxn>
            </a:cxnLst>
            <a:rect l="T18" t="T19" r="T20" b="T21"/>
            <a:pathLst>
              <a:path w="261" h="308">
                <a:moveTo>
                  <a:pt x="224" y="0"/>
                </a:moveTo>
                <a:cubicBezTo>
                  <a:pt x="228" y="64"/>
                  <a:pt x="261" y="169"/>
                  <a:pt x="180" y="196"/>
                </a:cubicBezTo>
                <a:cubicBezTo>
                  <a:pt x="173" y="207"/>
                  <a:pt x="162" y="220"/>
                  <a:pt x="152" y="228"/>
                </a:cubicBezTo>
                <a:cubicBezTo>
                  <a:pt x="145" y="234"/>
                  <a:pt x="128" y="244"/>
                  <a:pt x="128" y="244"/>
                </a:cubicBezTo>
                <a:cubicBezTo>
                  <a:pt x="117" y="261"/>
                  <a:pt x="102" y="262"/>
                  <a:pt x="84" y="268"/>
                </a:cubicBezTo>
                <a:cubicBezTo>
                  <a:pt x="45" y="281"/>
                  <a:pt x="45" y="308"/>
                  <a:pt x="0" y="308"/>
                </a:cubicBezTo>
              </a:path>
            </a:pathLst>
          </a:custGeom>
          <a:noFill/>
          <a:ln w="28575">
            <a:solidFill>
              <a:srgbClr val="FFCC00"/>
            </a:solidFill>
            <a:prstDash val="sysDot"/>
            <a:round/>
            <a:headEnd/>
            <a:tailEnd/>
          </a:ln>
        </p:spPr>
        <p:txBody>
          <a:bodyPr lIns="87199" tIns="43600" rIns="87199" bIns="43600"/>
          <a:lstStyle/>
          <a:p>
            <a:endParaRPr lang="id-ID">
              <a:solidFill>
                <a:prstClr val="black"/>
              </a:solidFill>
            </a:endParaRPr>
          </a:p>
        </p:txBody>
      </p:sp>
      <p:sp>
        <p:nvSpPr>
          <p:cNvPr id="182" name="Text Box 38"/>
          <p:cNvSpPr txBox="1">
            <a:spLocks noChangeArrowheads="1"/>
          </p:cNvSpPr>
          <p:nvPr/>
        </p:nvSpPr>
        <p:spPr bwMode="auto">
          <a:xfrm rot="20261539">
            <a:off x="699597" y="3826413"/>
            <a:ext cx="1467773" cy="201382"/>
          </a:xfrm>
          <a:prstGeom prst="rect">
            <a:avLst/>
          </a:prstGeom>
          <a:noFill/>
          <a:ln w="9525" algn="ctr">
            <a:noFill/>
            <a:prstDash val="dash"/>
            <a:miter lim="800000"/>
            <a:headEnd/>
            <a:tailEnd/>
          </a:ln>
        </p:spPr>
        <p:txBody>
          <a:bodyPr lIns="62275" tIns="31137" rIns="62275" bIns="31137">
            <a:spAutoFit/>
          </a:bodyPr>
          <a:lstStyle/>
          <a:p>
            <a:pPr algn="ctr" defTabSz="868363"/>
            <a:r>
              <a:rPr lang="en-US" sz="900" b="1">
                <a:solidFill>
                  <a:prstClr val="white"/>
                </a:solidFill>
              </a:rPr>
              <a:t>Pel. Tarumajaya</a:t>
            </a:r>
          </a:p>
        </p:txBody>
      </p:sp>
      <p:sp>
        <p:nvSpPr>
          <p:cNvPr id="183" name="Freeform 34"/>
          <p:cNvSpPr>
            <a:spLocks noChangeArrowheads="1"/>
          </p:cNvSpPr>
          <p:nvPr/>
        </p:nvSpPr>
        <p:spPr bwMode="auto">
          <a:xfrm>
            <a:off x="1663014" y="4912271"/>
            <a:ext cx="507578" cy="443761"/>
          </a:xfrm>
          <a:custGeom>
            <a:avLst/>
            <a:gdLst>
              <a:gd name="T0" fmla="*/ 90539 w 498764"/>
              <a:gd name="T1" fmla="*/ 3053222 h 771896"/>
              <a:gd name="T2" fmla="*/ 90539 w 498764"/>
              <a:gd name="T3" fmla="*/ 2207717 h 771896"/>
              <a:gd name="T4" fmla="*/ 633785 w 498764"/>
              <a:gd name="T5" fmla="*/ 1784964 h 771896"/>
              <a:gd name="T6" fmla="*/ 1358111 w 498764"/>
              <a:gd name="T7" fmla="*/ 1315239 h 771896"/>
              <a:gd name="T8" fmla="*/ 1539195 w 498764"/>
              <a:gd name="T9" fmla="*/ 939455 h 771896"/>
              <a:gd name="T10" fmla="*/ 1901352 w 498764"/>
              <a:gd name="T11" fmla="*/ 0 h 771896"/>
              <a:gd name="T12" fmla="*/ 0 60000 65536"/>
              <a:gd name="T13" fmla="*/ 0 60000 65536"/>
              <a:gd name="T14" fmla="*/ 0 60000 65536"/>
              <a:gd name="T15" fmla="*/ 0 60000 65536"/>
              <a:gd name="T16" fmla="*/ 0 60000 65536"/>
              <a:gd name="T17" fmla="*/ 0 60000 65536"/>
              <a:gd name="T18" fmla="*/ 0 w 498764"/>
              <a:gd name="T19" fmla="*/ 0 h 771896"/>
              <a:gd name="T20" fmla="*/ 498764 w 498764"/>
              <a:gd name="T21" fmla="*/ 771896 h 771896"/>
            </a:gdLst>
            <a:ahLst/>
            <a:cxnLst>
              <a:cxn ang="T12">
                <a:pos x="T0" y="T1"/>
              </a:cxn>
              <a:cxn ang="T13">
                <a:pos x="T2" y="T3"/>
              </a:cxn>
              <a:cxn ang="T14">
                <a:pos x="T4" y="T5"/>
              </a:cxn>
              <a:cxn ang="T15">
                <a:pos x="T6" y="T7"/>
              </a:cxn>
              <a:cxn ang="T16">
                <a:pos x="T8" y="T9"/>
              </a:cxn>
              <a:cxn ang="T17">
                <a:pos x="T10" y="T11"/>
              </a:cxn>
            </a:cxnLst>
            <a:rect l="T18" t="T19" r="T20" b="T21"/>
            <a:pathLst>
              <a:path w="498764" h="771896">
                <a:moveTo>
                  <a:pt x="23751" y="771896"/>
                </a:moveTo>
                <a:cubicBezTo>
                  <a:pt x="11875" y="691737"/>
                  <a:pt x="0" y="611579"/>
                  <a:pt x="23751" y="558140"/>
                </a:cubicBezTo>
                <a:cubicBezTo>
                  <a:pt x="47502" y="504701"/>
                  <a:pt x="110837" y="488867"/>
                  <a:pt x="166255" y="451262"/>
                </a:cubicBezTo>
                <a:cubicBezTo>
                  <a:pt x="221673" y="413657"/>
                  <a:pt x="316676" y="368135"/>
                  <a:pt x="356260" y="332509"/>
                </a:cubicBezTo>
                <a:cubicBezTo>
                  <a:pt x="395845" y="296883"/>
                  <a:pt x="380011" y="292924"/>
                  <a:pt x="403762" y="237506"/>
                </a:cubicBezTo>
                <a:cubicBezTo>
                  <a:pt x="427513" y="182088"/>
                  <a:pt x="463138" y="91044"/>
                  <a:pt x="498764" y="0"/>
                </a:cubicBezTo>
              </a:path>
            </a:pathLst>
          </a:custGeom>
          <a:noFill/>
          <a:ln w="28575" algn="ctr">
            <a:solidFill>
              <a:srgbClr val="FF0000"/>
            </a:solidFill>
            <a:miter lim="800000"/>
            <a:headEnd/>
            <a:tailEnd/>
          </a:ln>
        </p:spPr>
        <p:txBody>
          <a:bodyPr lIns="87177" tIns="43590" rIns="87177" bIns="43590" anchor="ctr"/>
          <a:lstStyle/>
          <a:p>
            <a:endParaRPr lang="id-ID">
              <a:solidFill>
                <a:prstClr val="black"/>
              </a:solidFill>
            </a:endParaRPr>
          </a:p>
        </p:txBody>
      </p:sp>
      <p:sp>
        <p:nvSpPr>
          <p:cNvPr id="184" name="Freeform 51"/>
          <p:cNvSpPr>
            <a:spLocks noChangeArrowheads="1"/>
          </p:cNvSpPr>
          <p:nvPr/>
        </p:nvSpPr>
        <p:spPr bwMode="auto">
          <a:xfrm>
            <a:off x="3147423" y="3946974"/>
            <a:ext cx="1634272" cy="472009"/>
          </a:xfrm>
          <a:custGeom>
            <a:avLst/>
            <a:gdLst>
              <a:gd name="T0" fmla="*/ 0 w 1605516"/>
              <a:gd name="T1" fmla="*/ 0 h 822251"/>
              <a:gd name="T2" fmla="*/ 405590 w 1605516"/>
              <a:gd name="T3" fmla="*/ 490540 h 822251"/>
              <a:gd name="T4" fmla="*/ 730058 w 1605516"/>
              <a:gd name="T5" fmla="*/ 654056 h 822251"/>
              <a:gd name="T6" fmla="*/ 770617 w 1605516"/>
              <a:gd name="T7" fmla="*/ 1103713 h 822251"/>
              <a:gd name="T8" fmla="*/ 1176206 w 1605516"/>
              <a:gd name="T9" fmla="*/ 1676018 h 822251"/>
              <a:gd name="T10" fmla="*/ 1378998 w 1605516"/>
              <a:gd name="T11" fmla="*/ 2043920 h 822251"/>
              <a:gd name="T12" fmla="*/ 2068497 w 1605516"/>
              <a:gd name="T13" fmla="*/ 2493575 h 822251"/>
              <a:gd name="T14" fmla="*/ 2757988 w 1605516"/>
              <a:gd name="T15" fmla="*/ 2452697 h 822251"/>
              <a:gd name="T16" fmla="*/ 3204132 w 1605516"/>
              <a:gd name="T17" fmla="*/ 2534460 h 822251"/>
              <a:gd name="T18" fmla="*/ 3731390 w 1605516"/>
              <a:gd name="T19" fmla="*/ 2902353 h 822251"/>
              <a:gd name="T20" fmla="*/ 4583123 w 1605516"/>
              <a:gd name="T21" fmla="*/ 3147621 h 822251"/>
              <a:gd name="T22" fmla="*/ 5069826 w 1605516"/>
              <a:gd name="T23" fmla="*/ 2984119 h 822251"/>
              <a:gd name="T24" fmla="*/ 6124350 w 1605516"/>
              <a:gd name="T25" fmla="*/ 2575342 h 8222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5516"/>
              <a:gd name="T40" fmla="*/ 0 h 822251"/>
              <a:gd name="T41" fmla="*/ 1605516 w 1605516"/>
              <a:gd name="T42" fmla="*/ 822251 h 8222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5516" h="822251">
                <a:moveTo>
                  <a:pt x="0" y="0"/>
                </a:moveTo>
                <a:cubicBezTo>
                  <a:pt x="37214" y="49619"/>
                  <a:pt x="74428" y="99238"/>
                  <a:pt x="106326" y="127591"/>
                </a:cubicBezTo>
                <a:cubicBezTo>
                  <a:pt x="138224" y="155945"/>
                  <a:pt x="175437" y="143540"/>
                  <a:pt x="191386" y="170121"/>
                </a:cubicBezTo>
                <a:cubicBezTo>
                  <a:pt x="207335" y="196702"/>
                  <a:pt x="182526" y="242777"/>
                  <a:pt x="202019" y="287079"/>
                </a:cubicBezTo>
                <a:cubicBezTo>
                  <a:pt x="221512" y="331381"/>
                  <a:pt x="281763" y="395177"/>
                  <a:pt x="308344" y="435935"/>
                </a:cubicBezTo>
                <a:cubicBezTo>
                  <a:pt x="334925" y="476693"/>
                  <a:pt x="322521" y="496186"/>
                  <a:pt x="361507" y="531628"/>
                </a:cubicBezTo>
                <a:cubicBezTo>
                  <a:pt x="400493" y="567070"/>
                  <a:pt x="482010" y="630865"/>
                  <a:pt x="542261" y="648586"/>
                </a:cubicBezTo>
                <a:cubicBezTo>
                  <a:pt x="602512" y="666307"/>
                  <a:pt x="673396" y="636182"/>
                  <a:pt x="723014" y="637954"/>
                </a:cubicBezTo>
                <a:cubicBezTo>
                  <a:pt x="772632" y="639726"/>
                  <a:pt x="797442" y="639726"/>
                  <a:pt x="839972" y="659219"/>
                </a:cubicBezTo>
                <a:cubicBezTo>
                  <a:pt x="882502" y="678712"/>
                  <a:pt x="917944" y="728331"/>
                  <a:pt x="978195" y="754912"/>
                </a:cubicBezTo>
                <a:cubicBezTo>
                  <a:pt x="1038446" y="781493"/>
                  <a:pt x="1143000" y="815163"/>
                  <a:pt x="1201479" y="818707"/>
                </a:cubicBezTo>
                <a:cubicBezTo>
                  <a:pt x="1259958" y="822251"/>
                  <a:pt x="1261731" y="800986"/>
                  <a:pt x="1329070" y="776177"/>
                </a:cubicBezTo>
                <a:cubicBezTo>
                  <a:pt x="1396410" y="751368"/>
                  <a:pt x="1500963" y="710609"/>
                  <a:pt x="1605516" y="669851"/>
                </a:cubicBezTo>
              </a:path>
            </a:pathLst>
          </a:custGeom>
          <a:noFill/>
          <a:ln w="38100" algn="ctr">
            <a:solidFill>
              <a:srgbClr val="CC0066"/>
            </a:solidFill>
            <a:miter lim="800000"/>
            <a:headEnd/>
            <a:tailEnd/>
          </a:ln>
        </p:spPr>
        <p:txBody>
          <a:bodyPr lIns="87177" tIns="43590" rIns="87177" bIns="43590" anchor="ctr"/>
          <a:lstStyle/>
          <a:p>
            <a:endParaRPr lang="id-ID">
              <a:solidFill>
                <a:prstClr val="black"/>
              </a:solidFill>
            </a:endParaRPr>
          </a:p>
        </p:txBody>
      </p:sp>
      <p:sp>
        <p:nvSpPr>
          <p:cNvPr id="185" name="Text Box 99"/>
          <p:cNvSpPr txBox="1">
            <a:spLocks noChangeArrowheads="1"/>
          </p:cNvSpPr>
          <p:nvPr/>
        </p:nvSpPr>
        <p:spPr bwMode="auto">
          <a:xfrm rot="14753661">
            <a:off x="4540232" y="4314081"/>
            <a:ext cx="325303" cy="373409"/>
          </a:xfrm>
          <a:prstGeom prst="rect">
            <a:avLst/>
          </a:prstGeom>
          <a:noFill/>
          <a:ln w="25400" algn="ctr">
            <a:noFill/>
            <a:miter lim="800000"/>
            <a:headEnd/>
            <a:tailEnd/>
          </a:ln>
        </p:spPr>
        <p:txBody>
          <a:bodyPr lIns="87177" tIns="43590" rIns="87177" bIns="43590" anchor="ctr"/>
          <a:lstStyle/>
          <a:p>
            <a:pPr algn="ctr" defTabSz="868363"/>
            <a:r>
              <a:rPr lang="en-US" sz="600" b="1">
                <a:solidFill>
                  <a:prstClr val="white"/>
                </a:solidFill>
              </a:rPr>
              <a:t>Tol SOROJA</a:t>
            </a:r>
          </a:p>
        </p:txBody>
      </p:sp>
      <p:sp>
        <p:nvSpPr>
          <p:cNvPr id="186" name="Freeform 71"/>
          <p:cNvSpPr>
            <a:spLocks/>
          </p:cNvSpPr>
          <p:nvPr/>
        </p:nvSpPr>
        <p:spPr bwMode="auto">
          <a:xfrm>
            <a:off x="4718184" y="4343673"/>
            <a:ext cx="171348" cy="188621"/>
          </a:xfrm>
          <a:custGeom>
            <a:avLst/>
            <a:gdLst>
              <a:gd name="T0" fmla="*/ 0 w 173"/>
              <a:gd name="T1" fmla="*/ 0 h 166"/>
              <a:gd name="T2" fmla="*/ 2147483647 w 173"/>
              <a:gd name="T3" fmla="*/ 2147483647 h 166"/>
              <a:gd name="T4" fmla="*/ 2147483647 w 173"/>
              <a:gd name="T5" fmla="*/ 2147483647 h 166"/>
              <a:gd name="T6" fmla="*/ 0 60000 65536"/>
              <a:gd name="T7" fmla="*/ 0 60000 65536"/>
              <a:gd name="T8" fmla="*/ 0 60000 65536"/>
              <a:gd name="T9" fmla="*/ 0 w 173"/>
              <a:gd name="T10" fmla="*/ 0 h 166"/>
              <a:gd name="T11" fmla="*/ 173 w 173"/>
              <a:gd name="T12" fmla="*/ 166 h 166"/>
            </a:gdLst>
            <a:ahLst/>
            <a:cxnLst>
              <a:cxn ang="T6">
                <a:pos x="T0" y="T1"/>
              </a:cxn>
              <a:cxn ang="T7">
                <a:pos x="T2" y="T3"/>
              </a:cxn>
              <a:cxn ang="T8">
                <a:pos x="T4" y="T5"/>
              </a:cxn>
            </a:cxnLst>
            <a:rect l="T9" t="T10" r="T11" b="T12"/>
            <a:pathLst>
              <a:path w="173" h="166">
                <a:moveTo>
                  <a:pt x="0" y="0"/>
                </a:moveTo>
                <a:cubicBezTo>
                  <a:pt x="6" y="32"/>
                  <a:pt x="28" y="120"/>
                  <a:pt x="58" y="144"/>
                </a:cubicBezTo>
                <a:cubicBezTo>
                  <a:pt x="86" y="166"/>
                  <a:pt x="140" y="164"/>
                  <a:pt x="173" y="164"/>
                </a:cubicBezTo>
              </a:path>
            </a:pathLst>
          </a:custGeom>
          <a:noFill/>
          <a:ln w="38100">
            <a:solidFill>
              <a:srgbClr val="C00000"/>
            </a:solidFill>
            <a:round/>
            <a:headEnd/>
            <a:tailEnd/>
          </a:ln>
        </p:spPr>
        <p:txBody>
          <a:bodyPr lIns="62275" tIns="31137" rIns="62275" bIns="31137" anchor="ctr"/>
          <a:lstStyle/>
          <a:p>
            <a:endParaRPr lang="id-ID">
              <a:solidFill>
                <a:prstClr val="black"/>
              </a:solidFill>
            </a:endParaRPr>
          </a:p>
        </p:txBody>
      </p:sp>
      <p:sp>
        <p:nvSpPr>
          <p:cNvPr id="187" name="TextBox 186"/>
          <p:cNvSpPr txBox="1"/>
          <p:nvPr/>
        </p:nvSpPr>
        <p:spPr>
          <a:xfrm rot="19702158">
            <a:off x="3995213" y="4031335"/>
            <a:ext cx="1149749" cy="646331"/>
          </a:xfrm>
          <a:prstGeom prst="rect">
            <a:avLst/>
          </a:prstGeom>
          <a:noFill/>
        </p:spPr>
        <p:txBody>
          <a:bodyPr wrap="square" rtlCol="0">
            <a:spAutoFit/>
          </a:bodyPr>
          <a:lstStyle/>
          <a:p>
            <a:pPr algn="ctr"/>
            <a:r>
              <a:rPr lang="en-US" sz="1200" b="1" dirty="0" smtClean="0">
                <a:solidFill>
                  <a:prstClr val="black"/>
                </a:solidFill>
                <a:latin typeface="Trebuchet MS"/>
              </a:rPr>
              <a:t>Metropolitan </a:t>
            </a:r>
          </a:p>
          <a:p>
            <a:pPr algn="ctr"/>
            <a:r>
              <a:rPr lang="en-US" sz="1200" b="1" dirty="0" smtClean="0">
                <a:solidFill>
                  <a:prstClr val="black"/>
                </a:solidFill>
                <a:latin typeface="Trebuchet MS"/>
              </a:rPr>
              <a:t>Bandung Raya</a:t>
            </a:r>
            <a:endParaRPr lang="en-US" sz="1200" b="1" dirty="0">
              <a:solidFill>
                <a:prstClr val="black"/>
              </a:solidFill>
              <a:latin typeface="Trebuchet MS"/>
            </a:endParaRPr>
          </a:p>
        </p:txBody>
      </p:sp>
      <p:sp>
        <p:nvSpPr>
          <p:cNvPr id="188" name="Freeform 46"/>
          <p:cNvSpPr>
            <a:spLocks noChangeArrowheads="1"/>
          </p:cNvSpPr>
          <p:nvPr/>
        </p:nvSpPr>
        <p:spPr bwMode="auto">
          <a:xfrm>
            <a:off x="4698782" y="3742125"/>
            <a:ext cx="514044" cy="612336"/>
          </a:xfrm>
          <a:custGeom>
            <a:avLst/>
            <a:gdLst>
              <a:gd name="T0" fmla="*/ 0 w 504825"/>
              <a:gd name="T1" fmla="*/ 4100807 h 1066800"/>
              <a:gd name="T2" fmla="*/ 551832 w 504825"/>
              <a:gd name="T3" fmla="*/ 3478359 h 1066800"/>
              <a:gd name="T4" fmla="*/ 588620 w 504825"/>
              <a:gd name="T5" fmla="*/ 2855938 h 1066800"/>
              <a:gd name="T6" fmla="*/ 1066875 w 504825"/>
              <a:gd name="T7" fmla="*/ 2050418 h 1066800"/>
              <a:gd name="T8" fmla="*/ 1250817 w 504825"/>
              <a:gd name="T9" fmla="*/ 1464583 h 1066800"/>
              <a:gd name="T10" fmla="*/ 1471550 w 504825"/>
              <a:gd name="T11" fmla="*/ 842136 h 1066800"/>
              <a:gd name="T12" fmla="*/ 1949803 w 504825"/>
              <a:gd name="T13" fmla="*/ 0 h 1066800"/>
              <a:gd name="T14" fmla="*/ 0 60000 65536"/>
              <a:gd name="T15" fmla="*/ 0 60000 65536"/>
              <a:gd name="T16" fmla="*/ 0 60000 65536"/>
              <a:gd name="T17" fmla="*/ 0 60000 65536"/>
              <a:gd name="T18" fmla="*/ 0 60000 65536"/>
              <a:gd name="T19" fmla="*/ 0 60000 65536"/>
              <a:gd name="T20" fmla="*/ 0 60000 65536"/>
              <a:gd name="T21" fmla="*/ 0 w 504825"/>
              <a:gd name="T22" fmla="*/ 0 h 1066800"/>
              <a:gd name="T23" fmla="*/ 504825 w 504825"/>
              <a:gd name="T24" fmla="*/ 1066800 h 106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066800">
                <a:moveTo>
                  <a:pt x="0" y="1066800"/>
                </a:moveTo>
                <a:cubicBezTo>
                  <a:pt x="58737" y="1012825"/>
                  <a:pt x="117475" y="958850"/>
                  <a:pt x="142875" y="904875"/>
                </a:cubicBezTo>
                <a:cubicBezTo>
                  <a:pt x="168275" y="850900"/>
                  <a:pt x="130175" y="804863"/>
                  <a:pt x="152400" y="742950"/>
                </a:cubicBezTo>
                <a:cubicBezTo>
                  <a:pt x="174625" y="681037"/>
                  <a:pt x="247650" y="593725"/>
                  <a:pt x="276225" y="533400"/>
                </a:cubicBezTo>
                <a:cubicBezTo>
                  <a:pt x="304800" y="473075"/>
                  <a:pt x="306388" y="433387"/>
                  <a:pt x="323850" y="381000"/>
                </a:cubicBezTo>
                <a:cubicBezTo>
                  <a:pt x="341312" y="328613"/>
                  <a:pt x="350838" y="282575"/>
                  <a:pt x="381000" y="219075"/>
                </a:cubicBezTo>
                <a:cubicBezTo>
                  <a:pt x="411162" y="155575"/>
                  <a:pt x="457993" y="77787"/>
                  <a:pt x="504825" y="0"/>
                </a:cubicBezTo>
              </a:path>
            </a:pathLst>
          </a:custGeom>
          <a:noFill/>
          <a:ln w="38100" algn="ctr">
            <a:solidFill>
              <a:srgbClr val="FFC000"/>
            </a:solidFill>
            <a:prstDash val="sysDash"/>
            <a:miter lim="800000"/>
            <a:headEnd/>
            <a:tailEnd/>
          </a:ln>
        </p:spPr>
        <p:txBody>
          <a:bodyPr lIns="87177" tIns="43590" rIns="87177" bIns="43590" anchor="ctr"/>
          <a:lstStyle/>
          <a:p>
            <a:endParaRPr lang="id-ID">
              <a:solidFill>
                <a:prstClr val="black"/>
              </a:solidFill>
            </a:endParaRPr>
          </a:p>
        </p:txBody>
      </p:sp>
      <p:sp>
        <p:nvSpPr>
          <p:cNvPr id="189" name="Freeform 53"/>
          <p:cNvSpPr>
            <a:spLocks noChangeArrowheads="1"/>
          </p:cNvSpPr>
          <p:nvPr/>
        </p:nvSpPr>
        <p:spPr bwMode="auto">
          <a:xfrm>
            <a:off x="6491472" y="3548948"/>
            <a:ext cx="990908" cy="677032"/>
          </a:xfrm>
          <a:custGeom>
            <a:avLst/>
            <a:gdLst>
              <a:gd name="T0" fmla="*/ 3787263 w 972354"/>
              <a:gd name="T1" fmla="*/ 4600651 h 1178417"/>
              <a:gd name="T2" fmla="*/ 3009748 w 972354"/>
              <a:gd name="T3" fmla="*/ 3745893 h 1178417"/>
              <a:gd name="T4" fmla="*/ 3059910 w 972354"/>
              <a:gd name="T5" fmla="*/ 3142527 h 1178417"/>
              <a:gd name="T6" fmla="*/ 2357637 w 972354"/>
              <a:gd name="T7" fmla="*/ 2388321 h 1178417"/>
              <a:gd name="T8" fmla="*/ 1228978 w 972354"/>
              <a:gd name="T9" fmla="*/ 1382715 h 1178417"/>
              <a:gd name="T10" fmla="*/ 150486 w 972354"/>
              <a:gd name="T11" fmla="*/ 754209 h 1178417"/>
              <a:gd name="T12" fmla="*/ 326055 w 972354"/>
              <a:gd name="T13" fmla="*/ 0 h 1178417"/>
              <a:gd name="T14" fmla="*/ 326055 w 972354"/>
              <a:gd name="T15" fmla="*/ 0 h 1178417"/>
              <a:gd name="T16" fmla="*/ 0 60000 65536"/>
              <a:gd name="T17" fmla="*/ 0 60000 65536"/>
              <a:gd name="T18" fmla="*/ 0 60000 65536"/>
              <a:gd name="T19" fmla="*/ 0 60000 65536"/>
              <a:gd name="T20" fmla="*/ 0 60000 65536"/>
              <a:gd name="T21" fmla="*/ 0 60000 65536"/>
              <a:gd name="T22" fmla="*/ 0 60000 65536"/>
              <a:gd name="T23" fmla="*/ 0 60000 65536"/>
              <a:gd name="T24" fmla="*/ 0 w 972354"/>
              <a:gd name="T25" fmla="*/ 0 h 1178417"/>
              <a:gd name="T26" fmla="*/ 972354 w 972354"/>
              <a:gd name="T27" fmla="*/ 1178417 h 1178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2354" h="1178417">
                <a:moveTo>
                  <a:pt x="972354" y="1178417"/>
                </a:moveTo>
                <a:cubicBezTo>
                  <a:pt x="888104" y="1100070"/>
                  <a:pt x="803855" y="1021724"/>
                  <a:pt x="772731" y="959476"/>
                </a:cubicBezTo>
                <a:cubicBezTo>
                  <a:pt x="741607" y="897228"/>
                  <a:pt x="813514" y="862885"/>
                  <a:pt x="785610" y="804930"/>
                </a:cubicBezTo>
                <a:cubicBezTo>
                  <a:pt x="757706" y="746975"/>
                  <a:pt x="683653" y="686874"/>
                  <a:pt x="605306" y="611747"/>
                </a:cubicBezTo>
                <a:cubicBezTo>
                  <a:pt x="526959" y="536620"/>
                  <a:pt x="409976" y="423930"/>
                  <a:pt x="315531" y="354169"/>
                </a:cubicBezTo>
                <a:cubicBezTo>
                  <a:pt x="221086" y="284408"/>
                  <a:pt x="77273" y="252211"/>
                  <a:pt x="38636" y="193183"/>
                </a:cubicBezTo>
                <a:cubicBezTo>
                  <a:pt x="0" y="134155"/>
                  <a:pt x="83712" y="0"/>
                  <a:pt x="83712" y="0"/>
                </a:cubicBezTo>
              </a:path>
            </a:pathLst>
          </a:custGeom>
          <a:noFill/>
          <a:ln w="28575" algn="ctr">
            <a:solidFill>
              <a:schemeClr val="bg1"/>
            </a:solidFill>
            <a:prstDash val="sysDash"/>
            <a:miter lim="800000"/>
            <a:headEnd/>
            <a:tailEnd/>
          </a:ln>
        </p:spPr>
        <p:txBody>
          <a:bodyPr lIns="87177" tIns="43590" rIns="87177" bIns="43590" anchor="ctr"/>
          <a:lstStyle/>
          <a:p>
            <a:endParaRPr lang="id-ID">
              <a:solidFill>
                <a:prstClr val="black"/>
              </a:solidFill>
            </a:endParaRPr>
          </a:p>
        </p:txBody>
      </p:sp>
      <p:sp>
        <p:nvSpPr>
          <p:cNvPr id="190" name="Text Box 73"/>
          <p:cNvSpPr txBox="1">
            <a:spLocks noChangeArrowheads="1"/>
          </p:cNvSpPr>
          <p:nvPr/>
        </p:nvSpPr>
        <p:spPr bwMode="auto">
          <a:xfrm rot="17663752">
            <a:off x="4668507" y="3810633"/>
            <a:ext cx="585910" cy="295817"/>
          </a:xfrm>
          <a:prstGeom prst="rect">
            <a:avLst/>
          </a:prstGeom>
          <a:noFill/>
          <a:ln w="25400" algn="ctr">
            <a:noFill/>
            <a:miter lim="800000"/>
            <a:headEnd/>
            <a:tailEnd/>
          </a:ln>
        </p:spPr>
        <p:txBody>
          <a:bodyPr lIns="87177" tIns="43590" rIns="87177" bIns="43590" anchor="ctr"/>
          <a:lstStyle/>
          <a:p>
            <a:pPr algn="ctr" defTabSz="868363"/>
            <a:r>
              <a:rPr lang="en-US" sz="700" b="1">
                <a:solidFill>
                  <a:prstClr val="white"/>
                </a:solidFill>
              </a:rPr>
              <a:t>Tol CISUMDAWU</a:t>
            </a:r>
          </a:p>
        </p:txBody>
      </p:sp>
      <p:sp>
        <p:nvSpPr>
          <p:cNvPr id="191" name="Text Box 37"/>
          <p:cNvSpPr txBox="1">
            <a:spLocks noChangeArrowheads="1"/>
          </p:cNvSpPr>
          <p:nvPr/>
        </p:nvSpPr>
        <p:spPr bwMode="auto">
          <a:xfrm>
            <a:off x="6428428" y="3263738"/>
            <a:ext cx="1021622" cy="201382"/>
          </a:xfrm>
          <a:prstGeom prst="rect">
            <a:avLst/>
          </a:prstGeom>
          <a:noFill/>
          <a:ln w="9525" algn="ctr">
            <a:noFill/>
            <a:prstDash val="dash"/>
            <a:miter lim="800000"/>
            <a:headEnd/>
            <a:tailEnd/>
          </a:ln>
        </p:spPr>
        <p:txBody>
          <a:bodyPr lIns="62275" tIns="31137" rIns="62275" bIns="31137">
            <a:spAutoFit/>
          </a:bodyPr>
          <a:lstStyle/>
          <a:p>
            <a:pPr algn="ctr" defTabSz="868363"/>
            <a:r>
              <a:rPr lang="en-US" sz="900" b="1">
                <a:solidFill>
                  <a:prstClr val="white"/>
                </a:solidFill>
              </a:rPr>
              <a:t>Pel.Cirebon</a:t>
            </a:r>
          </a:p>
        </p:txBody>
      </p:sp>
      <p:sp>
        <p:nvSpPr>
          <p:cNvPr id="192" name="Freeform 54"/>
          <p:cNvSpPr>
            <a:spLocks noChangeArrowheads="1"/>
          </p:cNvSpPr>
          <p:nvPr/>
        </p:nvSpPr>
        <p:spPr bwMode="auto">
          <a:xfrm>
            <a:off x="6402564" y="3526175"/>
            <a:ext cx="536675" cy="15491"/>
          </a:xfrm>
          <a:custGeom>
            <a:avLst/>
            <a:gdLst>
              <a:gd name="T0" fmla="*/ 0 w 526211"/>
              <a:gd name="T1" fmla="*/ 27319 h 27317"/>
              <a:gd name="T2" fmla="*/ 717094 w 526211"/>
              <a:gd name="T3" fmla="*/ 81958 h 27317"/>
              <a:gd name="T4" fmla="*/ 1468334 w 526211"/>
              <a:gd name="T5" fmla="*/ 54637 h 27317"/>
              <a:gd name="T6" fmla="*/ 2082983 w 526211"/>
              <a:gd name="T7" fmla="*/ 0 h 27317"/>
              <a:gd name="T8" fmla="*/ 0 60000 65536"/>
              <a:gd name="T9" fmla="*/ 0 60000 65536"/>
              <a:gd name="T10" fmla="*/ 0 60000 65536"/>
              <a:gd name="T11" fmla="*/ 0 60000 65536"/>
              <a:gd name="T12" fmla="*/ 0 w 526211"/>
              <a:gd name="T13" fmla="*/ 0 h 27317"/>
              <a:gd name="T14" fmla="*/ 526211 w 526211"/>
              <a:gd name="T15" fmla="*/ 27317 h 27317"/>
            </a:gdLst>
            <a:ahLst/>
            <a:cxnLst>
              <a:cxn ang="T8">
                <a:pos x="T0" y="T1"/>
              </a:cxn>
              <a:cxn ang="T9">
                <a:pos x="T2" y="T3"/>
              </a:cxn>
              <a:cxn ang="T10">
                <a:pos x="T4" y="T5"/>
              </a:cxn>
              <a:cxn ang="T11">
                <a:pos x="T6" y="T7"/>
              </a:cxn>
            </a:cxnLst>
            <a:rect l="T12" t="T13" r="T14" b="T15"/>
            <a:pathLst>
              <a:path w="526211" h="27317">
                <a:moveTo>
                  <a:pt x="0" y="8626"/>
                </a:moveTo>
                <a:cubicBezTo>
                  <a:pt x="59666" y="16533"/>
                  <a:pt x="119332" y="24441"/>
                  <a:pt x="181155" y="25879"/>
                </a:cubicBezTo>
                <a:cubicBezTo>
                  <a:pt x="242978" y="27317"/>
                  <a:pt x="313427" y="21565"/>
                  <a:pt x="370936" y="17252"/>
                </a:cubicBezTo>
                <a:cubicBezTo>
                  <a:pt x="428445" y="12939"/>
                  <a:pt x="477328" y="6469"/>
                  <a:pt x="526211" y="0"/>
                </a:cubicBezTo>
              </a:path>
            </a:pathLst>
          </a:custGeom>
          <a:noFill/>
          <a:ln w="38100" algn="ctr">
            <a:solidFill>
              <a:srgbClr val="CC0066"/>
            </a:solidFill>
            <a:miter lim="800000"/>
            <a:headEnd/>
            <a:tailEnd/>
          </a:ln>
        </p:spPr>
        <p:txBody>
          <a:bodyPr lIns="87177" tIns="43590" rIns="87177" bIns="43590" anchor="ctr"/>
          <a:lstStyle/>
          <a:p>
            <a:endParaRPr lang="id-ID">
              <a:solidFill>
                <a:prstClr val="black"/>
              </a:solidFill>
            </a:endParaRPr>
          </a:p>
        </p:txBody>
      </p:sp>
      <p:sp>
        <p:nvSpPr>
          <p:cNvPr id="193" name="Freeform 55"/>
          <p:cNvSpPr>
            <a:spLocks noChangeArrowheads="1"/>
          </p:cNvSpPr>
          <p:nvPr/>
        </p:nvSpPr>
        <p:spPr bwMode="auto">
          <a:xfrm>
            <a:off x="6939291" y="3526167"/>
            <a:ext cx="588403" cy="19136"/>
          </a:xfrm>
          <a:custGeom>
            <a:avLst/>
            <a:gdLst>
              <a:gd name="T0" fmla="*/ 0 w 577970"/>
              <a:gd name="T1" fmla="*/ 49117 h 33067"/>
              <a:gd name="T2" fmla="*/ 592186 w 577970"/>
              <a:gd name="T3" fmla="*/ 12277 h 33067"/>
              <a:gd name="T4" fmla="*/ 1315960 w 577970"/>
              <a:gd name="T5" fmla="*/ 122784 h 33067"/>
              <a:gd name="T6" fmla="*/ 2204232 w 577970"/>
              <a:gd name="T7" fmla="*/ 122784 h 33067"/>
              <a:gd name="T8" fmla="*/ 0 60000 65536"/>
              <a:gd name="T9" fmla="*/ 0 60000 65536"/>
              <a:gd name="T10" fmla="*/ 0 60000 65536"/>
              <a:gd name="T11" fmla="*/ 0 60000 65536"/>
              <a:gd name="T12" fmla="*/ 0 w 577970"/>
              <a:gd name="T13" fmla="*/ 0 h 33067"/>
              <a:gd name="T14" fmla="*/ 577970 w 577970"/>
              <a:gd name="T15" fmla="*/ 33067 h 33067"/>
            </a:gdLst>
            <a:ahLst/>
            <a:cxnLst>
              <a:cxn ang="T8">
                <a:pos x="T0" y="T1"/>
              </a:cxn>
              <a:cxn ang="T9">
                <a:pos x="T2" y="T3"/>
              </a:cxn>
              <a:cxn ang="T10">
                <a:pos x="T4" y="T5"/>
              </a:cxn>
              <a:cxn ang="T11">
                <a:pos x="T6" y="T7"/>
              </a:cxn>
            </a:cxnLst>
            <a:rect l="T12" t="T13" r="T14" b="T15"/>
            <a:pathLst>
              <a:path w="577970" h="33067">
                <a:moveTo>
                  <a:pt x="0" y="11502"/>
                </a:moveTo>
                <a:cubicBezTo>
                  <a:pt x="48883" y="5751"/>
                  <a:pt x="97767" y="0"/>
                  <a:pt x="155276" y="2875"/>
                </a:cubicBezTo>
                <a:cubicBezTo>
                  <a:pt x="212785" y="5750"/>
                  <a:pt x="274608" y="24441"/>
                  <a:pt x="345057" y="28754"/>
                </a:cubicBezTo>
                <a:cubicBezTo>
                  <a:pt x="415506" y="33067"/>
                  <a:pt x="496738" y="30910"/>
                  <a:pt x="577970" y="28754"/>
                </a:cubicBezTo>
              </a:path>
            </a:pathLst>
          </a:custGeom>
          <a:noFill/>
          <a:ln w="38100" algn="ctr">
            <a:solidFill>
              <a:srgbClr val="FFC000"/>
            </a:solidFill>
            <a:prstDash val="sysDash"/>
            <a:miter lim="800000"/>
            <a:headEnd/>
            <a:tailEnd/>
          </a:ln>
        </p:spPr>
        <p:txBody>
          <a:bodyPr lIns="87177" tIns="43590" rIns="87177" bIns="43590" anchor="ctr"/>
          <a:lstStyle/>
          <a:p>
            <a:endParaRPr lang="id-ID">
              <a:solidFill>
                <a:prstClr val="black"/>
              </a:solidFill>
            </a:endParaRPr>
          </a:p>
        </p:txBody>
      </p:sp>
      <p:sp>
        <p:nvSpPr>
          <p:cNvPr id="194" name="Text Box 75"/>
          <p:cNvSpPr txBox="1">
            <a:spLocks noChangeArrowheads="1"/>
          </p:cNvSpPr>
          <p:nvPr/>
        </p:nvSpPr>
        <p:spPr bwMode="auto">
          <a:xfrm>
            <a:off x="6208592" y="3492288"/>
            <a:ext cx="1189737" cy="87477"/>
          </a:xfrm>
          <a:prstGeom prst="rect">
            <a:avLst/>
          </a:prstGeom>
          <a:noFill/>
          <a:ln w="25400" algn="ctr">
            <a:noFill/>
            <a:miter lim="800000"/>
            <a:headEnd/>
            <a:tailEnd/>
          </a:ln>
        </p:spPr>
        <p:txBody>
          <a:bodyPr lIns="87177" tIns="43590" rIns="87177" bIns="43590" anchor="ctr"/>
          <a:lstStyle/>
          <a:p>
            <a:pPr algn="ctr" defTabSz="868363"/>
            <a:r>
              <a:rPr lang="en-US" sz="900" b="1">
                <a:solidFill>
                  <a:prstClr val="white"/>
                </a:solidFill>
              </a:rPr>
              <a:t>Tol Kanci-Pejagan</a:t>
            </a:r>
          </a:p>
        </p:txBody>
      </p:sp>
      <p:sp>
        <p:nvSpPr>
          <p:cNvPr id="195" name="TextBox 194"/>
          <p:cNvSpPr txBox="1"/>
          <p:nvPr/>
        </p:nvSpPr>
        <p:spPr>
          <a:xfrm rot="19702158">
            <a:off x="6017709" y="3449254"/>
            <a:ext cx="1128574" cy="461665"/>
          </a:xfrm>
          <a:prstGeom prst="rect">
            <a:avLst/>
          </a:prstGeom>
          <a:noFill/>
        </p:spPr>
        <p:txBody>
          <a:bodyPr wrap="square" rtlCol="0">
            <a:spAutoFit/>
          </a:bodyPr>
          <a:lstStyle/>
          <a:p>
            <a:pPr algn="ctr"/>
            <a:r>
              <a:rPr lang="en-US" sz="1200" b="1" dirty="0" smtClean="0">
                <a:solidFill>
                  <a:prstClr val="black"/>
                </a:solidFill>
                <a:latin typeface="Trebuchet MS"/>
              </a:rPr>
              <a:t>Metropolitan </a:t>
            </a:r>
          </a:p>
          <a:p>
            <a:pPr algn="ctr"/>
            <a:r>
              <a:rPr lang="en-US" sz="1200" b="1" dirty="0" smtClean="0">
                <a:solidFill>
                  <a:prstClr val="black"/>
                </a:solidFill>
                <a:latin typeface="Trebuchet MS"/>
              </a:rPr>
              <a:t>Cirebon Raya</a:t>
            </a:r>
            <a:endParaRPr lang="en-US" sz="1200" b="1" dirty="0">
              <a:solidFill>
                <a:prstClr val="black"/>
              </a:solidFill>
              <a:latin typeface="Trebuchet MS"/>
            </a:endParaRPr>
          </a:p>
        </p:txBody>
      </p:sp>
      <p:sp>
        <p:nvSpPr>
          <p:cNvPr id="196" name="Freeform 195"/>
          <p:cNvSpPr/>
          <p:nvPr/>
        </p:nvSpPr>
        <p:spPr>
          <a:xfrm>
            <a:off x="5203119" y="5031816"/>
            <a:ext cx="547928" cy="152227"/>
          </a:xfrm>
          <a:custGeom>
            <a:avLst/>
            <a:gdLst>
              <a:gd name="connsiteX0" fmla="*/ 336550 w 546100"/>
              <a:gd name="connsiteY0" fmla="*/ 0 h 282575"/>
              <a:gd name="connsiteX1" fmla="*/ 285750 w 546100"/>
              <a:gd name="connsiteY1" fmla="*/ 19050 h 282575"/>
              <a:gd name="connsiteX2" fmla="*/ 292100 w 546100"/>
              <a:gd name="connsiteY2" fmla="*/ 25400 h 282575"/>
              <a:gd name="connsiteX3" fmla="*/ 263525 w 546100"/>
              <a:gd name="connsiteY3" fmla="*/ 28575 h 282575"/>
              <a:gd name="connsiteX4" fmla="*/ 250825 w 546100"/>
              <a:gd name="connsiteY4" fmla="*/ 38100 h 282575"/>
              <a:gd name="connsiteX5" fmla="*/ 250825 w 546100"/>
              <a:gd name="connsiteY5" fmla="*/ 57150 h 282575"/>
              <a:gd name="connsiteX6" fmla="*/ 238125 w 546100"/>
              <a:gd name="connsiteY6" fmla="*/ 63500 h 282575"/>
              <a:gd name="connsiteX7" fmla="*/ 234950 w 546100"/>
              <a:gd name="connsiteY7" fmla="*/ 79375 h 282575"/>
              <a:gd name="connsiteX8" fmla="*/ 209550 w 546100"/>
              <a:gd name="connsiteY8" fmla="*/ 82550 h 282575"/>
              <a:gd name="connsiteX9" fmla="*/ 165100 w 546100"/>
              <a:gd name="connsiteY9" fmla="*/ 82550 h 282575"/>
              <a:gd name="connsiteX10" fmla="*/ 130175 w 546100"/>
              <a:gd name="connsiteY10" fmla="*/ 92075 h 282575"/>
              <a:gd name="connsiteX11" fmla="*/ 101600 w 546100"/>
              <a:gd name="connsiteY11" fmla="*/ 130175 h 282575"/>
              <a:gd name="connsiteX12" fmla="*/ 73025 w 546100"/>
              <a:gd name="connsiteY12" fmla="*/ 146050 h 282575"/>
              <a:gd name="connsiteX13" fmla="*/ 63500 w 546100"/>
              <a:gd name="connsiteY13" fmla="*/ 155575 h 282575"/>
              <a:gd name="connsiteX14" fmla="*/ 9525 w 546100"/>
              <a:gd name="connsiteY14" fmla="*/ 174625 h 282575"/>
              <a:gd name="connsiteX15" fmla="*/ 0 w 546100"/>
              <a:gd name="connsiteY15" fmla="*/ 193675 h 282575"/>
              <a:gd name="connsiteX16" fmla="*/ 0 w 546100"/>
              <a:gd name="connsiteY16" fmla="*/ 234950 h 282575"/>
              <a:gd name="connsiteX17" fmla="*/ 0 w 546100"/>
              <a:gd name="connsiteY17" fmla="*/ 257175 h 282575"/>
              <a:gd name="connsiteX18" fmla="*/ 0 w 546100"/>
              <a:gd name="connsiteY18" fmla="*/ 273050 h 282575"/>
              <a:gd name="connsiteX19" fmla="*/ 22225 w 546100"/>
              <a:gd name="connsiteY19" fmla="*/ 282575 h 282575"/>
              <a:gd name="connsiteX20" fmla="*/ 73025 w 546100"/>
              <a:gd name="connsiteY20" fmla="*/ 279400 h 282575"/>
              <a:gd name="connsiteX21" fmla="*/ 130175 w 546100"/>
              <a:gd name="connsiteY21" fmla="*/ 269875 h 282575"/>
              <a:gd name="connsiteX22" fmla="*/ 190500 w 546100"/>
              <a:gd name="connsiteY22" fmla="*/ 263525 h 282575"/>
              <a:gd name="connsiteX23" fmla="*/ 244475 w 546100"/>
              <a:gd name="connsiteY23" fmla="*/ 263525 h 282575"/>
              <a:gd name="connsiteX24" fmla="*/ 288925 w 546100"/>
              <a:gd name="connsiteY24" fmla="*/ 257175 h 282575"/>
              <a:gd name="connsiteX25" fmla="*/ 333375 w 546100"/>
              <a:gd name="connsiteY25" fmla="*/ 263525 h 282575"/>
              <a:gd name="connsiteX26" fmla="*/ 387350 w 546100"/>
              <a:gd name="connsiteY26" fmla="*/ 266700 h 282575"/>
              <a:gd name="connsiteX27" fmla="*/ 431800 w 546100"/>
              <a:gd name="connsiteY27" fmla="*/ 266700 h 282575"/>
              <a:gd name="connsiteX28" fmla="*/ 469900 w 546100"/>
              <a:gd name="connsiteY28" fmla="*/ 273050 h 282575"/>
              <a:gd name="connsiteX29" fmla="*/ 504825 w 546100"/>
              <a:gd name="connsiteY29" fmla="*/ 276225 h 282575"/>
              <a:gd name="connsiteX30" fmla="*/ 546100 w 546100"/>
              <a:gd name="connsiteY30" fmla="*/ 257175 h 282575"/>
              <a:gd name="connsiteX31" fmla="*/ 533400 w 546100"/>
              <a:gd name="connsiteY31" fmla="*/ 231775 h 282575"/>
              <a:gd name="connsiteX32" fmla="*/ 514350 w 546100"/>
              <a:gd name="connsiteY32" fmla="*/ 212725 h 282575"/>
              <a:gd name="connsiteX33" fmla="*/ 514350 w 546100"/>
              <a:gd name="connsiteY33" fmla="*/ 180975 h 282575"/>
              <a:gd name="connsiteX34" fmla="*/ 523875 w 546100"/>
              <a:gd name="connsiteY34" fmla="*/ 146050 h 282575"/>
              <a:gd name="connsiteX35" fmla="*/ 523875 w 546100"/>
              <a:gd name="connsiteY35" fmla="*/ 114300 h 282575"/>
              <a:gd name="connsiteX36" fmla="*/ 485775 w 546100"/>
              <a:gd name="connsiteY36" fmla="*/ 92075 h 282575"/>
              <a:gd name="connsiteX37" fmla="*/ 425450 w 546100"/>
              <a:gd name="connsiteY37" fmla="*/ 85725 h 282575"/>
              <a:gd name="connsiteX38" fmla="*/ 377825 w 546100"/>
              <a:gd name="connsiteY38" fmla="*/ 57150 h 282575"/>
              <a:gd name="connsiteX39" fmla="*/ 336550 w 546100"/>
              <a:gd name="connsiteY39" fmla="*/ 0 h 2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46100" h="282575">
                <a:moveTo>
                  <a:pt x="336550" y="0"/>
                </a:moveTo>
                <a:lnTo>
                  <a:pt x="285750" y="19050"/>
                </a:lnTo>
                <a:lnTo>
                  <a:pt x="292100" y="25400"/>
                </a:lnTo>
                <a:lnTo>
                  <a:pt x="263525" y="28575"/>
                </a:lnTo>
                <a:lnTo>
                  <a:pt x="250825" y="38100"/>
                </a:lnTo>
                <a:lnTo>
                  <a:pt x="250825" y="57150"/>
                </a:lnTo>
                <a:lnTo>
                  <a:pt x="238125" y="63500"/>
                </a:lnTo>
                <a:lnTo>
                  <a:pt x="234950" y="79375"/>
                </a:lnTo>
                <a:lnTo>
                  <a:pt x="209550" y="82550"/>
                </a:lnTo>
                <a:lnTo>
                  <a:pt x="165100" y="82550"/>
                </a:lnTo>
                <a:lnTo>
                  <a:pt x="130175" y="92075"/>
                </a:lnTo>
                <a:lnTo>
                  <a:pt x="101600" y="130175"/>
                </a:lnTo>
                <a:lnTo>
                  <a:pt x="73025" y="146050"/>
                </a:lnTo>
                <a:lnTo>
                  <a:pt x="63500" y="155575"/>
                </a:lnTo>
                <a:lnTo>
                  <a:pt x="9525" y="174625"/>
                </a:lnTo>
                <a:lnTo>
                  <a:pt x="0" y="193675"/>
                </a:lnTo>
                <a:lnTo>
                  <a:pt x="0" y="234950"/>
                </a:lnTo>
                <a:lnTo>
                  <a:pt x="0" y="257175"/>
                </a:lnTo>
                <a:lnTo>
                  <a:pt x="0" y="273050"/>
                </a:lnTo>
                <a:lnTo>
                  <a:pt x="22225" y="282575"/>
                </a:lnTo>
                <a:lnTo>
                  <a:pt x="73025" y="279400"/>
                </a:lnTo>
                <a:lnTo>
                  <a:pt x="130175" y="269875"/>
                </a:lnTo>
                <a:lnTo>
                  <a:pt x="190500" y="263525"/>
                </a:lnTo>
                <a:lnTo>
                  <a:pt x="244475" y="263525"/>
                </a:lnTo>
                <a:lnTo>
                  <a:pt x="288925" y="257175"/>
                </a:lnTo>
                <a:lnTo>
                  <a:pt x="333375" y="263525"/>
                </a:lnTo>
                <a:lnTo>
                  <a:pt x="387350" y="266700"/>
                </a:lnTo>
                <a:lnTo>
                  <a:pt x="431800" y="266700"/>
                </a:lnTo>
                <a:lnTo>
                  <a:pt x="469900" y="273050"/>
                </a:lnTo>
                <a:lnTo>
                  <a:pt x="504825" y="276225"/>
                </a:lnTo>
                <a:lnTo>
                  <a:pt x="546100" y="257175"/>
                </a:lnTo>
                <a:lnTo>
                  <a:pt x="533400" y="231775"/>
                </a:lnTo>
                <a:lnTo>
                  <a:pt x="514350" y="212725"/>
                </a:lnTo>
                <a:lnTo>
                  <a:pt x="514350" y="180975"/>
                </a:lnTo>
                <a:lnTo>
                  <a:pt x="523875" y="146050"/>
                </a:lnTo>
                <a:lnTo>
                  <a:pt x="523875" y="114300"/>
                </a:lnTo>
                <a:lnTo>
                  <a:pt x="485775" y="92075"/>
                </a:lnTo>
                <a:lnTo>
                  <a:pt x="425450" y="85725"/>
                </a:lnTo>
                <a:lnTo>
                  <a:pt x="377825" y="57150"/>
                </a:lnTo>
                <a:lnTo>
                  <a:pt x="336550" y="0"/>
                </a:lnTo>
                <a:close/>
              </a:path>
            </a:pathLst>
          </a:cu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7" name="Freeform 58"/>
          <p:cNvSpPr>
            <a:spLocks noChangeArrowheads="1"/>
          </p:cNvSpPr>
          <p:nvPr/>
        </p:nvSpPr>
        <p:spPr bwMode="auto">
          <a:xfrm>
            <a:off x="1242726" y="4192265"/>
            <a:ext cx="7275824" cy="1739508"/>
          </a:xfrm>
          <a:custGeom>
            <a:avLst/>
            <a:gdLst>
              <a:gd name="T0" fmla="*/ 0 w 7145079"/>
              <a:gd name="T1" fmla="*/ 7817063 h 3030279"/>
              <a:gd name="T2" fmla="*/ 1022110 w 7145079"/>
              <a:gd name="T3" fmla="*/ 7530579 h 3030279"/>
              <a:gd name="T4" fmla="*/ 1594508 w 7145079"/>
              <a:gd name="T5" fmla="*/ 7980793 h 3030279"/>
              <a:gd name="T6" fmla="*/ 1880697 w 7145079"/>
              <a:gd name="T7" fmla="*/ 8635635 h 3030279"/>
              <a:gd name="T8" fmla="*/ 2453082 w 7145079"/>
              <a:gd name="T9" fmla="*/ 9249487 h 3030279"/>
              <a:gd name="T10" fmla="*/ 2657510 w 7145079"/>
              <a:gd name="T11" fmla="*/ 10027170 h 3030279"/>
              <a:gd name="T12" fmla="*/ 2902809 w 7145079"/>
              <a:gd name="T13" fmla="*/ 10886627 h 3030279"/>
              <a:gd name="T14" fmla="*/ 3720502 w 7145079"/>
              <a:gd name="T15" fmla="*/ 11582358 h 3030279"/>
              <a:gd name="T16" fmla="*/ 4660868 w 7145079"/>
              <a:gd name="T17" fmla="*/ 11377733 h 3030279"/>
              <a:gd name="T18" fmla="*/ 6050906 w 7145079"/>
              <a:gd name="T19" fmla="*/ 10600154 h 3030279"/>
              <a:gd name="T20" fmla="*/ 7972500 w 7145079"/>
              <a:gd name="T21" fmla="*/ 9536008 h 3030279"/>
              <a:gd name="T22" fmla="*/ 10098483 w 7145079"/>
              <a:gd name="T23" fmla="*/ 8349157 h 3030279"/>
              <a:gd name="T24" fmla="*/ 11815642 w 7145079"/>
              <a:gd name="T25" fmla="*/ 7571507 h 3030279"/>
              <a:gd name="T26" fmla="*/ 13900710 w 7145079"/>
              <a:gd name="T27" fmla="*/ 6630190 h 3030279"/>
              <a:gd name="T28" fmla="*/ 14841112 w 7145079"/>
              <a:gd name="T29" fmla="*/ 6384642 h 3030279"/>
              <a:gd name="T30" fmla="*/ 16190289 w 7145079"/>
              <a:gd name="T31" fmla="*/ 6343698 h 3030279"/>
              <a:gd name="T32" fmla="*/ 18725169 w 7145079"/>
              <a:gd name="T33" fmla="*/ 6425569 h 3030279"/>
              <a:gd name="T34" fmla="*/ 20033489 w 7145079"/>
              <a:gd name="T35" fmla="*/ 5975351 h 3030279"/>
              <a:gd name="T36" fmla="*/ 21954967 w 7145079"/>
              <a:gd name="T37" fmla="*/ 5443317 h 3030279"/>
              <a:gd name="T38" fmla="*/ 23549553 w 7145079"/>
              <a:gd name="T39" fmla="*/ 5115902 h 3030279"/>
              <a:gd name="T40" fmla="*/ 24980453 w 7145079"/>
              <a:gd name="T41" fmla="*/ 4706611 h 3030279"/>
              <a:gd name="T42" fmla="*/ 25961625 w 7145079"/>
              <a:gd name="T43" fmla="*/ 3888088 h 3030279"/>
              <a:gd name="T44" fmla="*/ 25920759 w 7145079"/>
              <a:gd name="T45" fmla="*/ 3315095 h 3030279"/>
              <a:gd name="T46" fmla="*/ 25839012 w 7145079"/>
              <a:gd name="T47" fmla="*/ 2578419 h 3030279"/>
              <a:gd name="T48" fmla="*/ 26615872 w 7145079"/>
              <a:gd name="T49" fmla="*/ 1800805 h 3030279"/>
              <a:gd name="T50" fmla="*/ 27392541 w 7145079"/>
              <a:gd name="T51" fmla="*/ 1391530 h 3030279"/>
              <a:gd name="T52" fmla="*/ 27106482 w 7145079"/>
              <a:gd name="T53" fmla="*/ 777615 h 3030279"/>
              <a:gd name="T54" fmla="*/ 26452235 w 7145079"/>
              <a:gd name="T55" fmla="*/ 327416 h 3030279"/>
              <a:gd name="T56" fmla="*/ 26452235 w 7145079"/>
              <a:gd name="T57" fmla="*/ 0 h 3030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45079"/>
              <a:gd name="T88" fmla="*/ 0 h 3030279"/>
              <a:gd name="T89" fmla="*/ 7145079 w 7145079"/>
              <a:gd name="T90" fmla="*/ 3030279 h 3030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45079" h="3030279">
                <a:moveTo>
                  <a:pt x="0" y="2030819"/>
                </a:moveTo>
                <a:cubicBezTo>
                  <a:pt x="98351" y="1990061"/>
                  <a:pt x="196702" y="1949303"/>
                  <a:pt x="265814" y="1956391"/>
                </a:cubicBezTo>
                <a:cubicBezTo>
                  <a:pt x="334926" y="1963479"/>
                  <a:pt x="377456" y="2025502"/>
                  <a:pt x="414670" y="2073349"/>
                </a:cubicBezTo>
                <a:cubicBezTo>
                  <a:pt x="451884" y="2121196"/>
                  <a:pt x="451884" y="2188535"/>
                  <a:pt x="489098" y="2243470"/>
                </a:cubicBezTo>
                <a:cubicBezTo>
                  <a:pt x="526312" y="2298405"/>
                  <a:pt x="604283" y="2342707"/>
                  <a:pt x="637953" y="2402958"/>
                </a:cubicBezTo>
                <a:cubicBezTo>
                  <a:pt x="671623" y="2463209"/>
                  <a:pt x="671623" y="2534093"/>
                  <a:pt x="691116" y="2604977"/>
                </a:cubicBezTo>
                <a:cubicBezTo>
                  <a:pt x="710609" y="2675861"/>
                  <a:pt x="708837" y="2760920"/>
                  <a:pt x="754912" y="2828260"/>
                </a:cubicBezTo>
                <a:cubicBezTo>
                  <a:pt x="800987" y="2895600"/>
                  <a:pt x="891363" y="2987749"/>
                  <a:pt x="967563" y="3009014"/>
                </a:cubicBezTo>
                <a:cubicBezTo>
                  <a:pt x="1043763" y="3030279"/>
                  <a:pt x="1111103" y="2998381"/>
                  <a:pt x="1212112" y="2955851"/>
                </a:cubicBezTo>
                <a:cubicBezTo>
                  <a:pt x="1313121" y="2913321"/>
                  <a:pt x="1573619" y="2753833"/>
                  <a:pt x="1573619" y="2753833"/>
                </a:cubicBezTo>
                <a:lnTo>
                  <a:pt x="2073349" y="2477386"/>
                </a:lnTo>
                <a:cubicBezTo>
                  <a:pt x="2248786" y="2379921"/>
                  <a:pt x="2459665" y="2254103"/>
                  <a:pt x="2626242" y="2169042"/>
                </a:cubicBezTo>
                <a:cubicBezTo>
                  <a:pt x="2792819" y="2083982"/>
                  <a:pt x="3072809" y="1967023"/>
                  <a:pt x="3072809" y="1967023"/>
                </a:cubicBezTo>
                <a:cubicBezTo>
                  <a:pt x="3237614" y="1892595"/>
                  <a:pt x="3483935" y="1773865"/>
                  <a:pt x="3615070" y="1722474"/>
                </a:cubicBezTo>
                <a:cubicBezTo>
                  <a:pt x="3746205" y="1671083"/>
                  <a:pt x="3760382" y="1671084"/>
                  <a:pt x="3859619" y="1658679"/>
                </a:cubicBezTo>
                <a:cubicBezTo>
                  <a:pt x="3958856" y="1646274"/>
                  <a:pt x="4042144" y="1646274"/>
                  <a:pt x="4210493" y="1648046"/>
                </a:cubicBezTo>
                <a:cubicBezTo>
                  <a:pt x="4378842" y="1649818"/>
                  <a:pt x="4703135" y="1685261"/>
                  <a:pt x="4869712" y="1669312"/>
                </a:cubicBezTo>
                <a:cubicBezTo>
                  <a:pt x="5036289" y="1653363"/>
                  <a:pt x="5069958" y="1594883"/>
                  <a:pt x="5209953" y="1552353"/>
                </a:cubicBezTo>
                <a:cubicBezTo>
                  <a:pt x="5349948" y="1509823"/>
                  <a:pt x="5557284" y="1451344"/>
                  <a:pt x="5709684" y="1414130"/>
                </a:cubicBezTo>
                <a:cubicBezTo>
                  <a:pt x="5862084" y="1376916"/>
                  <a:pt x="5993218" y="1360968"/>
                  <a:pt x="6124353" y="1329070"/>
                </a:cubicBezTo>
                <a:cubicBezTo>
                  <a:pt x="6255488" y="1297172"/>
                  <a:pt x="6391940" y="1275907"/>
                  <a:pt x="6496493" y="1222744"/>
                </a:cubicBezTo>
                <a:cubicBezTo>
                  <a:pt x="6601046" y="1169581"/>
                  <a:pt x="6710916" y="1070344"/>
                  <a:pt x="6751674" y="1010093"/>
                </a:cubicBezTo>
                <a:cubicBezTo>
                  <a:pt x="6792432" y="949842"/>
                  <a:pt x="6746358" y="917944"/>
                  <a:pt x="6741042" y="861237"/>
                </a:cubicBezTo>
                <a:cubicBezTo>
                  <a:pt x="6735726" y="804530"/>
                  <a:pt x="6689651" y="735418"/>
                  <a:pt x="6719777" y="669851"/>
                </a:cubicBezTo>
                <a:cubicBezTo>
                  <a:pt x="6749903" y="604284"/>
                  <a:pt x="6854456" y="519224"/>
                  <a:pt x="6921795" y="467833"/>
                </a:cubicBezTo>
                <a:cubicBezTo>
                  <a:pt x="6989135" y="416442"/>
                  <a:pt x="7102549" y="405809"/>
                  <a:pt x="7123814" y="361507"/>
                </a:cubicBezTo>
                <a:cubicBezTo>
                  <a:pt x="7145079" y="317205"/>
                  <a:pt x="7090144" y="248093"/>
                  <a:pt x="7049386" y="202019"/>
                </a:cubicBezTo>
                <a:cubicBezTo>
                  <a:pt x="7008628" y="155945"/>
                  <a:pt x="6907618" y="118730"/>
                  <a:pt x="6879265" y="85060"/>
                </a:cubicBezTo>
                <a:cubicBezTo>
                  <a:pt x="6850912" y="51390"/>
                  <a:pt x="6865088" y="25695"/>
                  <a:pt x="6879265" y="0"/>
                </a:cubicBezTo>
              </a:path>
            </a:pathLst>
          </a:custGeom>
          <a:noFill/>
          <a:ln w="28575" algn="ctr">
            <a:solidFill>
              <a:srgbClr val="FF0000"/>
            </a:solidFill>
            <a:miter lim="800000"/>
            <a:headEnd/>
            <a:tailEnd/>
          </a:ln>
        </p:spPr>
        <p:txBody>
          <a:bodyPr lIns="87177" tIns="43590" rIns="87177" bIns="43590" anchor="ctr"/>
          <a:lstStyle/>
          <a:p>
            <a:endParaRPr lang="id-ID">
              <a:solidFill>
                <a:prstClr val="black"/>
              </a:solidFill>
            </a:endParaRPr>
          </a:p>
        </p:txBody>
      </p:sp>
      <p:sp>
        <p:nvSpPr>
          <p:cNvPr id="198" name="Freeform 72"/>
          <p:cNvSpPr>
            <a:spLocks/>
          </p:cNvSpPr>
          <p:nvPr/>
        </p:nvSpPr>
        <p:spPr bwMode="auto">
          <a:xfrm>
            <a:off x="4889534" y="4532148"/>
            <a:ext cx="709640" cy="612336"/>
          </a:xfrm>
          <a:custGeom>
            <a:avLst/>
            <a:gdLst>
              <a:gd name="T0" fmla="*/ 0 w 388"/>
              <a:gd name="T1" fmla="*/ 0 h 576"/>
              <a:gd name="T2" fmla="*/ 2147483647 w 388"/>
              <a:gd name="T3" fmla="*/ 2147483647 h 576"/>
              <a:gd name="T4" fmla="*/ 2147483647 w 388"/>
              <a:gd name="T5" fmla="*/ 2147483647 h 576"/>
              <a:gd name="T6" fmla="*/ 2147483647 w 388"/>
              <a:gd name="T7" fmla="*/ 2147483647 h 576"/>
              <a:gd name="T8" fmla="*/ 2147483647 w 388"/>
              <a:gd name="T9" fmla="*/ 2147483647 h 576"/>
              <a:gd name="T10" fmla="*/ 2147483647 w 388"/>
              <a:gd name="T11" fmla="*/ 2147483647 h 576"/>
              <a:gd name="T12" fmla="*/ 2147483647 w 388"/>
              <a:gd name="T13" fmla="*/ 2147483647 h 576"/>
              <a:gd name="T14" fmla="*/ 2147483647 w 388"/>
              <a:gd name="T15" fmla="*/ 2147483647 h 576"/>
              <a:gd name="T16" fmla="*/ 2147483647 w 388"/>
              <a:gd name="T17" fmla="*/ 2147483647 h 576"/>
              <a:gd name="T18" fmla="*/ 2147483647 w 388"/>
              <a:gd name="T19" fmla="*/ 2147483647 h 576"/>
              <a:gd name="T20" fmla="*/ 2147483647 w 388"/>
              <a:gd name="T21" fmla="*/ 2147483647 h 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
              <a:gd name="T34" fmla="*/ 0 h 576"/>
              <a:gd name="T35" fmla="*/ 388 w 388"/>
              <a:gd name="T36" fmla="*/ 576 h 5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 h="576">
                <a:moveTo>
                  <a:pt x="0" y="0"/>
                </a:moveTo>
                <a:cubicBezTo>
                  <a:pt x="16" y="3"/>
                  <a:pt x="34" y="1"/>
                  <a:pt x="48" y="10"/>
                </a:cubicBezTo>
                <a:cubicBezTo>
                  <a:pt x="56" y="16"/>
                  <a:pt x="51" y="32"/>
                  <a:pt x="58" y="39"/>
                </a:cubicBezTo>
                <a:cubicBezTo>
                  <a:pt x="65" y="46"/>
                  <a:pt x="77" y="45"/>
                  <a:pt x="87" y="48"/>
                </a:cubicBezTo>
                <a:cubicBezTo>
                  <a:pt x="105" y="75"/>
                  <a:pt x="104" y="82"/>
                  <a:pt x="135" y="96"/>
                </a:cubicBezTo>
                <a:cubicBezTo>
                  <a:pt x="153" y="104"/>
                  <a:pt x="192" y="115"/>
                  <a:pt x="192" y="115"/>
                </a:cubicBezTo>
                <a:cubicBezTo>
                  <a:pt x="227" y="150"/>
                  <a:pt x="209" y="176"/>
                  <a:pt x="260" y="192"/>
                </a:cubicBezTo>
                <a:cubicBezTo>
                  <a:pt x="272" y="242"/>
                  <a:pt x="275" y="272"/>
                  <a:pt x="327" y="288"/>
                </a:cubicBezTo>
                <a:cubicBezTo>
                  <a:pt x="388" y="328"/>
                  <a:pt x="365" y="302"/>
                  <a:pt x="365" y="432"/>
                </a:cubicBezTo>
                <a:cubicBezTo>
                  <a:pt x="365" y="474"/>
                  <a:pt x="364" y="516"/>
                  <a:pt x="356" y="557"/>
                </a:cubicBezTo>
                <a:cubicBezTo>
                  <a:pt x="354" y="566"/>
                  <a:pt x="336" y="576"/>
                  <a:pt x="336" y="576"/>
                </a:cubicBezTo>
              </a:path>
            </a:pathLst>
          </a:custGeom>
          <a:noFill/>
          <a:ln w="28575">
            <a:solidFill>
              <a:srgbClr val="C00000"/>
            </a:solidFill>
            <a:round/>
            <a:headEnd/>
            <a:tailEnd/>
          </a:ln>
        </p:spPr>
        <p:txBody>
          <a:bodyPr lIns="62275" tIns="31137" rIns="62275" bIns="31137" anchor="ctr"/>
          <a:lstStyle/>
          <a:p>
            <a:endParaRPr lang="id-ID">
              <a:solidFill>
                <a:prstClr val="black"/>
              </a:solidFill>
            </a:endParaRPr>
          </a:p>
        </p:txBody>
      </p:sp>
      <p:sp>
        <p:nvSpPr>
          <p:cNvPr id="199" name="Text Box 41"/>
          <p:cNvSpPr txBox="1">
            <a:spLocks noChangeArrowheads="1"/>
          </p:cNvSpPr>
          <p:nvPr/>
        </p:nvSpPr>
        <p:spPr bwMode="auto">
          <a:xfrm>
            <a:off x="5167378" y="5043516"/>
            <a:ext cx="808647" cy="478381"/>
          </a:xfrm>
          <a:prstGeom prst="rect">
            <a:avLst/>
          </a:prstGeom>
          <a:noFill/>
          <a:ln w="9525" algn="ctr">
            <a:noFill/>
            <a:prstDash val="dash"/>
            <a:miter lim="800000"/>
            <a:headEnd/>
            <a:tailEnd/>
          </a:ln>
        </p:spPr>
        <p:txBody>
          <a:bodyPr wrap="none" lIns="62275" tIns="31137" rIns="62275" bIns="31137">
            <a:spAutoFit/>
          </a:bodyPr>
          <a:lstStyle/>
          <a:p>
            <a:pPr algn="ctr" defTabSz="868363"/>
            <a:r>
              <a:rPr lang="en-US" sz="900" b="1" smtClean="0">
                <a:solidFill>
                  <a:prstClr val="black"/>
                </a:solidFill>
              </a:rPr>
              <a:t>PKW</a:t>
            </a:r>
          </a:p>
          <a:p>
            <a:pPr algn="ctr" defTabSz="868363"/>
            <a:r>
              <a:rPr lang="en-US" sz="900" b="1" smtClean="0">
                <a:solidFill>
                  <a:prstClr val="black"/>
                </a:solidFill>
              </a:rPr>
              <a:t>RANCABUAYA</a:t>
            </a:r>
            <a:endParaRPr lang="en-US" sz="900" b="1">
              <a:solidFill>
                <a:prstClr val="black"/>
              </a:solidFill>
            </a:endParaRPr>
          </a:p>
          <a:p>
            <a:pPr algn="ctr" defTabSz="868363"/>
            <a:endParaRPr lang="en-US" sz="900" b="1">
              <a:solidFill>
                <a:prstClr val="black"/>
              </a:solidFill>
            </a:endParaRPr>
          </a:p>
        </p:txBody>
      </p:sp>
      <p:sp>
        <p:nvSpPr>
          <p:cNvPr id="200" name="TextBox 199"/>
          <p:cNvSpPr txBox="1"/>
          <p:nvPr/>
        </p:nvSpPr>
        <p:spPr>
          <a:xfrm rot="19702158">
            <a:off x="1046616" y="4986819"/>
            <a:ext cx="1180564" cy="769441"/>
          </a:xfrm>
          <a:prstGeom prst="rect">
            <a:avLst/>
          </a:prstGeom>
          <a:noFill/>
        </p:spPr>
        <p:txBody>
          <a:bodyPr wrap="square" rtlCol="0">
            <a:spAutoFit/>
          </a:bodyPr>
          <a:lstStyle/>
          <a:p>
            <a:pPr algn="ctr"/>
            <a:r>
              <a:rPr lang="en-US" sz="1100" b="1" smtClean="0">
                <a:solidFill>
                  <a:prstClr val="black"/>
                </a:solidFill>
                <a:latin typeface="Trebuchet MS"/>
              </a:rPr>
              <a:t>PKNp</a:t>
            </a:r>
          </a:p>
          <a:p>
            <a:pPr algn="ctr"/>
            <a:r>
              <a:rPr lang="en-US" sz="1100" b="1" smtClean="0">
                <a:solidFill>
                  <a:prstClr val="black"/>
                </a:solidFill>
                <a:latin typeface="Trebuchet MS"/>
              </a:rPr>
              <a:t>Kawasan Wisata Palabuhanratu</a:t>
            </a:r>
            <a:endParaRPr lang="en-US" sz="1100" b="1" dirty="0">
              <a:solidFill>
                <a:prstClr val="black"/>
              </a:solidFill>
              <a:latin typeface="Trebuchet MS"/>
            </a:endParaRPr>
          </a:p>
        </p:txBody>
      </p:sp>
      <p:sp>
        <p:nvSpPr>
          <p:cNvPr id="201" name="Freeform 52"/>
          <p:cNvSpPr>
            <a:spLocks noChangeArrowheads="1"/>
          </p:cNvSpPr>
          <p:nvPr/>
        </p:nvSpPr>
        <p:spPr bwMode="auto">
          <a:xfrm>
            <a:off x="3256930" y="3508736"/>
            <a:ext cx="3171555" cy="483855"/>
          </a:xfrm>
          <a:custGeom>
            <a:avLst/>
            <a:gdLst>
              <a:gd name="T0" fmla="*/ 0 w 3115339"/>
              <a:gd name="T1" fmla="*/ 3197193 h 843516"/>
              <a:gd name="T2" fmla="*/ 691126 w 3115339"/>
              <a:gd name="T3" fmla="*/ 2995691 h 843516"/>
              <a:gd name="T4" fmla="*/ 1219625 w 3115339"/>
              <a:gd name="T5" fmla="*/ 2471782 h 843516"/>
              <a:gd name="T6" fmla="*/ 2764486 w 3115339"/>
              <a:gd name="T7" fmla="*/ 2068773 h 843516"/>
              <a:gd name="T8" fmla="*/ 3862148 w 3115339"/>
              <a:gd name="T9" fmla="*/ 1907569 h 843516"/>
              <a:gd name="T10" fmla="*/ 5081771 w 3115339"/>
              <a:gd name="T11" fmla="*/ 1585165 h 843516"/>
              <a:gd name="T12" fmla="*/ 6220080 w 3115339"/>
              <a:gd name="T13" fmla="*/ 1464264 h 843516"/>
              <a:gd name="T14" fmla="*/ 7480359 w 3115339"/>
              <a:gd name="T15" fmla="*/ 1423962 h 843516"/>
              <a:gd name="T16" fmla="*/ 8334101 w 3115339"/>
              <a:gd name="T17" fmla="*/ 1262761 h 843516"/>
              <a:gd name="T18" fmla="*/ 9147182 w 3115339"/>
              <a:gd name="T19" fmla="*/ 1020955 h 843516"/>
              <a:gd name="T20" fmla="*/ 9757020 w 3115339"/>
              <a:gd name="T21" fmla="*/ 497039 h 843516"/>
              <a:gd name="T22" fmla="*/ 10570071 w 3115339"/>
              <a:gd name="T23" fmla="*/ 94036 h 843516"/>
              <a:gd name="T24" fmla="*/ 11057927 w 3115339"/>
              <a:gd name="T25" fmla="*/ 13431 h 843516"/>
              <a:gd name="T26" fmla="*/ 11911657 w 3115339"/>
              <a:gd name="T27" fmla="*/ 174634 h 8435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15339"/>
              <a:gd name="T43" fmla="*/ 0 h 843516"/>
              <a:gd name="T44" fmla="*/ 3115339 w 3115339"/>
              <a:gd name="T45" fmla="*/ 843516 h 8435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15339" h="843516">
                <a:moveTo>
                  <a:pt x="0" y="843516"/>
                </a:moveTo>
                <a:cubicBezTo>
                  <a:pt x="63795" y="832883"/>
                  <a:pt x="127590" y="822251"/>
                  <a:pt x="180753" y="790353"/>
                </a:cubicBezTo>
                <a:cubicBezTo>
                  <a:pt x="233916" y="758455"/>
                  <a:pt x="228599" y="692888"/>
                  <a:pt x="318976" y="652130"/>
                </a:cubicBezTo>
                <a:cubicBezTo>
                  <a:pt x="409353" y="611372"/>
                  <a:pt x="607828" y="570613"/>
                  <a:pt x="723014" y="545804"/>
                </a:cubicBezTo>
                <a:cubicBezTo>
                  <a:pt x="838200" y="520995"/>
                  <a:pt x="909084" y="524539"/>
                  <a:pt x="1010093" y="503274"/>
                </a:cubicBezTo>
                <a:cubicBezTo>
                  <a:pt x="1111102" y="482009"/>
                  <a:pt x="1226288" y="437706"/>
                  <a:pt x="1329069" y="418213"/>
                </a:cubicBezTo>
                <a:cubicBezTo>
                  <a:pt x="1431850" y="398720"/>
                  <a:pt x="1522228" y="393404"/>
                  <a:pt x="1626781" y="386316"/>
                </a:cubicBezTo>
                <a:cubicBezTo>
                  <a:pt x="1731334" y="379228"/>
                  <a:pt x="1864241" y="384544"/>
                  <a:pt x="1956390" y="375683"/>
                </a:cubicBezTo>
                <a:cubicBezTo>
                  <a:pt x="2048539" y="366823"/>
                  <a:pt x="2107018" y="350874"/>
                  <a:pt x="2179674" y="333153"/>
                </a:cubicBezTo>
                <a:cubicBezTo>
                  <a:pt x="2252330" y="315432"/>
                  <a:pt x="2330302" y="303028"/>
                  <a:pt x="2392325" y="269358"/>
                </a:cubicBezTo>
                <a:cubicBezTo>
                  <a:pt x="2454348" y="235688"/>
                  <a:pt x="2489791" y="171892"/>
                  <a:pt x="2551814" y="131134"/>
                </a:cubicBezTo>
                <a:cubicBezTo>
                  <a:pt x="2613837" y="90376"/>
                  <a:pt x="2707758" y="46074"/>
                  <a:pt x="2764465" y="24809"/>
                </a:cubicBezTo>
                <a:cubicBezTo>
                  <a:pt x="2821172" y="3544"/>
                  <a:pt x="2833576" y="0"/>
                  <a:pt x="2892055" y="3544"/>
                </a:cubicBezTo>
                <a:cubicBezTo>
                  <a:pt x="2950534" y="7088"/>
                  <a:pt x="3032936" y="26581"/>
                  <a:pt x="3115339" y="46074"/>
                </a:cubicBezTo>
              </a:path>
            </a:pathLst>
          </a:custGeom>
          <a:noFill/>
          <a:ln w="38100" algn="ctr">
            <a:solidFill>
              <a:srgbClr val="FFC000"/>
            </a:solidFill>
            <a:prstDash val="sysDash"/>
            <a:miter lim="800000"/>
            <a:headEnd/>
            <a:tailEnd/>
          </a:ln>
        </p:spPr>
        <p:txBody>
          <a:bodyPr lIns="87177" tIns="43590" rIns="87177" bIns="43590" anchor="ctr"/>
          <a:lstStyle/>
          <a:p>
            <a:endParaRPr lang="id-ID">
              <a:solidFill>
                <a:prstClr val="black"/>
              </a:solidFill>
            </a:endParaRPr>
          </a:p>
        </p:txBody>
      </p:sp>
      <p:sp>
        <p:nvSpPr>
          <p:cNvPr id="202" name="Oval 201"/>
          <p:cNvSpPr/>
          <p:nvPr/>
        </p:nvSpPr>
        <p:spPr>
          <a:xfrm rot="20149519">
            <a:off x="4915087" y="3564449"/>
            <a:ext cx="721206" cy="2684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latin typeface="Trebuchet MS"/>
              </a:rPr>
              <a:t>BIJB</a:t>
            </a:r>
            <a:endParaRPr lang="en-US" sz="1200" b="1" dirty="0">
              <a:solidFill>
                <a:prstClr val="black"/>
              </a:solidFill>
              <a:latin typeface="Trebuchet MS"/>
            </a:endParaRPr>
          </a:p>
        </p:txBody>
      </p:sp>
      <p:sp>
        <p:nvSpPr>
          <p:cNvPr id="203" name="Text Box 74"/>
          <p:cNvSpPr txBox="1">
            <a:spLocks noChangeArrowheads="1"/>
          </p:cNvSpPr>
          <p:nvPr/>
        </p:nvSpPr>
        <p:spPr bwMode="auto">
          <a:xfrm rot="20936917">
            <a:off x="3447334" y="3779411"/>
            <a:ext cx="1585778" cy="210491"/>
          </a:xfrm>
          <a:prstGeom prst="rect">
            <a:avLst/>
          </a:prstGeom>
          <a:noFill/>
          <a:ln w="25400" algn="ctr">
            <a:noFill/>
            <a:miter lim="800000"/>
            <a:headEnd/>
            <a:tailEnd/>
          </a:ln>
        </p:spPr>
        <p:txBody>
          <a:bodyPr lIns="87177" tIns="43590" rIns="87177" bIns="43590" anchor="ctr"/>
          <a:lstStyle/>
          <a:p>
            <a:pPr algn="ctr" defTabSz="868363"/>
            <a:r>
              <a:rPr lang="en-US" sz="1100" b="1" dirty="0" err="1">
                <a:solidFill>
                  <a:prstClr val="white"/>
                </a:solidFill>
              </a:rPr>
              <a:t>Tol</a:t>
            </a:r>
            <a:r>
              <a:rPr lang="en-US" sz="1100" b="1" dirty="0">
                <a:solidFill>
                  <a:prstClr val="white"/>
                </a:solidFill>
              </a:rPr>
              <a:t> </a:t>
            </a:r>
            <a:r>
              <a:rPr lang="en-US" sz="1100" b="1" dirty="0" err="1">
                <a:solidFill>
                  <a:prstClr val="white"/>
                </a:solidFill>
              </a:rPr>
              <a:t>Cikampek-Palimanan</a:t>
            </a:r>
            <a:endParaRPr lang="en-US" sz="1100" b="1" dirty="0">
              <a:solidFill>
                <a:prstClr val="white"/>
              </a:solidFill>
            </a:endParaRPr>
          </a:p>
        </p:txBody>
      </p:sp>
      <p:sp>
        <p:nvSpPr>
          <p:cNvPr id="204" name="Text Box 40"/>
          <p:cNvSpPr txBox="1">
            <a:spLocks noChangeArrowheads="1"/>
          </p:cNvSpPr>
          <p:nvPr/>
        </p:nvSpPr>
        <p:spPr bwMode="auto">
          <a:xfrm rot="20165719">
            <a:off x="1620089" y="5531830"/>
            <a:ext cx="1115416" cy="249614"/>
          </a:xfrm>
          <a:prstGeom prst="rect">
            <a:avLst/>
          </a:prstGeom>
          <a:noFill/>
          <a:ln w="9525" algn="ctr">
            <a:noFill/>
            <a:prstDash val="dash"/>
            <a:miter lim="800000"/>
            <a:headEnd/>
            <a:tailEnd/>
          </a:ln>
        </p:spPr>
        <p:txBody>
          <a:bodyPr wrap="none" lIns="87177" tIns="43590" rIns="87177" bIns="43590">
            <a:spAutoFit/>
          </a:bodyPr>
          <a:lstStyle/>
          <a:p>
            <a:pPr algn="ctr" defTabSz="868363"/>
            <a:r>
              <a:rPr lang="en-US" sz="1050" b="1">
                <a:solidFill>
                  <a:prstClr val="white"/>
                </a:solidFill>
              </a:rPr>
              <a:t>Bandara Citarate</a:t>
            </a:r>
          </a:p>
        </p:txBody>
      </p:sp>
      <p:sp>
        <p:nvSpPr>
          <p:cNvPr id="205" name="Text Box 40"/>
          <p:cNvSpPr txBox="1">
            <a:spLocks noChangeArrowheads="1"/>
          </p:cNvSpPr>
          <p:nvPr/>
        </p:nvSpPr>
        <p:spPr bwMode="auto">
          <a:xfrm rot="20165719">
            <a:off x="6685635" y="4461253"/>
            <a:ext cx="1206788" cy="249614"/>
          </a:xfrm>
          <a:prstGeom prst="rect">
            <a:avLst/>
          </a:prstGeom>
          <a:noFill/>
          <a:ln w="9525" algn="ctr">
            <a:noFill/>
            <a:prstDash val="dash"/>
            <a:miter lim="800000"/>
            <a:headEnd/>
            <a:tailEnd/>
          </a:ln>
        </p:spPr>
        <p:txBody>
          <a:bodyPr wrap="none" lIns="87177" tIns="43590" rIns="87177" bIns="43590">
            <a:spAutoFit/>
          </a:bodyPr>
          <a:lstStyle/>
          <a:p>
            <a:pPr algn="ctr" defTabSz="868363"/>
            <a:r>
              <a:rPr lang="en-US" sz="1050" b="1">
                <a:solidFill>
                  <a:prstClr val="white"/>
                </a:solidFill>
              </a:rPr>
              <a:t>Bandara Nusawiru</a:t>
            </a:r>
          </a:p>
        </p:txBody>
      </p:sp>
      <p:sp>
        <p:nvSpPr>
          <p:cNvPr id="206" name="Text Box 83"/>
          <p:cNvSpPr txBox="1">
            <a:spLocks noChangeArrowheads="1"/>
          </p:cNvSpPr>
          <p:nvPr/>
        </p:nvSpPr>
        <p:spPr bwMode="auto">
          <a:xfrm rot="2954431">
            <a:off x="1357646" y="4713403"/>
            <a:ext cx="679766" cy="375026"/>
          </a:xfrm>
          <a:prstGeom prst="rect">
            <a:avLst/>
          </a:prstGeom>
          <a:noFill/>
          <a:ln w="25400" algn="ctr">
            <a:noFill/>
            <a:miter lim="800000"/>
            <a:headEnd/>
            <a:tailEnd/>
          </a:ln>
        </p:spPr>
        <p:txBody>
          <a:bodyPr lIns="87177" tIns="43590" rIns="87177" bIns="43590" anchor="ctr"/>
          <a:lstStyle/>
          <a:p>
            <a:pPr algn="ctr" defTabSz="868363"/>
            <a:r>
              <a:rPr lang="en-US" sz="800" b="1">
                <a:solidFill>
                  <a:prstClr val="white"/>
                </a:solidFill>
              </a:rPr>
              <a:t>Tol Bogor Ringroad</a:t>
            </a:r>
          </a:p>
        </p:txBody>
      </p:sp>
      <p:sp>
        <p:nvSpPr>
          <p:cNvPr id="207" name="TextBox 206"/>
          <p:cNvSpPr txBox="1"/>
          <p:nvPr/>
        </p:nvSpPr>
        <p:spPr>
          <a:xfrm rot="19702158">
            <a:off x="6028377" y="3441913"/>
            <a:ext cx="1128574" cy="461665"/>
          </a:xfrm>
          <a:prstGeom prst="rect">
            <a:avLst/>
          </a:prstGeom>
          <a:noFill/>
        </p:spPr>
        <p:txBody>
          <a:bodyPr wrap="square" rtlCol="0">
            <a:spAutoFit/>
          </a:bodyPr>
          <a:lstStyle/>
          <a:p>
            <a:pPr algn="ctr"/>
            <a:r>
              <a:rPr lang="en-US" sz="1200" b="1" dirty="0" smtClean="0">
                <a:solidFill>
                  <a:srgbClr val="FFFF00"/>
                </a:solidFill>
                <a:effectLst>
                  <a:outerShdw blurRad="38100" dist="38100" dir="2700000" algn="tl">
                    <a:srgbClr val="000000">
                      <a:alpha val="43137"/>
                    </a:srgbClr>
                  </a:outerShdw>
                </a:effectLst>
                <a:latin typeface="Trebuchet MS"/>
              </a:rPr>
              <a:t>Metropolitan </a:t>
            </a:r>
          </a:p>
          <a:p>
            <a:pPr algn="ctr"/>
            <a:r>
              <a:rPr lang="en-US" sz="1200" b="1" dirty="0" smtClean="0">
                <a:solidFill>
                  <a:srgbClr val="FFFF00"/>
                </a:solidFill>
                <a:effectLst>
                  <a:outerShdw blurRad="38100" dist="38100" dir="2700000" algn="tl">
                    <a:srgbClr val="000000">
                      <a:alpha val="43137"/>
                    </a:srgbClr>
                  </a:outerShdw>
                </a:effectLst>
                <a:latin typeface="Trebuchet MS"/>
              </a:rPr>
              <a:t>Cirebon Raya</a:t>
            </a:r>
            <a:endParaRPr lang="en-US" sz="1200" b="1" dirty="0">
              <a:solidFill>
                <a:srgbClr val="FFFF00"/>
              </a:solidFill>
              <a:effectLst>
                <a:outerShdw blurRad="38100" dist="38100" dir="2700000" algn="tl">
                  <a:srgbClr val="000000">
                    <a:alpha val="43137"/>
                  </a:srgbClr>
                </a:outerShdw>
              </a:effectLst>
              <a:latin typeface="Trebuchet MS"/>
            </a:endParaRPr>
          </a:p>
        </p:txBody>
      </p:sp>
      <p:sp>
        <p:nvSpPr>
          <p:cNvPr id="208" name="TextBox 207"/>
          <p:cNvSpPr txBox="1"/>
          <p:nvPr/>
        </p:nvSpPr>
        <p:spPr>
          <a:xfrm rot="19702158">
            <a:off x="7445760" y="4232817"/>
            <a:ext cx="1389179" cy="577081"/>
          </a:xfrm>
          <a:prstGeom prst="rect">
            <a:avLst/>
          </a:prstGeom>
          <a:noFill/>
        </p:spPr>
        <p:txBody>
          <a:bodyPr wrap="square" rtlCol="0">
            <a:spAutoFit/>
          </a:bodyPr>
          <a:lstStyle/>
          <a:p>
            <a:pPr algn="ctr"/>
            <a:r>
              <a:rPr lang="en-US" sz="1050" b="1" smtClean="0">
                <a:solidFill>
                  <a:prstClr val="black"/>
                </a:solidFill>
                <a:latin typeface="Trebuchet MS"/>
              </a:rPr>
              <a:t>PKNp</a:t>
            </a:r>
          </a:p>
          <a:p>
            <a:pPr algn="ctr"/>
            <a:r>
              <a:rPr lang="en-US" sz="1050" b="1" smtClean="0">
                <a:solidFill>
                  <a:prstClr val="black"/>
                </a:solidFill>
                <a:latin typeface="Trebuchet MS"/>
              </a:rPr>
              <a:t>Kawasan Wisata Pangandaran</a:t>
            </a:r>
            <a:endParaRPr lang="en-US" sz="1050" b="1" dirty="0">
              <a:solidFill>
                <a:prstClr val="black"/>
              </a:solidFill>
              <a:latin typeface="Trebuchet MS"/>
            </a:endParaRPr>
          </a:p>
        </p:txBody>
      </p:sp>
      <p:sp>
        <p:nvSpPr>
          <p:cNvPr id="209" name="TextBox 208"/>
          <p:cNvSpPr txBox="1"/>
          <p:nvPr/>
        </p:nvSpPr>
        <p:spPr>
          <a:xfrm rot="19702158">
            <a:off x="7450604" y="4219348"/>
            <a:ext cx="1389179" cy="577081"/>
          </a:xfrm>
          <a:prstGeom prst="rect">
            <a:avLst/>
          </a:prstGeom>
          <a:noFill/>
        </p:spPr>
        <p:txBody>
          <a:bodyPr wrap="square" rtlCol="0">
            <a:spAutoFit/>
          </a:bodyPr>
          <a:lstStyle/>
          <a:p>
            <a:pPr algn="ctr"/>
            <a:r>
              <a:rPr lang="en-US" sz="1050" b="1" smtClean="0">
                <a:solidFill>
                  <a:srgbClr val="FFFF00"/>
                </a:solidFill>
                <a:latin typeface="Trebuchet MS"/>
              </a:rPr>
              <a:t>PKNp</a:t>
            </a:r>
          </a:p>
          <a:p>
            <a:pPr algn="ctr"/>
            <a:r>
              <a:rPr lang="en-US" sz="1050" b="1" smtClean="0">
                <a:solidFill>
                  <a:srgbClr val="FFFF00"/>
                </a:solidFill>
                <a:latin typeface="Trebuchet MS"/>
              </a:rPr>
              <a:t>Kawasan Wisata Pangandaran</a:t>
            </a:r>
            <a:endParaRPr lang="en-US" sz="1050" b="1" dirty="0">
              <a:solidFill>
                <a:srgbClr val="FFFF00"/>
              </a:solidFill>
              <a:latin typeface="Trebuchet MS"/>
            </a:endParaRPr>
          </a:p>
        </p:txBody>
      </p:sp>
      <p:sp>
        <p:nvSpPr>
          <p:cNvPr id="210" name="TextBox 209"/>
          <p:cNvSpPr txBox="1"/>
          <p:nvPr/>
        </p:nvSpPr>
        <p:spPr>
          <a:xfrm rot="19702158">
            <a:off x="4011405" y="4000507"/>
            <a:ext cx="1149749" cy="646331"/>
          </a:xfrm>
          <a:prstGeom prst="rect">
            <a:avLst/>
          </a:prstGeom>
          <a:noFill/>
        </p:spPr>
        <p:txBody>
          <a:bodyPr wrap="square" rtlCol="0">
            <a:spAutoFit/>
          </a:bodyPr>
          <a:lstStyle/>
          <a:p>
            <a:pPr algn="ctr"/>
            <a:r>
              <a:rPr lang="en-US" sz="1200" b="1" dirty="0" smtClean="0">
                <a:solidFill>
                  <a:srgbClr val="FFFF00"/>
                </a:solidFill>
                <a:latin typeface="Trebuchet MS"/>
              </a:rPr>
              <a:t>Metropolitan </a:t>
            </a:r>
          </a:p>
          <a:p>
            <a:pPr algn="ctr"/>
            <a:r>
              <a:rPr lang="en-US" sz="1200" b="1" dirty="0" smtClean="0">
                <a:solidFill>
                  <a:srgbClr val="FFFF00"/>
                </a:solidFill>
                <a:latin typeface="Trebuchet MS"/>
              </a:rPr>
              <a:t>Bandung Raya</a:t>
            </a:r>
            <a:endParaRPr lang="en-US" sz="1200" b="1" dirty="0">
              <a:solidFill>
                <a:srgbClr val="FFFF00"/>
              </a:solidFill>
              <a:latin typeface="Trebuchet MS"/>
            </a:endParaRPr>
          </a:p>
        </p:txBody>
      </p:sp>
      <p:sp>
        <p:nvSpPr>
          <p:cNvPr id="211" name="TextBox 210"/>
          <p:cNvSpPr txBox="1"/>
          <p:nvPr/>
        </p:nvSpPr>
        <p:spPr>
          <a:xfrm rot="19702158">
            <a:off x="1559268" y="3904341"/>
            <a:ext cx="1128575" cy="662334"/>
          </a:xfrm>
          <a:prstGeom prst="rect">
            <a:avLst/>
          </a:prstGeom>
          <a:noFill/>
        </p:spPr>
        <p:txBody>
          <a:bodyPr wrap="square" rtlCol="0">
            <a:spAutoFit/>
          </a:bodyPr>
          <a:lstStyle/>
          <a:p>
            <a:pPr algn="ctr"/>
            <a:r>
              <a:rPr lang="en-US" sz="1200" b="1" dirty="0" smtClean="0">
                <a:solidFill>
                  <a:srgbClr val="FFFF00"/>
                </a:solidFill>
                <a:latin typeface="Trebuchet MS"/>
              </a:rPr>
              <a:t>Metropolitan </a:t>
            </a:r>
          </a:p>
          <a:p>
            <a:pPr algn="ctr"/>
            <a:r>
              <a:rPr lang="en-US" sz="1200" b="1" dirty="0" err="1" smtClean="0">
                <a:solidFill>
                  <a:srgbClr val="FFFF00"/>
                </a:solidFill>
                <a:latin typeface="Trebuchet MS"/>
              </a:rPr>
              <a:t>Bodebek</a:t>
            </a:r>
            <a:r>
              <a:rPr lang="en-US" sz="1200" b="1" dirty="0" smtClean="0">
                <a:solidFill>
                  <a:srgbClr val="FFFF00"/>
                </a:solidFill>
                <a:latin typeface="Trebuchet MS"/>
              </a:rPr>
              <a:t> </a:t>
            </a:r>
          </a:p>
          <a:p>
            <a:pPr algn="ctr"/>
            <a:r>
              <a:rPr lang="en-US" sz="1200" b="1" dirty="0" err="1" smtClean="0">
                <a:solidFill>
                  <a:srgbClr val="FFFF00"/>
                </a:solidFill>
                <a:latin typeface="Trebuchet MS"/>
              </a:rPr>
              <a:t>Karpur</a:t>
            </a:r>
            <a:endParaRPr lang="en-US" sz="1200" b="1" dirty="0">
              <a:solidFill>
                <a:srgbClr val="FFFF00"/>
              </a:solidFill>
              <a:latin typeface="Trebuchet MS"/>
            </a:endParaRPr>
          </a:p>
        </p:txBody>
      </p:sp>
      <p:sp>
        <p:nvSpPr>
          <p:cNvPr id="212" name="TextBox 211"/>
          <p:cNvSpPr txBox="1"/>
          <p:nvPr/>
        </p:nvSpPr>
        <p:spPr>
          <a:xfrm rot="19702158">
            <a:off x="1060834" y="4972180"/>
            <a:ext cx="1180564" cy="769441"/>
          </a:xfrm>
          <a:prstGeom prst="rect">
            <a:avLst/>
          </a:prstGeom>
          <a:noFill/>
        </p:spPr>
        <p:txBody>
          <a:bodyPr wrap="square" rtlCol="0">
            <a:spAutoFit/>
          </a:bodyPr>
          <a:lstStyle/>
          <a:p>
            <a:pPr algn="ctr"/>
            <a:r>
              <a:rPr lang="en-US" sz="1100" b="1" smtClean="0">
                <a:solidFill>
                  <a:srgbClr val="FFFF00"/>
                </a:solidFill>
                <a:latin typeface="Trebuchet MS"/>
              </a:rPr>
              <a:t>PKNp</a:t>
            </a:r>
          </a:p>
          <a:p>
            <a:pPr algn="ctr"/>
            <a:r>
              <a:rPr lang="en-US" sz="1100" b="1" smtClean="0">
                <a:solidFill>
                  <a:srgbClr val="FFFF00"/>
                </a:solidFill>
                <a:latin typeface="Trebuchet MS"/>
              </a:rPr>
              <a:t>Kawasan Wisata Palabuhanratu</a:t>
            </a:r>
            <a:endParaRPr lang="en-US" sz="1100" b="1" dirty="0">
              <a:solidFill>
                <a:srgbClr val="FFFF00"/>
              </a:solidFill>
              <a:latin typeface="Trebuchet MS"/>
            </a:endParaRPr>
          </a:p>
        </p:txBody>
      </p:sp>
      <p:sp>
        <p:nvSpPr>
          <p:cNvPr id="213" name="Text Box 41"/>
          <p:cNvSpPr txBox="1">
            <a:spLocks noChangeArrowheads="1"/>
          </p:cNvSpPr>
          <p:nvPr/>
        </p:nvSpPr>
        <p:spPr bwMode="auto">
          <a:xfrm>
            <a:off x="5182450" y="5039105"/>
            <a:ext cx="808647" cy="478381"/>
          </a:xfrm>
          <a:prstGeom prst="rect">
            <a:avLst/>
          </a:prstGeom>
          <a:noFill/>
          <a:ln w="9525" algn="ctr">
            <a:noFill/>
            <a:prstDash val="dash"/>
            <a:miter lim="800000"/>
            <a:headEnd/>
            <a:tailEnd/>
          </a:ln>
        </p:spPr>
        <p:txBody>
          <a:bodyPr wrap="none" lIns="62275" tIns="31137" rIns="62275" bIns="31137">
            <a:spAutoFit/>
          </a:bodyPr>
          <a:lstStyle/>
          <a:p>
            <a:pPr algn="ctr" defTabSz="868363"/>
            <a:r>
              <a:rPr lang="en-US" sz="900" b="1" smtClean="0">
                <a:solidFill>
                  <a:srgbClr val="FFFF00"/>
                </a:solidFill>
              </a:rPr>
              <a:t>PKW</a:t>
            </a:r>
          </a:p>
          <a:p>
            <a:pPr algn="ctr" defTabSz="868363"/>
            <a:r>
              <a:rPr lang="en-US" sz="900" b="1" smtClean="0">
                <a:solidFill>
                  <a:srgbClr val="FFFF00"/>
                </a:solidFill>
              </a:rPr>
              <a:t>RANCABUAYA</a:t>
            </a:r>
            <a:endParaRPr lang="en-US" sz="900" b="1">
              <a:solidFill>
                <a:srgbClr val="FFFF00"/>
              </a:solidFill>
            </a:endParaRPr>
          </a:p>
          <a:p>
            <a:pPr algn="ctr" defTabSz="868363"/>
            <a:endParaRPr lang="en-US" sz="900" b="1">
              <a:solidFill>
                <a:srgbClr val="FFFF00"/>
              </a:solidFill>
            </a:endParaRPr>
          </a:p>
        </p:txBody>
      </p:sp>
      <p:sp>
        <p:nvSpPr>
          <p:cNvPr id="214" name="Oval 213"/>
          <p:cNvSpPr/>
          <p:nvPr/>
        </p:nvSpPr>
        <p:spPr>
          <a:xfrm rot="20149519">
            <a:off x="4922331" y="3559805"/>
            <a:ext cx="721206" cy="2684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FF"/>
                </a:solidFill>
                <a:latin typeface="Trebuchet MS"/>
              </a:rPr>
              <a:t>BIJB</a:t>
            </a:r>
            <a:endParaRPr lang="en-US" sz="1200" b="1" dirty="0">
              <a:solidFill>
                <a:srgbClr val="0000FF"/>
              </a:solidFill>
              <a:latin typeface="Trebuchet MS"/>
            </a:endParaRPr>
          </a:p>
        </p:txBody>
      </p:sp>
      <p:sp>
        <p:nvSpPr>
          <p:cNvPr id="215" name="Freeform 178"/>
          <p:cNvSpPr>
            <a:spLocks/>
          </p:cNvSpPr>
          <p:nvPr/>
        </p:nvSpPr>
        <p:spPr bwMode="auto">
          <a:xfrm rot="21345809">
            <a:off x="259594" y="3057653"/>
            <a:ext cx="1429135" cy="310262"/>
          </a:xfrm>
          <a:custGeom>
            <a:avLst/>
            <a:gdLst>
              <a:gd name="T0" fmla="*/ 2147483647 w 1740"/>
              <a:gd name="T1" fmla="*/ 2147483647 h 912"/>
              <a:gd name="T2" fmla="*/ 2147483647 w 1740"/>
              <a:gd name="T3" fmla="*/ 0 h 912"/>
              <a:gd name="T4" fmla="*/ 2147483647 w 1740"/>
              <a:gd name="T5" fmla="*/ 2147483647 h 912"/>
              <a:gd name="T6" fmla="*/ 2147483647 w 1740"/>
              <a:gd name="T7" fmla="*/ 2147483647 h 912"/>
              <a:gd name="T8" fmla="*/ 2147483647 w 1740"/>
              <a:gd name="T9" fmla="*/ 2147483647 h 912"/>
              <a:gd name="T10" fmla="*/ 0 w 1740"/>
              <a:gd name="T11" fmla="*/ 2147483647 h 912"/>
              <a:gd name="T12" fmla="*/ 2147483647 w 1740"/>
              <a:gd name="T13" fmla="*/ 2147483647 h 912"/>
              <a:gd name="T14" fmla="*/ 2147483647 w 1740"/>
              <a:gd name="T15" fmla="*/ 2147483647 h 912"/>
              <a:gd name="T16" fmla="*/ 2147483647 w 1740"/>
              <a:gd name="T17" fmla="*/ 2147483647 h 912"/>
              <a:gd name="T18" fmla="*/ 2147483647 w 1740"/>
              <a:gd name="T19" fmla="*/ 2147483647 h 912"/>
              <a:gd name="T20" fmla="*/ 2147483647 w 1740"/>
              <a:gd name="T21" fmla="*/ 2147483647 h 912"/>
              <a:gd name="T22" fmla="*/ 2147483647 w 1740"/>
              <a:gd name="T23" fmla="*/ 2147483647 h 912"/>
              <a:gd name="T24" fmla="*/ 2147483647 w 1740"/>
              <a:gd name="T25" fmla="*/ 2147483647 h 912"/>
              <a:gd name="T26" fmla="*/ 2147483647 w 1740"/>
              <a:gd name="T27" fmla="*/ 2147483647 h 912"/>
              <a:gd name="T28" fmla="*/ 2147483647 w 1740"/>
              <a:gd name="T29" fmla="*/ 2147483647 h 912"/>
              <a:gd name="T30" fmla="*/ 2147483647 w 1740"/>
              <a:gd name="T31" fmla="*/ 2147483647 h 912"/>
              <a:gd name="T32" fmla="*/ 2147483647 w 1740"/>
              <a:gd name="T33" fmla="*/ 2147483647 h 912"/>
              <a:gd name="T34" fmla="*/ 2147483647 w 1740"/>
              <a:gd name="T35" fmla="*/ 2147483647 h 9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0"/>
              <a:gd name="T55" fmla="*/ 0 h 912"/>
              <a:gd name="T56" fmla="*/ 1740 w 1740"/>
              <a:gd name="T57" fmla="*/ 912 h 9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0" h="912">
                <a:moveTo>
                  <a:pt x="1728" y="48"/>
                </a:moveTo>
                <a:lnTo>
                  <a:pt x="1488" y="0"/>
                </a:lnTo>
                <a:lnTo>
                  <a:pt x="1248" y="48"/>
                </a:lnTo>
                <a:lnTo>
                  <a:pt x="960" y="144"/>
                </a:lnTo>
                <a:lnTo>
                  <a:pt x="480" y="432"/>
                </a:lnTo>
                <a:lnTo>
                  <a:pt x="0" y="672"/>
                </a:lnTo>
                <a:lnTo>
                  <a:pt x="96" y="816"/>
                </a:lnTo>
                <a:lnTo>
                  <a:pt x="144" y="864"/>
                </a:lnTo>
                <a:lnTo>
                  <a:pt x="240" y="912"/>
                </a:lnTo>
                <a:lnTo>
                  <a:pt x="576" y="816"/>
                </a:lnTo>
                <a:lnTo>
                  <a:pt x="960" y="576"/>
                </a:lnTo>
                <a:lnTo>
                  <a:pt x="1200" y="432"/>
                </a:lnTo>
                <a:lnTo>
                  <a:pt x="1536" y="288"/>
                </a:lnTo>
                <a:cubicBezTo>
                  <a:pt x="1584" y="256"/>
                  <a:pt x="1636" y="229"/>
                  <a:pt x="1680" y="192"/>
                </a:cubicBezTo>
                <a:cubicBezTo>
                  <a:pt x="1685" y="188"/>
                  <a:pt x="1664" y="187"/>
                  <a:pt x="1664" y="180"/>
                </a:cubicBezTo>
                <a:cubicBezTo>
                  <a:pt x="1664" y="173"/>
                  <a:pt x="1675" y="172"/>
                  <a:pt x="1680" y="168"/>
                </a:cubicBezTo>
                <a:cubicBezTo>
                  <a:pt x="1702" y="149"/>
                  <a:pt x="1720" y="128"/>
                  <a:pt x="1740" y="108"/>
                </a:cubicBezTo>
                <a:lnTo>
                  <a:pt x="1728" y="48"/>
                </a:lnTo>
                <a:close/>
              </a:path>
            </a:pathLst>
          </a:custGeom>
          <a:solidFill>
            <a:srgbClr val="4FB8CD"/>
          </a:solidFill>
          <a:ln w="9525">
            <a:noFill/>
            <a:round/>
            <a:headEnd/>
            <a:tailEnd/>
          </a:ln>
        </p:spPr>
        <p:txBody>
          <a:bodyPr lIns="87199" tIns="43600" rIns="87199" bIns="43600"/>
          <a:lstStyle/>
          <a:p>
            <a:endParaRPr lang="id-ID" sz="1200" b="1" dirty="0">
              <a:solidFill>
                <a:prstClr val="black"/>
              </a:solidFill>
              <a:latin typeface="Trebuchet MS"/>
              <a:cs typeface="Times New Roman" pitchFamily="18" charset="0"/>
            </a:endParaRPr>
          </a:p>
        </p:txBody>
      </p:sp>
      <p:sp>
        <p:nvSpPr>
          <p:cNvPr id="216" name="Freeform 178"/>
          <p:cNvSpPr>
            <a:spLocks/>
          </p:cNvSpPr>
          <p:nvPr/>
        </p:nvSpPr>
        <p:spPr bwMode="auto">
          <a:xfrm rot="20262025">
            <a:off x="612338" y="3192726"/>
            <a:ext cx="1196678" cy="310262"/>
          </a:xfrm>
          <a:custGeom>
            <a:avLst/>
            <a:gdLst>
              <a:gd name="T0" fmla="*/ 2147483647 w 1740"/>
              <a:gd name="T1" fmla="*/ 2147483647 h 912"/>
              <a:gd name="T2" fmla="*/ 2147483647 w 1740"/>
              <a:gd name="T3" fmla="*/ 0 h 912"/>
              <a:gd name="T4" fmla="*/ 2147483647 w 1740"/>
              <a:gd name="T5" fmla="*/ 2147483647 h 912"/>
              <a:gd name="T6" fmla="*/ 2147483647 w 1740"/>
              <a:gd name="T7" fmla="*/ 2147483647 h 912"/>
              <a:gd name="T8" fmla="*/ 2147483647 w 1740"/>
              <a:gd name="T9" fmla="*/ 2147483647 h 912"/>
              <a:gd name="T10" fmla="*/ 0 w 1740"/>
              <a:gd name="T11" fmla="*/ 2147483647 h 912"/>
              <a:gd name="T12" fmla="*/ 2147483647 w 1740"/>
              <a:gd name="T13" fmla="*/ 2147483647 h 912"/>
              <a:gd name="T14" fmla="*/ 2147483647 w 1740"/>
              <a:gd name="T15" fmla="*/ 2147483647 h 912"/>
              <a:gd name="T16" fmla="*/ 2147483647 w 1740"/>
              <a:gd name="T17" fmla="*/ 2147483647 h 912"/>
              <a:gd name="T18" fmla="*/ 2147483647 w 1740"/>
              <a:gd name="T19" fmla="*/ 2147483647 h 912"/>
              <a:gd name="T20" fmla="*/ 2147483647 w 1740"/>
              <a:gd name="T21" fmla="*/ 2147483647 h 912"/>
              <a:gd name="T22" fmla="*/ 2147483647 w 1740"/>
              <a:gd name="T23" fmla="*/ 2147483647 h 912"/>
              <a:gd name="T24" fmla="*/ 2147483647 w 1740"/>
              <a:gd name="T25" fmla="*/ 2147483647 h 912"/>
              <a:gd name="T26" fmla="*/ 2147483647 w 1740"/>
              <a:gd name="T27" fmla="*/ 2147483647 h 912"/>
              <a:gd name="T28" fmla="*/ 2147483647 w 1740"/>
              <a:gd name="T29" fmla="*/ 2147483647 h 912"/>
              <a:gd name="T30" fmla="*/ 2147483647 w 1740"/>
              <a:gd name="T31" fmla="*/ 2147483647 h 912"/>
              <a:gd name="T32" fmla="*/ 2147483647 w 1740"/>
              <a:gd name="T33" fmla="*/ 2147483647 h 912"/>
              <a:gd name="T34" fmla="*/ 2147483647 w 1740"/>
              <a:gd name="T35" fmla="*/ 2147483647 h 9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0"/>
              <a:gd name="T55" fmla="*/ 0 h 912"/>
              <a:gd name="T56" fmla="*/ 1740 w 1740"/>
              <a:gd name="T57" fmla="*/ 912 h 9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0" h="912">
                <a:moveTo>
                  <a:pt x="1728" y="48"/>
                </a:moveTo>
                <a:lnTo>
                  <a:pt x="1488" y="0"/>
                </a:lnTo>
                <a:lnTo>
                  <a:pt x="1248" y="48"/>
                </a:lnTo>
                <a:lnTo>
                  <a:pt x="960" y="144"/>
                </a:lnTo>
                <a:lnTo>
                  <a:pt x="480" y="432"/>
                </a:lnTo>
                <a:lnTo>
                  <a:pt x="0" y="672"/>
                </a:lnTo>
                <a:lnTo>
                  <a:pt x="96" y="816"/>
                </a:lnTo>
                <a:lnTo>
                  <a:pt x="144" y="864"/>
                </a:lnTo>
                <a:lnTo>
                  <a:pt x="240" y="912"/>
                </a:lnTo>
                <a:lnTo>
                  <a:pt x="576" y="816"/>
                </a:lnTo>
                <a:lnTo>
                  <a:pt x="960" y="576"/>
                </a:lnTo>
                <a:lnTo>
                  <a:pt x="1200" y="432"/>
                </a:lnTo>
                <a:lnTo>
                  <a:pt x="1536" y="288"/>
                </a:lnTo>
                <a:cubicBezTo>
                  <a:pt x="1584" y="256"/>
                  <a:pt x="1636" y="229"/>
                  <a:pt x="1680" y="192"/>
                </a:cubicBezTo>
                <a:cubicBezTo>
                  <a:pt x="1685" y="188"/>
                  <a:pt x="1664" y="187"/>
                  <a:pt x="1664" y="180"/>
                </a:cubicBezTo>
                <a:cubicBezTo>
                  <a:pt x="1664" y="173"/>
                  <a:pt x="1675" y="172"/>
                  <a:pt x="1680" y="168"/>
                </a:cubicBezTo>
                <a:cubicBezTo>
                  <a:pt x="1702" y="149"/>
                  <a:pt x="1720" y="128"/>
                  <a:pt x="1740" y="108"/>
                </a:cubicBezTo>
                <a:lnTo>
                  <a:pt x="1728" y="48"/>
                </a:lnTo>
                <a:close/>
              </a:path>
            </a:pathLst>
          </a:custGeom>
          <a:noFill/>
          <a:ln w="9525">
            <a:noFill/>
            <a:round/>
            <a:headEnd/>
            <a:tailEnd/>
          </a:ln>
        </p:spPr>
        <p:txBody>
          <a:bodyPr lIns="87199" tIns="43600" rIns="87199" bIns="43600"/>
          <a:lstStyle/>
          <a:p>
            <a:r>
              <a:rPr lang="en-US" sz="1400" b="1" smtClean="0">
                <a:solidFill>
                  <a:prstClr val="black"/>
                </a:solidFill>
                <a:cs typeface="Calibri" pitchFamily="34" charset="0"/>
              </a:rPr>
              <a:t>Laut Jawa</a:t>
            </a:r>
            <a:endParaRPr lang="id-ID" sz="1400" b="1" dirty="0">
              <a:solidFill>
                <a:prstClr val="black"/>
              </a:solidFill>
              <a:cs typeface="Calibri" pitchFamily="34" charset="0"/>
            </a:endParaRPr>
          </a:p>
        </p:txBody>
      </p:sp>
      <p:sp>
        <p:nvSpPr>
          <p:cNvPr id="229" name="TextBox 228"/>
          <p:cNvSpPr txBox="1"/>
          <p:nvPr/>
        </p:nvSpPr>
        <p:spPr bwMode="auto">
          <a:xfrm>
            <a:off x="130794" y="813088"/>
            <a:ext cx="2917208" cy="16542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79388">
              <a:defRPr/>
            </a:pPr>
            <a:r>
              <a:rPr lang="en-US" sz="1400" b="1" dirty="0" smtClean="0">
                <a:solidFill>
                  <a:srgbClr val="0000FF"/>
                </a:solidFill>
                <a:latin typeface="Arial" pitchFamily="34" charset="0"/>
                <a:cs typeface="Arial" pitchFamily="34" charset="0"/>
              </a:rPr>
              <a:t>5 NILAI-NILAI LUHUR :</a:t>
            </a:r>
          </a:p>
          <a:p>
            <a:pPr marL="395288" indent="-215900">
              <a:buFont typeface="+mj-lt"/>
              <a:buAutoNum type="arabicPeriod"/>
              <a:defRPr/>
            </a:pPr>
            <a:r>
              <a:rPr lang="en-US" sz="1250" b="1" dirty="0" smtClean="0">
                <a:solidFill>
                  <a:prstClr val="black"/>
                </a:solidFill>
                <a:latin typeface="Arial" pitchFamily="34" charset="0"/>
                <a:cs typeface="Arial" pitchFamily="34" charset="0"/>
              </a:rPr>
              <a:t>JUJUR DAN KONSISTEN</a:t>
            </a:r>
          </a:p>
          <a:p>
            <a:pPr marL="395288" indent="-215900">
              <a:buFont typeface="+mj-lt"/>
              <a:buAutoNum type="arabicPeriod"/>
              <a:defRPr/>
            </a:pPr>
            <a:r>
              <a:rPr lang="en-US" sz="1250" b="1" dirty="0" smtClean="0">
                <a:solidFill>
                  <a:prstClr val="black"/>
                </a:solidFill>
                <a:latin typeface="Arial" pitchFamily="34" charset="0"/>
                <a:cs typeface="Arial" pitchFamily="34" charset="0"/>
              </a:rPr>
              <a:t>TANGGUH DAN DISIPLIN</a:t>
            </a:r>
          </a:p>
          <a:p>
            <a:pPr marL="395288" indent="-215900">
              <a:buFont typeface="+mj-lt"/>
              <a:buAutoNum type="arabicPeriod"/>
              <a:defRPr/>
            </a:pPr>
            <a:r>
              <a:rPr lang="en-US" sz="1250" b="1" dirty="0" smtClean="0">
                <a:solidFill>
                  <a:prstClr val="black"/>
                </a:solidFill>
                <a:latin typeface="Arial" pitchFamily="34" charset="0"/>
                <a:cs typeface="Arial" pitchFamily="34" charset="0"/>
              </a:rPr>
              <a:t>KEPELOPORAN DAN KETELADANAN</a:t>
            </a:r>
          </a:p>
          <a:p>
            <a:pPr marL="395288" indent="-215900">
              <a:buFont typeface="+mj-lt"/>
              <a:buAutoNum type="arabicPeriod"/>
              <a:defRPr/>
            </a:pPr>
            <a:r>
              <a:rPr lang="en-US" sz="1250" b="1" dirty="0" smtClean="0">
                <a:solidFill>
                  <a:prstClr val="black"/>
                </a:solidFill>
                <a:latin typeface="Arial" pitchFamily="34" charset="0"/>
                <a:cs typeface="Arial" pitchFamily="34" charset="0"/>
              </a:rPr>
              <a:t>RAMAH DAN BIJAKSANA</a:t>
            </a:r>
          </a:p>
          <a:p>
            <a:pPr marL="395288" indent="-215900">
              <a:buFont typeface="+mj-lt"/>
              <a:buAutoNum type="arabicPeriod"/>
              <a:defRPr/>
            </a:pPr>
            <a:r>
              <a:rPr lang="en-US" sz="1250" b="1" dirty="0" smtClean="0">
                <a:solidFill>
                  <a:prstClr val="black"/>
                </a:solidFill>
                <a:latin typeface="Arial" pitchFamily="34" charset="0"/>
                <a:cs typeface="Arial" pitchFamily="34" charset="0"/>
              </a:rPr>
              <a:t>KEBERSAMAAN DAN KESETARAAN</a:t>
            </a:r>
          </a:p>
        </p:txBody>
      </p:sp>
      <p:sp>
        <p:nvSpPr>
          <p:cNvPr id="230" name="Rectangle 229"/>
          <p:cNvSpPr/>
          <p:nvPr/>
        </p:nvSpPr>
        <p:spPr>
          <a:xfrm>
            <a:off x="81888" y="476538"/>
            <a:ext cx="9062112" cy="338554"/>
          </a:xfrm>
          <a:prstGeom prst="rect">
            <a:avLst/>
          </a:prstGeom>
        </p:spPr>
        <p:txBody>
          <a:bodyPr wrap="square">
            <a:spAutoFit/>
          </a:bodyPr>
          <a:lstStyle/>
          <a:p>
            <a:pPr marL="179388">
              <a:defRPr/>
            </a:pPr>
            <a:r>
              <a:rPr lang="id-ID" sz="1600" b="1" dirty="0" smtClean="0">
                <a:solidFill>
                  <a:srgbClr val="0000FF"/>
                </a:solidFill>
              </a:rPr>
              <a:t>RANCANGAN : SOSOK </a:t>
            </a:r>
            <a:r>
              <a:rPr lang="en-US" sz="1600" b="1" dirty="0" smtClean="0">
                <a:solidFill>
                  <a:srgbClr val="0000FF"/>
                </a:solidFill>
              </a:rPr>
              <a:t>SUMBER DAYA </a:t>
            </a:r>
            <a:r>
              <a:rPr lang="id-ID" sz="1600" b="1" dirty="0" smtClean="0">
                <a:solidFill>
                  <a:srgbClr val="0000FF"/>
                </a:solidFill>
              </a:rPr>
              <a:t>INSAN</a:t>
            </a:r>
            <a:r>
              <a:rPr lang="en-US" sz="1600" b="1" dirty="0" smtClean="0">
                <a:solidFill>
                  <a:srgbClr val="0000FF"/>
                </a:solidFill>
              </a:rPr>
              <a:t>I</a:t>
            </a:r>
            <a:r>
              <a:rPr lang="id-ID" sz="1600" b="1" dirty="0" smtClean="0">
                <a:solidFill>
                  <a:srgbClr val="0000FF"/>
                </a:solidFill>
              </a:rPr>
              <a:t> JAWA  BARAT</a:t>
            </a:r>
            <a:r>
              <a:rPr lang="en-US" sz="1600" b="1" dirty="0" smtClean="0">
                <a:solidFill>
                  <a:srgbClr val="0000FF"/>
                </a:solidFill>
              </a:rPr>
              <a:t> </a:t>
            </a:r>
            <a:r>
              <a:rPr lang="id-ID" sz="1600" b="1" dirty="0" smtClean="0">
                <a:solidFill>
                  <a:srgbClr val="0000FF"/>
                </a:solidFill>
              </a:rPr>
              <a:t> </a:t>
            </a:r>
            <a:r>
              <a:rPr lang="en-US" sz="1600" b="1" dirty="0" smtClean="0">
                <a:solidFill>
                  <a:srgbClr val="0000FF"/>
                </a:solidFill>
              </a:rPr>
              <a:t>YANG AGAMIS</a:t>
            </a:r>
            <a:r>
              <a:rPr lang="id-ID" sz="1600" b="1" dirty="0" smtClean="0">
                <a:solidFill>
                  <a:srgbClr val="0000FF"/>
                </a:solidFill>
              </a:rPr>
              <a:t>  DENGAN  PENCIRI  UTAMA:</a:t>
            </a:r>
          </a:p>
        </p:txBody>
      </p:sp>
    </p:spTree>
    <p:extLst>
      <p:ext uri="{BB962C8B-B14F-4D97-AF65-F5344CB8AC3E}">
        <p14:creationId xmlns:p14="http://schemas.microsoft.com/office/powerpoint/2010/main" val="840638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1" y="0"/>
            <a:ext cx="9143999" cy="6898207"/>
            <a:chOff x="245749" y="1"/>
            <a:chExt cx="8898250" cy="6599610"/>
          </a:xfrm>
        </p:grpSpPr>
        <p:graphicFrame>
          <p:nvGraphicFramePr>
            <p:cNvPr id="6" name="Chart 5"/>
            <p:cNvGraphicFramePr/>
            <p:nvPr>
              <p:extLst>
                <p:ext uri="{D42A27DB-BD31-4B8C-83A1-F6EECF244321}">
                  <p14:modId xmlns:p14="http://schemas.microsoft.com/office/powerpoint/2010/main" val="4041433545"/>
                </p:ext>
              </p:extLst>
            </p:nvPr>
          </p:nvGraphicFramePr>
          <p:xfrm>
            <a:off x="361920" y="1102259"/>
            <a:ext cx="8677467" cy="52006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45749" y="1"/>
              <a:ext cx="8898250" cy="971699"/>
            </a:xfrm>
            <a:prstGeom prst="rect">
              <a:avLst/>
            </a:prstGeom>
            <a:solidFill>
              <a:srgbClr val="007033"/>
            </a:solidFill>
          </p:spPr>
          <p:txBody>
            <a:bodyPr wrap="square">
              <a:spAutoFit/>
            </a:bodyPr>
            <a:lstStyle/>
            <a:p>
              <a:pPr algn="r">
                <a:defRPr/>
              </a:pPr>
              <a:r>
                <a:rPr lang="id-ID" sz="2400" b="1" dirty="0" smtClean="0">
                  <a:solidFill>
                    <a:prstClr val="white"/>
                  </a:solidFill>
                  <a:latin typeface="Trebuchet MS" pitchFamily="34" charset="0"/>
                </a:rPr>
                <a:t>TARGET DAN REALISASI PENANGGULANGAN KEMISKINAN </a:t>
              </a:r>
            </a:p>
            <a:p>
              <a:pPr algn="r">
                <a:defRPr/>
              </a:pPr>
              <a:r>
                <a:rPr lang="id-ID" sz="2400" b="1" dirty="0" smtClean="0">
                  <a:solidFill>
                    <a:prstClr val="white"/>
                  </a:solidFill>
                  <a:latin typeface="Trebuchet MS" pitchFamily="34" charset="0"/>
                </a:rPr>
                <a:t>DI </a:t>
              </a:r>
              <a:r>
                <a:rPr lang="id-ID" sz="2400" b="1" dirty="0">
                  <a:solidFill>
                    <a:prstClr val="white"/>
                  </a:solidFill>
                  <a:latin typeface="Trebuchet MS" pitchFamily="34" charset="0"/>
                </a:rPr>
                <a:t>JAWA </a:t>
              </a:r>
              <a:r>
                <a:rPr lang="id-ID" sz="2400" b="1" dirty="0" smtClean="0">
                  <a:solidFill>
                    <a:prstClr val="white"/>
                  </a:solidFill>
                  <a:latin typeface="Trebuchet MS" pitchFamily="34" charset="0"/>
                </a:rPr>
                <a:t>BARAT TAHUN 2007-2018</a:t>
              </a:r>
            </a:p>
            <a:p>
              <a:pPr algn="r">
                <a:defRPr/>
              </a:pPr>
              <a:endParaRPr lang="id-ID" sz="1200" b="1" dirty="0">
                <a:solidFill>
                  <a:prstClr val="white"/>
                </a:solidFill>
                <a:latin typeface="Trebuchet MS" pitchFamily="34" charset="0"/>
              </a:endParaRPr>
            </a:p>
          </p:txBody>
        </p:sp>
        <p:sp>
          <p:nvSpPr>
            <p:cNvPr id="7" name="TextBox 6"/>
            <p:cNvSpPr txBox="1"/>
            <p:nvPr/>
          </p:nvSpPr>
          <p:spPr>
            <a:xfrm>
              <a:off x="285720" y="6305156"/>
              <a:ext cx="3286148" cy="294455"/>
            </a:xfrm>
            <a:prstGeom prst="rect">
              <a:avLst/>
            </a:prstGeom>
            <a:noFill/>
          </p:spPr>
          <p:txBody>
            <a:bodyPr wrap="square" rtlCol="0">
              <a:spAutoFit/>
            </a:bodyPr>
            <a:lstStyle/>
            <a:p>
              <a:r>
                <a:rPr lang="id-ID" sz="1400" dirty="0" smtClean="0">
                  <a:solidFill>
                    <a:prstClr val="black"/>
                  </a:solidFill>
                </a:rPr>
                <a:t>Sumber : BPS Jawa Barat</a:t>
              </a:r>
              <a:endParaRPr lang="id-ID" sz="1600" dirty="0">
                <a:solidFill>
                  <a:prstClr val="black"/>
                </a:solidFill>
              </a:endParaRPr>
            </a:p>
          </p:txBody>
        </p:sp>
        <p:sp>
          <p:nvSpPr>
            <p:cNvPr id="8" name="Rectangle 7"/>
            <p:cNvSpPr/>
            <p:nvPr/>
          </p:nvSpPr>
          <p:spPr>
            <a:xfrm>
              <a:off x="984146" y="5312392"/>
              <a:ext cx="4099646" cy="304800"/>
            </a:xfrm>
            <a:prstGeom prst="rect">
              <a:avLst/>
            </a:prstGeom>
            <a:solidFill>
              <a:schemeClr val="bg2">
                <a:lumMod val="90000"/>
              </a:schemeClr>
            </a:solidFill>
          </p:spPr>
          <p:txBody>
            <a:bodyPr wrap="square">
              <a:spAutoFit/>
            </a:bodyPr>
            <a:lstStyle/>
            <a:p>
              <a:r>
                <a:rPr lang="id-ID" sz="1400" dirty="0" smtClean="0">
                  <a:solidFill>
                    <a:prstClr val="black"/>
                  </a:solidFill>
                </a:rPr>
                <a:t>Jumlah Penduduk (SP-2010) </a:t>
              </a:r>
              <a:r>
                <a:rPr lang="en-US" sz="1400" dirty="0" smtClean="0">
                  <a:solidFill>
                    <a:prstClr val="black"/>
                  </a:solidFill>
                </a:rPr>
                <a:t>:   4</a:t>
              </a:r>
              <a:r>
                <a:rPr lang="id-ID" sz="1400" dirty="0" smtClean="0">
                  <a:solidFill>
                    <a:prstClr val="black"/>
                  </a:solidFill>
                </a:rPr>
                <a:t>3</a:t>
              </a:r>
              <a:r>
                <a:rPr lang="en-US" sz="1400" dirty="0" smtClean="0">
                  <a:solidFill>
                    <a:prstClr val="black"/>
                  </a:solidFill>
                </a:rPr>
                <a:t>.</a:t>
              </a:r>
              <a:r>
                <a:rPr lang="id-ID" sz="1400" dirty="0" smtClean="0">
                  <a:solidFill>
                    <a:prstClr val="black"/>
                  </a:solidFill>
                </a:rPr>
                <a:t>021</a:t>
              </a:r>
              <a:r>
                <a:rPr lang="en-US" sz="1400" dirty="0" smtClean="0">
                  <a:solidFill>
                    <a:prstClr val="black"/>
                  </a:solidFill>
                </a:rPr>
                <a:t>.</a:t>
              </a:r>
              <a:r>
                <a:rPr lang="id-ID" sz="1400" dirty="0" smtClean="0">
                  <a:solidFill>
                    <a:prstClr val="black"/>
                  </a:solidFill>
                </a:rPr>
                <a:t>826 Jiwa</a:t>
              </a:r>
              <a:r>
                <a:rPr lang="en-US" sz="1400" dirty="0" smtClean="0">
                  <a:solidFill>
                    <a:prstClr val="black"/>
                  </a:solidFill>
                </a:rPr>
                <a:t> </a:t>
              </a:r>
              <a:endParaRPr lang="id-ID" sz="1400" dirty="0">
                <a:solidFill>
                  <a:prstClr val="black"/>
                </a:solidFill>
              </a:endParaRPr>
            </a:p>
          </p:txBody>
        </p:sp>
        <p:sp>
          <p:nvSpPr>
            <p:cNvPr id="9" name="Rectangle 8"/>
            <p:cNvSpPr/>
            <p:nvPr/>
          </p:nvSpPr>
          <p:spPr>
            <a:xfrm>
              <a:off x="1072060" y="4451720"/>
              <a:ext cx="5316865" cy="795026"/>
            </a:xfrm>
            <a:prstGeom prst="rect">
              <a:avLst/>
            </a:prstGeom>
            <a:solidFill>
              <a:srgbClr val="FFCC99"/>
            </a:solidFill>
            <a:ln>
              <a:solidFill>
                <a:schemeClr val="tx1"/>
              </a:solidFill>
            </a:ln>
          </p:spPr>
          <p:txBody>
            <a:bodyPr wrap="square">
              <a:spAutoFit/>
            </a:bodyPr>
            <a:lstStyle/>
            <a:p>
              <a:pPr algn="r"/>
              <a:r>
                <a:rPr lang="id-ID" sz="1600" dirty="0" smtClean="0">
                  <a:solidFill>
                    <a:srgbClr val="002060"/>
                  </a:solidFill>
                </a:rPr>
                <a:t>Realisasi mengikuti </a:t>
              </a:r>
              <a:r>
                <a:rPr lang="id-ID" sz="1600" i="1" dirty="0" smtClean="0">
                  <a:solidFill>
                    <a:srgbClr val="002060"/>
                  </a:solidFill>
                </a:rPr>
                <a:t>trend </a:t>
              </a:r>
              <a:r>
                <a:rPr lang="id-ID" sz="1600" dirty="0" smtClean="0">
                  <a:solidFill>
                    <a:srgbClr val="002060"/>
                  </a:solidFill>
                </a:rPr>
                <a:t>perencanaan</a:t>
              </a:r>
            </a:p>
            <a:p>
              <a:pPr algn="r"/>
              <a:r>
                <a:rPr lang="id-ID" sz="1600" dirty="0" smtClean="0">
                  <a:solidFill>
                    <a:srgbClr val="002060"/>
                  </a:solidFill>
                </a:rPr>
                <a:t> (Rata-rata 2007-2012 : 0,745% per tahun)</a:t>
              </a:r>
            </a:p>
            <a:p>
              <a:pPr algn="r"/>
              <a:r>
                <a:rPr lang="id-ID" sz="1600" dirty="0" smtClean="0">
                  <a:solidFill>
                    <a:srgbClr val="002060"/>
                  </a:solidFill>
                </a:rPr>
                <a:t>Tahun 2013-2018 Target Penurunan </a:t>
              </a:r>
              <a:r>
                <a:rPr lang="en-US" sz="1600" dirty="0" smtClean="0">
                  <a:solidFill>
                    <a:srgbClr val="002060"/>
                  </a:solidFill>
                </a:rPr>
                <a:t>minimal </a:t>
              </a:r>
              <a:r>
                <a:rPr lang="id-ID" sz="1600" dirty="0" smtClean="0">
                  <a:solidFill>
                    <a:srgbClr val="002060"/>
                  </a:solidFill>
                </a:rPr>
                <a:t>1% per tahun</a:t>
              </a:r>
              <a:endParaRPr lang="id-ID" sz="1600" dirty="0">
                <a:solidFill>
                  <a:srgbClr val="002060"/>
                </a:solidFill>
              </a:endParaRPr>
            </a:p>
          </p:txBody>
        </p:sp>
        <p:sp>
          <p:nvSpPr>
            <p:cNvPr id="10" name="TextBox 9"/>
            <p:cNvSpPr txBox="1"/>
            <p:nvPr/>
          </p:nvSpPr>
          <p:spPr>
            <a:xfrm>
              <a:off x="4274438" y="2591662"/>
              <a:ext cx="762000" cy="323899"/>
            </a:xfrm>
            <a:prstGeom prst="rect">
              <a:avLst/>
            </a:prstGeom>
            <a:noFill/>
          </p:spPr>
          <p:txBody>
            <a:bodyPr wrap="square" rtlCol="0">
              <a:spAutoFit/>
            </a:bodyPr>
            <a:lstStyle/>
            <a:p>
              <a:r>
                <a:rPr lang="id-ID" sz="1600" dirty="0" smtClean="0">
                  <a:solidFill>
                    <a:srgbClr val="FF0000"/>
                  </a:solidFill>
                </a:rPr>
                <a:t>9,89</a:t>
              </a:r>
              <a:endParaRPr lang="id-ID" sz="1600" dirty="0">
                <a:solidFill>
                  <a:srgbClr val="FF0000"/>
                </a:solidFill>
              </a:endParaRPr>
            </a:p>
          </p:txBody>
        </p:sp>
        <p:sp>
          <p:nvSpPr>
            <p:cNvPr id="11" name="Rectangle 10"/>
            <p:cNvSpPr/>
            <p:nvPr/>
          </p:nvSpPr>
          <p:spPr>
            <a:xfrm>
              <a:off x="5132696" y="5305099"/>
              <a:ext cx="3706504" cy="294455"/>
            </a:xfrm>
            <a:prstGeom prst="rect">
              <a:avLst/>
            </a:prstGeom>
            <a:solidFill>
              <a:schemeClr val="bg2">
                <a:lumMod val="90000"/>
              </a:schemeClr>
            </a:solidFill>
          </p:spPr>
          <p:txBody>
            <a:bodyPr wrap="square">
              <a:spAutoFit/>
            </a:bodyPr>
            <a:lstStyle/>
            <a:p>
              <a:r>
                <a:rPr lang="id-ID" sz="1400" dirty="0" smtClean="0">
                  <a:solidFill>
                    <a:prstClr val="black"/>
                  </a:solidFill>
                </a:rPr>
                <a:t>Jumlah Penduduk (2014) </a:t>
              </a:r>
              <a:r>
                <a:rPr lang="en-US" sz="1400" dirty="0" smtClean="0">
                  <a:solidFill>
                    <a:prstClr val="black"/>
                  </a:solidFill>
                </a:rPr>
                <a:t>: </a:t>
              </a:r>
              <a:r>
                <a:rPr lang="id-ID" sz="1400" dirty="0" smtClean="0">
                  <a:solidFill>
                    <a:prstClr val="black"/>
                  </a:solidFill>
                  <a:latin typeface="Trebuchet MS"/>
                </a:rPr>
                <a:t>46.029.600 </a:t>
              </a:r>
              <a:r>
                <a:rPr lang="id-ID" sz="1400" dirty="0" smtClean="0">
                  <a:solidFill>
                    <a:prstClr val="black"/>
                  </a:solidFill>
                </a:rPr>
                <a:t>Jiwa</a:t>
              </a:r>
              <a:r>
                <a:rPr lang="en-US" sz="1400" dirty="0" smtClean="0">
                  <a:solidFill>
                    <a:prstClr val="black"/>
                  </a:solidFill>
                </a:rPr>
                <a:t> </a:t>
              </a:r>
              <a:endParaRPr lang="id-ID" sz="1400" dirty="0">
                <a:solidFill>
                  <a:prstClr val="black"/>
                </a:solidFill>
              </a:endParaRPr>
            </a:p>
          </p:txBody>
        </p:sp>
        <p:sp>
          <p:nvSpPr>
            <p:cNvPr id="12" name="TextBox 11"/>
            <p:cNvSpPr txBox="1"/>
            <p:nvPr/>
          </p:nvSpPr>
          <p:spPr>
            <a:xfrm>
              <a:off x="1253684" y="1173799"/>
              <a:ext cx="5071238" cy="323899"/>
            </a:xfrm>
            <a:prstGeom prst="rect">
              <a:avLst/>
            </a:prstGeom>
            <a:noFill/>
          </p:spPr>
          <p:txBody>
            <a:bodyPr wrap="square" rtlCol="0">
              <a:spAutoFit/>
            </a:bodyPr>
            <a:lstStyle/>
            <a:p>
              <a:r>
                <a:rPr lang="id-ID" sz="1600" b="1" dirty="0" smtClean="0">
                  <a:solidFill>
                    <a:srgbClr val="7030A0"/>
                  </a:solidFill>
                </a:rPr>
                <a:t>Capaian Jabar 20</a:t>
              </a:r>
              <a:r>
                <a:rPr lang="en-US" sz="1600" b="1" dirty="0" smtClean="0">
                  <a:solidFill>
                    <a:srgbClr val="7030A0"/>
                  </a:solidFill>
                </a:rPr>
                <a:t>07</a:t>
              </a:r>
              <a:r>
                <a:rPr lang="id-ID" sz="1600" b="1" dirty="0" smtClean="0">
                  <a:solidFill>
                    <a:srgbClr val="7030A0"/>
                  </a:solidFill>
                </a:rPr>
                <a:t>: </a:t>
              </a:r>
              <a:r>
                <a:rPr lang="en-US" sz="1600" b="1" dirty="0" smtClean="0">
                  <a:solidFill>
                    <a:srgbClr val="7030A0"/>
                  </a:solidFill>
                </a:rPr>
                <a:t>13</a:t>
              </a:r>
              <a:r>
                <a:rPr lang="id-ID" sz="1600" b="1" dirty="0" smtClean="0">
                  <a:solidFill>
                    <a:srgbClr val="7030A0"/>
                  </a:solidFill>
                </a:rPr>
                <a:t>,</a:t>
              </a:r>
              <a:r>
                <a:rPr lang="en-US" sz="1600" b="1" dirty="0" smtClean="0">
                  <a:solidFill>
                    <a:srgbClr val="7030A0"/>
                  </a:solidFill>
                </a:rPr>
                <a:t>55</a:t>
              </a:r>
              <a:r>
                <a:rPr lang="id-ID" sz="1600" b="1" dirty="0" smtClean="0">
                  <a:solidFill>
                    <a:srgbClr val="7030A0"/>
                  </a:solidFill>
                </a:rPr>
                <a:t>%</a:t>
              </a:r>
              <a:endParaRPr lang="id-ID" sz="1600" b="1" dirty="0">
                <a:solidFill>
                  <a:srgbClr val="7030A0"/>
                </a:solidFill>
              </a:endParaRPr>
            </a:p>
          </p:txBody>
        </p:sp>
        <p:sp>
          <p:nvSpPr>
            <p:cNvPr id="15" name="Rectangle 14"/>
            <p:cNvSpPr/>
            <p:nvPr/>
          </p:nvSpPr>
          <p:spPr>
            <a:xfrm>
              <a:off x="838200" y="5791200"/>
              <a:ext cx="609600" cy="2286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cxnSp>
          <p:nvCxnSpPr>
            <p:cNvPr id="16" name="Straight Connector 15"/>
            <p:cNvCxnSpPr/>
            <p:nvPr/>
          </p:nvCxnSpPr>
          <p:spPr>
            <a:xfrm>
              <a:off x="6388925" y="5678005"/>
              <a:ext cx="1676400" cy="1588"/>
            </a:xfrm>
            <a:prstGeom prst="line">
              <a:avLst/>
            </a:prstGeom>
            <a:ln w="6350"/>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5021914" y="3146327"/>
            <a:ext cx="558199" cy="10533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46121" y="4313824"/>
            <a:ext cx="3004605" cy="338554"/>
          </a:xfrm>
          <a:prstGeom prst="rect">
            <a:avLst/>
          </a:prstGeom>
          <a:noFill/>
        </p:spPr>
        <p:txBody>
          <a:bodyPr wrap="none" rtlCol="0">
            <a:spAutoFit/>
          </a:bodyPr>
          <a:lstStyle/>
          <a:p>
            <a:r>
              <a:rPr lang="en-US" sz="1600" b="1" dirty="0" smtClean="0">
                <a:solidFill>
                  <a:srgbClr val="002060"/>
                </a:solidFill>
              </a:rPr>
              <a:t>Target Tim TKPK </a:t>
            </a:r>
            <a:r>
              <a:rPr lang="en-US" sz="1600" b="1" dirty="0" err="1" smtClean="0">
                <a:solidFill>
                  <a:srgbClr val="002060"/>
                </a:solidFill>
              </a:rPr>
              <a:t>Prov</a:t>
            </a:r>
            <a:r>
              <a:rPr lang="en-US" sz="1600" b="1" dirty="0" smtClean="0">
                <a:solidFill>
                  <a:srgbClr val="002060"/>
                </a:solidFill>
              </a:rPr>
              <a:t>  </a:t>
            </a:r>
            <a:r>
              <a:rPr lang="en-US" sz="1600" b="1" dirty="0" err="1" smtClean="0">
                <a:solidFill>
                  <a:srgbClr val="002060"/>
                </a:solidFill>
              </a:rPr>
              <a:t>Jabar</a:t>
            </a:r>
            <a:endParaRPr lang="en-US" sz="1600" b="1" dirty="0">
              <a:solidFill>
                <a:srgbClr val="002060"/>
              </a:solidFill>
            </a:endParaRPr>
          </a:p>
        </p:txBody>
      </p:sp>
      <p:sp>
        <p:nvSpPr>
          <p:cNvPr id="4" name="TextBox 3"/>
          <p:cNvSpPr txBox="1"/>
          <p:nvPr/>
        </p:nvSpPr>
        <p:spPr>
          <a:xfrm>
            <a:off x="5963902" y="3022527"/>
            <a:ext cx="470000" cy="338554"/>
          </a:xfrm>
          <a:prstGeom prst="rect">
            <a:avLst/>
          </a:prstGeom>
          <a:noFill/>
          <a:ln>
            <a:noFill/>
          </a:ln>
        </p:spPr>
        <p:txBody>
          <a:bodyPr wrap="none" rtlCol="0">
            <a:spAutoFit/>
          </a:bodyPr>
          <a:lstStyle/>
          <a:p>
            <a:r>
              <a:rPr lang="id-ID" sz="1600" b="1" dirty="0" smtClean="0">
                <a:solidFill>
                  <a:srgbClr val="7030A0"/>
                </a:solidFill>
              </a:rPr>
              <a:t>8,9</a:t>
            </a:r>
            <a:endParaRPr lang="id-ID" sz="1600" b="1" dirty="0">
              <a:solidFill>
                <a:srgbClr val="7030A0"/>
              </a:solidFill>
            </a:endParaRPr>
          </a:p>
        </p:txBody>
      </p:sp>
      <p:sp>
        <p:nvSpPr>
          <p:cNvPr id="14" name="Hexagon 13"/>
          <p:cNvSpPr/>
          <p:nvPr/>
        </p:nvSpPr>
        <p:spPr bwMode="auto">
          <a:xfrm>
            <a:off x="6114010" y="3356992"/>
            <a:ext cx="133057" cy="72008"/>
          </a:xfrm>
          <a:prstGeom prst="hexag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000" b="0" i="0" u="none" strike="noStrike" cap="none" normalizeH="0" baseline="0" smtClean="0">
              <a:ln>
                <a:noFill/>
              </a:ln>
              <a:solidFill>
                <a:schemeClr val="tx1"/>
              </a:solidFill>
              <a:effectLst/>
              <a:latin typeface="Arial" charset="0"/>
            </a:endParaRPr>
          </a:p>
        </p:txBody>
      </p:sp>
      <p:sp>
        <p:nvSpPr>
          <p:cNvPr id="18" name="Hexagon 17"/>
          <p:cNvSpPr/>
          <p:nvPr/>
        </p:nvSpPr>
        <p:spPr bwMode="auto">
          <a:xfrm>
            <a:off x="6732241" y="3584891"/>
            <a:ext cx="133057" cy="72008"/>
          </a:xfrm>
          <a:prstGeom prst="hexag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000" b="0" i="0" u="none" strike="noStrike" cap="none" normalizeH="0" baseline="0" smtClean="0">
              <a:ln>
                <a:noFill/>
              </a:ln>
              <a:solidFill>
                <a:schemeClr val="tx1"/>
              </a:solidFill>
              <a:effectLst/>
              <a:latin typeface="Arial" charset="0"/>
            </a:endParaRPr>
          </a:p>
        </p:txBody>
      </p:sp>
      <p:sp>
        <p:nvSpPr>
          <p:cNvPr id="19" name="Hexagon 18"/>
          <p:cNvSpPr/>
          <p:nvPr/>
        </p:nvSpPr>
        <p:spPr bwMode="auto">
          <a:xfrm>
            <a:off x="7319264" y="3717032"/>
            <a:ext cx="133057" cy="72008"/>
          </a:xfrm>
          <a:prstGeom prst="hexag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000" b="0" i="0" u="none" strike="noStrike" cap="none" normalizeH="0" baseline="0" smtClean="0">
              <a:ln>
                <a:noFill/>
              </a:ln>
              <a:solidFill>
                <a:schemeClr val="tx1"/>
              </a:solidFill>
              <a:effectLst/>
              <a:latin typeface="Arial" charset="0"/>
            </a:endParaRPr>
          </a:p>
        </p:txBody>
      </p:sp>
      <p:sp>
        <p:nvSpPr>
          <p:cNvPr id="20" name="Hexagon 19"/>
          <p:cNvSpPr/>
          <p:nvPr/>
        </p:nvSpPr>
        <p:spPr bwMode="auto">
          <a:xfrm>
            <a:off x="7967336" y="3933056"/>
            <a:ext cx="133057" cy="72008"/>
          </a:xfrm>
          <a:prstGeom prst="hexag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000" b="0" i="0" u="none" strike="noStrike" cap="none" normalizeH="0" baseline="0" smtClean="0">
              <a:ln>
                <a:noFill/>
              </a:ln>
              <a:solidFill>
                <a:schemeClr val="tx1"/>
              </a:solidFill>
              <a:effectLst/>
              <a:latin typeface="Arial" charset="0"/>
            </a:endParaRPr>
          </a:p>
        </p:txBody>
      </p:sp>
      <p:sp>
        <p:nvSpPr>
          <p:cNvPr id="21" name="TextBox 18"/>
          <p:cNvSpPr txBox="1"/>
          <p:nvPr/>
        </p:nvSpPr>
        <p:spPr>
          <a:xfrm>
            <a:off x="8243650" y="6012871"/>
            <a:ext cx="792642" cy="3313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d-ID" sz="1400" dirty="0" smtClean="0"/>
              <a:t>2019</a:t>
            </a:r>
            <a:endParaRPr lang="id-ID" sz="1400" dirty="0"/>
          </a:p>
        </p:txBody>
      </p:sp>
      <p:sp>
        <p:nvSpPr>
          <p:cNvPr id="22" name="Hexagon 21"/>
          <p:cNvSpPr/>
          <p:nvPr/>
        </p:nvSpPr>
        <p:spPr bwMode="auto">
          <a:xfrm>
            <a:off x="8460433" y="4085456"/>
            <a:ext cx="133057" cy="72008"/>
          </a:xfrm>
          <a:prstGeom prst="hexag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0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6588224" y="3236726"/>
            <a:ext cx="470000" cy="338554"/>
          </a:xfrm>
          <a:prstGeom prst="rect">
            <a:avLst/>
          </a:prstGeom>
          <a:noFill/>
          <a:ln>
            <a:noFill/>
          </a:ln>
        </p:spPr>
        <p:txBody>
          <a:bodyPr wrap="none" rtlCol="0">
            <a:spAutoFit/>
          </a:bodyPr>
          <a:lstStyle/>
          <a:p>
            <a:r>
              <a:rPr lang="id-ID" sz="1600" b="1" dirty="0" smtClean="0">
                <a:solidFill>
                  <a:srgbClr val="7030A0"/>
                </a:solidFill>
              </a:rPr>
              <a:t>8,2</a:t>
            </a:r>
            <a:endParaRPr lang="id-ID" sz="1600" b="1" dirty="0">
              <a:solidFill>
                <a:srgbClr val="7030A0"/>
              </a:solidFill>
            </a:endParaRPr>
          </a:p>
        </p:txBody>
      </p:sp>
      <p:sp>
        <p:nvSpPr>
          <p:cNvPr id="24" name="TextBox 23"/>
          <p:cNvSpPr txBox="1"/>
          <p:nvPr/>
        </p:nvSpPr>
        <p:spPr>
          <a:xfrm>
            <a:off x="7161961" y="3378478"/>
            <a:ext cx="470000" cy="338554"/>
          </a:xfrm>
          <a:prstGeom prst="rect">
            <a:avLst/>
          </a:prstGeom>
          <a:noFill/>
          <a:ln>
            <a:noFill/>
          </a:ln>
        </p:spPr>
        <p:txBody>
          <a:bodyPr wrap="none" rtlCol="0">
            <a:spAutoFit/>
          </a:bodyPr>
          <a:lstStyle/>
          <a:p>
            <a:r>
              <a:rPr lang="id-ID" sz="1600" b="1" dirty="0" smtClean="0">
                <a:solidFill>
                  <a:srgbClr val="7030A0"/>
                </a:solidFill>
              </a:rPr>
              <a:t>7,6</a:t>
            </a:r>
            <a:endParaRPr lang="id-ID" sz="1600" b="1" dirty="0">
              <a:solidFill>
                <a:srgbClr val="7030A0"/>
              </a:solidFill>
            </a:endParaRPr>
          </a:p>
        </p:txBody>
      </p:sp>
      <p:sp>
        <p:nvSpPr>
          <p:cNvPr id="25" name="TextBox 24"/>
          <p:cNvSpPr txBox="1"/>
          <p:nvPr/>
        </p:nvSpPr>
        <p:spPr>
          <a:xfrm>
            <a:off x="7822666" y="3594502"/>
            <a:ext cx="470000" cy="338554"/>
          </a:xfrm>
          <a:prstGeom prst="rect">
            <a:avLst/>
          </a:prstGeom>
          <a:noFill/>
          <a:ln>
            <a:noFill/>
          </a:ln>
        </p:spPr>
        <p:txBody>
          <a:bodyPr wrap="none" rtlCol="0">
            <a:spAutoFit/>
          </a:bodyPr>
          <a:lstStyle/>
          <a:p>
            <a:r>
              <a:rPr lang="id-ID" sz="1600" b="1" dirty="0" smtClean="0">
                <a:solidFill>
                  <a:srgbClr val="7030A0"/>
                </a:solidFill>
              </a:rPr>
              <a:t>6,9</a:t>
            </a:r>
            <a:endParaRPr lang="id-ID" sz="1600" b="1" dirty="0">
              <a:solidFill>
                <a:srgbClr val="7030A0"/>
              </a:solidFill>
            </a:endParaRPr>
          </a:p>
        </p:txBody>
      </p:sp>
      <p:sp>
        <p:nvSpPr>
          <p:cNvPr id="26" name="TextBox 25"/>
          <p:cNvSpPr txBox="1"/>
          <p:nvPr/>
        </p:nvSpPr>
        <p:spPr>
          <a:xfrm>
            <a:off x="8314847" y="3737760"/>
            <a:ext cx="470000" cy="338554"/>
          </a:xfrm>
          <a:prstGeom prst="rect">
            <a:avLst/>
          </a:prstGeom>
          <a:noFill/>
          <a:ln>
            <a:noFill/>
          </a:ln>
        </p:spPr>
        <p:txBody>
          <a:bodyPr wrap="none" rtlCol="0">
            <a:spAutoFit/>
          </a:bodyPr>
          <a:lstStyle/>
          <a:p>
            <a:r>
              <a:rPr lang="id-ID" sz="1600" b="1" dirty="0" smtClean="0">
                <a:solidFill>
                  <a:srgbClr val="7030A0"/>
                </a:solidFill>
              </a:rPr>
              <a:t>6,3</a:t>
            </a:r>
            <a:endParaRPr lang="id-ID" sz="1600" b="1" dirty="0">
              <a:solidFill>
                <a:srgbClr val="7030A0"/>
              </a:solidFill>
            </a:endParaRPr>
          </a:p>
        </p:txBody>
      </p:sp>
      <p:sp>
        <p:nvSpPr>
          <p:cNvPr id="27" name="TextBox 1"/>
          <p:cNvSpPr txBox="1"/>
          <p:nvPr/>
        </p:nvSpPr>
        <p:spPr>
          <a:xfrm>
            <a:off x="3474786" y="1628800"/>
            <a:ext cx="881190" cy="432048"/>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d-ID" sz="1100" b="1" dirty="0" smtClean="0"/>
              <a:t>Capaian</a:t>
            </a:r>
          </a:p>
          <a:p>
            <a:pPr algn="ctr"/>
            <a:r>
              <a:rPr lang="id-ID" sz="1100" b="1" dirty="0" smtClean="0"/>
              <a:t>2007-2014</a:t>
            </a:r>
            <a:endParaRPr lang="id-ID" sz="1100" b="1" dirty="0"/>
          </a:p>
        </p:txBody>
      </p:sp>
      <p:cxnSp>
        <p:nvCxnSpPr>
          <p:cNvPr id="17" name="Straight Arrow Connector 16"/>
          <p:cNvCxnSpPr>
            <a:stCxn id="27" idx="2"/>
          </p:cNvCxnSpPr>
          <p:nvPr/>
        </p:nvCxnSpPr>
        <p:spPr bwMode="auto">
          <a:xfrm>
            <a:off x="3915381" y="2060848"/>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V="1">
            <a:off x="5508104" y="3907039"/>
            <a:ext cx="0" cy="2504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867681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647367278"/>
              </p:ext>
            </p:extLst>
          </p:nvPr>
        </p:nvGraphicFramePr>
        <p:xfrm>
          <a:off x="240083" y="284445"/>
          <a:ext cx="8663836" cy="628911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690041" y="2691792"/>
            <a:ext cx="2232248" cy="307777"/>
          </a:xfrm>
          <a:prstGeom prst="rect">
            <a:avLst/>
          </a:prstGeom>
          <a:solidFill>
            <a:srgbClr val="FFFF00"/>
          </a:solidFill>
        </p:spPr>
        <p:txBody>
          <a:bodyPr wrap="square" rtlCol="0">
            <a:spAutoFit/>
          </a:bodyPr>
          <a:lstStyle/>
          <a:p>
            <a:pPr algn="ctr"/>
            <a:r>
              <a:rPr lang="en-US" sz="1400" b="1" dirty="0" err="1" smtClean="0">
                <a:solidFill>
                  <a:srgbClr val="FF0000"/>
                </a:solidFill>
              </a:rPr>
              <a:t>Jabar</a:t>
            </a:r>
            <a:r>
              <a:rPr lang="en-US" sz="1400" b="1" dirty="0" smtClean="0">
                <a:solidFill>
                  <a:srgbClr val="FF0000"/>
                </a:solidFill>
              </a:rPr>
              <a:t> : </a:t>
            </a:r>
            <a:r>
              <a:rPr lang="id-ID" sz="1400" b="1" dirty="0" smtClean="0">
                <a:solidFill>
                  <a:srgbClr val="FF0000"/>
                </a:solidFill>
              </a:rPr>
              <a:t>4.238.960 orang</a:t>
            </a:r>
            <a:endParaRPr lang="id-ID" sz="1400" b="1" dirty="0">
              <a:solidFill>
                <a:srgbClr val="FF0000"/>
              </a:solidFill>
            </a:endParaRPr>
          </a:p>
        </p:txBody>
      </p:sp>
      <p:sp>
        <p:nvSpPr>
          <p:cNvPr id="5" name="TextBox 4"/>
          <p:cNvSpPr txBox="1"/>
          <p:nvPr/>
        </p:nvSpPr>
        <p:spPr>
          <a:xfrm>
            <a:off x="7092280" y="1111533"/>
            <a:ext cx="1746006" cy="261610"/>
          </a:xfrm>
          <a:prstGeom prst="rect">
            <a:avLst/>
          </a:prstGeom>
          <a:solidFill>
            <a:schemeClr val="accent6">
              <a:lumMod val="60000"/>
              <a:lumOff val="40000"/>
            </a:schemeClr>
          </a:solidFill>
        </p:spPr>
        <p:txBody>
          <a:bodyPr wrap="square" rtlCol="0">
            <a:spAutoFit/>
          </a:bodyPr>
          <a:lstStyle/>
          <a:p>
            <a:pPr algn="ctr"/>
            <a:r>
              <a:rPr lang="en-US" sz="1100" b="1" smtClean="0"/>
              <a:t>Papua : 744.045 orang</a:t>
            </a:r>
          </a:p>
        </p:txBody>
      </p:sp>
      <p:sp>
        <p:nvSpPr>
          <p:cNvPr id="7" name="TextBox 6"/>
          <p:cNvSpPr txBox="1"/>
          <p:nvPr/>
        </p:nvSpPr>
        <p:spPr>
          <a:xfrm>
            <a:off x="511352" y="2548216"/>
            <a:ext cx="1656184" cy="261610"/>
          </a:xfrm>
          <a:prstGeom prst="rect">
            <a:avLst/>
          </a:prstGeom>
          <a:solidFill>
            <a:schemeClr val="accent6">
              <a:lumMod val="60000"/>
              <a:lumOff val="40000"/>
            </a:schemeClr>
          </a:solidFill>
        </p:spPr>
        <p:txBody>
          <a:bodyPr wrap="square" rtlCol="0">
            <a:spAutoFit/>
          </a:bodyPr>
          <a:lstStyle/>
          <a:p>
            <a:pPr algn="ctr"/>
            <a:r>
              <a:rPr lang="en-US" sz="1100" b="1" dirty="0" smtClean="0"/>
              <a:t>Aceh : 881.260 orang</a:t>
            </a:r>
          </a:p>
        </p:txBody>
      </p:sp>
      <p:sp>
        <p:nvSpPr>
          <p:cNvPr id="2" name="TextBox 1"/>
          <p:cNvSpPr txBox="1"/>
          <p:nvPr/>
        </p:nvSpPr>
        <p:spPr>
          <a:xfrm>
            <a:off x="511352" y="927622"/>
            <a:ext cx="5412225" cy="1384995"/>
          </a:xfrm>
          <a:prstGeom prst="rect">
            <a:avLst/>
          </a:prstGeom>
          <a:noFill/>
        </p:spPr>
        <p:txBody>
          <a:bodyPr wrap="square" rtlCol="0">
            <a:spAutoFit/>
          </a:bodyPr>
          <a:lstStyle/>
          <a:p>
            <a:r>
              <a:rPr lang="en-US" sz="1400" b="1" dirty="0" smtClean="0"/>
              <a:t>Tim TKPK </a:t>
            </a:r>
            <a:r>
              <a:rPr lang="en-US" sz="1400" b="1" dirty="0" err="1" smtClean="0"/>
              <a:t>Provinsi</a:t>
            </a:r>
            <a:r>
              <a:rPr lang="en-US" sz="1400" b="1" dirty="0" smtClean="0"/>
              <a:t> </a:t>
            </a:r>
            <a:r>
              <a:rPr lang="en-US" sz="1400" b="1" dirty="0" err="1" smtClean="0"/>
              <a:t>Jawa</a:t>
            </a:r>
            <a:r>
              <a:rPr lang="en-US" sz="1400" b="1" dirty="0" smtClean="0"/>
              <a:t> Barat :</a:t>
            </a:r>
          </a:p>
          <a:p>
            <a:pPr marL="177800" indent="-177800">
              <a:buAutoNum type="arabicPeriod"/>
            </a:pPr>
            <a:r>
              <a:rPr lang="en-US" sz="1400" dirty="0" err="1" smtClean="0"/>
              <a:t>Mendorong</a:t>
            </a:r>
            <a:r>
              <a:rPr lang="en-US" sz="1400" dirty="0" smtClean="0"/>
              <a:t> </a:t>
            </a:r>
            <a:r>
              <a:rPr lang="en-US" sz="1400" dirty="0" err="1" smtClean="0"/>
              <a:t>Pemerintah</a:t>
            </a:r>
            <a:r>
              <a:rPr lang="en-US" sz="1400" dirty="0" smtClean="0"/>
              <a:t> </a:t>
            </a:r>
            <a:r>
              <a:rPr lang="en-US" sz="1400" dirty="0" err="1" smtClean="0"/>
              <a:t>Pusat</a:t>
            </a:r>
            <a:r>
              <a:rPr lang="en-US" sz="1400" dirty="0" smtClean="0"/>
              <a:t> </a:t>
            </a:r>
            <a:r>
              <a:rPr lang="en-US" sz="1400" dirty="0" err="1" smtClean="0"/>
              <a:t>untuk</a:t>
            </a:r>
            <a:r>
              <a:rPr lang="en-US" sz="1400" dirty="0" smtClean="0"/>
              <a:t> </a:t>
            </a:r>
            <a:r>
              <a:rPr lang="en-US" sz="1400" dirty="0" err="1" smtClean="0"/>
              <a:t>melaksanakan</a:t>
            </a:r>
            <a:r>
              <a:rPr lang="en-US" sz="1400" dirty="0" smtClean="0"/>
              <a:t> program </a:t>
            </a:r>
            <a:r>
              <a:rPr lang="en-US" sz="1400" dirty="0" err="1" smtClean="0"/>
              <a:t>pengurangan</a:t>
            </a:r>
            <a:r>
              <a:rPr lang="en-US" sz="1400" dirty="0" smtClean="0"/>
              <a:t> </a:t>
            </a:r>
            <a:r>
              <a:rPr lang="en-US" sz="1400" dirty="0" err="1" smtClean="0"/>
              <a:t>kemiskinan</a:t>
            </a:r>
            <a:r>
              <a:rPr lang="en-US" sz="1400" dirty="0" smtClean="0"/>
              <a:t> </a:t>
            </a:r>
            <a:r>
              <a:rPr lang="en-US" sz="1400" dirty="0" err="1" smtClean="0"/>
              <a:t>secara</a:t>
            </a:r>
            <a:r>
              <a:rPr lang="en-US" sz="1400" dirty="0" smtClean="0"/>
              <a:t> </a:t>
            </a:r>
            <a:r>
              <a:rPr lang="en-US" sz="1400" dirty="0" err="1" smtClean="0"/>
              <a:t>besar-besaran</a:t>
            </a:r>
            <a:endParaRPr lang="en-US" sz="1400" dirty="0" smtClean="0"/>
          </a:p>
          <a:p>
            <a:pPr marL="177800" indent="-177800">
              <a:buAutoNum type="arabicPeriod"/>
            </a:pPr>
            <a:r>
              <a:rPr lang="en-US" sz="1400" dirty="0" err="1" smtClean="0"/>
              <a:t>Menurunkan</a:t>
            </a:r>
            <a:r>
              <a:rPr lang="en-US" sz="1400" dirty="0" smtClean="0"/>
              <a:t> </a:t>
            </a:r>
            <a:r>
              <a:rPr lang="en-US" sz="1400" dirty="0" err="1" smtClean="0"/>
              <a:t>kemiskinan</a:t>
            </a:r>
            <a:r>
              <a:rPr lang="en-US" sz="1400" dirty="0" smtClean="0"/>
              <a:t> di </a:t>
            </a:r>
            <a:r>
              <a:rPr lang="en-US" sz="1400" dirty="0" err="1" smtClean="0"/>
              <a:t>Jawa</a:t>
            </a:r>
            <a:r>
              <a:rPr lang="en-US" sz="1400" dirty="0" smtClean="0"/>
              <a:t> Barat </a:t>
            </a:r>
            <a:r>
              <a:rPr lang="en-US" sz="1400" dirty="0" err="1" smtClean="0"/>
              <a:t>akan</a:t>
            </a:r>
            <a:r>
              <a:rPr lang="en-US" sz="1400" dirty="0" smtClean="0"/>
              <a:t> </a:t>
            </a:r>
            <a:r>
              <a:rPr lang="en-US" sz="1400" dirty="0" err="1" smtClean="0"/>
              <a:t>menurunkan</a:t>
            </a:r>
            <a:r>
              <a:rPr lang="en-US" sz="1400" dirty="0" smtClean="0"/>
              <a:t> </a:t>
            </a:r>
            <a:r>
              <a:rPr lang="en-US" sz="1400" dirty="0" err="1" smtClean="0"/>
              <a:t>angka</a:t>
            </a:r>
            <a:r>
              <a:rPr lang="en-US" sz="1400" dirty="0" smtClean="0"/>
              <a:t> </a:t>
            </a:r>
            <a:r>
              <a:rPr lang="en-US" sz="1400" dirty="0" err="1" smtClean="0"/>
              <a:t>kemiskinan</a:t>
            </a:r>
            <a:r>
              <a:rPr lang="en-US" sz="1400" dirty="0" smtClean="0"/>
              <a:t> </a:t>
            </a:r>
            <a:r>
              <a:rPr lang="en-US" sz="1400" dirty="0" err="1" smtClean="0"/>
              <a:t>nasional</a:t>
            </a:r>
            <a:endParaRPr lang="en-US" sz="1400" dirty="0" smtClean="0"/>
          </a:p>
          <a:p>
            <a:endParaRPr lang="en-US" sz="1400" dirty="0"/>
          </a:p>
        </p:txBody>
      </p:sp>
      <p:cxnSp>
        <p:nvCxnSpPr>
          <p:cNvPr id="9" name="Straight Arrow Connector 8"/>
          <p:cNvCxnSpPr/>
          <p:nvPr/>
        </p:nvCxnSpPr>
        <p:spPr bwMode="auto">
          <a:xfrm flipV="1">
            <a:off x="3419872" y="2999568"/>
            <a:ext cx="0" cy="100549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5364088" y="2933290"/>
            <a:ext cx="1728192" cy="261610"/>
          </a:xfrm>
          <a:prstGeom prst="rect">
            <a:avLst/>
          </a:prstGeom>
          <a:solidFill>
            <a:schemeClr val="accent6">
              <a:lumMod val="60000"/>
              <a:lumOff val="40000"/>
            </a:schemeClr>
          </a:solidFill>
        </p:spPr>
        <p:txBody>
          <a:bodyPr wrap="square" rtlCol="0">
            <a:spAutoFit/>
          </a:bodyPr>
          <a:lstStyle/>
          <a:p>
            <a:pPr algn="ctr"/>
            <a:r>
              <a:rPr lang="en-US" sz="1100" b="1" dirty="0" err="1" smtClean="0"/>
              <a:t>Kaltim</a:t>
            </a:r>
            <a:r>
              <a:rPr lang="en-US" sz="1100" b="1" dirty="0" smtClean="0"/>
              <a:t>  : 226</a:t>
            </a:r>
            <a:r>
              <a:rPr lang="id-ID" sz="1100" b="1" dirty="0" smtClean="0"/>
              <a:t>.</a:t>
            </a:r>
            <a:r>
              <a:rPr lang="en-US" sz="1100" b="1" dirty="0" smtClean="0"/>
              <a:t>691 </a:t>
            </a:r>
            <a:r>
              <a:rPr lang="en-US" sz="1100" b="1" dirty="0" err="1" smtClean="0"/>
              <a:t>orang</a:t>
            </a:r>
            <a:endParaRPr lang="en-US" sz="1100" b="1" dirty="0" smtClean="0"/>
          </a:p>
        </p:txBody>
      </p:sp>
    </p:spTree>
    <p:extLst>
      <p:ext uri="{BB962C8B-B14F-4D97-AF65-F5344CB8AC3E}">
        <p14:creationId xmlns:p14="http://schemas.microsoft.com/office/powerpoint/2010/main" val="36357383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33172"/>
            <a:ext cx="6705600" cy="468721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6600"/>
            <a:ext cx="5334000" cy="3692548"/>
          </a:xfrm>
          <a:prstGeom prst="rect">
            <a:avLst/>
          </a:prstGeom>
        </p:spPr>
      </p:pic>
      <p:sp>
        <p:nvSpPr>
          <p:cNvPr id="2" name="Title 1"/>
          <p:cNvSpPr>
            <a:spLocks noGrp="1"/>
          </p:cNvSpPr>
          <p:nvPr>
            <p:ph type="title"/>
          </p:nvPr>
        </p:nvSpPr>
        <p:spPr>
          <a:xfrm>
            <a:off x="76200" y="274638"/>
            <a:ext cx="3810000" cy="1143000"/>
          </a:xfrm>
          <a:solidFill>
            <a:schemeClr val="bg1"/>
          </a:solidFill>
        </p:spPr>
        <p:txBody>
          <a:bodyPr/>
          <a:lstStyle/>
          <a:p>
            <a:pPr algn="l"/>
            <a:r>
              <a:rPr lang="en-US" sz="2800" dirty="0" err="1" smtClean="0"/>
              <a:t>Jabar</a:t>
            </a:r>
            <a:r>
              <a:rPr lang="en-US" sz="2800" dirty="0" smtClean="0"/>
              <a:t> </a:t>
            </a:r>
            <a:r>
              <a:rPr lang="en-US" sz="2800" dirty="0" err="1" smtClean="0"/>
              <a:t>dalam</a:t>
            </a:r>
            <a:r>
              <a:rPr lang="en-US" sz="2800" dirty="0" smtClean="0"/>
              <a:t> </a:t>
            </a:r>
            <a:r>
              <a:rPr lang="en-US" sz="2800" dirty="0" err="1" smtClean="0"/>
              <a:t>lingkungan</a:t>
            </a:r>
            <a:r>
              <a:rPr lang="en-US" sz="2800" dirty="0" smtClean="0"/>
              <a:t> Global, Regional, </a:t>
            </a:r>
            <a:r>
              <a:rPr lang="en-US" sz="2800" dirty="0" err="1" smtClean="0"/>
              <a:t>dan</a:t>
            </a:r>
            <a:r>
              <a:rPr lang="en-US" sz="2800" dirty="0" smtClean="0"/>
              <a:t> </a:t>
            </a:r>
            <a:r>
              <a:rPr lang="en-US" sz="2800" dirty="0" err="1" smtClean="0"/>
              <a:t>Nasional</a:t>
            </a:r>
            <a:endParaRPr lang="en-US" sz="2800" dirty="0"/>
          </a:p>
        </p:txBody>
      </p:sp>
      <p:sp>
        <p:nvSpPr>
          <p:cNvPr id="5" name="Oval 4"/>
          <p:cNvSpPr/>
          <p:nvPr/>
        </p:nvSpPr>
        <p:spPr>
          <a:xfrm>
            <a:off x="7010400" y="1600200"/>
            <a:ext cx="15240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467600" y="2286000"/>
            <a:ext cx="91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0" y="2514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95600" y="304800"/>
            <a:ext cx="5943600"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5334000" y="2590800"/>
            <a:ext cx="2362200" cy="838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334000" y="2590800"/>
            <a:ext cx="2362200" cy="42672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454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RK-01\AppData\Local\Temp\Rar$DI91.416\peta penduduk miskin tahun 2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465"/>
            <a:ext cx="9144000" cy="58058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3848" y="723760"/>
            <a:ext cx="2664296" cy="261610"/>
          </a:xfrm>
          <a:prstGeom prst="rect">
            <a:avLst/>
          </a:prstGeom>
          <a:solidFill>
            <a:schemeClr val="bg1"/>
          </a:solidFill>
        </p:spPr>
        <p:txBody>
          <a:bodyPr wrap="square" rtlCol="0">
            <a:spAutoFit/>
          </a:bodyPr>
          <a:lstStyle/>
          <a:p>
            <a:pPr algn="ctr"/>
            <a:r>
              <a:rPr lang="en-US" sz="1100" b="1" dirty="0" err="1" smtClean="0"/>
              <a:t>Sumber</a:t>
            </a:r>
            <a:r>
              <a:rPr lang="en-US" sz="1100" b="1" dirty="0" smtClean="0"/>
              <a:t> : PPLS </a:t>
            </a:r>
            <a:r>
              <a:rPr lang="en-US" sz="1100" b="1" dirty="0" err="1" smtClean="0"/>
              <a:t>Tahun</a:t>
            </a:r>
            <a:r>
              <a:rPr lang="en-US" sz="1100" b="1" dirty="0" smtClean="0"/>
              <a:t> 2011</a:t>
            </a:r>
            <a:endParaRPr lang="en-US" sz="1100" b="1" dirty="0"/>
          </a:p>
        </p:txBody>
      </p:sp>
      <p:sp>
        <p:nvSpPr>
          <p:cNvPr id="5" name="TextBox 4"/>
          <p:cNvSpPr txBox="1"/>
          <p:nvPr/>
        </p:nvSpPr>
        <p:spPr>
          <a:xfrm>
            <a:off x="1" y="5877275"/>
            <a:ext cx="9144000" cy="830997"/>
          </a:xfrm>
          <a:prstGeom prst="rect">
            <a:avLst/>
          </a:prstGeom>
          <a:solidFill>
            <a:srgbClr val="FFCC99"/>
          </a:solidFill>
        </p:spPr>
        <p:txBody>
          <a:bodyPr wrap="square" rtlCol="0">
            <a:spAutoFit/>
          </a:bodyPr>
          <a:lstStyle/>
          <a:p>
            <a:r>
              <a:rPr lang="en-US" sz="1200" dirty="0" smtClean="0">
                <a:solidFill>
                  <a:srgbClr val="002060"/>
                </a:solidFill>
              </a:rPr>
              <a:t>Tim TKPK </a:t>
            </a:r>
            <a:r>
              <a:rPr lang="en-US" sz="1200" dirty="0" err="1" smtClean="0">
                <a:solidFill>
                  <a:srgbClr val="002060"/>
                </a:solidFill>
              </a:rPr>
              <a:t>Provinsi</a:t>
            </a:r>
            <a:r>
              <a:rPr lang="en-US" sz="1200" dirty="0" smtClean="0">
                <a:solidFill>
                  <a:srgbClr val="002060"/>
                </a:solidFill>
              </a:rPr>
              <a:t> </a:t>
            </a:r>
            <a:r>
              <a:rPr lang="en-US" sz="1200" dirty="0" err="1" smtClean="0">
                <a:solidFill>
                  <a:srgbClr val="002060"/>
                </a:solidFill>
              </a:rPr>
              <a:t>Jawa</a:t>
            </a:r>
            <a:r>
              <a:rPr lang="en-US" sz="1200" dirty="0" smtClean="0">
                <a:solidFill>
                  <a:srgbClr val="002060"/>
                </a:solidFill>
              </a:rPr>
              <a:t> Barat :</a:t>
            </a:r>
          </a:p>
          <a:p>
            <a:pPr marL="342900" indent="-342900">
              <a:buAutoNum type="arabicPeriod"/>
            </a:pPr>
            <a:r>
              <a:rPr lang="en-US" sz="1200" dirty="0" err="1" smtClean="0">
                <a:solidFill>
                  <a:srgbClr val="002060"/>
                </a:solidFill>
              </a:rPr>
              <a:t>Bersama</a:t>
            </a:r>
            <a:r>
              <a:rPr lang="en-US" sz="1200" dirty="0" smtClean="0">
                <a:solidFill>
                  <a:srgbClr val="002060"/>
                </a:solidFill>
              </a:rPr>
              <a:t> </a:t>
            </a:r>
            <a:r>
              <a:rPr lang="en-US" sz="1200" dirty="0" err="1" smtClean="0">
                <a:solidFill>
                  <a:srgbClr val="002060"/>
                </a:solidFill>
              </a:rPr>
              <a:t>Kab</a:t>
            </a:r>
            <a:r>
              <a:rPr lang="en-US" sz="1200" dirty="0" smtClean="0">
                <a:solidFill>
                  <a:srgbClr val="002060"/>
                </a:solidFill>
              </a:rPr>
              <a:t>/Kota </a:t>
            </a:r>
            <a:r>
              <a:rPr lang="en-US" sz="1200" dirty="0" err="1" smtClean="0">
                <a:solidFill>
                  <a:srgbClr val="002060"/>
                </a:solidFill>
              </a:rPr>
              <a:t>klaster</a:t>
            </a:r>
            <a:r>
              <a:rPr lang="en-US" sz="1200" dirty="0" smtClean="0">
                <a:solidFill>
                  <a:srgbClr val="002060"/>
                </a:solidFill>
              </a:rPr>
              <a:t> 1 </a:t>
            </a:r>
            <a:r>
              <a:rPr lang="en-US" sz="1200" dirty="0" err="1" smtClean="0">
                <a:solidFill>
                  <a:srgbClr val="002060"/>
                </a:solidFill>
              </a:rPr>
              <a:t>membuat</a:t>
            </a:r>
            <a:r>
              <a:rPr lang="en-US" sz="1200" dirty="0" smtClean="0">
                <a:solidFill>
                  <a:srgbClr val="002060"/>
                </a:solidFill>
              </a:rPr>
              <a:t> </a:t>
            </a:r>
            <a:r>
              <a:rPr lang="en-US" sz="1200" dirty="0" err="1" smtClean="0">
                <a:solidFill>
                  <a:srgbClr val="002060"/>
                </a:solidFill>
              </a:rPr>
              <a:t>Kab</a:t>
            </a:r>
            <a:r>
              <a:rPr lang="en-US" sz="1200" dirty="0" smtClean="0">
                <a:solidFill>
                  <a:srgbClr val="002060"/>
                </a:solidFill>
              </a:rPr>
              <a:t>/Kota </a:t>
            </a:r>
            <a:r>
              <a:rPr lang="en-US" sz="1200" dirty="0" err="1" smtClean="0">
                <a:solidFill>
                  <a:srgbClr val="002060"/>
                </a:solidFill>
              </a:rPr>
              <a:t>klaster</a:t>
            </a:r>
            <a:r>
              <a:rPr lang="en-US" sz="1200" dirty="0" smtClean="0">
                <a:solidFill>
                  <a:srgbClr val="002060"/>
                </a:solidFill>
              </a:rPr>
              <a:t> 2 </a:t>
            </a:r>
            <a:r>
              <a:rPr lang="en-US" sz="1200" dirty="0" err="1" smtClean="0">
                <a:solidFill>
                  <a:srgbClr val="002060"/>
                </a:solidFill>
              </a:rPr>
              <a:t>menjadi</a:t>
            </a:r>
            <a:r>
              <a:rPr lang="en-US" sz="1200" dirty="0" smtClean="0">
                <a:solidFill>
                  <a:srgbClr val="002060"/>
                </a:solidFill>
              </a:rPr>
              <a:t> </a:t>
            </a:r>
            <a:r>
              <a:rPr lang="en-US" sz="1200" dirty="0" err="1" smtClean="0">
                <a:solidFill>
                  <a:srgbClr val="002060"/>
                </a:solidFill>
              </a:rPr>
              <a:t>klaster</a:t>
            </a:r>
            <a:r>
              <a:rPr lang="en-US" sz="1200" dirty="0" smtClean="0">
                <a:solidFill>
                  <a:srgbClr val="002060"/>
                </a:solidFill>
              </a:rPr>
              <a:t> 1</a:t>
            </a:r>
          </a:p>
          <a:p>
            <a:pPr marL="342900" indent="-342900">
              <a:buAutoNum type="arabicPeriod"/>
            </a:pPr>
            <a:r>
              <a:rPr lang="en-US" sz="1200" dirty="0" err="1">
                <a:solidFill>
                  <a:srgbClr val="002060"/>
                </a:solidFill>
              </a:rPr>
              <a:t>Bersama</a:t>
            </a:r>
            <a:r>
              <a:rPr lang="en-US" sz="1200" dirty="0">
                <a:solidFill>
                  <a:srgbClr val="002060"/>
                </a:solidFill>
              </a:rPr>
              <a:t> </a:t>
            </a:r>
            <a:r>
              <a:rPr lang="en-US" sz="1200" dirty="0" err="1">
                <a:solidFill>
                  <a:srgbClr val="002060"/>
                </a:solidFill>
              </a:rPr>
              <a:t>Kab</a:t>
            </a:r>
            <a:r>
              <a:rPr lang="en-US" sz="1200" dirty="0">
                <a:solidFill>
                  <a:srgbClr val="002060"/>
                </a:solidFill>
              </a:rPr>
              <a:t>/Kota </a:t>
            </a:r>
            <a:r>
              <a:rPr lang="en-US" sz="1200" dirty="0" err="1">
                <a:solidFill>
                  <a:srgbClr val="002060"/>
                </a:solidFill>
              </a:rPr>
              <a:t>klaster</a:t>
            </a:r>
            <a:r>
              <a:rPr lang="en-US" sz="1200" dirty="0">
                <a:solidFill>
                  <a:srgbClr val="002060"/>
                </a:solidFill>
              </a:rPr>
              <a:t> </a:t>
            </a:r>
            <a:r>
              <a:rPr lang="en-US" sz="1200" dirty="0" smtClean="0">
                <a:solidFill>
                  <a:srgbClr val="002060"/>
                </a:solidFill>
              </a:rPr>
              <a:t>1 </a:t>
            </a:r>
            <a:r>
              <a:rPr lang="en-US" sz="1200" dirty="0" err="1" smtClean="0">
                <a:solidFill>
                  <a:srgbClr val="002060"/>
                </a:solidFill>
              </a:rPr>
              <a:t>dan</a:t>
            </a:r>
            <a:r>
              <a:rPr lang="en-US" sz="1200" dirty="0" smtClean="0">
                <a:solidFill>
                  <a:srgbClr val="002060"/>
                </a:solidFill>
              </a:rPr>
              <a:t> 2 </a:t>
            </a:r>
            <a:r>
              <a:rPr lang="en-US" sz="1200" dirty="0" err="1">
                <a:solidFill>
                  <a:srgbClr val="002060"/>
                </a:solidFill>
              </a:rPr>
              <a:t>membuat</a:t>
            </a:r>
            <a:r>
              <a:rPr lang="en-US" sz="1200" dirty="0">
                <a:solidFill>
                  <a:srgbClr val="002060"/>
                </a:solidFill>
              </a:rPr>
              <a:t> </a:t>
            </a:r>
            <a:r>
              <a:rPr lang="en-US" sz="1200" dirty="0" err="1">
                <a:solidFill>
                  <a:srgbClr val="002060"/>
                </a:solidFill>
              </a:rPr>
              <a:t>Kab</a:t>
            </a:r>
            <a:r>
              <a:rPr lang="en-US" sz="1200" dirty="0">
                <a:solidFill>
                  <a:srgbClr val="002060"/>
                </a:solidFill>
              </a:rPr>
              <a:t>/Kota </a:t>
            </a:r>
            <a:r>
              <a:rPr lang="en-US" sz="1200" dirty="0" err="1">
                <a:solidFill>
                  <a:srgbClr val="002060"/>
                </a:solidFill>
              </a:rPr>
              <a:t>klaster</a:t>
            </a:r>
            <a:r>
              <a:rPr lang="en-US" sz="1200" dirty="0">
                <a:solidFill>
                  <a:srgbClr val="002060"/>
                </a:solidFill>
              </a:rPr>
              <a:t> 3</a:t>
            </a:r>
            <a:r>
              <a:rPr lang="en-US" sz="1200" dirty="0" smtClean="0">
                <a:solidFill>
                  <a:srgbClr val="002060"/>
                </a:solidFill>
              </a:rPr>
              <a:t> </a:t>
            </a:r>
            <a:r>
              <a:rPr lang="en-US" sz="1200" dirty="0" err="1">
                <a:solidFill>
                  <a:srgbClr val="002060"/>
                </a:solidFill>
              </a:rPr>
              <a:t>menjadi</a:t>
            </a:r>
            <a:r>
              <a:rPr lang="en-US" sz="1200" dirty="0">
                <a:solidFill>
                  <a:srgbClr val="002060"/>
                </a:solidFill>
              </a:rPr>
              <a:t> </a:t>
            </a:r>
            <a:r>
              <a:rPr lang="en-US" sz="1200" dirty="0" err="1">
                <a:solidFill>
                  <a:srgbClr val="002060"/>
                </a:solidFill>
              </a:rPr>
              <a:t>klaster</a:t>
            </a:r>
            <a:r>
              <a:rPr lang="en-US" sz="1200" dirty="0">
                <a:solidFill>
                  <a:srgbClr val="002060"/>
                </a:solidFill>
              </a:rPr>
              <a:t> </a:t>
            </a:r>
            <a:r>
              <a:rPr lang="en-US" sz="1200" dirty="0" smtClean="0">
                <a:solidFill>
                  <a:srgbClr val="002060"/>
                </a:solidFill>
              </a:rPr>
              <a:t>2</a:t>
            </a:r>
          </a:p>
          <a:p>
            <a:pPr marL="342900" indent="-342900">
              <a:buAutoNum type="arabicPeriod"/>
            </a:pPr>
            <a:r>
              <a:rPr lang="en-US" sz="1200" dirty="0" err="1">
                <a:solidFill>
                  <a:srgbClr val="002060"/>
                </a:solidFill>
              </a:rPr>
              <a:t>Bersama</a:t>
            </a:r>
            <a:r>
              <a:rPr lang="en-US" sz="1200" dirty="0">
                <a:solidFill>
                  <a:srgbClr val="002060"/>
                </a:solidFill>
              </a:rPr>
              <a:t> </a:t>
            </a:r>
            <a:r>
              <a:rPr lang="en-US" sz="1200" dirty="0" err="1">
                <a:solidFill>
                  <a:srgbClr val="002060"/>
                </a:solidFill>
              </a:rPr>
              <a:t>Kab</a:t>
            </a:r>
            <a:r>
              <a:rPr lang="en-US" sz="1200" dirty="0">
                <a:solidFill>
                  <a:srgbClr val="002060"/>
                </a:solidFill>
              </a:rPr>
              <a:t>/Kota </a:t>
            </a:r>
            <a:r>
              <a:rPr lang="en-US" sz="1200" dirty="0" err="1">
                <a:solidFill>
                  <a:srgbClr val="002060"/>
                </a:solidFill>
              </a:rPr>
              <a:t>klaster</a:t>
            </a:r>
            <a:r>
              <a:rPr lang="en-US" sz="1200" dirty="0">
                <a:solidFill>
                  <a:srgbClr val="002060"/>
                </a:solidFill>
              </a:rPr>
              <a:t> </a:t>
            </a:r>
            <a:r>
              <a:rPr lang="en-US" sz="1200" dirty="0" smtClean="0">
                <a:solidFill>
                  <a:srgbClr val="002060"/>
                </a:solidFill>
              </a:rPr>
              <a:t>1, 2 </a:t>
            </a:r>
            <a:r>
              <a:rPr lang="en-US" sz="1200" dirty="0" err="1">
                <a:solidFill>
                  <a:srgbClr val="002060"/>
                </a:solidFill>
              </a:rPr>
              <a:t>dan</a:t>
            </a:r>
            <a:r>
              <a:rPr lang="en-US" sz="1200" dirty="0">
                <a:solidFill>
                  <a:srgbClr val="002060"/>
                </a:solidFill>
              </a:rPr>
              <a:t> </a:t>
            </a:r>
            <a:r>
              <a:rPr lang="en-US" sz="1200" dirty="0" smtClean="0">
                <a:solidFill>
                  <a:srgbClr val="002060"/>
                </a:solidFill>
              </a:rPr>
              <a:t>3 </a:t>
            </a:r>
            <a:r>
              <a:rPr lang="en-US" sz="1200" dirty="0" err="1">
                <a:solidFill>
                  <a:srgbClr val="002060"/>
                </a:solidFill>
              </a:rPr>
              <a:t>membuat</a:t>
            </a:r>
            <a:r>
              <a:rPr lang="en-US" sz="1200" dirty="0">
                <a:solidFill>
                  <a:srgbClr val="002060"/>
                </a:solidFill>
              </a:rPr>
              <a:t> </a:t>
            </a:r>
            <a:r>
              <a:rPr lang="en-US" sz="1200" dirty="0" err="1">
                <a:solidFill>
                  <a:srgbClr val="002060"/>
                </a:solidFill>
              </a:rPr>
              <a:t>Kab</a:t>
            </a:r>
            <a:r>
              <a:rPr lang="en-US" sz="1200" dirty="0">
                <a:solidFill>
                  <a:srgbClr val="002060"/>
                </a:solidFill>
              </a:rPr>
              <a:t>/Kota </a:t>
            </a:r>
            <a:r>
              <a:rPr lang="en-US" sz="1200" dirty="0" err="1">
                <a:solidFill>
                  <a:srgbClr val="002060"/>
                </a:solidFill>
              </a:rPr>
              <a:t>klaster</a:t>
            </a:r>
            <a:r>
              <a:rPr lang="en-US" sz="1200" dirty="0">
                <a:solidFill>
                  <a:srgbClr val="002060"/>
                </a:solidFill>
              </a:rPr>
              <a:t> </a:t>
            </a:r>
            <a:r>
              <a:rPr lang="en-US" sz="1200" dirty="0" smtClean="0">
                <a:solidFill>
                  <a:srgbClr val="002060"/>
                </a:solidFill>
              </a:rPr>
              <a:t>4 </a:t>
            </a:r>
            <a:r>
              <a:rPr lang="en-US" sz="1200" dirty="0" err="1">
                <a:solidFill>
                  <a:srgbClr val="002060"/>
                </a:solidFill>
              </a:rPr>
              <a:t>menjadi</a:t>
            </a:r>
            <a:r>
              <a:rPr lang="en-US" sz="1200" dirty="0">
                <a:solidFill>
                  <a:srgbClr val="002060"/>
                </a:solidFill>
              </a:rPr>
              <a:t> </a:t>
            </a:r>
            <a:r>
              <a:rPr lang="en-US" sz="1200" dirty="0" err="1">
                <a:solidFill>
                  <a:srgbClr val="002060"/>
                </a:solidFill>
              </a:rPr>
              <a:t>klaster</a:t>
            </a:r>
            <a:r>
              <a:rPr lang="en-US" sz="1200" dirty="0">
                <a:solidFill>
                  <a:srgbClr val="002060"/>
                </a:solidFill>
              </a:rPr>
              <a:t> </a:t>
            </a:r>
            <a:r>
              <a:rPr lang="en-US" sz="1200" dirty="0" smtClean="0">
                <a:solidFill>
                  <a:srgbClr val="002060"/>
                </a:solidFill>
              </a:rPr>
              <a:t>3</a:t>
            </a:r>
          </a:p>
        </p:txBody>
      </p:sp>
      <p:sp>
        <p:nvSpPr>
          <p:cNvPr id="6" name="TextBox 5"/>
          <p:cNvSpPr txBox="1"/>
          <p:nvPr/>
        </p:nvSpPr>
        <p:spPr>
          <a:xfrm>
            <a:off x="8228440" y="1721655"/>
            <a:ext cx="720080" cy="215444"/>
          </a:xfrm>
          <a:prstGeom prst="rect">
            <a:avLst/>
          </a:prstGeom>
          <a:noFill/>
        </p:spPr>
        <p:txBody>
          <a:bodyPr wrap="square" rtlCol="0">
            <a:spAutoFit/>
          </a:bodyPr>
          <a:lstStyle/>
          <a:p>
            <a:r>
              <a:rPr lang="en-US" sz="800" smtClean="0"/>
              <a:t>Klaster 1</a:t>
            </a:r>
            <a:endParaRPr lang="en-US" sz="800"/>
          </a:p>
        </p:txBody>
      </p:sp>
      <p:sp>
        <p:nvSpPr>
          <p:cNvPr id="8" name="TextBox 7"/>
          <p:cNvSpPr txBox="1"/>
          <p:nvPr/>
        </p:nvSpPr>
        <p:spPr>
          <a:xfrm>
            <a:off x="8243248" y="1937099"/>
            <a:ext cx="720080" cy="215444"/>
          </a:xfrm>
          <a:prstGeom prst="rect">
            <a:avLst/>
          </a:prstGeom>
          <a:noFill/>
        </p:spPr>
        <p:txBody>
          <a:bodyPr wrap="square" rtlCol="0">
            <a:spAutoFit/>
          </a:bodyPr>
          <a:lstStyle/>
          <a:p>
            <a:r>
              <a:rPr lang="en-US" sz="800" smtClean="0"/>
              <a:t>Klaster 2</a:t>
            </a:r>
            <a:endParaRPr lang="en-US" sz="800"/>
          </a:p>
        </p:txBody>
      </p:sp>
      <p:sp>
        <p:nvSpPr>
          <p:cNvPr id="9" name="TextBox 8"/>
          <p:cNvSpPr txBox="1"/>
          <p:nvPr/>
        </p:nvSpPr>
        <p:spPr>
          <a:xfrm>
            <a:off x="8244408" y="2125541"/>
            <a:ext cx="720080" cy="215444"/>
          </a:xfrm>
          <a:prstGeom prst="rect">
            <a:avLst/>
          </a:prstGeom>
          <a:noFill/>
        </p:spPr>
        <p:txBody>
          <a:bodyPr wrap="square" rtlCol="0">
            <a:spAutoFit/>
          </a:bodyPr>
          <a:lstStyle/>
          <a:p>
            <a:r>
              <a:rPr lang="en-US" sz="800" smtClean="0"/>
              <a:t>Klaster 3</a:t>
            </a:r>
            <a:endParaRPr lang="en-US" sz="800"/>
          </a:p>
        </p:txBody>
      </p:sp>
      <p:sp>
        <p:nvSpPr>
          <p:cNvPr id="10" name="TextBox 9"/>
          <p:cNvSpPr txBox="1"/>
          <p:nvPr/>
        </p:nvSpPr>
        <p:spPr>
          <a:xfrm>
            <a:off x="8244408" y="2340985"/>
            <a:ext cx="720080" cy="215444"/>
          </a:xfrm>
          <a:prstGeom prst="rect">
            <a:avLst/>
          </a:prstGeom>
          <a:noFill/>
        </p:spPr>
        <p:txBody>
          <a:bodyPr wrap="square" rtlCol="0">
            <a:spAutoFit/>
          </a:bodyPr>
          <a:lstStyle/>
          <a:p>
            <a:r>
              <a:rPr lang="en-US" sz="800" smtClean="0"/>
              <a:t>Klaster 4</a:t>
            </a:r>
            <a:endParaRPr lang="en-US" sz="800"/>
          </a:p>
        </p:txBody>
      </p:sp>
    </p:spTree>
    <p:extLst>
      <p:ext uri="{BB962C8B-B14F-4D97-AF65-F5344CB8AC3E}">
        <p14:creationId xmlns:p14="http://schemas.microsoft.com/office/powerpoint/2010/main" val="22189964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5" y="12197"/>
            <a:ext cx="9155261" cy="6873188"/>
            <a:chOff x="0" y="-15189"/>
            <a:chExt cx="9155261" cy="6873188"/>
          </a:xfrm>
        </p:grpSpPr>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5188"/>
              <a:ext cx="4783738" cy="6873187"/>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71523" y="-15189"/>
              <a:ext cx="4783738" cy="6873187"/>
            </a:xfrm>
            <a:prstGeom prst="rect">
              <a:avLst/>
            </a:prstGeom>
          </p:spPr>
        </p:pic>
      </p:grpSp>
      <p:grpSp>
        <p:nvGrpSpPr>
          <p:cNvPr id="3" name="Group 16"/>
          <p:cNvGrpSpPr/>
          <p:nvPr/>
        </p:nvGrpSpPr>
        <p:grpSpPr>
          <a:xfrm>
            <a:off x="226475" y="6500639"/>
            <a:ext cx="8729448" cy="240735"/>
            <a:chOff x="226474" y="188640"/>
            <a:chExt cx="8729448" cy="240734"/>
          </a:xfrm>
        </p:grpSpPr>
        <p:grpSp>
          <p:nvGrpSpPr>
            <p:cNvPr id="4" name="Group 3"/>
            <p:cNvGrpSpPr/>
            <p:nvPr/>
          </p:nvGrpSpPr>
          <p:grpSpPr>
            <a:xfrm>
              <a:off x="7050754" y="188640"/>
              <a:ext cx="1905168" cy="240734"/>
              <a:chOff x="3735668" y="1925705"/>
              <a:chExt cx="6053868" cy="764956"/>
            </a:xfrm>
          </p:grpSpPr>
          <p:sp>
            <p:nvSpPr>
              <p:cNvPr id="5" name="Rectangle 4"/>
              <p:cNvSpPr/>
              <p:nvPr/>
            </p:nvSpPr>
            <p:spPr>
              <a:xfrm>
                <a:off x="7299850" y="1925705"/>
                <a:ext cx="756082" cy="756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5522222" y="1925705"/>
                <a:ext cx="756082" cy="756083"/>
              </a:xfrm>
              <a:prstGeom prst="rect">
                <a:avLst/>
              </a:prstGeom>
              <a:solidFill>
                <a:srgbClr val="C1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8173916" y="1934578"/>
                <a:ext cx="756082" cy="756083"/>
              </a:xfrm>
              <a:prstGeom prst="rect">
                <a:avLst/>
              </a:prstGeom>
              <a:solidFill>
                <a:srgbClr val="60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3735668" y="1934578"/>
                <a:ext cx="756082" cy="756083"/>
              </a:xfrm>
              <a:prstGeom prst="rect">
                <a:avLst/>
              </a:prstGeom>
              <a:solidFill>
                <a:srgbClr val="CDC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621008" y="1934578"/>
                <a:ext cx="756082" cy="756083"/>
              </a:xfrm>
              <a:prstGeom prst="rect">
                <a:avLst/>
              </a:prstGeom>
              <a:solidFill>
                <a:srgbClr val="B0A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411036" y="1925705"/>
                <a:ext cx="756082" cy="756083"/>
              </a:xfrm>
              <a:prstGeom prst="rect">
                <a:avLst/>
              </a:prstGeom>
              <a:solidFill>
                <a:srgbClr val="AA7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11" name="Rectangle 10"/>
              <p:cNvSpPr/>
              <p:nvPr/>
            </p:nvSpPr>
            <p:spPr>
              <a:xfrm>
                <a:off x="9033454" y="1934578"/>
                <a:ext cx="756082" cy="756083"/>
              </a:xfrm>
              <a:prstGeom prst="rect">
                <a:avLst/>
              </a:prstGeom>
              <a:solidFill>
                <a:srgbClr val="3A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5" name="Straight Connector 14"/>
            <p:cNvCxnSpPr>
              <a:endCxn id="8" idx="1"/>
            </p:cNvCxnSpPr>
            <p:nvPr/>
          </p:nvCxnSpPr>
          <p:spPr>
            <a:xfrm>
              <a:off x="226474" y="307611"/>
              <a:ext cx="6824280" cy="2792"/>
            </a:xfrm>
            <a:prstGeom prst="line">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0" y="466637"/>
            <a:ext cx="9144000" cy="600164"/>
          </a:xfrm>
          <a:prstGeom prst="rect">
            <a:avLst/>
          </a:prstGeom>
          <a:noFill/>
        </p:spPr>
        <p:txBody>
          <a:bodyPr wrap="square" rtlCol="0">
            <a:spAutoFit/>
          </a:bodyPr>
          <a:lstStyle/>
          <a:p>
            <a:pPr algn="ctr"/>
            <a:r>
              <a:rPr lang="en-US" sz="2000" b="1" dirty="0">
                <a:solidFill>
                  <a:srgbClr val="3C3D35"/>
                </a:solidFill>
              </a:rPr>
              <a:t>TIGA METROPOLITAN </a:t>
            </a:r>
            <a:r>
              <a:rPr lang="en-US" sz="2000" b="1" dirty="0" smtClean="0">
                <a:solidFill>
                  <a:srgbClr val="3C3D35"/>
                </a:solidFill>
              </a:rPr>
              <a:t>DAN PUSAT PERTUMBUHAN DI </a:t>
            </a:r>
            <a:r>
              <a:rPr lang="en-US" sz="2000" b="1" dirty="0">
                <a:solidFill>
                  <a:srgbClr val="3C3D35"/>
                </a:solidFill>
              </a:rPr>
              <a:t>JAWA BARAT</a:t>
            </a:r>
            <a:endParaRPr lang="id-ID" sz="2000" b="1" dirty="0">
              <a:solidFill>
                <a:srgbClr val="3C3D35"/>
              </a:solidFill>
            </a:endParaRPr>
          </a:p>
          <a:p>
            <a:pPr algn="ctr"/>
            <a:r>
              <a:rPr lang="sv-SE" sz="1300" dirty="0">
                <a:solidFill>
                  <a:srgbClr val="3C3D35"/>
                </a:solidFill>
              </a:rPr>
              <a:t>SEBAGAI PENGHELA EKONOMI, KESEJAHTERAAN, MODERNISASI DAN KEBERLANJUTAN  BAGI SELURUH MASYARAKAT JAWA BARAT</a:t>
            </a:r>
            <a:endParaRPr lang="id-ID" sz="1300" dirty="0">
              <a:solidFill>
                <a:srgbClr val="3C3D35"/>
              </a:solidFill>
            </a:endParaRPr>
          </a:p>
        </p:txBody>
      </p:sp>
      <p:grpSp>
        <p:nvGrpSpPr>
          <p:cNvPr id="16" name="Group 43"/>
          <p:cNvGrpSpPr/>
          <p:nvPr/>
        </p:nvGrpSpPr>
        <p:grpSpPr>
          <a:xfrm>
            <a:off x="6449628" y="1085528"/>
            <a:ext cx="2431585" cy="5007771"/>
            <a:chOff x="6449628" y="1085526"/>
            <a:chExt cx="2431586" cy="5007770"/>
          </a:xfrm>
        </p:grpSpPr>
        <p:sp>
          <p:nvSpPr>
            <p:cNvPr id="38" name="Rectangle 37"/>
            <p:cNvSpPr/>
            <p:nvPr/>
          </p:nvSpPr>
          <p:spPr>
            <a:xfrm>
              <a:off x="6825934" y="1484785"/>
              <a:ext cx="2015296" cy="1077218"/>
            </a:xfrm>
            <a:prstGeom prst="rect">
              <a:avLst/>
            </a:prstGeom>
            <a:ln>
              <a:noFill/>
            </a:ln>
          </p:spPr>
          <p:txBody>
            <a:bodyPr wrap="none">
              <a:spAutoFit/>
            </a:bodyPr>
            <a:lstStyle/>
            <a:p>
              <a:pPr algn="r"/>
              <a:r>
                <a:rPr lang="id-ID" sz="2000" b="1" dirty="0">
                  <a:solidFill>
                    <a:srgbClr val="3A525B"/>
                  </a:solidFill>
                </a:rPr>
                <a:t>B</a:t>
              </a:r>
              <a:r>
                <a:rPr lang="id-ID" sz="1600" b="1" dirty="0">
                  <a:solidFill>
                    <a:srgbClr val="3A525B"/>
                  </a:solidFill>
                </a:rPr>
                <a:t>ODEBEK KARPUR</a:t>
              </a:r>
            </a:p>
            <a:p>
              <a:pPr algn="r"/>
              <a:r>
                <a:rPr lang="id-ID" sz="1100" dirty="0">
                  <a:solidFill>
                    <a:srgbClr val="3A525B"/>
                  </a:solidFill>
                </a:rPr>
                <a:t>KOTA BOGOR| KAB. BOGOR|</a:t>
              </a:r>
            </a:p>
            <a:p>
              <a:pPr algn="r"/>
              <a:r>
                <a:rPr lang="id-ID" sz="1100" dirty="0">
                  <a:solidFill>
                    <a:srgbClr val="3A525B"/>
                  </a:solidFill>
                </a:rPr>
                <a:t> KOTA DEPOK|KOTA BEKASI|</a:t>
              </a:r>
            </a:p>
            <a:p>
              <a:pPr algn="r"/>
              <a:r>
                <a:rPr lang="id-ID" sz="1100" dirty="0">
                  <a:solidFill>
                    <a:srgbClr val="3A525B"/>
                  </a:solidFill>
                </a:rPr>
                <a:t>KAB. BEKASI| KAB KARAWANG|</a:t>
              </a:r>
            </a:p>
            <a:p>
              <a:pPr algn="r"/>
              <a:r>
                <a:rPr lang="id-ID" sz="1100" dirty="0">
                  <a:solidFill>
                    <a:srgbClr val="3A525B"/>
                  </a:solidFill>
                </a:rPr>
                <a:t>KAB. </a:t>
              </a:r>
              <a:r>
                <a:rPr lang="id-ID" sz="1100" dirty="0" err="1">
                  <a:solidFill>
                    <a:srgbClr val="3A525B"/>
                  </a:solidFill>
                </a:rPr>
                <a:t>PURWAKARTA</a:t>
              </a:r>
              <a:r>
                <a:rPr lang="id-ID" sz="1100" dirty="0" err="1" smtClean="0">
                  <a:solidFill>
                    <a:srgbClr val="3A525B"/>
                  </a:solidFill>
                </a:rPr>
                <a:t>|</a:t>
              </a:r>
              <a:endParaRPr lang="id-ID" sz="1100" dirty="0">
                <a:solidFill>
                  <a:srgbClr val="3A525B"/>
                </a:solidFill>
              </a:endParaRPr>
            </a:p>
          </p:txBody>
        </p:sp>
        <p:sp>
          <p:nvSpPr>
            <p:cNvPr id="39" name="Rectangle 38"/>
            <p:cNvSpPr/>
            <p:nvPr/>
          </p:nvSpPr>
          <p:spPr>
            <a:xfrm>
              <a:off x="6652668" y="3118608"/>
              <a:ext cx="2182009" cy="846386"/>
            </a:xfrm>
            <a:prstGeom prst="rect">
              <a:avLst/>
            </a:prstGeom>
            <a:ln>
              <a:noFill/>
            </a:ln>
          </p:spPr>
          <p:txBody>
            <a:bodyPr wrap="none">
              <a:spAutoFit/>
            </a:bodyPr>
            <a:lstStyle/>
            <a:p>
              <a:pPr algn="r"/>
              <a:r>
                <a:rPr lang="id-ID" sz="1600" b="1" dirty="0">
                  <a:solidFill>
                    <a:srgbClr val="3C3D35"/>
                  </a:solidFill>
                </a:rPr>
                <a:t>BANDUNG</a:t>
              </a:r>
              <a:r>
                <a:rPr lang="en-US" sz="1600" b="1" dirty="0">
                  <a:solidFill>
                    <a:srgbClr val="3C3D35"/>
                  </a:solidFill>
                </a:rPr>
                <a:t> RAYA</a:t>
              </a:r>
              <a:endParaRPr lang="id-ID" sz="1600" b="1" dirty="0">
                <a:solidFill>
                  <a:srgbClr val="3C3D35"/>
                </a:solidFill>
              </a:endParaRPr>
            </a:p>
            <a:p>
              <a:pPr algn="r"/>
              <a:r>
                <a:rPr lang="id-ID" sz="1100" dirty="0">
                  <a:solidFill>
                    <a:srgbClr val="3C3D35"/>
                  </a:solidFill>
                </a:rPr>
                <a:t>KOTA BANDUNG| KOTA CIMAHI|</a:t>
              </a:r>
            </a:p>
            <a:p>
              <a:pPr algn="r"/>
              <a:r>
                <a:rPr lang="id-ID" sz="1100" dirty="0">
                  <a:solidFill>
                    <a:srgbClr val="3C3D35"/>
                  </a:solidFill>
                </a:rPr>
                <a:t>KAB. BANDUNG BARAT|</a:t>
              </a:r>
            </a:p>
            <a:p>
              <a:pPr algn="r"/>
              <a:r>
                <a:rPr lang="id-ID" sz="1100" dirty="0">
                  <a:solidFill>
                    <a:srgbClr val="3C3D35"/>
                  </a:solidFill>
                </a:rPr>
                <a:t>KAB. BANDUNG| KAB. </a:t>
              </a:r>
              <a:r>
                <a:rPr lang="id-ID" sz="1100" dirty="0" smtClean="0">
                  <a:solidFill>
                    <a:srgbClr val="3C3D35"/>
                  </a:solidFill>
                </a:rPr>
                <a:t>SUMEDANG</a:t>
              </a:r>
              <a:endParaRPr lang="id-ID" sz="1100" dirty="0">
                <a:solidFill>
                  <a:srgbClr val="3C3D35"/>
                </a:solidFill>
              </a:endParaRPr>
            </a:p>
          </p:txBody>
        </p:sp>
        <p:sp>
          <p:nvSpPr>
            <p:cNvPr id="40" name="Rectangle 39"/>
            <p:cNvSpPr/>
            <p:nvPr/>
          </p:nvSpPr>
          <p:spPr>
            <a:xfrm>
              <a:off x="6449628" y="4558770"/>
              <a:ext cx="2385590" cy="846386"/>
            </a:xfrm>
            <a:prstGeom prst="rect">
              <a:avLst/>
            </a:prstGeom>
            <a:ln>
              <a:noFill/>
            </a:ln>
          </p:spPr>
          <p:txBody>
            <a:bodyPr wrap="none">
              <a:spAutoFit/>
            </a:bodyPr>
            <a:lstStyle/>
            <a:p>
              <a:pPr algn="r"/>
              <a:r>
                <a:rPr lang="id-ID" sz="1600" b="1" dirty="0">
                  <a:solidFill>
                    <a:srgbClr val="3A525B"/>
                  </a:solidFill>
                </a:rPr>
                <a:t>CIREBON</a:t>
              </a:r>
              <a:r>
                <a:rPr lang="en-US" sz="1600" b="1" dirty="0">
                  <a:solidFill>
                    <a:srgbClr val="3A525B"/>
                  </a:solidFill>
                </a:rPr>
                <a:t> RAYA</a:t>
              </a:r>
              <a:endParaRPr lang="id-ID" sz="1600" b="1" dirty="0">
                <a:solidFill>
                  <a:srgbClr val="3A525B"/>
                </a:solidFill>
              </a:endParaRPr>
            </a:p>
            <a:p>
              <a:pPr algn="r"/>
              <a:r>
                <a:rPr lang="id-ID" sz="1100" dirty="0">
                  <a:solidFill>
                    <a:srgbClr val="3A525B"/>
                  </a:solidFill>
                </a:rPr>
                <a:t>KOTA CIREBON| KAB. CIREBON|</a:t>
              </a:r>
            </a:p>
            <a:p>
              <a:pPr algn="r"/>
              <a:r>
                <a:rPr lang="id-ID" sz="1100" dirty="0">
                  <a:solidFill>
                    <a:srgbClr val="3A525B"/>
                  </a:solidFill>
                </a:rPr>
                <a:t>KAB. KUNINGAN| KAB. MAJALENGKA|</a:t>
              </a:r>
            </a:p>
            <a:p>
              <a:pPr algn="r"/>
              <a:r>
                <a:rPr lang="id-ID" sz="1100" dirty="0">
                  <a:solidFill>
                    <a:srgbClr val="3A525B"/>
                  </a:solidFill>
                </a:rPr>
                <a:t>KAB. </a:t>
              </a:r>
              <a:r>
                <a:rPr lang="id-ID" sz="1100" dirty="0" smtClean="0">
                  <a:solidFill>
                    <a:srgbClr val="3A525B"/>
                  </a:solidFill>
                </a:rPr>
                <a:t>INDRAMAYU</a:t>
              </a:r>
              <a:endParaRPr lang="id-ID" sz="1100" dirty="0">
                <a:solidFill>
                  <a:srgbClr val="3A525B"/>
                </a:solidFill>
              </a:endParaRPr>
            </a:p>
          </p:txBody>
        </p:sp>
        <p:cxnSp>
          <p:nvCxnSpPr>
            <p:cNvPr id="41" name="Straight Connector 40"/>
            <p:cNvCxnSpPr/>
            <p:nvPr/>
          </p:nvCxnSpPr>
          <p:spPr>
            <a:xfrm flipH="1">
              <a:off x="8841230" y="1085526"/>
              <a:ext cx="39984" cy="5007770"/>
            </a:xfrm>
            <a:prstGeom prst="line">
              <a:avLst/>
            </a:prstGeom>
            <a:ln w="28575">
              <a:solidFill>
                <a:srgbClr val="3C3D35"/>
              </a:solidFill>
            </a:ln>
          </p:spPr>
          <p:style>
            <a:lnRef idx="1">
              <a:schemeClr val="accent1"/>
            </a:lnRef>
            <a:fillRef idx="0">
              <a:schemeClr val="accent1"/>
            </a:fillRef>
            <a:effectRef idx="0">
              <a:schemeClr val="accent1"/>
            </a:effectRef>
            <a:fontRef idx="minor">
              <a:schemeClr val="tx1"/>
            </a:fontRef>
          </p:style>
        </p:cxnSp>
      </p:grpSp>
      <p:grpSp>
        <p:nvGrpSpPr>
          <p:cNvPr id="17" name="Group 3"/>
          <p:cNvGrpSpPr/>
          <p:nvPr/>
        </p:nvGrpSpPr>
        <p:grpSpPr>
          <a:xfrm>
            <a:off x="304802" y="1219200"/>
            <a:ext cx="6445399" cy="5046822"/>
            <a:chOff x="802617" y="1407794"/>
            <a:chExt cx="6980247" cy="5038204"/>
          </a:xfrm>
        </p:grpSpPr>
        <p:grpSp>
          <p:nvGrpSpPr>
            <p:cNvPr id="18" name="Group 4"/>
            <p:cNvGrpSpPr/>
            <p:nvPr/>
          </p:nvGrpSpPr>
          <p:grpSpPr>
            <a:xfrm>
              <a:off x="1449549" y="1407794"/>
              <a:ext cx="6333315" cy="4929290"/>
              <a:chOff x="1545930" y="1476189"/>
              <a:chExt cx="6048672" cy="4707749"/>
            </a:xfrm>
          </p:grpSpPr>
          <p:grpSp>
            <p:nvGrpSpPr>
              <p:cNvPr id="19" name="Group 6"/>
              <p:cNvGrpSpPr/>
              <p:nvPr/>
            </p:nvGrpSpPr>
            <p:grpSpPr>
              <a:xfrm>
                <a:off x="1545930" y="1476189"/>
                <a:ext cx="6048672" cy="4617107"/>
                <a:chOff x="1473852" y="1864267"/>
                <a:chExt cx="6294944" cy="4805093"/>
              </a:xfrm>
            </p:grpSpPr>
            <p:grpSp>
              <p:nvGrpSpPr>
                <p:cNvPr id="21" name="Group 13"/>
                <p:cNvGrpSpPr/>
                <p:nvPr/>
              </p:nvGrpSpPr>
              <p:grpSpPr>
                <a:xfrm>
                  <a:off x="1473852" y="1864267"/>
                  <a:ext cx="6294944" cy="4805093"/>
                  <a:chOff x="1834120" y="2184787"/>
                  <a:chExt cx="5497706" cy="4196541"/>
                </a:xfrm>
              </p:grpSpPr>
              <p:pic>
                <p:nvPicPr>
                  <p:cNvPr id="63" name="Picture 8" descr="C:\Users\Asus\AppData\Local\Temp\Peta JABAR.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834120" y="2184787"/>
                    <a:ext cx="5497706" cy="4196541"/>
                  </a:xfrm>
                  <a:prstGeom prst="rect">
                    <a:avLst/>
                  </a:prstGeom>
                  <a:noFill/>
                  <a:extLst>
                    <a:ext uri="{909E8E84-426E-40dd-AFC4-6F175D3DCCD1}">
                      <a14:hiddenFill xmlns:a14="http://schemas.microsoft.com/office/drawing/2010/main">
                        <a:solidFill>
                          <a:srgbClr val="FFFFFF"/>
                        </a:solidFill>
                      </a14:hiddenFill>
                    </a:ext>
                  </a:extLst>
                </p:spPr>
              </p:pic>
              <p:sp>
                <p:nvSpPr>
                  <p:cNvPr id="64" name="Oval 63"/>
                  <p:cNvSpPr>
                    <a:spLocks noChangeAspect="1"/>
                  </p:cNvSpPr>
                  <p:nvPr/>
                </p:nvSpPr>
                <p:spPr>
                  <a:xfrm rot="767824">
                    <a:off x="5473484" y="2965341"/>
                    <a:ext cx="1515442" cy="1497469"/>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a:spLocks noChangeAspect="1"/>
                  </p:cNvSpPr>
                  <p:nvPr/>
                </p:nvSpPr>
                <p:spPr>
                  <a:xfrm>
                    <a:off x="2614463" y="2414032"/>
                    <a:ext cx="1515442" cy="1497469"/>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a:spLocks noChangeAspect="1"/>
                  </p:cNvSpPr>
                  <p:nvPr/>
                </p:nvSpPr>
                <p:spPr>
                  <a:xfrm rot="21151183">
                    <a:off x="3937733" y="3525508"/>
                    <a:ext cx="1515442" cy="1497469"/>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Freeform 56"/>
                <p:cNvSpPr/>
                <p:nvPr/>
              </p:nvSpPr>
              <p:spPr>
                <a:xfrm>
                  <a:off x="3193897" y="3497780"/>
                  <a:ext cx="3687801" cy="1615981"/>
                </a:xfrm>
                <a:custGeom>
                  <a:avLst/>
                  <a:gdLst>
                    <a:gd name="connsiteX0" fmla="*/ 0 w 4821382"/>
                    <a:gd name="connsiteY0" fmla="*/ 0 h 1967345"/>
                    <a:gd name="connsiteX1" fmla="*/ 1995055 w 4821382"/>
                    <a:gd name="connsiteY1" fmla="*/ 1759527 h 1967345"/>
                    <a:gd name="connsiteX2" fmla="*/ 4821382 w 4821382"/>
                    <a:gd name="connsiteY2" fmla="*/ 1246909 h 1967345"/>
                    <a:gd name="connsiteX0" fmla="*/ 0 w 4821382"/>
                    <a:gd name="connsiteY0" fmla="*/ 0 h 1931622"/>
                    <a:gd name="connsiteX1" fmla="*/ 1995055 w 4821382"/>
                    <a:gd name="connsiteY1" fmla="*/ 1759527 h 1931622"/>
                    <a:gd name="connsiteX2" fmla="*/ 4821382 w 4821382"/>
                    <a:gd name="connsiteY2" fmla="*/ 1032571 h 1931622"/>
                    <a:gd name="connsiteX0" fmla="*/ 0 w 4607100"/>
                    <a:gd name="connsiteY0" fmla="*/ 0 h 2181683"/>
                    <a:gd name="connsiteX1" fmla="*/ 1780773 w 4607100"/>
                    <a:gd name="connsiteY1" fmla="*/ 1973865 h 2181683"/>
                    <a:gd name="connsiteX2" fmla="*/ 4607100 w 4607100"/>
                    <a:gd name="connsiteY2" fmla="*/ 1246909 h 2181683"/>
                    <a:gd name="connsiteX0" fmla="*/ 0 w 3825435"/>
                    <a:gd name="connsiteY0" fmla="*/ 0 h 2001256"/>
                    <a:gd name="connsiteX1" fmla="*/ 1780773 w 3825435"/>
                    <a:gd name="connsiteY1" fmla="*/ 1973865 h 2001256"/>
                    <a:gd name="connsiteX2" fmla="*/ 3825435 w 3825435"/>
                    <a:gd name="connsiteY2" fmla="*/ 1114173 h 2001256"/>
                    <a:gd name="connsiteX0" fmla="*/ 0 w 3309241"/>
                    <a:gd name="connsiteY0" fmla="*/ 0 h 1617798"/>
                    <a:gd name="connsiteX1" fmla="*/ 1264579 w 3309241"/>
                    <a:gd name="connsiteY1" fmla="*/ 1590407 h 1617798"/>
                    <a:gd name="connsiteX2" fmla="*/ 3309241 w 3309241"/>
                    <a:gd name="connsiteY2" fmla="*/ 730715 h 1617798"/>
                    <a:gd name="connsiteX0" fmla="*/ 0 w 3220751"/>
                    <a:gd name="connsiteY0" fmla="*/ 0 h 1411321"/>
                    <a:gd name="connsiteX1" fmla="*/ 1176089 w 3220751"/>
                    <a:gd name="connsiteY1" fmla="*/ 1383930 h 1411321"/>
                    <a:gd name="connsiteX2" fmla="*/ 3220751 w 3220751"/>
                    <a:gd name="connsiteY2" fmla="*/ 524238 h 1411321"/>
                  </a:gdLst>
                  <a:ahLst/>
                  <a:cxnLst>
                    <a:cxn ang="0">
                      <a:pos x="connsiteX0" y="connsiteY0"/>
                    </a:cxn>
                    <a:cxn ang="0">
                      <a:pos x="connsiteX1" y="connsiteY1"/>
                    </a:cxn>
                    <a:cxn ang="0">
                      <a:pos x="connsiteX2" y="connsiteY2"/>
                    </a:cxn>
                  </a:cxnLst>
                  <a:rect l="l" t="t" r="r" b="b"/>
                  <a:pathLst>
                    <a:path w="3220751" h="1411321">
                      <a:moveTo>
                        <a:pt x="0" y="0"/>
                      </a:moveTo>
                      <a:cubicBezTo>
                        <a:pt x="595745" y="775854"/>
                        <a:pt x="408239" y="1176112"/>
                        <a:pt x="1176089" y="1383930"/>
                      </a:cubicBezTo>
                      <a:cubicBezTo>
                        <a:pt x="1943939" y="1591748"/>
                        <a:pt x="2858224" y="549638"/>
                        <a:pt x="3220751" y="524238"/>
                      </a:cubicBezTo>
                    </a:path>
                  </a:pathLst>
                </a:custGeom>
                <a:ln w="50800">
                  <a:solidFill>
                    <a:srgbClr val="CDC6BD"/>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8" name="TextBox 57"/>
                <p:cNvSpPr txBox="1"/>
                <p:nvPr/>
              </p:nvSpPr>
              <p:spPr>
                <a:xfrm rot="3598408">
                  <a:off x="2869386" y="4320788"/>
                  <a:ext cx="1268248" cy="496945"/>
                </a:xfrm>
                <a:prstGeom prst="rect">
                  <a:avLst/>
                </a:prstGeom>
                <a:solidFill>
                  <a:schemeClr val="accent3">
                    <a:lumMod val="75000"/>
                  </a:schemeClr>
                </a:solidFill>
                <a:ln>
                  <a:noFill/>
                </a:ln>
              </p:spPr>
              <p:txBody>
                <a:bodyPr wrap="square" rtlCol="0">
                  <a:spAutoFit/>
                </a:bodyPr>
                <a:lstStyle/>
                <a:p>
                  <a:pPr algn="ctr"/>
                  <a:r>
                    <a:rPr lang="en-US" sz="1200" dirty="0">
                      <a:solidFill>
                        <a:prstClr val="white"/>
                      </a:solidFill>
                      <a:cs typeface="Calibri" pitchFamily="34" charset="0"/>
                    </a:rPr>
                    <a:t>K</a:t>
                  </a:r>
                  <a:r>
                    <a:rPr lang="id-ID" sz="1200" dirty="0">
                      <a:solidFill>
                        <a:prstClr val="white"/>
                      </a:solidFill>
                      <a:cs typeface="Calibri" pitchFamily="34" charset="0"/>
                    </a:rPr>
                    <a:t>ORIDOR EKONOMI JAWA</a:t>
                  </a:r>
                </a:p>
              </p:txBody>
            </p:sp>
            <p:sp>
              <p:nvSpPr>
                <p:cNvPr id="59" name="Rectangle 58"/>
                <p:cNvSpPr/>
                <p:nvPr/>
              </p:nvSpPr>
              <p:spPr>
                <a:xfrm>
                  <a:off x="2825318" y="2620649"/>
                  <a:ext cx="1199571" cy="748205"/>
                </a:xfrm>
                <a:prstGeom prst="rect">
                  <a:avLst/>
                </a:prstGeom>
              </p:spPr>
              <p:txBody>
                <a:bodyPr wrap="none">
                  <a:spAutoFit/>
                </a:bodyPr>
                <a:lstStyle/>
                <a:p>
                  <a:pPr algn="r"/>
                  <a:r>
                    <a:rPr lang="id-ID" sz="1100" dirty="0">
                      <a:solidFill>
                        <a:prstClr val="white"/>
                      </a:solidFill>
                      <a:cs typeface="Calibri" pitchFamily="34" charset="0"/>
                    </a:rPr>
                    <a:t>METROPOLITAN</a:t>
                  </a:r>
                </a:p>
                <a:p>
                  <a:pPr algn="r"/>
                  <a:r>
                    <a:rPr lang="id-ID" sz="1600" b="1" dirty="0">
                      <a:solidFill>
                        <a:prstClr val="white"/>
                      </a:solidFill>
                      <a:cs typeface="Calibri" pitchFamily="34" charset="0"/>
                    </a:rPr>
                    <a:t>BODEBEK</a:t>
                  </a:r>
                </a:p>
                <a:p>
                  <a:pPr algn="r"/>
                  <a:r>
                    <a:rPr lang="id-ID" sz="1600" b="1" dirty="0">
                      <a:solidFill>
                        <a:prstClr val="white"/>
                      </a:solidFill>
                      <a:cs typeface="Calibri" pitchFamily="34" charset="0"/>
                    </a:rPr>
                    <a:t>KARPUR</a:t>
                  </a:r>
                </a:p>
              </p:txBody>
            </p:sp>
            <p:sp>
              <p:nvSpPr>
                <p:cNvPr id="60" name="Rectangle 59"/>
                <p:cNvSpPr/>
                <p:nvPr/>
              </p:nvSpPr>
              <p:spPr>
                <a:xfrm>
                  <a:off x="5927688" y="3041962"/>
                  <a:ext cx="1199571" cy="1160480"/>
                </a:xfrm>
                <a:prstGeom prst="rect">
                  <a:avLst/>
                </a:prstGeom>
              </p:spPr>
              <p:txBody>
                <a:bodyPr wrap="none">
                  <a:spAutoFit/>
                </a:bodyPr>
                <a:lstStyle/>
                <a:p>
                  <a:r>
                    <a:rPr lang="id-ID" sz="1100" dirty="0">
                      <a:solidFill>
                        <a:prstClr val="white"/>
                      </a:solidFill>
                      <a:cs typeface="Calibri" pitchFamily="34" charset="0"/>
                    </a:rPr>
                    <a:t>METROPOLITAN</a:t>
                  </a:r>
                </a:p>
                <a:p>
                  <a:r>
                    <a:rPr lang="id-ID" sz="1600" b="1" dirty="0">
                      <a:solidFill>
                        <a:prstClr val="white"/>
                      </a:solidFill>
                      <a:cs typeface="Calibri" pitchFamily="34" charset="0"/>
                    </a:rPr>
                    <a:t>CIREBON </a:t>
                  </a:r>
                </a:p>
                <a:p>
                  <a:r>
                    <a:rPr lang="id-ID" sz="1600" b="1" dirty="0">
                      <a:solidFill>
                        <a:prstClr val="white"/>
                      </a:solidFill>
                      <a:cs typeface="Calibri" pitchFamily="34" charset="0"/>
                    </a:rPr>
                    <a:t>RAYA</a:t>
                  </a:r>
                </a:p>
                <a:p>
                  <a:endParaRPr lang="id-ID" sz="1100" dirty="0">
                    <a:solidFill>
                      <a:prstClr val="white"/>
                    </a:solidFill>
                    <a:cs typeface="Calibri" pitchFamily="34" charset="0"/>
                  </a:endParaRPr>
                </a:p>
                <a:p>
                  <a:endParaRPr lang="id-ID" sz="1600" b="1" dirty="0">
                    <a:solidFill>
                      <a:prstClr val="white"/>
                    </a:solidFill>
                    <a:cs typeface="Calibri" pitchFamily="34" charset="0"/>
                  </a:endParaRPr>
                </a:p>
              </p:txBody>
            </p:sp>
            <p:sp>
              <p:nvSpPr>
                <p:cNvPr id="61" name="Rectangle 60"/>
                <p:cNvSpPr/>
                <p:nvPr/>
              </p:nvSpPr>
              <p:spPr>
                <a:xfrm>
                  <a:off x="4141332" y="3918526"/>
                  <a:ext cx="1221588" cy="992516"/>
                </a:xfrm>
                <a:prstGeom prst="rect">
                  <a:avLst/>
                </a:prstGeom>
              </p:spPr>
              <p:txBody>
                <a:bodyPr wrap="none">
                  <a:spAutoFit/>
                </a:bodyPr>
                <a:lstStyle/>
                <a:p>
                  <a:pPr algn="ctr"/>
                  <a:r>
                    <a:rPr lang="id-ID" sz="1100" dirty="0">
                      <a:solidFill>
                        <a:prstClr val="white"/>
                      </a:solidFill>
                      <a:cs typeface="Calibri" pitchFamily="34" charset="0"/>
                    </a:rPr>
                    <a:t>METROPOLITAN</a:t>
                  </a:r>
                </a:p>
                <a:p>
                  <a:pPr algn="ctr"/>
                  <a:r>
                    <a:rPr lang="id-ID" sz="1600" b="1" dirty="0">
                      <a:solidFill>
                        <a:prstClr val="white"/>
                      </a:solidFill>
                      <a:cs typeface="Calibri" pitchFamily="34" charset="0"/>
                    </a:rPr>
                    <a:t>BANDUNG </a:t>
                  </a:r>
                </a:p>
                <a:p>
                  <a:pPr algn="ctr"/>
                  <a:r>
                    <a:rPr lang="id-ID" sz="1600" b="1" dirty="0">
                      <a:solidFill>
                        <a:prstClr val="white"/>
                      </a:solidFill>
                      <a:cs typeface="Calibri" pitchFamily="34" charset="0"/>
                    </a:rPr>
                    <a:t>RAYA</a:t>
                  </a:r>
                </a:p>
                <a:p>
                  <a:pPr algn="ctr"/>
                  <a:endParaRPr lang="id-ID" sz="1600" b="1" dirty="0">
                    <a:solidFill>
                      <a:prstClr val="white"/>
                    </a:solidFill>
                    <a:cs typeface="Calibri" pitchFamily="34" charset="0"/>
                  </a:endParaRPr>
                </a:p>
              </p:txBody>
            </p:sp>
            <p:sp>
              <p:nvSpPr>
                <p:cNvPr id="62" name="TextBox 61"/>
                <p:cNvSpPr txBox="1"/>
                <p:nvPr/>
              </p:nvSpPr>
              <p:spPr>
                <a:xfrm rot="19978615">
                  <a:off x="5278133" y="4689214"/>
                  <a:ext cx="1268248" cy="641318"/>
                </a:xfrm>
                <a:prstGeom prst="rect">
                  <a:avLst/>
                </a:prstGeom>
                <a:solidFill>
                  <a:schemeClr val="accent3">
                    <a:lumMod val="75000"/>
                  </a:schemeClr>
                </a:solidFill>
                <a:ln>
                  <a:noFill/>
                </a:ln>
              </p:spPr>
              <p:txBody>
                <a:bodyPr wrap="square" rtlCol="0">
                  <a:spAutoFit/>
                </a:bodyPr>
                <a:lstStyle/>
                <a:p>
                  <a:pPr algn="ctr"/>
                  <a:r>
                    <a:rPr lang="en-US" sz="1200" dirty="0">
                      <a:solidFill>
                        <a:prstClr val="white"/>
                      </a:solidFill>
                      <a:cs typeface="Calibri" pitchFamily="34" charset="0"/>
                    </a:rPr>
                    <a:t>K</a:t>
                  </a:r>
                  <a:r>
                    <a:rPr lang="id-ID" sz="1200" dirty="0">
                      <a:solidFill>
                        <a:prstClr val="white"/>
                      </a:solidFill>
                      <a:cs typeface="Calibri" pitchFamily="34" charset="0"/>
                    </a:rPr>
                    <a:t>ORIDOR EKONOMI JAWA</a:t>
                  </a:r>
                  <a:endParaRPr lang="en-US" sz="1200" dirty="0">
                    <a:solidFill>
                      <a:prstClr val="white"/>
                    </a:solidFill>
                    <a:cs typeface="Calibri" pitchFamily="34" charset="0"/>
                  </a:endParaRPr>
                </a:p>
              </p:txBody>
            </p:sp>
          </p:grpSp>
          <p:sp>
            <p:nvSpPr>
              <p:cNvPr id="50" name="Oval 49"/>
              <p:cNvSpPr>
                <a:spLocks noChangeAspect="1"/>
              </p:cNvSpPr>
              <p:nvPr/>
            </p:nvSpPr>
            <p:spPr>
              <a:xfrm>
                <a:off x="1591206" y="3671755"/>
                <a:ext cx="833659" cy="823771"/>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a:spLocks noChangeAspect="1"/>
              </p:cNvSpPr>
              <p:nvPr/>
            </p:nvSpPr>
            <p:spPr>
              <a:xfrm rot="1437324">
                <a:off x="3738341" y="4856072"/>
                <a:ext cx="833659" cy="823771"/>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51"/>
              <p:cNvSpPr>
                <a:spLocks noChangeAspect="1"/>
              </p:cNvSpPr>
              <p:nvPr/>
            </p:nvSpPr>
            <p:spPr>
              <a:xfrm>
                <a:off x="6689995" y="5360167"/>
                <a:ext cx="833659" cy="823771"/>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p:nvSpPr>
            <p:spPr>
              <a:xfrm>
                <a:off x="3394852" y="4844519"/>
                <a:ext cx="1512427" cy="418277"/>
              </a:xfrm>
              <a:prstGeom prst="rect">
                <a:avLst/>
              </a:prstGeom>
            </p:spPr>
            <p:txBody>
              <a:bodyPr wrap="none">
                <a:spAutoFit/>
              </a:bodyPr>
              <a:lstStyle/>
              <a:p>
                <a:pPr algn="ctr"/>
                <a:r>
                  <a:rPr lang="id-ID" sz="1051" dirty="0">
                    <a:solidFill>
                      <a:prstClr val="white"/>
                    </a:solidFill>
                    <a:cs typeface="Calibri" pitchFamily="34" charset="0"/>
                  </a:rPr>
                  <a:t>PUSAT PERTUMBUHAN</a:t>
                </a:r>
              </a:p>
              <a:p>
                <a:pPr algn="ctr"/>
                <a:r>
                  <a:rPr lang="id-ID" sz="1200" b="1" dirty="0">
                    <a:solidFill>
                      <a:prstClr val="white"/>
                    </a:solidFill>
                    <a:cs typeface="Calibri" pitchFamily="34" charset="0"/>
                  </a:rPr>
                  <a:t>RANCABUAYA</a:t>
                </a:r>
              </a:p>
            </p:txBody>
          </p:sp>
          <p:sp>
            <p:nvSpPr>
              <p:cNvPr id="54" name="Rectangle 53"/>
              <p:cNvSpPr/>
              <p:nvPr/>
            </p:nvSpPr>
            <p:spPr>
              <a:xfrm>
                <a:off x="1987620" y="3956729"/>
                <a:ext cx="1512427" cy="418277"/>
              </a:xfrm>
              <a:prstGeom prst="rect">
                <a:avLst/>
              </a:prstGeom>
            </p:spPr>
            <p:txBody>
              <a:bodyPr wrap="none">
                <a:spAutoFit/>
              </a:bodyPr>
              <a:lstStyle/>
              <a:p>
                <a:r>
                  <a:rPr lang="id-ID" sz="1051" dirty="0">
                    <a:solidFill>
                      <a:prstClr val="white"/>
                    </a:solidFill>
                    <a:cs typeface="Calibri" pitchFamily="34" charset="0"/>
                  </a:rPr>
                  <a:t>PUSAT PERTUMBUHAN</a:t>
                </a:r>
              </a:p>
              <a:p>
                <a:r>
                  <a:rPr lang="id-ID" sz="1200" b="1" dirty="0">
                    <a:solidFill>
                      <a:prstClr val="white"/>
                    </a:solidFill>
                    <a:cs typeface="Calibri" pitchFamily="34" charset="0"/>
                  </a:rPr>
                  <a:t>PALABUHANRATU</a:t>
                </a:r>
              </a:p>
            </p:txBody>
          </p:sp>
          <p:sp>
            <p:nvSpPr>
              <p:cNvPr id="55" name="Rectangle 54"/>
              <p:cNvSpPr/>
              <p:nvPr/>
            </p:nvSpPr>
            <p:spPr>
              <a:xfrm>
                <a:off x="5724380" y="5291560"/>
                <a:ext cx="1512427" cy="418277"/>
              </a:xfrm>
              <a:prstGeom prst="rect">
                <a:avLst/>
              </a:prstGeom>
            </p:spPr>
            <p:txBody>
              <a:bodyPr wrap="none">
                <a:spAutoFit/>
              </a:bodyPr>
              <a:lstStyle/>
              <a:p>
                <a:pPr algn="r"/>
                <a:r>
                  <a:rPr lang="id-ID" sz="1051" dirty="0">
                    <a:solidFill>
                      <a:prstClr val="white"/>
                    </a:solidFill>
                    <a:cs typeface="Calibri" pitchFamily="34" charset="0"/>
                  </a:rPr>
                  <a:t>PUSAT PERTUMBUHAN</a:t>
                </a:r>
              </a:p>
              <a:p>
                <a:pPr algn="r"/>
                <a:r>
                  <a:rPr lang="id-ID" sz="1200" b="1" dirty="0">
                    <a:solidFill>
                      <a:prstClr val="white"/>
                    </a:solidFill>
                    <a:cs typeface="Calibri" pitchFamily="34" charset="0"/>
                  </a:rPr>
                  <a:t>PANGANDARAN</a:t>
                </a:r>
              </a:p>
            </p:txBody>
          </p:sp>
        </p:grpSp>
        <p:sp>
          <p:nvSpPr>
            <p:cNvPr id="48" name="Rectangle 47"/>
            <p:cNvSpPr/>
            <p:nvPr/>
          </p:nvSpPr>
          <p:spPr>
            <a:xfrm>
              <a:off x="802617" y="6200197"/>
              <a:ext cx="6376936" cy="245801"/>
            </a:xfrm>
            <a:prstGeom prst="rect">
              <a:avLst/>
            </a:prstGeom>
            <a:noFill/>
          </p:spPr>
          <p:txBody>
            <a:bodyPr wrap="square">
              <a:spAutoFit/>
            </a:bodyPr>
            <a:lstStyle/>
            <a:p>
              <a:r>
                <a:rPr lang="id-ID" sz="1000" b="1" dirty="0">
                  <a:solidFill>
                    <a:srgbClr val="F79646">
                      <a:lumMod val="50000"/>
                    </a:srgbClr>
                  </a:solidFill>
                </a:rPr>
                <a:t>SUMBER: Analisis Tim WJPMDM Tahun 2011, 2012, 2013; Data SP Tahun 2010; GIS Bappeda Jabar 2020</a:t>
              </a:r>
              <a:endParaRPr lang="id-ID" sz="1000" dirty="0">
                <a:solidFill>
                  <a:srgbClr val="F79646">
                    <a:lumMod val="50000"/>
                  </a:srgbClr>
                </a:solidFill>
              </a:endParaRPr>
            </a:p>
          </p:txBody>
        </p:sp>
      </p:grpSp>
    </p:spTree>
    <p:extLst>
      <p:ext uri="{BB962C8B-B14F-4D97-AF65-F5344CB8AC3E}">
        <p14:creationId xmlns:p14="http://schemas.microsoft.com/office/powerpoint/2010/main" val="39847497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5" y="12197"/>
            <a:ext cx="9155261" cy="6873188"/>
            <a:chOff x="0" y="-15189"/>
            <a:chExt cx="9155261" cy="6873188"/>
          </a:xfrm>
        </p:grpSpPr>
        <p:pic>
          <p:nvPicPr>
            <p:cNvPr id="53" name="Picture 5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5188"/>
              <a:ext cx="4783738" cy="6873187"/>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71523" y="-15189"/>
              <a:ext cx="4783738" cy="6873187"/>
            </a:xfrm>
            <a:prstGeom prst="rect">
              <a:avLst/>
            </a:prstGeom>
          </p:spPr>
        </p:pic>
      </p:grpSp>
      <p:grpSp>
        <p:nvGrpSpPr>
          <p:cNvPr id="3" name="Group 127"/>
          <p:cNvGrpSpPr>
            <a:grpSpLocks/>
          </p:cNvGrpSpPr>
          <p:nvPr/>
        </p:nvGrpSpPr>
        <p:grpSpPr bwMode="auto">
          <a:xfrm>
            <a:off x="3203852" y="1610319"/>
            <a:ext cx="2033975" cy="2150667"/>
            <a:chOff x="111272" y="1662506"/>
            <a:chExt cx="2300488" cy="2943440"/>
          </a:xfrm>
        </p:grpSpPr>
        <p:sp>
          <p:nvSpPr>
            <p:cNvPr id="8" name="Rectangle 7"/>
            <p:cNvSpPr/>
            <p:nvPr/>
          </p:nvSpPr>
          <p:spPr>
            <a:xfrm>
              <a:off x="111272" y="1700792"/>
              <a:ext cx="2300488" cy="2905154"/>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0" fontAlgn="base" hangingPunct="0">
                <a:spcBef>
                  <a:spcPct val="0"/>
                </a:spcBef>
                <a:spcAft>
                  <a:spcPct val="0"/>
                </a:spcAft>
                <a:defRPr/>
              </a:pPr>
              <a:endParaRPr lang="de-DE" sz="1600" dirty="0">
                <a:solidFill>
                  <a:srgbClr val="EA157A">
                    <a:lumMod val="50000"/>
                  </a:srgbClr>
                </a:solidFill>
              </a:endParaRPr>
            </a:p>
          </p:txBody>
        </p:sp>
        <p:sp>
          <p:nvSpPr>
            <p:cNvPr id="9" name="Rectangle 8"/>
            <p:cNvSpPr/>
            <p:nvPr/>
          </p:nvSpPr>
          <p:spPr>
            <a:xfrm>
              <a:off x="214008" y="1662506"/>
              <a:ext cx="2098037" cy="2578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de-DE" sz="1200" b="1" dirty="0">
                  <a:solidFill>
                    <a:prstClr val="white"/>
                  </a:solidFill>
                </a:rPr>
                <a:t>KONSEP SEBELUMNYA</a:t>
              </a:r>
            </a:p>
          </p:txBody>
        </p:sp>
        <p:grpSp>
          <p:nvGrpSpPr>
            <p:cNvPr id="4" name="Group 124"/>
            <p:cNvGrpSpPr>
              <a:grpSpLocks/>
            </p:cNvGrpSpPr>
            <p:nvPr/>
          </p:nvGrpSpPr>
          <p:grpSpPr bwMode="auto">
            <a:xfrm>
              <a:off x="149554" y="2013236"/>
              <a:ext cx="2180037" cy="1991605"/>
              <a:chOff x="146730" y="2413746"/>
              <a:chExt cx="2786285" cy="2455774"/>
            </a:xfrm>
          </p:grpSpPr>
          <p:grpSp>
            <p:nvGrpSpPr>
              <p:cNvPr id="5" name="Group 48"/>
              <p:cNvGrpSpPr>
                <a:grpSpLocks/>
              </p:cNvGrpSpPr>
              <p:nvPr/>
            </p:nvGrpSpPr>
            <p:grpSpPr bwMode="auto">
              <a:xfrm>
                <a:off x="146730" y="2413746"/>
                <a:ext cx="2786285" cy="2455774"/>
                <a:chOff x="1120275" y="538738"/>
                <a:chExt cx="4876799" cy="4112707"/>
              </a:xfrm>
            </p:grpSpPr>
            <p:pic>
              <p:nvPicPr>
                <p:cNvPr id="1846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0275" y="538738"/>
                  <a:ext cx="4876799" cy="40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65"/>
                <p:cNvGrpSpPr>
                  <a:grpSpLocks/>
                </p:cNvGrpSpPr>
                <p:nvPr/>
              </p:nvGrpSpPr>
              <p:grpSpPr bwMode="auto">
                <a:xfrm>
                  <a:off x="1301007" y="788995"/>
                  <a:ext cx="4572000" cy="3862450"/>
                  <a:chOff x="1301007" y="788995"/>
                  <a:chExt cx="4572000" cy="3862450"/>
                </a:xfrm>
              </p:grpSpPr>
              <p:sp>
                <p:nvSpPr>
                  <p:cNvPr id="18" name="Freeform 17"/>
                  <p:cNvSpPr/>
                  <p:nvPr/>
                </p:nvSpPr>
                <p:spPr>
                  <a:xfrm>
                    <a:off x="2895759" y="1675622"/>
                    <a:ext cx="1446538" cy="1393230"/>
                  </a:xfrm>
                  <a:custGeom>
                    <a:avLst/>
                    <a:gdLst>
                      <a:gd name="connsiteX0" fmla="*/ 202007 w 1543127"/>
                      <a:gd name="connsiteY0" fmla="*/ 18473 h 1569143"/>
                      <a:gd name="connsiteX1" fmla="*/ 240107 w 1543127"/>
                      <a:gd name="connsiteY1" fmla="*/ 22283 h 1569143"/>
                      <a:gd name="connsiteX2" fmla="*/ 270587 w 1543127"/>
                      <a:gd name="connsiteY2" fmla="*/ 26093 h 1569143"/>
                      <a:gd name="connsiteX3" fmla="*/ 289637 w 1543127"/>
                      <a:gd name="connsiteY3" fmla="*/ 41333 h 1569143"/>
                      <a:gd name="connsiteX4" fmla="*/ 381077 w 1543127"/>
                      <a:gd name="connsiteY4" fmla="*/ 45143 h 1569143"/>
                      <a:gd name="connsiteX5" fmla="*/ 392507 w 1543127"/>
                      <a:gd name="connsiteY5" fmla="*/ 48953 h 1569143"/>
                      <a:gd name="connsiteX6" fmla="*/ 419177 w 1543127"/>
                      <a:gd name="connsiteY6" fmla="*/ 60383 h 1569143"/>
                      <a:gd name="connsiteX7" fmla="*/ 472517 w 1543127"/>
                      <a:gd name="connsiteY7" fmla="*/ 56573 h 1569143"/>
                      <a:gd name="connsiteX8" fmla="*/ 495377 w 1543127"/>
                      <a:gd name="connsiteY8" fmla="*/ 48953 h 1569143"/>
                      <a:gd name="connsiteX9" fmla="*/ 510617 w 1543127"/>
                      <a:gd name="connsiteY9" fmla="*/ 7043 h 1569143"/>
                      <a:gd name="connsiteX10" fmla="*/ 522047 w 1543127"/>
                      <a:gd name="connsiteY10" fmla="*/ 3233 h 1569143"/>
                      <a:gd name="connsiteX11" fmla="*/ 537287 w 1543127"/>
                      <a:gd name="connsiteY11" fmla="*/ 18473 h 1569143"/>
                      <a:gd name="connsiteX12" fmla="*/ 563957 w 1543127"/>
                      <a:gd name="connsiteY12" fmla="*/ 29903 h 1569143"/>
                      <a:gd name="connsiteX13" fmla="*/ 567767 w 1543127"/>
                      <a:gd name="connsiteY13" fmla="*/ 75623 h 1569143"/>
                      <a:gd name="connsiteX14" fmla="*/ 571577 w 1543127"/>
                      <a:gd name="connsiteY14" fmla="*/ 87053 h 1569143"/>
                      <a:gd name="connsiteX15" fmla="*/ 575387 w 1543127"/>
                      <a:gd name="connsiteY15" fmla="*/ 113723 h 1569143"/>
                      <a:gd name="connsiteX16" fmla="*/ 590627 w 1543127"/>
                      <a:gd name="connsiteY16" fmla="*/ 117533 h 1569143"/>
                      <a:gd name="connsiteX17" fmla="*/ 598247 w 1543127"/>
                      <a:gd name="connsiteY17" fmla="*/ 106103 h 1569143"/>
                      <a:gd name="connsiteX18" fmla="*/ 609677 w 1543127"/>
                      <a:gd name="connsiteY18" fmla="*/ 56573 h 1569143"/>
                      <a:gd name="connsiteX19" fmla="*/ 628727 w 1543127"/>
                      <a:gd name="connsiteY19" fmla="*/ 71813 h 1569143"/>
                      <a:gd name="connsiteX20" fmla="*/ 651587 w 1543127"/>
                      <a:gd name="connsiteY20" fmla="*/ 94673 h 1569143"/>
                      <a:gd name="connsiteX21" fmla="*/ 655397 w 1543127"/>
                      <a:gd name="connsiteY21" fmla="*/ 106103 h 1569143"/>
                      <a:gd name="connsiteX22" fmla="*/ 716357 w 1543127"/>
                      <a:gd name="connsiteY22" fmla="*/ 159443 h 1569143"/>
                      <a:gd name="connsiteX23" fmla="*/ 739217 w 1543127"/>
                      <a:gd name="connsiteY23" fmla="*/ 170873 h 1569143"/>
                      <a:gd name="connsiteX24" fmla="*/ 762077 w 1543127"/>
                      <a:gd name="connsiteY24" fmla="*/ 182303 h 1569143"/>
                      <a:gd name="connsiteX25" fmla="*/ 781127 w 1543127"/>
                      <a:gd name="connsiteY25" fmla="*/ 178493 h 1569143"/>
                      <a:gd name="connsiteX26" fmla="*/ 788747 w 1543127"/>
                      <a:gd name="connsiteY26" fmla="*/ 167063 h 1569143"/>
                      <a:gd name="connsiteX27" fmla="*/ 811607 w 1543127"/>
                      <a:gd name="connsiteY27" fmla="*/ 159443 h 1569143"/>
                      <a:gd name="connsiteX28" fmla="*/ 834467 w 1543127"/>
                      <a:gd name="connsiteY28" fmla="*/ 148013 h 1569143"/>
                      <a:gd name="connsiteX29" fmla="*/ 845897 w 1543127"/>
                      <a:gd name="connsiteY29" fmla="*/ 140393 h 1569143"/>
                      <a:gd name="connsiteX30" fmla="*/ 853517 w 1543127"/>
                      <a:gd name="connsiteY30" fmla="*/ 170873 h 1569143"/>
                      <a:gd name="connsiteX31" fmla="*/ 864947 w 1543127"/>
                      <a:gd name="connsiteY31" fmla="*/ 174683 h 1569143"/>
                      <a:gd name="connsiteX32" fmla="*/ 887807 w 1543127"/>
                      <a:gd name="connsiteY32" fmla="*/ 186113 h 1569143"/>
                      <a:gd name="connsiteX33" fmla="*/ 903047 w 1543127"/>
                      <a:gd name="connsiteY33" fmla="*/ 182303 h 1569143"/>
                      <a:gd name="connsiteX34" fmla="*/ 925907 w 1543127"/>
                      <a:gd name="connsiteY34" fmla="*/ 163253 h 1569143"/>
                      <a:gd name="connsiteX35" fmla="*/ 933527 w 1543127"/>
                      <a:gd name="connsiteY35" fmla="*/ 140393 h 1569143"/>
                      <a:gd name="connsiteX36" fmla="*/ 941147 w 1543127"/>
                      <a:gd name="connsiteY36" fmla="*/ 128963 h 1569143"/>
                      <a:gd name="connsiteX37" fmla="*/ 944957 w 1543127"/>
                      <a:gd name="connsiteY37" fmla="*/ 117533 h 1569143"/>
                      <a:gd name="connsiteX38" fmla="*/ 956387 w 1543127"/>
                      <a:gd name="connsiteY38" fmla="*/ 113723 h 1569143"/>
                      <a:gd name="connsiteX39" fmla="*/ 967817 w 1543127"/>
                      <a:gd name="connsiteY39" fmla="*/ 106103 h 1569143"/>
                      <a:gd name="connsiteX40" fmla="*/ 1002107 w 1543127"/>
                      <a:gd name="connsiteY40" fmla="*/ 90863 h 1569143"/>
                      <a:gd name="connsiteX41" fmla="*/ 1009727 w 1543127"/>
                      <a:gd name="connsiteY41" fmla="*/ 68003 h 1569143"/>
                      <a:gd name="connsiteX42" fmla="*/ 1047827 w 1543127"/>
                      <a:gd name="connsiteY42" fmla="*/ 60383 h 1569143"/>
                      <a:gd name="connsiteX43" fmla="*/ 1116407 w 1543127"/>
                      <a:gd name="connsiteY43" fmla="*/ 52763 h 1569143"/>
                      <a:gd name="connsiteX44" fmla="*/ 1139267 w 1543127"/>
                      <a:gd name="connsiteY44" fmla="*/ 64193 h 1569143"/>
                      <a:gd name="connsiteX45" fmla="*/ 1150697 w 1543127"/>
                      <a:gd name="connsiteY45" fmla="*/ 68003 h 1569143"/>
                      <a:gd name="connsiteX46" fmla="*/ 1192607 w 1543127"/>
                      <a:gd name="connsiteY46" fmla="*/ 64193 h 1569143"/>
                      <a:gd name="connsiteX47" fmla="*/ 1215467 w 1543127"/>
                      <a:gd name="connsiteY47" fmla="*/ 48953 h 1569143"/>
                      <a:gd name="connsiteX48" fmla="*/ 1226897 w 1543127"/>
                      <a:gd name="connsiteY48" fmla="*/ 45143 h 1569143"/>
                      <a:gd name="connsiteX49" fmla="*/ 1249757 w 1543127"/>
                      <a:gd name="connsiteY49" fmla="*/ 33713 h 1569143"/>
                      <a:gd name="connsiteX50" fmla="*/ 1284047 w 1543127"/>
                      <a:gd name="connsiteY50" fmla="*/ 45143 h 1569143"/>
                      <a:gd name="connsiteX51" fmla="*/ 1295477 w 1543127"/>
                      <a:gd name="connsiteY51" fmla="*/ 48953 h 1569143"/>
                      <a:gd name="connsiteX52" fmla="*/ 1352627 w 1543127"/>
                      <a:gd name="connsiteY52" fmla="*/ 41333 h 1569143"/>
                      <a:gd name="connsiteX53" fmla="*/ 1364057 w 1543127"/>
                      <a:gd name="connsiteY53" fmla="*/ 33713 h 1569143"/>
                      <a:gd name="connsiteX54" fmla="*/ 1375487 w 1543127"/>
                      <a:gd name="connsiteY54" fmla="*/ 41333 h 1569143"/>
                      <a:gd name="connsiteX55" fmla="*/ 1520267 w 1543127"/>
                      <a:gd name="connsiteY55" fmla="*/ 33713 h 1569143"/>
                      <a:gd name="connsiteX56" fmla="*/ 1535507 w 1543127"/>
                      <a:gd name="connsiteY56" fmla="*/ 41333 h 1569143"/>
                      <a:gd name="connsiteX57" fmla="*/ 1539317 w 1543127"/>
                      <a:gd name="connsiteY57" fmla="*/ 319463 h 1569143"/>
                      <a:gd name="connsiteX58" fmla="*/ 1543127 w 1543127"/>
                      <a:gd name="connsiteY58" fmla="*/ 460433 h 1569143"/>
                      <a:gd name="connsiteX59" fmla="*/ 1539317 w 1543127"/>
                      <a:gd name="connsiteY59" fmla="*/ 605213 h 1569143"/>
                      <a:gd name="connsiteX60" fmla="*/ 1531697 w 1543127"/>
                      <a:gd name="connsiteY60" fmla="*/ 628073 h 1569143"/>
                      <a:gd name="connsiteX61" fmla="*/ 1516457 w 1543127"/>
                      <a:gd name="connsiteY61" fmla="*/ 650933 h 1569143"/>
                      <a:gd name="connsiteX62" fmla="*/ 1508837 w 1543127"/>
                      <a:gd name="connsiteY62" fmla="*/ 689033 h 1569143"/>
                      <a:gd name="connsiteX63" fmla="*/ 1501217 w 1543127"/>
                      <a:gd name="connsiteY63" fmla="*/ 700463 h 1569143"/>
                      <a:gd name="connsiteX64" fmla="*/ 1489787 w 1543127"/>
                      <a:gd name="connsiteY64" fmla="*/ 746183 h 1569143"/>
                      <a:gd name="connsiteX65" fmla="*/ 1478357 w 1543127"/>
                      <a:gd name="connsiteY65" fmla="*/ 753803 h 1569143"/>
                      <a:gd name="connsiteX66" fmla="*/ 1470737 w 1543127"/>
                      <a:gd name="connsiteY66" fmla="*/ 765233 h 1569143"/>
                      <a:gd name="connsiteX67" fmla="*/ 1447877 w 1543127"/>
                      <a:gd name="connsiteY67" fmla="*/ 776663 h 1569143"/>
                      <a:gd name="connsiteX68" fmla="*/ 1436447 w 1543127"/>
                      <a:gd name="connsiteY68" fmla="*/ 784283 h 1569143"/>
                      <a:gd name="connsiteX69" fmla="*/ 1428827 w 1543127"/>
                      <a:gd name="connsiteY69" fmla="*/ 795713 h 1569143"/>
                      <a:gd name="connsiteX70" fmla="*/ 1425017 w 1543127"/>
                      <a:gd name="connsiteY70" fmla="*/ 807143 h 1569143"/>
                      <a:gd name="connsiteX71" fmla="*/ 1413587 w 1543127"/>
                      <a:gd name="connsiteY71" fmla="*/ 860483 h 1569143"/>
                      <a:gd name="connsiteX72" fmla="*/ 1409777 w 1543127"/>
                      <a:gd name="connsiteY72" fmla="*/ 879533 h 1569143"/>
                      <a:gd name="connsiteX73" fmla="*/ 1405967 w 1543127"/>
                      <a:gd name="connsiteY73" fmla="*/ 910013 h 1569143"/>
                      <a:gd name="connsiteX74" fmla="*/ 1394537 w 1543127"/>
                      <a:gd name="connsiteY74" fmla="*/ 913823 h 1569143"/>
                      <a:gd name="connsiteX75" fmla="*/ 1375487 w 1543127"/>
                      <a:gd name="connsiteY75" fmla="*/ 917633 h 1569143"/>
                      <a:gd name="connsiteX76" fmla="*/ 1364057 w 1543127"/>
                      <a:gd name="connsiteY76" fmla="*/ 925253 h 1569143"/>
                      <a:gd name="connsiteX77" fmla="*/ 1356437 w 1543127"/>
                      <a:gd name="connsiteY77" fmla="*/ 936683 h 1569143"/>
                      <a:gd name="connsiteX78" fmla="*/ 1322147 w 1543127"/>
                      <a:gd name="connsiteY78" fmla="*/ 944303 h 1569143"/>
                      <a:gd name="connsiteX79" fmla="*/ 1310717 w 1543127"/>
                      <a:gd name="connsiteY79" fmla="*/ 951923 h 1569143"/>
                      <a:gd name="connsiteX80" fmla="*/ 1253567 w 1543127"/>
                      <a:gd name="connsiteY80" fmla="*/ 963353 h 1569143"/>
                      <a:gd name="connsiteX81" fmla="*/ 1242137 w 1543127"/>
                      <a:gd name="connsiteY81" fmla="*/ 967163 h 1569143"/>
                      <a:gd name="connsiteX82" fmla="*/ 1223087 w 1543127"/>
                      <a:gd name="connsiteY82" fmla="*/ 970973 h 1569143"/>
                      <a:gd name="connsiteX83" fmla="*/ 1219277 w 1543127"/>
                      <a:gd name="connsiteY83" fmla="*/ 993833 h 1569143"/>
                      <a:gd name="connsiteX84" fmla="*/ 1196417 w 1543127"/>
                      <a:gd name="connsiteY84" fmla="*/ 1012883 h 1569143"/>
                      <a:gd name="connsiteX85" fmla="*/ 1192607 w 1543127"/>
                      <a:gd name="connsiteY85" fmla="*/ 1024313 h 1569143"/>
                      <a:gd name="connsiteX86" fmla="*/ 1192607 w 1543127"/>
                      <a:gd name="connsiteY86" fmla="*/ 1134803 h 1569143"/>
                      <a:gd name="connsiteX87" fmla="*/ 1200227 w 1543127"/>
                      <a:gd name="connsiteY87" fmla="*/ 1146233 h 1569143"/>
                      <a:gd name="connsiteX88" fmla="*/ 1204037 w 1543127"/>
                      <a:gd name="connsiteY88" fmla="*/ 1157663 h 1569143"/>
                      <a:gd name="connsiteX89" fmla="*/ 1207847 w 1543127"/>
                      <a:gd name="connsiteY89" fmla="*/ 1195763 h 1569143"/>
                      <a:gd name="connsiteX90" fmla="*/ 1215467 w 1543127"/>
                      <a:gd name="connsiteY90" fmla="*/ 1218623 h 1569143"/>
                      <a:gd name="connsiteX91" fmla="*/ 1219277 w 1543127"/>
                      <a:gd name="connsiteY91" fmla="*/ 1264343 h 1569143"/>
                      <a:gd name="connsiteX92" fmla="*/ 1230707 w 1543127"/>
                      <a:gd name="connsiteY92" fmla="*/ 1298633 h 1569143"/>
                      <a:gd name="connsiteX93" fmla="*/ 1234517 w 1543127"/>
                      <a:gd name="connsiteY93" fmla="*/ 1310063 h 1569143"/>
                      <a:gd name="connsiteX94" fmla="*/ 1238327 w 1543127"/>
                      <a:gd name="connsiteY94" fmla="*/ 1332923 h 1569143"/>
                      <a:gd name="connsiteX95" fmla="*/ 1234517 w 1543127"/>
                      <a:gd name="connsiteY95" fmla="*/ 1371023 h 1569143"/>
                      <a:gd name="connsiteX96" fmla="*/ 1219277 w 1543127"/>
                      <a:gd name="connsiteY96" fmla="*/ 1393883 h 1569143"/>
                      <a:gd name="connsiteX97" fmla="*/ 1215467 w 1543127"/>
                      <a:gd name="connsiteY97" fmla="*/ 1405313 h 1569143"/>
                      <a:gd name="connsiteX98" fmla="*/ 1211657 w 1543127"/>
                      <a:gd name="connsiteY98" fmla="*/ 1546283 h 1569143"/>
                      <a:gd name="connsiteX99" fmla="*/ 1207847 w 1543127"/>
                      <a:gd name="connsiteY99" fmla="*/ 1557713 h 1569143"/>
                      <a:gd name="connsiteX100" fmla="*/ 1200227 w 1543127"/>
                      <a:gd name="connsiteY100" fmla="*/ 1569143 h 1569143"/>
                      <a:gd name="connsiteX101" fmla="*/ 1162127 w 1543127"/>
                      <a:gd name="connsiteY101" fmla="*/ 1565333 h 1569143"/>
                      <a:gd name="connsiteX102" fmla="*/ 1139267 w 1543127"/>
                      <a:gd name="connsiteY102" fmla="*/ 1550093 h 1569143"/>
                      <a:gd name="connsiteX103" fmla="*/ 1124027 w 1543127"/>
                      <a:gd name="connsiteY103" fmla="*/ 1527233 h 1569143"/>
                      <a:gd name="connsiteX104" fmla="*/ 1112597 w 1543127"/>
                      <a:gd name="connsiteY104" fmla="*/ 1519613 h 1569143"/>
                      <a:gd name="connsiteX105" fmla="*/ 1085927 w 1543127"/>
                      <a:gd name="connsiteY105" fmla="*/ 1511993 h 1569143"/>
                      <a:gd name="connsiteX106" fmla="*/ 1047827 w 1543127"/>
                      <a:gd name="connsiteY106" fmla="*/ 1504373 h 1569143"/>
                      <a:gd name="connsiteX107" fmla="*/ 1028777 w 1543127"/>
                      <a:gd name="connsiteY107" fmla="*/ 1489133 h 1569143"/>
                      <a:gd name="connsiteX108" fmla="*/ 1005917 w 1543127"/>
                      <a:gd name="connsiteY108" fmla="*/ 1473893 h 1569143"/>
                      <a:gd name="connsiteX109" fmla="*/ 979247 w 1543127"/>
                      <a:gd name="connsiteY109" fmla="*/ 1447223 h 1569143"/>
                      <a:gd name="connsiteX110" fmla="*/ 967817 w 1543127"/>
                      <a:gd name="connsiteY110" fmla="*/ 1439603 h 1569143"/>
                      <a:gd name="connsiteX111" fmla="*/ 952577 w 1543127"/>
                      <a:gd name="connsiteY111" fmla="*/ 1435793 h 1569143"/>
                      <a:gd name="connsiteX112" fmla="*/ 929717 w 1543127"/>
                      <a:gd name="connsiteY112" fmla="*/ 1428173 h 1569143"/>
                      <a:gd name="connsiteX113" fmla="*/ 910667 w 1543127"/>
                      <a:gd name="connsiteY113" fmla="*/ 1431983 h 1569143"/>
                      <a:gd name="connsiteX114" fmla="*/ 887807 w 1543127"/>
                      <a:gd name="connsiteY114" fmla="*/ 1439603 h 1569143"/>
                      <a:gd name="connsiteX115" fmla="*/ 864947 w 1543127"/>
                      <a:gd name="connsiteY115" fmla="*/ 1443413 h 1569143"/>
                      <a:gd name="connsiteX116" fmla="*/ 842087 w 1543127"/>
                      <a:gd name="connsiteY116" fmla="*/ 1451033 h 1569143"/>
                      <a:gd name="connsiteX117" fmla="*/ 819227 w 1543127"/>
                      <a:gd name="connsiteY117" fmla="*/ 1458653 h 1569143"/>
                      <a:gd name="connsiteX118" fmla="*/ 807797 w 1543127"/>
                      <a:gd name="connsiteY118" fmla="*/ 1462463 h 1569143"/>
                      <a:gd name="connsiteX119" fmla="*/ 796367 w 1543127"/>
                      <a:gd name="connsiteY119" fmla="*/ 1466273 h 1569143"/>
                      <a:gd name="connsiteX120" fmla="*/ 769697 w 1543127"/>
                      <a:gd name="connsiteY120" fmla="*/ 1470083 h 1569143"/>
                      <a:gd name="connsiteX121" fmla="*/ 758267 w 1543127"/>
                      <a:gd name="connsiteY121" fmla="*/ 1477703 h 1569143"/>
                      <a:gd name="connsiteX122" fmla="*/ 750647 w 1543127"/>
                      <a:gd name="connsiteY122" fmla="*/ 1500563 h 1569143"/>
                      <a:gd name="connsiteX123" fmla="*/ 704927 w 1543127"/>
                      <a:gd name="connsiteY123" fmla="*/ 1511993 h 1569143"/>
                      <a:gd name="connsiteX124" fmla="*/ 624917 w 1543127"/>
                      <a:gd name="connsiteY124" fmla="*/ 1508183 h 1569143"/>
                      <a:gd name="connsiteX125" fmla="*/ 617297 w 1543127"/>
                      <a:gd name="connsiteY125" fmla="*/ 1496753 h 1569143"/>
                      <a:gd name="connsiteX126" fmla="*/ 594437 w 1543127"/>
                      <a:gd name="connsiteY126" fmla="*/ 1477703 h 1569143"/>
                      <a:gd name="connsiteX127" fmla="*/ 586817 w 1543127"/>
                      <a:gd name="connsiteY127" fmla="*/ 1466273 h 1569143"/>
                      <a:gd name="connsiteX128" fmla="*/ 583007 w 1543127"/>
                      <a:gd name="connsiteY128" fmla="*/ 1454843 h 1569143"/>
                      <a:gd name="connsiteX129" fmla="*/ 586817 w 1543127"/>
                      <a:gd name="connsiteY129" fmla="*/ 1355783 h 1569143"/>
                      <a:gd name="connsiteX130" fmla="*/ 598247 w 1543127"/>
                      <a:gd name="connsiteY130" fmla="*/ 1351973 h 1569143"/>
                      <a:gd name="connsiteX131" fmla="*/ 598247 w 1543127"/>
                      <a:gd name="connsiteY131" fmla="*/ 1256723 h 1569143"/>
                      <a:gd name="connsiteX132" fmla="*/ 552527 w 1543127"/>
                      <a:gd name="connsiteY132" fmla="*/ 1252913 h 1569143"/>
                      <a:gd name="connsiteX133" fmla="*/ 541097 w 1543127"/>
                      <a:gd name="connsiteY133" fmla="*/ 1245293 h 1569143"/>
                      <a:gd name="connsiteX134" fmla="*/ 518237 w 1543127"/>
                      <a:gd name="connsiteY134" fmla="*/ 1237673 h 1569143"/>
                      <a:gd name="connsiteX135" fmla="*/ 495377 w 1543127"/>
                      <a:gd name="connsiteY135" fmla="*/ 1218623 h 1569143"/>
                      <a:gd name="connsiteX136" fmla="*/ 491567 w 1543127"/>
                      <a:gd name="connsiteY136" fmla="*/ 1207193 h 1569143"/>
                      <a:gd name="connsiteX137" fmla="*/ 468707 w 1543127"/>
                      <a:gd name="connsiteY137" fmla="*/ 1191953 h 1569143"/>
                      <a:gd name="connsiteX138" fmla="*/ 449657 w 1543127"/>
                      <a:gd name="connsiteY138" fmla="*/ 1172903 h 1569143"/>
                      <a:gd name="connsiteX139" fmla="*/ 430607 w 1543127"/>
                      <a:gd name="connsiteY139" fmla="*/ 1153853 h 1569143"/>
                      <a:gd name="connsiteX140" fmla="*/ 426797 w 1543127"/>
                      <a:gd name="connsiteY140" fmla="*/ 1142423 h 1569143"/>
                      <a:gd name="connsiteX141" fmla="*/ 415367 w 1543127"/>
                      <a:gd name="connsiteY141" fmla="*/ 1138613 h 1569143"/>
                      <a:gd name="connsiteX142" fmla="*/ 403937 w 1543127"/>
                      <a:gd name="connsiteY142" fmla="*/ 1130993 h 1569143"/>
                      <a:gd name="connsiteX143" fmla="*/ 388697 w 1543127"/>
                      <a:gd name="connsiteY143" fmla="*/ 1108133 h 1569143"/>
                      <a:gd name="connsiteX144" fmla="*/ 381077 w 1543127"/>
                      <a:gd name="connsiteY144" fmla="*/ 1096703 h 1569143"/>
                      <a:gd name="connsiteX145" fmla="*/ 377267 w 1543127"/>
                      <a:gd name="connsiteY145" fmla="*/ 1085273 h 1569143"/>
                      <a:gd name="connsiteX146" fmla="*/ 365837 w 1543127"/>
                      <a:gd name="connsiteY146" fmla="*/ 1031933 h 1569143"/>
                      <a:gd name="connsiteX147" fmla="*/ 362027 w 1543127"/>
                      <a:gd name="connsiteY147" fmla="*/ 1020503 h 1569143"/>
                      <a:gd name="connsiteX148" fmla="*/ 358217 w 1543127"/>
                      <a:gd name="connsiteY148" fmla="*/ 1009073 h 1569143"/>
                      <a:gd name="connsiteX149" fmla="*/ 362027 w 1543127"/>
                      <a:gd name="connsiteY149" fmla="*/ 887153 h 1569143"/>
                      <a:gd name="connsiteX150" fmla="*/ 365837 w 1543127"/>
                      <a:gd name="connsiteY150" fmla="*/ 875723 h 1569143"/>
                      <a:gd name="connsiteX151" fmla="*/ 373457 w 1543127"/>
                      <a:gd name="connsiteY151" fmla="*/ 864293 h 1569143"/>
                      <a:gd name="connsiteX152" fmla="*/ 362027 w 1543127"/>
                      <a:gd name="connsiteY152" fmla="*/ 818573 h 1569143"/>
                      <a:gd name="connsiteX153" fmla="*/ 346787 w 1543127"/>
                      <a:gd name="connsiteY153" fmla="*/ 795713 h 1569143"/>
                      <a:gd name="connsiteX154" fmla="*/ 339167 w 1543127"/>
                      <a:gd name="connsiteY154" fmla="*/ 784283 h 1569143"/>
                      <a:gd name="connsiteX155" fmla="*/ 320117 w 1543127"/>
                      <a:gd name="connsiteY155" fmla="*/ 765233 h 1569143"/>
                      <a:gd name="connsiteX156" fmla="*/ 301067 w 1543127"/>
                      <a:gd name="connsiteY156" fmla="*/ 761423 h 1569143"/>
                      <a:gd name="connsiteX157" fmla="*/ 289637 w 1543127"/>
                      <a:gd name="connsiteY157" fmla="*/ 757613 h 1569143"/>
                      <a:gd name="connsiteX158" fmla="*/ 251537 w 1543127"/>
                      <a:gd name="connsiteY158" fmla="*/ 753803 h 1569143"/>
                      <a:gd name="connsiteX159" fmla="*/ 240107 w 1543127"/>
                      <a:gd name="connsiteY159" fmla="*/ 746183 h 1569143"/>
                      <a:gd name="connsiteX160" fmla="*/ 232487 w 1543127"/>
                      <a:gd name="connsiteY160" fmla="*/ 734753 h 1569143"/>
                      <a:gd name="connsiteX161" fmla="*/ 221057 w 1543127"/>
                      <a:gd name="connsiteY161" fmla="*/ 730943 h 1569143"/>
                      <a:gd name="connsiteX162" fmla="*/ 213437 w 1543127"/>
                      <a:gd name="connsiteY162" fmla="*/ 708083 h 1569143"/>
                      <a:gd name="connsiteX163" fmla="*/ 198197 w 1543127"/>
                      <a:gd name="connsiteY163" fmla="*/ 521393 h 1569143"/>
                      <a:gd name="connsiteX164" fmla="*/ 190577 w 1543127"/>
                      <a:gd name="connsiteY164" fmla="*/ 509963 h 1569143"/>
                      <a:gd name="connsiteX165" fmla="*/ 179147 w 1543127"/>
                      <a:gd name="connsiteY165" fmla="*/ 502343 h 1569143"/>
                      <a:gd name="connsiteX166" fmla="*/ 163907 w 1543127"/>
                      <a:gd name="connsiteY166" fmla="*/ 483293 h 1569143"/>
                      <a:gd name="connsiteX167" fmla="*/ 156287 w 1543127"/>
                      <a:gd name="connsiteY167" fmla="*/ 471863 h 1569143"/>
                      <a:gd name="connsiteX168" fmla="*/ 144857 w 1543127"/>
                      <a:gd name="connsiteY168" fmla="*/ 468053 h 1569143"/>
                      <a:gd name="connsiteX169" fmla="*/ 91517 w 1543127"/>
                      <a:gd name="connsiteY169" fmla="*/ 464243 h 1569143"/>
                      <a:gd name="connsiteX170" fmla="*/ 83897 w 1543127"/>
                      <a:gd name="connsiteY170" fmla="*/ 452813 h 1569143"/>
                      <a:gd name="connsiteX171" fmla="*/ 80087 w 1543127"/>
                      <a:gd name="connsiteY171" fmla="*/ 441383 h 1569143"/>
                      <a:gd name="connsiteX172" fmla="*/ 68657 w 1543127"/>
                      <a:gd name="connsiteY172" fmla="*/ 433763 h 1569143"/>
                      <a:gd name="connsiteX173" fmla="*/ 61037 w 1543127"/>
                      <a:gd name="connsiteY173" fmla="*/ 422333 h 1569143"/>
                      <a:gd name="connsiteX174" fmla="*/ 41987 w 1543127"/>
                      <a:gd name="connsiteY174" fmla="*/ 399473 h 1569143"/>
                      <a:gd name="connsiteX175" fmla="*/ 34367 w 1543127"/>
                      <a:gd name="connsiteY175" fmla="*/ 376613 h 1569143"/>
                      <a:gd name="connsiteX176" fmla="*/ 26747 w 1543127"/>
                      <a:gd name="connsiteY176" fmla="*/ 353753 h 1569143"/>
                      <a:gd name="connsiteX177" fmla="*/ 22937 w 1543127"/>
                      <a:gd name="connsiteY177" fmla="*/ 342323 h 1569143"/>
                      <a:gd name="connsiteX178" fmla="*/ 11507 w 1543127"/>
                      <a:gd name="connsiteY178" fmla="*/ 330893 h 1569143"/>
                      <a:gd name="connsiteX179" fmla="*/ 7697 w 1543127"/>
                      <a:gd name="connsiteY179" fmla="*/ 319463 h 1569143"/>
                      <a:gd name="connsiteX180" fmla="*/ 7697 w 1543127"/>
                      <a:gd name="connsiteY180" fmla="*/ 56573 h 1569143"/>
                      <a:gd name="connsiteX181" fmla="*/ 30557 w 1543127"/>
                      <a:gd name="connsiteY181" fmla="*/ 52763 h 1569143"/>
                      <a:gd name="connsiteX182" fmla="*/ 61037 w 1543127"/>
                      <a:gd name="connsiteY182" fmla="*/ 48953 h 1569143"/>
                      <a:gd name="connsiteX183" fmla="*/ 64847 w 1543127"/>
                      <a:gd name="connsiteY183" fmla="*/ 37523 h 1569143"/>
                      <a:gd name="connsiteX184" fmla="*/ 76277 w 1543127"/>
                      <a:gd name="connsiteY184" fmla="*/ 33713 h 1569143"/>
                      <a:gd name="connsiteX185" fmla="*/ 190577 w 1543127"/>
                      <a:gd name="connsiteY185" fmla="*/ 29903 h 1569143"/>
                      <a:gd name="connsiteX186" fmla="*/ 202007 w 1543127"/>
                      <a:gd name="connsiteY186" fmla="*/ 18473 h 1569143"/>
                      <a:gd name="connsiteX0" fmla="*/ 202007 w 1543127"/>
                      <a:gd name="connsiteY0" fmla="*/ 18473 h 1569143"/>
                      <a:gd name="connsiteX1" fmla="*/ 240107 w 1543127"/>
                      <a:gd name="connsiteY1" fmla="*/ 22283 h 1569143"/>
                      <a:gd name="connsiteX2" fmla="*/ 270587 w 1543127"/>
                      <a:gd name="connsiteY2" fmla="*/ 26093 h 1569143"/>
                      <a:gd name="connsiteX3" fmla="*/ 289637 w 1543127"/>
                      <a:gd name="connsiteY3" fmla="*/ 41333 h 1569143"/>
                      <a:gd name="connsiteX4" fmla="*/ 381077 w 1543127"/>
                      <a:gd name="connsiteY4" fmla="*/ 45143 h 1569143"/>
                      <a:gd name="connsiteX5" fmla="*/ 392507 w 1543127"/>
                      <a:gd name="connsiteY5" fmla="*/ 48953 h 1569143"/>
                      <a:gd name="connsiteX6" fmla="*/ 419177 w 1543127"/>
                      <a:gd name="connsiteY6" fmla="*/ 60383 h 1569143"/>
                      <a:gd name="connsiteX7" fmla="*/ 472517 w 1543127"/>
                      <a:gd name="connsiteY7" fmla="*/ 56573 h 1569143"/>
                      <a:gd name="connsiteX8" fmla="*/ 495377 w 1543127"/>
                      <a:gd name="connsiteY8" fmla="*/ 48953 h 1569143"/>
                      <a:gd name="connsiteX9" fmla="*/ 510617 w 1543127"/>
                      <a:gd name="connsiteY9" fmla="*/ 7043 h 1569143"/>
                      <a:gd name="connsiteX10" fmla="*/ 522047 w 1543127"/>
                      <a:gd name="connsiteY10" fmla="*/ 3233 h 1569143"/>
                      <a:gd name="connsiteX11" fmla="*/ 537287 w 1543127"/>
                      <a:gd name="connsiteY11" fmla="*/ 18473 h 1569143"/>
                      <a:gd name="connsiteX12" fmla="*/ 563957 w 1543127"/>
                      <a:gd name="connsiteY12" fmla="*/ 29903 h 1569143"/>
                      <a:gd name="connsiteX13" fmla="*/ 567767 w 1543127"/>
                      <a:gd name="connsiteY13" fmla="*/ 75623 h 1569143"/>
                      <a:gd name="connsiteX14" fmla="*/ 571577 w 1543127"/>
                      <a:gd name="connsiteY14" fmla="*/ 87053 h 1569143"/>
                      <a:gd name="connsiteX15" fmla="*/ 575387 w 1543127"/>
                      <a:gd name="connsiteY15" fmla="*/ 113723 h 1569143"/>
                      <a:gd name="connsiteX16" fmla="*/ 590627 w 1543127"/>
                      <a:gd name="connsiteY16" fmla="*/ 117533 h 1569143"/>
                      <a:gd name="connsiteX17" fmla="*/ 598247 w 1543127"/>
                      <a:gd name="connsiteY17" fmla="*/ 106103 h 1569143"/>
                      <a:gd name="connsiteX18" fmla="*/ 609677 w 1543127"/>
                      <a:gd name="connsiteY18" fmla="*/ 56573 h 1569143"/>
                      <a:gd name="connsiteX19" fmla="*/ 628727 w 1543127"/>
                      <a:gd name="connsiteY19" fmla="*/ 71813 h 1569143"/>
                      <a:gd name="connsiteX20" fmla="*/ 651587 w 1543127"/>
                      <a:gd name="connsiteY20" fmla="*/ 94673 h 1569143"/>
                      <a:gd name="connsiteX21" fmla="*/ 655397 w 1543127"/>
                      <a:gd name="connsiteY21" fmla="*/ 106103 h 1569143"/>
                      <a:gd name="connsiteX22" fmla="*/ 716357 w 1543127"/>
                      <a:gd name="connsiteY22" fmla="*/ 159443 h 1569143"/>
                      <a:gd name="connsiteX23" fmla="*/ 739217 w 1543127"/>
                      <a:gd name="connsiteY23" fmla="*/ 170873 h 1569143"/>
                      <a:gd name="connsiteX24" fmla="*/ 762077 w 1543127"/>
                      <a:gd name="connsiteY24" fmla="*/ 182303 h 1569143"/>
                      <a:gd name="connsiteX25" fmla="*/ 781127 w 1543127"/>
                      <a:gd name="connsiteY25" fmla="*/ 178493 h 1569143"/>
                      <a:gd name="connsiteX26" fmla="*/ 788747 w 1543127"/>
                      <a:gd name="connsiteY26" fmla="*/ 167063 h 1569143"/>
                      <a:gd name="connsiteX27" fmla="*/ 811607 w 1543127"/>
                      <a:gd name="connsiteY27" fmla="*/ 159443 h 1569143"/>
                      <a:gd name="connsiteX28" fmla="*/ 834467 w 1543127"/>
                      <a:gd name="connsiteY28" fmla="*/ 148013 h 1569143"/>
                      <a:gd name="connsiteX29" fmla="*/ 845897 w 1543127"/>
                      <a:gd name="connsiteY29" fmla="*/ 140393 h 1569143"/>
                      <a:gd name="connsiteX30" fmla="*/ 853517 w 1543127"/>
                      <a:gd name="connsiteY30" fmla="*/ 170873 h 1569143"/>
                      <a:gd name="connsiteX31" fmla="*/ 864947 w 1543127"/>
                      <a:gd name="connsiteY31" fmla="*/ 174683 h 1569143"/>
                      <a:gd name="connsiteX32" fmla="*/ 887807 w 1543127"/>
                      <a:gd name="connsiteY32" fmla="*/ 186113 h 1569143"/>
                      <a:gd name="connsiteX33" fmla="*/ 903047 w 1543127"/>
                      <a:gd name="connsiteY33" fmla="*/ 182303 h 1569143"/>
                      <a:gd name="connsiteX34" fmla="*/ 925907 w 1543127"/>
                      <a:gd name="connsiteY34" fmla="*/ 163253 h 1569143"/>
                      <a:gd name="connsiteX35" fmla="*/ 933527 w 1543127"/>
                      <a:gd name="connsiteY35" fmla="*/ 140393 h 1569143"/>
                      <a:gd name="connsiteX36" fmla="*/ 941147 w 1543127"/>
                      <a:gd name="connsiteY36" fmla="*/ 128963 h 1569143"/>
                      <a:gd name="connsiteX37" fmla="*/ 944957 w 1543127"/>
                      <a:gd name="connsiteY37" fmla="*/ 117533 h 1569143"/>
                      <a:gd name="connsiteX38" fmla="*/ 956387 w 1543127"/>
                      <a:gd name="connsiteY38" fmla="*/ 113723 h 1569143"/>
                      <a:gd name="connsiteX39" fmla="*/ 967817 w 1543127"/>
                      <a:gd name="connsiteY39" fmla="*/ 106103 h 1569143"/>
                      <a:gd name="connsiteX40" fmla="*/ 1002107 w 1543127"/>
                      <a:gd name="connsiteY40" fmla="*/ 90863 h 1569143"/>
                      <a:gd name="connsiteX41" fmla="*/ 1009727 w 1543127"/>
                      <a:gd name="connsiteY41" fmla="*/ 68003 h 1569143"/>
                      <a:gd name="connsiteX42" fmla="*/ 1047827 w 1543127"/>
                      <a:gd name="connsiteY42" fmla="*/ 60383 h 1569143"/>
                      <a:gd name="connsiteX43" fmla="*/ 1116407 w 1543127"/>
                      <a:gd name="connsiteY43" fmla="*/ 52763 h 1569143"/>
                      <a:gd name="connsiteX44" fmla="*/ 1139267 w 1543127"/>
                      <a:gd name="connsiteY44" fmla="*/ 64193 h 1569143"/>
                      <a:gd name="connsiteX45" fmla="*/ 1150697 w 1543127"/>
                      <a:gd name="connsiteY45" fmla="*/ 68003 h 1569143"/>
                      <a:gd name="connsiteX46" fmla="*/ 1192607 w 1543127"/>
                      <a:gd name="connsiteY46" fmla="*/ 64193 h 1569143"/>
                      <a:gd name="connsiteX47" fmla="*/ 1215467 w 1543127"/>
                      <a:gd name="connsiteY47" fmla="*/ 48953 h 1569143"/>
                      <a:gd name="connsiteX48" fmla="*/ 1226897 w 1543127"/>
                      <a:gd name="connsiteY48" fmla="*/ 45143 h 1569143"/>
                      <a:gd name="connsiteX49" fmla="*/ 1249757 w 1543127"/>
                      <a:gd name="connsiteY49" fmla="*/ 33713 h 1569143"/>
                      <a:gd name="connsiteX50" fmla="*/ 1284047 w 1543127"/>
                      <a:gd name="connsiteY50" fmla="*/ 45143 h 1569143"/>
                      <a:gd name="connsiteX51" fmla="*/ 1295477 w 1543127"/>
                      <a:gd name="connsiteY51" fmla="*/ 48953 h 1569143"/>
                      <a:gd name="connsiteX52" fmla="*/ 1352627 w 1543127"/>
                      <a:gd name="connsiteY52" fmla="*/ 41333 h 1569143"/>
                      <a:gd name="connsiteX53" fmla="*/ 1364057 w 1543127"/>
                      <a:gd name="connsiteY53" fmla="*/ 33713 h 1569143"/>
                      <a:gd name="connsiteX54" fmla="*/ 1375487 w 1543127"/>
                      <a:gd name="connsiteY54" fmla="*/ 41333 h 1569143"/>
                      <a:gd name="connsiteX55" fmla="*/ 1520267 w 1543127"/>
                      <a:gd name="connsiteY55" fmla="*/ 33713 h 1569143"/>
                      <a:gd name="connsiteX56" fmla="*/ 1535507 w 1543127"/>
                      <a:gd name="connsiteY56" fmla="*/ 41333 h 1569143"/>
                      <a:gd name="connsiteX57" fmla="*/ 1539317 w 1543127"/>
                      <a:gd name="connsiteY57" fmla="*/ 319463 h 1569143"/>
                      <a:gd name="connsiteX58" fmla="*/ 1543127 w 1543127"/>
                      <a:gd name="connsiteY58" fmla="*/ 460433 h 1569143"/>
                      <a:gd name="connsiteX59" fmla="*/ 1539317 w 1543127"/>
                      <a:gd name="connsiteY59" fmla="*/ 605213 h 1569143"/>
                      <a:gd name="connsiteX60" fmla="*/ 1531697 w 1543127"/>
                      <a:gd name="connsiteY60" fmla="*/ 628073 h 1569143"/>
                      <a:gd name="connsiteX61" fmla="*/ 1516457 w 1543127"/>
                      <a:gd name="connsiteY61" fmla="*/ 650933 h 1569143"/>
                      <a:gd name="connsiteX62" fmla="*/ 1508837 w 1543127"/>
                      <a:gd name="connsiteY62" fmla="*/ 689033 h 1569143"/>
                      <a:gd name="connsiteX63" fmla="*/ 1501217 w 1543127"/>
                      <a:gd name="connsiteY63" fmla="*/ 700463 h 1569143"/>
                      <a:gd name="connsiteX64" fmla="*/ 1489787 w 1543127"/>
                      <a:gd name="connsiteY64" fmla="*/ 746183 h 1569143"/>
                      <a:gd name="connsiteX65" fmla="*/ 1478357 w 1543127"/>
                      <a:gd name="connsiteY65" fmla="*/ 753803 h 1569143"/>
                      <a:gd name="connsiteX66" fmla="*/ 1470737 w 1543127"/>
                      <a:gd name="connsiteY66" fmla="*/ 765233 h 1569143"/>
                      <a:gd name="connsiteX67" fmla="*/ 1447877 w 1543127"/>
                      <a:gd name="connsiteY67" fmla="*/ 776663 h 1569143"/>
                      <a:gd name="connsiteX68" fmla="*/ 1436447 w 1543127"/>
                      <a:gd name="connsiteY68" fmla="*/ 784283 h 1569143"/>
                      <a:gd name="connsiteX69" fmla="*/ 1428827 w 1543127"/>
                      <a:gd name="connsiteY69" fmla="*/ 795713 h 1569143"/>
                      <a:gd name="connsiteX70" fmla="*/ 1425017 w 1543127"/>
                      <a:gd name="connsiteY70" fmla="*/ 807143 h 1569143"/>
                      <a:gd name="connsiteX71" fmla="*/ 1413587 w 1543127"/>
                      <a:gd name="connsiteY71" fmla="*/ 860483 h 1569143"/>
                      <a:gd name="connsiteX72" fmla="*/ 1409777 w 1543127"/>
                      <a:gd name="connsiteY72" fmla="*/ 879533 h 1569143"/>
                      <a:gd name="connsiteX73" fmla="*/ 1405967 w 1543127"/>
                      <a:gd name="connsiteY73" fmla="*/ 910013 h 1569143"/>
                      <a:gd name="connsiteX74" fmla="*/ 1394537 w 1543127"/>
                      <a:gd name="connsiteY74" fmla="*/ 913823 h 1569143"/>
                      <a:gd name="connsiteX75" fmla="*/ 1375487 w 1543127"/>
                      <a:gd name="connsiteY75" fmla="*/ 917633 h 1569143"/>
                      <a:gd name="connsiteX76" fmla="*/ 1364057 w 1543127"/>
                      <a:gd name="connsiteY76" fmla="*/ 925253 h 1569143"/>
                      <a:gd name="connsiteX77" fmla="*/ 1356437 w 1543127"/>
                      <a:gd name="connsiteY77" fmla="*/ 936683 h 1569143"/>
                      <a:gd name="connsiteX78" fmla="*/ 1322147 w 1543127"/>
                      <a:gd name="connsiteY78" fmla="*/ 944303 h 1569143"/>
                      <a:gd name="connsiteX79" fmla="*/ 1310717 w 1543127"/>
                      <a:gd name="connsiteY79" fmla="*/ 951923 h 1569143"/>
                      <a:gd name="connsiteX80" fmla="*/ 1253567 w 1543127"/>
                      <a:gd name="connsiteY80" fmla="*/ 963353 h 1569143"/>
                      <a:gd name="connsiteX81" fmla="*/ 1242137 w 1543127"/>
                      <a:gd name="connsiteY81" fmla="*/ 967163 h 1569143"/>
                      <a:gd name="connsiteX82" fmla="*/ 1223087 w 1543127"/>
                      <a:gd name="connsiteY82" fmla="*/ 970973 h 1569143"/>
                      <a:gd name="connsiteX83" fmla="*/ 1219277 w 1543127"/>
                      <a:gd name="connsiteY83" fmla="*/ 993833 h 1569143"/>
                      <a:gd name="connsiteX84" fmla="*/ 1196417 w 1543127"/>
                      <a:gd name="connsiteY84" fmla="*/ 1012883 h 1569143"/>
                      <a:gd name="connsiteX85" fmla="*/ 1192607 w 1543127"/>
                      <a:gd name="connsiteY85" fmla="*/ 1024313 h 1569143"/>
                      <a:gd name="connsiteX86" fmla="*/ 1192607 w 1543127"/>
                      <a:gd name="connsiteY86" fmla="*/ 1134803 h 1569143"/>
                      <a:gd name="connsiteX87" fmla="*/ 1200227 w 1543127"/>
                      <a:gd name="connsiteY87" fmla="*/ 1146233 h 1569143"/>
                      <a:gd name="connsiteX88" fmla="*/ 1204037 w 1543127"/>
                      <a:gd name="connsiteY88" fmla="*/ 1157663 h 1569143"/>
                      <a:gd name="connsiteX89" fmla="*/ 1207847 w 1543127"/>
                      <a:gd name="connsiteY89" fmla="*/ 1195763 h 1569143"/>
                      <a:gd name="connsiteX90" fmla="*/ 1215467 w 1543127"/>
                      <a:gd name="connsiteY90" fmla="*/ 1218623 h 1569143"/>
                      <a:gd name="connsiteX91" fmla="*/ 1219277 w 1543127"/>
                      <a:gd name="connsiteY91" fmla="*/ 1264343 h 1569143"/>
                      <a:gd name="connsiteX92" fmla="*/ 1230707 w 1543127"/>
                      <a:gd name="connsiteY92" fmla="*/ 1298633 h 1569143"/>
                      <a:gd name="connsiteX93" fmla="*/ 1234517 w 1543127"/>
                      <a:gd name="connsiteY93" fmla="*/ 1310063 h 1569143"/>
                      <a:gd name="connsiteX94" fmla="*/ 1238327 w 1543127"/>
                      <a:gd name="connsiteY94" fmla="*/ 1332923 h 1569143"/>
                      <a:gd name="connsiteX95" fmla="*/ 1234517 w 1543127"/>
                      <a:gd name="connsiteY95" fmla="*/ 1371023 h 1569143"/>
                      <a:gd name="connsiteX96" fmla="*/ 1219277 w 1543127"/>
                      <a:gd name="connsiteY96" fmla="*/ 1393883 h 1569143"/>
                      <a:gd name="connsiteX97" fmla="*/ 1215467 w 1543127"/>
                      <a:gd name="connsiteY97" fmla="*/ 1405313 h 1569143"/>
                      <a:gd name="connsiteX98" fmla="*/ 1211657 w 1543127"/>
                      <a:gd name="connsiteY98" fmla="*/ 1546283 h 1569143"/>
                      <a:gd name="connsiteX99" fmla="*/ 1207847 w 1543127"/>
                      <a:gd name="connsiteY99" fmla="*/ 1557713 h 1569143"/>
                      <a:gd name="connsiteX100" fmla="*/ 1200227 w 1543127"/>
                      <a:gd name="connsiteY100" fmla="*/ 1569143 h 1569143"/>
                      <a:gd name="connsiteX101" fmla="*/ 1162127 w 1543127"/>
                      <a:gd name="connsiteY101" fmla="*/ 1565333 h 1569143"/>
                      <a:gd name="connsiteX102" fmla="*/ 1139267 w 1543127"/>
                      <a:gd name="connsiteY102" fmla="*/ 1550093 h 1569143"/>
                      <a:gd name="connsiteX103" fmla="*/ 1124027 w 1543127"/>
                      <a:gd name="connsiteY103" fmla="*/ 1527233 h 1569143"/>
                      <a:gd name="connsiteX104" fmla="*/ 1112597 w 1543127"/>
                      <a:gd name="connsiteY104" fmla="*/ 1519613 h 1569143"/>
                      <a:gd name="connsiteX105" fmla="*/ 1085927 w 1543127"/>
                      <a:gd name="connsiteY105" fmla="*/ 1511993 h 1569143"/>
                      <a:gd name="connsiteX106" fmla="*/ 1047827 w 1543127"/>
                      <a:gd name="connsiteY106" fmla="*/ 1504373 h 1569143"/>
                      <a:gd name="connsiteX107" fmla="*/ 1028777 w 1543127"/>
                      <a:gd name="connsiteY107" fmla="*/ 1489133 h 1569143"/>
                      <a:gd name="connsiteX108" fmla="*/ 1005917 w 1543127"/>
                      <a:gd name="connsiteY108" fmla="*/ 1473893 h 1569143"/>
                      <a:gd name="connsiteX109" fmla="*/ 979247 w 1543127"/>
                      <a:gd name="connsiteY109" fmla="*/ 1447223 h 1569143"/>
                      <a:gd name="connsiteX110" fmla="*/ 967817 w 1543127"/>
                      <a:gd name="connsiteY110" fmla="*/ 1439603 h 1569143"/>
                      <a:gd name="connsiteX111" fmla="*/ 952577 w 1543127"/>
                      <a:gd name="connsiteY111" fmla="*/ 1435793 h 1569143"/>
                      <a:gd name="connsiteX112" fmla="*/ 929717 w 1543127"/>
                      <a:gd name="connsiteY112" fmla="*/ 1428173 h 1569143"/>
                      <a:gd name="connsiteX113" fmla="*/ 910667 w 1543127"/>
                      <a:gd name="connsiteY113" fmla="*/ 1431983 h 1569143"/>
                      <a:gd name="connsiteX114" fmla="*/ 887807 w 1543127"/>
                      <a:gd name="connsiteY114" fmla="*/ 1439603 h 1569143"/>
                      <a:gd name="connsiteX115" fmla="*/ 864947 w 1543127"/>
                      <a:gd name="connsiteY115" fmla="*/ 1443413 h 1569143"/>
                      <a:gd name="connsiteX116" fmla="*/ 842087 w 1543127"/>
                      <a:gd name="connsiteY116" fmla="*/ 1451033 h 1569143"/>
                      <a:gd name="connsiteX117" fmla="*/ 819227 w 1543127"/>
                      <a:gd name="connsiteY117" fmla="*/ 1458653 h 1569143"/>
                      <a:gd name="connsiteX118" fmla="*/ 807797 w 1543127"/>
                      <a:gd name="connsiteY118" fmla="*/ 1462463 h 1569143"/>
                      <a:gd name="connsiteX119" fmla="*/ 796367 w 1543127"/>
                      <a:gd name="connsiteY119" fmla="*/ 1466273 h 1569143"/>
                      <a:gd name="connsiteX120" fmla="*/ 769697 w 1543127"/>
                      <a:gd name="connsiteY120" fmla="*/ 1470083 h 1569143"/>
                      <a:gd name="connsiteX121" fmla="*/ 758267 w 1543127"/>
                      <a:gd name="connsiteY121" fmla="*/ 1477703 h 1569143"/>
                      <a:gd name="connsiteX122" fmla="*/ 750647 w 1543127"/>
                      <a:gd name="connsiteY122" fmla="*/ 1500563 h 1569143"/>
                      <a:gd name="connsiteX123" fmla="*/ 704927 w 1543127"/>
                      <a:gd name="connsiteY123" fmla="*/ 1511993 h 1569143"/>
                      <a:gd name="connsiteX124" fmla="*/ 624917 w 1543127"/>
                      <a:gd name="connsiteY124" fmla="*/ 1508183 h 1569143"/>
                      <a:gd name="connsiteX125" fmla="*/ 617297 w 1543127"/>
                      <a:gd name="connsiteY125" fmla="*/ 1496753 h 1569143"/>
                      <a:gd name="connsiteX126" fmla="*/ 594437 w 1543127"/>
                      <a:gd name="connsiteY126" fmla="*/ 1477703 h 1569143"/>
                      <a:gd name="connsiteX127" fmla="*/ 586817 w 1543127"/>
                      <a:gd name="connsiteY127" fmla="*/ 1466273 h 1569143"/>
                      <a:gd name="connsiteX128" fmla="*/ 583007 w 1543127"/>
                      <a:gd name="connsiteY128" fmla="*/ 1454843 h 1569143"/>
                      <a:gd name="connsiteX129" fmla="*/ 586817 w 1543127"/>
                      <a:gd name="connsiteY129" fmla="*/ 1355783 h 1569143"/>
                      <a:gd name="connsiteX130" fmla="*/ 598247 w 1543127"/>
                      <a:gd name="connsiteY130" fmla="*/ 1351973 h 1569143"/>
                      <a:gd name="connsiteX131" fmla="*/ 598247 w 1543127"/>
                      <a:gd name="connsiteY131" fmla="*/ 1256723 h 1569143"/>
                      <a:gd name="connsiteX132" fmla="*/ 552527 w 1543127"/>
                      <a:gd name="connsiteY132" fmla="*/ 1252913 h 1569143"/>
                      <a:gd name="connsiteX133" fmla="*/ 541097 w 1543127"/>
                      <a:gd name="connsiteY133" fmla="*/ 1245293 h 1569143"/>
                      <a:gd name="connsiteX134" fmla="*/ 518237 w 1543127"/>
                      <a:gd name="connsiteY134" fmla="*/ 1237673 h 1569143"/>
                      <a:gd name="connsiteX135" fmla="*/ 495377 w 1543127"/>
                      <a:gd name="connsiteY135" fmla="*/ 1218623 h 1569143"/>
                      <a:gd name="connsiteX136" fmla="*/ 491567 w 1543127"/>
                      <a:gd name="connsiteY136" fmla="*/ 1207193 h 1569143"/>
                      <a:gd name="connsiteX137" fmla="*/ 468707 w 1543127"/>
                      <a:gd name="connsiteY137" fmla="*/ 1191953 h 1569143"/>
                      <a:gd name="connsiteX138" fmla="*/ 449657 w 1543127"/>
                      <a:gd name="connsiteY138" fmla="*/ 1172903 h 1569143"/>
                      <a:gd name="connsiteX139" fmla="*/ 430607 w 1543127"/>
                      <a:gd name="connsiteY139" fmla="*/ 1153853 h 1569143"/>
                      <a:gd name="connsiteX140" fmla="*/ 426797 w 1543127"/>
                      <a:gd name="connsiteY140" fmla="*/ 1142423 h 1569143"/>
                      <a:gd name="connsiteX141" fmla="*/ 415367 w 1543127"/>
                      <a:gd name="connsiteY141" fmla="*/ 1138613 h 1569143"/>
                      <a:gd name="connsiteX142" fmla="*/ 403937 w 1543127"/>
                      <a:gd name="connsiteY142" fmla="*/ 1130993 h 1569143"/>
                      <a:gd name="connsiteX143" fmla="*/ 388697 w 1543127"/>
                      <a:gd name="connsiteY143" fmla="*/ 1108133 h 1569143"/>
                      <a:gd name="connsiteX144" fmla="*/ 381077 w 1543127"/>
                      <a:gd name="connsiteY144" fmla="*/ 1096703 h 1569143"/>
                      <a:gd name="connsiteX145" fmla="*/ 377267 w 1543127"/>
                      <a:gd name="connsiteY145" fmla="*/ 1085273 h 1569143"/>
                      <a:gd name="connsiteX146" fmla="*/ 365837 w 1543127"/>
                      <a:gd name="connsiteY146" fmla="*/ 1031933 h 1569143"/>
                      <a:gd name="connsiteX147" fmla="*/ 362027 w 1543127"/>
                      <a:gd name="connsiteY147" fmla="*/ 1020503 h 1569143"/>
                      <a:gd name="connsiteX148" fmla="*/ 358217 w 1543127"/>
                      <a:gd name="connsiteY148" fmla="*/ 1009073 h 1569143"/>
                      <a:gd name="connsiteX149" fmla="*/ 362027 w 1543127"/>
                      <a:gd name="connsiteY149" fmla="*/ 887153 h 1569143"/>
                      <a:gd name="connsiteX150" fmla="*/ 365837 w 1543127"/>
                      <a:gd name="connsiteY150" fmla="*/ 875723 h 1569143"/>
                      <a:gd name="connsiteX151" fmla="*/ 373457 w 1543127"/>
                      <a:gd name="connsiteY151" fmla="*/ 864293 h 1569143"/>
                      <a:gd name="connsiteX152" fmla="*/ 362027 w 1543127"/>
                      <a:gd name="connsiteY152" fmla="*/ 818573 h 1569143"/>
                      <a:gd name="connsiteX153" fmla="*/ 346787 w 1543127"/>
                      <a:gd name="connsiteY153" fmla="*/ 795713 h 1569143"/>
                      <a:gd name="connsiteX154" fmla="*/ 339167 w 1543127"/>
                      <a:gd name="connsiteY154" fmla="*/ 784283 h 1569143"/>
                      <a:gd name="connsiteX155" fmla="*/ 320117 w 1543127"/>
                      <a:gd name="connsiteY155" fmla="*/ 765233 h 1569143"/>
                      <a:gd name="connsiteX156" fmla="*/ 301067 w 1543127"/>
                      <a:gd name="connsiteY156" fmla="*/ 761423 h 1569143"/>
                      <a:gd name="connsiteX157" fmla="*/ 289637 w 1543127"/>
                      <a:gd name="connsiteY157" fmla="*/ 757613 h 1569143"/>
                      <a:gd name="connsiteX158" fmla="*/ 251537 w 1543127"/>
                      <a:gd name="connsiteY158" fmla="*/ 753803 h 1569143"/>
                      <a:gd name="connsiteX159" fmla="*/ 240107 w 1543127"/>
                      <a:gd name="connsiteY159" fmla="*/ 746183 h 1569143"/>
                      <a:gd name="connsiteX160" fmla="*/ 232487 w 1543127"/>
                      <a:gd name="connsiteY160" fmla="*/ 734753 h 1569143"/>
                      <a:gd name="connsiteX161" fmla="*/ 221057 w 1543127"/>
                      <a:gd name="connsiteY161" fmla="*/ 730943 h 1569143"/>
                      <a:gd name="connsiteX162" fmla="*/ 213437 w 1543127"/>
                      <a:gd name="connsiteY162" fmla="*/ 708083 h 1569143"/>
                      <a:gd name="connsiteX163" fmla="*/ 198197 w 1543127"/>
                      <a:gd name="connsiteY163" fmla="*/ 521393 h 1569143"/>
                      <a:gd name="connsiteX164" fmla="*/ 190577 w 1543127"/>
                      <a:gd name="connsiteY164" fmla="*/ 509963 h 1569143"/>
                      <a:gd name="connsiteX165" fmla="*/ 179147 w 1543127"/>
                      <a:gd name="connsiteY165" fmla="*/ 502343 h 1569143"/>
                      <a:gd name="connsiteX166" fmla="*/ 163907 w 1543127"/>
                      <a:gd name="connsiteY166" fmla="*/ 483293 h 1569143"/>
                      <a:gd name="connsiteX167" fmla="*/ 156287 w 1543127"/>
                      <a:gd name="connsiteY167" fmla="*/ 471863 h 1569143"/>
                      <a:gd name="connsiteX168" fmla="*/ 144857 w 1543127"/>
                      <a:gd name="connsiteY168" fmla="*/ 468053 h 1569143"/>
                      <a:gd name="connsiteX169" fmla="*/ 91517 w 1543127"/>
                      <a:gd name="connsiteY169" fmla="*/ 464243 h 1569143"/>
                      <a:gd name="connsiteX170" fmla="*/ 83897 w 1543127"/>
                      <a:gd name="connsiteY170" fmla="*/ 452813 h 1569143"/>
                      <a:gd name="connsiteX171" fmla="*/ 80087 w 1543127"/>
                      <a:gd name="connsiteY171" fmla="*/ 441383 h 1569143"/>
                      <a:gd name="connsiteX172" fmla="*/ 68657 w 1543127"/>
                      <a:gd name="connsiteY172" fmla="*/ 433763 h 1569143"/>
                      <a:gd name="connsiteX173" fmla="*/ 61037 w 1543127"/>
                      <a:gd name="connsiteY173" fmla="*/ 422333 h 1569143"/>
                      <a:gd name="connsiteX174" fmla="*/ 41987 w 1543127"/>
                      <a:gd name="connsiteY174" fmla="*/ 399473 h 1569143"/>
                      <a:gd name="connsiteX175" fmla="*/ 34367 w 1543127"/>
                      <a:gd name="connsiteY175" fmla="*/ 376613 h 1569143"/>
                      <a:gd name="connsiteX176" fmla="*/ 26747 w 1543127"/>
                      <a:gd name="connsiteY176" fmla="*/ 353753 h 1569143"/>
                      <a:gd name="connsiteX177" fmla="*/ 22937 w 1543127"/>
                      <a:gd name="connsiteY177" fmla="*/ 342323 h 1569143"/>
                      <a:gd name="connsiteX178" fmla="*/ 11507 w 1543127"/>
                      <a:gd name="connsiteY178" fmla="*/ 330893 h 1569143"/>
                      <a:gd name="connsiteX179" fmla="*/ 7697 w 1543127"/>
                      <a:gd name="connsiteY179" fmla="*/ 319463 h 1569143"/>
                      <a:gd name="connsiteX180" fmla="*/ 7697 w 1543127"/>
                      <a:gd name="connsiteY180" fmla="*/ 56573 h 1569143"/>
                      <a:gd name="connsiteX181" fmla="*/ 30557 w 1543127"/>
                      <a:gd name="connsiteY181" fmla="*/ 52763 h 1569143"/>
                      <a:gd name="connsiteX182" fmla="*/ 61037 w 1543127"/>
                      <a:gd name="connsiteY182" fmla="*/ 48953 h 1569143"/>
                      <a:gd name="connsiteX183" fmla="*/ 64847 w 1543127"/>
                      <a:gd name="connsiteY183" fmla="*/ 37523 h 1569143"/>
                      <a:gd name="connsiteX184" fmla="*/ 76277 w 1543127"/>
                      <a:gd name="connsiteY184" fmla="*/ 33713 h 1569143"/>
                      <a:gd name="connsiteX185" fmla="*/ 190577 w 1543127"/>
                      <a:gd name="connsiteY185" fmla="*/ 29903 h 1569143"/>
                      <a:gd name="connsiteX186" fmla="*/ 202007 w 1543127"/>
                      <a:gd name="connsiteY186" fmla="*/ 18473 h 1569143"/>
                      <a:gd name="connsiteX0" fmla="*/ 202007 w 1543127"/>
                      <a:gd name="connsiteY0" fmla="*/ 18473 h 1569143"/>
                      <a:gd name="connsiteX1" fmla="*/ 240107 w 1543127"/>
                      <a:gd name="connsiteY1" fmla="*/ 22283 h 1569143"/>
                      <a:gd name="connsiteX2" fmla="*/ 270587 w 1543127"/>
                      <a:gd name="connsiteY2" fmla="*/ 26093 h 1569143"/>
                      <a:gd name="connsiteX3" fmla="*/ 289637 w 1543127"/>
                      <a:gd name="connsiteY3" fmla="*/ 41333 h 1569143"/>
                      <a:gd name="connsiteX4" fmla="*/ 381077 w 1543127"/>
                      <a:gd name="connsiteY4" fmla="*/ 45143 h 1569143"/>
                      <a:gd name="connsiteX5" fmla="*/ 392507 w 1543127"/>
                      <a:gd name="connsiteY5" fmla="*/ 48953 h 1569143"/>
                      <a:gd name="connsiteX6" fmla="*/ 419177 w 1543127"/>
                      <a:gd name="connsiteY6" fmla="*/ 60383 h 1569143"/>
                      <a:gd name="connsiteX7" fmla="*/ 472517 w 1543127"/>
                      <a:gd name="connsiteY7" fmla="*/ 56573 h 1569143"/>
                      <a:gd name="connsiteX8" fmla="*/ 495377 w 1543127"/>
                      <a:gd name="connsiteY8" fmla="*/ 48953 h 1569143"/>
                      <a:gd name="connsiteX9" fmla="*/ 510617 w 1543127"/>
                      <a:gd name="connsiteY9" fmla="*/ 7043 h 1569143"/>
                      <a:gd name="connsiteX10" fmla="*/ 522047 w 1543127"/>
                      <a:gd name="connsiteY10" fmla="*/ 3233 h 1569143"/>
                      <a:gd name="connsiteX11" fmla="*/ 537287 w 1543127"/>
                      <a:gd name="connsiteY11" fmla="*/ 18473 h 1569143"/>
                      <a:gd name="connsiteX12" fmla="*/ 563957 w 1543127"/>
                      <a:gd name="connsiteY12" fmla="*/ 29903 h 1569143"/>
                      <a:gd name="connsiteX13" fmla="*/ 567767 w 1543127"/>
                      <a:gd name="connsiteY13" fmla="*/ 75623 h 1569143"/>
                      <a:gd name="connsiteX14" fmla="*/ 571577 w 1543127"/>
                      <a:gd name="connsiteY14" fmla="*/ 87053 h 1569143"/>
                      <a:gd name="connsiteX15" fmla="*/ 575387 w 1543127"/>
                      <a:gd name="connsiteY15" fmla="*/ 113723 h 1569143"/>
                      <a:gd name="connsiteX16" fmla="*/ 590627 w 1543127"/>
                      <a:gd name="connsiteY16" fmla="*/ 117533 h 1569143"/>
                      <a:gd name="connsiteX17" fmla="*/ 598247 w 1543127"/>
                      <a:gd name="connsiteY17" fmla="*/ 106103 h 1569143"/>
                      <a:gd name="connsiteX18" fmla="*/ 609677 w 1543127"/>
                      <a:gd name="connsiteY18" fmla="*/ 56573 h 1569143"/>
                      <a:gd name="connsiteX19" fmla="*/ 628727 w 1543127"/>
                      <a:gd name="connsiteY19" fmla="*/ 71813 h 1569143"/>
                      <a:gd name="connsiteX20" fmla="*/ 651587 w 1543127"/>
                      <a:gd name="connsiteY20" fmla="*/ 94673 h 1569143"/>
                      <a:gd name="connsiteX21" fmla="*/ 655397 w 1543127"/>
                      <a:gd name="connsiteY21" fmla="*/ 106103 h 1569143"/>
                      <a:gd name="connsiteX22" fmla="*/ 716357 w 1543127"/>
                      <a:gd name="connsiteY22" fmla="*/ 159443 h 1569143"/>
                      <a:gd name="connsiteX23" fmla="*/ 739217 w 1543127"/>
                      <a:gd name="connsiteY23" fmla="*/ 170873 h 1569143"/>
                      <a:gd name="connsiteX24" fmla="*/ 762077 w 1543127"/>
                      <a:gd name="connsiteY24" fmla="*/ 182303 h 1569143"/>
                      <a:gd name="connsiteX25" fmla="*/ 781127 w 1543127"/>
                      <a:gd name="connsiteY25" fmla="*/ 178493 h 1569143"/>
                      <a:gd name="connsiteX26" fmla="*/ 788747 w 1543127"/>
                      <a:gd name="connsiteY26" fmla="*/ 167063 h 1569143"/>
                      <a:gd name="connsiteX27" fmla="*/ 811607 w 1543127"/>
                      <a:gd name="connsiteY27" fmla="*/ 159443 h 1569143"/>
                      <a:gd name="connsiteX28" fmla="*/ 834467 w 1543127"/>
                      <a:gd name="connsiteY28" fmla="*/ 148013 h 1569143"/>
                      <a:gd name="connsiteX29" fmla="*/ 845897 w 1543127"/>
                      <a:gd name="connsiteY29" fmla="*/ 140393 h 1569143"/>
                      <a:gd name="connsiteX30" fmla="*/ 853517 w 1543127"/>
                      <a:gd name="connsiteY30" fmla="*/ 170873 h 1569143"/>
                      <a:gd name="connsiteX31" fmla="*/ 864947 w 1543127"/>
                      <a:gd name="connsiteY31" fmla="*/ 174683 h 1569143"/>
                      <a:gd name="connsiteX32" fmla="*/ 887807 w 1543127"/>
                      <a:gd name="connsiteY32" fmla="*/ 186113 h 1569143"/>
                      <a:gd name="connsiteX33" fmla="*/ 903047 w 1543127"/>
                      <a:gd name="connsiteY33" fmla="*/ 182303 h 1569143"/>
                      <a:gd name="connsiteX34" fmla="*/ 925907 w 1543127"/>
                      <a:gd name="connsiteY34" fmla="*/ 163253 h 1569143"/>
                      <a:gd name="connsiteX35" fmla="*/ 933527 w 1543127"/>
                      <a:gd name="connsiteY35" fmla="*/ 140393 h 1569143"/>
                      <a:gd name="connsiteX36" fmla="*/ 941147 w 1543127"/>
                      <a:gd name="connsiteY36" fmla="*/ 128963 h 1569143"/>
                      <a:gd name="connsiteX37" fmla="*/ 944957 w 1543127"/>
                      <a:gd name="connsiteY37" fmla="*/ 117533 h 1569143"/>
                      <a:gd name="connsiteX38" fmla="*/ 956387 w 1543127"/>
                      <a:gd name="connsiteY38" fmla="*/ 113723 h 1569143"/>
                      <a:gd name="connsiteX39" fmla="*/ 967817 w 1543127"/>
                      <a:gd name="connsiteY39" fmla="*/ 106103 h 1569143"/>
                      <a:gd name="connsiteX40" fmla="*/ 1002107 w 1543127"/>
                      <a:gd name="connsiteY40" fmla="*/ 90863 h 1569143"/>
                      <a:gd name="connsiteX41" fmla="*/ 1009727 w 1543127"/>
                      <a:gd name="connsiteY41" fmla="*/ 68003 h 1569143"/>
                      <a:gd name="connsiteX42" fmla="*/ 1047827 w 1543127"/>
                      <a:gd name="connsiteY42" fmla="*/ 60383 h 1569143"/>
                      <a:gd name="connsiteX43" fmla="*/ 1116407 w 1543127"/>
                      <a:gd name="connsiteY43" fmla="*/ 52763 h 1569143"/>
                      <a:gd name="connsiteX44" fmla="*/ 1139267 w 1543127"/>
                      <a:gd name="connsiteY44" fmla="*/ 64193 h 1569143"/>
                      <a:gd name="connsiteX45" fmla="*/ 1150697 w 1543127"/>
                      <a:gd name="connsiteY45" fmla="*/ 68003 h 1569143"/>
                      <a:gd name="connsiteX46" fmla="*/ 1192607 w 1543127"/>
                      <a:gd name="connsiteY46" fmla="*/ 64193 h 1569143"/>
                      <a:gd name="connsiteX47" fmla="*/ 1215467 w 1543127"/>
                      <a:gd name="connsiteY47" fmla="*/ 48953 h 1569143"/>
                      <a:gd name="connsiteX48" fmla="*/ 1226897 w 1543127"/>
                      <a:gd name="connsiteY48" fmla="*/ 45143 h 1569143"/>
                      <a:gd name="connsiteX49" fmla="*/ 1249757 w 1543127"/>
                      <a:gd name="connsiteY49" fmla="*/ 33713 h 1569143"/>
                      <a:gd name="connsiteX50" fmla="*/ 1284047 w 1543127"/>
                      <a:gd name="connsiteY50" fmla="*/ 45143 h 1569143"/>
                      <a:gd name="connsiteX51" fmla="*/ 1295477 w 1543127"/>
                      <a:gd name="connsiteY51" fmla="*/ 48953 h 1569143"/>
                      <a:gd name="connsiteX52" fmla="*/ 1352627 w 1543127"/>
                      <a:gd name="connsiteY52" fmla="*/ 41333 h 1569143"/>
                      <a:gd name="connsiteX53" fmla="*/ 1364057 w 1543127"/>
                      <a:gd name="connsiteY53" fmla="*/ 33713 h 1569143"/>
                      <a:gd name="connsiteX54" fmla="*/ 1375487 w 1543127"/>
                      <a:gd name="connsiteY54" fmla="*/ 41333 h 1569143"/>
                      <a:gd name="connsiteX55" fmla="*/ 1520267 w 1543127"/>
                      <a:gd name="connsiteY55" fmla="*/ 33713 h 1569143"/>
                      <a:gd name="connsiteX56" fmla="*/ 1535507 w 1543127"/>
                      <a:gd name="connsiteY56" fmla="*/ 41333 h 1569143"/>
                      <a:gd name="connsiteX57" fmla="*/ 1539317 w 1543127"/>
                      <a:gd name="connsiteY57" fmla="*/ 319463 h 1569143"/>
                      <a:gd name="connsiteX58" fmla="*/ 1543127 w 1543127"/>
                      <a:gd name="connsiteY58" fmla="*/ 460433 h 1569143"/>
                      <a:gd name="connsiteX59" fmla="*/ 1539317 w 1543127"/>
                      <a:gd name="connsiteY59" fmla="*/ 605213 h 1569143"/>
                      <a:gd name="connsiteX60" fmla="*/ 1531697 w 1543127"/>
                      <a:gd name="connsiteY60" fmla="*/ 628073 h 1569143"/>
                      <a:gd name="connsiteX61" fmla="*/ 1516457 w 1543127"/>
                      <a:gd name="connsiteY61" fmla="*/ 650933 h 1569143"/>
                      <a:gd name="connsiteX62" fmla="*/ 1508837 w 1543127"/>
                      <a:gd name="connsiteY62" fmla="*/ 689033 h 1569143"/>
                      <a:gd name="connsiteX63" fmla="*/ 1501217 w 1543127"/>
                      <a:gd name="connsiteY63" fmla="*/ 700463 h 1569143"/>
                      <a:gd name="connsiteX64" fmla="*/ 1489787 w 1543127"/>
                      <a:gd name="connsiteY64" fmla="*/ 746183 h 1569143"/>
                      <a:gd name="connsiteX65" fmla="*/ 1478357 w 1543127"/>
                      <a:gd name="connsiteY65" fmla="*/ 753803 h 1569143"/>
                      <a:gd name="connsiteX66" fmla="*/ 1470737 w 1543127"/>
                      <a:gd name="connsiteY66" fmla="*/ 765233 h 1569143"/>
                      <a:gd name="connsiteX67" fmla="*/ 1447877 w 1543127"/>
                      <a:gd name="connsiteY67" fmla="*/ 776663 h 1569143"/>
                      <a:gd name="connsiteX68" fmla="*/ 1436447 w 1543127"/>
                      <a:gd name="connsiteY68" fmla="*/ 784283 h 1569143"/>
                      <a:gd name="connsiteX69" fmla="*/ 1428827 w 1543127"/>
                      <a:gd name="connsiteY69" fmla="*/ 795713 h 1569143"/>
                      <a:gd name="connsiteX70" fmla="*/ 1425017 w 1543127"/>
                      <a:gd name="connsiteY70" fmla="*/ 807143 h 1569143"/>
                      <a:gd name="connsiteX71" fmla="*/ 1413587 w 1543127"/>
                      <a:gd name="connsiteY71" fmla="*/ 860483 h 1569143"/>
                      <a:gd name="connsiteX72" fmla="*/ 1409777 w 1543127"/>
                      <a:gd name="connsiteY72" fmla="*/ 879533 h 1569143"/>
                      <a:gd name="connsiteX73" fmla="*/ 1405967 w 1543127"/>
                      <a:gd name="connsiteY73" fmla="*/ 910013 h 1569143"/>
                      <a:gd name="connsiteX74" fmla="*/ 1394537 w 1543127"/>
                      <a:gd name="connsiteY74" fmla="*/ 913823 h 1569143"/>
                      <a:gd name="connsiteX75" fmla="*/ 1375487 w 1543127"/>
                      <a:gd name="connsiteY75" fmla="*/ 917633 h 1569143"/>
                      <a:gd name="connsiteX76" fmla="*/ 1364057 w 1543127"/>
                      <a:gd name="connsiteY76" fmla="*/ 925253 h 1569143"/>
                      <a:gd name="connsiteX77" fmla="*/ 1356437 w 1543127"/>
                      <a:gd name="connsiteY77" fmla="*/ 936683 h 1569143"/>
                      <a:gd name="connsiteX78" fmla="*/ 1322147 w 1543127"/>
                      <a:gd name="connsiteY78" fmla="*/ 944303 h 1569143"/>
                      <a:gd name="connsiteX79" fmla="*/ 1310717 w 1543127"/>
                      <a:gd name="connsiteY79" fmla="*/ 951923 h 1569143"/>
                      <a:gd name="connsiteX80" fmla="*/ 1253567 w 1543127"/>
                      <a:gd name="connsiteY80" fmla="*/ 963353 h 1569143"/>
                      <a:gd name="connsiteX81" fmla="*/ 1242137 w 1543127"/>
                      <a:gd name="connsiteY81" fmla="*/ 967163 h 1569143"/>
                      <a:gd name="connsiteX82" fmla="*/ 1223087 w 1543127"/>
                      <a:gd name="connsiteY82" fmla="*/ 970973 h 1569143"/>
                      <a:gd name="connsiteX83" fmla="*/ 1219277 w 1543127"/>
                      <a:gd name="connsiteY83" fmla="*/ 993833 h 1569143"/>
                      <a:gd name="connsiteX84" fmla="*/ 1196417 w 1543127"/>
                      <a:gd name="connsiteY84" fmla="*/ 1012883 h 1569143"/>
                      <a:gd name="connsiteX85" fmla="*/ 1192607 w 1543127"/>
                      <a:gd name="connsiteY85" fmla="*/ 1024313 h 1569143"/>
                      <a:gd name="connsiteX86" fmla="*/ 1192607 w 1543127"/>
                      <a:gd name="connsiteY86" fmla="*/ 1134803 h 1569143"/>
                      <a:gd name="connsiteX87" fmla="*/ 1200227 w 1543127"/>
                      <a:gd name="connsiteY87" fmla="*/ 1146233 h 1569143"/>
                      <a:gd name="connsiteX88" fmla="*/ 1204037 w 1543127"/>
                      <a:gd name="connsiteY88" fmla="*/ 1157663 h 1569143"/>
                      <a:gd name="connsiteX89" fmla="*/ 1207847 w 1543127"/>
                      <a:gd name="connsiteY89" fmla="*/ 1195763 h 1569143"/>
                      <a:gd name="connsiteX90" fmla="*/ 1215467 w 1543127"/>
                      <a:gd name="connsiteY90" fmla="*/ 1218623 h 1569143"/>
                      <a:gd name="connsiteX91" fmla="*/ 1249757 w 1543127"/>
                      <a:gd name="connsiteY91" fmla="*/ 1264343 h 1569143"/>
                      <a:gd name="connsiteX92" fmla="*/ 1230707 w 1543127"/>
                      <a:gd name="connsiteY92" fmla="*/ 1298633 h 1569143"/>
                      <a:gd name="connsiteX93" fmla="*/ 1234517 w 1543127"/>
                      <a:gd name="connsiteY93" fmla="*/ 1310063 h 1569143"/>
                      <a:gd name="connsiteX94" fmla="*/ 1238327 w 1543127"/>
                      <a:gd name="connsiteY94" fmla="*/ 1332923 h 1569143"/>
                      <a:gd name="connsiteX95" fmla="*/ 1234517 w 1543127"/>
                      <a:gd name="connsiteY95" fmla="*/ 1371023 h 1569143"/>
                      <a:gd name="connsiteX96" fmla="*/ 1219277 w 1543127"/>
                      <a:gd name="connsiteY96" fmla="*/ 1393883 h 1569143"/>
                      <a:gd name="connsiteX97" fmla="*/ 1215467 w 1543127"/>
                      <a:gd name="connsiteY97" fmla="*/ 1405313 h 1569143"/>
                      <a:gd name="connsiteX98" fmla="*/ 1211657 w 1543127"/>
                      <a:gd name="connsiteY98" fmla="*/ 1546283 h 1569143"/>
                      <a:gd name="connsiteX99" fmla="*/ 1207847 w 1543127"/>
                      <a:gd name="connsiteY99" fmla="*/ 1557713 h 1569143"/>
                      <a:gd name="connsiteX100" fmla="*/ 1200227 w 1543127"/>
                      <a:gd name="connsiteY100" fmla="*/ 1569143 h 1569143"/>
                      <a:gd name="connsiteX101" fmla="*/ 1162127 w 1543127"/>
                      <a:gd name="connsiteY101" fmla="*/ 1565333 h 1569143"/>
                      <a:gd name="connsiteX102" fmla="*/ 1139267 w 1543127"/>
                      <a:gd name="connsiteY102" fmla="*/ 1550093 h 1569143"/>
                      <a:gd name="connsiteX103" fmla="*/ 1124027 w 1543127"/>
                      <a:gd name="connsiteY103" fmla="*/ 1527233 h 1569143"/>
                      <a:gd name="connsiteX104" fmla="*/ 1112597 w 1543127"/>
                      <a:gd name="connsiteY104" fmla="*/ 1519613 h 1569143"/>
                      <a:gd name="connsiteX105" fmla="*/ 1085927 w 1543127"/>
                      <a:gd name="connsiteY105" fmla="*/ 1511993 h 1569143"/>
                      <a:gd name="connsiteX106" fmla="*/ 1047827 w 1543127"/>
                      <a:gd name="connsiteY106" fmla="*/ 1504373 h 1569143"/>
                      <a:gd name="connsiteX107" fmla="*/ 1028777 w 1543127"/>
                      <a:gd name="connsiteY107" fmla="*/ 1489133 h 1569143"/>
                      <a:gd name="connsiteX108" fmla="*/ 1005917 w 1543127"/>
                      <a:gd name="connsiteY108" fmla="*/ 1473893 h 1569143"/>
                      <a:gd name="connsiteX109" fmla="*/ 979247 w 1543127"/>
                      <a:gd name="connsiteY109" fmla="*/ 1447223 h 1569143"/>
                      <a:gd name="connsiteX110" fmla="*/ 967817 w 1543127"/>
                      <a:gd name="connsiteY110" fmla="*/ 1439603 h 1569143"/>
                      <a:gd name="connsiteX111" fmla="*/ 952577 w 1543127"/>
                      <a:gd name="connsiteY111" fmla="*/ 1435793 h 1569143"/>
                      <a:gd name="connsiteX112" fmla="*/ 929717 w 1543127"/>
                      <a:gd name="connsiteY112" fmla="*/ 1428173 h 1569143"/>
                      <a:gd name="connsiteX113" fmla="*/ 910667 w 1543127"/>
                      <a:gd name="connsiteY113" fmla="*/ 1431983 h 1569143"/>
                      <a:gd name="connsiteX114" fmla="*/ 887807 w 1543127"/>
                      <a:gd name="connsiteY114" fmla="*/ 1439603 h 1569143"/>
                      <a:gd name="connsiteX115" fmla="*/ 864947 w 1543127"/>
                      <a:gd name="connsiteY115" fmla="*/ 1443413 h 1569143"/>
                      <a:gd name="connsiteX116" fmla="*/ 842087 w 1543127"/>
                      <a:gd name="connsiteY116" fmla="*/ 1451033 h 1569143"/>
                      <a:gd name="connsiteX117" fmla="*/ 819227 w 1543127"/>
                      <a:gd name="connsiteY117" fmla="*/ 1458653 h 1569143"/>
                      <a:gd name="connsiteX118" fmla="*/ 807797 w 1543127"/>
                      <a:gd name="connsiteY118" fmla="*/ 1462463 h 1569143"/>
                      <a:gd name="connsiteX119" fmla="*/ 796367 w 1543127"/>
                      <a:gd name="connsiteY119" fmla="*/ 1466273 h 1569143"/>
                      <a:gd name="connsiteX120" fmla="*/ 769697 w 1543127"/>
                      <a:gd name="connsiteY120" fmla="*/ 1470083 h 1569143"/>
                      <a:gd name="connsiteX121" fmla="*/ 758267 w 1543127"/>
                      <a:gd name="connsiteY121" fmla="*/ 1477703 h 1569143"/>
                      <a:gd name="connsiteX122" fmla="*/ 750647 w 1543127"/>
                      <a:gd name="connsiteY122" fmla="*/ 1500563 h 1569143"/>
                      <a:gd name="connsiteX123" fmla="*/ 704927 w 1543127"/>
                      <a:gd name="connsiteY123" fmla="*/ 1511993 h 1569143"/>
                      <a:gd name="connsiteX124" fmla="*/ 624917 w 1543127"/>
                      <a:gd name="connsiteY124" fmla="*/ 1508183 h 1569143"/>
                      <a:gd name="connsiteX125" fmla="*/ 617297 w 1543127"/>
                      <a:gd name="connsiteY125" fmla="*/ 1496753 h 1569143"/>
                      <a:gd name="connsiteX126" fmla="*/ 594437 w 1543127"/>
                      <a:gd name="connsiteY126" fmla="*/ 1477703 h 1569143"/>
                      <a:gd name="connsiteX127" fmla="*/ 586817 w 1543127"/>
                      <a:gd name="connsiteY127" fmla="*/ 1466273 h 1569143"/>
                      <a:gd name="connsiteX128" fmla="*/ 583007 w 1543127"/>
                      <a:gd name="connsiteY128" fmla="*/ 1454843 h 1569143"/>
                      <a:gd name="connsiteX129" fmla="*/ 586817 w 1543127"/>
                      <a:gd name="connsiteY129" fmla="*/ 1355783 h 1569143"/>
                      <a:gd name="connsiteX130" fmla="*/ 598247 w 1543127"/>
                      <a:gd name="connsiteY130" fmla="*/ 1351973 h 1569143"/>
                      <a:gd name="connsiteX131" fmla="*/ 598247 w 1543127"/>
                      <a:gd name="connsiteY131" fmla="*/ 1256723 h 1569143"/>
                      <a:gd name="connsiteX132" fmla="*/ 552527 w 1543127"/>
                      <a:gd name="connsiteY132" fmla="*/ 1252913 h 1569143"/>
                      <a:gd name="connsiteX133" fmla="*/ 541097 w 1543127"/>
                      <a:gd name="connsiteY133" fmla="*/ 1245293 h 1569143"/>
                      <a:gd name="connsiteX134" fmla="*/ 518237 w 1543127"/>
                      <a:gd name="connsiteY134" fmla="*/ 1237673 h 1569143"/>
                      <a:gd name="connsiteX135" fmla="*/ 495377 w 1543127"/>
                      <a:gd name="connsiteY135" fmla="*/ 1218623 h 1569143"/>
                      <a:gd name="connsiteX136" fmla="*/ 491567 w 1543127"/>
                      <a:gd name="connsiteY136" fmla="*/ 1207193 h 1569143"/>
                      <a:gd name="connsiteX137" fmla="*/ 468707 w 1543127"/>
                      <a:gd name="connsiteY137" fmla="*/ 1191953 h 1569143"/>
                      <a:gd name="connsiteX138" fmla="*/ 449657 w 1543127"/>
                      <a:gd name="connsiteY138" fmla="*/ 1172903 h 1569143"/>
                      <a:gd name="connsiteX139" fmla="*/ 430607 w 1543127"/>
                      <a:gd name="connsiteY139" fmla="*/ 1153853 h 1569143"/>
                      <a:gd name="connsiteX140" fmla="*/ 426797 w 1543127"/>
                      <a:gd name="connsiteY140" fmla="*/ 1142423 h 1569143"/>
                      <a:gd name="connsiteX141" fmla="*/ 415367 w 1543127"/>
                      <a:gd name="connsiteY141" fmla="*/ 1138613 h 1569143"/>
                      <a:gd name="connsiteX142" fmla="*/ 403937 w 1543127"/>
                      <a:gd name="connsiteY142" fmla="*/ 1130993 h 1569143"/>
                      <a:gd name="connsiteX143" fmla="*/ 388697 w 1543127"/>
                      <a:gd name="connsiteY143" fmla="*/ 1108133 h 1569143"/>
                      <a:gd name="connsiteX144" fmla="*/ 381077 w 1543127"/>
                      <a:gd name="connsiteY144" fmla="*/ 1096703 h 1569143"/>
                      <a:gd name="connsiteX145" fmla="*/ 377267 w 1543127"/>
                      <a:gd name="connsiteY145" fmla="*/ 1085273 h 1569143"/>
                      <a:gd name="connsiteX146" fmla="*/ 365837 w 1543127"/>
                      <a:gd name="connsiteY146" fmla="*/ 1031933 h 1569143"/>
                      <a:gd name="connsiteX147" fmla="*/ 362027 w 1543127"/>
                      <a:gd name="connsiteY147" fmla="*/ 1020503 h 1569143"/>
                      <a:gd name="connsiteX148" fmla="*/ 358217 w 1543127"/>
                      <a:gd name="connsiteY148" fmla="*/ 1009073 h 1569143"/>
                      <a:gd name="connsiteX149" fmla="*/ 362027 w 1543127"/>
                      <a:gd name="connsiteY149" fmla="*/ 887153 h 1569143"/>
                      <a:gd name="connsiteX150" fmla="*/ 365837 w 1543127"/>
                      <a:gd name="connsiteY150" fmla="*/ 875723 h 1569143"/>
                      <a:gd name="connsiteX151" fmla="*/ 373457 w 1543127"/>
                      <a:gd name="connsiteY151" fmla="*/ 864293 h 1569143"/>
                      <a:gd name="connsiteX152" fmla="*/ 362027 w 1543127"/>
                      <a:gd name="connsiteY152" fmla="*/ 818573 h 1569143"/>
                      <a:gd name="connsiteX153" fmla="*/ 346787 w 1543127"/>
                      <a:gd name="connsiteY153" fmla="*/ 795713 h 1569143"/>
                      <a:gd name="connsiteX154" fmla="*/ 339167 w 1543127"/>
                      <a:gd name="connsiteY154" fmla="*/ 784283 h 1569143"/>
                      <a:gd name="connsiteX155" fmla="*/ 320117 w 1543127"/>
                      <a:gd name="connsiteY155" fmla="*/ 765233 h 1569143"/>
                      <a:gd name="connsiteX156" fmla="*/ 301067 w 1543127"/>
                      <a:gd name="connsiteY156" fmla="*/ 761423 h 1569143"/>
                      <a:gd name="connsiteX157" fmla="*/ 289637 w 1543127"/>
                      <a:gd name="connsiteY157" fmla="*/ 757613 h 1569143"/>
                      <a:gd name="connsiteX158" fmla="*/ 251537 w 1543127"/>
                      <a:gd name="connsiteY158" fmla="*/ 753803 h 1569143"/>
                      <a:gd name="connsiteX159" fmla="*/ 240107 w 1543127"/>
                      <a:gd name="connsiteY159" fmla="*/ 746183 h 1569143"/>
                      <a:gd name="connsiteX160" fmla="*/ 232487 w 1543127"/>
                      <a:gd name="connsiteY160" fmla="*/ 734753 h 1569143"/>
                      <a:gd name="connsiteX161" fmla="*/ 221057 w 1543127"/>
                      <a:gd name="connsiteY161" fmla="*/ 730943 h 1569143"/>
                      <a:gd name="connsiteX162" fmla="*/ 213437 w 1543127"/>
                      <a:gd name="connsiteY162" fmla="*/ 708083 h 1569143"/>
                      <a:gd name="connsiteX163" fmla="*/ 198197 w 1543127"/>
                      <a:gd name="connsiteY163" fmla="*/ 521393 h 1569143"/>
                      <a:gd name="connsiteX164" fmla="*/ 190577 w 1543127"/>
                      <a:gd name="connsiteY164" fmla="*/ 509963 h 1569143"/>
                      <a:gd name="connsiteX165" fmla="*/ 179147 w 1543127"/>
                      <a:gd name="connsiteY165" fmla="*/ 502343 h 1569143"/>
                      <a:gd name="connsiteX166" fmla="*/ 163907 w 1543127"/>
                      <a:gd name="connsiteY166" fmla="*/ 483293 h 1569143"/>
                      <a:gd name="connsiteX167" fmla="*/ 156287 w 1543127"/>
                      <a:gd name="connsiteY167" fmla="*/ 471863 h 1569143"/>
                      <a:gd name="connsiteX168" fmla="*/ 144857 w 1543127"/>
                      <a:gd name="connsiteY168" fmla="*/ 468053 h 1569143"/>
                      <a:gd name="connsiteX169" fmla="*/ 91517 w 1543127"/>
                      <a:gd name="connsiteY169" fmla="*/ 464243 h 1569143"/>
                      <a:gd name="connsiteX170" fmla="*/ 83897 w 1543127"/>
                      <a:gd name="connsiteY170" fmla="*/ 452813 h 1569143"/>
                      <a:gd name="connsiteX171" fmla="*/ 80087 w 1543127"/>
                      <a:gd name="connsiteY171" fmla="*/ 441383 h 1569143"/>
                      <a:gd name="connsiteX172" fmla="*/ 68657 w 1543127"/>
                      <a:gd name="connsiteY172" fmla="*/ 433763 h 1569143"/>
                      <a:gd name="connsiteX173" fmla="*/ 61037 w 1543127"/>
                      <a:gd name="connsiteY173" fmla="*/ 422333 h 1569143"/>
                      <a:gd name="connsiteX174" fmla="*/ 41987 w 1543127"/>
                      <a:gd name="connsiteY174" fmla="*/ 399473 h 1569143"/>
                      <a:gd name="connsiteX175" fmla="*/ 34367 w 1543127"/>
                      <a:gd name="connsiteY175" fmla="*/ 376613 h 1569143"/>
                      <a:gd name="connsiteX176" fmla="*/ 26747 w 1543127"/>
                      <a:gd name="connsiteY176" fmla="*/ 353753 h 1569143"/>
                      <a:gd name="connsiteX177" fmla="*/ 22937 w 1543127"/>
                      <a:gd name="connsiteY177" fmla="*/ 342323 h 1569143"/>
                      <a:gd name="connsiteX178" fmla="*/ 11507 w 1543127"/>
                      <a:gd name="connsiteY178" fmla="*/ 330893 h 1569143"/>
                      <a:gd name="connsiteX179" fmla="*/ 7697 w 1543127"/>
                      <a:gd name="connsiteY179" fmla="*/ 319463 h 1569143"/>
                      <a:gd name="connsiteX180" fmla="*/ 7697 w 1543127"/>
                      <a:gd name="connsiteY180" fmla="*/ 56573 h 1569143"/>
                      <a:gd name="connsiteX181" fmla="*/ 30557 w 1543127"/>
                      <a:gd name="connsiteY181" fmla="*/ 52763 h 1569143"/>
                      <a:gd name="connsiteX182" fmla="*/ 61037 w 1543127"/>
                      <a:gd name="connsiteY182" fmla="*/ 48953 h 1569143"/>
                      <a:gd name="connsiteX183" fmla="*/ 64847 w 1543127"/>
                      <a:gd name="connsiteY183" fmla="*/ 37523 h 1569143"/>
                      <a:gd name="connsiteX184" fmla="*/ 76277 w 1543127"/>
                      <a:gd name="connsiteY184" fmla="*/ 33713 h 1569143"/>
                      <a:gd name="connsiteX185" fmla="*/ 190577 w 1543127"/>
                      <a:gd name="connsiteY185" fmla="*/ 29903 h 1569143"/>
                      <a:gd name="connsiteX186" fmla="*/ 202007 w 1543127"/>
                      <a:gd name="connsiteY186" fmla="*/ 18473 h 15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543127" h="1569143">
                        <a:moveTo>
                          <a:pt x="202007" y="18473"/>
                        </a:moveTo>
                        <a:cubicBezTo>
                          <a:pt x="210262" y="17203"/>
                          <a:pt x="227422" y="20874"/>
                          <a:pt x="240107" y="22283"/>
                        </a:cubicBezTo>
                        <a:cubicBezTo>
                          <a:pt x="250283" y="23414"/>
                          <a:pt x="261080" y="22290"/>
                          <a:pt x="270587" y="26093"/>
                        </a:cubicBezTo>
                        <a:cubicBezTo>
                          <a:pt x="299364" y="37604"/>
                          <a:pt x="257261" y="38935"/>
                          <a:pt x="289637" y="41333"/>
                        </a:cubicBezTo>
                        <a:cubicBezTo>
                          <a:pt x="320060" y="43587"/>
                          <a:pt x="350597" y="43873"/>
                          <a:pt x="381077" y="45143"/>
                        </a:cubicBezTo>
                        <a:cubicBezTo>
                          <a:pt x="384887" y="46413"/>
                          <a:pt x="388816" y="47371"/>
                          <a:pt x="392507" y="48953"/>
                        </a:cubicBezTo>
                        <a:cubicBezTo>
                          <a:pt x="425463" y="63077"/>
                          <a:pt x="392372" y="51448"/>
                          <a:pt x="419177" y="60383"/>
                        </a:cubicBezTo>
                        <a:cubicBezTo>
                          <a:pt x="436957" y="59113"/>
                          <a:pt x="454889" y="59217"/>
                          <a:pt x="472517" y="56573"/>
                        </a:cubicBezTo>
                        <a:cubicBezTo>
                          <a:pt x="480460" y="55382"/>
                          <a:pt x="495377" y="48953"/>
                          <a:pt x="495377" y="48953"/>
                        </a:cubicBezTo>
                        <a:cubicBezTo>
                          <a:pt x="498659" y="19419"/>
                          <a:pt x="490030" y="17337"/>
                          <a:pt x="510617" y="7043"/>
                        </a:cubicBezTo>
                        <a:cubicBezTo>
                          <a:pt x="514209" y="5247"/>
                          <a:pt x="518237" y="4503"/>
                          <a:pt x="522047" y="3233"/>
                        </a:cubicBezTo>
                        <a:cubicBezTo>
                          <a:pt x="546985" y="11546"/>
                          <a:pt x="522509" y="0"/>
                          <a:pt x="537287" y="18473"/>
                        </a:cubicBezTo>
                        <a:cubicBezTo>
                          <a:pt x="543865" y="26695"/>
                          <a:pt x="554806" y="27615"/>
                          <a:pt x="563957" y="29903"/>
                        </a:cubicBezTo>
                        <a:cubicBezTo>
                          <a:pt x="565227" y="45143"/>
                          <a:pt x="565746" y="60464"/>
                          <a:pt x="567767" y="75623"/>
                        </a:cubicBezTo>
                        <a:cubicBezTo>
                          <a:pt x="568298" y="79604"/>
                          <a:pt x="570789" y="83115"/>
                          <a:pt x="571577" y="87053"/>
                        </a:cubicBezTo>
                        <a:cubicBezTo>
                          <a:pt x="573338" y="95859"/>
                          <a:pt x="570627" y="106108"/>
                          <a:pt x="575387" y="113723"/>
                        </a:cubicBezTo>
                        <a:cubicBezTo>
                          <a:pt x="578162" y="118163"/>
                          <a:pt x="585547" y="116263"/>
                          <a:pt x="590627" y="117533"/>
                        </a:cubicBezTo>
                        <a:cubicBezTo>
                          <a:pt x="593167" y="113723"/>
                          <a:pt x="597217" y="110565"/>
                          <a:pt x="598247" y="106103"/>
                        </a:cubicBezTo>
                        <a:cubicBezTo>
                          <a:pt x="611044" y="50650"/>
                          <a:pt x="591916" y="83214"/>
                          <a:pt x="609677" y="56573"/>
                        </a:cubicBezTo>
                        <a:cubicBezTo>
                          <a:pt x="629542" y="63195"/>
                          <a:pt x="614215" y="55487"/>
                          <a:pt x="628727" y="71813"/>
                        </a:cubicBezTo>
                        <a:cubicBezTo>
                          <a:pt x="635886" y="79867"/>
                          <a:pt x="651587" y="94673"/>
                          <a:pt x="651587" y="94673"/>
                        </a:cubicBezTo>
                        <a:cubicBezTo>
                          <a:pt x="652857" y="98483"/>
                          <a:pt x="654899" y="102118"/>
                          <a:pt x="655397" y="106103"/>
                        </a:cubicBezTo>
                        <a:cubicBezTo>
                          <a:pt x="663995" y="174891"/>
                          <a:pt x="638852" y="154276"/>
                          <a:pt x="716357" y="159443"/>
                        </a:cubicBezTo>
                        <a:cubicBezTo>
                          <a:pt x="749114" y="181281"/>
                          <a:pt x="707669" y="155099"/>
                          <a:pt x="739217" y="170873"/>
                        </a:cubicBezTo>
                        <a:cubicBezTo>
                          <a:pt x="768760" y="185645"/>
                          <a:pt x="733347" y="172726"/>
                          <a:pt x="762077" y="182303"/>
                        </a:cubicBezTo>
                        <a:cubicBezTo>
                          <a:pt x="768427" y="181033"/>
                          <a:pt x="775504" y="181706"/>
                          <a:pt x="781127" y="178493"/>
                        </a:cubicBezTo>
                        <a:cubicBezTo>
                          <a:pt x="785103" y="176221"/>
                          <a:pt x="784864" y="169490"/>
                          <a:pt x="788747" y="167063"/>
                        </a:cubicBezTo>
                        <a:cubicBezTo>
                          <a:pt x="795558" y="162806"/>
                          <a:pt x="804924" y="163898"/>
                          <a:pt x="811607" y="159443"/>
                        </a:cubicBezTo>
                        <a:cubicBezTo>
                          <a:pt x="844364" y="137605"/>
                          <a:pt x="802919" y="163787"/>
                          <a:pt x="834467" y="148013"/>
                        </a:cubicBezTo>
                        <a:cubicBezTo>
                          <a:pt x="838563" y="145965"/>
                          <a:pt x="842087" y="142933"/>
                          <a:pt x="845897" y="140393"/>
                        </a:cubicBezTo>
                        <a:cubicBezTo>
                          <a:pt x="848437" y="150553"/>
                          <a:pt x="848431" y="161718"/>
                          <a:pt x="853517" y="170873"/>
                        </a:cubicBezTo>
                        <a:cubicBezTo>
                          <a:pt x="855467" y="174384"/>
                          <a:pt x="861355" y="172887"/>
                          <a:pt x="864947" y="174683"/>
                        </a:cubicBezTo>
                        <a:cubicBezTo>
                          <a:pt x="894490" y="189455"/>
                          <a:pt x="859077" y="176536"/>
                          <a:pt x="887807" y="186113"/>
                        </a:cubicBezTo>
                        <a:cubicBezTo>
                          <a:pt x="892887" y="184843"/>
                          <a:pt x="898234" y="184366"/>
                          <a:pt x="903047" y="182303"/>
                        </a:cubicBezTo>
                        <a:cubicBezTo>
                          <a:pt x="912330" y="178325"/>
                          <a:pt x="919041" y="170119"/>
                          <a:pt x="925907" y="163253"/>
                        </a:cubicBezTo>
                        <a:cubicBezTo>
                          <a:pt x="928447" y="155633"/>
                          <a:pt x="929072" y="147076"/>
                          <a:pt x="933527" y="140393"/>
                        </a:cubicBezTo>
                        <a:cubicBezTo>
                          <a:pt x="936067" y="136583"/>
                          <a:pt x="939099" y="133059"/>
                          <a:pt x="941147" y="128963"/>
                        </a:cubicBezTo>
                        <a:cubicBezTo>
                          <a:pt x="942943" y="125371"/>
                          <a:pt x="942117" y="120373"/>
                          <a:pt x="944957" y="117533"/>
                        </a:cubicBezTo>
                        <a:cubicBezTo>
                          <a:pt x="947797" y="114693"/>
                          <a:pt x="952795" y="115519"/>
                          <a:pt x="956387" y="113723"/>
                        </a:cubicBezTo>
                        <a:cubicBezTo>
                          <a:pt x="960483" y="111675"/>
                          <a:pt x="963633" y="107963"/>
                          <a:pt x="967817" y="106103"/>
                        </a:cubicBezTo>
                        <a:cubicBezTo>
                          <a:pt x="1008623" y="87967"/>
                          <a:pt x="976239" y="108108"/>
                          <a:pt x="1002107" y="90863"/>
                        </a:cubicBezTo>
                        <a:cubicBezTo>
                          <a:pt x="1004647" y="83243"/>
                          <a:pt x="1002107" y="70543"/>
                          <a:pt x="1009727" y="68003"/>
                        </a:cubicBezTo>
                        <a:cubicBezTo>
                          <a:pt x="1028208" y="61843"/>
                          <a:pt x="1020465" y="63666"/>
                          <a:pt x="1047827" y="60383"/>
                        </a:cubicBezTo>
                        <a:lnTo>
                          <a:pt x="1116407" y="52763"/>
                        </a:lnTo>
                        <a:cubicBezTo>
                          <a:pt x="1145137" y="62340"/>
                          <a:pt x="1109724" y="49421"/>
                          <a:pt x="1139267" y="64193"/>
                        </a:cubicBezTo>
                        <a:cubicBezTo>
                          <a:pt x="1142859" y="65989"/>
                          <a:pt x="1146887" y="66733"/>
                          <a:pt x="1150697" y="68003"/>
                        </a:cubicBezTo>
                        <a:cubicBezTo>
                          <a:pt x="1164667" y="66733"/>
                          <a:pt x="1179149" y="68151"/>
                          <a:pt x="1192607" y="64193"/>
                        </a:cubicBezTo>
                        <a:cubicBezTo>
                          <a:pt x="1201393" y="61609"/>
                          <a:pt x="1206779" y="51849"/>
                          <a:pt x="1215467" y="48953"/>
                        </a:cubicBezTo>
                        <a:cubicBezTo>
                          <a:pt x="1219277" y="47683"/>
                          <a:pt x="1223305" y="46939"/>
                          <a:pt x="1226897" y="45143"/>
                        </a:cubicBezTo>
                        <a:cubicBezTo>
                          <a:pt x="1256440" y="30371"/>
                          <a:pt x="1221027" y="43290"/>
                          <a:pt x="1249757" y="33713"/>
                        </a:cubicBezTo>
                        <a:lnTo>
                          <a:pt x="1284047" y="45143"/>
                        </a:lnTo>
                        <a:lnTo>
                          <a:pt x="1295477" y="48953"/>
                        </a:lnTo>
                        <a:cubicBezTo>
                          <a:pt x="1301731" y="48384"/>
                          <a:pt x="1339035" y="47158"/>
                          <a:pt x="1352627" y="41333"/>
                        </a:cubicBezTo>
                        <a:cubicBezTo>
                          <a:pt x="1356836" y="39529"/>
                          <a:pt x="1360247" y="36253"/>
                          <a:pt x="1364057" y="33713"/>
                        </a:cubicBezTo>
                        <a:cubicBezTo>
                          <a:pt x="1367867" y="36253"/>
                          <a:pt x="1370908" y="41333"/>
                          <a:pt x="1375487" y="41333"/>
                        </a:cubicBezTo>
                        <a:cubicBezTo>
                          <a:pt x="1423814" y="41333"/>
                          <a:pt x="1520267" y="33713"/>
                          <a:pt x="1520267" y="33713"/>
                        </a:cubicBezTo>
                        <a:cubicBezTo>
                          <a:pt x="1530869" y="30179"/>
                          <a:pt x="1535065" y="24547"/>
                          <a:pt x="1535507" y="41333"/>
                        </a:cubicBezTo>
                        <a:cubicBezTo>
                          <a:pt x="1537946" y="134020"/>
                          <a:pt x="1537631" y="226760"/>
                          <a:pt x="1539317" y="319463"/>
                        </a:cubicBezTo>
                        <a:cubicBezTo>
                          <a:pt x="1540172" y="366462"/>
                          <a:pt x="1541857" y="413443"/>
                          <a:pt x="1543127" y="460433"/>
                        </a:cubicBezTo>
                        <a:cubicBezTo>
                          <a:pt x="1541857" y="508693"/>
                          <a:pt x="1542601" y="557048"/>
                          <a:pt x="1539317" y="605213"/>
                        </a:cubicBezTo>
                        <a:cubicBezTo>
                          <a:pt x="1538771" y="613227"/>
                          <a:pt x="1536152" y="621390"/>
                          <a:pt x="1531697" y="628073"/>
                        </a:cubicBezTo>
                        <a:lnTo>
                          <a:pt x="1516457" y="650933"/>
                        </a:lnTo>
                        <a:cubicBezTo>
                          <a:pt x="1515053" y="660762"/>
                          <a:pt x="1514157" y="678393"/>
                          <a:pt x="1508837" y="689033"/>
                        </a:cubicBezTo>
                        <a:cubicBezTo>
                          <a:pt x="1506789" y="693129"/>
                          <a:pt x="1503757" y="696653"/>
                          <a:pt x="1501217" y="700463"/>
                        </a:cubicBezTo>
                        <a:cubicBezTo>
                          <a:pt x="1500321" y="705841"/>
                          <a:pt x="1495447" y="742409"/>
                          <a:pt x="1489787" y="746183"/>
                        </a:cubicBezTo>
                        <a:lnTo>
                          <a:pt x="1478357" y="753803"/>
                        </a:lnTo>
                        <a:cubicBezTo>
                          <a:pt x="1475817" y="757613"/>
                          <a:pt x="1473975" y="761995"/>
                          <a:pt x="1470737" y="765233"/>
                        </a:cubicBezTo>
                        <a:cubicBezTo>
                          <a:pt x="1459818" y="776152"/>
                          <a:pt x="1460272" y="770465"/>
                          <a:pt x="1447877" y="776663"/>
                        </a:cubicBezTo>
                        <a:cubicBezTo>
                          <a:pt x="1443781" y="778711"/>
                          <a:pt x="1440257" y="781743"/>
                          <a:pt x="1436447" y="784283"/>
                        </a:cubicBezTo>
                        <a:cubicBezTo>
                          <a:pt x="1433907" y="788093"/>
                          <a:pt x="1430875" y="791617"/>
                          <a:pt x="1428827" y="795713"/>
                        </a:cubicBezTo>
                        <a:cubicBezTo>
                          <a:pt x="1427031" y="799305"/>
                          <a:pt x="1426074" y="803268"/>
                          <a:pt x="1425017" y="807143"/>
                        </a:cubicBezTo>
                        <a:cubicBezTo>
                          <a:pt x="1415204" y="843123"/>
                          <a:pt x="1419354" y="828764"/>
                          <a:pt x="1413587" y="860483"/>
                        </a:cubicBezTo>
                        <a:cubicBezTo>
                          <a:pt x="1412429" y="866854"/>
                          <a:pt x="1410762" y="873133"/>
                          <a:pt x="1409777" y="879533"/>
                        </a:cubicBezTo>
                        <a:cubicBezTo>
                          <a:pt x="1408220" y="889653"/>
                          <a:pt x="1410125" y="900656"/>
                          <a:pt x="1405967" y="910013"/>
                        </a:cubicBezTo>
                        <a:cubicBezTo>
                          <a:pt x="1404336" y="913683"/>
                          <a:pt x="1398433" y="912849"/>
                          <a:pt x="1394537" y="913823"/>
                        </a:cubicBezTo>
                        <a:cubicBezTo>
                          <a:pt x="1388255" y="915394"/>
                          <a:pt x="1381837" y="916363"/>
                          <a:pt x="1375487" y="917633"/>
                        </a:cubicBezTo>
                        <a:cubicBezTo>
                          <a:pt x="1371677" y="920173"/>
                          <a:pt x="1367295" y="922015"/>
                          <a:pt x="1364057" y="925253"/>
                        </a:cubicBezTo>
                        <a:cubicBezTo>
                          <a:pt x="1360819" y="928491"/>
                          <a:pt x="1360013" y="933822"/>
                          <a:pt x="1356437" y="936683"/>
                        </a:cubicBezTo>
                        <a:cubicBezTo>
                          <a:pt x="1351501" y="940632"/>
                          <a:pt x="1322381" y="944264"/>
                          <a:pt x="1322147" y="944303"/>
                        </a:cubicBezTo>
                        <a:cubicBezTo>
                          <a:pt x="1318337" y="946843"/>
                          <a:pt x="1314901" y="950063"/>
                          <a:pt x="1310717" y="951923"/>
                        </a:cubicBezTo>
                        <a:cubicBezTo>
                          <a:pt x="1288204" y="961929"/>
                          <a:pt x="1279723" y="960447"/>
                          <a:pt x="1253567" y="963353"/>
                        </a:cubicBezTo>
                        <a:cubicBezTo>
                          <a:pt x="1249757" y="964623"/>
                          <a:pt x="1246033" y="966189"/>
                          <a:pt x="1242137" y="967163"/>
                        </a:cubicBezTo>
                        <a:cubicBezTo>
                          <a:pt x="1235855" y="968734"/>
                          <a:pt x="1227301" y="966056"/>
                          <a:pt x="1223087" y="970973"/>
                        </a:cubicBezTo>
                        <a:cubicBezTo>
                          <a:pt x="1218060" y="976838"/>
                          <a:pt x="1222414" y="986774"/>
                          <a:pt x="1219277" y="993833"/>
                        </a:cubicBezTo>
                        <a:cubicBezTo>
                          <a:pt x="1216189" y="1000781"/>
                          <a:pt x="1202489" y="1008835"/>
                          <a:pt x="1196417" y="1012883"/>
                        </a:cubicBezTo>
                        <a:cubicBezTo>
                          <a:pt x="1195147" y="1016693"/>
                          <a:pt x="1193581" y="1020417"/>
                          <a:pt x="1192607" y="1024313"/>
                        </a:cubicBezTo>
                        <a:cubicBezTo>
                          <a:pt x="1183060" y="1062500"/>
                          <a:pt x="1187369" y="1087660"/>
                          <a:pt x="1192607" y="1134803"/>
                        </a:cubicBezTo>
                        <a:cubicBezTo>
                          <a:pt x="1193113" y="1139354"/>
                          <a:pt x="1198179" y="1142137"/>
                          <a:pt x="1200227" y="1146233"/>
                        </a:cubicBezTo>
                        <a:cubicBezTo>
                          <a:pt x="1202023" y="1149825"/>
                          <a:pt x="1202767" y="1153853"/>
                          <a:pt x="1204037" y="1157663"/>
                        </a:cubicBezTo>
                        <a:cubicBezTo>
                          <a:pt x="1205307" y="1170363"/>
                          <a:pt x="1205495" y="1183218"/>
                          <a:pt x="1207847" y="1195763"/>
                        </a:cubicBezTo>
                        <a:cubicBezTo>
                          <a:pt x="1209327" y="1203658"/>
                          <a:pt x="1215467" y="1218623"/>
                          <a:pt x="1215467" y="1218623"/>
                        </a:cubicBezTo>
                        <a:cubicBezTo>
                          <a:pt x="1212927" y="1214813"/>
                          <a:pt x="1247243" y="1249258"/>
                          <a:pt x="1249757" y="1264343"/>
                        </a:cubicBezTo>
                        <a:lnTo>
                          <a:pt x="1230707" y="1298633"/>
                        </a:lnTo>
                        <a:cubicBezTo>
                          <a:pt x="1231977" y="1302443"/>
                          <a:pt x="1233857" y="1306102"/>
                          <a:pt x="1234517" y="1310063"/>
                        </a:cubicBezTo>
                        <a:lnTo>
                          <a:pt x="1238327" y="1332923"/>
                        </a:lnTo>
                        <a:cubicBezTo>
                          <a:pt x="1237057" y="1345623"/>
                          <a:pt x="1238324" y="1358841"/>
                          <a:pt x="1234517" y="1371023"/>
                        </a:cubicBezTo>
                        <a:cubicBezTo>
                          <a:pt x="1231785" y="1379764"/>
                          <a:pt x="1222173" y="1385195"/>
                          <a:pt x="1219277" y="1393883"/>
                        </a:cubicBezTo>
                        <a:lnTo>
                          <a:pt x="1215467" y="1405313"/>
                        </a:lnTo>
                        <a:cubicBezTo>
                          <a:pt x="1214197" y="1452303"/>
                          <a:pt x="1214004" y="1499334"/>
                          <a:pt x="1211657" y="1546283"/>
                        </a:cubicBezTo>
                        <a:cubicBezTo>
                          <a:pt x="1211456" y="1550294"/>
                          <a:pt x="1209643" y="1554121"/>
                          <a:pt x="1207847" y="1557713"/>
                        </a:cubicBezTo>
                        <a:cubicBezTo>
                          <a:pt x="1205799" y="1561809"/>
                          <a:pt x="1202767" y="1565333"/>
                          <a:pt x="1200227" y="1569143"/>
                        </a:cubicBezTo>
                        <a:cubicBezTo>
                          <a:pt x="1187527" y="1567873"/>
                          <a:pt x="1174309" y="1569140"/>
                          <a:pt x="1162127" y="1565333"/>
                        </a:cubicBezTo>
                        <a:cubicBezTo>
                          <a:pt x="1153386" y="1562601"/>
                          <a:pt x="1139267" y="1550093"/>
                          <a:pt x="1139267" y="1550093"/>
                        </a:cubicBezTo>
                        <a:cubicBezTo>
                          <a:pt x="1134187" y="1542473"/>
                          <a:pt x="1131647" y="1532313"/>
                          <a:pt x="1124027" y="1527233"/>
                        </a:cubicBezTo>
                        <a:cubicBezTo>
                          <a:pt x="1120217" y="1524693"/>
                          <a:pt x="1116693" y="1521661"/>
                          <a:pt x="1112597" y="1519613"/>
                        </a:cubicBezTo>
                        <a:cubicBezTo>
                          <a:pt x="1106507" y="1516568"/>
                          <a:pt x="1091624" y="1513621"/>
                          <a:pt x="1085927" y="1511993"/>
                        </a:cubicBezTo>
                        <a:cubicBezTo>
                          <a:pt x="1059328" y="1504393"/>
                          <a:pt x="1093342" y="1510875"/>
                          <a:pt x="1047827" y="1504373"/>
                        </a:cubicBezTo>
                        <a:cubicBezTo>
                          <a:pt x="1022087" y="1495793"/>
                          <a:pt x="1049987" y="1507692"/>
                          <a:pt x="1028777" y="1489133"/>
                        </a:cubicBezTo>
                        <a:cubicBezTo>
                          <a:pt x="1021885" y="1483102"/>
                          <a:pt x="1005917" y="1473893"/>
                          <a:pt x="1005917" y="1473893"/>
                        </a:cubicBezTo>
                        <a:cubicBezTo>
                          <a:pt x="980803" y="1436222"/>
                          <a:pt x="1002718" y="1458959"/>
                          <a:pt x="979247" y="1447223"/>
                        </a:cubicBezTo>
                        <a:cubicBezTo>
                          <a:pt x="975151" y="1445175"/>
                          <a:pt x="972026" y="1441407"/>
                          <a:pt x="967817" y="1439603"/>
                        </a:cubicBezTo>
                        <a:cubicBezTo>
                          <a:pt x="963004" y="1437540"/>
                          <a:pt x="957593" y="1437298"/>
                          <a:pt x="952577" y="1435793"/>
                        </a:cubicBezTo>
                        <a:cubicBezTo>
                          <a:pt x="944884" y="1433485"/>
                          <a:pt x="929717" y="1428173"/>
                          <a:pt x="929717" y="1428173"/>
                        </a:cubicBezTo>
                        <a:cubicBezTo>
                          <a:pt x="923367" y="1429443"/>
                          <a:pt x="916915" y="1430279"/>
                          <a:pt x="910667" y="1431983"/>
                        </a:cubicBezTo>
                        <a:cubicBezTo>
                          <a:pt x="902918" y="1434096"/>
                          <a:pt x="895730" y="1438283"/>
                          <a:pt x="887807" y="1439603"/>
                        </a:cubicBezTo>
                        <a:cubicBezTo>
                          <a:pt x="880187" y="1440873"/>
                          <a:pt x="872441" y="1441539"/>
                          <a:pt x="864947" y="1443413"/>
                        </a:cubicBezTo>
                        <a:cubicBezTo>
                          <a:pt x="857155" y="1445361"/>
                          <a:pt x="849707" y="1448493"/>
                          <a:pt x="842087" y="1451033"/>
                        </a:cubicBezTo>
                        <a:lnTo>
                          <a:pt x="819227" y="1458653"/>
                        </a:lnTo>
                        <a:lnTo>
                          <a:pt x="807797" y="1462463"/>
                        </a:lnTo>
                        <a:cubicBezTo>
                          <a:pt x="803987" y="1463733"/>
                          <a:pt x="800343" y="1465705"/>
                          <a:pt x="796367" y="1466273"/>
                        </a:cubicBezTo>
                        <a:lnTo>
                          <a:pt x="769697" y="1470083"/>
                        </a:lnTo>
                        <a:cubicBezTo>
                          <a:pt x="765887" y="1472623"/>
                          <a:pt x="760694" y="1473820"/>
                          <a:pt x="758267" y="1477703"/>
                        </a:cubicBezTo>
                        <a:cubicBezTo>
                          <a:pt x="754010" y="1484514"/>
                          <a:pt x="758267" y="1498023"/>
                          <a:pt x="750647" y="1500563"/>
                        </a:cubicBezTo>
                        <a:cubicBezTo>
                          <a:pt x="720458" y="1510626"/>
                          <a:pt x="735710" y="1506863"/>
                          <a:pt x="704927" y="1511993"/>
                        </a:cubicBezTo>
                        <a:cubicBezTo>
                          <a:pt x="678257" y="1510723"/>
                          <a:pt x="651222" y="1512758"/>
                          <a:pt x="624917" y="1508183"/>
                        </a:cubicBezTo>
                        <a:cubicBezTo>
                          <a:pt x="620406" y="1507398"/>
                          <a:pt x="620228" y="1500271"/>
                          <a:pt x="617297" y="1496753"/>
                        </a:cubicBezTo>
                        <a:cubicBezTo>
                          <a:pt x="608130" y="1485752"/>
                          <a:pt x="605676" y="1485195"/>
                          <a:pt x="594437" y="1477703"/>
                        </a:cubicBezTo>
                        <a:cubicBezTo>
                          <a:pt x="591897" y="1473893"/>
                          <a:pt x="588865" y="1470369"/>
                          <a:pt x="586817" y="1466273"/>
                        </a:cubicBezTo>
                        <a:cubicBezTo>
                          <a:pt x="585021" y="1462681"/>
                          <a:pt x="583007" y="1458859"/>
                          <a:pt x="583007" y="1454843"/>
                        </a:cubicBezTo>
                        <a:cubicBezTo>
                          <a:pt x="583007" y="1421799"/>
                          <a:pt x="581974" y="1388471"/>
                          <a:pt x="586817" y="1355783"/>
                        </a:cubicBezTo>
                        <a:cubicBezTo>
                          <a:pt x="587406" y="1351810"/>
                          <a:pt x="594437" y="1353243"/>
                          <a:pt x="598247" y="1351973"/>
                        </a:cubicBezTo>
                        <a:cubicBezTo>
                          <a:pt x="608470" y="1321305"/>
                          <a:pt x="619175" y="1293749"/>
                          <a:pt x="598247" y="1256723"/>
                        </a:cubicBezTo>
                        <a:cubicBezTo>
                          <a:pt x="590722" y="1243410"/>
                          <a:pt x="567767" y="1254183"/>
                          <a:pt x="552527" y="1252913"/>
                        </a:cubicBezTo>
                        <a:cubicBezTo>
                          <a:pt x="548717" y="1250373"/>
                          <a:pt x="545281" y="1247153"/>
                          <a:pt x="541097" y="1245293"/>
                        </a:cubicBezTo>
                        <a:cubicBezTo>
                          <a:pt x="533757" y="1242031"/>
                          <a:pt x="524920" y="1242128"/>
                          <a:pt x="518237" y="1237673"/>
                        </a:cubicBezTo>
                        <a:cubicBezTo>
                          <a:pt x="502324" y="1227064"/>
                          <a:pt x="510045" y="1233291"/>
                          <a:pt x="495377" y="1218623"/>
                        </a:cubicBezTo>
                        <a:cubicBezTo>
                          <a:pt x="494107" y="1214813"/>
                          <a:pt x="494407" y="1210033"/>
                          <a:pt x="491567" y="1207193"/>
                        </a:cubicBezTo>
                        <a:cubicBezTo>
                          <a:pt x="485091" y="1200717"/>
                          <a:pt x="468707" y="1191953"/>
                          <a:pt x="468707" y="1191953"/>
                        </a:cubicBezTo>
                        <a:cubicBezTo>
                          <a:pt x="448387" y="1161473"/>
                          <a:pt x="475057" y="1198303"/>
                          <a:pt x="449657" y="1172903"/>
                        </a:cubicBezTo>
                        <a:cubicBezTo>
                          <a:pt x="424257" y="1147503"/>
                          <a:pt x="461087" y="1174173"/>
                          <a:pt x="430607" y="1153853"/>
                        </a:cubicBezTo>
                        <a:cubicBezTo>
                          <a:pt x="429337" y="1150043"/>
                          <a:pt x="429637" y="1145263"/>
                          <a:pt x="426797" y="1142423"/>
                        </a:cubicBezTo>
                        <a:cubicBezTo>
                          <a:pt x="423957" y="1139583"/>
                          <a:pt x="418959" y="1140409"/>
                          <a:pt x="415367" y="1138613"/>
                        </a:cubicBezTo>
                        <a:cubicBezTo>
                          <a:pt x="411271" y="1136565"/>
                          <a:pt x="407747" y="1133533"/>
                          <a:pt x="403937" y="1130993"/>
                        </a:cubicBezTo>
                        <a:lnTo>
                          <a:pt x="388697" y="1108133"/>
                        </a:lnTo>
                        <a:cubicBezTo>
                          <a:pt x="386157" y="1104323"/>
                          <a:pt x="382525" y="1101047"/>
                          <a:pt x="381077" y="1096703"/>
                        </a:cubicBezTo>
                        <a:lnTo>
                          <a:pt x="377267" y="1085273"/>
                        </a:lnTo>
                        <a:cubicBezTo>
                          <a:pt x="372461" y="1046823"/>
                          <a:pt x="376695" y="1064507"/>
                          <a:pt x="365837" y="1031933"/>
                        </a:cubicBezTo>
                        <a:lnTo>
                          <a:pt x="362027" y="1020503"/>
                        </a:lnTo>
                        <a:lnTo>
                          <a:pt x="358217" y="1009073"/>
                        </a:lnTo>
                        <a:cubicBezTo>
                          <a:pt x="359487" y="968433"/>
                          <a:pt x="359707" y="927747"/>
                          <a:pt x="362027" y="887153"/>
                        </a:cubicBezTo>
                        <a:cubicBezTo>
                          <a:pt x="362256" y="883143"/>
                          <a:pt x="364041" y="879315"/>
                          <a:pt x="365837" y="875723"/>
                        </a:cubicBezTo>
                        <a:cubicBezTo>
                          <a:pt x="367885" y="871627"/>
                          <a:pt x="370917" y="868103"/>
                          <a:pt x="373457" y="864293"/>
                        </a:cubicBezTo>
                        <a:cubicBezTo>
                          <a:pt x="371553" y="852866"/>
                          <a:pt x="368736" y="828636"/>
                          <a:pt x="362027" y="818573"/>
                        </a:cubicBezTo>
                        <a:lnTo>
                          <a:pt x="346787" y="795713"/>
                        </a:lnTo>
                        <a:lnTo>
                          <a:pt x="339167" y="784283"/>
                        </a:lnTo>
                        <a:cubicBezTo>
                          <a:pt x="332958" y="774970"/>
                          <a:pt x="331406" y="769466"/>
                          <a:pt x="320117" y="765233"/>
                        </a:cubicBezTo>
                        <a:cubicBezTo>
                          <a:pt x="314054" y="762959"/>
                          <a:pt x="307349" y="762994"/>
                          <a:pt x="301067" y="761423"/>
                        </a:cubicBezTo>
                        <a:cubicBezTo>
                          <a:pt x="297171" y="760449"/>
                          <a:pt x="293606" y="758224"/>
                          <a:pt x="289637" y="757613"/>
                        </a:cubicBezTo>
                        <a:cubicBezTo>
                          <a:pt x="277022" y="755672"/>
                          <a:pt x="264237" y="755073"/>
                          <a:pt x="251537" y="753803"/>
                        </a:cubicBezTo>
                        <a:cubicBezTo>
                          <a:pt x="247727" y="751263"/>
                          <a:pt x="243345" y="749421"/>
                          <a:pt x="240107" y="746183"/>
                        </a:cubicBezTo>
                        <a:cubicBezTo>
                          <a:pt x="236869" y="742945"/>
                          <a:pt x="236063" y="737614"/>
                          <a:pt x="232487" y="734753"/>
                        </a:cubicBezTo>
                        <a:cubicBezTo>
                          <a:pt x="229351" y="732244"/>
                          <a:pt x="224867" y="732213"/>
                          <a:pt x="221057" y="730943"/>
                        </a:cubicBezTo>
                        <a:cubicBezTo>
                          <a:pt x="218517" y="723323"/>
                          <a:pt x="213608" y="716113"/>
                          <a:pt x="213437" y="708083"/>
                        </a:cubicBezTo>
                        <a:cubicBezTo>
                          <a:pt x="209530" y="524435"/>
                          <a:pt x="259303" y="562131"/>
                          <a:pt x="198197" y="521393"/>
                        </a:cubicBezTo>
                        <a:cubicBezTo>
                          <a:pt x="195657" y="517583"/>
                          <a:pt x="193815" y="513201"/>
                          <a:pt x="190577" y="509963"/>
                        </a:cubicBezTo>
                        <a:cubicBezTo>
                          <a:pt x="187339" y="506725"/>
                          <a:pt x="182008" y="505919"/>
                          <a:pt x="179147" y="502343"/>
                        </a:cubicBezTo>
                        <a:cubicBezTo>
                          <a:pt x="158115" y="476053"/>
                          <a:pt x="196664" y="505131"/>
                          <a:pt x="163907" y="483293"/>
                        </a:cubicBezTo>
                        <a:cubicBezTo>
                          <a:pt x="161367" y="479483"/>
                          <a:pt x="159863" y="474724"/>
                          <a:pt x="156287" y="471863"/>
                        </a:cubicBezTo>
                        <a:cubicBezTo>
                          <a:pt x="153151" y="469354"/>
                          <a:pt x="148846" y="468522"/>
                          <a:pt x="144857" y="468053"/>
                        </a:cubicBezTo>
                        <a:cubicBezTo>
                          <a:pt x="127154" y="465970"/>
                          <a:pt x="109297" y="465513"/>
                          <a:pt x="91517" y="464243"/>
                        </a:cubicBezTo>
                        <a:cubicBezTo>
                          <a:pt x="88977" y="460433"/>
                          <a:pt x="85945" y="456909"/>
                          <a:pt x="83897" y="452813"/>
                        </a:cubicBezTo>
                        <a:cubicBezTo>
                          <a:pt x="82101" y="449221"/>
                          <a:pt x="82596" y="444519"/>
                          <a:pt x="80087" y="441383"/>
                        </a:cubicBezTo>
                        <a:cubicBezTo>
                          <a:pt x="77226" y="437807"/>
                          <a:pt x="72467" y="436303"/>
                          <a:pt x="68657" y="433763"/>
                        </a:cubicBezTo>
                        <a:cubicBezTo>
                          <a:pt x="66117" y="429953"/>
                          <a:pt x="63968" y="425851"/>
                          <a:pt x="61037" y="422333"/>
                        </a:cubicBezTo>
                        <a:cubicBezTo>
                          <a:pt x="52492" y="412079"/>
                          <a:pt x="47392" y="411635"/>
                          <a:pt x="41987" y="399473"/>
                        </a:cubicBezTo>
                        <a:cubicBezTo>
                          <a:pt x="38725" y="392133"/>
                          <a:pt x="36907" y="384233"/>
                          <a:pt x="34367" y="376613"/>
                        </a:cubicBezTo>
                        <a:lnTo>
                          <a:pt x="26747" y="353753"/>
                        </a:lnTo>
                        <a:cubicBezTo>
                          <a:pt x="25477" y="349943"/>
                          <a:pt x="25777" y="345163"/>
                          <a:pt x="22937" y="342323"/>
                        </a:cubicBezTo>
                        <a:lnTo>
                          <a:pt x="11507" y="330893"/>
                        </a:lnTo>
                        <a:cubicBezTo>
                          <a:pt x="10237" y="327083"/>
                          <a:pt x="8117" y="323457"/>
                          <a:pt x="7697" y="319463"/>
                        </a:cubicBezTo>
                        <a:cubicBezTo>
                          <a:pt x="0" y="246341"/>
                          <a:pt x="2470" y="96897"/>
                          <a:pt x="7697" y="56573"/>
                        </a:cubicBezTo>
                        <a:cubicBezTo>
                          <a:pt x="8690" y="48912"/>
                          <a:pt x="22910" y="53855"/>
                          <a:pt x="30557" y="52763"/>
                        </a:cubicBezTo>
                        <a:cubicBezTo>
                          <a:pt x="40693" y="51315"/>
                          <a:pt x="50877" y="50223"/>
                          <a:pt x="61037" y="48953"/>
                        </a:cubicBezTo>
                        <a:cubicBezTo>
                          <a:pt x="62307" y="45143"/>
                          <a:pt x="62007" y="40363"/>
                          <a:pt x="64847" y="37523"/>
                        </a:cubicBezTo>
                        <a:cubicBezTo>
                          <a:pt x="67687" y="34683"/>
                          <a:pt x="72268" y="33956"/>
                          <a:pt x="76277" y="33713"/>
                        </a:cubicBezTo>
                        <a:cubicBezTo>
                          <a:pt x="114328" y="31407"/>
                          <a:pt x="152477" y="31173"/>
                          <a:pt x="190577" y="29903"/>
                        </a:cubicBezTo>
                        <a:cubicBezTo>
                          <a:pt x="195592" y="14859"/>
                          <a:pt x="193752" y="19743"/>
                          <a:pt x="202007" y="1847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7" name="Group 63"/>
                  <p:cNvGrpSpPr>
                    <a:grpSpLocks/>
                  </p:cNvGrpSpPr>
                  <p:nvPr/>
                </p:nvGrpSpPr>
                <p:grpSpPr bwMode="auto">
                  <a:xfrm>
                    <a:off x="1301007" y="788995"/>
                    <a:ext cx="4572000" cy="3862450"/>
                    <a:chOff x="1324757" y="760295"/>
                    <a:chExt cx="4572000" cy="3862450"/>
                  </a:xfrm>
                </p:grpSpPr>
                <p:pic>
                  <p:nvPicPr>
                    <p:cNvPr id="18467" name="Picture 5" descr="D:\Zeppelin University\KULIAH\Kuliah ZU sem 4\TESIS\8.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4757" y="760295"/>
                      <a:ext cx="4572000" cy="38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7" descr="D:\Zeppelin University\KULIAH\Kuliah ZU sem 4\TESIS\10.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23794" y="2752760"/>
                      <a:ext cx="822885" cy="68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p:nvPr/>
                  </p:nvSpPr>
                  <p:spPr>
                    <a:xfrm>
                      <a:off x="3545892" y="2060732"/>
                      <a:ext cx="561040" cy="55937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dirty="0">
                          <a:solidFill>
                            <a:prstClr val="white"/>
                          </a:solidFill>
                        </a:rPr>
                        <a:t>1</a:t>
                      </a:r>
                    </a:p>
                  </p:txBody>
                </p:sp>
                <p:sp>
                  <p:nvSpPr>
                    <p:cNvPr id="23" name="Oval 22"/>
                    <p:cNvSpPr/>
                    <p:nvPr/>
                  </p:nvSpPr>
                  <p:spPr>
                    <a:xfrm>
                      <a:off x="5114101" y="1948442"/>
                      <a:ext cx="326710" cy="32647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dirty="0">
                          <a:solidFill>
                            <a:prstClr val="white"/>
                          </a:solidFill>
                        </a:rPr>
                        <a:t>2</a:t>
                      </a:r>
                    </a:p>
                  </p:txBody>
                </p:sp>
                <p:sp>
                  <p:nvSpPr>
                    <p:cNvPr id="24" name="Oval 23"/>
                    <p:cNvSpPr/>
                    <p:nvPr/>
                  </p:nvSpPr>
                  <p:spPr>
                    <a:xfrm>
                      <a:off x="3735158" y="3065105"/>
                      <a:ext cx="326710" cy="3264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dirty="0">
                          <a:solidFill>
                            <a:prstClr val="white"/>
                          </a:solidFill>
                        </a:rPr>
                        <a:t>2</a:t>
                      </a:r>
                    </a:p>
                  </p:txBody>
                </p:sp>
                <p:sp>
                  <p:nvSpPr>
                    <p:cNvPr id="25" name="Oval 24"/>
                    <p:cNvSpPr/>
                    <p:nvPr/>
                  </p:nvSpPr>
                  <p:spPr>
                    <a:xfrm>
                      <a:off x="2371987" y="3451882"/>
                      <a:ext cx="326711" cy="3264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dirty="0">
                          <a:solidFill>
                            <a:prstClr val="white"/>
                          </a:solidFill>
                        </a:rPr>
                        <a:t>2</a:t>
                      </a:r>
                    </a:p>
                  </p:txBody>
                </p:sp>
                <p:sp>
                  <p:nvSpPr>
                    <p:cNvPr id="26" name="Oval 25"/>
                    <p:cNvSpPr/>
                    <p:nvPr/>
                  </p:nvSpPr>
                  <p:spPr>
                    <a:xfrm>
                      <a:off x="2241303" y="2405921"/>
                      <a:ext cx="326711" cy="32647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dirty="0">
                          <a:solidFill>
                            <a:prstClr val="white"/>
                          </a:solidFill>
                        </a:rPr>
                        <a:t>2</a:t>
                      </a:r>
                    </a:p>
                  </p:txBody>
                </p:sp>
                <p:sp>
                  <p:nvSpPr>
                    <p:cNvPr id="27" name="Oval 26"/>
                    <p:cNvSpPr/>
                    <p:nvPr/>
                  </p:nvSpPr>
                  <p:spPr>
                    <a:xfrm>
                      <a:off x="4329997" y="2405921"/>
                      <a:ext cx="326710" cy="32647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dirty="0">
                          <a:solidFill>
                            <a:prstClr val="white"/>
                          </a:solidFill>
                        </a:rPr>
                        <a:t>2</a:t>
                      </a:r>
                    </a:p>
                  </p:txBody>
                </p:sp>
                <p:sp>
                  <p:nvSpPr>
                    <p:cNvPr id="28" name="Oval 27"/>
                    <p:cNvSpPr/>
                    <p:nvPr/>
                  </p:nvSpPr>
                  <p:spPr>
                    <a:xfrm>
                      <a:off x="3302549" y="3686860"/>
                      <a:ext cx="326710" cy="32647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dirty="0">
                          <a:solidFill>
                            <a:prstClr val="white"/>
                          </a:solidFill>
                        </a:rPr>
                        <a:t>2</a:t>
                      </a:r>
                    </a:p>
                  </p:txBody>
                </p:sp>
                <p:sp>
                  <p:nvSpPr>
                    <p:cNvPr id="29" name="Oval 28"/>
                    <p:cNvSpPr/>
                    <p:nvPr/>
                  </p:nvSpPr>
                  <p:spPr>
                    <a:xfrm>
                      <a:off x="2698698" y="1948442"/>
                      <a:ext cx="326710" cy="32647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dirty="0">
                          <a:solidFill>
                            <a:prstClr val="white"/>
                          </a:solidFill>
                        </a:rPr>
                        <a:t>2</a:t>
                      </a:r>
                    </a:p>
                  </p:txBody>
                </p:sp>
                <p:cxnSp>
                  <p:nvCxnSpPr>
                    <p:cNvPr id="30" name="Straight Arrow Connector 29"/>
                    <p:cNvCxnSpPr>
                      <a:stCxn id="22" idx="1"/>
                      <a:endCxn id="29" idx="7"/>
                    </p:cNvCxnSpPr>
                    <p:nvPr/>
                  </p:nvCxnSpPr>
                  <p:spPr>
                    <a:xfrm flipH="1" flipV="1">
                      <a:off x="2975838" y="1996269"/>
                      <a:ext cx="653421" cy="1476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2" idx="3"/>
                      <a:endCxn id="25" idx="7"/>
                    </p:cNvCxnSpPr>
                    <p:nvPr/>
                  </p:nvCxnSpPr>
                  <p:spPr>
                    <a:xfrm flipH="1">
                      <a:off x="2649128" y="2539005"/>
                      <a:ext cx="980130" cy="9607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8" idx="0"/>
                    </p:cNvCxnSpPr>
                    <p:nvPr/>
                  </p:nvCxnSpPr>
                  <p:spPr>
                    <a:xfrm flipH="1">
                      <a:off x="3464778" y="2603467"/>
                      <a:ext cx="270381" cy="10833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654002" y="2829865"/>
                      <a:ext cx="457478" cy="337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2" idx="6"/>
                    </p:cNvCxnSpPr>
                    <p:nvPr/>
                  </p:nvCxnSpPr>
                  <p:spPr>
                    <a:xfrm>
                      <a:off x="4106932" y="2341457"/>
                      <a:ext cx="223065" cy="1289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7"/>
                      <a:endCxn id="23" idx="2"/>
                    </p:cNvCxnSpPr>
                    <p:nvPr/>
                  </p:nvCxnSpPr>
                  <p:spPr>
                    <a:xfrm flipV="1">
                      <a:off x="4023565" y="2112718"/>
                      <a:ext cx="1090537" cy="311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12" name="Freeform 11"/>
              <p:cNvSpPr/>
              <p:nvPr/>
            </p:nvSpPr>
            <p:spPr>
              <a:xfrm>
                <a:off x="1073588" y="3583063"/>
                <a:ext cx="167351" cy="310419"/>
              </a:xfrm>
              <a:custGeom>
                <a:avLst/>
                <a:gdLst>
                  <a:gd name="connsiteX0" fmla="*/ 0 w 194553"/>
                  <a:gd name="connsiteY0" fmla="*/ 0 h 345332"/>
                  <a:gd name="connsiteX1" fmla="*/ 4864 w 194553"/>
                  <a:gd name="connsiteY1" fmla="*/ 29183 h 345332"/>
                  <a:gd name="connsiteX2" fmla="*/ 34047 w 194553"/>
                  <a:gd name="connsiteY2" fmla="*/ 53502 h 345332"/>
                  <a:gd name="connsiteX3" fmla="*/ 43775 w 194553"/>
                  <a:gd name="connsiteY3" fmla="*/ 82685 h 345332"/>
                  <a:gd name="connsiteX4" fmla="*/ 48639 w 194553"/>
                  <a:gd name="connsiteY4" fmla="*/ 145915 h 345332"/>
                  <a:gd name="connsiteX5" fmla="*/ 68094 w 194553"/>
                  <a:gd name="connsiteY5" fmla="*/ 150779 h 345332"/>
                  <a:gd name="connsiteX6" fmla="*/ 107005 w 194553"/>
                  <a:gd name="connsiteY6" fmla="*/ 155643 h 345332"/>
                  <a:gd name="connsiteX7" fmla="*/ 121596 w 194553"/>
                  <a:gd name="connsiteY7" fmla="*/ 184826 h 345332"/>
                  <a:gd name="connsiteX8" fmla="*/ 131324 w 194553"/>
                  <a:gd name="connsiteY8" fmla="*/ 228600 h 345332"/>
                  <a:gd name="connsiteX9" fmla="*/ 145915 w 194553"/>
                  <a:gd name="connsiteY9" fmla="*/ 238328 h 345332"/>
                  <a:gd name="connsiteX10" fmla="*/ 175098 w 194553"/>
                  <a:gd name="connsiteY10" fmla="*/ 262647 h 345332"/>
                  <a:gd name="connsiteX11" fmla="*/ 179962 w 194553"/>
                  <a:gd name="connsiteY11" fmla="*/ 277238 h 345332"/>
                  <a:gd name="connsiteX12" fmla="*/ 184826 w 194553"/>
                  <a:gd name="connsiteY12" fmla="*/ 325877 h 345332"/>
                  <a:gd name="connsiteX13" fmla="*/ 194553 w 194553"/>
                  <a:gd name="connsiteY13" fmla="*/ 340468 h 345332"/>
                  <a:gd name="connsiteX14" fmla="*/ 184826 w 194553"/>
                  <a:gd name="connsiteY14" fmla="*/ 345332 h 34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553" h="345332">
                    <a:moveTo>
                      <a:pt x="0" y="0"/>
                    </a:moveTo>
                    <a:cubicBezTo>
                      <a:pt x="1621" y="9728"/>
                      <a:pt x="859" y="20171"/>
                      <a:pt x="4864" y="29183"/>
                    </a:cubicBezTo>
                    <a:cubicBezTo>
                      <a:pt x="8805" y="38050"/>
                      <a:pt x="26297" y="48335"/>
                      <a:pt x="34047" y="53502"/>
                    </a:cubicBezTo>
                    <a:cubicBezTo>
                      <a:pt x="37290" y="63230"/>
                      <a:pt x="42989" y="72461"/>
                      <a:pt x="43775" y="82685"/>
                    </a:cubicBezTo>
                    <a:cubicBezTo>
                      <a:pt x="45396" y="103762"/>
                      <a:pt x="41529" y="126008"/>
                      <a:pt x="48639" y="145915"/>
                    </a:cubicBezTo>
                    <a:cubicBezTo>
                      <a:pt x="50887" y="152210"/>
                      <a:pt x="61500" y="149680"/>
                      <a:pt x="68094" y="150779"/>
                    </a:cubicBezTo>
                    <a:cubicBezTo>
                      <a:pt x="80987" y="152928"/>
                      <a:pt x="94035" y="154022"/>
                      <a:pt x="107005" y="155643"/>
                    </a:cubicBezTo>
                    <a:cubicBezTo>
                      <a:pt x="115750" y="168761"/>
                      <a:pt x="118240" y="169723"/>
                      <a:pt x="121596" y="184826"/>
                    </a:cubicBezTo>
                    <a:cubicBezTo>
                      <a:pt x="121669" y="185155"/>
                      <a:pt x="126271" y="222283"/>
                      <a:pt x="131324" y="228600"/>
                    </a:cubicBezTo>
                    <a:cubicBezTo>
                      <a:pt x="134976" y="233165"/>
                      <a:pt x="141424" y="234586"/>
                      <a:pt x="145915" y="238328"/>
                    </a:cubicBezTo>
                    <a:cubicBezTo>
                      <a:pt x="183365" y="269536"/>
                      <a:pt x="138872" y="238494"/>
                      <a:pt x="175098" y="262647"/>
                    </a:cubicBezTo>
                    <a:cubicBezTo>
                      <a:pt x="176719" y="267511"/>
                      <a:pt x="179182" y="272171"/>
                      <a:pt x="179962" y="277238"/>
                    </a:cubicBezTo>
                    <a:cubicBezTo>
                      <a:pt x="182440" y="293342"/>
                      <a:pt x="181162" y="310000"/>
                      <a:pt x="184826" y="325877"/>
                    </a:cubicBezTo>
                    <a:cubicBezTo>
                      <a:pt x="186140" y="331573"/>
                      <a:pt x="194553" y="334623"/>
                      <a:pt x="194553" y="340468"/>
                    </a:cubicBezTo>
                    <a:cubicBezTo>
                      <a:pt x="194553" y="344093"/>
                      <a:pt x="188068" y="343711"/>
                      <a:pt x="184826" y="34533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de-DE">
                  <a:solidFill>
                    <a:prstClr val="black"/>
                  </a:solidFill>
                </a:endParaRPr>
              </a:p>
            </p:txBody>
          </p:sp>
          <p:cxnSp>
            <p:nvCxnSpPr>
              <p:cNvPr id="13" name="Straight Arrow Connector 12"/>
              <p:cNvCxnSpPr/>
              <p:nvPr/>
            </p:nvCxnSpPr>
            <p:spPr>
              <a:xfrm rot="10800000" flipV="1">
                <a:off x="960305" y="3493662"/>
                <a:ext cx="559982" cy="1303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32805" y="3663772"/>
                <a:ext cx="185374" cy="1949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dirty="0">
                    <a:solidFill>
                      <a:prstClr val="white"/>
                    </a:solidFill>
                  </a:rPr>
                  <a:t>2</a:t>
                </a:r>
              </a:p>
            </p:txBody>
          </p:sp>
          <p:cxnSp>
            <p:nvCxnSpPr>
              <p:cNvPr id="15" name="Straight Arrow Connector 14"/>
              <p:cNvCxnSpPr/>
              <p:nvPr/>
            </p:nvCxnSpPr>
            <p:spPr>
              <a:xfrm flipH="1">
                <a:off x="1285995" y="3569404"/>
                <a:ext cx="247165" cy="1353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4" name="Rectangle 53"/>
          <p:cNvSpPr/>
          <p:nvPr/>
        </p:nvSpPr>
        <p:spPr>
          <a:xfrm>
            <a:off x="5364093" y="5581110"/>
            <a:ext cx="3605287" cy="830997"/>
          </a:xfrm>
          <a:prstGeom prst="rect">
            <a:avLst/>
          </a:prstGeom>
        </p:spPr>
        <p:txBody>
          <a:bodyPr wrap="square">
            <a:spAutoFit/>
          </a:bodyPr>
          <a:lstStyle/>
          <a:p>
            <a:pPr algn="ctr" eaLnBrk="0" fontAlgn="base" hangingPunct="0">
              <a:spcBef>
                <a:spcPct val="0"/>
              </a:spcBef>
              <a:spcAft>
                <a:spcPct val="0"/>
              </a:spcAft>
              <a:defRPr/>
            </a:pPr>
            <a:r>
              <a:rPr lang="id-ID" sz="1600" b="1" dirty="0">
                <a:solidFill>
                  <a:srgbClr val="FF0000"/>
                </a:solidFill>
              </a:rPr>
              <a:t>Bodebek Karpur </a:t>
            </a:r>
            <a:r>
              <a:rPr lang="de-DE" sz="1600" b="1" dirty="0">
                <a:solidFill>
                  <a:srgbClr val="FF0000"/>
                </a:solidFill>
              </a:rPr>
              <a:t>sebagai 1</a:t>
            </a:r>
            <a:r>
              <a:rPr lang="de-DE" sz="1600" b="1" baseline="30000" dirty="0">
                <a:solidFill>
                  <a:srgbClr val="FF0000"/>
                </a:solidFill>
              </a:rPr>
              <a:t>st </a:t>
            </a:r>
            <a:r>
              <a:rPr lang="de-DE" sz="1600" b="1" dirty="0">
                <a:solidFill>
                  <a:srgbClr val="FF0000"/>
                </a:solidFill>
              </a:rPr>
              <a:t>tier</a:t>
            </a:r>
          </a:p>
          <a:p>
            <a:pPr algn="ctr" eaLnBrk="0" fontAlgn="base" hangingPunct="0">
              <a:spcBef>
                <a:spcPct val="0"/>
              </a:spcBef>
              <a:spcAft>
                <a:spcPct val="0"/>
              </a:spcAft>
              <a:defRPr/>
            </a:pPr>
            <a:r>
              <a:rPr lang="id-ID" sz="1600" b="1" dirty="0">
                <a:solidFill>
                  <a:srgbClr val="FF0000"/>
                </a:solidFill>
              </a:rPr>
              <a:t>Berdampingan dengan DKI Jakarta yang juga </a:t>
            </a:r>
            <a:r>
              <a:rPr lang="de-DE" sz="1600" b="1" dirty="0">
                <a:solidFill>
                  <a:srgbClr val="FF0000"/>
                </a:solidFill>
              </a:rPr>
              <a:t>1</a:t>
            </a:r>
            <a:r>
              <a:rPr lang="de-DE" sz="1600" b="1" baseline="30000" dirty="0">
                <a:solidFill>
                  <a:srgbClr val="FF0000"/>
                </a:solidFill>
              </a:rPr>
              <a:t>st</a:t>
            </a:r>
            <a:r>
              <a:rPr lang="de-DE" sz="1600" b="1" dirty="0">
                <a:solidFill>
                  <a:srgbClr val="FF0000"/>
                </a:solidFill>
              </a:rPr>
              <a:t> tier</a:t>
            </a:r>
            <a:r>
              <a:rPr lang="id-ID" sz="1600" b="1" dirty="0">
                <a:solidFill>
                  <a:srgbClr val="FF0000"/>
                </a:solidFill>
              </a:rPr>
              <a:t> </a:t>
            </a:r>
            <a:endParaRPr lang="de-DE" sz="1600" b="1" dirty="0">
              <a:solidFill>
                <a:srgbClr val="FF0000"/>
              </a:solidFill>
            </a:endParaRPr>
          </a:p>
        </p:txBody>
      </p:sp>
      <p:sp>
        <p:nvSpPr>
          <p:cNvPr id="55" name="Rectangle 54"/>
          <p:cNvSpPr/>
          <p:nvPr/>
        </p:nvSpPr>
        <p:spPr>
          <a:xfrm>
            <a:off x="3203852" y="3768100"/>
            <a:ext cx="2062475" cy="954107"/>
          </a:xfrm>
          <a:prstGeom prst="rect">
            <a:avLst/>
          </a:prstGeom>
        </p:spPr>
        <p:txBody>
          <a:bodyPr wrap="square">
            <a:spAutoFit/>
          </a:bodyPr>
          <a:lstStyle/>
          <a:p>
            <a:pPr algn="ctr" eaLnBrk="0" fontAlgn="base" hangingPunct="0">
              <a:spcBef>
                <a:spcPct val="0"/>
              </a:spcBef>
              <a:spcAft>
                <a:spcPct val="0"/>
              </a:spcAft>
              <a:defRPr/>
            </a:pPr>
            <a:r>
              <a:rPr lang="de-DE" sz="1400" b="1" dirty="0">
                <a:solidFill>
                  <a:srgbClr val="FF0000"/>
                </a:solidFill>
              </a:rPr>
              <a:t>DKI Jakarta sebagai 1</a:t>
            </a:r>
            <a:r>
              <a:rPr lang="de-DE" sz="1400" b="1" baseline="30000" dirty="0">
                <a:solidFill>
                  <a:srgbClr val="FF0000"/>
                </a:solidFill>
              </a:rPr>
              <a:t> st </a:t>
            </a:r>
            <a:r>
              <a:rPr lang="de-DE" sz="1400" b="1" dirty="0">
                <a:solidFill>
                  <a:srgbClr val="FF0000"/>
                </a:solidFill>
              </a:rPr>
              <a:t>tier</a:t>
            </a:r>
          </a:p>
          <a:p>
            <a:pPr algn="ctr" eaLnBrk="0" fontAlgn="base" hangingPunct="0">
              <a:spcBef>
                <a:spcPct val="0"/>
              </a:spcBef>
              <a:spcAft>
                <a:spcPct val="0"/>
              </a:spcAft>
              <a:defRPr/>
            </a:pPr>
            <a:r>
              <a:rPr lang="de-DE" sz="1400" b="1" dirty="0">
                <a:solidFill>
                  <a:srgbClr val="FF0000"/>
                </a:solidFill>
              </a:rPr>
              <a:t>Wilayah BODETABEK sebagai 2</a:t>
            </a:r>
            <a:r>
              <a:rPr lang="de-DE" sz="1400" b="1" baseline="30000" dirty="0">
                <a:solidFill>
                  <a:srgbClr val="FF0000"/>
                </a:solidFill>
              </a:rPr>
              <a:t> nd</a:t>
            </a:r>
            <a:r>
              <a:rPr lang="de-DE" sz="1400" b="1" dirty="0">
                <a:solidFill>
                  <a:srgbClr val="FF0000"/>
                </a:solidFill>
              </a:rPr>
              <a:t> tier</a:t>
            </a:r>
          </a:p>
        </p:txBody>
      </p:sp>
      <p:sp>
        <p:nvSpPr>
          <p:cNvPr id="18440" name="Title 9"/>
          <p:cNvSpPr>
            <a:spLocks noGrp="1"/>
          </p:cNvSpPr>
          <p:nvPr>
            <p:ph type="title"/>
          </p:nvPr>
        </p:nvSpPr>
        <p:spPr>
          <a:xfrm>
            <a:off x="314331" y="-76199"/>
            <a:ext cx="8520113" cy="794420"/>
          </a:xfrm>
        </p:spPr>
        <p:txBody>
          <a:bodyPr>
            <a:normAutofit fontScale="90000"/>
          </a:bodyPr>
          <a:lstStyle/>
          <a:p>
            <a:pPr algn="ctr"/>
            <a:r>
              <a:rPr lang="de-DE" sz="2400" b="1" dirty="0"/>
              <a:t>KONSEP TWIN METROPOLITAN </a:t>
            </a:r>
            <a:br>
              <a:rPr lang="de-DE" sz="2400" b="1" dirty="0"/>
            </a:br>
            <a:r>
              <a:rPr lang="de-DE" sz="2400" b="1" dirty="0"/>
              <a:t>BODEBEK KARPUR</a:t>
            </a:r>
            <a:r>
              <a:rPr lang="id-ID" sz="2400" b="1" dirty="0"/>
              <a:t> – DKI JAKARTA</a:t>
            </a:r>
          </a:p>
        </p:txBody>
      </p:sp>
      <p:grpSp>
        <p:nvGrpSpPr>
          <p:cNvPr id="10" name="Group 8"/>
          <p:cNvGrpSpPr/>
          <p:nvPr/>
        </p:nvGrpSpPr>
        <p:grpSpPr>
          <a:xfrm>
            <a:off x="5364090" y="1643233"/>
            <a:ext cx="3681940" cy="3956357"/>
            <a:chOff x="126916" y="178905"/>
            <a:chExt cx="9017084" cy="6679095"/>
          </a:xfrm>
        </p:grpSpPr>
        <p:pic>
          <p:nvPicPr>
            <p:cNvPr id="56"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26916" y="178905"/>
              <a:ext cx="9017084" cy="667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1"/>
            <p:cNvGrpSpPr/>
            <p:nvPr/>
          </p:nvGrpSpPr>
          <p:grpSpPr>
            <a:xfrm>
              <a:off x="2987675" y="1289050"/>
              <a:ext cx="1851025" cy="1685925"/>
              <a:chOff x="2987675" y="1428750"/>
              <a:chExt cx="1851025" cy="1685925"/>
            </a:xfrm>
          </p:grpSpPr>
          <p:sp>
            <p:nvSpPr>
              <p:cNvPr id="65" name="Freeform 64"/>
              <p:cNvSpPr/>
              <p:nvPr/>
            </p:nvSpPr>
            <p:spPr>
              <a:xfrm>
                <a:off x="3048000" y="1533525"/>
                <a:ext cx="1790700" cy="1581150"/>
              </a:xfrm>
              <a:custGeom>
                <a:avLst/>
                <a:gdLst>
                  <a:gd name="connsiteX0" fmla="*/ 219075 w 1790700"/>
                  <a:gd name="connsiteY0" fmla="*/ 0 h 1581150"/>
                  <a:gd name="connsiteX1" fmla="*/ 219075 w 1790700"/>
                  <a:gd name="connsiteY1" fmla="*/ 0 h 1581150"/>
                  <a:gd name="connsiteX2" fmla="*/ 152400 w 1790700"/>
                  <a:gd name="connsiteY2" fmla="*/ 57150 h 1581150"/>
                  <a:gd name="connsiteX3" fmla="*/ 38100 w 1790700"/>
                  <a:gd name="connsiteY3" fmla="*/ 38100 h 1581150"/>
                  <a:gd name="connsiteX4" fmla="*/ 47625 w 1790700"/>
                  <a:gd name="connsiteY4" fmla="*/ 76200 h 1581150"/>
                  <a:gd name="connsiteX5" fmla="*/ 57150 w 1790700"/>
                  <a:gd name="connsiteY5" fmla="*/ 104775 h 1581150"/>
                  <a:gd name="connsiteX6" fmla="*/ 19050 w 1790700"/>
                  <a:gd name="connsiteY6" fmla="*/ 161925 h 1581150"/>
                  <a:gd name="connsiteX7" fmla="*/ 0 w 1790700"/>
                  <a:gd name="connsiteY7" fmla="*/ 352425 h 1581150"/>
                  <a:gd name="connsiteX8" fmla="*/ 19050 w 1790700"/>
                  <a:gd name="connsiteY8" fmla="*/ 438150 h 1581150"/>
                  <a:gd name="connsiteX9" fmla="*/ 38100 w 1790700"/>
                  <a:gd name="connsiteY9" fmla="*/ 466725 h 1581150"/>
                  <a:gd name="connsiteX10" fmla="*/ 57150 w 1790700"/>
                  <a:gd name="connsiteY10" fmla="*/ 523875 h 1581150"/>
                  <a:gd name="connsiteX11" fmla="*/ 190500 w 1790700"/>
                  <a:gd name="connsiteY11" fmla="*/ 542925 h 1581150"/>
                  <a:gd name="connsiteX12" fmla="*/ 228600 w 1790700"/>
                  <a:gd name="connsiteY12" fmla="*/ 628650 h 1581150"/>
                  <a:gd name="connsiteX13" fmla="*/ 238125 w 1790700"/>
                  <a:gd name="connsiteY13" fmla="*/ 657225 h 1581150"/>
                  <a:gd name="connsiteX14" fmla="*/ 219075 w 1790700"/>
                  <a:gd name="connsiteY14" fmla="*/ 714375 h 1581150"/>
                  <a:gd name="connsiteX15" fmla="*/ 209550 w 1790700"/>
                  <a:gd name="connsiteY15" fmla="*/ 742950 h 1581150"/>
                  <a:gd name="connsiteX16" fmla="*/ 219075 w 1790700"/>
                  <a:gd name="connsiteY16" fmla="*/ 771525 h 1581150"/>
                  <a:gd name="connsiteX17" fmla="*/ 276225 w 1790700"/>
                  <a:gd name="connsiteY17" fmla="*/ 790575 h 1581150"/>
                  <a:gd name="connsiteX18" fmla="*/ 304800 w 1790700"/>
                  <a:gd name="connsiteY18" fmla="*/ 800100 h 1581150"/>
                  <a:gd name="connsiteX19" fmla="*/ 333375 w 1790700"/>
                  <a:gd name="connsiteY19" fmla="*/ 809625 h 1581150"/>
                  <a:gd name="connsiteX20" fmla="*/ 361950 w 1790700"/>
                  <a:gd name="connsiteY20" fmla="*/ 828675 h 1581150"/>
                  <a:gd name="connsiteX21" fmla="*/ 381000 w 1790700"/>
                  <a:gd name="connsiteY21" fmla="*/ 857250 h 1581150"/>
                  <a:gd name="connsiteX22" fmla="*/ 390525 w 1790700"/>
                  <a:gd name="connsiteY22" fmla="*/ 895350 h 1581150"/>
                  <a:gd name="connsiteX23" fmla="*/ 371475 w 1790700"/>
                  <a:gd name="connsiteY23" fmla="*/ 1066800 h 1581150"/>
                  <a:gd name="connsiteX24" fmla="*/ 400050 w 1790700"/>
                  <a:gd name="connsiteY24" fmla="*/ 1085850 h 1581150"/>
                  <a:gd name="connsiteX25" fmla="*/ 428625 w 1790700"/>
                  <a:gd name="connsiteY25" fmla="*/ 1095375 h 1581150"/>
                  <a:gd name="connsiteX26" fmla="*/ 466725 w 1790700"/>
                  <a:gd name="connsiteY26" fmla="*/ 1181100 h 1581150"/>
                  <a:gd name="connsiteX27" fmla="*/ 514350 w 1790700"/>
                  <a:gd name="connsiteY27" fmla="*/ 1238250 h 1581150"/>
                  <a:gd name="connsiteX28" fmla="*/ 523875 w 1790700"/>
                  <a:gd name="connsiteY28" fmla="*/ 1266825 h 1581150"/>
                  <a:gd name="connsiteX29" fmla="*/ 676275 w 1790700"/>
                  <a:gd name="connsiteY29" fmla="*/ 1276350 h 1581150"/>
                  <a:gd name="connsiteX30" fmla="*/ 695325 w 1790700"/>
                  <a:gd name="connsiteY30" fmla="*/ 1304925 h 1581150"/>
                  <a:gd name="connsiteX31" fmla="*/ 657225 w 1790700"/>
                  <a:gd name="connsiteY31" fmla="*/ 1371600 h 1581150"/>
                  <a:gd name="connsiteX32" fmla="*/ 638175 w 1790700"/>
                  <a:gd name="connsiteY32" fmla="*/ 1400175 h 1581150"/>
                  <a:gd name="connsiteX33" fmla="*/ 638175 w 1790700"/>
                  <a:gd name="connsiteY33" fmla="*/ 1552575 h 1581150"/>
                  <a:gd name="connsiteX34" fmla="*/ 666750 w 1790700"/>
                  <a:gd name="connsiteY34" fmla="*/ 1562100 h 1581150"/>
                  <a:gd name="connsiteX35" fmla="*/ 752475 w 1790700"/>
                  <a:gd name="connsiteY35" fmla="*/ 1552575 h 1581150"/>
                  <a:gd name="connsiteX36" fmla="*/ 762000 w 1790700"/>
                  <a:gd name="connsiteY36" fmla="*/ 1524000 h 1581150"/>
                  <a:gd name="connsiteX37" fmla="*/ 790575 w 1790700"/>
                  <a:gd name="connsiteY37" fmla="*/ 1514475 h 1581150"/>
                  <a:gd name="connsiteX38" fmla="*/ 828675 w 1790700"/>
                  <a:gd name="connsiteY38" fmla="*/ 1504950 h 1581150"/>
                  <a:gd name="connsiteX39" fmla="*/ 885825 w 1790700"/>
                  <a:gd name="connsiteY39" fmla="*/ 1485900 h 1581150"/>
                  <a:gd name="connsiteX40" fmla="*/ 895350 w 1790700"/>
                  <a:gd name="connsiteY40" fmla="*/ 1457325 h 1581150"/>
                  <a:gd name="connsiteX41" fmla="*/ 895350 w 1790700"/>
                  <a:gd name="connsiteY41" fmla="*/ 1400175 h 1581150"/>
                  <a:gd name="connsiteX42" fmla="*/ 942975 w 1790700"/>
                  <a:gd name="connsiteY42" fmla="*/ 1409700 h 1581150"/>
                  <a:gd name="connsiteX43" fmla="*/ 981075 w 1790700"/>
                  <a:gd name="connsiteY43" fmla="*/ 1419225 h 1581150"/>
                  <a:gd name="connsiteX44" fmla="*/ 1000125 w 1790700"/>
                  <a:gd name="connsiteY44" fmla="*/ 1457325 h 1581150"/>
                  <a:gd name="connsiteX45" fmla="*/ 990600 w 1790700"/>
                  <a:gd name="connsiteY45" fmla="*/ 1485900 h 1581150"/>
                  <a:gd name="connsiteX46" fmla="*/ 1085850 w 1790700"/>
                  <a:gd name="connsiteY46" fmla="*/ 1514475 h 1581150"/>
                  <a:gd name="connsiteX47" fmla="*/ 1095375 w 1790700"/>
                  <a:gd name="connsiteY47" fmla="*/ 1552575 h 1581150"/>
                  <a:gd name="connsiteX48" fmla="*/ 1181100 w 1790700"/>
                  <a:gd name="connsiteY48" fmla="*/ 1581150 h 1581150"/>
                  <a:gd name="connsiteX49" fmla="*/ 1333500 w 1790700"/>
                  <a:gd name="connsiteY49" fmla="*/ 1571625 h 1581150"/>
                  <a:gd name="connsiteX50" fmla="*/ 1352550 w 1790700"/>
                  <a:gd name="connsiteY50" fmla="*/ 1543050 h 1581150"/>
                  <a:gd name="connsiteX51" fmla="*/ 1323975 w 1790700"/>
                  <a:gd name="connsiteY51" fmla="*/ 1409700 h 1581150"/>
                  <a:gd name="connsiteX52" fmla="*/ 1304925 w 1790700"/>
                  <a:gd name="connsiteY52" fmla="*/ 1343025 h 1581150"/>
                  <a:gd name="connsiteX53" fmla="*/ 1333500 w 1790700"/>
                  <a:gd name="connsiteY53" fmla="*/ 1276350 h 1581150"/>
                  <a:gd name="connsiteX54" fmla="*/ 1352550 w 1790700"/>
                  <a:gd name="connsiteY54" fmla="*/ 1219200 h 1581150"/>
                  <a:gd name="connsiteX55" fmla="*/ 1343025 w 1790700"/>
                  <a:gd name="connsiteY55" fmla="*/ 1171575 h 1581150"/>
                  <a:gd name="connsiteX56" fmla="*/ 1295400 w 1790700"/>
                  <a:gd name="connsiteY56" fmla="*/ 1133475 h 1581150"/>
                  <a:gd name="connsiteX57" fmla="*/ 1266825 w 1790700"/>
                  <a:gd name="connsiteY57" fmla="*/ 1114425 h 1581150"/>
                  <a:gd name="connsiteX58" fmla="*/ 1238250 w 1790700"/>
                  <a:gd name="connsiteY58" fmla="*/ 1057275 h 1581150"/>
                  <a:gd name="connsiteX59" fmla="*/ 1228725 w 1790700"/>
                  <a:gd name="connsiteY59" fmla="*/ 1028700 h 1581150"/>
                  <a:gd name="connsiteX60" fmla="*/ 1238250 w 1790700"/>
                  <a:gd name="connsiteY60" fmla="*/ 971550 h 1581150"/>
                  <a:gd name="connsiteX61" fmla="*/ 1295400 w 1790700"/>
                  <a:gd name="connsiteY61" fmla="*/ 942975 h 1581150"/>
                  <a:gd name="connsiteX62" fmla="*/ 1323975 w 1790700"/>
                  <a:gd name="connsiteY62" fmla="*/ 962025 h 1581150"/>
                  <a:gd name="connsiteX63" fmla="*/ 1352550 w 1790700"/>
                  <a:gd name="connsiteY63" fmla="*/ 952500 h 1581150"/>
                  <a:gd name="connsiteX64" fmla="*/ 1514475 w 1790700"/>
                  <a:gd name="connsiteY64" fmla="*/ 942975 h 1581150"/>
                  <a:gd name="connsiteX65" fmla="*/ 1524000 w 1790700"/>
                  <a:gd name="connsiteY65" fmla="*/ 866775 h 1581150"/>
                  <a:gd name="connsiteX66" fmla="*/ 1495425 w 1790700"/>
                  <a:gd name="connsiteY66" fmla="*/ 847725 h 1581150"/>
                  <a:gd name="connsiteX67" fmla="*/ 1485900 w 1790700"/>
                  <a:gd name="connsiteY67" fmla="*/ 819150 h 1581150"/>
                  <a:gd name="connsiteX68" fmla="*/ 1524000 w 1790700"/>
                  <a:gd name="connsiteY68" fmla="*/ 762000 h 1581150"/>
                  <a:gd name="connsiteX69" fmla="*/ 1590675 w 1790700"/>
                  <a:gd name="connsiteY69" fmla="*/ 723900 h 1581150"/>
                  <a:gd name="connsiteX70" fmla="*/ 1619250 w 1790700"/>
                  <a:gd name="connsiteY70" fmla="*/ 628650 h 1581150"/>
                  <a:gd name="connsiteX71" fmla="*/ 1628775 w 1790700"/>
                  <a:gd name="connsiteY71" fmla="*/ 533400 h 1581150"/>
                  <a:gd name="connsiteX72" fmla="*/ 1638300 w 1790700"/>
                  <a:gd name="connsiteY72" fmla="*/ 504825 h 1581150"/>
                  <a:gd name="connsiteX73" fmla="*/ 1676400 w 1790700"/>
                  <a:gd name="connsiteY73" fmla="*/ 495300 h 1581150"/>
                  <a:gd name="connsiteX74" fmla="*/ 1685925 w 1790700"/>
                  <a:gd name="connsiteY74" fmla="*/ 381000 h 1581150"/>
                  <a:gd name="connsiteX75" fmla="*/ 1676400 w 1790700"/>
                  <a:gd name="connsiteY75" fmla="*/ 352425 h 1581150"/>
                  <a:gd name="connsiteX76" fmla="*/ 1647825 w 1790700"/>
                  <a:gd name="connsiteY76" fmla="*/ 333375 h 1581150"/>
                  <a:gd name="connsiteX77" fmla="*/ 1628775 w 1790700"/>
                  <a:gd name="connsiteY77" fmla="*/ 276225 h 1581150"/>
                  <a:gd name="connsiteX78" fmla="*/ 1619250 w 1790700"/>
                  <a:gd name="connsiteY78" fmla="*/ 247650 h 1581150"/>
                  <a:gd name="connsiteX79" fmla="*/ 1628775 w 1790700"/>
                  <a:gd name="connsiteY79" fmla="*/ 180975 h 1581150"/>
                  <a:gd name="connsiteX80" fmla="*/ 1714500 w 1790700"/>
                  <a:gd name="connsiteY80" fmla="*/ 133350 h 1581150"/>
                  <a:gd name="connsiteX81" fmla="*/ 1771650 w 1790700"/>
                  <a:gd name="connsiteY81" fmla="*/ 85725 h 1581150"/>
                  <a:gd name="connsiteX82" fmla="*/ 1790700 w 1790700"/>
                  <a:gd name="connsiteY82" fmla="*/ 57150 h 1581150"/>
                  <a:gd name="connsiteX83" fmla="*/ 1762125 w 1790700"/>
                  <a:gd name="connsiteY83" fmla="*/ 38100 h 1581150"/>
                  <a:gd name="connsiteX84" fmla="*/ 1724025 w 1790700"/>
                  <a:gd name="connsiteY84" fmla="*/ 28575 h 1581150"/>
                  <a:gd name="connsiteX85" fmla="*/ 1409700 w 1790700"/>
                  <a:gd name="connsiteY85" fmla="*/ 38100 h 1581150"/>
                  <a:gd name="connsiteX86" fmla="*/ 1333500 w 1790700"/>
                  <a:gd name="connsiteY86" fmla="*/ 57150 h 1581150"/>
                  <a:gd name="connsiteX87" fmla="*/ 1276350 w 1790700"/>
                  <a:gd name="connsiteY87" fmla="*/ 47625 h 1581150"/>
                  <a:gd name="connsiteX88" fmla="*/ 1219200 w 1790700"/>
                  <a:gd name="connsiteY88" fmla="*/ 28575 h 1581150"/>
                  <a:gd name="connsiteX89" fmla="*/ 1190625 w 1790700"/>
                  <a:gd name="connsiteY89" fmla="*/ 19050 h 1581150"/>
                  <a:gd name="connsiteX90" fmla="*/ 1095375 w 1790700"/>
                  <a:gd name="connsiteY90" fmla="*/ 28575 h 1581150"/>
                  <a:gd name="connsiteX91" fmla="*/ 1066800 w 1790700"/>
                  <a:gd name="connsiteY91" fmla="*/ 38100 h 1581150"/>
                  <a:gd name="connsiteX92" fmla="*/ 1038225 w 1790700"/>
                  <a:gd name="connsiteY92" fmla="*/ 66675 h 1581150"/>
                  <a:gd name="connsiteX93" fmla="*/ 1019175 w 1790700"/>
                  <a:gd name="connsiteY93" fmla="*/ 133350 h 1581150"/>
                  <a:gd name="connsiteX94" fmla="*/ 962025 w 1790700"/>
                  <a:gd name="connsiteY94" fmla="*/ 171450 h 1581150"/>
                  <a:gd name="connsiteX95" fmla="*/ 800100 w 1790700"/>
                  <a:gd name="connsiteY95" fmla="*/ 161925 h 1581150"/>
                  <a:gd name="connsiteX96" fmla="*/ 771525 w 1790700"/>
                  <a:gd name="connsiteY96" fmla="*/ 152400 h 1581150"/>
                  <a:gd name="connsiteX97" fmla="*/ 704850 w 1790700"/>
                  <a:gd name="connsiteY97" fmla="*/ 161925 h 1581150"/>
                  <a:gd name="connsiteX98" fmla="*/ 666750 w 1790700"/>
                  <a:gd name="connsiteY98" fmla="*/ 114300 h 1581150"/>
                  <a:gd name="connsiteX99" fmla="*/ 638175 w 1790700"/>
                  <a:gd name="connsiteY99" fmla="*/ 104775 h 1581150"/>
                  <a:gd name="connsiteX100" fmla="*/ 371475 w 1790700"/>
                  <a:gd name="connsiteY100" fmla="*/ 95250 h 1581150"/>
                  <a:gd name="connsiteX101" fmla="*/ 352425 w 1790700"/>
                  <a:gd name="connsiteY101" fmla="*/ 66675 h 1581150"/>
                  <a:gd name="connsiteX102" fmla="*/ 323850 w 1790700"/>
                  <a:gd name="connsiteY102" fmla="*/ 57150 h 1581150"/>
                  <a:gd name="connsiteX103" fmla="*/ 190500 w 1790700"/>
                  <a:gd name="connsiteY103" fmla="*/ 47625 h 1581150"/>
                  <a:gd name="connsiteX104" fmla="*/ 219075 w 1790700"/>
                  <a:gd name="connsiteY104"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90700" h="1581150">
                    <a:moveTo>
                      <a:pt x="219075" y="0"/>
                    </a:moveTo>
                    <a:lnTo>
                      <a:pt x="219075" y="0"/>
                    </a:lnTo>
                    <a:cubicBezTo>
                      <a:pt x="196850" y="19050"/>
                      <a:pt x="180340" y="48419"/>
                      <a:pt x="152400" y="57150"/>
                    </a:cubicBezTo>
                    <a:cubicBezTo>
                      <a:pt x="119470" y="67441"/>
                      <a:pt x="72029" y="49410"/>
                      <a:pt x="38100" y="38100"/>
                    </a:cubicBezTo>
                    <a:cubicBezTo>
                      <a:pt x="1491" y="93014"/>
                      <a:pt x="18706" y="47281"/>
                      <a:pt x="47625" y="76200"/>
                    </a:cubicBezTo>
                    <a:cubicBezTo>
                      <a:pt x="54725" y="83300"/>
                      <a:pt x="53975" y="95250"/>
                      <a:pt x="57150" y="104775"/>
                    </a:cubicBezTo>
                    <a:cubicBezTo>
                      <a:pt x="44450" y="123825"/>
                      <a:pt x="20681" y="139088"/>
                      <a:pt x="19050" y="161925"/>
                    </a:cubicBezTo>
                    <a:cubicBezTo>
                      <a:pt x="8149" y="314539"/>
                      <a:pt x="16851" y="251318"/>
                      <a:pt x="0" y="352425"/>
                    </a:cubicBezTo>
                    <a:cubicBezTo>
                      <a:pt x="3658" y="374375"/>
                      <a:pt x="7326" y="414702"/>
                      <a:pt x="19050" y="438150"/>
                    </a:cubicBezTo>
                    <a:cubicBezTo>
                      <a:pt x="24170" y="448389"/>
                      <a:pt x="33451" y="456264"/>
                      <a:pt x="38100" y="466725"/>
                    </a:cubicBezTo>
                    <a:cubicBezTo>
                      <a:pt x="46255" y="485075"/>
                      <a:pt x="37459" y="519937"/>
                      <a:pt x="57150" y="523875"/>
                    </a:cubicBezTo>
                    <a:cubicBezTo>
                      <a:pt x="132968" y="539039"/>
                      <a:pt x="88685" y="531612"/>
                      <a:pt x="190500" y="542925"/>
                    </a:cubicBezTo>
                    <a:cubicBezTo>
                      <a:pt x="220689" y="588208"/>
                      <a:pt x="205930" y="560640"/>
                      <a:pt x="228600" y="628650"/>
                    </a:cubicBezTo>
                    <a:lnTo>
                      <a:pt x="238125" y="657225"/>
                    </a:lnTo>
                    <a:lnTo>
                      <a:pt x="219075" y="714375"/>
                    </a:lnTo>
                    <a:lnTo>
                      <a:pt x="209550" y="742950"/>
                    </a:lnTo>
                    <a:cubicBezTo>
                      <a:pt x="212725" y="752475"/>
                      <a:pt x="210905" y="765689"/>
                      <a:pt x="219075" y="771525"/>
                    </a:cubicBezTo>
                    <a:cubicBezTo>
                      <a:pt x="235415" y="783197"/>
                      <a:pt x="257175" y="784225"/>
                      <a:pt x="276225" y="790575"/>
                    </a:cubicBezTo>
                    <a:lnTo>
                      <a:pt x="304800" y="800100"/>
                    </a:lnTo>
                    <a:cubicBezTo>
                      <a:pt x="314325" y="803275"/>
                      <a:pt x="325021" y="804056"/>
                      <a:pt x="333375" y="809625"/>
                    </a:cubicBezTo>
                    <a:lnTo>
                      <a:pt x="361950" y="828675"/>
                    </a:lnTo>
                    <a:cubicBezTo>
                      <a:pt x="368300" y="838200"/>
                      <a:pt x="376491" y="846728"/>
                      <a:pt x="381000" y="857250"/>
                    </a:cubicBezTo>
                    <a:cubicBezTo>
                      <a:pt x="386157" y="869282"/>
                      <a:pt x="390525" y="882259"/>
                      <a:pt x="390525" y="895350"/>
                    </a:cubicBezTo>
                    <a:cubicBezTo>
                      <a:pt x="390525" y="1017664"/>
                      <a:pt x="393950" y="999376"/>
                      <a:pt x="371475" y="1066800"/>
                    </a:cubicBezTo>
                    <a:cubicBezTo>
                      <a:pt x="381000" y="1073150"/>
                      <a:pt x="389811" y="1080730"/>
                      <a:pt x="400050" y="1085850"/>
                    </a:cubicBezTo>
                    <a:cubicBezTo>
                      <a:pt x="409030" y="1090340"/>
                      <a:pt x="420785" y="1089103"/>
                      <a:pt x="428625" y="1095375"/>
                    </a:cubicBezTo>
                    <a:cubicBezTo>
                      <a:pt x="456319" y="1117530"/>
                      <a:pt x="448431" y="1153658"/>
                      <a:pt x="466725" y="1181100"/>
                    </a:cubicBezTo>
                    <a:cubicBezTo>
                      <a:pt x="493247" y="1220883"/>
                      <a:pt x="477680" y="1201580"/>
                      <a:pt x="514350" y="1238250"/>
                    </a:cubicBezTo>
                    <a:cubicBezTo>
                      <a:pt x="517525" y="1247775"/>
                      <a:pt x="517603" y="1258985"/>
                      <a:pt x="523875" y="1266825"/>
                    </a:cubicBezTo>
                    <a:cubicBezTo>
                      <a:pt x="559190" y="1310969"/>
                      <a:pt x="641220" y="1279047"/>
                      <a:pt x="676275" y="1276350"/>
                    </a:cubicBezTo>
                    <a:cubicBezTo>
                      <a:pt x="682625" y="1285875"/>
                      <a:pt x="693905" y="1293566"/>
                      <a:pt x="695325" y="1304925"/>
                    </a:cubicBezTo>
                    <a:cubicBezTo>
                      <a:pt x="701210" y="1352005"/>
                      <a:pt x="686786" y="1351892"/>
                      <a:pt x="657225" y="1371600"/>
                    </a:cubicBezTo>
                    <a:cubicBezTo>
                      <a:pt x="650875" y="1381125"/>
                      <a:pt x="641795" y="1389315"/>
                      <a:pt x="638175" y="1400175"/>
                    </a:cubicBezTo>
                    <a:cubicBezTo>
                      <a:pt x="624433" y="1441400"/>
                      <a:pt x="625028" y="1516421"/>
                      <a:pt x="638175" y="1552575"/>
                    </a:cubicBezTo>
                    <a:cubicBezTo>
                      <a:pt x="641606" y="1562011"/>
                      <a:pt x="657225" y="1558925"/>
                      <a:pt x="666750" y="1562100"/>
                    </a:cubicBezTo>
                    <a:cubicBezTo>
                      <a:pt x="695325" y="1558925"/>
                      <a:pt x="725781" y="1563253"/>
                      <a:pt x="752475" y="1552575"/>
                    </a:cubicBezTo>
                    <a:cubicBezTo>
                      <a:pt x="761797" y="1548846"/>
                      <a:pt x="754900" y="1531100"/>
                      <a:pt x="762000" y="1524000"/>
                    </a:cubicBezTo>
                    <a:cubicBezTo>
                      <a:pt x="769100" y="1516900"/>
                      <a:pt x="780921" y="1517233"/>
                      <a:pt x="790575" y="1514475"/>
                    </a:cubicBezTo>
                    <a:cubicBezTo>
                      <a:pt x="803162" y="1510879"/>
                      <a:pt x="816136" y="1508712"/>
                      <a:pt x="828675" y="1504950"/>
                    </a:cubicBezTo>
                    <a:cubicBezTo>
                      <a:pt x="847909" y="1499180"/>
                      <a:pt x="885825" y="1485900"/>
                      <a:pt x="885825" y="1485900"/>
                    </a:cubicBezTo>
                    <a:cubicBezTo>
                      <a:pt x="889000" y="1476375"/>
                      <a:pt x="895350" y="1467365"/>
                      <a:pt x="895350" y="1457325"/>
                    </a:cubicBezTo>
                    <a:cubicBezTo>
                      <a:pt x="895350" y="1381125"/>
                      <a:pt x="869950" y="1476375"/>
                      <a:pt x="895350" y="1400175"/>
                    </a:cubicBezTo>
                    <a:cubicBezTo>
                      <a:pt x="911225" y="1403350"/>
                      <a:pt x="927171" y="1406188"/>
                      <a:pt x="942975" y="1409700"/>
                    </a:cubicBezTo>
                    <a:cubicBezTo>
                      <a:pt x="955754" y="1412540"/>
                      <a:pt x="971018" y="1410844"/>
                      <a:pt x="981075" y="1419225"/>
                    </a:cubicBezTo>
                    <a:cubicBezTo>
                      <a:pt x="991983" y="1428315"/>
                      <a:pt x="993775" y="1444625"/>
                      <a:pt x="1000125" y="1457325"/>
                    </a:cubicBezTo>
                    <a:cubicBezTo>
                      <a:pt x="996950" y="1466850"/>
                      <a:pt x="986871" y="1476578"/>
                      <a:pt x="990600" y="1485900"/>
                    </a:cubicBezTo>
                    <a:cubicBezTo>
                      <a:pt x="1001101" y="1512153"/>
                      <a:pt x="1079923" y="1513628"/>
                      <a:pt x="1085850" y="1514475"/>
                    </a:cubicBezTo>
                    <a:cubicBezTo>
                      <a:pt x="1089025" y="1527175"/>
                      <a:pt x="1088113" y="1541683"/>
                      <a:pt x="1095375" y="1552575"/>
                    </a:cubicBezTo>
                    <a:cubicBezTo>
                      <a:pt x="1112117" y="1577687"/>
                      <a:pt x="1159731" y="1577589"/>
                      <a:pt x="1181100" y="1581150"/>
                    </a:cubicBezTo>
                    <a:cubicBezTo>
                      <a:pt x="1231900" y="1577975"/>
                      <a:pt x="1283813" y="1582667"/>
                      <a:pt x="1333500" y="1571625"/>
                    </a:cubicBezTo>
                    <a:cubicBezTo>
                      <a:pt x="1344675" y="1569142"/>
                      <a:pt x="1351514" y="1554451"/>
                      <a:pt x="1352550" y="1543050"/>
                    </a:cubicBezTo>
                    <a:cubicBezTo>
                      <a:pt x="1358061" y="1482429"/>
                      <a:pt x="1337371" y="1463282"/>
                      <a:pt x="1323975" y="1409700"/>
                    </a:cubicBezTo>
                    <a:cubicBezTo>
                      <a:pt x="1312015" y="1361860"/>
                      <a:pt x="1318590" y="1384019"/>
                      <a:pt x="1304925" y="1343025"/>
                    </a:cubicBezTo>
                    <a:cubicBezTo>
                      <a:pt x="1330121" y="1242239"/>
                      <a:pt x="1295912" y="1360923"/>
                      <a:pt x="1333500" y="1276350"/>
                    </a:cubicBezTo>
                    <a:cubicBezTo>
                      <a:pt x="1341655" y="1258000"/>
                      <a:pt x="1352550" y="1219200"/>
                      <a:pt x="1352550" y="1219200"/>
                    </a:cubicBezTo>
                    <a:cubicBezTo>
                      <a:pt x="1349375" y="1203325"/>
                      <a:pt x="1348709" y="1186734"/>
                      <a:pt x="1343025" y="1171575"/>
                    </a:cubicBezTo>
                    <a:cubicBezTo>
                      <a:pt x="1328204" y="1132051"/>
                      <a:pt x="1326242" y="1148896"/>
                      <a:pt x="1295400" y="1133475"/>
                    </a:cubicBezTo>
                    <a:cubicBezTo>
                      <a:pt x="1285161" y="1128355"/>
                      <a:pt x="1276350" y="1120775"/>
                      <a:pt x="1266825" y="1114425"/>
                    </a:cubicBezTo>
                    <a:cubicBezTo>
                      <a:pt x="1242884" y="1042601"/>
                      <a:pt x="1275179" y="1131133"/>
                      <a:pt x="1238250" y="1057275"/>
                    </a:cubicBezTo>
                    <a:cubicBezTo>
                      <a:pt x="1233760" y="1048295"/>
                      <a:pt x="1231900" y="1038225"/>
                      <a:pt x="1228725" y="1028700"/>
                    </a:cubicBezTo>
                    <a:cubicBezTo>
                      <a:pt x="1231900" y="1009650"/>
                      <a:pt x="1229613" y="988824"/>
                      <a:pt x="1238250" y="971550"/>
                    </a:cubicBezTo>
                    <a:cubicBezTo>
                      <a:pt x="1245636" y="956778"/>
                      <a:pt x="1281876" y="947483"/>
                      <a:pt x="1295400" y="942975"/>
                    </a:cubicBezTo>
                    <a:cubicBezTo>
                      <a:pt x="1304925" y="949325"/>
                      <a:pt x="1312683" y="960143"/>
                      <a:pt x="1323975" y="962025"/>
                    </a:cubicBezTo>
                    <a:cubicBezTo>
                      <a:pt x="1333879" y="963676"/>
                      <a:pt x="1342560" y="953499"/>
                      <a:pt x="1352550" y="952500"/>
                    </a:cubicBezTo>
                    <a:cubicBezTo>
                      <a:pt x="1406350" y="947120"/>
                      <a:pt x="1460500" y="946150"/>
                      <a:pt x="1514475" y="942975"/>
                    </a:cubicBezTo>
                    <a:cubicBezTo>
                      <a:pt x="1534183" y="913414"/>
                      <a:pt x="1547540" y="907970"/>
                      <a:pt x="1524000" y="866775"/>
                    </a:cubicBezTo>
                    <a:cubicBezTo>
                      <a:pt x="1518320" y="856836"/>
                      <a:pt x="1504950" y="854075"/>
                      <a:pt x="1495425" y="847725"/>
                    </a:cubicBezTo>
                    <a:cubicBezTo>
                      <a:pt x="1492250" y="838200"/>
                      <a:pt x="1485900" y="829190"/>
                      <a:pt x="1485900" y="819150"/>
                    </a:cubicBezTo>
                    <a:cubicBezTo>
                      <a:pt x="1485900" y="776582"/>
                      <a:pt x="1495290" y="782507"/>
                      <a:pt x="1524000" y="762000"/>
                    </a:cubicBezTo>
                    <a:cubicBezTo>
                      <a:pt x="1574457" y="725959"/>
                      <a:pt x="1544304" y="739357"/>
                      <a:pt x="1590675" y="723900"/>
                    </a:cubicBezTo>
                    <a:cubicBezTo>
                      <a:pt x="1613865" y="654331"/>
                      <a:pt x="1604855" y="686231"/>
                      <a:pt x="1619250" y="628650"/>
                    </a:cubicBezTo>
                    <a:cubicBezTo>
                      <a:pt x="1622425" y="596900"/>
                      <a:pt x="1623923" y="564937"/>
                      <a:pt x="1628775" y="533400"/>
                    </a:cubicBezTo>
                    <a:cubicBezTo>
                      <a:pt x="1630302" y="523477"/>
                      <a:pt x="1630460" y="511097"/>
                      <a:pt x="1638300" y="504825"/>
                    </a:cubicBezTo>
                    <a:cubicBezTo>
                      <a:pt x="1648522" y="496647"/>
                      <a:pt x="1663700" y="498475"/>
                      <a:pt x="1676400" y="495300"/>
                    </a:cubicBezTo>
                    <a:cubicBezTo>
                      <a:pt x="1709680" y="445380"/>
                      <a:pt x="1701030" y="471629"/>
                      <a:pt x="1685925" y="381000"/>
                    </a:cubicBezTo>
                    <a:cubicBezTo>
                      <a:pt x="1684274" y="371096"/>
                      <a:pt x="1682672" y="360265"/>
                      <a:pt x="1676400" y="352425"/>
                    </a:cubicBezTo>
                    <a:cubicBezTo>
                      <a:pt x="1669249" y="343486"/>
                      <a:pt x="1657350" y="339725"/>
                      <a:pt x="1647825" y="333375"/>
                    </a:cubicBezTo>
                    <a:lnTo>
                      <a:pt x="1628775" y="276225"/>
                    </a:lnTo>
                    <a:lnTo>
                      <a:pt x="1619250" y="247650"/>
                    </a:lnTo>
                    <a:cubicBezTo>
                      <a:pt x="1622425" y="225425"/>
                      <a:pt x="1616722" y="199916"/>
                      <a:pt x="1628775" y="180975"/>
                    </a:cubicBezTo>
                    <a:cubicBezTo>
                      <a:pt x="1656805" y="136927"/>
                      <a:pt x="1680638" y="150281"/>
                      <a:pt x="1714500" y="133350"/>
                    </a:cubicBezTo>
                    <a:cubicBezTo>
                      <a:pt x="1735907" y="122646"/>
                      <a:pt x="1756603" y="103781"/>
                      <a:pt x="1771650" y="85725"/>
                    </a:cubicBezTo>
                    <a:cubicBezTo>
                      <a:pt x="1778979" y="76931"/>
                      <a:pt x="1784350" y="66675"/>
                      <a:pt x="1790700" y="57150"/>
                    </a:cubicBezTo>
                    <a:cubicBezTo>
                      <a:pt x="1781175" y="50800"/>
                      <a:pt x="1772647" y="42609"/>
                      <a:pt x="1762125" y="38100"/>
                    </a:cubicBezTo>
                    <a:cubicBezTo>
                      <a:pt x="1750093" y="32943"/>
                      <a:pt x="1737116" y="28575"/>
                      <a:pt x="1724025" y="28575"/>
                    </a:cubicBezTo>
                    <a:cubicBezTo>
                      <a:pt x="1619202" y="28575"/>
                      <a:pt x="1514475" y="34925"/>
                      <a:pt x="1409700" y="38100"/>
                    </a:cubicBezTo>
                    <a:cubicBezTo>
                      <a:pt x="1387151" y="45616"/>
                      <a:pt x="1356488" y="57150"/>
                      <a:pt x="1333500" y="57150"/>
                    </a:cubicBezTo>
                    <a:cubicBezTo>
                      <a:pt x="1314187" y="57150"/>
                      <a:pt x="1295086" y="52309"/>
                      <a:pt x="1276350" y="47625"/>
                    </a:cubicBezTo>
                    <a:cubicBezTo>
                      <a:pt x="1256869" y="42755"/>
                      <a:pt x="1238250" y="34925"/>
                      <a:pt x="1219200" y="28575"/>
                    </a:cubicBezTo>
                    <a:lnTo>
                      <a:pt x="1190625" y="19050"/>
                    </a:lnTo>
                    <a:cubicBezTo>
                      <a:pt x="1158875" y="22225"/>
                      <a:pt x="1126912" y="23723"/>
                      <a:pt x="1095375" y="28575"/>
                    </a:cubicBezTo>
                    <a:cubicBezTo>
                      <a:pt x="1085452" y="30102"/>
                      <a:pt x="1075154" y="32531"/>
                      <a:pt x="1066800" y="38100"/>
                    </a:cubicBezTo>
                    <a:cubicBezTo>
                      <a:pt x="1055592" y="45572"/>
                      <a:pt x="1047750" y="57150"/>
                      <a:pt x="1038225" y="66675"/>
                    </a:cubicBezTo>
                    <a:cubicBezTo>
                      <a:pt x="1038143" y="67005"/>
                      <a:pt x="1023730" y="128795"/>
                      <a:pt x="1019175" y="133350"/>
                    </a:cubicBezTo>
                    <a:cubicBezTo>
                      <a:pt x="1002986" y="149539"/>
                      <a:pt x="962025" y="171450"/>
                      <a:pt x="962025" y="171450"/>
                    </a:cubicBezTo>
                    <a:cubicBezTo>
                      <a:pt x="908050" y="168275"/>
                      <a:pt x="853900" y="167305"/>
                      <a:pt x="800100" y="161925"/>
                    </a:cubicBezTo>
                    <a:cubicBezTo>
                      <a:pt x="790110" y="160926"/>
                      <a:pt x="781565" y="152400"/>
                      <a:pt x="771525" y="152400"/>
                    </a:cubicBezTo>
                    <a:cubicBezTo>
                      <a:pt x="749074" y="152400"/>
                      <a:pt x="727075" y="158750"/>
                      <a:pt x="704850" y="161925"/>
                    </a:cubicBezTo>
                    <a:cubicBezTo>
                      <a:pt x="636337" y="139087"/>
                      <a:pt x="714590" y="174101"/>
                      <a:pt x="666750" y="114300"/>
                    </a:cubicBezTo>
                    <a:cubicBezTo>
                      <a:pt x="660478" y="106460"/>
                      <a:pt x="648194" y="105421"/>
                      <a:pt x="638175" y="104775"/>
                    </a:cubicBezTo>
                    <a:cubicBezTo>
                      <a:pt x="549403" y="99048"/>
                      <a:pt x="460375" y="98425"/>
                      <a:pt x="371475" y="95250"/>
                    </a:cubicBezTo>
                    <a:cubicBezTo>
                      <a:pt x="365125" y="85725"/>
                      <a:pt x="361364" y="73826"/>
                      <a:pt x="352425" y="66675"/>
                    </a:cubicBezTo>
                    <a:cubicBezTo>
                      <a:pt x="344585" y="60403"/>
                      <a:pt x="333821" y="58323"/>
                      <a:pt x="323850" y="57150"/>
                    </a:cubicBezTo>
                    <a:cubicBezTo>
                      <a:pt x="279592" y="51943"/>
                      <a:pt x="234950" y="50800"/>
                      <a:pt x="190500" y="47625"/>
                    </a:cubicBezTo>
                    <a:cubicBezTo>
                      <a:pt x="201029" y="16038"/>
                      <a:pt x="214312" y="7938"/>
                      <a:pt x="219075" y="0"/>
                    </a:cubicBezTo>
                    <a:close/>
                  </a:path>
                </a:pathLst>
              </a:custGeom>
              <a:solidFill>
                <a:sysClr val="window" lastClr="FFFFFF"/>
              </a:solidFill>
              <a:ln w="25400" cap="flat" cmpd="sng" algn="ctr">
                <a:solidFill>
                  <a:sysClr val="window" lastClr="FFFFFF"/>
                </a:solidFill>
                <a:prstDash val="solid"/>
              </a:ln>
              <a:effectLst/>
            </p:spPr>
            <p:txBody>
              <a:bodyPr rtlCol="0" anchor="ctr"/>
              <a:lstStyle/>
              <a:p>
                <a:pPr algn="ctr">
                  <a:defRPr/>
                </a:pPr>
                <a:endParaRPr lang="id-ID" kern="0">
                  <a:solidFill>
                    <a:prstClr val="white"/>
                  </a:solidFill>
                  <a:latin typeface="Arial"/>
                </a:endParaRPr>
              </a:p>
            </p:txBody>
          </p:sp>
          <p:sp>
            <p:nvSpPr>
              <p:cNvPr id="66" name="Freeform 3"/>
              <p:cNvSpPr/>
              <p:nvPr/>
            </p:nvSpPr>
            <p:spPr>
              <a:xfrm>
                <a:off x="2987675" y="1428750"/>
                <a:ext cx="1790700" cy="1581150"/>
              </a:xfrm>
              <a:custGeom>
                <a:avLst/>
                <a:gdLst>
                  <a:gd name="connsiteX0" fmla="*/ 219075 w 1790700"/>
                  <a:gd name="connsiteY0" fmla="*/ 0 h 1581150"/>
                  <a:gd name="connsiteX1" fmla="*/ 219075 w 1790700"/>
                  <a:gd name="connsiteY1" fmla="*/ 0 h 1581150"/>
                  <a:gd name="connsiteX2" fmla="*/ 152400 w 1790700"/>
                  <a:gd name="connsiteY2" fmla="*/ 57150 h 1581150"/>
                  <a:gd name="connsiteX3" fmla="*/ 38100 w 1790700"/>
                  <a:gd name="connsiteY3" fmla="*/ 38100 h 1581150"/>
                  <a:gd name="connsiteX4" fmla="*/ 47625 w 1790700"/>
                  <a:gd name="connsiteY4" fmla="*/ 76200 h 1581150"/>
                  <a:gd name="connsiteX5" fmla="*/ 57150 w 1790700"/>
                  <a:gd name="connsiteY5" fmla="*/ 104775 h 1581150"/>
                  <a:gd name="connsiteX6" fmla="*/ 19050 w 1790700"/>
                  <a:gd name="connsiteY6" fmla="*/ 161925 h 1581150"/>
                  <a:gd name="connsiteX7" fmla="*/ 0 w 1790700"/>
                  <a:gd name="connsiteY7" fmla="*/ 352425 h 1581150"/>
                  <a:gd name="connsiteX8" fmla="*/ 19050 w 1790700"/>
                  <a:gd name="connsiteY8" fmla="*/ 438150 h 1581150"/>
                  <a:gd name="connsiteX9" fmla="*/ 38100 w 1790700"/>
                  <a:gd name="connsiteY9" fmla="*/ 466725 h 1581150"/>
                  <a:gd name="connsiteX10" fmla="*/ 57150 w 1790700"/>
                  <a:gd name="connsiteY10" fmla="*/ 523875 h 1581150"/>
                  <a:gd name="connsiteX11" fmla="*/ 190500 w 1790700"/>
                  <a:gd name="connsiteY11" fmla="*/ 542925 h 1581150"/>
                  <a:gd name="connsiteX12" fmla="*/ 228600 w 1790700"/>
                  <a:gd name="connsiteY12" fmla="*/ 628650 h 1581150"/>
                  <a:gd name="connsiteX13" fmla="*/ 238125 w 1790700"/>
                  <a:gd name="connsiteY13" fmla="*/ 657225 h 1581150"/>
                  <a:gd name="connsiteX14" fmla="*/ 219075 w 1790700"/>
                  <a:gd name="connsiteY14" fmla="*/ 714375 h 1581150"/>
                  <a:gd name="connsiteX15" fmla="*/ 209550 w 1790700"/>
                  <a:gd name="connsiteY15" fmla="*/ 742950 h 1581150"/>
                  <a:gd name="connsiteX16" fmla="*/ 219075 w 1790700"/>
                  <a:gd name="connsiteY16" fmla="*/ 771525 h 1581150"/>
                  <a:gd name="connsiteX17" fmla="*/ 276225 w 1790700"/>
                  <a:gd name="connsiteY17" fmla="*/ 790575 h 1581150"/>
                  <a:gd name="connsiteX18" fmla="*/ 304800 w 1790700"/>
                  <a:gd name="connsiteY18" fmla="*/ 800100 h 1581150"/>
                  <a:gd name="connsiteX19" fmla="*/ 333375 w 1790700"/>
                  <a:gd name="connsiteY19" fmla="*/ 809625 h 1581150"/>
                  <a:gd name="connsiteX20" fmla="*/ 361950 w 1790700"/>
                  <a:gd name="connsiteY20" fmla="*/ 828675 h 1581150"/>
                  <a:gd name="connsiteX21" fmla="*/ 381000 w 1790700"/>
                  <a:gd name="connsiteY21" fmla="*/ 857250 h 1581150"/>
                  <a:gd name="connsiteX22" fmla="*/ 390525 w 1790700"/>
                  <a:gd name="connsiteY22" fmla="*/ 895350 h 1581150"/>
                  <a:gd name="connsiteX23" fmla="*/ 371475 w 1790700"/>
                  <a:gd name="connsiteY23" fmla="*/ 1066800 h 1581150"/>
                  <a:gd name="connsiteX24" fmla="*/ 400050 w 1790700"/>
                  <a:gd name="connsiteY24" fmla="*/ 1085850 h 1581150"/>
                  <a:gd name="connsiteX25" fmla="*/ 428625 w 1790700"/>
                  <a:gd name="connsiteY25" fmla="*/ 1095375 h 1581150"/>
                  <a:gd name="connsiteX26" fmla="*/ 466725 w 1790700"/>
                  <a:gd name="connsiteY26" fmla="*/ 1181100 h 1581150"/>
                  <a:gd name="connsiteX27" fmla="*/ 514350 w 1790700"/>
                  <a:gd name="connsiteY27" fmla="*/ 1238250 h 1581150"/>
                  <a:gd name="connsiteX28" fmla="*/ 523875 w 1790700"/>
                  <a:gd name="connsiteY28" fmla="*/ 1266825 h 1581150"/>
                  <a:gd name="connsiteX29" fmla="*/ 676275 w 1790700"/>
                  <a:gd name="connsiteY29" fmla="*/ 1276350 h 1581150"/>
                  <a:gd name="connsiteX30" fmla="*/ 695325 w 1790700"/>
                  <a:gd name="connsiteY30" fmla="*/ 1304925 h 1581150"/>
                  <a:gd name="connsiteX31" fmla="*/ 657225 w 1790700"/>
                  <a:gd name="connsiteY31" fmla="*/ 1371600 h 1581150"/>
                  <a:gd name="connsiteX32" fmla="*/ 638175 w 1790700"/>
                  <a:gd name="connsiteY32" fmla="*/ 1400175 h 1581150"/>
                  <a:gd name="connsiteX33" fmla="*/ 638175 w 1790700"/>
                  <a:gd name="connsiteY33" fmla="*/ 1552575 h 1581150"/>
                  <a:gd name="connsiteX34" fmla="*/ 666750 w 1790700"/>
                  <a:gd name="connsiteY34" fmla="*/ 1562100 h 1581150"/>
                  <a:gd name="connsiteX35" fmla="*/ 752475 w 1790700"/>
                  <a:gd name="connsiteY35" fmla="*/ 1552575 h 1581150"/>
                  <a:gd name="connsiteX36" fmla="*/ 762000 w 1790700"/>
                  <a:gd name="connsiteY36" fmla="*/ 1524000 h 1581150"/>
                  <a:gd name="connsiteX37" fmla="*/ 790575 w 1790700"/>
                  <a:gd name="connsiteY37" fmla="*/ 1514475 h 1581150"/>
                  <a:gd name="connsiteX38" fmla="*/ 828675 w 1790700"/>
                  <a:gd name="connsiteY38" fmla="*/ 1504950 h 1581150"/>
                  <a:gd name="connsiteX39" fmla="*/ 885825 w 1790700"/>
                  <a:gd name="connsiteY39" fmla="*/ 1485900 h 1581150"/>
                  <a:gd name="connsiteX40" fmla="*/ 895350 w 1790700"/>
                  <a:gd name="connsiteY40" fmla="*/ 1457325 h 1581150"/>
                  <a:gd name="connsiteX41" fmla="*/ 895350 w 1790700"/>
                  <a:gd name="connsiteY41" fmla="*/ 1400175 h 1581150"/>
                  <a:gd name="connsiteX42" fmla="*/ 942975 w 1790700"/>
                  <a:gd name="connsiteY42" fmla="*/ 1409700 h 1581150"/>
                  <a:gd name="connsiteX43" fmla="*/ 981075 w 1790700"/>
                  <a:gd name="connsiteY43" fmla="*/ 1419225 h 1581150"/>
                  <a:gd name="connsiteX44" fmla="*/ 1000125 w 1790700"/>
                  <a:gd name="connsiteY44" fmla="*/ 1457325 h 1581150"/>
                  <a:gd name="connsiteX45" fmla="*/ 990600 w 1790700"/>
                  <a:gd name="connsiteY45" fmla="*/ 1485900 h 1581150"/>
                  <a:gd name="connsiteX46" fmla="*/ 1085850 w 1790700"/>
                  <a:gd name="connsiteY46" fmla="*/ 1514475 h 1581150"/>
                  <a:gd name="connsiteX47" fmla="*/ 1095375 w 1790700"/>
                  <a:gd name="connsiteY47" fmla="*/ 1552575 h 1581150"/>
                  <a:gd name="connsiteX48" fmla="*/ 1181100 w 1790700"/>
                  <a:gd name="connsiteY48" fmla="*/ 1581150 h 1581150"/>
                  <a:gd name="connsiteX49" fmla="*/ 1333500 w 1790700"/>
                  <a:gd name="connsiteY49" fmla="*/ 1571625 h 1581150"/>
                  <a:gd name="connsiteX50" fmla="*/ 1352550 w 1790700"/>
                  <a:gd name="connsiteY50" fmla="*/ 1543050 h 1581150"/>
                  <a:gd name="connsiteX51" fmla="*/ 1323975 w 1790700"/>
                  <a:gd name="connsiteY51" fmla="*/ 1409700 h 1581150"/>
                  <a:gd name="connsiteX52" fmla="*/ 1304925 w 1790700"/>
                  <a:gd name="connsiteY52" fmla="*/ 1343025 h 1581150"/>
                  <a:gd name="connsiteX53" fmla="*/ 1333500 w 1790700"/>
                  <a:gd name="connsiteY53" fmla="*/ 1276350 h 1581150"/>
                  <a:gd name="connsiteX54" fmla="*/ 1352550 w 1790700"/>
                  <a:gd name="connsiteY54" fmla="*/ 1219200 h 1581150"/>
                  <a:gd name="connsiteX55" fmla="*/ 1343025 w 1790700"/>
                  <a:gd name="connsiteY55" fmla="*/ 1171575 h 1581150"/>
                  <a:gd name="connsiteX56" fmla="*/ 1295400 w 1790700"/>
                  <a:gd name="connsiteY56" fmla="*/ 1133475 h 1581150"/>
                  <a:gd name="connsiteX57" fmla="*/ 1266825 w 1790700"/>
                  <a:gd name="connsiteY57" fmla="*/ 1114425 h 1581150"/>
                  <a:gd name="connsiteX58" fmla="*/ 1238250 w 1790700"/>
                  <a:gd name="connsiteY58" fmla="*/ 1057275 h 1581150"/>
                  <a:gd name="connsiteX59" fmla="*/ 1228725 w 1790700"/>
                  <a:gd name="connsiteY59" fmla="*/ 1028700 h 1581150"/>
                  <a:gd name="connsiteX60" fmla="*/ 1238250 w 1790700"/>
                  <a:gd name="connsiteY60" fmla="*/ 971550 h 1581150"/>
                  <a:gd name="connsiteX61" fmla="*/ 1295400 w 1790700"/>
                  <a:gd name="connsiteY61" fmla="*/ 942975 h 1581150"/>
                  <a:gd name="connsiteX62" fmla="*/ 1323975 w 1790700"/>
                  <a:gd name="connsiteY62" fmla="*/ 962025 h 1581150"/>
                  <a:gd name="connsiteX63" fmla="*/ 1352550 w 1790700"/>
                  <a:gd name="connsiteY63" fmla="*/ 952500 h 1581150"/>
                  <a:gd name="connsiteX64" fmla="*/ 1514475 w 1790700"/>
                  <a:gd name="connsiteY64" fmla="*/ 942975 h 1581150"/>
                  <a:gd name="connsiteX65" fmla="*/ 1524000 w 1790700"/>
                  <a:gd name="connsiteY65" fmla="*/ 866775 h 1581150"/>
                  <a:gd name="connsiteX66" fmla="*/ 1495425 w 1790700"/>
                  <a:gd name="connsiteY66" fmla="*/ 847725 h 1581150"/>
                  <a:gd name="connsiteX67" fmla="*/ 1485900 w 1790700"/>
                  <a:gd name="connsiteY67" fmla="*/ 819150 h 1581150"/>
                  <a:gd name="connsiteX68" fmla="*/ 1524000 w 1790700"/>
                  <a:gd name="connsiteY68" fmla="*/ 762000 h 1581150"/>
                  <a:gd name="connsiteX69" fmla="*/ 1590675 w 1790700"/>
                  <a:gd name="connsiteY69" fmla="*/ 723900 h 1581150"/>
                  <a:gd name="connsiteX70" fmla="*/ 1619250 w 1790700"/>
                  <a:gd name="connsiteY70" fmla="*/ 628650 h 1581150"/>
                  <a:gd name="connsiteX71" fmla="*/ 1628775 w 1790700"/>
                  <a:gd name="connsiteY71" fmla="*/ 533400 h 1581150"/>
                  <a:gd name="connsiteX72" fmla="*/ 1638300 w 1790700"/>
                  <a:gd name="connsiteY72" fmla="*/ 504825 h 1581150"/>
                  <a:gd name="connsiteX73" fmla="*/ 1676400 w 1790700"/>
                  <a:gd name="connsiteY73" fmla="*/ 495300 h 1581150"/>
                  <a:gd name="connsiteX74" fmla="*/ 1685925 w 1790700"/>
                  <a:gd name="connsiteY74" fmla="*/ 381000 h 1581150"/>
                  <a:gd name="connsiteX75" fmla="*/ 1676400 w 1790700"/>
                  <a:gd name="connsiteY75" fmla="*/ 352425 h 1581150"/>
                  <a:gd name="connsiteX76" fmla="*/ 1647825 w 1790700"/>
                  <a:gd name="connsiteY76" fmla="*/ 333375 h 1581150"/>
                  <a:gd name="connsiteX77" fmla="*/ 1628775 w 1790700"/>
                  <a:gd name="connsiteY77" fmla="*/ 276225 h 1581150"/>
                  <a:gd name="connsiteX78" fmla="*/ 1619250 w 1790700"/>
                  <a:gd name="connsiteY78" fmla="*/ 247650 h 1581150"/>
                  <a:gd name="connsiteX79" fmla="*/ 1628775 w 1790700"/>
                  <a:gd name="connsiteY79" fmla="*/ 180975 h 1581150"/>
                  <a:gd name="connsiteX80" fmla="*/ 1714500 w 1790700"/>
                  <a:gd name="connsiteY80" fmla="*/ 133350 h 1581150"/>
                  <a:gd name="connsiteX81" fmla="*/ 1771650 w 1790700"/>
                  <a:gd name="connsiteY81" fmla="*/ 85725 h 1581150"/>
                  <a:gd name="connsiteX82" fmla="*/ 1790700 w 1790700"/>
                  <a:gd name="connsiteY82" fmla="*/ 57150 h 1581150"/>
                  <a:gd name="connsiteX83" fmla="*/ 1762125 w 1790700"/>
                  <a:gd name="connsiteY83" fmla="*/ 38100 h 1581150"/>
                  <a:gd name="connsiteX84" fmla="*/ 1724025 w 1790700"/>
                  <a:gd name="connsiteY84" fmla="*/ 28575 h 1581150"/>
                  <a:gd name="connsiteX85" fmla="*/ 1409700 w 1790700"/>
                  <a:gd name="connsiteY85" fmla="*/ 38100 h 1581150"/>
                  <a:gd name="connsiteX86" fmla="*/ 1333500 w 1790700"/>
                  <a:gd name="connsiteY86" fmla="*/ 57150 h 1581150"/>
                  <a:gd name="connsiteX87" fmla="*/ 1276350 w 1790700"/>
                  <a:gd name="connsiteY87" fmla="*/ 47625 h 1581150"/>
                  <a:gd name="connsiteX88" fmla="*/ 1219200 w 1790700"/>
                  <a:gd name="connsiteY88" fmla="*/ 28575 h 1581150"/>
                  <a:gd name="connsiteX89" fmla="*/ 1190625 w 1790700"/>
                  <a:gd name="connsiteY89" fmla="*/ 19050 h 1581150"/>
                  <a:gd name="connsiteX90" fmla="*/ 1095375 w 1790700"/>
                  <a:gd name="connsiteY90" fmla="*/ 28575 h 1581150"/>
                  <a:gd name="connsiteX91" fmla="*/ 1066800 w 1790700"/>
                  <a:gd name="connsiteY91" fmla="*/ 38100 h 1581150"/>
                  <a:gd name="connsiteX92" fmla="*/ 1038225 w 1790700"/>
                  <a:gd name="connsiteY92" fmla="*/ 66675 h 1581150"/>
                  <a:gd name="connsiteX93" fmla="*/ 1019175 w 1790700"/>
                  <a:gd name="connsiteY93" fmla="*/ 133350 h 1581150"/>
                  <a:gd name="connsiteX94" fmla="*/ 962025 w 1790700"/>
                  <a:gd name="connsiteY94" fmla="*/ 171450 h 1581150"/>
                  <a:gd name="connsiteX95" fmla="*/ 800100 w 1790700"/>
                  <a:gd name="connsiteY95" fmla="*/ 161925 h 1581150"/>
                  <a:gd name="connsiteX96" fmla="*/ 771525 w 1790700"/>
                  <a:gd name="connsiteY96" fmla="*/ 152400 h 1581150"/>
                  <a:gd name="connsiteX97" fmla="*/ 704850 w 1790700"/>
                  <a:gd name="connsiteY97" fmla="*/ 161925 h 1581150"/>
                  <a:gd name="connsiteX98" fmla="*/ 666750 w 1790700"/>
                  <a:gd name="connsiteY98" fmla="*/ 114300 h 1581150"/>
                  <a:gd name="connsiteX99" fmla="*/ 638175 w 1790700"/>
                  <a:gd name="connsiteY99" fmla="*/ 104775 h 1581150"/>
                  <a:gd name="connsiteX100" fmla="*/ 371475 w 1790700"/>
                  <a:gd name="connsiteY100" fmla="*/ 95250 h 1581150"/>
                  <a:gd name="connsiteX101" fmla="*/ 352425 w 1790700"/>
                  <a:gd name="connsiteY101" fmla="*/ 66675 h 1581150"/>
                  <a:gd name="connsiteX102" fmla="*/ 323850 w 1790700"/>
                  <a:gd name="connsiteY102" fmla="*/ 57150 h 1581150"/>
                  <a:gd name="connsiteX103" fmla="*/ 190500 w 1790700"/>
                  <a:gd name="connsiteY103" fmla="*/ 47625 h 1581150"/>
                  <a:gd name="connsiteX104" fmla="*/ 219075 w 1790700"/>
                  <a:gd name="connsiteY104"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90700" h="1581150">
                    <a:moveTo>
                      <a:pt x="219075" y="0"/>
                    </a:moveTo>
                    <a:lnTo>
                      <a:pt x="219075" y="0"/>
                    </a:lnTo>
                    <a:cubicBezTo>
                      <a:pt x="196850" y="19050"/>
                      <a:pt x="180340" y="48419"/>
                      <a:pt x="152400" y="57150"/>
                    </a:cubicBezTo>
                    <a:cubicBezTo>
                      <a:pt x="119470" y="67441"/>
                      <a:pt x="72029" y="49410"/>
                      <a:pt x="38100" y="38100"/>
                    </a:cubicBezTo>
                    <a:cubicBezTo>
                      <a:pt x="1491" y="93014"/>
                      <a:pt x="18706" y="47281"/>
                      <a:pt x="47625" y="76200"/>
                    </a:cubicBezTo>
                    <a:cubicBezTo>
                      <a:pt x="54725" y="83300"/>
                      <a:pt x="53975" y="95250"/>
                      <a:pt x="57150" y="104775"/>
                    </a:cubicBezTo>
                    <a:cubicBezTo>
                      <a:pt x="44450" y="123825"/>
                      <a:pt x="20681" y="139088"/>
                      <a:pt x="19050" y="161925"/>
                    </a:cubicBezTo>
                    <a:cubicBezTo>
                      <a:pt x="8149" y="314539"/>
                      <a:pt x="16851" y="251318"/>
                      <a:pt x="0" y="352425"/>
                    </a:cubicBezTo>
                    <a:cubicBezTo>
                      <a:pt x="3658" y="374375"/>
                      <a:pt x="7326" y="414702"/>
                      <a:pt x="19050" y="438150"/>
                    </a:cubicBezTo>
                    <a:cubicBezTo>
                      <a:pt x="24170" y="448389"/>
                      <a:pt x="33451" y="456264"/>
                      <a:pt x="38100" y="466725"/>
                    </a:cubicBezTo>
                    <a:cubicBezTo>
                      <a:pt x="46255" y="485075"/>
                      <a:pt x="37459" y="519937"/>
                      <a:pt x="57150" y="523875"/>
                    </a:cubicBezTo>
                    <a:cubicBezTo>
                      <a:pt x="132968" y="539039"/>
                      <a:pt x="88685" y="531612"/>
                      <a:pt x="190500" y="542925"/>
                    </a:cubicBezTo>
                    <a:cubicBezTo>
                      <a:pt x="220689" y="588208"/>
                      <a:pt x="205930" y="560640"/>
                      <a:pt x="228600" y="628650"/>
                    </a:cubicBezTo>
                    <a:lnTo>
                      <a:pt x="238125" y="657225"/>
                    </a:lnTo>
                    <a:lnTo>
                      <a:pt x="219075" y="714375"/>
                    </a:lnTo>
                    <a:lnTo>
                      <a:pt x="209550" y="742950"/>
                    </a:lnTo>
                    <a:cubicBezTo>
                      <a:pt x="212725" y="752475"/>
                      <a:pt x="210905" y="765689"/>
                      <a:pt x="219075" y="771525"/>
                    </a:cubicBezTo>
                    <a:cubicBezTo>
                      <a:pt x="235415" y="783197"/>
                      <a:pt x="257175" y="784225"/>
                      <a:pt x="276225" y="790575"/>
                    </a:cubicBezTo>
                    <a:lnTo>
                      <a:pt x="304800" y="800100"/>
                    </a:lnTo>
                    <a:cubicBezTo>
                      <a:pt x="314325" y="803275"/>
                      <a:pt x="325021" y="804056"/>
                      <a:pt x="333375" y="809625"/>
                    </a:cubicBezTo>
                    <a:lnTo>
                      <a:pt x="361950" y="828675"/>
                    </a:lnTo>
                    <a:cubicBezTo>
                      <a:pt x="368300" y="838200"/>
                      <a:pt x="376491" y="846728"/>
                      <a:pt x="381000" y="857250"/>
                    </a:cubicBezTo>
                    <a:cubicBezTo>
                      <a:pt x="386157" y="869282"/>
                      <a:pt x="390525" y="882259"/>
                      <a:pt x="390525" y="895350"/>
                    </a:cubicBezTo>
                    <a:cubicBezTo>
                      <a:pt x="390525" y="1017664"/>
                      <a:pt x="393950" y="999376"/>
                      <a:pt x="371475" y="1066800"/>
                    </a:cubicBezTo>
                    <a:cubicBezTo>
                      <a:pt x="381000" y="1073150"/>
                      <a:pt x="389811" y="1080730"/>
                      <a:pt x="400050" y="1085850"/>
                    </a:cubicBezTo>
                    <a:cubicBezTo>
                      <a:pt x="409030" y="1090340"/>
                      <a:pt x="420785" y="1089103"/>
                      <a:pt x="428625" y="1095375"/>
                    </a:cubicBezTo>
                    <a:cubicBezTo>
                      <a:pt x="456319" y="1117530"/>
                      <a:pt x="448431" y="1153658"/>
                      <a:pt x="466725" y="1181100"/>
                    </a:cubicBezTo>
                    <a:cubicBezTo>
                      <a:pt x="493247" y="1220883"/>
                      <a:pt x="477680" y="1201580"/>
                      <a:pt x="514350" y="1238250"/>
                    </a:cubicBezTo>
                    <a:cubicBezTo>
                      <a:pt x="517525" y="1247775"/>
                      <a:pt x="517603" y="1258985"/>
                      <a:pt x="523875" y="1266825"/>
                    </a:cubicBezTo>
                    <a:cubicBezTo>
                      <a:pt x="559190" y="1310969"/>
                      <a:pt x="641220" y="1279047"/>
                      <a:pt x="676275" y="1276350"/>
                    </a:cubicBezTo>
                    <a:cubicBezTo>
                      <a:pt x="682625" y="1285875"/>
                      <a:pt x="693905" y="1293566"/>
                      <a:pt x="695325" y="1304925"/>
                    </a:cubicBezTo>
                    <a:cubicBezTo>
                      <a:pt x="701210" y="1352005"/>
                      <a:pt x="686786" y="1351892"/>
                      <a:pt x="657225" y="1371600"/>
                    </a:cubicBezTo>
                    <a:cubicBezTo>
                      <a:pt x="650875" y="1381125"/>
                      <a:pt x="641795" y="1389315"/>
                      <a:pt x="638175" y="1400175"/>
                    </a:cubicBezTo>
                    <a:cubicBezTo>
                      <a:pt x="624433" y="1441400"/>
                      <a:pt x="625028" y="1516421"/>
                      <a:pt x="638175" y="1552575"/>
                    </a:cubicBezTo>
                    <a:cubicBezTo>
                      <a:pt x="641606" y="1562011"/>
                      <a:pt x="657225" y="1558925"/>
                      <a:pt x="666750" y="1562100"/>
                    </a:cubicBezTo>
                    <a:cubicBezTo>
                      <a:pt x="695325" y="1558925"/>
                      <a:pt x="725781" y="1563253"/>
                      <a:pt x="752475" y="1552575"/>
                    </a:cubicBezTo>
                    <a:cubicBezTo>
                      <a:pt x="761797" y="1548846"/>
                      <a:pt x="754900" y="1531100"/>
                      <a:pt x="762000" y="1524000"/>
                    </a:cubicBezTo>
                    <a:cubicBezTo>
                      <a:pt x="769100" y="1516900"/>
                      <a:pt x="780921" y="1517233"/>
                      <a:pt x="790575" y="1514475"/>
                    </a:cubicBezTo>
                    <a:cubicBezTo>
                      <a:pt x="803162" y="1510879"/>
                      <a:pt x="816136" y="1508712"/>
                      <a:pt x="828675" y="1504950"/>
                    </a:cubicBezTo>
                    <a:cubicBezTo>
                      <a:pt x="847909" y="1499180"/>
                      <a:pt x="885825" y="1485900"/>
                      <a:pt x="885825" y="1485900"/>
                    </a:cubicBezTo>
                    <a:cubicBezTo>
                      <a:pt x="889000" y="1476375"/>
                      <a:pt x="895350" y="1467365"/>
                      <a:pt x="895350" y="1457325"/>
                    </a:cubicBezTo>
                    <a:cubicBezTo>
                      <a:pt x="895350" y="1381125"/>
                      <a:pt x="869950" y="1476375"/>
                      <a:pt x="895350" y="1400175"/>
                    </a:cubicBezTo>
                    <a:cubicBezTo>
                      <a:pt x="911225" y="1403350"/>
                      <a:pt x="927171" y="1406188"/>
                      <a:pt x="942975" y="1409700"/>
                    </a:cubicBezTo>
                    <a:cubicBezTo>
                      <a:pt x="955754" y="1412540"/>
                      <a:pt x="971018" y="1410844"/>
                      <a:pt x="981075" y="1419225"/>
                    </a:cubicBezTo>
                    <a:cubicBezTo>
                      <a:pt x="991983" y="1428315"/>
                      <a:pt x="993775" y="1444625"/>
                      <a:pt x="1000125" y="1457325"/>
                    </a:cubicBezTo>
                    <a:cubicBezTo>
                      <a:pt x="996950" y="1466850"/>
                      <a:pt x="986871" y="1476578"/>
                      <a:pt x="990600" y="1485900"/>
                    </a:cubicBezTo>
                    <a:cubicBezTo>
                      <a:pt x="1001101" y="1512153"/>
                      <a:pt x="1079923" y="1513628"/>
                      <a:pt x="1085850" y="1514475"/>
                    </a:cubicBezTo>
                    <a:cubicBezTo>
                      <a:pt x="1089025" y="1527175"/>
                      <a:pt x="1088113" y="1541683"/>
                      <a:pt x="1095375" y="1552575"/>
                    </a:cubicBezTo>
                    <a:cubicBezTo>
                      <a:pt x="1112117" y="1577687"/>
                      <a:pt x="1159731" y="1577589"/>
                      <a:pt x="1181100" y="1581150"/>
                    </a:cubicBezTo>
                    <a:cubicBezTo>
                      <a:pt x="1231900" y="1577975"/>
                      <a:pt x="1283813" y="1582667"/>
                      <a:pt x="1333500" y="1571625"/>
                    </a:cubicBezTo>
                    <a:cubicBezTo>
                      <a:pt x="1344675" y="1569142"/>
                      <a:pt x="1351514" y="1554451"/>
                      <a:pt x="1352550" y="1543050"/>
                    </a:cubicBezTo>
                    <a:cubicBezTo>
                      <a:pt x="1358061" y="1482429"/>
                      <a:pt x="1337371" y="1463282"/>
                      <a:pt x="1323975" y="1409700"/>
                    </a:cubicBezTo>
                    <a:cubicBezTo>
                      <a:pt x="1312015" y="1361860"/>
                      <a:pt x="1318590" y="1384019"/>
                      <a:pt x="1304925" y="1343025"/>
                    </a:cubicBezTo>
                    <a:cubicBezTo>
                      <a:pt x="1330121" y="1242239"/>
                      <a:pt x="1295912" y="1360923"/>
                      <a:pt x="1333500" y="1276350"/>
                    </a:cubicBezTo>
                    <a:cubicBezTo>
                      <a:pt x="1341655" y="1258000"/>
                      <a:pt x="1352550" y="1219200"/>
                      <a:pt x="1352550" y="1219200"/>
                    </a:cubicBezTo>
                    <a:cubicBezTo>
                      <a:pt x="1349375" y="1203325"/>
                      <a:pt x="1348709" y="1186734"/>
                      <a:pt x="1343025" y="1171575"/>
                    </a:cubicBezTo>
                    <a:cubicBezTo>
                      <a:pt x="1328204" y="1132051"/>
                      <a:pt x="1326242" y="1148896"/>
                      <a:pt x="1295400" y="1133475"/>
                    </a:cubicBezTo>
                    <a:cubicBezTo>
                      <a:pt x="1285161" y="1128355"/>
                      <a:pt x="1276350" y="1120775"/>
                      <a:pt x="1266825" y="1114425"/>
                    </a:cubicBezTo>
                    <a:cubicBezTo>
                      <a:pt x="1242884" y="1042601"/>
                      <a:pt x="1275179" y="1131133"/>
                      <a:pt x="1238250" y="1057275"/>
                    </a:cubicBezTo>
                    <a:cubicBezTo>
                      <a:pt x="1233760" y="1048295"/>
                      <a:pt x="1231900" y="1038225"/>
                      <a:pt x="1228725" y="1028700"/>
                    </a:cubicBezTo>
                    <a:cubicBezTo>
                      <a:pt x="1231900" y="1009650"/>
                      <a:pt x="1229613" y="988824"/>
                      <a:pt x="1238250" y="971550"/>
                    </a:cubicBezTo>
                    <a:cubicBezTo>
                      <a:pt x="1245636" y="956778"/>
                      <a:pt x="1281876" y="947483"/>
                      <a:pt x="1295400" y="942975"/>
                    </a:cubicBezTo>
                    <a:cubicBezTo>
                      <a:pt x="1304925" y="949325"/>
                      <a:pt x="1312683" y="960143"/>
                      <a:pt x="1323975" y="962025"/>
                    </a:cubicBezTo>
                    <a:cubicBezTo>
                      <a:pt x="1333879" y="963676"/>
                      <a:pt x="1342560" y="953499"/>
                      <a:pt x="1352550" y="952500"/>
                    </a:cubicBezTo>
                    <a:cubicBezTo>
                      <a:pt x="1406350" y="947120"/>
                      <a:pt x="1460500" y="946150"/>
                      <a:pt x="1514475" y="942975"/>
                    </a:cubicBezTo>
                    <a:cubicBezTo>
                      <a:pt x="1534183" y="913414"/>
                      <a:pt x="1547540" y="907970"/>
                      <a:pt x="1524000" y="866775"/>
                    </a:cubicBezTo>
                    <a:cubicBezTo>
                      <a:pt x="1518320" y="856836"/>
                      <a:pt x="1504950" y="854075"/>
                      <a:pt x="1495425" y="847725"/>
                    </a:cubicBezTo>
                    <a:cubicBezTo>
                      <a:pt x="1492250" y="838200"/>
                      <a:pt x="1485900" y="829190"/>
                      <a:pt x="1485900" y="819150"/>
                    </a:cubicBezTo>
                    <a:cubicBezTo>
                      <a:pt x="1485900" y="776582"/>
                      <a:pt x="1495290" y="782507"/>
                      <a:pt x="1524000" y="762000"/>
                    </a:cubicBezTo>
                    <a:cubicBezTo>
                      <a:pt x="1574457" y="725959"/>
                      <a:pt x="1544304" y="739357"/>
                      <a:pt x="1590675" y="723900"/>
                    </a:cubicBezTo>
                    <a:cubicBezTo>
                      <a:pt x="1613865" y="654331"/>
                      <a:pt x="1604855" y="686231"/>
                      <a:pt x="1619250" y="628650"/>
                    </a:cubicBezTo>
                    <a:cubicBezTo>
                      <a:pt x="1622425" y="596900"/>
                      <a:pt x="1623923" y="564937"/>
                      <a:pt x="1628775" y="533400"/>
                    </a:cubicBezTo>
                    <a:cubicBezTo>
                      <a:pt x="1630302" y="523477"/>
                      <a:pt x="1630460" y="511097"/>
                      <a:pt x="1638300" y="504825"/>
                    </a:cubicBezTo>
                    <a:cubicBezTo>
                      <a:pt x="1648522" y="496647"/>
                      <a:pt x="1663700" y="498475"/>
                      <a:pt x="1676400" y="495300"/>
                    </a:cubicBezTo>
                    <a:cubicBezTo>
                      <a:pt x="1709680" y="445380"/>
                      <a:pt x="1701030" y="471629"/>
                      <a:pt x="1685925" y="381000"/>
                    </a:cubicBezTo>
                    <a:cubicBezTo>
                      <a:pt x="1684274" y="371096"/>
                      <a:pt x="1682672" y="360265"/>
                      <a:pt x="1676400" y="352425"/>
                    </a:cubicBezTo>
                    <a:cubicBezTo>
                      <a:pt x="1669249" y="343486"/>
                      <a:pt x="1657350" y="339725"/>
                      <a:pt x="1647825" y="333375"/>
                    </a:cubicBezTo>
                    <a:lnTo>
                      <a:pt x="1628775" y="276225"/>
                    </a:lnTo>
                    <a:lnTo>
                      <a:pt x="1619250" y="247650"/>
                    </a:lnTo>
                    <a:cubicBezTo>
                      <a:pt x="1622425" y="225425"/>
                      <a:pt x="1616722" y="199916"/>
                      <a:pt x="1628775" y="180975"/>
                    </a:cubicBezTo>
                    <a:cubicBezTo>
                      <a:pt x="1656805" y="136927"/>
                      <a:pt x="1680638" y="150281"/>
                      <a:pt x="1714500" y="133350"/>
                    </a:cubicBezTo>
                    <a:cubicBezTo>
                      <a:pt x="1735907" y="122646"/>
                      <a:pt x="1756603" y="103781"/>
                      <a:pt x="1771650" y="85725"/>
                    </a:cubicBezTo>
                    <a:cubicBezTo>
                      <a:pt x="1778979" y="76931"/>
                      <a:pt x="1784350" y="66675"/>
                      <a:pt x="1790700" y="57150"/>
                    </a:cubicBezTo>
                    <a:cubicBezTo>
                      <a:pt x="1781175" y="50800"/>
                      <a:pt x="1772647" y="42609"/>
                      <a:pt x="1762125" y="38100"/>
                    </a:cubicBezTo>
                    <a:cubicBezTo>
                      <a:pt x="1750093" y="32943"/>
                      <a:pt x="1737116" y="28575"/>
                      <a:pt x="1724025" y="28575"/>
                    </a:cubicBezTo>
                    <a:cubicBezTo>
                      <a:pt x="1619202" y="28575"/>
                      <a:pt x="1514475" y="34925"/>
                      <a:pt x="1409700" y="38100"/>
                    </a:cubicBezTo>
                    <a:cubicBezTo>
                      <a:pt x="1387151" y="45616"/>
                      <a:pt x="1356488" y="57150"/>
                      <a:pt x="1333500" y="57150"/>
                    </a:cubicBezTo>
                    <a:cubicBezTo>
                      <a:pt x="1314187" y="57150"/>
                      <a:pt x="1295086" y="52309"/>
                      <a:pt x="1276350" y="47625"/>
                    </a:cubicBezTo>
                    <a:cubicBezTo>
                      <a:pt x="1256869" y="42755"/>
                      <a:pt x="1238250" y="34925"/>
                      <a:pt x="1219200" y="28575"/>
                    </a:cubicBezTo>
                    <a:lnTo>
                      <a:pt x="1190625" y="19050"/>
                    </a:lnTo>
                    <a:cubicBezTo>
                      <a:pt x="1158875" y="22225"/>
                      <a:pt x="1126912" y="23723"/>
                      <a:pt x="1095375" y="28575"/>
                    </a:cubicBezTo>
                    <a:cubicBezTo>
                      <a:pt x="1085452" y="30102"/>
                      <a:pt x="1075154" y="32531"/>
                      <a:pt x="1066800" y="38100"/>
                    </a:cubicBezTo>
                    <a:cubicBezTo>
                      <a:pt x="1055592" y="45572"/>
                      <a:pt x="1047750" y="57150"/>
                      <a:pt x="1038225" y="66675"/>
                    </a:cubicBezTo>
                    <a:cubicBezTo>
                      <a:pt x="1038143" y="67005"/>
                      <a:pt x="1023730" y="128795"/>
                      <a:pt x="1019175" y="133350"/>
                    </a:cubicBezTo>
                    <a:cubicBezTo>
                      <a:pt x="1002986" y="149539"/>
                      <a:pt x="962025" y="171450"/>
                      <a:pt x="962025" y="171450"/>
                    </a:cubicBezTo>
                    <a:cubicBezTo>
                      <a:pt x="908050" y="168275"/>
                      <a:pt x="853900" y="167305"/>
                      <a:pt x="800100" y="161925"/>
                    </a:cubicBezTo>
                    <a:cubicBezTo>
                      <a:pt x="790110" y="160926"/>
                      <a:pt x="781565" y="152400"/>
                      <a:pt x="771525" y="152400"/>
                    </a:cubicBezTo>
                    <a:cubicBezTo>
                      <a:pt x="749074" y="152400"/>
                      <a:pt x="727075" y="158750"/>
                      <a:pt x="704850" y="161925"/>
                    </a:cubicBezTo>
                    <a:cubicBezTo>
                      <a:pt x="636337" y="139087"/>
                      <a:pt x="714590" y="174101"/>
                      <a:pt x="666750" y="114300"/>
                    </a:cubicBezTo>
                    <a:cubicBezTo>
                      <a:pt x="660478" y="106460"/>
                      <a:pt x="648194" y="105421"/>
                      <a:pt x="638175" y="104775"/>
                    </a:cubicBezTo>
                    <a:cubicBezTo>
                      <a:pt x="549403" y="99048"/>
                      <a:pt x="460375" y="98425"/>
                      <a:pt x="371475" y="95250"/>
                    </a:cubicBezTo>
                    <a:cubicBezTo>
                      <a:pt x="365125" y="85725"/>
                      <a:pt x="361364" y="73826"/>
                      <a:pt x="352425" y="66675"/>
                    </a:cubicBezTo>
                    <a:cubicBezTo>
                      <a:pt x="344585" y="60403"/>
                      <a:pt x="333821" y="58323"/>
                      <a:pt x="323850" y="57150"/>
                    </a:cubicBezTo>
                    <a:cubicBezTo>
                      <a:pt x="279592" y="51943"/>
                      <a:pt x="234950" y="50800"/>
                      <a:pt x="190500" y="47625"/>
                    </a:cubicBezTo>
                    <a:cubicBezTo>
                      <a:pt x="201029" y="16038"/>
                      <a:pt x="214312" y="7938"/>
                      <a:pt x="219075" y="0"/>
                    </a:cubicBezTo>
                    <a:close/>
                  </a:path>
                </a:pathLst>
              </a:custGeom>
              <a:solidFill>
                <a:srgbClr val="4F81BD"/>
              </a:solidFill>
              <a:ln w="25400" cap="flat" cmpd="sng" algn="ctr">
                <a:solidFill>
                  <a:srgbClr val="4F81BD">
                    <a:shade val="50000"/>
                  </a:srgbClr>
                </a:solidFill>
                <a:prstDash val="solid"/>
              </a:ln>
              <a:effectLst/>
            </p:spPr>
            <p:txBody>
              <a:bodyPr rtlCol="0" anchor="ctr"/>
              <a:lstStyle/>
              <a:p>
                <a:pPr algn="ctr">
                  <a:defRPr/>
                </a:pPr>
                <a:endParaRPr lang="id-ID" kern="0">
                  <a:solidFill>
                    <a:prstClr val="white"/>
                  </a:solidFill>
                  <a:latin typeface="Arial"/>
                </a:endParaRPr>
              </a:p>
            </p:txBody>
          </p:sp>
        </p:grpSp>
        <p:grpSp>
          <p:nvGrpSpPr>
            <p:cNvPr id="16" name="Group 10"/>
            <p:cNvGrpSpPr/>
            <p:nvPr/>
          </p:nvGrpSpPr>
          <p:grpSpPr>
            <a:xfrm>
              <a:off x="2171700" y="1092200"/>
              <a:ext cx="6946900" cy="4775200"/>
              <a:chOff x="2171700" y="1231900"/>
              <a:chExt cx="6946900" cy="4775200"/>
            </a:xfrm>
          </p:grpSpPr>
          <p:sp>
            <p:nvSpPr>
              <p:cNvPr id="63" name="Freeform 62"/>
              <p:cNvSpPr/>
              <p:nvPr/>
            </p:nvSpPr>
            <p:spPr>
              <a:xfrm>
                <a:off x="2219298" y="1371600"/>
                <a:ext cx="6899302" cy="4635500"/>
              </a:xfrm>
              <a:custGeom>
                <a:avLst/>
                <a:gdLst>
                  <a:gd name="connsiteX0" fmla="*/ 2971800 w 6899302"/>
                  <a:gd name="connsiteY0" fmla="*/ 0 h 4635500"/>
                  <a:gd name="connsiteX1" fmla="*/ 2971800 w 6899302"/>
                  <a:gd name="connsiteY1" fmla="*/ 0 h 4635500"/>
                  <a:gd name="connsiteX2" fmla="*/ 3035300 w 6899302"/>
                  <a:gd name="connsiteY2" fmla="*/ 88900 h 4635500"/>
                  <a:gd name="connsiteX3" fmla="*/ 3149600 w 6899302"/>
                  <a:gd name="connsiteY3" fmla="*/ 152400 h 4635500"/>
                  <a:gd name="connsiteX4" fmla="*/ 3187700 w 6899302"/>
                  <a:gd name="connsiteY4" fmla="*/ 177800 h 4635500"/>
                  <a:gd name="connsiteX5" fmla="*/ 3149600 w 6899302"/>
                  <a:gd name="connsiteY5" fmla="*/ 203200 h 4635500"/>
                  <a:gd name="connsiteX6" fmla="*/ 3098800 w 6899302"/>
                  <a:gd name="connsiteY6" fmla="*/ 215900 h 4635500"/>
                  <a:gd name="connsiteX7" fmla="*/ 3060700 w 6899302"/>
                  <a:gd name="connsiteY7" fmla="*/ 228600 h 4635500"/>
                  <a:gd name="connsiteX8" fmla="*/ 2997200 w 6899302"/>
                  <a:gd name="connsiteY8" fmla="*/ 203200 h 4635500"/>
                  <a:gd name="connsiteX9" fmla="*/ 2984500 w 6899302"/>
                  <a:gd name="connsiteY9" fmla="*/ 266700 h 4635500"/>
                  <a:gd name="connsiteX10" fmla="*/ 2870200 w 6899302"/>
                  <a:gd name="connsiteY10" fmla="*/ 254000 h 4635500"/>
                  <a:gd name="connsiteX11" fmla="*/ 2844800 w 6899302"/>
                  <a:gd name="connsiteY11" fmla="*/ 292100 h 4635500"/>
                  <a:gd name="connsiteX12" fmla="*/ 2857500 w 6899302"/>
                  <a:gd name="connsiteY12" fmla="*/ 520700 h 4635500"/>
                  <a:gd name="connsiteX13" fmla="*/ 2844800 w 6899302"/>
                  <a:gd name="connsiteY13" fmla="*/ 571500 h 4635500"/>
                  <a:gd name="connsiteX14" fmla="*/ 2857500 w 6899302"/>
                  <a:gd name="connsiteY14" fmla="*/ 609600 h 4635500"/>
                  <a:gd name="connsiteX15" fmla="*/ 2832100 w 6899302"/>
                  <a:gd name="connsiteY15" fmla="*/ 647700 h 4635500"/>
                  <a:gd name="connsiteX16" fmla="*/ 2819400 w 6899302"/>
                  <a:gd name="connsiteY16" fmla="*/ 685800 h 4635500"/>
                  <a:gd name="connsiteX17" fmla="*/ 2705100 w 6899302"/>
                  <a:gd name="connsiteY17" fmla="*/ 723900 h 4635500"/>
                  <a:gd name="connsiteX18" fmla="*/ 2679700 w 6899302"/>
                  <a:gd name="connsiteY18" fmla="*/ 762000 h 4635500"/>
                  <a:gd name="connsiteX19" fmla="*/ 2679700 w 6899302"/>
                  <a:gd name="connsiteY19" fmla="*/ 914400 h 4635500"/>
                  <a:gd name="connsiteX20" fmla="*/ 2717800 w 6899302"/>
                  <a:gd name="connsiteY20" fmla="*/ 939800 h 4635500"/>
                  <a:gd name="connsiteX21" fmla="*/ 2730500 w 6899302"/>
                  <a:gd name="connsiteY21" fmla="*/ 1079500 h 4635500"/>
                  <a:gd name="connsiteX22" fmla="*/ 2654300 w 6899302"/>
                  <a:gd name="connsiteY22" fmla="*/ 1104900 h 4635500"/>
                  <a:gd name="connsiteX23" fmla="*/ 2641600 w 6899302"/>
                  <a:gd name="connsiteY23" fmla="*/ 1143000 h 4635500"/>
                  <a:gd name="connsiteX24" fmla="*/ 2641600 w 6899302"/>
                  <a:gd name="connsiteY24" fmla="*/ 1295400 h 4635500"/>
                  <a:gd name="connsiteX25" fmla="*/ 2565400 w 6899302"/>
                  <a:gd name="connsiteY25" fmla="*/ 1320800 h 4635500"/>
                  <a:gd name="connsiteX26" fmla="*/ 2527300 w 6899302"/>
                  <a:gd name="connsiteY26" fmla="*/ 1346200 h 4635500"/>
                  <a:gd name="connsiteX27" fmla="*/ 2540000 w 6899302"/>
                  <a:gd name="connsiteY27" fmla="*/ 1422400 h 4635500"/>
                  <a:gd name="connsiteX28" fmla="*/ 2578100 w 6899302"/>
                  <a:gd name="connsiteY28" fmla="*/ 1435100 h 4635500"/>
                  <a:gd name="connsiteX29" fmla="*/ 2590800 w 6899302"/>
                  <a:gd name="connsiteY29" fmla="*/ 1473200 h 4635500"/>
                  <a:gd name="connsiteX30" fmla="*/ 2578100 w 6899302"/>
                  <a:gd name="connsiteY30" fmla="*/ 1524000 h 4635500"/>
                  <a:gd name="connsiteX31" fmla="*/ 2540000 w 6899302"/>
                  <a:gd name="connsiteY31" fmla="*/ 1549400 h 4635500"/>
                  <a:gd name="connsiteX32" fmla="*/ 2260600 w 6899302"/>
                  <a:gd name="connsiteY32" fmla="*/ 1562100 h 4635500"/>
                  <a:gd name="connsiteX33" fmla="*/ 2260600 w 6899302"/>
                  <a:gd name="connsiteY33" fmla="*/ 1676400 h 4635500"/>
                  <a:gd name="connsiteX34" fmla="*/ 2286000 w 6899302"/>
                  <a:gd name="connsiteY34" fmla="*/ 1714500 h 4635500"/>
                  <a:gd name="connsiteX35" fmla="*/ 2362200 w 6899302"/>
                  <a:gd name="connsiteY35" fmla="*/ 1739900 h 4635500"/>
                  <a:gd name="connsiteX36" fmla="*/ 2374900 w 6899302"/>
                  <a:gd name="connsiteY36" fmla="*/ 1841500 h 4635500"/>
                  <a:gd name="connsiteX37" fmla="*/ 2374900 w 6899302"/>
                  <a:gd name="connsiteY37" fmla="*/ 1981200 h 4635500"/>
                  <a:gd name="connsiteX38" fmla="*/ 2400300 w 6899302"/>
                  <a:gd name="connsiteY38" fmla="*/ 2019300 h 4635500"/>
                  <a:gd name="connsiteX39" fmla="*/ 2387600 w 6899302"/>
                  <a:gd name="connsiteY39" fmla="*/ 2133600 h 4635500"/>
                  <a:gd name="connsiteX40" fmla="*/ 2349500 w 6899302"/>
                  <a:gd name="connsiteY40" fmla="*/ 2159000 h 4635500"/>
                  <a:gd name="connsiteX41" fmla="*/ 2222500 w 6899302"/>
                  <a:gd name="connsiteY41" fmla="*/ 2197100 h 4635500"/>
                  <a:gd name="connsiteX42" fmla="*/ 2146300 w 6899302"/>
                  <a:gd name="connsiteY42" fmla="*/ 2184400 h 4635500"/>
                  <a:gd name="connsiteX43" fmla="*/ 2108200 w 6899302"/>
                  <a:gd name="connsiteY43" fmla="*/ 2108200 h 4635500"/>
                  <a:gd name="connsiteX44" fmla="*/ 2070100 w 6899302"/>
                  <a:gd name="connsiteY44" fmla="*/ 2095500 h 4635500"/>
                  <a:gd name="connsiteX45" fmla="*/ 1981200 w 6899302"/>
                  <a:gd name="connsiteY45" fmla="*/ 2006600 h 4635500"/>
                  <a:gd name="connsiteX46" fmla="*/ 1892300 w 6899302"/>
                  <a:gd name="connsiteY46" fmla="*/ 2019300 h 4635500"/>
                  <a:gd name="connsiteX47" fmla="*/ 1866900 w 6899302"/>
                  <a:gd name="connsiteY47" fmla="*/ 2095500 h 4635500"/>
                  <a:gd name="connsiteX48" fmla="*/ 1803400 w 6899302"/>
                  <a:gd name="connsiteY48" fmla="*/ 2108200 h 4635500"/>
                  <a:gd name="connsiteX49" fmla="*/ 1727200 w 6899302"/>
                  <a:gd name="connsiteY49" fmla="*/ 2133600 h 4635500"/>
                  <a:gd name="connsiteX50" fmla="*/ 1701800 w 6899302"/>
                  <a:gd name="connsiteY50" fmla="*/ 2006600 h 4635500"/>
                  <a:gd name="connsiteX51" fmla="*/ 1765300 w 6899302"/>
                  <a:gd name="connsiteY51" fmla="*/ 1993900 h 4635500"/>
                  <a:gd name="connsiteX52" fmla="*/ 1765300 w 6899302"/>
                  <a:gd name="connsiteY52" fmla="*/ 1905000 h 4635500"/>
                  <a:gd name="connsiteX53" fmla="*/ 1727200 w 6899302"/>
                  <a:gd name="connsiteY53" fmla="*/ 1892300 h 4635500"/>
                  <a:gd name="connsiteX54" fmla="*/ 1663700 w 6899302"/>
                  <a:gd name="connsiteY54" fmla="*/ 1905000 h 4635500"/>
                  <a:gd name="connsiteX55" fmla="*/ 1625600 w 6899302"/>
                  <a:gd name="connsiteY55" fmla="*/ 1917700 h 4635500"/>
                  <a:gd name="connsiteX56" fmla="*/ 1574800 w 6899302"/>
                  <a:gd name="connsiteY56" fmla="*/ 1981200 h 4635500"/>
                  <a:gd name="connsiteX57" fmla="*/ 1447800 w 6899302"/>
                  <a:gd name="connsiteY57" fmla="*/ 1993900 h 4635500"/>
                  <a:gd name="connsiteX58" fmla="*/ 1435100 w 6899302"/>
                  <a:gd name="connsiteY58" fmla="*/ 2070100 h 4635500"/>
                  <a:gd name="connsiteX59" fmla="*/ 1397000 w 6899302"/>
                  <a:gd name="connsiteY59" fmla="*/ 2082800 h 4635500"/>
                  <a:gd name="connsiteX60" fmla="*/ 1320800 w 6899302"/>
                  <a:gd name="connsiteY60" fmla="*/ 2120900 h 4635500"/>
                  <a:gd name="connsiteX61" fmla="*/ 1231900 w 6899302"/>
                  <a:gd name="connsiteY61" fmla="*/ 2108200 h 4635500"/>
                  <a:gd name="connsiteX62" fmla="*/ 482600 w 6899302"/>
                  <a:gd name="connsiteY62" fmla="*/ 2082800 h 4635500"/>
                  <a:gd name="connsiteX63" fmla="*/ 444500 w 6899302"/>
                  <a:gd name="connsiteY63" fmla="*/ 2057400 h 4635500"/>
                  <a:gd name="connsiteX64" fmla="*/ 368300 w 6899302"/>
                  <a:gd name="connsiteY64" fmla="*/ 2070100 h 4635500"/>
                  <a:gd name="connsiteX65" fmla="*/ 304800 w 6899302"/>
                  <a:gd name="connsiteY65" fmla="*/ 2184400 h 4635500"/>
                  <a:gd name="connsiteX66" fmla="*/ 292100 w 6899302"/>
                  <a:gd name="connsiteY66" fmla="*/ 2235200 h 4635500"/>
                  <a:gd name="connsiteX67" fmla="*/ 330200 w 6899302"/>
                  <a:gd name="connsiteY67" fmla="*/ 2387600 h 4635500"/>
                  <a:gd name="connsiteX68" fmla="*/ 342900 w 6899302"/>
                  <a:gd name="connsiteY68" fmla="*/ 2425700 h 4635500"/>
                  <a:gd name="connsiteX69" fmla="*/ 355600 w 6899302"/>
                  <a:gd name="connsiteY69" fmla="*/ 2463800 h 4635500"/>
                  <a:gd name="connsiteX70" fmla="*/ 266700 w 6899302"/>
                  <a:gd name="connsiteY70" fmla="*/ 2527300 h 4635500"/>
                  <a:gd name="connsiteX71" fmla="*/ 190500 w 6899302"/>
                  <a:gd name="connsiteY71" fmla="*/ 2578100 h 4635500"/>
                  <a:gd name="connsiteX72" fmla="*/ 139700 w 6899302"/>
                  <a:gd name="connsiteY72" fmla="*/ 2654300 h 4635500"/>
                  <a:gd name="connsiteX73" fmla="*/ 114300 w 6899302"/>
                  <a:gd name="connsiteY73" fmla="*/ 2730500 h 4635500"/>
                  <a:gd name="connsiteX74" fmla="*/ 101600 w 6899302"/>
                  <a:gd name="connsiteY74" fmla="*/ 2768600 h 4635500"/>
                  <a:gd name="connsiteX75" fmla="*/ 12700 w 6899302"/>
                  <a:gd name="connsiteY75" fmla="*/ 2882900 h 4635500"/>
                  <a:gd name="connsiteX76" fmla="*/ 0 w 6899302"/>
                  <a:gd name="connsiteY76" fmla="*/ 2921000 h 4635500"/>
                  <a:gd name="connsiteX77" fmla="*/ 25400 w 6899302"/>
                  <a:gd name="connsiteY77" fmla="*/ 3035300 h 4635500"/>
                  <a:gd name="connsiteX78" fmla="*/ 88900 w 6899302"/>
                  <a:gd name="connsiteY78" fmla="*/ 3111500 h 4635500"/>
                  <a:gd name="connsiteX79" fmla="*/ 127000 w 6899302"/>
                  <a:gd name="connsiteY79" fmla="*/ 3124200 h 4635500"/>
                  <a:gd name="connsiteX80" fmla="*/ 177800 w 6899302"/>
                  <a:gd name="connsiteY80" fmla="*/ 3149600 h 4635500"/>
                  <a:gd name="connsiteX81" fmla="*/ 304800 w 6899302"/>
                  <a:gd name="connsiteY81" fmla="*/ 3187700 h 4635500"/>
                  <a:gd name="connsiteX82" fmla="*/ 546100 w 6899302"/>
                  <a:gd name="connsiteY82" fmla="*/ 3175000 h 4635500"/>
                  <a:gd name="connsiteX83" fmla="*/ 635000 w 6899302"/>
                  <a:gd name="connsiteY83" fmla="*/ 3175000 h 4635500"/>
                  <a:gd name="connsiteX84" fmla="*/ 609600 w 6899302"/>
                  <a:gd name="connsiteY84" fmla="*/ 3352800 h 4635500"/>
                  <a:gd name="connsiteX85" fmla="*/ 647700 w 6899302"/>
                  <a:gd name="connsiteY85" fmla="*/ 3365500 h 4635500"/>
                  <a:gd name="connsiteX86" fmla="*/ 685800 w 6899302"/>
                  <a:gd name="connsiteY86" fmla="*/ 3390900 h 4635500"/>
                  <a:gd name="connsiteX87" fmla="*/ 774700 w 6899302"/>
                  <a:gd name="connsiteY87" fmla="*/ 3327400 h 4635500"/>
                  <a:gd name="connsiteX88" fmla="*/ 787400 w 6899302"/>
                  <a:gd name="connsiteY88" fmla="*/ 3289300 h 4635500"/>
                  <a:gd name="connsiteX89" fmla="*/ 901700 w 6899302"/>
                  <a:gd name="connsiteY89" fmla="*/ 3302000 h 4635500"/>
                  <a:gd name="connsiteX90" fmla="*/ 914400 w 6899302"/>
                  <a:gd name="connsiteY90" fmla="*/ 3340100 h 4635500"/>
                  <a:gd name="connsiteX91" fmla="*/ 889000 w 6899302"/>
                  <a:gd name="connsiteY91" fmla="*/ 3378200 h 4635500"/>
                  <a:gd name="connsiteX92" fmla="*/ 876300 w 6899302"/>
                  <a:gd name="connsiteY92" fmla="*/ 3416300 h 4635500"/>
                  <a:gd name="connsiteX93" fmla="*/ 927100 w 6899302"/>
                  <a:gd name="connsiteY93" fmla="*/ 3454400 h 4635500"/>
                  <a:gd name="connsiteX94" fmla="*/ 1041400 w 6899302"/>
                  <a:gd name="connsiteY94" fmla="*/ 3492500 h 4635500"/>
                  <a:gd name="connsiteX95" fmla="*/ 1168400 w 6899302"/>
                  <a:gd name="connsiteY95" fmla="*/ 3505200 h 4635500"/>
                  <a:gd name="connsiteX96" fmla="*/ 1155700 w 6899302"/>
                  <a:gd name="connsiteY96" fmla="*/ 3594100 h 4635500"/>
                  <a:gd name="connsiteX97" fmla="*/ 1079500 w 6899302"/>
                  <a:gd name="connsiteY97" fmla="*/ 3619500 h 4635500"/>
                  <a:gd name="connsiteX98" fmla="*/ 901700 w 6899302"/>
                  <a:gd name="connsiteY98" fmla="*/ 3606800 h 4635500"/>
                  <a:gd name="connsiteX99" fmla="*/ 850900 w 6899302"/>
                  <a:gd name="connsiteY99" fmla="*/ 3530600 h 4635500"/>
                  <a:gd name="connsiteX100" fmla="*/ 749300 w 6899302"/>
                  <a:gd name="connsiteY100" fmla="*/ 3543300 h 4635500"/>
                  <a:gd name="connsiteX101" fmla="*/ 711200 w 6899302"/>
                  <a:gd name="connsiteY101" fmla="*/ 3695700 h 4635500"/>
                  <a:gd name="connsiteX102" fmla="*/ 673100 w 6899302"/>
                  <a:gd name="connsiteY102" fmla="*/ 3708400 h 4635500"/>
                  <a:gd name="connsiteX103" fmla="*/ 647700 w 6899302"/>
                  <a:gd name="connsiteY103" fmla="*/ 3746500 h 4635500"/>
                  <a:gd name="connsiteX104" fmla="*/ 635000 w 6899302"/>
                  <a:gd name="connsiteY104" fmla="*/ 3975100 h 4635500"/>
                  <a:gd name="connsiteX105" fmla="*/ 596900 w 6899302"/>
                  <a:gd name="connsiteY105" fmla="*/ 3987800 h 4635500"/>
                  <a:gd name="connsiteX106" fmla="*/ 609600 w 6899302"/>
                  <a:gd name="connsiteY106" fmla="*/ 4114800 h 4635500"/>
                  <a:gd name="connsiteX107" fmla="*/ 622300 w 6899302"/>
                  <a:gd name="connsiteY107" fmla="*/ 4203700 h 4635500"/>
                  <a:gd name="connsiteX108" fmla="*/ 711200 w 6899302"/>
                  <a:gd name="connsiteY108" fmla="*/ 4241800 h 4635500"/>
                  <a:gd name="connsiteX109" fmla="*/ 876300 w 6899302"/>
                  <a:gd name="connsiteY109" fmla="*/ 4203700 h 4635500"/>
                  <a:gd name="connsiteX110" fmla="*/ 889000 w 6899302"/>
                  <a:gd name="connsiteY110" fmla="*/ 4165600 h 4635500"/>
                  <a:gd name="connsiteX111" fmla="*/ 952500 w 6899302"/>
                  <a:gd name="connsiteY111" fmla="*/ 4191000 h 4635500"/>
                  <a:gd name="connsiteX112" fmla="*/ 965200 w 6899302"/>
                  <a:gd name="connsiteY112" fmla="*/ 4292600 h 4635500"/>
                  <a:gd name="connsiteX113" fmla="*/ 876300 w 6899302"/>
                  <a:gd name="connsiteY113" fmla="*/ 4305300 h 4635500"/>
                  <a:gd name="connsiteX114" fmla="*/ 863600 w 6899302"/>
                  <a:gd name="connsiteY114" fmla="*/ 4343400 h 4635500"/>
                  <a:gd name="connsiteX115" fmla="*/ 914400 w 6899302"/>
                  <a:gd name="connsiteY115" fmla="*/ 4381500 h 4635500"/>
                  <a:gd name="connsiteX116" fmla="*/ 990600 w 6899302"/>
                  <a:gd name="connsiteY116" fmla="*/ 4419600 h 4635500"/>
                  <a:gd name="connsiteX117" fmla="*/ 1079500 w 6899302"/>
                  <a:gd name="connsiteY117" fmla="*/ 4330700 h 4635500"/>
                  <a:gd name="connsiteX118" fmla="*/ 1079500 w 6899302"/>
                  <a:gd name="connsiteY118" fmla="*/ 4330700 h 4635500"/>
                  <a:gd name="connsiteX119" fmla="*/ 1193800 w 6899302"/>
                  <a:gd name="connsiteY119" fmla="*/ 4267200 h 4635500"/>
                  <a:gd name="connsiteX120" fmla="*/ 1257300 w 6899302"/>
                  <a:gd name="connsiteY120" fmla="*/ 4254500 h 4635500"/>
                  <a:gd name="connsiteX121" fmla="*/ 1333500 w 6899302"/>
                  <a:gd name="connsiteY121" fmla="*/ 4267200 h 4635500"/>
                  <a:gd name="connsiteX122" fmla="*/ 1346200 w 6899302"/>
                  <a:gd name="connsiteY122" fmla="*/ 4305300 h 4635500"/>
                  <a:gd name="connsiteX123" fmla="*/ 1384300 w 6899302"/>
                  <a:gd name="connsiteY123" fmla="*/ 4356100 h 4635500"/>
                  <a:gd name="connsiteX124" fmla="*/ 1409700 w 6899302"/>
                  <a:gd name="connsiteY124" fmla="*/ 4394200 h 4635500"/>
                  <a:gd name="connsiteX125" fmla="*/ 1460500 w 6899302"/>
                  <a:gd name="connsiteY125" fmla="*/ 4406900 h 4635500"/>
                  <a:gd name="connsiteX126" fmla="*/ 1435100 w 6899302"/>
                  <a:gd name="connsiteY126" fmla="*/ 4445000 h 4635500"/>
                  <a:gd name="connsiteX127" fmla="*/ 1485900 w 6899302"/>
                  <a:gd name="connsiteY127" fmla="*/ 4483100 h 4635500"/>
                  <a:gd name="connsiteX128" fmla="*/ 1524000 w 6899302"/>
                  <a:gd name="connsiteY128" fmla="*/ 4495800 h 4635500"/>
                  <a:gd name="connsiteX129" fmla="*/ 1638300 w 6899302"/>
                  <a:gd name="connsiteY129" fmla="*/ 4521200 h 4635500"/>
                  <a:gd name="connsiteX130" fmla="*/ 1651000 w 6899302"/>
                  <a:gd name="connsiteY130" fmla="*/ 4559300 h 4635500"/>
                  <a:gd name="connsiteX131" fmla="*/ 1701800 w 6899302"/>
                  <a:gd name="connsiteY131" fmla="*/ 4597400 h 4635500"/>
                  <a:gd name="connsiteX132" fmla="*/ 1790700 w 6899302"/>
                  <a:gd name="connsiteY132" fmla="*/ 4635500 h 4635500"/>
                  <a:gd name="connsiteX133" fmla="*/ 1854200 w 6899302"/>
                  <a:gd name="connsiteY133" fmla="*/ 4508500 h 4635500"/>
                  <a:gd name="connsiteX134" fmla="*/ 1930400 w 6899302"/>
                  <a:gd name="connsiteY134" fmla="*/ 4457700 h 4635500"/>
                  <a:gd name="connsiteX135" fmla="*/ 1968500 w 6899302"/>
                  <a:gd name="connsiteY135" fmla="*/ 4419600 h 4635500"/>
                  <a:gd name="connsiteX136" fmla="*/ 1993900 w 6899302"/>
                  <a:gd name="connsiteY136" fmla="*/ 4381500 h 4635500"/>
                  <a:gd name="connsiteX137" fmla="*/ 2032000 w 6899302"/>
                  <a:gd name="connsiteY137" fmla="*/ 4368800 h 4635500"/>
                  <a:gd name="connsiteX138" fmla="*/ 2171700 w 6899302"/>
                  <a:gd name="connsiteY138" fmla="*/ 4381500 h 4635500"/>
                  <a:gd name="connsiteX139" fmla="*/ 2247900 w 6899302"/>
                  <a:gd name="connsiteY139" fmla="*/ 4406900 h 4635500"/>
                  <a:gd name="connsiteX140" fmla="*/ 2286000 w 6899302"/>
                  <a:gd name="connsiteY140" fmla="*/ 4394200 h 4635500"/>
                  <a:gd name="connsiteX141" fmla="*/ 2324100 w 6899302"/>
                  <a:gd name="connsiteY141" fmla="*/ 4368800 h 4635500"/>
                  <a:gd name="connsiteX142" fmla="*/ 2641600 w 6899302"/>
                  <a:gd name="connsiteY142" fmla="*/ 4381500 h 4635500"/>
                  <a:gd name="connsiteX143" fmla="*/ 2679700 w 6899302"/>
                  <a:gd name="connsiteY143" fmla="*/ 4394200 h 4635500"/>
                  <a:gd name="connsiteX144" fmla="*/ 2768600 w 6899302"/>
                  <a:gd name="connsiteY144" fmla="*/ 4406900 h 4635500"/>
                  <a:gd name="connsiteX145" fmla="*/ 2844800 w 6899302"/>
                  <a:gd name="connsiteY145" fmla="*/ 4457700 h 4635500"/>
                  <a:gd name="connsiteX146" fmla="*/ 2895600 w 6899302"/>
                  <a:gd name="connsiteY146" fmla="*/ 4483100 h 4635500"/>
                  <a:gd name="connsiteX147" fmla="*/ 2908300 w 6899302"/>
                  <a:gd name="connsiteY147" fmla="*/ 4318000 h 4635500"/>
                  <a:gd name="connsiteX148" fmla="*/ 2857500 w 6899302"/>
                  <a:gd name="connsiteY148" fmla="*/ 4241800 h 4635500"/>
                  <a:gd name="connsiteX149" fmla="*/ 2794000 w 6899302"/>
                  <a:gd name="connsiteY149" fmla="*/ 4140200 h 4635500"/>
                  <a:gd name="connsiteX150" fmla="*/ 2755900 w 6899302"/>
                  <a:gd name="connsiteY150" fmla="*/ 3962400 h 4635500"/>
                  <a:gd name="connsiteX151" fmla="*/ 2743200 w 6899302"/>
                  <a:gd name="connsiteY151" fmla="*/ 3924300 h 4635500"/>
                  <a:gd name="connsiteX152" fmla="*/ 2628900 w 6899302"/>
                  <a:gd name="connsiteY152" fmla="*/ 3860800 h 4635500"/>
                  <a:gd name="connsiteX153" fmla="*/ 2590800 w 6899302"/>
                  <a:gd name="connsiteY153" fmla="*/ 3835400 h 4635500"/>
                  <a:gd name="connsiteX154" fmla="*/ 2565400 w 6899302"/>
                  <a:gd name="connsiteY154" fmla="*/ 3759200 h 4635500"/>
                  <a:gd name="connsiteX155" fmla="*/ 2552700 w 6899302"/>
                  <a:gd name="connsiteY155" fmla="*/ 3683000 h 4635500"/>
                  <a:gd name="connsiteX156" fmla="*/ 2527300 w 6899302"/>
                  <a:gd name="connsiteY156" fmla="*/ 3594100 h 4635500"/>
                  <a:gd name="connsiteX157" fmla="*/ 2565400 w 6899302"/>
                  <a:gd name="connsiteY157" fmla="*/ 3581400 h 4635500"/>
                  <a:gd name="connsiteX158" fmla="*/ 2755900 w 6899302"/>
                  <a:gd name="connsiteY158" fmla="*/ 3606800 h 4635500"/>
                  <a:gd name="connsiteX159" fmla="*/ 2794000 w 6899302"/>
                  <a:gd name="connsiteY159" fmla="*/ 3619500 h 4635500"/>
                  <a:gd name="connsiteX160" fmla="*/ 2832100 w 6899302"/>
                  <a:gd name="connsiteY160" fmla="*/ 3594100 h 4635500"/>
                  <a:gd name="connsiteX161" fmla="*/ 2921000 w 6899302"/>
                  <a:gd name="connsiteY161" fmla="*/ 3568700 h 4635500"/>
                  <a:gd name="connsiteX162" fmla="*/ 2997200 w 6899302"/>
                  <a:gd name="connsiteY162" fmla="*/ 3581400 h 4635500"/>
                  <a:gd name="connsiteX163" fmla="*/ 3060700 w 6899302"/>
                  <a:gd name="connsiteY163" fmla="*/ 3657600 h 4635500"/>
                  <a:gd name="connsiteX164" fmla="*/ 3213100 w 6899302"/>
                  <a:gd name="connsiteY164" fmla="*/ 3644900 h 4635500"/>
                  <a:gd name="connsiteX165" fmla="*/ 3263900 w 6899302"/>
                  <a:gd name="connsiteY165" fmla="*/ 3632200 h 4635500"/>
                  <a:gd name="connsiteX166" fmla="*/ 3340100 w 6899302"/>
                  <a:gd name="connsiteY166" fmla="*/ 3670300 h 4635500"/>
                  <a:gd name="connsiteX167" fmla="*/ 3441700 w 6899302"/>
                  <a:gd name="connsiteY167" fmla="*/ 3657600 h 4635500"/>
                  <a:gd name="connsiteX168" fmla="*/ 3467100 w 6899302"/>
                  <a:gd name="connsiteY168" fmla="*/ 3581400 h 4635500"/>
                  <a:gd name="connsiteX169" fmla="*/ 3467100 w 6899302"/>
                  <a:gd name="connsiteY169" fmla="*/ 3479800 h 4635500"/>
                  <a:gd name="connsiteX170" fmla="*/ 3543300 w 6899302"/>
                  <a:gd name="connsiteY170" fmla="*/ 3454400 h 4635500"/>
                  <a:gd name="connsiteX171" fmla="*/ 3568700 w 6899302"/>
                  <a:gd name="connsiteY171" fmla="*/ 3492500 h 4635500"/>
                  <a:gd name="connsiteX172" fmla="*/ 3606800 w 6899302"/>
                  <a:gd name="connsiteY172" fmla="*/ 3517900 h 4635500"/>
                  <a:gd name="connsiteX173" fmla="*/ 3619500 w 6899302"/>
                  <a:gd name="connsiteY173" fmla="*/ 3556000 h 4635500"/>
                  <a:gd name="connsiteX174" fmla="*/ 3683000 w 6899302"/>
                  <a:gd name="connsiteY174" fmla="*/ 3568700 h 4635500"/>
                  <a:gd name="connsiteX175" fmla="*/ 3784600 w 6899302"/>
                  <a:gd name="connsiteY175" fmla="*/ 3556000 h 4635500"/>
                  <a:gd name="connsiteX176" fmla="*/ 3822700 w 6899302"/>
                  <a:gd name="connsiteY176" fmla="*/ 3543300 h 4635500"/>
                  <a:gd name="connsiteX177" fmla="*/ 3835400 w 6899302"/>
                  <a:gd name="connsiteY177" fmla="*/ 3505200 h 4635500"/>
                  <a:gd name="connsiteX178" fmla="*/ 3848100 w 6899302"/>
                  <a:gd name="connsiteY178" fmla="*/ 3441700 h 4635500"/>
                  <a:gd name="connsiteX179" fmla="*/ 3835400 w 6899302"/>
                  <a:gd name="connsiteY179" fmla="*/ 3378200 h 4635500"/>
                  <a:gd name="connsiteX180" fmla="*/ 3848100 w 6899302"/>
                  <a:gd name="connsiteY180" fmla="*/ 3302000 h 4635500"/>
                  <a:gd name="connsiteX181" fmla="*/ 3886200 w 6899302"/>
                  <a:gd name="connsiteY181" fmla="*/ 3276600 h 4635500"/>
                  <a:gd name="connsiteX182" fmla="*/ 3949700 w 6899302"/>
                  <a:gd name="connsiteY182" fmla="*/ 3263900 h 4635500"/>
                  <a:gd name="connsiteX183" fmla="*/ 3987800 w 6899302"/>
                  <a:gd name="connsiteY183" fmla="*/ 3251200 h 4635500"/>
                  <a:gd name="connsiteX184" fmla="*/ 4000500 w 6899302"/>
                  <a:gd name="connsiteY184" fmla="*/ 3213100 h 4635500"/>
                  <a:gd name="connsiteX185" fmla="*/ 4013200 w 6899302"/>
                  <a:gd name="connsiteY185" fmla="*/ 3124200 h 4635500"/>
                  <a:gd name="connsiteX186" fmla="*/ 4051300 w 6899302"/>
                  <a:gd name="connsiteY186" fmla="*/ 3086100 h 4635500"/>
                  <a:gd name="connsiteX187" fmla="*/ 4064000 w 6899302"/>
                  <a:gd name="connsiteY187" fmla="*/ 3048000 h 4635500"/>
                  <a:gd name="connsiteX188" fmla="*/ 4191000 w 6899302"/>
                  <a:gd name="connsiteY188" fmla="*/ 3098800 h 4635500"/>
                  <a:gd name="connsiteX189" fmla="*/ 4203700 w 6899302"/>
                  <a:gd name="connsiteY189" fmla="*/ 3162300 h 4635500"/>
                  <a:gd name="connsiteX190" fmla="*/ 4445000 w 6899302"/>
                  <a:gd name="connsiteY190" fmla="*/ 3187700 h 4635500"/>
                  <a:gd name="connsiteX191" fmla="*/ 4457700 w 6899302"/>
                  <a:gd name="connsiteY191" fmla="*/ 3124200 h 4635500"/>
                  <a:gd name="connsiteX192" fmla="*/ 4610100 w 6899302"/>
                  <a:gd name="connsiteY192" fmla="*/ 3073400 h 4635500"/>
                  <a:gd name="connsiteX193" fmla="*/ 4597400 w 6899302"/>
                  <a:gd name="connsiteY193" fmla="*/ 2997200 h 4635500"/>
                  <a:gd name="connsiteX194" fmla="*/ 4559300 w 6899302"/>
                  <a:gd name="connsiteY194" fmla="*/ 2984500 h 4635500"/>
                  <a:gd name="connsiteX195" fmla="*/ 4521200 w 6899302"/>
                  <a:gd name="connsiteY195" fmla="*/ 2959100 h 4635500"/>
                  <a:gd name="connsiteX196" fmla="*/ 4495800 w 6899302"/>
                  <a:gd name="connsiteY196" fmla="*/ 2921000 h 4635500"/>
                  <a:gd name="connsiteX197" fmla="*/ 4533900 w 6899302"/>
                  <a:gd name="connsiteY197" fmla="*/ 2832100 h 4635500"/>
                  <a:gd name="connsiteX198" fmla="*/ 4559300 w 6899302"/>
                  <a:gd name="connsiteY198" fmla="*/ 2730500 h 4635500"/>
                  <a:gd name="connsiteX199" fmla="*/ 4584700 w 6899302"/>
                  <a:gd name="connsiteY199" fmla="*/ 2692400 h 4635500"/>
                  <a:gd name="connsiteX200" fmla="*/ 4673600 w 6899302"/>
                  <a:gd name="connsiteY200" fmla="*/ 2667000 h 4635500"/>
                  <a:gd name="connsiteX201" fmla="*/ 4800600 w 6899302"/>
                  <a:gd name="connsiteY201" fmla="*/ 2679700 h 4635500"/>
                  <a:gd name="connsiteX202" fmla="*/ 4787900 w 6899302"/>
                  <a:gd name="connsiteY202" fmla="*/ 2717800 h 4635500"/>
                  <a:gd name="connsiteX203" fmla="*/ 4749800 w 6899302"/>
                  <a:gd name="connsiteY203" fmla="*/ 2743200 h 4635500"/>
                  <a:gd name="connsiteX204" fmla="*/ 4775200 w 6899302"/>
                  <a:gd name="connsiteY204" fmla="*/ 2781300 h 4635500"/>
                  <a:gd name="connsiteX205" fmla="*/ 4940300 w 6899302"/>
                  <a:gd name="connsiteY205" fmla="*/ 2781300 h 4635500"/>
                  <a:gd name="connsiteX206" fmla="*/ 4953000 w 6899302"/>
                  <a:gd name="connsiteY206" fmla="*/ 2730500 h 4635500"/>
                  <a:gd name="connsiteX207" fmla="*/ 5029200 w 6899302"/>
                  <a:gd name="connsiteY207" fmla="*/ 2705100 h 4635500"/>
                  <a:gd name="connsiteX208" fmla="*/ 5105400 w 6899302"/>
                  <a:gd name="connsiteY208" fmla="*/ 2717800 h 4635500"/>
                  <a:gd name="connsiteX209" fmla="*/ 5168900 w 6899302"/>
                  <a:gd name="connsiteY209" fmla="*/ 2743200 h 4635500"/>
                  <a:gd name="connsiteX210" fmla="*/ 5181600 w 6899302"/>
                  <a:gd name="connsiteY210" fmla="*/ 2705100 h 4635500"/>
                  <a:gd name="connsiteX211" fmla="*/ 5194300 w 6899302"/>
                  <a:gd name="connsiteY211" fmla="*/ 2590800 h 4635500"/>
                  <a:gd name="connsiteX212" fmla="*/ 5270500 w 6899302"/>
                  <a:gd name="connsiteY212" fmla="*/ 2540000 h 4635500"/>
                  <a:gd name="connsiteX213" fmla="*/ 5257800 w 6899302"/>
                  <a:gd name="connsiteY213" fmla="*/ 2463800 h 4635500"/>
                  <a:gd name="connsiteX214" fmla="*/ 5295900 w 6899302"/>
                  <a:gd name="connsiteY214" fmla="*/ 2311400 h 4635500"/>
                  <a:gd name="connsiteX215" fmla="*/ 5308600 w 6899302"/>
                  <a:gd name="connsiteY215" fmla="*/ 2273300 h 4635500"/>
                  <a:gd name="connsiteX216" fmla="*/ 5346700 w 6899302"/>
                  <a:gd name="connsiteY216" fmla="*/ 2247900 h 4635500"/>
                  <a:gd name="connsiteX217" fmla="*/ 5422900 w 6899302"/>
                  <a:gd name="connsiteY217" fmla="*/ 2222500 h 4635500"/>
                  <a:gd name="connsiteX218" fmla="*/ 5575300 w 6899302"/>
                  <a:gd name="connsiteY218" fmla="*/ 2235200 h 4635500"/>
                  <a:gd name="connsiteX219" fmla="*/ 5588000 w 6899302"/>
                  <a:gd name="connsiteY219" fmla="*/ 2387600 h 4635500"/>
                  <a:gd name="connsiteX220" fmla="*/ 5664200 w 6899302"/>
                  <a:gd name="connsiteY220" fmla="*/ 2413000 h 4635500"/>
                  <a:gd name="connsiteX221" fmla="*/ 5689600 w 6899302"/>
                  <a:gd name="connsiteY221" fmla="*/ 2451100 h 4635500"/>
                  <a:gd name="connsiteX222" fmla="*/ 5702300 w 6899302"/>
                  <a:gd name="connsiteY222" fmla="*/ 2514600 h 4635500"/>
                  <a:gd name="connsiteX223" fmla="*/ 5803900 w 6899302"/>
                  <a:gd name="connsiteY223" fmla="*/ 2527300 h 4635500"/>
                  <a:gd name="connsiteX224" fmla="*/ 5791200 w 6899302"/>
                  <a:gd name="connsiteY224" fmla="*/ 2590800 h 4635500"/>
                  <a:gd name="connsiteX225" fmla="*/ 5753100 w 6899302"/>
                  <a:gd name="connsiteY225" fmla="*/ 2603500 h 4635500"/>
                  <a:gd name="connsiteX226" fmla="*/ 5740400 w 6899302"/>
                  <a:gd name="connsiteY226" fmla="*/ 2641600 h 4635500"/>
                  <a:gd name="connsiteX227" fmla="*/ 5765800 w 6899302"/>
                  <a:gd name="connsiteY227" fmla="*/ 2679700 h 4635500"/>
                  <a:gd name="connsiteX228" fmla="*/ 5791200 w 6899302"/>
                  <a:gd name="connsiteY228" fmla="*/ 2755900 h 4635500"/>
                  <a:gd name="connsiteX229" fmla="*/ 5803900 w 6899302"/>
                  <a:gd name="connsiteY229" fmla="*/ 2844800 h 4635500"/>
                  <a:gd name="connsiteX230" fmla="*/ 5842000 w 6899302"/>
                  <a:gd name="connsiteY230" fmla="*/ 2870200 h 4635500"/>
                  <a:gd name="connsiteX231" fmla="*/ 5803900 w 6899302"/>
                  <a:gd name="connsiteY231" fmla="*/ 2997200 h 4635500"/>
                  <a:gd name="connsiteX232" fmla="*/ 5791200 w 6899302"/>
                  <a:gd name="connsiteY232" fmla="*/ 3035300 h 4635500"/>
                  <a:gd name="connsiteX233" fmla="*/ 6019800 w 6899302"/>
                  <a:gd name="connsiteY233" fmla="*/ 3035300 h 4635500"/>
                  <a:gd name="connsiteX234" fmla="*/ 6172200 w 6899302"/>
                  <a:gd name="connsiteY234" fmla="*/ 3022600 h 4635500"/>
                  <a:gd name="connsiteX235" fmla="*/ 6223000 w 6899302"/>
                  <a:gd name="connsiteY235" fmla="*/ 3035300 h 4635500"/>
                  <a:gd name="connsiteX236" fmla="*/ 6235700 w 6899302"/>
                  <a:gd name="connsiteY236" fmla="*/ 3073400 h 4635500"/>
                  <a:gd name="connsiteX237" fmla="*/ 6337300 w 6899302"/>
                  <a:gd name="connsiteY237" fmla="*/ 3086100 h 4635500"/>
                  <a:gd name="connsiteX238" fmla="*/ 6400800 w 6899302"/>
                  <a:gd name="connsiteY238" fmla="*/ 3187700 h 4635500"/>
                  <a:gd name="connsiteX239" fmla="*/ 6324600 w 6899302"/>
                  <a:gd name="connsiteY239" fmla="*/ 3213100 h 4635500"/>
                  <a:gd name="connsiteX240" fmla="*/ 6311900 w 6899302"/>
                  <a:gd name="connsiteY240" fmla="*/ 3251200 h 4635500"/>
                  <a:gd name="connsiteX241" fmla="*/ 6350000 w 6899302"/>
                  <a:gd name="connsiteY241" fmla="*/ 3276600 h 4635500"/>
                  <a:gd name="connsiteX242" fmla="*/ 6388100 w 6899302"/>
                  <a:gd name="connsiteY242" fmla="*/ 3352800 h 4635500"/>
                  <a:gd name="connsiteX243" fmla="*/ 6350000 w 6899302"/>
                  <a:gd name="connsiteY243" fmla="*/ 3378200 h 4635500"/>
                  <a:gd name="connsiteX244" fmla="*/ 6299200 w 6899302"/>
                  <a:gd name="connsiteY244" fmla="*/ 3454400 h 4635500"/>
                  <a:gd name="connsiteX245" fmla="*/ 6286500 w 6899302"/>
                  <a:gd name="connsiteY245" fmla="*/ 3657600 h 4635500"/>
                  <a:gd name="connsiteX246" fmla="*/ 6210300 w 6899302"/>
                  <a:gd name="connsiteY246" fmla="*/ 3644900 h 4635500"/>
                  <a:gd name="connsiteX247" fmla="*/ 6184900 w 6899302"/>
                  <a:gd name="connsiteY247" fmla="*/ 3594100 h 4635500"/>
                  <a:gd name="connsiteX248" fmla="*/ 6134100 w 6899302"/>
                  <a:gd name="connsiteY248" fmla="*/ 3517900 h 4635500"/>
                  <a:gd name="connsiteX249" fmla="*/ 6108700 w 6899302"/>
                  <a:gd name="connsiteY249" fmla="*/ 3479800 h 4635500"/>
                  <a:gd name="connsiteX250" fmla="*/ 6096000 w 6899302"/>
                  <a:gd name="connsiteY250" fmla="*/ 3416300 h 4635500"/>
                  <a:gd name="connsiteX251" fmla="*/ 6019800 w 6899302"/>
                  <a:gd name="connsiteY251" fmla="*/ 3390900 h 4635500"/>
                  <a:gd name="connsiteX252" fmla="*/ 5918200 w 6899302"/>
                  <a:gd name="connsiteY252" fmla="*/ 3403600 h 4635500"/>
                  <a:gd name="connsiteX253" fmla="*/ 5905500 w 6899302"/>
                  <a:gd name="connsiteY253" fmla="*/ 3517900 h 4635500"/>
                  <a:gd name="connsiteX254" fmla="*/ 5867400 w 6899302"/>
                  <a:gd name="connsiteY254" fmla="*/ 3543300 h 4635500"/>
                  <a:gd name="connsiteX255" fmla="*/ 5854700 w 6899302"/>
                  <a:gd name="connsiteY255" fmla="*/ 3632200 h 4635500"/>
                  <a:gd name="connsiteX256" fmla="*/ 5943600 w 6899302"/>
                  <a:gd name="connsiteY256" fmla="*/ 3657600 h 4635500"/>
                  <a:gd name="connsiteX257" fmla="*/ 5969000 w 6899302"/>
                  <a:gd name="connsiteY257" fmla="*/ 3810000 h 4635500"/>
                  <a:gd name="connsiteX258" fmla="*/ 6007100 w 6899302"/>
                  <a:gd name="connsiteY258" fmla="*/ 3886200 h 4635500"/>
                  <a:gd name="connsiteX259" fmla="*/ 6045200 w 6899302"/>
                  <a:gd name="connsiteY259" fmla="*/ 3873500 h 4635500"/>
                  <a:gd name="connsiteX260" fmla="*/ 6083300 w 6899302"/>
                  <a:gd name="connsiteY260" fmla="*/ 3886200 h 4635500"/>
                  <a:gd name="connsiteX261" fmla="*/ 6096000 w 6899302"/>
                  <a:gd name="connsiteY261" fmla="*/ 3937000 h 4635500"/>
                  <a:gd name="connsiteX262" fmla="*/ 6108700 w 6899302"/>
                  <a:gd name="connsiteY262" fmla="*/ 3975100 h 4635500"/>
                  <a:gd name="connsiteX263" fmla="*/ 6146800 w 6899302"/>
                  <a:gd name="connsiteY263" fmla="*/ 4000500 h 4635500"/>
                  <a:gd name="connsiteX264" fmla="*/ 6210300 w 6899302"/>
                  <a:gd name="connsiteY264" fmla="*/ 3975100 h 4635500"/>
                  <a:gd name="connsiteX265" fmla="*/ 6248400 w 6899302"/>
                  <a:gd name="connsiteY265" fmla="*/ 3949700 h 4635500"/>
                  <a:gd name="connsiteX266" fmla="*/ 6261100 w 6899302"/>
                  <a:gd name="connsiteY266" fmla="*/ 4051300 h 4635500"/>
                  <a:gd name="connsiteX267" fmla="*/ 6311900 w 6899302"/>
                  <a:gd name="connsiteY267" fmla="*/ 4165600 h 4635500"/>
                  <a:gd name="connsiteX268" fmla="*/ 6350000 w 6899302"/>
                  <a:gd name="connsiteY268" fmla="*/ 4178300 h 4635500"/>
                  <a:gd name="connsiteX269" fmla="*/ 6451600 w 6899302"/>
                  <a:gd name="connsiteY269" fmla="*/ 4127500 h 4635500"/>
                  <a:gd name="connsiteX270" fmla="*/ 6565900 w 6899302"/>
                  <a:gd name="connsiteY270" fmla="*/ 4038600 h 4635500"/>
                  <a:gd name="connsiteX271" fmla="*/ 6616700 w 6899302"/>
                  <a:gd name="connsiteY271" fmla="*/ 4025900 h 4635500"/>
                  <a:gd name="connsiteX272" fmla="*/ 6654800 w 6899302"/>
                  <a:gd name="connsiteY272" fmla="*/ 4013200 h 4635500"/>
                  <a:gd name="connsiteX273" fmla="*/ 6819900 w 6899302"/>
                  <a:gd name="connsiteY273" fmla="*/ 4000500 h 4635500"/>
                  <a:gd name="connsiteX274" fmla="*/ 6858000 w 6899302"/>
                  <a:gd name="connsiteY274" fmla="*/ 3962400 h 4635500"/>
                  <a:gd name="connsiteX275" fmla="*/ 6845300 w 6899302"/>
                  <a:gd name="connsiteY275" fmla="*/ 3860800 h 4635500"/>
                  <a:gd name="connsiteX276" fmla="*/ 6832600 w 6899302"/>
                  <a:gd name="connsiteY276" fmla="*/ 3822700 h 4635500"/>
                  <a:gd name="connsiteX277" fmla="*/ 6794500 w 6899302"/>
                  <a:gd name="connsiteY277" fmla="*/ 3810000 h 4635500"/>
                  <a:gd name="connsiteX278" fmla="*/ 6705600 w 6899302"/>
                  <a:gd name="connsiteY278" fmla="*/ 3746500 h 4635500"/>
                  <a:gd name="connsiteX279" fmla="*/ 6667500 w 6899302"/>
                  <a:gd name="connsiteY279" fmla="*/ 3733800 h 4635500"/>
                  <a:gd name="connsiteX280" fmla="*/ 6654800 w 6899302"/>
                  <a:gd name="connsiteY280" fmla="*/ 3695700 h 4635500"/>
                  <a:gd name="connsiteX281" fmla="*/ 6616700 w 6899302"/>
                  <a:gd name="connsiteY281" fmla="*/ 3619500 h 4635500"/>
                  <a:gd name="connsiteX282" fmla="*/ 6629400 w 6899302"/>
                  <a:gd name="connsiteY282" fmla="*/ 3568700 h 4635500"/>
                  <a:gd name="connsiteX283" fmla="*/ 6604000 w 6899302"/>
                  <a:gd name="connsiteY283" fmla="*/ 3479800 h 4635500"/>
                  <a:gd name="connsiteX284" fmla="*/ 6629400 w 6899302"/>
                  <a:gd name="connsiteY284" fmla="*/ 3441700 h 4635500"/>
                  <a:gd name="connsiteX285" fmla="*/ 6705600 w 6899302"/>
                  <a:gd name="connsiteY285" fmla="*/ 3365500 h 4635500"/>
                  <a:gd name="connsiteX286" fmla="*/ 6692900 w 6899302"/>
                  <a:gd name="connsiteY286" fmla="*/ 3289300 h 4635500"/>
                  <a:gd name="connsiteX287" fmla="*/ 6680200 w 6899302"/>
                  <a:gd name="connsiteY287" fmla="*/ 3251200 h 4635500"/>
                  <a:gd name="connsiteX288" fmla="*/ 6718300 w 6899302"/>
                  <a:gd name="connsiteY288" fmla="*/ 3073400 h 4635500"/>
                  <a:gd name="connsiteX289" fmla="*/ 6756400 w 6899302"/>
                  <a:gd name="connsiteY289" fmla="*/ 3035300 h 4635500"/>
                  <a:gd name="connsiteX290" fmla="*/ 6769100 w 6899302"/>
                  <a:gd name="connsiteY290" fmla="*/ 2997200 h 4635500"/>
                  <a:gd name="connsiteX291" fmla="*/ 6807200 w 6899302"/>
                  <a:gd name="connsiteY291" fmla="*/ 2984500 h 4635500"/>
                  <a:gd name="connsiteX292" fmla="*/ 6845300 w 6899302"/>
                  <a:gd name="connsiteY292" fmla="*/ 2946400 h 4635500"/>
                  <a:gd name="connsiteX293" fmla="*/ 6858000 w 6899302"/>
                  <a:gd name="connsiteY293" fmla="*/ 2908300 h 4635500"/>
                  <a:gd name="connsiteX294" fmla="*/ 6870700 w 6899302"/>
                  <a:gd name="connsiteY294" fmla="*/ 2755900 h 4635500"/>
                  <a:gd name="connsiteX295" fmla="*/ 6794500 w 6899302"/>
                  <a:gd name="connsiteY295" fmla="*/ 2705100 h 4635500"/>
                  <a:gd name="connsiteX296" fmla="*/ 6743700 w 6899302"/>
                  <a:gd name="connsiteY296" fmla="*/ 2628900 h 4635500"/>
                  <a:gd name="connsiteX297" fmla="*/ 6718300 w 6899302"/>
                  <a:gd name="connsiteY297" fmla="*/ 2590800 h 4635500"/>
                  <a:gd name="connsiteX298" fmla="*/ 6692900 w 6899302"/>
                  <a:gd name="connsiteY298" fmla="*/ 2438400 h 4635500"/>
                  <a:gd name="connsiteX299" fmla="*/ 6680200 w 6899302"/>
                  <a:gd name="connsiteY299" fmla="*/ 2387600 h 4635500"/>
                  <a:gd name="connsiteX300" fmla="*/ 6667500 w 6899302"/>
                  <a:gd name="connsiteY300" fmla="*/ 2311400 h 4635500"/>
                  <a:gd name="connsiteX301" fmla="*/ 6616700 w 6899302"/>
                  <a:gd name="connsiteY301" fmla="*/ 2298700 h 4635500"/>
                  <a:gd name="connsiteX302" fmla="*/ 6667500 w 6899302"/>
                  <a:gd name="connsiteY302" fmla="*/ 2032000 h 4635500"/>
                  <a:gd name="connsiteX303" fmla="*/ 6705600 w 6899302"/>
                  <a:gd name="connsiteY303" fmla="*/ 2006600 h 4635500"/>
                  <a:gd name="connsiteX304" fmla="*/ 6718300 w 6899302"/>
                  <a:gd name="connsiteY304" fmla="*/ 1968500 h 4635500"/>
                  <a:gd name="connsiteX305" fmla="*/ 6591300 w 6899302"/>
                  <a:gd name="connsiteY305" fmla="*/ 1892300 h 4635500"/>
                  <a:gd name="connsiteX306" fmla="*/ 6553200 w 6899302"/>
                  <a:gd name="connsiteY306" fmla="*/ 1866900 h 4635500"/>
                  <a:gd name="connsiteX307" fmla="*/ 6515100 w 6899302"/>
                  <a:gd name="connsiteY307" fmla="*/ 1879600 h 4635500"/>
                  <a:gd name="connsiteX308" fmla="*/ 6489700 w 6899302"/>
                  <a:gd name="connsiteY308" fmla="*/ 1955800 h 4635500"/>
                  <a:gd name="connsiteX309" fmla="*/ 6477000 w 6899302"/>
                  <a:gd name="connsiteY309" fmla="*/ 2044700 h 4635500"/>
                  <a:gd name="connsiteX310" fmla="*/ 6350000 w 6899302"/>
                  <a:gd name="connsiteY310" fmla="*/ 2082800 h 4635500"/>
                  <a:gd name="connsiteX311" fmla="*/ 6324600 w 6899302"/>
                  <a:gd name="connsiteY311" fmla="*/ 2133600 h 4635500"/>
                  <a:gd name="connsiteX312" fmla="*/ 6311900 w 6899302"/>
                  <a:gd name="connsiteY312" fmla="*/ 2197100 h 4635500"/>
                  <a:gd name="connsiteX313" fmla="*/ 6299200 w 6899302"/>
                  <a:gd name="connsiteY313" fmla="*/ 2235200 h 4635500"/>
                  <a:gd name="connsiteX314" fmla="*/ 6261100 w 6899302"/>
                  <a:gd name="connsiteY314" fmla="*/ 2247900 h 4635500"/>
                  <a:gd name="connsiteX315" fmla="*/ 6184900 w 6899302"/>
                  <a:gd name="connsiteY315" fmla="*/ 2209800 h 4635500"/>
                  <a:gd name="connsiteX316" fmla="*/ 6159500 w 6899302"/>
                  <a:gd name="connsiteY316" fmla="*/ 2171700 h 4635500"/>
                  <a:gd name="connsiteX317" fmla="*/ 6083300 w 6899302"/>
                  <a:gd name="connsiteY317" fmla="*/ 2146300 h 4635500"/>
                  <a:gd name="connsiteX318" fmla="*/ 6057900 w 6899302"/>
                  <a:gd name="connsiteY318" fmla="*/ 2108200 h 4635500"/>
                  <a:gd name="connsiteX319" fmla="*/ 6032500 w 6899302"/>
                  <a:gd name="connsiteY319" fmla="*/ 2032000 h 4635500"/>
                  <a:gd name="connsiteX320" fmla="*/ 5956300 w 6899302"/>
                  <a:gd name="connsiteY320" fmla="*/ 1981200 h 4635500"/>
                  <a:gd name="connsiteX321" fmla="*/ 5918200 w 6899302"/>
                  <a:gd name="connsiteY321" fmla="*/ 1955800 h 4635500"/>
                  <a:gd name="connsiteX322" fmla="*/ 5892800 w 6899302"/>
                  <a:gd name="connsiteY322" fmla="*/ 1866900 h 4635500"/>
                  <a:gd name="connsiteX323" fmla="*/ 5905500 w 6899302"/>
                  <a:gd name="connsiteY323" fmla="*/ 1752600 h 4635500"/>
                  <a:gd name="connsiteX324" fmla="*/ 5892800 w 6899302"/>
                  <a:gd name="connsiteY324" fmla="*/ 1676400 h 4635500"/>
                  <a:gd name="connsiteX325" fmla="*/ 5816600 w 6899302"/>
                  <a:gd name="connsiteY325" fmla="*/ 1625600 h 4635500"/>
                  <a:gd name="connsiteX326" fmla="*/ 5778500 w 6899302"/>
                  <a:gd name="connsiteY326" fmla="*/ 1600200 h 4635500"/>
                  <a:gd name="connsiteX327" fmla="*/ 5651500 w 6899302"/>
                  <a:gd name="connsiteY327" fmla="*/ 1612900 h 4635500"/>
                  <a:gd name="connsiteX328" fmla="*/ 5638800 w 6899302"/>
                  <a:gd name="connsiteY328" fmla="*/ 1651000 h 4635500"/>
                  <a:gd name="connsiteX329" fmla="*/ 5626100 w 6899302"/>
                  <a:gd name="connsiteY329" fmla="*/ 1701800 h 4635500"/>
                  <a:gd name="connsiteX330" fmla="*/ 5575300 w 6899302"/>
                  <a:gd name="connsiteY330" fmla="*/ 1689100 h 4635500"/>
                  <a:gd name="connsiteX331" fmla="*/ 5549900 w 6899302"/>
                  <a:gd name="connsiteY331" fmla="*/ 1612900 h 4635500"/>
                  <a:gd name="connsiteX332" fmla="*/ 5372100 w 6899302"/>
                  <a:gd name="connsiteY332" fmla="*/ 1574800 h 4635500"/>
                  <a:gd name="connsiteX333" fmla="*/ 5359400 w 6899302"/>
                  <a:gd name="connsiteY333" fmla="*/ 1536700 h 4635500"/>
                  <a:gd name="connsiteX334" fmla="*/ 5372100 w 6899302"/>
                  <a:gd name="connsiteY334" fmla="*/ 1485900 h 4635500"/>
                  <a:gd name="connsiteX335" fmla="*/ 5384800 w 6899302"/>
                  <a:gd name="connsiteY335" fmla="*/ 1447800 h 4635500"/>
                  <a:gd name="connsiteX336" fmla="*/ 5448300 w 6899302"/>
                  <a:gd name="connsiteY336" fmla="*/ 1358900 h 4635500"/>
                  <a:gd name="connsiteX337" fmla="*/ 5486400 w 6899302"/>
                  <a:gd name="connsiteY337" fmla="*/ 1346200 h 4635500"/>
                  <a:gd name="connsiteX338" fmla="*/ 5511800 w 6899302"/>
                  <a:gd name="connsiteY338" fmla="*/ 1308100 h 4635500"/>
                  <a:gd name="connsiteX339" fmla="*/ 5499100 w 6899302"/>
                  <a:gd name="connsiteY339" fmla="*/ 1168400 h 4635500"/>
                  <a:gd name="connsiteX340" fmla="*/ 5435600 w 6899302"/>
                  <a:gd name="connsiteY340" fmla="*/ 1041400 h 4635500"/>
                  <a:gd name="connsiteX341" fmla="*/ 5359400 w 6899302"/>
                  <a:gd name="connsiteY341" fmla="*/ 990600 h 4635500"/>
                  <a:gd name="connsiteX342" fmla="*/ 5321300 w 6899302"/>
                  <a:gd name="connsiteY342" fmla="*/ 952500 h 4635500"/>
                  <a:gd name="connsiteX343" fmla="*/ 5334000 w 6899302"/>
                  <a:gd name="connsiteY343" fmla="*/ 914400 h 4635500"/>
                  <a:gd name="connsiteX344" fmla="*/ 5410200 w 6899302"/>
                  <a:gd name="connsiteY344" fmla="*/ 889000 h 4635500"/>
                  <a:gd name="connsiteX345" fmla="*/ 5486400 w 6899302"/>
                  <a:gd name="connsiteY345" fmla="*/ 850900 h 4635500"/>
                  <a:gd name="connsiteX346" fmla="*/ 5461000 w 6899302"/>
                  <a:gd name="connsiteY346" fmla="*/ 812800 h 4635500"/>
                  <a:gd name="connsiteX347" fmla="*/ 5308600 w 6899302"/>
                  <a:gd name="connsiteY347" fmla="*/ 774700 h 4635500"/>
                  <a:gd name="connsiteX348" fmla="*/ 5283200 w 6899302"/>
                  <a:gd name="connsiteY348" fmla="*/ 736600 h 4635500"/>
                  <a:gd name="connsiteX349" fmla="*/ 5257800 w 6899302"/>
                  <a:gd name="connsiteY349" fmla="*/ 495300 h 4635500"/>
                  <a:gd name="connsiteX350" fmla="*/ 5194300 w 6899302"/>
                  <a:gd name="connsiteY350" fmla="*/ 584200 h 4635500"/>
                  <a:gd name="connsiteX351" fmla="*/ 5181600 w 6899302"/>
                  <a:gd name="connsiteY351" fmla="*/ 622300 h 4635500"/>
                  <a:gd name="connsiteX352" fmla="*/ 5194300 w 6899302"/>
                  <a:gd name="connsiteY352" fmla="*/ 711200 h 4635500"/>
                  <a:gd name="connsiteX353" fmla="*/ 5232400 w 6899302"/>
                  <a:gd name="connsiteY353" fmla="*/ 723900 h 4635500"/>
                  <a:gd name="connsiteX354" fmla="*/ 5270500 w 6899302"/>
                  <a:gd name="connsiteY354" fmla="*/ 749300 h 4635500"/>
                  <a:gd name="connsiteX355" fmla="*/ 5283200 w 6899302"/>
                  <a:gd name="connsiteY355" fmla="*/ 787400 h 4635500"/>
                  <a:gd name="connsiteX356" fmla="*/ 5207000 w 6899302"/>
                  <a:gd name="connsiteY356" fmla="*/ 838200 h 4635500"/>
                  <a:gd name="connsiteX357" fmla="*/ 5232400 w 6899302"/>
                  <a:gd name="connsiteY357" fmla="*/ 939800 h 4635500"/>
                  <a:gd name="connsiteX358" fmla="*/ 5283200 w 6899302"/>
                  <a:gd name="connsiteY358" fmla="*/ 1016000 h 4635500"/>
                  <a:gd name="connsiteX359" fmla="*/ 5270500 w 6899302"/>
                  <a:gd name="connsiteY359" fmla="*/ 1092200 h 4635500"/>
                  <a:gd name="connsiteX360" fmla="*/ 5207000 w 6899302"/>
                  <a:gd name="connsiteY360" fmla="*/ 1155700 h 4635500"/>
                  <a:gd name="connsiteX361" fmla="*/ 5168900 w 6899302"/>
                  <a:gd name="connsiteY361" fmla="*/ 1168400 h 4635500"/>
                  <a:gd name="connsiteX362" fmla="*/ 5130800 w 6899302"/>
                  <a:gd name="connsiteY362" fmla="*/ 1206500 h 4635500"/>
                  <a:gd name="connsiteX363" fmla="*/ 5105400 w 6899302"/>
                  <a:gd name="connsiteY363" fmla="*/ 1282700 h 4635500"/>
                  <a:gd name="connsiteX364" fmla="*/ 5029200 w 6899302"/>
                  <a:gd name="connsiteY364" fmla="*/ 1333500 h 4635500"/>
                  <a:gd name="connsiteX365" fmla="*/ 4876800 w 6899302"/>
                  <a:gd name="connsiteY365" fmla="*/ 1231900 h 4635500"/>
                  <a:gd name="connsiteX366" fmla="*/ 4838700 w 6899302"/>
                  <a:gd name="connsiteY366" fmla="*/ 1206500 h 4635500"/>
                  <a:gd name="connsiteX367" fmla="*/ 4800600 w 6899302"/>
                  <a:gd name="connsiteY367" fmla="*/ 1181100 h 4635500"/>
                  <a:gd name="connsiteX368" fmla="*/ 4673600 w 6899302"/>
                  <a:gd name="connsiteY368" fmla="*/ 1155700 h 4635500"/>
                  <a:gd name="connsiteX369" fmla="*/ 4635500 w 6899302"/>
                  <a:gd name="connsiteY369" fmla="*/ 1117600 h 4635500"/>
                  <a:gd name="connsiteX370" fmla="*/ 4584700 w 6899302"/>
                  <a:gd name="connsiteY370" fmla="*/ 1041400 h 4635500"/>
                  <a:gd name="connsiteX371" fmla="*/ 4533900 w 6899302"/>
                  <a:gd name="connsiteY371" fmla="*/ 977900 h 4635500"/>
                  <a:gd name="connsiteX372" fmla="*/ 4470400 w 6899302"/>
                  <a:gd name="connsiteY372" fmla="*/ 914400 h 4635500"/>
                  <a:gd name="connsiteX373" fmla="*/ 4457700 w 6899302"/>
                  <a:gd name="connsiteY373" fmla="*/ 876300 h 4635500"/>
                  <a:gd name="connsiteX374" fmla="*/ 4457700 w 6899302"/>
                  <a:gd name="connsiteY374" fmla="*/ 800100 h 4635500"/>
                  <a:gd name="connsiteX375" fmla="*/ 4419600 w 6899302"/>
                  <a:gd name="connsiteY375" fmla="*/ 787400 h 4635500"/>
                  <a:gd name="connsiteX376" fmla="*/ 4368800 w 6899302"/>
                  <a:gd name="connsiteY376" fmla="*/ 711200 h 4635500"/>
                  <a:gd name="connsiteX377" fmla="*/ 4356100 w 6899302"/>
                  <a:gd name="connsiteY377" fmla="*/ 660400 h 4635500"/>
                  <a:gd name="connsiteX378" fmla="*/ 4318000 w 6899302"/>
                  <a:gd name="connsiteY378" fmla="*/ 635000 h 4635500"/>
                  <a:gd name="connsiteX379" fmla="*/ 4178300 w 6899302"/>
                  <a:gd name="connsiteY379" fmla="*/ 635000 h 4635500"/>
                  <a:gd name="connsiteX380" fmla="*/ 4140200 w 6899302"/>
                  <a:gd name="connsiteY380" fmla="*/ 609600 h 4635500"/>
                  <a:gd name="connsiteX381" fmla="*/ 4127500 w 6899302"/>
                  <a:gd name="connsiteY381" fmla="*/ 571500 h 4635500"/>
                  <a:gd name="connsiteX382" fmla="*/ 4076700 w 6899302"/>
                  <a:gd name="connsiteY382" fmla="*/ 495300 h 4635500"/>
                  <a:gd name="connsiteX383" fmla="*/ 4114800 w 6899302"/>
                  <a:gd name="connsiteY383" fmla="*/ 469900 h 4635500"/>
                  <a:gd name="connsiteX384" fmla="*/ 4064000 w 6899302"/>
                  <a:gd name="connsiteY384" fmla="*/ 406400 h 4635500"/>
                  <a:gd name="connsiteX385" fmla="*/ 4000500 w 6899302"/>
                  <a:gd name="connsiteY385" fmla="*/ 330200 h 4635500"/>
                  <a:gd name="connsiteX386" fmla="*/ 3975100 w 6899302"/>
                  <a:gd name="connsiteY386" fmla="*/ 292100 h 4635500"/>
                  <a:gd name="connsiteX387" fmla="*/ 3898900 w 6899302"/>
                  <a:gd name="connsiteY387" fmla="*/ 304800 h 4635500"/>
                  <a:gd name="connsiteX388" fmla="*/ 3873500 w 6899302"/>
                  <a:gd name="connsiteY388" fmla="*/ 342900 h 4635500"/>
                  <a:gd name="connsiteX389" fmla="*/ 3835400 w 6899302"/>
                  <a:gd name="connsiteY389" fmla="*/ 355600 h 4635500"/>
                  <a:gd name="connsiteX390" fmla="*/ 3759200 w 6899302"/>
                  <a:gd name="connsiteY390" fmla="*/ 317500 h 4635500"/>
                  <a:gd name="connsiteX391" fmla="*/ 3683000 w 6899302"/>
                  <a:gd name="connsiteY391" fmla="*/ 279400 h 4635500"/>
                  <a:gd name="connsiteX392" fmla="*/ 3657600 w 6899302"/>
                  <a:gd name="connsiteY392" fmla="*/ 241300 h 4635500"/>
                  <a:gd name="connsiteX393" fmla="*/ 3644900 w 6899302"/>
                  <a:gd name="connsiteY393" fmla="*/ 152400 h 4635500"/>
                  <a:gd name="connsiteX394" fmla="*/ 3556000 w 6899302"/>
                  <a:gd name="connsiteY394" fmla="*/ 139700 h 4635500"/>
                  <a:gd name="connsiteX395" fmla="*/ 3505200 w 6899302"/>
                  <a:gd name="connsiteY395" fmla="*/ 114300 h 4635500"/>
                  <a:gd name="connsiteX396" fmla="*/ 3429000 w 6899302"/>
                  <a:gd name="connsiteY396" fmla="*/ 88900 h 4635500"/>
                  <a:gd name="connsiteX397" fmla="*/ 3416300 w 6899302"/>
                  <a:gd name="connsiteY397" fmla="*/ 50800 h 4635500"/>
                  <a:gd name="connsiteX398" fmla="*/ 3378200 w 6899302"/>
                  <a:gd name="connsiteY398" fmla="*/ 38100 h 4635500"/>
                  <a:gd name="connsiteX399" fmla="*/ 3263900 w 6899302"/>
                  <a:gd name="connsiteY399" fmla="*/ 50800 h 4635500"/>
                  <a:gd name="connsiteX400" fmla="*/ 3213100 w 6899302"/>
                  <a:gd name="connsiteY400" fmla="*/ 101600 h 4635500"/>
                  <a:gd name="connsiteX401" fmla="*/ 3200400 w 6899302"/>
                  <a:gd name="connsiteY401" fmla="*/ 63500 h 4635500"/>
                  <a:gd name="connsiteX402" fmla="*/ 3162300 w 6899302"/>
                  <a:gd name="connsiteY402" fmla="*/ 50800 h 4635500"/>
                  <a:gd name="connsiteX403" fmla="*/ 3124200 w 6899302"/>
                  <a:gd name="connsiteY403" fmla="*/ 25400 h 4635500"/>
                  <a:gd name="connsiteX404" fmla="*/ 3048000 w 6899302"/>
                  <a:gd name="connsiteY404" fmla="*/ 0 h 4635500"/>
                  <a:gd name="connsiteX405" fmla="*/ 2971800 w 6899302"/>
                  <a:gd name="connsiteY405" fmla="*/ 12700 h 4635500"/>
                  <a:gd name="connsiteX406" fmla="*/ 2984500 w 6899302"/>
                  <a:gd name="connsiteY406" fmla="*/ 50800 h 4635500"/>
                  <a:gd name="connsiteX407" fmla="*/ 3048000 w 6899302"/>
                  <a:gd name="connsiteY407" fmla="*/ 101600 h 4635500"/>
                  <a:gd name="connsiteX408" fmla="*/ 3124200 w 6899302"/>
                  <a:gd name="connsiteY408" fmla="*/ 152400 h 4635500"/>
                  <a:gd name="connsiteX409" fmla="*/ 3162300 w 6899302"/>
                  <a:gd name="connsiteY409" fmla="*/ 177800 h 4635500"/>
                  <a:gd name="connsiteX410" fmla="*/ 3162300 w 6899302"/>
                  <a:gd name="connsiteY410" fmla="*/ 203200 h 4635500"/>
                  <a:gd name="connsiteX411" fmla="*/ 3175000 w 6899302"/>
                  <a:gd name="connsiteY411" fmla="*/ 203200 h 4635500"/>
                  <a:gd name="connsiteX412" fmla="*/ 3048000 w 6899302"/>
                  <a:gd name="connsiteY412" fmla="*/ 190500 h 4635500"/>
                  <a:gd name="connsiteX413" fmla="*/ 2984500 w 6899302"/>
                  <a:gd name="connsiteY413" fmla="*/ 241300 h 4635500"/>
                  <a:gd name="connsiteX414" fmla="*/ 2921000 w 6899302"/>
                  <a:gd name="connsiteY414" fmla="*/ 279400 h 4635500"/>
                  <a:gd name="connsiteX415" fmla="*/ 2844800 w 6899302"/>
                  <a:gd name="connsiteY415" fmla="*/ 279400 h 4635500"/>
                  <a:gd name="connsiteX416" fmla="*/ 2844800 w 6899302"/>
                  <a:gd name="connsiteY416" fmla="*/ 381000 h 4635500"/>
                  <a:gd name="connsiteX417" fmla="*/ 2882900 w 6899302"/>
                  <a:gd name="connsiteY417" fmla="*/ 495300 h 4635500"/>
                  <a:gd name="connsiteX418" fmla="*/ 2844800 w 6899302"/>
                  <a:gd name="connsiteY418" fmla="*/ 584200 h 4635500"/>
                  <a:gd name="connsiteX419" fmla="*/ 2895600 w 6899302"/>
                  <a:gd name="connsiteY419" fmla="*/ 482600 h 4635500"/>
                  <a:gd name="connsiteX420" fmla="*/ 2882900 w 6899302"/>
                  <a:gd name="connsiteY420" fmla="*/ 469900 h 4635500"/>
                  <a:gd name="connsiteX421" fmla="*/ 2832100 w 6899302"/>
                  <a:gd name="connsiteY421" fmla="*/ 29210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6899302" h="4635500">
                    <a:moveTo>
                      <a:pt x="2971800" y="0"/>
                    </a:moveTo>
                    <a:lnTo>
                      <a:pt x="2971800" y="0"/>
                    </a:lnTo>
                    <a:cubicBezTo>
                      <a:pt x="2992967" y="29633"/>
                      <a:pt x="3009550" y="63150"/>
                      <a:pt x="3035300" y="88900"/>
                    </a:cubicBezTo>
                    <a:cubicBezTo>
                      <a:pt x="3115387" y="168987"/>
                      <a:pt x="3085720" y="120460"/>
                      <a:pt x="3149600" y="152400"/>
                    </a:cubicBezTo>
                    <a:cubicBezTo>
                      <a:pt x="3163252" y="159226"/>
                      <a:pt x="3175000" y="169333"/>
                      <a:pt x="3187700" y="177800"/>
                    </a:cubicBezTo>
                    <a:cubicBezTo>
                      <a:pt x="3175000" y="186267"/>
                      <a:pt x="3163629" y="197187"/>
                      <a:pt x="3149600" y="203200"/>
                    </a:cubicBezTo>
                    <a:cubicBezTo>
                      <a:pt x="3133557" y="210076"/>
                      <a:pt x="3115583" y="211105"/>
                      <a:pt x="3098800" y="215900"/>
                    </a:cubicBezTo>
                    <a:cubicBezTo>
                      <a:pt x="3085928" y="219578"/>
                      <a:pt x="3073400" y="224367"/>
                      <a:pt x="3060700" y="228600"/>
                    </a:cubicBezTo>
                    <a:cubicBezTo>
                      <a:pt x="3053546" y="207139"/>
                      <a:pt x="3046559" y="143969"/>
                      <a:pt x="2997200" y="203200"/>
                    </a:cubicBezTo>
                    <a:cubicBezTo>
                      <a:pt x="2983381" y="219783"/>
                      <a:pt x="2988733" y="245533"/>
                      <a:pt x="2984500" y="266700"/>
                    </a:cubicBezTo>
                    <a:cubicBezTo>
                      <a:pt x="2946400" y="262467"/>
                      <a:pt x="2907916" y="247143"/>
                      <a:pt x="2870200" y="254000"/>
                    </a:cubicBezTo>
                    <a:cubicBezTo>
                      <a:pt x="2855183" y="256730"/>
                      <a:pt x="2845526" y="276854"/>
                      <a:pt x="2844800" y="292100"/>
                    </a:cubicBezTo>
                    <a:cubicBezTo>
                      <a:pt x="2841170" y="368331"/>
                      <a:pt x="2853267" y="444500"/>
                      <a:pt x="2857500" y="520700"/>
                    </a:cubicBezTo>
                    <a:cubicBezTo>
                      <a:pt x="2853267" y="537633"/>
                      <a:pt x="2844800" y="554046"/>
                      <a:pt x="2844800" y="571500"/>
                    </a:cubicBezTo>
                    <a:cubicBezTo>
                      <a:pt x="2844800" y="584887"/>
                      <a:pt x="2859701" y="596395"/>
                      <a:pt x="2857500" y="609600"/>
                    </a:cubicBezTo>
                    <a:cubicBezTo>
                      <a:pt x="2854991" y="624656"/>
                      <a:pt x="2838926" y="634048"/>
                      <a:pt x="2832100" y="647700"/>
                    </a:cubicBezTo>
                    <a:cubicBezTo>
                      <a:pt x="2826113" y="659674"/>
                      <a:pt x="2827763" y="675347"/>
                      <a:pt x="2819400" y="685800"/>
                    </a:cubicBezTo>
                    <a:cubicBezTo>
                      <a:pt x="2791927" y="720142"/>
                      <a:pt x="2742282" y="717703"/>
                      <a:pt x="2705100" y="723900"/>
                    </a:cubicBezTo>
                    <a:cubicBezTo>
                      <a:pt x="2696633" y="736600"/>
                      <a:pt x="2686526" y="748348"/>
                      <a:pt x="2679700" y="762000"/>
                    </a:cubicBezTo>
                    <a:cubicBezTo>
                      <a:pt x="2656167" y="809067"/>
                      <a:pt x="2661830" y="865258"/>
                      <a:pt x="2679700" y="914400"/>
                    </a:cubicBezTo>
                    <a:cubicBezTo>
                      <a:pt x="2684916" y="928745"/>
                      <a:pt x="2705100" y="931333"/>
                      <a:pt x="2717800" y="939800"/>
                    </a:cubicBezTo>
                    <a:cubicBezTo>
                      <a:pt x="2747488" y="984332"/>
                      <a:pt x="2777839" y="1011873"/>
                      <a:pt x="2730500" y="1079500"/>
                    </a:cubicBezTo>
                    <a:cubicBezTo>
                      <a:pt x="2715146" y="1101434"/>
                      <a:pt x="2654300" y="1104900"/>
                      <a:pt x="2654300" y="1104900"/>
                    </a:cubicBezTo>
                    <a:cubicBezTo>
                      <a:pt x="2650067" y="1117600"/>
                      <a:pt x="2641600" y="1129613"/>
                      <a:pt x="2641600" y="1143000"/>
                    </a:cubicBezTo>
                    <a:cubicBezTo>
                      <a:pt x="2641600" y="1194818"/>
                      <a:pt x="2683105" y="1242036"/>
                      <a:pt x="2641600" y="1295400"/>
                    </a:cubicBezTo>
                    <a:cubicBezTo>
                      <a:pt x="2625162" y="1316534"/>
                      <a:pt x="2587677" y="1305948"/>
                      <a:pt x="2565400" y="1320800"/>
                    </a:cubicBezTo>
                    <a:lnTo>
                      <a:pt x="2527300" y="1346200"/>
                    </a:lnTo>
                    <a:cubicBezTo>
                      <a:pt x="2531533" y="1371600"/>
                      <a:pt x="2527224" y="1400042"/>
                      <a:pt x="2540000" y="1422400"/>
                    </a:cubicBezTo>
                    <a:cubicBezTo>
                      <a:pt x="2546642" y="1434023"/>
                      <a:pt x="2568634" y="1425634"/>
                      <a:pt x="2578100" y="1435100"/>
                    </a:cubicBezTo>
                    <a:cubicBezTo>
                      <a:pt x="2587566" y="1444566"/>
                      <a:pt x="2586567" y="1460500"/>
                      <a:pt x="2590800" y="1473200"/>
                    </a:cubicBezTo>
                    <a:cubicBezTo>
                      <a:pt x="2586567" y="1490133"/>
                      <a:pt x="2587782" y="1509477"/>
                      <a:pt x="2578100" y="1524000"/>
                    </a:cubicBezTo>
                    <a:cubicBezTo>
                      <a:pt x="2569633" y="1536700"/>
                      <a:pt x="2555155" y="1547581"/>
                      <a:pt x="2540000" y="1549400"/>
                    </a:cubicBezTo>
                    <a:cubicBezTo>
                      <a:pt x="2447435" y="1560508"/>
                      <a:pt x="2353733" y="1557867"/>
                      <a:pt x="2260600" y="1562100"/>
                    </a:cubicBezTo>
                    <a:cubicBezTo>
                      <a:pt x="2243630" y="1613009"/>
                      <a:pt x="2238249" y="1609346"/>
                      <a:pt x="2260600" y="1676400"/>
                    </a:cubicBezTo>
                    <a:cubicBezTo>
                      <a:pt x="2265427" y="1690880"/>
                      <a:pt x="2273057" y="1706410"/>
                      <a:pt x="2286000" y="1714500"/>
                    </a:cubicBezTo>
                    <a:cubicBezTo>
                      <a:pt x="2308704" y="1728690"/>
                      <a:pt x="2362200" y="1739900"/>
                      <a:pt x="2362200" y="1739900"/>
                    </a:cubicBezTo>
                    <a:cubicBezTo>
                      <a:pt x="2421467" y="1828800"/>
                      <a:pt x="2438400" y="1799167"/>
                      <a:pt x="2374900" y="1841500"/>
                    </a:cubicBezTo>
                    <a:cubicBezTo>
                      <a:pt x="2355068" y="1900995"/>
                      <a:pt x="2351205" y="1894319"/>
                      <a:pt x="2374900" y="1981200"/>
                    </a:cubicBezTo>
                    <a:cubicBezTo>
                      <a:pt x="2378916" y="1995926"/>
                      <a:pt x="2391833" y="2006600"/>
                      <a:pt x="2400300" y="2019300"/>
                    </a:cubicBezTo>
                    <a:cubicBezTo>
                      <a:pt x="2396067" y="2057400"/>
                      <a:pt x="2400701" y="2097574"/>
                      <a:pt x="2387600" y="2133600"/>
                    </a:cubicBezTo>
                    <a:cubicBezTo>
                      <a:pt x="2382384" y="2147945"/>
                      <a:pt x="2363448" y="2152801"/>
                      <a:pt x="2349500" y="2159000"/>
                    </a:cubicBezTo>
                    <a:cubicBezTo>
                      <a:pt x="2309746" y="2176668"/>
                      <a:pt x="2264720" y="2186545"/>
                      <a:pt x="2222500" y="2197100"/>
                    </a:cubicBezTo>
                    <a:cubicBezTo>
                      <a:pt x="2197100" y="2192867"/>
                      <a:pt x="2169332" y="2195916"/>
                      <a:pt x="2146300" y="2184400"/>
                    </a:cubicBezTo>
                    <a:cubicBezTo>
                      <a:pt x="2099192" y="2160846"/>
                      <a:pt x="2138254" y="2138254"/>
                      <a:pt x="2108200" y="2108200"/>
                    </a:cubicBezTo>
                    <a:cubicBezTo>
                      <a:pt x="2098734" y="2098734"/>
                      <a:pt x="2082800" y="2099733"/>
                      <a:pt x="2070100" y="2095500"/>
                    </a:cubicBezTo>
                    <a:cubicBezTo>
                      <a:pt x="2011874" y="2008161"/>
                      <a:pt x="2048260" y="2028953"/>
                      <a:pt x="1981200" y="2006600"/>
                    </a:cubicBezTo>
                    <a:cubicBezTo>
                      <a:pt x="1951567" y="2010833"/>
                      <a:pt x="1915929" y="2000922"/>
                      <a:pt x="1892300" y="2019300"/>
                    </a:cubicBezTo>
                    <a:cubicBezTo>
                      <a:pt x="1871166" y="2035738"/>
                      <a:pt x="1893154" y="2090249"/>
                      <a:pt x="1866900" y="2095500"/>
                    </a:cubicBezTo>
                    <a:cubicBezTo>
                      <a:pt x="1845733" y="2099733"/>
                      <a:pt x="1824225" y="2102520"/>
                      <a:pt x="1803400" y="2108200"/>
                    </a:cubicBezTo>
                    <a:cubicBezTo>
                      <a:pt x="1777569" y="2115245"/>
                      <a:pt x="1727200" y="2133600"/>
                      <a:pt x="1727200" y="2133600"/>
                    </a:cubicBezTo>
                    <a:cubicBezTo>
                      <a:pt x="1670887" y="2114829"/>
                      <a:pt x="1635634" y="2116876"/>
                      <a:pt x="1701800" y="2006600"/>
                    </a:cubicBezTo>
                    <a:cubicBezTo>
                      <a:pt x="1712906" y="1988090"/>
                      <a:pt x="1744133" y="1998133"/>
                      <a:pt x="1765300" y="1993900"/>
                    </a:cubicBezTo>
                    <a:cubicBezTo>
                      <a:pt x="1775606" y="1962983"/>
                      <a:pt x="1791565" y="1937832"/>
                      <a:pt x="1765300" y="1905000"/>
                    </a:cubicBezTo>
                    <a:cubicBezTo>
                      <a:pt x="1756937" y="1894547"/>
                      <a:pt x="1739900" y="1896533"/>
                      <a:pt x="1727200" y="1892300"/>
                    </a:cubicBezTo>
                    <a:cubicBezTo>
                      <a:pt x="1706033" y="1896533"/>
                      <a:pt x="1684641" y="1899765"/>
                      <a:pt x="1663700" y="1905000"/>
                    </a:cubicBezTo>
                    <a:cubicBezTo>
                      <a:pt x="1650713" y="1908247"/>
                      <a:pt x="1635066" y="1908234"/>
                      <a:pt x="1625600" y="1917700"/>
                    </a:cubicBezTo>
                    <a:cubicBezTo>
                      <a:pt x="1586975" y="1956325"/>
                      <a:pt x="1648094" y="1964286"/>
                      <a:pt x="1574800" y="1981200"/>
                    </a:cubicBezTo>
                    <a:cubicBezTo>
                      <a:pt x="1533345" y="1990767"/>
                      <a:pt x="1490133" y="1989667"/>
                      <a:pt x="1447800" y="1993900"/>
                    </a:cubicBezTo>
                    <a:cubicBezTo>
                      <a:pt x="1443567" y="2019300"/>
                      <a:pt x="1447876" y="2047742"/>
                      <a:pt x="1435100" y="2070100"/>
                    </a:cubicBezTo>
                    <a:cubicBezTo>
                      <a:pt x="1428458" y="2081723"/>
                      <a:pt x="1408974" y="2076813"/>
                      <a:pt x="1397000" y="2082800"/>
                    </a:cubicBezTo>
                    <a:cubicBezTo>
                      <a:pt x="1298523" y="2132039"/>
                      <a:pt x="1416565" y="2088978"/>
                      <a:pt x="1320800" y="2120900"/>
                    </a:cubicBezTo>
                    <a:cubicBezTo>
                      <a:pt x="1291167" y="2116667"/>
                      <a:pt x="1261819" y="2109165"/>
                      <a:pt x="1231900" y="2108200"/>
                    </a:cubicBezTo>
                    <a:cubicBezTo>
                      <a:pt x="469665" y="2083612"/>
                      <a:pt x="762788" y="2152847"/>
                      <a:pt x="482600" y="2082800"/>
                    </a:cubicBezTo>
                    <a:cubicBezTo>
                      <a:pt x="469900" y="2074333"/>
                      <a:pt x="459670" y="2059086"/>
                      <a:pt x="444500" y="2057400"/>
                    </a:cubicBezTo>
                    <a:cubicBezTo>
                      <a:pt x="418907" y="2054556"/>
                      <a:pt x="389396" y="2055333"/>
                      <a:pt x="368300" y="2070100"/>
                    </a:cubicBezTo>
                    <a:cubicBezTo>
                      <a:pt x="335813" y="2092841"/>
                      <a:pt x="315866" y="2145667"/>
                      <a:pt x="304800" y="2184400"/>
                    </a:cubicBezTo>
                    <a:cubicBezTo>
                      <a:pt x="300005" y="2201183"/>
                      <a:pt x="296333" y="2218267"/>
                      <a:pt x="292100" y="2235200"/>
                    </a:cubicBezTo>
                    <a:cubicBezTo>
                      <a:pt x="309202" y="2337810"/>
                      <a:pt x="296657" y="2286971"/>
                      <a:pt x="330200" y="2387600"/>
                    </a:cubicBezTo>
                    <a:lnTo>
                      <a:pt x="342900" y="2425700"/>
                    </a:lnTo>
                    <a:lnTo>
                      <a:pt x="355600" y="2463800"/>
                    </a:lnTo>
                    <a:cubicBezTo>
                      <a:pt x="328083" y="2546350"/>
                      <a:pt x="368300" y="2459567"/>
                      <a:pt x="266700" y="2527300"/>
                    </a:cubicBezTo>
                    <a:lnTo>
                      <a:pt x="190500" y="2578100"/>
                    </a:lnTo>
                    <a:cubicBezTo>
                      <a:pt x="173567" y="2603500"/>
                      <a:pt x="149353" y="2625340"/>
                      <a:pt x="139700" y="2654300"/>
                    </a:cubicBezTo>
                    <a:lnTo>
                      <a:pt x="114300" y="2730500"/>
                    </a:lnTo>
                    <a:cubicBezTo>
                      <a:pt x="110067" y="2743200"/>
                      <a:pt x="111066" y="2759134"/>
                      <a:pt x="101600" y="2768600"/>
                    </a:cubicBezTo>
                    <a:cubicBezTo>
                      <a:pt x="68726" y="2801474"/>
                      <a:pt x="27891" y="2837328"/>
                      <a:pt x="12700" y="2882900"/>
                    </a:cubicBezTo>
                    <a:lnTo>
                      <a:pt x="0" y="2921000"/>
                    </a:lnTo>
                    <a:cubicBezTo>
                      <a:pt x="4878" y="2950266"/>
                      <a:pt x="9768" y="3004036"/>
                      <a:pt x="25400" y="3035300"/>
                    </a:cubicBezTo>
                    <a:cubicBezTo>
                      <a:pt x="37114" y="3058728"/>
                      <a:pt x="67834" y="3097456"/>
                      <a:pt x="88900" y="3111500"/>
                    </a:cubicBezTo>
                    <a:cubicBezTo>
                      <a:pt x="100039" y="3118926"/>
                      <a:pt x="114695" y="3118927"/>
                      <a:pt x="127000" y="3124200"/>
                    </a:cubicBezTo>
                    <a:cubicBezTo>
                      <a:pt x="144401" y="3131658"/>
                      <a:pt x="160222" y="3142569"/>
                      <a:pt x="177800" y="3149600"/>
                    </a:cubicBezTo>
                    <a:cubicBezTo>
                      <a:pt x="229333" y="3170213"/>
                      <a:pt x="254902" y="3175225"/>
                      <a:pt x="304800" y="3187700"/>
                    </a:cubicBezTo>
                    <a:cubicBezTo>
                      <a:pt x="385233" y="3183467"/>
                      <a:pt x="465858" y="3181978"/>
                      <a:pt x="546100" y="3175000"/>
                    </a:cubicBezTo>
                    <a:cubicBezTo>
                      <a:pt x="634632" y="3167302"/>
                      <a:pt x="561363" y="3150454"/>
                      <a:pt x="635000" y="3175000"/>
                    </a:cubicBezTo>
                    <a:cubicBezTo>
                      <a:pt x="563829" y="3222448"/>
                      <a:pt x="564428" y="3205992"/>
                      <a:pt x="609600" y="3352800"/>
                    </a:cubicBezTo>
                    <a:cubicBezTo>
                      <a:pt x="613537" y="3365595"/>
                      <a:pt x="635726" y="3359513"/>
                      <a:pt x="647700" y="3365500"/>
                    </a:cubicBezTo>
                    <a:cubicBezTo>
                      <a:pt x="661352" y="3372326"/>
                      <a:pt x="673100" y="3382433"/>
                      <a:pt x="685800" y="3390900"/>
                    </a:cubicBezTo>
                    <a:cubicBezTo>
                      <a:pt x="845739" y="3370908"/>
                      <a:pt x="774700" y="3413933"/>
                      <a:pt x="774700" y="3327400"/>
                    </a:cubicBezTo>
                    <a:cubicBezTo>
                      <a:pt x="774700" y="3314013"/>
                      <a:pt x="783167" y="3302000"/>
                      <a:pt x="787400" y="3289300"/>
                    </a:cubicBezTo>
                    <a:cubicBezTo>
                      <a:pt x="825500" y="3293533"/>
                      <a:pt x="866107" y="3287763"/>
                      <a:pt x="901700" y="3302000"/>
                    </a:cubicBezTo>
                    <a:cubicBezTo>
                      <a:pt x="914129" y="3306972"/>
                      <a:pt x="916601" y="3326895"/>
                      <a:pt x="914400" y="3340100"/>
                    </a:cubicBezTo>
                    <a:cubicBezTo>
                      <a:pt x="911891" y="3355156"/>
                      <a:pt x="895826" y="3364548"/>
                      <a:pt x="889000" y="3378200"/>
                    </a:cubicBezTo>
                    <a:cubicBezTo>
                      <a:pt x="883013" y="3390174"/>
                      <a:pt x="880533" y="3403600"/>
                      <a:pt x="876300" y="3416300"/>
                    </a:cubicBezTo>
                    <a:cubicBezTo>
                      <a:pt x="893233" y="3429000"/>
                      <a:pt x="908597" y="3444121"/>
                      <a:pt x="927100" y="3454400"/>
                    </a:cubicBezTo>
                    <a:cubicBezTo>
                      <a:pt x="952038" y="3468255"/>
                      <a:pt x="1010416" y="3488074"/>
                      <a:pt x="1041400" y="3492500"/>
                    </a:cubicBezTo>
                    <a:cubicBezTo>
                      <a:pt x="1083517" y="3498517"/>
                      <a:pt x="1126067" y="3500967"/>
                      <a:pt x="1168400" y="3505200"/>
                    </a:cubicBezTo>
                    <a:cubicBezTo>
                      <a:pt x="1164167" y="3534833"/>
                      <a:pt x="1174078" y="3570471"/>
                      <a:pt x="1155700" y="3594100"/>
                    </a:cubicBezTo>
                    <a:cubicBezTo>
                      <a:pt x="1139262" y="3615234"/>
                      <a:pt x="1079500" y="3619500"/>
                      <a:pt x="1079500" y="3619500"/>
                    </a:cubicBezTo>
                    <a:lnTo>
                      <a:pt x="901700" y="3606800"/>
                    </a:lnTo>
                    <a:cubicBezTo>
                      <a:pt x="873249" y="3595736"/>
                      <a:pt x="850900" y="3530600"/>
                      <a:pt x="850900" y="3530600"/>
                    </a:cubicBezTo>
                    <a:cubicBezTo>
                      <a:pt x="817033" y="3534833"/>
                      <a:pt x="777261" y="3523728"/>
                      <a:pt x="749300" y="3543300"/>
                    </a:cubicBezTo>
                    <a:cubicBezTo>
                      <a:pt x="717260" y="3565728"/>
                      <a:pt x="726856" y="3668301"/>
                      <a:pt x="711200" y="3695700"/>
                    </a:cubicBezTo>
                    <a:cubicBezTo>
                      <a:pt x="704558" y="3707323"/>
                      <a:pt x="685800" y="3704167"/>
                      <a:pt x="673100" y="3708400"/>
                    </a:cubicBezTo>
                    <a:cubicBezTo>
                      <a:pt x="664633" y="3721100"/>
                      <a:pt x="649386" y="3731330"/>
                      <a:pt x="647700" y="3746500"/>
                    </a:cubicBezTo>
                    <a:cubicBezTo>
                      <a:pt x="627129" y="3931642"/>
                      <a:pt x="748109" y="3681016"/>
                      <a:pt x="635000" y="3975100"/>
                    </a:cubicBezTo>
                    <a:cubicBezTo>
                      <a:pt x="630194" y="3987595"/>
                      <a:pt x="609600" y="3983567"/>
                      <a:pt x="596900" y="3987800"/>
                    </a:cubicBezTo>
                    <a:cubicBezTo>
                      <a:pt x="601133" y="4030133"/>
                      <a:pt x="604629" y="4072547"/>
                      <a:pt x="609600" y="4114800"/>
                    </a:cubicBezTo>
                    <a:cubicBezTo>
                      <a:pt x="613098" y="4144529"/>
                      <a:pt x="610143" y="4176346"/>
                      <a:pt x="622300" y="4203700"/>
                    </a:cubicBezTo>
                    <a:cubicBezTo>
                      <a:pt x="633263" y="4228367"/>
                      <a:pt x="693232" y="4237308"/>
                      <a:pt x="711200" y="4241800"/>
                    </a:cubicBezTo>
                    <a:cubicBezTo>
                      <a:pt x="749470" y="4237973"/>
                      <a:pt x="840083" y="4248971"/>
                      <a:pt x="876300" y="4203700"/>
                    </a:cubicBezTo>
                    <a:cubicBezTo>
                      <a:pt x="884663" y="4193247"/>
                      <a:pt x="884767" y="4178300"/>
                      <a:pt x="889000" y="4165600"/>
                    </a:cubicBezTo>
                    <a:cubicBezTo>
                      <a:pt x="910167" y="4174067"/>
                      <a:pt x="933949" y="4177749"/>
                      <a:pt x="952500" y="4191000"/>
                    </a:cubicBezTo>
                    <a:cubicBezTo>
                      <a:pt x="977720" y="4209014"/>
                      <a:pt x="998082" y="4267939"/>
                      <a:pt x="965200" y="4292600"/>
                    </a:cubicBezTo>
                    <a:cubicBezTo>
                      <a:pt x="941253" y="4310561"/>
                      <a:pt x="905933" y="4301067"/>
                      <a:pt x="876300" y="4305300"/>
                    </a:cubicBezTo>
                    <a:cubicBezTo>
                      <a:pt x="872067" y="4318000"/>
                      <a:pt x="857613" y="4331426"/>
                      <a:pt x="863600" y="4343400"/>
                    </a:cubicBezTo>
                    <a:cubicBezTo>
                      <a:pt x="873066" y="4362332"/>
                      <a:pt x="897176" y="4369197"/>
                      <a:pt x="914400" y="4381500"/>
                    </a:cubicBezTo>
                    <a:cubicBezTo>
                      <a:pt x="957484" y="4412274"/>
                      <a:pt x="943418" y="4403873"/>
                      <a:pt x="990600" y="4419600"/>
                    </a:cubicBezTo>
                    <a:cubicBezTo>
                      <a:pt x="1057660" y="4397247"/>
                      <a:pt x="1021274" y="4418039"/>
                      <a:pt x="1079500" y="4330700"/>
                    </a:cubicBezTo>
                    <a:lnTo>
                      <a:pt x="1079500" y="4330700"/>
                    </a:lnTo>
                    <a:cubicBezTo>
                      <a:pt x="1136254" y="4292864"/>
                      <a:pt x="1140152" y="4280612"/>
                      <a:pt x="1193800" y="4267200"/>
                    </a:cubicBezTo>
                    <a:cubicBezTo>
                      <a:pt x="1214741" y="4261965"/>
                      <a:pt x="1236133" y="4258733"/>
                      <a:pt x="1257300" y="4254500"/>
                    </a:cubicBezTo>
                    <a:cubicBezTo>
                      <a:pt x="1282700" y="4258733"/>
                      <a:pt x="1311142" y="4254424"/>
                      <a:pt x="1333500" y="4267200"/>
                    </a:cubicBezTo>
                    <a:cubicBezTo>
                      <a:pt x="1345123" y="4273842"/>
                      <a:pt x="1339558" y="4293677"/>
                      <a:pt x="1346200" y="4305300"/>
                    </a:cubicBezTo>
                    <a:cubicBezTo>
                      <a:pt x="1356702" y="4323678"/>
                      <a:pt x="1371997" y="4338876"/>
                      <a:pt x="1384300" y="4356100"/>
                    </a:cubicBezTo>
                    <a:cubicBezTo>
                      <a:pt x="1393172" y="4368520"/>
                      <a:pt x="1397000" y="4385733"/>
                      <a:pt x="1409700" y="4394200"/>
                    </a:cubicBezTo>
                    <a:cubicBezTo>
                      <a:pt x="1424223" y="4403882"/>
                      <a:pt x="1443567" y="4402667"/>
                      <a:pt x="1460500" y="4406900"/>
                    </a:cubicBezTo>
                    <a:cubicBezTo>
                      <a:pt x="1452033" y="4419600"/>
                      <a:pt x="1430273" y="4430520"/>
                      <a:pt x="1435100" y="4445000"/>
                    </a:cubicBezTo>
                    <a:cubicBezTo>
                      <a:pt x="1441793" y="4465080"/>
                      <a:pt x="1467522" y="4472598"/>
                      <a:pt x="1485900" y="4483100"/>
                    </a:cubicBezTo>
                    <a:cubicBezTo>
                      <a:pt x="1497523" y="4489742"/>
                      <a:pt x="1511013" y="4492553"/>
                      <a:pt x="1524000" y="4495800"/>
                    </a:cubicBezTo>
                    <a:cubicBezTo>
                      <a:pt x="1561864" y="4505266"/>
                      <a:pt x="1600200" y="4512733"/>
                      <a:pt x="1638300" y="4521200"/>
                    </a:cubicBezTo>
                    <a:cubicBezTo>
                      <a:pt x="1642533" y="4533900"/>
                      <a:pt x="1642430" y="4549016"/>
                      <a:pt x="1651000" y="4559300"/>
                    </a:cubicBezTo>
                    <a:cubicBezTo>
                      <a:pt x="1664551" y="4575561"/>
                      <a:pt x="1683851" y="4586182"/>
                      <a:pt x="1701800" y="4597400"/>
                    </a:cubicBezTo>
                    <a:cubicBezTo>
                      <a:pt x="1737671" y="4619819"/>
                      <a:pt x="1753663" y="4623154"/>
                      <a:pt x="1790700" y="4635500"/>
                    </a:cubicBezTo>
                    <a:cubicBezTo>
                      <a:pt x="1893221" y="4609870"/>
                      <a:pt x="1807658" y="4648126"/>
                      <a:pt x="1854200" y="4508500"/>
                    </a:cubicBezTo>
                    <a:cubicBezTo>
                      <a:pt x="1866092" y="4472825"/>
                      <a:pt x="1901851" y="4467216"/>
                      <a:pt x="1930400" y="4457700"/>
                    </a:cubicBezTo>
                    <a:cubicBezTo>
                      <a:pt x="1943100" y="4445000"/>
                      <a:pt x="1957002" y="4433398"/>
                      <a:pt x="1968500" y="4419600"/>
                    </a:cubicBezTo>
                    <a:cubicBezTo>
                      <a:pt x="1978271" y="4407874"/>
                      <a:pt x="1981981" y="4391035"/>
                      <a:pt x="1993900" y="4381500"/>
                    </a:cubicBezTo>
                    <a:cubicBezTo>
                      <a:pt x="2004353" y="4373137"/>
                      <a:pt x="2019300" y="4373033"/>
                      <a:pt x="2032000" y="4368800"/>
                    </a:cubicBezTo>
                    <a:cubicBezTo>
                      <a:pt x="2078567" y="4373033"/>
                      <a:pt x="2125653" y="4373374"/>
                      <a:pt x="2171700" y="4381500"/>
                    </a:cubicBezTo>
                    <a:cubicBezTo>
                      <a:pt x="2198067" y="4386153"/>
                      <a:pt x="2247900" y="4406900"/>
                      <a:pt x="2247900" y="4406900"/>
                    </a:cubicBezTo>
                    <a:cubicBezTo>
                      <a:pt x="2260600" y="4402667"/>
                      <a:pt x="2274026" y="4400187"/>
                      <a:pt x="2286000" y="4394200"/>
                    </a:cubicBezTo>
                    <a:cubicBezTo>
                      <a:pt x="2299652" y="4387374"/>
                      <a:pt x="2308846" y="4369345"/>
                      <a:pt x="2324100" y="4368800"/>
                    </a:cubicBezTo>
                    <a:lnTo>
                      <a:pt x="2641600" y="4381500"/>
                    </a:lnTo>
                    <a:cubicBezTo>
                      <a:pt x="2654300" y="4385733"/>
                      <a:pt x="2666573" y="4391575"/>
                      <a:pt x="2679700" y="4394200"/>
                    </a:cubicBezTo>
                    <a:cubicBezTo>
                      <a:pt x="2709053" y="4400071"/>
                      <a:pt x="2740661" y="4396154"/>
                      <a:pt x="2768600" y="4406900"/>
                    </a:cubicBezTo>
                    <a:cubicBezTo>
                      <a:pt x="2797092" y="4417859"/>
                      <a:pt x="2818623" y="4441994"/>
                      <a:pt x="2844800" y="4457700"/>
                    </a:cubicBezTo>
                    <a:cubicBezTo>
                      <a:pt x="2861034" y="4467440"/>
                      <a:pt x="2878667" y="4474633"/>
                      <a:pt x="2895600" y="4483100"/>
                    </a:cubicBezTo>
                    <a:cubicBezTo>
                      <a:pt x="2937219" y="4420672"/>
                      <a:pt x="2943091" y="4429330"/>
                      <a:pt x="2908300" y="4318000"/>
                    </a:cubicBezTo>
                    <a:cubicBezTo>
                      <a:pt x="2899195" y="4288863"/>
                      <a:pt x="2867153" y="4270760"/>
                      <a:pt x="2857500" y="4241800"/>
                    </a:cubicBezTo>
                    <a:cubicBezTo>
                      <a:pt x="2827273" y="4151120"/>
                      <a:pt x="2854377" y="4180452"/>
                      <a:pt x="2794000" y="4140200"/>
                    </a:cubicBezTo>
                    <a:cubicBezTo>
                      <a:pt x="2745239" y="3993918"/>
                      <a:pt x="2787942" y="4138630"/>
                      <a:pt x="2755900" y="3962400"/>
                    </a:cubicBezTo>
                    <a:cubicBezTo>
                      <a:pt x="2753505" y="3949229"/>
                      <a:pt x="2752666" y="3933766"/>
                      <a:pt x="2743200" y="3924300"/>
                    </a:cubicBezTo>
                    <a:cubicBezTo>
                      <a:pt x="2663113" y="3844213"/>
                      <a:pt x="2692780" y="3892740"/>
                      <a:pt x="2628900" y="3860800"/>
                    </a:cubicBezTo>
                    <a:cubicBezTo>
                      <a:pt x="2615248" y="3853974"/>
                      <a:pt x="2603500" y="3843867"/>
                      <a:pt x="2590800" y="3835400"/>
                    </a:cubicBezTo>
                    <a:cubicBezTo>
                      <a:pt x="2582333" y="3810000"/>
                      <a:pt x="2569802" y="3785610"/>
                      <a:pt x="2565400" y="3759200"/>
                    </a:cubicBezTo>
                    <a:cubicBezTo>
                      <a:pt x="2561167" y="3733800"/>
                      <a:pt x="2557750" y="3708250"/>
                      <a:pt x="2552700" y="3683000"/>
                    </a:cubicBezTo>
                    <a:cubicBezTo>
                      <a:pt x="2544727" y="3643133"/>
                      <a:pt x="2539404" y="3630413"/>
                      <a:pt x="2527300" y="3594100"/>
                    </a:cubicBezTo>
                    <a:cubicBezTo>
                      <a:pt x="2540000" y="3589867"/>
                      <a:pt x="2552013" y="3581400"/>
                      <a:pt x="2565400" y="3581400"/>
                    </a:cubicBezTo>
                    <a:cubicBezTo>
                      <a:pt x="2581813" y="3581400"/>
                      <a:pt x="2733978" y="3603668"/>
                      <a:pt x="2755900" y="3606800"/>
                    </a:cubicBezTo>
                    <a:cubicBezTo>
                      <a:pt x="2768600" y="3611033"/>
                      <a:pt x="2780795" y="3621701"/>
                      <a:pt x="2794000" y="3619500"/>
                    </a:cubicBezTo>
                    <a:cubicBezTo>
                      <a:pt x="2809056" y="3616991"/>
                      <a:pt x="2818448" y="3600926"/>
                      <a:pt x="2832100" y="3594100"/>
                    </a:cubicBezTo>
                    <a:cubicBezTo>
                      <a:pt x="2850320" y="3584990"/>
                      <a:pt x="2904724" y="3572769"/>
                      <a:pt x="2921000" y="3568700"/>
                    </a:cubicBezTo>
                    <a:cubicBezTo>
                      <a:pt x="2946400" y="3572933"/>
                      <a:pt x="2973669" y="3570942"/>
                      <a:pt x="2997200" y="3581400"/>
                    </a:cubicBezTo>
                    <a:cubicBezTo>
                      <a:pt x="3020360" y="3591693"/>
                      <a:pt x="3047206" y="3637359"/>
                      <a:pt x="3060700" y="3657600"/>
                    </a:cubicBezTo>
                    <a:cubicBezTo>
                      <a:pt x="3111500" y="3653367"/>
                      <a:pt x="3162518" y="3651223"/>
                      <a:pt x="3213100" y="3644900"/>
                    </a:cubicBezTo>
                    <a:cubicBezTo>
                      <a:pt x="3230420" y="3642735"/>
                      <a:pt x="3246446" y="3632200"/>
                      <a:pt x="3263900" y="3632200"/>
                    </a:cubicBezTo>
                    <a:cubicBezTo>
                      <a:pt x="3290190" y="3632200"/>
                      <a:pt x="3320837" y="3657458"/>
                      <a:pt x="3340100" y="3670300"/>
                    </a:cubicBezTo>
                    <a:cubicBezTo>
                      <a:pt x="3373967" y="3666067"/>
                      <a:pt x="3413739" y="3677172"/>
                      <a:pt x="3441700" y="3657600"/>
                    </a:cubicBezTo>
                    <a:cubicBezTo>
                      <a:pt x="3463634" y="3642246"/>
                      <a:pt x="3467100" y="3581400"/>
                      <a:pt x="3467100" y="3581400"/>
                    </a:cubicBezTo>
                    <a:cubicBezTo>
                      <a:pt x="3464369" y="3567743"/>
                      <a:pt x="3439764" y="3499326"/>
                      <a:pt x="3467100" y="3479800"/>
                    </a:cubicBezTo>
                    <a:cubicBezTo>
                      <a:pt x="3488887" y="3464238"/>
                      <a:pt x="3543300" y="3454400"/>
                      <a:pt x="3543300" y="3454400"/>
                    </a:cubicBezTo>
                    <a:cubicBezTo>
                      <a:pt x="3551767" y="3467100"/>
                      <a:pt x="3557907" y="3481707"/>
                      <a:pt x="3568700" y="3492500"/>
                    </a:cubicBezTo>
                    <a:cubicBezTo>
                      <a:pt x="3579493" y="3503293"/>
                      <a:pt x="3597265" y="3505981"/>
                      <a:pt x="3606800" y="3517900"/>
                    </a:cubicBezTo>
                    <a:cubicBezTo>
                      <a:pt x="3615163" y="3528353"/>
                      <a:pt x="3608361" y="3548574"/>
                      <a:pt x="3619500" y="3556000"/>
                    </a:cubicBezTo>
                    <a:cubicBezTo>
                      <a:pt x="3637461" y="3567974"/>
                      <a:pt x="3661833" y="3564467"/>
                      <a:pt x="3683000" y="3568700"/>
                    </a:cubicBezTo>
                    <a:cubicBezTo>
                      <a:pt x="3716867" y="3564467"/>
                      <a:pt x="3751020" y="3562105"/>
                      <a:pt x="3784600" y="3556000"/>
                    </a:cubicBezTo>
                    <a:cubicBezTo>
                      <a:pt x="3797771" y="3553605"/>
                      <a:pt x="3813234" y="3552766"/>
                      <a:pt x="3822700" y="3543300"/>
                    </a:cubicBezTo>
                    <a:cubicBezTo>
                      <a:pt x="3832166" y="3533834"/>
                      <a:pt x="3832153" y="3518187"/>
                      <a:pt x="3835400" y="3505200"/>
                    </a:cubicBezTo>
                    <a:cubicBezTo>
                      <a:pt x="3840635" y="3484259"/>
                      <a:pt x="3843867" y="3462867"/>
                      <a:pt x="3848100" y="3441700"/>
                    </a:cubicBezTo>
                    <a:cubicBezTo>
                      <a:pt x="3843867" y="3420533"/>
                      <a:pt x="3835400" y="3399786"/>
                      <a:pt x="3835400" y="3378200"/>
                    </a:cubicBezTo>
                    <a:cubicBezTo>
                      <a:pt x="3835400" y="3352450"/>
                      <a:pt x="3836584" y="3325032"/>
                      <a:pt x="3848100" y="3302000"/>
                    </a:cubicBezTo>
                    <a:cubicBezTo>
                      <a:pt x="3854926" y="3288348"/>
                      <a:pt x="3871908" y="3281959"/>
                      <a:pt x="3886200" y="3276600"/>
                    </a:cubicBezTo>
                    <a:cubicBezTo>
                      <a:pt x="3906411" y="3269021"/>
                      <a:pt x="3928759" y="3269135"/>
                      <a:pt x="3949700" y="3263900"/>
                    </a:cubicBezTo>
                    <a:cubicBezTo>
                      <a:pt x="3962687" y="3260653"/>
                      <a:pt x="3975100" y="3255433"/>
                      <a:pt x="3987800" y="3251200"/>
                    </a:cubicBezTo>
                    <a:cubicBezTo>
                      <a:pt x="3992033" y="3238500"/>
                      <a:pt x="3997875" y="3226227"/>
                      <a:pt x="4000500" y="3213100"/>
                    </a:cubicBezTo>
                    <a:cubicBezTo>
                      <a:pt x="4006371" y="3183747"/>
                      <a:pt x="4002083" y="3151993"/>
                      <a:pt x="4013200" y="3124200"/>
                    </a:cubicBezTo>
                    <a:cubicBezTo>
                      <a:pt x="4019870" y="3107524"/>
                      <a:pt x="4038600" y="3098800"/>
                      <a:pt x="4051300" y="3086100"/>
                    </a:cubicBezTo>
                    <a:cubicBezTo>
                      <a:pt x="4055533" y="3073400"/>
                      <a:pt x="4050932" y="3050904"/>
                      <a:pt x="4064000" y="3048000"/>
                    </a:cubicBezTo>
                    <a:cubicBezTo>
                      <a:pt x="4157208" y="3027287"/>
                      <a:pt x="4157194" y="3048091"/>
                      <a:pt x="4191000" y="3098800"/>
                    </a:cubicBezTo>
                    <a:cubicBezTo>
                      <a:pt x="4195233" y="3119967"/>
                      <a:pt x="4194047" y="3142993"/>
                      <a:pt x="4203700" y="3162300"/>
                    </a:cubicBezTo>
                    <a:cubicBezTo>
                      <a:pt x="4248048" y="3250997"/>
                      <a:pt x="4381592" y="3191663"/>
                      <a:pt x="4445000" y="3187700"/>
                    </a:cubicBezTo>
                    <a:cubicBezTo>
                      <a:pt x="4449233" y="3166533"/>
                      <a:pt x="4450121" y="3144411"/>
                      <a:pt x="4457700" y="3124200"/>
                    </a:cubicBezTo>
                    <a:cubicBezTo>
                      <a:pt x="4484427" y="3052928"/>
                      <a:pt x="4529993" y="3081411"/>
                      <a:pt x="4610100" y="3073400"/>
                    </a:cubicBezTo>
                    <a:cubicBezTo>
                      <a:pt x="4605867" y="3048000"/>
                      <a:pt x="4610176" y="3019558"/>
                      <a:pt x="4597400" y="2997200"/>
                    </a:cubicBezTo>
                    <a:cubicBezTo>
                      <a:pt x="4590758" y="2985577"/>
                      <a:pt x="4571274" y="2990487"/>
                      <a:pt x="4559300" y="2984500"/>
                    </a:cubicBezTo>
                    <a:cubicBezTo>
                      <a:pt x="4545648" y="2977674"/>
                      <a:pt x="4533900" y="2967567"/>
                      <a:pt x="4521200" y="2959100"/>
                    </a:cubicBezTo>
                    <a:cubicBezTo>
                      <a:pt x="4512733" y="2946400"/>
                      <a:pt x="4497959" y="2936110"/>
                      <a:pt x="4495800" y="2921000"/>
                    </a:cubicBezTo>
                    <a:cubicBezTo>
                      <a:pt x="4489926" y="2879884"/>
                      <a:pt x="4518297" y="2863305"/>
                      <a:pt x="4533900" y="2832100"/>
                    </a:cubicBezTo>
                    <a:cubicBezTo>
                      <a:pt x="4557402" y="2785095"/>
                      <a:pt x="4537563" y="2788466"/>
                      <a:pt x="4559300" y="2730500"/>
                    </a:cubicBezTo>
                    <a:cubicBezTo>
                      <a:pt x="4564659" y="2716208"/>
                      <a:pt x="4572781" y="2701935"/>
                      <a:pt x="4584700" y="2692400"/>
                    </a:cubicBezTo>
                    <a:cubicBezTo>
                      <a:pt x="4592982" y="2685775"/>
                      <a:pt x="4670281" y="2667830"/>
                      <a:pt x="4673600" y="2667000"/>
                    </a:cubicBezTo>
                    <a:cubicBezTo>
                      <a:pt x="4715933" y="2671233"/>
                      <a:pt x="4761722" y="2662421"/>
                      <a:pt x="4800600" y="2679700"/>
                    </a:cubicBezTo>
                    <a:cubicBezTo>
                      <a:pt x="4812833" y="2685137"/>
                      <a:pt x="4796263" y="2707347"/>
                      <a:pt x="4787900" y="2717800"/>
                    </a:cubicBezTo>
                    <a:cubicBezTo>
                      <a:pt x="4778365" y="2729719"/>
                      <a:pt x="4762500" y="2734733"/>
                      <a:pt x="4749800" y="2743200"/>
                    </a:cubicBezTo>
                    <a:cubicBezTo>
                      <a:pt x="4758267" y="2755900"/>
                      <a:pt x="4762500" y="2772833"/>
                      <a:pt x="4775200" y="2781300"/>
                    </a:cubicBezTo>
                    <a:cubicBezTo>
                      <a:pt x="4816052" y="2808535"/>
                      <a:pt x="4912178" y="2784425"/>
                      <a:pt x="4940300" y="2781300"/>
                    </a:cubicBezTo>
                    <a:cubicBezTo>
                      <a:pt x="4944533" y="2764367"/>
                      <a:pt x="4939748" y="2741859"/>
                      <a:pt x="4953000" y="2730500"/>
                    </a:cubicBezTo>
                    <a:cubicBezTo>
                      <a:pt x="4973328" y="2713076"/>
                      <a:pt x="5029200" y="2705100"/>
                      <a:pt x="5029200" y="2705100"/>
                    </a:cubicBezTo>
                    <a:cubicBezTo>
                      <a:pt x="5054600" y="2709333"/>
                      <a:pt x="5083042" y="2705024"/>
                      <a:pt x="5105400" y="2717800"/>
                    </a:cubicBezTo>
                    <a:cubicBezTo>
                      <a:pt x="5177486" y="2758992"/>
                      <a:pt x="5034879" y="2776705"/>
                      <a:pt x="5168900" y="2743200"/>
                    </a:cubicBezTo>
                    <a:cubicBezTo>
                      <a:pt x="5173133" y="2730500"/>
                      <a:pt x="5179399" y="2718305"/>
                      <a:pt x="5181600" y="2705100"/>
                    </a:cubicBezTo>
                    <a:cubicBezTo>
                      <a:pt x="5187902" y="2667287"/>
                      <a:pt x="5176126" y="2624552"/>
                      <a:pt x="5194300" y="2590800"/>
                    </a:cubicBezTo>
                    <a:cubicBezTo>
                      <a:pt x="5208773" y="2563922"/>
                      <a:pt x="5270500" y="2540000"/>
                      <a:pt x="5270500" y="2540000"/>
                    </a:cubicBezTo>
                    <a:cubicBezTo>
                      <a:pt x="5306021" y="2433438"/>
                      <a:pt x="5270110" y="2574587"/>
                      <a:pt x="5257800" y="2463800"/>
                    </a:cubicBezTo>
                    <a:cubicBezTo>
                      <a:pt x="5253525" y="2425321"/>
                      <a:pt x="5284584" y="2345349"/>
                      <a:pt x="5295900" y="2311400"/>
                    </a:cubicBezTo>
                    <a:cubicBezTo>
                      <a:pt x="5300133" y="2298700"/>
                      <a:pt x="5297461" y="2280726"/>
                      <a:pt x="5308600" y="2273300"/>
                    </a:cubicBezTo>
                    <a:cubicBezTo>
                      <a:pt x="5321300" y="2264833"/>
                      <a:pt x="5332752" y="2254099"/>
                      <a:pt x="5346700" y="2247900"/>
                    </a:cubicBezTo>
                    <a:cubicBezTo>
                      <a:pt x="5371166" y="2237026"/>
                      <a:pt x="5422900" y="2222500"/>
                      <a:pt x="5422900" y="2222500"/>
                    </a:cubicBezTo>
                    <a:cubicBezTo>
                      <a:pt x="5473700" y="2226733"/>
                      <a:pt x="5539254" y="2199154"/>
                      <a:pt x="5575300" y="2235200"/>
                    </a:cubicBezTo>
                    <a:cubicBezTo>
                      <a:pt x="5611346" y="2271246"/>
                      <a:pt x="5565203" y="2342006"/>
                      <a:pt x="5588000" y="2387600"/>
                    </a:cubicBezTo>
                    <a:cubicBezTo>
                      <a:pt x="5599974" y="2411547"/>
                      <a:pt x="5664200" y="2413000"/>
                      <a:pt x="5664200" y="2413000"/>
                    </a:cubicBezTo>
                    <a:cubicBezTo>
                      <a:pt x="5672667" y="2425700"/>
                      <a:pt x="5684241" y="2436808"/>
                      <a:pt x="5689600" y="2451100"/>
                    </a:cubicBezTo>
                    <a:cubicBezTo>
                      <a:pt x="5697179" y="2471311"/>
                      <a:pt x="5684339" y="2502626"/>
                      <a:pt x="5702300" y="2514600"/>
                    </a:cubicBezTo>
                    <a:cubicBezTo>
                      <a:pt x="5730698" y="2533532"/>
                      <a:pt x="5770033" y="2523067"/>
                      <a:pt x="5803900" y="2527300"/>
                    </a:cubicBezTo>
                    <a:cubicBezTo>
                      <a:pt x="5799667" y="2548467"/>
                      <a:pt x="5803174" y="2572839"/>
                      <a:pt x="5791200" y="2590800"/>
                    </a:cubicBezTo>
                    <a:cubicBezTo>
                      <a:pt x="5783774" y="2601939"/>
                      <a:pt x="5762566" y="2594034"/>
                      <a:pt x="5753100" y="2603500"/>
                    </a:cubicBezTo>
                    <a:cubicBezTo>
                      <a:pt x="5743634" y="2612966"/>
                      <a:pt x="5744633" y="2628900"/>
                      <a:pt x="5740400" y="2641600"/>
                    </a:cubicBezTo>
                    <a:cubicBezTo>
                      <a:pt x="5748867" y="2654300"/>
                      <a:pt x="5759601" y="2665752"/>
                      <a:pt x="5765800" y="2679700"/>
                    </a:cubicBezTo>
                    <a:cubicBezTo>
                      <a:pt x="5776674" y="2704166"/>
                      <a:pt x="5791200" y="2755900"/>
                      <a:pt x="5791200" y="2755900"/>
                    </a:cubicBezTo>
                    <a:cubicBezTo>
                      <a:pt x="5795433" y="2785533"/>
                      <a:pt x="5791743" y="2817446"/>
                      <a:pt x="5803900" y="2844800"/>
                    </a:cubicBezTo>
                    <a:cubicBezTo>
                      <a:pt x="5810099" y="2858748"/>
                      <a:pt x="5838689" y="2855300"/>
                      <a:pt x="5842000" y="2870200"/>
                    </a:cubicBezTo>
                    <a:cubicBezTo>
                      <a:pt x="5859766" y="2950149"/>
                      <a:pt x="5829269" y="2946462"/>
                      <a:pt x="5803900" y="2997200"/>
                    </a:cubicBezTo>
                    <a:cubicBezTo>
                      <a:pt x="5797913" y="3009174"/>
                      <a:pt x="5795433" y="3022600"/>
                      <a:pt x="5791200" y="3035300"/>
                    </a:cubicBezTo>
                    <a:cubicBezTo>
                      <a:pt x="5888895" y="3067865"/>
                      <a:pt x="5819649" y="3050126"/>
                      <a:pt x="6019800" y="3035300"/>
                    </a:cubicBezTo>
                    <a:lnTo>
                      <a:pt x="6172200" y="3022600"/>
                    </a:lnTo>
                    <a:cubicBezTo>
                      <a:pt x="6189133" y="3026833"/>
                      <a:pt x="6209370" y="3024396"/>
                      <a:pt x="6223000" y="3035300"/>
                    </a:cubicBezTo>
                    <a:cubicBezTo>
                      <a:pt x="6233453" y="3043663"/>
                      <a:pt x="6223467" y="3067963"/>
                      <a:pt x="6235700" y="3073400"/>
                    </a:cubicBezTo>
                    <a:cubicBezTo>
                      <a:pt x="6266889" y="3087262"/>
                      <a:pt x="6303433" y="3081867"/>
                      <a:pt x="6337300" y="3086100"/>
                    </a:cubicBezTo>
                    <a:cubicBezTo>
                      <a:pt x="6379422" y="3100141"/>
                      <a:pt x="6474171" y="3103847"/>
                      <a:pt x="6400800" y="3187700"/>
                    </a:cubicBezTo>
                    <a:cubicBezTo>
                      <a:pt x="6383169" y="3207849"/>
                      <a:pt x="6324600" y="3213100"/>
                      <a:pt x="6324600" y="3213100"/>
                    </a:cubicBezTo>
                    <a:cubicBezTo>
                      <a:pt x="6320367" y="3225800"/>
                      <a:pt x="6306928" y="3238771"/>
                      <a:pt x="6311900" y="3251200"/>
                    </a:cubicBezTo>
                    <a:cubicBezTo>
                      <a:pt x="6317569" y="3265372"/>
                      <a:pt x="6339207" y="3265807"/>
                      <a:pt x="6350000" y="3276600"/>
                    </a:cubicBezTo>
                    <a:cubicBezTo>
                      <a:pt x="6374619" y="3301219"/>
                      <a:pt x="6377771" y="3321812"/>
                      <a:pt x="6388100" y="3352800"/>
                    </a:cubicBezTo>
                    <a:cubicBezTo>
                      <a:pt x="6375400" y="3361267"/>
                      <a:pt x="6360051" y="3366713"/>
                      <a:pt x="6350000" y="3378200"/>
                    </a:cubicBezTo>
                    <a:cubicBezTo>
                      <a:pt x="6329898" y="3401174"/>
                      <a:pt x="6299200" y="3454400"/>
                      <a:pt x="6299200" y="3454400"/>
                    </a:cubicBezTo>
                    <a:cubicBezTo>
                      <a:pt x="6294967" y="3522133"/>
                      <a:pt x="6315199" y="3596101"/>
                      <a:pt x="6286500" y="3657600"/>
                    </a:cubicBezTo>
                    <a:cubicBezTo>
                      <a:pt x="6275611" y="3680935"/>
                      <a:pt x="6232136" y="3658548"/>
                      <a:pt x="6210300" y="3644900"/>
                    </a:cubicBezTo>
                    <a:cubicBezTo>
                      <a:pt x="6194246" y="3634866"/>
                      <a:pt x="6194640" y="3610334"/>
                      <a:pt x="6184900" y="3594100"/>
                    </a:cubicBezTo>
                    <a:cubicBezTo>
                      <a:pt x="6169194" y="3567923"/>
                      <a:pt x="6151033" y="3543300"/>
                      <a:pt x="6134100" y="3517900"/>
                    </a:cubicBezTo>
                    <a:lnTo>
                      <a:pt x="6108700" y="3479800"/>
                    </a:lnTo>
                    <a:cubicBezTo>
                      <a:pt x="6104467" y="3458633"/>
                      <a:pt x="6111264" y="3431564"/>
                      <a:pt x="6096000" y="3416300"/>
                    </a:cubicBezTo>
                    <a:cubicBezTo>
                      <a:pt x="6077068" y="3397368"/>
                      <a:pt x="6019800" y="3390900"/>
                      <a:pt x="6019800" y="3390900"/>
                    </a:cubicBezTo>
                    <a:cubicBezTo>
                      <a:pt x="5985933" y="3395133"/>
                      <a:pt x="5941032" y="3378231"/>
                      <a:pt x="5918200" y="3403600"/>
                    </a:cubicBezTo>
                    <a:cubicBezTo>
                      <a:pt x="5892556" y="3432094"/>
                      <a:pt x="5918601" y="3481874"/>
                      <a:pt x="5905500" y="3517900"/>
                    </a:cubicBezTo>
                    <a:cubicBezTo>
                      <a:pt x="5900284" y="3532245"/>
                      <a:pt x="5880100" y="3534833"/>
                      <a:pt x="5867400" y="3543300"/>
                    </a:cubicBezTo>
                    <a:cubicBezTo>
                      <a:pt x="5812006" y="3626391"/>
                      <a:pt x="5786398" y="3611709"/>
                      <a:pt x="5854700" y="3632200"/>
                    </a:cubicBezTo>
                    <a:cubicBezTo>
                      <a:pt x="5884219" y="3641056"/>
                      <a:pt x="5913967" y="3649133"/>
                      <a:pt x="5943600" y="3657600"/>
                    </a:cubicBezTo>
                    <a:cubicBezTo>
                      <a:pt x="5952067" y="3708400"/>
                      <a:pt x="5940433" y="3767149"/>
                      <a:pt x="5969000" y="3810000"/>
                    </a:cubicBezTo>
                    <a:cubicBezTo>
                      <a:pt x="6001826" y="3859239"/>
                      <a:pt x="5989573" y="3833620"/>
                      <a:pt x="6007100" y="3886200"/>
                    </a:cubicBezTo>
                    <a:cubicBezTo>
                      <a:pt x="6019800" y="3881967"/>
                      <a:pt x="6031813" y="3873500"/>
                      <a:pt x="6045200" y="3873500"/>
                    </a:cubicBezTo>
                    <a:cubicBezTo>
                      <a:pt x="6058587" y="3873500"/>
                      <a:pt x="6074937" y="3875747"/>
                      <a:pt x="6083300" y="3886200"/>
                    </a:cubicBezTo>
                    <a:cubicBezTo>
                      <a:pt x="6094204" y="3899830"/>
                      <a:pt x="6091205" y="3920217"/>
                      <a:pt x="6096000" y="3937000"/>
                    </a:cubicBezTo>
                    <a:cubicBezTo>
                      <a:pt x="6099678" y="3949872"/>
                      <a:pt x="6100337" y="3964647"/>
                      <a:pt x="6108700" y="3975100"/>
                    </a:cubicBezTo>
                    <a:cubicBezTo>
                      <a:pt x="6118235" y="3987019"/>
                      <a:pt x="6134100" y="3992033"/>
                      <a:pt x="6146800" y="4000500"/>
                    </a:cubicBezTo>
                    <a:cubicBezTo>
                      <a:pt x="6167967" y="3992033"/>
                      <a:pt x="6189910" y="3985295"/>
                      <a:pt x="6210300" y="3975100"/>
                    </a:cubicBezTo>
                    <a:cubicBezTo>
                      <a:pt x="6223952" y="3968274"/>
                      <a:pt x="6239933" y="3937000"/>
                      <a:pt x="6248400" y="3949700"/>
                    </a:cubicBezTo>
                    <a:cubicBezTo>
                      <a:pt x="6267332" y="3978098"/>
                      <a:pt x="6253949" y="4017927"/>
                      <a:pt x="6261100" y="4051300"/>
                    </a:cubicBezTo>
                    <a:cubicBezTo>
                      <a:pt x="6265516" y="4071907"/>
                      <a:pt x="6286363" y="4145170"/>
                      <a:pt x="6311900" y="4165600"/>
                    </a:cubicBezTo>
                    <a:cubicBezTo>
                      <a:pt x="6322353" y="4173963"/>
                      <a:pt x="6337300" y="4174067"/>
                      <a:pt x="6350000" y="4178300"/>
                    </a:cubicBezTo>
                    <a:cubicBezTo>
                      <a:pt x="6394889" y="4160345"/>
                      <a:pt x="6416481" y="4156766"/>
                      <a:pt x="6451600" y="4127500"/>
                    </a:cubicBezTo>
                    <a:cubicBezTo>
                      <a:pt x="6490036" y="4095470"/>
                      <a:pt x="6510874" y="4052356"/>
                      <a:pt x="6565900" y="4038600"/>
                    </a:cubicBezTo>
                    <a:cubicBezTo>
                      <a:pt x="6582833" y="4034367"/>
                      <a:pt x="6599917" y="4030695"/>
                      <a:pt x="6616700" y="4025900"/>
                    </a:cubicBezTo>
                    <a:cubicBezTo>
                      <a:pt x="6629572" y="4022222"/>
                      <a:pt x="6641516" y="4014860"/>
                      <a:pt x="6654800" y="4013200"/>
                    </a:cubicBezTo>
                    <a:cubicBezTo>
                      <a:pt x="6709570" y="4006354"/>
                      <a:pt x="6764867" y="4004733"/>
                      <a:pt x="6819900" y="4000500"/>
                    </a:cubicBezTo>
                    <a:cubicBezTo>
                      <a:pt x="6832600" y="3987800"/>
                      <a:pt x="6854787" y="3980071"/>
                      <a:pt x="6858000" y="3962400"/>
                    </a:cubicBezTo>
                    <a:cubicBezTo>
                      <a:pt x="6864105" y="3928820"/>
                      <a:pt x="6851405" y="3894380"/>
                      <a:pt x="6845300" y="3860800"/>
                    </a:cubicBezTo>
                    <a:cubicBezTo>
                      <a:pt x="6842905" y="3847629"/>
                      <a:pt x="6842066" y="3832166"/>
                      <a:pt x="6832600" y="3822700"/>
                    </a:cubicBezTo>
                    <a:cubicBezTo>
                      <a:pt x="6823134" y="3813234"/>
                      <a:pt x="6807200" y="3814233"/>
                      <a:pt x="6794500" y="3810000"/>
                    </a:cubicBezTo>
                    <a:cubicBezTo>
                      <a:pt x="6782995" y="3801371"/>
                      <a:pt x="6724171" y="3755785"/>
                      <a:pt x="6705600" y="3746500"/>
                    </a:cubicBezTo>
                    <a:cubicBezTo>
                      <a:pt x="6693626" y="3740513"/>
                      <a:pt x="6680200" y="3738033"/>
                      <a:pt x="6667500" y="3733800"/>
                    </a:cubicBezTo>
                    <a:cubicBezTo>
                      <a:pt x="6663267" y="3721100"/>
                      <a:pt x="6660787" y="3707674"/>
                      <a:pt x="6654800" y="3695700"/>
                    </a:cubicBezTo>
                    <a:cubicBezTo>
                      <a:pt x="6605561" y="3597223"/>
                      <a:pt x="6648622" y="3715265"/>
                      <a:pt x="6616700" y="3619500"/>
                    </a:cubicBezTo>
                    <a:cubicBezTo>
                      <a:pt x="6620933" y="3602567"/>
                      <a:pt x="6629400" y="3586154"/>
                      <a:pt x="6629400" y="3568700"/>
                    </a:cubicBezTo>
                    <a:cubicBezTo>
                      <a:pt x="6629400" y="3552753"/>
                      <a:pt x="6609989" y="3497767"/>
                      <a:pt x="6604000" y="3479800"/>
                    </a:cubicBezTo>
                    <a:cubicBezTo>
                      <a:pt x="6612467" y="3467100"/>
                      <a:pt x="6619259" y="3453108"/>
                      <a:pt x="6629400" y="3441700"/>
                    </a:cubicBezTo>
                    <a:cubicBezTo>
                      <a:pt x="6653265" y="3414852"/>
                      <a:pt x="6705600" y="3365500"/>
                      <a:pt x="6705600" y="3365500"/>
                    </a:cubicBezTo>
                    <a:cubicBezTo>
                      <a:pt x="6701367" y="3340100"/>
                      <a:pt x="6698486" y="3314437"/>
                      <a:pt x="6692900" y="3289300"/>
                    </a:cubicBezTo>
                    <a:cubicBezTo>
                      <a:pt x="6689996" y="3276232"/>
                      <a:pt x="6680200" y="3264587"/>
                      <a:pt x="6680200" y="3251200"/>
                    </a:cubicBezTo>
                    <a:cubicBezTo>
                      <a:pt x="6680200" y="3231328"/>
                      <a:pt x="6694675" y="3097025"/>
                      <a:pt x="6718300" y="3073400"/>
                    </a:cubicBezTo>
                    <a:lnTo>
                      <a:pt x="6756400" y="3035300"/>
                    </a:lnTo>
                    <a:cubicBezTo>
                      <a:pt x="6760633" y="3022600"/>
                      <a:pt x="6759634" y="3006666"/>
                      <a:pt x="6769100" y="2997200"/>
                    </a:cubicBezTo>
                    <a:cubicBezTo>
                      <a:pt x="6778566" y="2987734"/>
                      <a:pt x="6796061" y="2991926"/>
                      <a:pt x="6807200" y="2984500"/>
                    </a:cubicBezTo>
                    <a:cubicBezTo>
                      <a:pt x="6822144" y="2974537"/>
                      <a:pt x="6832600" y="2959100"/>
                      <a:pt x="6845300" y="2946400"/>
                    </a:cubicBezTo>
                    <a:cubicBezTo>
                      <a:pt x="6849533" y="2933700"/>
                      <a:pt x="6852013" y="2920274"/>
                      <a:pt x="6858000" y="2908300"/>
                    </a:cubicBezTo>
                    <a:cubicBezTo>
                      <a:pt x="6888008" y="2848284"/>
                      <a:pt x="6926918" y="2860304"/>
                      <a:pt x="6870700" y="2755900"/>
                    </a:cubicBezTo>
                    <a:cubicBezTo>
                      <a:pt x="6856227" y="2729022"/>
                      <a:pt x="6794500" y="2705100"/>
                      <a:pt x="6794500" y="2705100"/>
                    </a:cubicBezTo>
                    <a:lnTo>
                      <a:pt x="6743700" y="2628900"/>
                    </a:lnTo>
                    <a:lnTo>
                      <a:pt x="6718300" y="2590800"/>
                    </a:lnTo>
                    <a:cubicBezTo>
                      <a:pt x="6689720" y="2476481"/>
                      <a:pt x="6722630" y="2616780"/>
                      <a:pt x="6692900" y="2438400"/>
                    </a:cubicBezTo>
                    <a:cubicBezTo>
                      <a:pt x="6690031" y="2421183"/>
                      <a:pt x="6683623" y="2404716"/>
                      <a:pt x="6680200" y="2387600"/>
                    </a:cubicBezTo>
                    <a:cubicBezTo>
                      <a:pt x="6675150" y="2362350"/>
                      <a:pt x="6682467" y="2332354"/>
                      <a:pt x="6667500" y="2311400"/>
                    </a:cubicBezTo>
                    <a:cubicBezTo>
                      <a:pt x="6657355" y="2297197"/>
                      <a:pt x="6633633" y="2302933"/>
                      <a:pt x="6616700" y="2298700"/>
                    </a:cubicBezTo>
                    <a:cubicBezTo>
                      <a:pt x="6626598" y="2120532"/>
                      <a:pt x="6576329" y="2107976"/>
                      <a:pt x="6667500" y="2032000"/>
                    </a:cubicBezTo>
                    <a:cubicBezTo>
                      <a:pt x="6679226" y="2022229"/>
                      <a:pt x="6692900" y="2015067"/>
                      <a:pt x="6705600" y="2006600"/>
                    </a:cubicBezTo>
                    <a:cubicBezTo>
                      <a:pt x="6709833" y="1993900"/>
                      <a:pt x="6718300" y="1981887"/>
                      <a:pt x="6718300" y="1968500"/>
                    </a:cubicBezTo>
                    <a:cubicBezTo>
                      <a:pt x="6718300" y="1895122"/>
                      <a:pt x="6642100" y="1926167"/>
                      <a:pt x="6591300" y="1892300"/>
                    </a:cubicBezTo>
                    <a:lnTo>
                      <a:pt x="6553200" y="1866900"/>
                    </a:lnTo>
                    <a:cubicBezTo>
                      <a:pt x="6540500" y="1871133"/>
                      <a:pt x="6522881" y="1868707"/>
                      <a:pt x="6515100" y="1879600"/>
                    </a:cubicBezTo>
                    <a:cubicBezTo>
                      <a:pt x="6499538" y="1901387"/>
                      <a:pt x="6489700" y="1955800"/>
                      <a:pt x="6489700" y="1955800"/>
                    </a:cubicBezTo>
                    <a:cubicBezTo>
                      <a:pt x="6485467" y="1985433"/>
                      <a:pt x="6489157" y="2017346"/>
                      <a:pt x="6477000" y="2044700"/>
                    </a:cubicBezTo>
                    <a:cubicBezTo>
                      <a:pt x="6461337" y="2079941"/>
                      <a:pt x="6361161" y="2081206"/>
                      <a:pt x="6350000" y="2082800"/>
                    </a:cubicBezTo>
                    <a:cubicBezTo>
                      <a:pt x="6341533" y="2099733"/>
                      <a:pt x="6330587" y="2115639"/>
                      <a:pt x="6324600" y="2133600"/>
                    </a:cubicBezTo>
                    <a:cubicBezTo>
                      <a:pt x="6317774" y="2154078"/>
                      <a:pt x="6317135" y="2176159"/>
                      <a:pt x="6311900" y="2197100"/>
                    </a:cubicBezTo>
                    <a:cubicBezTo>
                      <a:pt x="6308653" y="2210087"/>
                      <a:pt x="6308666" y="2225734"/>
                      <a:pt x="6299200" y="2235200"/>
                    </a:cubicBezTo>
                    <a:cubicBezTo>
                      <a:pt x="6289734" y="2244666"/>
                      <a:pt x="6273800" y="2243667"/>
                      <a:pt x="6261100" y="2247900"/>
                    </a:cubicBezTo>
                    <a:cubicBezTo>
                      <a:pt x="6230112" y="2237571"/>
                      <a:pt x="6209519" y="2234419"/>
                      <a:pt x="6184900" y="2209800"/>
                    </a:cubicBezTo>
                    <a:cubicBezTo>
                      <a:pt x="6174107" y="2199007"/>
                      <a:pt x="6172443" y="2179790"/>
                      <a:pt x="6159500" y="2171700"/>
                    </a:cubicBezTo>
                    <a:cubicBezTo>
                      <a:pt x="6136796" y="2157510"/>
                      <a:pt x="6083300" y="2146300"/>
                      <a:pt x="6083300" y="2146300"/>
                    </a:cubicBezTo>
                    <a:cubicBezTo>
                      <a:pt x="6074833" y="2133600"/>
                      <a:pt x="6064099" y="2122148"/>
                      <a:pt x="6057900" y="2108200"/>
                    </a:cubicBezTo>
                    <a:cubicBezTo>
                      <a:pt x="6047026" y="2083734"/>
                      <a:pt x="6054777" y="2046852"/>
                      <a:pt x="6032500" y="2032000"/>
                    </a:cubicBezTo>
                    <a:lnTo>
                      <a:pt x="5956300" y="1981200"/>
                    </a:lnTo>
                    <a:lnTo>
                      <a:pt x="5918200" y="1955800"/>
                    </a:lnTo>
                    <a:cubicBezTo>
                      <a:pt x="5912211" y="1937833"/>
                      <a:pt x="5892800" y="1882847"/>
                      <a:pt x="5892800" y="1866900"/>
                    </a:cubicBezTo>
                    <a:cubicBezTo>
                      <a:pt x="5892800" y="1828566"/>
                      <a:pt x="5901267" y="1790700"/>
                      <a:pt x="5905500" y="1752600"/>
                    </a:cubicBezTo>
                    <a:cubicBezTo>
                      <a:pt x="5901267" y="1727200"/>
                      <a:pt x="5907567" y="1697496"/>
                      <a:pt x="5892800" y="1676400"/>
                    </a:cubicBezTo>
                    <a:cubicBezTo>
                      <a:pt x="5875294" y="1651391"/>
                      <a:pt x="5842000" y="1642533"/>
                      <a:pt x="5816600" y="1625600"/>
                    </a:cubicBezTo>
                    <a:lnTo>
                      <a:pt x="5778500" y="1600200"/>
                    </a:lnTo>
                    <a:cubicBezTo>
                      <a:pt x="5736167" y="1604433"/>
                      <a:pt x="5691483" y="1598361"/>
                      <a:pt x="5651500" y="1612900"/>
                    </a:cubicBezTo>
                    <a:cubicBezTo>
                      <a:pt x="5638919" y="1617475"/>
                      <a:pt x="5642478" y="1638128"/>
                      <a:pt x="5638800" y="1651000"/>
                    </a:cubicBezTo>
                    <a:cubicBezTo>
                      <a:pt x="5634005" y="1667783"/>
                      <a:pt x="5630333" y="1684867"/>
                      <a:pt x="5626100" y="1701800"/>
                    </a:cubicBezTo>
                    <a:cubicBezTo>
                      <a:pt x="5609167" y="1697567"/>
                      <a:pt x="5586659" y="1702352"/>
                      <a:pt x="5575300" y="1689100"/>
                    </a:cubicBezTo>
                    <a:cubicBezTo>
                      <a:pt x="5557876" y="1668772"/>
                      <a:pt x="5575300" y="1621367"/>
                      <a:pt x="5549900" y="1612900"/>
                    </a:cubicBezTo>
                    <a:cubicBezTo>
                      <a:pt x="5441321" y="1576707"/>
                      <a:pt x="5500267" y="1590821"/>
                      <a:pt x="5372100" y="1574800"/>
                    </a:cubicBezTo>
                    <a:cubicBezTo>
                      <a:pt x="5367867" y="1562100"/>
                      <a:pt x="5359400" y="1550087"/>
                      <a:pt x="5359400" y="1536700"/>
                    </a:cubicBezTo>
                    <a:cubicBezTo>
                      <a:pt x="5359400" y="1519246"/>
                      <a:pt x="5367305" y="1502683"/>
                      <a:pt x="5372100" y="1485900"/>
                    </a:cubicBezTo>
                    <a:cubicBezTo>
                      <a:pt x="5375778" y="1473028"/>
                      <a:pt x="5379527" y="1460105"/>
                      <a:pt x="5384800" y="1447800"/>
                    </a:cubicBezTo>
                    <a:cubicBezTo>
                      <a:pt x="5400691" y="1410720"/>
                      <a:pt x="5413454" y="1382131"/>
                      <a:pt x="5448300" y="1358900"/>
                    </a:cubicBezTo>
                    <a:cubicBezTo>
                      <a:pt x="5459439" y="1351474"/>
                      <a:pt x="5473700" y="1350433"/>
                      <a:pt x="5486400" y="1346200"/>
                    </a:cubicBezTo>
                    <a:cubicBezTo>
                      <a:pt x="5494867" y="1333500"/>
                      <a:pt x="5510713" y="1323325"/>
                      <a:pt x="5511800" y="1308100"/>
                    </a:cubicBezTo>
                    <a:cubicBezTo>
                      <a:pt x="5515131" y="1261460"/>
                      <a:pt x="5507226" y="1214447"/>
                      <a:pt x="5499100" y="1168400"/>
                    </a:cubicBezTo>
                    <a:cubicBezTo>
                      <a:pt x="5491292" y="1124157"/>
                      <a:pt x="5470565" y="1072480"/>
                      <a:pt x="5435600" y="1041400"/>
                    </a:cubicBezTo>
                    <a:cubicBezTo>
                      <a:pt x="5412784" y="1021119"/>
                      <a:pt x="5380986" y="1012186"/>
                      <a:pt x="5359400" y="990600"/>
                    </a:cubicBezTo>
                    <a:lnTo>
                      <a:pt x="5321300" y="952500"/>
                    </a:lnTo>
                    <a:cubicBezTo>
                      <a:pt x="5325533" y="939800"/>
                      <a:pt x="5323107" y="922181"/>
                      <a:pt x="5334000" y="914400"/>
                    </a:cubicBezTo>
                    <a:cubicBezTo>
                      <a:pt x="5355787" y="898838"/>
                      <a:pt x="5384800" y="897467"/>
                      <a:pt x="5410200" y="889000"/>
                    </a:cubicBezTo>
                    <a:cubicBezTo>
                      <a:pt x="5462780" y="871473"/>
                      <a:pt x="5437161" y="883726"/>
                      <a:pt x="5486400" y="850900"/>
                    </a:cubicBezTo>
                    <a:cubicBezTo>
                      <a:pt x="5477933" y="838200"/>
                      <a:pt x="5471793" y="823593"/>
                      <a:pt x="5461000" y="812800"/>
                    </a:cubicBezTo>
                    <a:cubicBezTo>
                      <a:pt x="5417252" y="769052"/>
                      <a:pt x="5372147" y="781761"/>
                      <a:pt x="5308600" y="774700"/>
                    </a:cubicBezTo>
                    <a:cubicBezTo>
                      <a:pt x="5300133" y="762000"/>
                      <a:pt x="5289213" y="750629"/>
                      <a:pt x="5283200" y="736600"/>
                    </a:cubicBezTo>
                    <a:cubicBezTo>
                      <a:pt x="5258767" y="679589"/>
                      <a:pt x="5258163" y="500747"/>
                      <a:pt x="5257800" y="495300"/>
                    </a:cubicBezTo>
                    <a:cubicBezTo>
                      <a:pt x="5194300" y="516467"/>
                      <a:pt x="5223933" y="495300"/>
                      <a:pt x="5194300" y="584200"/>
                    </a:cubicBezTo>
                    <a:lnTo>
                      <a:pt x="5181600" y="622300"/>
                    </a:lnTo>
                    <a:cubicBezTo>
                      <a:pt x="5185833" y="651933"/>
                      <a:pt x="5180913" y="684426"/>
                      <a:pt x="5194300" y="711200"/>
                    </a:cubicBezTo>
                    <a:cubicBezTo>
                      <a:pt x="5200287" y="723174"/>
                      <a:pt x="5220426" y="717913"/>
                      <a:pt x="5232400" y="723900"/>
                    </a:cubicBezTo>
                    <a:cubicBezTo>
                      <a:pt x="5246052" y="730726"/>
                      <a:pt x="5257800" y="740833"/>
                      <a:pt x="5270500" y="749300"/>
                    </a:cubicBezTo>
                    <a:cubicBezTo>
                      <a:pt x="5274733" y="762000"/>
                      <a:pt x="5290981" y="776507"/>
                      <a:pt x="5283200" y="787400"/>
                    </a:cubicBezTo>
                    <a:cubicBezTo>
                      <a:pt x="5265457" y="812241"/>
                      <a:pt x="5207000" y="838200"/>
                      <a:pt x="5207000" y="838200"/>
                    </a:cubicBezTo>
                    <a:cubicBezTo>
                      <a:pt x="5215467" y="872067"/>
                      <a:pt x="5218649" y="907714"/>
                      <a:pt x="5232400" y="939800"/>
                    </a:cubicBezTo>
                    <a:cubicBezTo>
                      <a:pt x="5244425" y="967859"/>
                      <a:pt x="5283200" y="1016000"/>
                      <a:pt x="5283200" y="1016000"/>
                    </a:cubicBezTo>
                    <a:cubicBezTo>
                      <a:pt x="5278967" y="1041400"/>
                      <a:pt x="5278643" y="1067771"/>
                      <a:pt x="5270500" y="1092200"/>
                    </a:cubicBezTo>
                    <a:cubicBezTo>
                      <a:pt x="5260340" y="1122680"/>
                      <a:pt x="5234093" y="1142153"/>
                      <a:pt x="5207000" y="1155700"/>
                    </a:cubicBezTo>
                    <a:cubicBezTo>
                      <a:pt x="5195026" y="1161687"/>
                      <a:pt x="5181600" y="1164167"/>
                      <a:pt x="5168900" y="1168400"/>
                    </a:cubicBezTo>
                    <a:cubicBezTo>
                      <a:pt x="5156200" y="1181100"/>
                      <a:pt x="5139522" y="1190800"/>
                      <a:pt x="5130800" y="1206500"/>
                    </a:cubicBezTo>
                    <a:cubicBezTo>
                      <a:pt x="5117797" y="1229905"/>
                      <a:pt x="5127677" y="1267848"/>
                      <a:pt x="5105400" y="1282700"/>
                    </a:cubicBezTo>
                    <a:lnTo>
                      <a:pt x="5029200" y="1333500"/>
                    </a:lnTo>
                    <a:lnTo>
                      <a:pt x="4876800" y="1231900"/>
                    </a:lnTo>
                    <a:lnTo>
                      <a:pt x="4838700" y="1206500"/>
                    </a:lnTo>
                    <a:cubicBezTo>
                      <a:pt x="4826000" y="1198033"/>
                      <a:pt x="4815408" y="1184802"/>
                      <a:pt x="4800600" y="1181100"/>
                    </a:cubicBezTo>
                    <a:cubicBezTo>
                      <a:pt x="4724818" y="1162155"/>
                      <a:pt x="4767017" y="1171269"/>
                      <a:pt x="4673600" y="1155700"/>
                    </a:cubicBezTo>
                    <a:cubicBezTo>
                      <a:pt x="4660900" y="1143000"/>
                      <a:pt x="4645463" y="1132544"/>
                      <a:pt x="4635500" y="1117600"/>
                    </a:cubicBezTo>
                    <a:cubicBezTo>
                      <a:pt x="4561982" y="1007322"/>
                      <a:pt x="4706243" y="1162943"/>
                      <a:pt x="4584700" y="1041400"/>
                    </a:cubicBezTo>
                    <a:cubicBezTo>
                      <a:pt x="4559976" y="967227"/>
                      <a:pt x="4591345" y="1035345"/>
                      <a:pt x="4533900" y="977900"/>
                    </a:cubicBezTo>
                    <a:cubicBezTo>
                      <a:pt x="4449233" y="893233"/>
                      <a:pt x="4572000" y="982133"/>
                      <a:pt x="4470400" y="914400"/>
                    </a:cubicBezTo>
                    <a:cubicBezTo>
                      <a:pt x="4466167" y="901700"/>
                      <a:pt x="4457700" y="889687"/>
                      <a:pt x="4457700" y="876300"/>
                    </a:cubicBezTo>
                    <a:cubicBezTo>
                      <a:pt x="4457700" y="842433"/>
                      <a:pt x="4491567" y="833967"/>
                      <a:pt x="4457700" y="800100"/>
                    </a:cubicBezTo>
                    <a:cubicBezTo>
                      <a:pt x="4448234" y="790634"/>
                      <a:pt x="4432300" y="791633"/>
                      <a:pt x="4419600" y="787400"/>
                    </a:cubicBezTo>
                    <a:cubicBezTo>
                      <a:pt x="4402667" y="762000"/>
                      <a:pt x="4376204" y="740816"/>
                      <a:pt x="4368800" y="711200"/>
                    </a:cubicBezTo>
                    <a:cubicBezTo>
                      <a:pt x="4364567" y="694267"/>
                      <a:pt x="4365782" y="674923"/>
                      <a:pt x="4356100" y="660400"/>
                    </a:cubicBezTo>
                    <a:cubicBezTo>
                      <a:pt x="4347633" y="647700"/>
                      <a:pt x="4330700" y="643467"/>
                      <a:pt x="4318000" y="635000"/>
                    </a:cubicBezTo>
                    <a:cubicBezTo>
                      <a:pt x="4258505" y="654832"/>
                      <a:pt x="4265181" y="658695"/>
                      <a:pt x="4178300" y="635000"/>
                    </a:cubicBezTo>
                    <a:cubicBezTo>
                      <a:pt x="4163574" y="630984"/>
                      <a:pt x="4152900" y="618067"/>
                      <a:pt x="4140200" y="609600"/>
                    </a:cubicBezTo>
                    <a:cubicBezTo>
                      <a:pt x="4135967" y="596900"/>
                      <a:pt x="4134001" y="583202"/>
                      <a:pt x="4127500" y="571500"/>
                    </a:cubicBezTo>
                    <a:cubicBezTo>
                      <a:pt x="4112675" y="544815"/>
                      <a:pt x="4076700" y="495300"/>
                      <a:pt x="4076700" y="495300"/>
                    </a:cubicBezTo>
                    <a:cubicBezTo>
                      <a:pt x="4089400" y="486833"/>
                      <a:pt x="4109131" y="484072"/>
                      <a:pt x="4114800" y="469900"/>
                    </a:cubicBezTo>
                    <a:cubicBezTo>
                      <a:pt x="4127714" y="437614"/>
                      <a:pt x="4078530" y="416087"/>
                      <a:pt x="4064000" y="406400"/>
                    </a:cubicBezTo>
                    <a:cubicBezTo>
                      <a:pt x="4000937" y="311805"/>
                      <a:pt x="4081988" y="427986"/>
                      <a:pt x="4000500" y="330200"/>
                    </a:cubicBezTo>
                    <a:cubicBezTo>
                      <a:pt x="3990729" y="318474"/>
                      <a:pt x="3983567" y="304800"/>
                      <a:pt x="3975100" y="292100"/>
                    </a:cubicBezTo>
                    <a:cubicBezTo>
                      <a:pt x="3949700" y="296333"/>
                      <a:pt x="3921932" y="293284"/>
                      <a:pt x="3898900" y="304800"/>
                    </a:cubicBezTo>
                    <a:cubicBezTo>
                      <a:pt x="3885248" y="311626"/>
                      <a:pt x="3885419" y="333365"/>
                      <a:pt x="3873500" y="342900"/>
                    </a:cubicBezTo>
                    <a:cubicBezTo>
                      <a:pt x="3863047" y="351263"/>
                      <a:pt x="3848100" y="351367"/>
                      <a:pt x="3835400" y="355600"/>
                    </a:cubicBezTo>
                    <a:cubicBezTo>
                      <a:pt x="3739635" y="323678"/>
                      <a:pt x="3857677" y="366739"/>
                      <a:pt x="3759200" y="317500"/>
                    </a:cubicBezTo>
                    <a:cubicBezTo>
                      <a:pt x="3654040" y="264920"/>
                      <a:pt x="3792189" y="352193"/>
                      <a:pt x="3683000" y="279400"/>
                    </a:cubicBezTo>
                    <a:cubicBezTo>
                      <a:pt x="3674533" y="266700"/>
                      <a:pt x="3661986" y="255920"/>
                      <a:pt x="3657600" y="241300"/>
                    </a:cubicBezTo>
                    <a:cubicBezTo>
                      <a:pt x="3648998" y="212628"/>
                      <a:pt x="3666067" y="173567"/>
                      <a:pt x="3644900" y="152400"/>
                    </a:cubicBezTo>
                    <a:cubicBezTo>
                      <a:pt x="3623733" y="131233"/>
                      <a:pt x="3585633" y="143933"/>
                      <a:pt x="3556000" y="139700"/>
                    </a:cubicBezTo>
                    <a:cubicBezTo>
                      <a:pt x="3539067" y="131233"/>
                      <a:pt x="3522778" y="121331"/>
                      <a:pt x="3505200" y="114300"/>
                    </a:cubicBezTo>
                    <a:cubicBezTo>
                      <a:pt x="3480341" y="104356"/>
                      <a:pt x="3429000" y="88900"/>
                      <a:pt x="3429000" y="88900"/>
                    </a:cubicBezTo>
                    <a:cubicBezTo>
                      <a:pt x="3424767" y="76200"/>
                      <a:pt x="3425766" y="60266"/>
                      <a:pt x="3416300" y="50800"/>
                    </a:cubicBezTo>
                    <a:cubicBezTo>
                      <a:pt x="3406834" y="41334"/>
                      <a:pt x="3391587" y="38100"/>
                      <a:pt x="3378200" y="38100"/>
                    </a:cubicBezTo>
                    <a:cubicBezTo>
                      <a:pt x="3339866" y="38100"/>
                      <a:pt x="3302000" y="46567"/>
                      <a:pt x="3263900" y="50800"/>
                    </a:cubicBezTo>
                    <a:cubicBezTo>
                      <a:pt x="3259062" y="65314"/>
                      <a:pt x="3251805" y="120952"/>
                      <a:pt x="3213100" y="101600"/>
                    </a:cubicBezTo>
                    <a:cubicBezTo>
                      <a:pt x="3201126" y="95613"/>
                      <a:pt x="3209866" y="72966"/>
                      <a:pt x="3200400" y="63500"/>
                    </a:cubicBezTo>
                    <a:cubicBezTo>
                      <a:pt x="3190934" y="54034"/>
                      <a:pt x="3174274" y="56787"/>
                      <a:pt x="3162300" y="50800"/>
                    </a:cubicBezTo>
                    <a:cubicBezTo>
                      <a:pt x="3148648" y="43974"/>
                      <a:pt x="3138148" y="31599"/>
                      <a:pt x="3124200" y="25400"/>
                    </a:cubicBezTo>
                    <a:cubicBezTo>
                      <a:pt x="3099734" y="14526"/>
                      <a:pt x="3048000" y="0"/>
                      <a:pt x="3048000" y="0"/>
                    </a:cubicBezTo>
                    <a:cubicBezTo>
                      <a:pt x="3022600" y="4233"/>
                      <a:pt x="2991908" y="-3386"/>
                      <a:pt x="2971800" y="12700"/>
                    </a:cubicBezTo>
                    <a:cubicBezTo>
                      <a:pt x="2961347" y="21063"/>
                      <a:pt x="2978513" y="38826"/>
                      <a:pt x="2984500" y="50800"/>
                    </a:cubicBezTo>
                    <a:cubicBezTo>
                      <a:pt x="3015186" y="112172"/>
                      <a:pt x="2997296" y="73431"/>
                      <a:pt x="3048000" y="101600"/>
                    </a:cubicBezTo>
                    <a:cubicBezTo>
                      <a:pt x="3074685" y="116425"/>
                      <a:pt x="3098800" y="135467"/>
                      <a:pt x="3124200" y="152400"/>
                    </a:cubicBezTo>
                    <a:lnTo>
                      <a:pt x="3162300" y="177800"/>
                    </a:lnTo>
                    <a:lnTo>
                      <a:pt x="3162300" y="203200"/>
                    </a:lnTo>
                    <a:lnTo>
                      <a:pt x="3175000" y="203200"/>
                    </a:lnTo>
                    <a:lnTo>
                      <a:pt x="3048000" y="190500"/>
                    </a:lnTo>
                    <a:lnTo>
                      <a:pt x="2984500" y="241300"/>
                    </a:lnTo>
                    <a:lnTo>
                      <a:pt x="2921000" y="279400"/>
                    </a:lnTo>
                    <a:lnTo>
                      <a:pt x="2844800" y="279400"/>
                    </a:lnTo>
                    <a:lnTo>
                      <a:pt x="2844800" y="381000"/>
                    </a:lnTo>
                    <a:lnTo>
                      <a:pt x="2882900" y="495300"/>
                    </a:lnTo>
                    <a:lnTo>
                      <a:pt x="2844800" y="584200"/>
                    </a:lnTo>
                    <a:lnTo>
                      <a:pt x="2895600" y="482600"/>
                    </a:lnTo>
                    <a:lnTo>
                      <a:pt x="2882900" y="469900"/>
                    </a:lnTo>
                    <a:lnTo>
                      <a:pt x="2832100" y="292100"/>
                    </a:lnTo>
                  </a:path>
                </a:pathLst>
              </a:custGeom>
              <a:solidFill>
                <a:sysClr val="window" lastClr="FFFFFF"/>
              </a:solidFill>
              <a:ln w="28575" cap="flat" cmpd="sng" algn="ctr">
                <a:solidFill>
                  <a:sysClr val="window" lastClr="FFFFFF"/>
                </a:solidFill>
                <a:prstDash val="solid"/>
              </a:ln>
              <a:effectLst/>
            </p:spPr>
            <p:txBody>
              <a:bodyPr rtlCol="0" anchor="ctr"/>
              <a:lstStyle/>
              <a:p>
                <a:pPr algn="ctr">
                  <a:defRPr/>
                </a:pPr>
                <a:endParaRPr lang="id-ID" kern="0">
                  <a:solidFill>
                    <a:prstClr val="black"/>
                  </a:solidFill>
                  <a:latin typeface="Arial"/>
                </a:endParaRPr>
              </a:p>
            </p:txBody>
          </p:sp>
          <p:sp>
            <p:nvSpPr>
              <p:cNvPr id="64" name="Freeform 63"/>
              <p:cNvSpPr/>
              <p:nvPr/>
            </p:nvSpPr>
            <p:spPr>
              <a:xfrm>
                <a:off x="2171700" y="1231900"/>
                <a:ext cx="6899302" cy="4635500"/>
              </a:xfrm>
              <a:custGeom>
                <a:avLst/>
                <a:gdLst>
                  <a:gd name="connsiteX0" fmla="*/ 2971800 w 6899302"/>
                  <a:gd name="connsiteY0" fmla="*/ 0 h 4635500"/>
                  <a:gd name="connsiteX1" fmla="*/ 2971800 w 6899302"/>
                  <a:gd name="connsiteY1" fmla="*/ 0 h 4635500"/>
                  <a:gd name="connsiteX2" fmla="*/ 3035300 w 6899302"/>
                  <a:gd name="connsiteY2" fmla="*/ 88900 h 4635500"/>
                  <a:gd name="connsiteX3" fmla="*/ 3149600 w 6899302"/>
                  <a:gd name="connsiteY3" fmla="*/ 152400 h 4635500"/>
                  <a:gd name="connsiteX4" fmla="*/ 3187700 w 6899302"/>
                  <a:gd name="connsiteY4" fmla="*/ 177800 h 4635500"/>
                  <a:gd name="connsiteX5" fmla="*/ 3149600 w 6899302"/>
                  <a:gd name="connsiteY5" fmla="*/ 203200 h 4635500"/>
                  <a:gd name="connsiteX6" fmla="*/ 3098800 w 6899302"/>
                  <a:gd name="connsiteY6" fmla="*/ 215900 h 4635500"/>
                  <a:gd name="connsiteX7" fmla="*/ 3060700 w 6899302"/>
                  <a:gd name="connsiteY7" fmla="*/ 228600 h 4635500"/>
                  <a:gd name="connsiteX8" fmla="*/ 2997200 w 6899302"/>
                  <a:gd name="connsiteY8" fmla="*/ 203200 h 4635500"/>
                  <a:gd name="connsiteX9" fmla="*/ 2984500 w 6899302"/>
                  <a:gd name="connsiteY9" fmla="*/ 266700 h 4635500"/>
                  <a:gd name="connsiteX10" fmla="*/ 2870200 w 6899302"/>
                  <a:gd name="connsiteY10" fmla="*/ 254000 h 4635500"/>
                  <a:gd name="connsiteX11" fmla="*/ 2844800 w 6899302"/>
                  <a:gd name="connsiteY11" fmla="*/ 292100 h 4635500"/>
                  <a:gd name="connsiteX12" fmla="*/ 2857500 w 6899302"/>
                  <a:gd name="connsiteY12" fmla="*/ 520700 h 4635500"/>
                  <a:gd name="connsiteX13" fmla="*/ 2844800 w 6899302"/>
                  <a:gd name="connsiteY13" fmla="*/ 571500 h 4635500"/>
                  <a:gd name="connsiteX14" fmla="*/ 2857500 w 6899302"/>
                  <a:gd name="connsiteY14" fmla="*/ 609600 h 4635500"/>
                  <a:gd name="connsiteX15" fmla="*/ 2832100 w 6899302"/>
                  <a:gd name="connsiteY15" fmla="*/ 647700 h 4635500"/>
                  <a:gd name="connsiteX16" fmla="*/ 2819400 w 6899302"/>
                  <a:gd name="connsiteY16" fmla="*/ 685800 h 4635500"/>
                  <a:gd name="connsiteX17" fmla="*/ 2705100 w 6899302"/>
                  <a:gd name="connsiteY17" fmla="*/ 723900 h 4635500"/>
                  <a:gd name="connsiteX18" fmla="*/ 2679700 w 6899302"/>
                  <a:gd name="connsiteY18" fmla="*/ 762000 h 4635500"/>
                  <a:gd name="connsiteX19" fmla="*/ 2679700 w 6899302"/>
                  <a:gd name="connsiteY19" fmla="*/ 914400 h 4635500"/>
                  <a:gd name="connsiteX20" fmla="*/ 2717800 w 6899302"/>
                  <a:gd name="connsiteY20" fmla="*/ 939800 h 4635500"/>
                  <a:gd name="connsiteX21" fmla="*/ 2730500 w 6899302"/>
                  <a:gd name="connsiteY21" fmla="*/ 1079500 h 4635500"/>
                  <a:gd name="connsiteX22" fmla="*/ 2654300 w 6899302"/>
                  <a:gd name="connsiteY22" fmla="*/ 1104900 h 4635500"/>
                  <a:gd name="connsiteX23" fmla="*/ 2641600 w 6899302"/>
                  <a:gd name="connsiteY23" fmla="*/ 1143000 h 4635500"/>
                  <a:gd name="connsiteX24" fmla="*/ 2641600 w 6899302"/>
                  <a:gd name="connsiteY24" fmla="*/ 1295400 h 4635500"/>
                  <a:gd name="connsiteX25" fmla="*/ 2565400 w 6899302"/>
                  <a:gd name="connsiteY25" fmla="*/ 1320800 h 4635500"/>
                  <a:gd name="connsiteX26" fmla="*/ 2527300 w 6899302"/>
                  <a:gd name="connsiteY26" fmla="*/ 1346200 h 4635500"/>
                  <a:gd name="connsiteX27" fmla="*/ 2540000 w 6899302"/>
                  <a:gd name="connsiteY27" fmla="*/ 1422400 h 4635500"/>
                  <a:gd name="connsiteX28" fmla="*/ 2578100 w 6899302"/>
                  <a:gd name="connsiteY28" fmla="*/ 1435100 h 4635500"/>
                  <a:gd name="connsiteX29" fmla="*/ 2590800 w 6899302"/>
                  <a:gd name="connsiteY29" fmla="*/ 1473200 h 4635500"/>
                  <a:gd name="connsiteX30" fmla="*/ 2578100 w 6899302"/>
                  <a:gd name="connsiteY30" fmla="*/ 1524000 h 4635500"/>
                  <a:gd name="connsiteX31" fmla="*/ 2540000 w 6899302"/>
                  <a:gd name="connsiteY31" fmla="*/ 1549400 h 4635500"/>
                  <a:gd name="connsiteX32" fmla="*/ 2260600 w 6899302"/>
                  <a:gd name="connsiteY32" fmla="*/ 1562100 h 4635500"/>
                  <a:gd name="connsiteX33" fmla="*/ 2260600 w 6899302"/>
                  <a:gd name="connsiteY33" fmla="*/ 1676400 h 4635500"/>
                  <a:gd name="connsiteX34" fmla="*/ 2286000 w 6899302"/>
                  <a:gd name="connsiteY34" fmla="*/ 1714500 h 4635500"/>
                  <a:gd name="connsiteX35" fmla="*/ 2362200 w 6899302"/>
                  <a:gd name="connsiteY35" fmla="*/ 1739900 h 4635500"/>
                  <a:gd name="connsiteX36" fmla="*/ 2374900 w 6899302"/>
                  <a:gd name="connsiteY36" fmla="*/ 1841500 h 4635500"/>
                  <a:gd name="connsiteX37" fmla="*/ 2374900 w 6899302"/>
                  <a:gd name="connsiteY37" fmla="*/ 1981200 h 4635500"/>
                  <a:gd name="connsiteX38" fmla="*/ 2400300 w 6899302"/>
                  <a:gd name="connsiteY38" fmla="*/ 2019300 h 4635500"/>
                  <a:gd name="connsiteX39" fmla="*/ 2387600 w 6899302"/>
                  <a:gd name="connsiteY39" fmla="*/ 2133600 h 4635500"/>
                  <a:gd name="connsiteX40" fmla="*/ 2349500 w 6899302"/>
                  <a:gd name="connsiteY40" fmla="*/ 2159000 h 4635500"/>
                  <a:gd name="connsiteX41" fmla="*/ 2222500 w 6899302"/>
                  <a:gd name="connsiteY41" fmla="*/ 2197100 h 4635500"/>
                  <a:gd name="connsiteX42" fmla="*/ 2146300 w 6899302"/>
                  <a:gd name="connsiteY42" fmla="*/ 2184400 h 4635500"/>
                  <a:gd name="connsiteX43" fmla="*/ 2108200 w 6899302"/>
                  <a:gd name="connsiteY43" fmla="*/ 2108200 h 4635500"/>
                  <a:gd name="connsiteX44" fmla="*/ 2070100 w 6899302"/>
                  <a:gd name="connsiteY44" fmla="*/ 2095500 h 4635500"/>
                  <a:gd name="connsiteX45" fmla="*/ 1981200 w 6899302"/>
                  <a:gd name="connsiteY45" fmla="*/ 2006600 h 4635500"/>
                  <a:gd name="connsiteX46" fmla="*/ 1892300 w 6899302"/>
                  <a:gd name="connsiteY46" fmla="*/ 2019300 h 4635500"/>
                  <a:gd name="connsiteX47" fmla="*/ 1866900 w 6899302"/>
                  <a:gd name="connsiteY47" fmla="*/ 2095500 h 4635500"/>
                  <a:gd name="connsiteX48" fmla="*/ 1803400 w 6899302"/>
                  <a:gd name="connsiteY48" fmla="*/ 2108200 h 4635500"/>
                  <a:gd name="connsiteX49" fmla="*/ 1727200 w 6899302"/>
                  <a:gd name="connsiteY49" fmla="*/ 2133600 h 4635500"/>
                  <a:gd name="connsiteX50" fmla="*/ 1701800 w 6899302"/>
                  <a:gd name="connsiteY50" fmla="*/ 2006600 h 4635500"/>
                  <a:gd name="connsiteX51" fmla="*/ 1765300 w 6899302"/>
                  <a:gd name="connsiteY51" fmla="*/ 1993900 h 4635500"/>
                  <a:gd name="connsiteX52" fmla="*/ 1765300 w 6899302"/>
                  <a:gd name="connsiteY52" fmla="*/ 1905000 h 4635500"/>
                  <a:gd name="connsiteX53" fmla="*/ 1727200 w 6899302"/>
                  <a:gd name="connsiteY53" fmla="*/ 1892300 h 4635500"/>
                  <a:gd name="connsiteX54" fmla="*/ 1663700 w 6899302"/>
                  <a:gd name="connsiteY54" fmla="*/ 1905000 h 4635500"/>
                  <a:gd name="connsiteX55" fmla="*/ 1625600 w 6899302"/>
                  <a:gd name="connsiteY55" fmla="*/ 1917700 h 4635500"/>
                  <a:gd name="connsiteX56" fmla="*/ 1574800 w 6899302"/>
                  <a:gd name="connsiteY56" fmla="*/ 1981200 h 4635500"/>
                  <a:gd name="connsiteX57" fmla="*/ 1447800 w 6899302"/>
                  <a:gd name="connsiteY57" fmla="*/ 1993900 h 4635500"/>
                  <a:gd name="connsiteX58" fmla="*/ 1435100 w 6899302"/>
                  <a:gd name="connsiteY58" fmla="*/ 2070100 h 4635500"/>
                  <a:gd name="connsiteX59" fmla="*/ 1397000 w 6899302"/>
                  <a:gd name="connsiteY59" fmla="*/ 2082800 h 4635500"/>
                  <a:gd name="connsiteX60" fmla="*/ 1320800 w 6899302"/>
                  <a:gd name="connsiteY60" fmla="*/ 2120900 h 4635500"/>
                  <a:gd name="connsiteX61" fmla="*/ 1231900 w 6899302"/>
                  <a:gd name="connsiteY61" fmla="*/ 2108200 h 4635500"/>
                  <a:gd name="connsiteX62" fmla="*/ 482600 w 6899302"/>
                  <a:gd name="connsiteY62" fmla="*/ 2082800 h 4635500"/>
                  <a:gd name="connsiteX63" fmla="*/ 444500 w 6899302"/>
                  <a:gd name="connsiteY63" fmla="*/ 2057400 h 4635500"/>
                  <a:gd name="connsiteX64" fmla="*/ 368300 w 6899302"/>
                  <a:gd name="connsiteY64" fmla="*/ 2070100 h 4635500"/>
                  <a:gd name="connsiteX65" fmla="*/ 304800 w 6899302"/>
                  <a:gd name="connsiteY65" fmla="*/ 2184400 h 4635500"/>
                  <a:gd name="connsiteX66" fmla="*/ 292100 w 6899302"/>
                  <a:gd name="connsiteY66" fmla="*/ 2235200 h 4635500"/>
                  <a:gd name="connsiteX67" fmla="*/ 330200 w 6899302"/>
                  <a:gd name="connsiteY67" fmla="*/ 2387600 h 4635500"/>
                  <a:gd name="connsiteX68" fmla="*/ 342900 w 6899302"/>
                  <a:gd name="connsiteY68" fmla="*/ 2425700 h 4635500"/>
                  <a:gd name="connsiteX69" fmla="*/ 355600 w 6899302"/>
                  <a:gd name="connsiteY69" fmla="*/ 2463800 h 4635500"/>
                  <a:gd name="connsiteX70" fmla="*/ 266700 w 6899302"/>
                  <a:gd name="connsiteY70" fmla="*/ 2527300 h 4635500"/>
                  <a:gd name="connsiteX71" fmla="*/ 190500 w 6899302"/>
                  <a:gd name="connsiteY71" fmla="*/ 2578100 h 4635500"/>
                  <a:gd name="connsiteX72" fmla="*/ 139700 w 6899302"/>
                  <a:gd name="connsiteY72" fmla="*/ 2654300 h 4635500"/>
                  <a:gd name="connsiteX73" fmla="*/ 114300 w 6899302"/>
                  <a:gd name="connsiteY73" fmla="*/ 2730500 h 4635500"/>
                  <a:gd name="connsiteX74" fmla="*/ 101600 w 6899302"/>
                  <a:gd name="connsiteY74" fmla="*/ 2768600 h 4635500"/>
                  <a:gd name="connsiteX75" fmla="*/ 12700 w 6899302"/>
                  <a:gd name="connsiteY75" fmla="*/ 2882900 h 4635500"/>
                  <a:gd name="connsiteX76" fmla="*/ 0 w 6899302"/>
                  <a:gd name="connsiteY76" fmla="*/ 2921000 h 4635500"/>
                  <a:gd name="connsiteX77" fmla="*/ 25400 w 6899302"/>
                  <a:gd name="connsiteY77" fmla="*/ 3035300 h 4635500"/>
                  <a:gd name="connsiteX78" fmla="*/ 88900 w 6899302"/>
                  <a:gd name="connsiteY78" fmla="*/ 3111500 h 4635500"/>
                  <a:gd name="connsiteX79" fmla="*/ 127000 w 6899302"/>
                  <a:gd name="connsiteY79" fmla="*/ 3124200 h 4635500"/>
                  <a:gd name="connsiteX80" fmla="*/ 177800 w 6899302"/>
                  <a:gd name="connsiteY80" fmla="*/ 3149600 h 4635500"/>
                  <a:gd name="connsiteX81" fmla="*/ 304800 w 6899302"/>
                  <a:gd name="connsiteY81" fmla="*/ 3187700 h 4635500"/>
                  <a:gd name="connsiteX82" fmla="*/ 546100 w 6899302"/>
                  <a:gd name="connsiteY82" fmla="*/ 3175000 h 4635500"/>
                  <a:gd name="connsiteX83" fmla="*/ 635000 w 6899302"/>
                  <a:gd name="connsiteY83" fmla="*/ 3175000 h 4635500"/>
                  <a:gd name="connsiteX84" fmla="*/ 609600 w 6899302"/>
                  <a:gd name="connsiteY84" fmla="*/ 3352800 h 4635500"/>
                  <a:gd name="connsiteX85" fmla="*/ 647700 w 6899302"/>
                  <a:gd name="connsiteY85" fmla="*/ 3365500 h 4635500"/>
                  <a:gd name="connsiteX86" fmla="*/ 685800 w 6899302"/>
                  <a:gd name="connsiteY86" fmla="*/ 3390900 h 4635500"/>
                  <a:gd name="connsiteX87" fmla="*/ 774700 w 6899302"/>
                  <a:gd name="connsiteY87" fmla="*/ 3327400 h 4635500"/>
                  <a:gd name="connsiteX88" fmla="*/ 787400 w 6899302"/>
                  <a:gd name="connsiteY88" fmla="*/ 3289300 h 4635500"/>
                  <a:gd name="connsiteX89" fmla="*/ 901700 w 6899302"/>
                  <a:gd name="connsiteY89" fmla="*/ 3302000 h 4635500"/>
                  <a:gd name="connsiteX90" fmla="*/ 914400 w 6899302"/>
                  <a:gd name="connsiteY90" fmla="*/ 3340100 h 4635500"/>
                  <a:gd name="connsiteX91" fmla="*/ 889000 w 6899302"/>
                  <a:gd name="connsiteY91" fmla="*/ 3378200 h 4635500"/>
                  <a:gd name="connsiteX92" fmla="*/ 876300 w 6899302"/>
                  <a:gd name="connsiteY92" fmla="*/ 3416300 h 4635500"/>
                  <a:gd name="connsiteX93" fmla="*/ 927100 w 6899302"/>
                  <a:gd name="connsiteY93" fmla="*/ 3454400 h 4635500"/>
                  <a:gd name="connsiteX94" fmla="*/ 1041400 w 6899302"/>
                  <a:gd name="connsiteY94" fmla="*/ 3492500 h 4635500"/>
                  <a:gd name="connsiteX95" fmla="*/ 1168400 w 6899302"/>
                  <a:gd name="connsiteY95" fmla="*/ 3505200 h 4635500"/>
                  <a:gd name="connsiteX96" fmla="*/ 1155700 w 6899302"/>
                  <a:gd name="connsiteY96" fmla="*/ 3594100 h 4635500"/>
                  <a:gd name="connsiteX97" fmla="*/ 1079500 w 6899302"/>
                  <a:gd name="connsiteY97" fmla="*/ 3619500 h 4635500"/>
                  <a:gd name="connsiteX98" fmla="*/ 901700 w 6899302"/>
                  <a:gd name="connsiteY98" fmla="*/ 3606800 h 4635500"/>
                  <a:gd name="connsiteX99" fmla="*/ 850900 w 6899302"/>
                  <a:gd name="connsiteY99" fmla="*/ 3530600 h 4635500"/>
                  <a:gd name="connsiteX100" fmla="*/ 749300 w 6899302"/>
                  <a:gd name="connsiteY100" fmla="*/ 3543300 h 4635500"/>
                  <a:gd name="connsiteX101" fmla="*/ 711200 w 6899302"/>
                  <a:gd name="connsiteY101" fmla="*/ 3695700 h 4635500"/>
                  <a:gd name="connsiteX102" fmla="*/ 673100 w 6899302"/>
                  <a:gd name="connsiteY102" fmla="*/ 3708400 h 4635500"/>
                  <a:gd name="connsiteX103" fmla="*/ 647700 w 6899302"/>
                  <a:gd name="connsiteY103" fmla="*/ 3746500 h 4635500"/>
                  <a:gd name="connsiteX104" fmla="*/ 635000 w 6899302"/>
                  <a:gd name="connsiteY104" fmla="*/ 3975100 h 4635500"/>
                  <a:gd name="connsiteX105" fmla="*/ 596900 w 6899302"/>
                  <a:gd name="connsiteY105" fmla="*/ 3987800 h 4635500"/>
                  <a:gd name="connsiteX106" fmla="*/ 609600 w 6899302"/>
                  <a:gd name="connsiteY106" fmla="*/ 4114800 h 4635500"/>
                  <a:gd name="connsiteX107" fmla="*/ 622300 w 6899302"/>
                  <a:gd name="connsiteY107" fmla="*/ 4203700 h 4635500"/>
                  <a:gd name="connsiteX108" fmla="*/ 711200 w 6899302"/>
                  <a:gd name="connsiteY108" fmla="*/ 4241800 h 4635500"/>
                  <a:gd name="connsiteX109" fmla="*/ 876300 w 6899302"/>
                  <a:gd name="connsiteY109" fmla="*/ 4203700 h 4635500"/>
                  <a:gd name="connsiteX110" fmla="*/ 889000 w 6899302"/>
                  <a:gd name="connsiteY110" fmla="*/ 4165600 h 4635500"/>
                  <a:gd name="connsiteX111" fmla="*/ 952500 w 6899302"/>
                  <a:gd name="connsiteY111" fmla="*/ 4191000 h 4635500"/>
                  <a:gd name="connsiteX112" fmla="*/ 965200 w 6899302"/>
                  <a:gd name="connsiteY112" fmla="*/ 4292600 h 4635500"/>
                  <a:gd name="connsiteX113" fmla="*/ 876300 w 6899302"/>
                  <a:gd name="connsiteY113" fmla="*/ 4305300 h 4635500"/>
                  <a:gd name="connsiteX114" fmla="*/ 863600 w 6899302"/>
                  <a:gd name="connsiteY114" fmla="*/ 4343400 h 4635500"/>
                  <a:gd name="connsiteX115" fmla="*/ 914400 w 6899302"/>
                  <a:gd name="connsiteY115" fmla="*/ 4381500 h 4635500"/>
                  <a:gd name="connsiteX116" fmla="*/ 990600 w 6899302"/>
                  <a:gd name="connsiteY116" fmla="*/ 4419600 h 4635500"/>
                  <a:gd name="connsiteX117" fmla="*/ 1079500 w 6899302"/>
                  <a:gd name="connsiteY117" fmla="*/ 4330700 h 4635500"/>
                  <a:gd name="connsiteX118" fmla="*/ 1079500 w 6899302"/>
                  <a:gd name="connsiteY118" fmla="*/ 4330700 h 4635500"/>
                  <a:gd name="connsiteX119" fmla="*/ 1193800 w 6899302"/>
                  <a:gd name="connsiteY119" fmla="*/ 4267200 h 4635500"/>
                  <a:gd name="connsiteX120" fmla="*/ 1257300 w 6899302"/>
                  <a:gd name="connsiteY120" fmla="*/ 4254500 h 4635500"/>
                  <a:gd name="connsiteX121" fmla="*/ 1333500 w 6899302"/>
                  <a:gd name="connsiteY121" fmla="*/ 4267200 h 4635500"/>
                  <a:gd name="connsiteX122" fmla="*/ 1346200 w 6899302"/>
                  <a:gd name="connsiteY122" fmla="*/ 4305300 h 4635500"/>
                  <a:gd name="connsiteX123" fmla="*/ 1384300 w 6899302"/>
                  <a:gd name="connsiteY123" fmla="*/ 4356100 h 4635500"/>
                  <a:gd name="connsiteX124" fmla="*/ 1409700 w 6899302"/>
                  <a:gd name="connsiteY124" fmla="*/ 4394200 h 4635500"/>
                  <a:gd name="connsiteX125" fmla="*/ 1460500 w 6899302"/>
                  <a:gd name="connsiteY125" fmla="*/ 4406900 h 4635500"/>
                  <a:gd name="connsiteX126" fmla="*/ 1435100 w 6899302"/>
                  <a:gd name="connsiteY126" fmla="*/ 4445000 h 4635500"/>
                  <a:gd name="connsiteX127" fmla="*/ 1485900 w 6899302"/>
                  <a:gd name="connsiteY127" fmla="*/ 4483100 h 4635500"/>
                  <a:gd name="connsiteX128" fmla="*/ 1524000 w 6899302"/>
                  <a:gd name="connsiteY128" fmla="*/ 4495800 h 4635500"/>
                  <a:gd name="connsiteX129" fmla="*/ 1638300 w 6899302"/>
                  <a:gd name="connsiteY129" fmla="*/ 4521200 h 4635500"/>
                  <a:gd name="connsiteX130" fmla="*/ 1651000 w 6899302"/>
                  <a:gd name="connsiteY130" fmla="*/ 4559300 h 4635500"/>
                  <a:gd name="connsiteX131" fmla="*/ 1701800 w 6899302"/>
                  <a:gd name="connsiteY131" fmla="*/ 4597400 h 4635500"/>
                  <a:gd name="connsiteX132" fmla="*/ 1790700 w 6899302"/>
                  <a:gd name="connsiteY132" fmla="*/ 4635500 h 4635500"/>
                  <a:gd name="connsiteX133" fmla="*/ 1854200 w 6899302"/>
                  <a:gd name="connsiteY133" fmla="*/ 4508500 h 4635500"/>
                  <a:gd name="connsiteX134" fmla="*/ 1930400 w 6899302"/>
                  <a:gd name="connsiteY134" fmla="*/ 4457700 h 4635500"/>
                  <a:gd name="connsiteX135" fmla="*/ 1968500 w 6899302"/>
                  <a:gd name="connsiteY135" fmla="*/ 4419600 h 4635500"/>
                  <a:gd name="connsiteX136" fmla="*/ 1993900 w 6899302"/>
                  <a:gd name="connsiteY136" fmla="*/ 4381500 h 4635500"/>
                  <a:gd name="connsiteX137" fmla="*/ 2032000 w 6899302"/>
                  <a:gd name="connsiteY137" fmla="*/ 4368800 h 4635500"/>
                  <a:gd name="connsiteX138" fmla="*/ 2171700 w 6899302"/>
                  <a:gd name="connsiteY138" fmla="*/ 4381500 h 4635500"/>
                  <a:gd name="connsiteX139" fmla="*/ 2247900 w 6899302"/>
                  <a:gd name="connsiteY139" fmla="*/ 4406900 h 4635500"/>
                  <a:gd name="connsiteX140" fmla="*/ 2286000 w 6899302"/>
                  <a:gd name="connsiteY140" fmla="*/ 4394200 h 4635500"/>
                  <a:gd name="connsiteX141" fmla="*/ 2324100 w 6899302"/>
                  <a:gd name="connsiteY141" fmla="*/ 4368800 h 4635500"/>
                  <a:gd name="connsiteX142" fmla="*/ 2641600 w 6899302"/>
                  <a:gd name="connsiteY142" fmla="*/ 4381500 h 4635500"/>
                  <a:gd name="connsiteX143" fmla="*/ 2679700 w 6899302"/>
                  <a:gd name="connsiteY143" fmla="*/ 4394200 h 4635500"/>
                  <a:gd name="connsiteX144" fmla="*/ 2768600 w 6899302"/>
                  <a:gd name="connsiteY144" fmla="*/ 4406900 h 4635500"/>
                  <a:gd name="connsiteX145" fmla="*/ 2844800 w 6899302"/>
                  <a:gd name="connsiteY145" fmla="*/ 4457700 h 4635500"/>
                  <a:gd name="connsiteX146" fmla="*/ 2895600 w 6899302"/>
                  <a:gd name="connsiteY146" fmla="*/ 4483100 h 4635500"/>
                  <a:gd name="connsiteX147" fmla="*/ 2908300 w 6899302"/>
                  <a:gd name="connsiteY147" fmla="*/ 4318000 h 4635500"/>
                  <a:gd name="connsiteX148" fmla="*/ 2857500 w 6899302"/>
                  <a:gd name="connsiteY148" fmla="*/ 4241800 h 4635500"/>
                  <a:gd name="connsiteX149" fmla="*/ 2794000 w 6899302"/>
                  <a:gd name="connsiteY149" fmla="*/ 4140200 h 4635500"/>
                  <a:gd name="connsiteX150" fmla="*/ 2755900 w 6899302"/>
                  <a:gd name="connsiteY150" fmla="*/ 3962400 h 4635500"/>
                  <a:gd name="connsiteX151" fmla="*/ 2743200 w 6899302"/>
                  <a:gd name="connsiteY151" fmla="*/ 3924300 h 4635500"/>
                  <a:gd name="connsiteX152" fmla="*/ 2628900 w 6899302"/>
                  <a:gd name="connsiteY152" fmla="*/ 3860800 h 4635500"/>
                  <a:gd name="connsiteX153" fmla="*/ 2590800 w 6899302"/>
                  <a:gd name="connsiteY153" fmla="*/ 3835400 h 4635500"/>
                  <a:gd name="connsiteX154" fmla="*/ 2565400 w 6899302"/>
                  <a:gd name="connsiteY154" fmla="*/ 3759200 h 4635500"/>
                  <a:gd name="connsiteX155" fmla="*/ 2552700 w 6899302"/>
                  <a:gd name="connsiteY155" fmla="*/ 3683000 h 4635500"/>
                  <a:gd name="connsiteX156" fmla="*/ 2527300 w 6899302"/>
                  <a:gd name="connsiteY156" fmla="*/ 3594100 h 4635500"/>
                  <a:gd name="connsiteX157" fmla="*/ 2565400 w 6899302"/>
                  <a:gd name="connsiteY157" fmla="*/ 3581400 h 4635500"/>
                  <a:gd name="connsiteX158" fmla="*/ 2755900 w 6899302"/>
                  <a:gd name="connsiteY158" fmla="*/ 3606800 h 4635500"/>
                  <a:gd name="connsiteX159" fmla="*/ 2794000 w 6899302"/>
                  <a:gd name="connsiteY159" fmla="*/ 3619500 h 4635500"/>
                  <a:gd name="connsiteX160" fmla="*/ 2832100 w 6899302"/>
                  <a:gd name="connsiteY160" fmla="*/ 3594100 h 4635500"/>
                  <a:gd name="connsiteX161" fmla="*/ 2921000 w 6899302"/>
                  <a:gd name="connsiteY161" fmla="*/ 3568700 h 4635500"/>
                  <a:gd name="connsiteX162" fmla="*/ 2997200 w 6899302"/>
                  <a:gd name="connsiteY162" fmla="*/ 3581400 h 4635500"/>
                  <a:gd name="connsiteX163" fmla="*/ 3060700 w 6899302"/>
                  <a:gd name="connsiteY163" fmla="*/ 3657600 h 4635500"/>
                  <a:gd name="connsiteX164" fmla="*/ 3213100 w 6899302"/>
                  <a:gd name="connsiteY164" fmla="*/ 3644900 h 4635500"/>
                  <a:gd name="connsiteX165" fmla="*/ 3263900 w 6899302"/>
                  <a:gd name="connsiteY165" fmla="*/ 3632200 h 4635500"/>
                  <a:gd name="connsiteX166" fmla="*/ 3340100 w 6899302"/>
                  <a:gd name="connsiteY166" fmla="*/ 3670300 h 4635500"/>
                  <a:gd name="connsiteX167" fmla="*/ 3441700 w 6899302"/>
                  <a:gd name="connsiteY167" fmla="*/ 3657600 h 4635500"/>
                  <a:gd name="connsiteX168" fmla="*/ 3467100 w 6899302"/>
                  <a:gd name="connsiteY168" fmla="*/ 3581400 h 4635500"/>
                  <a:gd name="connsiteX169" fmla="*/ 3467100 w 6899302"/>
                  <a:gd name="connsiteY169" fmla="*/ 3479800 h 4635500"/>
                  <a:gd name="connsiteX170" fmla="*/ 3543300 w 6899302"/>
                  <a:gd name="connsiteY170" fmla="*/ 3454400 h 4635500"/>
                  <a:gd name="connsiteX171" fmla="*/ 3568700 w 6899302"/>
                  <a:gd name="connsiteY171" fmla="*/ 3492500 h 4635500"/>
                  <a:gd name="connsiteX172" fmla="*/ 3606800 w 6899302"/>
                  <a:gd name="connsiteY172" fmla="*/ 3517900 h 4635500"/>
                  <a:gd name="connsiteX173" fmla="*/ 3619500 w 6899302"/>
                  <a:gd name="connsiteY173" fmla="*/ 3556000 h 4635500"/>
                  <a:gd name="connsiteX174" fmla="*/ 3683000 w 6899302"/>
                  <a:gd name="connsiteY174" fmla="*/ 3568700 h 4635500"/>
                  <a:gd name="connsiteX175" fmla="*/ 3784600 w 6899302"/>
                  <a:gd name="connsiteY175" fmla="*/ 3556000 h 4635500"/>
                  <a:gd name="connsiteX176" fmla="*/ 3822700 w 6899302"/>
                  <a:gd name="connsiteY176" fmla="*/ 3543300 h 4635500"/>
                  <a:gd name="connsiteX177" fmla="*/ 3835400 w 6899302"/>
                  <a:gd name="connsiteY177" fmla="*/ 3505200 h 4635500"/>
                  <a:gd name="connsiteX178" fmla="*/ 3848100 w 6899302"/>
                  <a:gd name="connsiteY178" fmla="*/ 3441700 h 4635500"/>
                  <a:gd name="connsiteX179" fmla="*/ 3835400 w 6899302"/>
                  <a:gd name="connsiteY179" fmla="*/ 3378200 h 4635500"/>
                  <a:gd name="connsiteX180" fmla="*/ 3848100 w 6899302"/>
                  <a:gd name="connsiteY180" fmla="*/ 3302000 h 4635500"/>
                  <a:gd name="connsiteX181" fmla="*/ 3886200 w 6899302"/>
                  <a:gd name="connsiteY181" fmla="*/ 3276600 h 4635500"/>
                  <a:gd name="connsiteX182" fmla="*/ 3949700 w 6899302"/>
                  <a:gd name="connsiteY182" fmla="*/ 3263900 h 4635500"/>
                  <a:gd name="connsiteX183" fmla="*/ 3987800 w 6899302"/>
                  <a:gd name="connsiteY183" fmla="*/ 3251200 h 4635500"/>
                  <a:gd name="connsiteX184" fmla="*/ 4000500 w 6899302"/>
                  <a:gd name="connsiteY184" fmla="*/ 3213100 h 4635500"/>
                  <a:gd name="connsiteX185" fmla="*/ 4013200 w 6899302"/>
                  <a:gd name="connsiteY185" fmla="*/ 3124200 h 4635500"/>
                  <a:gd name="connsiteX186" fmla="*/ 4051300 w 6899302"/>
                  <a:gd name="connsiteY186" fmla="*/ 3086100 h 4635500"/>
                  <a:gd name="connsiteX187" fmla="*/ 4064000 w 6899302"/>
                  <a:gd name="connsiteY187" fmla="*/ 3048000 h 4635500"/>
                  <a:gd name="connsiteX188" fmla="*/ 4191000 w 6899302"/>
                  <a:gd name="connsiteY188" fmla="*/ 3098800 h 4635500"/>
                  <a:gd name="connsiteX189" fmla="*/ 4203700 w 6899302"/>
                  <a:gd name="connsiteY189" fmla="*/ 3162300 h 4635500"/>
                  <a:gd name="connsiteX190" fmla="*/ 4445000 w 6899302"/>
                  <a:gd name="connsiteY190" fmla="*/ 3187700 h 4635500"/>
                  <a:gd name="connsiteX191" fmla="*/ 4457700 w 6899302"/>
                  <a:gd name="connsiteY191" fmla="*/ 3124200 h 4635500"/>
                  <a:gd name="connsiteX192" fmla="*/ 4610100 w 6899302"/>
                  <a:gd name="connsiteY192" fmla="*/ 3073400 h 4635500"/>
                  <a:gd name="connsiteX193" fmla="*/ 4597400 w 6899302"/>
                  <a:gd name="connsiteY193" fmla="*/ 2997200 h 4635500"/>
                  <a:gd name="connsiteX194" fmla="*/ 4559300 w 6899302"/>
                  <a:gd name="connsiteY194" fmla="*/ 2984500 h 4635500"/>
                  <a:gd name="connsiteX195" fmla="*/ 4521200 w 6899302"/>
                  <a:gd name="connsiteY195" fmla="*/ 2959100 h 4635500"/>
                  <a:gd name="connsiteX196" fmla="*/ 4495800 w 6899302"/>
                  <a:gd name="connsiteY196" fmla="*/ 2921000 h 4635500"/>
                  <a:gd name="connsiteX197" fmla="*/ 4533900 w 6899302"/>
                  <a:gd name="connsiteY197" fmla="*/ 2832100 h 4635500"/>
                  <a:gd name="connsiteX198" fmla="*/ 4559300 w 6899302"/>
                  <a:gd name="connsiteY198" fmla="*/ 2730500 h 4635500"/>
                  <a:gd name="connsiteX199" fmla="*/ 4584700 w 6899302"/>
                  <a:gd name="connsiteY199" fmla="*/ 2692400 h 4635500"/>
                  <a:gd name="connsiteX200" fmla="*/ 4673600 w 6899302"/>
                  <a:gd name="connsiteY200" fmla="*/ 2667000 h 4635500"/>
                  <a:gd name="connsiteX201" fmla="*/ 4800600 w 6899302"/>
                  <a:gd name="connsiteY201" fmla="*/ 2679700 h 4635500"/>
                  <a:gd name="connsiteX202" fmla="*/ 4787900 w 6899302"/>
                  <a:gd name="connsiteY202" fmla="*/ 2717800 h 4635500"/>
                  <a:gd name="connsiteX203" fmla="*/ 4749800 w 6899302"/>
                  <a:gd name="connsiteY203" fmla="*/ 2743200 h 4635500"/>
                  <a:gd name="connsiteX204" fmla="*/ 4775200 w 6899302"/>
                  <a:gd name="connsiteY204" fmla="*/ 2781300 h 4635500"/>
                  <a:gd name="connsiteX205" fmla="*/ 4940300 w 6899302"/>
                  <a:gd name="connsiteY205" fmla="*/ 2781300 h 4635500"/>
                  <a:gd name="connsiteX206" fmla="*/ 4953000 w 6899302"/>
                  <a:gd name="connsiteY206" fmla="*/ 2730500 h 4635500"/>
                  <a:gd name="connsiteX207" fmla="*/ 5029200 w 6899302"/>
                  <a:gd name="connsiteY207" fmla="*/ 2705100 h 4635500"/>
                  <a:gd name="connsiteX208" fmla="*/ 5105400 w 6899302"/>
                  <a:gd name="connsiteY208" fmla="*/ 2717800 h 4635500"/>
                  <a:gd name="connsiteX209" fmla="*/ 5168900 w 6899302"/>
                  <a:gd name="connsiteY209" fmla="*/ 2743200 h 4635500"/>
                  <a:gd name="connsiteX210" fmla="*/ 5181600 w 6899302"/>
                  <a:gd name="connsiteY210" fmla="*/ 2705100 h 4635500"/>
                  <a:gd name="connsiteX211" fmla="*/ 5194300 w 6899302"/>
                  <a:gd name="connsiteY211" fmla="*/ 2590800 h 4635500"/>
                  <a:gd name="connsiteX212" fmla="*/ 5270500 w 6899302"/>
                  <a:gd name="connsiteY212" fmla="*/ 2540000 h 4635500"/>
                  <a:gd name="connsiteX213" fmla="*/ 5257800 w 6899302"/>
                  <a:gd name="connsiteY213" fmla="*/ 2463800 h 4635500"/>
                  <a:gd name="connsiteX214" fmla="*/ 5295900 w 6899302"/>
                  <a:gd name="connsiteY214" fmla="*/ 2311400 h 4635500"/>
                  <a:gd name="connsiteX215" fmla="*/ 5308600 w 6899302"/>
                  <a:gd name="connsiteY215" fmla="*/ 2273300 h 4635500"/>
                  <a:gd name="connsiteX216" fmla="*/ 5346700 w 6899302"/>
                  <a:gd name="connsiteY216" fmla="*/ 2247900 h 4635500"/>
                  <a:gd name="connsiteX217" fmla="*/ 5422900 w 6899302"/>
                  <a:gd name="connsiteY217" fmla="*/ 2222500 h 4635500"/>
                  <a:gd name="connsiteX218" fmla="*/ 5575300 w 6899302"/>
                  <a:gd name="connsiteY218" fmla="*/ 2235200 h 4635500"/>
                  <a:gd name="connsiteX219" fmla="*/ 5588000 w 6899302"/>
                  <a:gd name="connsiteY219" fmla="*/ 2387600 h 4635500"/>
                  <a:gd name="connsiteX220" fmla="*/ 5664200 w 6899302"/>
                  <a:gd name="connsiteY220" fmla="*/ 2413000 h 4635500"/>
                  <a:gd name="connsiteX221" fmla="*/ 5689600 w 6899302"/>
                  <a:gd name="connsiteY221" fmla="*/ 2451100 h 4635500"/>
                  <a:gd name="connsiteX222" fmla="*/ 5702300 w 6899302"/>
                  <a:gd name="connsiteY222" fmla="*/ 2514600 h 4635500"/>
                  <a:gd name="connsiteX223" fmla="*/ 5803900 w 6899302"/>
                  <a:gd name="connsiteY223" fmla="*/ 2527300 h 4635500"/>
                  <a:gd name="connsiteX224" fmla="*/ 5791200 w 6899302"/>
                  <a:gd name="connsiteY224" fmla="*/ 2590800 h 4635500"/>
                  <a:gd name="connsiteX225" fmla="*/ 5753100 w 6899302"/>
                  <a:gd name="connsiteY225" fmla="*/ 2603500 h 4635500"/>
                  <a:gd name="connsiteX226" fmla="*/ 5740400 w 6899302"/>
                  <a:gd name="connsiteY226" fmla="*/ 2641600 h 4635500"/>
                  <a:gd name="connsiteX227" fmla="*/ 5765800 w 6899302"/>
                  <a:gd name="connsiteY227" fmla="*/ 2679700 h 4635500"/>
                  <a:gd name="connsiteX228" fmla="*/ 5791200 w 6899302"/>
                  <a:gd name="connsiteY228" fmla="*/ 2755900 h 4635500"/>
                  <a:gd name="connsiteX229" fmla="*/ 5803900 w 6899302"/>
                  <a:gd name="connsiteY229" fmla="*/ 2844800 h 4635500"/>
                  <a:gd name="connsiteX230" fmla="*/ 5842000 w 6899302"/>
                  <a:gd name="connsiteY230" fmla="*/ 2870200 h 4635500"/>
                  <a:gd name="connsiteX231" fmla="*/ 5803900 w 6899302"/>
                  <a:gd name="connsiteY231" fmla="*/ 2997200 h 4635500"/>
                  <a:gd name="connsiteX232" fmla="*/ 5791200 w 6899302"/>
                  <a:gd name="connsiteY232" fmla="*/ 3035300 h 4635500"/>
                  <a:gd name="connsiteX233" fmla="*/ 6019800 w 6899302"/>
                  <a:gd name="connsiteY233" fmla="*/ 3035300 h 4635500"/>
                  <a:gd name="connsiteX234" fmla="*/ 6172200 w 6899302"/>
                  <a:gd name="connsiteY234" fmla="*/ 3022600 h 4635500"/>
                  <a:gd name="connsiteX235" fmla="*/ 6223000 w 6899302"/>
                  <a:gd name="connsiteY235" fmla="*/ 3035300 h 4635500"/>
                  <a:gd name="connsiteX236" fmla="*/ 6235700 w 6899302"/>
                  <a:gd name="connsiteY236" fmla="*/ 3073400 h 4635500"/>
                  <a:gd name="connsiteX237" fmla="*/ 6337300 w 6899302"/>
                  <a:gd name="connsiteY237" fmla="*/ 3086100 h 4635500"/>
                  <a:gd name="connsiteX238" fmla="*/ 6400800 w 6899302"/>
                  <a:gd name="connsiteY238" fmla="*/ 3187700 h 4635500"/>
                  <a:gd name="connsiteX239" fmla="*/ 6324600 w 6899302"/>
                  <a:gd name="connsiteY239" fmla="*/ 3213100 h 4635500"/>
                  <a:gd name="connsiteX240" fmla="*/ 6311900 w 6899302"/>
                  <a:gd name="connsiteY240" fmla="*/ 3251200 h 4635500"/>
                  <a:gd name="connsiteX241" fmla="*/ 6350000 w 6899302"/>
                  <a:gd name="connsiteY241" fmla="*/ 3276600 h 4635500"/>
                  <a:gd name="connsiteX242" fmla="*/ 6388100 w 6899302"/>
                  <a:gd name="connsiteY242" fmla="*/ 3352800 h 4635500"/>
                  <a:gd name="connsiteX243" fmla="*/ 6350000 w 6899302"/>
                  <a:gd name="connsiteY243" fmla="*/ 3378200 h 4635500"/>
                  <a:gd name="connsiteX244" fmla="*/ 6299200 w 6899302"/>
                  <a:gd name="connsiteY244" fmla="*/ 3454400 h 4635500"/>
                  <a:gd name="connsiteX245" fmla="*/ 6286500 w 6899302"/>
                  <a:gd name="connsiteY245" fmla="*/ 3657600 h 4635500"/>
                  <a:gd name="connsiteX246" fmla="*/ 6210300 w 6899302"/>
                  <a:gd name="connsiteY246" fmla="*/ 3644900 h 4635500"/>
                  <a:gd name="connsiteX247" fmla="*/ 6184900 w 6899302"/>
                  <a:gd name="connsiteY247" fmla="*/ 3594100 h 4635500"/>
                  <a:gd name="connsiteX248" fmla="*/ 6134100 w 6899302"/>
                  <a:gd name="connsiteY248" fmla="*/ 3517900 h 4635500"/>
                  <a:gd name="connsiteX249" fmla="*/ 6108700 w 6899302"/>
                  <a:gd name="connsiteY249" fmla="*/ 3479800 h 4635500"/>
                  <a:gd name="connsiteX250" fmla="*/ 6096000 w 6899302"/>
                  <a:gd name="connsiteY250" fmla="*/ 3416300 h 4635500"/>
                  <a:gd name="connsiteX251" fmla="*/ 6019800 w 6899302"/>
                  <a:gd name="connsiteY251" fmla="*/ 3390900 h 4635500"/>
                  <a:gd name="connsiteX252" fmla="*/ 5918200 w 6899302"/>
                  <a:gd name="connsiteY252" fmla="*/ 3403600 h 4635500"/>
                  <a:gd name="connsiteX253" fmla="*/ 5905500 w 6899302"/>
                  <a:gd name="connsiteY253" fmla="*/ 3517900 h 4635500"/>
                  <a:gd name="connsiteX254" fmla="*/ 5867400 w 6899302"/>
                  <a:gd name="connsiteY254" fmla="*/ 3543300 h 4635500"/>
                  <a:gd name="connsiteX255" fmla="*/ 5854700 w 6899302"/>
                  <a:gd name="connsiteY255" fmla="*/ 3632200 h 4635500"/>
                  <a:gd name="connsiteX256" fmla="*/ 5943600 w 6899302"/>
                  <a:gd name="connsiteY256" fmla="*/ 3657600 h 4635500"/>
                  <a:gd name="connsiteX257" fmla="*/ 5969000 w 6899302"/>
                  <a:gd name="connsiteY257" fmla="*/ 3810000 h 4635500"/>
                  <a:gd name="connsiteX258" fmla="*/ 6007100 w 6899302"/>
                  <a:gd name="connsiteY258" fmla="*/ 3886200 h 4635500"/>
                  <a:gd name="connsiteX259" fmla="*/ 6045200 w 6899302"/>
                  <a:gd name="connsiteY259" fmla="*/ 3873500 h 4635500"/>
                  <a:gd name="connsiteX260" fmla="*/ 6083300 w 6899302"/>
                  <a:gd name="connsiteY260" fmla="*/ 3886200 h 4635500"/>
                  <a:gd name="connsiteX261" fmla="*/ 6096000 w 6899302"/>
                  <a:gd name="connsiteY261" fmla="*/ 3937000 h 4635500"/>
                  <a:gd name="connsiteX262" fmla="*/ 6108700 w 6899302"/>
                  <a:gd name="connsiteY262" fmla="*/ 3975100 h 4635500"/>
                  <a:gd name="connsiteX263" fmla="*/ 6146800 w 6899302"/>
                  <a:gd name="connsiteY263" fmla="*/ 4000500 h 4635500"/>
                  <a:gd name="connsiteX264" fmla="*/ 6210300 w 6899302"/>
                  <a:gd name="connsiteY264" fmla="*/ 3975100 h 4635500"/>
                  <a:gd name="connsiteX265" fmla="*/ 6248400 w 6899302"/>
                  <a:gd name="connsiteY265" fmla="*/ 3949700 h 4635500"/>
                  <a:gd name="connsiteX266" fmla="*/ 6261100 w 6899302"/>
                  <a:gd name="connsiteY266" fmla="*/ 4051300 h 4635500"/>
                  <a:gd name="connsiteX267" fmla="*/ 6311900 w 6899302"/>
                  <a:gd name="connsiteY267" fmla="*/ 4165600 h 4635500"/>
                  <a:gd name="connsiteX268" fmla="*/ 6350000 w 6899302"/>
                  <a:gd name="connsiteY268" fmla="*/ 4178300 h 4635500"/>
                  <a:gd name="connsiteX269" fmla="*/ 6451600 w 6899302"/>
                  <a:gd name="connsiteY269" fmla="*/ 4127500 h 4635500"/>
                  <a:gd name="connsiteX270" fmla="*/ 6565900 w 6899302"/>
                  <a:gd name="connsiteY270" fmla="*/ 4038600 h 4635500"/>
                  <a:gd name="connsiteX271" fmla="*/ 6616700 w 6899302"/>
                  <a:gd name="connsiteY271" fmla="*/ 4025900 h 4635500"/>
                  <a:gd name="connsiteX272" fmla="*/ 6654800 w 6899302"/>
                  <a:gd name="connsiteY272" fmla="*/ 4013200 h 4635500"/>
                  <a:gd name="connsiteX273" fmla="*/ 6819900 w 6899302"/>
                  <a:gd name="connsiteY273" fmla="*/ 4000500 h 4635500"/>
                  <a:gd name="connsiteX274" fmla="*/ 6858000 w 6899302"/>
                  <a:gd name="connsiteY274" fmla="*/ 3962400 h 4635500"/>
                  <a:gd name="connsiteX275" fmla="*/ 6845300 w 6899302"/>
                  <a:gd name="connsiteY275" fmla="*/ 3860800 h 4635500"/>
                  <a:gd name="connsiteX276" fmla="*/ 6832600 w 6899302"/>
                  <a:gd name="connsiteY276" fmla="*/ 3822700 h 4635500"/>
                  <a:gd name="connsiteX277" fmla="*/ 6794500 w 6899302"/>
                  <a:gd name="connsiteY277" fmla="*/ 3810000 h 4635500"/>
                  <a:gd name="connsiteX278" fmla="*/ 6705600 w 6899302"/>
                  <a:gd name="connsiteY278" fmla="*/ 3746500 h 4635500"/>
                  <a:gd name="connsiteX279" fmla="*/ 6667500 w 6899302"/>
                  <a:gd name="connsiteY279" fmla="*/ 3733800 h 4635500"/>
                  <a:gd name="connsiteX280" fmla="*/ 6654800 w 6899302"/>
                  <a:gd name="connsiteY280" fmla="*/ 3695700 h 4635500"/>
                  <a:gd name="connsiteX281" fmla="*/ 6616700 w 6899302"/>
                  <a:gd name="connsiteY281" fmla="*/ 3619500 h 4635500"/>
                  <a:gd name="connsiteX282" fmla="*/ 6629400 w 6899302"/>
                  <a:gd name="connsiteY282" fmla="*/ 3568700 h 4635500"/>
                  <a:gd name="connsiteX283" fmla="*/ 6604000 w 6899302"/>
                  <a:gd name="connsiteY283" fmla="*/ 3479800 h 4635500"/>
                  <a:gd name="connsiteX284" fmla="*/ 6629400 w 6899302"/>
                  <a:gd name="connsiteY284" fmla="*/ 3441700 h 4635500"/>
                  <a:gd name="connsiteX285" fmla="*/ 6705600 w 6899302"/>
                  <a:gd name="connsiteY285" fmla="*/ 3365500 h 4635500"/>
                  <a:gd name="connsiteX286" fmla="*/ 6692900 w 6899302"/>
                  <a:gd name="connsiteY286" fmla="*/ 3289300 h 4635500"/>
                  <a:gd name="connsiteX287" fmla="*/ 6680200 w 6899302"/>
                  <a:gd name="connsiteY287" fmla="*/ 3251200 h 4635500"/>
                  <a:gd name="connsiteX288" fmla="*/ 6718300 w 6899302"/>
                  <a:gd name="connsiteY288" fmla="*/ 3073400 h 4635500"/>
                  <a:gd name="connsiteX289" fmla="*/ 6756400 w 6899302"/>
                  <a:gd name="connsiteY289" fmla="*/ 3035300 h 4635500"/>
                  <a:gd name="connsiteX290" fmla="*/ 6769100 w 6899302"/>
                  <a:gd name="connsiteY290" fmla="*/ 2997200 h 4635500"/>
                  <a:gd name="connsiteX291" fmla="*/ 6807200 w 6899302"/>
                  <a:gd name="connsiteY291" fmla="*/ 2984500 h 4635500"/>
                  <a:gd name="connsiteX292" fmla="*/ 6845300 w 6899302"/>
                  <a:gd name="connsiteY292" fmla="*/ 2946400 h 4635500"/>
                  <a:gd name="connsiteX293" fmla="*/ 6858000 w 6899302"/>
                  <a:gd name="connsiteY293" fmla="*/ 2908300 h 4635500"/>
                  <a:gd name="connsiteX294" fmla="*/ 6870700 w 6899302"/>
                  <a:gd name="connsiteY294" fmla="*/ 2755900 h 4635500"/>
                  <a:gd name="connsiteX295" fmla="*/ 6794500 w 6899302"/>
                  <a:gd name="connsiteY295" fmla="*/ 2705100 h 4635500"/>
                  <a:gd name="connsiteX296" fmla="*/ 6743700 w 6899302"/>
                  <a:gd name="connsiteY296" fmla="*/ 2628900 h 4635500"/>
                  <a:gd name="connsiteX297" fmla="*/ 6718300 w 6899302"/>
                  <a:gd name="connsiteY297" fmla="*/ 2590800 h 4635500"/>
                  <a:gd name="connsiteX298" fmla="*/ 6692900 w 6899302"/>
                  <a:gd name="connsiteY298" fmla="*/ 2438400 h 4635500"/>
                  <a:gd name="connsiteX299" fmla="*/ 6680200 w 6899302"/>
                  <a:gd name="connsiteY299" fmla="*/ 2387600 h 4635500"/>
                  <a:gd name="connsiteX300" fmla="*/ 6667500 w 6899302"/>
                  <a:gd name="connsiteY300" fmla="*/ 2311400 h 4635500"/>
                  <a:gd name="connsiteX301" fmla="*/ 6616700 w 6899302"/>
                  <a:gd name="connsiteY301" fmla="*/ 2298700 h 4635500"/>
                  <a:gd name="connsiteX302" fmla="*/ 6667500 w 6899302"/>
                  <a:gd name="connsiteY302" fmla="*/ 2032000 h 4635500"/>
                  <a:gd name="connsiteX303" fmla="*/ 6705600 w 6899302"/>
                  <a:gd name="connsiteY303" fmla="*/ 2006600 h 4635500"/>
                  <a:gd name="connsiteX304" fmla="*/ 6718300 w 6899302"/>
                  <a:gd name="connsiteY304" fmla="*/ 1968500 h 4635500"/>
                  <a:gd name="connsiteX305" fmla="*/ 6591300 w 6899302"/>
                  <a:gd name="connsiteY305" fmla="*/ 1892300 h 4635500"/>
                  <a:gd name="connsiteX306" fmla="*/ 6553200 w 6899302"/>
                  <a:gd name="connsiteY306" fmla="*/ 1866900 h 4635500"/>
                  <a:gd name="connsiteX307" fmla="*/ 6515100 w 6899302"/>
                  <a:gd name="connsiteY307" fmla="*/ 1879600 h 4635500"/>
                  <a:gd name="connsiteX308" fmla="*/ 6489700 w 6899302"/>
                  <a:gd name="connsiteY308" fmla="*/ 1955800 h 4635500"/>
                  <a:gd name="connsiteX309" fmla="*/ 6477000 w 6899302"/>
                  <a:gd name="connsiteY309" fmla="*/ 2044700 h 4635500"/>
                  <a:gd name="connsiteX310" fmla="*/ 6350000 w 6899302"/>
                  <a:gd name="connsiteY310" fmla="*/ 2082800 h 4635500"/>
                  <a:gd name="connsiteX311" fmla="*/ 6324600 w 6899302"/>
                  <a:gd name="connsiteY311" fmla="*/ 2133600 h 4635500"/>
                  <a:gd name="connsiteX312" fmla="*/ 6311900 w 6899302"/>
                  <a:gd name="connsiteY312" fmla="*/ 2197100 h 4635500"/>
                  <a:gd name="connsiteX313" fmla="*/ 6299200 w 6899302"/>
                  <a:gd name="connsiteY313" fmla="*/ 2235200 h 4635500"/>
                  <a:gd name="connsiteX314" fmla="*/ 6261100 w 6899302"/>
                  <a:gd name="connsiteY314" fmla="*/ 2247900 h 4635500"/>
                  <a:gd name="connsiteX315" fmla="*/ 6184900 w 6899302"/>
                  <a:gd name="connsiteY315" fmla="*/ 2209800 h 4635500"/>
                  <a:gd name="connsiteX316" fmla="*/ 6159500 w 6899302"/>
                  <a:gd name="connsiteY316" fmla="*/ 2171700 h 4635500"/>
                  <a:gd name="connsiteX317" fmla="*/ 6083300 w 6899302"/>
                  <a:gd name="connsiteY317" fmla="*/ 2146300 h 4635500"/>
                  <a:gd name="connsiteX318" fmla="*/ 6057900 w 6899302"/>
                  <a:gd name="connsiteY318" fmla="*/ 2108200 h 4635500"/>
                  <a:gd name="connsiteX319" fmla="*/ 6032500 w 6899302"/>
                  <a:gd name="connsiteY319" fmla="*/ 2032000 h 4635500"/>
                  <a:gd name="connsiteX320" fmla="*/ 5956300 w 6899302"/>
                  <a:gd name="connsiteY320" fmla="*/ 1981200 h 4635500"/>
                  <a:gd name="connsiteX321" fmla="*/ 5918200 w 6899302"/>
                  <a:gd name="connsiteY321" fmla="*/ 1955800 h 4635500"/>
                  <a:gd name="connsiteX322" fmla="*/ 5892800 w 6899302"/>
                  <a:gd name="connsiteY322" fmla="*/ 1866900 h 4635500"/>
                  <a:gd name="connsiteX323" fmla="*/ 5905500 w 6899302"/>
                  <a:gd name="connsiteY323" fmla="*/ 1752600 h 4635500"/>
                  <a:gd name="connsiteX324" fmla="*/ 5892800 w 6899302"/>
                  <a:gd name="connsiteY324" fmla="*/ 1676400 h 4635500"/>
                  <a:gd name="connsiteX325" fmla="*/ 5816600 w 6899302"/>
                  <a:gd name="connsiteY325" fmla="*/ 1625600 h 4635500"/>
                  <a:gd name="connsiteX326" fmla="*/ 5778500 w 6899302"/>
                  <a:gd name="connsiteY326" fmla="*/ 1600200 h 4635500"/>
                  <a:gd name="connsiteX327" fmla="*/ 5651500 w 6899302"/>
                  <a:gd name="connsiteY327" fmla="*/ 1612900 h 4635500"/>
                  <a:gd name="connsiteX328" fmla="*/ 5638800 w 6899302"/>
                  <a:gd name="connsiteY328" fmla="*/ 1651000 h 4635500"/>
                  <a:gd name="connsiteX329" fmla="*/ 5626100 w 6899302"/>
                  <a:gd name="connsiteY329" fmla="*/ 1701800 h 4635500"/>
                  <a:gd name="connsiteX330" fmla="*/ 5575300 w 6899302"/>
                  <a:gd name="connsiteY330" fmla="*/ 1689100 h 4635500"/>
                  <a:gd name="connsiteX331" fmla="*/ 5549900 w 6899302"/>
                  <a:gd name="connsiteY331" fmla="*/ 1612900 h 4635500"/>
                  <a:gd name="connsiteX332" fmla="*/ 5372100 w 6899302"/>
                  <a:gd name="connsiteY332" fmla="*/ 1574800 h 4635500"/>
                  <a:gd name="connsiteX333" fmla="*/ 5359400 w 6899302"/>
                  <a:gd name="connsiteY333" fmla="*/ 1536700 h 4635500"/>
                  <a:gd name="connsiteX334" fmla="*/ 5372100 w 6899302"/>
                  <a:gd name="connsiteY334" fmla="*/ 1485900 h 4635500"/>
                  <a:gd name="connsiteX335" fmla="*/ 5384800 w 6899302"/>
                  <a:gd name="connsiteY335" fmla="*/ 1447800 h 4635500"/>
                  <a:gd name="connsiteX336" fmla="*/ 5448300 w 6899302"/>
                  <a:gd name="connsiteY336" fmla="*/ 1358900 h 4635500"/>
                  <a:gd name="connsiteX337" fmla="*/ 5486400 w 6899302"/>
                  <a:gd name="connsiteY337" fmla="*/ 1346200 h 4635500"/>
                  <a:gd name="connsiteX338" fmla="*/ 5511800 w 6899302"/>
                  <a:gd name="connsiteY338" fmla="*/ 1308100 h 4635500"/>
                  <a:gd name="connsiteX339" fmla="*/ 5499100 w 6899302"/>
                  <a:gd name="connsiteY339" fmla="*/ 1168400 h 4635500"/>
                  <a:gd name="connsiteX340" fmla="*/ 5435600 w 6899302"/>
                  <a:gd name="connsiteY340" fmla="*/ 1041400 h 4635500"/>
                  <a:gd name="connsiteX341" fmla="*/ 5359400 w 6899302"/>
                  <a:gd name="connsiteY341" fmla="*/ 990600 h 4635500"/>
                  <a:gd name="connsiteX342" fmla="*/ 5321300 w 6899302"/>
                  <a:gd name="connsiteY342" fmla="*/ 952500 h 4635500"/>
                  <a:gd name="connsiteX343" fmla="*/ 5334000 w 6899302"/>
                  <a:gd name="connsiteY343" fmla="*/ 914400 h 4635500"/>
                  <a:gd name="connsiteX344" fmla="*/ 5410200 w 6899302"/>
                  <a:gd name="connsiteY344" fmla="*/ 889000 h 4635500"/>
                  <a:gd name="connsiteX345" fmla="*/ 5486400 w 6899302"/>
                  <a:gd name="connsiteY345" fmla="*/ 850900 h 4635500"/>
                  <a:gd name="connsiteX346" fmla="*/ 5461000 w 6899302"/>
                  <a:gd name="connsiteY346" fmla="*/ 812800 h 4635500"/>
                  <a:gd name="connsiteX347" fmla="*/ 5308600 w 6899302"/>
                  <a:gd name="connsiteY347" fmla="*/ 774700 h 4635500"/>
                  <a:gd name="connsiteX348" fmla="*/ 5283200 w 6899302"/>
                  <a:gd name="connsiteY348" fmla="*/ 736600 h 4635500"/>
                  <a:gd name="connsiteX349" fmla="*/ 5257800 w 6899302"/>
                  <a:gd name="connsiteY349" fmla="*/ 495300 h 4635500"/>
                  <a:gd name="connsiteX350" fmla="*/ 5194300 w 6899302"/>
                  <a:gd name="connsiteY350" fmla="*/ 584200 h 4635500"/>
                  <a:gd name="connsiteX351" fmla="*/ 5181600 w 6899302"/>
                  <a:gd name="connsiteY351" fmla="*/ 622300 h 4635500"/>
                  <a:gd name="connsiteX352" fmla="*/ 5194300 w 6899302"/>
                  <a:gd name="connsiteY352" fmla="*/ 711200 h 4635500"/>
                  <a:gd name="connsiteX353" fmla="*/ 5232400 w 6899302"/>
                  <a:gd name="connsiteY353" fmla="*/ 723900 h 4635500"/>
                  <a:gd name="connsiteX354" fmla="*/ 5270500 w 6899302"/>
                  <a:gd name="connsiteY354" fmla="*/ 749300 h 4635500"/>
                  <a:gd name="connsiteX355" fmla="*/ 5283200 w 6899302"/>
                  <a:gd name="connsiteY355" fmla="*/ 787400 h 4635500"/>
                  <a:gd name="connsiteX356" fmla="*/ 5207000 w 6899302"/>
                  <a:gd name="connsiteY356" fmla="*/ 838200 h 4635500"/>
                  <a:gd name="connsiteX357" fmla="*/ 5232400 w 6899302"/>
                  <a:gd name="connsiteY357" fmla="*/ 939800 h 4635500"/>
                  <a:gd name="connsiteX358" fmla="*/ 5283200 w 6899302"/>
                  <a:gd name="connsiteY358" fmla="*/ 1016000 h 4635500"/>
                  <a:gd name="connsiteX359" fmla="*/ 5270500 w 6899302"/>
                  <a:gd name="connsiteY359" fmla="*/ 1092200 h 4635500"/>
                  <a:gd name="connsiteX360" fmla="*/ 5207000 w 6899302"/>
                  <a:gd name="connsiteY360" fmla="*/ 1155700 h 4635500"/>
                  <a:gd name="connsiteX361" fmla="*/ 5168900 w 6899302"/>
                  <a:gd name="connsiteY361" fmla="*/ 1168400 h 4635500"/>
                  <a:gd name="connsiteX362" fmla="*/ 5130800 w 6899302"/>
                  <a:gd name="connsiteY362" fmla="*/ 1206500 h 4635500"/>
                  <a:gd name="connsiteX363" fmla="*/ 5105400 w 6899302"/>
                  <a:gd name="connsiteY363" fmla="*/ 1282700 h 4635500"/>
                  <a:gd name="connsiteX364" fmla="*/ 5029200 w 6899302"/>
                  <a:gd name="connsiteY364" fmla="*/ 1333500 h 4635500"/>
                  <a:gd name="connsiteX365" fmla="*/ 4876800 w 6899302"/>
                  <a:gd name="connsiteY365" fmla="*/ 1231900 h 4635500"/>
                  <a:gd name="connsiteX366" fmla="*/ 4838700 w 6899302"/>
                  <a:gd name="connsiteY366" fmla="*/ 1206500 h 4635500"/>
                  <a:gd name="connsiteX367" fmla="*/ 4800600 w 6899302"/>
                  <a:gd name="connsiteY367" fmla="*/ 1181100 h 4635500"/>
                  <a:gd name="connsiteX368" fmla="*/ 4673600 w 6899302"/>
                  <a:gd name="connsiteY368" fmla="*/ 1155700 h 4635500"/>
                  <a:gd name="connsiteX369" fmla="*/ 4635500 w 6899302"/>
                  <a:gd name="connsiteY369" fmla="*/ 1117600 h 4635500"/>
                  <a:gd name="connsiteX370" fmla="*/ 4584700 w 6899302"/>
                  <a:gd name="connsiteY370" fmla="*/ 1041400 h 4635500"/>
                  <a:gd name="connsiteX371" fmla="*/ 4533900 w 6899302"/>
                  <a:gd name="connsiteY371" fmla="*/ 977900 h 4635500"/>
                  <a:gd name="connsiteX372" fmla="*/ 4470400 w 6899302"/>
                  <a:gd name="connsiteY372" fmla="*/ 914400 h 4635500"/>
                  <a:gd name="connsiteX373" fmla="*/ 4457700 w 6899302"/>
                  <a:gd name="connsiteY373" fmla="*/ 876300 h 4635500"/>
                  <a:gd name="connsiteX374" fmla="*/ 4457700 w 6899302"/>
                  <a:gd name="connsiteY374" fmla="*/ 800100 h 4635500"/>
                  <a:gd name="connsiteX375" fmla="*/ 4419600 w 6899302"/>
                  <a:gd name="connsiteY375" fmla="*/ 787400 h 4635500"/>
                  <a:gd name="connsiteX376" fmla="*/ 4368800 w 6899302"/>
                  <a:gd name="connsiteY376" fmla="*/ 711200 h 4635500"/>
                  <a:gd name="connsiteX377" fmla="*/ 4356100 w 6899302"/>
                  <a:gd name="connsiteY377" fmla="*/ 660400 h 4635500"/>
                  <a:gd name="connsiteX378" fmla="*/ 4318000 w 6899302"/>
                  <a:gd name="connsiteY378" fmla="*/ 635000 h 4635500"/>
                  <a:gd name="connsiteX379" fmla="*/ 4178300 w 6899302"/>
                  <a:gd name="connsiteY379" fmla="*/ 635000 h 4635500"/>
                  <a:gd name="connsiteX380" fmla="*/ 4140200 w 6899302"/>
                  <a:gd name="connsiteY380" fmla="*/ 609600 h 4635500"/>
                  <a:gd name="connsiteX381" fmla="*/ 4127500 w 6899302"/>
                  <a:gd name="connsiteY381" fmla="*/ 571500 h 4635500"/>
                  <a:gd name="connsiteX382" fmla="*/ 4076700 w 6899302"/>
                  <a:gd name="connsiteY382" fmla="*/ 495300 h 4635500"/>
                  <a:gd name="connsiteX383" fmla="*/ 4114800 w 6899302"/>
                  <a:gd name="connsiteY383" fmla="*/ 469900 h 4635500"/>
                  <a:gd name="connsiteX384" fmla="*/ 4064000 w 6899302"/>
                  <a:gd name="connsiteY384" fmla="*/ 406400 h 4635500"/>
                  <a:gd name="connsiteX385" fmla="*/ 4000500 w 6899302"/>
                  <a:gd name="connsiteY385" fmla="*/ 330200 h 4635500"/>
                  <a:gd name="connsiteX386" fmla="*/ 3975100 w 6899302"/>
                  <a:gd name="connsiteY386" fmla="*/ 292100 h 4635500"/>
                  <a:gd name="connsiteX387" fmla="*/ 3898900 w 6899302"/>
                  <a:gd name="connsiteY387" fmla="*/ 304800 h 4635500"/>
                  <a:gd name="connsiteX388" fmla="*/ 3873500 w 6899302"/>
                  <a:gd name="connsiteY388" fmla="*/ 342900 h 4635500"/>
                  <a:gd name="connsiteX389" fmla="*/ 3835400 w 6899302"/>
                  <a:gd name="connsiteY389" fmla="*/ 355600 h 4635500"/>
                  <a:gd name="connsiteX390" fmla="*/ 3759200 w 6899302"/>
                  <a:gd name="connsiteY390" fmla="*/ 317500 h 4635500"/>
                  <a:gd name="connsiteX391" fmla="*/ 3683000 w 6899302"/>
                  <a:gd name="connsiteY391" fmla="*/ 279400 h 4635500"/>
                  <a:gd name="connsiteX392" fmla="*/ 3657600 w 6899302"/>
                  <a:gd name="connsiteY392" fmla="*/ 241300 h 4635500"/>
                  <a:gd name="connsiteX393" fmla="*/ 3644900 w 6899302"/>
                  <a:gd name="connsiteY393" fmla="*/ 152400 h 4635500"/>
                  <a:gd name="connsiteX394" fmla="*/ 3556000 w 6899302"/>
                  <a:gd name="connsiteY394" fmla="*/ 139700 h 4635500"/>
                  <a:gd name="connsiteX395" fmla="*/ 3505200 w 6899302"/>
                  <a:gd name="connsiteY395" fmla="*/ 114300 h 4635500"/>
                  <a:gd name="connsiteX396" fmla="*/ 3429000 w 6899302"/>
                  <a:gd name="connsiteY396" fmla="*/ 88900 h 4635500"/>
                  <a:gd name="connsiteX397" fmla="*/ 3416300 w 6899302"/>
                  <a:gd name="connsiteY397" fmla="*/ 50800 h 4635500"/>
                  <a:gd name="connsiteX398" fmla="*/ 3378200 w 6899302"/>
                  <a:gd name="connsiteY398" fmla="*/ 38100 h 4635500"/>
                  <a:gd name="connsiteX399" fmla="*/ 3263900 w 6899302"/>
                  <a:gd name="connsiteY399" fmla="*/ 50800 h 4635500"/>
                  <a:gd name="connsiteX400" fmla="*/ 3213100 w 6899302"/>
                  <a:gd name="connsiteY400" fmla="*/ 101600 h 4635500"/>
                  <a:gd name="connsiteX401" fmla="*/ 3200400 w 6899302"/>
                  <a:gd name="connsiteY401" fmla="*/ 63500 h 4635500"/>
                  <a:gd name="connsiteX402" fmla="*/ 3162300 w 6899302"/>
                  <a:gd name="connsiteY402" fmla="*/ 50800 h 4635500"/>
                  <a:gd name="connsiteX403" fmla="*/ 3124200 w 6899302"/>
                  <a:gd name="connsiteY403" fmla="*/ 25400 h 4635500"/>
                  <a:gd name="connsiteX404" fmla="*/ 3048000 w 6899302"/>
                  <a:gd name="connsiteY404" fmla="*/ 0 h 4635500"/>
                  <a:gd name="connsiteX405" fmla="*/ 2971800 w 6899302"/>
                  <a:gd name="connsiteY405" fmla="*/ 12700 h 4635500"/>
                  <a:gd name="connsiteX406" fmla="*/ 2984500 w 6899302"/>
                  <a:gd name="connsiteY406" fmla="*/ 50800 h 4635500"/>
                  <a:gd name="connsiteX407" fmla="*/ 3048000 w 6899302"/>
                  <a:gd name="connsiteY407" fmla="*/ 101600 h 4635500"/>
                  <a:gd name="connsiteX408" fmla="*/ 3124200 w 6899302"/>
                  <a:gd name="connsiteY408" fmla="*/ 152400 h 4635500"/>
                  <a:gd name="connsiteX409" fmla="*/ 3162300 w 6899302"/>
                  <a:gd name="connsiteY409" fmla="*/ 177800 h 4635500"/>
                  <a:gd name="connsiteX410" fmla="*/ 3162300 w 6899302"/>
                  <a:gd name="connsiteY410" fmla="*/ 203200 h 4635500"/>
                  <a:gd name="connsiteX411" fmla="*/ 3175000 w 6899302"/>
                  <a:gd name="connsiteY411" fmla="*/ 203200 h 4635500"/>
                  <a:gd name="connsiteX412" fmla="*/ 3048000 w 6899302"/>
                  <a:gd name="connsiteY412" fmla="*/ 190500 h 4635500"/>
                  <a:gd name="connsiteX413" fmla="*/ 2984500 w 6899302"/>
                  <a:gd name="connsiteY413" fmla="*/ 241300 h 4635500"/>
                  <a:gd name="connsiteX414" fmla="*/ 2921000 w 6899302"/>
                  <a:gd name="connsiteY414" fmla="*/ 279400 h 4635500"/>
                  <a:gd name="connsiteX415" fmla="*/ 2844800 w 6899302"/>
                  <a:gd name="connsiteY415" fmla="*/ 279400 h 4635500"/>
                  <a:gd name="connsiteX416" fmla="*/ 2844800 w 6899302"/>
                  <a:gd name="connsiteY416" fmla="*/ 381000 h 4635500"/>
                  <a:gd name="connsiteX417" fmla="*/ 2882900 w 6899302"/>
                  <a:gd name="connsiteY417" fmla="*/ 495300 h 4635500"/>
                  <a:gd name="connsiteX418" fmla="*/ 2844800 w 6899302"/>
                  <a:gd name="connsiteY418" fmla="*/ 584200 h 4635500"/>
                  <a:gd name="connsiteX419" fmla="*/ 2895600 w 6899302"/>
                  <a:gd name="connsiteY419" fmla="*/ 482600 h 4635500"/>
                  <a:gd name="connsiteX420" fmla="*/ 2882900 w 6899302"/>
                  <a:gd name="connsiteY420" fmla="*/ 469900 h 4635500"/>
                  <a:gd name="connsiteX421" fmla="*/ 2832100 w 6899302"/>
                  <a:gd name="connsiteY421" fmla="*/ 29210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6899302" h="4635500">
                    <a:moveTo>
                      <a:pt x="2971800" y="0"/>
                    </a:moveTo>
                    <a:lnTo>
                      <a:pt x="2971800" y="0"/>
                    </a:lnTo>
                    <a:cubicBezTo>
                      <a:pt x="2992967" y="29633"/>
                      <a:pt x="3009550" y="63150"/>
                      <a:pt x="3035300" y="88900"/>
                    </a:cubicBezTo>
                    <a:cubicBezTo>
                      <a:pt x="3115387" y="168987"/>
                      <a:pt x="3085720" y="120460"/>
                      <a:pt x="3149600" y="152400"/>
                    </a:cubicBezTo>
                    <a:cubicBezTo>
                      <a:pt x="3163252" y="159226"/>
                      <a:pt x="3175000" y="169333"/>
                      <a:pt x="3187700" y="177800"/>
                    </a:cubicBezTo>
                    <a:cubicBezTo>
                      <a:pt x="3175000" y="186267"/>
                      <a:pt x="3163629" y="197187"/>
                      <a:pt x="3149600" y="203200"/>
                    </a:cubicBezTo>
                    <a:cubicBezTo>
                      <a:pt x="3133557" y="210076"/>
                      <a:pt x="3115583" y="211105"/>
                      <a:pt x="3098800" y="215900"/>
                    </a:cubicBezTo>
                    <a:cubicBezTo>
                      <a:pt x="3085928" y="219578"/>
                      <a:pt x="3073400" y="224367"/>
                      <a:pt x="3060700" y="228600"/>
                    </a:cubicBezTo>
                    <a:cubicBezTo>
                      <a:pt x="3053546" y="207139"/>
                      <a:pt x="3046559" y="143969"/>
                      <a:pt x="2997200" y="203200"/>
                    </a:cubicBezTo>
                    <a:cubicBezTo>
                      <a:pt x="2983381" y="219783"/>
                      <a:pt x="2988733" y="245533"/>
                      <a:pt x="2984500" y="266700"/>
                    </a:cubicBezTo>
                    <a:cubicBezTo>
                      <a:pt x="2946400" y="262467"/>
                      <a:pt x="2907916" y="247143"/>
                      <a:pt x="2870200" y="254000"/>
                    </a:cubicBezTo>
                    <a:cubicBezTo>
                      <a:pt x="2855183" y="256730"/>
                      <a:pt x="2845526" y="276854"/>
                      <a:pt x="2844800" y="292100"/>
                    </a:cubicBezTo>
                    <a:cubicBezTo>
                      <a:pt x="2841170" y="368331"/>
                      <a:pt x="2853267" y="444500"/>
                      <a:pt x="2857500" y="520700"/>
                    </a:cubicBezTo>
                    <a:cubicBezTo>
                      <a:pt x="2853267" y="537633"/>
                      <a:pt x="2844800" y="554046"/>
                      <a:pt x="2844800" y="571500"/>
                    </a:cubicBezTo>
                    <a:cubicBezTo>
                      <a:pt x="2844800" y="584887"/>
                      <a:pt x="2859701" y="596395"/>
                      <a:pt x="2857500" y="609600"/>
                    </a:cubicBezTo>
                    <a:cubicBezTo>
                      <a:pt x="2854991" y="624656"/>
                      <a:pt x="2838926" y="634048"/>
                      <a:pt x="2832100" y="647700"/>
                    </a:cubicBezTo>
                    <a:cubicBezTo>
                      <a:pt x="2826113" y="659674"/>
                      <a:pt x="2827763" y="675347"/>
                      <a:pt x="2819400" y="685800"/>
                    </a:cubicBezTo>
                    <a:cubicBezTo>
                      <a:pt x="2791927" y="720142"/>
                      <a:pt x="2742282" y="717703"/>
                      <a:pt x="2705100" y="723900"/>
                    </a:cubicBezTo>
                    <a:cubicBezTo>
                      <a:pt x="2696633" y="736600"/>
                      <a:pt x="2686526" y="748348"/>
                      <a:pt x="2679700" y="762000"/>
                    </a:cubicBezTo>
                    <a:cubicBezTo>
                      <a:pt x="2656167" y="809067"/>
                      <a:pt x="2661830" y="865258"/>
                      <a:pt x="2679700" y="914400"/>
                    </a:cubicBezTo>
                    <a:cubicBezTo>
                      <a:pt x="2684916" y="928745"/>
                      <a:pt x="2705100" y="931333"/>
                      <a:pt x="2717800" y="939800"/>
                    </a:cubicBezTo>
                    <a:cubicBezTo>
                      <a:pt x="2747488" y="984332"/>
                      <a:pt x="2777839" y="1011873"/>
                      <a:pt x="2730500" y="1079500"/>
                    </a:cubicBezTo>
                    <a:cubicBezTo>
                      <a:pt x="2715146" y="1101434"/>
                      <a:pt x="2654300" y="1104900"/>
                      <a:pt x="2654300" y="1104900"/>
                    </a:cubicBezTo>
                    <a:cubicBezTo>
                      <a:pt x="2650067" y="1117600"/>
                      <a:pt x="2641600" y="1129613"/>
                      <a:pt x="2641600" y="1143000"/>
                    </a:cubicBezTo>
                    <a:cubicBezTo>
                      <a:pt x="2641600" y="1194818"/>
                      <a:pt x="2683105" y="1242036"/>
                      <a:pt x="2641600" y="1295400"/>
                    </a:cubicBezTo>
                    <a:cubicBezTo>
                      <a:pt x="2625162" y="1316534"/>
                      <a:pt x="2587677" y="1305948"/>
                      <a:pt x="2565400" y="1320800"/>
                    </a:cubicBezTo>
                    <a:lnTo>
                      <a:pt x="2527300" y="1346200"/>
                    </a:lnTo>
                    <a:cubicBezTo>
                      <a:pt x="2531533" y="1371600"/>
                      <a:pt x="2527224" y="1400042"/>
                      <a:pt x="2540000" y="1422400"/>
                    </a:cubicBezTo>
                    <a:cubicBezTo>
                      <a:pt x="2546642" y="1434023"/>
                      <a:pt x="2568634" y="1425634"/>
                      <a:pt x="2578100" y="1435100"/>
                    </a:cubicBezTo>
                    <a:cubicBezTo>
                      <a:pt x="2587566" y="1444566"/>
                      <a:pt x="2586567" y="1460500"/>
                      <a:pt x="2590800" y="1473200"/>
                    </a:cubicBezTo>
                    <a:cubicBezTo>
                      <a:pt x="2586567" y="1490133"/>
                      <a:pt x="2587782" y="1509477"/>
                      <a:pt x="2578100" y="1524000"/>
                    </a:cubicBezTo>
                    <a:cubicBezTo>
                      <a:pt x="2569633" y="1536700"/>
                      <a:pt x="2555155" y="1547581"/>
                      <a:pt x="2540000" y="1549400"/>
                    </a:cubicBezTo>
                    <a:cubicBezTo>
                      <a:pt x="2447435" y="1560508"/>
                      <a:pt x="2353733" y="1557867"/>
                      <a:pt x="2260600" y="1562100"/>
                    </a:cubicBezTo>
                    <a:cubicBezTo>
                      <a:pt x="2243630" y="1613009"/>
                      <a:pt x="2238249" y="1609346"/>
                      <a:pt x="2260600" y="1676400"/>
                    </a:cubicBezTo>
                    <a:cubicBezTo>
                      <a:pt x="2265427" y="1690880"/>
                      <a:pt x="2273057" y="1706410"/>
                      <a:pt x="2286000" y="1714500"/>
                    </a:cubicBezTo>
                    <a:cubicBezTo>
                      <a:pt x="2308704" y="1728690"/>
                      <a:pt x="2362200" y="1739900"/>
                      <a:pt x="2362200" y="1739900"/>
                    </a:cubicBezTo>
                    <a:cubicBezTo>
                      <a:pt x="2421467" y="1828800"/>
                      <a:pt x="2438400" y="1799167"/>
                      <a:pt x="2374900" y="1841500"/>
                    </a:cubicBezTo>
                    <a:cubicBezTo>
                      <a:pt x="2355068" y="1900995"/>
                      <a:pt x="2351205" y="1894319"/>
                      <a:pt x="2374900" y="1981200"/>
                    </a:cubicBezTo>
                    <a:cubicBezTo>
                      <a:pt x="2378916" y="1995926"/>
                      <a:pt x="2391833" y="2006600"/>
                      <a:pt x="2400300" y="2019300"/>
                    </a:cubicBezTo>
                    <a:cubicBezTo>
                      <a:pt x="2396067" y="2057400"/>
                      <a:pt x="2400701" y="2097574"/>
                      <a:pt x="2387600" y="2133600"/>
                    </a:cubicBezTo>
                    <a:cubicBezTo>
                      <a:pt x="2382384" y="2147945"/>
                      <a:pt x="2363448" y="2152801"/>
                      <a:pt x="2349500" y="2159000"/>
                    </a:cubicBezTo>
                    <a:cubicBezTo>
                      <a:pt x="2309746" y="2176668"/>
                      <a:pt x="2264720" y="2186545"/>
                      <a:pt x="2222500" y="2197100"/>
                    </a:cubicBezTo>
                    <a:cubicBezTo>
                      <a:pt x="2197100" y="2192867"/>
                      <a:pt x="2169332" y="2195916"/>
                      <a:pt x="2146300" y="2184400"/>
                    </a:cubicBezTo>
                    <a:cubicBezTo>
                      <a:pt x="2099192" y="2160846"/>
                      <a:pt x="2138254" y="2138254"/>
                      <a:pt x="2108200" y="2108200"/>
                    </a:cubicBezTo>
                    <a:cubicBezTo>
                      <a:pt x="2098734" y="2098734"/>
                      <a:pt x="2082800" y="2099733"/>
                      <a:pt x="2070100" y="2095500"/>
                    </a:cubicBezTo>
                    <a:cubicBezTo>
                      <a:pt x="2011874" y="2008161"/>
                      <a:pt x="2048260" y="2028953"/>
                      <a:pt x="1981200" y="2006600"/>
                    </a:cubicBezTo>
                    <a:cubicBezTo>
                      <a:pt x="1951567" y="2010833"/>
                      <a:pt x="1915929" y="2000922"/>
                      <a:pt x="1892300" y="2019300"/>
                    </a:cubicBezTo>
                    <a:cubicBezTo>
                      <a:pt x="1871166" y="2035738"/>
                      <a:pt x="1893154" y="2090249"/>
                      <a:pt x="1866900" y="2095500"/>
                    </a:cubicBezTo>
                    <a:cubicBezTo>
                      <a:pt x="1845733" y="2099733"/>
                      <a:pt x="1824225" y="2102520"/>
                      <a:pt x="1803400" y="2108200"/>
                    </a:cubicBezTo>
                    <a:cubicBezTo>
                      <a:pt x="1777569" y="2115245"/>
                      <a:pt x="1727200" y="2133600"/>
                      <a:pt x="1727200" y="2133600"/>
                    </a:cubicBezTo>
                    <a:cubicBezTo>
                      <a:pt x="1670887" y="2114829"/>
                      <a:pt x="1635634" y="2116876"/>
                      <a:pt x="1701800" y="2006600"/>
                    </a:cubicBezTo>
                    <a:cubicBezTo>
                      <a:pt x="1712906" y="1988090"/>
                      <a:pt x="1744133" y="1998133"/>
                      <a:pt x="1765300" y="1993900"/>
                    </a:cubicBezTo>
                    <a:cubicBezTo>
                      <a:pt x="1775606" y="1962983"/>
                      <a:pt x="1791565" y="1937832"/>
                      <a:pt x="1765300" y="1905000"/>
                    </a:cubicBezTo>
                    <a:cubicBezTo>
                      <a:pt x="1756937" y="1894547"/>
                      <a:pt x="1739900" y="1896533"/>
                      <a:pt x="1727200" y="1892300"/>
                    </a:cubicBezTo>
                    <a:cubicBezTo>
                      <a:pt x="1706033" y="1896533"/>
                      <a:pt x="1684641" y="1899765"/>
                      <a:pt x="1663700" y="1905000"/>
                    </a:cubicBezTo>
                    <a:cubicBezTo>
                      <a:pt x="1650713" y="1908247"/>
                      <a:pt x="1635066" y="1908234"/>
                      <a:pt x="1625600" y="1917700"/>
                    </a:cubicBezTo>
                    <a:cubicBezTo>
                      <a:pt x="1586975" y="1956325"/>
                      <a:pt x="1648094" y="1964286"/>
                      <a:pt x="1574800" y="1981200"/>
                    </a:cubicBezTo>
                    <a:cubicBezTo>
                      <a:pt x="1533345" y="1990767"/>
                      <a:pt x="1490133" y="1989667"/>
                      <a:pt x="1447800" y="1993900"/>
                    </a:cubicBezTo>
                    <a:cubicBezTo>
                      <a:pt x="1443567" y="2019300"/>
                      <a:pt x="1447876" y="2047742"/>
                      <a:pt x="1435100" y="2070100"/>
                    </a:cubicBezTo>
                    <a:cubicBezTo>
                      <a:pt x="1428458" y="2081723"/>
                      <a:pt x="1408974" y="2076813"/>
                      <a:pt x="1397000" y="2082800"/>
                    </a:cubicBezTo>
                    <a:cubicBezTo>
                      <a:pt x="1298523" y="2132039"/>
                      <a:pt x="1416565" y="2088978"/>
                      <a:pt x="1320800" y="2120900"/>
                    </a:cubicBezTo>
                    <a:cubicBezTo>
                      <a:pt x="1291167" y="2116667"/>
                      <a:pt x="1261819" y="2109165"/>
                      <a:pt x="1231900" y="2108200"/>
                    </a:cubicBezTo>
                    <a:cubicBezTo>
                      <a:pt x="469665" y="2083612"/>
                      <a:pt x="762788" y="2152847"/>
                      <a:pt x="482600" y="2082800"/>
                    </a:cubicBezTo>
                    <a:cubicBezTo>
                      <a:pt x="469900" y="2074333"/>
                      <a:pt x="459670" y="2059086"/>
                      <a:pt x="444500" y="2057400"/>
                    </a:cubicBezTo>
                    <a:cubicBezTo>
                      <a:pt x="418907" y="2054556"/>
                      <a:pt x="389396" y="2055333"/>
                      <a:pt x="368300" y="2070100"/>
                    </a:cubicBezTo>
                    <a:cubicBezTo>
                      <a:pt x="335813" y="2092841"/>
                      <a:pt x="315866" y="2145667"/>
                      <a:pt x="304800" y="2184400"/>
                    </a:cubicBezTo>
                    <a:cubicBezTo>
                      <a:pt x="300005" y="2201183"/>
                      <a:pt x="296333" y="2218267"/>
                      <a:pt x="292100" y="2235200"/>
                    </a:cubicBezTo>
                    <a:cubicBezTo>
                      <a:pt x="309202" y="2337810"/>
                      <a:pt x="296657" y="2286971"/>
                      <a:pt x="330200" y="2387600"/>
                    </a:cubicBezTo>
                    <a:lnTo>
                      <a:pt x="342900" y="2425700"/>
                    </a:lnTo>
                    <a:lnTo>
                      <a:pt x="355600" y="2463800"/>
                    </a:lnTo>
                    <a:cubicBezTo>
                      <a:pt x="328083" y="2546350"/>
                      <a:pt x="368300" y="2459567"/>
                      <a:pt x="266700" y="2527300"/>
                    </a:cubicBezTo>
                    <a:lnTo>
                      <a:pt x="190500" y="2578100"/>
                    </a:lnTo>
                    <a:cubicBezTo>
                      <a:pt x="173567" y="2603500"/>
                      <a:pt x="149353" y="2625340"/>
                      <a:pt x="139700" y="2654300"/>
                    </a:cubicBezTo>
                    <a:lnTo>
                      <a:pt x="114300" y="2730500"/>
                    </a:lnTo>
                    <a:cubicBezTo>
                      <a:pt x="110067" y="2743200"/>
                      <a:pt x="111066" y="2759134"/>
                      <a:pt x="101600" y="2768600"/>
                    </a:cubicBezTo>
                    <a:cubicBezTo>
                      <a:pt x="68726" y="2801474"/>
                      <a:pt x="27891" y="2837328"/>
                      <a:pt x="12700" y="2882900"/>
                    </a:cubicBezTo>
                    <a:lnTo>
                      <a:pt x="0" y="2921000"/>
                    </a:lnTo>
                    <a:cubicBezTo>
                      <a:pt x="4878" y="2950266"/>
                      <a:pt x="9768" y="3004036"/>
                      <a:pt x="25400" y="3035300"/>
                    </a:cubicBezTo>
                    <a:cubicBezTo>
                      <a:pt x="37114" y="3058728"/>
                      <a:pt x="67834" y="3097456"/>
                      <a:pt x="88900" y="3111500"/>
                    </a:cubicBezTo>
                    <a:cubicBezTo>
                      <a:pt x="100039" y="3118926"/>
                      <a:pt x="114695" y="3118927"/>
                      <a:pt x="127000" y="3124200"/>
                    </a:cubicBezTo>
                    <a:cubicBezTo>
                      <a:pt x="144401" y="3131658"/>
                      <a:pt x="160222" y="3142569"/>
                      <a:pt x="177800" y="3149600"/>
                    </a:cubicBezTo>
                    <a:cubicBezTo>
                      <a:pt x="229333" y="3170213"/>
                      <a:pt x="254902" y="3175225"/>
                      <a:pt x="304800" y="3187700"/>
                    </a:cubicBezTo>
                    <a:cubicBezTo>
                      <a:pt x="385233" y="3183467"/>
                      <a:pt x="465858" y="3181978"/>
                      <a:pt x="546100" y="3175000"/>
                    </a:cubicBezTo>
                    <a:cubicBezTo>
                      <a:pt x="634632" y="3167302"/>
                      <a:pt x="561363" y="3150454"/>
                      <a:pt x="635000" y="3175000"/>
                    </a:cubicBezTo>
                    <a:cubicBezTo>
                      <a:pt x="563829" y="3222448"/>
                      <a:pt x="564428" y="3205992"/>
                      <a:pt x="609600" y="3352800"/>
                    </a:cubicBezTo>
                    <a:cubicBezTo>
                      <a:pt x="613537" y="3365595"/>
                      <a:pt x="635726" y="3359513"/>
                      <a:pt x="647700" y="3365500"/>
                    </a:cubicBezTo>
                    <a:cubicBezTo>
                      <a:pt x="661352" y="3372326"/>
                      <a:pt x="673100" y="3382433"/>
                      <a:pt x="685800" y="3390900"/>
                    </a:cubicBezTo>
                    <a:cubicBezTo>
                      <a:pt x="845739" y="3370908"/>
                      <a:pt x="774700" y="3413933"/>
                      <a:pt x="774700" y="3327400"/>
                    </a:cubicBezTo>
                    <a:cubicBezTo>
                      <a:pt x="774700" y="3314013"/>
                      <a:pt x="783167" y="3302000"/>
                      <a:pt x="787400" y="3289300"/>
                    </a:cubicBezTo>
                    <a:cubicBezTo>
                      <a:pt x="825500" y="3293533"/>
                      <a:pt x="866107" y="3287763"/>
                      <a:pt x="901700" y="3302000"/>
                    </a:cubicBezTo>
                    <a:cubicBezTo>
                      <a:pt x="914129" y="3306972"/>
                      <a:pt x="916601" y="3326895"/>
                      <a:pt x="914400" y="3340100"/>
                    </a:cubicBezTo>
                    <a:cubicBezTo>
                      <a:pt x="911891" y="3355156"/>
                      <a:pt x="895826" y="3364548"/>
                      <a:pt x="889000" y="3378200"/>
                    </a:cubicBezTo>
                    <a:cubicBezTo>
                      <a:pt x="883013" y="3390174"/>
                      <a:pt x="880533" y="3403600"/>
                      <a:pt x="876300" y="3416300"/>
                    </a:cubicBezTo>
                    <a:cubicBezTo>
                      <a:pt x="893233" y="3429000"/>
                      <a:pt x="908597" y="3444121"/>
                      <a:pt x="927100" y="3454400"/>
                    </a:cubicBezTo>
                    <a:cubicBezTo>
                      <a:pt x="952038" y="3468255"/>
                      <a:pt x="1010416" y="3488074"/>
                      <a:pt x="1041400" y="3492500"/>
                    </a:cubicBezTo>
                    <a:cubicBezTo>
                      <a:pt x="1083517" y="3498517"/>
                      <a:pt x="1126067" y="3500967"/>
                      <a:pt x="1168400" y="3505200"/>
                    </a:cubicBezTo>
                    <a:cubicBezTo>
                      <a:pt x="1164167" y="3534833"/>
                      <a:pt x="1174078" y="3570471"/>
                      <a:pt x="1155700" y="3594100"/>
                    </a:cubicBezTo>
                    <a:cubicBezTo>
                      <a:pt x="1139262" y="3615234"/>
                      <a:pt x="1079500" y="3619500"/>
                      <a:pt x="1079500" y="3619500"/>
                    </a:cubicBezTo>
                    <a:lnTo>
                      <a:pt x="901700" y="3606800"/>
                    </a:lnTo>
                    <a:cubicBezTo>
                      <a:pt x="873249" y="3595736"/>
                      <a:pt x="850900" y="3530600"/>
                      <a:pt x="850900" y="3530600"/>
                    </a:cubicBezTo>
                    <a:cubicBezTo>
                      <a:pt x="817033" y="3534833"/>
                      <a:pt x="777261" y="3523728"/>
                      <a:pt x="749300" y="3543300"/>
                    </a:cubicBezTo>
                    <a:cubicBezTo>
                      <a:pt x="717260" y="3565728"/>
                      <a:pt x="726856" y="3668301"/>
                      <a:pt x="711200" y="3695700"/>
                    </a:cubicBezTo>
                    <a:cubicBezTo>
                      <a:pt x="704558" y="3707323"/>
                      <a:pt x="685800" y="3704167"/>
                      <a:pt x="673100" y="3708400"/>
                    </a:cubicBezTo>
                    <a:cubicBezTo>
                      <a:pt x="664633" y="3721100"/>
                      <a:pt x="649386" y="3731330"/>
                      <a:pt x="647700" y="3746500"/>
                    </a:cubicBezTo>
                    <a:cubicBezTo>
                      <a:pt x="627129" y="3931642"/>
                      <a:pt x="748109" y="3681016"/>
                      <a:pt x="635000" y="3975100"/>
                    </a:cubicBezTo>
                    <a:cubicBezTo>
                      <a:pt x="630194" y="3987595"/>
                      <a:pt x="609600" y="3983567"/>
                      <a:pt x="596900" y="3987800"/>
                    </a:cubicBezTo>
                    <a:cubicBezTo>
                      <a:pt x="601133" y="4030133"/>
                      <a:pt x="604629" y="4072547"/>
                      <a:pt x="609600" y="4114800"/>
                    </a:cubicBezTo>
                    <a:cubicBezTo>
                      <a:pt x="613098" y="4144529"/>
                      <a:pt x="610143" y="4176346"/>
                      <a:pt x="622300" y="4203700"/>
                    </a:cubicBezTo>
                    <a:cubicBezTo>
                      <a:pt x="633263" y="4228367"/>
                      <a:pt x="693232" y="4237308"/>
                      <a:pt x="711200" y="4241800"/>
                    </a:cubicBezTo>
                    <a:cubicBezTo>
                      <a:pt x="749470" y="4237973"/>
                      <a:pt x="840083" y="4248971"/>
                      <a:pt x="876300" y="4203700"/>
                    </a:cubicBezTo>
                    <a:cubicBezTo>
                      <a:pt x="884663" y="4193247"/>
                      <a:pt x="884767" y="4178300"/>
                      <a:pt x="889000" y="4165600"/>
                    </a:cubicBezTo>
                    <a:cubicBezTo>
                      <a:pt x="910167" y="4174067"/>
                      <a:pt x="933949" y="4177749"/>
                      <a:pt x="952500" y="4191000"/>
                    </a:cubicBezTo>
                    <a:cubicBezTo>
                      <a:pt x="977720" y="4209014"/>
                      <a:pt x="998082" y="4267939"/>
                      <a:pt x="965200" y="4292600"/>
                    </a:cubicBezTo>
                    <a:cubicBezTo>
                      <a:pt x="941253" y="4310561"/>
                      <a:pt x="905933" y="4301067"/>
                      <a:pt x="876300" y="4305300"/>
                    </a:cubicBezTo>
                    <a:cubicBezTo>
                      <a:pt x="872067" y="4318000"/>
                      <a:pt x="857613" y="4331426"/>
                      <a:pt x="863600" y="4343400"/>
                    </a:cubicBezTo>
                    <a:cubicBezTo>
                      <a:pt x="873066" y="4362332"/>
                      <a:pt x="897176" y="4369197"/>
                      <a:pt x="914400" y="4381500"/>
                    </a:cubicBezTo>
                    <a:cubicBezTo>
                      <a:pt x="957484" y="4412274"/>
                      <a:pt x="943418" y="4403873"/>
                      <a:pt x="990600" y="4419600"/>
                    </a:cubicBezTo>
                    <a:cubicBezTo>
                      <a:pt x="1057660" y="4397247"/>
                      <a:pt x="1021274" y="4418039"/>
                      <a:pt x="1079500" y="4330700"/>
                    </a:cubicBezTo>
                    <a:lnTo>
                      <a:pt x="1079500" y="4330700"/>
                    </a:lnTo>
                    <a:cubicBezTo>
                      <a:pt x="1136254" y="4292864"/>
                      <a:pt x="1140152" y="4280612"/>
                      <a:pt x="1193800" y="4267200"/>
                    </a:cubicBezTo>
                    <a:cubicBezTo>
                      <a:pt x="1214741" y="4261965"/>
                      <a:pt x="1236133" y="4258733"/>
                      <a:pt x="1257300" y="4254500"/>
                    </a:cubicBezTo>
                    <a:cubicBezTo>
                      <a:pt x="1282700" y="4258733"/>
                      <a:pt x="1311142" y="4254424"/>
                      <a:pt x="1333500" y="4267200"/>
                    </a:cubicBezTo>
                    <a:cubicBezTo>
                      <a:pt x="1345123" y="4273842"/>
                      <a:pt x="1339558" y="4293677"/>
                      <a:pt x="1346200" y="4305300"/>
                    </a:cubicBezTo>
                    <a:cubicBezTo>
                      <a:pt x="1356702" y="4323678"/>
                      <a:pt x="1371997" y="4338876"/>
                      <a:pt x="1384300" y="4356100"/>
                    </a:cubicBezTo>
                    <a:cubicBezTo>
                      <a:pt x="1393172" y="4368520"/>
                      <a:pt x="1397000" y="4385733"/>
                      <a:pt x="1409700" y="4394200"/>
                    </a:cubicBezTo>
                    <a:cubicBezTo>
                      <a:pt x="1424223" y="4403882"/>
                      <a:pt x="1443567" y="4402667"/>
                      <a:pt x="1460500" y="4406900"/>
                    </a:cubicBezTo>
                    <a:cubicBezTo>
                      <a:pt x="1452033" y="4419600"/>
                      <a:pt x="1430273" y="4430520"/>
                      <a:pt x="1435100" y="4445000"/>
                    </a:cubicBezTo>
                    <a:cubicBezTo>
                      <a:pt x="1441793" y="4465080"/>
                      <a:pt x="1467522" y="4472598"/>
                      <a:pt x="1485900" y="4483100"/>
                    </a:cubicBezTo>
                    <a:cubicBezTo>
                      <a:pt x="1497523" y="4489742"/>
                      <a:pt x="1511013" y="4492553"/>
                      <a:pt x="1524000" y="4495800"/>
                    </a:cubicBezTo>
                    <a:cubicBezTo>
                      <a:pt x="1561864" y="4505266"/>
                      <a:pt x="1600200" y="4512733"/>
                      <a:pt x="1638300" y="4521200"/>
                    </a:cubicBezTo>
                    <a:cubicBezTo>
                      <a:pt x="1642533" y="4533900"/>
                      <a:pt x="1642430" y="4549016"/>
                      <a:pt x="1651000" y="4559300"/>
                    </a:cubicBezTo>
                    <a:cubicBezTo>
                      <a:pt x="1664551" y="4575561"/>
                      <a:pt x="1683851" y="4586182"/>
                      <a:pt x="1701800" y="4597400"/>
                    </a:cubicBezTo>
                    <a:cubicBezTo>
                      <a:pt x="1737671" y="4619819"/>
                      <a:pt x="1753663" y="4623154"/>
                      <a:pt x="1790700" y="4635500"/>
                    </a:cubicBezTo>
                    <a:cubicBezTo>
                      <a:pt x="1893221" y="4609870"/>
                      <a:pt x="1807658" y="4648126"/>
                      <a:pt x="1854200" y="4508500"/>
                    </a:cubicBezTo>
                    <a:cubicBezTo>
                      <a:pt x="1866092" y="4472825"/>
                      <a:pt x="1901851" y="4467216"/>
                      <a:pt x="1930400" y="4457700"/>
                    </a:cubicBezTo>
                    <a:cubicBezTo>
                      <a:pt x="1943100" y="4445000"/>
                      <a:pt x="1957002" y="4433398"/>
                      <a:pt x="1968500" y="4419600"/>
                    </a:cubicBezTo>
                    <a:cubicBezTo>
                      <a:pt x="1978271" y="4407874"/>
                      <a:pt x="1981981" y="4391035"/>
                      <a:pt x="1993900" y="4381500"/>
                    </a:cubicBezTo>
                    <a:cubicBezTo>
                      <a:pt x="2004353" y="4373137"/>
                      <a:pt x="2019300" y="4373033"/>
                      <a:pt x="2032000" y="4368800"/>
                    </a:cubicBezTo>
                    <a:cubicBezTo>
                      <a:pt x="2078567" y="4373033"/>
                      <a:pt x="2125653" y="4373374"/>
                      <a:pt x="2171700" y="4381500"/>
                    </a:cubicBezTo>
                    <a:cubicBezTo>
                      <a:pt x="2198067" y="4386153"/>
                      <a:pt x="2247900" y="4406900"/>
                      <a:pt x="2247900" y="4406900"/>
                    </a:cubicBezTo>
                    <a:cubicBezTo>
                      <a:pt x="2260600" y="4402667"/>
                      <a:pt x="2274026" y="4400187"/>
                      <a:pt x="2286000" y="4394200"/>
                    </a:cubicBezTo>
                    <a:cubicBezTo>
                      <a:pt x="2299652" y="4387374"/>
                      <a:pt x="2308846" y="4369345"/>
                      <a:pt x="2324100" y="4368800"/>
                    </a:cubicBezTo>
                    <a:lnTo>
                      <a:pt x="2641600" y="4381500"/>
                    </a:lnTo>
                    <a:cubicBezTo>
                      <a:pt x="2654300" y="4385733"/>
                      <a:pt x="2666573" y="4391575"/>
                      <a:pt x="2679700" y="4394200"/>
                    </a:cubicBezTo>
                    <a:cubicBezTo>
                      <a:pt x="2709053" y="4400071"/>
                      <a:pt x="2740661" y="4396154"/>
                      <a:pt x="2768600" y="4406900"/>
                    </a:cubicBezTo>
                    <a:cubicBezTo>
                      <a:pt x="2797092" y="4417859"/>
                      <a:pt x="2818623" y="4441994"/>
                      <a:pt x="2844800" y="4457700"/>
                    </a:cubicBezTo>
                    <a:cubicBezTo>
                      <a:pt x="2861034" y="4467440"/>
                      <a:pt x="2878667" y="4474633"/>
                      <a:pt x="2895600" y="4483100"/>
                    </a:cubicBezTo>
                    <a:cubicBezTo>
                      <a:pt x="2937219" y="4420672"/>
                      <a:pt x="2943091" y="4429330"/>
                      <a:pt x="2908300" y="4318000"/>
                    </a:cubicBezTo>
                    <a:cubicBezTo>
                      <a:pt x="2899195" y="4288863"/>
                      <a:pt x="2867153" y="4270760"/>
                      <a:pt x="2857500" y="4241800"/>
                    </a:cubicBezTo>
                    <a:cubicBezTo>
                      <a:pt x="2827273" y="4151120"/>
                      <a:pt x="2854377" y="4180452"/>
                      <a:pt x="2794000" y="4140200"/>
                    </a:cubicBezTo>
                    <a:cubicBezTo>
                      <a:pt x="2745239" y="3993918"/>
                      <a:pt x="2787942" y="4138630"/>
                      <a:pt x="2755900" y="3962400"/>
                    </a:cubicBezTo>
                    <a:cubicBezTo>
                      <a:pt x="2753505" y="3949229"/>
                      <a:pt x="2752666" y="3933766"/>
                      <a:pt x="2743200" y="3924300"/>
                    </a:cubicBezTo>
                    <a:cubicBezTo>
                      <a:pt x="2663113" y="3844213"/>
                      <a:pt x="2692780" y="3892740"/>
                      <a:pt x="2628900" y="3860800"/>
                    </a:cubicBezTo>
                    <a:cubicBezTo>
                      <a:pt x="2615248" y="3853974"/>
                      <a:pt x="2603500" y="3843867"/>
                      <a:pt x="2590800" y="3835400"/>
                    </a:cubicBezTo>
                    <a:cubicBezTo>
                      <a:pt x="2582333" y="3810000"/>
                      <a:pt x="2569802" y="3785610"/>
                      <a:pt x="2565400" y="3759200"/>
                    </a:cubicBezTo>
                    <a:cubicBezTo>
                      <a:pt x="2561167" y="3733800"/>
                      <a:pt x="2557750" y="3708250"/>
                      <a:pt x="2552700" y="3683000"/>
                    </a:cubicBezTo>
                    <a:cubicBezTo>
                      <a:pt x="2544727" y="3643133"/>
                      <a:pt x="2539404" y="3630413"/>
                      <a:pt x="2527300" y="3594100"/>
                    </a:cubicBezTo>
                    <a:cubicBezTo>
                      <a:pt x="2540000" y="3589867"/>
                      <a:pt x="2552013" y="3581400"/>
                      <a:pt x="2565400" y="3581400"/>
                    </a:cubicBezTo>
                    <a:cubicBezTo>
                      <a:pt x="2581813" y="3581400"/>
                      <a:pt x="2733978" y="3603668"/>
                      <a:pt x="2755900" y="3606800"/>
                    </a:cubicBezTo>
                    <a:cubicBezTo>
                      <a:pt x="2768600" y="3611033"/>
                      <a:pt x="2780795" y="3621701"/>
                      <a:pt x="2794000" y="3619500"/>
                    </a:cubicBezTo>
                    <a:cubicBezTo>
                      <a:pt x="2809056" y="3616991"/>
                      <a:pt x="2818448" y="3600926"/>
                      <a:pt x="2832100" y="3594100"/>
                    </a:cubicBezTo>
                    <a:cubicBezTo>
                      <a:pt x="2850320" y="3584990"/>
                      <a:pt x="2904724" y="3572769"/>
                      <a:pt x="2921000" y="3568700"/>
                    </a:cubicBezTo>
                    <a:cubicBezTo>
                      <a:pt x="2946400" y="3572933"/>
                      <a:pt x="2973669" y="3570942"/>
                      <a:pt x="2997200" y="3581400"/>
                    </a:cubicBezTo>
                    <a:cubicBezTo>
                      <a:pt x="3020360" y="3591693"/>
                      <a:pt x="3047206" y="3637359"/>
                      <a:pt x="3060700" y="3657600"/>
                    </a:cubicBezTo>
                    <a:cubicBezTo>
                      <a:pt x="3111500" y="3653367"/>
                      <a:pt x="3162518" y="3651223"/>
                      <a:pt x="3213100" y="3644900"/>
                    </a:cubicBezTo>
                    <a:cubicBezTo>
                      <a:pt x="3230420" y="3642735"/>
                      <a:pt x="3246446" y="3632200"/>
                      <a:pt x="3263900" y="3632200"/>
                    </a:cubicBezTo>
                    <a:cubicBezTo>
                      <a:pt x="3290190" y="3632200"/>
                      <a:pt x="3320837" y="3657458"/>
                      <a:pt x="3340100" y="3670300"/>
                    </a:cubicBezTo>
                    <a:cubicBezTo>
                      <a:pt x="3373967" y="3666067"/>
                      <a:pt x="3413739" y="3677172"/>
                      <a:pt x="3441700" y="3657600"/>
                    </a:cubicBezTo>
                    <a:cubicBezTo>
                      <a:pt x="3463634" y="3642246"/>
                      <a:pt x="3467100" y="3581400"/>
                      <a:pt x="3467100" y="3581400"/>
                    </a:cubicBezTo>
                    <a:cubicBezTo>
                      <a:pt x="3464369" y="3567743"/>
                      <a:pt x="3439764" y="3499326"/>
                      <a:pt x="3467100" y="3479800"/>
                    </a:cubicBezTo>
                    <a:cubicBezTo>
                      <a:pt x="3488887" y="3464238"/>
                      <a:pt x="3543300" y="3454400"/>
                      <a:pt x="3543300" y="3454400"/>
                    </a:cubicBezTo>
                    <a:cubicBezTo>
                      <a:pt x="3551767" y="3467100"/>
                      <a:pt x="3557907" y="3481707"/>
                      <a:pt x="3568700" y="3492500"/>
                    </a:cubicBezTo>
                    <a:cubicBezTo>
                      <a:pt x="3579493" y="3503293"/>
                      <a:pt x="3597265" y="3505981"/>
                      <a:pt x="3606800" y="3517900"/>
                    </a:cubicBezTo>
                    <a:cubicBezTo>
                      <a:pt x="3615163" y="3528353"/>
                      <a:pt x="3608361" y="3548574"/>
                      <a:pt x="3619500" y="3556000"/>
                    </a:cubicBezTo>
                    <a:cubicBezTo>
                      <a:pt x="3637461" y="3567974"/>
                      <a:pt x="3661833" y="3564467"/>
                      <a:pt x="3683000" y="3568700"/>
                    </a:cubicBezTo>
                    <a:cubicBezTo>
                      <a:pt x="3716867" y="3564467"/>
                      <a:pt x="3751020" y="3562105"/>
                      <a:pt x="3784600" y="3556000"/>
                    </a:cubicBezTo>
                    <a:cubicBezTo>
                      <a:pt x="3797771" y="3553605"/>
                      <a:pt x="3813234" y="3552766"/>
                      <a:pt x="3822700" y="3543300"/>
                    </a:cubicBezTo>
                    <a:cubicBezTo>
                      <a:pt x="3832166" y="3533834"/>
                      <a:pt x="3832153" y="3518187"/>
                      <a:pt x="3835400" y="3505200"/>
                    </a:cubicBezTo>
                    <a:cubicBezTo>
                      <a:pt x="3840635" y="3484259"/>
                      <a:pt x="3843867" y="3462867"/>
                      <a:pt x="3848100" y="3441700"/>
                    </a:cubicBezTo>
                    <a:cubicBezTo>
                      <a:pt x="3843867" y="3420533"/>
                      <a:pt x="3835400" y="3399786"/>
                      <a:pt x="3835400" y="3378200"/>
                    </a:cubicBezTo>
                    <a:cubicBezTo>
                      <a:pt x="3835400" y="3352450"/>
                      <a:pt x="3836584" y="3325032"/>
                      <a:pt x="3848100" y="3302000"/>
                    </a:cubicBezTo>
                    <a:cubicBezTo>
                      <a:pt x="3854926" y="3288348"/>
                      <a:pt x="3871908" y="3281959"/>
                      <a:pt x="3886200" y="3276600"/>
                    </a:cubicBezTo>
                    <a:cubicBezTo>
                      <a:pt x="3906411" y="3269021"/>
                      <a:pt x="3928759" y="3269135"/>
                      <a:pt x="3949700" y="3263900"/>
                    </a:cubicBezTo>
                    <a:cubicBezTo>
                      <a:pt x="3962687" y="3260653"/>
                      <a:pt x="3975100" y="3255433"/>
                      <a:pt x="3987800" y="3251200"/>
                    </a:cubicBezTo>
                    <a:cubicBezTo>
                      <a:pt x="3992033" y="3238500"/>
                      <a:pt x="3997875" y="3226227"/>
                      <a:pt x="4000500" y="3213100"/>
                    </a:cubicBezTo>
                    <a:cubicBezTo>
                      <a:pt x="4006371" y="3183747"/>
                      <a:pt x="4002083" y="3151993"/>
                      <a:pt x="4013200" y="3124200"/>
                    </a:cubicBezTo>
                    <a:cubicBezTo>
                      <a:pt x="4019870" y="3107524"/>
                      <a:pt x="4038600" y="3098800"/>
                      <a:pt x="4051300" y="3086100"/>
                    </a:cubicBezTo>
                    <a:cubicBezTo>
                      <a:pt x="4055533" y="3073400"/>
                      <a:pt x="4050932" y="3050904"/>
                      <a:pt x="4064000" y="3048000"/>
                    </a:cubicBezTo>
                    <a:cubicBezTo>
                      <a:pt x="4157208" y="3027287"/>
                      <a:pt x="4157194" y="3048091"/>
                      <a:pt x="4191000" y="3098800"/>
                    </a:cubicBezTo>
                    <a:cubicBezTo>
                      <a:pt x="4195233" y="3119967"/>
                      <a:pt x="4194047" y="3142993"/>
                      <a:pt x="4203700" y="3162300"/>
                    </a:cubicBezTo>
                    <a:cubicBezTo>
                      <a:pt x="4248048" y="3250997"/>
                      <a:pt x="4381592" y="3191663"/>
                      <a:pt x="4445000" y="3187700"/>
                    </a:cubicBezTo>
                    <a:cubicBezTo>
                      <a:pt x="4449233" y="3166533"/>
                      <a:pt x="4450121" y="3144411"/>
                      <a:pt x="4457700" y="3124200"/>
                    </a:cubicBezTo>
                    <a:cubicBezTo>
                      <a:pt x="4484427" y="3052928"/>
                      <a:pt x="4529993" y="3081411"/>
                      <a:pt x="4610100" y="3073400"/>
                    </a:cubicBezTo>
                    <a:cubicBezTo>
                      <a:pt x="4605867" y="3048000"/>
                      <a:pt x="4610176" y="3019558"/>
                      <a:pt x="4597400" y="2997200"/>
                    </a:cubicBezTo>
                    <a:cubicBezTo>
                      <a:pt x="4590758" y="2985577"/>
                      <a:pt x="4571274" y="2990487"/>
                      <a:pt x="4559300" y="2984500"/>
                    </a:cubicBezTo>
                    <a:cubicBezTo>
                      <a:pt x="4545648" y="2977674"/>
                      <a:pt x="4533900" y="2967567"/>
                      <a:pt x="4521200" y="2959100"/>
                    </a:cubicBezTo>
                    <a:cubicBezTo>
                      <a:pt x="4512733" y="2946400"/>
                      <a:pt x="4497959" y="2936110"/>
                      <a:pt x="4495800" y="2921000"/>
                    </a:cubicBezTo>
                    <a:cubicBezTo>
                      <a:pt x="4489926" y="2879884"/>
                      <a:pt x="4518297" y="2863305"/>
                      <a:pt x="4533900" y="2832100"/>
                    </a:cubicBezTo>
                    <a:cubicBezTo>
                      <a:pt x="4557402" y="2785095"/>
                      <a:pt x="4537563" y="2788466"/>
                      <a:pt x="4559300" y="2730500"/>
                    </a:cubicBezTo>
                    <a:cubicBezTo>
                      <a:pt x="4564659" y="2716208"/>
                      <a:pt x="4572781" y="2701935"/>
                      <a:pt x="4584700" y="2692400"/>
                    </a:cubicBezTo>
                    <a:cubicBezTo>
                      <a:pt x="4592982" y="2685775"/>
                      <a:pt x="4670281" y="2667830"/>
                      <a:pt x="4673600" y="2667000"/>
                    </a:cubicBezTo>
                    <a:cubicBezTo>
                      <a:pt x="4715933" y="2671233"/>
                      <a:pt x="4761722" y="2662421"/>
                      <a:pt x="4800600" y="2679700"/>
                    </a:cubicBezTo>
                    <a:cubicBezTo>
                      <a:pt x="4812833" y="2685137"/>
                      <a:pt x="4796263" y="2707347"/>
                      <a:pt x="4787900" y="2717800"/>
                    </a:cubicBezTo>
                    <a:cubicBezTo>
                      <a:pt x="4778365" y="2729719"/>
                      <a:pt x="4762500" y="2734733"/>
                      <a:pt x="4749800" y="2743200"/>
                    </a:cubicBezTo>
                    <a:cubicBezTo>
                      <a:pt x="4758267" y="2755900"/>
                      <a:pt x="4762500" y="2772833"/>
                      <a:pt x="4775200" y="2781300"/>
                    </a:cubicBezTo>
                    <a:cubicBezTo>
                      <a:pt x="4816052" y="2808535"/>
                      <a:pt x="4912178" y="2784425"/>
                      <a:pt x="4940300" y="2781300"/>
                    </a:cubicBezTo>
                    <a:cubicBezTo>
                      <a:pt x="4944533" y="2764367"/>
                      <a:pt x="4939748" y="2741859"/>
                      <a:pt x="4953000" y="2730500"/>
                    </a:cubicBezTo>
                    <a:cubicBezTo>
                      <a:pt x="4973328" y="2713076"/>
                      <a:pt x="5029200" y="2705100"/>
                      <a:pt x="5029200" y="2705100"/>
                    </a:cubicBezTo>
                    <a:cubicBezTo>
                      <a:pt x="5054600" y="2709333"/>
                      <a:pt x="5083042" y="2705024"/>
                      <a:pt x="5105400" y="2717800"/>
                    </a:cubicBezTo>
                    <a:cubicBezTo>
                      <a:pt x="5177486" y="2758992"/>
                      <a:pt x="5034879" y="2776705"/>
                      <a:pt x="5168900" y="2743200"/>
                    </a:cubicBezTo>
                    <a:cubicBezTo>
                      <a:pt x="5173133" y="2730500"/>
                      <a:pt x="5179399" y="2718305"/>
                      <a:pt x="5181600" y="2705100"/>
                    </a:cubicBezTo>
                    <a:cubicBezTo>
                      <a:pt x="5187902" y="2667287"/>
                      <a:pt x="5176126" y="2624552"/>
                      <a:pt x="5194300" y="2590800"/>
                    </a:cubicBezTo>
                    <a:cubicBezTo>
                      <a:pt x="5208773" y="2563922"/>
                      <a:pt x="5270500" y="2540000"/>
                      <a:pt x="5270500" y="2540000"/>
                    </a:cubicBezTo>
                    <a:cubicBezTo>
                      <a:pt x="5306021" y="2433438"/>
                      <a:pt x="5270110" y="2574587"/>
                      <a:pt x="5257800" y="2463800"/>
                    </a:cubicBezTo>
                    <a:cubicBezTo>
                      <a:pt x="5253525" y="2425321"/>
                      <a:pt x="5284584" y="2345349"/>
                      <a:pt x="5295900" y="2311400"/>
                    </a:cubicBezTo>
                    <a:cubicBezTo>
                      <a:pt x="5300133" y="2298700"/>
                      <a:pt x="5297461" y="2280726"/>
                      <a:pt x="5308600" y="2273300"/>
                    </a:cubicBezTo>
                    <a:cubicBezTo>
                      <a:pt x="5321300" y="2264833"/>
                      <a:pt x="5332752" y="2254099"/>
                      <a:pt x="5346700" y="2247900"/>
                    </a:cubicBezTo>
                    <a:cubicBezTo>
                      <a:pt x="5371166" y="2237026"/>
                      <a:pt x="5422900" y="2222500"/>
                      <a:pt x="5422900" y="2222500"/>
                    </a:cubicBezTo>
                    <a:cubicBezTo>
                      <a:pt x="5473700" y="2226733"/>
                      <a:pt x="5539254" y="2199154"/>
                      <a:pt x="5575300" y="2235200"/>
                    </a:cubicBezTo>
                    <a:cubicBezTo>
                      <a:pt x="5611346" y="2271246"/>
                      <a:pt x="5565203" y="2342006"/>
                      <a:pt x="5588000" y="2387600"/>
                    </a:cubicBezTo>
                    <a:cubicBezTo>
                      <a:pt x="5599974" y="2411547"/>
                      <a:pt x="5664200" y="2413000"/>
                      <a:pt x="5664200" y="2413000"/>
                    </a:cubicBezTo>
                    <a:cubicBezTo>
                      <a:pt x="5672667" y="2425700"/>
                      <a:pt x="5684241" y="2436808"/>
                      <a:pt x="5689600" y="2451100"/>
                    </a:cubicBezTo>
                    <a:cubicBezTo>
                      <a:pt x="5697179" y="2471311"/>
                      <a:pt x="5684339" y="2502626"/>
                      <a:pt x="5702300" y="2514600"/>
                    </a:cubicBezTo>
                    <a:cubicBezTo>
                      <a:pt x="5730698" y="2533532"/>
                      <a:pt x="5770033" y="2523067"/>
                      <a:pt x="5803900" y="2527300"/>
                    </a:cubicBezTo>
                    <a:cubicBezTo>
                      <a:pt x="5799667" y="2548467"/>
                      <a:pt x="5803174" y="2572839"/>
                      <a:pt x="5791200" y="2590800"/>
                    </a:cubicBezTo>
                    <a:cubicBezTo>
                      <a:pt x="5783774" y="2601939"/>
                      <a:pt x="5762566" y="2594034"/>
                      <a:pt x="5753100" y="2603500"/>
                    </a:cubicBezTo>
                    <a:cubicBezTo>
                      <a:pt x="5743634" y="2612966"/>
                      <a:pt x="5744633" y="2628900"/>
                      <a:pt x="5740400" y="2641600"/>
                    </a:cubicBezTo>
                    <a:cubicBezTo>
                      <a:pt x="5748867" y="2654300"/>
                      <a:pt x="5759601" y="2665752"/>
                      <a:pt x="5765800" y="2679700"/>
                    </a:cubicBezTo>
                    <a:cubicBezTo>
                      <a:pt x="5776674" y="2704166"/>
                      <a:pt x="5791200" y="2755900"/>
                      <a:pt x="5791200" y="2755900"/>
                    </a:cubicBezTo>
                    <a:cubicBezTo>
                      <a:pt x="5795433" y="2785533"/>
                      <a:pt x="5791743" y="2817446"/>
                      <a:pt x="5803900" y="2844800"/>
                    </a:cubicBezTo>
                    <a:cubicBezTo>
                      <a:pt x="5810099" y="2858748"/>
                      <a:pt x="5838689" y="2855300"/>
                      <a:pt x="5842000" y="2870200"/>
                    </a:cubicBezTo>
                    <a:cubicBezTo>
                      <a:pt x="5859766" y="2950149"/>
                      <a:pt x="5829269" y="2946462"/>
                      <a:pt x="5803900" y="2997200"/>
                    </a:cubicBezTo>
                    <a:cubicBezTo>
                      <a:pt x="5797913" y="3009174"/>
                      <a:pt x="5795433" y="3022600"/>
                      <a:pt x="5791200" y="3035300"/>
                    </a:cubicBezTo>
                    <a:cubicBezTo>
                      <a:pt x="5888895" y="3067865"/>
                      <a:pt x="5819649" y="3050126"/>
                      <a:pt x="6019800" y="3035300"/>
                    </a:cubicBezTo>
                    <a:lnTo>
                      <a:pt x="6172200" y="3022600"/>
                    </a:lnTo>
                    <a:cubicBezTo>
                      <a:pt x="6189133" y="3026833"/>
                      <a:pt x="6209370" y="3024396"/>
                      <a:pt x="6223000" y="3035300"/>
                    </a:cubicBezTo>
                    <a:cubicBezTo>
                      <a:pt x="6233453" y="3043663"/>
                      <a:pt x="6223467" y="3067963"/>
                      <a:pt x="6235700" y="3073400"/>
                    </a:cubicBezTo>
                    <a:cubicBezTo>
                      <a:pt x="6266889" y="3087262"/>
                      <a:pt x="6303433" y="3081867"/>
                      <a:pt x="6337300" y="3086100"/>
                    </a:cubicBezTo>
                    <a:cubicBezTo>
                      <a:pt x="6379422" y="3100141"/>
                      <a:pt x="6474171" y="3103847"/>
                      <a:pt x="6400800" y="3187700"/>
                    </a:cubicBezTo>
                    <a:cubicBezTo>
                      <a:pt x="6383169" y="3207849"/>
                      <a:pt x="6324600" y="3213100"/>
                      <a:pt x="6324600" y="3213100"/>
                    </a:cubicBezTo>
                    <a:cubicBezTo>
                      <a:pt x="6320367" y="3225800"/>
                      <a:pt x="6306928" y="3238771"/>
                      <a:pt x="6311900" y="3251200"/>
                    </a:cubicBezTo>
                    <a:cubicBezTo>
                      <a:pt x="6317569" y="3265372"/>
                      <a:pt x="6339207" y="3265807"/>
                      <a:pt x="6350000" y="3276600"/>
                    </a:cubicBezTo>
                    <a:cubicBezTo>
                      <a:pt x="6374619" y="3301219"/>
                      <a:pt x="6377771" y="3321812"/>
                      <a:pt x="6388100" y="3352800"/>
                    </a:cubicBezTo>
                    <a:cubicBezTo>
                      <a:pt x="6375400" y="3361267"/>
                      <a:pt x="6360051" y="3366713"/>
                      <a:pt x="6350000" y="3378200"/>
                    </a:cubicBezTo>
                    <a:cubicBezTo>
                      <a:pt x="6329898" y="3401174"/>
                      <a:pt x="6299200" y="3454400"/>
                      <a:pt x="6299200" y="3454400"/>
                    </a:cubicBezTo>
                    <a:cubicBezTo>
                      <a:pt x="6294967" y="3522133"/>
                      <a:pt x="6315199" y="3596101"/>
                      <a:pt x="6286500" y="3657600"/>
                    </a:cubicBezTo>
                    <a:cubicBezTo>
                      <a:pt x="6275611" y="3680935"/>
                      <a:pt x="6232136" y="3658548"/>
                      <a:pt x="6210300" y="3644900"/>
                    </a:cubicBezTo>
                    <a:cubicBezTo>
                      <a:pt x="6194246" y="3634866"/>
                      <a:pt x="6194640" y="3610334"/>
                      <a:pt x="6184900" y="3594100"/>
                    </a:cubicBezTo>
                    <a:cubicBezTo>
                      <a:pt x="6169194" y="3567923"/>
                      <a:pt x="6151033" y="3543300"/>
                      <a:pt x="6134100" y="3517900"/>
                    </a:cubicBezTo>
                    <a:lnTo>
                      <a:pt x="6108700" y="3479800"/>
                    </a:lnTo>
                    <a:cubicBezTo>
                      <a:pt x="6104467" y="3458633"/>
                      <a:pt x="6111264" y="3431564"/>
                      <a:pt x="6096000" y="3416300"/>
                    </a:cubicBezTo>
                    <a:cubicBezTo>
                      <a:pt x="6077068" y="3397368"/>
                      <a:pt x="6019800" y="3390900"/>
                      <a:pt x="6019800" y="3390900"/>
                    </a:cubicBezTo>
                    <a:cubicBezTo>
                      <a:pt x="5985933" y="3395133"/>
                      <a:pt x="5941032" y="3378231"/>
                      <a:pt x="5918200" y="3403600"/>
                    </a:cubicBezTo>
                    <a:cubicBezTo>
                      <a:pt x="5892556" y="3432094"/>
                      <a:pt x="5918601" y="3481874"/>
                      <a:pt x="5905500" y="3517900"/>
                    </a:cubicBezTo>
                    <a:cubicBezTo>
                      <a:pt x="5900284" y="3532245"/>
                      <a:pt x="5880100" y="3534833"/>
                      <a:pt x="5867400" y="3543300"/>
                    </a:cubicBezTo>
                    <a:cubicBezTo>
                      <a:pt x="5812006" y="3626391"/>
                      <a:pt x="5786398" y="3611709"/>
                      <a:pt x="5854700" y="3632200"/>
                    </a:cubicBezTo>
                    <a:cubicBezTo>
                      <a:pt x="5884219" y="3641056"/>
                      <a:pt x="5913967" y="3649133"/>
                      <a:pt x="5943600" y="3657600"/>
                    </a:cubicBezTo>
                    <a:cubicBezTo>
                      <a:pt x="5952067" y="3708400"/>
                      <a:pt x="5940433" y="3767149"/>
                      <a:pt x="5969000" y="3810000"/>
                    </a:cubicBezTo>
                    <a:cubicBezTo>
                      <a:pt x="6001826" y="3859239"/>
                      <a:pt x="5989573" y="3833620"/>
                      <a:pt x="6007100" y="3886200"/>
                    </a:cubicBezTo>
                    <a:cubicBezTo>
                      <a:pt x="6019800" y="3881967"/>
                      <a:pt x="6031813" y="3873500"/>
                      <a:pt x="6045200" y="3873500"/>
                    </a:cubicBezTo>
                    <a:cubicBezTo>
                      <a:pt x="6058587" y="3873500"/>
                      <a:pt x="6074937" y="3875747"/>
                      <a:pt x="6083300" y="3886200"/>
                    </a:cubicBezTo>
                    <a:cubicBezTo>
                      <a:pt x="6094204" y="3899830"/>
                      <a:pt x="6091205" y="3920217"/>
                      <a:pt x="6096000" y="3937000"/>
                    </a:cubicBezTo>
                    <a:cubicBezTo>
                      <a:pt x="6099678" y="3949872"/>
                      <a:pt x="6100337" y="3964647"/>
                      <a:pt x="6108700" y="3975100"/>
                    </a:cubicBezTo>
                    <a:cubicBezTo>
                      <a:pt x="6118235" y="3987019"/>
                      <a:pt x="6134100" y="3992033"/>
                      <a:pt x="6146800" y="4000500"/>
                    </a:cubicBezTo>
                    <a:cubicBezTo>
                      <a:pt x="6167967" y="3992033"/>
                      <a:pt x="6189910" y="3985295"/>
                      <a:pt x="6210300" y="3975100"/>
                    </a:cubicBezTo>
                    <a:cubicBezTo>
                      <a:pt x="6223952" y="3968274"/>
                      <a:pt x="6239933" y="3937000"/>
                      <a:pt x="6248400" y="3949700"/>
                    </a:cubicBezTo>
                    <a:cubicBezTo>
                      <a:pt x="6267332" y="3978098"/>
                      <a:pt x="6253949" y="4017927"/>
                      <a:pt x="6261100" y="4051300"/>
                    </a:cubicBezTo>
                    <a:cubicBezTo>
                      <a:pt x="6265516" y="4071907"/>
                      <a:pt x="6286363" y="4145170"/>
                      <a:pt x="6311900" y="4165600"/>
                    </a:cubicBezTo>
                    <a:cubicBezTo>
                      <a:pt x="6322353" y="4173963"/>
                      <a:pt x="6337300" y="4174067"/>
                      <a:pt x="6350000" y="4178300"/>
                    </a:cubicBezTo>
                    <a:cubicBezTo>
                      <a:pt x="6394889" y="4160345"/>
                      <a:pt x="6416481" y="4156766"/>
                      <a:pt x="6451600" y="4127500"/>
                    </a:cubicBezTo>
                    <a:cubicBezTo>
                      <a:pt x="6490036" y="4095470"/>
                      <a:pt x="6510874" y="4052356"/>
                      <a:pt x="6565900" y="4038600"/>
                    </a:cubicBezTo>
                    <a:cubicBezTo>
                      <a:pt x="6582833" y="4034367"/>
                      <a:pt x="6599917" y="4030695"/>
                      <a:pt x="6616700" y="4025900"/>
                    </a:cubicBezTo>
                    <a:cubicBezTo>
                      <a:pt x="6629572" y="4022222"/>
                      <a:pt x="6641516" y="4014860"/>
                      <a:pt x="6654800" y="4013200"/>
                    </a:cubicBezTo>
                    <a:cubicBezTo>
                      <a:pt x="6709570" y="4006354"/>
                      <a:pt x="6764867" y="4004733"/>
                      <a:pt x="6819900" y="4000500"/>
                    </a:cubicBezTo>
                    <a:cubicBezTo>
                      <a:pt x="6832600" y="3987800"/>
                      <a:pt x="6854787" y="3980071"/>
                      <a:pt x="6858000" y="3962400"/>
                    </a:cubicBezTo>
                    <a:cubicBezTo>
                      <a:pt x="6864105" y="3928820"/>
                      <a:pt x="6851405" y="3894380"/>
                      <a:pt x="6845300" y="3860800"/>
                    </a:cubicBezTo>
                    <a:cubicBezTo>
                      <a:pt x="6842905" y="3847629"/>
                      <a:pt x="6842066" y="3832166"/>
                      <a:pt x="6832600" y="3822700"/>
                    </a:cubicBezTo>
                    <a:cubicBezTo>
                      <a:pt x="6823134" y="3813234"/>
                      <a:pt x="6807200" y="3814233"/>
                      <a:pt x="6794500" y="3810000"/>
                    </a:cubicBezTo>
                    <a:cubicBezTo>
                      <a:pt x="6782995" y="3801371"/>
                      <a:pt x="6724171" y="3755785"/>
                      <a:pt x="6705600" y="3746500"/>
                    </a:cubicBezTo>
                    <a:cubicBezTo>
                      <a:pt x="6693626" y="3740513"/>
                      <a:pt x="6680200" y="3738033"/>
                      <a:pt x="6667500" y="3733800"/>
                    </a:cubicBezTo>
                    <a:cubicBezTo>
                      <a:pt x="6663267" y="3721100"/>
                      <a:pt x="6660787" y="3707674"/>
                      <a:pt x="6654800" y="3695700"/>
                    </a:cubicBezTo>
                    <a:cubicBezTo>
                      <a:pt x="6605561" y="3597223"/>
                      <a:pt x="6648622" y="3715265"/>
                      <a:pt x="6616700" y="3619500"/>
                    </a:cubicBezTo>
                    <a:cubicBezTo>
                      <a:pt x="6620933" y="3602567"/>
                      <a:pt x="6629400" y="3586154"/>
                      <a:pt x="6629400" y="3568700"/>
                    </a:cubicBezTo>
                    <a:cubicBezTo>
                      <a:pt x="6629400" y="3552753"/>
                      <a:pt x="6609989" y="3497767"/>
                      <a:pt x="6604000" y="3479800"/>
                    </a:cubicBezTo>
                    <a:cubicBezTo>
                      <a:pt x="6612467" y="3467100"/>
                      <a:pt x="6619259" y="3453108"/>
                      <a:pt x="6629400" y="3441700"/>
                    </a:cubicBezTo>
                    <a:cubicBezTo>
                      <a:pt x="6653265" y="3414852"/>
                      <a:pt x="6705600" y="3365500"/>
                      <a:pt x="6705600" y="3365500"/>
                    </a:cubicBezTo>
                    <a:cubicBezTo>
                      <a:pt x="6701367" y="3340100"/>
                      <a:pt x="6698486" y="3314437"/>
                      <a:pt x="6692900" y="3289300"/>
                    </a:cubicBezTo>
                    <a:cubicBezTo>
                      <a:pt x="6689996" y="3276232"/>
                      <a:pt x="6680200" y="3264587"/>
                      <a:pt x="6680200" y="3251200"/>
                    </a:cubicBezTo>
                    <a:cubicBezTo>
                      <a:pt x="6680200" y="3231328"/>
                      <a:pt x="6694675" y="3097025"/>
                      <a:pt x="6718300" y="3073400"/>
                    </a:cubicBezTo>
                    <a:lnTo>
                      <a:pt x="6756400" y="3035300"/>
                    </a:lnTo>
                    <a:cubicBezTo>
                      <a:pt x="6760633" y="3022600"/>
                      <a:pt x="6759634" y="3006666"/>
                      <a:pt x="6769100" y="2997200"/>
                    </a:cubicBezTo>
                    <a:cubicBezTo>
                      <a:pt x="6778566" y="2987734"/>
                      <a:pt x="6796061" y="2991926"/>
                      <a:pt x="6807200" y="2984500"/>
                    </a:cubicBezTo>
                    <a:cubicBezTo>
                      <a:pt x="6822144" y="2974537"/>
                      <a:pt x="6832600" y="2959100"/>
                      <a:pt x="6845300" y="2946400"/>
                    </a:cubicBezTo>
                    <a:cubicBezTo>
                      <a:pt x="6849533" y="2933700"/>
                      <a:pt x="6852013" y="2920274"/>
                      <a:pt x="6858000" y="2908300"/>
                    </a:cubicBezTo>
                    <a:cubicBezTo>
                      <a:pt x="6888008" y="2848284"/>
                      <a:pt x="6926918" y="2860304"/>
                      <a:pt x="6870700" y="2755900"/>
                    </a:cubicBezTo>
                    <a:cubicBezTo>
                      <a:pt x="6856227" y="2729022"/>
                      <a:pt x="6794500" y="2705100"/>
                      <a:pt x="6794500" y="2705100"/>
                    </a:cubicBezTo>
                    <a:lnTo>
                      <a:pt x="6743700" y="2628900"/>
                    </a:lnTo>
                    <a:lnTo>
                      <a:pt x="6718300" y="2590800"/>
                    </a:lnTo>
                    <a:cubicBezTo>
                      <a:pt x="6689720" y="2476481"/>
                      <a:pt x="6722630" y="2616780"/>
                      <a:pt x="6692900" y="2438400"/>
                    </a:cubicBezTo>
                    <a:cubicBezTo>
                      <a:pt x="6690031" y="2421183"/>
                      <a:pt x="6683623" y="2404716"/>
                      <a:pt x="6680200" y="2387600"/>
                    </a:cubicBezTo>
                    <a:cubicBezTo>
                      <a:pt x="6675150" y="2362350"/>
                      <a:pt x="6682467" y="2332354"/>
                      <a:pt x="6667500" y="2311400"/>
                    </a:cubicBezTo>
                    <a:cubicBezTo>
                      <a:pt x="6657355" y="2297197"/>
                      <a:pt x="6633633" y="2302933"/>
                      <a:pt x="6616700" y="2298700"/>
                    </a:cubicBezTo>
                    <a:cubicBezTo>
                      <a:pt x="6626598" y="2120532"/>
                      <a:pt x="6576329" y="2107976"/>
                      <a:pt x="6667500" y="2032000"/>
                    </a:cubicBezTo>
                    <a:cubicBezTo>
                      <a:pt x="6679226" y="2022229"/>
                      <a:pt x="6692900" y="2015067"/>
                      <a:pt x="6705600" y="2006600"/>
                    </a:cubicBezTo>
                    <a:cubicBezTo>
                      <a:pt x="6709833" y="1993900"/>
                      <a:pt x="6718300" y="1981887"/>
                      <a:pt x="6718300" y="1968500"/>
                    </a:cubicBezTo>
                    <a:cubicBezTo>
                      <a:pt x="6718300" y="1895122"/>
                      <a:pt x="6642100" y="1926167"/>
                      <a:pt x="6591300" y="1892300"/>
                    </a:cubicBezTo>
                    <a:lnTo>
                      <a:pt x="6553200" y="1866900"/>
                    </a:lnTo>
                    <a:cubicBezTo>
                      <a:pt x="6540500" y="1871133"/>
                      <a:pt x="6522881" y="1868707"/>
                      <a:pt x="6515100" y="1879600"/>
                    </a:cubicBezTo>
                    <a:cubicBezTo>
                      <a:pt x="6499538" y="1901387"/>
                      <a:pt x="6489700" y="1955800"/>
                      <a:pt x="6489700" y="1955800"/>
                    </a:cubicBezTo>
                    <a:cubicBezTo>
                      <a:pt x="6485467" y="1985433"/>
                      <a:pt x="6489157" y="2017346"/>
                      <a:pt x="6477000" y="2044700"/>
                    </a:cubicBezTo>
                    <a:cubicBezTo>
                      <a:pt x="6461337" y="2079941"/>
                      <a:pt x="6361161" y="2081206"/>
                      <a:pt x="6350000" y="2082800"/>
                    </a:cubicBezTo>
                    <a:cubicBezTo>
                      <a:pt x="6341533" y="2099733"/>
                      <a:pt x="6330587" y="2115639"/>
                      <a:pt x="6324600" y="2133600"/>
                    </a:cubicBezTo>
                    <a:cubicBezTo>
                      <a:pt x="6317774" y="2154078"/>
                      <a:pt x="6317135" y="2176159"/>
                      <a:pt x="6311900" y="2197100"/>
                    </a:cubicBezTo>
                    <a:cubicBezTo>
                      <a:pt x="6308653" y="2210087"/>
                      <a:pt x="6308666" y="2225734"/>
                      <a:pt x="6299200" y="2235200"/>
                    </a:cubicBezTo>
                    <a:cubicBezTo>
                      <a:pt x="6289734" y="2244666"/>
                      <a:pt x="6273800" y="2243667"/>
                      <a:pt x="6261100" y="2247900"/>
                    </a:cubicBezTo>
                    <a:cubicBezTo>
                      <a:pt x="6230112" y="2237571"/>
                      <a:pt x="6209519" y="2234419"/>
                      <a:pt x="6184900" y="2209800"/>
                    </a:cubicBezTo>
                    <a:cubicBezTo>
                      <a:pt x="6174107" y="2199007"/>
                      <a:pt x="6172443" y="2179790"/>
                      <a:pt x="6159500" y="2171700"/>
                    </a:cubicBezTo>
                    <a:cubicBezTo>
                      <a:pt x="6136796" y="2157510"/>
                      <a:pt x="6083300" y="2146300"/>
                      <a:pt x="6083300" y="2146300"/>
                    </a:cubicBezTo>
                    <a:cubicBezTo>
                      <a:pt x="6074833" y="2133600"/>
                      <a:pt x="6064099" y="2122148"/>
                      <a:pt x="6057900" y="2108200"/>
                    </a:cubicBezTo>
                    <a:cubicBezTo>
                      <a:pt x="6047026" y="2083734"/>
                      <a:pt x="6054777" y="2046852"/>
                      <a:pt x="6032500" y="2032000"/>
                    </a:cubicBezTo>
                    <a:lnTo>
                      <a:pt x="5956300" y="1981200"/>
                    </a:lnTo>
                    <a:lnTo>
                      <a:pt x="5918200" y="1955800"/>
                    </a:lnTo>
                    <a:cubicBezTo>
                      <a:pt x="5912211" y="1937833"/>
                      <a:pt x="5892800" y="1882847"/>
                      <a:pt x="5892800" y="1866900"/>
                    </a:cubicBezTo>
                    <a:cubicBezTo>
                      <a:pt x="5892800" y="1828566"/>
                      <a:pt x="5901267" y="1790700"/>
                      <a:pt x="5905500" y="1752600"/>
                    </a:cubicBezTo>
                    <a:cubicBezTo>
                      <a:pt x="5901267" y="1727200"/>
                      <a:pt x="5907567" y="1697496"/>
                      <a:pt x="5892800" y="1676400"/>
                    </a:cubicBezTo>
                    <a:cubicBezTo>
                      <a:pt x="5875294" y="1651391"/>
                      <a:pt x="5842000" y="1642533"/>
                      <a:pt x="5816600" y="1625600"/>
                    </a:cubicBezTo>
                    <a:lnTo>
                      <a:pt x="5778500" y="1600200"/>
                    </a:lnTo>
                    <a:cubicBezTo>
                      <a:pt x="5736167" y="1604433"/>
                      <a:pt x="5691483" y="1598361"/>
                      <a:pt x="5651500" y="1612900"/>
                    </a:cubicBezTo>
                    <a:cubicBezTo>
                      <a:pt x="5638919" y="1617475"/>
                      <a:pt x="5642478" y="1638128"/>
                      <a:pt x="5638800" y="1651000"/>
                    </a:cubicBezTo>
                    <a:cubicBezTo>
                      <a:pt x="5634005" y="1667783"/>
                      <a:pt x="5630333" y="1684867"/>
                      <a:pt x="5626100" y="1701800"/>
                    </a:cubicBezTo>
                    <a:cubicBezTo>
                      <a:pt x="5609167" y="1697567"/>
                      <a:pt x="5586659" y="1702352"/>
                      <a:pt x="5575300" y="1689100"/>
                    </a:cubicBezTo>
                    <a:cubicBezTo>
                      <a:pt x="5557876" y="1668772"/>
                      <a:pt x="5575300" y="1621367"/>
                      <a:pt x="5549900" y="1612900"/>
                    </a:cubicBezTo>
                    <a:cubicBezTo>
                      <a:pt x="5441321" y="1576707"/>
                      <a:pt x="5500267" y="1590821"/>
                      <a:pt x="5372100" y="1574800"/>
                    </a:cubicBezTo>
                    <a:cubicBezTo>
                      <a:pt x="5367867" y="1562100"/>
                      <a:pt x="5359400" y="1550087"/>
                      <a:pt x="5359400" y="1536700"/>
                    </a:cubicBezTo>
                    <a:cubicBezTo>
                      <a:pt x="5359400" y="1519246"/>
                      <a:pt x="5367305" y="1502683"/>
                      <a:pt x="5372100" y="1485900"/>
                    </a:cubicBezTo>
                    <a:cubicBezTo>
                      <a:pt x="5375778" y="1473028"/>
                      <a:pt x="5379527" y="1460105"/>
                      <a:pt x="5384800" y="1447800"/>
                    </a:cubicBezTo>
                    <a:cubicBezTo>
                      <a:pt x="5400691" y="1410720"/>
                      <a:pt x="5413454" y="1382131"/>
                      <a:pt x="5448300" y="1358900"/>
                    </a:cubicBezTo>
                    <a:cubicBezTo>
                      <a:pt x="5459439" y="1351474"/>
                      <a:pt x="5473700" y="1350433"/>
                      <a:pt x="5486400" y="1346200"/>
                    </a:cubicBezTo>
                    <a:cubicBezTo>
                      <a:pt x="5494867" y="1333500"/>
                      <a:pt x="5510713" y="1323325"/>
                      <a:pt x="5511800" y="1308100"/>
                    </a:cubicBezTo>
                    <a:cubicBezTo>
                      <a:pt x="5515131" y="1261460"/>
                      <a:pt x="5507226" y="1214447"/>
                      <a:pt x="5499100" y="1168400"/>
                    </a:cubicBezTo>
                    <a:cubicBezTo>
                      <a:pt x="5491292" y="1124157"/>
                      <a:pt x="5470565" y="1072480"/>
                      <a:pt x="5435600" y="1041400"/>
                    </a:cubicBezTo>
                    <a:cubicBezTo>
                      <a:pt x="5412784" y="1021119"/>
                      <a:pt x="5380986" y="1012186"/>
                      <a:pt x="5359400" y="990600"/>
                    </a:cubicBezTo>
                    <a:lnTo>
                      <a:pt x="5321300" y="952500"/>
                    </a:lnTo>
                    <a:cubicBezTo>
                      <a:pt x="5325533" y="939800"/>
                      <a:pt x="5323107" y="922181"/>
                      <a:pt x="5334000" y="914400"/>
                    </a:cubicBezTo>
                    <a:cubicBezTo>
                      <a:pt x="5355787" y="898838"/>
                      <a:pt x="5384800" y="897467"/>
                      <a:pt x="5410200" y="889000"/>
                    </a:cubicBezTo>
                    <a:cubicBezTo>
                      <a:pt x="5462780" y="871473"/>
                      <a:pt x="5437161" y="883726"/>
                      <a:pt x="5486400" y="850900"/>
                    </a:cubicBezTo>
                    <a:cubicBezTo>
                      <a:pt x="5477933" y="838200"/>
                      <a:pt x="5471793" y="823593"/>
                      <a:pt x="5461000" y="812800"/>
                    </a:cubicBezTo>
                    <a:cubicBezTo>
                      <a:pt x="5417252" y="769052"/>
                      <a:pt x="5372147" y="781761"/>
                      <a:pt x="5308600" y="774700"/>
                    </a:cubicBezTo>
                    <a:cubicBezTo>
                      <a:pt x="5300133" y="762000"/>
                      <a:pt x="5289213" y="750629"/>
                      <a:pt x="5283200" y="736600"/>
                    </a:cubicBezTo>
                    <a:cubicBezTo>
                      <a:pt x="5258767" y="679589"/>
                      <a:pt x="5258163" y="500747"/>
                      <a:pt x="5257800" y="495300"/>
                    </a:cubicBezTo>
                    <a:cubicBezTo>
                      <a:pt x="5194300" y="516467"/>
                      <a:pt x="5223933" y="495300"/>
                      <a:pt x="5194300" y="584200"/>
                    </a:cubicBezTo>
                    <a:lnTo>
                      <a:pt x="5181600" y="622300"/>
                    </a:lnTo>
                    <a:cubicBezTo>
                      <a:pt x="5185833" y="651933"/>
                      <a:pt x="5180913" y="684426"/>
                      <a:pt x="5194300" y="711200"/>
                    </a:cubicBezTo>
                    <a:cubicBezTo>
                      <a:pt x="5200287" y="723174"/>
                      <a:pt x="5220426" y="717913"/>
                      <a:pt x="5232400" y="723900"/>
                    </a:cubicBezTo>
                    <a:cubicBezTo>
                      <a:pt x="5246052" y="730726"/>
                      <a:pt x="5257800" y="740833"/>
                      <a:pt x="5270500" y="749300"/>
                    </a:cubicBezTo>
                    <a:cubicBezTo>
                      <a:pt x="5274733" y="762000"/>
                      <a:pt x="5290981" y="776507"/>
                      <a:pt x="5283200" y="787400"/>
                    </a:cubicBezTo>
                    <a:cubicBezTo>
                      <a:pt x="5265457" y="812241"/>
                      <a:pt x="5207000" y="838200"/>
                      <a:pt x="5207000" y="838200"/>
                    </a:cubicBezTo>
                    <a:cubicBezTo>
                      <a:pt x="5215467" y="872067"/>
                      <a:pt x="5218649" y="907714"/>
                      <a:pt x="5232400" y="939800"/>
                    </a:cubicBezTo>
                    <a:cubicBezTo>
                      <a:pt x="5244425" y="967859"/>
                      <a:pt x="5283200" y="1016000"/>
                      <a:pt x="5283200" y="1016000"/>
                    </a:cubicBezTo>
                    <a:cubicBezTo>
                      <a:pt x="5278967" y="1041400"/>
                      <a:pt x="5278643" y="1067771"/>
                      <a:pt x="5270500" y="1092200"/>
                    </a:cubicBezTo>
                    <a:cubicBezTo>
                      <a:pt x="5260340" y="1122680"/>
                      <a:pt x="5234093" y="1142153"/>
                      <a:pt x="5207000" y="1155700"/>
                    </a:cubicBezTo>
                    <a:cubicBezTo>
                      <a:pt x="5195026" y="1161687"/>
                      <a:pt x="5181600" y="1164167"/>
                      <a:pt x="5168900" y="1168400"/>
                    </a:cubicBezTo>
                    <a:cubicBezTo>
                      <a:pt x="5156200" y="1181100"/>
                      <a:pt x="5139522" y="1190800"/>
                      <a:pt x="5130800" y="1206500"/>
                    </a:cubicBezTo>
                    <a:cubicBezTo>
                      <a:pt x="5117797" y="1229905"/>
                      <a:pt x="5127677" y="1267848"/>
                      <a:pt x="5105400" y="1282700"/>
                    </a:cubicBezTo>
                    <a:lnTo>
                      <a:pt x="5029200" y="1333500"/>
                    </a:lnTo>
                    <a:lnTo>
                      <a:pt x="4876800" y="1231900"/>
                    </a:lnTo>
                    <a:lnTo>
                      <a:pt x="4838700" y="1206500"/>
                    </a:lnTo>
                    <a:cubicBezTo>
                      <a:pt x="4826000" y="1198033"/>
                      <a:pt x="4815408" y="1184802"/>
                      <a:pt x="4800600" y="1181100"/>
                    </a:cubicBezTo>
                    <a:cubicBezTo>
                      <a:pt x="4724818" y="1162155"/>
                      <a:pt x="4767017" y="1171269"/>
                      <a:pt x="4673600" y="1155700"/>
                    </a:cubicBezTo>
                    <a:cubicBezTo>
                      <a:pt x="4660900" y="1143000"/>
                      <a:pt x="4645463" y="1132544"/>
                      <a:pt x="4635500" y="1117600"/>
                    </a:cubicBezTo>
                    <a:cubicBezTo>
                      <a:pt x="4561982" y="1007322"/>
                      <a:pt x="4706243" y="1162943"/>
                      <a:pt x="4584700" y="1041400"/>
                    </a:cubicBezTo>
                    <a:cubicBezTo>
                      <a:pt x="4559976" y="967227"/>
                      <a:pt x="4591345" y="1035345"/>
                      <a:pt x="4533900" y="977900"/>
                    </a:cubicBezTo>
                    <a:cubicBezTo>
                      <a:pt x="4449233" y="893233"/>
                      <a:pt x="4572000" y="982133"/>
                      <a:pt x="4470400" y="914400"/>
                    </a:cubicBezTo>
                    <a:cubicBezTo>
                      <a:pt x="4466167" y="901700"/>
                      <a:pt x="4457700" y="889687"/>
                      <a:pt x="4457700" y="876300"/>
                    </a:cubicBezTo>
                    <a:cubicBezTo>
                      <a:pt x="4457700" y="842433"/>
                      <a:pt x="4491567" y="833967"/>
                      <a:pt x="4457700" y="800100"/>
                    </a:cubicBezTo>
                    <a:cubicBezTo>
                      <a:pt x="4448234" y="790634"/>
                      <a:pt x="4432300" y="791633"/>
                      <a:pt x="4419600" y="787400"/>
                    </a:cubicBezTo>
                    <a:cubicBezTo>
                      <a:pt x="4402667" y="762000"/>
                      <a:pt x="4376204" y="740816"/>
                      <a:pt x="4368800" y="711200"/>
                    </a:cubicBezTo>
                    <a:cubicBezTo>
                      <a:pt x="4364567" y="694267"/>
                      <a:pt x="4365782" y="674923"/>
                      <a:pt x="4356100" y="660400"/>
                    </a:cubicBezTo>
                    <a:cubicBezTo>
                      <a:pt x="4347633" y="647700"/>
                      <a:pt x="4330700" y="643467"/>
                      <a:pt x="4318000" y="635000"/>
                    </a:cubicBezTo>
                    <a:cubicBezTo>
                      <a:pt x="4258505" y="654832"/>
                      <a:pt x="4265181" y="658695"/>
                      <a:pt x="4178300" y="635000"/>
                    </a:cubicBezTo>
                    <a:cubicBezTo>
                      <a:pt x="4163574" y="630984"/>
                      <a:pt x="4152900" y="618067"/>
                      <a:pt x="4140200" y="609600"/>
                    </a:cubicBezTo>
                    <a:cubicBezTo>
                      <a:pt x="4135967" y="596900"/>
                      <a:pt x="4134001" y="583202"/>
                      <a:pt x="4127500" y="571500"/>
                    </a:cubicBezTo>
                    <a:cubicBezTo>
                      <a:pt x="4112675" y="544815"/>
                      <a:pt x="4076700" y="495300"/>
                      <a:pt x="4076700" y="495300"/>
                    </a:cubicBezTo>
                    <a:cubicBezTo>
                      <a:pt x="4089400" y="486833"/>
                      <a:pt x="4109131" y="484072"/>
                      <a:pt x="4114800" y="469900"/>
                    </a:cubicBezTo>
                    <a:cubicBezTo>
                      <a:pt x="4127714" y="437614"/>
                      <a:pt x="4078530" y="416087"/>
                      <a:pt x="4064000" y="406400"/>
                    </a:cubicBezTo>
                    <a:cubicBezTo>
                      <a:pt x="4000937" y="311805"/>
                      <a:pt x="4081988" y="427986"/>
                      <a:pt x="4000500" y="330200"/>
                    </a:cubicBezTo>
                    <a:cubicBezTo>
                      <a:pt x="3990729" y="318474"/>
                      <a:pt x="3983567" y="304800"/>
                      <a:pt x="3975100" y="292100"/>
                    </a:cubicBezTo>
                    <a:cubicBezTo>
                      <a:pt x="3949700" y="296333"/>
                      <a:pt x="3921932" y="293284"/>
                      <a:pt x="3898900" y="304800"/>
                    </a:cubicBezTo>
                    <a:cubicBezTo>
                      <a:pt x="3885248" y="311626"/>
                      <a:pt x="3885419" y="333365"/>
                      <a:pt x="3873500" y="342900"/>
                    </a:cubicBezTo>
                    <a:cubicBezTo>
                      <a:pt x="3863047" y="351263"/>
                      <a:pt x="3848100" y="351367"/>
                      <a:pt x="3835400" y="355600"/>
                    </a:cubicBezTo>
                    <a:cubicBezTo>
                      <a:pt x="3739635" y="323678"/>
                      <a:pt x="3857677" y="366739"/>
                      <a:pt x="3759200" y="317500"/>
                    </a:cubicBezTo>
                    <a:cubicBezTo>
                      <a:pt x="3654040" y="264920"/>
                      <a:pt x="3792189" y="352193"/>
                      <a:pt x="3683000" y="279400"/>
                    </a:cubicBezTo>
                    <a:cubicBezTo>
                      <a:pt x="3674533" y="266700"/>
                      <a:pt x="3661986" y="255920"/>
                      <a:pt x="3657600" y="241300"/>
                    </a:cubicBezTo>
                    <a:cubicBezTo>
                      <a:pt x="3648998" y="212628"/>
                      <a:pt x="3666067" y="173567"/>
                      <a:pt x="3644900" y="152400"/>
                    </a:cubicBezTo>
                    <a:cubicBezTo>
                      <a:pt x="3623733" y="131233"/>
                      <a:pt x="3585633" y="143933"/>
                      <a:pt x="3556000" y="139700"/>
                    </a:cubicBezTo>
                    <a:cubicBezTo>
                      <a:pt x="3539067" y="131233"/>
                      <a:pt x="3522778" y="121331"/>
                      <a:pt x="3505200" y="114300"/>
                    </a:cubicBezTo>
                    <a:cubicBezTo>
                      <a:pt x="3480341" y="104356"/>
                      <a:pt x="3429000" y="88900"/>
                      <a:pt x="3429000" y="88900"/>
                    </a:cubicBezTo>
                    <a:cubicBezTo>
                      <a:pt x="3424767" y="76200"/>
                      <a:pt x="3425766" y="60266"/>
                      <a:pt x="3416300" y="50800"/>
                    </a:cubicBezTo>
                    <a:cubicBezTo>
                      <a:pt x="3406834" y="41334"/>
                      <a:pt x="3391587" y="38100"/>
                      <a:pt x="3378200" y="38100"/>
                    </a:cubicBezTo>
                    <a:cubicBezTo>
                      <a:pt x="3339866" y="38100"/>
                      <a:pt x="3302000" y="46567"/>
                      <a:pt x="3263900" y="50800"/>
                    </a:cubicBezTo>
                    <a:cubicBezTo>
                      <a:pt x="3259062" y="65314"/>
                      <a:pt x="3251805" y="120952"/>
                      <a:pt x="3213100" y="101600"/>
                    </a:cubicBezTo>
                    <a:cubicBezTo>
                      <a:pt x="3201126" y="95613"/>
                      <a:pt x="3209866" y="72966"/>
                      <a:pt x="3200400" y="63500"/>
                    </a:cubicBezTo>
                    <a:cubicBezTo>
                      <a:pt x="3190934" y="54034"/>
                      <a:pt x="3174274" y="56787"/>
                      <a:pt x="3162300" y="50800"/>
                    </a:cubicBezTo>
                    <a:cubicBezTo>
                      <a:pt x="3148648" y="43974"/>
                      <a:pt x="3138148" y="31599"/>
                      <a:pt x="3124200" y="25400"/>
                    </a:cubicBezTo>
                    <a:cubicBezTo>
                      <a:pt x="3099734" y="14526"/>
                      <a:pt x="3048000" y="0"/>
                      <a:pt x="3048000" y="0"/>
                    </a:cubicBezTo>
                    <a:cubicBezTo>
                      <a:pt x="3022600" y="4233"/>
                      <a:pt x="2991908" y="-3386"/>
                      <a:pt x="2971800" y="12700"/>
                    </a:cubicBezTo>
                    <a:cubicBezTo>
                      <a:pt x="2961347" y="21063"/>
                      <a:pt x="2978513" y="38826"/>
                      <a:pt x="2984500" y="50800"/>
                    </a:cubicBezTo>
                    <a:cubicBezTo>
                      <a:pt x="3015186" y="112172"/>
                      <a:pt x="2997296" y="73431"/>
                      <a:pt x="3048000" y="101600"/>
                    </a:cubicBezTo>
                    <a:cubicBezTo>
                      <a:pt x="3074685" y="116425"/>
                      <a:pt x="3098800" y="135467"/>
                      <a:pt x="3124200" y="152400"/>
                    </a:cubicBezTo>
                    <a:lnTo>
                      <a:pt x="3162300" y="177800"/>
                    </a:lnTo>
                    <a:lnTo>
                      <a:pt x="3162300" y="203200"/>
                    </a:lnTo>
                    <a:lnTo>
                      <a:pt x="3175000" y="203200"/>
                    </a:lnTo>
                    <a:lnTo>
                      <a:pt x="3048000" y="190500"/>
                    </a:lnTo>
                    <a:lnTo>
                      <a:pt x="2984500" y="241300"/>
                    </a:lnTo>
                    <a:lnTo>
                      <a:pt x="2921000" y="279400"/>
                    </a:lnTo>
                    <a:lnTo>
                      <a:pt x="2844800" y="279400"/>
                    </a:lnTo>
                    <a:lnTo>
                      <a:pt x="2844800" y="381000"/>
                    </a:lnTo>
                    <a:lnTo>
                      <a:pt x="2882900" y="495300"/>
                    </a:lnTo>
                    <a:lnTo>
                      <a:pt x="2844800" y="584200"/>
                    </a:lnTo>
                    <a:lnTo>
                      <a:pt x="2895600" y="482600"/>
                    </a:lnTo>
                    <a:lnTo>
                      <a:pt x="2882900" y="469900"/>
                    </a:lnTo>
                    <a:lnTo>
                      <a:pt x="2832100" y="292100"/>
                    </a:lnTo>
                  </a:path>
                </a:pathLst>
              </a:custGeom>
              <a:solidFill>
                <a:srgbClr val="92D050"/>
              </a:solidFill>
              <a:ln w="28575" cap="flat" cmpd="sng" algn="ctr">
                <a:solidFill>
                  <a:srgbClr val="9BBB59">
                    <a:lumMod val="75000"/>
                  </a:srgbClr>
                </a:solidFill>
                <a:prstDash val="solid"/>
              </a:ln>
              <a:effectLst/>
            </p:spPr>
            <p:txBody>
              <a:bodyPr rtlCol="0" anchor="ctr"/>
              <a:lstStyle/>
              <a:p>
                <a:pPr algn="ctr">
                  <a:defRPr/>
                </a:pPr>
                <a:endParaRPr lang="id-ID" kern="0">
                  <a:solidFill>
                    <a:prstClr val="black"/>
                  </a:solidFill>
                  <a:latin typeface="Arial"/>
                </a:endParaRPr>
              </a:p>
            </p:txBody>
          </p:sp>
        </p:grpSp>
        <p:sp>
          <p:nvSpPr>
            <p:cNvPr id="59" name="Rectangle 58"/>
            <p:cNvSpPr/>
            <p:nvPr/>
          </p:nvSpPr>
          <p:spPr>
            <a:xfrm>
              <a:off x="3133725" y="1700808"/>
              <a:ext cx="1524000" cy="419100"/>
            </a:xfrm>
            <a:prstGeom prst="rect">
              <a:avLst/>
            </a:prstGeom>
            <a:noFill/>
            <a:ln w="25400" cap="flat" cmpd="sng" algn="ctr">
              <a:noFill/>
              <a:prstDash val="solid"/>
            </a:ln>
            <a:effectLst/>
          </p:spPr>
          <p:txBody>
            <a:bodyPr rtlCol="0" anchor="ctr"/>
            <a:lstStyle/>
            <a:p>
              <a:pPr algn="ctr">
                <a:defRPr/>
              </a:pPr>
              <a:r>
                <a:rPr lang="id-ID" sz="900" b="1" kern="0" dirty="0">
                  <a:solidFill>
                    <a:prstClr val="white"/>
                  </a:solidFill>
                  <a:latin typeface="Arial"/>
                </a:rPr>
                <a:t>DKI JAKARTA</a:t>
              </a:r>
            </a:p>
          </p:txBody>
        </p:sp>
        <p:sp>
          <p:nvSpPr>
            <p:cNvPr id="60" name="Rectangle 59"/>
            <p:cNvSpPr/>
            <p:nvPr/>
          </p:nvSpPr>
          <p:spPr>
            <a:xfrm>
              <a:off x="5029200" y="2889248"/>
              <a:ext cx="1899444" cy="480639"/>
            </a:xfrm>
            <a:prstGeom prst="rect">
              <a:avLst/>
            </a:prstGeom>
            <a:noFill/>
            <a:ln w="25400" cap="flat" cmpd="sng" algn="ctr">
              <a:noFill/>
              <a:prstDash val="solid"/>
            </a:ln>
            <a:effectLst/>
          </p:spPr>
          <p:txBody>
            <a:bodyPr rtlCol="0" anchor="ctr"/>
            <a:lstStyle/>
            <a:p>
              <a:pPr algn="ctr">
                <a:defRPr/>
              </a:pPr>
              <a:r>
                <a:rPr lang="en-US" sz="900" b="1" kern="0" dirty="0">
                  <a:solidFill>
                    <a:prstClr val="white"/>
                  </a:solidFill>
                  <a:latin typeface="Arial"/>
                </a:rPr>
                <a:t>METROPOLITAN </a:t>
              </a:r>
              <a:r>
                <a:rPr lang="id-ID" sz="900" b="1" kern="0" dirty="0">
                  <a:solidFill>
                    <a:prstClr val="white"/>
                  </a:solidFill>
                  <a:latin typeface="Arial"/>
                </a:rPr>
                <a:t>BODEBEK</a:t>
              </a:r>
              <a:r>
                <a:rPr lang="en-US" sz="900" b="1" kern="0" dirty="0">
                  <a:solidFill>
                    <a:prstClr val="white"/>
                  </a:solidFill>
                  <a:latin typeface="Arial"/>
                </a:rPr>
                <a:t> KARPUR</a:t>
              </a:r>
              <a:endParaRPr lang="id-ID" sz="900" b="1" kern="0" dirty="0">
                <a:solidFill>
                  <a:prstClr val="white"/>
                </a:solidFill>
                <a:latin typeface="Arial"/>
              </a:endParaRPr>
            </a:p>
          </p:txBody>
        </p:sp>
        <p:sp>
          <p:nvSpPr>
            <p:cNvPr id="61" name="Curved Down Arrow 60"/>
            <p:cNvSpPr/>
            <p:nvPr/>
          </p:nvSpPr>
          <p:spPr>
            <a:xfrm rot="1429326">
              <a:off x="3659701" y="860692"/>
              <a:ext cx="4415399" cy="1319083"/>
            </a:xfrm>
            <a:prstGeom prst="curvedDownArrow">
              <a:avLst/>
            </a:prstGeom>
            <a:solidFill>
              <a:srgbClr val="FFC000">
                <a:alpha val="80000"/>
              </a:srgbClr>
            </a:solidFill>
            <a:ln w="25400" cap="flat" cmpd="sng" algn="ctr">
              <a:solidFill>
                <a:srgbClr val="1F497D"/>
              </a:solidFill>
              <a:prstDash val="solid"/>
            </a:ln>
            <a:effectLst/>
          </p:spPr>
          <p:txBody>
            <a:bodyPr rtlCol="0" anchor="ctr"/>
            <a:lstStyle/>
            <a:p>
              <a:pPr algn="ctr">
                <a:defRPr/>
              </a:pPr>
              <a:endParaRPr lang="id-ID" kern="0">
                <a:solidFill>
                  <a:prstClr val="black"/>
                </a:solidFill>
                <a:latin typeface="Arial"/>
              </a:endParaRPr>
            </a:p>
          </p:txBody>
        </p:sp>
        <p:sp>
          <p:nvSpPr>
            <p:cNvPr id="62" name="Curved Down Arrow 61"/>
            <p:cNvSpPr/>
            <p:nvPr/>
          </p:nvSpPr>
          <p:spPr>
            <a:xfrm rot="11717415">
              <a:off x="2808051" y="3153806"/>
              <a:ext cx="4434283" cy="1224582"/>
            </a:xfrm>
            <a:prstGeom prst="curvedDownArrow">
              <a:avLst/>
            </a:prstGeom>
            <a:solidFill>
              <a:srgbClr val="FFC000">
                <a:alpha val="80000"/>
              </a:srgbClr>
            </a:solidFill>
            <a:ln w="25400" cap="flat" cmpd="sng" algn="ctr">
              <a:solidFill>
                <a:srgbClr val="1F497D"/>
              </a:solidFill>
              <a:prstDash val="solid"/>
            </a:ln>
            <a:effectLst/>
          </p:spPr>
          <p:txBody>
            <a:bodyPr rtlCol="0" anchor="ctr"/>
            <a:lstStyle/>
            <a:p>
              <a:pPr algn="ctr">
                <a:defRPr/>
              </a:pPr>
              <a:endParaRPr lang="id-ID" kern="0">
                <a:solidFill>
                  <a:prstClr val="black"/>
                </a:solidFill>
                <a:latin typeface="Arial"/>
              </a:endParaRPr>
            </a:p>
          </p:txBody>
        </p:sp>
      </p:grpSp>
      <p:graphicFrame>
        <p:nvGraphicFramePr>
          <p:cNvPr id="67" name="Table 66"/>
          <p:cNvGraphicFramePr>
            <a:graphicFrameLocks noGrp="1"/>
          </p:cNvGraphicFramePr>
          <p:nvPr>
            <p:extLst/>
          </p:nvPr>
        </p:nvGraphicFramePr>
        <p:xfrm>
          <a:off x="30928" y="1720455"/>
          <a:ext cx="3109719" cy="1587546"/>
        </p:xfrm>
        <a:graphic>
          <a:graphicData uri="http://schemas.openxmlformats.org/drawingml/2006/table">
            <a:tbl>
              <a:tblPr firstRow="1" bandRow="1">
                <a:tableStyleId>{3C2FFA5D-87B4-456A-9821-1D502468CF0F}</a:tableStyleId>
              </a:tblPr>
              <a:tblGrid>
                <a:gridCol w="779067"/>
                <a:gridCol w="1112953"/>
                <a:gridCol w="1217699"/>
              </a:tblGrid>
              <a:tr h="264591">
                <a:tc gridSpan="3">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id-ID" sz="1200" dirty="0" smtClean="0"/>
                        <a:t>METROPOLITAN</a:t>
                      </a:r>
                      <a:r>
                        <a:rPr lang="id-ID" sz="1200" baseline="0" dirty="0" smtClean="0"/>
                        <a:t> </a:t>
                      </a:r>
                      <a:r>
                        <a:rPr lang="en-US" sz="1200" dirty="0" smtClean="0"/>
                        <a:t>DKI JAKARTA</a:t>
                      </a:r>
                      <a:endParaRPr lang="id-ID" sz="1200" dirty="0"/>
                    </a:p>
                  </a:txBody>
                  <a:tcPr marL="81711" marR="81711" marT="40855" marB="40855"/>
                </a:tc>
                <a:tc hMerge="1">
                  <a:txBody>
                    <a:bodyPr/>
                    <a:lstStyle/>
                    <a:p>
                      <a:pPr algn="ctr"/>
                      <a:endParaRPr lang="id-ID" sz="1000" dirty="0"/>
                    </a:p>
                  </a:txBody>
                  <a:tcPr marL="81710" marR="81710" marT="40855" marB="40855"/>
                </a:tc>
                <a:tc hMerge="1">
                  <a:txBody>
                    <a:bodyPr/>
                    <a:lstStyle/>
                    <a:p>
                      <a:pPr algn="ctr"/>
                      <a:endParaRPr lang="id-ID" sz="1000" dirty="0"/>
                    </a:p>
                  </a:txBody>
                  <a:tcPr marL="81710" marR="81710" marT="40855" marB="40855"/>
                </a:tc>
              </a:tr>
              <a:tr h="264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err="1" smtClean="0"/>
                        <a:t>Tahun</a:t>
                      </a:r>
                      <a:endParaRPr lang="id-ID" sz="1200" b="1"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err="1" smtClean="0"/>
                        <a:t>Penduduk</a:t>
                      </a:r>
                      <a:endParaRPr lang="id-ID" sz="1200"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err="1" smtClean="0"/>
                        <a:t>Luas</a:t>
                      </a:r>
                      <a:r>
                        <a:rPr lang="en-US" sz="1200" dirty="0" smtClean="0"/>
                        <a:t> Wilayah</a:t>
                      </a:r>
                      <a:endParaRPr lang="id-ID" sz="1200" dirty="0"/>
                    </a:p>
                  </a:txBody>
                  <a:tcPr marL="81711" marR="81711" marT="40855" marB="40855"/>
                </a:tc>
              </a:tr>
              <a:tr h="264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2010</a:t>
                      </a:r>
                      <a:endParaRPr lang="id-ID" sz="1200" b="1"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200" dirty="0" smtClean="0"/>
                        <a:t>9,6</a:t>
                      </a:r>
                      <a:r>
                        <a:rPr lang="id-ID" sz="1200" dirty="0" smtClean="0"/>
                        <a:t> </a:t>
                      </a:r>
                      <a:r>
                        <a:rPr lang="en-US" sz="1200" dirty="0" err="1" smtClean="0"/>
                        <a:t>juta</a:t>
                      </a:r>
                      <a:endParaRPr lang="id-ID" sz="1200"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de-DE" sz="1200" dirty="0" smtClean="0"/>
                        <a:t>66.152 </a:t>
                      </a:r>
                      <a:r>
                        <a:rPr lang="id-ID" sz="1200" dirty="0" smtClean="0"/>
                        <a:t>Ha</a:t>
                      </a:r>
                      <a:endParaRPr lang="id-ID" sz="1200" dirty="0"/>
                    </a:p>
                  </a:txBody>
                  <a:tcPr marL="81711" marR="81711" marT="40855" marB="40855"/>
                </a:tc>
              </a:tr>
              <a:tr h="264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2015</a:t>
                      </a:r>
                      <a:endParaRPr lang="id-ID" sz="1200" b="1"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a:t>
                      </a:r>
                      <a:endParaRPr lang="id-ID" sz="1200"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de-DE" sz="1200" dirty="0" smtClean="0"/>
                        <a:t>66.152 </a:t>
                      </a:r>
                      <a:r>
                        <a:rPr lang="id-ID" sz="1200" dirty="0" smtClean="0"/>
                        <a:t>Ha</a:t>
                      </a:r>
                      <a:endParaRPr lang="id-ID" sz="1200" dirty="0"/>
                    </a:p>
                  </a:txBody>
                  <a:tcPr marL="81711" marR="81711" marT="40855" marB="40855"/>
                </a:tc>
              </a:tr>
              <a:tr h="264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2020</a:t>
                      </a:r>
                      <a:endParaRPr lang="id-ID" sz="1200" b="1"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a:t>
                      </a:r>
                      <a:endParaRPr lang="id-ID" sz="1200"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de-DE" sz="1200" dirty="0" smtClean="0"/>
                        <a:t>66.152 </a:t>
                      </a:r>
                      <a:r>
                        <a:rPr lang="id-ID" sz="1200" dirty="0" smtClean="0"/>
                        <a:t>Ha</a:t>
                      </a:r>
                      <a:endParaRPr lang="id-ID" sz="1200" dirty="0"/>
                    </a:p>
                  </a:txBody>
                  <a:tcPr marL="81711" marR="81711" marT="40855" marB="40855"/>
                </a:tc>
              </a:tr>
              <a:tr h="264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2025</a:t>
                      </a:r>
                      <a:endParaRPr lang="id-ID" sz="1200" b="1"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a:t>
                      </a:r>
                      <a:endParaRPr lang="id-ID" sz="1200"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de-DE" sz="1200" dirty="0" smtClean="0"/>
                        <a:t>66.152 </a:t>
                      </a:r>
                      <a:r>
                        <a:rPr lang="id-ID" sz="1200" dirty="0" smtClean="0"/>
                        <a:t>Ha</a:t>
                      </a:r>
                      <a:endParaRPr lang="id-ID" sz="1200" dirty="0"/>
                    </a:p>
                  </a:txBody>
                  <a:tcPr marL="81711" marR="81711" marT="40855" marB="40855"/>
                </a:tc>
              </a:tr>
            </a:tbl>
          </a:graphicData>
        </a:graphic>
      </p:graphicFrame>
      <p:sp>
        <p:nvSpPr>
          <p:cNvPr id="68" name="Rectangle 67"/>
          <p:cNvSpPr/>
          <p:nvPr/>
        </p:nvSpPr>
        <p:spPr>
          <a:xfrm>
            <a:off x="49147" y="5115780"/>
            <a:ext cx="3109719" cy="1152128"/>
          </a:xfrm>
          <a:prstGeom prst="rect">
            <a:avLst/>
          </a:prstGeom>
          <a:solidFill>
            <a:schemeClr val="accent5"/>
          </a:solidFill>
          <a:ln w="25400" cap="flat" cmpd="sng" algn="ctr">
            <a:noFill/>
            <a:prstDash val="solid"/>
          </a:ln>
          <a:effectLst/>
        </p:spPr>
        <p:txBody>
          <a:bodyPr rtlCol="0" anchor="t"/>
          <a:lstStyle/>
          <a:p>
            <a:pPr algn="just">
              <a:defRPr/>
            </a:pPr>
            <a:r>
              <a:rPr lang="id-ID" sz="1200" b="1" kern="0" dirty="0">
                <a:solidFill>
                  <a:prstClr val="white"/>
                </a:solidFill>
              </a:rPr>
              <a:t>Karakteristik</a:t>
            </a:r>
            <a:endParaRPr lang="de-DE" sz="1200" b="1" kern="0" dirty="0">
              <a:solidFill>
                <a:prstClr val="white"/>
              </a:solidFill>
            </a:endParaRPr>
          </a:p>
          <a:p>
            <a:pPr algn="just">
              <a:defRPr/>
            </a:pPr>
            <a:r>
              <a:rPr lang="de-DE" sz="1200" kern="0" dirty="0">
                <a:solidFill>
                  <a:prstClr val="white"/>
                </a:solidFill>
              </a:rPr>
              <a:t>Masing-masing metropolitan memiliki:</a:t>
            </a:r>
          </a:p>
          <a:p>
            <a:pPr marL="342891" indent="-342891" algn="just">
              <a:buFontTx/>
              <a:buAutoNum type="arabicPeriod"/>
              <a:defRPr/>
            </a:pPr>
            <a:r>
              <a:rPr lang="de-DE" sz="1200" kern="0" dirty="0">
                <a:solidFill>
                  <a:prstClr val="white"/>
                </a:solidFill>
              </a:rPr>
              <a:t>aktivitas perkotaan yang mandiri</a:t>
            </a:r>
          </a:p>
          <a:p>
            <a:pPr marL="342891" indent="-342891" algn="just">
              <a:buFontTx/>
              <a:buAutoNum type="arabicPeriod"/>
              <a:defRPr/>
            </a:pPr>
            <a:r>
              <a:rPr lang="de-DE" sz="1200" kern="0" dirty="0">
                <a:solidFill>
                  <a:prstClr val="white"/>
                </a:solidFill>
              </a:rPr>
              <a:t>ciri khas yang berbeda</a:t>
            </a:r>
          </a:p>
          <a:p>
            <a:pPr marL="342891" indent="-342891" algn="just">
              <a:buFontTx/>
              <a:buAutoNum type="arabicPeriod"/>
              <a:defRPr/>
            </a:pPr>
            <a:r>
              <a:rPr lang="de-DE" sz="1200" kern="0" dirty="0">
                <a:solidFill>
                  <a:prstClr val="white"/>
                </a:solidFill>
              </a:rPr>
              <a:t>manajemen metropolitan yang mandiri</a:t>
            </a:r>
          </a:p>
          <a:p>
            <a:pPr marL="342891" indent="-342891" algn="just">
              <a:buFontTx/>
              <a:buAutoNum type="arabicPeriod"/>
              <a:defRPr/>
            </a:pPr>
            <a:r>
              <a:rPr lang="de-DE" sz="1200" kern="0" dirty="0">
                <a:solidFill>
                  <a:prstClr val="white"/>
                </a:solidFill>
              </a:rPr>
              <a:t>kompetisi sosial-ekonomi yang sehat </a:t>
            </a:r>
            <a:endParaRPr lang="id-ID" sz="1200" kern="0" dirty="0">
              <a:solidFill>
                <a:prstClr val="white"/>
              </a:solidFill>
            </a:endParaRPr>
          </a:p>
        </p:txBody>
      </p:sp>
      <p:graphicFrame>
        <p:nvGraphicFramePr>
          <p:cNvPr id="69" name="Table 68"/>
          <p:cNvGraphicFramePr>
            <a:graphicFrameLocks noGrp="1"/>
          </p:cNvGraphicFramePr>
          <p:nvPr>
            <p:extLst/>
          </p:nvPr>
        </p:nvGraphicFramePr>
        <p:xfrm>
          <a:off x="35498" y="3401237"/>
          <a:ext cx="3105235" cy="1626778"/>
        </p:xfrm>
        <a:graphic>
          <a:graphicData uri="http://schemas.openxmlformats.org/drawingml/2006/table">
            <a:tbl>
              <a:tblPr firstRow="1" bandRow="1">
                <a:tableStyleId>{284E427A-3D55-4303-BF80-6455036E1DE7}</a:tableStyleId>
              </a:tblPr>
              <a:tblGrid>
                <a:gridCol w="749539"/>
                <a:gridCol w="1070772"/>
                <a:gridCol w="1284924"/>
              </a:tblGrid>
              <a:tr h="264591">
                <a:tc gridSpan="3">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200" dirty="0" smtClean="0"/>
                        <a:t>METROPOLITAN BODEBEK KARPUR</a:t>
                      </a:r>
                      <a:endParaRPr lang="id-ID" sz="1200" dirty="0"/>
                    </a:p>
                  </a:txBody>
                  <a:tcPr marL="81711" marR="81711" marT="40855" marB="40855"/>
                </a:tc>
                <a:tc hMerge="1">
                  <a:txBody>
                    <a:bodyPr/>
                    <a:lstStyle/>
                    <a:p>
                      <a:pPr algn="ctr"/>
                      <a:endParaRPr lang="id-ID" sz="1000" dirty="0"/>
                    </a:p>
                  </a:txBody>
                  <a:tcPr marL="81710" marR="81710" marT="40855" marB="40855"/>
                </a:tc>
                <a:tc hMerge="1">
                  <a:txBody>
                    <a:bodyPr/>
                    <a:lstStyle/>
                    <a:p>
                      <a:pPr algn="ctr"/>
                      <a:endParaRPr lang="id-ID" sz="1000" dirty="0"/>
                    </a:p>
                  </a:txBody>
                  <a:tcPr marL="81710" marR="81710" marT="40855" marB="40855"/>
                </a:tc>
              </a:tr>
              <a:tr h="264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err="1" smtClean="0"/>
                        <a:t>Tahun</a:t>
                      </a:r>
                      <a:endParaRPr lang="id-ID" sz="1200" b="1"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err="1" smtClean="0"/>
                        <a:t>Penduduk</a:t>
                      </a:r>
                      <a:endParaRPr lang="id-ID" sz="1200"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err="1" smtClean="0"/>
                        <a:t>Luas</a:t>
                      </a:r>
                      <a:r>
                        <a:rPr lang="en-US" sz="1200" dirty="0" smtClean="0"/>
                        <a:t> Wilayah</a:t>
                      </a:r>
                      <a:endParaRPr lang="id-ID" sz="1200" dirty="0"/>
                    </a:p>
                  </a:txBody>
                  <a:tcPr marL="81711" marR="81711" marT="40855" marB="40855"/>
                </a:tc>
              </a:tr>
              <a:tr h="264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2010</a:t>
                      </a:r>
                      <a:endParaRPr lang="id-ID" sz="1200" b="1"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200" dirty="0" smtClean="0"/>
                        <a:t>11,</a:t>
                      </a:r>
                      <a:r>
                        <a:rPr lang="en-US" sz="1200" dirty="0" smtClean="0"/>
                        <a:t>60</a:t>
                      </a:r>
                      <a:r>
                        <a:rPr lang="id-ID" sz="1200" dirty="0" smtClean="0"/>
                        <a:t> </a:t>
                      </a:r>
                      <a:r>
                        <a:rPr lang="en-US" sz="1200" dirty="0" err="1" smtClean="0"/>
                        <a:t>juta</a:t>
                      </a:r>
                      <a:endParaRPr lang="id-ID" sz="1200"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200" dirty="0" smtClean="0"/>
                        <a:t>300.</a:t>
                      </a:r>
                      <a:r>
                        <a:rPr lang="id-ID" sz="1200" dirty="0" smtClean="0"/>
                        <a:t>845 Ha</a:t>
                      </a:r>
                      <a:endParaRPr lang="id-ID" sz="1200" dirty="0"/>
                    </a:p>
                  </a:txBody>
                  <a:tcPr marL="81711" marR="81711" marT="40855" marB="40855"/>
                </a:tc>
              </a:tr>
              <a:tr h="264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2015</a:t>
                      </a:r>
                      <a:endParaRPr lang="id-ID" sz="1200" b="1"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14,30</a:t>
                      </a:r>
                      <a:r>
                        <a:rPr lang="en-US" sz="1200" baseline="0" dirty="0" smtClean="0"/>
                        <a:t> </a:t>
                      </a:r>
                      <a:r>
                        <a:rPr lang="en-US" sz="1200" baseline="0" dirty="0" err="1" smtClean="0"/>
                        <a:t>juta</a:t>
                      </a:r>
                      <a:endParaRPr lang="id-ID" sz="1200"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200" dirty="0" smtClean="0"/>
                        <a:t>310.753,9 Ha</a:t>
                      </a:r>
                      <a:endParaRPr lang="id-ID" sz="1200" dirty="0"/>
                    </a:p>
                  </a:txBody>
                  <a:tcPr marL="81711" marR="81711" marT="40855" marB="40855"/>
                </a:tc>
              </a:tr>
              <a:tr h="264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2020</a:t>
                      </a:r>
                      <a:endParaRPr lang="id-ID" sz="1200" b="1"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18,36 </a:t>
                      </a:r>
                      <a:r>
                        <a:rPr lang="en-US" sz="1200" dirty="0" err="1" smtClean="0"/>
                        <a:t>juta</a:t>
                      </a:r>
                      <a:endParaRPr lang="id-ID" sz="1200"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200" dirty="0" smtClean="0"/>
                        <a:t>450.924</a:t>
                      </a:r>
                      <a:r>
                        <a:rPr lang="en-US" sz="1200" baseline="0" dirty="0" smtClean="0"/>
                        <a:t> Ha</a:t>
                      </a:r>
                      <a:endParaRPr lang="id-ID" sz="1200" dirty="0"/>
                    </a:p>
                  </a:txBody>
                  <a:tcPr marL="81711" marR="81711" marT="40855" marB="40855"/>
                </a:tc>
              </a:tr>
              <a:tr h="3038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2025</a:t>
                      </a:r>
                      <a:endParaRPr lang="id-ID" sz="1200" b="1"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dirty="0" smtClean="0"/>
                        <a:t>23,16 </a:t>
                      </a:r>
                      <a:r>
                        <a:rPr lang="en-US" sz="1200" dirty="0" err="1" smtClean="0"/>
                        <a:t>juta</a:t>
                      </a:r>
                      <a:endParaRPr lang="id-ID" sz="1200" dirty="0"/>
                    </a:p>
                  </a:txBody>
                  <a:tcPr marL="81711" marR="81711" marT="40855" marB="40855"/>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200" dirty="0" smtClean="0"/>
                        <a:t>503.634 Ha</a:t>
                      </a:r>
                      <a:endParaRPr lang="id-ID" sz="1200" dirty="0"/>
                    </a:p>
                  </a:txBody>
                  <a:tcPr marL="81711" marR="81711" marT="40855" marB="40855"/>
                </a:tc>
              </a:tr>
            </a:tbl>
          </a:graphicData>
        </a:graphic>
      </p:graphicFrame>
      <p:grpSp>
        <p:nvGrpSpPr>
          <p:cNvPr id="17" name="Group 57"/>
          <p:cNvGrpSpPr/>
          <p:nvPr/>
        </p:nvGrpSpPr>
        <p:grpSpPr>
          <a:xfrm>
            <a:off x="226475" y="6500639"/>
            <a:ext cx="8729448" cy="240735"/>
            <a:chOff x="226474" y="188640"/>
            <a:chExt cx="8729448" cy="240734"/>
          </a:xfrm>
        </p:grpSpPr>
        <p:grpSp>
          <p:nvGrpSpPr>
            <p:cNvPr id="19" name="Group 69"/>
            <p:cNvGrpSpPr/>
            <p:nvPr/>
          </p:nvGrpSpPr>
          <p:grpSpPr>
            <a:xfrm>
              <a:off x="7050754" y="188640"/>
              <a:ext cx="1905168" cy="240734"/>
              <a:chOff x="3735668" y="1925705"/>
              <a:chExt cx="6053868" cy="764956"/>
            </a:xfrm>
          </p:grpSpPr>
          <p:sp>
            <p:nvSpPr>
              <p:cNvPr id="72" name="Rectangle 71"/>
              <p:cNvSpPr/>
              <p:nvPr/>
            </p:nvSpPr>
            <p:spPr>
              <a:xfrm>
                <a:off x="7299850" y="1925705"/>
                <a:ext cx="756082" cy="756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Rectangle 72"/>
              <p:cNvSpPr/>
              <p:nvPr/>
            </p:nvSpPr>
            <p:spPr>
              <a:xfrm>
                <a:off x="5522222" y="1925705"/>
                <a:ext cx="756082" cy="756083"/>
              </a:xfrm>
              <a:prstGeom prst="rect">
                <a:avLst/>
              </a:prstGeom>
              <a:solidFill>
                <a:srgbClr val="C1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Rectangle 73"/>
              <p:cNvSpPr/>
              <p:nvPr/>
            </p:nvSpPr>
            <p:spPr>
              <a:xfrm>
                <a:off x="8173916" y="1934578"/>
                <a:ext cx="756082" cy="756083"/>
              </a:xfrm>
              <a:prstGeom prst="rect">
                <a:avLst/>
              </a:prstGeom>
              <a:solidFill>
                <a:srgbClr val="60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3735668" y="1934578"/>
                <a:ext cx="756082" cy="756083"/>
              </a:xfrm>
              <a:prstGeom prst="rect">
                <a:avLst/>
              </a:prstGeom>
              <a:solidFill>
                <a:srgbClr val="CDC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4621008" y="1934578"/>
                <a:ext cx="756082" cy="756083"/>
              </a:xfrm>
              <a:prstGeom prst="rect">
                <a:avLst/>
              </a:prstGeom>
              <a:solidFill>
                <a:srgbClr val="B0A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6411036" y="1925705"/>
                <a:ext cx="756082" cy="756083"/>
              </a:xfrm>
              <a:prstGeom prst="rect">
                <a:avLst/>
              </a:prstGeom>
              <a:solidFill>
                <a:srgbClr val="AA7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endParaRPr>
              </a:p>
            </p:txBody>
          </p:sp>
          <p:sp>
            <p:nvSpPr>
              <p:cNvPr id="78" name="Rectangle 77"/>
              <p:cNvSpPr/>
              <p:nvPr/>
            </p:nvSpPr>
            <p:spPr>
              <a:xfrm>
                <a:off x="9033454" y="1934578"/>
                <a:ext cx="756082" cy="756083"/>
              </a:xfrm>
              <a:prstGeom prst="rect">
                <a:avLst/>
              </a:prstGeom>
              <a:solidFill>
                <a:srgbClr val="3A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71" name="Straight Connector 70"/>
            <p:cNvCxnSpPr>
              <a:endCxn id="75" idx="1"/>
            </p:cNvCxnSpPr>
            <p:nvPr/>
          </p:nvCxnSpPr>
          <p:spPr>
            <a:xfrm>
              <a:off x="226474" y="307611"/>
              <a:ext cx="6824280" cy="2792"/>
            </a:xfrm>
            <a:prstGeom prst="line">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9" name="Rectangle 9"/>
          <p:cNvSpPr txBox="1">
            <a:spLocks noChangeArrowheads="1"/>
          </p:cNvSpPr>
          <p:nvPr/>
        </p:nvSpPr>
        <p:spPr bwMode="auto">
          <a:xfrm>
            <a:off x="0" y="838204"/>
            <a:ext cx="9144000" cy="110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a:spcBef>
                <a:spcPts val="0"/>
              </a:spcBef>
              <a:buClr>
                <a:srgbClr val="4A9ACC"/>
              </a:buClr>
              <a:buFont typeface="Wingdings" pitchFamily="2" charset="2"/>
              <a:buNone/>
              <a:defRPr/>
            </a:pPr>
            <a:r>
              <a:rPr lang="de-DE" sz="1400" dirty="0">
                <a:solidFill>
                  <a:srgbClr val="738AC8">
                    <a:lumMod val="75000"/>
                  </a:srgbClr>
                </a:solidFill>
              </a:rPr>
              <a:t>“Metropolitan Bodebek Karpur </a:t>
            </a:r>
            <a:r>
              <a:rPr lang="id-ID" sz="1400" dirty="0">
                <a:solidFill>
                  <a:srgbClr val="738AC8">
                    <a:lumMod val="75000"/>
                  </a:srgbClr>
                </a:solidFill>
              </a:rPr>
              <a:t>d</a:t>
            </a:r>
            <a:r>
              <a:rPr lang="de-DE" sz="1400" dirty="0">
                <a:solidFill>
                  <a:srgbClr val="738AC8">
                    <a:lumMod val="75000"/>
                  </a:srgbClr>
                </a:solidFill>
              </a:rPr>
              <a:t>ikembangkan </a:t>
            </a:r>
            <a:r>
              <a:rPr lang="id-ID" sz="1400" dirty="0">
                <a:solidFill>
                  <a:srgbClr val="738AC8">
                    <a:lumMod val="75000"/>
                  </a:srgbClr>
                </a:solidFill>
              </a:rPr>
              <a:t>sebagai</a:t>
            </a:r>
            <a:r>
              <a:rPr lang="en-US" sz="1400" dirty="0">
                <a:solidFill>
                  <a:srgbClr val="738AC8">
                    <a:lumMod val="75000"/>
                  </a:srgbClr>
                </a:solidFill>
              </a:rPr>
              <a:t> </a:t>
            </a:r>
            <a:r>
              <a:rPr lang="de-DE" sz="1400" dirty="0">
                <a:solidFill>
                  <a:srgbClr val="EA157A">
                    <a:lumMod val="75000"/>
                  </a:srgbClr>
                </a:solidFill>
              </a:rPr>
              <a:t>METROPOLITAN MANDIRI  </a:t>
            </a:r>
            <a:r>
              <a:rPr lang="de-DE" sz="1400" dirty="0">
                <a:solidFill>
                  <a:srgbClr val="738AC8">
                    <a:lumMod val="75000"/>
                  </a:srgbClr>
                </a:solidFill>
              </a:rPr>
              <a:t>dengan sektor unggulan </a:t>
            </a:r>
            <a:r>
              <a:rPr lang="de-DE" sz="1400" dirty="0">
                <a:solidFill>
                  <a:srgbClr val="738AC8">
                    <a:lumMod val="50000"/>
                  </a:srgbClr>
                </a:solidFill>
              </a:rPr>
              <a:t>INDUSTRI MANUFAKTUR</a:t>
            </a:r>
            <a:r>
              <a:rPr lang="de-DE" sz="1400" dirty="0">
                <a:solidFill>
                  <a:srgbClr val="738AC8">
                    <a:lumMod val="75000"/>
                  </a:srgbClr>
                </a:solidFill>
              </a:rPr>
              <a:t>,</a:t>
            </a:r>
            <a:r>
              <a:rPr lang="id-ID" sz="1400" dirty="0">
                <a:solidFill>
                  <a:srgbClr val="738AC8">
                    <a:lumMod val="75000"/>
                  </a:srgbClr>
                </a:solidFill>
              </a:rPr>
              <a:t> </a:t>
            </a:r>
            <a:r>
              <a:rPr lang="id-ID" sz="1400" dirty="0">
                <a:solidFill>
                  <a:srgbClr val="738AC8">
                    <a:lumMod val="50000"/>
                  </a:srgbClr>
                </a:solidFill>
              </a:rPr>
              <a:t>JASA</a:t>
            </a:r>
            <a:r>
              <a:rPr lang="id-ID" sz="1400" dirty="0">
                <a:solidFill>
                  <a:srgbClr val="738AC8">
                    <a:lumMod val="75000"/>
                  </a:srgbClr>
                </a:solidFill>
              </a:rPr>
              <a:t>, </a:t>
            </a:r>
            <a:r>
              <a:rPr lang="id-ID" sz="1400" dirty="0">
                <a:solidFill>
                  <a:srgbClr val="738AC8">
                    <a:lumMod val="50000"/>
                  </a:srgbClr>
                </a:solidFill>
              </a:rPr>
              <a:t>KEUANGAN, </a:t>
            </a:r>
            <a:r>
              <a:rPr lang="id-ID" sz="1400" dirty="0">
                <a:solidFill>
                  <a:srgbClr val="738AC8">
                    <a:lumMod val="75000"/>
                  </a:srgbClr>
                </a:solidFill>
              </a:rPr>
              <a:t>serta </a:t>
            </a:r>
            <a:r>
              <a:rPr lang="de-DE" sz="1400" dirty="0">
                <a:solidFill>
                  <a:srgbClr val="738AC8">
                    <a:lumMod val="50000"/>
                  </a:srgbClr>
                </a:solidFill>
              </a:rPr>
              <a:t>PERDAGANGAN</a:t>
            </a:r>
            <a:r>
              <a:rPr lang="id-ID" sz="1400" dirty="0">
                <a:solidFill>
                  <a:srgbClr val="738AC8">
                    <a:lumMod val="75000"/>
                  </a:srgbClr>
                </a:solidFill>
              </a:rPr>
              <a:t>, </a:t>
            </a:r>
            <a:r>
              <a:rPr lang="id-ID" sz="1400" dirty="0">
                <a:solidFill>
                  <a:srgbClr val="738AC8">
                    <a:lumMod val="50000"/>
                  </a:srgbClr>
                </a:solidFill>
              </a:rPr>
              <a:t>HOTEL, </a:t>
            </a:r>
            <a:r>
              <a:rPr lang="id-ID" sz="1400" dirty="0">
                <a:solidFill>
                  <a:srgbClr val="738AC8">
                    <a:lumMod val="75000"/>
                  </a:srgbClr>
                </a:solidFill>
              </a:rPr>
              <a:t>DAN </a:t>
            </a:r>
            <a:r>
              <a:rPr lang="id-ID" sz="1400" dirty="0">
                <a:solidFill>
                  <a:srgbClr val="738AC8">
                    <a:lumMod val="50000"/>
                  </a:srgbClr>
                </a:solidFill>
              </a:rPr>
              <a:t>RESTORAN</a:t>
            </a:r>
            <a:r>
              <a:rPr lang="id-ID" sz="1400" dirty="0">
                <a:solidFill>
                  <a:srgbClr val="738AC8">
                    <a:lumMod val="75000"/>
                  </a:srgbClr>
                </a:solidFill>
              </a:rPr>
              <a:t>”</a:t>
            </a:r>
            <a:endParaRPr lang="en-US" sz="1400" dirty="0">
              <a:solidFill>
                <a:srgbClr val="738AC8">
                  <a:lumMod val="75000"/>
                </a:srgbClr>
              </a:solidFill>
            </a:endParaRPr>
          </a:p>
          <a:p>
            <a:pPr marL="0" indent="0">
              <a:spcBef>
                <a:spcPts val="0"/>
              </a:spcBef>
              <a:buClr>
                <a:srgbClr val="4A9ACC"/>
              </a:buClr>
              <a:buFont typeface="Wingdings" pitchFamily="2" charset="2"/>
              <a:buNone/>
              <a:defRPr/>
            </a:pPr>
            <a:r>
              <a:rPr lang="id-ID" sz="1400" dirty="0">
                <a:solidFill>
                  <a:srgbClr val="738AC8">
                    <a:lumMod val="75000"/>
                  </a:srgbClr>
                </a:solidFill>
              </a:rPr>
              <a:t>MELALUI PENDEKATAN:</a:t>
            </a:r>
            <a:r>
              <a:rPr lang="en-US" sz="1400" dirty="0">
                <a:solidFill>
                  <a:srgbClr val="738AC8">
                    <a:lumMod val="75000"/>
                  </a:srgbClr>
                </a:solidFill>
              </a:rPr>
              <a:t> </a:t>
            </a:r>
            <a:r>
              <a:rPr lang="en-US" sz="1400" dirty="0">
                <a:solidFill>
                  <a:srgbClr val="EA157A">
                    <a:lumMod val="75000"/>
                  </a:srgbClr>
                </a:solidFill>
              </a:rPr>
              <a:t>TWIN METROPOLITAN BODEBEK KARPUR - DKI JAKARTA</a:t>
            </a:r>
            <a:r>
              <a:rPr lang="id-ID" sz="1400" dirty="0">
                <a:solidFill>
                  <a:srgbClr val="EA157A">
                    <a:lumMod val="75000"/>
                  </a:srgbClr>
                </a:solidFill>
              </a:rPr>
              <a:t>/TANGERANG</a:t>
            </a:r>
            <a:endParaRPr lang="en-US" sz="1400" dirty="0">
              <a:solidFill>
                <a:srgbClr val="EA157A">
                  <a:lumMod val="75000"/>
                </a:srgbClr>
              </a:solidFill>
            </a:endParaRPr>
          </a:p>
        </p:txBody>
      </p:sp>
    </p:spTree>
    <p:extLst>
      <p:ext uri="{BB962C8B-B14F-4D97-AF65-F5344CB8AC3E}">
        <p14:creationId xmlns:p14="http://schemas.microsoft.com/office/powerpoint/2010/main" val="3199233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1"/>
          <p:cNvGrpSpPr>
            <a:grpSpLocks/>
          </p:cNvGrpSpPr>
          <p:nvPr/>
        </p:nvGrpSpPr>
        <p:grpSpPr bwMode="auto">
          <a:xfrm>
            <a:off x="11" y="-15872"/>
            <a:ext cx="9155113" cy="6873875"/>
            <a:chOff x="0" y="-15189"/>
            <a:chExt cx="9155261" cy="6873188"/>
          </a:xfrm>
        </p:grpSpPr>
        <p:pic>
          <p:nvPicPr>
            <p:cNvPr id="162889" name="Picture 8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5188"/>
              <a:ext cx="4783738" cy="68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90" name="Picture 8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71523" y="-15189"/>
              <a:ext cx="4783738" cy="68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6"/>
          <p:cNvGrpSpPr>
            <a:grpSpLocks/>
          </p:cNvGrpSpPr>
          <p:nvPr/>
        </p:nvGrpSpPr>
        <p:grpSpPr bwMode="auto">
          <a:xfrm>
            <a:off x="227017" y="6500814"/>
            <a:ext cx="8729663" cy="241300"/>
            <a:chOff x="226474" y="188640"/>
            <a:chExt cx="8729448" cy="240734"/>
          </a:xfrm>
        </p:grpSpPr>
        <p:grpSp>
          <p:nvGrpSpPr>
            <p:cNvPr id="13" name="Group 3"/>
            <p:cNvGrpSpPr>
              <a:grpSpLocks/>
            </p:cNvGrpSpPr>
            <p:nvPr/>
          </p:nvGrpSpPr>
          <p:grpSpPr bwMode="auto">
            <a:xfrm>
              <a:off x="7050754" y="188640"/>
              <a:ext cx="1905168" cy="240734"/>
              <a:chOff x="3735668" y="1925705"/>
              <a:chExt cx="6053868" cy="764956"/>
            </a:xfrm>
          </p:grpSpPr>
          <p:sp>
            <p:nvSpPr>
              <p:cNvPr id="5" name="Rectangle 4"/>
              <p:cNvSpPr/>
              <p:nvPr/>
            </p:nvSpPr>
            <p:spPr>
              <a:xfrm>
                <a:off x="7297642" y="1925705"/>
                <a:ext cx="756648" cy="7548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5522041" y="1925705"/>
                <a:ext cx="756648" cy="754891"/>
              </a:xfrm>
              <a:prstGeom prst="rect">
                <a:avLst/>
              </a:prstGeom>
              <a:solidFill>
                <a:srgbClr val="C19A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8175353" y="1935770"/>
                <a:ext cx="756648" cy="754891"/>
              </a:xfrm>
              <a:prstGeom prst="rect">
                <a:avLst/>
              </a:prstGeom>
              <a:solidFill>
                <a:srgbClr val="607E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3736351" y="1935770"/>
                <a:ext cx="756648" cy="754891"/>
              </a:xfrm>
              <a:prstGeom prst="rect">
                <a:avLst/>
              </a:prstGeom>
              <a:solidFill>
                <a:srgbClr val="CDC6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4619109" y="1935770"/>
                <a:ext cx="756648" cy="754891"/>
              </a:xfrm>
              <a:prstGeom prst="rect">
                <a:avLst/>
              </a:prstGeom>
              <a:solidFill>
                <a:srgbClr val="B0A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6409841" y="1925705"/>
                <a:ext cx="756648" cy="754891"/>
              </a:xfrm>
              <a:prstGeom prst="rect">
                <a:avLst/>
              </a:prstGeom>
              <a:solidFill>
                <a:srgbClr val="AA7A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11" name="Rectangle 10"/>
              <p:cNvSpPr/>
              <p:nvPr/>
            </p:nvSpPr>
            <p:spPr>
              <a:xfrm>
                <a:off x="9032888" y="1935770"/>
                <a:ext cx="756648" cy="754891"/>
              </a:xfrm>
              <a:prstGeom prst="rect">
                <a:avLst/>
              </a:prstGeom>
              <a:solidFill>
                <a:srgbClr val="3A5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cxnSp>
          <p:nvCxnSpPr>
            <p:cNvPr id="15" name="Straight Connector 14"/>
            <p:cNvCxnSpPr>
              <a:endCxn id="8" idx="1"/>
            </p:cNvCxnSpPr>
            <p:nvPr/>
          </p:nvCxnSpPr>
          <p:spPr>
            <a:xfrm>
              <a:off x="226474" y="307423"/>
              <a:ext cx="6824495" cy="3168"/>
            </a:xfrm>
            <a:prstGeom prst="line">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flipH="1">
            <a:off x="8820151" y="1789118"/>
            <a:ext cx="0" cy="461963"/>
          </a:xfrm>
          <a:prstGeom prst="line">
            <a:avLst/>
          </a:prstGeom>
          <a:ln w="28575">
            <a:solidFill>
              <a:srgbClr val="3C3D35"/>
            </a:solidFill>
          </a:ln>
        </p:spPr>
        <p:style>
          <a:lnRef idx="1">
            <a:schemeClr val="accent1"/>
          </a:lnRef>
          <a:fillRef idx="0">
            <a:schemeClr val="accent1"/>
          </a:fillRef>
          <a:effectRef idx="0">
            <a:schemeClr val="accent1"/>
          </a:effectRef>
          <a:fontRef idx="minor">
            <a:schemeClr val="tx1"/>
          </a:fontRef>
        </p:style>
      </p:cxnSp>
      <p:sp>
        <p:nvSpPr>
          <p:cNvPr id="162822" name="Rectangle 242"/>
          <p:cNvSpPr>
            <a:spLocks noChangeArrowheads="1"/>
          </p:cNvSpPr>
          <p:nvPr/>
        </p:nvSpPr>
        <p:spPr bwMode="auto">
          <a:xfrm>
            <a:off x="4302474" y="1194636"/>
            <a:ext cx="189230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id-ID" sz="1300" b="1" dirty="0">
                <a:solidFill>
                  <a:srgbClr val="3C3D35"/>
                </a:solidFill>
                <a:cs typeface="Arial" pitchFamily="34" charset="0"/>
              </a:rPr>
              <a:t>KOTA/ KABUPATEN: </a:t>
            </a:r>
          </a:p>
          <a:p>
            <a:pPr fontAlgn="base">
              <a:spcBef>
                <a:spcPct val="0"/>
              </a:spcBef>
              <a:spcAft>
                <a:spcPct val="0"/>
              </a:spcAft>
            </a:pPr>
            <a:r>
              <a:rPr lang="id-ID" sz="1100" dirty="0">
                <a:solidFill>
                  <a:srgbClr val="3C3D35"/>
                </a:solidFill>
                <a:cs typeface="Arial" pitchFamily="34" charset="0"/>
              </a:rPr>
              <a:t>KOTA BANDUNG | KOTA CIMAHI | KAB. BANDUNG | KAB. BANDUNG BARAT | KAB. SUMEDANG</a:t>
            </a:r>
          </a:p>
        </p:txBody>
      </p:sp>
      <p:cxnSp>
        <p:nvCxnSpPr>
          <p:cNvPr id="244" name="Straight Connector 243"/>
          <p:cNvCxnSpPr/>
          <p:nvPr/>
        </p:nvCxnSpPr>
        <p:spPr>
          <a:xfrm flipH="1">
            <a:off x="8820151" y="5816621"/>
            <a:ext cx="0" cy="461963"/>
          </a:xfrm>
          <a:prstGeom prst="line">
            <a:avLst/>
          </a:prstGeom>
          <a:ln w="28575">
            <a:solidFill>
              <a:srgbClr val="3C3D35"/>
            </a:solidFill>
          </a:ln>
        </p:spPr>
        <p:style>
          <a:lnRef idx="1">
            <a:schemeClr val="accent1"/>
          </a:lnRef>
          <a:fillRef idx="0">
            <a:schemeClr val="accent1"/>
          </a:fillRef>
          <a:effectRef idx="0">
            <a:schemeClr val="accent1"/>
          </a:effectRef>
          <a:fontRef idx="minor">
            <a:schemeClr val="tx1"/>
          </a:fontRef>
        </p:style>
      </p:cxnSp>
      <p:grpSp>
        <p:nvGrpSpPr>
          <p:cNvPr id="14" name="Group 59"/>
          <p:cNvGrpSpPr>
            <a:grpSpLocks/>
          </p:cNvGrpSpPr>
          <p:nvPr/>
        </p:nvGrpSpPr>
        <p:grpSpPr bwMode="auto">
          <a:xfrm>
            <a:off x="5895980" y="2366968"/>
            <a:ext cx="2924175" cy="1770063"/>
            <a:chOff x="5896011" y="2204864"/>
            <a:chExt cx="2923783" cy="1770677"/>
          </a:xfrm>
        </p:grpSpPr>
        <p:cxnSp>
          <p:nvCxnSpPr>
            <p:cNvPr id="195" name="Straight Connector 194"/>
            <p:cNvCxnSpPr/>
            <p:nvPr/>
          </p:nvCxnSpPr>
          <p:spPr>
            <a:xfrm flipV="1">
              <a:off x="6369023" y="3750038"/>
              <a:ext cx="2450771" cy="4765"/>
            </a:xfrm>
            <a:prstGeom prst="line">
              <a:avLst/>
            </a:prstGeom>
            <a:ln w="28575">
              <a:solidFill>
                <a:srgbClr val="3C3D35"/>
              </a:solidFill>
              <a:prstDash val="solid"/>
            </a:ln>
          </p:spPr>
          <p:style>
            <a:lnRef idx="1">
              <a:schemeClr val="accent1"/>
            </a:lnRef>
            <a:fillRef idx="0">
              <a:schemeClr val="accent1"/>
            </a:fillRef>
            <a:effectRef idx="0">
              <a:schemeClr val="accent1"/>
            </a:effectRef>
            <a:fontRef idx="minor">
              <a:schemeClr val="tx1"/>
            </a:fontRef>
          </p:style>
        </p:cxnSp>
        <p:sp>
          <p:nvSpPr>
            <p:cNvPr id="203" name="Rounded Rectangle 202"/>
            <p:cNvSpPr/>
            <p:nvPr/>
          </p:nvSpPr>
          <p:spPr>
            <a:xfrm>
              <a:off x="6367436" y="3797679"/>
              <a:ext cx="576185" cy="177862"/>
            </a:xfrm>
            <a:prstGeom prst="roundRect">
              <a:avLst/>
            </a:prstGeom>
            <a:solidFill>
              <a:srgbClr val="7D7A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100" b="1" dirty="0">
                  <a:solidFill>
                    <a:prstClr val="white"/>
                  </a:solidFill>
                </a:rPr>
                <a:t>2010</a:t>
              </a:r>
              <a:endParaRPr lang="en-US" sz="1100" b="1" dirty="0">
                <a:solidFill>
                  <a:prstClr val="white"/>
                </a:solidFill>
              </a:endParaRPr>
            </a:p>
          </p:txBody>
        </p:sp>
        <p:sp>
          <p:nvSpPr>
            <p:cNvPr id="204" name="Rounded Rectangle 203"/>
            <p:cNvSpPr/>
            <p:nvPr/>
          </p:nvSpPr>
          <p:spPr>
            <a:xfrm>
              <a:off x="6996002" y="3797679"/>
              <a:ext cx="576185" cy="177862"/>
            </a:xfrm>
            <a:prstGeom prst="roundRect">
              <a:avLst/>
            </a:prstGeom>
            <a:solidFill>
              <a:srgbClr val="AA7A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100" b="1" dirty="0">
                  <a:solidFill>
                    <a:prstClr val="white"/>
                  </a:solidFill>
                </a:rPr>
                <a:t>2015</a:t>
              </a:r>
              <a:endParaRPr lang="en-US" sz="1100" b="1" dirty="0">
                <a:solidFill>
                  <a:prstClr val="white"/>
                </a:solidFill>
              </a:endParaRPr>
            </a:p>
          </p:txBody>
        </p:sp>
        <p:sp>
          <p:nvSpPr>
            <p:cNvPr id="205" name="Rounded Rectangle 204"/>
            <p:cNvSpPr/>
            <p:nvPr/>
          </p:nvSpPr>
          <p:spPr>
            <a:xfrm>
              <a:off x="7618218" y="3797679"/>
              <a:ext cx="574598" cy="177862"/>
            </a:xfrm>
            <a:prstGeom prst="roundRect">
              <a:avLst/>
            </a:prstGeom>
            <a:solidFill>
              <a:srgbClr val="3C3D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100" b="1" dirty="0">
                  <a:solidFill>
                    <a:prstClr val="white"/>
                  </a:solidFill>
                </a:rPr>
                <a:t>2020</a:t>
              </a:r>
              <a:endParaRPr lang="en-US" sz="1100" b="1" dirty="0">
                <a:solidFill>
                  <a:prstClr val="white"/>
                </a:solidFill>
              </a:endParaRPr>
            </a:p>
          </p:txBody>
        </p:sp>
        <p:sp>
          <p:nvSpPr>
            <p:cNvPr id="206" name="Rounded Rectangle 205"/>
            <p:cNvSpPr/>
            <p:nvPr/>
          </p:nvSpPr>
          <p:spPr>
            <a:xfrm>
              <a:off x="8243609" y="3797679"/>
              <a:ext cx="576185" cy="177862"/>
            </a:xfrm>
            <a:prstGeom prst="roundRect">
              <a:avLst/>
            </a:prstGeom>
            <a:solidFill>
              <a:srgbClr val="3A9AA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100" b="1" dirty="0">
                  <a:solidFill>
                    <a:prstClr val="white"/>
                  </a:solidFill>
                </a:rPr>
                <a:t>2025</a:t>
              </a:r>
              <a:endParaRPr lang="en-US" sz="1100" b="1" dirty="0">
                <a:solidFill>
                  <a:prstClr val="white"/>
                </a:solidFill>
              </a:endParaRPr>
            </a:p>
          </p:txBody>
        </p:sp>
        <p:sp>
          <p:nvSpPr>
            <p:cNvPr id="208" name="Rounded Rectangle 207"/>
            <p:cNvSpPr/>
            <p:nvPr/>
          </p:nvSpPr>
          <p:spPr>
            <a:xfrm>
              <a:off x="6669020" y="3313324"/>
              <a:ext cx="573010" cy="2175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id-ID" sz="1600" b="1" dirty="0">
                  <a:solidFill>
                    <a:srgbClr val="7D7AAA"/>
                  </a:solidFill>
                </a:rPr>
                <a:t>5,8</a:t>
              </a:r>
              <a:endParaRPr lang="en-US" sz="1600" b="1" dirty="0">
                <a:solidFill>
                  <a:srgbClr val="7D7AAA"/>
                </a:solidFill>
              </a:endParaRPr>
            </a:p>
          </p:txBody>
        </p:sp>
        <p:sp>
          <p:nvSpPr>
            <p:cNvPr id="212" name="Rounded Rectangle 211"/>
            <p:cNvSpPr/>
            <p:nvPr/>
          </p:nvSpPr>
          <p:spPr>
            <a:xfrm>
              <a:off x="6443626" y="3065588"/>
              <a:ext cx="580947" cy="2747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id-ID" sz="1600" b="1" dirty="0">
                  <a:solidFill>
                    <a:srgbClr val="AA7A8F"/>
                  </a:solidFill>
                </a:rPr>
                <a:t>9,9</a:t>
              </a:r>
              <a:endParaRPr lang="en-US" sz="1600" b="1" dirty="0">
                <a:solidFill>
                  <a:srgbClr val="AA7A8F"/>
                </a:solidFill>
              </a:endParaRPr>
            </a:p>
          </p:txBody>
        </p:sp>
        <p:sp>
          <p:nvSpPr>
            <p:cNvPr id="229" name="Rounded Rectangle 228"/>
            <p:cNvSpPr/>
            <p:nvPr/>
          </p:nvSpPr>
          <p:spPr>
            <a:xfrm>
              <a:off x="6061089" y="2565351"/>
              <a:ext cx="898405" cy="2747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id-ID" sz="1600" b="1" dirty="0">
                  <a:solidFill>
                    <a:srgbClr val="3C3D35"/>
                  </a:solidFill>
                </a:rPr>
                <a:t>11,4</a:t>
              </a:r>
              <a:endParaRPr lang="en-US" sz="1600" b="1" dirty="0">
                <a:solidFill>
                  <a:srgbClr val="3C3D35"/>
                </a:solidFill>
              </a:endParaRPr>
            </a:p>
          </p:txBody>
        </p:sp>
        <p:sp>
          <p:nvSpPr>
            <p:cNvPr id="235" name="Rounded Rectangle 234"/>
            <p:cNvSpPr/>
            <p:nvPr/>
          </p:nvSpPr>
          <p:spPr>
            <a:xfrm>
              <a:off x="5896011" y="2204864"/>
              <a:ext cx="795231" cy="2747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id-ID" sz="1600" b="1" dirty="0">
                  <a:solidFill>
                    <a:srgbClr val="3A9AA5"/>
                  </a:solidFill>
                </a:rPr>
                <a:t>12,9</a:t>
              </a:r>
              <a:endParaRPr lang="en-US" sz="1600" b="1" dirty="0">
                <a:solidFill>
                  <a:srgbClr val="3A9AA5"/>
                </a:solidFill>
              </a:endParaRPr>
            </a:p>
          </p:txBody>
        </p:sp>
        <p:grpSp>
          <p:nvGrpSpPr>
            <p:cNvPr id="16" name="Group 44"/>
            <p:cNvGrpSpPr>
              <a:grpSpLocks noChangeAspect="1"/>
            </p:cNvGrpSpPr>
            <p:nvPr/>
          </p:nvGrpSpPr>
          <p:grpSpPr bwMode="auto">
            <a:xfrm>
              <a:off x="7407025" y="2348880"/>
              <a:ext cx="1373219" cy="1397418"/>
              <a:chOff x="7760977" y="2501366"/>
              <a:chExt cx="915479" cy="931612"/>
            </a:xfrm>
          </p:grpSpPr>
          <p:sp>
            <p:nvSpPr>
              <p:cNvPr id="88" name="Oval 87"/>
              <p:cNvSpPr>
                <a:spLocks noChangeAspect="1"/>
              </p:cNvSpPr>
              <p:nvPr/>
            </p:nvSpPr>
            <p:spPr>
              <a:xfrm>
                <a:off x="7761032" y="2501697"/>
                <a:ext cx="915336" cy="915777"/>
              </a:xfrm>
              <a:prstGeom prst="ellipse">
                <a:avLst/>
              </a:prstGeom>
              <a:solidFill>
                <a:srgbClr val="3A9AA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4" name="Oval 93"/>
              <p:cNvSpPr>
                <a:spLocks noChangeAspect="1"/>
              </p:cNvSpPr>
              <p:nvPr/>
            </p:nvSpPr>
            <p:spPr>
              <a:xfrm>
                <a:off x="7810768" y="2618154"/>
                <a:ext cx="815865" cy="815200"/>
              </a:xfrm>
              <a:prstGeom prst="ellipse">
                <a:avLst/>
              </a:prstGeom>
              <a:solidFill>
                <a:srgbClr val="3C3D3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6" name="Oval 95"/>
              <p:cNvSpPr>
                <a:spLocks noChangeAspect="1"/>
              </p:cNvSpPr>
              <p:nvPr/>
            </p:nvSpPr>
            <p:spPr>
              <a:xfrm>
                <a:off x="7864735" y="2717672"/>
                <a:ext cx="707930" cy="707212"/>
              </a:xfrm>
              <a:prstGeom prst="ellipse">
                <a:avLst/>
              </a:prstGeom>
              <a:solidFill>
                <a:srgbClr val="AA7A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7" name="Oval 96"/>
              <p:cNvSpPr>
                <a:spLocks noChangeAspect="1"/>
              </p:cNvSpPr>
              <p:nvPr/>
            </p:nvSpPr>
            <p:spPr>
              <a:xfrm>
                <a:off x="7997009" y="3007756"/>
                <a:ext cx="415869" cy="416070"/>
              </a:xfrm>
              <a:prstGeom prst="ellipse">
                <a:avLst/>
              </a:prstGeom>
              <a:solidFill>
                <a:srgbClr val="7D7AA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cxnSp>
          <p:nvCxnSpPr>
            <p:cNvPr id="106" name="Straight Connector 105"/>
            <p:cNvCxnSpPr>
              <a:stCxn id="97" idx="2"/>
              <a:endCxn id="208" idx="3"/>
            </p:cNvCxnSpPr>
            <p:nvPr/>
          </p:nvCxnSpPr>
          <p:spPr>
            <a:xfrm flipH="1">
              <a:off x="7242031" y="3419723"/>
              <a:ext cx="519043" cy="1589"/>
            </a:xfrm>
            <a:prstGeom prst="line">
              <a:avLst/>
            </a:prstGeom>
            <a:ln w="19050">
              <a:solidFill>
                <a:srgbClr val="7D7AAA"/>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96" idx="2"/>
              <a:endCxn id="212" idx="3"/>
            </p:cNvCxnSpPr>
            <p:nvPr/>
          </p:nvCxnSpPr>
          <p:spPr>
            <a:xfrm flipH="1">
              <a:off x="7024573" y="3202160"/>
              <a:ext cx="538090" cy="0"/>
            </a:xfrm>
            <a:prstGeom prst="line">
              <a:avLst/>
            </a:prstGeom>
            <a:ln w="19050">
              <a:solidFill>
                <a:srgbClr val="AA7A8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94" idx="1"/>
              <a:endCxn id="229" idx="3"/>
            </p:cNvCxnSpPr>
            <p:nvPr/>
          </p:nvCxnSpPr>
          <p:spPr>
            <a:xfrm flipH="1">
              <a:off x="6959493" y="2701924"/>
              <a:ext cx="701581" cy="1589"/>
            </a:xfrm>
            <a:prstGeom prst="line">
              <a:avLst/>
            </a:prstGeom>
            <a:ln w="19050">
              <a:solidFill>
                <a:srgbClr val="3C3D35"/>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88" idx="0"/>
              <a:endCxn id="235" idx="3"/>
            </p:cNvCxnSpPr>
            <p:nvPr/>
          </p:nvCxnSpPr>
          <p:spPr>
            <a:xfrm flipH="1" flipV="1">
              <a:off x="6691242" y="2343024"/>
              <a:ext cx="1403162" cy="6352"/>
            </a:xfrm>
            <a:prstGeom prst="line">
              <a:avLst/>
            </a:prstGeom>
            <a:ln w="19050">
              <a:solidFill>
                <a:srgbClr val="3A9AA5"/>
              </a:solidFill>
            </a:ln>
          </p:spPr>
          <p:style>
            <a:lnRef idx="1">
              <a:schemeClr val="accent1"/>
            </a:lnRef>
            <a:fillRef idx="0">
              <a:schemeClr val="accent1"/>
            </a:fillRef>
            <a:effectRef idx="0">
              <a:schemeClr val="accent1"/>
            </a:effectRef>
            <a:fontRef idx="minor">
              <a:schemeClr val="tx1"/>
            </a:fontRef>
          </p:style>
        </p:cxnSp>
      </p:grpSp>
      <p:grpSp>
        <p:nvGrpSpPr>
          <p:cNvPr id="17" name="Group 61"/>
          <p:cNvGrpSpPr>
            <a:grpSpLocks/>
          </p:cNvGrpSpPr>
          <p:nvPr/>
        </p:nvGrpSpPr>
        <p:grpSpPr bwMode="auto">
          <a:xfrm>
            <a:off x="6232532" y="4365626"/>
            <a:ext cx="2728913" cy="1347788"/>
            <a:chOff x="6232587" y="4501813"/>
            <a:chExt cx="2729513" cy="1347695"/>
          </a:xfrm>
        </p:grpSpPr>
        <p:cxnSp>
          <p:nvCxnSpPr>
            <p:cNvPr id="249" name="Straight Connector 248"/>
            <p:cNvCxnSpPr/>
            <p:nvPr/>
          </p:nvCxnSpPr>
          <p:spPr>
            <a:xfrm flipV="1">
              <a:off x="6373906" y="5846333"/>
              <a:ext cx="2450051" cy="3175"/>
            </a:xfrm>
            <a:prstGeom prst="line">
              <a:avLst/>
            </a:prstGeom>
            <a:ln w="28575">
              <a:solidFill>
                <a:srgbClr val="3C3D35"/>
              </a:solidFill>
              <a:prstDash val="solid"/>
            </a:ln>
          </p:spPr>
          <p:style>
            <a:lnRef idx="1">
              <a:schemeClr val="accent1"/>
            </a:lnRef>
            <a:fillRef idx="0">
              <a:schemeClr val="accent1"/>
            </a:fillRef>
            <a:effectRef idx="0">
              <a:schemeClr val="accent1"/>
            </a:effectRef>
            <a:fontRef idx="minor">
              <a:schemeClr val="tx1"/>
            </a:fontRef>
          </p:style>
        </p:cxnSp>
        <p:sp>
          <p:nvSpPr>
            <p:cNvPr id="258" name="Rounded Rectangle 257"/>
            <p:cNvSpPr/>
            <p:nvPr/>
          </p:nvSpPr>
          <p:spPr>
            <a:xfrm>
              <a:off x="6232587" y="5079623"/>
              <a:ext cx="859027" cy="1777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100" b="1" dirty="0">
                  <a:solidFill>
                    <a:srgbClr val="7D7AAA"/>
                  </a:solidFill>
                </a:rPr>
                <a:t>10.,015</a:t>
              </a:r>
              <a:endParaRPr lang="en-US" sz="1100" b="1" dirty="0">
                <a:solidFill>
                  <a:srgbClr val="7D7AAA"/>
                </a:solidFill>
              </a:endParaRPr>
            </a:p>
          </p:txBody>
        </p:sp>
        <p:sp>
          <p:nvSpPr>
            <p:cNvPr id="259" name="Rounded Rectangle 258"/>
            <p:cNvSpPr/>
            <p:nvPr/>
          </p:nvSpPr>
          <p:spPr>
            <a:xfrm>
              <a:off x="6851848" y="4882787"/>
              <a:ext cx="859027" cy="1777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100" b="1" dirty="0">
                  <a:solidFill>
                    <a:srgbClr val="AA7A8F"/>
                  </a:solidFill>
                </a:rPr>
                <a:t>134.042</a:t>
              </a:r>
            </a:p>
          </p:txBody>
        </p:sp>
        <p:sp>
          <p:nvSpPr>
            <p:cNvPr id="260" name="Rounded Rectangle 259"/>
            <p:cNvSpPr/>
            <p:nvPr/>
          </p:nvSpPr>
          <p:spPr>
            <a:xfrm>
              <a:off x="7471109" y="4689125"/>
              <a:ext cx="859027" cy="1762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100" b="1" dirty="0">
                  <a:solidFill>
                    <a:srgbClr val="3C3D35"/>
                  </a:solidFill>
                </a:rPr>
                <a:t>168.629</a:t>
              </a:r>
            </a:p>
          </p:txBody>
        </p:sp>
        <p:sp>
          <p:nvSpPr>
            <p:cNvPr id="261" name="Rounded Rectangle 260"/>
            <p:cNvSpPr/>
            <p:nvPr/>
          </p:nvSpPr>
          <p:spPr>
            <a:xfrm>
              <a:off x="8103073" y="4501813"/>
              <a:ext cx="859027" cy="1777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d-ID" sz="1100" b="1" dirty="0">
                  <a:solidFill>
                    <a:srgbClr val="70AD47"/>
                  </a:solidFill>
                </a:rPr>
                <a:t>212.288</a:t>
              </a:r>
            </a:p>
          </p:txBody>
        </p:sp>
        <p:cxnSp>
          <p:nvCxnSpPr>
            <p:cNvPr id="264" name="Straight Connector 263"/>
            <p:cNvCxnSpPr>
              <a:stCxn id="258" idx="2"/>
              <a:endCxn id="254" idx="0"/>
            </p:cNvCxnSpPr>
            <p:nvPr/>
          </p:nvCxnSpPr>
          <p:spPr>
            <a:xfrm flipH="1">
              <a:off x="6659719" y="5257411"/>
              <a:ext cx="3176" cy="300017"/>
            </a:xfrm>
            <a:prstGeom prst="line">
              <a:avLst/>
            </a:prstGeom>
            <a:ln w="19050">
              <a:solidFill>
                <a:srgbClr val="7D7AAA"/>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59" idx="2"/>
              <a:endCxn id="124" idx="0"/>
            </p:cNvCxnSpPr>
            <p:nvPr/>
          </p:nvCxnSpPr>
          <p:spPr>
            <a:xfrm>
              <a:off x="7282156" y="5060574"/>
              <a:ext cx="0" cy="427009"/>
            </a:xfrm>
            <a:prstGeom prst="line">
              <a:avLst/>
            </a:prstGeom>
            <a:ln w="19050">
              <a:solidFill>
                <a:srgbClr val="AA7A8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60" idx="2"/>
              <a:endCxn id="125" idx="0"/>
            </p:cNvCxnSpPr>
            <p:nvPr/>
          </p:nvCxnSpPr>
          <p:spPr>
            <a:xfrm>
              <a:off x="7901417" y="4865326"/>
              <a:ext cx="4763" cy="520664"/>
            </a:xfrm>
            <a:prstGeom prst="line">
              <a:avLst/>
            </a:prstGeom>
            <a:ln w="19050">
              <a:solidFill>
                <a:srgbClr val="3C3D35"/>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261" idx="2"/>
              <a:endCxn id="123" idx="0"/>
            </p:cNvCxnSpPr>
            <p:nvPr/>
          </p:nvCxnSpPr>
          <p:spPr>
            <a:xfrm>
              <a:off x="8531792" y="4679601"/>
              <a:ext cx="7940" cy="631781"/>
            </a:xfrm>
            <a:prstGeom prst="line">
              <a:avLst/>
            </a:prstGeom>
            <a:ln w="19050">
              <a:solidFill>
                <a:srgbClr val="3A9AA5"/>
              </a:solidFill>
            </a:ln>
          </p:spPr>
          <p:style>
            <a:lnRef idx="1">
              <a:schemeClr val="accent1"/>
            </a:lnRef>
            <a:fillRef idx="0">
              <a:schemeClr val="accent1"/>
            </a:fillRef>
            <a:effectRef idx="0">
              <a:schemeClr val="accent1"/>
            </a:effectRef>
            <a:fontRef idx="minor">
              <a:schemeClr val="tx1"/>
            </a:fontRef>
          </p:style>
        </p:cxnSp>
        <p:grpSp>
          <p:nvGrpSpPr>
            <p:cNvPr id="18" name="Group 60"/>
            <p:cNvGrpSpPr>
              <a:grpSpLocks/>
            </p:cNvGrpSpPr>
            <p:nvPr/>
          </p:nvGrpSpPr>
          <p:grpSpPr bwMode="auto">
            <a:xfrm>
              <a:off x="6493189" y="5311322"/>
              <a:ext cx="2214207" cy="538179"/>
              <a:chOff x="6493189" y="5495329"/>
              <a:chExt cx="2214207" cy="358786"/>
            </a:xfrm>
          </p:grpSpPr>
          <p:sp>
            <p:nvSpPr>
              <p:cNvPr id="254" name="Rectangle 253"/>
              <p:cNvSpPr/>
              <p:nvPr/>
            </p:nvSpPr>
            <p:spPr>
              <a:xfrm>
                <a:off x="6492994" y="5659400"/>
                <a:ext cx="333448" cy="192603"/>
              </a:xfrm>
              <a:prstGeom prst="rect">
                <a:avLst/>
              </a:prstGeom>
              <a:solidFill>
                <a:srgbClr val="7D7A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3" name="Rectangle 122"/>
              <p:cNvSpPr/>
              <p:nvPr/>
            </p:nvSpPr>
            <p:spPr>
              <a:xfrm>
                <a:off x="8374596" y="5495369"/>
                <a:ext cx="333448" cy="356634"/>
              </a:xfrm>
              <a:prstGeom prst="rect">
                <a:avLst/>
              </a:prstGeom>
              <a:solidFill>
                <a:srgbClr val="3A9AA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4" name="Rectangle 123"/>
              <p:cNvSpPr/>
              <p:nvPr/>
            </p:nvSpPr>
            <p:spPr>
              <a:xfrm>
                <a:off x="7113844" y="5612836"/>
                <a:ext cx="335036" cy="241283"/>
              </a:xfrm>
              <a:prstGeom prst="rect">
                <a:avLst/>
              </a:prstGeom>
              <a:solidFill>
                <a:srgbClr val="AA7A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5" name="Rectangle 124"/>
              <p:cNvSpPr/>
              <p:nvPr/>
            </p:nvSpPr>
            <p:spPr>
              <a:xfrm>
                <a:off x="7739456" y="5545108"/>
                <a:ext cx="335036" cy="306896"/>
              </a:xfrm>
              <a:prstGeom prst="rect">
                <a:avLst/>
              </a:prstGeom>
              <a:solidFill>
                <a:srgbClr val="3C3D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19" name="Group 97"/>
          <p:cNvGrpSpPr>
            <a:grpSpLocks/>
          </p:cNvGrpSpPr>
          <p:nvPr/>
        </p:nvGrpSpPr>
        <p:grpSpPr bwMode="auto">
          <a:xfrm>
            <a:off x="611198" y="22230"/>
            <a:ext cx="7686675" cy="852487"/>
            <a:chOff x="611560" y="22123"/>
            <a:chExt cx="7686599" cy="1183239"/>
          </a:xfrm>
        </p:grpSpPr>
        <p:grpSp>
          <p:nvGrpSpPr>
            <p:cNvPr id="20" name="Group 8"/>
            <p:cNvGrpSpPr>
              <a:grpSpLocks/>
            </p:cNvGrpSpPr>
            <p:nvPr/>
          </p:nvGrpSpPr>
          <p:grpSpPr bwMode="auto">
            <a:xfrm>
              <a:off x="845840" y="22123"/>
              <a:ext cx="7452319" cy="1183239"/>
              <a:chOff x="-1798969" y="2698954"/>
              <a:chExt cx="9195999" cy="1460091"/>
            </a:xfrm>
          </p:grpSpPr>
          <p:pic>
            <p:nvPicPr>
              <p:cNvPr id="162833" name="Picture 2" descr="http://makeitrank.com/components/themes/dandel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9911" y="2698954"/>
                <a:ext cx="531150" cy="146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4" name="Picture 5" descr="C:\Users\Asus\Desktop\a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1716" y="2698955"/>
                <a:ext cx="3925314" cy="146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5" name="Picture 5" descr="C:\Users\Asus\Desktop\aa.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1339453" y="2698955"/>
                <a:ext cx="2132263" cy="146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6" name="Picture 2" descr="http://makeitrank.com/components/themes/dandelio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98969" y="2698954"/>
                <a:ext cx="531150" cy="146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7" name="Picture 5" descr="C:\Users\Asus\Desktop\aa.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1279427" y="2698955"/>
                <a:ext cx="2132263" cy="146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2832" name="Title 1"/>
            <p:cNvSpPr txBox="1">
              <a:spLocks/>
            </p:cNvSpPr>
            <p:nvPr/>
          </p:nvSpPr>
          <p:spPr bwMode="auto">
            <a:xfrm>
              <a:off x="611560" y="360040"/>
              <a:ext cx="7128792"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114000"/>
                </a:lnSpc>
                <a:spcBef>
                  <a:spcPct val="0"/>
                </a:spcBef>
                <a:spcAft>
                  <a:spcPct val="0"/>
                </a:spcAft>
              </a:pPr>
              <a:r>
                <a:rPr lang="de-DE" sz="3000">
                  <a:solidFill>
                    <a:srgbClr val="FFFFFF"/>
                  </a:solidFill>
                  <a:latin typeface="Calibri" pitchFamily="34" charset="0"/>
                </a:rPr>
                <a:t>METROPOLITAN </a:t>
              </a:r>
              <a:r>
                <a:rPr lang="id-ID" sz="3000">
                  <a:solidFill>
                    <a:srgbClr val="FFFFFF"/>
                  </a:solidFill>
                  <a:latin typeface="Calibri" pitchFamily="34" charset="0"/>
                </a:rPr>
                <a:t>BANDUNG</a:t>
              </a:r>
              <a:r>
                <a:rPr lang="de-DE" sz="3000">
                  <a:solidFill>
                    <a:srgbClr val="FFFFFF"/>
                  </a:solidFill>
                  <a:latin typeface="Calibri" pitchFamily="34" charset="0"/>
                </a:rPr>
                <a:t> RAYA</a:t>
              </a:r>
            </a:p>
          </p:txBody>
        </p:sp>
      </p:grpSp>
      <p:sp>
        <p:nvSpPr>
          <p:cNvPr id="162827" name="TextBox 89"/>
          <p:cNvSpPr txBox="1">
            <a:spLocks noChangeArrowheads="1"/>
          </p:cNvSpPr>
          <p:nvPr/>
        </p:nvSpPr>
        <p:spPr bwMode="auto">
          <a:xfrm>
            <a:off x="41464" y="889652"/>
            <a:ext cx="3127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b="1" dirty="0" err="1">
                <a:solidFill>
                  <a:srgbClr val="000000"/>
                </a:solidFill>
                <a:latin typeface="Calibri" pitchFamily="34" charset="0"/>
              </a:rPr>
              <a:t>Prediksi</a:t>
            </a:r>
            <a:r>
              <a:rPr lang="en-US" sz="1400" b="1" dirty="0">
                <a:solidFill>
                  <a:srgbClr val="000000"/>
                </a:solidFill>
                <a:latin typeface="Calibri" pitchFamily="34" charset="0"/>
              </a:rPr>
              <a:t> </a:t>
            </a:r>
            <a:r>
              <a:rPr lang="en-US" sz="1400" b="1" dirty="0" err="1">
                <a:solidFill>
                  <a:srgbClr val="000000"/>
                </a:solidFill>
                <a:latin typeface="Calibri" pitchFamily="34" charset="0"/>
              </a:rPr>
              <a:t>Perkembangan</a:t>
            </a:r>
            <a:r>
              <a:rPr lang="en-US" sz="1400" b="1" dirty="0">
                <a:solidFill>
                  <a:srgbClr val="000000"/>
                </a:solidFill>
                <a:latin typeface="Calibri" pitchFamily="34" charset="0"/>
              </a:rPr>
              <a:t> </a:t>
            </a:r>
            <a:r>
              <a:rPr lang="en-US" sz="1400" b="1" dirty="0" err="1">
                <a:solidFill>
                  <a:srgbClr val="000000"/>
                </a:solidFill>
                <a:latin typeface="Calibri" pitchFamily="34" charset="0"/>
              </a:rPr>
              <a:t>Kependudukan</a:t>
            </a:r>
            <a:r>
              <a:rPr lang="en-US" sz="1400" b="1" dirty="0">
                <a:solidFill>
                  <a:srgbClr val="000000"/>
                </a:solidFill>
                <a:latin typeface="Calibri" pitchFamily="34" charset="0"/>
              </a:rPr>
              <a:t> </a:t>
            </a:r>
          </a:p>
        </p:txBody>
      </p:sp>
      <p:sp>
        <p:nvSpPr>
          <p:cNvPr id="162828" name="TextBox 90"/>
          <p:cNvSpPr txBox="1">
            <a:spLocks noChangeArrowheads="1"/>
          </p:cNvSpPr>
          <p:nvPr/>
        </p:nvSpPr>
        <p:spPr bwMode="auto">
          <a:xfrm>
            <a:off x="7236855" y="1773243"/>
            <a:ext cx="1502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id-ID" sz="1300" b="1">
                <a:solidFill>
                  <a:srgbClr val="3C3D35"/>
                </a:solidFill>
                <a:latin typeface="Calibri" pitchFamily="34" charset="0"/>
              </a:rPr>
              <a:t>JUMLAH POPULASI</a:t>
            </a:r>
          </a:p>
          <a:p>
            <a:pPr algn="r" eaLnBrk="1" fontAlgn="base" hangingPunct="1">
              <a:spcBef>
                <a:spcPct val="0"/>
              </a:spcBef>
              <a:spcAft>
                <a:spcPct val="0"/>
              </a:spcAft>
            </a:pPr>
            <a:r>
              <a:rPr lang="id-ID" sz="1100">
                <a:solidFill>
                  <a:srgbClr val="3C3D35"/>
                </a:solidFill>
                <a:latin typeface="Calibri" pitchFamily="34" charset="0"/>
              </a:rPr>
              <a:t>(JUTA JIWA)</a:t>
            </a:r>
          </a:p>
        </p:txBody>
      </p:sp>
      <p:sp>
        <p:nvSpPr>
          <p:cNvPr id="162829" name="TextBox 94"/>
          <p:cNvSpPr txBox="1">
            <a:spLocks noChangeArrowheads="1"/>
          </p:cNvSpPr>
          <p:nvPr/>
        </p:nvSpPr>
        <p:spPr bwMode="auto">
          <a:xfrm>
            <a:off x="7524959" y="5805509"/>
            <a:ext cx="1206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id-ID" sz="1300" b="1" dirty="0">
                <a:solidFill>
                  <a:srgbClr val="3C3D35"/>
                </a:solidFill>
                <a:latin typeface="Calibri" pitchFamily="34" charset="0"/>
              </a:rPr>
              <a:t>LUAS WILAYAH</a:t>
            </a:r>
          </a:p>
          <a:p>
            <a:pPr algn="r" eaLnBrk="1" fontAlgn="base" hangingPunct="1">
              <a:spcBef>
                <a:spcPct val="0"/>
              </a:spcBef>
              <a:spcAft>
                <a:spcPct val="0"/>
              </a:spcAft>
            </a:pPr>
            <a:r>
              <a:rPr lang="id-ID" sz="1100" dirty="0">
                <a:solidFill>
                  <a:srgbClr val="3C3D35"/>
                </a:solidFill>
                <a:latin typeface="Calibri" pitchFamily="34" charset="0"/>
              </a:rPr>
              <a:t>(HEKTAR)</a:t>
            </a:r>
          </a:p>
        </p:txBody>
      </p:sp>
      <p:sp>
        <p:nvSpPr>
          <p:cNvPr id="76" name="Rectangle 75"/>
          <p:cNvSpPr/>
          <p:nvPr/>
        </p:nvSpPr>
        <p:spPr>
          <a:xfrm>
            <a:off x="4309532" y="2038987"/>
            <a:ext cx="1648224" cy="1031051"/>
          </a:xfrm>
          <a:prstGeom prst="rect">
            <a:avLst/>
          </a:prstGeom>
        </p:spPr>
        <p:txBody>
          <a:bodyPr wrap="square">
            <a:spAutoFit/>
          </a:bodyPr>
          <a:lstStyle/>
          <a:p>
            <a:endParaRPr lang="id-ID" sz="1100" dirty="0">
              <a:solidFill>
                <a:srgbClr val="3B4759"/>
              </a:solidFill>
            </a:endParaRPr>
          </a:p>
          <a:p>
            <a:r>
              <a:rPr lang="en-US" sz="1300" b="1" dirty="0" err="1">
                <a:solidFill>
                  <a:srgbClr val="3B4759"/>
                </a:solidFill>
              </a:rPr>
              <a:t>Kecamatan</a:t>
            </a:r>
            <a:r>
              <a:rPr lang="id-ID" sz="1300" b="1" dirty="0">
                <a:solidFill>
                  <a:srgbClr val="3B4759"/>
                </a:solidFill>
              </a:rPr>
              <a:t>:</a:t>
            </a:r>
          </a:p>
          <a:p>
            <a:r>
              <a:rPr lang="en-US" sz="1100" dirty="0">
                <a:solidFill>
                  <a:srgbClr val="3B4759"/>
                </a:solidFill>
              </a:rPr>
              <a:t>56 </a:t>
            </a:r>
            <a:r>
              <a:rPr lang="en-US" sz="1300" dirty="0" err="1">
                <a:solidFill>
                  <a:srgbClr val="3B4759"/>
                </a:solidFill>
              </a:rPr>
              <a:t>Kec</a:t>
            </a:r>
            <a:r>
              <a:rPr lang="en-US" sz="1300" dirty="0">
                <a:solidFill>
                  <a:srgbClr val="3B4759"/>
                </a:solidFill>
              </a:rPr>
              <a:t>. (</a:t>
            </a:r>
            <a:r>
              <a:rPr lang="id-ID" sz="1100" dirty="0">
                <a:solidFill>
                  <a:srgbClr val="3B4759"/>
                </a:solidFill>
              </a:rPr>
              <a:t>2010</a:t>
            </a:r>
            <a:r>
              <a:rPr lang="en-US" sz="1100" dirty="0">
                <a:solidFill>
                  <a:srgbClr val="3B4759"/>
                </a:solidFill>
              </a:rPr>
              <a:t>)</a:t>
            </a:r>
            <a:r>
              <a:rPr lang="id-ID" sz="1100" dirty="0">
                <a:solidFill>
                  <a:srgbClr val="3B4759"/>
                </a:solidFill>
              </a:rPr>
              <a:t> </a:t>
            </a:r>
            <a:r>
              <a:rPr lang="id-ID" sz="1100" b="1" dirty="0">
                <a:solidFill>
                  <a:srgbClr val="3B4759"/>
                </a:solidFill>
              </a:rPr>
              <a:t>| </a:t>
            </a:r>
            <a:r>
              <a:rPr lang="en-US" sz="1100" dirty="0">
                <a:solidFill>
                  <a:srgbClr val="3B4759"/>
                </a:solidFill>
              </a:rPr>
              <a:t>61 </a:t>
            </a:r>
            <a:r>
              <a:rPr lang="en-US" sz="1300" dirty="0" err="1">
                <a:solidFill>
                  <a:srgbClr val="3B4759"/>
                </a:solidFill>
              </a:rPr>
              <a:t>Kec</a:t>
            </a:r>
            <a:r>
              <a:rPr lang="en-US" sz="1300" dirty="0">
                <a:solidFill>
                  <a:srgbClr val="3B4759"/>
                </a:solidFill>
              </a:rPr>
              <a:t>. (</a:t>
            </a:r>
            <a:r>
              <a:rPr lang="id-ID" sz="1100" dirty="0">
                <a:solidFill>
                  <a:srgbClr val="3B4759"/>
                </a:solidFill>
              </a:rPr>
              <a:t>2015</a:t>
            </a:r>
            <a:r>
              <a:rPr lang="en-US" sz="1100" dirty="0">
                <a:solidFill>
                  <a:srgbClr val="3B4759"/>
                </a:solidFill>
              </a:rPr>
              <a:t>)</a:t>
            </a:r>
            <a:r>
              <a:rPr lang="id-ID" sz="1100" dirty="0">
                <a:solidFill>
                  <a:srgbClr val="3B4759"/>
                </a:solidFill>
              </a:rPr>
              <a:t> </a:t>
            </a:r>
            <a:r>
              <a:rPr lang="id-ID" sz="1100" b="1" dirty="0">
                <a:solidFill>
                  <a:srgbClr val="3B4759"/>
                </a:solidFill>
              </a:rPr>
              <a:t>| </a:t>
            </a:r>
            <a:r>
              <a:rPr lang="en-US" sz="1100" dirty="0">
                <a:solidFill>
                  <a:srgbClr val="3B4759"/>
                </a:solidFill>
              </a:rPr>
              <a:t>68 </a:t>
            </a:r>
            <a:r>
              <a:rPr lang="en-US" sz="1100" dirty="0" err="1">
                <a:solidFill>
                  <a:srgbClr val="3B4759"/>
                </a:solidFill>
              </a:rPr>
              <a:t>Kec</a:t>
            </a:r>
            <a:r>
              <a:rPr lang="en-US" sz="1100" dirty="0">
                <a:solidFill>
                  <a:srgbClr val="3B4759"/>
                </a:solidFill>
              </a:rPr>
              <a:t>. (</a:t>
            </a:r>
            <a:r>
              <a:rPr lang="id-ID" sz="1100" dirty="0">
                <a:solidFill>
                  <a:srgbClr val="3B4759"/>
                </a:solidFill>
              </a:rPr>
              <a:t>2020</a:t>
            </a:r>
            <a:r>
              <a:rPr lang="en-US" sz="1100" dirty="0">
                <a:solidFill>
                  <a:srgbClr val="3B4759"/>
                </a:solidFill>
              </a:rPr>
              <a:t>)</a:t>
            </a:r>
            <a:r>
              <a:rPr lang="id-ID" sz="1100" dirty="0">
                <a:solidFill>
                  <a:srgbClr val="3B4759"/>
                </a:solidFill>
              </a:rPr>
              <a:t> </a:t>
            </a:r>
            <a:r>
              <a:rPr lang="id-ID" sz="1100" b="1" dirty="0">
                <a:solidFill>
                  <a:srgbClr val="3B4759"/>
                </a:solidFill>
              </a:rPr>
              <a:t>| </a:t>
            </a:r>
            <a:r>
              <a:rPr lang="en-US" sz="1100" dirty="0">
                <a:solidFill>
                  <a:srgbClr val="3B4759"/>
                </a:solidFill>
              </a:rPr>
              <a:t>73 </a:t>
            </a:r>
            <a:r>
              <a:rPr lang="en-US" sz="1100" dirty="0" err="1">
                <a:solidFill>
                  <a:srgbClr val="3B4759"/>
                </a:solidFill>
              </a:rPr>
              <a:t>Kec</a:t>
            </a:r>
            <a:r>
              <a:rPr lang="en-US" sz="1100" dirty="0">
                <a:solidFill>
                  <a:srgbClr val="3B4759"/>
                </a:solidFill>
              </a:rPr>
              <a:t>. (</a:t>
            </a:r>
            <a:r>
              <a:rPr lang="id-ID" sz="1100" dirty="0">
                <a:solidFill>
                  <a:srgbClr val="3B4759"/>
                </a:solidFill>
              </a:rPr>
              <a:t>2025</a:t>
            </a:r>
            <a:r>
              <a:rPr lang="en-US" sz="1100" dirty="0">
                <a:solidFill>
                  <a:srgbClr val="3B4759"/>
                </a:solidFill>
              </a:rPr>
              <a:t>-2050)</a:t>
            </a:r>
            <a:endParaRPr lang="id-ID" sz="1100" dirty="0">
              <a:solidFill>
                <a:srgbClr val="3B4759"/>
              </a:solidFill>
            </a:endParaRPr>
          </a:p>
        </p:txBody>
      </p:sp>
      <p:pic>
        <p:nvPicPr>
          <p:cNvPr id="3" name="Picture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2712" y="1124745"/>
            <a:ext cx="4161259" cy="2928292"/>
          </a:xfrm>
          <a:prstGeom prst="rect">
            <a:avLst/>
          </a:prstGeom>
        </p:spPr>
      </p:pic>
      <p:pic>
        <p:nvPicPr>
          <p:cNvPr id="75"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7504" y="4010874"/>
            <a:ext cx="4320480" cy="286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327927" y="3020458"/>
            <a:ext cx="2054984" cy="371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35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normAutofit/>
          </a:bodyPr>
          <a:lstStyle/>
          <a:p>
            <a:r>
              <a:rPr lang="id-ID" sz="2200" b="1" dirty="0">
                <a:solidFill>
                  <a:schemeClr val="accent3">
                    <a:lumMod val="50000"/>
                  </a:schemeClr>
                </a:solidFill>
              </a:rPr>
              <a:t>METROPOLITAN CIREBON RAYA</a:t>
            </a:r>
            <a:endParaRPr lang="en-US" sz="2200" b="1" dirty="0">
              <a:solidFill>
                <a:schemeClr val="accent3">
                  <a:lumMod val="50000"/>
                </a:schemeClr>
              </a:solidFill>
            </a:endParaRPr>
          </a:p>
        </p:txBody>
      </p:sp>
      <p:sp>
        <p:nvSpPr>
          <p:cNvPr id="5" name="TextBox 4"/>
          <p:cNvSpPr txBox="1"/>
          <p:nvPr/>
        </p:nvSpPr>
        <p:spPr>
          <a:xfrm>
            <a:off x="63751" y="692699"/>
            <a:ext cx="8484855" cy="569387"/>
          </a:xfrm>
          <a:prstGeom prst="rect">
            <a:avLst/>
          </a:prstGeom>
          <a:noFill/>
          <a:ln>
            <a:noFill/>
          </a:ln>
        </p:spPr>
        <p:txBody>
          <a:bodyPr wrap="square" rtlCol="0">
            <a:spAutoFit/>
          </a:bodyPr>
          <a:lstStyle/>
          <a:p>
            <a:pPr>
              <a:defRPr/>
            </a:pPr>
            <a:r>
              <a:rPr lang="id-ID" b="1" kern="0" dirty="0">
                <a:solidFill>
                  <a:srgbClr val="3B4759"/>
                </a:solidFill>
              </a:rPr>
              <a:t>DELINEASI WILAYAH</a:t>
            </a:r>
          </a:p>
          <a:p>
            <a:pPr>
              <a:defRPr/>
            </a:pPr>
            <a:r>
              <a:rPr lang="id-ID" sz="1300" kern="0" dirty="0">
                <a:solidFill>
                  <a:srgbClr val="3B4759"/>
                </a:solidFill>
              </a:rPr>
              <a:t>BERDASARKAN KRITERIA JUMLAH PENDUDUK, LUAS LAHAN TERBANGUN, DAN AKTIVITAS EKONOMI MASYARAKAT</a:t>
            </a:r>
            <a:endParaRPr lang="de-DE" sz="1300" kern="0" dirty="0">
              <a:solidFill>
                <a:srgbClr val="3B4759"/>
              </a:solidFill>
            </a:endParaRPr>
          </a:p>
        </p:txBody>
      </p:sp>
      <p:sp>
        <p:nvSpPr>
          <p:cNvPr id="6" name="TextBox 5"/>
          <p:cNvSpPr txBox="1"/>
          <p:nvPr/>
        </p:nvSpPr>
        <p:spPr>
          <a:xfrm>
            <a:off x="7212859" y="1124751"/>
            <a:ext cx="1611339" cy="461665"/>
          </a:xfrm>
          <a:prstGeom prst="rect">
            <a:avLst/>
          </a:prstGeom>
          <a:noFill/>
        </p:spPr>
        <p:txBody>
          <a:bodyPr wrap="none" rtlCol="0">
            <a:spAutoFit/>
          </a:bodyPr>
          <a:lstStyle/>
          <a:p>
            <a:pPr algn="r"/>
            <a:r>
              <a:rPr lang="id-ID" sz="1300" b="1" dirty="0">
                <a:solidFill>
                  <a:srgbClr val="3B4759"/>
                </a:solidFill>
              </a:rPr>
              <a:t>JUMLAH PENDUDUK</a:t>
            </a:r>
          </a:p>
          <a:p>
            <a:pPr algn="r"/>
            <a:r>
              <a:rPr lang="id-ID" sz="1100" dirty="0">
                <a:solidFill>
                  <a:srgbClr val="3B4759"/>
                </a:solidFill>
              </a:rPr>
              <a:t>(JUTA JIWA)</a:t>
            </a:r>
          </a:p>
        </p:txBody>
      </p:sp>
      <p:sp>
        <p:nvSpPr>
          <p:cNvPr id="7" name="Rectangle 6"/>
          <p:cNvSpPr/>
          <p:nvPr/>
        </p:nvSpPr>
        <p:spPr>
          <a:xfrm>
            <a:off x="4321547" y="1342121"/>
            <a:ext cx="1837005" cy="969496"/>
          </a:xfrm>
          <a:prstGeom prst="rect">
            <a:avLst/>
          </a:prstGeom>
        </p:spPr>
        <p:txBody>
          <a:bodyPr wrap="square">
            <a:spAutoFit/>
          </a:bodyPr>
          <a:lstStyle/>
          <a:p>
            <a:r>
              <a:rPr lang="id-ID" sz="1300" b="1" dirty="0">
                <a:solidFill>
                  <a:srgbClr val="3B4759"/>
                </a:solidFill>
              </a:rPr>
              <a:t>KOTA/KABUPATEN</a:t>
            </a:r>
          </a:p>
          <a:p>
            <a:r>
              <a:rPr lang="id-ID" sz="1100" dirty="0">
                <a:solidFill>
                  <a:srgbClr val="3B4759"/>
                </a:solidFill>
              </a:rPr>
              <a:t>KOTA CIREBON | KAB. CIREBON | KAB. KUNINGAN | KAB. MAJALENGKA | KAB. INDRAMAYU</a:t>
            </a:r>
          </a:p>
        </p:txBody>
      </p:sp>
      <p:sp>
        <p:nvSpPr>
          <p:cNvPr id="8" name="TextBox 7"/>
          <p:cNvSpPr txBox="1"/>
          <p:nvPr/>
        </p:nvSpPr>
        <p:spPr>
          <a:xfrm>
            <a:off x="6468396" y="4177037"/>
            <a:ext cx="2355388" cy="461665"/>
          </a:xfrm>
          <a:prstGeom prst="rect">
            <a:avLst/>
          </a:prstGeom>
          <a:noFill/>
        </p:spPr>
        <p:txBody>
          <a:bodyPr wrap="none" rtlCol="0">
            <a:spAutoFit/>
          </a:bodyPr>
          <a:lstStyle/>
          <a:p>
            <a:pPr algn="r"/>
            <a:r>
              <a:rPr lang="id-ID" sz="1300" b="1" dirty="0">
                <a:solidFill>
                  <a:srgbClr val="3B4759"/>
                </a:solidFill>
              </a:rPr>
              <a:t>LUAS WILAYAH METROPOLITAN</a:t>
            </a:r>
          </a:p>
          <a:p>
            <a:pPr algn="r"/>
            <a:r>
              <a:rPr lang="id-ID" sz="1100" dirty="0">
                <a:solidFill>
                  <a:srgbClr val="3B4759"/>
                </a:solidFill>
              </a:rPr>
              <a:t>(HEKTAR)</a:t>
            </a:r>
          </a:p>
        </p:txBody>
      </p:sp>
      <p:grpSp>
        <p:nvGrpSpPr>
          <p:cNvPr id="9" name="Group 19"/>
          <p:cNvGrpSpPr/>
          <p:nvPr/>
        </p:nvGrpSpPr>
        <p:grpSpPr>
          <a:xfrm>
            <a:off x="6158552" y="1695195"/>
            <a:ext cx="2694815" cy="1174771"/>
            <a:chOff x="6158548" y="2963026"/>
            <a:chExt cx="2694814" cy="1174770"/>
          </a:xfrm>
        </p:grpSpPr>
        <p:cxnSp>
          <p:nvCxnSpPr>
            <p:cNvPr id="21" name="Straight Connector 20"/>
            <p:cNvCxnSpPr/>
            <p:nvPr/>
          </p:nvCxnSpPr>
          <p:spPr>
            <a:xfrm flipV="1">
              <a:off x="6369608" y="3912761"/>
              <a:ext cx="2450186" cy="3586"/>
            </a:xfrm>
            <a:prstGeom prst="line">
              <a:avLst/>
            </a:prstGeom>
            <a:ln w="28575">
              <a:solidFill>
                <a:srgbClr val="3C3D35"/>
              </a:solidFill>
              <a:prstDash val="solid"/>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6367247" y="3960590"/>
              <a:ext cx="576000" cy="177206"/>
            </a:xfrm>
            <a:prstGeom prst="roundRect">
              <a:avLst/>
            </a:prstGeom>
            <a:solidFill>
              <a:srgbClr val="7D7A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prstClr val="white"/>
                  </a:solidFill>
                </a:rPr>
                <a:t>2010</a:t>
              </a:r>
              <a:endParaRPr lang="en-US" sz="1100" b="1" dirty="0">
                <a:solidFill>
                  <a:prstClr val="white"/>
                </a:solidFill>
              </a:endParaRPr>
            </a:p>
          </p:txBody>
        </p:sp>
        <p:sp>
          <p:nvSpPr>
            <p:cNvPr id="23" name="Rounded Rectangle 22"/>
            <p:cNvSpPr/>
            <p:nvPr/>
          </p:nvSpPr>
          <p:spPr>
            <a:xfrm>
              <a:off x="6995848" y="3960590"/>
              <a:ext cx="576000" cy="177206"/>
            </a:xfrm>
            <a:prstGeom prst="roundRect">
              <a:avLst/>
            </a:prstGeom>
            <a:solidFill>
              <a:srgbClr val="AA7A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prstClr val="white"/>
                  </a:solidFill>
                </a:rPr>
                <a:t>2015</a:t>
              </a:r>
              <a:endParaRPr lang="en-US" sz="1100" b="1" dirty="0">
                <a:solidFill>
                  <a:prstClr val="white"/>
                </a:solidFill>
              </a:endParaRPr>
            </a:p>
          </p:txBody>
        </p:sp>
        <p:sp>
          <p:nvSpPr>
            <p:cNvPr id="24" name="Rounded Rectangle 23"/>
            <p:cNvSpPr/>
            <p:nvPr/>
          </p:nvSpPr>
          <p:spPr>
            <a:xfrm>
              <a:off x="7617554" y="3960590"/>
              <a:ext cx="576000" cy="177206"/>
            </a:xfrm>
            <a:prstGeom prst="roundRect">
              <a:avLst/>
            </a:prstGeom>
            <a:solidFill>
              <a:srgbClr val="3C3D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prstClr val="white"/>
                  </a:solidFill>
                </a:rPr>
                <a:t>2020</a:t>
              </a:r>
              <a:endParaRPr lang="en-US" sz="1100" b="1" dirty="0">
                <a:solidFill>
                  <a:prstClr val="white"/>
                </a:solidFill>
              </a:endParaRPr>
            </a:p>
          </p:txBody>
        </p:sp>
        <p:sp>
          <p:nvSpPr>
            <p:cNvPr id="25" name="Rounded Rectangle 24"/>
            <p:cNvSpPr/>
            <p:nvPr/>
          </p:nvSpPr>
          <p:spPr>
            <a:xfrm>
              <a:off x="8243794" y="3960590"/>
              <a:ext cx="576000" cy="177206"/>
            </a:xfrm>
            <a:prstGeom prst="roundRect">
              <a:avLst/>
            </a:prstGeom>
            <a:solidFill>
              <a:srgbClr val="3A9AA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prstClr val="white"/>
                  </a:solidFill>
                </a:rPr>
                <a:t>2025</a:t>
              </a:r>
              <a:endParaRPr lang="en-US" sz="1100" b="1" dirty="0">
                <a:solidFill>
                  <a:prstClr val="white"/>
                </a:solidFill>
              </a:endParaRPr>
            </a:p>
          </p:txBody>
        </p:sp>
        <p:sp>
          <p:nvSpPr>
            <p:cNvPr id="26" name="Rounded Rectangle 25"/>
            <p:cNvSpPr/>
            <p:nvPr/>
          </p:nvSpPr>
          <p:spPr>
            <a:xfrm>
              <a:off x="7059020" y="3677406"/>
              <a:ext cx="572688" cy="2177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1600" b="1" dirty="0">
                  <a:solidFill>
                    <a:srgbClr val="7D7AAA"/>
                  </a:solidFill>
                </a:rPr>
                <a:t>1,58</a:t>
              </a:r>
              <a:endParaRPr lang="en-US" sz="1600" b="1" dirty="0">
                <a:solidFill>
                  <a:srgbClr val="7D7AAA"/>
                </a:solidFill>
              </a:endParaRPr>
            </a:p>
          </p:txBody>
        </p:sp>
        <p:sp>
          <p:nvSpPr>
            <p:cNvPr id="27" name="Rounded Rectangle 26"/>
            <p:cNvSpPr/>
            <p:nvPr/>
          </p:nvSpPr>
          <p:spPr>
            <a:xfrm>
              <a:off x="6733055" y="3467784"/>
              <a:ext cx="580138" cy="27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1600" b="1" dirty="0">
                  <a:solidFill>
                    <a:srgbClr val="AA7A8F"/>
                  </a:solidFill>
                </a:rPr>
                <a:t>2,4</a:t>
              </a:r>
              <a:endParaRPr lang="en-US" sz="1600" b="1" dirty="0">
                <a:solidFill>
                  <a:srgbClr val="AA7A8F"/>
                </a:solidFill>
              </a:endParaRPr>
            </a:p>
          </p:txBody>
        </p:sp>
        <p:sp>
          <p:nvSpPr>
            <p:cNvPr id="28" name="Rounded Rectangle 27"/>
            <p:cNvSpPr/>
            <p:nvPr/>
          </p:nvSpPr>
          <p:spPr>
            <a:xfrm>
              <a:off x="6208724" y="3256651"/>
              <a:ext cx="898282" cy="3316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1600" b="1" dirty="0">
                  <a:solidFill>
                    <a:srgbClr val="3C3D35"/>
                  </a:solidFill>
                </a:rPr>
                <a:t>3,9</a:t>
              </a:r>
              <a:endParaRPr lang="en-US" sz="1600" b="1" dirty="0">
                <a:solidFill>
                  <a:srgbClr val="3C3D35"/>
                </a:solidFill>
              </a:endParaRPr>
            </a:p>
          </p:txBody>
        </p:sp>
        <p:sp>
          <p:nvSpPr>
            <p:cNvPr id="29" name="Rounded Rectangle 28"/>
            <p:cNvSpPr/>
            <p:nvPr/>
          </p:nvSpPr>
          <p:spPr>
            <a:xfrm>
              <a:off x="6158548" y="2967079"/>
              <a:ext cx="794521" cy="27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1600" b="1" dirty="0">
                  <a:solidFill>
                    <a:srgbClr val="3A9AA5"/>
                  </a:solidFill>
                </a:rPr>
                <a:t>6,58</a:t>
              </a:r>
              <a:endParaRPr lang="en-US" sz="1600" b="1" dirty="0">
                <a:solidFill>
                  <a:srgbClr val="3A9AA5"/>
                </a:solidFill>
              </a:endParaRPr>
            </a:p>
          </p:txBody>
        </p:sp>
        <p:grpSp>
          <p:nvGrpSpPr>
            <p:cNvPr id="10" name="Group 29"/>
            <p:cNvGrpSpPr>
              <a:grpSpLocks noChangeAspect="1"/>
            </p:cNvGrpSpPr>
            <p:nvPr/>
          </p:nvGrpSpPr>
          <p:grpSpPr>
            <a:xfrm>
              <a:off x="7921238" y="2963026"/>
              <a:ext cx="932124" cy="932124"/>
              <a:chOff x="6392195" y="818637"/>
              <a:chExt cx="466062" cy="466062"/>
            </a:xfrm>
          </p:grpSpPr>
          <p:sp>
            <p:nvSpPr>
              <p:cNvPr id="35" name="Oval 34"/>
              <p:cNvSpPr>
                <a:spLocks noChangeAspect="1"/>
              </p:cNvSpPr>
              <p:nvPr/>
            </p:nvSpPr>
            <p:spPr>
              <a:xfrm>
                <a:off x="6392195" y="818637"/>
                <a:ext cx="466062" cy="466062"/>
              </a:xfrm>
              <a:prstGeom prst="ellipse">
                <a:avLst/>
              </a:prstGeom>
              <a:solidFill>
                <a:srgbClr val="3A9AA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a:spLocks noChangeAspect="1"/>
              </p:cNvSpPr>
              <p:nvPr/>
            </p:nvSpPr>
            <p:spPr>
              <a:xfrm>
                <a:off x="6488748" y="1010055"/>
                <a:ext cx="274644" cy="274644"/>
              </a:xfrm>
              <a:prstGeom prst="ellipse">
                <a:avLst/>
              </a:prstGeom>
              <a:solidFill>
                <a:srgbClr val="3C3D3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a:spLocks noChangeAspect="1"/>
              </p:cNvSpPr>
              <p:nvPr/>
            </p:nvSpPr>
            <p:spPr>
              <a:xfrm>
                <a:off x="6542844" y="1118248"/>
                <a:ext cx="166451" cy="166451"/>
              </a:xfrm>
              <a:prstGeom prst="ellipse">
                <a:avLst/>
              </a:prstGeom>
              <a:solidFill>
                <a:srgbClr val="AA7A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a:spLocks noChangeAspect="1"/>
              </p:cNvSpPr>
              <p:nvPr/>
            </p:nvSpPr>
            <p:spPr>
              <a:xfrm>
                <a:off x="6571973" y="1176506"/>
                <a:ext cx="108193" cy="108193"/>
              </a:xfrm>
              <a:prstGeom prst="ellipse">
                <a:avLst/>
              </a:prstGeom>
              <a:solidFill>
                <a:srgbClr val="7D7AA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1" name="Straight Connector 30"/>
            <p:cNvCxnSpPr>
              <a:stCxn id="37" idx="1"/>
              <a:endCxn id="27" idx="3"/>
            </p:cNvCxnSpPr>
            <p:nvPr/>
          </p:nvCxnSpPr>
          <p:spPr>
            <a:xfrm flipH="1" flipV="1">
              <a:off x="7313193" y="3605196"/>
              <a:ext cx="958095" cy="5804"/>
            </a:xfrm>
            <a:prstGeom prst="line">
              <a:avLst/>
            </a:prstGeom>
            <a:ln w="19050">
              <a:solidFill>
                <a:srgbClr val="AA7A8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8" idx="2"/>
              <a:endCxn id="26" idx="3"/>
            </p:cNvCxnSpPr>
            <p:nvPr/>
          </p:nvCxnSpPr>
          <p:spPr>
            <a:xfrm flipH="1" flipV="1">
              <a:off x="7631708" y="3786278"/>
              <a:ext cx="649086" cy="679"/>
            </a:xfrm>
            <a:prstGeom prst="line">
              <a:avLst/>
            </a:prstGeom>
            <a:ln w="19050">
              <a:solidFill>
                <a:srgbClr val="7D7AA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6" idx="1"/>
              <a:endCxn id="28" idx="3"/>
            </p:cNvCxnSpPr>
            <p:nvPr/>
          </p:nvCxnSpPr>
          <p:spPr>
            <a:xfrm flipH="1" flipV="1">
              <a:off x="7107006" y="3422482"/>
              <a:ext cx="1087779" cy="3821"/>
            </a:xfrm>
            <a:prstGeom prst="line">
              <a:avLst/>
            </a:prstGeom>
            <a:ln w="19050">
              <a:solidFill>
                <a:srgbClr val="3C3D3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5" idx="1"/>
              <a:endCxn id="29" idx="3"/>
            </p:cNvCxnSpPr>
            <p:nvPr/>
          </p:nvCxnSpPr>
          <p:spPr>
            <a:xfrm flipH="1">
              <a:off x="6953069" y="3099532"/>
              <a:ext cx="1104675" cy="4959"/>
            </a:xfrm>
            <a:prstGeom prst="line">
              <a:avLst/>
            </a:prstGeom>
            <a:ln w="19050">
              <a:solidFill>
                <a:srgbClr val="3A9AA5"/>
              </a:solidFill>
            </a:ln>
          </p:spPr>
          <p:style>
            <a:lnRef idx="1">
              <a:schemeClr val="accent1"/>
            </a:lnRef>
            <a:fillRef idx="0">
              <a:schemeClr val="accent1"/>
            </a:fillRef>
            <a:effectRef idx="0">
              <a:schemeClr val="accent1"/>
            </a:effectRef>
            <a:fontRef idx="minor">
              <a:schemeClr val="tx1"/>
            </a:fontRef>
          </p:style>
        </p:cxnSp>
      </p:grpSp>
      <p:grpSp>
        <p:nvGrpSpPr>
          <p:cNvPr id="20" name="Group 38"/>
          <p:cNvGrpSpPr/>
          <p:nvPr/>
        </p:nvGrpSpPr>
        <p:grpSpPr>
          <a:xfrm>
            <a:off x="6232590" y="2980649"/>
            <a:ext cx="2729513" cy="1092763"/>
            <a:chOff x="6232587" y="4620036"/>
            <a:chExt cx="2729513" cy="1092763"/>
          </a:xfrm>
        </p:grpSpPr>
        <p:cxnSp>
          <p:nvCxnSpPr>
            <p:cNvPr id="40" name="Straight Connector 39"/>
            <p:cNvCxnSpPr/>
            <p:nvPr/>
          </p:nvCxnSpPr>
          <p:spPr>
            <a:xfrm flipV="1">
              <a:off x="6374561" y="5709213"/>
              <a:ext cx="2450186" cy="3586"/>
            </a:xfrm>
            <a:prstGeom prst="line">
              <a:avLst/>
            </a:prstGeom>
            <a:ln w="28575">
              <a:solidFill>
                <a:srgbClr val="3C3D35"/>
              </a:solidFill>
              <a:prstDash val="solid"/>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6232587" y="5164227"/>
              <a:ext cx="859693" cy="177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srgbClr val="7D7AAA"/>
                  </a:solidFill>
                </a:rPr>
                <a:t>57.369</a:t>
              </a:r>
              <a:endParaRPr lang="en-US" sz="1100" b="1" dirty="0">
                <a:solidFill>
                  <a:srgbClr val="7D7AAA"/>
                </a:solidFill>
              </a:endParaRPr>
            </a:p>
          </p:txBody>
        </p:sp>
        <p:sp>
          <p:nvSpPr>
            <p:cNvPr id="42" name="Rounded Rectangle 41"/>
            <p:cNvSpPr/>
            <p:nvPr/>
          </p:nvSpPr>
          <p:spPr>
            <a:xfrm>
              <a:off x="6851635" y="4984368"/>
              <a:ext cx="859693" cy="177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srgbClr val="AA7A8F"/>
                  </a:solidFill>
                </a:rPr>
                <a:t>60.425</a:t>
              </a:r>
            </a:p>
          </p:txBody>
        </p:sp>
        <p:sp>
          <p:nvSpPr>
            <p:cNvPr id="43" name="Rounded Rectangle 42"/>
            <p:cNvSpPr/>
            <p:nvPr/>
          </p:nvSpPr>
          <p:spPr>
            <a:xfrm>
              <a:off x="7470854" y="4802652"/>
              <a:ext cx="859693" cy="177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srgbClr val="3C3D35"/>
                  </a:solidFill>
                </a:rPr>
                <a:t>71.775</a:t>
              </a:r>
            </a:p>
          </p:txBody>
        </p:sp>
        <p:sp>
          <p:nvSpPr>
            <p:cNvPr id="44" name="Rounded Rectangle 43"/>
            <p:cNvSpPr/>
            <p:nvPr/>
          </p:nvSpPr>
          <p:spPr>
            <a:xfrm>
              <a:off x="8102407" y="4620036"/>
              <a:ext cx="859693" cy="177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srgbClr val="3A9AA5"/>
                  </a:solidFill>
                </a:rPr>
                <a:t>98.722</a:t>
              </a:r>
            </a:p>
          </p:txBody>
        </p:sp>
        <p:cxnSp>
          <p:nvCxnSpPr>
            <p:cNvPr id="45" name="Straight Connector 44"/>
            <p:cNvCxnSpPr>
              <a:stCxn id="41" idx="2"/>
              <a:endCxn id="53" idx="0"/>
            </p:cNvCxnSpPr>
            <p:nvPr/>
          </p:nvCxnSpPr>
          <p:spPr>
            <a:xfrm flipH="1">
              <a:off x="6660051" y="5341433"/>
              <a:ext cx="2383" cy="161319"/>
            </a:xfrm>
            <a:prstGeom prst="line">
              <a:avLst/>
            </a:prstGeom>
            <a:ln w="19050">
              <a:solidFill>
                <a:srgbClr val="7D7AAA"/>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2" idx="2"/>
              <a:endCxn id="52" idx="0"/>
            </p:cNvCxnSpPr>
            <p:nvPr/>
          </p:nvCxnSpPr>
          <p:spPr>
            <a:xfrm flipH="1">
              <a:off x="7277937" y="5161574"/>
              <a:ext cx="3545" cy="330212"/>
            </a:xfrm>
            <a:prstGeom prst="line">
              <a:avLst/>
            </a:prstGeom>
            <a:ln w="19050">
              <a:solidFill>
                <a:srgbClr val="AA7A8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3" idx="2"/>
              <a:endCxn id="51" idx="0"/>
            </p:cNvCxnSpPr>
            <p:nvPr/>
          </p:nvCxnSpPr>
          <p:spPr>
            <a:xfrm flipH="1">
              <a:off x="7894796" y="4979858"/>
              <a:ext cx="5905" cy="479030"/>
            </a:xfrm>
            <a:prstGeom prst="line">
              <a:avLst/>
            </a:prstGeom>
            <a:ln w="19050">
              <a:solidFill>
                <a:srgbClr val="3C3D3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4" idx="2"/>
              <a:endCxn id="50" idx="0"/>
            </p:cNvCxnSpPr>
            <p:nvPr/>
          </p:nvCxnSpPr>
          <p:spPr>
            <a:xfrm>
              <a:off x="8532254" y="4797242"/>
              <a:ext cx="913" cy="560598"/>
            </a:xfrm>
            <a:prstGeom prst="line">
              <a:avLst/>
            </a:prstGeom>
            <a:ln w="19050">
              <a:solidFill>
                <a:srgbClr val="3A9AA5"/>
              </a:solidFill>
            </a:ln>
          </p:spPr>
          <p:style>
            <a:lnRef idx="1">
              <a:schemeClr val="accent1"/>
            </a:lnRef>
            <a:fillRef idx="0">
              <a:schemeClr val="accent1"/>
            </a:fillRef>
            <a:effectRef idx="0">
              <a:schemeClr val="accent1"/>
            </a:effectRef>
            <a:fontRef idx="minor">
              <a:schemeClr val="tx1"/>
            </a:fontRef>
          </p:style>
        </p:cxnSp>
        <p:grpSp>
          <p:nvGrpSpPr>
            <p:cNvPr id="30" name="Group 48"/>
            <p:cNvGrpSpPr/>
            <p:nvPr/>
          </p:nvGrpSpPr>
          <p:grpSpPr>
            <a:xfrm>
              <a:off x="6493040" y="5357840"/>
              <a:ext cx="2207138" cy="353266"/>
              <a:chOff x="6493040" y="5532580"/>
              <a:chExt cx="2207138" cy="176633"/>
            </a:xfrm>
          </p:grpSpPr>
          <p:sp>
            <p:nvSpPr>
              <p:cNvPr id="50" name="Rectangle 49"/>
              <p:cNvSpPr/>
              <p:nvPr/>
            </p:nvSpPr>
            <p:spPr>
              <a:xfrm>
                <a:off x="8366156" y="5532580"/>
                <a:ext cx="334022" cy="175456"/>
              </a:xfrm>
              <a:prstGeom prst="rect">
                <a:avLst/>
              </a:prstGeom>
              <a:solidFill>
                <a:srgbClr val="3A9AA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p:nvSpPr>
            <p:spPr>
              <a:xfrm>
                <a:off x="7727785" y="5583104"/>
                <a:ext cx="334022" cy="126109"/>
              </a:xfrm>
              <a:prstGeom prst="rect">
                <a:avLst/>
              </a:prstGeom>
              <a:solidFill>
                <a:srgbClr val="3C3D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7110926" y="5599553"/>
                <a:ext cx="334022" cy="109660"/>
              </a:xfrm>
              <a:prstGeom prst="rect">
                <a:avLst/>
              </a:prstGeom>
              <a:solidFill>
                <a:srgbClr val="AA7A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Rectangle 52"/>
              <p:cNvSpPr/>
              <p:nvPr/>
            </p:nvSpPr>
            <p:spPr>
              <a:xfrm>
                <a:off x="6493040" y="5605036"/>
                <a:ext cx="334022" cy="104177"/>
              </a:xfrm>
              <a:prstGeom prst="rect">
                <a:avLst/>
              </a:prstGeom>
              <a:solidFill>
                <a:srgbClr val="7D7A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9" name="Group 55"/>
          <p:cNvGrpSpPr/>
          <p:nvPr/>
        </p:nvGrpSpPr>
        <p:grpSpPr>
          <a:xfrm>
            <a:off x="337478" y="5640386"/>
            <a:ext cx="2160240" cy="1008112"/>
            <a:chOff x="317500" y="1219200"/>
            <a:chExt cx="1587500" cy="1121296"/>
          </a:xfrm>
        </p:grpSpPr>
        <p:grpSp>
          <p:nvGrpSpPr>
            <p:cNvPr id="49" name="Group 56"/>
            <p:cNvGrpSpPr/>
            <p:nvPr/>
          </p:nvGrpSpPr>
          <p:grpSpPr>
            <a:xfrm>
              <a:off x="317500" y="1676400"/>
              <a:ext cx="1309688" cy="315913"/>
              <a:chOff x="317500" y="1676400"/>
              <a:chExt cx="1309688" cy="315913"/>
            </a:xfrm>
          </p:grpSpPr>
          <p:sp>
            <p:nvSpPr>
              <p:cNvPr id="59" name="Oval 2"/>
              <p:cNvSpPr>
                <a:spLocks noChangeArrowheads="1"/>
              </p:cNvSpPr>
              <p:nvPr/>
            </p:nvSpPr>
            <p:spPr bwMode="auto">
              <a:xfrm>
                <a:off x="317500" y="1676400"/>
                <a:ext cx="314325" cy="314325"/>
              </a:xfrm>
              <a:prstGeom prst="rect">
                <a:avLst/>
              </a:prstGeom>
              <a:solidFill>
                <a:srgbClr val="3B475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prstClr val="black"/>
                  </a:solidFill>
                  <a:latin typeface="Times New Roman" pitchFamily="18" charset="0"/>
                </a:endParaRPr>
              </a:p>
            </p:txBody>
          </p:sp>
          <p:sp>
            <p:nvSpPr>
              <p:cNvPr id="60" name="Oval 3"/>
              <p:cNvSpPr>
                <a:spLocks noChangeArrowheads="1"/>
              </p:cNvSpPr>
              <p:nvPr/>
            </p:nvSpPr>
            <p:spPr bwMode="auto">
              <a:xfrm>
                <a:off x="814388" y="1677988"/>
                <a:ext cx="315912" cy="314325"/>
              </a:xfrm>
              <a:prstGeom prst="rect">
                <a:avLst/>
              </a:prstGeom>
              <a:solidFill>
                <a:srgbClr val="417B8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prstClr val="black"/>
                  </a:solidFill>
                  <a:latin typeface="Times New Roman" pitchFamily="18" charset="0"/>
                </a:endParaRPr>
              </a:p>
            </p:txBody>
          </p:sp>
          <p:sp>
            <p:nvSpPr>
              <p:cNvPr id="61" name="Oval 4"/>
              <p:cNvSpPr>
                <a:spLocks noChangeArrowheads="1"/>
              </p:cNvSpPr>
              <p:nvPr/>
            </p:nvSpPr>
            <p:spPr bwMode="auto">
              <a:xfrm>
                <a:off x="1312863" y="1677988"/>
                <a:ext cx="314325" cy="314325"/>
              </a:xfrm>
              <a:prstGeom prst="rect">
                <a:avLst/>
              </a:prstGeom>
              <a:solidFill>
                <a:srgbClr val="607E8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400" kern="0">
                  <a:solidFill>
                    <a:sysClr val="windowText" lastClr="000000"/>
                  </a:solidFill>
                  <a:latin typeface="Times New Roman" pitchFamily="18" charset="0"/>
                </a:endParaRPr>
              </a:p>
            </p:txBody>
          </p:sp>
        </p:grpSp>
        <p:sp>
          <p:nvSpPr>
            <p:cNvPr id="58" name="Line 10"/>
            <p:cNvSpPr>
              <a:spLocks noChangeShapeType="1"/>
            </p:cNvSpPr>
            <p:nvPr/>
          </p:nvSpPr>
          <p:spPr bwMode="auto">
            <a:xfrm>
              <a:off x="1905000" y="1219200"/>
              <a:ext cx="0" cy="1121296"/>
            </a:xfrm>
            <a:prstGeom prst="line">
              <a:avLst/>
            </a:prstGeom>
            <a:noFill/>
            <a:ln w="28575">
              <a:solidFill>
                <a:srgbClr val="3B47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kern="0">
                <a:solidFill>
                  <a:sysClr val="windowText" lastClr="000000"/>
                </a:solidFill>
              </a:endParaRPr>
            </a:p>
          </p:txBody>
        </p:sp>
      </p:grpSp>
      <p:sp>
        <p:nvSpPr>
          <p:cNvPr id="73" name="Rectangle 72"/>
          <p:cNvSpPr/>
          <p:nvPr/>
        </p:nvSpPr>
        <p:spPr>
          <a:xfrm>
            <a:off x="4350124" y="2307675"/>
            <a:ext cx="1719295" cy="1031051"/>
          </a:xfrm>
          <a:prstGeom prst="rect">
            <a:avLst/>
          </a:prstGeom>
        </p:spPr>
        <p:txBody>
          <a:bodyPr wrap="square">
            <a:spAutoFit/>
          </a:bodyPr>
          <a:lstStyle/>
          <a:p>
            <a:r>
              <a:rPr lang="en-US" sz="1300" b="1" dirty="0" err="1">
                <a:solidFill>
                  <a:srgbClr val="3B4759"/>
                </a:solidFill>
              </a:rPr>
              <a:t>Kecamatan</a:t>
            </a:r>
            <a:r>
              <a:rPr lang="id-ID" sz="1300" b="1" dirty="0">
                <a:solidFill>
                  <a:srgbClr val="3B4759"/>
                </a:solidFill>
              </a:rPr>
              <a:t>:</a:t>
            </a:r>
          </a:p>
          <a:p>
            <a:r>
              <a:rPr lang="en-US" sz="1100" dirty="0">
                <a:solidFill>
                  <a:srgbClr val="3B4759"/>
                </a:solidFill>
              </a:rPr>
              <a:t>29 </a:t>
            </a:r>
            <a:r>
              <a:rPr lang="en-US" sz="1300" dirty="0" err="1">
                <a:solidFill>
                  <a:srgbClr val="3B4759"/>
                </a:solidFill>
              </a:rPr>
              <a:t>Kec</a:t>
            </a:r>
            <a:r>
              <a:rPr lang="en-US" sz="1300" dirty="0">
                <a:solidFill>
                  <a:srgbClr val="3B4759"/>
                </a:solidFill>
              </a:rPr>
              <a:t>. (</a:t>
            </a:r>
            <a:r>
              <a:rPr lang="id-ID" sz="1100" dirty="0">
                <a:solidFill>
                  <a:srgbClr val="3B4759"/>
                </a:solidFill>
              </a:rPr>
              <a:t>2010</a:t>
            </a:r>
            <a:r>
              <a:rPr lang="en-US" sz="1100" dirty="0">
                <a:solidFill>
                  <a:srgbClr val="3B4759"/>
                </a:solidFill>
              </a:rPr>
              <a:t>)</a:t>
            </a:r>
            <a:r>
              <a:rPr lang="id-ID" sz="1100" dirty="0">
                <a:solidFill>
                  <a:srgbClr val="3B4759"/>
                </a:solidFill>
              </a:rPr>
              <a:t> </a:t>
            </a:r>
            <a:r>
              <a:rPr lang="id-ID" sz="1100" b="1" dirty="0">
                <a:solidFill>
                  <a:srgbClr val="3B4759"/>
                </a:solidFill>
              </a:rPr>
              <a:t>| </a:t>
            </a:r>
            <a:r>
              <a:rPr lang="en-US" sz="1100" dirty="0">
                <a:solidFill>
                  <a:srgbClr val="3B4759"/>
                </a:solidFill>
              </a:rPr>
              <a:t>30 </a:t>
            </a:r>
            <a:r>
              <a:rPr lang="en-US" sz="1300" dirty="0" err="1">
                <a:solidFill>
                  <a:srgbClr val="3B4759"/>
                </a:solidFill>
              </a:rPr>
              <a:t>Kec</a:t>
            </a:r>
            <a:r>
              <a:rPr lang="en-US" sz="1300" dirty="0">
                <a:solidFill>
                  <a:srgbClr val="3B4759"/>
                </a:solidFill>
              </a:rPr>
              <a:t>. (</a:t>
            </a:r>
            <a:r>
              <a:rPr lang="id-ID" sz="1100" dirty="0">
                <a:solidFill>
                  <a:srgbClr val="3B4759"/>
                </a:solidFill>
              </a:rPr>
              <a:t>2015</a:t>
            </a:r>
            <a:r>
              <a:rPr lang="en-US" sz="1100" dirty="0">
                <a:solidFill>
                  <a:srgbClr val="3B4759"/>
                </a:solidFill>
              </a:rPr>
              <a:t>)</a:t>
            </a:r>
            <a:r>
              <a:rPr lang="id-ID" sz="1100" dirty="0">
                <a:solidFill>
                  <a:srgbClr val="3B4759"/>
                </a:solidFill>
              </a:rPr>
              <a:t> </a:t>
            </a:r>
            <a:r>
              <a:rPr lang="id-ID" sz="1100" b="1" dirty="0">
                <a:solidFill>
                  <a:srgbClr val="3B4759"/>
                </a:solidFill>
              </a:rPr>
              <a:t>| </a:t>
            </a:r>
            <a:r>
              <a:rPr lang="en-US" sz="1100" dirty="0">
                <a:solidFill>
                  <a:srgbClr val="3B4759"/>
                </a:solidFill>
              </a:rPr>
              <a:t>34 </a:t>
            </a:r>
            <a:r>
              <a:rPr lang="en-US" sz="1100" dirty="0" err="1">
                <a:solidFill>
                  <a:srgbClr val="3B4759"/>
                </a:solidFill>
              </a:rPr>
              <a:t>Kec</a:t>
            </a:r>
            <a:r>
              <a:rPr lang="en-US" sz="1100" dirty="0">
                <a:solidFill>
                  <a:srgbClr val="3B4759"/>
                </a:solidFill>
              </a:rPr>
              <a:t>. (</a:t>
            </a:r>
            <a:r>
              <a:rPr lang="id-ID" sz="1100" dirty="0">
                <a:solidFill>
                  <a:srgbClr val="3B4759"/>
                </a:solidFill>
              </a:rPr>
              <a:t>2020</a:t>
            </a:r>
            <a:r>
              <a:rPr lang="en-US" sz="1100" dirty="0">
                <a:solidFill>
                  <a:srgbClr val="3B4759"/>
                </a:solidFill>
              </a:rPr>
              <a:t>)</a:t>
            </a:r>
            <a:r>
              <a:rPr lang="id-ID" sz="1100" dirty="0">
                <a:solidFill>
                  <a:srgbClr val="3B4759"/>
                </a:solidFill>
              </a:rPr>
              <a:t> </a:t>
            </a:r>
            <a:r>
              <a:rPr lang="id-ID" sz="1100" b="1" dirty="0">
                <a:solidFill>
                  <a:srgbClr val="3B4759"/>
                </a:solidFill>
              </a:rPr>
              <a:t>| </a:t>
            </a:r>
            <a:r>
              <a:rPr lang="en-US" sz="1100" dirty="0">
                <a:solidFill>
                  <a:srgbClr val="3B4759"/>
                </a:solidFill>
              </a:rPr>
              <a:t>43 </a:t>
            </a:r>
            <a:r>
              <a:rPr lang="en-US" sz="1100" dirty="0" err="1">
                <a:solidFill>
                  <a:srgbClr val="3B4759"/>
                </a:solidFill>
              </a:rPr>
              <a:t>Kec</a:t>
            </a:r>
            <a:r>
              <a:rPr lang="en-US" sz="1100" dirty="0">
                <a:solidFill>
                  <a:srgbClr val="3B4759"/>
                </a:solidFill>
              </a:rPr>
              <a:t>. (</a:t>
            </a:r>
            <a:r>
              <a:rPr lang="id-ID" sz="1100" dirty="0">
                <a:solidFill>
                  <a:srgbClr val="3B4759"/>
                </a:solidFill>
              </a:rPr>
              <a:t>2025</a:t>
            </a:r>
            <a:r>
              <a:rPr lang="en-US" sz="1100" dirty="0">
                <a:solidFill>
                  <a:srgbClr val="3B4759"/>
                </a:solidFill>
              </a:rPr>
              <a:t>)</a:t>
            </a:r>
            <a:r>
              <a:rPr lang="id-ID" sz="1100" b="1" dirty="0">
                <a:solidFill>
                  <a:srgbClr val="3B4759"/>
                </a:solidFill>
              </a:rPr>
              <a:t> | </a:t>
            </a:r>
            <a:r>
              <a:rPr lang="en-US" sz="1100" dirty="0">
                <a:solidFill>
                  <a:srgbClr val="3B4759"/>
                </a:solidFill>
              </a:rPr>
              <a:t>45 </a:t>
            </a:r>
            <a:r>
              <a:rPr lang="en-US" sz="1100" dirty="0" err="1">
                <a:solidFill>
                  <a:srgbClr val="3B4759"/>
                </a:solidFill>
              </a:rPr>
              <a:t>Kec</a:t>
            </a:r>
            <a:r>
              <a:rPr lang="en-US" sz="1100" dirty="0">
                <a:solidFill>
                  <a:srgbClr val="3B4759"/>
                </a:solidFill>
              </a:rPr>
              <a:t>. (</a:t>
            </a:r>
            <a:r>
              <a:rPr lang="id-ID" sz="1100" dirty="0">
                <a:solidFill>
                  <a:srgbClr val="3B4759"/>
                </a:solidFill>
              </a:rPr>
              <a:t>20</a:t>
            </a:r>
            <a:r>
              <a:rPr lang="en-US" sz="1100" dirty="0">
                <a:solidFill>
                  <a:srgbClr val="3B4759"/>
                </a:solidFill>
              </a:rPr>
              <a:t>30-2050)</a:t>
            </a:r>
            <a:endParaRPr lang="id-ID" sz="1100" dirty="0">
              <a:solidFill>
                <a:srgbClr val="3B4759"/>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496" y="1246061"/>
            <a:ext cx="4172231" cy="2954061"/>
          </a:xfrm>
          <a:prstGeom prst="rect">
            <a:avLst/>
          </a:prstGeom>
        </p:spPr>
      </p:pic>
      <p:sp>
        <p:nvSpPr>
          <p:cNvPr id="74" name="TextBox 73"/>
          <p:cNvSpPr txBox="1"/>
          <p:nvPr/>
        </p:nvSpPr>
        <p:spPr>
          <a:xfrm>
            <a:off x="19766" y="4751276"/>
            <a:ext cx="3168165" cy="954107"/>
          </a:xfrm>
          <a:prstGeom prst="rect">
            <a:avLst/>
          </a:prstGeom>
          <a:noFill/>
          <a:ln>
            <a:noFill/>
          </a:ln>
        </p:spPr>
        <p:txBody>
          <a:bodyPr wrap="square" rtlCol="0">
            <a:spAutoFit/>
          </a:bodyPr>
          <a:lstStyle/>
          <a:p>
            <a:pPr>
              <a:defRPr/>
            </a:pPr>
            <a:r>
              <a:rPr lang="id-ID" sz="2000" b="1" kern="0" dirty="0">
                <a:solidFill>
                  <a:srgbClr val="3B4759"/>
                </a:solidFill>
              </a:rPr>
              <a:t>KONSEP PENGEMBANGAN</a:t>
            </a:r>
          </a:p>
          <a:p>
            <a:pPr>
              <a:defRPr/>
            </a:pPr>
            <a:r>
              <a:rPr lang="id-ID" sz="1200" kern="0" dirty="0">
                <a:solidFill>
                  <a:srgbClr val="3B4759"/>
                </a:solidFill>
              </a:rPr>
              <a:t>CIREBON RAYA SEBAGAI METROPOLITAN BUDAYA DAN SEJARAH, BERBASIS WISATA, INDUSTRI, DAN KERAJINAN</a:t>
            </a:r>
            <a:endParaRPr lang="de-DE" sz="1200" b="1" kern="0" dirty="0">
              <a:solidFill>
                <a:srgbClr val="3B4759"/>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3200" y="3464529"/>
            <a:ext cx="3512100" cy="3363635"/>
          </a:xfrm>
          <a:prstGeom prst="rect">
            <a:avLst/>
          </a:prstGeom>
        </p:spPr>
      </p:pic>
      <p:sp>
        <p:nvSpPr>
          <p:cNvPr id="103" name="Rounded Rectangle 102"/>
          <p:cNvSpPr/>
          <p:nvPr/>
        </p:nvSpPr>
        <p:spPr>
          <a:xfrm>
            <a:off x="6573691" y="4722637"/>
            <a:ext cx="2599184" cy="669115"/>
          </a:xfrm>
          <a:prstGeom prst="roundRect">
            <a:avLst/>
          </a:prstGeom>
          <a:solidFill>
            <a:srgbClr val="AA7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prstClr val="white"/>
                </a:solidFill>
              </a:rPr>
              <a:t>Keunggulan Absolut:</a:t>
            </a:r>
          </a:p>
          <a:p>
            <a:pPr algn="ctr"/>
            <a:r>
              <a:rPr lang="id-ID" sz="1000" dirty="0">
                <a:solidFill>
                  <a:prstClr val="white"/>
                </a:solidFill>
              </a:rPr>
              <a:t>POSISI STRATEGIS | 3 ZONA TOPOGRAFI | WARISAN BUDAYA | KERATON | SENTRA BATIK TRUSMI </a:t>
            </a:r>
          </a:p>
        </p:txBody>
      </p:sp>
      <p:sp>
        <p:nvSpPr>
          <p:cNvPr id="104" name="Rounded Rectangle 103"/>
          <p:cNvSpPr/>
          <p:nvPr/>
        </p:nvSpPr>
        <p:spPr>
          <a:xfrm>
            <a:off x="6573691" y="5412610"/>
            <a:ext cx="2596868" cy="710983"/>
          </a:xfrm>
          <a:prstGeom prst="roundRect">
            <a:avLst/>
          </a:prstGeom>
          <a:solidFill>
            <a:srgbClr val="AA7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prstClr val="white"/>
                </a:solidFill>
              </a:rPr>
              <a:t>Keunggulan Komparatif: </a:t>
            </a:r>
          </a:p>
          <a:p>
            <a:pPr algn="ctr"/>
            <a:r>
              <a:rPr lang="id-ID" sz="1000" dirty="0">
                <a:solidFill>
                  <a:prstClr val="white"/>
                </a:solidFill>
              </a:rPr>
              <a:t>AKSESIBILITAS | SIMPUL TRANSPORTASI | KETERSEDIAAN SDM | KETERSEDIAAN SUMBER DAYA ALAM</a:t>
            </a:r>
          </a:p>
        </p:txBody>
      </p:sp>
      <p:sp>
        <p:nvSpPr>
          <p:cNvPr id="105" name="Rounded Rectangle 104"/>
          <p:cNvSpPr/>
          <p:nvPr/>
        </p:nvSpPr>
        <p:spPr>
          <a:xfrm>
            <a:off x="6555810" y="6144442"/>
            <a:ext cx="2596868" cy="677788"/>
          </a:xfrm>
          <a:prstGeom prst="roundRect">
            <a:avLst/>
          </a:prstGeom>
          <a:solidFill>
            <a:srgbClr val="AA7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prstClr val="white"/>
                </a:solidFill>
              </a:rPr>
              <a:t>Keunggulan Kompetitif:</a:t>
            </a:r>
          </a:p>
          <a:p>
            <a:pPr algn="ctr"/>
            <a:r>
              <a:rPr lang="id-ID" sz="1000" dirty="0">
                <a:solidFill>
                  <a:prstClr val="white"/>
                </a:solidFill>
              </a:rPr>
              <a:t>WARISAN BUDAYA DAN SEJARAH | KETERAMPILAN MEMBATIK BERSKALA INTERNASIONAL</a:t>
            </a:r>
            <a:endParaRPr lang="en-US" sz="1000" dirty="0">
              <a:solidFill>
                <a:prstClr val="white"/>
              </a:solidFill>
            </a:endParaRPr>
          </a:p>
        </p:txBody>
      </p:sp>
    </p:spTree>
    <p:extLst>
      <p:ext uri="{BB962C8B-B14F-4D97-AF65-F5344CB8AC3E}">
        <p14:creationId xmlns:p14="http://schemas.microsoft.com/office/powerpoint/2010/main" val="7131607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85805" y="990603"/>
            <a:ext cx="7707313" cy="5222875"/>
            <a:chOff x="201515" y="692696"/>
            <a:chExt cx="8191078" cy="5550681"/>
          </a:xfrm>
        </p:grpSpPr>
        <p:sp>
          <p:nvSpPr>
            <p:cNvPr id="56328" name="TextBox 32"/>
            <p:cNvSpPr txBox="1">
              <a:spLocks noChangeArrowheads="1"/>
            </p:cNvSpPr>
            <p:nvPr/>
          </p:nvSpPr>
          <p:spPr bwMode="auto">
            <a:xfrm>
              <a:off x="275676" y="1710207"/>
              <a:ext cx="2146968" cy="359803"/>
            </a:xfrm>
            <a:prstGeom prst="rect">
              <a:avLst/>
            </a:prstGeom>
            <a:noFill/>
            <a:ln w="9525">
              <a:noFill/>
              <a:miter lim="800000"/>
              <a:headEnd/>
              <a:tailEnd/>
            </a:ln>
          </p:spPr>
          <p:txBody>
            <a:bodyPr wrap="none">
              <a:spAutoFit/>
            </a:bodyPr>
            <a:lstStyle/>
            <a:p>
              <a:r>
                <a:rPr lang="en-US" sz="1600">
                  <a:solidFill>
                    <a:srgbClr val="4B4640"/>
                  </a:solidFill>
                </a:rPr>
                <a:t>Jumlah kecamatan </a:t>
              </a:r>
              <a:r>
                <a:rPr lang="id-ID" sz="1600">
                  <a:solidFill>
                    <a:srgbClr val="4B4640"/>
                  </a:solidFill>
                </a:rPr>
                <a:t>: 5 </a:t>
              </a:r>
            </a:p>
          </p:txBody>
        </p:sp>
        <p:sp>
          <p:nvSpPr>
            <p:cNvPr id="56329" name="TextBox 33"/>
            <p:cNvSpPr txBox="1">
              <a:spLocks noChangeArrowheads="1"/>
            </p:cNvSpPr>
            <p:nvPr/>
          </p:nvSpPr>
          <p:spPr bwMode="auto">
            <a:xfrm>
              <a:off x="275676" y="2070247"/>
              <a:ext cx="2797683" cy="359803"/>
            </a:xfrm>
            <a:prstGeom prst="rect">
              <a:avLst/>
            </a:prstGeom>
            <a:noFill/>
            <a:ln w="9525">
              <a:noFill/>
              <a:miter lim="800000"/>
              <a:headEnd/>
              <a:tailEnd/>
            </a:ln>
          </p:spPr>
          <p:txBody>
            <a:bodyPr wrap="none">
              <a:spAutoFit/>
            </a:bodyPr>
            <a:lstStyle/>
            <a:p>
              <a:r>
                <a:rPr lang="en-US" sz="1600">
                  <a:solidFill>
                    <a:srgbClr val="4B4640"/>
                  </a:solidFill>
                </a:rPr>
                <a:t>Populasi</a:t>
              </a:r>
              <a:r>
                <a:rPr lang="id-ID" sz="1600">
                  <a:solidFill>
                    <a:srgbClr val="4B4640"/>
                  </a:solidFill>
                </a:rPr>
                <a:t>(2010) : 296.616</a:t>
              </a:r>
              <a:r>
                <a:rPr lang="en-US" sz="1600">
                  <a:solidFill>
                    <a:srgbClr val="4B4640"/>
                  </a:solidFill>
                </a:rPr>
                <a:t> jiwa</a:t>
              </a:r>
              <a:endParaRPr lang="id-ID" sz="1600">
                <a:solidFill>
                  <a:srgbClr val="4B4640"/>
                </a:solidFill>
              </a:endParaRPr>
            </a:p>
          </p:txBody>
        </p:sp>
        <p:sp>
          <p:nvSpPr>
            <p:cNvPr id="56330" name="TextBox 34"/>
            <p:cNvSpPr txBox="1">
              <a:spLocks noChangeArrowheads="1"/>
            </p:cNvSpPr>
            <p:nvPr/>
          </p:nvSpPr>
          <p:spPr bwMode="auto">
            <a:xfrm>
              <a:off x="275749" y="2415261"/>
              <a:ext cx="1690876" cy="883153"/>
            </a:xfrm>
            <a:prstGeom prst="rect">
              <a:avLst/>
            </a:prstGeom>
            <a:noFill/>
            <a:ln w="9525">
              <a:noFill/>
              <a:miter lim="800000"/>
              <a:headEnd/>
              <a:tailEnd/>
            </a:ln>
          </p:spPr>
          <p:txBody>
            <a:bodyPr wrap="none">
              <a:spAutoFit/>
            </a:bodyPr>
            <a:lstStyle/>
            <a:p>
              <a:r>
                <a:rPr lang="en-US" sz="1600">
                  <a:solidFill>
                    <a:srgbClr val="4B4640"/>
                  </a:solidFill>
                </a:rPr>
                <a:t>Sektor unggulan</a:t>
              </a:r>
              <a:r>
                <a:rPr lang="id-ID" sz="1600">
                  <a:solidFill>
                    <a:srgbClr val="4B4640"/>
                  </a:solidFill>
                </a:rPr>
                <a:t>:</a:t>
              </a:r>
            </a:p>
            <a:p>
              <a:pPr>
                <a:buFont typeface="Arial" pitchFamily="34" charset="0"/>
                <a:buChar char="•"/>
              </a:pPr>
              <a:r>
                <a:rPr lang="en-US" sz="1600">
                  <a:solidFill>
                    <a:srgbClr val="4B4640"/>
                  </a:solidFill>
                </a:rPr>
                <a:t>Pariwisata</a:t>
              </a:r>
              <a:endParaRPr lang="id-ID" sz="1600">
                <a:solidFill>
                  <a:srgbClr val="4B4640"/>
                </a:solidFill>
              </a:endParaRPr>
            </a:p>
            <a:p>
              <a:pPr>
                <a:buFont typeface="Arial" pitchFamily="34" charset="0"/>
                <a:buChar char="•"/>
              </a:pPr>
              <a:r>
                <a:rPr lang="en-US" sz="1600">
                  <a:solidFill>
                    <a:srgbClr val="4B4640"/>
                  </a:solidFill>
                </a:rPr>
                <a:t>Perikanan</a:t>
              </a:r>
              <a:endParaRPr lang="id-ID" sz="1600">
                <a:solidFill>
                  <a:srgbClr val="4B4640"/>
                </a:solidFill>
              </a:endParaRPr>
            </a:p>
          </p:txBody>
        </p:sp>
        <p:sp>
          <p:nvSpPr>
            <p:cNvPr id="56331" name="TextBox 35"/>
            <p:cNvSpPr txBox="1">
              <a:spLocks noChangeArrowheads="1"/>
            </p:cNvSpPr>
            <p:nvPr/>
          </p:nvSpPr>
          <p:spPr bwMode="auto">
            <a:xfrm>
              <a:off x="282504" y="3418619"/>
              <a:ext cx="3429016" cy="883153"/>
            </a:xfrm>
            <a:prstGeom prst="rect">
              <a:avLst/>
            </a:prstGeom>
            <a:noFill/>
            <a:ln w="9525">
              <a:noFill/>
              <a:miter lim="800000"/>
              <a:headEnd/>
              <a:tailEnd/>
            </a:ln>
          </p:spPr>
          <p:txBody>
            <a:bodyPr>
              <a:spAutoFit/>
            </a:bodyPr>
            <a:lstStyle/>
            <a:p>
              <a:r>
                <a:rPr lang="en-US" sz="1600">
                  <a:solidFill>
                    <a:srgbClr val="4B4640"/>
                  </a:solidFill>
                </a:rPr>
                <a:t>Palabuhanratu akan dikembangkan sebagai </a:t>
              </a:r>
              <a:r>
                <a:rPr lang="en-US" sz="1600" b="1">
                  <a:solidFill>
                    <a:srgbClr val="4B4640"/>
                  </a:solidFill>
                </a:rPr>
                <a:t>Pusat Pertumbuhan berbasis Pariwisata dan Perikanan</a:t>
              </a:r>
              <a:endParaRPr lang="id-ID" sz="1600" b="1">
                <a:solidFill>
                  <a:srgbClr val="4B4640"/>
                </a:solidFill>
              </a:endParaRPr>
            </a:p>
          </p:txBody>
        </p:sp>
        <p:sp>
          <p:nvSpPr>
            <p:cNvPr id="56332" name="TextBox 36"/>
            <p:cNvSpPr txBox="1">
              <a:spLocks noChangeArrowheads="1"/>
            </p:cNvSpPr>
            <p:nvPr/>
          </p:nvSpPr>
          <p:spPr bwMode="auto">
            <a:xfrm>
              <a:off x="201515" y="4476943"/>
              <a:ext cx="4373074" cy="1668177"/>
            </a:xfrm>
            <a:prstGeom prst="rect">
              <a:avLst/>
            </a:prstGeom>
            <a:noFill/>
            <a:ln w="9525">
              <a:noFill/>
              <a:miter lim="800000"/>
              <a:headEnd/>
              <a:tailEnd/>
            </a:ln>
          </p:spPr>
          <p:txBody>
            <a:bodyPr>
              <a:spAutoFit/>
            </a:bodyPr>
            <a:lstStyle/>
            <a:p>
              <a:r>
                <a:rPr lang="en-US" sz="1600" u="sng">
                  <a:solidFill>
                    <a:srgbClr val="4B4640"/>
                  </a:solidFill>
                </a:rPr>
                <a:t>Strategi Pembangunan</a:t>
              </a:r>
              <a:endParaRPr lang="id-ID" sz="1600" u="sng">
                <a:solidFill>
                  <a:srgbClr val="4B4640"/>
                </a:solidFill>
              </a:endParaRPr>
            </a:p>
            <a:p>
              <a:pPr>
                <a:buFont typeface="Arial" pitchFamily="34" charset="0"/>
                <a:buChar char="•"/>
              </a:pPr>
              <a:r>
                <a:rPr lang="en-US" sz="1600">
                  <a:solidFill>
                    <a:srgbClr val="4B4640"/>
                  </a:solidFill>
                </a:rPr>
                <a:t>Mengembangkan kawasan minapolitan</a:t>
              </a:r>
              <a:endParaRPr lang="id-ID" sz="1600">
                <a:solidFill>
                  <a:srgbClr val="4B4640"/>
                </a:solidFill>
              </a:endParaRPr>
            </a:p>
            <a:p>
              <a:pPr>
                <a:buFont typeface="Arial" pitchFamily="34" charset="0"/>
                <a:buChar char="•"/>
              </a:pPr>
              <a:r>
                <a:rPr lang="en-US" sz="1600">
                  <a:solidFill>
                    <a:srgbClr val="4B4640"/>
                  </a:solidFill>
                </a:rPr>
                <a:t>Mengembangkan dan membangun infrastruktur pariwisata</a:t>
              </a:r>
              <a:endParaRPr lang="id-ID" sz="1600">
                <a:solidFill>
                  <a:srgbClr val="4B4640"/>
                </a:solidFill>
              </a:endParaRPr>
            </a:p>
            <a:p>
              <a:pPr>
                <a:buFont typeface="Arial" pitchFamily="34" charset="0"/>
                <a:buChar char="•"/>
              </a:pPr>
              <a:r>
                <a:rPr lang="en-US" sz="1600">
                  <a:solidFill>
                    <a:srgbClr val="4B4640"/>
                  </a:solidFill>
                </a:rPr>
                <a:t>Meningkatkan aksesibilitas menuju kawasan pariwisata dan perikanan</a:t>
              </a:r>
              <a:endParaRPr lang="id-ID" sz="1600">
                <a:solidFill>
                  <a:srgbClr val="4B4640"/>
                </a:solidFill>
              </a:endParaRPr>
            </a:p>
          </p:txBody>
        </p:sp>
        <p:cxnSp>
          <p:nvCxnSpPr>
            <p:cNvPr id="38" name="Straight Connector 37"/>
            <p:cNvCxnSpPr/>
            <p:nvPr/>
          </p:nvCxnSpPr>
          <p:spPr>
            <a:xfrm>
              <a:off x="4412623" y="1791022"/>
              <a:ext cx="0" cy="3644216"/>
            </a:xfrm>
            <a:prstGeom prst="line">
              <a:avLst/>
            </a:prstGeom>
            <a:ln>
              <a:solidFill>
                <a:srgbClr val="601C2B"/>
              </a:solidFill>
            </a:ln>
          </p:spPr>
          <p:style>
            <a:lnRef idx="1">
              <a:schemeClr val="accent1"/>
            </a:lnRef>
            <a:fillRef idx="0">
              <a:schemeClr val="accent1"/>
            </a:fillRef>
            <a:effectRef idx="0">
              <a:schemeClr val="accent1"/>
            </a:effectRef>
            <a:fontRef idx="minor">
              <a:schemeClr val="tx1"/>
            </a:fontRef>
          </p:style>
        </p:cxnSp>
        <p:pic>
          <p:nvPicPr>
            <p:cNvPr id="5633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701083"/>
              <a:ext cx="1400111" cy="912728"/>
            </a:xfrm>
            <a:prstGeom prst="rect">
              <a:avLst/>
            </a:prstGeom>
            <a:noFill/>
            <a:ln w="9525">
              <a:noFill/>
              <a:miter lim="800000"/>
              <a:headEnd/>
              <a:tailEnd/>
            </a:ln>
          </p:spPr>
        </p:pic>
        <p:grpSp>
          <p:nvGrpSpPr>
            <p:cNvPr id="3" name="Group 39"/>
            <p:cNvGrpSpPr>
              <a:grpSpLocks/>
            </p:cNvGrpSpPr>
            <p:nvPr/>
          </p:nvGrpSpPr>
          <p:grpSpPr bwMode="auto">
            <a:xfrm>
              <a:off x="4717409" y="1749922"/>
              <a:ext cx="3675184" cy="4493455"/>
              <a:chOff x="3508095" y="1814974"/>
              <a:chExt cx="3850225" cy="4707468"/>
            </a:xfrm>
          </p:grpSpPr>
          <p:pic>
            <p:nvPicPr>
              <p:cNvPr id="56339" name="Picture 2" descr="D:\KERJA 2011 2012\MDM JABAR\ANALISIS GROWTH CENTER 2012\Analisis Growth Center JPG\Skor Total Pratu.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8095" y="1814974"/>
                <a:ext cx="3850225" cy="4707468"/>
              </a:xfrm>
              <a:prstGeom prst="rect">
                <a:avLst/>
              </a:prstGeom>
              <a:noFill/>
              <a:ln w="9525">
                <a:noFill/>
                <a:miter lim="800000"/>
                <a:headEnd/>
                <a:tailEnd/>
              </a:ln>
            </p:spPr>
          </p:pic>
          <p:grpSp>
            <p:nvGrpSpPr>
              <p:cNvPr id="4" name="Group 41"/>
              <p:cNvGrpSpPr>
                <a:grpSpLocks/>
              </p:cNvGrpSpPr>
              <p:nvPr/>
            </p:nvGrpSpPr>
            <p:grpSpPr bwMode="auto">
              <a:xfrm>
                <a:off x="5934396" y="1981072"/>
                <a:ext cx="1301837" cy="1054173"/>
                <a:chOff x="1403648" y="4563562"/>
                <a:chExt cx="1800200" cy="1457726"/>
              </a:xfrm>
            </p:grpSpPr>
            <p:grpSp>
              <p:nvGrpSpPr>
                <p:cNvPr id="5" name="Group 42"/>
                <p:cNvGrpSpPr>
                  <a:grpSpLocks/>
                </p:cNvGrpSpPr>
                <p:nvPr/>
              </p:nvGrpSpPr>
              <p:grpSpPr bwMode="auto">
                <a:xfrm>
                  <a:off x="1403648" y="4563562"/>
                  <a:ext cx="1800200" cy="1457726"/>
                  <a:chOff x="-2839316" y="332656"/>
                  <a:chExt cx="1800200" cy="1457726"/>
                </a:xfrm>
              </p:grpSpPr>
              <p:sp>
                <p:nvSpPr>
                  <p:cNvPr id="45" name="Rectangle 44"/>
                  <p:cNvSpPr/>
                  <p:nvPr/>
                </p:nvSpPr>
                <p:spPr>
                  <a:xfrm>
                    <a:off x="-2828035" y="333601"/>
                    <a:ext cx="1789098" cy="145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4B4640"/>
                      </a:solidFill>
                    </a:endParaRPr>
                  </a:p>
                </p:txBody>
              </p:sp>
              <p:grpSp>
                <p:nvGrpSpPr>
                  <p:cNvPr id="6" name="Group 45"/>
                  <p:cNvGrpSpPr>
                    <a:grpSpLocks/>
                  </p:cNvGrpSpPr>
                  <p:nvPr/>
                </p:nvGrpSpPr>
                <p:grpSpPr bwMode="auto">
                  <a:xfrm>
                    <a:off x="-2630956" y="474820"/>
                    <a:ext cx="1484828" cy="1131761"/>
                    <a:chOff x="1537135" y="1476189"/>
                    <a:chExt cx="6057467" cy="4617105"/>
                  </a:xfrm>
                </p:grpSpPr>
                <p:pic>
                  <p:nvPicPr>
                    <p:cNvPr id="56345" name="Picture 8" descr="C:\Users\Asus\AppData\Local\Temp\Peta JABAR.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45930" y="1476189"/>
                      <a:ext cx="6048672" cy="4617105"/>
                    </a:xfrm>
                    <a:prstGeom prst="rect">
                      <a:avLst/>
                    </a:prstGeom>
                    <a:noFill/>
                    <a:ln w="9525">
                      <a:noFill/>
                      <a:miter lim="800000"/>
                      <a:headEnd/>
                      <a:tailEnd/>
                    </a:ln>
                  </p:spPr>
                </p:pic>
                <p:sp>
                  <p:nvSpPr>
                    <p:cNvPr id="48" name="Oval 47"/>
                    <p:cNvSpPr>
                      <a:spLocks noChangeAspect="1"/>
                    </p:cNvSpPr>
                    <p:nvPr/>
                  </p:nvSpPr>
                  <p:spPr>
                    <a:xfrm>
                      <a:off x="1540791" y="3602209"/>
                      <a:ext cx="837563" cy="827586"/>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4B4640"/>
                        </a:solidFill>
                      </a:endParaRPr>
                    </a:p>
                  </p:txBody>
                </p:sp>
              </p:grpSp>
            </p:grpSp>
            <p:cxnSp>
              <p:nvCxnSpPr>
                <p:cNvPr id="44" name="Straight Arrow Connector 43"/>
                <p:cNvCxnSpPr>
                  <a:endCxn id="48" idx="4"/>
                </p:cNvCxnSpPr>
                <p:nvPr/>
              </p:nvCxnSpPr>
              <p:spPr>
                <a:xfrm flipV="1">
                  <a:off x="1510250" y="5429723"/>
                  <a:ext cx="215083" cy="40816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pic>
          <p:nvPicPr>
            <p:cNvPr id="5633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8024" y="692696"/>
              <a:ext cx="1400111" cy="912728"/>
            </a:xfrm>
            <a:prstGeom prst="rect">
              <a:avLst/>
            </a:prstGeom>
            <a:noFill/>
            <a:ln w="9525">
              <a:noFill/>
              <a:miter lim="800000"/>
              <a:headEnd/>
              <a:tailEnd/>
            </a:ln>
          </p:spPr>
        </p:pic>
        <p:pic>
          <p:nvPicPr>
            <p:cNvPr id="56337"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92482" y="710852"/>
              <a:ext cx="1400111" cy="894572"/>
            </a:xfrm>
            <a:prstGeom prst="rect">
              <a:avLst/>
            </a:prstGeom>
            <a:noFill/>
            <a:ln w="9525">
              <a:noFill/>
              <a:miter lim="800000"/>
              <a:headEnd/>
              <a:tailEnd/>
            </a:ln>
          </p:spPr>
        </p:pic>
        <p:pic>
          <p:nvPicPr>
            <p:cNvPr id="56338"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01320" y="692696"/>
              <a:ext cx="1400111" cy="916852"/>
            </a:xfrm>
            <a:prstGeom prst="rect">
              <a:avLst/>
            </a:prstGeom>
            <a:noFill/>
            <a:ln w="9525">
              <a:noFill/>
              <a:miter lim="800000"/>
              <a:headEnd/>
              <a:tailEnd/>
            </a:ln>
          </p:spPr>
        </p:pic>
      </p:grpSp>
      <p:sp>
        <p:nvSpPr>
          <p:cNvPr id="56323" name="Title 1"/>
          <p:cNvSpPr txBox="1">
            <a:spLocks/>
          </p:cNvSpPr>
          <p:nvPr/>
        </p:nvSpPr>
        <p:spPr bwMode="auto">
          <a:xfrm>
            <a:off x="1068389" y="76200"/>
            <a:ext cx="7008812" cy="838200"/>
          </a:xfrm>
          <a:prstGeom prst="rect">
            <a:avLst/>
          </a:prstGeom>
          <a:noFill/>
          <a:ln w="9525">
            <a:noFill/>
            <a:miter lim="800000"/>
            <a:headEnd/>
            <a:tailEnd/>
          </a:ln>
        </p:spPr>
        <p:txBody>
          <a:bodyPr/>
          <a:lstStyle/>
          <a:p>
            <a:pPr algn="ctr"/>
            <a:r>
              <a:rPr lang="en-US" sz="2200" b="1" dirty="0">
                <a:solidFill>
                  <a:srgbClr val="5F5F5F"/>
                </a:solidFill>
              </a:rPr>
              <a:t>ARAH KEBIJAKAN PENGEMBANGAN</a:t>
            </a:r>
            <a:r>
              <a:rPr lang="id-ID" sz="2200" b="1" dirty="0">
                <a:solidFill>
                  <a:srgbClr val="5F5F5F"/>
                </a:solidFill>
              </a:rPr>
              <a:t/>
            </a:r>
            <a:br>
              <a:rPr lang="id-ID" sz="2200" b="1" dirty="0">
                <a:solidFill>
                  <a:srgbClr val="5F5F5F"/>
                </a:solidFill>
              </a:rPr>
            </a:br>
            <a:r>
              <a:rPr lang="en-US" sz="2200" b="1" dirty="0">
                <a:solidFill>
                  <a:srgbClr val="5F5F5F"/>
                </a:solidFill>
              </a:rPr>
              <a:t>PUSAT PERTUMBUHAN PALABUHANRATU</a:t>
            </a:r>
          </a:p>
        </p:txBody>
      </p:sp>
      <p:grpSp>
        <p:nvGrpSpPr>
          <p:cNvPr id="7" name="Group 20"/>
          <p:cNvGrpSpPr>
            <a:grpSpLocks/>
          </p:cNvGrpSpPr>
          <p:nvPr/>
        </p:nvGrpSpPr>
        <p:grpSpPr bwMode="auto">
          <a:xfrm>
            <a:off x="133355" y="139707"/>
            <a:ext cx="466725" cy="466725"/>
            <a:chOff x="134004" y="139264"/>
            <a:chExt cx="466725" cy="466725"/>
          </a:xfrm>
        </p:grpSpPr>
        <p:sp>
          <p:nvSpPr>
            <p:cNvPr id="24" name="Rectangle 23"/>
            <p:cNvSpPr/>
            <p:nvPr/>
          </p:nvSpPr>
          <p:spPr>
            <a:xfrm rot="10800000">
              <a:off x="372129" y="139264"/>
              <a:ext cx="2286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Rectangle 24"/>
            <p:cNvSpPr/>
            <p:nvPr/>
          </p:nvSpPr>
          <p:spPr>
            <a:xfrm rot="10800000">
              <a:off x="134004" y="139264"/>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Rectangle 25"/>
            <p:cNvSpPr/>
            <p:nvPr/>
          </p:nvSpPr>
          <p:spPr>
            <a:xfrm rot="10800000">
              <a:off x="134004" y="377389"/>
              <a:ext cx="228600" cy="228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8" name="Group 41"/>
          <p:cNvGrpSpPr/>
          <p:nvPr/>
        </p:nvGrpSpPr>
        <p:grpSpPr>
          <a:xfrm>
            <a:off x="226475" y="6500639"/>
            <a:ext cx="8729448" cy="240735"/>
            <a:chOff x="226474" y="188640"/>
            <a:chExt cx="8729448" cy="240734"/>
          </a:xfrm>
        </p:grpSpPr>
        <p:grpSp>
          <p:nvGrpSpPr>
            <p:cNvPr id="9" name="Group 42"/>
            <p:cNvGrpSpPr/>
            <p:nvPr/>
          </p:nvGrpSpPr>
          <p:grpSpPr>
            <a:xfrm>
              <a:off x="7050754" y="188640"/>
              <a:ext cx="1905168" cy="240734"/>
              <a:chOff x="3735668" y="1925705"/>
              <a:chExt cx="6053868" cy="764956"/>
            </a:xfrm>
          </p:grpSpPr>
          <p:sp>
            <p:nvSpPr>
              <p:cNvPr id="47" name="Rectangle 46"/>
              <p:cNvSpPr/>
              <p:nvPr/>
            </p:nvSpPr>
            <p:spPr>
              <a:xfrm>
                <a:off x="7299850" y="1925705"/>
                <a:ext cx="756082" cy="756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5522222" y="1925705"/>
                <a:ext cx="756082" cy="756083"/>
              </a:xfrm>
              <a:prstGeom prst="rect">
                <a:avLst/>
              </a:prstGeom>
              <a:solidFill>
                <a:srgbClr val="C1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8173916" y="1934578"/>
                <a:ext cx="756082" cy="756083"/>
              </a:xfrm>
              <a:prstGeom prst="rect">
                <a:avLst/>
              </a:prstGeom>
              <a:solidFill>
                <a:srgbClr val="60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p:nvSpPr>
            <p:spPr>
              <a:xfrm>
                <a:off x="3735668" y="1934578"/>
                <a:ext cx="756082" cy="756083"/>
              </a:xfrm>
              <a:prstGeom prst="rect">
                <a:avLst/>
              </a:prstGeom>
              <a:solidFill>
                <a:srgbClr val="CDC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4621008" y="1934578"/>
                <a:ext cx="756082" cy="756083"/>
              </a:xfrm>
              <a:prstGeom prst="rect">
                <a:avLst/>
              </a:prstGeom>
              <a:solidFill>
                <a:srgbClr val="B0A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p:nvSpPr>
            <p:spPr>
              <a:xfrm>
                <a:off x="6411036" y="1925705"/>
                <a:ext cx="756082" cy="756083"/>
              </a:xfrm>
              <a:prstGeom prst="rect">
                <a:avLst/>
              </a:prstGeom>
              <a:solidFill>
                <a:srgbClr val="AA7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endParaRPr>
              </a:p>
            </p:txBody>
          </p:sp>
          <p:sp>
            <p:nvSpPr>
              <p:cNvPr id="54" name="Rectangle 53"/>
              <p:cNvSpPr/>
              <p:nvPr/>
            </p:nvSpPr>
            <p:spPr>
              <a:xfrm>
                <a:off x="9033454" y="1934578"/>
                <a:ext cx="756082" cy="756083"/>
              </a:xfrm>
              <a:prstGeom prst="rect">
                <a:avLst/>
              </a:prstGeom>
              <a:solidFill>
                <a:srgbClr val="3A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46" name="Straight Connector 45"/>
            <p:cNvCxnSpPr>
              <a:endCxn id="51" idx="1"/>
            </p:cNvCxnSpPr>
            <p:nvPr/>
          </p:nvCxnSpPr>
          <p:spPr>
            <a:xfrm>
              <a:off x="226474" y="307611"/>
              <a:ext cx="6824280" cy="2792"/>
            </a:xfrm>
            <a:prstGeom prst="line">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37641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TextBox 25"/>
          <p:cNvSpPr txBox="1">
            <a:spLocks noChangeArrowheads="1"/>
          </p:cNvSpPr>
          <p:nvPr/>
        </p:nvSpPr>
        <p:spPr bwMode="auto">
          <a:xfrm>
            <a:off x="57819" y="4627090"/>
            <a:ext cx="3058069" cy="1292662"/>
          </a:xfrm>
          <a:prstGeom prst="rect">
            <a:avLst/>
          </a:prstGeom>
          <a:noFill/>
          <a:ln w="9525">
            <a:noFill/>
            <a:miter lim="800000"/>
            <a:headEnd/>
            <a:tailEnd/>
          </a:ln>
        </p:spPr>
        <p:txBody>
          <a:bodyPr wrap="square">
            <a:spAutoFit/>
          </a:bodyPr>
          <a:lstStyle/>
          <a:p>
            <a:r>
              <a:rPr lang="en-US" dirty="0" err="1">
                <a:solidFill>
                  <a:srgbClr val="4B4640"/>
                </a:solidFill>
              </a:rPr>
              <a:t>Jumlah</a:t>
            </a:r>
            <a:r>
              <a:rPr lang="en-US" dirty="0">
                <a:solidFill>
                  <a:srgbClr val="4B4640"/>
                </a:solidFill>
              </a:rPr>
              <a:t> </a:t>
            </a:r>
            <a:r>
              <a:rPr lang="en-US" dirty="0" err="1">
                <a:solidFill>
                  <a:srgbClr val="4B4640"/>
                </a:solidFill>
              </a:rPr>
              <a:t>Kecamatan</a:t>
            </a:r>
            <a:r>
              <a:rPr lang="id-ID" dirty="0">
                <a:solidFill>
                  <a:srgbClr val="4B4640"/>
                </a:solidFill>
              </a:rPr>
              <a:t>: </a:t>
            </a:r>
            <a:r>
              <a:rPr lang="en-US" dirty="0">
                <a:solidFill>
                  <a:srgbClr val="4B4640"/>
                </a:solidFill>
              </a:rPr>
              <a:t>5</a:t>
            </a:r>
          </a:p>
          <a:p>
            <a:pPr marL="784206" indent="-784206"/>
            <a:r>
              <a:rPr lang="en-US" sz="1200" b="1" dirty="0" err="1">
                <a:solidFill>
                  <a:srgbClr val="4B4640"/>
                </a:solidFill>
              </a:rPr>
              <a:t>Kab</a:t>
            </a:r>
            <a:r>
              <a:rPr lang="en-US" sz="1200" b="1" dirty="0">
                <a:solidFill>
                  <a:srgbClr val="4B4640"/>
                </a:solidFill>
              </a:rPr>
              <a:t>. </a:t>
            </a:r>
            <a:r>
              <a:rPr lang="en-US" sz="1200" b="1" dirty="0" err="1">
                <a:solidFill>
                  <a:srgbClr val="4B4640"/>
                </a:solidFill>
              </a:rPr>
              <a:t>Garut</a:t>
            </a:r>
            <a:r>
              <a:rPr lang="en-US" sz="1200" b="1" dirty="0">
                <a:solidFill>
                  <a:srgbClr val="4B4640"/>
                </a:solidFill>
              </a:rPr>
              <a:t>  </a:t>
            </a:r>
            <a:r>
              <a:rPr lang="en-US" sz="1200" dirty="0">
                <a:solidFill>
                  <a:srgbClr val="4B4640"/>
                </a:solidFill>
              </a:rPr>
              <a:t>: 4 </a:t>
            </a:r>
            <a:r>
              <a:rPr lang="en-US" sz="1200" dirty="0" err="1">
                <a:solidFill>
                  <a:srgbClr val="4B4640"/>
                </a:solidFill>
              </a:rPr>
              <a:t>Kecamatan</a:t>
            </a:r>
            <a:r>
              <a:rPr lang="en-US" sz="1200" dirty="0">
                <a:solidFill>
                  <a:srgbClr val="4B4640"/>
                </a:solidFill>
              </a:rPr>
              <a:t> (</a:t>
            </a:r>
            <a:r>
              <a:rPr lang="en-US" sz="1200" dirty="0" err="1">
                <a:solidFill>
                  <a:srgbClr val="4B4640"/>
                </a:solidFill>
              </a:rPr>
              <a:t>Caringin</a:t>
            </a:r>
            <a:r>
              <a:rPr lang="en-US" sz="1200" dirty="0">
                <a:solidFill>
                  <a:srgbClr val="4B4640"/>
                </a:solidFill>
              </a:rPr>
              <a:t>, </a:t>
            </a:r>
            <a:r>
              <a:rPr lang="en-US" sz="1200" dirty="0" err="1">
                <a:solidFill>
                  <a:srgbClr val="4B4640"/>
                </a:solidFill>
              </a:rPr>
              <a:t>sebagian</a:t>
            </a:r>
            <a:r>
              <a:rPr lang="en-US" sz="1200" dirty="0">
                <a:solidFill>
                  <a:srgbClr val="4B4640"/>
                </a:solidFill>
              </a:rPr>
              <a:t> </a:t>
            </a:r>
            <a:r>
              <a:rPr lang="en-US" sz="1200" dirty="0" err="1">
                <a:solidFill>
                  <a:srgbClr val="4B4640"/>
                </a:solidFill>
              </a:rPr>
              <a:t>Cisewu</a:t>
            </a:r>
            <a:r>
              <a:rPr lang="en-US" sz="1200" dirty="0">
                <a:solidFill>
                  <a:srgbClr val="4B4640"/>
                </a:solidFill>
              </a:rPr>
              <a:t>, </a:t>
            </a:r>
            <a:r>
              <a:rPr lang="en-US" sz="1200" dirty="0" err="1">
                <a:solidFill>
                  <a:srgbClr val="4B4640"/>
                </a:solidFill>
              </a:rPr>
              <a:t>sebagian</a:t>
            </a:r>
            <a:r>
              <a:rPr lang="en-US" sz="1200" dirty="0">
                <a:solidFill>
                  <a:srgbClr val="4B4640"/>
                </a:solidFill>
              </a:rPr>
              <a:t> </a:t>
            </a:r>
            <a:r>
              <a:rPr lang="en-US" sz="1200" dirty="0" err="1">
                <a:solidFill>
                  <a:srgbClr val="4B4640"/>
                </a:solidFill>
              </a:rPr>
              <a:t>Bungbulang</a:t>
            </a:r>
            <a:r>
              <a:rPr lang="en-US" sz="1200" dirty="0">
                <a:solidFill>
                  <a:srgbClr val="4B4640"/>
                </a:solidFill>
              </a:rPr>
              <a:t>, </a:t>
            </a:r>
            <a:r>
              <a:rPr lang="en-US" sz="1200" dirty="0" err="1">
                <a:solidFill>
                  <a:srgbClr val="4B4640"/>
                </a:solidFill>
              </a:rPr>
              <a:t>Mekarmukti</a:t>
            </a:r>
            <a:r>
              <a:rPr lang="en-US" sz="1200" dirty="0">
                <a:solidFill>
                  <a:srgbClr val="4B4640"/>
                </a:solidFill>
              </a:rPr>
              <a:t>)</a:t>
            </a:r>
          </a:p>
          <a:p>
            <a:r>
              <a:rPr lang="en-US" sz="1200" b="1" dirty="0" err="1">
                <a:solidFill>
                  <a:srgbClr val="4B4640"/>
                </a:solidFill>
              </a:rPr>
              <a:t>Kab</a:t>
            </a:r>
            <a:r>
              <a:rPr lang="en-US" sz="1200" b="1" dirty="0">
                <a:solidFill>
                  <a:srgbClr val="4B4640"/>
                </a:solidFill>
              </a:rPr>
              <a:t>. </a:t>
            </a:r>
            <a:r>
              <a:rPr lang="en-US" sz="1200" b="1" dirty="0" err="1">
                <a:solidFill>
                  <a:srgbClr val="4B4640"/>
                </a:solidFill>
              </a:rPr>
              <a:t>Cianjur</a:t>
            </a:r>
            <a:r>
              <a:rPr lang="en-US" sz="1200" dirty="0">
                <a:solidFill>
                  <a:srgbClr val="4B4640"/>
                </a:solidFill>
              </a:rPr>
              <a:t>: 1 </a:t>
            </a:r>
            <a:r>
              <a:rPr lang="en-US" sz="1200" dirty="0" err="1">
                <a:solidFill>
                  <a:srgbClr val="4B4640"/>
                </a:solidFill>
              </a:rPr>
              <a:t>Kecamatan</a:t>
            </a:r>
            <a:r>
              <a:rPr lang="en-US" sz="1200" dirty="0">
                <a:solidFill>
                  <a:srgbClr val="4B4640"/>
                </a:solidFill>
              </a:rPr>
              <a:t> (</a:t>
            </a:r>
            <a:r>
              <a:rPr lang="en-US" sz="1200" dirty="0" err="1">
                <a:solidFill>
                  <a:srgbClr val="4B4640"/>
                </a:solidFill>
              </a:rPr>
              <a:t>Sebagian</a:t>
            </a:r>
            <a:r>
              <a:rPr lang="en-US" sz="1200" dirty="0">
                <a:solidFill>
                  <a:srgbClr val="4B4640"/>
                </a:solidFill>
              </a:rPr>
              <a:t> </a:t>
            </a:r>
            <a:r>
              <a:rPr lang="en-US" sz="1200" dirty="0" err="1">
                <a:solidFill>
                  <a:srgbClr val="4B4640"/>
                </a:solidFill>
              </a:rPr>
              <a:t>Cidaun</a:t>
            </a:r>
            <a:r>
              <a:rPr lang="en-US" sz="1200" dirty="0">
                <a:solidFill>
                  <a:srgbClr val="4B4640"/>
                </a:solidFill>
              </a:rPr>
              <a:t>)</a:t>
            </a:r>
          </a:p>
          <a:p>
            <a:endParaRPr lang="id-ID" sz="1200" dirty="0">
              <a:solidFill>
                <a:srgbClr val="4B4640"/>
              </a:solidFill>
            </a:endParaRPr>
          </a:p>
        </p:txBody>
      </p:sp>
      <p:sp>
        <p:nvSpPr>
          <p:cNvPr id="57354" name="TextBox 27"/>
          <p:cNvSpPr txBox="1">
            <a:spLocks noChangeArrowheads="1"/>
          </p:cNvSpPr>
          <p:nvPr/>
        </p:nvSpPr>
        <p:spPr bwMode="auto">
          <a:xfrm>
            <a:off x="31305" y="5828657"/>
            <a:ext cx="1946559" cy="707886"/>
          </a:xfrm>
          <a:prstGeom prst="rect">
            <a:avLst/>
          </a:prstGeom>
          <a:noFill/>
          <a:ln w="9525">
            <a:noFill/>
            <a:miter lim="800000"/>
            <a:headEnd/>
            <a:tailEnd/>
          </a:ln>
        </p:spPr>
        <p:txBody>
          <a:bodyPr wrap="none">
            <a:spAutoFit/>
          </a:bodyPr>
          <a:lstStyle/>
          <a:p>
            <a:r>
              <a:rPr lang="en-US" sz="2000" dirty="0" err="1">
                <a:solidFill>
                  <a:srgbClr val="4B4640"/>
                </a:solidFill>
              </a:rPr>
              <a:t>Sektor</a:t>
            </a:r>
            <a:r>
              <a:rPr lang="en-US" sz="2000" dirty="0">
                <a:solidFill>
                  <a:srgbClr val="4B4640"/>
                </a:solidFill>
              </a:rPr>
              <a:t> </a:t>
            </a:r>
            <a:r>
              <a:rPr lang="en-US" sz="2000" dirty="0" err="1">
                <a:solidFill>
                  <a:srgbClr val="4B4640"/>
                </a:solidFill>
              </a:rPr>
              <a:t>unggulan</a:t>
            </a:r>
            <a:r>
              <a:rPr lang="id-ID" sz="2000" dirty="0">
                <a:solidFill>
                  <a:srgbClr val="4B4640"/>
                </a:solidFill>
              </a:rPr>
              <a:t>:</a:t>
            </a:r>
          </a:p>
          <a:p>
            <a:pPr>
              <a:buFont typeface="Arial" pitchFamily="34" charset="0"/>
              <a:buChar char="•"/>
            </a:pPr>
            <a:r>
              <a:rPr lang="en-US" sz="2000" b="1" dirty="0" err="1">
                <a:solidFill>
                  <a:srgbClr val="4B4640"/>
                </a:solidFill>
              </a:rPr>
              <a:t>Pariwisata</a:t>
            </a:r>
            <a:endParaRPr lang="id-ID" sz="2000" b="1" dirty="0">
              <a:solidFill>
                <a:srgbClr val="4B4640"/>
              </a:solidFill>
            </a:endParaRPr>
          </a:p>
        </p:txBody>
      </p:sp>
      <p:sp>
        <p:nvSpPr>
          <p:cNvPr id="57355" name="TextBox 28"/>
          <p:cNvSpPr txBox="1">
            <a:spLocks noChangeArrowheads="1"/>
          </p:cNvSpPr>
          <p:nvPr/>
        </p:nvSpPr>
        <p:spPr bwMode="auto">
          <a:xfrm>
            <a:off x="3376728" y="4716440"/>
            <a:ext cx="5227723" cy="584775"/>
          </a:xfrm>
          <a:prstGeom prst="rect">
            <a:avLst/>
          </a:prstGeom>
          <a:noFill/>
          <a:ln w="9525">
            <a:noFill/>
            <a:miter lim="800000"/>
            <a:headEnd/>
            <a:tailEnd/>
          </a:ln>
        </p:spPr>
        <p:txBody>
          <a:bodyPr wrap="square">
            <a:spAutoFit/>
          </a:bodyPr>
          <a:lstStyle/>
          <a:p>
            <a:r>
              <a:rPr lang="en-US" sz="1600" dirty="0" err="1">
                <a:solidFill>
                  <a:srgbClr val="4B4640"/>
                </a:solidFill>
              </a:rPr>
              <a:t>Rancabuaya</a:t>
            </a:r>
            <a:r>
              <a:rPr lang="en-US" sz="1600" dirty="0">
                <a:solidFill>
                  <a:srgbClr val="4B4640"/>
                </a:solidFill>
              </a:rPr>
              <a:t> </a:t>
            </a:r>
            <a:r>
              <a:rPr lang="en-US" sz="1600" dirty="0" err="1">
                <a:solidFill>
                  <a:srgbClr val="4B4640"/>
                </a:solidFill>
              </a:rPr>
              <a:t>akan</a:t>
            </a:r>
            <a:r>
              <a:rPr lang="en-US" sz="1600" dirty="0">
                <a:solidFill>
                  <a:srgbClr val="4B4640"/>
                </a:solidFill>
              </a:rPr>
              <a:t> </a:t>
            </a:r>
            <a:r>
              <a:rPr lang="en-US" sz="1600" dirty="0" err="1">
                <a:solidFill>
                  <a:srgbClr val="4B4640"/>
                </a:solidFill>
              </a:rPr>
              <a:t>dikembangkan</a:t>
            </a:r>
            <a:r>
              <a:rPr lang="en-US" sz="1600" dirty="0">
                <a:solidFill>
                  <a:srgbClr val="4B4640"/>
                </a:solidFill>
              </a:rPr>
              <a:t> </a:t>
            </a:r>
            <a:r>
              <a:rPr lang="en-US" sz="1600" dirty="0" err="1">
                <a:solidFill>
                  <a:srgbClr val="4B4640"/>
                </a:solidFill>
              </a:rPr>
              <a:t>sebagai</a:t>
            </a:r>
            <a:r>
              <a:rPr lang="en-US" sz="1600" dirty="0">
                <a:solidFill>
                  <a:srgbClr val="4B4640"/>
                </a:solidFill>
              </a:rPr>
              <a:t> </a:t>
            </a:r>
            <a:r>
              <a:rPr lang="en-US" sz="1600" b="1" dirty="0" err="1">
                <a:solidFill>
                  <a:srgbClr val="4B4640"/>
                </a:solidFill>
              </a:rPr>
              <a:t>Pusat</a:t>
            </a:r>
            <a:r>
              <a:rPr lang="en-US" sz="1600" b="1" dirty="0">
                <a:solidFill>
                  <a:srgbClr val="4B4640"/>
                </a:solidFill>
              </a:rPr>
              <a:t> </a:t>
            </a:r>
            <a:r>
              <a:rPr lang="en-US" sz="1600" b="1" dirty="0" err="1">
                <a:solidFill>
                  <a:srgbClr val="4B4640"/>
                </a:solidFill>
              </a:rPr>
              <a:t>Pertumbuhan</a:t>
            </a:r>
            <a:r>
              <a:rPr lang="en-US" sz="1600" b="1" dirty="0">
                <a:solidFill>
                  <a:srgbClr val="4B4640"/>
                </a:solidFill>
              </a:rPr>
              <a:t> </a:t>
            </a:r>
            <a:r>
              <a:rPr lang="en-US" sz="1600" b="1" dirty="0" err="1">
                <a:solidFill>
                  <a:srgbClr val="4B4640"/>
                </a:solidFill>
              </a:rPr>
              <a:t>berbasis</a:t>
            </a:r>
            <a:r>
              <a:rPr lang="en-US" sz="1600" b="1" dirty="0">
                <a:solidFill>
                  <a:srgbClr val="4B4640"/>
                </a:solidFill>
              </a:rPr>
              <a:t> </a:t>
            </a:r>
            <a:r>
              <a:rPr lang="en-US" sz="1600" b="1" dirty="0" err="1">
                <a:solidFill>
                  <a:srgbClr val="4B4640"/>
                </a:solidFill>
              </a:rPr>
              <a:t>Sektor</a:t>
            </a:r>
            <a:r>
              <a:rPr lang="en-US" sz="1600" b="1" dirty="0">
                <a:solidFill>
                  <a:srgbClr val="4B4640"/>
                </a:solidFill>
              </a:rPr>
              <a:t> </a:t>
            </a:r>
            <a:r>
              <a:rPr lang="en-US" sz="1600" b="1" dirty="0" err="1">
                <a:solidFill>
                  <a:srgbClr val="4B4640"/>
                </a:solidFill>
              </a:rPr>
              <a:t>Pariwisata</a:t>
            </a:r>
            <a:endParaRPr lang="id-ID" sz="1600" b="1" dirty="0">
              <a:solidFill>
                <a:srgbClr val="4B4640"/>
              </a:solidFill>
            </a:endParaRPr>
          </a:p>
        </p:txBody>
      </p:sp>
      <p:sp>
        <p:nvSpPr>
          <p:cNvPr id="57356" name="TextBox 29"/>
          <p:cNvSpPr txBox="1">
            <a:spLocks noChangeArrowheads="1"/>
          </p:cNvSpPr>
          <p:nvPr/>
        </p:nvSpPr>
        <p:spPr bwMode="auto">
          <a:xfrm>
            <a:off x="3388756" y="5349411"/>
            <a:ext cx="5392737" cy="1077218"/>
          </a:xfrm>
          <a:prstGeom prst="rect">
            <a:avLst/>
          </a:prstGeom>
          <a:noFill/>
          <a:ln w="9525">
            <a:noFill/>
            <a:miter lim="800000"/>
            <a:headEnd/>
            <a:tailEnd/>
          </a:ln>
        </p:spPr>
        <p:txBody>
          <a:bodyPr>
            <a:spAutoFit/>
          </a:bodyPr>
          <a:lstStyle/>
          <a:p>
            <a:r>
              <a:rPr lang="en-US" sz="1600" u="sng" dirty="0" err="1">
                <a:solidFill>
                  <a:srgbClr val="4B4640"/>
                </a:solidFill>
              </a:rPr>
              <a:t>Strategi</a:t>
            </a:r>
            <a:r>
              <a:rPr lang="en-US" sz="1600" u="sng" dirty="0">
                <a:solidFill>
                  <a:srgbClr val="4B4640"/>
                </a:solidFill>
              </a:rPr>
              <a:t> Pembangunan</a:t>
            </a:r>
            <a:endParaRPr lang="id-ID" sz="1600" u="sng" dirty="0">
              <a:solidFill>
                <a:srgbClr val="4B4640"/>
              </a:solidFill>
            </a:endParaRPr>
          </a:p>
          <a:p>
            <a:pPr>
              <a:buFont typeface="Arial" pitchFamily="34" charset="0"/>
              <a:buChar char="•"/>
            </a:pPr>
            <a:r>
              <a:rPr lang="en-US" sz="1600" dirty="0" err="1">
                <a:solidFill>
                  <a:srgbClr val="4B4640"/>
                </a:solidFill>
              </a:rPr>
              <a:t>Mengembangkan</a:t>
            </a:r>
            <a:r>
              <a:rPr lang="en-US" sz="1600" dirty="0">
                <a:solidFill>
                  <a:srgbClr val="4B4640"/>
                </a:solidFill>
              </a:rPr>
              <a:t> </a:t>
            </a:r>
            <a:r>
              <a:rPr lang="en-US" sz="1600" dirty="0" err="1">
                <a:solidFill>
                  <a:srgbClr val="4B4640"/>
                </a:solidFill>
              </a:rPr>
              <a:t>transportasi</a:t>
            </a:r>
            <a:r>
              <a:rPr lang="en-US" sz="1600" dirty="0">
                <a:solidFill>
                  <a:srgbClr val="4B4640"/>
                </a:solidFill>
              </a:rPr>
              <a:t> regional</a:t>
            </a:r>
            <a:endParaRPr lang="id-ID" sz="1600" dirty="0">
              <a:solidFill>
                <a:srgbClr val="4B4640"/>
              </a:solidFill>
            </a:endParaRPr>
          </a:p>
          <a:p>
            <a:pPr>
              <a:buFont typeface="Arial" pitchFamily="34" charset="0"/>
              <a:buChar char="•"/>
            </a:pPr>
            <a:r>
              <a:rPr lang="en-US" sz="1600" dirty="0" err="1">
                <a:solidFill>
                  <a:srgbClr val="4B4640"/>
                </a:solidFill>
              </a:rPr>
              <a:t>Mengembangan</a:t>
            </a:r>
            <a:r>
              <a:rPr lang="en-US" sz="1600" dirty="0">
                <a:solidFill>
                  <a:srgbClr val="4B4640"/>
                </a:solidFill>
              </a:rPr>
              <a:t> </a:t>
            </a:r>
            <a:r>
              <a:rPr lang="en-US" sz="1600" dirty="0" err="1">
                <a:solidFill>
                  <a:srgbClr val="4B4640"/>
                </a:solidFill>
              </a:rPr>
              <a:t>dan</a:t>
            </a:r>
            <a:r>
              <a:rPr lang="en-US" sz="1600" dirty="0">
                <a:solidFill>
                  <a:srgbClr val="4B4640"/>
                </a:solidFill>
              </a:rPr>
              <a:t> </a:t>
            </a:r>
            <a:r>
              <a:rPr lang="en-US" sz="1600" dirty="0" err="1">
                <a:solidFill>
                  <a:srgbClr val="4B4640"/>
                </a:solidFill>
              </a:rPr>
              <a:t>membangun</a:t>
            </a:r>
            <a:r>
              <a:rPr lang="en-US" sz="1600" dirty="0">
                <a:solidFill>
                  <a:srgbClr val="4B4640"/>
                </a:solidFill>
              </a:rPr>
              <a:t> </a:t>
            </a:r>
            <a:r>
              <a:rPr lang="en-US" sz="1600" dirty="0" err="1">
                <a:solidFill>
                  <a:srgbClr val="4B4640"/>
                </a:solidFill>
              </a:rPr>
              <a:t>infrastruktur</a:t>
            </a:r>
            <a:r>
              <a:rPr lang="en-US" sz="1600" dirty="0">
                <a:solidFill>
                  <a:srgbClr val="4B4640"/>
                </a:solidFill>
              </a:rPr>
              <a:t> </a:t>
            </a:r>
            <a:r>
              <a:rPr lang="en-US" sz="1600" dirty="0" err="1">
                <a:solidFill>
                  <a:srgbClr val="4B4640"/>
                </a:solidFill>
              </a:rPr>
              <a:t>pariwisata</a:t>
            </a:r>
            <a:endParaRPr lang="id-ID" sz="1600" dirty="0">
              <a:solidFill>
                <a:srgbClr val="4B4640"/>
              </a:solidFill>
            </a:endParaRPr>
          </a:p>
          <a:p>
            <a:pPr>
              <a:buFont typeface="Arial" pitchFamily="34" charset="0"/>
              <a:buChar char="•"/>
            </a:pPr>
            <a:r>
              <a:rPr lang="en-US" sz="1600" dirty="0" err="1">
                <a:solidFill>
                  <a:srgbClr val="4B4640"/>
                </a:solidFill>
              </a:rPr>
              <a:t>Meningkatkan</a:t>
            </a:r>
            <a:r>
              <a:rPr lang="en-US" sz="1600" dirty="0">
                <a:solidFill>
                  <a:srgbClr val="4B4640"/>
                </a:solidFill>
              </a:rPr>
              <a:t> </a:t>
            </a:r>
            <a:r>
              <a:rPr lang="en-US" sz="1600" dirty="0" err="1">
                <a:solidFill>
                  <a:srgbClr val="4B4640"/>
                </a:solidFill>
              </a:rPr>
              <a:t>aksesibilitas</a:t>
            </a:r>
            <a:r>
              <a:rPr lang="en-US" sz="1600" dirty="0">
                <a:solidFill>
                  <a:srgbClr val="4B4640"/>
                </a:solidFill>
              </a:rPr>
              <a:t> </a:t>
            </a:r>
            <a:r>
              <a:rPr lang="en-US" sz="1600" dirty="0" err="1">
                <a:solidFill>
                  <a:srgbClr val="4B4640"/>
                </a:solidFill>
              </a:rPr>
              <a:t>menuju</a:t>
            </a:r>
            <a:r>
              <a:rPr lang="en-US" sz="1600" dirty="0">
                <a:solidFill>
                  <a:srgbClr val="4B4640"/>
                </a:solidFill>
              </a:rPr>
              <a:t> </a:t>
            </a:r>
            <a:r>
              <a:rPr lang="en-US" sz="1600" dirty="0" err="1">
                <a:solidFill>
                  <a:srgbClr val="4B4640"/>
                </a:solidFill>
              </a:rPr>
              <a:t>kawasan</a:t>
            </a:r>
            <a:r>
              <a:rPr lang="en-US" sz="1600" dirty="0">
                <a:solidFill>
                  <a:srgbClr val="4B4640"/>
                </a:solidFill>
              </a:rPr>
              <a:t> </a:t>
            </a:r>
            <a:r>
              <a:rPr lang="en-US" sz="1600" dirty="0" err="1">
                <a:solidFill>
                  <a:srgbClr val="4B4640"/>
                </a:solidFill>
              </a:rPr>
              <a:t>pariwisata</a:t>
            </a:r>
            <a:endParaRPr lang="id-ID" sz="1600" dirty="0">
              <a:solidFill>
                <a:srgbClr val="4B4640"/>
              </a:solidFill>
            </a:endParaRPr>
          </a:p>
        </p:txBody>
      </p:sp>
      <p:cxnSp>
        <p:nvCxnSpPr>
          <p:cNvPr id="31" name="Straight Connector 30"/>
          <p:cNvCxnSpPr/>
          <p:nvPr/>
        </p:nvCxnSpPr>
        <p:spPr bwMode="auto">
          <a:xfrm>
            <a:off x="3289300" y="1558929"/>
            <a:ext cx="0" cy="5070475"/>
          </a:xfrm>
          <a:prstGeom prst="line">
            <a:avLst/>
          </a:prstGeom>
          <a:ln>
            <a:solidFill>
              <a:srgbClr val="601C2B"/>
            </a:solidFill>
          </a:ln>
        </p:spPr>
        <p:style>
          <a:lnRef idx="1">
            <a:schemeClr val="accent1"/>
          </a:lnRef>
          <a:fillRef idx="0">
            <a:schemeClr val="accent1"/>
          </a:fillRef>
          <a:effectRef idx="0">
            <a:schemeClr val="accent1"/>
          </a:effectRef>
          <a:fontRef idx="minor">
            <a:schemeClr val="tx1"/>
          </a:fontRef>
        </p:style>
      </p:cxnSp>
      <p:grpSp>
        <p:nvGrpSpPr>
          <p:cNvPr id="6" name="Group 58"/>
          <p:cNvGrpSpPr>
            <a:grpSpLocks/>
          </p:cNvGrpSpPr>
          <p:nvPr/>
        </p:nvGrpSpPr>
        <p:grpSpPr bwMode="auto">
          <a:xfrm>
            <a:off x="7421326" y="646351"/>
            <a:ext cx="1560355" cy="3770235"/>
            <a:chOff x="173428" y="-24330"/>
            <a:chExt cx="1475695" cy="3646874"/>
          </a:xfrm>
        </p:grpSpPr>
        <p:pic>
          <p:nvPicPr>
            <p:cNvPr id="57361" name="Picture 5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3428" y="2484316"/>
              <a:ext cx="1475695" cy="1138228"/>
            </a:xfrm>
            <a:prstGeom prst="rect">
              <a:avLst/>
            </a:prstGeom>
            <a:noFill/>
            <a:ln w="9525">
              <a:noFill/>
              <a:miter lim="800000"/>
              <a:headEnd/>
              <a:tailEnd/>
            </a:ln>
          </p:spPr>
        </p:pic>
        <p:pic>
          <p:nvPicPr>
            <p:cNvPr id="57362" name="Picture 6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310" y="1279005"/>
              <a:ext cx="1397931" cy="1067088"/>
            </a:xfrm>
            <a:prstGeom prst="rect">
              <a:avLst/>
            </a:prstGeom>
            <a:noFill/>
            <a:ln w="9525">
              <a:noFill/>
              <a:miter lim="800000"/>
              <a:headEnd/>
              <a:tailEnd/>
            </a:ln>
          </p:spPr>
        </p:pic>
        <p:pic>
          <p:nvPicPr>
            <p:cNvPr id="57363" name="Picture 6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884" y="-24330"/>
              <a:ext cx="1422784" cy="1067088"/>
            </a:xfrm>
            <a:prstGeom prst="rect">
              <a:avLst/>
            </a:prstGeom>
            <a:noFill/>
            <a:ln w="9525">
              <a:noFill/>
              <a:miter lim="800000"/>
              <a:headEnd/>
              <a:tailEnd/>
            </a:ln>
          </p:spPr>
        </p:pic>
      </p:grpSp>
      <p:sp>
        <p:nvSpPr>
          <p:cNvPr id="57347" name="Title 1"/>
          <p:cNvSpPr txBox="1">
            <a:spLocks/>
          </p:cNvSpPr>
          <p:nvPr/>
        </p:nvSpPr>
        <p:spPr bwMode="auto">
          <a:xfrm>
            <a:off x="979075" y="-79455"/>
            <a:ext cx="7008812" cy="838200"/>
          </a:xfrm>
          <a:prstGeom prst="rect">
            <a:avLst/>
          </a:prstGeom>
          <a:noFill/>
          <a:ln w="9525">
            <a:noFill/>
            <a:miter lim="800000"/>
            <a:headEnd/>
            <a:tailEnd/>
          </a:ln>
        </p:spPr>
        <p:txBody>
          <a:bodyPr/>
          <a:lstStyle/>
          <a:p>
            <a:pPr algn="ctr"/>
            <a:r>
              <a:rPr lang="en-US" sz="2200" b="1">
                <a:solidFill>
                  <a:srgbClr val="5F5F5F"/>
                </a:solidFill>
              </a:rPr>
              <a:t>ARAH KEBIJAKAN PENGEMBANGAN</a:t>
            </a:r>
            <a:r>
              <a:rPr lang="id-ID" sz="2200" b="1">
                <a:solidFill>
                  <a:srgbClr val="5F5F5F"/>
                </a:solidFill>
              </a:rPr>
              <a:t/>
            </a:r>
            <a:br>
              <a:rPr lang="id-ID" sz="2200" b="1">
                <a:solidFill>
                  <a:srgbClr val="5F5F5F"/>
                </a:solidFill>
              </a:rPr>
            </a:br>
            <a:r>
              <a:rPr lang="en-US" sz="2200" b="1">
                <a:solidFill>
                  <a:srgbClr val="5F5F5F"/>
                </a:solidFill>
              </a:rPr>
              <a:t>PUSAT PERTUMBUHAN RANCABUAYA</a:t>
            </a:r>
          </a:p>
        </p:txBody>
      </p:sp>
      <p:grpSp>
        <p:nvGrpSpPr>
          <p:cNvPr id="7" name="Group 20"/>
          <p:cNvGrpSpPr>
            <a:grpSpLocks/>
          </p:cNvGrpSpPr>
          <p:nvPr/>
        </p:nvGrpSpPr>
        <p:grpSpPr bwMode="auto">
          <a:xfrm>
            <a:off x="133355" y="139707"/>
            <a:ext cx="466725" cy="466725"/>
            <a:chOff x="134004" y="139264"/>
            <a:chExt cx="466725" cy="466725"/>
          </a:xfrm>
        </p:grpSpPr>
        <p:sp>
          <p:nvSpPr>
            <p:cNvPr id="23" name="Rectangle 22"/>
            <p:cNvSpPr/>
            <p:nvPr/>
          </p:nvSpPr>
          <p:spPr>
            <a:xfrm rot="10800000">
              <a:off x="372129" y="139264"/>
              <a:ext cx="2286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Rectangle 23"/>
            <p:cNvSpPr/>
            <p:nvPr/>
          </p:nvSpPr>
          <p:spPr>
            <a:xfrm rot="10800000">
              <a:off x="134004" y="139264"/>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Rectangle 24"/>
            <p:cNvSpPr/>
            <p:nvPr/>
          </p:nvSpPr>
          <p:spPr>
            <a:xfrm rot="10800000">
              <a:off x="134004" y="377389"/>
              <a:ext cx="228600" cy="228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8" name="Group 25"/>
          <p:cNvGrpSpPr/>
          <p:nvPr/>
        </p:nvGrpSpPr>
        <p:grpSpPr>
          <a:xfrm>
            <a:off x="226477" y="6425738"/>
            <a:ext cx="8917527" cy="315635"/>
            <a:chOff x="226474" y="188640"/>
            <a:chExt cx="8729448" cy="240734"/>
          </a:xfrm>
        </p:grpSpPr>
        <p:grpSp>
          <p:nvGrpSpPr>
            <p:cNvPr id="9" name="Group 26"/>
            <p:cNvGrpSpPr/>
            <p:nvPr/>
          </p:nvGrpSpPr>
          <p:grpSpPr>
            <a:xfrm>
              <a:off x="7050754" y="188640"/>
              <a:ext cx="1905168" cy="240734"/>
              <a:chOff x="3735668" y="1925705"/>
              <a:chExt cx="6053868" cy="764956"/>
            </a:xfrm>
          </p:grpSpPr>
          <p:sp>
            <p:nvSpPr>
              <p:cNvPr id="29" name="Rectangle 28"/>
              <p:cNvSpPr/>
              <p:nvPr/>
            </p:nvSpPr>
            <p:spPr>
              <a:xfrm>
                <a:off x="7299850" y="1925705"/>
                <a:ext cx="756082" cy="756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5522222" y="1925705"/>
                <a:ext cx="756082" cy="756083"/>
              </a:xfrm>
              <a:prstGeom prst="rect">
                <a:avLst/>
              </a:prstGeom>
              <a:solidFill>
                <a:srgbClr val="C1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8173916" y="1934578"/>
                <a:ext cx="756082" cy="756083"/>
              </a:xfrm>
              <a:prstGeom prst="rect">
                <a:avLst/>
              </a:prstGeom>
              <a:solidFill>
                <a:srgbClr val="60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3735668" y="1934578"/>
                <a:ext cx="756082" cy="756083"/>
              </a:xfrm>
              <a:prstGeom prst="rect">
                <a:avLst/>
              </a:prstGeom>
              <a:solidFill>
                <a:srgbClr val="CDC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4621008" y="1934578"/>
                <a:ext cx="756082" cy="756083"/>
              </a:xfrm>
              <a:prstGeom prst="rect">
                <a:avLst/>
              </a:prstGeom>
              <a:solidFill>
                <a:srgbClr val="B0A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6411036" y="1925705"/>
                <a:ext cx="756082" cy="756083"/>
              </a:xfrm>
              <a:prstGeom prst="rect">
                <a:avLst/>
              </a:prstGeom>
              <a:solidFill>
                <a:srgbClr val="AA7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endParaRPr>
              </a:p>
            </p:txBody>
          </p:sp>
          <p:sp>
            <p:nvSpPr>
              <p:cNvPr id="36" name="Rectangle 35"/>
              <p:cNvSpPr/>
              <p:nvPr/>
            </p:nvSpPr>
            <p:spPr>
              <a:xfrm>
                <a:off x="9033454" y="1934578"/>
                <a:ext cx="756082" cy="756083"/>
              </a:xfrm>
              <a:prstGeom prst="rect">
                <a:avLst/>
              </a:prstGeom>
              <a:solidFill>
                <a:srgbClr val="3A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28" name="Straight Connector 27"/>
            <p:cNvCxnSpPr>
              <a:endCxn id="33" idx="1"/>
            </p:cNvCxnSpPr>
            <p:nvPr/>
          </p:nvCxnSpPr>
          <p:spPr>
            <a:xfrm>
              <a:off x="226474" y="307611"/>
              <a:ext cx="6824280" cy="2792"/>
            </a:xfrm>
            <a:prstGeom prst="line">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61" y="667683"/>
            <a:ext cx="7222671" cy="3884923"/>
          </a:xfrm>
          <a:prstGeom prst="rect">
            <a:avLst/>
          </a:prstGeom>
        </p:spPr>
      </p:pic>
    </p:spTree>
    <p:extLst>
      <p:ext uri="{BB962C8B-B14F-4D97-AF65-F5344CB8AC3E}">
        <p14:creationId xmlns:p14="http://schemas.microsoft.com/office/powerpoint/2010/main" val="2028943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482980" y="1371602"/>
            <a:ext cx="5457825" cy="3284539"/>
            <a:chOff x="1040370" y="1716536"/>
            <a:chExt cx="8001741" cy="4816475"/>
          </a:xfrm>
        </p:grpSpPr>
        <p:pic>
          <p:nvPicPr>
            <p:cNvPr id="55319" name="Picture 13" descr="C:\MDM\7 Produk Peta JPG dan MXD\Album Peta\PANGANDARAN\Delineasi Growth Center Pangandara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0370" y="1716536"/>
              <a:ext cx="8001741" cy="4816475"/>
            </a:xfrm>
            <a:prstGeom prst="rect">
              <a:avLst/>
            </a:prstGeom>
            <a:noFill/>
            <a:ln w="19050">
              <a:solidFill>
                <a:schemeClr val="tx1"/>
              </a:solidFill>
              <a:miter lim="800000"/>
              <a:headEnd/>
              <a:tailEnd/>
            </a:ln>
          </p:spPr>
        </p:pic>
        <p:grpSp>
          <p:nvGrpSpPr>
            <p:cNvPr id="3" name="Group 14"/>
            <p:cNvGrpSpPr>
              <a:grpSpLocks/>
            </p:cNvGrpSpPr>
            <p:nvPr/>
          </p:nvGrpSpPr>
          <p:grpSpPr bwMode="auto">
            <a:xfrm>
              <a:off x="7126628" y="5105340"/>
              <a:ext cx="1699032" cy="1162288"/>
              <a:chOff x="7174096" y="4859119"/>
              <a:chExt cx="1699032" cy="1162288"/>
            </a:xfrm>
          </p:grpSpPr>
          <p:pic>
            <p:nvPicPr>
              <p:cNvPr id="16" name="Picture 15"/>
              <p:cNvPicPr>
                <a:picLocks noChangeAspect="1" noChangeArrowheads="1"/>
              </p:cNvPicPr>
              <p:nvPr/>
            </p:nvPicPr>
            <p:blipFill>
              <a:blip r:embed="rId3" cstate="print"/>
              <a:srcRect/>
              <a:stretch>
                <a:fillRect/>
              </a:stretch>
            </p:blipFill>
            <p:spPr bwMode="auto">
              <a:xfrm>
                <a:off x="7174096" y="4869083"/>
                <a:ext cx="1699032" cy="1152324"/>
              </a:xfrm>
              <a:prstGeom prst="rect">
                <a:avLst/>
              </a:prstGeom>
              <a:ln>
                <a:noFill/>
              </a:ln>
              <a:effectLst>
                <a:outerShdw blurRad="292100" dist="139700" dir="2700000" algn="tl" rotWithShape="0">
                  <a:srgbClr val="333333">
                    <a:alpha val="65000"/>
                  </a:srgbClr>
                </a:outerShdw>
              </a:effectLst>
            </p:spPr>
          </p:pic>
          <p:sp>
            <p:nvSpPr>
              <p:cNvPr id="55322" name="TextBox 16"/>
              <p:cNvSpPr txBox="1">
                <a:spLocks noChangeArrowheads="1"/>
              </p:cNvSpPr>
              <p:nvPr/>
            </p:nvSpPr>
            <p:spPr bwMode="auto">
              <a:xfrm>
                <a:off x="7380311" y="4859119"/>
                <a:ext cx="1492099" cy="361060"/>
              </a:xfrm>
              <a:prstGeom prst="rect">
                <a:avLst/>
              </a:prstGeom>
              <a:solidFill>
                <a:schemeClr val="bg1"/>
              </a:solidFill>
              <a:ln w="9525">
                <a:noFill/>
                <a:miter lim="800000"/>
                <a:headEnd/>
                <a:tailEnd/>
              </a:ln>
            </p:spPr>
            <p:txBody>
              <a:bodyPr>
                <a:spAutoFit/>
              </a:bodyPr>
              <a:lstStyle/>
              <a:p>
                <a:r>
                  <a:rPr lang="id-ID" sz="1000">
                    <a:solidFill>
                      <a:srgbClr val="4B4640"/>
                    </a:solidFill>
                  </a:rPr>
                  <a:t>Population</a:t>
                </a:r>
              </a:p>
            </p:txBody>
          </p:sp>
        </p:grpSp>
      </p:grpSp>
      <p:sp>
        <p:nvSpPr>
          <p:cNvPr id="55299" name="TextBox 17"/>
          <p:cNvSpPr txBox="1">
            <a:spLocks noChangeArrowheads="1"/>
          </p:cNvSpPr>
          <p:nvPr/>
        </p:nvSpPr>
        <p:spPr bwMode="auto">
          <a:xfrm>
            <a:off x="250829" y="3144839"/>
            <a:ext cx="2017347" cy="338554"/>
          </a:xfrm>
          <a:prstGeom prst="rect">
            <a:avLst/>
          </a:prstGeom>
          <a:noFill/>
          <a:ln w="9525">
            <a:noFill/>
            <a:miter lim="800000"/>
            <a:headEnd/>
            <a:tailEnd/>
          </a:ln>
        </p:spPr>
        <p:txBody>
          <a:bodyPr wrap="none">
            <a:spAutoFit/>
          </a:bodyPr>
          <a:lstStyle/>
          <a:p>
            <a:r>
              <a:rPr lang="en-US" sz="1600" b="1" dirty="0" err="1">
                <a:solidFill>
                  <a:srgbClr val="4B4640"/>
                </a:solidFill>
              </a:rPr>
              <a:t>Jumlah</a:t>
            </a:r>
            <a:r>
              <a:rPr lang="en-US" sz="1600" b="1" dirty="0">
                <a:solidFill>
                  <a:srgbClr val="4B4640"/>
                </a:solidFill>
              </a:rPr>
              <a:t> </a:t>
            </a:r>
            <a:r>
              <a:rPr lang="en-US" sz="1600" b="1" dirty="0" err="1">
                <a:solidFill>
                  <a:srgbClr val="4B4640"/>
                </a:solidFill>
              </a:rPr>
              <a:t>kecamatan</a:t>
            </a:r>
            <a:r>
              <a:rPr lang="id-ID" sz="1600" b="1" dirty="0">
                <a:solidFill>
                  <a:srgbClr val="4B4640"/>
                </a:solidFill>
              </a:rPr>
              <a:t>: 5 </a:t>
            </a:r>
          </a:p>
        </p:txBody>
      </p:sp>
      <p:sp>
        <p:nvSpPr>
          <p:cNvPr id="55300" name="TextBox 18"/>
          <p:cNvSpPr txBox="1">
            <a:spLocks noChangeArrowheads="1"/>
          </p:cNvSpPr>
          <p:nvPr/>
        </p:nvSpPr>
        <p:spPr bwMode="auto">
          <a:xfrm>
            <a:off x="250826" y="3505202"/>
            <a:ext cx="2678938" cy="338554"/>
          </a:xfrm>
          <a:prstGeom prst="rect">
            <a:avLst/>
          </a:prstGeom>
          <a:noFill/>
          <a:ln w="9525">
            <a:noFill/>
            <a:miter lim="800000"/>
            <a:headEnd/>
            <a:tailEnd/>
          </a:ln>
        </p:spPr>
        <p:txBody>
          <a:bodyPr wrap="none">
            <a:spAutoFit/>
          </a:bodyPr>
          <a:lstStyle/>
          <a:p>
            <a:r>
              <a:rPr lang="en-US" sz="1600" dirty="0" err="1">
                <a:solidFill>
                  <a:srgbClr val="4B4640"/>
                </a:solidFill>
              </a:rPr>
              <a:t>Populasi</a:t>
            </a:r>
            <a:r>
              <a:rPr lang="id-ID" sz="1600" dirty="0">
                <a:solidFill>
                  <a:srgbClr val="4B4640"/>
                </a:solidFill>
              </a:rPr>
              <a:t>(2010) : 182.473 </a:t>
            </a:r>
            <a:r>
              <a:rPr lang="en-US" sz="1600" dirty="0">
                <a:solidFill>
                  <a:srgbClr val="4B4640"/>
                </a:solidFill>
              </a:rPr>
              <a:t> </a:t>
            </a:r>
            <a:r>
              <a:rPr lang="en-US" sz="1600" dirty="0" err="1">
                <a:solidFill>
                  <a:srgbClr val="4B4640"/>
                </a:solidFill>
              </a:rPr>
              <a:t>jiwa</a:t>
            </a:r>
            <a:endParaRPr lang="id-ID" sz="1600" dirty="0">
              <a:solidFill>
                <a:srgbClr val="4B4640"/>
              </a:solidFill>
            </a:endParaRPr>
          </a:p>
        </p:txBody>
      </p:sp>
      <p:sp>
        <p:nvSpPr>
          <p:cNvPr id="55301" name="TextBox 19"/>
          <p:cNvSpPr txBox="1">
            <a:spLocks noChangeArrowheads="1"/>
          </p:cNvSpPr>
          <p:nvPr/>
        </p:nvSpPr>
        <p:spPr bwMode="auto">
          <a:xfrm>
            <a:off x="250830" y="3897313"/>
            <a:ext cx="1591013" cy="1077218"/>
          </a:xfrm>
          <a:prstGeom prst="rect">
            <a:avLst/>
          </a:prstGeom>
          <a:noFill/>
          <a:ln w="9525">
            <a:noFill/>
            <a:miter lim="800000"/>
            <a:headEnd/>
            <a:tailEnd/>
          </a:ln>
        </p:spPr>
        <p:txBody>
          <a:bodyPr wrap="none">
            <a:spAutoFit/>
          </a:bodyPr>
          <a:lstStyle/>
          <a:p>
            <a:r>
              <a:rPr lang="en-US" sz="1600" dirty="0" err="1">
                <a:solidFill>
                  <a:srgbClr val="4B4640"/>
                </a:solidFill>
              </a:rPr>
              <a:t>Sektor</a:t>
            </a:r>
            <a:r>
              <a:rPr lang="en-US" sz="1600" dirty="0">
                <a:solidFill>
                  <a:srgbClr val="4B4640"/>
                </a:solidFill>
              </a:rPr>
              <a:t> </a:t>
            </a:r>
            <a:r>
              <a:rPr lang="en-US" sz="1600" dirty="0" err="1">
                <a:solidFill>
                  <a:srgbClr val="4B4640"/>
                </a:solidFill>
              </a:rPr>
              <a:t>unggulan</a:t>
            </a:r>
            <a:r>
              <a:rPr lang="id-ID" sz="1600" dirty="0">
                <a:solidFill>
                  <a:srgbClr val="4B4640"/>
                </a:solidFill>
              </a:rPr>
              <a:t>:</a:t>
            </a:r>
          </a:p>
          <a:p>
            <a:pPr>
              <a:buFont typeface="Arial" pitchFamily="34" charset="0"/>
              <a:buChar char="•"/>
            </a:pPr>
            <a:r>
              <a:rPr lang="en-US" sz="1600" dirty="0" err="1">
                <a:solidFill>
                  <a:srgbClr val="4B4640"/>
                </a:solidFill>
              </a:rPr>
              <a:t>Pariwisata</a:t>
            </a:r>
            <a:endParaRPr lang="id-ID" sz="1600" dirty="0">
              <a:solidFill>
                <a:srgbClr val="4B4640"/>
              </a:solidFill>
            </a:endParaRPr>
          </a:p>
          <a:p>
            <a:pPr>
              <a:buFont typeface="Arial" pitchFamily="34" charset="0"/>
              <a:buChar char="•"/>
            </a:pPr>
            <a:r>
              <a:rPr lang="en-US" sz="1600" dirty="0" err="1">
                <a:solidFill>
                  <a:srgbClr val="4B4640"/>
                </a:solidFill>
              </a:rPr>
              <a:t>Perikanan</a:t>
            </a:r>
            <a:endParaRPr lang="en-US" sz="1600" dirty="0">
              <a:solidFill>
                <a:srgbClr val="4B4640"/>
              </a:solidFill>
            </a:endParaRPr>
          </a:p>
          <a:p>
            <a:pPr>
              <a:buFont typeface="Arial" pitchFamily="34" charset="0"/>
              <a:buChar char="•"/>
            </a:pPr>
            <a:r>
              <a:rPr lang="en-US" sz="1600" dirty="0" err="1">
                <a:solidFill>
                  <a:srgbClr val="4B4640"/>
                </a:solidFill>
              </a:rPr>
              <a:t>Pertanian</a:t>
            </a:r>
            <a:endParaRPr lang="id-ID" sz="1600" dirty="0">
              <a:solidFill>
                <a:srgbClr val="4B4640"/>
              </a:solidFill>
            </a:endParaRPr>
          </a:p>
        </p:txBody>
      </p:sp>
      <p:sp>
        <p:nvSpPr>
          <p:cNvPr id="55302" name="TextBox 20"/>
          <p:cNvSpPr txBox="1">
            <a:spLocks noChangeArrowheads="1"/>
          </p:cNvSpPr>
          <p:nvPr/>
        </p:nvSpPr>
        <p:spPr bwMode="auto">
          <a:xfrm>
            <a:off x="152405" y="5013333"/>
            <a:ext cx="3071813" cy="830997"/>
          </a:xfrm>
          <a:prstGeom prst="rect">
            <a:avLst/>
          </a:prstGeom>
          <a:noFill/>
          <a:ln w="9525">
            <a:noFill/>
            <a:miter lim="800000"/>
            <a:headEnd/>
            <a:tailEnd/>
          </a:ln>
        </p:spPr>
        <p:txBody>
          <a:bodyPr>
            <a:spAutoFit/>
          </a:bodyPr>
          <a:lstStyle/>
          <a:p>
            <a:r>
              <a:rPr lang="id-ID" sz="1600">
                <a:solidFill>
                  <a:srgbClr val="4B4640"/>
                </a:solidFill>
              </a:rPr>
              <a:t>Pangandaran </a:t>
            </a:r>
            <a:r>
              <a:rPr lang="en-US" sz="1600">
                <a:solidFill>
                  <a:srgbClr val="4B4640"/>
                </a:solidFill>
              </a:rPr>
              <a:t>akan dikembangkan sebagai </a:t>
            </a:r>
            <a:r>
              <a:rPr lang="en-US" sz="1600" b="1">
                <a:solidFill>
                  <a:srgbClr val="4B4640"/>
                </a:solidFill>
              </a:rPr>
              <a:t>Pusat Pertumbuhan berbasis Sektor Parwisata</a:t>
            </a:r>
            <a:endParaRPr lang="id-ID" sz="1600" b="1">
              <a:solidFill>
                <a:srgbClr val="4B4640"/>
              </a:solidFill>
            </a:endParaRPr>
          </a:p>
        </p:txBody>
      </p:sp>
      <p:pic>
        <p:nvPicPr>
          <p:cNvPr id="5530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0044" y="1390651"/>
            <a:ext cx="2714625" cy="800100"/>
          </a:xfrm>
          <a:prstGeom prst="rect">
            <a:avLst/>
          </a:prstGeom>
          <a:noFill/>
          <a:ln w="9525">
            <a:solidFill>
              <a:schemeClr val="tx1"/>
            </a:solidFill>
            <a:miter lim="800000"/>
            <a:headEnd/>
            <a:tailEnd/>
          </a:ln>
        </p:spPr>
      </p:pic>
      <p:pic>
        <p:nvPicPr>
          <p:cNvPr id="55304"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0044" y="2208218"/>
            <a:ext cx="2714625" cy="806451"/>
          </a:xfrm>
          <a:prstGeom prst="rect">
            <a:avLst/>
          </a:prstGeom>
          <a:noFill/>
          <a:ln w="9525">
            <a:solidFill>
              <a:schemeClr val="tx1"/>
            </a:solidFill>
            <a:miter lim="800000"/>
            <a:headEnd/>
            <a:tailEnd/>
          </a:ln>
        </p:spPr>
      </p:pic>
      <p:sp>
        <p:nvSpPr>
          <p:cNvPr id="55305" name="TextBox 23"/>
          <p:cNvSpPr txBox="1">
            <a:spLocks noChangeArrowheads="1"/>
          </p:cNvSpPr>
          <p:nvPr/>
        </p:nvSpPr>
        <p:spPr bwMode="auto">
          <a:xfrm>
            <a:off x="3348040" y="4860932"/>
            <a:ext cx="5592763" cy="1323439"/>
          </a:xfrm>
          <a:prstGeom prst="rect">
            <a:avLst/>
          </a:prstGeom>
          <a:noFill/>
          <a:ln w="9525">
            <a:noFill/>
            <a:miter lim="800000"/>
            <a:headEnd/>
            <a:tailEnd/>
          </a:ln>
        </p:spPr>
        <p:txBody>
          <a:bodyPr>
            <a:spAutoFit/>
          </a:bodyPr>
          <a:lstStyle/>
          <a:p>
            <a:r>
              <a:rPr lang="en-US" sz="1600" u="sng">
                <a:solidFill>
                  <a:srgbClr val="4B4640"/>
                </a:solidFill>
              </a:rPr>
              <a:t>Strategi Pembangunan</a:t>
            </a:r>
            <a:endParaRPr lang="id-ID" sz="1600" u="sng">
              <a:solidFill>
                <a:srgbClr val="4B4640"/>
              </a:solidFill>
            </a:endParaRPr>
          </a:p>
          <a:p>
            <a:pPr>
              <a:buFont typeface="Arial" pitchFamily="34" charset="0"/>
              <a:buChar char="•"/>
            </a:pPr>
            <a:r>
              <a:rPr lang="en-US" sz="1600">
                <a:solidFill>
                  <a:srgbClr val="4B4640"/>
                </a:solidFill>
              </a:rPr>
              <a:t>Penataan kawasan pariwisata</a:t>
            </a:r>
            <a:endParaRPr lang="id-ID" sz="1600">
              <a:solidFill>
                <a:srgbClr val="4B4640"/>
              </a:solidFill>
            </a:endParaRPr>
          </a:p>
          <a:p>
            <a:pPr>
              <a:buFont typeface="Arial" pitchFamily="34" charset="0"/>
              <a:buChar char="•"/>
            </a:pPr>
            <a:r>
              <a:rPr lang="en-US" sz="1600">
                <a:solidFill>
                  <a:srgbClr val="4B4640"/>
                </a:solidFill>
              </a:rPr>
              <a:t>Pengembangan dan pembangunan infrastruktur pariwisata</a:t>
            </a:r>
            <a:endParaRPr lang="id-ID" sz="1600">
              <a:solidFill>
                <a:srgbClr val="4B4640"/>
              </a:solidFill>
            </a:endParaRPr>
          </a:p>
          <a:p>
            <a:pPr>
              <a:buFont typeface="Arial" pitchFamily="34" charset="0"/>
              <a:buChar char="•"/>
            </a:pPr>
            <a:r>
              <a:rPr lang="en-US" sz="1600">
                <a:solidFill>
                  <a:srgbClr val="4B4640"/>
                </a:solidFill>
              </a:rPr>
              <a:t>Meningkatkan aksesibilitas menuju kawasan pariwisata di Pusat Pertumbuhan Pangandaran</a:t>
            </a:r>
            <a:endParaRPr lang="id-ID" sz="1600">
              <a:solidFill>
                <a:srgbClr val="4B4640"/>
              </a:solidFill>
            </a:endParaRPr>
          </a:p>
        </p:txBody>
      </p:sp>
      <p:cxnSp>
        <p:nvCxnSpPr>
          <p:cNvPr id="25" name="Straight Connector 24"/>
          <p:cNvCxnSpPr/>
          <p:nvPr/>
        </p:nvCxnSpPr>
        <p:spPr>
          <a:xfrm>
            <a:off x="3251200" y="1295401"/>
            <a:ext cx="0" cy="5256212"/>
          </a:xfrm>
          <a:prstGeom prst="line">
            <a:avLst/>
          </a:prstGeom>
          <a:ln>
            <a:solidFill>
              <a:srgbClr val="601C2B"/>
            </a:solidFill>
          </a:ln>
        </p:spPr>
        <p:style>
          <a:lnRef idx="1">
            <a:schemeClr val="accent1"/>
          </a:lnRef>
          <a:fillRef idx="0">
            <a:schemeClr val="accent1"/>
          </a:fillRef>
          <a:effectRef idx="0">
            <a:schemeClr val="accent1"/>
          </a:effectRef>
          <a:fontRef idx="minor">
            <a:schemeClr val="tx1"/>
          </a:fontRef>
        </p:style>
      </p:cxnSp>
      <p:grpSp>
        <p:nvGrpSpPr>
          <p:cNvPr id="4" name="Group 25"/>
          <p:cNvGrpSpPr>
            <a:grpSpLocks/>
          </p:cNvGrpSpPr>
          <p:nvPr/>
        </p:nvGrpSpPr>
        <p:grpSpPr bwMode="auto">
          <a:xfrm>
            <a:off x="7629527" y="1384305"/>
            <a:ext cx="1308100" cy="1052513"/>
            <a:chOff x="1331640" y="3971491"/>
            <a:chExt cx="2054982" cy="1651827"/>
          </a:xfrm>
        </p:grpSpPr>
        <p:grpSp>
          <p:nvGrpSpPr>
            <p:cNvPr id="5" name="Group 26"/>
            <p:cNvGrpSpPr>
              <a:grpSpLocks/>
            </p:cNvGrpSpPr>
            <p:nvPr/>
          </p:nvGrpSpPr>
          <p:grpSpPr bwMode="auto">
            <a:xfrm>
              <a:off x="1331640" y="3971491"/>
              <a:ext cx="2054982" cy="1651827"/>
              <a:chOff x="-2839316" y="244641"/>
              <a:chExt cx="2054982" cy="1651827"/>
            </a:xfrm>
          </p:grpSpPr>
          <p:sp>
            <p:nvSpPr>
              <p:cNvPr id="29" name="Rectangle 28"/>
              <p:cNvSpPr/>
              <p:nvPr/>
            </p:nvSpPr>
            <p:spPr>
              <a:xfrm>
                <a:off x="-2839316" y="244641"/>
                <a:ext cx="2054982" cy="1651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4B4640"/>
                  </a:solidFill>
                </a:endParaRPr>
              </a:p>
            </p:txBody>
          </p:sp>
          <p:grpSp>
            <p:nvGrpSpPr>
              <p:cNvPr id="6" name="Group 29"/>
              <p:cNvGrpSpPr>
                <a:grpSpLocks/>
              </p:cNvGrpSpPr>
              <p:nvPr/>
            </p:nvGrpSpPr>
            <p:grpSpPr bwMode="auto">
              <a:xfrm>
                <a:off x="-2628800" y="474820"/>
                <a:ext cx="1482672" cy="1131761"/>
                <a:chOff x="1545930" y="1476189"/>
                <a:chExt cx="6048672" cy="4617105"/>
              </a:xfrm>
            </p:grpSpPr>
            <p:pic>
              <p:nvPicPr>
                <p:cNvPr id="55317" name="Picture 8" descr="C:\Users\Asus\AppData\Local\Temp\Peta JABAR.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45930" y="1476189"/>
                  <a:ext cx="6048672" cy="4617105"/>
                </a:xfrm>
                <a:prstGeom prst="rect">
                  <a:avLst/>
                </a:prstGeom>
                <a:noFill/>
                <a:ln w="9525">
                  <a:noFill/>
                  <a:miter lim="800000"/>
                  <a:headEnd/>
                  <a:tailEnd/>
                </a:ln>
              </p:spPr>
            </p:pic>
            <p:sp>
              <p:nvSpPr>
                <p:cNvPr id="32" name="Oval 31"/>
                <p:cNvSpPr>
                  <a:spLocks noChangeAspect="1"/>
                </p:cNvSpPr>
                <p:nvPr/>
              </p:nvSpPr>
              <p:spPr>
                <a:xfrm>
                  <a:off x="6720354" y="5212606"/>
                  <a:ext cx="834275" cy="823289"/>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4B4640"/>
                    </a:solidFill>
                  </a:endParaRPr>
                </a:p>
              </p:txBody>
            </p:sp>
          </p:grpSp>
        </p:grpSp>
        <p:cxnSp>
          <p:nvCxnSpPr>
            <p:cNvPr id="28" name="Straight Arrow Connector 27"/>
            <p:cNvCxnSpPr>
              <a:endCxn id="32" idx="4"/>
            </p:cNvCxnSpPr>
            <p:nvPr/>
          </p:nvCxnSpPr>
          <p:spPr>
            <a:xfrm flipH="1" flipV="1">
              <a:off x="2912779" y="5319362"/>
              <a:ext cx="324208" cy="20429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5308" name="Title 1"/>
          <p:cNvSpPr txBox="1">
            <a:spLocks/>
          </p:cNvSpPr>
          <p:nvPr/>
        </p:nvSpPr>
        <p:spPr bwMode="auto">
          <a:xfrm>
            <a:off x="1068389" y="152400"/>
            <a:ext cx="7008812" cy="838200"/>
          </a:xfrm>
          <a:prstGeom prst="rect">
            <a:avLst/>
          </a:prstGeom>
          <a:noFill/>
          <a:ln w="9525">
            <a:noFill/>
            <a:miter lim="800000"/>
            <a:headEnd/>
            <a:tailEnd/>
          </a:ln>
        </p:spPr>
        <p:txBody>
          <a:bodyPr/>
          <a:lstStyle/>
          <a:p>
            <a:pPr algn="ctr"/>
            <a:r>
              <a:rPr lang="en-US" sz="2200" b="1" dirty="0">
                <a:solidFill>
                  <a:srgbClr val="5F5F5F"/>
                </a:solidFill>
              </a:rPr>
              <a:t>ARAH KEBIJAKAN PENGEMBANGAN</a:t>
            </a:r>
            <a:r>
              <a:rPr lang="id-ID" sz="2200" b="1" dirty="0">
                <a:solidFill>
                  <a:srgbClr val="5F5F5F"/>
                </a:solidFill>
              </a:rPr>
              <a:t/>
            </a:r>
            <a:br>
              <a:rPr lang="id-ID" sz="2200" b="1" dirty="0">
                <a:solidFill>
                  <a:srgbClr val="5F5F5F"/>
                </a:solidFill>
              </a:rPr>
            </a:br>
            <a:r>
              <a:rPr lang="en-US" sz="2200" b="1" dirty="0">
                <a:solidFill>
                  <a:srgbClr val="5F5F5F"/>
                </a:solidFill>
              </a:rPr>
              <a:t>PUSAT PERTUMBUHAN PANGANDARAN</a:t>
            </a:r>
          </a:p>
        </p:txBody>
      </p:sp>
      <p:grpSp>
        <p:nvGrpSpPr>
          <p:cNvPr id="7" name="Group 20"/>
          <p:cNvGrpSpPr>
            <a:grpSpLocks/>
          </p:cNvGrpSpPr>
          <p:nvPr/>
        </p:nvGrpSpPr>
        <p:grpSpPr bwMode="auto">
          <a:xfrm>
            <a:off x="133355" y="139707"/>
            <a:ext cx="466725" cy="466725"/>
            <a:chOff x="134004" y="139264"/>
            <a:chExt cx="466725" cy="466725"/>
          </a:xfrm>
        </p:grpSpPr>
        <p:sp>
          <p:nvSpPr>
            <p:cNvPr id="30" name="Rectangle 29"/>
            <p:cNvSpPr/>
            <p:nvPr/>
          </p:nvSpPr>
          <p:spPr>
            <a:xfrm rot="10800000">
              <a:off x="372129" y="139264"/>
              <a:ext cx="2286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 name="Rectangle 32"/>
            <p:cNvSpPr/>
            <p:nvPr/>
          </p:nvSpPr>
          <p:spPr>
            <a:xfrm rot="10800000">
              <a:off x="134004" y="139264"/>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 name="Rectangle 33"/>
            <p:cNvSpPr/>
            <p:nvPr/>
          </p:nvSpPr>
          <p:spPr>
            <a:xfrm rot="10800000">
              <a:off x="134004" y="377389"/>
              <a:ext cx="228600" cy="228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8" name="Group 26"/>
          <p:cNvGrpSpPr/>
          <p:nvPr/>
        </p:nvGrpSpPr>
        <p:grpSpPr>
          <a:xfrm>
            <a:off x="226475" y="6500639"/>
            <a:ext cx="8729448" cy="240735"/>
            <a:chOff x="226474" y="188640"/>
            <a:chExt cx="8729448" cy="240734"/>
          </a:xfrm>
        </p:grpSpPr>
        <p:grpSp>
          <p:nvGrpSpPr>
            <p:cNvPr id="9" name="Group 30"/>
            <p:cNvGrpSpPr/>
            <p:nvPr/>
          </p:nvGrpSpPr>
          <p:grpSpPr>
            <a:xfrm>
              <a:off x="7050754" y="188640"/>
              <a:ext cx="1905168" cy="240734"/>
              <a:chOff x="3735668" y="1925705"/>
              <a:chExt cx="6053868" cy="764956"/>
            </a:xfrm>
          </p:grpSpPr>
          <p:sp>
            <p:nvSpPr>
              <p:cNvPr id="36" name="Rectangle 35"/>
              <p:cNvSpPr/>
              <p:nvPr/>
            </p:nvSpPr>
            <p:spPr>
              <a:xfrm>
                <a:off x="7299850" y="1925705"/>
                <a:ext cx="756082" cy="756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5522222" y="1925705"/>
                <a:ext cx="756082" cy="756083"/>
              </a:xfrm>
              <a:prstGeom prst="rect">
                <a:avLst/>
              </a:prstGeom>
              <a:solidFill>
                <a:srgbClr val="C1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8173916" y="1934578"/>
                <a:ext cx="756082" cy="756083"/>
              </a:xfrm>
              <a:prstGeom prst="rect">
                <a:avLst/>
              </a:prstGeom>
              <a:solidFill>
                <a:srgbClr val="60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3735668" y="1934578"/>
                <a:ext cx="756082" cy="756083"/>
              </a:xfrm>
              <a:prstGeom prst="rect">
                <a:avLst/>
              </a:prstGeom>
              <a:solidFill>
                <a:srgbClr val="CDC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a:off x="4621008" y="1934578"/>
                <a:ext cx="756082" cy="756083"/>
              </a:xfrm>
              <a:prstGeom prst="rect">
                <a:avLst/>
              </a:prstGeom>
              <a:solidFill>
                <a:srgbClr val="B0A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6411036" y="1925705"/>
                <a:ext cx="756082" cy="756083"/>
              </a:xfrm>
              <a:prstGeom prst="rect">
                <a:avLst/>
              </a:prstGeom>
              <a:solidFill>
                <a:srgbClr val="AA7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endParaRPr>
              </a:p>
            </p:txBody>
          </p:sp>
          <p:sp>
            <p:nvSpPr>
              <p:cNvPr id="42" name="Rectangle 41"/>
              <p:cNvSpPr/>
              <p:nvPr/>
            </p:nvSpPr>
            <p:spPr>
              <a:xfrm>
                <a:off x="9033454" y="1934578"/>
                <a:ext cx="756082" cy="756083"/>
              </a:xfrm>
              <a:prstGeom prst="rect">
                <a:avLst/>
              </a:prstGeom>
              <a:solidFill>
                <a:srgbClr val="3A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5" name="Straight Connector 34"/>
            <p:cNvCxnSpPr>
              <a:endCxn id="39" idx="1"/>
            </p:cNvCxnSpPr>
            <p:nvPr/>
          </p:nvCxnSpPr>
          <p:spPr>
            <a:xfrm>
              <a:off x="226474" y="307611"/>
              <a:ext cx="6824280" cy="2792"/>
            </a:xfrm>
            <a:prstGeom prst="line">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4640580" y="2862598"/>
            <a:ext cx="1107996" cy="246221"/>
          </a:xfrm>
          <a:prstGeom prst="rect">
            <a:avLst/>
          </a:prstGeom>
        </p:spPr>
        <p:txBody>
          <a:bodyPr wrap="none">
            <a:spAutoFit/>
          </a:bodyPr>
          <a:lstStyle/>
          <a:p>
            <a:r>
              <a:rPr lang="id-ID" sz="1000" b="1" dirty="0">
                <a:solidFill>
                  <a:prstClr val="black"/>
                </a:solidFill>
              </a:rPr>
              <a:t>Kecamatan Parigi</a:t>
            </a:r>
            <a:endParaRPr lang="en-US" sz="1000" b="1" dirty="0">
              <a:solidFill>
                <a:prstClr val="black"/>
              </a:solidFill>
            </a:endParaRPr>
          </a:p>
        </p:txBody>
      </p:sp>
      <p:sp>
        <p:nvSpPr>
          <p:cNvPr id="45" name="Rectangle 44"/>
          <p:cNvSpPr/>
          <p:nvPr/>
        </p:nvSpPr>
        <p:spPr>
          <a:xfrm>
            <a:off x="3750432" y="3395998"/>
            <a:ext cx="1231427" cy="246221"/>
          </a:xfrm>
          <a:prstGeom prst="rect">
            <a:avLst/>
          </a:prstGeom>
        </p:spPr>
        <p:txBody>
          <a:bodyPr wrap="none">
            <a:spAutoFit/>
          </a:bodyPr>
          <a:lstStyle/>
          <a:p>
            <a:r>
              <a:rPr lang="id-ID" sz="1000" b="1" dirty="0">
                <a:solidFill>
                  <a:prstClr val="black"/>
                </a:solidFill>
              </a:rPr>
              <a:t>Kecamatan </a:t>
            </a:r>
            <a:r>
              <a:rPr lang="en-US" sz="1000" b="1" dirty="0" err="1">
                <a:solidFill>
                  <a:prstClr val="black"/>
                </a:solidFill>
              </a:rPr>
              <a:t>Cijulang</a:t>
            </a:r>
            <a:endParaRPr lang="en-US" sz="1000" b="1" dirty="0">
              <a:solidFill>
                <a:prstClr val="black"/>
              </a:solidFill>
            </a:endParaRPr>
          </a:p>
        </p:txBody>
      </p:sp>
      <p:sp>
        <p:nvSpPr>
          <p:cNvPr id="46" name="Rectangle 45"/>
          <p:cNvSpPr/>
          <p:nvPr/>
        </p:nvSpPr>
        <p:spPr>
          <a:xfrm>
            <a:off x="5784697" y="2022903"/>
            <a:ext cx="806631" cy="400110"/>
          </a:xfrm>
          <a:prstGeom prst="rect">
            <a:avLst/>
          </a:prstGeom>
        </p:spPr>
        <p:txBody>
          <a:bodyPr wrap="none">
            <a:spAutoFit/>
          </a:bodyPr>
          <a:lstStyle/>
          <a:p>
            <a:r>
              <a:rPr lang="id-ID" sz="1000" b="1" dirty="0">
                <a:solidFill>
                  <a:prstClr val="black"/>
                </a:solidFill>
              </a:rPr>
              <a:t>Kecamatan </a:t>
            </a:r>
            <a:endParaRPr lang="en-US" sz="1000" b="1" dirty="0">
              <a:solidFill>
                <a:prstClr val="black"/>
              </a:solidFill>
            </a:endParaRPr>
          </a:p>
          <a:p>
            <a:r>
              <a:rPr lang="en-US" sz="1000" b="1" dirty="0" err="1">
                <a:solidFill>
                  <a:prstClr val="black"/>
                </a:solidFill>
              </a:rPr>
              <a:t>Sidamulih</a:t>
            </a:r>
            <a:endParaRPr lang="en-US" sz="1000" b="1" dirty="0">
              <a:solidFill>
                <a:prstClr val="black"/>
              </a:solidFill>
            </a:endParaRPr>
          </a:p>
        </p:txBody>
      </p:sp>
      <p:sp>
        <p:nvSpPr>
          <p:cNvPr id="47" name="Rectangle 46"/>
          <p:cNvSpPr/>
          <p:nvPr/>
        </p:nvSpPr>
        <p:spPr>
          <a:xfrm>
            <a:off x="6545884" y="2225040"/>
            <a:ext cx="822661" cy="369332"/>
          </a:xfrm>
          <a:prstGeom prst="rect">
            <a:avLst/>
          </a:prstGeom>
        </p:spPr>
        <p:txBody>
          <a:bodyPr wrap="none">
            <a:spAutoFit/>
          </a:bodyPr>
          <a:lstStyle/>
          <a:p>
            <a:r>
              <a:rPr lang="id-ID" sz="900" b="1" dirty="0">
                <a:solidFill>
                  <a:prstClr val="white"/>
                </a:solidFill>
              </a:rPr>
              <a:t>Kecamatan </a:t>
            </a:r>
            <a:endParaRPr lang="en-US" sz="900" b="1" dirty="0">
              <a:solidFill>
                <a:prstClr val="white"/>
              </a:solidFill>
            </a:endParaRPr>
          </a:p>
          <a:p>
            <a:r>
              <a:rPr lang="en-US" sz="900" b="1" dirty="0" err="1">
                <a:solidFill>
                  <a:prstClr val="white"/>
                </a:solidFill>
              </a:rPr>
              <a:t>Pangandaran</a:t>
            </a:r>
            <a:endParaRPr lang="en-US" sz="900" b="1" dirty="0">
              <a:solidFill>
                <a:prstClr val="white"/>
              </a:solidFill>
            </a:endParaRPr>
          </a:p>
        </p:txBody>
      </p:sp>
      <p:sp>
        <p:nvSpPr>
          <p:cNvPr id="48" name="Rectangle 47"/>
          <p:cNvSpPr/>
          <p:nvPr/>
        </p:nvSpPr>
        <p:spPr>
          <a:xfrm>
            <a:off x="7236934" y="2514600"/>
            <a:ext cx="806631" cy="400110"/>
          </a:xfrm>
          <a:prstGeom prst="rect">
            <a:avLst/>
          </a:prstGeom>
        </p:spPr>
        <p:txBody>
          <a:bodyPr wrap="none">
            <a:spAutoFit/>
          </a:bodyPr>
          <a:lstStyle/>
          <a:p>
            <a:r>
              <a:rPr lang="id-ID" sz="1000" b="1" dirty="0">
                <a:solidFill>
                  <a:prstClr val="black"/>
                </a:solidFill>
              </a:rPr>
              <a:t>Kecamatan </a:t>
            </a:r>
            <a:endParaRPr lang="en-US" sz="1000" b="1" dirty="0">
              <a:solidFill>
                <a:prstClr val="black"/>
              </a:solidFill>
            </a:endParaRPr>
          </a:p>
          <a:p>
            <a:r>
              <a:rPr lang="en-US" sz="1000" b="1" dirty="0" err="1">
                <a:solidFill>
                  <a:prstClr val="black"/>
                </a:solidFill>
              </a:rPr>
              <a:t>Kalipucang</a:t>
            </a:r>
            <a:endParaRPr lang="en-US" sz="1000" b="1" dirty="0">
              <a:solidFill>
                <a:prstClr val="black"/>
              </a:solidFill>
            </a:endParaRPr>
          </a:p>
        </p:txBody>
      </p:sp>
    </p:spTree>
    <p:extLst>
      <p:ext uri="{BB962C8B-B14F-4D97-AF65-F5344CB8AC3E}">
        <p14:creationId xmlns:p14="http://schemas.microsoft.com/office/powerpoint/2010/main" val="3348094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3490747"/>
              </p:ext>
            </p:extLst>
          </p:nvPr>
        </p:nvGraphicFramePr>
        <p:xfrm>
          <a:off x="152397" y="912438"/>
          <a:ext cx="8704078" cy="5607573"/>
        </p:xfrm>
        <a:graphic>
          <a:graphicData uri="http://schemas.openxmlformats.org/drawingml/2006/table">
            <a:tbl>
              <a:tblPr firstRow="1" bandRow="1">
                <a:tableStyleId>{F5AB1C69-6EDB-4FF4-983F-18BD219EF322}</a:tableStyleId>
              </a:tblPr>
              <a:tblGrid>
                <a:gridCol w="432006"/>
                <a:gridCol w="2132823"/>
                <a:gridCol w="938253"/>
                <a:gridCol w="1300249"/>
                <a:gridCol w="1300249"/>
                <a:gridCol w="1300249"/>
                <a:gridCol w="1300249"/>
              </a:tblGrid>
              <a:tr h="428332">
                <a:tc rowSpan="2">
                  <a:txBody>
                    <a:bodyPr/>
                    <a:lstStyle/>
                    <a:p>
                      <a:pPr algn="l"/>
                      <a:r>
                        <a:rPr lang="id-ID" sz="1400" dirty="0" smtClean="0">
                          <a:solidFill>
                            <a:schemeClr val="tx1"/>
                          </a:solidFill>
                          <a:latin typeface="+mj-lt"/>
                        </a:rPr>
                        <a:t>No</a:t>
                      </a:r>
                      <a:endParaRPr lang="id-ID" sz="14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algn="ctr"/>
                      <a:r>
                        <a:rPr lang="id-ID" sz="1400" dirty="0" smtClean="0">
                          <a:solidFill>
                            <a:schemeClr val="tx1"/>
                          </a:solidFill>
                          <a:latin typeface="+mj-lt"/>
                        </a:rPr>
                        <a:t>INDIKATOR</a:t>
                      </a:r>
                      <a:endParaRPr lang="id-ID" sz="14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algn="ctr"/>
                      <a:r>
                        <a:rPr lang="en-US" sz="1400" baseline="0" dirty="0" smtClean="0">
                          <a:solidFill>
                            <a:schemeClr val="tx1"/>
                          </a:solidFill>
                          <a:latin typeface="+mj-lt"/>
                        </a:rPr>
                        <a:t>LKPJ </a:t>
                      </a:r>
                      <a:r>
                        <a:rPr lang="id-ID" sz="1400" baseline="0" dirty="0" smtClean="0">
                          <a:solidFill>
                            <a:schemeClr val="tx1"/>
                          </a:solidFill>
                          <a:latin typeface="+mj-lt"/>
                        </a:rPr>
                        <a:t>201</a:t>
                      </a:r>
                      <a:r>
                        <a:rPr lang="en-US" sz="1400" baseline="0" dirty="0" smtClean="0">
                          <a:solidFill>
                            <a:schemeClr val="tx1"/>
                          </a:solidFill>
                          <a:latin typeface="+mj-lt"/>
                        </a:rPr>
                        <a:t>3</a:t>
                      </a:r>
                      <a:endParaRPr lang="id-ID" sz="14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a:r>
                        <a:rPr kumimoji="0" lang="en-US" sz="1400" b="1" kern="1200" dirty="0" smtClean="0">
                          <a:solidFill>
                            <a:schemeClr val="tx1"/>
                          </a:solidFill>
                          <a:latin typeface="+mj-lt"/>
                          <a:ea typeface="+mn-ea"/>
                          <a:cs typeface="+mn-cs"/>
                        </a:rPr>
                        <a:t>LKPJ </a:t>
                      </a:r>
                      <a:r>
                        <a:rPr kumimoji="0" lang="en-US" sz="1400" b="1" kern="1200" baseline="0" dirty="0" smtClean="0">
                          <a:solidFill>
                            <a:schemeClr val="tx1"/>
                          </a:solidFill>
                          <a:latin typeface="+mj-lt"/>
                          <a:ea typeface="+mn-ea"/>
                          <a:cs typeface="+mn-cs"/>
                        </a:rPr>
                        <a:t>2014</a:t>
                      </a:r>
                      <a:endParaRPr kumimoji="0" lang="id-ID" sz="1400" b="1"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algn="ctr"/>
                      <a:r>
                        <a:rPr kumimoji="0" lang="en-US" sz="1400" b="1" kern="1200" smtClean="0">
                          <a:solidFill>
                            <a:schemeClr val="tx1"/>
                          </a:solidFill>
                          <a:latin typeface="+mn-lt"/>
                          <a:ea typeface="+mn-ea"/>
                          <a:cs typeface="+mn-cs"/>
                        </a:rPr>
                        <a:t>TARGET 2015</a:t>
                      </a:r>
                      <a:endParaRPr kumimoji="0" lang="id-ID" sz="14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kumimoji="0" lang="id-ID" sz="14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algn="ctr"/>
                      <a:r>
                        <a:rPr kumimoji="0" lang="en-US" sz="1400" b="1" kern="1200" smtClean="0">
                          <a:solidFill>
                            <a:srgbClr val="0000FF"/>
                          </a:solidFill>
                          <a:latin typeface="+mj-lt"/>
                          <a:ea typeface="+mn-ea"/>
                          <a:cs typeface="+mn-cs"/>
                        </a:rPr>
                        <a:t>TARGET 2016</a:t>
                      </a:r>
                    </a:p>
                    <a:p>
                      <a:pPr algn="ctr"/>
                      <a:endParaRPr kumimoji="0" lang="en-US" sz="1400" b="1" kern="1200" dirty="0" smtClean="0">
                        <a:solidFill>
                          <a:srgbClr val="0000FF"/>
                        </a:solidFill>
                        <a:latin typeface="+mj-lt"/>
                        <a:ea typeface="+mn-ea"/>
                        <a:cs typeface="+mn-cs"/>
                      </a:endParaRPr>
                    </a:p>
                    <a:p>
                      <a:pPr algn="ctr"/>
                      <a:r>
                        <a:rPr kumimoji="0" lang="en-US" sz="1400" b="1" kern="1200" smtClean="0">
                          <a:solidFill>
                            <a:srgbClr val="0000FF"/>
                          </a:solidFill>
                          <a:latin typeface="+mj-lt"/>
                          <a:ea typeface="+mn-ea"/>
                          <a:cs typeface="+mn-cs"/>
                        </a:rPr>
                        <a:t>RKPD MurnI</a:t>
                      </a:r>
                      <a:endParaRPr kumimoji="0" lang="id-ID" sz="1400" b="1" kern="1200" dirty="0">
                        <a:solidFill>
                          <a:srgbClr val="0000FF"/>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436490">
                <a:tc vMerge="1">
                  <a:txBody>
                    <a:bodyPr/>
                    <a:lstStyle/>
                    <a:p>
                      <a:pPr algn="ctr"/>
                      <a:endParaRPr lang="id-ID"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d-ID"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kumimoji="0" lang="id-ID" sz="1400" kern="1200" dirty="0" smtClean="0">
                        <a:solidFill>
                          <a:schemeClr val="dk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id-ID" sz="1400" kern="1200" dirty="0" smtClean="0">
                        <a:solidFill>
                          <a:schemeClr val="dk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b="1" kern="1200" dirty="0" smtClean="0">
                          <a:solidFill>
                            <a:schemeClr val="tx1"/>
                          </a:solidFill>
                          <a:latin typeface="+mj-lt"/>
                          <a:ea typeface="+mn-ea"/>
                          <a:cs typeface="+mn-cs"/>
                        </a:rPr>
                        <a:t>RKPD </a:t>
                      </a:r>
                    </a:p>
                    <a:p>
                      <a:pPr algn="ctr"/>
                      <a:r>
                        <a:rPr kumimoji="0" lang="en-US" sz="1400" b="1" kern="1200" dirty="0" err="1" smtClean="0">
                          <a:solidFill>
                            <a:schemeClr val="tx1"/>
                          </a:solidFill>
                          <a:latin typeface="+mj-lt"/>
                          <a:ea typeface="+mn-ea"/>
                          <a:cs typeface="+mn-cs"/>
                        </a:rPr>
                        <a:t>Murni</a:t>
                      </a:r>
                      <a:endParaRPr kumimoji="0" lang="id-ID" sz="1400" b="1"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0" lang="id-ID" sz="1400" b="1" kern="1200" dirty="0" smtClean="0">
                          <a:solidFill>
                            <a:srgbClr val="FF0000"/>
                          </a:solidFill>
                          <a:latin typeface="+mn-lt"/>
                          <a:ea typeface="+mn-ea"/>
                          <a:cs typeface="+mn-cs"/>
                        </a:rPr>
                        <a:t>KU-APBD</a:t>
                      </a:r>
                      <a:r>
                        <a:rPr kumimoji="0" lang="en-US" sz="1400" b="1" kern="1200" dirty="0" smtClean="0">
                          <a:solidFill>
                            <a:srgbClr val="FF0000"/>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id-ID" sz="1600" b="1" kern="1200" dirty="0" smtClean="0">
                        <a:solidFill>
                          <a:srgbClr val="0000CC"/>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36490">
                <a:tc>
                  <a:txBody>
                    <a:bodyPr/>
                    <a:lstStyle/>
                    <a:p>
                      <a:pPr algn="ctr"/>
                      <a:r>
                        <a:rPr lang="id-ID" sz="1400" dirty="0" smtClean="0">
                          <a:latin typeface="+mj-lt"/>
                        </a:rPr>
                        <a:t>1.</a:t>
                      </a:r>
                      <a:endParaRPr lang="id-ID"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kern="1200" dirty="0" smtClean="0">
                          <a:solidFill>
                            <a:srgbClr val="CC00FF"/>
                          </a:solidFill>
                          <a:effectLst/>
                          <a:latin typeface="+mj-lt"/>
                          <a:ea typeface="+mn-ea"/>
                          <a:cs typeface="+mn-cs"/>
                        </a:rPr>
                        <a:t>a. </a:t>
                      </a:r>
                      <a:r>
                        <a:rPr kumimoji="0" lang="id-ID" sz="1400" kern="1200" dirty="0" smtClean="0">
                          <a:solidFill>
                            <a:srgbClr val="CC00FF"/>
                          </a:solidFill>
                          <a:effectLst/>
                          <a:latin typeface="+mj-lt"/>
                          <a:ea typeface="+mn-ea"/>
                          <a:cs typeface="+mn-cs"/>
                        </a:rPr>
                        <a:t>Jumlah Penduduk </a:t>
                      </a:r>
                      <a:endParaRPr kumimoji="0" lang="en-US" sz="1400" kern="1200" dirty="0" smtClean="0">
                        <a:solidFill>
                          <a:srgbClr val="CC00FF"/>
                        </a:solidFill>
                        <a:effectLst/>
                        <a:latin typeface="+mj-lt"/>
                        <a:ea typeface="+mn-ea"/>
                        <a:cs typeface="+mn-cs"/>
                      </a:endParaRPr>
                    </a:p>
                    <a:p>
                      <a:r>
                        <a:rPr kumimoji="0" lang="en-US" sz="1400" kern="1200" dirty="0" smtClean="0">
                          <a:solidFill>
                            <a:srgbClr val="CC00FF"/>
                          </a:solidFill>
                          <a:effectLst/>
                          <a:latin typeface="+mj-lt"/>
                          <a:ea typeface="+mn-ea"/>
                          <a:cs typeface="+mn-cs"/>
                        </a:rPr>
                        <a:t>     </a:t>
                      </a:r>
                      <a:r>
                        <a:rPr kumimoji="0" lang="id-ID" sz="1400" kern="1200" dirty="0" smtClean="0">
                          <a:solidFill>
                            <a:srgbClr val="CC00FF"/>
                          </a:solidFill>
                          <a:effectLst/>
                          <a:latin typeface="+mj-lt"/>
                          <a:ea typeface="+mn-ea"/>
                          <a:cs typeface="+mn-cs"/>
                        </a:rPr>
                        <a:t>(</a:t>
                      </a:r>
                      <a:r>
                        <a:rPr kumimoji="0" lang="en-US" sz="1400" kern="1200" dirty="0" err="1" smtClean="0">
                          <a:solidFill>
                            <a:srgbClr val="CC00FF"/>
                          </a:solidFill>
                          <a:effectLst/>
                          <a:latin typeface="+mj-lt"/>
                          <a:ea typeface="+mn-ea"/>
                          <a:cs typeface="+mn-cs"/>
                        </a:rPr>
                        <a:t>Ribu</a:t>
                      </a:r>
                      <a:r>
                        <a:rPr kumimoji="0" lang="en-US" sz="1400" kern="1200" dirty="0" smtClean="0">
                          <a:solidFill>
                            <a:srgbClr val="CC00FF"/>
                          </a:solidFill>
                          <a:effectLst/>
                          <a:latin typeface="+mj-lt"/>
                          <a:ea typeface="+mn-ea"/>
                          <a:cs typeface="+mn-cs"/>
                        </a:rPr>
                        <a:t> </a:t>
                      </a:r>
                      <a:r>
                        <a:rPr kumimoji="0" lang="id-ID" sz="1400" kern="1200" dirty="0" smtClean="0">
                          <a:solidFill>
                            <a:srgbClr val="CC00FF"/>
                          </a:solidFill>
                          <a:effectLst/>
                          <a:latin typeface="+mj-lt"/>
                          <a:ea typeface="+mn-ea"/>
                          <a:cs typeface="+mn-cs"/>
                        </a:rPr>
                        <a:t>jiwa)</a:t>
                      </a:r>
                      <a:endParaRPr lang="id-ID" sz="1400" dirty="0">
                        <a:solidFill>
                          <a:srgbClr val="CC00FF"/>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id-ID" sz="1400" kern="1200" dirty="0" smtClean="0">
                          <a:solidFill>
                            <a:srgbClr val="FF0000"/>
                          </a:solidFill>
                          <a:effectLst/>
                          <a:latin typeface="+mj-lt"/>
                          <a:ea typeface="+mn-ea"/>
                          <a:cs typeface="+mn-cs"/>
                        </a:rPr>
                        <a:t>45.340,8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solidFill>
                            <a:srgbClr val="FF0000"/>
                          </a:solidFill>
                          <a:latin typeface="+mn-lt"/>
                          <a:ea typeface="Times New Roman"/>
                          <a:cs typeface="Times New Roman"/>
                        </a:rPr>
                        <a:t>46.029,</a:t>
                      </a:r>
                      <a:r>
                        <a:rPr lang="id-ID" sz="1400" baseline="0" dirty="0" smtClean="0">
                          <a:solidFill>
                            <a:srgbClr val="FF0000"/>
                          </a:solidFill>
                          <a:latin typeface="+mn-lt"/>
                          <a:ea typeface="Times New Roman"/>
                          <a:cs typeface="Times New Roman"/>
                        </a:rPr>
                        <a:t>7</a:t>
                      </a:r>
                      <a:endParaRPr lang="en-US" sz="1400" dirty="0" smtClean="0">
                        <a:solidFill>
                          <a:srgbClr val="FF0000"/>
                        </a:solidFill>
                        <a:latin typeface="+mn-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effectLst/>
                          <a:latin typeface="+mj-lt"/>
                          <a:ea typeface="+mn-ea"/>
                          <a:cs typeface="+mn-cs"/>
                        </a:rPr>
                        <a:t>46.800</a:t>
                      </a:r>
                      <a:r>
                        <a:rPr kumimoji="0" lang="id-ID" sz="1400" kern="1200" dirty="0" smtClean="0">
                          <a:solidFill>
                            <a:schemeClr val="dk1"/>
                          </a:solidFill>
                          <a:effectLst/>
                          <a:latin typeface="+mj-lt"/>
                          <a:ea typeface="+mn-ea"/>
                          <a:cs typeface="+mn-cs"/>
                        </a:rPr>
                        <a:t>,</a:t>
                      </a:r>
                      <a:r>
                        <a:rPr kumimoji="0" lang="en-US" sz="1400" kern="1200" dirty="0" smtClean="0">
                          <a:solidFill>
                            <a:schemeClr val="dk1"/>
                          </a:solidFill>
                          <a:effectLst/>
                          <a:latin typeface="+mj-lt"/>
                          <a:ea typeface="+mn-ea"/>
                          <a:cs typeface="+mn-cs"/>
                        </a:rPr>
                        <a:t>1</a:t>
                      </a:r>
                      <a:endParaRPr kumimoji="0" lang="id-ID" sz="1400" kern="1200" dirty="0" smtClean="0">
                        <a:solidFill>
                          <a:schemeClr val="dk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b="0" i="0" u="none" strike="noStrike" dirty="0" smtClean="0">
                          <a:solidFill>
                            <a:srgbClr val="FF0000"/>
                          </a:solidFill>
                          <a:effectLst/>
                          <a:latin typeface="Calibri" pitchFamily="34" charset="0"/>
                        </a:rPr>
                        <a:t>46.800</a:t>
                      </a:r>
                      <a:r>
                        <a:rPr lang="en-US" sz="1400" b="0" i="0" u="none" strike="noStrike" dirty="0" smtClean="0">
                          <a:solidFill>
                            <a:srgbClr val="FF0000"/>
                          </a:solidFill>
                          <a:effectLst/>
                          <a:latin typeface="Calibri" pitchFamily="34" charset="0"/>
                        </a:rPr>
                        <a:t>,</a:t>
                      </a:r>
                      <a:r>
                        <a:rPr lang="id-ID" sz="1400" b="0" i="0" u="none" strike="noStrike" dirty="0" smtClean="0">
                          <a:solidFill>
                            <a:srgbClr val="FF0000"/>
                          </a:solidFill>
                          <a:effectLst/>
                          <a:latin typeface="Calibri" pitchFamily="34" charset="0"/>
                        </a:rPr>
                        <a:t>1</a:t>
                      </a:r>
                      <a:endParaRPr lang="en-US" sz="1400" b="0" i="0" u="none" strike="noStrike" dirty="0" smtClean="0">
                        <a:solidFill>
                          <a:srgbClr val="FF0000"/>
                        </a:solidFill>
                        <a:effectLst/>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400" b="0" kern="1200" dirty="0" smtClean="0">
                          <a:solidFill>
                            <a:srgbClr val="0000CC"/>
                          </a:solidFill>
                          <a:effectLst/>
                          <a:latin typeface="+mj-lt"/>
                          <a:ea typeface="+mn-ea"/>
                          <a:cs typeface="+mn-cs"/>
                        </a:rPr>
                        <a:t>47.577,0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96240">
                <a:tc>
                  <a:txBody>
                    <a:bodyPr/>
                    <a:lstStyle/>
                    <a:p>
                      <a:pPr algn="ctr"/>
                      <a:endParaRPr lang="id-ID"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6688" indent="-166688"/>
                      <a:r>
                        <a:rPr kumimoji="0" lang="en-US" sz="1400" kern="1200" dirty="0" smtClean="0">
                          <a:solidFill>
                            <a:srgbClr val="CC00FF"/>
                          </a:solidFill>
                          <a:effectLst/>
                          <a:latin typeface="+mj-lt"/>
                          <a:ea typeface="+mn-ea"/>
                          <a:cs typeface="+mn-cs"/>
                        </a:rPr>
                        <a:t>b. </a:t>
                      </a:r>
                      <a:r>
                        <a:rPr kumimoji="0" lang="id-ID" sz="1400" kern="1200" dirty="0" smtClean="0">
                          <a:solidFill>
                            <a:srgbClr val="CC00FF"/>
                          </a:solidFill>
                          <a:effectLst/>
                          <a:latin typeface="+mj-lt"/>
                          <a:ea typeface="+mn-ea"/>
                          <a:cs typeface="+mn-cs"/>
                        </a:rPr>
                        <a:t>Laju Pertumbuhan Penduduk (%)</a:t>
                      </a:r>
                      <a:endParaRPr lang="id-ID" sz="1400" dirty="0">
                        <a:solidFill>
                          <a:srgbClr val="CC00FF"/>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b="0" i="0" u="none" strike="noStrike" smtClean="0">
                          <a:solidFill>
                            <a:srgbClr val="FF0000"/>
                          </a:solidFill>
                          <a:effectLst/>
                          <a:latin typeface="Calibri" pitchFamily="34" charset="0"/>
                        </a:rPr>
                        <a:t>1,77</a:t>
                      </a:r>
                      <a:endParaRPr lang="en-US" sz="1400" b="0" i="0" u="none" strike="noStrike" dirty="0">
                        <a:solidFill>
                          <a:srgbClr val="FF0000"/>
                        </a:solidFill>
                        <a:effectLst/>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400" kern="1200" dirty="0" smtClean="0">
                          <a:solidFill>
                            <a:srgbClr val="FF0000"/>
                          </a:solidFill>
                          <a:effectLst/>
                          <a:latin typeface="+mj-lt"/>
                          <a:ea typeface="+mn-ea"/>
                          <a:cs typeface="+mn-cs"/>
                        </a:rPr>
                        <a:t>1,52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400" kern="1200" dirty="0" smtClean="0">
                          <a:solidFill>
                            <a:schemeClr val="dk1"/>
                          </a:solidFill>
                          <a:effectLst/>
                          <a:latin typeface="+mj-lt"/>
                          <a:ea typeface="+mn-ea"/>
                          <a:cs typeface="+mn-cs"/>
                        </a:rPr>
                        <a:t>1,2</a:t>
                      </a:r>
                      <a:r>
                        <a:rPr kumimoji="0" lang="id-ID" sz="1400" kern="1200" baseline="0" dirty="0" smtClean="0">
                          <a:solidFill>
                            <a:schemeClr val="dk1"/>
                          </a:solidFill>
                          <a:effectLst/>
                          <a:latin typeface="+mj-lt"/>
                          <a:ea typeface="+mn-ea"/>
                          <a:cs typeface="+mn-cs"/>
                        </a:rPr>
                        <a:t> – 1,3</a:t>
                      </a:r>
                      <a:endParaRPr kumimoji="0" lang="id-ID" sz="1400" kern="1200" dirty="0" smtClean="0">
                        <a:solidFill>
                          <a:schemeClr val="dk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b="0" i="0" u="none" strike="noStrike" dirty="0" smtClean="0">
                          <a:solidFill>
                            <a:srgbClr val="FF0000"/>
                          </a:solidFill>
                          <a:effectLst/>
                          <a:latin typeface="Calibri" pitchFamily="34" charset="0"/>
                        </a:rPr>
                        <a:t>1,30-1,60</a:t>
                      </a:r>
                      <a:endParaRPr lang="en-US" sz="1400" b="0" i="0" u="none" strike="noStrike" dirty="0" smtClean="0">
                        <a:solidFill>
                          <a:srgbClr val="FF0000"/>
                        </a:solidFill>
                        <a:effectLst/>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400" b="0" kern="1200" dirty="0" smtClean="0">
                          <a:solidFill>
                            <a:srgbClr val="0000CC"/>
                          </a:solidFill>
                          <a:effectLst/>
                          <a:latin typeface="+mj-lt"/>
                          <a:ea typeface="+mn-ea"/>
                          <a:cs typeface="+mn-cs"/>
                        </a:rPr>
                        <a:t>1,6  -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3615">
                <a:tc>
                  <a:txBody>
                    <a:bodyPr/>
                    <a:lstStyle/>
                    <a:p>
                      <a:pPr algn="ctr"/>
                      <a:r>
                        <a:rPr lang="en-US" sz="1400" dirty="0" smtClean="0">
                          <a:latin typeface="+mj-lt"/>
                        </a:rPr>
                        <a:t>2.</a:t>
                      </a:r>
                      <a:endParaRPr lang="id-ID"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d-ID" sz="1400" dirty="0">
                          <a:solidFill>
                            <a:srgbClr val="CC00FF"/>
                          </a:solidFill>
                          <a:effectLst/>
                          <a:latin typeface="+mj-lt"/>
                          <a:ea typeface="Times New Roman"/>
                          <a:cs typeface="Times New Roman"/>
                        </a:rPr>
                        <a:t>Laju Pertumbuhan Ekonomi (%)</a:t>
                      </a:r>
                      <a:endParaRPr lang="id-ID" sz="1400" dirty="0">
                        <a:solidFill>
                          <a:srgbClr val="CC00FF"/>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kumimoji="0" lang="en-US" sz="1400" kern="1200" dirty="0" smtClean="0">
                          <a:solidFill>
                            <a:srgbClr val="FF0000"/>
                          </a:solidFill>
                          <a:effectLst/>
                          <a:latin typeface="+mj-lt"/>
                          <a:ea typeface="+mn-ea"/>
                          <a:cs typeface="+mn-cs"/>
                        </a:rPr>
                        <a:t>6,06</a:t>
                      </a:r>
                      <a:endParaRPr kumimoji="0" lang="id-ID" sz="1400" kern="1200" dirty="0">
                        <a:solidFill>
                          <a:srgbClr val="FF0000"/>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dirty="0" smtClean="0">
                          <a:solidFill>
                            <a:srgbClr val="FF0000"/>
                          </a:solidFill>
                          <a:latin typeface="+mn-lt"/>
                          <a:ea typeface="Times New Roman"/>
                          <a:cs typeface="Times New Roman"/>
                        </a:rPr>
                        <a:t>5,07</a:t>
                      </a:r>
                      <a:endParaRPr lang="en-US" sz="1400" dirty="0" smtClean="0">
                        <a:solidFill>
                          <a:srgbClr val="FF00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kern="1200" dirty="0" smtClean="0">
                          <a:solidFill>
                            <a:schemeClr val="dk1"/>
                          </a:solidFill>
                          <a:effectLst/>
                          <a:latin typeface="+mj-lt"/>
                          <a:ea typeface="+mn-ea"/>
                          <a:cs typeface="+mn-cs"/>
                        </a:rPr>
                        <a:t>6,20 – 6,80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0" i="0" u="none" strike="noStrike" dirty="0" smtClean="0">
                          <a:solidFill>
                            <a:srgbClr val="FF0000"/>
                          </a:solidFill>
                          <a:effectLst/>
                          <a:latin typeface="Calibri" pitchFamily="34" charset="0"/>
                        </a:rPr>
                        <a:t>6,2 – 6,8</a:t>
                      </a:r>
                      <a:endParaRPr lang="en-US" sz="1400" b="0" i="0" u="none" strike="noStrike" dirty="0" smtClean="0">
                        <a:solidFill>
                          <a:srgbClr val="FF0000"/>
                        </a:solidFill>
                        <a:effectLst/>
                        <a:latin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b="0" kern="1200" dirty="0" smtClean="0">
                          <a:solidFill>
                            <a:srgbClr val="0000CC"/>
                          </a:solidFill>
                          <a:effectLst/>
                          <a:latin typeface="+mj-lt"/>
                          <a:ea typeface="+mn-ea"/>
                          <a:cs typeface="+mn-cs"/>
                        </a:rPr>
                        <a:t>6,3  –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1000">
                <a:tc>
                  <a:txBody>
                    <a:bodyPr/>
                    <a:lstStyle/>
                    <a:p>
                      <a:pPr algn="ctr"/>
                      <a:r>
                        <a:rPr lang="en-US" sz="1400" dirty="0" smtClean="0">
                          <a:latin typeface="+mj-lt"/>
                        </a:rPr>
                        <a:t>3.</a:t>
                      </a:r>
                      <a:endParaRPr lang="id-ID"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d-ID" sz="1400" dirty="0">
                          <a:solidFill>
                            <a:srgbClr val="CC00FF"/>
                          </a:solidFill>
                          <a:effectLst/>
                          <a:latin typeface="+mj-lt"/>
                          <a:ea typeface="Times New Roman"/>
                          <a:cs typeface="Times New Roman"/>
                        </a:rPr>
                        <a:t>Inflasi (%)</a:t>
                      </a:r>
                      <a:endParaRPr lang="id-ID" sz="1400" dirty="0">
                        <a:solidFill>
                          <a:srgbClr val="CC00FF"/>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kumimoji="0" lang="en-US" sz="1400" kern="1200" smtClean="0">
                          <a:solidFill>
                            <a:srgbClr val="FF0000"/>
                          </a:solidFill>
                          <a:effectLst/>
                          <a:latin typeface="+mj-lt"/>
                          <a:ea typeface="+mn-ea"/>
                          <a:cs typeface="+mn-cs"/>
                        </a:rPr>
                        <a:t>9,15</a:t>
                      </a:r>
                      <a:endParaRPr kumimoji="0" lang="id-ID" sz="1400" kern="1200" dirty="0">
                        <a:solidFill>
                          <a:srgbClr val="FF0000"/>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kern="1200" dirty="0" smtClean="0">
                          <a:solidFill>
                            <a:srgbClr val="FF0000"/>
                          </a:solidFill>
                          <a:effectLst/>
                          <a:latin typeface="+mj-lt"/>
                          <a:ea typeface="+mn-ea"/>
                          <a:cs typeface="+mn-cs"/>
                        </a:rPr>
                        <a:t>6.16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400" kern="1200" dirty="0" smtClean="0">
                          <a:solidFill>
                            <a:schemeClr val="dk1"/>
                          </a:solidFill>
                          <a:effectLst/>
                          <a:latin typeface="+mj-lt"/>
                          <a:ea typeface="+mn-ea"/>
                          <a:cs typeface="+mn-cs"/>
                        </a:rPr>
                        <a:t>6,3 - 7,3</a:t>
                      </a:r>
                      <a:endParaRPr kumimoji="0" lang="id-ID" sz="1400" kern="1200" dirty="0" smtClean="0">
                        <a:solidFill>
                          <a:schemeClr val="dk1"/>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0" i="0" u="none" strike="noStrike" dirty="0" smtClean="0">
                          <a:solidFill>
                            <a:srgbClr val="FF0000"/>
                          </a:solidFill>
                          <a:effectLst/>
                          <a:latin typeface="Calibri" pitchFamily="34" charset="0"/>
                        </a:rPr>
                        <a:t>6,3 – 7,3</a:t>
                      </a:r>
                      <a:endParaRPr lang="en-US" sz="1400" b="0" i="0" u="none" strike="noStrike" dirty="0" smtClean="0">
                        <a:solidFill>
                          <a:srgbClr val="FF0000"/>
                        </a:solidFill>
                        <a:effectLst/>
                        <a:latin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b="0" kern="1200" dirty="0" smtClean="0">
                          <a:solidFill>
                            <a:srgbClr val="0000CC"/>
                          </a:solidFill>
                          <a:effectLst/>
                          <a:latin typeface="+mj-lt"/>
                          <a:ea typeface="+mn-ea"/>
                          <a:cs typeface="+mn-cs"/>
                        </a:rPr>
                        <a:t>6,3  –  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96407">
                <a:tc>
                  <a:txBody>
                    <a:bodyPr/>
                    <a:lstStyle/>
                    <a:p>
                      <a:pPr algn="ctr"/>
                      <a:r>
                        <a:rPr lang="en-US" sz="1400" dirty="0" smtClean="0">
                          <a:solidFill>
                            <a:srgbClr val="FF0000"/>
                          </a:solidFill>
                          <a:latin typeface="+mj-lt"/>
                        </a:rPr>
                        <a:t>4.</a:t>
                      </a:r>
                      <a:endParaRPr lang="id-ID"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d-ID" sz="1400" dirty="0">
                          <a:solidFill>
                            <a:srgbClr val="CC00FF"/>
                          </a:solidFill>
                          <a:effectLst/>
                          <a:latin typeface="+mj-lt"/>
                          <a:ea typeface="Times New Roman"/>
                          <a:cs typeface="Times New Roman"/>
                        </a:rPr>
                        <a:t>Nilai </a:t>
                      </a:r>
                      <a:r>
                        <a:rPr lang="id-ID" sz="1400" dirty="0" smtClean="0">
                          <a:solidFill>
                            <a:srgbClr val="CC00FF"/>
                          </a:solidFill>
                          <a:effectLst/>
                          <a:latin typeface="+mj-lt"/>
                          <a:ea typeface="Times New Roman"/>
                          <a:cs typeface="Times New Roman"/>
                        </a:rPr>
                        <a:t>PDR</a:t>
                      </a:r>
                      <a:r>
                        <a:rPr lang="en-US" sz="1400" dirty="0" smtClean="0">
                          <a:solidFill>
                            <a:srgbClr val="CC00FF"/>
                          </a:solidFill>
                          <a:effectLst/>
                          <a:latin typeface="+mj-lt"/>
                          <a:ea typeface="Times New Roman"/>
                          <a:cs typeface="Times New Roman"/>
                        </a:rPr>
                        <a:t>B</a:t>
                      </a:r>
                      <a:r>
                        <a:rPr lang="en-US" sz="1400" baseline="0" dirty="0" smtClean="0">
                          <a:solidFill>
                            <a:srgbClr val="CC00FF"/>
                          </a:solidFill>
                          <a:effectLst/>
                          <a:latin typeface="+mj-lt"/>
                          <a:ea typeface="Times New Roman"/>
                          <a:cs typeface="Times New Roman"/>
                        </a:rPr>
                        <a:t> Per </a:t>
                      </a:r>
                      <a:r>
                        <a:rPr lang="en-US" sz="1400" baseline="0" dirty="0" err="1" smtClean="0">
                          <a:solidFill>
                            <a:srgbClr val="CC00FF"/>
                          </a:solidFill>
                          <a:effectLst/>
                          <a:latin typeface="+mj-lt"/>
                          <a:ea typeface="Times New Roman"/>
                          <a:cs typeface="Times New Roman"/>
                        </a:rPr>
                        <a:t>Kapita</a:t>
                      </a:r>
                      <a:r>
                        <a:rPr lang="en-US" sz="1400" baseline="0" dirty="0" smtClean="0">
                          <a:solidFill>
                            <a:srgbClr val="CC00FF"/>
                          </a:solidFill>
                          <a:effectLst/>
                          <a:latin typeface="+mj-lt"/>
                          <a:ea typeface="Times New Roman"/>
                          <a:cs typeface="Times New Roman"/>
                        </a:rPr>
                        <a:t> (</a:t>
                      </a:r>
                      <a:r>
                        <a:rPr lang="id-ID" sz="1400" dirty="0" smtClean="0">
                          <a:solidFill>
                            <a:srgbClr val="CC00FF"/>
                          </a:solidFill>
                          <a:effectLst/>
                          <a:latin typeface="+mj-lt"/>
                          <a:ea typeface="Times New Roman"/>
                          <a:cs typeface="Times New Roman"/>
                        </a:rPr>
                        <a:t>adh</a:t>
                      </a:r>
                      <a:r>
                        <a:rPr lang="en-US" sz="1400" dirty="0" smtClean="0">
                          <a:solidFill>
                            <a:srgbClr val="CC00FF"/>
                          </a:solidFill>
                          <a:effectLst/>
                          <a:latin typeface="+mj-lt"/>
                          <a:ea typeface="Times New Roman"/>
                          <a:cs typeface="Times New Roman"/>
                        </a:rPr>
                        <a:t>b)</a:t>
                      </a:r>
                      <a:r>
                        <a:rPr lang="id-ID" sz="1400" dirty="0" smtClean="0">
                          <a:solidFill>
                            <a:srgbClr val="CC00FF"/>
                          </a:solidFill>
                          <a:effectLst/>
                          <a:latin typeface="+mj-lt"/>
                          <a:ea typeface="Times New Roman"/>
                          <a:cs typeface="Times New Roman"/>
                        </a:rPr>
                        <a:t> </a:t>
                      </a:r>
                      <a:r>
                        <a:rPr lang="id-ID" sz="1400" dirty="0">
                          <a:solidFill>
                            <a:srgbClr val="CC00FF"/>
                          </a:solidFill>
                          <a:effectLst/>
                          <a:latin typeface="+mj-lt"/>
                          <a:ea typeface="Times New Roman"/>
                          <a:cs typeface="Times New Roman"/>
                        </a:rPr>
                        <a:t>(Rp </a:t>
                      </a:r>
                      <a:r>
                        <a:rPr lang="en-US" sz="1400" dirty="0" err="1" smtClean="0">
                          <a:solidFill>
                            <a:srgbClr val="CC00FF"/>
                          </a:solidFill>
                          <a:effectLst/>
                          <a:latin typeface="+mj-lt"/>
                          <a:ea typeface="Times New Roman"/>
                          <a:cs typeface="Times New Roman"/>
                        </a:rPr>
                        <a:t>Juta</a:t>
                      </a:r>
                      <a:r>
                        <a:rPr lang="en-US" sz="1400" dirty="0" smtClean="0">
                          <a:solidFill>
                            <a:srgbClr val="CC00FF"/>
                          </a:solidFill>
                          <a:effectLst/>
                          <a:latin typeface="+mj-lt"/>
                          <a:ea typeface="Times New Roman"/>
                          <a:cs typeface="Times New Roman"/>
                        </a:rPr>
                        <a:t> Rupiah</a:t>
                      </a:r>
                      <a:r>
                        <a:rPr lang="id-ID" sz="1400" dirty="0" smtClean="0">
                          <a:solidFill>
                            <a:srgbClr val="CC00FF"/>
                          </a:solidFill>
                          <a:effectLst/>
                          <a:latin typeface="+mj-lt"/>
                          <a:ea typeface="Times New Roman"/>
                          <a:cs typeface="Times New Roman"/>
                        </a:rPr>
                        <a:t>)</a:t>
                      </a:r>
                      <a:endParaRPr lang="id-ID" sz="1400" dirty="0">
                        <a:solidFill>
                          <a:srgbClr val="CC00FF"/>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strike="noStrike" dirty="0" smtClean="0">
                          <a:solidFill>
                            <a:srgbClr val="FF0000"/>
                          </a:solidFill>
                          <a:latin typeface="+mj-lt"/>
                        </a:rPr>
                        <a:t>23,60</a:t>
                      </a:r>
                      <a:endParaRPr lang="en-US" sz="1400" strike="noStrike" dirty="0" smtClean="0">
                        <a:solidFill>
                          <a:srgbClr val="FF0000"/>
                        </a:solidFill>
                        <a:latin typeface="+mj-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strike="noStrike" kern="1200" dirty="0" smtClean="0">
                          <a:solidFill>
                            <a:srgbClr val="FF0000"/>
                          </a:solidFill>
                          <a:effectLst/>
                          <a:latin typeface="+mj-lt"/>
                          <a:ea typeface="Times New Roman"/>
                          <a:cs typeface="+mn-cs"/>
                        </a:rPr>
                        <a:t>30,14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j-lt"/>
                          <a:ea typeface="Times New Roman"/>
                          <a:cs typeface="+mn-cs"/>
                        </a:rPr>
                        <a:t>22,00 – 24,00</a:t>
                      </a:r>
                      <a:endParaRPr lang="id-ID" sz="1400" kern="1200" dirty="0" smtClean="0">
                        <a:solidFill>
                          <a:schemeClr val="dk1"/>
                        </a:solidFill>
                        <a:effectLst/>
                        <a:latin typeface="+mj-lt"/>
                        <a:ea typeface="Times New Roman"/>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kern="1200" dirty="0" smtClean="0">
                          <a:solidFill>
                            <a:srgbClr val="FF0000"/>
                          </a:solidFill>
                          <a:effectLst/>
                          <a:latin typeface="+mn-lt"/>
                          <a:ea typeface="Times New Roman"/>
                          <a:cs typeface="+mn-cs"/>
                        </a:rPr>
                        <a:t>22,00 – 24,00</a:t>
                      </a:r>
                      <a:endParaRPr lang="id-ID" sz="1400" b="0" kern="1200" dirty="0" smtClean="0">
                        <a:solidFill>
                          <a:srgbClr val="FF0000"/>
                        </a:solidFill>
                        <a:effectLst/>
                        <a:latin typeface="+mn-lt"/>
                        <a:ea typeface="Times New Roman"/>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0" kern="1200" smtClean="0">
                          <a:solidFill>
                            <a:srgbClr val="0000CC"/>
                          </a:solidFill>
                          <a:effectLst/>
                          <a:latin typeface="+mj-lt"/>
                          <a:ea typeface="Times New Roman"/>
                          <a:cs typeface="+mn-cs"/>
                        </a:rPr>
                        <a:t>26</a:t>
                      </a:r>
                      <a:r>
                        <a:rPr lang="en-US" sz="1400" b="0" kern="1200" smtClean="0">
                          <a:solidFill>
                            <a:srgbClr val="0000CC"/>
                          </a:solidFill>
                          <a:effectLst/>
                          <a:latin typeface="+mj-lt"/>
                          <a:ea typeface="Times New Roman"/>
                          <a:cs typeface="+mn-cs"/>
                        </a:rPr>
                        <a:t>,00</a:t>
                      </a:r>
                      <a:r>
                        <a:rPr lang="id-ID" sz="1400" b="0" kern="1200" smtClean="0">
                          <a:solidFill>
                            <a:srgbClr val="0000CC"/>
                          </a:solidFill>
                          <a:effectLst/>
                          <a:latin typeface="+mj-lt"/>
                          <a:ea typeface="Times New Roman"/>
                          <a:cs typeface="+mn-cs"/>
                        </a:rPr>
                        <a:t>  -  28</a:t>
                      </a:r>
                      <a:r>
                        <a:rPr lang="en-US" sz="1400" b="0" kern="1200" smtClean="0">
                          <a:solidFill>
                            <a:srgbClr val="0000CC"/>
                          </a:solidFill>
                          <a:effectLst/>
                          <a:latin typeface="+mj-lt"/>
                          <a:ea typeface="Times New Roman"/>
                          <a:cs typeface="+mn-cs"/>
                        </a:rPr>
                        <a:t>,00</a:t>
                      </a:r>
                      <a:endParaRPr lang="id-ID" sz="1400" b="0" kern="1200" dirty="0" smtClean="0">
                        <a:solidFill>
                          <a:srgbClr val="0000CC"/>
                        </a:solidFill>
                        <a:effectLst/>
                        <a:latin typeface="+mj-lt"/>
                        <a:ea typeface="Times New Roman"/>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70393">
                <a:tc>
                  <a:txBody>
                    <a:bodyPr/>
                    <a:lstStyle/>
                    <a:p>
                      <a:pPr algn="ctr"/>
                      <a:r>
                        <a:rPr lang="en-US" sz="1400" dirty="0" smtClean="0">
                          <a:latin typeface="+mj-lt"/>
                        </a:rPr>
                        <a:t>5.</a:t>
                      </a:r>
                      <a:endParaRPr lang="id-ID"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d-ID" sz="1400" dirty="0">
                          <a:solidFill>
                            <a:srgbClr val="CC00FF"/>
                          </a:solidFill>
                          <a:effectLst/>
                          <a:latin typeface="+mj-lt"/>
                          <a:ea typeface="Times New Roman"/>
                          <a:cs typeface="Times New Roman"/>
                        </a:rPr>
                        <a:t>Persentase Penduduk Miskin terhadap Jumlah Penduduk</a:t>
                      </a:r>
                      <a:endParaRPr lang="id-ID" sz="1400" dirty="0">
                        <a:solidFill>
                          <a:srgbClr val="CC00FF"/>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kern="1200" smtClean="0">
                          <a:solidFill>
                            <a:srgbClr val="FF0000"/>
                          </a:solidFill>
                          <a:effectLst/>
                          <a:latin typeface="+mj-lt"/>
                          <a:ea typeface="+mn-ea"/>
                          <a:cs typeface="+mn-cs"/>
                        </a:rPr>
                        <a:t>9,61</a:t>
                      </a:r>
                      <a:endParaRPr kumimoji="0" lang="id-ID" sz="1400" kern="1200" dirty="0" smtClean="0">
                        <a:solidFill>
                          <a:srgbClr val="FF0000"/>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400" kern="1200" dirty="0" smtClean="0">
                          <a:solidFill>
                            <a:srgbClr val="FF0000"/>
                          </a:solidFill>
                          <a:effectLst/>
                          <a:latin typeface="+mj-lt"/>
                          <a:ea typeface="+mn-ea"/>
                          <a:cs typeface="+mn-cs"/>
                        </a:rPr>
                        <a:t>9,18</a:t>
                      </a:r>
                      <a:endParaRPr kumimoji="0" lang="id-ID" sz="1400" kern="1200" dirty="0" smtClean="0">
                        <a:solidFill>
                          <a:srgbClr val="FF0000"/>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400" kern="1200" dirty="0" smtClean="0">
                          <a:solidFill>
                            <a:schemeClr val="dk1"/>
                          </a:solidFill>
                          <a:effectLst/>
                          <a:latin typeface="+mj-lt"/>
                          <a:ea typeface="+mn-ea"/>
                          <a:cs typeface="+mn-cs"/>
                        </a:rPr>
                        <a:t>6,80 - 5,90</a:t>
                      </a:r>
                      <a:endParaRPr kumimoji="0" lang="id-ID" sz="1400" kern="1200" dirty="0" smtClean="0">
                        <a:solidFill>
                          <a:schemeClr val="dk1"/>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0" i="0" u="none" strike="noStrike" dirty="0" smtClean="0">
                          <a:solidFill>
                            <a:srgbClr val="FF0000"/>
                          </a:solidFill>
                          <a:effectLst/>
                          <a:latin typeface="Calibri" pitchFamily="34" charset="0"/>
                        </a:rPr>
                        <a:t>8,0 – 7,0</a:t>
                      </a:r>
                      <a:endParaRPr lang="en-US" sz="1400" b="0" i="0" u="none" strike="noStrike" dirty="0" smtClean="0">
                        <a:solidFill>
                          <a:srgbClr val="FF0000"/>
                        </a:solidFill>
                        <a:effectLst/>
                        <a:latin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b="0" kern="1200" dirty="0" smtClean="0">
                          <a:solidFill>
                            <a:srgbClr val="0000CC"/>
                          </a:solidFill>
                          <a:effectLst/>
                          <a:latin typeface="+mj-lt"/>
                          <a:ea typeface="+mn-ea"/>
                          <a:cs typeface="+mn-cs"/>
                        </a:rPr>
                        <a:t>6,8  – </a:t>
                      </a:r>
                      <a:r>
                        <a:rPr kumimoji="0" lang="id-ID" sz="1400" b="0" kern="1200" baseline="0" dirty="0" smtClean="0">
                          <a:solidFill>
                            <a:srgbClr val="0000CC"/>
                          </a:solidFill>
                          <a:effectLst/>
                          <a:latin typeface="+mj-lt"/>
                          <a:ea typeface="+mn-ea"/>
                          <a:cs typeface="+mn-cs"/>
                        </a:rPr>
                        <a:t> 7,8</a:t>
                      </a:r>
                      <a:endParaRPr kumimoji="0" lang="id-ID" sz="1400" b="0" kern="1200" dirty="0" smtClean="0">
                        <a:solidFill>
                          <a:srgbClr val="0000CC"/>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1000">
                <a:tc>
                  <a:txBody>
                    <a:bodyPr/>
                    <a:lstStyle/>
                    <a:p>
                      <a:pPr algn="ctr"/>
                      <a:r>
                        <a:rPr lang="en-US" sz="1400" dirty="0" smtClean="0">
                          <a:latin typeface="+mj-lt"/>
                        </a:rPr>
                        <a:t>6.</a:t>
                      </a:r>
                      <a:endParaRPr lang="id-ID"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d-ID" sz="1400" dirty="0">
                          <a:solidFill>
                            <a:srgbClr val="CC00FF"/>
                          </a:solidFill>
                          <a:effectLst/>
                          <a:latin typeface="+mj-lt"/>
                          <a:ea typeface="Times New Roman"/>
                          <a:cs typeface="Times New Roman"/>
                        </a:rPr>
                        <a:t>Laju Pertumbuhan Investasi </a:t>
                      </a:r>
                      <a:r>
                        <a:rPr lang="id-ID" sz="1400" dirty="0" smtClean="0">
                          <a:solidFill>
                            <a:srgbClr val="CC00FF"/>
                          </a:solidFill>
                          <a:effectLst/>
                          <a:latin typeface="+mj-lt"/>
                          <a:ea typeface="Times New Roman"/>
                          <a:cs typeface="Times New Roman"/>
                        </a:rPr>
                        <a:t>(%)</a:t>
                      </a:r>
                      <a:r>
                        <a:rPr lang="en-US" sz="1400" dirty="0" smtClean="0">
                          <a:solidFill>
                            <a:srgbClr val="CC00FF"/>
                          </a:solidFill>
                          <a:effectLst/>
                          <a:latin typeface="+mj-lt"/>
                          <a:ea typeface="Times New Roman"/>
                          <a:cs typeface="Times New Roman"/>
                        </a:rPr>
                        <a:t> (</a:t>
                      </a:r>
                      <a:r>
                        <a:rPr lang="en-US" sz="1400" dirty="0" err="1" smtClean="0">
                          <a:solidFill>
                            <a:srgbClr val="CC00FF"/>
                          </a:solidFill>
                          <a:effectLst/>
                          <a:latin typeface="+mj-lt"/>
                          <a:ea typeface="Times New Roman"/>
                          <a:cs typeface="Times New Roman"/>
                        </a:rPr>
                        <a:t>adhb</a:t>
                      </a:r>
                      <a:r>
                        <a:rPr lang="en-US" sz="1400" dirty="0" smtClean="0">
                          <a:solidFill>
                            <a:srgbClr val="CC00FF"/>
                          </a:solidFill>
                          <a:effectLst/>
                          <a:latin typeface="+mj-lt"/>
                          <a:ea typeface="Times New Roman"/>
                          <a:cs typeface="Times New Roman"/>
                        </a:rPr>
                        <a:t>)</a:t>
                      </a:r>
                      <a:endParaRPr lang="id-ID" sz="1400" dirty="0">
                        <a:solidFill>
                          <a:srgbClr val="CC00FF"/>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kumimoji="0" lang="id-ID" sz="1400" kern="1200" dirty="0" smtClean="0">
                          <a:solidFill>
                            <a:srgbClr val="FF0000"/>
                          </a:solidFill>
                          <a:effectLst/>
                          <a:latin typeface="+mj-lt"/>
                          <a:ea typeface="+mn-ea"/>
                          <a:cs typeface="+mn-cs"/>
                        </a:rPr>
                        <a:t>10.91</a:t>
                      </a:r>
                      <a:endParaRPr kumimoji="0" lang="id-ID" sz="1400" kern="1200" dirty="0">
                        <a:solidFill>
                          <a:srgbClr val="FF0000"/>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kern="1200" dirty="0" smtClean="0">
                          <a:solidFill>
                            <a:srgbClr val="FF0000"/>
                          </a:solidFill>
                          <a:effectLst/>
                          <a:latin typeface="+mj-lt"/>
                          <a:ea typeface="+mn-ea"/>
                          <a:cs typeface="+mn-cs"/>
                        </a:rPr>
                        <a:t>17.88</a:t>
                      </a:r>
                      <a:endParaRPr kumimoji="0" lang="id-ID" sz="1400" kern="1200" dirty="0">
                        <a:solidFill>
                          <a:srgbClr val="FF0000"/>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kern="1200" dirty="0" smtClean="0">
                          <a:solidFill>
                            <a:schemeClr val="dk1"/>
                          </a:solidFill>
                          <a:effectLst/>
                          <a:latin typeface="+mj-lt"/>
                          <a:ea typeface="+mn-ea"/>
                          <a:cs typeface="+mn-cs"/>
                        </a:rPr>
                        <a:t>16 - 18</a:t>
                      </a:r>
                      <a:endParaRPr kumimoji="0" lang="id-ID" sz="1400" kern="1200" dirty="0">
                        <a:solidFill>
                          <a:schemeClr val="dk1"/>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0" i="0" u="none" strike="noStrike" dirty="0" smtClean="0">
                          <a:solidFill>
                            <a:srgbClr val="FF0000"/>
                          </a:solidFill>
                          <a:effectLst/>
                          <a:latin typeface="Calibri" pitchFamily="34" charset="0"/>
                        </a:rPr>
                        <a:t>6</a:t>
                      </a:r>
                      <a:r>
                        <a:rPr lang="id-ID" sz="1400" b="0" i="0" u="none" strike="noStrike" baseline="0" dirty="0" smtClean="0">
                          <a:solidFill>
                            <a:srgbClr val="FF0000"/>
                          </a:solidFill>
                          <a:effectLst/>
                          <a:latin typeface="Calibri" pitchFamily="34" charset="0"/>
                        </a:rPr>
                        <a:t> – 6,5</a:t>
                      </a:r>
                      <a:endParaRPr lang="en-US" sz="1400" b="0" i="0" u="none" strike="noStrike" dirty="0" smtClean="0">
                        <a:solidFill>
                          <a:srgbClr val="FF0000"/>
                        </a:solidFill>
                        <a:effectLst/>
                        <a:latin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b="0" kern="1200" dirty="0" smtClean="0">
                          <a:solidFill>
                            <a:srgbClr val="0000CC"/>
                          </a:solidFill>
                          <a:effectLst/>
                          <a:latin typeface="+mj-lt"/>
                          <a:ea typeface="+mn-ea"/>
                          <a:cs typeface="+mn-cs"/>
                        </a:rPr>
                        <a:t>14</a:t>
                      </a:r>
                      <a:endParaRPr kumimoji="0" lang="id-ID" sz="1400" b="0" kern="1200" dirty="0">
                        <a:solidFill>
                          <a:srgbClr val="0000CC"/>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33400">
                <a:tc>
                  <a:txBody>
                    <a:bodyPr/>
                    <a:lstStyle/>
                    <a:p>
                      <a:pPr algn="ctr"/>
                      <a:r>
                        <a:rPr lang="en-US" sz="1400" dirty="0" smtClean="0">
                          <a:latin typeface="+mj-lt"/>
                        </a:rPr>
                        <a:t>7.</a:t>
                      </a:r>
                      <a:endParaRPr lang="id-ID"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dirty="0" smtClean="0">
                          <a:solidFill>
                            <a:srgbClr val="CC00FF"/>
                          </a:solidFill>
                          <a:effectLst/>
                          <a:latin typeface="+mj-lt"/>
                          <a:ea typeface="Calibri"/>
                          <a:cs typeface="Times New Roman"/>
                        </a:rPr>
                        <a:t>Tingkat </a:t>
                      </a:r>
                      <a:r>
                        <a:rPr lang="en-US" sz="1400" dirty="0" err="1" smtClean="0">
                          <a:solidFill>
                            <a:srgbClr val="CC00FF"/>
                          </a:solidFill>
                          <a:effectLst/>
                          <a:latin typeface="+mj-lt"/>
                          <a:ea typeface="Calibri"/>
                          <a:cs typeface="Times New Roman"/>
                        </a:rPr>
                        <a:t>Pengangguran</a:t>
                      </a:r>
                      <a:r>
                        <a:rPr lang="en-US" sz="1400" dirty="0" smtClean="0">
                          <a:solidFill>
                            <a:srgbClr val="CC00FF"/>
                          </a:solidFill>
                          <a:effectLst/>
                          <a:latin typeface="+mj-lt"/>
                          <a:ea typeface="Calibri"/>
                          <a:cs typeface="Times New Roman"/>
                        </a:rPr>
                        <a:t> Terbuka (%)</a:t>
                      </a:r>
                      <a:endParaRPr lang="id-ID" sz="1400" dirty="0">
                        <a:solidFill>
                          <a:srgbClr val="CC00FF"/>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kern="1200" smtClean="0">
                          <a:solidFill>
                            <a:srgbClr val="FF0000"/>
                          </a:solidFill>
                          <a:effectLst/>
                          <a:latin typeface="+mj-lt"/>
                          <a:ea typeface="+mn-ea"/>
                          <a:cs typeface="+mn-cs"/>
                        </a:rPr>
                        <a:t>9,22</a:t>
                      </a:r>
                      <a:endParaRPr kumimoji="0" lang="id-ID" sz="1400" kern="1200" dirty="0" smtClean="0">
                        <a:solidFill>
                          <a:srgbClr val="FF0000"/>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kern="1200" dirty="0" smtClean="0">
                          <a:solidFill>
                            <a:srgbClr val="FF0000"/>
                          </a:solidFill>
                          <a:effectLst/>
                          <a:latin typeface="+mj-lt"/>
                          <a:ea typeface="+mn-ea"/>
                          <a:cs typeface="+mn-cs"/>
                        </a:rPr>
                        <a:t>8,45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400" kern="1200" dirty="0" smtClean="0">
                          <a:solidFill>
                            <a:schemeClr val="dk1"/>
                          </a:solidFill>
                          <a:effectLst/>
                          <a:latin typeface="+mj-lt"/>
                          <a:ea typeface="+mn-ea"/>
                          <a:cs typeface="+mn-cs"/>
                        </a:rPr>
                        <a:t>8,00 - 7,50</a:t>
                      </a:r>
                      <a:endParaRPr kumimoji="0" lang="id-ID" sz="1400" kern="1200" dirty="0" smtClean="0">
                        <a:solidFill>
                          <a:schemeClr val="dk1"/>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0" i="0" u="none" strike="noStrike" dirty="0" smtClean="0">
                          <a:solidFill>
                            <a:srgbClr val="FF0000"/>
                          </a:solidFill>
                          <a:effectLst/>
                          <a:latin typeface="Calibri" pitchFamily="34" charset="0"/>
                        </a:rPr>
                        <a:t>8,00 – 8,50</a:t>
                      </a:r>
                      <a:endParaRPr lang="en-US" sz="1400" b="0" i="0" u="none" strike="noStrike" dirty="0" smtClean="0">
                        <a:solidFill>
                          <a:srgbClr val="FF0000"/>
                        </a:solidFill>
                        <a:effectLst/>
                        <a:latin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b="0" kern="1200" smtClean="0">
                          <a:solidFill>
                            <a:srgbClr val="0000CC"/>
                          </a:solidFill>
                          <a:effectLst/>
                          <a:latin typeface="+mj-lt"/>
                          <a:ea typeface="+mn-ea"/>
                          <a:cs typeface="+mn-cs"/>
                        </a:rPr>
                        <a:t>7,5</a:t>
                      </a:r>
                      <a:r>
                        <a:rPr kumimoji="0" lang="en-US" sz="1400" b="0" kern="1200" smtClean="0">
                          <a:solidFill>
                            <a:srgbClr val="0000CC"/>
                          </a:solidFill>
                          <a:effectLst/>
                          <a:latin typeface="+mj-lt"/>
                          <a:ea typeface="+mn-ea"/>
                          <a:cs typeface="+mn-cs"/>
                        </a:rPr>
                        <a:t>0</a:t>
                      </a:r>
                      <a:r>
                        <a:rPr kumimoji="0" lang="id-ID" sz="1400" b="0" kern="1200" smtClean="0">
                          <a:solidFill>
                            <a:srgbClr val="0000CC"/>
                          </a:solidFill>
                          <a:effectLst/>
                          <a:latin typeface="+mj-lt"/>
                          <a:ea typeface="+mn-ea"/>
                          <a:cs typeface="+mn-cs"/>
                        </a:rPr>
                        <a:t>  -  7,</a:t>
                      </a:r>
                      <a:r>
                        <a:rPr kumimoji="0" lang="en-US" sz="1400" b="0" kern="1200" smtClean="0">
                          <a:solidFill>
                            <a:srgbClr val="0000CC"/>
                          </a:solidFill>
                          <a:effectLst/>
                          <a:latin typeface="+mj-lt"/>
                          <a:ea typeface="+mn-ea"/>
                          <a:cs typeface="+mn-cs"/>
                        </a:rPr>
                        <a:t>0</a:t>
                      </a:r>
                      <a:r>
                        <a:rPr kumimoji="0" lang="id-ID" sz="1400" b="0" kern="1200" smtClean="0">
                          <a:solidFill>
                            <a:srgbClr val="0000CC"/>
                          </a:solidFill>
                          <a:effectLst/>
                          <a:latin typeface="+mj-lt"/>
                          <a:ea typeface="+mn-ea"/>
                          <a:cs typeface="+mn-cs"/>
                        </a:rPr>
                        <a:t>0</a:t>
                      </a:r>
                      <a:endParaRPr kumimoji="0" lang="id-ID" sz="1400" b="0" kern="1200" dirty="0" smtClean="0">
                        <a:solidFill>
                          <a:srgbClr val="0000CC"/>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96407">
                <a:tc>
                  <a:txBody>
                    <a:bodyPr/>
                    <a:lstStyle/>
                    <a:p>
                      <a:pPr algn="ctr"/>
                      <a:r>
                        <a:rPr lang="en-US" sz="1400" dirty="0" smtClean="0">
                          <a:latin typeface="+mj-lt"/>
                        </a:rPr>
                        <a:t>8.</a:t>
                      </a:r>
                      <a:endParaRPr lang="id-ID"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dirty="0" err="1" smtClean="0">
                          <a:solidFill>
                            <a:srgbClr val="CC00FF"/>
                          </a:solidFill>
                          <a:effectLst/>
                          <a:latin typeface="+mj-lt"/>
                          <a:ea typeface="Calibri"/>
                          <a:cs typeface="Times New Roman"/>
                        </a:rPr>
                        <a:t>Nilai</a:t>
                      </a:r>
                      <a:r>
                        <a:rPr lang="en-US" sz="1400" dirty="0" smtClean="0">
                          <a:solidFill>
                            <a:srgbClr val="CC00FF"/>
                          </a:solidFill>
                          <a:effectLst/>
                          <a:latin typeface="+mj-lt"/>
                          <a:ea typeface="Calibri"/>
                          <a:cs typeface="Times New Roman"/>
                        </a:rPr>
                        <a:t> </a:t>
                      </a:r>
                      <a:r>
                        <a:rPr lang="en-US" sz="1400" dirty="0" err="1" smtClean="0">
                          <a:solidFill>
                            <a:srgbClr val="CC00FF"/>
                          </a:solidFill>
                          <a:effectLst/>
                          <a:latin typeface="+mj-lt"/>
                          <a:ea typeface="Calibri"/>
                          <a:cs typeface="Times New Roman"/>
                        </a:rPr>
                        <a:t>Investasi</a:t>
                      </a:r>
                      <a:r>
                        <a:rPr lang="en-US" sz="1400" dirty="0" smtClean="0">
                          <a:solidFill>
                            <a:srgbClr val="CC00FF"/>
                          </a:solidFill>
                          <a:effectLst/>
                          <a:latin typeface="+mj-lt"/>
                          <a:ea typeface="Calibri"/>
                          <a:cs typeface="Times New Roman"/>
                        </a:rPr>
                        <a:t>/PMTB </a:t>
                      </a:r>
                      <a:r>
                        <a:rPr lang="en-US" sz="1400" dirty="0" err="1" smtClean="0">
                          <a:solidFill>
                            <a:srgbClr val="CC00FF"/>
                          </a:solidFill>
                          <a:effectLst/>
                          <a:latin typeface="+mj-lt"/>
                          <a:ea typeface="Calibri"/>
                          <a:cs typeface="Times New Roman"/>
                        </a:rPr>
                        <a:t>adhb</a:t>
                      </a:r>
                      <a:r>
                        <a:rPr lang="en-US" sz="1400" dirty="0" smtClean="0">
                          <a:solidFill>
                            <a:srgbClr val="CC00FF"/>
                          </a:solidFill>
                          <a:effectLst/>
                          <a:latin typeface="+mj-lt"/>
                          <a:ea typeface="Calibri"/>
                          <a:cs typeface="Times New Roman"/>
                        </a:rPr>
                        <a:t> (</a:t>
                      </a:r>
                      <a:r>
                        <a:rPr lang="en-US" sz="1400" dirty="0" err="1" smtClean="0">
                          <a:solidFill>
                            <a:srgbClr val="CC00FF"/>
                          </a:solidFill>
                          <a:effectLst/>
                          <a:latin typeface="+mj-lt"/>
                          <a:ea typeface="Calibri"/>
                          <a:cs typeface="Times New Roman"/>
                        </a:rPr>
                        <a:t>Rp</a:t>
                      </a:r>
                      <a:r>
                        <a:rPr lang="en-US" sz="1400" dirty="0" smtClean="0">
                          <a:solidFill>
                            <a:srgbClr val="CC00FF"/>
                          </a:solidFill>
                          <a:effectLst/>
                          <a:latin typeface="+mj-lt"/>
                          <a:ea typeface="Calibri"/>
                          <a:cs typeface="Times New Roman"/>
                        </a:rPr>
                        <a:t>. </a:t>
                      </a:r>
                      <a:r>
                        <a:rPr lang="en-US" sz="1400" dirty="0" err="1" smtClean="0">
                          <a:solidFill>
                            <a:srgbClr val="CC00FF"/>
                          </a:solidFill>
                          <a:effectLst/>
                          <a:latin typeface="+mj-lt"/>
                          <a:ea typeface="Calibri"/>
                          <a:cs typeface="Times New Roman"/>
                        </a:rPr>
                        <a:t>Trilyun</a:t>
                      </a:r>
                      <a:r>
                        <a:rPr lang="en-US" sz="1400" dirty="0" smtClean="0">
                          <a:solidFill>
                            <a:srgbClr val="CC00FF"/>
                          </a:solidFill>
                          <a:effectLst/>
                          <a:latin typeface="+mj-lt"/>
                          <a:ea typeface="Calibri"/>
                          <a:cs typeface="Times New Roman"/>
                        </a:rPr>
                        <a:t>)</a:t>
                      </a:r>
                      <a:endParaRPr lang="id-ID" sz="1400" dirty="0">
                        <a:solidFill>
                          <a:srgbClr val="CC00FF"/>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kern="1200" noProof="0" dirty="0" smtClean="0">
                          <a:solidFill>
                            <a:srgbClr val="FF0000"/>
                          </a:solidFill>
                          <a:effectLst/>
                          <a:latin typeface="+mj-lt"/>
                          <a:ea typeface="+mn-ea"/>
                          <a:cs typeface="+mn-cs"/>
                        </a:rPr>
                        <a:t>306.94</a:t>
                      </a:r>
                      <a:endParaRPr kumimoji="0" lang="en-US" sz="1400" kern="1200" noProof="0" dirty="0" smtClean="0">
                        <a:solidFill>
                          <a:srgbClr val="FF0000"/>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kern="1200" dirty="0" smtClean="0">
                          <a:solidFill>
                            <a:srgbClr val="FF0000"/>
                          </a:solidFill>
                          <a:effectLst/>
                          <a:latin typeface="+mj-lt"/>
                          <a:ea typeface="+mn-ea"/>
                          <a:cs typeface="+mn-cs"/>
                        </a:rPr>
                        <a:t>3610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400" kern="1200" dirty="0" smtClean="0">
                          <a:solidFill>
                            <a:schemeClr val="dk1"/>
                          </a:solidFill>
                          <a:effectLst/>
                          <a:latin typeface="+mj-lt"/>
                          <a:ea typeface="+mn-ea"/>
                          <a:cs typeface="+mn-cs"/>
                        </a:rPr>
                        <a:t>198,6 - 208,6</a:t>
                      </a:r>
                      <a:endParaRPr kumimoji="0" lang="id-ID" sz="1400" kern="1200" dirty="0" smtClean="0">
                        <a:solidFill>
                          <a:schemeClr val="dk1"/>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0" i="0" u="none" strike="noStrike" dirty="0" smtClean="0">
                          <a:solidFill>
                            <a:srgbClr val="FF0000"/>
                          </a:solidFill>
                          <a:effectLst/>
                          <a:latin typeface="Calibri" pitchFamily="34" charset="0"/>
                        </a:rPr>
                        <a:t>198,6 – 208,6</a:t>
                      </a:r>
                      <a:endParaRPr lang="en-US" sz="1400" b="0" i="0" u="none" strike="noStrike" dirty="0" smtClean="0">
                        <a:solidFill>
                          <a:srgbClr val="FF0000"/>
                        </a:solidFill>
                        <a:effectLst/>
                        <a:latin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400" b="0" kern="1200" dirty="0" smtClean="0">
                          <a:solidFill>
                            <a:srgbClr val="0000CC"/>
                          </a:solidFill>
                          <a:effectLst/>
                          <a:latin typeface="+mj-lt"/>
                          <a:ea typeface="+mn-ea"/>
                          <a:cs typeface="+mn-cs"/>
                        </a:rPr>
                        <a:t>226,4  -  246,4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cxnSp>
        <p:nvCxnSpPr>
          <p:cNvPr id="4" name="Straight Connector 3"/>
          <p:cNvCxnSpPr/>
          <p:nvPr/>
        </p:nvCxnSpPr>
        <p:spPr>
          <a:xfrm>
            <a:off x="7564804" y="1340768"/>
            <a:ext cx="129614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508" y="128842"/>
            <a:ext cx="9144035" cy="707870"/>
          </a:xfrm>
          <a:prstGeom prst="rect">
            <a:avLst/>
          </a:prstGeom>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wrap="square" lIns="91423" tIns="45712" rIns="91423" bIns="45712">
            <a:spAutoFit/>
          </a:bodyPr>
          <a:lstStyle/>
          <a:p>
            <a:pPr algn="ctr">
              <a:defRPr/>
            </a:pPr>
            <a:r>
              <a:rPr lang="id-ID" sz="2000" b="1" dirty="0">
                <a:solidFill>
                  <a:prstClr val="white"/>
                </a:solidFill>
                <a:latin typeface="Trebuchet MS"/>
              </a:rPr>
              <a:t>PERKEMBANGAN INDIKATOR MAKRO</a:t>
            </a:r>
            <a:r>
              <a:rPr lang="en-US" sz="2000" b="1" dirty="0">
                <a:solidFill>
                  <a:prstClr val="white"/>
                </a:solidFill>
                <a:latin typeface="Trebuchet MS"/>
              </a:rPr>
              <a:t> PROVINSI JAWA BARAT </a:t>
            </a:r>
            <a:r>
              <a:rPr lang="id-ID" sz="2000" b="1" dirty="0">
                <a:solidFill>
                  <a:prstClr val="white"/>
                </a:solidFill>
                <a:latin typeface="Trebuchet MS"/>
              </a:rPr>
              <a:t>TAHUN </a:t>
            </a:r>
            <a:r>
              <a:rPr lang="en-US" sz="2000" b="1" dirty="0">
                <a:solidFill>
                  <a:prstClr val="white"/>
                </a:solidFill>
                <a:latin typeface="Trebuchet MS"/>
              </a:rPr>
              <a:t>2013 DAN 2014 SERTA </a:t>
            </a:r>
            <a:r>
              <a:rPr lang="id-ID" sz="2000" b="1" dirty="0">
                <a:solidFill>
                  <a:prstClr val="white"/>
                </a:solidFill>
                <a:latin typeface="Trebuchet MS"/>
              </a:rPr>
              <a:t> TARGET </a:t>
            </a:r>
            <a:r>
              <a:rPr lang="en-US" sz="2000" b="1" dirty="0">
                <a:solidFill>
                  <a:prstClr val="white"/>
                </a:solidFill>
                <a:latin typeface="Trebuchet MS"/>
              </a:rPr>
              <a:t>TAHUN  2015 </a:t>
            </a:r>
            <a:r>
              <a:rPr lang="en-US" sz="2000" b="1" dirty="0" err="1">
                <a:solidFill>
                  <a:prstClr val="white"/>
                </a:solidFill>
                <a:latin typeface="Trebuchet MS"/>
              </a:rPr>
              <a:t>dan</a:t>
            </a:r>
            <a:r>
              <a:rPr lang="en-US" sz="2000" b="1" dirty="0">
                <a:solidFill>
                  <a:prstClr val="white"/>
                </a:solidFill>
                <a:latin typeface="Trebuchet MS"/>
              </a:rPr>
              <a:t> </a:t>
            </a:r>
            <a:r>
              <a:rPr lang="id-ID" sz="2000" b="1" dirty="0">
                <a:solidFill>
                  <a:prstClr val="white"/>
                </a:solidFill>
                <a:latin typeface="Trebuchet MS"/>
              </a:rPr>
              <a:t>2016</a:t>
            </a:r>
            <a:endParaRPr lang="en-US" sz="2000" b="1" dirty="0">
              <a:solidFill>
                <a:prstClr val="white"/>
              </a:solidFill>
              <a:latin typeface="Trebuchet MS"/>
            </a:endParaRPr>
          </a:p>
        </p:txBody>
      </p:sp>
    </p:spTree>
    <p:extLst>
      <p:ext uri="{BB962C8B-B14F-4D97-AF65-F5344CB8AC3E}">
        <p14:creationId xmlns:p14="http://schemas.microsoft.com/office/powerpoint/2010/main" val="17718946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16170576"/>
              </p:ext>
            </p:extLst>
          </p:nvPr>
        </p:nvGraphicFramePr>
        <p:xfrm>
          <a:off x="467544" y="1268760"/>
          <a:ext cx="8458200" cy="4694309"/>
        </p:xfrm>
        <a:graphic>
          <a:graphicData uri="http://schemas.openxmlformats.org/drawingml/2006/table">
            <a:tbl>
              <a:tblPr firstRow="1" bandRow="1">
                <a:tableStyleId>{F5AB1C69-6EDB-4FF4-983F-18BD219EF322}</a:tableStyleId>
              </a:tblPr>
              <a:tblGrid>
                <a:gridCol w="518592"/>
                <a:gridCol w="2290723"/>
                <a:gridCol w="1008112"/>
                <a:gridCol w="1008112"/>
                <a:gridCol w="1224136"/>
                <a:gridCol w="1152128"/>
                <a:gridCol w="1256397"/>
              </a:tblGrid>
              <a:tr h="421080">
                <a:tc rowSpan="2">
                  <a:txBody>
                    <a:bodyPr/>
                    <a:lstStyle/>
                    <a:p>
                      <a:pPr algn="l"/>
                      <a:r>
                        <a:rPr lang="id-ID" sz="1400" dirty="0" smtClean="0">
                          <a:solidFill>
                            <a:schemeClr val="tx1"/>
                          </a:solidFill>
                          <a:latin typeface="+mj-lt"/>
                        </a:rPr>
                        <a:t>No</a:t>
                      </a:r>
                      <a:endParaRPr lang="id-ID" sz="14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d-ID" sz="1400" dirty="0" smtClean="0">
                          <a:solidFill>
                            <a:schemeClr val="tx1"/>
                          </a:solidFill>
                          <a:latin typeface="+mj-lt"/>
                        </a:rPr>
                        <a:t>INDIKATOR</a:t>
                      </a:r>
                      <a:endParaRPr lang="id-ID" sz="14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400" baseline="0" dirty="0" smtClean="0">
                          <a:solidFill>
                            <a:schemeClr val="tx1"/>
                          </a:solidFill>
                          <a:latin typeface="+mj-lt"/>
                        </a:rPr>
                        <a:t>LKPJ </a:t>
                      </a:r>
                      <a:r>
                        <a:rPr lang="id-ID" sz="1400" baseline="0" dirty="0" smtClean="0">
                          <a:solidFill>
                            <a:schemeClr val="tx1"/>
                          </a:solidFill>
                          <a:latin typeface="+mj-lt"/>
                        </a:rPr>
                        <a:t>201</a:t>
                      </a:r>
                      <a:r>
                        <a:rPr lang="en-US" sz="1400" baseline="0" dirty="0" smtClean="0">
                          <a:solidFill>
                            <a:schemeClr val="tx1"/>
                          </a:solidFill>
                          <a:latin typeface="+mj-lt"/>
                        </a:rPr>
                        <a:t>3</a:t>
                      </a:r>
                      <a:endParaRPr lang="id-ID" sz="14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a:r>
                        <a:rPr kumimoji="0" lang="en-US" sz="1400" b="1" kern="1200" dirty="0" smtClean="0">
                          <a:solidFill>
                            <a:schemeClr val="tx1"/>
                          </a:solidFill>
                          <a:latin typeface="+mj-lt"/>
                          <a:ea typeface="+mn-ea"/>
                          <a:cs typeface="+mn-cs"/>
                        </a:rPr>
                        <a:t>LKPJ </a:t>
                      </a:r>
                      <a:r>
                        <a:rPr kumimoji="0" lang="en-US" sz="1400" b="1" kern="1200" baseline="0" dirty="0" smtClean="0">
                          <a:solidFill>
                            <a:schemeClr val="tx1"/>
                          </a:solidFill>
                          <a:latin typeface="+mj-lt"/>
                          <a:ea typeface="+mn-ea"/>
                          <a:cs typeface="+mn-cs"/>
                        </a:rPr>
                        <a:t>2014</a:t>
                      </a:r>
                      <a:endParaRPr kumimoji="0" lang="id-ID" sz="1400" b="1"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algn="ctr"/>
                      <a:r>
                        <a:rPr kumimoji="0" lang="en-US" sz="1400" b="1" kern="1200" dirty="0" smtClean="0">
                          <a:solidFill>
                            <a:schemeClr val="tx1"/>
                          </a:solidFill>
                          <a:latin typeface="+mn-lt"/>
                          <a:ea typeface="+mn-ea"/>
                          <a:cs typeface="+mn-cs"/>
                        </a:rPr>
                        <a:t>TARGET 2015</a:t>
                      </a:r>
                      <a:endParaRPr kumimoji="0" lang="id-ID" sz="14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kumimoji="0" lang="id-ID" sz="1400" b="1" kern="1200" dirty="0">
                        <a:solidFill>
                          <a:schemeClr val="tx1"/>
                        </a:solidFill>
                        <a:latin typeface="+mn-lt"/>
                        <a:ea typeface="+mn-ea"/>
                        <a:cs typeface="+mn-cs"/>
                      </a:endParaRPr>
                    </a:p>
                  </a:txBody>
                  <a:tcPr anchor="ctr"/>
                </a:tc>
                <a:tc rowSpan="2">
                  <a:txBody>
                    <a:bodyPr/>
                    <a:lstStyle/>
                    <a:p>
                      <a:pPr algn="ctr"/>
                      <a:r>
                        <a:rPr kumimoji="0" lang="en-US" sz="1400" b="1" kern="1200" dirty="0" smtClean="0">
                          <a:solidFill>
                            <a:srgbClr val="0000FF"/>
                          </a:solidFill>
                          <a:latin typeface="+mj-lt"/>
                          <a:ea typeface="+mn-ea"/>
                          <a:cs typeface="+mn-cs"/>
                        </a:rPr>
                        <a:t>TARGET 2016</a:t>
                      </a:r>
                    </a:p>
                    <a:p>
                      <a:pPr algn="ctr"/>
                      <a:endParaRPr kumimoji="0" lang="en-US" sz="1400" b="1" kern="1200" dirty="0" smtClean="0">
                        <a:solidFill>
                          <a:srgbClr val="0000FF"/>
                        </a:solidFill>
                        <a:latin typeface="+mj-lt"/>
                        <a:ea typeface="+mn-ea"/>
                        <a:cs typeface="+mn-cs"/>
                      </a:endParaRPr>
                    </a:p>
                    <a:p>
                      <a:pPr algn="ctr"/>
                      <a:r>
                        <a:rPr kumimoji="0" lang="en-US" sz="1400" b="1" kern="1200" dirty="0" smtClean="0">
                          <a:solidFill>
                            <a:srgbClr val="0000FF"/>
                          </a:solidFill>
                          <a:latin typeface="+mj-lt"/>
                          <a:ea typeface="+mn-ea"/>
                          <a:cs typeface="+mn-cs"/>
                        </a:rPr>
                        <a:t>RKPD </a:t>
                      </a:r>
                      <a:r>
                        <a:rPr kumimoji="0" lang="en-US" sz="1400" b="1" kern="1200" dirty="0" err="1" smtClean="0">
                          <a:solidFill>
                            <a:srgbClr val="0000FF"/>
                          </a:solidFill>
                          <a:latin typeface="+mj-lt"/>
                          <a:ea typeface="+mn-ea"/>
                          <a:cs typeface="+mn-cs"/>
                        </a:rPr>
                        <a:t>MurnI</a:t>
                      </a:r>
                      <a:endParaRPr kumimoji="0" lang="id-ID" sz="1400" b="1" kern="1200" dirty="0">
                        <a:solidFill>
                          <a:srgbClr val="0000FF"/>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0">
                <a:tc vMerge="1">
                  <a:txBody>
                    <a:bodyPr/>
                    <a:lstStyle/>
                    <a:p>
                      <a:pPr algn="ctr"/>
                      <a:endParaRPr lang="id-ID" sz="1400" dirty="0">
                        <a:latin typeface="+mj-lt"/>
                      </a:endParaRPr>
                    </a:p>
                  </a:txBody>
                  <a:tcPr anchor="ctr">
                    <a:solidFill>
                      <a:schemeClr val="accent6">
                        <a:lumMod val="20000"/>
                        <a:lumOff val="80000"/>
                      </a:schemeClr>
                    </a:solidFill>
                  </a:tcPr>
                </a:tc>
                <a:tc vMerge="1">
                  <a:txBody>
                    <a:bodyPr/>
                    <a:lstStyle/>
                    <a:p>
                      <a:endParaRPr lang="id-ID" sz="1400" dirty="0">
                        <a:latin typeface="+mj-lt"/>
                      </a:endParaRPr>
                    </a:p>
                  </a:txBody>
                  <a:tcPr anchor="ctr">
                    <a:solidFill>
                      <a:schemeClr val="accent6">
                        <a:lumMod val="20000"/>
                        <a:lumOff val="80000"/>
                      </a:schemeClr>
                    </a:solidFill>
                  </a:tcPr>
                </a:tc>
                <a:tc vMerge="1">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kumimoji="0" lang="id-ID" sz="1400" kern="1200" dirty="0" smtClean="0">
                        <a:solidFill>
                          <a:schemeClr val="dk1"/>
                        </a:solidFill>
                        <a:effectLst/>
                        <a:latin typeface="+mj-lt"/>
                        <a:ea typeface="+mn-ea"/>
                        <a:cs typeface="+mn-cs"/>
                      </a:endParaRPr>
                    </a:p>
                  </a:txBody>
                  <a:tcPr anchor="ctr">
                    <a:solidFill>
                      <a:schemeClr val="accent4">
                        <a:lumMod val="40000"/>
                        <a:lumOff val="6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id-ID" sz="1400" kern="1200" dirty="0" smtClean="0">
                        <a:solidFill>
                          <a:schemeClr val="dk1"/>
                        </a:solidFill>
                        <a:effectLst/>
                        <a:latin typeface="+mj-lt"/>
                        <a:ea typeface="+mn-ea"/>
                        <a:cs typeface="+mn-cs"/>
                      </a:endParaRPr>
                    </a:p>
                  </a:txBody>
                  <a:tcPr anchor="ctr">
                    <a:solidFill>
                      <a:schemeClr val="bg2">
                        <a:lumMod val="75000"/>
                      </a:schemeClr>
                    </a:solidFill>
                  </a:tcPr>
                </a:tc>
                <a:tc>
                  <a:txBody>
                    <a:bodyPr/>
                    <a:lstStyle/>
                    <a:p>
                      <a:pPr algn="ctr"/>
                      <a:r>
                        <a:rPr kumimoji="0" lang="en-US" sz="1400" b="1" kern="1200" dirty="0" smtClean="0">
                          <a:solidFill>
                            <a:schemeClr val="tx1"/>
                          </a:solidFill>
                          <a:latin typeface="+mj-lt"/>
                          <a:ea typeface="+mn-ea"/>
                          <a:cs typeface="+mn-cs"/>
                        </a:rPr>
                        <a:t>RKPD </a:t>
                      </a:r>
                    </a:p>
                    <a:p>
                      <a:pPr algn="ctr"/>
                      <a:r>
                        <a:rPr kumimoji="0" lang="en-US" sz="1400" b="1" kern="1200" dirty="0" err="1" smtClean="0">
                          <a:solidFill>
                            <a:schemeClr val="tx1"/>
                          </a:solidFill>
                          <a:latin typeface="+mj-lt"/>
                          <a:ea typeface="+mn-ea"/>
                          <a:cs typeface="+mn-cs"/>
                        </a:rPr>
                        <a:t>Murni</a:t>
                      </a:r>
                      <a:endParaRPr kumimoji="0" lang="id-ID" sz="1400" b="1" kern="120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0" lang="id-ID" sz="1400" b="1" kern="1200" dirty="0" smtClean="0">
                          <a:solidFill>
                            <a:srgbClr val="FF0000"/>
                          </a:solidFill>
                          <a:latin typeface="+mn-lt"/>
                          <a:ea typeface="+mn-ea"/>
                          <a:cs typeface="+mn-cs"/>
                        </a:rPr>
                        <a:t>KU-APBD</a:t>
                      </a:r>
                      <a:r>
                        <a:rPr kumimoji="0" lang="en-US" sz="1400" b="1" kern="1200" dirty="0" smtClean="0">
                          <a:solidFill>
                            <a:srgbClr val="FF0000"/>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id-ID" sz="1600" b="1" kern="1200" dirty="0" smtClean="0">
                        <a:solidFill>
                          <a:srgbClr val="0000CC"/>
                        </a:solidFill>
                        <a:effectLst/>
                        <a:latin typeface="+mj-lt"/>
                        <a:ea typeface="+mn-ea"/>
                        <a:cs typeface="+mn-cs"/>
                      </a:endParaRPr>
                    </a:p>
                  </a:txBody>
                  <a:tcPr anchor="ctr">
                    <a:solidFill>
                      <a:schemeClr val="accent6">
                        <a:lumMod val="60000"/>
                        <a:lumOff val="40000"/>
                      </a:schemeClr>
                    </a:solidFill>
                  </a:tcPr>
                </a:tc>
              </a:tr>
              <a:tr h="375507">
                <a:tc>
                  <a:txBody>
                    <a:bodyPr/>
                    <a:lstStyle/>
                    <a:p>
                      <a:pPr marL="0" algn="ctr" rtl="0" eaLnBrk="1" latinLnBrk="0" hangingPunct="1"/>
                      <a:r>
                        <a:rPr kumimoji="0" lang="id-ID" sz="1100" kern="1200" dirty="0" smtClean="0">
                          <a:solidFill>
                            <a:schemeClr val="dk1"/>
                          </a:solidFill>
                          <a:effectLst/>
                          <a:latin typeface="+mn-lt"/>
                          <a:ea typeface="+mn-ea"/>
                          <a:cs typeface="+mn-cs"/>
                        </a:rPr>
                        <a:t>1</a:t>
                      </a:r>
                      <a:endParaRPr kumimoji="0" lang="id-ID" sz="11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rtl="0" eaLnBrk="1" latinLnBrk="0" hangingPunct="1"/>
                      <a:r>
                        <a:rPr kumimoji="0" lang="en-US" sz="1100" kern="1200" dirty="0" smtClean="0">
                          <a:solidFill>
                            <a:srgbClr val="CC00FF"/>
                          </a:solidFill>
                          <a:effectLst/>
                          <a:latin typeface="+mn-lt"/>
                          <a:ea typeface="+mn-ea"/>
                          <a:cs typeface="+mn-cs"/>
                        </a:rPr>
                        <a:t>IPM</a:t>
                      </a:r>
                      <a:endParaRPr kumimoji="0" lang="id-ID" sz="1100" kern="1200" dirty="0">
                        <a:solidFill>
                          <a:srgbClr val="CC00FF"/>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rtl="0" eaLnBrk="1" latinLnBrk="0" hangingPunct="1"/>
                      <a:r>
                        <a:rPr kumimoji="0" lang="id-ID" sz="1100" kern="1200" dirty="0" smtClean="0">
                          <a:solidFill>
                            <a:schemeClr val="dk1"/>
                          </a:solidFill>
                          <a:effectLst/>
                          <a:latin typeface="+mn-lt"/>
                          <a:ea typeface="+mn-ea"/>
                          <a:cs typeface="+mn-cs"/>
                        </a:rPr>
                        <a:t>73,40</a:t>
                      </a:r>
                      <a:endParaRPr kumimoji="0" lang="id-ID" sz="11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rtl="0" eaLnBrk="1" latinLnBrk="0" hangingPunct="1"/>
                      <a:r>
                        <a:rPr kumimoji="0" lang="id-ID" sz="1100" kern="1200" dirty="0" smtClean="0">
                          <a:solidFill>
                            <a:schemeClr val="dk1"/>
                          </a:solidFill>
                          <a:effectLst/>
                          <a:latin typeface="+mn-lt"/>
                          <a:ea typeface="+mn-ea"/>
                          <a:cs typeface="+mn-cs"/>
                        </a:rPr>
                        <a:t>74,28</a:t>
                      </a:r>
                      <a:endParaRPr kumimoji="0" lang="id-ID" sz="11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rtl="0" eaLnBrk="1" latinLnBrk="0" hangingPunct="1"/>
                      <a:r>
                        <a:rPr kumimoji="0" lang="id-ID" sz="1100" kern="1200" dirty="0" smtClean="0">
                          <a:solidFill>
                            <a:schemeClr val="dk1"/>
                          </a:solidFill>
                          <a:effectLst/>
                          <a:latin typeface="+mn-lt"/>
                          <a:ea typeface="+mn-ea"/>
                          <a:cs typeface="+mn-cs"/>
                        </a:rPr>
                        <a:t>74,75 – 75,50</a:t>
                      </a:r>
                      <a:endParaRPr kumimoji="0" lang="id-ID" sz="11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r>
                        <a:rPr kumimoji="0" lang="id-ID" sz="1100" kern="1200" dirty="0" smtClean="0">
                          <a:solidFill>
                            <a:srgbClr val="FF0000"/>
                          </a:solidFill>
                          <a:effectLst/>
                          <a:latin typeface="+mn-lt"/>
                          <a:ea typeface="+mn-ea"/>
                          <a:cs typeface="+mn-cs"/>
                        </a:rPr>
                        <a:t>74,00 – 74,50</a:t>
                      </a:r>
                      <a:endParaRPr kumimoji="0" lang="id-ID" sz="1100" kern="1200" dirty="0">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0000CC"/>
                          </a:solidFill>
                          <a:effectLst/>
                          <a:latin typeface="+mn-lt"/>
                          <a:ea typeface="+mn-ea"/>
                          <a:cs typeface="+mn-cs"/>
                        </a:rPr>
                        <a:t>75, 50 – 76,00</a:t>
                      </a:r>
                      <a:endParaRPr kumimoji="0" lang="id-ID" sz="1100" kern="1200" dirty="0">
                        <a:solidFill>
                          <a:srgbClr val="0000CC"/>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5507">
                <a:tc>
                  <a:txBody>
                    <a:bodyPr/>
                    <a:lstStyle/>
                    <a:p>
                      <a:pPr marL="0" algn="ctr" rtl="0" eaLnBrk="1" latinLnBrk="0" hangingPunct="1"/>
                      <a:r>
                        <a:rPr kumimoji="0" lang="id-ID" sz="1100" kern="1200" dirty="0" smtClean="0">
                          <a:solidFill>
                            <a:schemeClr val="dk1"/>
                          </a:solidFill>
                          <a:effectLst/>
                          <a:latin typeface="+mn-lt"/>
                          <a:ea typeface="+mn-ea"/>
                          <a:cs typeface="+mn-cs"/>
                        </a:rPr>
                        <a:t>2</a:t>
                      </a:r>
                      <a:endParaRPr kumimoji="0" lang="id-ID" sz="11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l" rtl="0" eaLnBrk="1" latinLnBrk="0" hangingPunct="1"/>
                      <a:r>
                        <a:rPr kumimoji="0" lang="en-US" sz="1100" kern="1200" dirty="0" err="1" smtClean="0">
                          <a:solidFill>
                            <a:srgbClr val="CC00FF"/>
                          </a:solidFill>
                          <a:effectLst/>
                          <a:latin typeface="+mn-lt"/>
                          <a:ea typeface="+mn-ea"/>
                          <a:cs typeface="+mn-cs"/>
                        </a:rPr>
                        <a:t>Indeks</a:t>
                      </a:r>
                      <a:r>
                        <a:rPr kumimoji="0" lang="en-US" sz="1100" kern="1200" dirty="0" smtClean="0">
                          <a:solidFill>
                            <a:srgbClr val="CC00FF"/>
                          </a:solidFill>
                          <a:effectLst/>
                          <a:latin typeface="+mn-lt"/>
                          <a:ea typeface="+mn-ea"/>
                          <a:cs typeface="+mn-cs"/>
                        </a:rPr>
                        <a:t> </a:t>
                      </a:r>
                      <a:r>
                        <a:rPr kumimoji="0" lang="en-US" sz="1100" kern="1200" dirty="0" err="1" smtClean="0">
                          <a:solidFill>
                            <a:srgbClr val="CC00FF"/>
                          </a:solidFill>
                          <a:effectLst/>
                          <a:latin typeface="+mn-lt"/>
                          <a:ea typeface="+mn-ea"/>
                          <a:cs typeface="+mn-cs"/>
                        </a:rPr>
                        <a:t>Pendidikan</a:t>
                      </a:r>
                      <a:endParaRPr kumimoji="0" lang="id-ID" sz="1100" kern="1200" dirty="0">
                        <a:solidFill>
                          <a:srgbClr val="CC00FF"/>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rtl="0" eaLnBrk="1" latinLnBrk="0" hangingPunct="1"/>
                      <a:r>
                        <a:rPr kumimoji="0" lang="id-ID" sz="1100" kern="1200" dirty="0" smtClean="0">
                          <a:solidFill>
                            <a:schemeClr val="dk1"/>
                          </a:solidFill>
                          <a:effectLst/>
                          <a:latin typeface="+mn-lt"/>
                          <a:ea typeface="+mn-ea"/>
                          <a:cs typeface="+mn-cs"/>
                        </a:rPr>
                        <a:t>82,31</a:t>
                      </a:r>
                      <a:endParaRPr kumimoji="0" lang="id-ID" sz="11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rtl="0" eaLnBrk="1" latinLnBrk="0" hangingPunct="1">
                        <a:spcBef>
                          <a:spcPts val="0"/>
                        </a:spcBef>
                        <a:spcAft>
                          <a:spcPts val="0"/>
                        </a:spcAft>
                      </a:pPr>
                      <a:r>
                        <a:rPr kumimoji="0" lang="id-ID" sz="1100" kern="1200" dirty="0" smtClean="0">
                          <a:solidFill>
                            <a:schemeClr val="dk1"/>
                          </a:solidFill>
                          <a:effectLst/>
                          <a:latin typeface="+mn-lt"/>
                          <a:ea typeface="+mn-ea"/>
                          <a:cs typeface="+mn-cs"/>
                        </a:rPr>
                        <a:t>83,36</a:t>
                      </a:r>
                      <a:endParaRPr kumimoji="0"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rtl="0" eaLnBrk="1" latinLnBrk="0" hangingPunct="1">
                        <a:spcBef>
                          <a:spcPts val="0"/>
                        </a:spcBef>
                        <a:spcAft>
                          <a:spcPts val="0"/>
                        </a:spcAft>
                      </a:pPr>
                      <a:r>
                        <a:rPr kumimoji="0" lang="id-ID" sz="1100" kern="1200" dirty="0" smtClean="0">
                          <a:solidFill>
                            <a:schemeClr val="dk1"/>
                          </a:solidFill>
                          <a:effectLst/>
                          <a:latin typeface="+mn-lt"/>
                          <a:ea typeface="+mn-ea"/>
                          <a:cs typeface="+mn-cs"/>
                        </a:rPr>
                        <a:t>85,50</a:t>
                      </a:r>
                      <a:endParaRPr kumimoji="0"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eaLnBrk="1" latinLnBrk="0" hangingPunct="1">
                        <a:spcBef>
                          <a:spcPts val="0"/>
                        </a:spcBef>
                        <a:spcAft>
                          <a:spcPts val="0"/>
                        </a:spcAft>
                      </a:pPr>
                      <a:r>
                        <a:rPr kumimoji="0" lang="id-ID" sz="1100" kern="1200" dirty="0" smtClean="0">
                          <a:solidFill>
                            <a:srgbClr val="FF0000"/>
                          </a:solidFill>
                          <a:effectLst/>
                          <a:latin typeface="+mn-lt"/>
                          <a:ea typeface="+mn-ea"/>
                          <a:cs typeface="+mn-cs"/>
                        </a:rPr>
                        <a:t>85,50</a:t>
                      </a:r>
                      <a:endParaRPr kumimoji="0" lang="en-US" sz="1100" kern="120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0000CC"/>
                          </a:solidFill>
                          <a:effectLst/>
                          <a:latin typeface="+mn-lt"/>
                          <a:ea typeface="+mn-ea"/>
                          <a:cs typeface="+mn-cs"/>
                        </a:rPr>
                        <a:t>86,00</a:t>
                      </a:r>
                      <a:endParaRPr kumimoji="0" lang="id-ID" sz="1100" kern="1200" dirty="0">
                        <a:solidFill>
                          <a:srgbClr val="0000CC"/>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5507">
                <a:tc>
                  <a:txBody>
                    <a:bodyPr/>
                    <a:lstStyle/>
                    <a:p>
                      <a:pPr marL="0" algn="ctr" rtl="0" eaLnBrk="1" latinLnBrk="0" hangingPunct="1">
                        <a:lnSpc>
                          <a:spcPct val="115000"/>
                        </a:lnSpc>
                        <a:spcAft>
                          <a:spcPts val="0"/>
                        </a:spcAft>
                      </a:pPr>
                      <a:endParaRPr kumimoji="0" lang="id-ID" sz="11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rtl="0" eaLnBrk="1" latinLnBrk="0" hangingPunct="1">
                        <a:lnSpc>
                          <a:spcPct val="115000"/>
                        </a:lnSpc>
                        <a:spcAft>
                          <a:spcPts val="0"/>
                        </a:spcAft>
                      </a:pPr>
                      <a:r>
                        <a:rPr kumimoji="0" lang="en-US" sz="1100" kern="1200" dirty="0" smtClean="0">
                          <a:solidFill>
                            <a:srgbClr val="CC00FF"/>
                          </a:solidFill>
                          <a:effectLst/>
                          <a:latin typeface="+mn-lt"/>
                          <a:ea typeface="+mn-ea"/>
                          <a:cs typeface="+mn-cs"/>
                        </a:rPr>
                        <a:t>a. AMH</a:t>
                      </a:r>
                      <a:endParaRPr kumimoji="0" lang="id-ID" sz="1100" kern="1200" dirty="0">
                        <a:solidFill>
                          <a:srgbClr val="CC00FF"/>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96,49</a:t>
                      </a:r>
                      <a:endParaRPr kumimoji="0" lang="id-ID"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rtl="0" eaLnBrk="1" latinLnBrk="0" hangingPunct="1">
                        <a:spcBef>
                          <a:spcPts val="0"/>
                        </a:spcBef>
                        <a:spcAft>
                          <a:spcPts val="0"/>
                        </a:spcAft>
                      </a:pPr>
                      <a:r>
                        <a:rPr kumimoji="0" lang="id-ID" sz="1100" kern="1200" dirty="0" smtClean="0">
                          <a:solidFill>
                            <a:schemeClr val="dk1"/>
                          </a:solidFill>
                          <a:effectLst/>
                          <a:latin typeface="+mn-lt"/>
                          <a:ea typeface="+mn-ea"/>
                          <a:cs typeface="+mn-cs"/>
                        </a:rPr>
                        <a:t>98,29</a:t>
                      </a:r>
                      <a:endParaRPr kumimoji="0"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rtl="0" eaLnBrk="1" latinLnBrk="0" hangingPunct="1">
                        <a:spcBef>
                          <a:spcPts val="0"/>
                        </a:spcBef>
                        <a:spcAft>
                          <a:spcPts val="0"/>
                        </a:spcAft>
                      </a:pPr>
                      <a:r>
                        <a:rPr kumimoji="0" lang="id-ID" sz="1100" kern="1200" dirty="0" smtClean="0">
                          <a:solidFill>
                            <a:schemeClr val="dk1"/>
                          </a:solidFill>
                          <a:effectLst/>
                          <a:latin typeface="+mn-lt"/>
                          <a:ea typeface="+mn-ea"/>
                          <a:cs typeface="+mn-cs"/>
                        </a:rPr>
                        <a:t>98,00 -98,50</a:t>
                      </a:r>
                      <a:endParaRPr kumimoji="0"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eaLnBrk="1" latinLnBrk="0" hangingPunct="1">
                        <a:spcBef>
                          <a:spcPts val="0"/>
                        </a:spcBef>
                        <a:spcAft>
                          <a:spcPts val="0"/>
                        </a:spcAft>
                      </a:pPr>
                      <a:r>
                        <a:rPr kumimoji="0" lang="id-ID" sz="1100" kern="1200" dirty="0" smtClean="0">
                          <a:solidFill>
                            <a:srgbClr val="FF0000"/>
                          </a:solidFill>
                          <a:effectLst/>
                          <a:latin typeface="+mn-lt"/>
                          <a:ea typeface="+mn-ea"/>
                          <a:cs typeface="+mn-cs"/>
                        </a:rPr>
                        <a:t>98,00 -98,50</a:t>
                      </a:r>
                      <a:endParaRPr kumimoji="0" lang="en-US" sz="1100" kern="120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0000CC"/>
                          </a:solidFill>
                          <a:effectLst/>
                          <a:latin typeface="+mn-lt"/>
                          <a:ea typeface="+mn-ea"/>
                          <a:cs typeface="+mn-cs"/>
                        </a:rPr>
                        <a:t>98,50 – 99,00</a:t>
                      </a:r>
                      <a:endParaRPr kumimoji="0" lang="id-ID" sz="1100" kern="1200" dirty="0">
                        <a:solidFill>
                          <a:srgbClr val="0000CC"/>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5507">
                <a:tc>
                  <a:txBody>
                    <a:bodyPr/>
                    <a:lstStyle/>
                    <a:p>
                      <a:pPr marL="0" algn="ctr" rtl="0" eaLnBrk="1" latinLnBrk="0" hangingPunct="1">
                        <a:lnSpc>
                          <a:spcPct val="115000"/>
                        </a:lnSpc>
                        <a:spcAft>
                          <a:spcPts val="0"/>
                        </a:spcAft>
                      </a:pPr>
                      <a:endParaRPr kumimoji="0" lang="id-ID" sz="11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l" rtl="0" eaLnBrk="1" latinLnBrk="0" hangingPunct="1">
                        <a:lnSpc>
                          <a:spcPct val="115000"/>
                        </a:lnSpc>
                        <a:spcAft>
                          <a:spcPts val="0"/>
                        </a:spcAft>
                      </a:pPr>
                      <a:r>
                        <a:rPr kumimoji="0" lang="en-US" sz="1100" kern="1200" dirty="0" smtClean="0">
                          <a:solidFill>
                            <a:srgbClr val="CC00FF"/>
                          </a:solidFill>
                          <a:effectLst/>
                          <a:latin typeface="+mn-lt"/>
                          <a:ea typeface="+mn-ea"/>
                          <a:cs typeface="+mn-cs"/>
                        </a:rPr>
                        <a:t>b. RLS (</a:t>
                      </a:r>
                      <a:r>
                        <a:rPr kumimoji="0" lang="en-US" sz="1100" kern="1200" dirty="0" err="1" smtClean="0">
                          <a:solidFill>
                            <a:srgbClr val="CC00FF"/>
                          </a:solidFill>
                          <a:effectLst/>
                          <a:latin typeface="+mn-lt"/>
                          <a:ea typeface="+mn-ea"/>
                          <a:cs typeface="+mn-cs"/>
                        </a:rPr>
                        <a:t>tahun</a:t>
                      </a:r>
                      <a:r>
                        <a:rPr kumimoji="0" lang="en-US" sz="1100" kern="1200" dirty="0" smtClean="0">
                          <a:solidFill>
                            <a:srgbClr val="CC00FF"/>
                          </a:solidFill>
                          <a:effectLst/>
                          <a:latin typeface="+mn-lt"/>
                          <a:ea typeface="+mn-ea"/>
                          <a:cs typeface="+mn-cs"/>
                        </a:rPr>
                        <a:t>)</a:t>
                      </a:r>
                      <a:endParaRPr kumimoji="0" lang="id-ID" sz="1100" kern="1200" dirty="0">
                        <a:solidFill>
                          <a:srgbClr val="CC00FF"/>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8,09</a:t>
                      </a:r>
                      <a:endParaRPr kumimoji="0" lang="id-ID"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100" kern="1200" dirty="0" smtClean="0">
                          <a:solidFill>
                            <a:schemeClr val="dk1"/>
                          </a:solidFill>
                          <a:effectLst/>
                          <a:latin typeface="+mn-lt"/>
                          <a:ea typeface="+mn-ea"/>
                          <a:cs typeface="+mn-cs"/>
                        </a:rPr>
                        <a:t>8,34</a:t>
                      </a:r>
                      <a:endParaRPr kumimoji="0" lang="en-US" sz="1100" kern="1200" dirty="0" smtClean="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100" kern="1200" dirty="0" smtClean="0">
                          <a:solidFill>
                            <a:schemeClr val="dk1"/>
                          </a:solidFill>
                          <a:effectLst/>
                          <a:latin typeface="+mn-lt"/>
                          <a:ea typeface="+mn-ea"/>
                          <a:cs typeface="+mn-cs"/>
                        </a:rPr>
                        <a:t>8,30 – 8,50</a:t>
                      </a:r>
                      <a:endParaRPr kumimoji="0" lang="en-US" sz="1100" kern="1200" dirty="0" smtClean="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100" kern="1200" dirty="0" smtClean="0">
                          <a:solidFill>
                            <a:srgbClr val="FF0000"/>
                          </a:solidFill>
                          <a:effectLst/>
                          <a:latin typeface="+mn-lt"/>
                          <a:ea typeface="+mn-ea"/>
                          <a:cs typeface="+mn-cs"/>
                        </a:rPr>
                        <a:t>8,30 – 8,50</a:t>
                      </a:r>
                      <a:endParaRPr kumimoji="0" lang="en-US" sz="1100" kern="1200" dirty="0" smtClean="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0000CC"/>
                          </a:solidFill>
                          <a:effectLst/>
                          <a:latin typeface="+mn-lt"/>
                          <a:ea typeface="+mn-ea"/>
                          <a:cs typeface="+mn-cs"/>
                        </a:rPr>
                        <a:t>8,50 – 8,75</a:t>
                      </a:r>
                      <a:endParaRPr kumimoji="0" lang="id-ID" sz="1100" kern="1200" dirty="0">
                        <a:solidFill>
                          <a:srgbClr val="0000CC"/>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5507">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3</a:t>
                      </a:r>
                      <a:endParaRPr kumimoji="0" lang="id-ID" sz="11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rtl="0" eaLnBrk="1" latinLnBrk="0" hangingPunct="1">
                        <a:lnSpc>
                          <a:spcPct val="115000"/>
                        </a:lnSpc>
                        <a:spcAft>
                          <a:spcPts val="0"/>
                        </a:spcAft>
                      </a:pPr>
                      <a:r>
                        <a:rPr kumimoji="0" lang="en-US" sz="1100" kern="1200" dirty="0" err="1" smtClean="0">
                          <a:solidFill>
                            <a:srgbClr val="CC00FF"/>
                          </a:solidFill>
                          <a:effectLst/>
                          <a:latin typeface="+mn-lt"/>
                          <a:ea typeface="+mn-ea"/>
                          <a:cs typeface="+mn-cs"/>
                        </a:rPr>
                        <a:t>Indeks</a:t>
                      </a:r>
                      <a:r>
                        <a:rPr kumimoji="0" lang="en-US" sz="1100" kern="1200" dirty="0" smtClean="0">
                          <a:solidFill>
                            <a:srgbClr val="CC00FF"/>
                          </a:solidFill>
                          <a:effectLst/>
                          <a:latin typeface="+mn-lt"/>
                          <a:ea typeface="+mn-ea"/>
                          <a:cs typeface="+mn-cs"/>
                        </a:rPr>
                        <a:t> </a:t>
                      </a:r>
                      <a:r>
                        <a:rPr kumimoji="0" lang="en-US" sz="1100" kern="1200" dirty="0" err="1" smtClean="0">
                          <a:solidFill>
                            <a:srgbClr val="CC00FF"/>
                          </a:solidFill>
                          <a:effectLst/>
                          <a:latin typeface="+mn-lt"/>
                          <a:ea typeface="+mn-ea"/>
                          <a:cs typeface="+mn-cs"/>
                        </a:rPr>
                        <a:t>Kesehatan</a:t>
                      </a:r>
                      <a:r>
                        <a:rPr kumimoji="0" lang="en-US" sz="1100" kern="1200" dirty="0" smtClean="0">
                          <a:solidFill>
                            <a:srgbClr val="CC00FF"/>
                          </a:solidFill>
                          <a:effectLst/>
                          <a:latin typeface="+mn-lt"/>
                          <a:ea typeface="+mn-ea"/>
                          <a:cs typeface="+mn-cs"/>
                        </a:rPr>
                        <a:t> </a:t>
                      </a:r>
                      <a:endParaRPr kumimoji="0" lang="id-ID" sz="1100" kern="1200" dirty="0">
                        <a:solidFill>
                          <a:srgbClr val="CC00FF"/>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72,99</a:t>
                      </a:r>
                      <a:endParaRPr kumimoji="0" lang="id-ID"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rtl="0" eaLnBrk="1" latinLnBrk="0" hangingPunct="1">
                        <a:spcBef>
                          <a:spcPts val="0"/>
                        </a:spcBef>
                        <a:spcAft>
                          <a:spcPts val="0"/>
                        </a:spcAft>
                      </a:pPr>
                      <a:r>
                        <a:rPr kumimoji="0" lang="id-ID" sz="1100" kern="1200" dirty="0" smtClean="0">
                          <a:solidFill>
                            <a:schemeClr val="dk1"/>
                          </a:solidFill>
                          <a:effectLst/>
                          <a:latin typeface="+mn-lt"/>
                          <a:ea typeface="+mn-ea"/>
                          <a:cs typeface="+mn-cs"/>
                        </a:rPr>
                        <a:t>74.28</a:t>
                      </a:r>
                      <a:endParaRPr kumimoji="0"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rtl="0" eaLnBrk="1" latinLnBrk="0" hangingPunct="1">
                        <a:spcBef>
                          <a:spcPts val="0"/>
                        </a:spcBef>
                        <a:spcAft>
                          <a:spcPts val="0"/>
                        </a:spcAft>
                      </a:pPr>
                      <a:r>
                        <a:rPr kumimoji="0" lang="id-ID" sz="1100" kern="1200" dirty="0" smtClean="0">
                          <a:solidFill>
                            <a:schemeClr val="dk1"/>
                          </a:solidFill>
                          <a:effectLst/>
                          <a:latin typeface="+mn-lt"/>
                          <a:ea typeface="+mn-ea"/>
                          <a:cs typeface="+mn-cs"/>
                        </a:rPr>
                        <a:t>76,53</a:t>
                      </a:r>
                      <a:endParaRPr kumimoji="0"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eaLnBrk="1" latinLnBrk="0" hangingPunct="1">
                        <a:spcBef>
                          <a:spcPts val="0"/>
                        </a:spcBef>
                        <a:spcAft>
                          <a:spcPts val="0"/>
                        </a:spcAft>
                      </a:pPr>
                      <a:r>
                        <a:rPr kumimoji="0" lang="id-ID" sz="1100" kern="1200" dirty="0" smtClean="0">
                          <a:solidFill>
                            <a:srgbClr val="FF0000"/>
                          </a:solidFill>
                          <a:effectLst/>
                          <a:latin typeface="+mn-lt"/>
                          <a:ea typeface="+mn-ea"/>
                          <a:cs typeface="+mn-cs"/>
                        </a:rPr>
                        <a:t>76,53</a:t>
                      </a:r>
                      <a:endParaRPr kumimoji="0" lang="en-US" sz="1100" kern="120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0000CC"/>
                          </a:solidFill>
                          <a:effectLst/>
                          <a:latin typeface="+mn-lt"/>
                          <a:ea typeface="+mn-ea"/>
                          <a:cs typeface="+mn-cs"/>
                        </a:rPr>
                        <a:t>77,00</a:t>
                      </a:r>
                      <a:endParaRPr kumimoji="0" lang="id-ID" sz="1100" kern="1200" dirty="0">
                        <a:solidFill>
                          <a:srgbClr val="0000CC"/>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5507">
                <a:tc>
                  <a:txBody>
                    <a:bodyPr/>
                    <a:lstStyle/>
                    <a:p>
                      <a:pPr marL="0" algn="ctr" rtl="0" eaLnBrk="1" latinLnBrk="0" hangingPunct="1">
                        <a:lnSpc>
                          <a:spcPct val="115000"/>
                        </a:lnSpc>
                        <a:spcAft>
                          <a:spcPts val="0"/>
                        </a:spcAft>
                      </a:pPr>
                      <a:endParaRPr kumimoji="0" lang="id-ID" sz="11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l" rtl="0" eaLnBrk="1" latinLnBrk="0" hangingPunct="1">
                        <a:lnSpc>
                          <a:spcPct val="115000"/>
                        </a:lnSpc>
                        <a:spcAft>
                          <a:spcPts val="0"/>
                        </a:spcAft>
                      </a:pPr>
                      <a:r>
                        <a:rPr kumimoji="0" lang="en-US" sz="1100" kern="1200" dirty="0" smtClean="0">
                          <a:solidFill>
                            <a:srgbClr val="CC00FF"/>
                          </a:solidFill>
                          <a:effectLst/>
                          <a:latin typeface="+mn-lt"/>
                          <a:ea typeface="+mn-ea"/>
                          <a:cs typeface="+mn-cs"/>
                        </a:rPr>
                        <a:t>a. AHH (</a:t>
                      </a:r>
                      <a:r>
                        <a:rPr kumimoji="0" lang="en-US" sz="1100" kern="1200" dirty="0" err="1" smtClean="0">
                          <a:solidFill>
                            <a:srgbClr val="CC00FF"/>
                          </a:solidFill>
                          <a:effectLst/>
                          <a:latin typeface="+mn-lt"/>
                          <a:ea typeface="+mn-ea"/>
                          <a:cs typeface="+mn-cs"/>
                        </a:rPr>
                        <a:t>tahun</a:t>
                      </a:r>
                      <a:r>
                        <a:rPr kumimoji="0" lang="en-US" sz="1100" kern="1200" dirty="0" smtClean="0">
                          <a:solidFill>
                            <a:srgbClr val="CC00FF"/>
                          </a:solidFill>
                          <a:effectLst/>
                          <a:latin typeface="+mn-lt"/>
                          <a:ea typeface="+mn-ea"/>
                          <a:cs typeface="+mn-cs"/>
                        </a:rPr>
                        <a:t>)</a:t>
                      </a:r>
                      <a:endParaRPr kumimoji="0" lang="id-ID" sz="1100" kern="1200" dirty="0">
                        <a:solidFill>
                          <a:srgbClr val="CC00FF"/>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68,80</a:t>
                      </a:r>
                      <a:endParaRPr kumimoji="0" lang="id-ID"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100" kern="1200" dirty="0" smtClean="0">
                          <a:solidFill>
                            <a:schemeClr val="dk1"/>
                          </a:solidFill>
                          <a:effectLst/>
                          <a:latin typeface="+mn-lt"/>
                          <a:ea typeface="+mn-ea"/>
                          <a:cs typeface="+mn-cs"/>
                        </a:rPr>
                        <a:t>68,83</a:t>
                      </a:r>
                      <a:endParaRPr kumimoji="0" lang="en-US" sz="1100" kern="1200" dirty="0" smtClean="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100" kern="1200" dirty="0" smtClean="0">
                          <a:solidFill>
                            <a:schemeClr val="dk1"/>
                          </a:solidFill>
                          <a:effectLst/>
                          <a:latin typeface="+mn-lt"/>
                          <a:ea typeface="+mn-ea"/>
                          <a:cs typeface="+mn-cs"/>
                        </a:rPr>
                        <a:t>70,00 – 70,25</a:t>
                      </a:r>
                      <a:endParaRPr kumimoji="0" lang="en-US" sz="1100" kern="1200" dirty="0" smtClean="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100" kern="1200" dirty="0" smtClean="0">
                          <a:solidFill>
                            <a:srgbClr val="FF0000"/>
                          </a:solidFill>
                          <a:effectLst/>
                          <a:latin typeface="+mn-lt"/>
                          <a:ea typeface="+mn-ea"/>
                          <a:cs typeface="+mn-cs"/>
                        </a:rPr>
                        <a:t>70,00 – 70,25</a:t>
                      </a:r>
                      <a:endParaRPr kumimoji="0" lang="en-US" sz="1100" kern="1200" dirty="0" smtClean="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0000CC"/>
                          </a:solidFill>
                          <a:effectLst/>
                          <a:latin typeface="+mn-lt"/>
                          <a:ea typeface="+mn-ea"/>
                          <a:cs typeface="+mn-cs"/>
                        </a:rPr>
                        <a:t>70,50 – 71,00</a:t>
                      </a:r>
                      <a:endParaRPr kumimoji="0" lang="id-ID" sz="1100" kern="1200" dirty="0">
                        <a:solidFill>
                          <a:srgbClr val="0000CC"/>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5507">
                <a:tc>
                  <a:txBody>
                    <a:bodyPr/>
                    <a:lstStyle/>
                    <a:p>
                      <a:pPr marL="0" algn="ctr" rtl="0" eaLnBrk="1" latinLnBrk="0" hangingPunct="1">
                        <a:lnSpc>
                          <a:spcPct val="115000"/>
                        </a:lnSpc>
                        <a:spcAft>
                          <a:spcPts val="0"/>
                        </a:spcAft>
                      </a:pPr>
                      <a:endParaRPr kumimoji="0" lang="id-ID" sz="11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rtl="0" eaLnBrk="1" latinLnBrk="0" hangingPunct="1">
                        <a:lnSpc>
                          <a:spcPct val="115000"/>
                        </a:lnSpc>
                        <a:spcAft>
                          <a:spcPts val="0"/>
                        </a:spcAft>
                      </a:pPr>
                      <a:r>
                        <a:rPr kumimoji="0" lang="en-US" sz="1100" kern="1200" dirty="0" smtClean="0">
                          <a:solidFill>
                            <a:srgbClr val="CC00FF"/>
                          </a:solidFill>
                          <a:effectLst/>
                          <a:latin typeface="+mn-lt"/>
                          <a:ea typeface="+mn-ea"/>
                          <a:cs typeface="+mn-cs"/>
                        </a:rPr>
                        <a:t>b. AKB (per 1000 KH)</a:t>
                      </a:r>
                      <a:endParaRPr kumimoji="0" lang="id-ID" sz="1100" kern="1200" dirty="0">
                        <a:solidFill>
                          <a:srgbClr val="CC00FF"/>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30</a:t>
                      </a:r>
                      <a:endParaRPr kumimoji="0" lang="id-ID"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rtl="0" eaLnBrk="1" latinLnBrk="0" hangingPunct="1">
                        <a:lnSpc>
                          <a:spcPct val="115000"/>
                        </a:lnSpc>
                        <a:spcAft>
                          <a:spcPts val="0"/>
                        </a:spcAft>
                      </a:pPr>
                      <a:r>
                        <a:rPr kumimoji="0" lang="id-ID" sz="1800" kern="1200" dirty="0" smtClean="0">
                          <a:solidFill>
                            <a:schemeClr val="dk1"/>
                          </a:solidFill>
                          <a:effectLst/>
                          <a:latin typeface="+mn-lt"/>
                          <a:ea typeface="+mn-ea"/>
                          <a:cs typeface="+mn-cs"/>
                        </a:rPr>
                        <a:t>30</a:t>
                      </a:r>
                      <a:endParaRPr kumimoji="0" lang="id-ID"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90</a:t>
                      </a:r>
                      <a:endParaRPr kumimoji="0" lang="id-ID"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FF0000"/>
                          </a:solidFill>
                          <a:effectLst/>
                          <a:latin typeface="+mn-lt"/>
                          <a:ea typeface="+mn-ea"/>
                          <a:cs typeface="+mn-cs"/>
                        </a:rPr>
                        <a:t>90</a:t>
                      </a:r>
                      <a:endParaRPr kumimoji="0" lang="id-ID" sz="1100" kern="120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0000CC"/>
                          </a:solidFill>
                          <a:effectLst/>
                          <a:latin typeface="+mn-lt"/>
                          <a:ea typeface="+mn-ea"/>
                          <a:cs typeface="+mn-cs"/>
                        </a:rPr>
                        <a:t>89</a:t>
                      </a:r>
                      <a:endParaRPr kumimoji="0" lang="id-ID" sz="1100" kern="1200" dirty="0">
                        <a:solidFill>
                          <a:srgbClr val="0000CC"/>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5507">
                <a:tc>
                  <a:txBody>
                    <a:bodyPr/>
                    <a:lstStyle/>
                    <a:p>
                      <a:pPr marL="0" algn="ctr" rtl="0" eaLnBrk="1" latinLnBrk="0" hangingPunct="1">
                        <a:lnSpc>
                          <a:spcPct val="115000"/>
                        </a:lnSpc>
                        <a:spcAft>
                          <a:spcPts val="0"/>
                        </a:spcAft>
                      </a:pPr>
                      <a:endParaRPr kumimoji="0" lang="id-ID" sz="11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l" rtl="0" eaLnBrk="1" latinLnBrk="0" hangingPunct="1">
                        <a:lnSpc>
                          <a:spcPct val="115000"/>
                        </a:lnSpc>
                        <a:spcAft>
                          <a:spcPts val="0"/>
                        </a:spcAft>
                      </a:pPr>
                      <a:r>
                        <a:rPr kumimoji="0" lang="en-US" sz="1100" kern="1200" dirty="0" smtClean="0">
                          <a:solidFill>
                            <a:srgbClr val="CC00FF"/>
                          </a:solidFill>
                          <a:effectLst/>
                          <a:latin typeface="+mn-lt"/>
                          <a:ea typeface="+mn-ea"/>
                          <a:cs typeface="+mn-cs"/>
                        </a:rPr>
                        <a:t>c. AKI (per 100000 KH)</a:t>
                      </a:r>
                      <a:endParaRPr kumimoji="0" lang="id-ID" sz="1100" kern="1200" dirty="0">
                        <a:solidFill>
                          <a:srgbClr val="CC00FF"/>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id-ID" sz="1100" kern="1200" dirty="0" smtClean="0">
                          <a:solidFill>
                            <a:schemeClr val="dk1"/>
                          </a:solidFill>
                          <a:effectLst/>
                          <a:latin typeface="+mn-lt"/>
                          <a:ea typeface="+mn-ea"/>
                          <a:cs typeface="+mn-cs"/>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rtl="0" eaLnBrk="1" latinLnBrk="0" hangingPunct="1">
                        <a:lnSpc>
                          <a:spcPct val="115000"/>
                        </a:lnSpc>
                        <a:spcAft>
                          <a:spcPts val="0"/>
                        </a:spcAft>
                      </a:pPr>
                      <a:r>
                        <a:rPr kumimoji="0" lang="en-US" sz="1800" kern="1200" dirty="0" smtClean="0">
                          <a:solidFill>
                            <a:schemeClr val="dk1"/>
                          </a:solidFill>
                          <a:effectLst/>
                          <a:latin typeface="+mn-lt"/>
                          <a:ea typeface="+mn-ea"/>
                          <a:cs typeface="+mn-cs"/>
                        </a:rPr>
                        <a:t>n/a</a:t>
                      </a:r>
                      <a:endParaRPr kumimoji="0" lang="id-ID"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4,8</a:t>
                      </a:r>
                      <a:endParaRPr kumimoji="0" lang="id-ID"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FF0000"/>
                          </a:solidFill>
                          <a:effectLst/>
                          <a:latin typeface="+mn-lt"/>
                          <a:ea typeface="+mn-ea"/>
                          <a:cs typeface="+mn-cs"/>
                        </a:rPr>
                        <a:t>4,8</a:t>
                      </a:r>
                      <a:endParaRPr kumimoji="0" lang="id-ID" sz="1100" kern="120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0000CC"/>
                          </a:solidFill>
                          <a:effectLst/>
                          <a:latin typeface="+mn-lt"/>
                          <a:ea typeface="+mn-ea"/>
                          <a:cs typeface="+mn-cs"/>
                        </a:rPr>
                        <a:t>4,6</a:t>
                      </a:r>
                      <a:endParaRPr kumimoji="0" lang="id-ID" sz="1100" kern="1200" dirty="0">
                        <a:solidFill>
                          <a:srgbClr val="0000CC"/>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5507">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4</a:t>
                      </a:r>
                      <a:endParaRPr kumimoji="0" lang="id-ID" sz="11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rtl="0" eaLnBrk="1" latinLnBrk="0" hangingPunct="1">
                        <a:lnSpc>
                          <a:spcPct val="115000"/>
                        </a:lnSpc>
                        <a:spcAft>
                          <a:spcPts val="0"/>
                        </a:spcAft>
                      </a:pPr>
                      <a:r>
                        <a:rPr kumimoji="0" lang="en-US" sz="1100" kern="1200" dirty="0" err="1" smtClean="0">
                          <a:solidFill>
                            <a:srgbClr val="CC00FF"/>
                          </a:solidFill>
                          <a:effectLst/>
                          <a:latin typeface="+mn-lt"/>
                          <a:ea typeface="+mn-ea"/>
                          <a:cs typeface="+mn-cs"/>
                        </a:rPr>
                        <a:t>Indeks</a:t>
                      </a:r>
                      <a:r>
                        <a:rPr kumimoji="0" lang="en-US" sz="1100" kern="1200" dirty="0" smtClean="0">
                          <a:solidFill>
                            <a:srgbClr val="CC00FF"/>
                          </a:solidFill>
                          <a:effectLst/>
                          <a:latin typeface="+mn-lt"/>
                          <a:ea typeface="+mn-ea"/>
                          <a:cs typeface="+mn-cs"/>
                        </a:rPr>
                        <a:t> </a:t>
                      </a:r>
                      <a:r>
                        <a:rPr kumimoji="0" lang="en-US" sz="1100" kern="1200" dirty="0" err="1" smtClean="0">
                          <a:solidFill>
                            <a:srgbClr val="CC00FF"/>
                          </a:solidFill>
                          <a:effectLst/>
                          <a:latin typeface="+mn-lt"/>
                          <a:ea typeface="+mn-ea"/>
                          <a:cs typeface="+mn-cs"/>
                        </a:rPr>
                        <a:t>Daya</a:t>
                      </a:r>
                      <a:r>
                        <a:rPr kumimoji="0" lang="en-US" sz="1100" kern="1200" dirty="0" smtClean="0">
                          <a:solidFill>
                            <a:srgbClr val="CC00FF"/>
                          </a:solidFill>
                          <a:effectLst/>
                          <a:latin typeface="+mn-lt"/>
                          <a:ea typeface="+mn-ea"/>
                          <a:cs typeface="+mn-cs"/>
                        </a:rPr>
                        <a:t> </a:t>
                      </a:r>
                      <a:r>
                        <a:rPr kumimoji="0" lang="en-US" sz="1100" kern="1200" dirty="0" err="1" smtClean="0">
                          <a:solidFill>
                            <a:srgbClr val="CC00FF"/>
                          </a:solidFill>
                          <a:effectLst/>
                          <a:latin typeface="+mn-lt"/>
                          <a:ea typeface="+mn-ea"/>
                          <a:cs typeface="+mn-cs"/>
                        </a:rPr>
                        <a:t>Beli</a:t>
                      </a:r>
                      <a:endParaRPr kumimoji="0" lang="id-ID" sz="1100" kern="1200" dirty="0">
                        <a:solidFill>
                          <a:srgbClr val="CC00FF"/>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64,89</a:t>
                      </a:r>
                      <a:endParaRPr kumimoji="0" lang="id-ID"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rtl="0" eaLnBrk="1" latinLnBrk="0" hangingPunct="1">
                        <a:spcBef>
                          <a:spcPts val="0"/>
                        </a:spcBef>
                        <a:spcAft>
                          <a:spcPts val="0"/>
                        </a:spcAft>
                      </a:pPr>
                      <a:r>
                        <a:rPr kumimoji="0" lang="id-ID" sz="1100" kern="1200" dirty="0" smtClean="0">
                          <a:solidFill>
                            <a:schemeClr val="dk1"/>
                          </a:solidFill>
                          <a:effectLst/>
                          <a:latin typeface="+mn-lt"/>
                          <a:ea typeface="+mn-ea"/>
                          <a:cs typeface="+mn-cs"/>
                        </a:rPr>
                        <a:t>65,47</a:t>
                      </a:r>
                      <a:endParaRPr kumimoji="0"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rtl="0" eaLnBrk="1" latinLnBrk="0" hangingPunct="1">
                        <a:spcBef>
                          <a:spcPts val="0"/>
                        </a:spcBef>
                        <a:spcAft>
                          <a:spcPts val="0"/>
                        </a:spcAft>
                      </a:pPr>
                      <a:r>
                        <a:rPr kumimoji="0" lang="id-ID" sz="1100" kern="1200" dirty="0" smtClean="0">
                          <a:solidFill>
                            <a:schemeClr val="dk1"/>
                          </a:solidFill>
                          <a:effectLst/>
                          <a:latin typeface="+mn-lt"/>
                          <a:ea typeface="+mn-ea"/>
                          <a:cs typeface="+mn-cs"/>
                        </a:rPr>
                        <a:t>64,45</a:t>
                      </a:r>
                      <a:endParaRPr kumimoji="0"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eaLnBrk="1" latinLnBrk="0" hangingPunct="1">
                        <a:spcBef>
                          <a:spcPts val="0"/>
                        </a:spcBef>
                        <a:spcAft>
                          <a:spcPts val="0"/>
                        </a:spcAft>
                      </a:pPr>
                      <a:r>
                        <a:rPr kumimoji="0" lang="id-ID" sz="1100" kern="1200" dirty="0" smtClean="0">
                          <a:solidFill>
                            <a:srgbClr val="FF0000"/>
                          </a:solidFill>
                          <a:effectLst/>
                          <a:latin typeface="+mn-lt"/>
                          <a:ea typeface="+mn-ea"/>
                          <a:cs typeface="+mn-cs"/>
                        </a:rPr>
                        <a:t>64,45</a:t>
                      </a:r>
                      <a:endParaRPr kumimoji="0" lang="en-US" sz="1100" kern="120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0000CC"/>
                          </a:solidFill>
                          <a:effectLst/>
                          <a:latin typeface="+mn-lt"/>
                          <a:ea typeface="+mn-ea"/>
                          <a:cs typeface="+mn-cs"/>
                        </a:rPr>
                        <a:t>65,00</a:t>
                      </a:r>
                      <a:endParaRPr kumimoji="0" lang="id-ID" sz="1100" kern="1200" dirty="0">
                        <a:solidFill>
                          <a:srgbClr val="0000CC"/>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5507">
                <a:tc>
                  <a:txBody>
                    <a:bodyPr/>
                    <a:lstStyle/>
                    <a:p>
                      <a:pPr marL="0" algn="l" rtl="0" eaLnBrk="1" latinLnBrk="0" hangingPunct="1">
                        <a:lnSpc>
                          <a:spcPct val="115000"/>
                        </a:lnSpc>
                        <a:spcAft>
                          <a:spcPts val="0"/>
                        </a:spcAft>
                      </a:pPr>
                      <a:endParaRPr kumimoji="0" lang="id-ID" sz="11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l" rtl="0" eaLnBrk="1" latinLnBrk="0" hangingPunct="1">
                        <a:lnSpc>
                          <a:spcPct val="115000"/>
                        </a:lnSpc>
                        <a:spcAft>
                          <a:spcPts val="0"/>
                        </a:spcAft>
                      </a:pPr>
                      <a:r>
                        <a:rPr kumimoji="0" lang="en-US" sz="1100" kern="1200" dirty="0" smtClean="0">
                          <a:solidFill>
                            <a:srgbClr val="CC00FF"/>
                          </a:solidFill>
                          <a:effectLst/>
                          <a:latin typeface="+mn-lt"/>
                          <a:ea typeface="+mn-ea"/>
                          <a:cs typeface="+mn-cs"/>
                        </a:rPr>
                        <a:t>a. PPP (</a:t>
                      </a:r>
                      <a:r>
                        <a:rPr kumimoji="0" lang="en-US" sz="1100" kern="1200" dirty="0" err="1" smtClean="0">
                          <a:solidFill>
                            <a:srgbClr val="CC00FF"/>
                          </a:solidFill>
                          <a:effectLst/>
                          <a:latin typeface="+mn-lt"/>
                          <a:ea typeface="+mn-ea"/>
                          <a:cs typeface="+mn-cs"/>
                        </a:rPr>
                        <a:t>ribu</a:t>
                      </a:r>
                      <a:r>
                        <a:rPr kumimoji="0" lang="en-US" sz="1100" kern="1200" dirty="0" smtClean="0">
                          <a:solidFill>
                            <a:srgbClr val="CC00FF"/>
                          </a:solidFill>
                          <a:effectLst/>
                          <a:latin typeface="+mn-lt"/>
                          <a:ea typeface="+mn-ea"/>
                          <a:cs typeface="+mn-cs"/>
                        </a:rPr>
                        <a:t> rupiah)</a:t>
                      </a:r>
                      <a:endParaRPr kumimoji="0" lang="id-ID" sz="1100" kern="1200" dirty="0">
                        <a:solidFill>
                          <a:srgbClr val="CC00FF"/>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rtl="0" eaLnBrk="1" latinLnBrk="0" hangingPunct="1">
                        <a:lnSpc>
                          <a:spcPct val="115000"/>
                        </a:lnSpc>
                        <a:spcAft>
                          <a:spcPts val="0"/>
                        </a:spcAft>
                      </a:pPr>
                      <a:r>
                        <a:rPr kumimoji="0" lang="id-ID" sz="1100" kern="1200" dirty="0" smtClean="0">
                          <a:solidFill>
                            <a:schemeClr val="dk1"/>
                          </a:solidFill>
                          <a:effectLst/>
                          <a:latin typeface="+mn-lt"/>
                          <a:ea typeface="+mn-ea"/>
                          <a:cs typeface="+mn-cs"/>
                        </a:rPr>
                        <a:t>640,80</a:t>
                      </a:r>
                      <a:endParaRPr kumimoji="0" lang="id-ID"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rtl="0" eaLnBrk="1" latinLnBrk="0" hangingPunct="1">
                        <a:spcBef>
                          <a:spcPts val="0"/>
                        </a:spcBef>
                        <a:spcAft>
                          <a:spcPts val="0"/>
                        </a:spcAft>
                      </a:pPr>
                      <a:r>
                        <a:rPr kumimoji="0" lang="id-ID" sz="1100" kern="1200" dirty="0" smtClean="0">
                          <a:solidFill>
                            <a:schemeClr val="dk1"/>
                          </a:solidFill>
                          <a:effectLst/>
                          <a:latin typeface="+mn-lt"/>
                          <a:ea typeface="+mn-ea"/>
                          <a:cs typeface="+mn-cs"/>
                        </a:rPr>
                        <a:t>644.36</a:t>
                      </a:r>
                      <a:endParaRPr kumimoji="0"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rtl="0" eaLnBrk="1" latinLnBrk="0" hangingPunct="1">
                        <a:spcBef>
                          <a:spcPts val="0"/>
                        </a:spcBef>
                        <a:spcAft>
                          <a:spcPts val="0"/>
                        </a:spcAft>
                      </a:pPr>
                      <a:r>
                        <a:rPr kumimoji="0" lang="id-ID" sz="1100" kern="1200" dirty="0" smtClean="0">
                          <a:solidFill>
                            <a:schemeClr val="dk1"/>
                          </a:solidFill>
                          <a:effectLst/>
                          <a:latin typeface="+mn-lt"/>
                          <a:ea typeface="+mn-ea"/>
                          <a:cs typeface="+mn-cs"/>
                        </a:rPr>
                        <a:t>650,000</a:t>
                      </a:r>
                      <a:endParaRPr kumimoji="0"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eaLnBrk="1" latinLnBrk="0" hangingPunct="1">
                        <a:spcBef>
                          <a:spcPts val="0"/>
                        </a:spcBef>
                        <a:spcAft>
                          <a:spcPts val="0"/>
                        </a:spcAft>
                      </a:pPr>
                      <a:r>
                        <a:rPr kumimoji="0" lang="id-ID" sz="1100" kern="1200" dirty="0" smtClean="0">
                          <a:solidFill>
                            <a:srgbClr val="FF0000"/>
                          </a:solidFill>
                          <a:effectLst/>
                          <a:latin typeface="+mn-lt"/>
                          <a:ea typeface="+mn-ea"/>
                          <a:cs typeface="+mn-cs"/>
                        </a:rPr>
                        <a:t>650,000</a:t>
                      </a:r>
                      <a:endParaRPr kumimoji="0" lang="en-US" sz="1100" kern="120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rtl="0" eaLnBrk="1" latinLnBrk="0" hangingPunct="1">
                        <a:lnSpc>
                          <a:spcPct val="115000"/>
                        </a:lnSpc>
                        <a:spcAft>
                          <a:spcPts val="0"/>
                        </a:spcAft>
                      </a:pPr>
                      <a:r>
                        <a:rPr kumimoji="0" lang="id-ID" sz="1100" kern="1200" dirty="0" smtClean="0">
                          <a:solidFill>
                            <a:srgbClr val="0000CC"/>
                          </a:solidFill>
                          <a:effectLst/>
                          <a:latin typeface="+mn-lt"/>
                          <a:ea typeface="+mn-ea"/>
                          <a:cs typeface="+mn-cs"/>
                        </a:rPr>
                        <a:t>655,000</a:t>
                      </a:r>
                      <a:endParaRPr kumimoji="0" lang="id-ID" sz="1100" kern="1200" dirty="0">
                        <a:solidFill>
                          <a:srgbClr val="0000CC"/>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2" name="TextBox 1"/>
          <p:cNvSpPr txBox="1"/>
          <p:nvPr/>
        </p:nvSpPr>
        <p:spPr>
          <a:xfrm>
            <a:off x="323528" y="6381328"/>
            <a:ext cx="6705600" cy="261610"/>
          </a:xfrm>
          <a:prstGeom prst="rect">
            <a:avLst/>
          </a:prstGeom>
          <a:noFill/>
        </p:spPr>
        <p:txBody>
          <a:bodyPr wrap="square" rtlCol="0">
            <a:spAutoFit/>
          </a:bodyPr>
          <a:lstStyle/>
          <a:p>
            <a:r>
              <a:rPr lang="id-ID" sz="1100" b="1" dirty="0">
                <a:solidFill>
                  <a:srgbClr val="7030A0"/>
                </a:solidFill>
              </a:rPr>
              <a:t>Keterangan : *) Target RKPD 2016 bersumber dari RPJMD 2013-2018</a:t>
            </a:r>
          </a:p>
        </p:txBody>
      </p:sp>
      <p:sp>
        <p:nvSpPr>
          <p:cNvPr id="5" name="TextBox 4"/>
          <p:cNvSpPr txBox="1"/>
          <p:nvPr/>
        </p:nvSpPr>
        <p:spPr>
          <a:xfrm>
            <a:off x="-36508" y="128842"/>
            <a:ext cx="9144035" cy="707870"/>
          </a:xfrm>
          <a:prstGeom prst="rect">
            <a:avLst/>
          </a:prstGeom>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wrap="square" lIns="91423" tIns="45712" rIns="91423" bIns="45712">
            <a:spAutoFit/>
          </a:bodyPr>
          <a:lstStyle/>
          <a:p>
            <a:pPr algn="ctr">
              <a:defRPr/>
            </a:pPr>
            <a:r>
              <a:rPr lang="id-ID" sz="2000" b="1" dirty="0">
                <a:solidFill>
                  <a:prstClr val="white"/>
                </a:solidFill>
                <a:latin typeface="Trebuchet MS"/>
              </a:rPr>
              <a:t>PERKEMBANGAN IPM </a:t>
            </a:r>
            <a:r>
              <a:rPr lang="en-US" sz="2000" b="1" dirty="0">
                <a:solidFill>
                  <a:prstClr val="white"/>
                </a:solidFill>
                <a:latin typeface="Trebuchet MS"/>
              </a:rPr>
              <a:t>PROVINSI JAWA BARAT </a:t>
            </a:r>
            <a:r>
              <a:rPr lang="id-ID" sz="2000" b="1" dirty="0">
                <a:solidFill>
                  <a:prstClr val="white"/>
                </a:solidFill>
                <a:latin typeface="Trebuchet MS"/>
              </a:rPr>
              <a:t>TAHUN </a:t>
            </a:r>
            <a:r>
              <a:rPr lang="en-US" sz="2000" b="1" dirty="0">
                <a:solidFill>
                  <a:prstClr val="white"/>
                </a:solidFill>
                <a:latin typeface="Trebuchet MS"/>
              </a:rPr>
              <a:t>2013 DAN 2014 SERTA </a:t>
            </a:r>
            <a:r>
              <a:rPr lang="id-ID" sz="2000" b="1" dirty="0">
                <a:solidFill>
                  <a:prstClr val="white"/>
                </a:solidFill>
                <a:latin typeface="Trebuchet MS"/>
              </a:rPr>
              <a:t> TARGET </a:t>
            </a:r>
            <a:r>
              <a:rPr lang="en-US" sz="2000" b="1" dirty="0">
                <a:solidFill>
                  <a:prstClr val="white"/>
                </a:solidFill>
                <a:latin typeface="Trebuchet MS"/>
              </a:rPr>
              <a:t>TAHUN  2015 </a:t>
            </a:r>
            <a:r>
              <a:rPr lang="en-US" sz="2000" b="1" dirty="0" err="1">
                <a:solidFill>
                  <a:prstClr val="white"/>
                </a:solidFill>
                <a:latin typeface="Trebuchet MS"/>
              </a:rPr>
              <a:t>dan</a:t>
            </a:r>
            <a:r>
              <a:rPr lang="en-US" sz="2000" b="1" dirty="0">
                <a:solidFill>
                  <a:prstClr val="white"/>
                </a:solidFill>
                <a:latin typeface="Trebuchet MS"/>
              </a:rPr>
              <a:t> </a:t>
            </a:r>
            <a:r>
              <a:rPr lang="id-ID" sz="2000" b="1" dirty="0">
                <a:solidFill>
                  <a:prstClr val="white"/>
                </a:solidFill>
                <a:latin typeface="Trebuchet MS"/>
              </a:rPr>
              <a:t>2016</a:t>
            </a:r>
            <a:endParaRPr lang="en-US" sz="2000" b="1" dirty="0">
              <a:solidFill>
                <a:prstClr val="white"/>
              </a:solidFill>
              <a:latin typeface="Trebuchet MS"/>
            </a:endParaRPr>
          </a:p>
        </p:txBody>
      </p:sp>
    </p:spTree>
    <p:extLst>
      <p:ext uri="{BB962C8B-B14F-4D97-AF65-F5344CB8AC3E}">
        <p14:creationId xmlns:p14="http://schemas.microsoft.com/office/powerpoint/2010/main" val="11251021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id-ID" b="1" i="1" dirty="0" smtClean="0">
                <a:solidFill>
                  <a:schemeClr val="bg1"/>
                </a:solidFill>
              </a:rPr>
              <a:t>Dinamika Lingkungan </a:t>
            </a:r>
            <a:r>
              <a:rPr lang="en-US" b="1" i="1" dirty="0" smtClean="0">
                <a:solidFill>
                  <a:schemeClr val="bg1"/>
                </a:solidFill>
              </a:rPr>
              <a:t>Regional -</a:t>
            </a:r>
            <a:r>
              <a:rPr lang="en-US" b="1" i="1" dirty="0" err="1" smtClean="0">
                <a:solidFill>
                  <a:schemeClr val="bg1"/>
                </a:solidFill>
              </a:rPr>
              <a:t>Nasional</a:t>
            </a:r>
            <a:endParaRPr lang="id-ID" b="1" i="1" dirty="0">
              <a:solidFill>
                <a:schemeClr val="bg1"/>
              </a:solidFill>
            </a:endParaRPr>
          </a:p>
        </p:txBody>
      </p:sp>
      <p:grpSp>
        <p:nvGrpSpPr>
          <p:cNvPr id="3" name="Group 2"/>
          <p:cNvGrpSpPr/>
          <p:nvPr/>
        </p:nvGrpSpPr>
        <p:grpSpPr>
          <a:xfrm>
            <a:off x="251520" y="2276872"/>
            <a:ext cx="8166713" cy="3441888"/>
            <a:chOff x="323528" y="3212976"/>
            <a:chExt cx="8166713" cy="3441888"/>
          </a:xfrm>
        </p:grpSpPr>
        <p:sp>
          <p:nvSpPr>
            <p:cNvPr id="4" name="AutoShape 17"/>
            <p:cNvSpPr>
              <a:spLocks noChangeArrowheads="1"/>
            </p:cNvSpPr>
            <p:nvPr/>
          </p:nvSpPr>
          <p:spPr bwMode="auto">
            <a:xfrm>
              <a:off x="652321" y="3212976"/>
              <a:ext cx="7837920" cy="2959224"/>
            </a:xfrm>
            <a:prstGeom prst="upArrowCallout">
              <a:avLst>
                <a:gd name="adj1" fmla="val 113045"/>
                <a:gd name="adj2" fmla="val 78930"/>
                <a:gd name="adj3" fmla="val 16648"/>
                <a:gd name="adj4" fmla="val 66667"/>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defTabSz="413287" fontAlgn="base">
                <a:lnSpc>
                  <a:spcPct val="32000"/>
                </a:lnSpc>
                <a:spcBef>
                  <a:spcPct val="0"/>
                </a:spcBef>
                <a:spcAft>
                  <a:spcPct val="0"/>
                </a:spcAft>
                <a:buClr>
                  <a:srgbClr val="000000"/>
                </a:buClr>
                <a:buSzPct val="45000"/>
              </a:pPr>
              <a:endParaRPr lang="en-AU" sz="1633">
                <a:solidFill>
                  <a:srgbClr val="FFFFFF"/>
                </a:solidFill>
              </a:endParaRPr>
            </a:p>
          </p:txBody>
        </p:sp>
        <p:sp>
          <p:nvSpPr>
            <p:cNvPr id="5" name="Oval 12"/>
            <p:cNvSpPr>
              <a:spLocks noChangeArrowheads="1"/>
            </p:cNvSpPr>
            <p:nvPr/>
          </p:nvSpPr>
          <p:spPr bwMode="auto">
            <a:xfrm>
              <a:off x="6084168" y="4365104"/>
              <a:ext cx="1959840" cy="849600"/>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85000"/>
                </a:lnSpc>
                <a:spcBef>
                  <a:spcPct val="0"/>
                </a:spcBef>
                <a:spcAft>
                  <a:spcPct val="0"/>
                </a:spcAft>
                <a:buClr>
                  <a:srgbClr val="000000"/>
                </a:buClr>
                <a:buSzPct val="45000"/>
              </a:pPr>
              <a:r>
                <a:rPr lang="en-US" b="1" dirty="0" err="1">
                  <a:solidFill>
                    <a:srgbClr val="000000"/>
                  </a:solidFill>
                  <a:latin typeface="Arial" panose="020B0604020202020204" pitchFamily="34" charset="0"/>
                </a:rPr>
                <a:t>Masyarakat</a:t>
              </a:r>
              <a:endParaRPr lang="en-US" b="1" dirty="0">
                <a:solidFill>
                  <a:srgbClr val="000000"/>
                </a:solidFill>
                <a:latin typeface="Arial" panose="020B0604020202020204" pitchFamily="34" charset="0"/>
              </a:endParaRPr>
            </a:p>
            <a:p>
              <a:pPr algn="ctr" defTabSz="413287" fontAlgn="base">
                <a:lnSpc>
                  <a:spcPct val="85000"/>
                </a:lnSpc>
                <a:spcBef>
                  <a:spcPct val="0"/>
                </a:spcBef>
                <a:spcAft>
                  <a:spcPct val="0"/>
                </a:spcAft>
                <a:buClr>
                  <a:srgbClr val="000000"/>
                </a:buClr>
                <a:buSzPct val="45000"/>
              </a:pPr>
              <a:r>
                <a:rPr lang="en-US" b="1" dirty="0" err="1">
                  <a:solidFill>
                    <a:srgbClr val="000000"/>
                  </a:solidFill>
                  <a:latin typeface="Arial" panose="020B0604020202020204" pitchFamily="34" charset="0"/>
                </a:rPr>
                <a:t>Ekonomi</a:t>
              </a:r>
              <a:r>
                <a:rPr lang="en-US" b="1" dirty="0">
                  <a:solidFill>
                    <a:srgbClr val="000000"/>
                  </a:solidFill>
                  <a:latin typeface="Arial" panose="020B0604020202020204" pitchFamily="34" charset="0"/>
                </a:rPr>
                <a:t> </a:t>
              </a:r>
            </a:p>
            <a:p>
              <a:pPr algn="ctr" defTabSz="413287" fontAlgn="base">
                <a:lnSpc>
                  <a:spcPct val="85000"/>
                </a:lnSpc>
                <a:spcBef>
                  <a:spcPct val="0"/>
                </a:spcBef>
                <a:spcAft>
                  <a:spcPct val="0"/>
                </a:spcAft>
                <a:buClr>
                  <a:srgbClr val="000000"/>
                </a:buClr>
                <a:buSzPct val="45000"/>
              </a:pPr>
              <a:r>
                <a:rPr lang="en-US" b="1" dirty="0">
                  <a:solidFill>
                    <a:srgbClr val="000000"/>
                  </a:solidFill>
                  <a:latin typeface="Arial" panose="020B0604020202020204" pitchFamily="34" charset="0"/>
                </a:rPr>
                <a:t>ASEAN</a:t>
              </a:r>
              <a:endParaRPr lang="en-US" b="1" dirty="0">
                <a:solidFill>
                  <a:srgbClr val="FFFFFF"/>
                </a:solidFill>
                <a:latin typeface="Arial" panose="020B0604020202020204" pitchFamily="34" charset="0"/>
              </a:endParaRPr>
            </a:p>
          </p:txBody>
        </p:sp>
        <p:sp>
          <p:nvSpPr>
            <p:cNvPr id="6" name="Text Box 22"/>
            <p:cNvSpPr txBox="1">
              <a:spLocks noChangeArrowheads="1"/>
            </p:cNvSpPr>
            <p:nvPr/>
          </p:nvSpPr>
          <p:spPr bwMode="auto">
            <a:xfrm>
              <a:off x="3005280" y="3717032"/>
              <a:ext cx="1501920" cy="2683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907" tIns="41454" rIns="82907" bIns="41454">
              <a:spAutoFit/>
            </a:bodyP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60000"/>
                </a:lnSpc>
                <a:spcBef>
                  <a:spcPct val="50000"/>
                </a:spcBef>
                <a:spcAft>
                  <a:spcPct val="0"/>
                </a:spcAft>
                <a:buClr>
                  <a:srgbClr val="000000"/>
                </a:buClr>
                <a:buSzPct val="45000"/>
              </a:pPr>
              <a:r>
                <a:rPr lang="en-US" sz="2000" b="1" dirty="0" err="1">
                  <a:solidFill>
                    <a:srgbClr val="000000"/>
                  </a:solidFill>
                </a:rPr>
                <a:t>Nasional</a:t>
              </a:r>
              <a:endParaRPr lang="en-US" sz="2000" b="1" dirty="0">
                <a:solidFill>
                  <a:srgbClr val="000000"/>
                </a:solidFill>
              </a:endParaRPr>
            </a:p>
          </p:txBody>
        </p:sp>
        <p:sp>
          <p:nvSpPr>
            <p:cNvPr id="7" name="Text Box 23"/>
            <p:cNvSpPr txBox="1">
              <a:spLocks noChangeArrowheads="1"/>
            </p:cNvSpPr>
            <p:nvPr/>
          </p:nvSpPr>
          <p:spPr bwMode="auto">
            <a:xfrm>
              <a:off x="4767840" y="4192202"/>
              <a:ext cx="1388335" cy="2683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907" tIns="41454" rIns="82907" bIns="41454">
              <a:spAutoFit/>
            </a:bodyP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60000"/>
                </a:lnSpc>
                <a:spcBef>
                  <a:spcPct val="50000"/>
                </a:spcBef>
                <a:spcAft>
                  <a:spcPct val="0"/>
                </a:spcAft>
                <a:buClr>
                  <a:srgbClr val="000000"/>
                </a:buClr>
                <a:buSzPct val="45000"/>
              </a:pPr>
              <a:r>
                <a:rPr lang="en-US" sz="2000" b="1" dirty="0">
                  <a:solidFill>
                    <a:srgbClr val="000000"/>
                  </a:solidFill>
                </a:rPr>
                <a:t>Regional</a:t>
              </a:r>
            </a:p>
          </p:txBody>
        </p:sp>
        <p:sp>
          <p:nvSpPr>
            <p:cNvPr id="8" name="Line 26"/>
            <p:cNvSpPr>
              <a:spLocks noChangeShapeType="1"/>
            </p:cNvSpPr>
            <p:nvPr/>
          </p:nvSpPr>
          <p:spPr bwMode="auto">
            <a:xfrm>
              <a:off x="4572001" y="3689640"/>
              <a:ext cx="0" cy="24825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07" tIns="41454" rIns="82907" bIns="41454"/>
            <a:lstStyle/>
            <a:p>
              <a:pPr defTabSz="413287" eaLnBrk="0" fontAlgn="base" hangingPunct="0">
                <a:spcBef>
                  <a:spcPct val="0"/>
                </a:spcBef>
                <a:spcAft>
                  <a:spcPct val="0"/>
                </a:spcAft>
              </a:pPr>
              <a:endParaRPr lang="en-GB" sz="1633">
                <a:solidFill>
                  <a:srgbClr val="FFFFFF"/>
                </a:solidFill>
              </a:endParaRPr>
            </a:p>
          </p:txBody>
        </p:sp>
        <p:sp>
          <p:nvSpPr>
            <p:cNvPr id="9" name="Oval 13"/>
            <p:cNvSpPr>
              <a:spLocks noChangeArrowheads="1"/>
            </p:cNvSpPr>
            <p:nvPr/>
          </p:nvSpPr>
          <p:spPr bwMode="auto">
            <a:xfrm>
              <a:off x="323528" y="5085184"/>
              <a:ext cx="1895040" cy="8496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85000"/>
                </a:lnSpc>
                <a:spcBef>
                  <a:spcPct val="0"/>
                </a:spcBef>
                <a:spcAft>
                  <a:spcPct val="0"/>
                </a:spcAft>
                <a:buClr>
                  <a:srgbClr val="000000"/>
                </a:buClr>
                <a:buSzPct val="45000"/>
              </a:pPr>
              <a:r>
                <a:rPr lang="id-ID" sz="1600" b="1" dirty="0" smtClean="0">
                  <a:latin typeface="Arial" panose="020B0604020202020204" pitchFamily="34" charset="0"/>
                </a:rPr>
                <a:t>Rejim </a:t>
              </a:r>
            </a:p>
            <a:p>
              <a:pPr algn="ctr" defTabSz="413287" fontAlgn="base">
                <a:lnSpc>
                  <a:spcPct val="85000"/>
                </a:lnSpc>
                <a:spcBef>
                  <a:spcPct val="0"/>
                </a:spcBef>
                <a:spcAft>
                  <a:spcPct val="0"/>
                </a:spcAft>
                <a:buClr>
                  <a:srgbClr val="000000"/>
                </a:buClr>
                <a:buSzPct val="45000"/>
              </a:pPr>
              <a:r>
                <a:rPr lang="id-ID" sz="1600" b="1" dirty="0" smtClean="0">
                  <a:latin typeface="Arial" panose="020B0604020202020204" pitchFamily="34" charset="0"/>
                </a:rPr>
                <a:t>Pemerintahan </a:t>
              </a:r>
            </a:p>
            <a:p>
              <a:pPr algn="ctr" defTabSz="413287" fontAlgn="base">
                <a:lnSpc>
                  <a:spcPct val="85000"/>
                </a:lnSpc>
                <a:spcBef>
                  <a:spcPct val="0"/>
                </a:spcBef>
                <a:spcAft>
                  <a:spcPct val="0"/>
                </a:spcAft>
                <a:buClr>
                  <a:srgbClr val="000000"/>
                </a:buClr>
                <a:buSzPct val="45000"/>
              </a:pPr>
              <a:r>
                <a:rPr lang="id-ID" sz="1600" b="1" dirty="0" smtClean="0">
                  <a:latin typeface="Arial" panose="020B0604020202020204" pitchFamily="34" charset="0"/>
                </a:rPr>
                <a:t>Baru</a:t>
              </a:r>
              <a:endParaRPr lang="en-US" sz="1600" b="1" dirty="0">
                <a:latin typeface="Arial" panose="020B0604020202020204" pitchFamily="34" charset="0"/>
              </a:endParaRPr>
            </a:p>
          </p:txBody>
        </p:sp>
        <p:sp>
          <p:nvSpPr>
            <p:cNvPr id="10" name="Oval 13"/>
            <p:cNvSpPr>
              <a:spLocks noChangeArrowheads="1"/>
            </p:cNvSpPr>
            <p:nvPr/>
          </p:nvSpPr>
          <p:spPr bwMode="auto">
            <a:xfrm>
              <a:off x="755576" y="4149080"/>
              <a:ext cx="1895040" cy="8496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85000"/>
                </a:lnSpc>
                <a:spcBef>
                  <a:spcPct val="0"/>
                </a:spcBef>
                <a:spcAft>
                  <a:spcPct val="0"/>
                </a:spcAft>
                <a:buClr>
                  <a:srgbClr val="000000"/>
                </a:buClr>
                <a:buSzPct val="45000"/>
              </a:pPr>
              <a:r>
                <a:rPr lang="id-ID" sz="1600" b="1" dirty="0" smtClean="0">
                  <a:latin typeface="Arial" panose="020B0604020202020204" pitchFamily="34" charset="0"/>
                </a:rPr>
                <a:t>UU 23/2014 </a:t>
              </a:r>
            </a:p>
            <a:p>
              <a:pPr algn="ctr" defTabSz="413287" fontAlgn="base">
                <a:lnSpc>
                  <a:spcPct val="85000"/>
                </a:lnSpc>
                <a:spcBef>
                  <a:spcPct val="0"/>
                </a:spcBef>
                <a:spcAft>
                  <a:spcPct val="0"/>
                </a:spcAft>
                <a:buClr>
                  <a:srgbClr val="000000"/>
                </a:buClr>
                <a:buSzPct val="45000"/>
              </a:pPr>
              <a:r>
                <a:rPr lang="id-ID" sz="1600" b="1" dirty="0" smtClean="0">
                  <a:latin typeface="Arial" panose="020B0604020202020204" pitchFamily="34" charset="0"/>
                </a:rPr>
                <a:t>ttg Pemda</a:t>
              </a:r>
              <a:r>
                <a:rPr lang="en-US" sz="1600" b="1" dirty="0" smtClean="0">
                  <a:latin typeface="Arial" panose="020B0604020202020204" pitchFamily="34" charset="0"/>
                </a:rPr>
                <a:t> </a:t>
              </a:r>
              <a:endParaRPr lang="en-US" sz="1600" b="1" dirty="0">
                <a:latin typeface="Arial" panose="020B0604020202020204" pitchFamily="34" charset="0"/>
              </a:endParaRPr>
            </a:p>
          </p:txBody>
        </p:sp>
        <p:sp>
          <p:nvSpPr>
            <p:cNvPr id="11" name="Oval 13"/>
            <p:cNvSpPr>
              <a:spLocks noChangeArrowheads="1"/>
            </p:cNvSpPr>
            <p:nvPr/>
          </p:nvSpPr>
          <p:spPr bwMode="auto">
            <a:xfrm>
              <a:off x="1475656" y="5805264"/>
              <a:ext cx="1895040" cy="8496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85000"/>
                </a:lnSpc>
                <a:spcBef>
                  <a:spcPct val="0"/>
                </a:spcBef>
                <a:spcAft>
                  <a:spcPct val="0"/>
                </a:spcAft>
                <a:buClr>
                  <a:srgbClr val="000000"/>
                </a:buClr>
                <a:buSzPct val="45000"/>
              </a:pPr>
              <a:r>
                <a:rPr lang="id-ID" sz="1600" b="1" dirty="0" smtClean="0">
                  <a:latin typeface="Arial" panose="020B0604020202020204" pitchFamily="34" charset="0"/>
                </a:rPr>
                <a:t>Perubahan </a:t>
              </a:r>
            </a:p>
            <a:p>
              <a:pPr algn="ctr" defTabSz="413287" fontAlgn="base">
                <a:lnSpc>
                  <a:spcPct val="85000"/>
                </a:lnSpc>
                <a:spcBef>
                  <a:spcPct val="0"/>
                </a:spcBef>
                <a:spcAft>
                  <a:spcPct val="0"/>
                </a:spcAft>
                <a:buClr>
                  <a:srgbClr val="000000"/>
                </a:buClr>
                <a:buSzPct val="45000"/>
              </a:pPr>
              <a:r>
                <a:rPr lang="id-ID" sz="1600" b="1" dirty="0" smtClean="0">
                  <a:latin typeface="Arial" panose="020B0604020202020204" pitchFamily="34" charset="0"/>
                </a:rPr>
                <a:t>Kemen</a:t>
              </a:r>
            </a:p>
            <a:p>
              <a:pPr algn="ctr" defTabSz="413287" fontAlgn="base">
                <a:lnSpc>
                  <a:spcPct val="85000"/>
                </a:lnSpc>
                <a:spcBef>
                  <a:spcPct val="0"/>
                </a:spcBef>
                <a:spcAft>
                  <a:spcPct val="0"/>
                </a:spcAft>
                <a:buClr>
                  <a:srgbClr val="000000"/>
                </a:buClr>
                <a:buSzPct val="45000"/>
              </a:pPr>
              <a:r>
                <a:rPr lang="id-ID" sz="1600" b="1" dirty="0" smtClean="0">
                  <a:latin typeface="Arial" panose="020B0604020202020204" pitchFamily="34" charset="0"/>
                </a:rPr>
                <a:t>Ristek-Dikti</a:t>
              </a:r>
              <a:r>
                <a:rPr lang="en-US" sz="1600" b="1" dirty="0" smtClean="0">
                  <a:latin typeface="Arial" panose="020B0604020202020204" pitchFamily="34" charset="0"/>
                </a:rPr>
                <a:t> </a:t>
              </a:r>
              <a:endParaRPr lang="en-US" sz="1600" b="1" dirty="0">
                <a:latin typeface="Arial" panose="020B0604020202020204" pitchFamily="34" charset="0"/>
              </a:endParaRPr>
            </a:p>
          </p:txBody>
        </p:sp>
        <p:sp>
          <p:nvSpPr>
            <p:cNvPr id="12" name="Oval 13"/>
            <p:cNvSpPr>
              <a:spLocks noChangeArrowheads="1"/>
            </p:cNvSpPr>
            <p:nvPr/>
          </p:nvSpPr>
          <p:spPr bwMode="auto">
            <a:xfrm>
              <a:off x="2699792" y="4221088"/>
              <a:ext cx="1895040" cy="8496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85000"/>
                </a:lnSpc>
                <a:spcBef>
                  <a:spcPct val="0"/>
                </a:spcBef>
                <a:spcAft>
                  <a:spcPct val="0"/>
                </a:spcAft>
                <a:buClr>
                  <a:srgbClr val="000000"/>
                </a:buClr>
                <a:buSzPct val="45000"/>
              </a:pPr>
              <a:r>
                <a:rPr lang="en-US" sz="1600" b="1" dirty="0">
                  <a:latin typeface="Arial" panose="020B0604020202020204" pitchFamily="34" charset="0"/>
                </a:rPr>
                <a:t>Middle</a:t>
              </a:r>
            </a:p>
            <a:p>
              <a:pPr algn="ctr" defTabSz="413287" fontAlgn="base">
                <a:lnSpc>
                  <a:spcPct val="85000"/>
                </a:lnSpc>
                <a:spcBef>
                  <a:spcPct val="0"/>
                </a:spcBef>
                <a:spcAft>
                  <a:spcPct val="0"/>
                </a:spcAft>
                <a:buClr>
                  <a:srgbClr val="000000"/>
                </a:buClr>
                <a:buSzPct val="45000"/>
              </a:pPr>
              <a:r>
                <a:rPr lang="en-US" sz="1600" b="1" dirty="0">
                  <a:latin typeface="Arial" panose="020B0604020202020204" pitchFamily="34" charset="0"/>
                </a:rPr>
                <a:t> Income Trap </a:t>
              </a:r>
            </a:p>
          </p:txBody>
        </p:sp>
        <p:sp>
          <p:nvSpPr>
            <p:cNvPr id="13" name="Oval 15"/>
            <p:cNvSpPr>
              <a:spLocks noChangeArrowheads="1"/>
            </p:cNvSpPr>
            <p:nvPr/>
          </p:nvSpPr>
          <p:spPr bwMode="auto">
            <a:xfrm>
              <a:off x="3131840" y="5229200"/>
              <a:ext cx="1762560" cy="8496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85000"/>
                </a:lnSpc>
                <a:spcBef>
                  <a:spcPct val="0"/>
                </a:spcBef>
                <a:spcAft>
                  <a:spcPct val="0"/>
                </a:spcAft>
                <a:buClr>
                  <a:srgbClr val="000000"/>
                </a:buClr>
                <a:buSzPct val="45000"/>
              </a:pPr>
              <a:r>
                <a:rPr lang="en-US" sz="1600" b="1" dirty="0">
                  <a:latin typeface="Arial" panose="020B0604020202020204" pitchFamily="34" charset="0"/>
                </a:rPr>
                <a:t>Bonus </a:t>
              </a:r>
            </a:p>
            <a:p>
              <a:pPr algn="ctr" defTabSz="413287" fontAlgn="base">
                <a:lnSpc>
                  <a:spcPct val="85000"/>
                </a:lnSpc>
                <a:spcBef>
                  <a:spcPct val="0"/>
                </a:spcBef>
                <a:spcAft>
                  <a:spcPct val="0"/>
                </a:spcAft>
                <a:buClr>
                  <a:srgbClr val="000000"/>
                </a:buClr>
                <a:buSzPct val="45000"/>
              </a:pPr>
              <a:r>
                <a:rPr lang="en-US" sz="1600" b="1" dirty="0" err="1">
                  <a:latin typeface="Arial" panose="020B0604020202020204" pitchFamily="34" charset="0"/>
                </a:rPr>
                <a:t>Demografi</a:t>
              </a:r>
              <a:endParaRPr lang="en-US" sz="1600" b="1" dirty="0">
                <a:latin typeface="Arial" panose="020B0604020202020204" pitchFamily="34" charset="0"/>
              </a:endParaRPr>
            </a:p>
          </p:txBody>
        </p:sp>
        <p:sp>
          <p:nvSpPr>
            <p:cNvPr id="14" name="Oval 12"/>
            <p:cNvSpPr>
              <a:spLocks noChangeArrowheads="1"/>
            </p:cNvSpPr>
            <p:nvPr/>
          </p:nvSpPr>
          <p:spPr bwMode="auto">
            <a:xfrm>
              <a:off x="5004048" y="5229200"/>
              <a:ext cx="1959840" cy="849600"/>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07" tIns="41454" rIns="82907" bIns="41454" anchor="ctr"/>
            <a:lstStyle>
              <a:lvl1pPr>
                <a:defRPr>
                  <a:solidFill>
                    <a:schemeClr val="bg1"/>
                  </a:solidFill>
                  <a:latin typeface="Luxi Sans" pitchFamily="16" charset="0"/>
                  <a:cs typeface="Arial" panose="020B0604020202020204" pitchFamily="34" charset="0"/>
                </a:defRPr>
              </a:lvl1pPr>
              <a:lvl2pPr marL="742950" indent="-285750">
                <a:defRPr>
                  <a:solidFill>
                    <a:schemeClr val="bg1"/>
                  </a:solidFill>
                  <a:latin typeface="Luxi Sans" pitchFamily="16" charset="0"/>
                  <a:cs typeface="Arial" panose="020B0604020202020204" pitchFamily="34" charset="0"/>
                </a:defRPr>
              </a:lvl2pPr>
              <a:lvl3pPr marL="1143000" indent="-228600">
                <a:defRPr>
                  <a:solidFill>
                    <a:schemeClr val="bg1"/>
                  </a:solidFill>
                  <a:latin typeface="Luxi Sans" pitchFamily="16" charset="0"/>
                  <a:cs typeface="Arial" panose="020B0604020202020204" pitchFamily="34" charset="0"/>
                </a:defRPr>
              </a:lvl3pPr>
              <a:lvl4pPr marL="1600200" indent="-228600">
                <a:defRPr>
                  <a:solidFill>
                    <a:schemeClr val="bg1"/>
                  </a:solidFill>
                  <a:latin typeface="Luxi Sans" pitchFamily="16" charset="0"/>
                  <a:cs typeface="Arial" panose="020B0604020202020204" pitchFamily="34" charset="0"/>
                </a:defRPr>
              </a:lvl4pPr>
              <a:lvl5pPr marL="2057400" indent="-228600">
                <a:defRPr>
                  <a:solidFill>
                    <a:schemeClr val="bg1"/>
                  </a:solidFill>
                  <a:latin typeface="Luxi Sans" pitchFamily="16" charset="0"/>
                  <a:cs typeface="Arial" panose="020B0604020202020204" pitchFamily="34" charset="0"/>
                </a:defRPr>
              </a:lvl5pPr>
              <a:lvl6pPr marL="25146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4556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ctr" defTabSz="413287" fontAlgn="base">
                <a:lnSpc>
                  <a:spcPct val="85000"/>
                </a:lnSpc>
                <a:spcBef>
                  <a:spcPct val="0"/>
                </a:spcBef>
                <a:spcAft>
                  <a:spcPct val="0"/>
                </a:spcAft>
                <a:buClr>
                  <a:srgbClr val="000000"/>
                </a:buClr>
                <a:buSzPct val="45000"/>
              </a:pPr>
              <a:r>
                <a:rPr lang="id-ID" b="1" dirty="0" smtClean="0">
                  <a:solidFill>
                    <a:srgbClr val="000000"/>
                  </a:solidFill>
                  <a:latin typeface="Arial" panose="020B0604020202020204" pitchFamily="34" charset="0"/>
                </a:rPr>
                <a:t>China </a:t>
              </a:r>
            </a:p>
            <a:p>
              <a:pPr algn="ctr" defTabSz="413287" fontAlgn="base">
                <a:lnSpc>
                  <a:spcPct val="85000"/>
                </a:lnSpc>
                <a:spcBef>
                  <a:spcPct val="0"/>
                </a:spcBef>
                <a:spcAft>
                  <a:spcPct val="0"/>
                </a:spcAft>
                <a:buClr>
                  <a:srgbClr val="000000"/>
                </a:buClr>
                <a:buSzPct val="45000"/>
              </a:pPr>
              <a:r>
                <a:rPr lang="id-ID" b="1" dirty="0" smtClean="0">
                  <a:solidFill>
                    <a:srgbClr val="000000"/>
                  </a:solidFill>
                  <a:latin typeface="Arial" panose="020B0604020202020204" pitchFamily="34" charset="0"/>
                </a:rPr>
                <a:t>yg terus </a:t>
              </a:r>
            </a:p>
            <a:p>
              <a:pPr algn="ctr" defTabSz="413287" fontAlgn="base">
                <a:lnSpc>
                  <a:spcPct val="85000"/>
                </a:lnSpc>
                <a:spcBef>
                  <a:spcPct val="0"/>
                </a:spcBef>
                <a:spcAft>
                  <a:spcPct val="0"/>
                </a:spcAft>
                <a:buClr>
                  <a:srgbClr val="000000"/>
                </a:buClr>
                <a:buSzPct val="45000"/>
              </a:pPr>
              <a:r>
                <a:rPr lang="id-ID" b="1" dirty="0" smtClean="0">
                  <a:solidFill>
                    <a:srgbClr val="000000"/>
                  </a:solidFill>
                  <a:latin typeface="Arial" panose="020B0604020202020204" pitchFamily="34" charset="0"/>
                </a:rPr>
                <a:t>ekspansif</a:t>
              </a:r>
              <a:endParaRPr lang="en-US" b="1" dirty="0">
                <a:solidFill>
                  <a:srgbClr val="FFFFFF"/>
                </a:solidFill>
                <a:latin typeface="Arial" panose="020B0604020202020204" pitchFamily="34" charset="0"/>
              </a:endParaRPr>
            </a:p>
          </p:txBody>
        </p:sp>
      </p:grpSp>
    </p:spTree>
    <p:extLst>
      <p:ext uri="{BB962C8B-B14F-4D97-AF65-F5344CB8AC3E}">
        <p14:creationId xmlns:p14="http://schemas.microsoft.com/office/powerpoint/2010/main" val="31413266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714876" y="1057032"/>
            <a:ext cx="4429124" cy="748850"/>
          </a:xfrm>
          <a:prstGeom prst="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d-ID" sz="1100" dirty="0">
                <a:solidFill>
                  <a:prstClr val="black"/>
                </a:solidFill>
                <a:effectLst>
                  <a:outerShdw blurRad="38100" dist="38100" dir="2700000" algn="tl">
                    <a:srgbClr val="FFFFFF"/>
                  </a:outerShdw>
                </a:effectLst>
                <a:cs typeface="Arial" pitchFamily="34" charset="0"/>
              </a:rPr>
              <a:t/>
            </a:r>
            <a:br>
              <a:rPr lang="id-ID" sz="1100" dirty="0">
                <a:solidFill>
                  <a:prstClr val="black"/>
                </a:solidFill>
                <a:effectLst>
                  <a:outerShdw blurRad="38100" dist="38100" dir="2700000" algn="tl">
                    <a:srgbClr val="FFFFFF"/>
                  </a:outerShdw>
                </a:effectLst>
                <a:cs typeface="Arial" pitchFamily="34" charset="0"/>
              </a:rPr>
            </a:br>
            <a:r>
              <a:rPr lang="id-ID" sz="1100" b="1" dirty="0">
                <a:solidFill>
                  <a:srgbClr val="FF0000"/>
                </a:solidFill>
                <a:effectLst>
                  <a:outerShdw blurRad="38100" dist="38100" dir="2700000" algn="tl">
                    <a:srgbClr val="FFFFFF"/>
                  </a:outerShdw>
                </a:effectLst>
                <a:cs typeface="Arial" pitchFamily="34" charset="0"/>
              </a:rPr>
              <a:t>VISI  PROVINSI JAWA BARAT TAHUN </a:t>
            </a:r>
            <a:r>
              <a:rPr lang="id-ID" sz="1200" b="1" dirty="0">
                <a:solidFill>
                  <a:srgbClr val="FF0000"/>
                </a:solidFill>
                <a:effectLst>
                  <a:outerShdw blurRad="38100" dist="38100" dir="2700000" algn="tl">
                    <a:srgbClr val="FFFFFF"/>
                  </a:outerShdw>
                </a:effectLst>
                <a:cs typeface="Arial" pitchFamily="34" charset="0"/>
              </a:rPr>
              <a:t>2005 – 2025</a:t>
            </a:r>
            <a:r>
              <a:rPr lang="id-ID" sz="1100" b="1" dirty="0">
                <a:solidFill>
                  <a:srgbClr val="FF0000"/>
                </a:solidFill>
                <a:effectLst>
                  <a:outerShdw blurRad="38100" dist="38100" dir="2700000" algn="tl">
                    <a:srgbClr val="FFFFFF"/>
                  </a:outerShdw>
                </a:effectLst>
                <a:cs typeface="Arial" pitchFamily="34" charset="0"/>
              </a:rPr>
              <a:t> </a:t>
            </a:r>
            <a:r>
              <a:rPr lang="id-ID" sz="1100" dirty="0">
                <a:solidFill>
                  <a:prstClr val="black"/>
                </a:solidFill>
                <a:effectLst>
                  <a:outerShdw blurRad="38100" dist="38100" dir="2700000" algn="tl">
                    <a:srgbClr val="FFFFFF"/>
                  </a:outerShdw>
                </a:effectLst>
                <a:cs typeface="Arial" pitchFamily="34" charset="0"/>
              </a:rPr>
              <a:t/>
            </a:r>
            <a:br>
              <a:rPr lang="id-ID" sz="1100" dirty="0">
                <a:solidFill>
                  <a:prstClr val="black"/>
                </a:solidFill>
                <a:effectLst>
                  <a:outerShdw blurRad="38100" dist="38100" dir="2700000" algn="tl">
                    <a:srgbClr val="FFFFFF"/>
                  </a:outerShdw>
                </a:effectLst>
                <a:cs typeface="Arial" pitchFamily="34" charset="0"/>
              </a:rPr>
            </a:br>
            <a:r>
              <a:rPr lang="id-ID" sz="1100" dirty="0">
                <a:solidFill>
                  <a:srgbClr val="002060"/>
                </a:solidFill>
                <a:effectLst>
                  <a:outerShdw blurRad="38100" dist="38100" dir="2700000" algn="tl">
                    <a:srgbClr val="000000"/>
                  </a:outerShdw>
                </a:effectLst>
                <a:cs typeface="Arial" pitchFamily="34" charset="0"/>
              </a:rPr>
              <a:t>DENGAN IMAN DAN TAKWA, </a:t>
            </a:r>
          </a:p>
          <a:p>
            <a:pPr algn="ctr" fontAlgn="base">
              <a:spcBef>
                <a:spcPct val="0"/>
              </a:spcBef>
              <a:spcAft>
                <a:spcPct val="0"/>
              </a:spcAft>
              <a:defRPr/>
            </a:pPr>
            <a:r>
              <a:rPr lang="id-ID" sz="1100" dirty="0">
                <a:solidFill>
                  <a:srgbClr val="002060"/>
                </a:solidFill>
                <a:effectLst>
                  <a:outerShdw blurRad="38100" dist="38100" dir="2700000" algn="tl">
                    <a:srgbClr val="000000"/>
                  </a:outerShdw>
                </a:effectLst>
                <a:cs typeface="Arial" pitchFamily="34" charset="0"/>
              </a:rPr>
              <a:t>PROVINSI </a:t>
            </a:r>
            <a:r>
              <a:rPr lang="en-US" sz="1100" dirty="0">
                <a:solidFill>
                  <a:srgbClr val="002060"/>
                </a:solidFill>
                <a:effectLst>
                  <a:outerShdw blurRad="38100" dist="38100" dir="2700000" algn="tl">
                    <a:srgbClr val="000000"/>
                  </a:outerShdw>
                </a:effectLst>
                <a:cs typeface="Arial" pitchFamily="34" charset="0"/>
              </a:rPr>
              <a:t>JAWA BARAT</a:t>
            </a:r>
            <a:r>
              <a:rPr lang="id-ID" sz="1100" dirty="0">
                <a:solidFill>
                  <a:srgbClr val="002060"/>
                </a:solidFill>
                <a:effectLst>
                  <a:outerShdw blurRad="38100" dist="38100" dir="2700000" algn="tl">
                    <a:srgbClr val="000000"/>
                  </a:outerShdw>
                </a:effectLst>
                <a:cs typeface="Arial" pitchFamily="34" charset="0"/>
              </a:rPr>
              <a:t> TERMAJU DI INDONESIA</a:t>
            </a:r>
            <a:r>
              <a:rPr lang="id-ID" sz="1100" dirty="0">
                <a:solidFill>
                  <a:srgbClr val="002060"/>
                </a:solidFill>
                <a:cs typeface="Arial" pitchFamily="34" charset="0"/>
              </a:rPr>
              <a:t/>
            </a:r>
            <a:br>
              <a:rPr lang="id-ID" sz="1100" dirty="0">
                <a:solidFill>
                  <a:srgbClr val="002060"/>
                </a:solidFill>
                <a:cs typeface="Arial" pitchFamily="34" charset="0"/>
              </a:rPr>
            </a:br>
            <a:endParaRPr lang="en-US" sz="1100" dirty="0">
              <a:solidFill>
                <a:srgbClr val="002060"/>
              </a:solidFill>
              <a:effectLst>
                <a:outerShdw blurRad="38100" dist="38100" dir="2700000" algn="tl">
                  <a:srgbClr val="000000"/>
                </a:outerShdw>
              </a:effectLst>
              <a:cs typeface="Arial" pitchFamily="34" charset="0"/>
            </a:endParaRPr>
          </a:p>
        </p:txBody>
      </p:sp>
      <p:sp>
        <p:nvSpPr>
          <p:cNvPr id="14" name="Rectangle 5"/>
          <p:cNvSpPr>
            <a:spLocks noChangeArrowheads="1"/>
          </p:cNvSpPr>
          <p:nvPr/>
        </p:nvSpPr>
        <p:spPr bwMode="auto">
          <a:xfrm>
            <a:off x="4749217" y="1883671"/>
            <a:ext cx="4380271" cy="648929"/>
          </a:xfrm>
          <a:prstGeom prst="rect">
            <a:avLst/>
          </a:prstGeom>
          <a:solidFill>
            <a:schemeClr val="tx2">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lgn="ctr" fontAlgn="base">
              <a:spcBef>
                <a:spcPct val="0"/>
              </a:spcBef>
              <a:spcAft>
                <a:spcPct val="0"/>
              </a:spcAft>
              <a:defRPr/>
            </a:pPr>
            <a:r>
              <a:rPr lang="en-US" sz="1600" b="1" dirty="0">
                <a:solidFill>
                  <a:srgbClr val="FF0000"/>
                </a:solidFill>
                <a:effectLst>
                  <a:outerShdw blurRad="38100" dist="38100" dir="2700000" algn="tl">
                    <a:srgbClr val="000000">
                      <a:alpha val="43137"/>
                    </a:srgbClr>
                  </a:outerShdw>
                </a:effectLst>
              </a:rPr>
              <a:t>TUJUH BIDANG UNGGULAN SEBAGAI PENCIRI </a:t>
            </a:r>
          </a:p>
          <a:p>
            <a:pPr algn="ctr" fontAlgn="base">
              <a:spcBef>
                <a:spcPct val="0"/>
              </a:spcBef>
              <a:spcAft>
                <a:spcPct val="0"/>
              </a:spcAft>
              <a:defRPr/>
            </a:pPr>
            <a:r>
              <a:rPr lang="en-US" sz="1600" b="1" dirty="0" err="1">
                <a:solidFill>
                  <a:prstClr val="white"/>
                </a:solidFill>
                <a:effectLst>
                  <a:outerShdw blurRad="38100" dist="38100" dir="2700000" algn="tl">
                    <a:srgbClr val="000000">
                      <a:alpha val="43137"/>
                    </a:srgbClr>
                  </a:outerShdw>
                </a:effectLst>
              </a:rPr>
              <a:t>Jawa</a:t>
            </a:r>
            <a:r>
              <a:rPr lang="en-US" sz="1600" b="1" dirty="0">
                <a:solidFill>
                  <a:prstClr val="white"/>
                </a:solidFill>
                <a:effectLst>
                  <a:outerShdw blurRad="38100" dist="38100" dir="2700000" algn="tl">
                    <a:srgbClr val="000000">
                      <a:alpha val="43137"/>
                    </a:srgbClr>
                  </a:outerShdw>
                </a:effectLst>
              </a:rPr>
              <a:t> Barat </a:t>
            </a:r>
            <a:r>
              <a:rPr lang="en-US" sz="1600" b="1" dirty="0">
                <a:solidFill>
                  <a:srgbClr val="FFC000"/>
                </a:solidFill>
                <a:effectLst>
                  <a:outerShdw blurRad="38100" dist="38100" dir="2700000" algn="tl">
                    <a:srgbClr val="000000">
                      <a:alpha val="43137"/>
                    </a:srgbClr>
                  </a:outerShdw>
                </a:effectLst>
              </a:rPr>
              <a:t>TERMAJU DI INDONESIA TAHUN 2025</a:t>
            </a:r>
          </a:p>
        </p:txBody>
      </p:sp>
      <p:graphicFrame>
        <p:nvGraphicFramePr>
          <p:cNvPr id="16" name="Content Placeholder 18"/>
          <p:cNvGraphicFramePr>
            <a:graphicFrameLocks noGrp="1"/>
          </p:cNvGraphicFramePr>
          <p:nvPr>
            <p:ph sz="half" idx="4294967295"/>
          </p:nvPr>
        </p:nvGraphicFramePr>
        <p:xfrm>
          <a:off x="4724403" y="2598617"/>
          <a:ext cx="4343670" cy="500048"/>
        </p:xfrm>
        <a:graphic>
          <a:graphicData uri="http://schemas.openxmlformats.org/drawingml/2006/table">
            <a:tbl>
              <a:tblPr firstRow="1" bandRow="1">
                <a:tableStyleId>{18603FDC-E32A-4AB5-989C-0864C3EAD2B8}</a:tableStyleId>
              </a:tblPr>
              <a:tblGrid>
                <a:gridCol w="4343670"/>
              </a:tblGrid>
              <a:tr h="500048">
                <a:tc>
                  <a:txBody>
                    <a:bodyPr/>
                    <a:lstStyle/>
                    <a:p>
                      <a:pPr marL="342900" indent="-342900">
                        <a:buClr>
                          <a:schemeClr val="tx1"/>
                        </a:buClr>
                        <a:buFont typeface="+mj-lt"/>
                        <a:buAutoNum type="arabicPeriod"/>
                      </a:pPr>
                      <a:r>
                        <a:rPr lang="en-US" sz="1100" b="1" dirty="0" smtClean="0">
                          <a:solidFill>
                            <a:schemeClr val="tx1"/>
                          </a:solidFill>
                          <a:latin typeface="+mj-lt"/>
                        </a:rPr>
                        <a:t>PENYELENGGARAAN </a:t>
                      </a:r>
                      <a:r>
                        <a:rPr lang="en-US" sz="1100" b="1" dirty="0" err="1" smtClean="0">
                          <a:solidFill>
                            <a:schemeClr val="tx1"/>
                          </a:solidFill>
                          <a:latin typeface="+mj-lt"/>
                        </a:rPr>
                        <a:t>Pemerintahan</a:t>
                      </a:r>
                      <a:r>
                        <a:rPr lang="en-US" sz="1100" b="1" dirty="0" smtClean="0">
                          <a:solidFill>
                            <a:schemeClr val="tx1"/>
                          </a:solidFill>
                          <a:latin typeface="+mj-lt"/>
                        </a:rPr>
                        <a:t> YANG </a:t>
                      </a:r>
                      <a:r>
                        <a:rPr lang="en-US" sz="1100" b="1" dirty="0" err="1" smtClean="0">
                          <a:solidFill>
                            <a:schemeClr val="tx1"/>
                          </a:solidFill>
                          <a:latin typeface="+mj-lt"/>
                        </a:rPr>
                        <a:t>Bermutu</a:t>
                      </a:r>
                      <a:r>
                        <a:rPr lang="en-US" sz="1100" b="1" dirty="0" smtClean="0">
                          <a:solidFill>
                            <a:schemeClr val="tx1"/>
                          </a:solidFill>
                          <a:latin typeface="+mj-lt"/>
                        </a:rPr>
                        <a:t> (Beyond</a:t>
                      </a:r>
                      <a:r>
                        <a:rPr lang="en-US" sz="1100" b="1" baseline="0" dirty="0" smtClean="0">
                          <a:solidFill>
                            <a:schemeClr val="tx1"/>
                          </a:solidFill>
                          <a:latin typeface="+mj-lt"/>
                        </a:rPr>
                        <a:t> the expectation)</a:t>
                      </a:r>
                      <a:r>
                        <a:rPr lang="en-US" sz="1100" b="1" dirty="0" smtClean="0">
                          <a:solidFill>
                            <a:schemeClr val="tx1"/>
                          </a:solidFill>
                          <a:latin typeface="+mj-lt"/>
                        </a:rPr>
                        <a:t>, </a:t>
                      </a:r>
                      <a:r>
                        <a:rPr lang="en-US" sz="1100" b="1" dirty="0" err="1" smtClean="0">
                          <a:solidFill>
                            <a:schemeClr val="tx1"/>
                          </a:solidFill>
                          <a:latin typeface="+mj-lt"/>
                        </a:rPr>
                        <a:t>Akuntabel</a:t>
                      </a:r>
                      <a:r>
                        <a:rPr lang="en-US" sz="1100" b="1" dirty="0" smtClean="0">
                          <a:solidFill>
                            <a:schemeClr val="tx1"/>
                          </a:solidFill>
                          <a:latin typeface="+mj-lt"/>
                        </a:rPr>
                        <a:t> </a:t>
                      </a:r>
                      <a:r>
                        <a:rPr lang="en-US" sz="1100" b="1" dirty="0" err="1" smtClean="0">
                          <a:solidFill>
                            <a:schemeClr val="tx1"/>
                          </a:solidFill>
                          <a:latin typeface="+mj-lt"/>
                        </a:rPr>
                        <a:t>dan</a:t>
                      </a:r>
                      <a:r>
                        <a:rPr lang="en-US" sz="1100" b="1" dirty="0" smtClean="0">
                          <a:solidFill>
                            <a:schemeClr val="tx1"/>
                          </a:solidFill>
                          <a:latin typeface="+mj-lt"/>
                        </a:rPr>
                        <a:t> BERBASIS </a:t>
                      </a:r>
                      <a:r>
                        <a:rPr lang="en-US" sz="1100" b="1" dirty="0" err="1" smtClean="0">
                          <a:solidFill>
                            <a:schemeClr val="tx1"/>
                          </a:solidFill>
                          <a:latin typeface="+mj-lt"/>
                        </a:rPr>
                        <a:t>Ilmu</a:t>
                      </a:r>
                      <a:r>
                        <a:rPr lang="en-US" sz="1100" b="1" dirty="0" smtClean="0">
                          <a:solidFill>
                            <a:schemeClr val="tx1"/>
                          </a:solidFill>
                          <a:latin typeface="+mj-lt"/>
                        </a:rPr>
                        <a:t> </a:t>
                      </a:r>
                      <a:r>
                        <a:rPr lang="en-US" sz="1100" b="1" dirty="0" err="1" smtClean="0">
                          <a:solidFill>
                            <a:schemeClr val="tx1"/>
                          </a:solidFill>
                          <a:latin typeface="+mj-lt"/>
                        </a:rPr>
                        <a:t>Pengetahuan</a:t>
                      </a:r>
                      <a:r>
                        <a:rPr lang="en-US" sz="1100" b="1" dirty="0" smtClean="0">
                          <a:solidFill>
                            <a:schemeClr val="tx1"/>
                          </a:solidFill>
                          <a:latin typeface="+mj-lt"/>
                        </a:rPr>
                        <a:t>.</a:t>
                      </a:r>
                      <a:endParaRPr lang="en-US" sz="1100" b="1" dirty="0">
                        <a:solidFill>
                          <a:schemeClr val="tx1"/>
                        </a:solidFill>
                        <a:latin typeface="+mj-lt"/>
                      </a:endParaRPr>
                    </a:p>
                  </a:txBody>
                  <a:tcPr>
                    <a:solidFill>
                      <a:schemeClr val="bg1">
                        <a:lumMod val="85000"/>
                      </a:schemeClr>
                    </a:solidFill>
                  </a:tcPr>
                </a:tc>
              </a:tr>
            </a:tbl>
          </a:graphicData>
        </a:graphic>
      </p:graphicFrame>
      <p:graphicFrame>
        <p:nvGraphicFramePr>
          <p:cNvPr id="17" name="Content Placeholder 18"/>
          <p:cNvGraphicFramePr>
            <a:graphicFrameLocks/>
          </p:cNvGraphicFramePr>
          <p:nvPr/>
        </p:nvGraphicFramePr>
        <p:xfrm>
          <a:off x="4721278" y="3181802"/>
          <a:ext cx="4348983" cy="457200"/>
        </p:xfrm>
        <a:graphic>
          <a:graphicData uri="http://schemas.openxmlformats.org/drawingml/2006/table">
            <a:tbl>
              <a:tblPr firstRow="1" bandRow="1">
                <a:tableStyleId>{18603FDC-E32A-4AB5-989C-0864C3EAD2B8}</a:tableStyleId>
              </a:tblPr>
              <a:tblGrid>
                <a:gridCol w="4348983"/>
              </a:tblGrid>
              <a:tr h="428628">
                <a:tc>
                  <a:txBody>
                    <a:bodyPr/>
                    <a:lstStyle/>
                    <a:p>
                      <a:pPr marL="342900" indent="-342900">
                        <a:buFont typeface="+mj-lt"/>
                        <a:buAutoNum type="arabicPeriod" startAt="2"/>
                      </a:pPr>
                      <a:r>
                        <a:rPr lang="en-US" sz="1200" b="1" dirty="0" err="1" smtClean="0">
                          <a:solidFill>
                            <a:schemeClr val="tx1"/>
                          </a:solidFill>
                          <a:latin typeface="+mj-lt"/>
                        </a:rPr>
                        <a:t>Masyarakat</a:t>
                      </a:r>
                      <a:r>
                        <a:rPr lang="en-US" sz="1200" b="1" dirty="0" smtClean="0">
                          <a:solidFill>
                            <a:schemeClr val="tx1"/>
                          </a:solidFill>
                          <a:latin typeface="+mj-lt"/>
                        </a:rPr>
                        <a:t>  Yang  </a:t>
                      </a:r>
                      <a:r>
                        <a:rPr lang="en-US" sz="1200" b="1" dirty="0" err="1" smtClean="0">
                          <a:solidFill>
                            <a:schemeClr val="tx1"/>
                          </a:solidFill>
                          <a:latin typeface="+mj-lt"/>
                        </a:rPr>
                        <a:t>Cerdas</a:t>
                      </a:r>
                      <a:r>
                        <a:rPr lang="en-US" sz="1200" b="1" dirty="0" smtClean="0">
                          <a:solidFill>
                            <a:schemeClr val="tx1"/>
                          </a:solidFill>
                          <a:latin typeface="+mj-lt"/>
                        </a:rPr>
                        <a:t>, </a:t>
                      </a:r>
                      <a:r>
                        <a:rPr lang="en-US" sz="1200" b="1" dirty="0" err="1" smtClean="0">
                          <a:solidFill>
                            <a:schemeClr val="tx1"/>
                          </a:solidFill>
                          <a:latin typeface="+mj-lt"/>
                        </a:rPr>
                        <a:t>Produktif</a:t>
                      </a:r>
                      <a:r>
                        <a:rPr lang="en-US" sz="1200" b="1" dirty="0" smtClean="0">
                          <a:solidFill>
                            <a:schemeClr val="tx1"/>
                          </a:solidFill>
                          <a:latin typeface="+mj-lt"/>
                        </a:rPr>
                        <a:t> </a:t>
                      </a:r>
                      <a:r>
                        <a:rPr lang="en-US" sz="1200" b="1" dirty="0" err="1" smtClean="0">
                          <a:solidFill>
                            <a:schemeClr val="tx1"/>
                          </a:solidFill>
                          <a:latin typeface="+mj-lt"/>
                        </a:rPr>
                        <a:t>dan</a:t>
                      </a:r>
                      <a:r>
                        <a:rPr lang="en-US" sz="1200" b="1" dirty="0" smtClean="0">
                          <a:solidFill>
                            <a:schemeClr val="tx1"/>
                          </a:solidFill>
                          <a:latin typeface="+mj-lt"/>
                        </a:rPr>
                        <a:t> </a:t>
                      </a:r>
                      <a:r>
                        <a:rPr lang="en-US" sz="1200" b="1" dirty="0" err="1" smtClean="0">
                          <a:solidFill>
                            <a:schemeClr val="tx1"/>
                          </a:solidFill>
                          <a:latin typeface="+mj-lt"/>
                        </a:rPr>
                        <a:t>Berdaya</a:t>
                      </a:r>
                      <a:r>
                        <a:rPr lang="en-US" sz="1200" b="1" dirty="0" smtClean="0">
                          <a:solidFill>
                            <a:schemeClr val="tx1"/>
                          </a:solidFill>
                          <a:latin typeface="+mj-lt"/>
                        </a:rPr>
                        <a:t> </a:t>
                      </a:r>
                      <a:r>
                        <a:rPr lang="en-US" sz="1200" b="1" dirty="0" err="1" smtClean="0">
                          <a:solidFill>
                            <a:schemeClr val="tx1"/>
                          </a:solidFill>
                          <a:latin typeface="+mj-lt"/>
                        </a:rPr>
                        <a:t>Saing</a:t>
                      </a:r>
                      <a:r>
                        <a:rPr lang="en-US" sz="1200" b="1" dirty="0" smtClean="0">
                          <a:solidFill>
                            <a:schemeClr val="tx1"/>
                          </a:solidFill>
                          <a:latin typeface="+mj-lt"/>
                        </a:rPr>
                        <a:t> TINGGI.</a:t>
                      </a:r>
                      <a:endParaRPr lang="en-US" sz="1200" b="1" dirty="0">
                        <a:solidFill>
                          <a:schemeClr val="tx1"/>
                        </a:solidFill>
                        <a:latin typeface="+mj-lt"/>
                      </a:endParaRPr>
                    </a:p>
                  </a:txBody>
                  <a:tcPr>
                    <a:solidFill>
                      <a:schemeClr val="bg1">
                        <a:lumMod val="85000"/>
                      </a:schemeClr>
                    </a:solidFill>
                  </a:tcPr>
                </a:tc>
              </a:tr>
            </a:tbl>
          </a:graphicData>
        </a:graphic>
      </p:graphicFrame>
      <p:graphicFrame>
        <p:nvGraphicFramePr>
          <p:cNvPr id="18" name="Content Placeholder 18"/>
          <p:cNvGraphicFramePr>
            <a:graphicFrameLocks/>
          </p:cNvGraphicFramePr>
          <p:nvPr/>
        </p:nvGraphicFramePr>
        <p:xfrm>
          <a:off x="4726194" y="3741607"/>
          <a:ext cx="4338360" cy="357190"/>
        </p:xfrm>
        <a:graphic>
          <a:graphicData uri="http://schemas.openxmlformats.org/drawingml/2006/table">
            <a:tbl>
              <a:tblPr firstRow="1" bandRow="1">
                <a:tableStyleId>{18603FDC-E32A-4AB5-989C-0864C3EAD2B8}</a:tableStyleId>
              </a:tblPr>
              <a:tblGrid>
                <a:gridCol w="4338360"/>
              </a:tblGrid>
              <a:tr h="357190">
                <a:tc>
                  <a:txBody>
                    <a:bodyPr/>
                    <a:lstStyle/>
                    <a:p>
                      <a:pPr marL="342900" indent="-342900">
                        <a:buClr>
                          <a:schemeClr val="tx1"/>
                        </a:buClr>
                        <a:buFont typeface="+mj-lt"/>
                        <a:buAutoNum type="arabicPeriod" startAt="3"/>
                      </a:pPr>
                      <a:r>
                        <a:rPr lang="en-US" sz="1100" b="1" dirty="0" smtClean="0">
                          <a:solidFill>
                            <a:schemeClr val="tx1"/>
                          </a:solidFill>
                          <a:latin typeface="+mj-lt"/>
                        </a:rPr>
                        <a:t>PENGELOLAAN </a:t>
                      </a:r>
                      <a:r>
                        <a:rPr lang="en-US" sz="1100" b="1" dirty="0" err="1" smtClean="0">
                          <a:solidFill>
                            <a:schemeClr val="tx1"/>
                          </a:solidFill>
                          <a:latin typeface="+mj-lt"/>
                        </a:rPr>
                        <a:t>Pertanian</a:t>
                      </a:r>
                      <a:r>
                        <a:rPr lang="en-US" sz="1100" b="1" dirty="0" smtClean="0">
                          <a:solidFill>
                            <a:schemeClr val="tx1"/>
                          </a:solidFill>
                          <a:latin typeface="+mj-lt"/>
                        </a:rPr>
                        <a:t> </a:t>
                      </a:r>
                      <a:r>
                        <a:rPr lang="id-ID" sz="1100" b="1" dirty="0" smtClean="0">
                          <a:solidFill>
                            <a:schemeClr val="tx1"/>
                          </a:solidFill>
                          <a:latin typeface="+mj-lt"/>
                        </a:rPr>
                        <a:t>d</a:t>
                      </a:r>
                      <a:r>
                        <a:rPr lang="en-US" sz="1100" b="1" dirty="0" smtClean="0">
                          <a:solidFill>
                            <a:schemeClr val="tx1"/>
                          </a:solidFill>
                          <a:latin typeface="+mj-lt"/>
                        </a:rPr>
                        <a:t>an </a:t>
                      </a:r>
                      <a:r>
                        <a:rPr lang="en-US" sz="1100" b="1" dirty="0" err="1" smtClean="0">
                          <a:solidFill>
                            <a:schemeClr val="tx1"/>
                          </a:solidFill>
                          <a:latin typeface="+mj-lt"/>
                        </a:rPr>
                        <a:t>Kelautan</a:t>
                      </a:r>
                      <a:r>
                        <a:rPr lang="en-US" sz="1000" b="0" dirty="0" smtClean="0">
                          <a:solidFill>
                            <a:schemeClr val="tx1"/>
                          </a:solidFill>
                          <a:latin typeface="+mj-lt"/>
                        </a:rPr>
                        <a:t>.</a:t>
                      </a:r>
                      <a:endParaRPr lang="en-US" sz="1000" b="0" dirty="0">
                        <a:latin typeface="+mj-lt"/>
                      </a:endParaRPr>
                    </a:p>
                  </a:txBody>
                  <a:tcPr>
                    <a:solidFill>
                      <a:schemeClr val="bg1">
                        <a:lumMod val="85000"/>
                      </a:schemeClr>
                    </a:solidFill>
                  </a:tcPr>
                </a:tc>
              </a:tr>
            </a:tbl>
          </a:graphicData>
        </a:graphic>
      </p:graphicFrame>
      <p:graphicFrame>
        <p:nvGraphicFramePr>
          <p:cNvPr id="19" name="Content Placeholder 18"/>
          <p:cNvGraphicFramePr>
            <a:graphicFrameLocks/>
          </p:cNvGraphicFramePr>
          <p:nvPr/>
        </p:nvGraphicFramePr>
        <p:xfrm>
          <a:off x="4734233" y="4170234"/>
          <a:ext cx="4341984" cy="589972"/>
        </p:xfrm>
        <a:graphic>
          <a:graphicData uri="http://schemas.openxmlformats.org/drawingml/2006/table">
            <a:tbl>
              <a:tblPr firstRow="1" bandRow="1">
                <a:tableStyleId>{18603FDC-E32A-4AB5-989C-0864C3EAD2B8}</a:tableStyleId>
              </a:tblPr>
              <a:tblGrid>
                <a:gridCol w="4341984"/>
              </a:tblGrid>
              <a:tr h="589972">
                <a:tc>
                  <a:txBody>
                    <a:bodyPr/>
                    <a:lstStyle/>
                    <a:p>
                      <a:pPr marL="342900" indent="-342900">
                        <a:buFont typeface="+mj-lt"/>
                        <a:buAutoNum type="arabicPeriod" startAt="4"/>
                      </a:pPr>
                      <a:r>
                        <a:rPr lang="en-US" sz="1200" b="0" dirty="0" err="1" smtClean="0">
                          <a:solidFill>
                            <a:schemeClr val="tx1"/>
                          </a:solidFill>
                          <a:latin typeface="+mj-lt"/>
                        </a:rPr>
                        <a:t>Energi</a:t>
                      </a:r>
                      <a:r>
                        <a:rPr lang="en-US" sz="1200" b="0" dirty="0" smtClean="0">
                          <a:solidFill>
                            <a:schemeClr val="tx1"/>
                          </a:solidFill>
                          <a:latin typeface="+mj-lt"/>
                        </a:rPr>
                        <a:t> </a:t>
                      </a:r>
                      <a:r>
                        <a:rPr lang="en-US" sz="1200" b="0" dirty="0" err="1" smtClean="0">
                          <a:solidFill>
                            <a:schemeClr val="tx1"/>
                          </a:solidFill>
                          <a:latin typeface="+mj-lt"/>
                        </a:rPr>
                        <a:t>Baru</a:t>
                      </a:r>
                      <a:r>
                        <a:rPr lang="en-US" sz="1200" b="0" dirty="0" smtClean="0">
                          <a:solidFill>
                            <a:schemeClr val="tx1"/>
                          </a:solidFill>
                          <a:latin typeface="+mj-lt"/>
                        </a:rPr>
                        <a:t> </a:t>
                      </a:r>
                      <a:r>
                        <a:rPr lang="en-US" sz="1200" b="0" dirty="0" err="1" smtClean="0">
                          <a:solidFill>
                            <a:schemeClr val="tx1"/>
                          </a:solidFill>
                          <a:latin typeface="+mj-lt"/>
                        </a:rPr>
                        <a:t>dan</a:t>
                      </a:r>
                      <a:r>
                        <a:rPr lang="en-US" sz="1200" b="0" dirty="0" smtClean="0">
                          <a:solidFill>
                            <a:schemeClr val="tx1"/>
                          </a:solidFill>
                          <a:latin typeface="+mj-lt"/>
                        </a:rPr>
                        <a:t> </a:t>
                      </a:r>
                      <a:r>
                        <a:rPr lang="en-US" sz="1200" b="1" dirty="0" smtClean="0">
                          <a:solidFill>
                            <a:schemeClr val="tx1"/>
                          </a:solidFill>
                          <a:latin typeface="+mj-lt"/>
                        </a:rPr>
                        <a:t>TERBAHARUKAN SERTA PENGELOLAAN  SUMBER DAYA AIR.</a:t>
                      </a:r>
                      <a:endParaRPr lang="en-US" sz="1200" b="1" dirty="0">
                        <a:solidFill>
                          <a:schemeClr val="tx1"/>
                        </a:solidFill>
                        <a:latin typeface="+mj-lt"/>
                      </a:endParaRPr>
                    </a:p>
                  </a:txBody>
                  <a:tcPr>
                    <a:solidFill>
                      <a:schemeClr val="bg1">
                        <a:lumMod val="85000"/>
                      </a:schemeClr>
                    </a:solidFill>
                  </a:tcPr>
                </a:tc>
              </a:tr>
            </a:tbl>
          </a:graphicData>
        </a:graphic>
      </p:graphicFrame>
      <p:graphicFrame>
        <p:nvGraphicFramePr>
          <p:cNvPr id="20" name="Content Placeholder 18"/>
          <p:cNvGraphicFramePr>
            <a:graphicFrameLocks/>
          </p:cNvGraphicFramePr>
          <p:nvPr/>
        </p:nvGraphicFramePr>
        <p:xfrm>
          <a:off x="4714876" y="4813308"/>
          <a:ext cx="4349952" cy="540813"/>
        </p:xfrm>
        <a:graphic>
          <a:graphicData uri="http://schemas.openxmlformats.org/drawingml/2006/table">
            <a:tbl>
              <a:tblPr firstRow="1" bandRow="1">
                <a:tableStyleId>{18603FDC-E32A-4AB5-989C-0864C3EAD2B8}</a:tableStyleId>
              </a:tblPr>
              <a:tblGrid>
                <a:gridCol w="4349952"/>
              </a:tblGrid>
              <a:tr h="540813">
                <a:tc>
                  <a:txBody>
                    <a:bodyPr/>
                    <a:lstStyle/>
                    <a:p>
                      <a:pPr marL="342900" indent="-342900">
                        <a:buFont typeface="+mj-lt"/>
                        <a:buAutoNum type="arabicPeriod" startAt="5"/>
                      </a:pPr>
                      <a:r>
                        <a:rPr lang="en-US" sz="1200" b="1" dirty="0" err="1" smtClean="0">
                          <a:solidFill>
                            <a:schemeClr val="tx1"/>
                          </a:solidFill>
                          <a:latin typeface="+mj-lt"/>
                        </a:rPr>
                        <a:t>Industri</a:t>
                      </a:r>
                      <a:r>
                        <a:rPr lang="en-US" sz="1200" b="1" dirty="0" smtClean="0">
                          <a:solidFill>
                            <a:schemeClr val="tx1"/>
                          </a:solidFill>
                          <a:latin typeface="+mj-lt"/>
                        </a:rPr>
                        <a:t> </a:t>
                      </a:r>
                      <a:r>
                        <a:rPr lang="en-US" sz="1200" b="1" dirty="0" err="1" smtClean="0">
                          <a:solidFill>
                            <a:schemeClr val="tx1"/>
                          </a:solidFill>
                          <a:latin typeface="+mj-lt"/>
                        </a:rPr>
                        <a:t>Manufaktur</a:t>
                      </a:r>
                      <a:r>
                        <a:rPr lang="en-US" sz="1200" b="1" dirty="0" smtClean="0">
                          <a:solidFill>
                            <a:schemeClr val="tx1"/>
                          </a:solidFill>
                          <a:latin typeface="+mj-lt"/>
                        </a:rPr>
                        <a:t>, INDUSTRI JASA </a:t>
                      </a:r>
                      <a:r>
                        <a:rPr lang="id-ID" sz="1200" b="1" dirty="0" smtClean="0">
                          <a:solidFill>
                            <a:schemeClr val="tx1"/>
                          </a:solidFill>
                          <a:latin typeface="+mj-lt"/>
                        </a:rPr>
                        <a:t>dan</a:t>
                      </a:r>
                      <a:r>
                        <a:rPr lang="en-US" sz="1200" b="1" dirty="0" smtClean="0">
                          <a:solidFill>
                            <a:schemeClr val="tx1"/>
                          </a:solidFill>
                          <a:latin typeface="+mj-lt"/>
                        </a:rPr>
                        <a:t> INDUSTRI KREATIF.</a:t>
                      </a:r>
                      <a:endParaRPr lang="en-US" sz="1200" b="1" dirty="0">
                        <a:solidFill>
                          <a:schemeClr val="tx1"/>
                        </a:solidFill>
                        <a:latin typeface="+mj-lt"/>
                      </a:endParaRPr>
                    </a:p>
                  </a:txBody>
                  <a:tcPr>
                    <a:solidFill>
                      <a:schemeClr val="bg1">
                        <a:lumMod val="85000"/>
                      </a:schemeClr>
                    </a:solidFill>
                  </a:tcPr>
                </a:tc>
              </a:tr>
            </a:tbl>
          </a:graphicData>
        </a:graphic>
      </p:graphicFrame>
      <p:graphicFrame>
        <p:nvGraphicFramePr>
          <p:cNvPr id="21" name="Content Placeholder 18"/>
          <p:cNvGraphicFramePr>
            <a:graphicFrameLocks/>
          </p:cNvGraphicFramePr>
          <p:nvPr/>
        </p:nvGraphicFramePr>
        <p:xfrm>
          <a:off x="4734236" y="5413708"/>
          <a:ext cx="4341982" cy="668630"/>
        </p:xfrm>
        <a:graphic>
          <a:graphicData uri="http://schemas.openxmlformats.org/drawingml/2006/table">
            <a:tbl>
              <a:tblPr firstRow="1" bandRow="1">
                <a:tableStyleId>{18603FDC-E32A-4AB5-989C-0864C3EAD2B8}</a:tableStyleId>
              </a:tblPr>
              <a:tblGrid>
                <a:gridCol w="4341982"/>
              </a:tblGrid>
              <a:tr h="668630">
                <a:tc>
                  <a:txBody>
                    <a:bodyPr/>
                    <a:lstStyle/>
                    <a:p>
                      <a:pPr marL="342900" indent="-342900">
                        <a:buFont typeface="+mj-lt"/>
                        <a:buAutoNum type="arabicPeriod" startAt="6"/>
                      </a:pPr>
                      <a:r>
                        <a:rPr lang="en-US" sz="1200" b="1" i="1" dirty="0" err="1" smtClean="0">
                          <a:solidFill>
                            <a:schemeClr val="tx1"/>
                          </a:solidFill>
                          <a:latin typeface="+mj-lt"/>
                        </a:rPr>
                        <a:t>Infrastruktur</a:t>
                      </a:r>
                      <a:r>
                        <a:rPr lang="en-US" sz="1200" b="1" i="1" dirty="0" smtClean="0">
                          <a:solidFill>
                            <a:schemeClr val="tx1"/>
                          </a:solidFill>
                          <a:latin typeface="+mj-lt"/>
                        </a:rPr>
                        <a:t> Yang </a:t>
                      </a:r>
                      <a:r>
                        <a:rPr lang="en-US" sz="1200" b="1" i="1" dirty="0" err="1" smtClean="0">
                          <a:solidFill>
                            <a:schemeClr val="tx1"/>
                          </a:solidFill>
                          <a:latin typeface="+mj-lt"/>
                        </a:rPr>
                        <a:t>Handal</a:t>
                      </a:r>
                      <a:r>
                        <a:rPr lang="en-US" sz="1200" b="1" i="1" dirty="0" smtClean="0">
                          <a:solidFill>
                            <a:schemeClr val="tx1"/>
                          </a:solidFill>
                          <a:latin typeface="+mj-lt"/>
                        </a:rPr>
                        <a:t> </a:t>
                      </a:r>
                      <a:r>
                        <a:rPr lang="en-US" sz="1200" b="1" i="1" dirty="0" err="1" smtClean="0">
                          <a:solidFill>
                            <a:schemeClr val="tx1"/>
                          </a:solidFill>
                          <a:latin typeface="+mj-lt"/>
                        </a:rPr>
                        <a:t>dan</a:t>
                      </a:r>
                      <a:r>
                        <a:rPr lang="en-US" sz="1200" b="1" i="1" dirty="0" smtClean="0">
                          <a:solidFill>
                            <a:schemeClr val="tx1"/>
                          </a:solidFill>
                          <a:latin typeface="+mj-lt"/>
                        </a:rPr>
                        <a:t> </a:t>
                      </a:r>
                      <a:r>
                        <a:rPr lang="en-US" sz="1200" b="1" i="1" dirty="0" err="1" smtClean="0">
                          <a:solidFill>
                            <a:schemeClr val="tx1"/>
                          </a:solidFill>
                          <a:latin typeface="+mj-lt"/>
                        </a:rPr>
                        <a:t>Pengelolaan</a:t>
                      </a:r>
                      <a:r>
                        <a:rPr lang="en-US" sz="1200" b="1" i="1" dirty="0" smtClean="0">
                          <a:solidFill>
                            <a:schemeClr val="tx1"/>
                          </a:solidFill>
                          <a:latin typeface="+mj-lt"/>
                        </a:rPr>
                        <a:t> </a:t>
                      </a:r>
                      <a:r>
                        <a:rPr lang="en-US" sz="1200" b="1" i="1" dirty="0" err="1" smtClean="0">
                          <a:solidFill>
                            <a:schemeClr val="tx1"/>
                          </a:solidFill>
                          <a:latin typeface="+mj-lt"/>
                        </a:rPr>
                        <a:t>Lingkungan</a:t>
                      </a:r>
                      <a:r>
                        <a:rPr lang="en-US" sz="1200" b="1" i="1" dirty="0" smtClean="0">
                          <a:solidFill>
                            <a:schemeClr val="tx1"/>
                          </a:solidFill>
                          <a:latin typeface="+mj-lt"/>
                        </a:rPr>
                        <a:t>  </a:t>
                      </a:r>
                      <a:r>
                        <a:rPr lang="en-US" sz="1200" b="1" i="1" dirty="0" err="1" smtClean="0">
                          <a:solidFill>
                            <a:schemeClr val="tx1"/>
                          </a:solidFill>
                          <a:latin typeface="+mj-lt"/>
                        </a:rPr>
                        <a:t>Hidup</a:t>
                      </a:r>
                      <a:r>
                        <a:rPr lang="en-US" sz="1200" b="1" i="1" dirty="0" smtClean="0">
                          <a:solidFill>
                            <a:schemeClr val="tx1"/>
                          </a:solidFill>
                          <a:latin typeface="+mj-lt"/>
                        </a:rPr>
                        <a:t> </a:t>
                      </a:r>
                      <a:r>
                        <a:rPr lang="en-US" sz="1200" b="1" i="0" dirty="0" smtClean="0">
                          <a:solidFill>
                            <a:schemeClr val="tx1"/>
                          </a:solidFill>
                          <a:latin typeface="+mj-lt"/>
                        </a:rPr>
                        <a:t>YANG BERIMBANG</a:t>
                      </a:r>
                      <a:r>
                        <a:rPr lang="en-US" sz="1200" b="1" i="1" dirty="0" smtClean="0">
                          <a:solidFill>
                            <a:schemeClr val="tx1"/>
                          </a:solidFill>
                          <a:latin typeface="+mj-lt"/>
                        </a:rPr>
                        <a:t> </a:t>
                      </a:r>
                      <a:r>
                        <a:rPr lang="en-US" sz="1200" b="1" i="1" dirty="0" err="1" smtClean="0">
                          <a:solidFill>
                            <a:schemeClr val="tx1"/>
                          </a:solidFill>
                          <a:latin typeface="+mj-lt"/>
                        </a:rPr>
                        <a:t>Untuk</a:t>
                      </a:r>
                      <a:r>
                        <a:rPr lang="en-US" sz="1200" b="1" i="1" dirty="0" smtClean="0">
                          <a:solidFill>
                            <a:schemeClr val="tx1"/>
                          </a:solidFill>
                          <a:latin typeface="+mj-lt"/>
                        </a:rPr>
                        <a:t> Pembangunan Yang </a:t>
                      </a:r>
                      <a:r>
                        <a:rPr lang="en-US" sz="1200" b="1" i="1" dirty="0" err="1" smtClean="0">
                          <a:solidFill>
                            <a:schemeClr val="tx1"/>
                          </a:solidFill>
                          <a:latin typeface="+mj-lt"/>
                        </a:rPr>
                        <a:t>Berkelanjutan</a:t>
                      </a:r>
                      <a:r>
                        <a:rPr lang="en-US" sz="1200" b="1" i="1" dirty="0" smtClean="0">
                          <a:solidFill>
                            <a:schemeClr val="tx1"/>
                          </a:solidFill>
                          <a:latin typeface="+mj-lt"/>
                        </a:rPr>
                        <a:t>.</a:t>
                      </a:r>
                      <a:endParaRPr lang="en-US" sz="1200" b="1" i="1" dirty="0">
                        <a:solidFill>
                          <a:schemeClr val="tx1"/>
                        </a:solidFill>
                        <a:latin typeface="+mj-lt"/>
                      </a:endParaRPr>
                    </a:p>
                  </a:txBody>
                  <a:tcPr>
                    <a:solidFill>
                      <a:schemeClr val="bg1">
                        <a:lumMod val="85000"/>
                      </a:schemeClr>
                    </a:solidFill>
                  </a:tcPr>
                </a:tc>
              </a:tr>
            </a:tbl>
          </a:graphicData>
        </a:graphic>
      </p:graphicFrame>
      <p:graphicFrame>
        <p:nvGraphicFramePr>
          <p:cNvPr id="22" name="Content Placeholder 18"/>
          <p:cNvGraphicFramePr>
            <a:graphicFrameLocks/>
          </p:cNvGraphicFramePr>
          <p:nvPr/>
        </p:nvGraphicFramePr>
        <p:xfrm>
          <a:off x="4736091" y="6169366"/>
          <a:ext cx="4349951" cy="617220"/>
        </p:xfrm>
        <a:graphic>
          <a:graphicData uri="http://schemas.openxmlformats.org/drawingml/2006/table">
            <a:tbl>
              <a:tblPr firstRow="1" bandRow="1">
                <a:tableStyleId>{18603FDC-E32A-4AB5-989C-0864C3EAD2B8}</a:tableStyleId>
              </a:tblPr>
              <a:tblGrid>
                <a:gridCol w="4349951"/>
              </a:tblGrid>
              <a:tr h="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1" dirty="0" err="1" smtClean="0">
                          <a:solidFill>
                            <a:schemeClr val="tx1"/>
                          </a:solidFill>
                          <a:latin typeface="+mj-lt"/>
                        </a:rPr>
                        <a:t>Pengembangan</a:t>
                      </a:r>
                      <a:r>
                        <a:rPr lang="en-US" sz="1200" b="1" dirty="0" smtClean="0">
                          <a:solidFill>
                            <a:schemeClr val="tx1"/>
                          </a:solidFill>
                          <a:latin typeface="+mj-lt"/>
                        </a:rPr>
                        <a:t> </a:t>
                      </a:r>
                      <a:r>
                        <a:rPr lang="en-US" sz="1200" b="1" dirty="0" err="1" smtClean="0">
                          <a:solidFill>
                            <a:schemeClr val="tx1"/>
                          </a:solidFill>
                          <a:latin typeface="+mj-lt"/>
                        </a:rPr>
                        <a:t>Budaya</a:t>
                      </a:r>
                      <a:r>
                        <a:rPr lang="en-US" sz="1200" b="1" dirty="0" smtClean="0">
                          <a:solidFill>
                            <a:schemeClr val="tx1"/>
                          </a:solidFill>
                          <a:latin typeface="+mj-lt"/>
                        </a:rPr>
                        <a:t> </a:t>
                      </a:r>
                      <a:r>
                        <a:rPr lang="en-US" sz="1200" b="1" dirty="0" err="1" smtClean="0">
                          <a:solidFill>
                            <a:schemeClr val="tx1"/>
                          </a:solidFill>
                          <a:latin typeface="+mj-lt"/>
                        </a:rPr>
                        <a:t>Lokal</a:t>
                      </a:r>
                      <a:r>
                        <a:rPr lang="en-US" sz="1200" b="1" dirty="0" smtClean="0">
                          <a:solidFill>
                            <a:schemeClr val="tx1"/>
                          </a:solidFill>
                          <a:latin typeface="+mj-lt"/>
                        </a:rPr>
                        <a:t> </a:t>
                      </a:r>
                      <a:r>
                        <a:rPr lang="id-ID" sz="1200" b="1" dirty="0" smtClean="0">
                          <a:solidFill>
                            <a:schemeClr val="tx1"/>
                          </a:solidFill>
                          <a:latin typeface="+mj-lt"/>
                        </a:rPr>
                        <a:t>d</a:t>
                      </a:r>
                      <a:r>
                        <a:rPr lang="en-US" sz="1200" b="1" dirty="0" smtClean="0">
                          <a:solidFill>
                            <a:schemeClr val="tx1"/>
                          </a:solidFill>
                          <a:latin typeface="+mj-lt"/>
                        </a:rPr>
                        <a:t>an </a:t>
                      </a:r>
                      <a:r>
                        <a:rPr lang="en-US" sz="1200" b="1" dirty="0" err="1" smtClean="0">
                          <a:solidFill>
                            <a:schemeClr val="tx1"/>
                          </a:solidFill>
                          <a:latin typeface="+mj-lt"/>
                        </a:rPr>
                        <a:t>Menjadi</a:t>
                      </a:r>
                      <a:r>
                        <a:rPr lang="en-US" sz="1200" b="1" dirty="0" smtClean="0">
                          <a:solidFill>
                            <a:schemeClr val="tx1"/>
                          </a:solidFill>
                          <a:latin typeface="+mj-lt"/>
                        </a:rPr>
                        <a:t> </a:t>
                      </a:r>
                      <a:r>
                        <a:rPr lang="en-US" sz="1200" b="1" dirty="0" err="1" smtClean="0">
                          <a:solidFill>
                            <a:schemeClr val="tx1"/>
                          </a:solidFill>
                          <a:latin typeface="+mj-lt"/>
                        </a:rPr>
                        <a:t>Destinasi</a:t>
                      </a:r>
                      <a:r>
                        <a:rPr lang="en-US" sz="1200" b="1" dirty="0" smtClean="0">
                          <a:solidFill>
                            <a:schemeClr val="tx1"/>
                          </a:solidFill>
                          <a:latin typeface="+mj-lt"/>
                        </a:rPr>
                        <a:t> </a:t>
                      </a:r>
                      <a:r>
                        <a:rPr lang="en-US" sz="1200" b="1" dirty="0" err="1" smtClean="0">
                          <a:solidFill>
                            <a:schemeClr val="tx1"/>
                          </a:solidFill>
                          <a:latin typeface="+mj-lt"/>
                        </a:rPr>
                        <a:t>Wisata</a:t>
                      </a:r>
                      <a:r>
                        <a:rPr lang="en-US" sz="1200" b="1" dirty="0" smtClean="0">
                          <a:solidFill>
                            <a:schemeClr val="tx1"/>
                          </a:solidFill>
                          <a:latin typeface="+mj-lt"/>
                        </a:rPr>
                        <a:t> DUNIA.</a:t>
                      </a:r>
                    </a:p>
                    <a:p>
                      <a:endParaRPr lang="en-US" sz="1050" b="1" dirty="0">
                        <a:latin typeface="+mj-lt"/>
                      </a:endParaRPr>
                    </a:p>
                  </a:txBody>
                  <a:tcPr>
                    <a:solidFill>
                      <a:schemeClr val="bg1">
                        <a:lumMod val="85000"/>
                      </a:schemeClr>
                    </a:solidFill>
                  </a:tcPr>
                </a:tc>
              </a:tr>
            </a:tbl>
          </a:graphicData>
        </a:graphic>
      </p:graphicFrame>
      <p:sp>
        <p:nvSpPr>
          <p:cNvPr id="23" name="Rectangle 5"/>
          <p:cNvSpPr>
            <a:spLocks noChangeArrowheads="1"/>
          </p:cNvSpPr>
          <p:nvPr/>
        </p:nvSpPr>
        <p:spPr bwMode="auto">
          <a:xfrm>
            <a:off x="1" y="0"/>
            <a:ext cx="9144000" cy="1000108"/>
          </a:xfrm>
          <a:prstGeom prst="rect">
            <a:avLst/>
          </a:prstGeom>
          <a:solidFill>
            <a:srgbClr val="002060"/>
          </a:solidFill>
          <a:ln>
            <a:headEnd/>
            <a:tailEnd/>
          </a:ln>
        </p:spPr>
        <p:style>
          <a:lnRef idx="0">
            <a:schemeClr val="accent2"/>
          </a:lnRef>
          <a:fillRef idx="3">
            <a:schemeClr val="accent2"/>
          </a:fillRef>
          <a:effectRef idx="3">
            <a:schemeClr val="accent2"/>
          </a:effectRef>
          <a:fontRef idx="minor">
            <a:schemeClr val="lt1"/>
          </a:fontRef>
        </p:style>
        <p:txBody>
          <a:bodyPr/>
          <a:lstStyle/>
          <a:p>
            <a:pPr algn="ctr" fontAlgn="base">
              <a:spcBef>
                <a:spcPct val="0"/>
              </a:spcBef>
              <a:spcAft>
                <a:spcPct val="0"/>
              </a:spcAft>
              <a:defRPr/>
            </a:pPr>
            <a:r>
              <a:rPr lang="en-US" sz="1600" b="1" dirty="0">
                <a:solidFill>
                  <a:srgbClr val="FFC000"/>
                </a:solidFill>
                <a:latin typeface="Trebuchet MS" pitchFamily="34" charset="0"/>
              </a:rPr>
              <a:t>VISI PROVINSI JAWA BARAT TAHUN 2005 – </a:t>
            </a:r>
            <a:r>
              <a:rPr lang="en-US" sz="1600" b="1" dirty="0" smtClean="0">
                <a:solidFill>
                  <a:srgbClr val="FFC000"/>
                </a:solidFill>
                <a:latin typeface="Trebuchet MS" pitchFamily="34" charset="0"/>
              </a:rPr>
              <a:t>2025</a:t>
            </a:r>
            <a:endParaRPr lang="id-ID" sz="1600" b="1" dirty="0" smtClean="0">
              <a:solidFill>
                <a:srgbClr val="FFC000"/>
              </a:solidFill>
              <a:latin typeface="Trebuchet MS" pitchFamily="34" charset="0"/>
            </a:endParaRPr>
          </a:p>
          <a:p>
            <a:pPr algn="ctr" fontAlgn="base">
              <a:spcBef>
                <a:spcPct val="0"/>
              </a:spcBef>
              <a:spcAft>
                <a:spcPct val="0"/>
              </a:spcAft>
              <a:defRPr/>
            </a:pPr>
            <a:r>
              <a:rPr lang="id-ID" sz="1100" b="1" dirty="0" smtClean="0">
                <a:solidFill>
                  <a:srgbClr val="FFC000"/>
                </a:solidFill>
                <a:latin typeface="Trebuchet MS" pitchFamily="34" charset="0"/>
              </a:rPr>
              <a:t>DAN</a:t>
            </a:r>
            <a:endParaRPr lang="en-US" sz="1100" b="1" dirty="0">
              <a:solidFill>
                <a:srgbClr val="FFC000"/>
              </a:solidFill>
              <a:latin typeface="Trebuchet MS" pitchFamily="34" charset="0"/>
            </a:endParaRPr>
          </a:p>
          <a:p>
            <a:pPr algn="ctr" fontAlgn="base">
              <a:spcBef>
                <a:spcPct val="0"/>
              </a:spcBef>
              <a:spcAft>
                <a:spcPct val="0"/>
              </a:spcAft>
              <a:defRPr/>
            </a:pPr>
            <a:r>
              <a:rPr lang="en-US" sz="1600" b="1" dirty="0">
                <a:solidFill>
                  <a:srgbClr val="1F497D">
                    <a:lumMod val="20000"/>
                    <a:lumOff val="80000"/>
                  </a:srgbClr>
                </a:solidFill>
                <a:latin typeface="Trebuchet MS" pitchFamily="34" charset="0"/>
              </a:rPr>
              <a:t>VISI PEMERINTAH DAERAH </a:t>
            </a:r>
          </a:p>
          <a:p>
            <a:pPr algn="ctr" fontAlgn="base">
              <a:spcBef>
                <a:spcPct val="0"/>
              </a:spcBef>
              <a:spcAft>
                <a:spcPct val="0"/>
              </a:spcAft>
              <a:defRPr/>
            </a:pPr>
            <a:r>
              <a:rPr lang="en-US" sz="1600" b="1" dirty="0">
                <a:solidFill>
                  <a:srgbClr val="1F497D">
                    <a:lumMod val="20000"/>
                    <a:lumOff val="80000"/>
                  </a:srgbClr>
                </a:solidFill>
                <a:latin typeface="Trebuchet MS" pitchFamily="34" charset="0"/>
              </a:rPr>
              <a:t>PROVINSI JAWA BARAT TAHUN </a:t>
            </a:r>
            <a:r>
              <a:rPr lang="en-US" sz="1600" b="1" dirty="0" smtClean="0">
                <a:solidFill>
                  <a:srgbClr val="1F497D">
                    <a:lumMod val="20000"/>
                    <a:lumOff val="80000"/>
                  </a:srgbClr>
                </a:solidFill>
                <a:latin typeface="Trebuchet MS" pitchFamily="34" charset="0"/>
              </a:rPr>
              <a:t>20</a:t>
            </a:r>
            <a:r>
              <a:rPr lang="id-ID" sz="1600" b="1" dirty="0" smtClean="0">
                <a:solidFill>
                  <a:srgbClr val="1F497D">
                    <a:lumMod val="20000"/>
                    <a:lumOff val="80000"/>
                  </a:srgbClr>
                </a:solidFill>
                <a:latin typeface="Trebuchet MS" pitchFamily="34" charset="0"/>
              </a:rPr>
              <a:t>13</a:t>
            </a:r>
            <a:r>
              <a:rPr lang="en-US" sz="1600" b="1" dirty="0" smtClean="0">
                <a:solidFill>
                  <a:srgbClr val="1F497D">
                    <a:lumMod val="20000"/>
                    <a:lumOff val="80000"/>
                  </a:srgbClr>
                </a:solidFill>
                <a:latin typeface="Trebuchet MS" pitchFamily="34" charset="0"/>
              </a:rPr>
              <a:t> </a:t>
            </a:r>
            <a:r>
              <a:rPr lang="en-US" sz="1600" b="1" dirty="0">
                <a:solidFill>
                  <a:srgbClr val="1F497D">
                    <a:lumMod val="20000"/>
                    <a:lumOff val="80000"/>
                  </a:srgbClr>
                </a:solidFill>
                <a:latin typeface="Trebuchet MS" pitchFamily="34" charset="0"/>
              </a:rPr>
              <a:t>- </a:t>
            </a:r>
            <a:r>
              <a:rPr lang="en-US" sz="1600" b="1" dirty="0" smtClean="0">
                <a:solidFill>
                  <a:srgbClr val="1F497D">
                    <a:lumMod val="20000"/>
                    <a:lumOff val="80000"/>
                  </a:srgbClr>
                </a:solidFill>
                <a:latin typeface="Trebuchet MS" pitchFamily="34" charset="0"/>
              </a:rPr>
              <a:t>201</a:t>
            </a:r>
            <a:r>
              <a:rPr lang="id-ID" sz="1600" b="1" dirty="0" smtClean="0">
                <a:solidFill>
                  <a:srgbClr val="1F497D">
                    <a:lumMod val="20000"/>
                    <a:lumOff val="80000"/>
                  </a:srgbClr>
                </a:solidFill>
                <a:latin typeface="Trebuchet MS" pitchFamily="34" charset="0"/>
              </a:rPr>
              <a:t>8</a:t>
            </a:r>
            <a:endParaRPr lang="en-US" sz="1600" b="1" dirty="0">
              <a:solidFill>
                <a:srgbClr val="1F497D">
                  <a:lumMod val="20000"/>
                  <a:lumOff val="80000"/>
                </a:srgbClr>
              </a:solidFill>
              <a:latin typeface="Trebuchet MS" pitchFamily="34" charset="0"/>
            </a:endParaRPr>
          </a:p>
        </p:txBody>
      </p:sp>
      <p:cxnSp>
        <p:nvCxnSpPr>
          <p:cNvPr id="25" name="Straight Connector 24"/>
          <p:cNvCxnSpPr/>
          <p:nvPr/>
        </p:nvCxnSpPr>
        <p:spPr>
          <a:xfrm rot="16200000" flipH="1">
            <a:off x="1637429" y="3933547"/>
            <a:ext cx="5724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6" name="Content Placeholder 9"/>
          <p:cNvGraphicFramePr>
            <a:graphicFrameLocks/>
          </p:cNvGraphicFramePr>
          <p:nvPr>
            <p:extLst>
              <p:ext uri="{D42A27DB-BD31-4B8C-83A1-F6EECF244321}">
                <p14:modId xmlns:p14="http://schemas.microsoft.com/office/powerpoint/2010/main" val="2561087765"/>
              </p:ext>
            </p:extLst>
          </p:nvPr>
        </p:nvGraphicFramePr>
        <p:xfrm>
          <a:off x="258763" y="2260398"/>
          <a:ext cx="4023360" cy="4114800"/>
        </p:xfrm>
        <a:graphic>
          <a:graphicData uri="http://schemas.openxmlformats.org/drawingml/2006/table">
            <a:tbl>
              <a:tblPr firstRow="1" bandRow="1">
                <a:tableStyleId>{5C22544A-7EE6-4342-B048-85BDC9FD1C3A}</a:tableStyleId>
              </a:tblPr>
              <a:tblGrid>
                <a:gridCol w="4023360"/>
              </a:tblGrid>
              <a:tr h="196816">
                <a:tc>
                  <a:txBody>
                    <a:bodyPr/>
                    <a:lstStyle/>
                    <a:p>
                      <a:pPr algn="ctr"/>
                      <a:r>
                        <a:rPr lang="en-US" sz="1300" dirty="0" smtClean="0">
                          <a:solidFill>
                            <a:srgbClr val="FF0000"/>
                          </a:solidFill>
                          <a:effectLst>
                            <a:outerShdw blurRad="38100" dist="38100" dir="2700000" algn="tl">
                              <a:srgbClr val="000000">
                                <a:alpha val="43137"/>
                              </a:srgbClr>
                            </a:outerShdw>
                          </a:effectLst>
                          <a:latin typeface="+mj-lt"/>
                        </a:rPr>
                        <a:t>MISI</a:t>
                      </a:r>
                      <a:endParaRPr lang="en-US" sz="1300" dirty="0">
                        <a:solidFill>
                          <a:srgbClr val="FF0000"/>
                        </a:solidFill>
                        <a:effectLst>
                          <a:outerShdw blurRad="38100" dist="38100" dir="2700000" algn="tl">
                            <a:srgbClr val="000000">
                              <a:alpha val="43137"/>
                            </a:srgbClr>
                          </a:outerShdw>
                        </a:effectLst>
                        <a:latin typeface="+mj-lt"/>
                      </a:endParaRPr>
                    </a:p>
                  </a:txBody>
                  <a:tcPr>
                    <a:solidFill>
                      <a:schemeClr val="accent3">
                        <a:lumMod val="75000"/>
                      </a:schemeClr>
                    </a:solidFill>
                  </a:tcPr>
                </a:tc>
              </a:tr>
              <a:tr h="451520">
                <a:tc>
                  <a:txBody>
                    <a:bodyPr/>
                    <a:lstStyle/>
                    <a:p>
                      <a:pPr algn="ctr"/>
                      <a:r>
                        <a:rPr lang="en-US" sz="1300" b="1" kern="1200" dirty="0" smtClean="0">
                          <a:solidFill>
                            <a:srgbClr val="FF0000"/>
                          </a:solidFill>
                          <a:latin typeface="+mj-lt"/>
                          <a:ea typeface="+mn-ea"/>
                          <a:cs typeface="+mn-cs"/>
                        </a:rPr>
                        <a:t>MISI PERTAMA :</a:t>
                      </a:r>
                    </a:p>
                    <a:p>
                      <a:pPr algn="ctr" defTabSz="914363"/>
                      <a:r>
                        <a:rPr lang="id-ID" sz="1300" b="1" kern="1200" dirty="0" smtClean="0">
                          <a:solidFill>
                            <a:schemeClr val="accent2"/>
                          </a:solidFill>
                          <a:latin typeface="+mj-lt"/>
                          <a:ea typeface="+mn-ea"/>
                          <a:cs typeface="+mn-cs"/>
                        </a:rPr>
                        <a:t>Membangun Masyarakat</a:t>
                      </a:r>
                      <a:r>
                        <a:rPr lang="en-US" sz="1300" b="1" kern="1200" dirty="0" smtClean="0">
                          <a:solidFill>
                            <a:schemeClr val="accent2"/>
                          </a:solidFill>
                          <a:latin typeface="+mj-lt"/>
                          <a:ea typeface="+mn-ea"/>
                          <a:cs typeface="+mn-cs"/>
                        </a:rPr>
                        <a:t> y</a:t>
                      </a:r>
                      <a:r>
                        <a:rPr lang="id-ID" sz="1300" b="1" kern="1200" dirty="0" smtClean="0">
                          <a:solidFill>
                            <a:schemeClr val="accent2"/>
                          </a:solidFill>
                          <a:latin typeface="+mj-lt"/>
                          <a:ea typeface="+mn-ea"/>
                          <a:cs typeface="+mn-cs"/>
                        </a:rPr>
                        <a:t>ang Berkualitas dan Berdaya </a:t>
                      </a:r>
                      <a:r>
                        <a:rPr lang="en-US" sz="1300" b="1" kern="1200" dirty="0" smtClean="0">
                          <a:solidFill>
                            <a:schemeClr val="accent2"/>
                          </a:solidFill>
                          <a:latin typeface="+mj-lt"/>
                          <a:ea typeface="+mn-ea"/>
                          <a:cs typeface="+mn-cs"/>
                        </a:rPr>
                        <a:t>s</a:t>
                      </a:r>
                      <a:r>
                        <a:rPr lang="id-ID" sz="1300" b="1" kern="1200" dirty="0" smtClean="0">
                          <a:solidFill>
                            <a:schemeClr val="accent2"/>
                          </a:solidFill>
                          <a:latin typeface="+mj-lt"/>
                          <a:ea typeface="+mn-ea"/>
                          <a:cs typeface="+mn-cs"/>
                        </a:rPr>
                        <a:t>aing</a:t>
                      </a:r>
                      <a:endParaRPr lang="en-US" sz="1300" b="1" kern="1200" dirty="0" smtClean="0">
                        <a:solidFill>
                          <a:schemeClr val="accent2"/>
                        </a:solidFill>
                        <a:latin typeface="+mj-lt"/>
                        <a:ea typeface="+mn-ea"/>
                        <a:cs typeface="+mn-cs"/>
                      </a:endParaRPr>
                    </a:p>
                  </a:txBody>
                  <a:tcPr>
                    <a:solidFill>
                      <a:schemeClr val="accent3">
                        <a:lumMod val="40000"/>
                        <a:lumOff val="60000"/>
                      </a:schemeClr>
                    </a:solidFill>
                  </a:tcPr>
                </a:tc>
              </a:tr>
              <a:tr h="451520">
                <a:tc>
                  <a:txBody>
                    <a:bodyPr/>
                    <a:lstStyle/>
                    <a:p>
                      <a:pPr algn="ctr"/>
                      <a:r>
                        <a:rPr lang="en-US" sz="1300" b="1" kern="1200" dirty="0" smtClean="0">
                          <a:solidFill>
                            <a:srgbClr val="FF0000"/>
                          </a:solidFill>
                          <a:latin typeface="+mj-lt"/>
                          <a:ea typeface="+mn-ea"/>
                          <a:cs typeface="+mn-cs"/>
                        </a:rPr>
                        <a:t>MISI</a:t>
                      </a:r>
                      <a:r>
                        <a:rPr lang="en-US" sz="1300" b="1" kern="1200" baseline="0" dirty="0" smtClean="0">
                          <a:solidFill>
                            <a:srgbClr val="FF0000"/>
                          </a:solidFill>
                          <a:latin typeface="+mj-lt"/>
                          <a:ea typeface="+mn-ea"/>
                          <a:cs typeface="+mn-cs"/>
                        </a:rPr>
                        <a:t> KEDUA :</a:t>
                      </a:r>
                      <a:endParaRPr lang="en-US" sz="1300" b="1" kern="1200" dirty="0" smtClean="0">
                        <a:solidFill>
                          <a:srgbClr val="FF0000"/>
                        </a:solidFill>
                        <a:latin typeface="+mj-lt"/>
                        <a:ea typeface="+mn-ea"/>
                        <a:cs typeface="+mn-cs"/>
                      </a:endParaRPr>
                    </a:p>
                    <a:p>
                      <a:pPr algn="ctr" defTabSz="914363"/>
                      <a:r>
                        <a:rPr lang="id-ID" sz="1300" b="1" kern="1200" dirty="0" smtClean="0">
                          <a:solidFill>
                            <a:schemeClr val="accent2"/>
                          </a:solidFill>
                          <a:latin typeface="+mj-lt"/>
                          <a:ea typeface="+mn-ea"/>
                          <a:cs typeface="+mn-cs"/>
                        </a:rPr>
                        <a:t>Membangun Per</a:t>
                      </a:r>
                      <a:r>
                        <a:rPr lang="en-US" sz="1300" b="1" kern="1200" dirty="0" smtClean="0">
                          <a:solidFill>
                            <a:schemeClr val="accent2"/>
                          </a:solidFill>
                          <a:latin typeface="+mj-lt"/>
                          <a:ea typeface="+mn-ea"/>
                          <a:cs typeface="+mn-cs"/>
                        </a:rPr>
                        <a:t>e</a:t>
                      </a:r>
                      <a:r>
                        <a:rPr lang="id-ID" sz="1300" b="1" kern="1200" dirty="0" smtClean="0">
                          <a:solidFill>
                            <a:schemeClr val="accent2"/>
                          </a:solidFill>
                          <a:latin typeface="+mj-lt"/>
                          <a:ea typeface="+mn-ea"/>
                          <a:cs typeface="+mn-cs"/>
                        </a:rPr>
                        <a:t>konomian </a:t>
                      </a:r>
                      <a:r>
                        <a:rPr lang="en-US" sz="1300" b="1" kern="1200" dirty="0" smtClean="0">
                          <a:solidFill>
                            <a:schemeClr val="accent2"/>
                          </a:solidFill>
                          <a:latin typeface="+mj-lt"/>
                          <a:ea typeface="+mn-ea"/>
                          <a:cs typeface="+mn-cs"/>
                        </a:rPr>
                        <a:t>y</a:t>
                      </a:r>
                      <a:r>
                        <a:rPr lang="id-ID" sz="1300" b="1" kern="1200" dirty="0" smtClean="0">
                          <a:solidFill>
                            <a:schemeClr val="accent2"/>
                          </a:solidFill>
                          <a:latin typeface="+mj-lt"/>
                          <a:ea typeface="+mn-ea"/>
                          <a:cs typeface="+mn-cs"/>
                        </a:rPr>
                        <a:t>ang Kokoh dan Berkeadila</a:t>
                      </a:r>
                      <a:r>
                        <a:rPr lang="en-US" sz="1300" b="1" kern="1200" dirty="0" smtClean="0">
                          <a:solidFill>
                            <a:schemeClr val="accent2"/>
                          </a:solidFill>
                          <a:latin typeface="+mj-lt"/>
                          <a:ea typeface="+mn-ea"/>
                          <a:cs typeface="+mn-cs"/>
                        </a:rPr>
                        <a:t>n</a:t>
                      </a:r>
                    </a:p>
                  </a:txBody>
                  <a:tcPr/>
                </a:tc>
              </a:tr>
              <a:tr h="451520">
                <a:tc>
                  <a:txBody>
                    <a:bodyPr/>
                    <a:lstStyle/>
                    <a:p>
                      <a:pPr algn="ctr"/>
                      <a:r>
                        <a:rPr lang="en-US" sz="1300" b="1" kern="1200" dirty="0" smtClean="0">
                          <a:solidFill>
                            <a:srgbClr val="FF0000"/>
                          </a:solidFill>
                          <a:latin typeface="+mj-lt"/>
                          <a:ea typeface="+mn-ea"/>
                          <a:cs typeface="+mn-cs"/>
                        </a:rPr>
                        <a:t>MISI KETIGA :</a:t>
                      </a:r>
                    </a:p>
                    <a:p>
                      <a:pPr algn="ctr" defTabSz="914363"/>
                      <a:r>
                        <a:rPr lang="fi-FI" sz="1300" b="1" kern="1200" dirty="0" smtClean="0">
                          <a:solidFill>
                            <a:schemeClr val="accent2"/>
                          </a:solidFill>
                          <a:latin typeface="+mj-lt"/>
                          <a:ea typeface="+mn-ea"/>
                          <a:cs typeface="+mn-cs"/>
                        </a:rPr>
                        <a:t>Meningkatkan Kinerja  Pemerintahan, Profesionalisme Aparatur, dan Perluasan Partisipasi Publik</a:t>
                      </a:r>
                    </a:p>
                  </a:txBody>
                  <a:tcPr>
                    <a:solidFill>
                      <a:schemeClr val="accent3">
                        <a:lumMod val="40000"/>
                        <a:lumOff val="60000"/>
                      </a:schemeClr>
                    </a:solidFill>
                  </a:tcPr>
                </a:tc>
              </a:tr>
              <a:tr h="451520">
                <a:tc>
                  <a:txBody>
                    <a:bodyPr/>
                    <a:lstStyle/>
                    <a:p>
                      <a:pPr algn="ctr"/>
                      <a:r>
                        <a:rPr lang="en-US" sz="1300" b="1" kern="1200" dirty="0" smtClean="0">
                          <a:solidFill>
                            <a:srgbClr val="FF0000"/>
                          </a:solidFill>
                          <a:latin typeface="+mj-lt"/>
                          <a:ea typeface="+mn-ea"/>
                          <a:cs typeface="+mn-cs"/>
                        </a:rPr>
                        <a:t>MISI KEEMPAT :</a:t>
                      </a:r>
                    </a:p>
                    <a:p>
                      <a:pPr algn="ctr" defTabSz="914363"/>
                      <a:r>
                        <a:rPr lang="id-ID" sz="1300" b="1" kern="1200" dirty="0" smtClean="0">
                          <a:solidFill>
                            <a:schemeClr val="accent2"/>
                          </a:solidFill>
                          <a:latin typeface="+mj-lt"/>
                          <a:ea typeface="+mn-ea"/>
                          <a:cs typeface="+mn-cs"/>
                        </a:rPr>
                        <a:t>Mewujudkan Jawa Barat yang</a:t>
                      </a:r>
                      <a:r>
                        <a:rPr lang="en-US" sz="1300" b="1" kern="1200" dirty="0" smtClean="0">
                          <a:solidFill>
                            <a:schemeClr val="accent2"/>
                          </a:solidFill>
                          <a:latin typeface="+mj-lt"/>
                          <a:ea typeface="+mn-ea"/>
                          <a:cs typeface="+mn-cs"/>
                        </a:rPr>
                        <a:t> </a:t>
                      </a:r>
                      <a:r>
                        <a:rPr lang="id-ID" sz="1300" b="1" kern="1200" dirty="0" smtClean="0">
                          <a:solidFill>
                            <a:schemeClr val="accent2"/>
                          </a:solidFill>
                          <a:latin typeface="+mj-lt"/>
                          <a:ea typeface="+mn-ea"/>
                          <a:cs typeface="+mn-cs"/>
                        </a:rPr>
                        <a:t>Nyaman dan Pembangunan</a:t>
                      </a:r>
                      <a:r>
                        <a:rPr lang="en-US" sz="1300" b="1" kern="1200" dirty="0" smtClean="0">
                          <a:solidFill>
                            <a:schemeClr val="accent2"/>
                          </a:solidFill>
                          <a:latin typeface="+mj-lt"/>
                          <a:ea typeface="+mn-ea"/>
                          <a:cs typeface="+mn-cs"/>
                        </a:rPr>
                        <a:t> </a:t>
                      </a:r>
                      <a:r>
                        <a:rPr lang="id-ID" sz="1300" b="1" kern="1200" dirty="0" smtClean="0">
                          <a:solidFill>
                            <a:schemeClr val="accent2"/>
                          </a:solidFill>
                          <a:latin typeface="+mj-lt"/>
                          <a:ea typeface="+mn-ea"/>
                          <a:cs typeface="+mn-cs"/>
                        </a:rPr>
                        <a:t>Infrastruktur Strategis yang Berkelanjutan</a:t>
                      </a:r>
                      <a:endParaRPr lang="en-US" sz="1300" b="1" kern="1200" dirty="0" smtClean="0">
                        <a:solidFill>
                          <a:schemeClr val="accent2"/>
                        </a:solidFill>
                        <a:latin typeface="+mj-lt"/>
                        <a:ea typeface="+mn-ea"/>
                        <a:cs typeface="+mn-cs"/>
                      </a:endParaRPr>
                    </a:p>
                  </a:txBody>
                  <a:tcPr/>
                </a:tc>
              </a:tr>
              <a:tr h="549067">
                <a:tc>
                  <a:txBody>
                    <a:bodyPr/>
                    <a:lstStyle/>
                    <a:p>
                      <a:pPr algn="ctr"/>
                      <a:r>
                        <a:rPr lang="en-US" sz="1300" b="1" kern="1200" dirty="0" smtClean="0">
                          <a:solidFill>
                            <a:srgbClr val="FF0000"/>
                          </a:solidFill>
                          <a:latin typeface="+mj-lt"/>
                          <a:ea typeface="+mn-ea"/>
                          <a:cs typeface="+mn-cs"/>
                        </a:rPr>
                        <a:t>MISI KE LIMA :</a:t>
                      </a:r>
                    </a:p>
                    <a:p>
                      <a:pPr algn="ctr" defTabSz="914363"/>
                      <a:r>
                        <a:rPr lang="en-US" sz="1300" b="1" kern="1200" dirty="0" err="1" smtClean="0">
                          <a:solidFill>
                            <a:schemeClr val="accent2"/>
                          </a:solidFill>
                          <a:latin typeface="+mj-lt"/>
                          <a:ea typeface="+mn-ea"/>
                          <a:cs typeface="+mn-cs"/>
                        </a:rPr>
                        <a:t>Meningkatkan</a:t>
                      </a:r>
                      <a:r>
                        <a:rPr lang="en-US" sz="1300" b="1" kern="1200" dirty="0" smtClean="0">
                          <a:solidFill>
                            <a:schemeClr val="accent2"/>
                          </a:solidFill>
                          <a:latin typeface="+mj-lt"/>
                          <a:ea typeface="+mn-ea"/>
                          <a:cs typeface="+mn-cs"/>
                        </a:rPr>
                        <a:t> </a:t>
                      </a:r>
                      <a:r>
                        <a:rPr lang="id-ID" sz="1300" b="1" kern="1200" dirty="0" smtClean="0">
                          <a:solidFill>
                            <a:schemeClr val="accent2"/>
                          </a:solidFill>
                          <a:latin typeface="+mj-lt"/>
                          <a:ea typeface="+mn-ea"/>
                          <a:cs typeface="+mn-cs"/>
                        </a:rPr>
                        <a:t>Kehidupan Sosial</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Seni</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dan</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Budaya</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Peran</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Pemuda</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dan</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Olah</a:t>
                      </a:r>
                      <a:r>
                        <a:rPr lang="en-US" sz="1300" b="1" kern="1200" dirty="0" smtClean="0">
                          <a:solidFill>
                            <a:schemeClr val="accent2"/>
                          </a:solidFill>
                          <a:latin typeface="+mj-lt"/>
                          <a:ea typeface="+mn-ea"/>
                          <a:cs typeface="+mn-cs"/>
                        </a:rPr>
                        <a:t> Raga </a:t>
                      </a:r>
                      <a:r>
                        <a:rPr lang="en-US" sz="1300" b="1" kern="1200" dirty="0" err="1" smtClean="0">
                          <a:solidFill>
                            <a:schemeClr val="accent2"/>
                          </a:solidFill>
                          <a:latin typeface="+mj-lt"/>
                          <a:ea typeface="+mn-ea"/>
                          <a:cs typeface="+mn-cs"/>
                        </a:rPr>
                        <a:t>serta</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Pengembangan</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Pariwisata</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dalam</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Bingkai</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Kearifan</a:t>
                      </a:r>
                      <a:r>
                        <a:rPr lang="en-US" sz="1300" b="1" kern="1200" dirty="0" smtClean="0">
                          <a:solidFill>
                            <a:schemeClr val="accent2"/>
                          </a:solidFill>
                          <a:latin typeface="+mj-lt"/>
                          <a:ea typeface="+mn-ea"/>
                          <a:cs typeface="+mn-cs"/>
                        </a:rPr>
                        <a:t> </a:t>
                      </a:r>
                      <a:r>
                        <a:rPr lang="en-US" sz="1300" b="1" kern="1200" dirty="0" err="1" smtClean="0">
                          <a:solidFill>
                            <a:schemeClr val="accent2"/>
                          </a:solidFill>
                          <a:latin typeface="+mj-lt"/>
                          <a:ea typeface="+mn-ea"/>
                          <a:cs typeface="+mn-cs"/>
                        </a:rPr>
                        <a:t>Lokal</a:t>
                      </a:r>
                      <a:endParaRPr lang="en-US" sz="1300" b="1" kern="1200" dirty="0" smtClean="0">
                        <a:solidFill>
                          <a:schemeClr val="accent2"/>
                        </a:solidFill>
                        <a:latin typeface="+mj-lt"/>
                        <a:ea typeface="+mn-ea"/>
                        <a:cs typeface="+mn-cs"/>
                      </a:endParaRPr>
                    </a:p>
                  </a:txBody>
                  <a:tcPr>
                    <a:solidFill>
                      <a:schemeClr val="accent3">
                        <a:lumMod val="40000"/>
                        <a:lumOff val="60000"/>
                      </a:schemeClr>
                    </a:solidFill>
                  </a:tcPr>
                </a:tc>
              </a:tr>
            </a:tbl>
          </a:graphicData>
        </a:graphic>
      </p:graphicFrame>
      <p:sp>
        <p:nvSpPr>
          <p:cNvPr id="27" name="Rectangle 26"/>
          <p:cNvSpPr>
            <a:spLocks/>
          </p:cNvSpPr>
          <p:nvPr/>
        </p:nvSpPr>
        <p:spPr bwMode="auto">
          <a:xfrm>
            <a:off x="252418" y="1071546"/>
            <a:ext cx="4024312" cy="1074966"/>
          </a:xfrm>
          <a:prstGeom prst="rect">
            <a:avLst/>
          </a:prstGeom>
          <a:solidFill>
            <a:schemeClr val="accent3">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200" b="1" dirty="0">
                <a:solidFill>
                  <a:srgbClr val="FFFF00"/>
                </a:solidFill>
                <a:cs typeface="Arial" pitchFamily="34" charset="0"/>
              </a:rPr>
              <a:t>VISI PEMERINTAH </a:t>
            </a:r>
            <a:r>
              <a:rPr lang="id-ID" sz="1200" b="1" dirty="0">
                <a:solidFill>
                  <a:srgbClr val="FFFF00"/>
                </a:solidFill>
                <a:cs typeface="Arial" pitchFamily="34" charset="0"/>
              </a:rPr>
              <a:t>DAERAH </a:t>
            </a:r>
            <a:r>
              <a:rPr lang="en-US" sz="1200" b="1" dirty="0">
                <a:solidFill>
                  <a:srgbClr val="FFFF00"/>
                </a:solidFill>
                <a:cs typeface="Arial" pitchFamily="34" charset="0"/>
              </a:rPr>
              <a:t>PROVINSI JAWA BARAT </a:t>
            </a:r>
            <a:r>
              <a:rPr lang="id-ID" sz="1200" b="1" dirty="0">
                <a:solidFill>
                  <a:srgbClr val="FFFF00"/>
                </a:solidFill>
                <a:cs typeface="Arial" pitchFamily="34" charset="0"/>
              </a:rPr>
              <a:t> </a:t>
            </a:r>
            <a:endParaRPr lang="en-US" sz="1200" b="1" dirty="0">
              <a:solidFill>
                <a:srgbClr val="FFFF00"/>
              </a:solidFill>
              <a:cs typeface="Arial" pitchFamily="34" charset="0"/>
            </a:endParaRPr>
          </a:p>
          <a:p>
            <a:pPr algn="ctr" fontAlgn="base">
              <a:spcBef>
                <a:spcPct val="0"/>
              </a:spcBef>
              <a:spcAft>
                <a:spcPct val="0"/>
              </a:spcAft>
              <a:defRPr/>
            </a:pPr>
            <a:r>
              <a:rPr lang="id-ID" sz="1200" b="1" dirty="0">
                <a:solidFill>
                  <a:srgbClr val="FFFF00"/>
                </a:solidFill>
                <a:cs typeface="Arial" pitchFamily="34" charset="0"/>
              </a:rPr>
              <a:t>TAHUN </a:t>
            </a:r>
            <a:r>
              <a:rPr lang="id-ID" b="1" dirty="0" smtClean="0">
                <a:solidFill>
                  <a:srgbClr val="FFFF00"/>
                </a:solidFill>
                <a:cs typeface="Arial" pitchFamily="34" charset="0"/>
              </a:rPr>
              <a:t>2013-2018</a:t>
            </a:r>
            <a:endParaRPr lang="id-ID" b="1" dirty="0">
              <a:solidFill>
                <a:srgbClr val="FFFF00"/>
              </a:solidFill>
              <a:cs typeface="Arial" pitchFamily="34" charset="0"/>
            </a:endParaRPr>
          </a:p>
          <a:p>
            <a:pPr algn="ctr" fontAlgn="base">
              <a:spcBef>
                <a:spcPct val="0"/>
              </a:spcBef>
              <a:spcAft>
                <a:spcPct val="0"/>
              </a:spcAft>
              <a:defRPr/>
            </a:pPr>
            <a:r>
              <a:rPr lang="en-US" sz="1400" b="1" dirty="0">
                <a:solidFill>
                  <a:prstClr val="black"/>
                </a:solidFill>
              </a:rPr>
              <a:t>JAWA BARAT MAJU DAN SEJAHTERA UNTUK SEMUA</a:t>
            </a:r>
            <a:endParaRPr lang="en-US" sz="1400" b="1" dirty="0">
              <a:solidFill>
                <a:prstClr val="black"/>
              </a:solidFill>
              <a:cs typeface="Arial" pitchFamily="34" charset="0"/>
            </a:endParaRPr>
          </a:p>
        </p:txBody>
      </p:sp>
      <p:pic>
        <p:nvPicPr>
          <p:cNvPr id="15361" name="Picture 1" descr="C:\Users\user\Desktop\logo jabar.png"/>
          <p:cNvPicPr>
            <a:picLocks noChangeAspect="1" noChangeArrowheads="1"/>
          </p:cNvPicPr>
          <p:nvPr/>
        </p:nvPicPr>
        <p:blipFill>
          <a:blip r:embed="rId2" cstate="print"/>
          <a:srcRect/>
          <a:stretch>
            <a:fillRect/>
          </a:stretch>
        </p:blipFill>
        <p:spPr bwMode="auto">
          <a:xfrm>
            <a:off x="4101028" y="1000109"/>
            <a:ext cx="779763" cy="905611"/>
          </a:xfrm>
          <a:prstGeom prst="rect">
            <a:avLst/>
          </a:prstGeom>
          <a:noFill/>
        </p:spPr>
      </p:pic>
    </p:spTree>
    <p:extLst>
      <p:ext uri="{BB962C8B-B14F-4D97-AF65-F5344CB8AC3E}">
        <p14:creationId xmlns:p14="http://schemas.microsoft.com/office/powerpoint/2010/main" val="1337178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98732"/>
          </a:xfrm>
          <a:solidFill>
            <a:srgbClr val="FFC000"/>
          </a:solidFill>
        </p:spPr>
        <p:txBody>
          <a:bodyPr rtlCol="0">
            <a:noAutofit/>
          </a:bodyPr>
          <a:lstStyle/>
          <a:p>
            <a:pPr algn="l"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552790607"/>
              </p:ext>
            </p:extLst>
          </p:nvPr>
        </p:nvGraphicFramePr>
        <p:xfrm>
          <a:off x="203110" y="836712"/>
          <a:ext cx="8839203" cy="5731059"/>
        </p:xfrm>
        <a:graphic>
          <a:graphicData uri="http://schemas.openxmlformats.org/drawingml/2006/table">
            <a:tbl>
              <a:tblPr firstRow="1" bandRow="1">
                <a:tableStyleId>{5C22544A-7EE6-4342-B048-85BDC9FD1C3A}</a:tableStyleId>
              </a:tblPr>
              <a:tblGrid>
                <a:gridCol w="432089"/>
                <a:gridCol w="1128515"/>
                <a:gridCol w="684272"/>
                <a:gridCol w="701524"/>
                <a:gridCol w="701524"/>
                <a:gridCol w="911981"/>
                <a:gridCol w="841829"/>
                <a:gridCol w="841829"/>
                <a:gridCol w="911981"/>
                <a:gridCol w="841829"/>
                <a:gridCol w="841830"/>
              </a:tblGrid>
              <a:tr h="428623">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Satuan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algn="ctr"/>
                      <a:r>
                        <a:rPr lang="en-US" sz="1100" b="1" dirty="0" smtClean="0">
                          <a:solidFill>
                            <a:srgbClr val="002060"/>
                          </a:solidFill>
                          <a:latin typeface="+mn-lt"/>
                          <a:cs typeface="Arial" pitchFamily="34" charset="0"/>
                        </a:rPr>
                        <a:t>Target/ </a:t>
                      </a:r>
                      <a:r>
                        <a:rPr lang="en-US" sz="1100" b="1" dirty="0" err="1" smtClean="0">
                          <a:solidFill>
                            <a:srgbClr val="002060"/>
                          </a:solidFill>
                          <a:latin typeface="+mn-lt"/>
                          <a:cs typeface="Arial" pitchFamily="34" charset="0"/>
                        </a:rPr>
                        <a:t>Realisasi</a:t>
                      </a:r>
                      <a:endParaRPr lang="en-US" sz="1100" b="1" dirty="0">
                        <a:solidFill>
                          <a:srgbClr val="002060"/>
                        </a:solidFill>
                        <a:latin typeface="+mn-lt"/>
                        <a:cs typeface="Arial" pitchFamily="34" charset="0"/>
                      </a:endParaRP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480021">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en-US"/>
                    </a:p>
                  </a:txBody>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en-US"/>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222488">
                <a:tc gridSpan="11">
                  <a:txBody>
                    <a:bodyPr/>
                    <a:lstStyle/>
                    <a:p>
                      <a:pPr marL="0" marR="0">
                        <a:lnSpc>
                          <a:spcPct val="115000"/>
                        </a:lnSpc>
                        <a:spcBef>
                          <a:spcPts val="600"/>
                        </a:spcBef>
                        <a:spcAft>
                          <a:spcPts val="600"/>
                        </a:spcAft>
                      </a:pPr>
                      <a:r>
                        <a:rPr lang="en-US" sz="1100" b="1" dirty="0" err="1">
                          <a:solidFill>
                            <a:srgbClr val="FF0000"/>
                          </a:solidFill>
                          <a:latin typeface="Arial"/>
                          <a:ea typeface="Times New Roman"/>
                          <a:cs typeface="Times New Roman"/>
                        </a:rPr>
                        <a:t>Sasaran</a:t>
                      </a:r>
                      <a:r>
                        <a:rPr lang="en-US" sz="1100" b="1" dirty="0">
                          <a:solidFill>
                            <a:srgbClr val="FF0000"/>
                          </a:solidFill>
                          <a:latin typeface="Arial"/>
                          <a:ea typeface="Times New Roman"/>
                          <a:cs typeface="Times New Roman"/>
                        </a:rPr>
                        <a:t> 1 :  </a:t>
                      </a:r>
                      <a:r>
                        <a:rPr lang="id-ID" sz="1100" b="1" dirty="0">
                          <a:solidFill>
                            <a:srgbClr val="FF0000"/>
                          </a:solidFill>
                          <a:latin typeface="Arial"/>
                          <a:ea typeface="Times New Roman"/>
                          <a:cs typeface="Times New Roman"/>
                        </a:rPr>
                        <a:t>Meningkatnya </a:t>
                      </a:r>
                      <a:r>
                        <a:rPr lang="en-US" sz="1100" b="1" dirty="0" err="1">
                          <a:solidFill>
                            <a:srgbClr val="FF0000"/>
                          </a:solidFill>
                          <a:latin typeface="Arial"/>
                          <a:ea typeface="Times New Roman"/>
                          <a:cs typeface="Times New Roman"/>
                        </a:rPr>
                        <a:t>aksesibilitas</a:t>
                      </a:r>
                      <a:r>
                        <a:rPr lang="en-US" sz="1100" b="1" dirty="0">
                          <a:solidFill>
                            <a:srgbClr val="FF0000"/>
                          </a:solidFill>
                          <a:latin typeface="Arial"/>
                          <a:ea typeface="Times New Roman"/>
                          <a:cs typeface="Times New Roman"/>
                        </a:rPr>
                        <a:t> </a:t>
                      </a:r>
                      <a:r>
                        <a:rPr lang="en-US" sz="1100" b="1" dirty="0" err="1">
                          <a:solidFill>
                            <a:srgbClr val="FF0000"/>
                          </a:solidFill>
                          <a:latin typeface="Arial"/>
                          <a:ea typeface="Times New Roman"/>
                          <a:cs typeface="Times New Roman"/>
                        </a:rPr>
                        <a:t>dan</a:t>
                      </a:r>
                      <a:r>
                        <a:rPr lang="en-US" sz="1100" b="1" dirty="0">
                          <a:solidFill>
                            <a:srgbClr val="FF0000"/>
                          </a:solidFill>
                          <a:latin typeface="Arial"/>
                          <a:ea typeface="Times New Roman"/>
                          <a:cs typeface="Times New Roman"/>
                        </a:rPr>
                        <a:t> </a:t>
                      </a:r>
                      <a:r>
                        <a:rPr lang="en-US" sz="1100" b="1" dirty="0" err="1">
                          <a:solidFill>
                            <a:srgbClr val="FF0000"/>
                          </a:solidFill>
                          <a:latin typeface="Arial"/>
                          <a:ea typeface="Times New Roman"/>
                          <a:cs typeface="Times New Roman"/>
                        </a:rPr>
                        <a:t>kualitas</a:t>
                      </a:r>
                      <a:r>
                        <a:rPr lang="id-ID" sz="1100" b="1" dirty="0">
                          <a:solidFill>
                            <a:srgbClr val="FF0000"/>
                          </a:solidFill>
                          <a:latin typeface="Arial"/>
                          <a:ea typeface="Times New Roman"/>
                          <a:cs typeface="Times New Roman"/>
                        </a:rPr>
                        <a:t> pendidikan yang unggul</a:t>
                      </a:r>
                      <a:r>
                        <a:rPr lang="en-US" sz="1100" b="1" dirty="0">
                          <a:solidFill>
                            <a:srgbClr val="FF0000"/>
                          </a:solidFill>
                          <a:latin typeface="Arial"/>
                          <a:ea typeface="Times New Roman"/>
                          <a:cs typeface="Times New Roman"/>
                        </a:rPr>
                        <a:t>, </a:t>
                      </a:r>
                      <a:r>
                        <a:rPr lang="id-ID" sz="1100" b="1" dirty="0">
                          <a:solidFill>
                            <a:srgbClr val="FF0000"/>
                          </a:solidFill>
                          <a:latin typeface="Arial"/>
                          <a:ea typeface="Times New Roman"/>
                          <a:cs typeface="Times New Roman"/>
                        </a:rPr>
                        <a:t>terjangkau dan merata;</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hMerge="1">
                  <a:txBody>
                    <a:bodyPr/>
                    <a:lstStyle/>
                    <a:p>
                      <a:endParaRPr lang="en-US"/>
                    </a:p>
                  </a:txBody>
                  <a:tcPr/>
                </a:tc>
                <a:tc h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hMerge="1">
                  <a:txBody>
                    <a:bodyPr/>
                    <a:lstStyle/>
                    <a:p>
                      <a:endParaRPr lang="en-US"/>
                    </a:p>
                  </a:txBody>
                  <a:tcPr/>
                </a:tc>
                <a:tc h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h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h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h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CC66"/>
                    </a:solidFill>
                  </a:tcPr>
                </a:tc>
                <a:tc h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h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chemeClr val="accent6">
                        <a:lumMod val="75000"/>
                      </a:schemeClr>
                    </a:solidFill>
                  </a:tcPr>
                </a:tc>
              </a:tr>
              <a:tr h="373264">
                <a:tc rowSpan="2">
                  <a:txBody>
                    <a:bodyPr/>
                    <a:lstStyle/>
                    <a:p>
                      <a:pPr algn="ctr">
                        <a:lnSpc>
                          <a:spcPct val="115000"/>
                        </a:lnSpc>
                        <a:spcBef>
                          <a:spcPts val="600"/>
                        </a:spcBef>
                        <a:spcAft>
                          <a:spcPts val="600"/>
                        </a:spcAft>
                      </a:pPr>
                      <a:r>
                        <a:rPr lang="en-US" sz="1100">
                          <a:effectLst/>
                          <a:latin typeface="Arial"/>
                          <a:ea typeface="Times New Roman"/>
                          <a:cs typeface="Times New Roman"/>
                        </a:rPr>
                        <a:t>1.</a:t>
                      </a:r>
                      <a:endParaRPr lang="id-ID" sz="1100">
                        <a:effectLst/>
                        <a:latin typeface="Calibri"/>
                        <a:ea typeface="Times New Roman"/>
                        <a:cs typeface="Times New Roman"/>
                      </a:endParaRPr>
                    </a:p>
                  </a:txBody>
                  <a:tcPr marL="68580" marR="68580" marT="0" marB="0" anchor="ctr"/>
                </a:tc>
                <a:tc rowSpan="2">
                  <a:txBody>
                    <a:bodyPr/>
                    <a:lstStyle/>
                    <a:p>
                      <a:pPr>
                        <a:lnSpc>
                          <a:spcPct val="115000"/>
                        </a:lnSpc>
                        <a:spcBef>
                          <a:spcPts val="600"/>
                        </a:spcBef>
                        <a:spcAft>
                          <a:spcPts val="600"/>
                        </a:spcAft>
                      </a:pPr>
                      <a:r>
                        <a:rPr lang="en-US" sz="1100" dirty="0" err="1">
                          <a:solidFill>
                            <a:srgbClr val="CC00FF"/>
                          </a:solidFill>
                          <a:effectLst/>
                          <a:latin typeface="Arial"/>
                          <a:ea typeface="Times New Roman"/>
                          <a:cs typeface="Times New Roman"/>
                        </a:rPr>
                        <a:t>Indeks</a:t>
                      </a:r>
                      <a:r>
                        <a:rPr lang="en-US" sz="1100" dirty="0">
                          <a:solidFill>
                            <a:srgbClr val="CC00FF"/>
                          </a:solidFill>
                          <a:effectLst/>
                          <a:latin typeface="Arial"/>
                          <a:ea typeface="Times New Roman"/>
                          <a:cs typeface="Times New Roman"/>
                        </a:rPr>
                        <a:t> Pembangunan </a:t>
                      </a:r>
                      <a:r>
                        <a:rPr lang="en-US" sz="1100" dirty="0" err="1">
                          <a:solidFill>
                            <a:srgbClr val="CC00FF"/>
                          </a:solidFill>
                          <a:effectLst/>
                          <a:latin typeface="Arial"/>
                          <a:ea typeface="Times New Roman"/>
                          <a:cs typeface="Times New Roman"/>
                        </a:rPr>
                        <a:t>Manusia</a:t>
                      </a:r>
                      <a:endParaRPr lang="id-ID" sz="1100" dirty="0">
                        <a:solidFill>
                          <a:srgbClr val="CC00FF"/>
                        </a:solidFill>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100" dirty="0" err="1">
                          <a:solidFill>
                            <a:srgbClr val="000000"/>
                          </a:solidFill>
                          <a:effectLst/>
                          <a:latin typeface="Arial"/>
                          <a:ea typeface="Times New Roman"/>
                          <a:cs typeface="Times New Roman"/>
                        </a:rPr>
                        <a:t>Poin</a:t>
                      </a:r>
                      <a:endParaRPr lang="id-ID" sz="1100" dirty="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100" dirty="0">
                          <a:solidFill>
                            <a:srgbClr val="000000"/>
                          </a:solidFill>
                          <a:effectLst/>
                          <a:latin typeface="Arial"/>
                          <a:ea typeface="Times New Roman"/>
                          <a:cs typeface="Times New Roman"/>
                        </a:rPr>
                        <a:t>73,19</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T</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a:solidFill>
                            <a:srgbClr val="000000"/>
                          </a:solidFill>
                          <a:effectLst/>
                          <a:latin typeface="Arial" pitchFamily="34" charset="0"/>
                          <a:ea typeface="Times New Roman"/>
                          <a:cs typeface="Arial" pitchFamily="34" charset="0"/>
                        </a:rPr>
                        <a:t>73,75 – 74,25</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a:solidFill>
                            <a:srgbClr val="000000"/>
                          </a:solidFill>
                          <a:effectLst/>
                          <a:latin typeface="Arial" pitchFamily="34" charset="0"/>
                          <a:ea typeface="Times New Roman"/>
                          <a:cs typeface="Arial" pitchFamily="34" charset="0"/>
                        </a:rPr>
                        <a:t>74,25 – 74,75</a:t>
                      </a:r>
                      <a:endParaRPr lang="id-ID" sz="110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a:solidFill>
                            <a:srgbClr val="000000"/>
                          </a:solidFill>
                          <a:effectLst/>
                          <a:latin typeface="Arial" pitchFamily="34" charset="0"/>
                          <a:ea typeface="Times New Roman"/>
                          <a:cs typeface="Arial" pitchFamily="34" charset="0"/>
                        </a:rPr>
                        <a:t>74,75 – 75,50</a:t>
                      </a:r>
                      <a:endParaRPr lang="id-ID" sz="110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a:solidFill>
                            <a:srgbClr val="000000"/>
                          </a:solidFill>
                          <a:effectLst/>
                          <a:latin typeface="Arial" pitchFamily="34" charset="0"/>
                          <a:ea typeface="Times New Roman"/>
                          <a:cs typeface="Arial" pitchFamily="34" charset="0"/>
                        </a:rPr>
                        <a:t>75,50 – 76,00</a:t>
                      </a:r>
                      <a:endParaRPr lang="id-ID" sz="1100">
                        <a:effectLst/>
                        <a:latin typeface="Arial" pitchFamily="34" charset="0"/>
                        <a:ea typeface="Times New Roman"/>
                        <a:cs typeface="Arial" pitchFamily="34" charset="0"/>
                      </a:endParaRPr>
                    </a:p>
                  </a:txBody>
                  <a:tcPr marL="68580" marR="68580" marT="0" marB="0">
                    <a:solidFill>
                      <a:srgbClr val="FFCC66"/>
                    </a:solidFill>
                  </a:tcPr>
                </a:tc>
                <a:tc>
                  <a:txBody>
                    <a:bodyPr/>
                    <a:lstStyle/>
                    <a:p>
                      <a:pPr algn="ctr">
                        <a:lnSpc>
                          <a:spcPct val="115000"/>
                        </a:lnSpc>
                        <a:spcBef>
                          <a:spcPts val="600"/>
                        </a:spcBef>
                        <a:spcAft>
                          <a:spcPts val="600"/>
                        </a:spcAft>
                      </a:pPr>
                      <a:r>
                        <a:rPr lang="id-ID" sz="1100">
                          <a:solidFill>
                            <a:srgbClr val="000000"/>
                          </a:solidFill>
                          <a:effectLst/>
                          <a:latin typeface="Arial" pitchFamily="34" charset="0"/>
                          <a:ea typeface="Times New Roman"/>
                          <a:cs typeface="Arial" pitchFamily="34" charset="0"/>
                        </a:rPr>
                        <a:t>76,00 – 77,00</a:t>
                      </a:r>
                      <a:endParaRPr lang="id-ID" sz="110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a:solidFill>
                            <a:srgbClr val="000000"/>
                          </a:solidFill>
                          <a:effectLst/>
                          <a:latin typeface="Arial" pitchFamily="34" charset="0"/>
                          <a:ea typeface="Times New Roman"/>
                          <a:cs typeface="Arial" pitchFamily="34" charset="0"/>
                        </a:rPr>
                        <a:t>77,00 – 78,00</a:t>
                      </a:r>
                      <a:endParaRPr lang="id-ID" sz="1100">
                        <a:effectLst/>
                        <a:latin typeface="Arial" pitchFamily="34" charset="0"/>
                        <a:ea typeface="Times New Roman"/>
                        <a:cs typeface="Arial" pitchFamily="34" charset="0"/>
                      </a:endParaRPr>
                    </a:p>
                  </a:txBody>
                  <a:tcPr marL="68580" marR="68580" marT="0" marB="0">
                    <a:solidFill>
                      <a:schemeClr val="accent6">
                        <a:lumMod val="75000"/>
                      </a:schemeClr>
                    </a:solidFill>
                  </a:tcPr>
                </a:tc>
              </a:tr>
              <a:tr h="274808">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pP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R</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smtClean="0">
                          <a:effectLst/>
                          <a:latin typeface="Arial" pitchFamily="34" charset="0"/>
                          <a:ea typeface="Times New Roman"/>
                          <a:cs typeface="Arial" pitchFamily="34" charset="0"/>
                        </a:rPr>
                        <a:t>73,40</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dirty="0" smtClean="0">
                          <a:effectLst/>
                          <a:latin typeface="Arial" pitchFamily="34" charset="0"/>
                          <a:ea typeface="Times New Roman"/>
                          <a:cs typeface="Arial" pitchFamily="34" charset="0"/>
                        </a:rPr>
                        <a:t>74,28</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r>
              <a:tr h="345087">
                <a:tc rowSpan="2">
                  <a:txBody>
                    <a:bodyPr/>
                    <a:lstStyle/>
                    <a:p>
                      <a:pPr algn="ctr">
                        <a:lnSpc>
                          <a:spcPct val="115000"/>
                        </a:lnSpc>
                        <a:spcBef>
                          <a:spcPts val="600"/>
                        </a:spcBef>
                        <a:spcAft>
                          <a:spcPts val="600"/>
                        </a:spcAft>
                      </a:pPr>
                      <a:r>
                        <a:rPr lang="id-ID" sz="1100">
                          <a:effectLst/>
                          <a:latin typeface="Arial"/>
                          <a:ea typeface="Times New Roman"/>
                          <a:cs typeface="Times New Roman"/>
                        </a:rPr>
                        <a:t>2.</a:t>
                      </a:r>
                      <a:endParaRPr lang="id-ID" sz="1100">
                        <a:effectLst/>
                        <a:latin typeface="Calibri"/>
                        <a:ea typeface="Times New Roman"/>
                        <a:cs typeface="Times New Roman"/>
                      </a:endParaRPr>
                    </a:p>
                  </a:txBody>
                  <a:tcPr marL="68580" marR="68580" marT="0" marB="0" anchor="ctr"/>
                </a:tc>
                <a:tc rowSpan="2">
                  <a:txBody>
                    <a:bodyPr/>
                    <a:lstStyle/>
                    <a:p>
                      <a:pPr>
                        <a:lnSpc>
                          <a:spcPct val="115000"/>
                        </a:lnSpc>
                        <a:spcBef>
                          <a:spcPts val="600"/>
                        </a:spcBef>
                        <a:spcAft>
                          <a:spcPts val="600"/>
                        </a:spcAft>
                      </a:pPr>
                      <a:r>
                        <a:rPr lang="id-ID" sz="1100" dirty="0" smtClean="0">
                          <a:solidFill>
                            <a:srgbClr val="CC00FF"/>
                          </a:solidFill>
                          <a:effectLst/>
                          <a:latin typeface="Arial"/>
                          <a:ea typeface="Times New Roman"/>
                          <a:cs typeface="Times New Roman"/>
                        </a:rPr>
                        <a:t>Indek</a:t>
                      </a:r>
                      <a:r>
                        <a:rPr lang="en-US" sz="1100" dirty="0" smtClean="0">
                          <a:solidFill>
                            <a:srgbClr val="CC00FF"/>
                          </a:solidFill>
                          <a:effectLst/>
                          <a:latin typeface="Arial"/>
                          <a:ea typeface="Times New Roman"/>
                          <a:cs typeface="Times New Roman"/>
                        </a:rPr>
                        <a:t>s</a:t>
                      </a:r>
                      <a:r>
                        <a:rPr lang="id-ID" sz="1100" dirty="0" smtClean="0">
                          <a:solidFill>
                            <a:srgbClr val="CC00FF"/>
                          </a:solidFill>
                          <a:effectLst/>
                          <a:latin typeface="Arial"/>
                          <a:ea typeface="Times New Roman"/>
                          <a:cs typeface="Times New Roman"/>
                        </a:rPr>
                        <a:t> </a:t>
                      </a:r>
                      <a:r>
                        <a:rPr lang="id-ID" sz="1100" dirty="0">
                          <a:solidFill>
                            <a:srgbClr val="CC00FF"/>
                          </a:solidFill>
                          <a:effectLst/>
                          <a:latin typeface="Arial"/>
                          <a:ea typeface="Times New Roman"/>
                          <a:cs typeface="Times New Roman"/>
                        </a:rPr>
                        <a:t>Pendidikan</a:t>
                      </a:r>
                      <a:endParaRPr lang="id-ID" sz="1100" dirty="0">
                        <a:solidFill>
                          <a:srgbClr val="CC00FF"/>
                        </a:solidFill>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en-US" sz="1100">
                          <a:solidFill>
                            <a:srgbClr val="000000"/>
                          </a:solidFill>
                          <a:effectLst/>
                          <a:latin typeface="Arial"/>
                          <a:ea typeface="Times New Roman"/>
                          <a:cs typeface="Times New Roman"/>
                        </a:rPr>
                        <a:t>Poin</a:t>
                      </a:r>
                      <a:endParaRPr lang="id-ID" sz="110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id-ID" sz="1100">
                          <a:solidFill>
                            <a:srgbClr val="000000"/>
                          </a:solidFill>
                          <a:effectLst/>
                          <a:latin typeface="Arial"/>
                          <a:ea typeface="Times New Roman"/>
                          <a:cs typeface="Times New Roman"/>
                        </a:rPr>
                        <a:t>80,21</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T</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smtClean="0">
                          <a:solidFill>
                            <a:srgbClr val="000000"/>
                          </a:solidFill>
                          <a:effectLst/>
                          <a:latin typeface="Arial" pitchFamily="34" charset="0"/>
                          <a:ea typeface="Times New Roman"/>
                          <a:cs typeface="Arial" pitchFamily="34" charset="0"/>
                        </a:rPr>
                        <a:t>82,31</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dirty="0">
                          <a:solidFill>
                            <a:srgbClr val="000000"/>
                          </a:solidFill>
                          <a:effectLst/>
                          <a:latin typeface="Arial" pitchFamily="34" charset="0"/>
                          <a:ea typeface="Times New Roman"/>
                          <a:cs typeface="Arial" pitchFamily="34" charset="0"/>
                        </a:rPr>
                        <a:t>84,65</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a:solidFill>
                            <a:srgbClr val="000000"/>
                          </a:solidFill>
                          <a:effectLst/>
                          <a:latin typeface="Arial" pitchFamily="34" charset="0"/>
                          <a:ea typeface="Times New Roman"/>
                          <a:cs typeface="Arial" pitchFamily="34" charset="0"/>
                        </a:rPr>
                        <a:t>85,50</a:t>
                      </a:r>
                      <a:endParaRPr lang="id-ID" sz="110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dirty="0">
                          <a:solidFill>
                            <a:srgbClr val="000000"/>
                          </a:solidFill>
                          <a:effectLst/>
                          <a:latin typeface="Arial" pitchFamily="34" charset="0"/>
                          <a:ea typeface="Times New Roman"/>
                          <a:cs typeface="Arial" pitchFamily="34" charset="0"/>
                        </a:rPr>
                        <a:t>86,00</a:t>
                      </a:r>
                      <a:endParaRPr lang="id-ID" sz="1100" dirty="0">
                        <a:effectLst/>
                        <a:latin typeface="Arial" pitchFamily="34" charset="0"/>
                        <a:ea typeface="Times New Roman"/>
                        <a:cs typeface="Arial" pitchFamily="34" charset="0"/>
                      </a:endParaRPr>
                    </a:p>
                  </a:txBody>
                  <a:tcPr marL="68580" marR="68580" marT="0" marB="0">
                    <a:solidFill>
                      <a:srgbClr val="FFCC66"/>
                    </a:solidFill>
                  </a:tcPr>
                </a:tc>
                <a:tc>
                  <a:txBody>
                    <a:bodyPr/>
                    <a:lstStyle/>
                    <a:p>
                      <a:pPr algn="ctr">
                        <a:lnSpc>
                          <a:spcPct val="115000"/>
                        </a:lnSpc>
                        <a:spcBef>
                          <a:spcPts val="600"/>
                        </a:spcBef>
                        <a:spcAft>
                          <a:spcPts val="600"/>
                        </a:spcAft>
                      </a:pPr>
                      <a:r>
                        <a:rPr lang="id-ID" sz="1100" dirty="0">
                          <a:solidFill>
                            <a:srgbClr val="000000"/>
                          </a:solidFill>
                          <a:effectLst/>
                          <a:latin typeface="Arial" pitchFamily="34" charset="0"/>
                          <a:ea typeface="Times New Roman"/>
                          <a:cs typeface="Arial" pitchFamily="34" charset="0"/>
                        </a:rPr>
                        <a:t>88,00</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a:solidFill>
                            <a:srgbClr val="000000"/>
                          </a:solidFill>
                          <a:effectLst/>
                          <a:latin typeface="Arial" pitchFamily="34" charset="0"/>
                          <a:ea typeface="Times New Roman"/>
                          <a:cs typeface="Arial" pitchFamily="34" charset="0"/>
                        </a:rPr>
                        <a:t>89,00</a:t>
                      </a:r>
                      <a:endParaRPr lang="id-ID" sz="1100">
                        <a:effectLst/>
                        <a:latin typeface="Arial" pitchFamily="34" charset="0"/>
                        <a:ea typeface="Times New Roman"/>
                        <a:cs typeface="Arial" pitchFamily="34" charset="0"/>
                      </a:endParaRPr>
                    </a:p>
                  </a:txBody>
                  <a:tcPr marL="68580" marR="68580" marT="0" marB="0">
                    <a:solidFill>
                      <a:schemeClr val="accent6">
                        <a:lumMod val="75000"/>
                      </a:schemeClr>
                    </a:solidFill>
                  </a:tcPr>
                </a:tc>
              </a:tr>
              <a:tr h="230977">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pP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R</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smtClean="0">
                          <a:effectLst/>
                          <a:latin typeface="Arial" pitchFamily="34" charset="0"/>
                          <a:ea typeface="Times New Roman"/>
                          <a:cs typeface="Arial" pitchFamily="34" charset="0"/>
                        </a:rPr>
                        <a:t>82,31</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dirty="0" smtClean="0">
                          <a:effectLst/>
                          <a:latin typeface="Arial" pitchFamily="34" charset="0"/>
                          <a:ea typeface="Times New Roman"/>
                          <a:cs typeface="Arial" pitchFamily="34" charset="0"/>
                        </a:rPr>
                        <a:t>83.36</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r>
              <a:tr h="357190">
                <a:tc rowSpan="2">
                  <a:txBody>
                    <a:bodyPr/>
                    <a:lstStyle/>
                    <a:p>
                      <a:pPr algn="ctr">
                        <a:lnSpc>
                          <a:spcPct val="115000"/>
                        </a:lnSpc>
                        <a:spcBef>
                          <a:spcPts val="600"/>
                        </a:spcBef>
                        <a:spcAft>
                          <a:spcPts val="600"/>
                        </a:spcAft>
                      </a:pPr>
                      <a:r>
                        <a:rPr lang="id-ID" sz="1100">
                          <a:effectLst/>
                          <a:latin typeface="Arial"/>
                          <a:ea typeface="Times New Roman"/>
                          <a:cs typeface="Times New Roman"/>
                        </a:rPr>
                        <a:t>3</a:t>
                      </a:r>
                      <a:r>
                        <a:rPr lang="en-US" sz="1100">
                          <a:effectLst/>
                          <a:latin typeface="Arial"/>
                          <a:ea typeface="Times New Roman"/>
                          <a:cs typeface="Times New Roman"/>
                        </a:rPr>
                        <a:t>.</a:t>
                      </a:r>
                      <a:endParaRPr lang="id-ID" sz="1100">
                        <a:effectLst/>
                        <a:latin typeface="Calibri"/>
                        <a:ea typeface="Times New Roman"/>
                        <a:cs typeface="Times New Roman"/>
                      </a:endParaRPr>
                    </a:p>
                  </a:txBody>
                  <a:tcPr marL="68580" marR="68580" marT="0" marB="0" anchor="ctr"/>
                </a:tc>
                <a:tc rowSpan="2">
                  <a:txBody>
                    <a:bodyPr/>
                    <a:lstStyle/>
                    <a:p>
                      <a:pPr>
                        <a:lnSpc>
                          <a:spcPct val="115000"/>
                        </a:lnSpc>
                        <a:spcBef>
                          <a:spcPts val="600"/>
                        </a:spcBef>
                        <a:spcAft>
                          <a:spcPts val="600"/>
                        </a:spcAft>
                      </a:pPr>
                      <a:r>
                        <a:rPr lang="en-US" sz="1100" dirty="0" err="1">
                          <a:solidFill>
                            <a:srgbClr val="CC00FF"/>
                          </a:solidFill>
                          <a:effectLst/>
                          <a:latin typeface="Arial"/>
                          <a:ea typeface="Times New Roman"/>
                          <a:cs typeface="Times New Roman"/>
                        </a:rPr>
                        <a:t>Angka</a:t>
                      </a:r>
                      <a:r>
                        <a:rPr lang="en-US" sz="1100" dirty="0">
                          <a:solidFill>
                            <a:srgbClr val="CC00FF"/>
                          </a:solidFill>
                          <a:effectLst/>
                          <a:latin typeface="Arial"/>
                          <a:ea typeface="Times New Roman"/>
                          <a:cs typeface="Times New Roman"/>
                        </a:rPr>
                        <a:t> </a:t>
                      </a:r>
                      <a:r>
                        <a:rPr lang="en-US" sz="1100" dirty="0" err="1">
                          <a:solidFill>
                            <a:srgbClr val="CC00FF"/>
                          </a:solidFill>
                          <a:effectLst/>
                          <a:latin typeface="Arial"/>
                          <a:ea typeface="Times New Roman"/>
                          <a:cs typeface="Times New Roman"/>
                        </a:rPr>
                        <a:t>Melek</a:t>
                      </a:r>
                      <a:r>
                        <a:rPr lang="en-US" sz="1100" dirty="0">
                          <a:solidFill>
                            <a:srgbClr val="CC00FF"/>
                          </a:solidFill>
                          <a:effectLst/>
                          <a:latin typeface="Arial"/>
                          <a:ea typeface="Times New Roman"/>
                          <a:cs typeface="Times New Roman"/>
                        </a:rPr>
                        <a:t> </a:t>
                      </a:r>
                      <a:r>
                        <a:rPr lang="en-US" sz="1100" dirty="0" err="1">
                          <a:solidFill>
                            <a:srgbClr val="CC00FF"/>
                          </a:solidFill>
                          <a:effectLst/>
                          <a:latin typeface="Arial"/>
                          <a:ea typeface="Times New Roman"/>
                          <a:cs typeface="Times New Roman"/>
                        </a:rPr>
                        <a:t>Huruf</a:t>
                      </a:r>
                      <a:endParaRPr lang="id-ID" sz="1100" dirty="0">
                        <a:solidFill>
                          <a:srgbClr val="CC00FF"/>
                        </a:solidFill>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100">
                          <a:solidFill>
                            <a:srgbClr val="000000"/>
                          </a:solidFill>
                          <a:effectLst/>
                          <a:latin typeface="Arial"/>
                          <a:ea typeface="Times New Roman"/>
                          <a:cs typeface="Times New Roman"/>
                        </a:rPr>
                        <a:t>Persen</a:t>
                      </a:r>
                      <a:endParaRPr lang="id-ID" sz="110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100">
                          <a:solidFill>
                            <a:srgbClr val="000000"/>
                          </a:solidFill>
                          <a:effectLst/>
                          <a:latin typeface="Arial"/>
                          <a:ea typeface="Times New Roman"/>
                          <a:cs typeface="Times New Roman"/>
                        </a:rPr>
                        <a:t>96,97</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smtClean="0">
                          <a:effectLst/>
                          <a:latin typeface="Calibri"/>
                          <a:ea typeface="Times New Roman"/>
                          <a:cs typeface="Times New Roman"/>
                        </a:rPr>
                        <a:t>T</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97,00 – 97,50</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97,50 – 98,00</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98,00 – 98,50</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a:solidFill>
                            <a:srgbClr val="000000"/>
                          </a:solidFill>
                          <a:effectLst/>
                          <a:latin typeface="Arial" pitchFamily="34" charset="0"/>
                          <a:ea typeface="Times New Roman"/>
                          <a:cs typeface="Arial" pitchFamily="34" charset="0"/>
                        </a:rPr>
                        <a:t>98,50 – 99,00</a:t>
                      </a:r>
                      <a:endParaRPr lang="id-ID" sz="1100">
                        <a:effectLst/>
                        <a:latin typeface="Arial" pitchFamily="34" charset="0"/>
                        <a:ea typeface="Times New Roman"/>
                        <a:cs typeface="Arial" pitchFamily="34" charset="0"/>
                      </a:endParaRPr>
                    </a:p>
                  </a:txBody>
                  <a:tcPr marL="68580" marR="68580" marT="0" marB="0">
                    <a:solidFill>
                      <a:srgbClr val="FFCC66"/>
                    </a:solidFill>
                  </a:tcPr>
                </a:tc>
                <a:tc>
                  <a:txBody>
                    <a:bodyPr/>
                    <a:lstStyle/>
                    <a:p>
                      <a:pPr algn="ctr">
                        <a:lnSpc>
                          <a:spcPct val="115000"/>
                        </a:lnSpc>
                        <a:spcBef>
                          <a:spcPts val="600"/>
                        </a:spcBef>
                        <a:spcAft>
                          <a:spcPts val="600"/>
                        </a:spcAft>
                      </a:pPr>
                      <a:r>
                        <a:rPr lang="en-US" sz="1100">
                          <a:solidFill>
                            <a:srgbClr val="000000"/>
                          </a:solidFill>
                          <a:effectLst/>
                          <a:latin typeface="Arial" pitchFamily="34" charset="0"/>
                          <a:ea typeface="Times New Roman"/>
                          <a:cs typeface="Arial" pitchFamily="34" charset="0"/>
                        </a:rPr>
                        <a:t>99,00 – 99,50</a:t>
                      </a:r>
                      <a:endParaRPr lang="id-ID" sz="110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a:solidFill>
                            <a:srgbClr val="000000"/>
                          </a:solidFill>
                          <a:effectLst/>
                          <a:latin typeface="Arial" pitchFamily="34" charset="0"/>
                          <a:ea typeface="Times New Roman"/>
                          <a:cs typeface="Arial" pitchFamily="34" charset="0"/>
                        </a:rPr>
                        <a:t>99,00 – 99,50</a:t>
                      </a:r>
                      <a:endParaRPr lang="id-ID" sz="1100">
                        <a:effectLst/>
                        <a:latin typeface="Arial" pitchFamily="34" charset="0"/>
                        <a:ea typeface="Times New Roman"/>
                        <a:cs typeface="Arial" pitchFamily="34" charset="0"/>
                      </a:endParaRPr>
                    </a:p>
                  </a:txBody>
                  <a:tcPr marL="68580" marR="68580" marT="0" marB="0">
                    <a:solidFill>
                      <a:schemeClr val="accent6">
                        <a:lumMod val="75000"/>
                      </a:schemeClr>
                    </a:solidFill>
                  </a:tcPr>
                </a:tc>
              </a:tr>
              <a:tr h="290882">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pP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R</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smtClean="0">
                          <a:effectLst/>
                          <a:latin typeface="Arial" pitchFamily="34" charset="0"/>
                          <a:ea typeface="Times New Roman"/>
                          <a:cs typeface="Arial" pitchFamily="34" charset="0"/>
                        </a:rPr>
                        <a:t>96.49</a:t>
                      </a:r>
                      <a:endParaRPr lang="id-ID" sz="110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Bef>
                          <a:spcPts val="600"/>
                        </a:spcBef>
                        <a:spcAft>
                          <a:spcPts val="600"/>
                        </a:spcAft>
                      </a:pPr>
                      <a:r>
                        <a:rPr lang="id-ID" sz="1100" dirty="0" smtClean="0">
                          <a:effectLst/>
                          <a:latin typeface="Arial" pitchFamily="34" charset="0"/>
                          <a:ea typeface="Times New Roman"/>
                          <a:cs typeface="Arial" pitchFamily="34" charset="0"/>
                        </a:rPr>
                        <a:t>98,29</a:t>
                      </a:r>
                      <a:endParaRPr lang="id-ID" sz="110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nchor="ctr">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nchor="ctr">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nchor="ctr">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nchor="ctr">
                    <a:solidFill>
                      <a:schemeClr val="bg1"/>
                    </a:solidFill>
                  </a:tcPr>
                </a:tc>
              </a:tr>
              <a:tr h="357190">
                <a:tc rowSpan="2">
                  <a:txBody>
                    <a:bodyPr/>
                    <a:lstStyle/>
                    <a:p>
                      <a:pPr algn="ctr">
                        <a:lnSpc>
                          <a:spcPct val="115000"/>
                        </a:lnSpc>
                        <a:spcBef>
                          <a:spcPts val="600"/>
                        </a:spcBef>
                        <a:spcAft>
                          <a:spcPts val="600"/>
                        </a:spcAft>
                      </a:pPr>
                      <a:r>
                        <a:rPr lang="id-ID" sz="1100">
                          <a:effectLst/>
                          <a:latin typeface="Arial"/>
                          <a:ea typeface="Times New Roman"/>
                          <a:cs typeface="Times New Roman"/>
                        </a:rPr>
                        <a:t>4</a:t>
                      </a:r>
                      <a:r>
                        <a:rPr lang="en-US" sz="1100">
                          <a:effectLst/>
                          <a:latin typeface="Arial"/>
                          <a:ea typeface="Times New Roman"/>
                          <a:cs typeface="Times New Roman"/>
                        </a:rPr>
                        <a:t>.</a:t>
                      </a:r>
                      <a:endParaRPr lang="id-ID" sz="1100">
                        <a:effectLst/>
                        <a:latin typeface="Calibri"/>
                        <a:ea typeface="Times New Roman"/>
                        <a:cs typeface="Times New Roman"/>
                      </a:endParaRPr>
                    </a:p>
                  </a:txBody>
                  <a:tcPr marL="68580" marR="68580" marT="0" marB="0" anchor="ctr"/>
                </a:tc>
                <a:tc rowSpan="2">
                  <a:txBody>
                    <a:bodyPr/>
                    <a:lstStyle/>
                    <a:p>
                      <a:pPr>
                        <a:lnSpc>
                          <a:spcPct val="115000"/>
                        </a:lnSpc>
                        <a:spcBef>
                          <a:spcPts val="600"/>
                        </a:spcBef>
                        <a:spcAft>
                          <a:spcPts val="600"/>
                        </a:spcAft>
                      </a:pPr>
                      <a:r>
                        <a:rPr lang="en-US" sz="1100" dirty="0" err="1">
                          <a:solidFill>
                            <a:srgbClr val="CC00FF"/>
                          </a:solidFill>
                          <a:effectLst/>
                          <a:latin typeface="Arial"/>
                          <a:ea typeface="Times New Roman"/>
                          <a:cs typeface="Times New Roman"/>
                        </a:rPr>
                        <a:t>Angka</a:t>
                      </a:r>
                      <a:r>
                        <a:rPr lang="en-US" sz="1100" dirty="0">
                          <a:solidFill>
                            <a:srgbClr val="CC00FF"/>
                          </a:solidFill>
                          <a:effectLst/>
                          <a:latin typeface="Arial"/>
                          <a:ea typeface="Times New Roman"/>
                          <a:cs typeface="Times New Roman"/>
                        </a:rPr>
                        <a:t> Rata-rata Lama </a:t>
                      </a:r>
                      <a:r>
                        <a:rPr lang="en-US" sz="1100" dirty="0" err="1">
                          <a:solidFill>
                            <a:srgbClr val="CC00FF"/>
                          </a:solidFill>
                          <a:effectLst/>
                          <a:latin typeface="Arial"/>
                          <a:ea typeface="Times New Roman"/>
                          <a:cs typeface="Times New Roman"/>
                        </a:rPr>
                        <a:t>Sekolah</a:t>
                      </a:r>
                      <a:r>
                        <a:rPr lang="en-US" sz="1100" dirty="0">
                          <a:solidFill>
                            <a:srgbClr val="CC00FF"/>
                          </a:solidFill>
                          <a:effectLst/>
                          <a:latin typeface="Arial"/>
                          <a:ea typeface="Times New Roman"/>
                          <a:cs typeface="Times New Roman"/>
                        </a:rPr>
                        <a:t> </a:t>
                      </a:r>
                      <a:r>
                        <a:rPr lang="en-US" sz="1100" dirty="0" err="1">
                          <a:solidFill>
                            <a:srgbClr val="CC00FF"/>
                          </a:solidFill>
                          <a:effectLst/>
                          <a:latin typeface="Arial"/>
                          <a:ea typeface="Times New Roman"/>
                          <a:cs typeface="Times New Roman"/>
                        </a:rPr>
                        <a:t>Kabupaten</a:t>
                      </a:r>
                      <a:endParaRPr lang="id-ID" sz="1100" dirty="0">
                        <a:solidFill>
                          <a:srgbClr val="CC00FF"/>
                        </a:solidFill>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100">
                          <a:solidFill>
                            <a:srgbClr val="000000"/>
                          </a:solidFill>
                          <a:effectLst/>
                          <a:latin typeface="Arial"/>
                          <a:ea typeface="Times New Roman"/>
                          <a:cs typeface="Times New Roman"/>
                        </a:rPr>
                        <a:t>Tahun</a:t>
                      </a:r>
                      <a:endParaRPr lang="id-ID" sz="110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100">
                          <a:solidFill>
                            <a:srgbClr val="000000"/>
                          </a:solidFill>
                          <a:effectLst/>
                          <a:latin typeface="Arial"/>
                          <a:ea typeface="Times New Roman"/>
                          <a:cs typeface="Times New Roman"/>
                        </a:rPr>
                        <a:t>8,15</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T</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8,20 - 8,25</a:t>
                      </a:r>
                      <a:endParaRPr lang="id-ID" sz="110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8,25 - 8,30</a:t>
                      </a:r>
                      <a:endParaRPr lang="id-ID" sz="110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8,30 - 8,50</a:t>
                      </a:r>
                      <a:endParaRPr lang="id-ID" sz="1100"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8,50 - 8,75</a:t>
                      </a:r>
                      <a:endParaRPr lang="id-ID" sz="1100" dirty="0">
                        <a:effectLst/>
                        <a:latin typeface="Arial" pitchFamily="34" charset="0"/>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en-US" sz="1100">
                          <a:solidFill>
                            <a:srgbClr val="000000"/>
                          </a:solidFill>
                          <a:effectLst/>
                          <a:latin typeface="Arial" pitchFamily="34" charset="0"/>
                          <a:ea typeface="Times New Roman"/>
                          <a:cs typeface="Arial" pitchFamily="34" charset="0"/>
                        </a:rPr>
                        <a:t>8,75 - 9,10</a:t>
                      </a:r>
                      <a:endParaRPr lang="id-ID" sz="110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9,10 - 9,50</a:t>
                      </a:r>
                      <a:endParaRPr lang="id-ID" sz="1100" dirty="0">
                        <a:effectLst/>
                        <a:latin typeface="Arial" pitchFamily="34" charset="0"/>
                        <a:ea typeface="Times New Roman"/>
                        <a:cs typeface="Arial" pitchFamily="34" charset="0"/>
                      </a:endParaRPr>
                    </a:p>
                  </a:txBody>
                  <a:tcPr marL="68580" marR="68580" marT="0" marB="0" anchor="ctr">
                    <a:solidFill>
                      <a:schemeClr val="accent6">
                        <a:lumMod val="75000"/>
                      </a:schemeClr>
                    </a:solidFill>
                  </a:tcPr>
                </a:tc>
              </a:tr>
              <a:tr h="290882">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pP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R</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smtClean="0">
                          <a:effectLst/>
                          <a:latin typeface="Arial" pitchFamily="34" charset="0"/>
                          <a:ea typeface="Times New Roman"/>
                          <a:cs typeface="Arial" pitchFamily="34" charset="0"/>
                        </a:rPr>
                        <a:t>n/a</a:t>
                      </a:r>
                      <a:endParaRPr lang="id-ID" sz="1100"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lgn="ctr">
                        <a:lnSpc>
                          <a:spcPct val="115000"/>
                        </a:lnSpc>
                        <a:spcBef>
                          <a:spcPts val="600"/>
                        </a:spcBef>
                        <a:spcAft>
                          <a:spcPts val="600"/>
                        </a:spcAft>
                      </a:pPr>
                      <a:r>
                        <a:rPr lang="id-ID" sz="1100" dirty="0" smtClean="0">
                          <a:effectLst/>
                          <a:latin typeface="Arial" pitchFamily="34" charset="0"/>
                          <a:ea typeface="Times New Roman"/>
                          <a:cs typeface="Arial" pitchFamily="34" charset="0"/>
                        </a:rPr>
                        <a:t>n/a</a:t>
                      </a:r>
                      <a:endParaRPr lang="id-ID" sz="1100"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r>
              <a:tr h="357190">
                <a:tc rowSpan="2">
                  <a:txBody>
                    <a:bodyPr/>
                    <a:lstStyle/>
                    <a:p>
                      <a:pPr marL="0" algn="ctr" defTabSz="914400" rtl="0" eaLnBrk="1" latinLnBrk="0" hangingPunct="1">
                        <a:lnSpc>
                          <a:spcPct val="115000"/>
                        </a:lnSpc>
                        <a:spcBef>
                          <a:spcPts val="600"/>
                        </a:spcBef>
                        <a:spcAft>
                          <a:spcPts val="600"/>
                        </a:spcAft>
                      </a:pPr>
                      <a:r>
                        <a:rPr lang="id-ID" sz="1100" kern="1200">
                          <a:solidFill>
                            <a:srgbClr val="000000"/>
                          </a:solidFill>
                          <a:effectLst/>
                          <a:latin typeface="Arial"/>
                          <a:ea typeface="Times New Roman"/>
                          <a:cs typeface="Times New Roman"/>
                        </a:rPr>
                        <a:t>5</a:t>
                      </a:r>
                      <a:r>
                        <a:rPr lang="en-US" sz="1100" kern="1200">
                          <a:solidFill>
                            <a:srgbClr val="000000"/>
                          </a:solidFill>
                          <a:effectLst/>
                          <a:latin typeface="Arial"/>
                          <a:ea typeface="Times New Roman"/>
                          <a:cs typeface="Times New Roman"/>
                        </a:rPr>
                        <a:t>.</a:t>
                      </a:r>
                      <a:endParaRPr lang="id-ID" sz="1100" kern="1200">
                        <a:solidFill>
                          <a:srgbClr val="000000"/>
                        </a:solidFill>
                        <a:effectLst/>
                        <a:latin typeface="Arial"/>
                        <a:ea typeface="Times New Roman"/>
                        <a:cs typeface="Times New Roman"/>
                      </a:endParaRPr>
                    </a:p>
                  </a:txBody>
                  <a:tcPr marL="68580" marR="68580" marT="0" marB="0" anchor="ctr"/>
                </a:tc>
                <a:tc rowSpan="2">
                  <a:txBody>
                    <a:bodyPr/>
                    <a:lstStyle/>
                    <a:p>
                      <a:pPr marL="0" algn="l" defTabSz="914400" rtl="0" eaLnBrk="1" latinLnBrk="0" hangingPunct="1">
                        <a:lnSpc>
                          <a:spcPct val="115000"/>
                        </a:lnSpc>
                        <a:spcBef>
                          <a:spcPts val="600"/>
                        </a:spcBef>
                        <a:spcAft>
                          <a:spcPts val="600"/>
                        </a:spcAft>
                      </a:pPr>
                      <a:r>
                        <a:rPr lang="en-US" sz="1100" kern="1200" dirty="0" err="1">
                          <a:solidFill>
                            <a:srgbClr val="CC00FF"/>
                          </a:solidFill>
                          <a:effectLst/>
                          <a:latin typeface="Arial"/>
                          <a:ea typeface="Times New Roman"/>
                          <a:cs typeface="Times New Roman"/>
                        </a:rPr>
                        <a:t>Angka</a:t>
                      </a:r>
                      <a:r>
                        <a:rPr lang="en-US" sz="1100" kern="1200" dirty="0">
                          <a:solidFill>
                            <a:srgbClr val="CC00FF"/>
                          </a:solidFill>
                          <a:effectLst/>
                          <a:latin typeface="Arial"/>
                          <a:ea typeface="Times New Roman"/>
                          <a:cs typeface="Times New Roman"/>
                        </a:rPr>
                        <a:t> Rata-rata Lama </a:t>
                      </a:r>
                      <a:r>
                        <a:rPr lang="en-US" sz="1100" kern="1200" dirty="0" err="1">
                          <a:solidFill>
                            <a:srgbClr val="CC00FF"/>
                          </a:solidFill>
                          <a:effectLst/>
                          <a:latin typeface="Arial"/>
                          <a:ea typeface="Times New Roman"/>
                          <a:cs typeface="Times New Roman"/>
                        </a:rPr>
                        <a:t>Sekolah</a:t>
                      </a:r>
                      <a:r>
                        <a:rPr lang="en-US" sz="1100" kern="1200" dirty="0">
                          <a:solidFill>
                            <a:srgbClr val="CC00FF"/>
                          </a:solidFill>
                          <a:effectLst/>
                          <a:latin typeface="Arial"/>
                          <a:ea typeface="Times New Roman"/>
                          <a:cs typeface="Times New Roman"/>
                        </a:rPr>
                        <a:t>  Kota </a:t>
                      </a:r>
                      <a:endParaRPr lang="id-ID" sz="1100" kern="1200" dirty="0">
                        <a:solidFill>
                          <a:srgbClr val="CC00FF"/>
                        </a:solidFill>
                        <a:effectLst/>
                        <a:latin typeface="Arial"/>
                        <a:ea typeface="Times New Roman"/>
                        <a:cs typeface="Times New Roman"/>
                      </a:endParaRPr>
                    </a:p>
                  </a:txBody>
                  <a:tcPr marL="68580" marR="68580" marT="0" marB="0" anchor="ctr"/>
                </a:tc>
                <a:tc rowSpan="2">
                  <a:txBody>
                    <a:bodyPr/>
                    <a:lstStyle/>
                    <a:p>
                      <a:pPr marL="0" algn="ctr" defTabSz="914400" rtl="0" eaLnBrk="1" latinLnBrk="0" hangingPunct="1">
                        <a:lnSpc>
                          <a:spcPct val="115000"/>
                        </a:lnSpc>
                        <a:spcBef>
                          <a:spcPts val="600"/>
                        </a:spcBef>
                        <a:spcAft>
                          <a:spcPts val="600"/>
                        </a:spcAft>
                      </a:pPr>
                      <a:r>
                        <a:rPr lang="en-US" sz="1100" kern="1200">
                          <a:solidFill>
                            <a:srgbClr val="000000"/>
                          </a:solidFill>
                          <a:effectLst/>
                          <a:latin typeface="Arial"/>
                          <a:ea typeface="Times New Roman"/>
                          <a:cs typeface="Times New Roman"/>
                        </a:rPr>
                        <a:t>Tahun</a:t>
                      </a:r>
                      <a:endParaRPr lang="id-ID" sz="1100" kern="1200">
                        <a:solidFill>
                          <a:srgbClr val="000000"/>
                        </a:solidFill>
                        <a:effectLst/>
                        <a:latin typeface="Arial"/>
                        <a:ea typeface="Times New Roman"/>
                        <a:cs typeface="Times New Roman"/>
                      </a:endParaRPr>
                    </a:p>
                  </a:txBody>
                  <a:tcPr marL="68580" marR="68580" marT="0" marB="0" anchor="ctr"/>
                </a:tc>
                <a:tc rowSpan="2">
                  <a:txBody>
                    <a:bodyPr/>
                    <a:lstStyle/>
                    <a:p>
                      <a:pPr marL="0" algn="ctr" defTabSz="914400" rtl="0" eaLnBrk="1" latinLnBrk="0" hangingPunct="1">
                        <a:lnSpc>
                          <a:spcPct val="115000"/>
                        </a:lnSpc>
                        <a:spcBef>
                          <a:spcPts val="600"/>
                        </a:spcBef>
                        <a:spcAft>
                          <a:spcPts val="600"/>
                        </a:spcAft>
                      </a:pPr>
                      <a:r>
                        <a:rPr lang="en-US" sz="1100" kern="1200">
                          <a:solidFill>
                            <a:srgbClr val="000000"/>
                          </a:solidFill>
                          <a:effectLst/>
                          <a:latin typeface="Arial"/>
                          <a:ea typeface="Times New Roman"/>
                          <a:cs typeface="Times New Roman"/>
                        </a:rPr>
                        <a:t>9,00 – 10,73</a:t>
                      </a:r>
                      <a:endParaRPr lang="id-ID" sz="1100" kern="1200">
                        <a:solidFill>
                          <a:srgbClr val="000000"/>
                        </a:solidFill>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T</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9,25 – 11,00</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9,50 – 11,25</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a:solidFill>
                            <a:srgbClr val="000000"/>
                          </a:solidFill>
                          <a:effectLst/>
                          <a:latin typeface="Arial" pitchFamily="34" charset="0"/>
                          <a:ea typeface="Times New Roman"/>
                          <a:cs typeface="Arial" pitchFamily="34" charset="0"/>
                        </a:rPr>
                        <a:t>9,75 – 11,50</a:t>
                      </a:r>
                      <a:endParaRPr lang="id-ID" sz="110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10,25 – 11,75</a:t>
                      </a:r>
                      <a:endParaRPr lang="id-ID" sz="1100" dirty="0">
                        <a:effectLst/>
                        <a:latin typeface="Arial" pitchFamily="34" charset="0"/>
                        <a:ea typeface="Times New Roman"/>
                        <a:cs typeface="Arial" pitchFamily="34" charset="0"/>
                      </a:endParaRPr>
                    </a:p>
                  </a:txBody>
                  <a:tcPr marL="68580" marR="68580" marT="0" marB="0">
                    <a:solidFill>
                      <a:srgbClr val="FFCC66"/>
                    </a:solidFill>
                  </a:tcPr>
                </a:tc>
                <a:tc>
                  <a:txBody>
                    <a:bodyPr/>
                    <a:lstStyle/>
                    <a:p>
                      <a:pPr algn="ctr">
                        <a:lnSpc>
                          <a:spcPct val="115000"/>
                        </a:lnSpc>
                        <a:spcBef>
                          <a:spcPts val="600"/>
                        </a:spcBef>
                        <a:spcAft>
                          <a:spcPts val="600"/>
                        </a:spcAft>
                      </a:pPr>
                      <a:r>
                        <a:rPr lang="en-US" sz="1100">
                          <a:solidFill>
                            <a:srgbClr val="000000"/>
                          </a:solidFill>
                          <a:effectLst/>
                          <a:latin typeface="Arial" pitchFamily="34" charset="0"/>
                          <a:ea typeface="Times New Roman"/>
                          <a:cs typeface="Arial" pitchFamily="34" charset="0"/>
                        </a:rPr>
                        <a:t>10,75 – 12,00</a:t>
                      </a:r>
                      <a:endParaRPr lang="id-ID" sz="110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a:solidFill>
                            <a:srgbClr val="000000"/>
                          </a:solidFill>
                          <a:effectLst/>
                          <a:latin typeface="Arial" pitchFamily="34" charset="0"/>
                          <a:ea typeface="Times New Roman"/>
                          <a:cs typeface="Arial" pitchFamily="34" charset="0"/>
                        </a:rPr>
                        <a:t>11,50 – 12,50</a:t>
                      </a:r>
                      <a:endParaRPr lang="id-ID" sz="1100">
                        <a:effectLst/>
                        <a:latin typeface="Arial" pitchFamily="34" charset="0"/>
                        <a:ea typeface="Times New Roman"/>
                        <a:cs typeface="Arial" pitchFamily="34" charset="0"/>
                      </a:endParaRPr>
                    </a:p>
                  </a:txBody>
                  <a:tcPr marL="68580" marR="68580" marT="0" marB="0">
                    <a:solidFill>
                      <a:schemeClr val="accent6">
                        <a:lumMod val="75000"/>
                      </a:schemeClr>
                    </a:solidFill>
                  </a:tcPr>
                </a:tc>
              </a:tr>
              <a:tr h="218874">
                <a:tc vMerge="1">
                  <a:txBody>
                    <a:bodyPr/>
                    <a:lstStyle/>
                    <a:p>
                      <a:pPr marL="0" algn="ctr" defTabSz="914400" rtl="0" eaLnBrk="1" latinLnBrk="0" hangingPunct="1">
                        <a:lnSpc>
                          <a:spcPct val="115000"/>
                        </a:lnSpc>
                        <a:spcBef>
                          <a:spcPts val="600"/>
                        </a:spcBef>
                        <a:spcAft>
                          <a:spcPts val="600"/>
                        </a:spcAft>
                      </a:pPr>
                      <a:endParaRPr lang="id-ID" sz="1000" kern="1200">
                        <a:solidFill>
                          <a:srgbClr val="000000"/>
                        </a:solidFill>
                        <a:effectLst/>
                        <a:latin typeface="Arial"/>
                        <a:ea typeface="Times New Roman"/>
                        <a:cs typeface="Times New Roman"/>
                      </a:endParaRPr>
                    </a:p>
                  </a:txBody>
                  <a:tcPr marL="68580" marR="68580" marT="0" marB="0"/>
                </a:tc>
                <a:tc vMerge="1">
                  <a:txBody>
                    <a:bodyPr/>
                    <a:lstStyle/>
                    <a:p>
                      <a:pPr marL="0" algn="ctr" defTabSz="914400" rtl="0" eaLnBrk="1" latinLnBrk="0" hangingPunct="1">
                        <a:lnSpc>
                          <a:spcPct val="115000"/>
                        </a:lnSpc>
                        <a:spcBef>
                          <a:spcPts val="600"/>
                        </a:spcBef>
                        <a:spcAft>
                          <a:spcPts val="600"/>
                        </a:spcAft>
                      </a:pPr>
                      <a:endParaRPr lang="id-ID" sz="1000" kern="1200">
                        <a:solidFill>
                          <a:srgbClr val="000000"/>
                        </a:solidFill>
                        <a:effectLst/>
                        <a:latin typeface="Arial"/>
                        <a:ea typeface="Times New Roman"/>
                        <a:cs typeface="Times New Roman"/>
                      </a:endParaRPr>
                    </a:p>
                  </a:txBody>
                  <a:tcPr marL="68580" marR="68580" marT="0" marB="0"/>
                </a:tc>
                <a:tc vMerge="1">
                  <a:txBody>
                    <a:bodyPr/>
                    <a:lstStyle/>
                    <a:p>
                      <a:endParaRPr lang="en-US"/>
                    </a:p>
                  </a:txBody>
                  <a:tcPr/>
                </a:tc>
                <a:tc vMerge="1">
                  <a:txBody>
                    <a:bodyPr/>
                    <a:lstStyle/>
                    <a:p>
                      <a:pPr marL="0" algn="ctr" defTabSz="914400" rtl="0" eaLnBrk="1" latinLnBrk="0" hangingPunct="1">
                        <a:lnSpc>
                          <a:spcPct val="115000"/>
                        </a:lnSpc>
                        <a:spcBef>
                          <a:spcPts val="600"/>
                        </a:spcBef>
                        <a:spcAft>
                          <a:spcPts val="600"/>
                        </a:spcAft>
                      </a:pPr>
                      <a:endParaRPr lang="id-ID" sz="1000" kern="1200">
                        <a:solidFill>
                          <a:srgbClr val="000000"/>
                        </a:solidFill>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R</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smtClean="0">
                          <a:effectLst/>
                          <a:latin typeface="Arial" pitchFamily="34" charset="0"/>
                          <a:ea typeface="Times New Roman"/>
                          <a:cs typeface="Arial" pitchFamily="34" charset="0"/>
                        </a:rPr>
                        <a:t>n/a</a:t>
                      </a:r>
                      <a:endParaRPr lang="id-ID" sz="1100"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lgn="ctr">
                        <a:lnSpc>
                          <a:spcPct val="115000"/>
                        </a:lnSpc>
                        <a:spcBef>
                          <a:spcPts val="600"/>
                        </a:spcBef>
                        <a:spcAft>
                          <a:spcPts val="600"/>
                        </a:spcAft>
                      </a:pPr>
                      <a:r>
                        <a:rPr lang="id-ID" sz="1100" dirty="0" smtClean="0">
                          <a:effectLst/>
                          <a:latin typeface="Arial" pitchFamily="34" charset="0"/>
                          <a:ea typeface="Times New Roman"/>
                          <a:cs typeface="Arial" pitchFamily="34" charset="0"/>
                        </a:rPr>
                        <a:t>n/a</a:t>
                      </a:r>
                      <a:endParaRPr lang="id-ID" sz="1100"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lgn="ctr">
                        <a:lnSpc>
                          <a:spcPct val="115000"/>
                        </a:lnSpc>
                        <a:spcBef>
                          <a:spcPts val="600"/>
                        </a:spcBef>
                        <a:spcAft>
                          <a:spcPts val="600"/>
                        </a:spcAft>
                      </a:pPr>
                      <a:endParaRPr lang="id-ID" sz="1100" i="1"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i="1"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i="1"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i="1" dirty="0">
                        <a:effectLst/>
                        <a:latin typeface="Arial" pitchFamily="34" charset="0"/>
                        <a:ea typeface="Times New Roman"/>
                        <a:cs typeface="Arial" pitchFamily="34" charset="0"/>
                      </a:endParaRPr>
                    </a:p>
                  </a:txBody>
                  <a:tcPr marL="68580" marR="68580" marT="0" marB="0">
                    <a:solidFill>
                      <a:schemeClr val="bg1"/>
                    </a:solidFill>
                  </a:tcPr>
                </a:tc>
              </a:tr>
              <a:tr h="357190">
                <a:tc rowSpan="2">
                  <a:txBody>
                    <a:bodyPr/>
                    <a:lstStyle/>
                    <a:p>
                      <a:pPr algn="ctr">
                        <a:lnSpc>
                          <a:spcPct val="115000"/>
                        </a:lnSpc>
                        <a:spcBef>
                          <a:spcPts val="600"/>
                        </a:spcBef>
                        <a:spcAft>
                          <a:spcPts val="600"/>
                        </a:spcAft>
                      </a:pPr>
                      <a:r>
                        <a:rPr lang="id-ID" sz="1100">
                          <a:effectLst/>
                          <a:latin typeface="Arial"/>
                          <a:ea typeface="Times New Roman"/>
                          <a:cs typeface="Times New Roman"/>
                        </a:rPr>
                        <a:t>6</a:t>
                      </a:r>
                      <a:r>
                        <a:rPr lang="en-US" sz="1100">
                          <a:effectLst/>
                          <a:latin typeface="Arial"/>
                          <a:ea typeface="Times New Roman"/>
                          <a:cs typeface="Times New Roman"/>
                        </a:rPr>
                        <a:t>.</a:t>
                      </a:r>
                      <a:endParaRPr lang="id-ID" sz="1100">
                        <a:effectLst/>
                        <a:latin typeface="Calibri"/>
                        <a:ea typeface="Times New Roman"/>
                        <a:cs typeface="Times New Roman"/>
                      </a:endParaRPr>
                    </a:p>
                  </a:txBody>
                  <a:tcPr marL="68580" marR="68580" marT="0" marB="0" anchor="ctr"/>
                </a:tc>
                <a:tc rowSpan="2">
                  <a:txBody>
                    <a:bodyPr/>
                    <a:lstStyle/>
                    <a:p>
                      <a:pPr>
                        <a:lnSpc>
                          <a:spcPct val="115000"/>
                        </a:lnSpc>
                        <a:spcBef>
                          <a:spcPts val="600"/>
                        </a:spcBef>
                        <a:spcAft>
                          <a:spcPts val="600"/>
                        </a:spcAft>
                      </a:pPr>
                      <a:r>
                        <a:rPr lang="en-US" sz="1100" dirty="0">
                          <a:solidFill>
                            <a:srgbClr val="CC00FF"/>
                          </a:solidFill>
                          <a:effectLst/>
                          <a:latin typeface="Arial"/>
                          <a:ea typeface="Times New Roman"/>
                          <a:cs typeface="Times New Roman"/>
                        </a:rPr>
                        <a:t>APK </a:t>
                      </a:r>
                      <a:r>
                        <a:rPr lang="en-US" sz="1100" dirty="0" err="1">
                          <a:solidFill>
                            <a:srgbClr val="CC00FF"/>
                          </a:solidFill>
                          <a:effectLst/>
                          <a:latin typeface="Arial"/>
                          <a:ea typeface="Times New Roman"/>
                          <a:cs typeface="Times New Roman"/>
                        </a:rPr>
                        <a:t>Sekolah</a:t>
                      </a:r>
                      <a:r>
                        <a:rPr lang="en-US" sz="1100" dirty="0">
                          <a:solidFill>
                            <a:srgbClr val="CC00FF"/>
                          </a:solidFill>
                          <a:effectLst/>
                          <a:latin typeface="Arial"/>
                          <a:ea typeface="Times New Roman"/>
                          <a:cs typeface="Times New Roman"/>
                        </a:rPr>
                        <a:t> </a:t>
                      </a:r>
                      <a:r>
                        <a:rPr lang="en-US" sz="1100" dirty="0" err="1">
                          <a:solidFill>
                            <a:srgbClr val="CC00FF"/>
                          </a:solidFill>
                          <a:effectLst/>
                          <a:latin typeface="Arial"/>
                          <a:ea typeface="Times New Roman"/>
                          <a:cs typeface="Times New Roman"/>
                        </a:rPr>
                        <a:t>Menengah</a:t>
                      </a:r>
                      <a:endParaRPr lang="id-ID" sz="1100" dirty="0">
                        <a:solidFill>
                          <a:srgbClr val="CC00FF"/>
                        </a:solidFill>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100">
                          <a:solidFill>
                            <a:srgbClr val="000000"/>
                          </a:solidFill>
                          <a:effectLst/>
                          <a:latin typeface="Arial"/>
                          <a:ea typeface="Times New Roman"/>
                          <a:cs typeface="Times New Roman"/>
                        </a:rPr>
                        <a:t>Persen</a:t>
                      </a:r>
                      <a:endParaRPr lang="id-ID" sz="110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100">
                          <a:solidFill>
                            <a:srgbClr val="000000"/>
                          </a:solidFill>
                          <a:effectLst/>
                          <a:latin typeface="Arial"/>
                          <a:ea typeface="Times New Roman"/>
                          <a:cs typeface="Times New Roman"/>
                        </a:rPr>
                        <a:t>67,78</a:t>
                      </a:r>
                      <a:endParaRPr lang="id-ID" sz="1100">
                        <a:effectLst/>
                        <a:latin typeface="Calibri"/>
                        <a:ea typeface="Times New Roman"/>
                        <a:cs typeface="Times New Roman"/>
                      </a:endParaRPr>
                    </a:p>
                  </a:txBody>
                  <a:tcPr marL="68580" marR="68580" marT="0" marB="0">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T</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72,68</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80,48</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a:solidFill>
                            <a:srgbClr val="000000"/>
                          </a:solidFill>
                          <a:effectLst/>
                          <a:latin typeface="Arial" pitchFamily="34" charset="0"/>
                          <a:ea typeface="Times New Roman"/>
                          <a:cs typeface="Arial" pitchFamily="34" charset="0"/>
                        </a:rPr>
                        <a:t>87,48</a:t>
                      </a:r>
                      <a:endParaRPr lang="id-ID" sz="110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92,80</a:t>
                      </a:r>
                      <a:endParaRPr lang="id-ID" sz="1100" dirty="0">
                        <a:effectLst/>
                        <a:latin typeface="Arial" pitchFamily="34" charset="0"/>
                        <a:ea typeface="Times New Roman"/>
                        <a:cs typeface="Arial" pitchFamily="34" charset="0"/>
                      </a:endParaRPr>
                    </a:p>
                  </a:txBody>
                  <a:tcPr marL="68580" marR="68580" marT="0" marB="0">
                    <a:solidFill>
                      <a:srgbClr val="FFCC66"/>
                    </a:solidFill>
                  </a:tcP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94,10</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a:solidFill>
                            <a:srgbClr val="000000"/>
                          </a:solidFill>
                          <a:effectLst/>
                          <a:latin typeface="Arial" pitchFamily="34" charset="0"/>
                          <a:ea typeface="Times New Roman"/>
                          <a:cs typeface="Arial" pitchFamily="34" charset="0"/>
                        </a:rPr>
                        <a:t>95,50</a:t>
                      </a:r>
                      <a:endParaRPr lang="id-ID" sz="1100">
                        <a:effectLst/>
                        <a:latin typeface="Arial" pitchFamily="34" charset="0"/>
                        <a:ea typeface="Times New Roman"/>
                        <a:cs typeface="Arial" pitchFamily="34" charset="0"/>
                      </a:endParaRPr>
                    </a:p>
                  </a:txBody>
                  <a:tcPr marL="68580" marR="68580" marT="0" marB="0">
                    <a:solidFill>
                      <a:schemeClr val="accent6">
                        <a:lumMod val="75000"/>
                      </a:schemeClr>
                    </a:solidFill>
                  </a:tcPr>
                </a:tc>
              </a:tr>
              <a:tr h="218874">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pP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R</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smtClean="0">
                          <a:effectLst/>
                          <a:latin typeface="Arial" pitchFamily="34" charset="0"/>
                          <a:ea typeface="Times New Roman"/>
                          <a:cs typeface="Arial" pitchFamily="34" charset="0"/>
                        </a:rPr>
                        <a:t>70.19</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dirty="0" smtClean="0">
                          <a:effectLst/>
                          <a:latin typeface="Arial" pitchFamily="34" charset="0"/>
                          <a:ea typeface="Times New Roman"/>
                          <a:cs typeface="Arial" pitchFamily="34" charset="0"/>
                        </a:rPr>
                        <a:t>72,89</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r>
              <a:tr h="357190">
                <a:tc rowSpan="2">
                  <a:txBody>
                    <a:bodyPr/>
                    <a:lstStyle/>
                    <a:p>
                      <a:pPr algn="ctr">
                        <a:lnSpc>
                          <a:spcPct val="115000"/>
                        </a:lnSpc>
                        <a:spcBef>
                          <a:spcPts val="600"/>
                        </a:spcBef>
                        <a:spcAft>
                          <a:spcPts val="600"/>
                        </a:spcAft>
                      </a:pPr>
                      <a:r>
                        <a:rPr lang="id-ID" sz="1100">
                          <a:effectLst/>
                          <a:latin typeface="Arial"/>
                          <a:ea typeface="Times New Roman"/>
                          <a:cs typeface="Times New Roman"/>
                        </a:rPr>
                        <a:t>7</a:t>
                      </a:r>
                      <a:r>
                        <a:rPr lang="en-US" sz="1100">
                          <a:effectLst/>
                          <a:latin typeface="Arial"/>
                          <a:ea typeface="Times New Roman"/>
                          <a:cs typeface="Times New Roman"/>
                        </a:rPr>
                        <a:t>.</a:t>
                      </a:r>
                      <a:endParaRPr lang="id-ID" sz="1100">
                        <a:effectLst/>
                        <a:latin typeface="Calibri"/>
                        <a:ea typeface="Times New Roman"/>
                        <a:cs typeface="Times New Roman"/>
                      </a:endParaRPr>
                    </a:p>
                  </a:txBody>
                  <a:tcPr marL="68580" marR="68580" marT="0" marB="0" anchor="ctr"/>
                </a:tc>
                <a:tc rowSpan="2">
                  <a:txBody>
                    <a:bodyPr/>
                    <a:lstStyle/>
                    <a:p>
                      <a:pPr>
                        <a:lnSpc>
                          <a:spcPct val="115000"/>
                        </a:lnSpc>
                        <a:spcBef>
                          <a:spcPts val="600"/>
                        </a:spcBef>
                        <a:spcAft>
                          <a:spcPts val="600"/>
                        </a:spcAft>
                      </a:pPr>
                      <a:r>
                        <a:rPr lang="en-US" sz="1100" dirty="0">
                          <a:solidFill>
                            <a:srgbClr val="CC00FF"/>
                          </a:solidFill>
                          <a:effectLst/>
                          <a:latin typeface="Arial"/>
                          <a:ea typeface="Times New Roman"/>
                          <a:cs typeface="Times New Roman"/>
                        </a:rPr>
                        <a:t>APK </a:t>
                      </a:r>
                      <a:r>
                        <a:rPr lang="en-US" sz="1100" dirty="0" err="1">
                          <a:solidFill>
                            <a:srgbClr val="CC00FF"/>
                          </a:solidFill>
                          <a:effectLst/>
                          <a:latin typeface="Arial"/>
                          <a:ea typeface="Times New Roman"/>
                          <a:cs typeface="Times New Roman"/>
                        </a:rPr>
                        <a:t>Pendidikan</a:t>
                      </a:r>
                      <a:r>
                        <a:rPr lang="en-US" sz="1100" dirty="0">
                          <a:solidFill>
                            <a:srgbClr val="CC00FF"/>
                          </a:solidFill>
                          <a:effectLst/>
                          <a:latin typeface="Arial"/>
                          <a:ea typeface="Times New Roman"/>
                          <a:cs typeface="Times New Roman"/>
                        </a:rPr>
                        <a:t> </a:t>
                      </a:r>
                      <a:r>
                        <a:rPr lang="en-US" sz="1100" dirty="0" err="1">
                          <a:solidFill>
                            <a:srgbClr val="CC00FF"/>
                          </a:solidFill>
                          <a:effectLst/>
                          <a:latin typeface="Arial"/>
                          <a:ea typeface="Times New Roman"/>
                          <a:cs typeface="Times New Roman"/>
                        </a:rPr>
                        <a:t>Tinggi</a:t>
                      </a:r>
                      <a:endParaRPr lang="id-ID" sz="1100" dirty="0">
                        <a:solidFill>
                          <a:srgbClr val="CC00FF"/>
                        </a:solidFill>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100">
                          <a:solidFill>
                            <a:srgbClr val="000000"/>
                          </a:solidFill>
                          <a:effectLst/>
                          <a:latin typeface="Arial"/>
                          <a:ea typeface="Times New Roman"/>
                          <a:cs typeface="Times New Roman"/>
                        </a:rPr>
                        <a:t>Persen</a:t>
                      </a:r>
                      <a:endParaRPr lang="id-ID" sz="110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100">
                          <a:solidFill>
                            <a:srgbClr val="000000"/>
                          </a:solidFill>
                          <a:effectLst/>
                          <a:latin typeface="Arial"/>
                          <a:ea typeface="Times New Roman"/>
                          <a:cs typeface="Times New Roman"/>
                        </a:rPr>
                        <a:t>15,19</a:t>
                      </a:r>
                      <a:endParaRPr lang="id-ID" sz="1100">
                        <a:effectLst/>
                        <a:latin typeface="Calibri"/>
                        <a:ea typeface="Times New Roman"/>
                        <a:cs typeface="Times New Roman"/>
                      </a:endParaRPr>
                    </a:p>
                  </a:txBody>
                  <a:tcPr marL="68580" marR="68580" marT="0" marB="0">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T</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16 - 17</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17 </a:t>
                      </a:r>
                      <a:r>
                        <a:rPr lang="en-US" sz="1100" dirty="0" smtClean="0">
                          <a:solidFill>
                            <a:srgbClr val="000000"/>
                          </a:solidFill>
                          <a:effectLst/>
                          <a:latin typeface="Arial" pitchFamily="34" charset="0"/>
                          <a:ea typeface="Times New Roman"/>
                          <a:cs typeface="Arial" pitchFamily="34" charset="0"/>
                        </a:rPr>
                        <a:t>– </a:t>
                      </a:r>
                      <a:r>
                        <a:rPr lang="en-US" sz="1100" dirty="0">
                          <a:solidFill>
                            <a:srgbClr val="000000"/>
                          </a:solidFill>
                          <a:effectLst/>
                          <a:latin typeface="Arial" pitchFamily="34" charset="0"/>
                          <a:ea typeface="Times New Roman"/>
                          <a:cs typeface="Arial" pitchFamily="34" charset="0"/>
                        </a:rPr>
                        <a:t>18</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a:solidFill>
                            <a:srgbClr val="000000"/>
                          </a:solidFill>
                          <a:effectLst/>
                          <a:latin typeface="Arial" pitchFamily="34" charset="0"/>
                          <a:ea typeface="Times New Roman"/>
                          <a:cs typeface="Arial" pitchFamily="34" charset="0"/>
                        </a:rPr>
                        <a:t>18 - 19</a:t>
                      </a:r>
                      <a:endParaRPr lang="id-ID" sz="110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19 - 20</a:t>
                      </a:r>
                      <a:endParaRPr lang="id-ID" sz="1100" dirty="0">
                        <a:effectLst/>
                        <a:latin typeface="Arial" pitchFamily="34" charset="0"/>
                        <a:ea typeface="Times New Roman"/>
                        <a:cs typeface="Arial" pitchFamily="34" charset="0"/>
                      </a:endParaRPr>
                    </a:p>
                  </a:txBody>
                  <a:tcPr marL="68580" marR="68580" marT="0" marB="0">
                    <a:solidFill>
                      <a:srgbClr val="FFCC66"/>
                    </a:solidFill>
                  </a:tcPr>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20 - 22</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en-US" sz="1100" dirty="0">
                          <a:solidFill>
                            <a:srgbClr val="000000"/>
                          </a:solidFill>
                          <a:effectLst/>
                          <a:latin typeface="Arial" pitchFamily="34" charset="0"/>
                          <a:ea typeface="Times New Roman"/>
                          <a:cs typeface="Arial" pitchFamily="34" charset="0"/>
                        </a:rPr>
                        <a:t>22 - 25</a:t>
                      </a:r>
                      <a:endParaRPr lang="id-ID" sz="1100" dirty="0">
                        <a:effectLst/>
                        <a:latin typeface="Arial" pitchFamily="34" charset="0"/>
                        <a:ea typeface="Times New Roman"/>
                        <a:cs typeface="Arial" pitchFamily="34" charset="0"/>
                      </a:endParaRPr>
                    </a:p>
                  </a:txBody>
                  <a:tcPr marL="68580" marR="68580" marT="0" marB="0">
                    <a:solidFill>
                      <a:schemeClr val="accent6">
                        <a:lumMod val="75000"/>
                      </a:schemeClr>
                    </a:solidFill>
                  </a:tcPr>
                </a:tc>
              </a:tr>
              <a:tr h="357190">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pP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pPr algn="ctr">
                        <a:lnSpc>
                          <a:spcPct val="115000"/>
                        </a:lnSpc>
                        <a:spcBef>
                          <a:spcPts val="600"/>
                        </a:spcBef>
                        <a:spcAft>
                          <a:spcPts val="600"/>
                        </a:spcAft>
                      </a:pPr>
                      <a:endParaRPr lang="id-ID" sz="1100">
                        <a:effectLst/>
                        <a:latin typeface="Calibri"/>
                        <a:ea typeface="Times New Roman"/>
                        <a:cs typeface="Times New Roman"/>
                      </a:endParaRPr>
                    </a:p>
                  </a:txBody>
                  <a:tcPr marL="68580" marR="68580" marT="0" marB="0">
                    <a:solidFill>
                      <a:srgbClr val="92D050"/>
                    </a:solidFill>
                  </a:tcPr>
                </a:tc>
                <a:tc>
                  <a:txBody>
                    <a:bodyPr/>
                    <a:lstStyle/>
                    <a:p>
                      <a:pPr algn="ctr">
                        <a:lnSpc>
                          <a:spcPct val="115000"/>
                        </a:lnSpc>
                        <a:spcBef>
                          <a:spcPts val="600"/>
                        </a:spcBef>
                        <a:spcAft>
                          <a:spcPts val="600"/>
                        </a:spcAft>
                      </a:pPr>
                      <a:r>
                        <a:rPr lang="en-US" sz="1100" smtClean="0">
                          <a:effectLst/>
                          <a:latin typeface="Calibri"/>
                          <a:ea typeface="Times New Roman"/>
                          <a:cs typeface="Times New Roman"/>
                        </a:rPr>
                        <a:t>R</a:t>
                      </a:r>
                      <a:endParaRPr lang="id-ID" sz="110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smtClean="0">
                          <a:effectLst/>
                          <a:latin typeface="Arial" pitchFamily="34" charset="0"/>
                          <a:ea typeface="Times New Roman"/>
                          <a:cs typeface="Arial" pitchFamily="34" charset="0"/>
                        </a:rPr>
                        <a:t>17,09</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r>
                        <a:rPr lang="id-ID" sz="1100" dirty="0" smtClean="0">
                          <a:effectLst/>
                          <a:latin typeface="Arial" pitchFamily="34" charset="0"/>
                          <a:ea typeface="Times New Roman"/>
                          <a:cs typeface="Arial" pitchFamily="34" charset="0"/>
                        </a:rPr>
                        <a:t>19,19</a:t>
                      </a:r>
                      <a:endParaRPr lang="id-ID" sz="1100" dirty="0">
                        <a:effectLst/>
                        <a:latin typeface="Arial" pitchFamily="34" charset="0"/>
                        <a:ea typeface="Times New Roman"/>
                        <a:cs typeface="Arial" pitchFamily="34" charset="0"/>
                      </a:endParaRPr>
                    </a:p>
                  </a:txBody>
                  <a:tcPr marL="68580" marR="68580" marT="0" marB="0"/>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c>
                  <a:txBody>
                    <a:bodyPr/>
                    <a:lstStyle/>
                    <a:p>
                      <a:pPr algn="ctr">
                        <a:lnSpc>
                          <a:spcPct val="115000"/>
                        </a:lnSpc>
                        <a:spcBef>
                          <a:spcPts val="600"/>
                        </a:spcBef>
                        <a:spcAft>
                          <a:spcPts val="600"/>
                        </a:spcAft>
                      </a:pPr>
                      <a:endParaRPr lang="id-ID" sz="1100" dirty="0">
                        <a:effectLst/>
                        <a:latin typeface="Arial" pitchFamily="34" charset="0"/>
                        <a:ea typeface="Times New Roman"/>
                        <a:cs typeface="Arial" pitchFamily="34" charset="0"/>
                      </a:endParaRPr>
                    </a:p>
                  </a:txBody>
                  <a:tcPr marL="68580" marR="68580" marT="0" marB="0">
                    <a:solidFill>
                      <a:schemeClr val="bg1"/>
                    </a:solidFill>
                  </a:tcPr>
                </a:tc>
              </a:tr>
            </a:tbl>
          </a:graphicData>
        </a:graphic>
      </p:graphicFrame>
      <p:grpSp>
        <p:nvGrpSpPr>
          <p:cNvPr id="2" name="Group 15"/>
          <p:cNvGrpSpPr/>
          <p:nvPr/>
        </p:nvGrpSpPr>
        <p:grpSpPr>
          <a:xfrm>
            <a:off x="209903" y="6575475"/>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awal 2012</a:t>
                </a:r>
              </a:p>
            </p:txBody>
          </p:sp>
        </p:grpSp>
        <p:grpSp>
          <p:nvGrpSpPr>
            <p:cNvPr id="5"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Midterm </a:t>
                </a:r>
                <a:r>
                  <a:rPr lang="en-US" sz="1200" dirty="0" err="1">
                    <a:solidFill>
                      <a:prstClr val="black"/>
                    </a:solidFill>
                  </a:rPr>
                  <a:t>Tahun</a:t>
                </a:r>
                <a:r>
                  <a:rPr lang="en-US" sz="1200" dirty="0">
                    <a:solidFill>
                      <a:prstClr val="black"/>
                    </a:solidFill>
                  </a:rPr>
                  <a:t> 2016</a:t>
                </a:r>
              </a:p>
            </p:txBody>
          </p:sp>
        </p:grpSp>
        <p:grpSp>
          <p:nvGrpSpPr>
            <p:cNvPr id="9"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Akhir 2018</a:t>
                </a:r>
              </a:p>
            </p:txBody>
          </p:sp>
        </p:grpSp>
      </p:grpSp>
      <p:sp>
        <p:nvSpPr>
          <p:cNvPr id="16" name="TextBox 15"/>
          <p:cNvSpPr txBox="1"/>
          <p:nvPr/>
        </p:nvSpPr>
        <p:spPr>
          <a:xfrm>
            <a:off x="7915772" y="24299"/>
            <a:ext cx="1186027" cy="523220"/>
          </a:xfrm>
          <a:prstGeom prst="rect">
            <a:avLst/>
          </a:prstGeom>
          <a:solidFill>
            <a:schemeClr val="bg1"/>
          </a:solidFill>
        </p:spPr>
        <p:txBody>
          <a:bodyPr wrap="square" rtlCol="0">
            <a:spAutoFit/>
          </a:bodyPr>
          <a:lstStyle/>
          <a:p>
            <a:r>
              <a:rPr lang="en-US" sz="2800" b="1" dirty="0">
                <a:solidFill>
                  <a:srgbClr val="0070C0"/>
                </a:solidFill>
              </a:rPr>
              <a:t>MISI 1</a:t>
            </a:r>
          </a:p>
        </p:txBody>
      </p:sp>
      <p:sp>
        <p:nvSpPr>
          <p:cNvPr id="18" name="TextBox 17"/>
          <p:cNvSpPr txBox="1"/>
          <p:nvPr/>
        </p:nvSpPr>
        <p:spPr>
          <a:xfrm>
            <a:off x="2495513" y="511091"/>
            <a:ext cx="6648487" cy="338554"/>
          </a:xfrm>
          <a:prstGeom prst="rect">
            <a:avLst/>
          </a:prstGeom>
          <a:noFill/>
        </p:spPr>
        <p:txBody>
          <a:bodyPr wrap="none" rtlCol="0">
            <a:spAutoFit/>
          </a:bodyPr>
          <a:lstStyle/>
          <a:p>
            <a:r>
              <a:rPr lang="id-ID" sz="1600" dirty="0"/>
              <a:t>MISI PERTAMA : Membangun  Masyarakat yang Berkualitas dan Berdaya </a:t>
            </a:r>
            <a:r>
              <a:rPr lang="id-ID" sz="1600" dirty="0" smtClean="0"/>
              <a:t>Saing</a:t>
            </a:r>
            <a:endParaRPr lang="en-US" sz="4800" dirty="0">
              <a:ea typeface="Calibri"/>
              <a:cs typeface="Times New Roman"/>
            </a:endParaRPr>
          </a:p>
        </p:txBody>
      </p:sp>
    </p:spTree>
    <p:extLst>
      <p:ext uri="{BB962C8B-B14F-4D97-AF65-F5344CB8AC3E}">
        <p14:creationId xmlns:p14="http://schemas.microsoft.com/office/powerpoint/2010/main" val="24229223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a:xfrm>
            <a:off x="0" y="0"/>
            <a:ext cx="9144000" cy="798732"/>
          </a:xfrm>
          <a:solidFill>
            <a:srgbClr val="FFC000"/>
          </a:solidFill>
        </p:spPr>
        <p:txBody>
          <a:bodyPr rtlCol="0">
            <a:noAutofit/>
          </a:bodyPr>
          <a:lstStyle/>
          <a:p>
            <a:pPr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937784073"/>
              </p:ext>
            </p:extLst>
          </p:nvPr>
        </p:nvGraphicFramePr>
        <p:xfrm>
          <a:off x="152401" y="851009"/>
          <a:ext cx="8893135" cy="4521705"/>
        </p:xfrm>
        <a:graphic>
          <a:graphicData uri="http://schemas.openxmlformats.org/drawingml/2006/table">
            <a:tbl>
              <a:tblPr firstRow="1" bandRow="1">
                <a:tableStyleId>{5C22544A-7EE6-4342-B048-85BDC9FD1C3A}</a:tableStyleId>
              </a:tblPr>
              <a:tblGrid>
                <a:gridCol w="432089"/>
                <a:gridCol w="1251568"/>
                <a:gridCol w="561219"/>
                <a:gridCol w="908928"/>
                <a:gridCol w="761740"/>
                <a:gridCol w="698293"/>
                <a:gridCol w="841829"/>
                <a:gridCol w="841829"/>
                <a:gridCol w="911981"/>
                <a:gridCol w="841829"/>
                <a:gridCol w="841830"/>
              </a:tblGrid>
              <a:tr h="129719">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Satuan</a:t>
                      </a:r>
                      <a:endParaRPr lang="en-US" sz="1100" b="1" dirty="0">
                        <a:solidFill>
                          <a:srgbClr val="002060"/>
                        </a:solidFill>
                        <a:latin typeface="+mn-lt"/>
                        <a:cs typeface="Arial" pitchFamily="34" charset="0"/>
                      </a:endParaRPr>
                    </a:p>
                  </a:txBody>
                  <a:tcPr marL="0" marR="0" marT="0" marB="0"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algn="ctr"/>
                      <a:r>
                        <a:rPr lang="en-US" sz="1100" b="1" dirty="0" smtClean="0">
                          <a:solidFill>
                            <a:srgbClr val="002060"/>
                          </a:solidFill>
                          <a:latin typeface="+mn-lt"/>
                          <a:cs typeface="Arial" pitchFamily="34" charset="0"/>
                        </a:rPr>
                        <a:t>Target/ </a:t>
                      </a:r>
                      <a:r>
                        <a:rPr lang="en-US" sz="1100" b="1" dirty="0" err="1" smtClean="0">
                          <a:solidFill>
                            <a:srgbClr val="002060"/>
                          </a:solidFill>
                          <a:latin typeface="+mn-lt"/>
                          <a:cs typeface="Arial" pitchFamily="34" charset="0"/>
                        </a:rPr>
                        <a:t>Realisasi</a:t>
                      </a:r>
                      <a:endParaRPr lang="en-US" sz="1100" b="1" dirty="0">
                        <a:solidFill>
                          <a:srgbClr val="002060"/>
                        </a:solidFill>
                        <a:latin typeface="+mn-lt"/>
                        <a:cs typeface="Arial" pitchFamily="34" charset="0"/>
                      </a:endParaRP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446703">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en-US"/>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280199">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2 : </a:t>
                      </a:r>
                      <a:r>
                        <a:rPr lang="id-ID" sz="1000" b="1" dirty="0">
                          <a:solidFill>
                            <a:srgbClr val="FF0000"/>
                          </a:solidFill>
                          <a:latin typeface="Arial"/>
                          <a:ea typeface="Times New Roman"/>
                          <a:cs typeface="Times New Roman"/>
                        </a:rPr>
                        <a:t>Meningkatnya </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kualitas</a:t>
                      </a:r>
                      <a:r>
                        <a:rPr lang="en-US" sz="1000" b="1" dirty="0">
                          <a:solidFill>
                            <a:srgbClr val="FF0000"/>
                          </a:solidFill>
                          <a:latin typeface="Arial"/>
                          <a:ea typeface="Times New Roman"/>
                          <a:cs typeface="Times New Roman"/>
                        </a:rPr>
                        <a:t> </a:t>
                      </a:r>
                      <a:r>
                        <a:rPr lang="id-ID" sz="1000" b="1" dirty="0">
                          <a:solidFill>
                            <a:srgbClr val="FF0000"/>
                          </a:solidFill>
                          <a:latin typeface="Arial"/>
                          <a:ea typeface="Times New Roman"/>
                          <a:cs typeface="Times New Roman"/>
                        </a:rPr>
                        <a:t>layanan kesehatan </a:t>
                      </a:r>
                      <a:r>
                        <a:rPr lang="en-US" sz="1000" b="1" dirty="0" err="1">
                          <a:solidFill>
                            <a:srgbClr val="FF0000"/>
                          </a:solidFill>
                          <a:latin typeface="Arial"/>
                          <a:ea typeface="Times New Roman"/>
                          <a:cs typeface="Times New Roman"/>
                        </a:rPr>
                        <a:t>bagi</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semua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serta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perluasan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akses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pelayanan</a:t>
                      </a:r>
                      <a:r>
                        <a:rPr lang="en-US" sz="1000" b="1" dirty="0">
                          <a:solidFill>
                            <a:srgbClr val="FF0000"/>
                          </a:solidFill>
                          <a:latin typeface="Arial"/>
                          <a:ea typeface="Times New Roman"/>
                          <a:cs typeface="Times New Roman"/>
                        </a:rPr>
                        <a:t> yang  </a:t>
                      </a:r>
                      <a:r>
                        <a:rPr lang="en-US" sz="1000" b="1" dirty="0" err="1">
                          <a:solidFill>
                            <a:srgbClr val="FF0000"/>
                          </a:solidFill>
                          <a:latin typeface="Arial"/>
                          <a:ea typeface="Times New Roman"/>
                          <a:cs typeface="Times New Roman"/>
                        </a:rPr>
                        <a:t>terjangkau</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merata</a:t>
                      </a:r>
                      <a:r>
                        <a:rPr lang="id-ID" sz="1000" b="1" dirty="0">
                          <a:solidFill>
                            <a:srgbClr val="FF0000"/>
                          </a:solidFill>
                          <a:latin typeface="Arial"/>
                          <a:ea typeface="Times New Roman"/>
                          <a:cs typeface="Times New Roman"/>
                        </a:rPr>
                        <a:t>;</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122959">
                <a:tc rowSpan="2">
                  <a:txBody>
                    <a:bodyPr/>
                    <a:lstStyle/>
                    <a:p>
                      <a:pPr algn="ctr">
                        <a:lnSpc>
                          <a:spcPct val="115000"/>
                        </a:lnSpc>
                        <a:spcBef>
                          <a:spcPts val="600"/>
                        </a:spcBef>
                        <a:spcAft>
                          <a:spcPts val="600"/>
                        </a:spcAft>
                      </a:pPr>
                      <a:r>
                        <a:rPr lang="id-ID" sz="1000" dirty="0">
                          <a:effectLst/>
                          <a:latin typeface="Arial"/>
                          <a:ea typeface="Times New Roman"/>
                          <a:cs typeface="Times New Roman"/>
                        </a:rPr>
                        <a:t>8.</a:t>
                      </a:r>
                      <a:endParaRPr lang="id-ID" sz="1100" dirty="0">
                        <a:effectLst/>
                        <a:latin typeface="Calibri"/>
                        <a:ea typeface="Times New Roman"/>
                        <a:cs typeface="Times New Roman"/>
                      </a:endParaRPr>
                    </a:p>
                  </a:txBody>
                  <a:tcPr marL="68580" marR="68580" marT="0" marB="0" anchor="ctr"/>
                </a:tc>
                <a:tc rowSpan="2">
                  <a:txBody>
                    <a:bodyPr/>
                    <a:lstStyle/>
                    <a:p>
                      <a:pPr>
                        <a:lnSpc>
                          <a:spcPct val="115000"/>
                        </a:lnSpc>
                        <a:spcBef>
                          <a:spcPts val="600"/>
                        </a:spcBef>
                        <a:spcAft>
                          <a:spcPts val="600"/>
                        </a:spcAft>
                      </a:pPr>
                      <a:r>
                        <a:rPr lang="id-ID" sz="1000" dirty="0">
                          <a:solidFill>
                            <a:srgbClr val="CC00FF"/>
                          </a:solidFill>
                          <a:effectLst/>
                          <a:latin typeface="Arial"/>
                          <a:ea typeface="Times New Roman"/>
                          <a:cs typeface="Times New Roman"/>
                        </a:rPr>
                        <a:t>Indek Kesehatan</a:t>
                      </a:r>
                      <a:endParaRPr lang="id-ID" sz="1100" dirty="0">
                        <a:solidFill>
                          <a:srgbClr val="CC00FF"/>
                        </a:solidFill>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en-US" sz="1000" dirty="0" err="1">
                          <a:solidFill>
                            <a:srgbClr val="000000"/>
                          </a:solidFill>
                          <a:effectLst/>
                          <a:latin typeface="Arial"/>
                          <a:ea typeface="Times New Roman"/>
                          <a:cs typeface="Times New Roman"/>
                        </a:rPr>
                        <a:t>Poin</a:t>
                      </a:r>
                      <a:endParaRPr lang="id-ID" sz="1100" dirty="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71,00</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r>
                        <a:rPr lang="id-ID" sz="1100" dirty="0" smtClean="0"/>
                        <a:t>T</a:t>
                      </a:r>
                      <a:endParaRPr lang="id-ID" sz="1100" dirty="0"/>
                    </a:p>
                  </a:txBody>
                  <a:tcPr marL="68580" marR="68580" marT="0" marB="0" anchor="ctr">
                    <a:solidFill>
                      <a:srgbClr val="92D050"/>
                    </a:solidFill>
                  </a:tcP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72,60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75,60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a:solidFill>
                            <a:srgbClr val="000000"/>
                          </a:solidFill>
                          <a:effectLst/>
                          <a:latin typeface="Arial"/>
                          <a:ea typeface="Times New Roman"/>
                          <a:cs typeface="Times New Roman"/>
                        </a:rPr>
                        <a:t>76,53</a:t>
                      </a:r>
                      <a:endParaRPr lang="id-ID" sz="110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a:solidFill>
                            <a:srgbClr val="000000"/>
                          </a:solidFill>
                          <a:effectLst/>
                          <a:latin typeface="Arial"/>
                          <a:ea typeface="Times New Roman"/>
                          <a:cs typeface="Times New Roman"/>
                        </a:rPr>
                        <a:t>77,00</a:t>
                      </a:r>
                      <a:endParaRPr lang="id-ID" sz="1100">
                        <a:effectLst/>
                        <a:latin typeface="Calibri"/>
                        <a:ea typeface="Times New Roman"/>
                        <a:cs typeface="Times New Roman"/>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000">
                          <a:solidFill>
                            <a:srgbClr val="000000"/>
                          </a:solidFill>
                          <a:effectLst/>
                          <a:latin typeface="Arial"/>
                          <a:ea typeface="Times New Roman"/>
                          <a:cs typeface="Times New Roman"/>
                        </a:rPr>
                        <a:t>78,00</a:t>
                      </a:r>
                      <a:endParaRPr lang="id-ID" sz="110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a:solidFill>
                            <a:srgbClr val="000000"/>
                          </a:solidFill>
                          <a:effectLst/>
                          <a:latin typeface="Arial"/>
                          <a:ea typeface="Times New Roman"/>
                          <a:cs typeface="Times New Roman"/>
                        </a:rPr>
                        <a:t>79,00</a:t>
                      </a:r>
                      <a:endParaRPr lang="id-ID" sz="1100">
                        <a:effectLst/>
                        <a:latin typeface="Calibri"/>
                        <a:ea typeface="Times New Roman"/>
                        <a:cs typeface="Times New Roman"/>
                      </a:endParaRPr>
                    </a:p>
                  </a:txBody>
                  <a:tcPr marL="68580" marR="68580" marT="0" marB="0" anchor="ctr">
                    <a:solidFill>
                      <a:schemeClr val="accent6">
                        <a:lumMod val="75000"/>
                      </a:schemeClr>
                    </a:solidFill>
                  </a:tcPr>
                </a:tc>
              </a:tr>
              <a:tr h="136671">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tc>
                <a:tc vMerge="1">
                  <a:txBody>
                    <a:bodyPr/>
                    <a:lstStyle/>
                    <a:p>
                      <a:pPr algn="ctr">
                        <a:lnSpc>
                          <a:spcPct val="115000"/>
                        </a:lnSpc>
                        <a:spcAft>
                          <a:spcPts val="1000"/>
                        </a:spcAft>
                      </a:pPr>
                      <a:endParaRPr lang="id-ID" sz="1100" dirty="0">
                        <a:effectLst/>
                        <a:latin typeface="Calibri"/>
                        <a:ea typeface="Times New Roman"/>
                        <a:cs typeface="Times New Roman"/>
                      </a:endParaRPr>
                    </a:p>
                  </a:txBody>
                  <a:tcPr marL="68580" marR="68580" marT="0" marB="0" anchor="ct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rgbClr val="92D050"/>
                    </a:solidFill>
                  </a:tcPr>
                </a:tc>
                <a:tc>
                  <a:txBody>
                    <a:bodyPr/>
                    <a:lstStyle/>
                    <a:p>
                      <a:pPr algn="ctr"/>
                      <a:r>
                        <a:rPr lang="id-ID" sz="1100" dirty="0" smtClean="0"/>
                        <a:t>R</a:t>
                      </a:r>
                      <a:endParaRPr lang="id-ID" sz="1100" dirty="0"/>
                    </a:p>
                  </a:txBody>
                  <a:tcPr marL="68580" marR="68580" marT="0" marB="0" anchor="ctr">
                    <a:solidFill>
                      <a:srgbClr val="92D050"/>
                    </a:solidFill>
                  </a:tcPr>
                </a:tc>
                <a:tc>
                  <a:txBody>
                    <a:bodyPr/>
                    <a:lstStyle/>
                    <a:p>
                      <a:pPr algn="ctr"/>
                      <a:r>
                        <a:rPr lang="id-ID" sz="1100" dirty="0" smtClean="0"/>
                        <a:t>72.99</a:t>
                      </a:r>
                      <a:endParaRPr lang="id-ID" sz="1100" dirty="0"/>
                    </a:p>
                  </a:txBody>
                  <a:tcPr marL="68580" marR="68580" marT="0" marB="0" anchor="ct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74.01</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rgbClr val="FFCC66"/>
                    </a:solidFill>
                  </a:tcP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chemeClr val="accent6">
                        <a:lumMod val="75000"/>
                      </a:schemeClr>
                    </a:solidFill>
                  </a:tcPr>
                </a:tc>
              </a:tr>
              <a:tr h="222391">
                <a:tc rowSpan="2">
                  <a:txBody>
                    <a:bodyPr/>
                    <a:lstStyle/>
                    <a:p>
                      <a:pPr algn="ctr">
                        <a:lnSpc>
                          <a:spcPct val="115000"/>
                        </a:lnSpc>
                        <a:spcBef>
                          <a:spcPts val="600"/>
                        </a:spcBef>
                        <a:spcAft>
                          <a:spcPts val="600"/>
                        </a:spcAft>
                      </a:pPr>
                      <a:r>
                        <a:rPr lang="id-ID" sz="1000" dirty="0">
                          <a:effectLst/>
                          <a:latin typeface="Arial"/>
                          <a:ea typeface="Times New Roman"/>
                          <a:cs typeface="Times New Roman"/>
                        </a:rPr>
                        <a:t>9</a:t>
                      </a:r>
                      <a:r>
                        <a:rPr lang="en-US" sz="1000" dirty="0">
                          <a:effectLst/>
                          <a:latin typeface="Arial"/>
                          <a:ea typeface="Times New Roman"/>
                          <a:cs typeface="Times New Roman"/>
                        </a:rPr>
                        <a:t>.</a:t>
                      </a:r>
                      <a:endParaRPr lang="id-ID" sz="1100" dirty="0">
                        <a:effectLst/>
                        <a:latin typeface="Calibri"/>
                        <a:ea typeface="Times New Roman"/>
                        <a:cs typeface="Times New Roman"/>
                      </a:endParaRPr>
                    </a:p>
                  </a:txBody>
                  <a:tcPr marL="68580" marR="68580" marT="0" marB="0" anchor="ctr"/>
                </a:tc>
                <a:tc rowSpan="2">
                  <a:txBody>
                    <a:bodyPr/>
                    <a:lstStyle/>
                    <a:p>
                      <a:pPr>
                        <a:lnSpc>
                          <a:spcPct val="115000"/>
                        </a:lnSpc>
                        <a:spcBef>
                          <a:spcPts val="600"/>
                        </a:spcBef>
                        <a:spcAft>
                          <a:spcPts val="600"/>
                        </a:spcAft>
                      </a:pPr>
                      <a:r>
                        <a:rPr lang="en-US" sz="1000" dirty="0">
                          <a:solidFill>
                            <a:srgbClr val="CC00FF"/>
                          </a:solidFill>
                          <a:effectLst/>
                          <a:latin typeface="Arial"/>
                          <a:ea typeface="Times New Roman"/>
                          <a:cs typeface="Times New Roman"/>
                        </a:rPr>
                        <a:t>AHH (</a:t>
                      </a:r>
                      <a:r>
                        <a:rPr lang="en-US" sz="1000" dirty="0" err="1">
                          <a:solidFill>
                            <a:srgbClr val="CC00FF"/>
                          </a:solidFill>
                          <a:effectLst/>
                          <a:latin typeface="Arial"/>
                          <a:ea typeface="Times New Roman"/>
                          <a:cs typeface="Times New Roman"/>
                        </a:rPr>
                        <a:t>Angka</a:t>
                      </a:r>
                      <a:r>
                        <a:rPr lang="en-US" sz="1000" dirty="0">
                          <a:solidFill>
                            <a:srgbClr val="CC00FF"/>
                          </a:solidFill>
                          <a:effectLst/>
                          <a:latin typeface="Arial"/>
                          <a:ea typeface="Times New Roman"/>
                          <a:cs typeface="Times New Roman"/>
                        </a:rPr>
                        <a:t> </a:t>
                      </a:r>
                      <a:r>
                        <a:rPr lang="en-US" sz="1000" dirty="0" err="1">
                          <a:solidFill>
                            <a:srgbClr val="CC00FF"/>
                          </a:solidFill>
                          <a:effectLst/>
                          <a:latin typeface="Arial"/>
                          <a:ea typeface="Times New Roman"/>
                          <a:cs typeface="Times New Roman"/>
                        </a:rPr>
                        <a:t>Harapan</a:t>
                      </a:r>
                      <a:r>
                        <a:rPr lang="en-US" sz="1000" dirty="0">
                          <a:solidFill>
                            <a:srgbClr val="CC00FF"/>
                          </a:solidFill>
                          <a:effectLst/>
                          <a:latin typeface="Arial"/>
                          <a:ea typeface="Times New Roman"/>
                          <a:cs typeface="Times New Roman"/>
                        </a:rPr>
                        <a:t> </a:t>
                      </a:r>
                      <a:r>
                        <a:rPr lang="en-US" sz="1000" dirty="0" err="1">
                          <a:solidFill>
                            <a:srgbClr val="CC00FF"/>
                          </a:solidFill>
                          <a:effectLst/>
                          <a:latin typeface="Arial"/>
                          <a:ea typeface="Times New Roman"/>
                          <a:cs typeface="Times New Roman"/>
                        </a:rPr>
                        <a:t>Hidup</a:t>
                      </a:r>
                      <a:r>
                        <a:rPr lang="en-US" sz="1000" dirty="0">
                          <a:solidFill>
                            <a:srgbClr val="CC00FF"/>
                          </a:solidFill>
                          <a:effectLst/>
                          <a:latin typeface="Arial"/>
                          <a:ea typeface="Times New Roman"/>
                          <a:cs typeface="Times New Roman"/>
                        </a:rPr>
                        <a:t>)</a:t>
                      </a:r>
                      <a:endParaRPr lang="id-ID" sz="1100" dirty="0">
                        <a:solidFill>
                          <a:srgbClr val="CC00FF"/>
                        </a:solidFill>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000" dirty="0" err="1">
                          <a:solidFill>
                            <a:srgbClr val="000000"/>
                          </a:solidFill>
                          <a:effectLst/>
                          <a:latin typeface="Arial"/>
                          <a:ea typeface="Times New Roman"/>
                          <a:cs typeface="Times New Roman"/>
                        </a:rPr>
                        <a:t>Tahun</a:t>
                      </a:r>
                      <a:endParaRPr lang="id-ID" sz="1100" dirty="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68,60</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r>
                        <a:rPr lang="id-ID" sz="1100" dirty="0" smtClean="0"/>
                        <a:t>T</a:t>
                      </a:r>
                      <a:endParaRPr lang="id-ID" sz="1100" dirty="0"/>
                    </a:p>
                  </a:txBody>
                  <a:tcPr marL="68580" marR="68580" marT="0" marB="0" anchor="ctr">
                    <a:solidFill>
                      <a:srgbClr val="92D050"/>
                    </a:solidFill>
                  </a:tcPr>
                </a:tc>
                <a:tc>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68,70 - 68,9</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69 - 69,2</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70 - 70,25</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en-US" sz="1000">
                          <a:solidFill>
                            <a:srgbClr val="000000"/>
                          </a:solidFill>
                          <a:effectLst/>
                          <a:latin typeface="Arial"/>
                          <a:ea typeface="Times New Roman"/>
                          <a:cs typeface="Times New Roman"/>
                        </a:rPr>
                        <a:t>70,5 - 71</a:t>
                      </a:r>
                      <a:endParaRPr lang="id-ID" sz="1100">
                        <a:effectLst/>
                        <a:latin typeface="Calibri"/>
                        <a:ea typeface="Times New Roman"/>
                        <a:cs typeface="Times New Roman"/>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en-US" sz="1000">
                          <a:solidFill>
                            <a:srgbClr val="000000"/>
                          </a:solidFill>
                          <a:effectLst/>
                          <a:latin typeface="Arial"/>
                          <a:ea typeface="Times New Roman"/>
                          <a:cs typeface="Times New Roman"/>
                        </a:rPr>
                        <a:t>70,75 - 71,5</a:t>
                      </a:r>
                      <a:endParaRPr lang="id-ID" sz="110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71 - 72</a:t>
                      </a:r>
                      <a:endParaRPr lang="id-ID" sz="1100" dirty="0">
                        <a:effectLst/>
                        <a:latin typeface="Calibri"/>
                        <a:ea typeface="Times New Roman"/>
                        <a:cs typeface="Times New Roman"/>
                      </a:endParaRPr>
                    </a:p>
                  </a:txBody>
                  <a:tcPr marL="68580" marR="68580" marT="0" marB="0" anchor="ctr">
                    <a:solidFill>
                      <a:schemeClr val="accent6">
                        <a:lumMod val="75000"/>
                      </a:schemeClr>
                    </a:solidFill>
                  </a:tcPr>
                </a:tc>
              </a:tr>
              <a:tr h="171206">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rgbClr val="92D050"/>
                    </a:solidFill>
                  </a:tcPr>
                </a:tc>
                <a:tc>
                  <a:txBody>
                    <a:bodyPr/>
                    <a:lstStyle/>
                    <a:p>
                      <a:pPr algn="ctr"/>
                      <a:r>
                        <a:rPr lang="id-ID" sz="1100" dirty="0" smtClean="0"/>
                        <a:t>R</a:t>
                      </a:r>
                      <a:endParaRPr lang="id-ID" sz="1100" dirty="0"/>
                    </a:p>
                  </a:txBody>
                  <a:tcPr marL="68580" marR="68580" marT="0" marB="0" anchor="ctr">
                    <a:solidFill>
                      <a:srgbClr val="92D050"/>
                    </a:solidFill>
                  </a:tcPr>
                </a:tc>
                <a:tc>
                  <a:txBody>
                    <a:bodyPr/>
                    <a:lstStyle/>
                    <a:p>
                      <a:pPr algn="ctr"/>
                      <a:r>
                        <a:rPr lang="en-US" sz="1100" dirty="0" smtClean="0"/>
                        <a:t>68,80</a:t>
                      </a:r>
                      <a:endParaRPr lang="id-ID" sz="1100" dirty="0"/>
                    </a:p>
                  </a:txBody>
                  <a:tcPr marL="68580" marR="68580" marT="0" marB="0" anchor="ct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68,83</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rgbClr val="FFCC66"/>
                    </a:solidFill>
                  </a:tcP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chemeClr val="accent6">
                        <a:lumMod val="75000"/>
                      </a:schemeClr>
                    </a:solidFill>
                  </a:tcPr>
                </a:tc>
              </a:tr>
              <a:tr h="205975">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3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saing</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sumber</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manusia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kelembagaan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serta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berbudaya</a:t>
                      </a:r>
                      <a:r>
                        <a:rPr lang="en-US" sz="1000" b="1" dirty="0">
                          <a:solidFill>
                            <a:srgbClr val="FF0000"/>
                          </a:solidFill>
                          <a:latin typeface="Arial"/>
                          <a:ea typeface="Times New Roman"/>
                          <a:cs typeface="Times New Roman"/>
                        </a:rPr>
                        <a:t> IPTEK</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357190">
                <a:tc rowSpan="2">
                  <a:txBody>
                    <a:bodyPr/>
                    <a:lstStyle/>
                    <a:p>
                      <a:pPr marL="0" marR="0" algn="ctr">
                        <a:lnSpc>
                          <a:spcPct val="115000"/>
                        </a:lnSpc>
                        <a:spcBef>
                          <a:spcPts val="600"/>
                        </a:spcBef>
                        <a:spcAft>
                          <a:spcPts val="600"/>
                        </a:spcAft>
                      </a:pPr>
                      <a:r>
                        <a:rPr lang="en-US" sz="1000" dirty="0" smtClean="0">
                          <a:latin typeface="Arial"/>
                          <a:ea typeface="Times New Roman"/>
                          <a:cs typeface="Times New Roman"/>
                        </a:rPr>
                        <a:t>10.</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Jumlah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Karya</a:t>
                      </a:r>
                      <a:r>
                        <a:rPr lang="en-US" sz="1000" dirty="0">
                          <a:solidFill>
                            <a:srgbClr val="000000"/>
                          </a:solidFill>
                          <a:latin typeface="Arial"/>
                          <a:ea typeface="Times New Roman"/>
                          <a:cs typeface="Times New Roman"/>
                        </a:rPr>
                        <a:t> IPTEK yang </a:t>
                      </a:r>
                      <a:r>
                        <a:rPr lang="en-US" sz="1000" dirty="0" err="1">
                          <a:solidFill>
                            <a:srgbClr val="000000"/>
                          </a:solidFill>
                          <a:latin typeface="Arial"/>
                          <a:ea typeface="Times New Roman"/>
                          <a:cs typeface="Times New Roman"/>
                        </a:rPr>
                        <a:t>didaftarkan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untuk</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mendapat</a:t>
                      </a:r>
                      <a:r>
                        <a:rPr lang="en-US" sz="1000" dirty="0">
                          <a:solidFill>
                            <a:srgbClr val="000000"/>
                          </a:solidFill>
                          <a:latin typeface="Arial"/>
                          <a:ea typeface="Times New Roman"/>
                          <a:cs typeface="Times New Roman"/>
                        </a:rPr>
                        <a:t>  HAKI</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Buah</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N/A</a:t>
                      </a:r>
                      <a:endParaRPr lang="en-US" sz="1100" dirty="0">
                        <a:latin typeface="Calibri"/>
                        <a:ea typeface="Times New Roman"/>
                        <a:cs typeface="Times New Roman"/>
                      </a:endParaRPr>
                    </a:p>
                  </a:txBody>
                  <a:tcPr marL="68580" marR="68580" marT="0" marB="0" anchor="ctr">
                    <a:solidFill>
                      <a:srgbClr val="00B0F0"/>
                    </a:solidFill>
                  </a:tcPr>
                </a:tc>
                <a:tc>
                  <a:txBody>
                    <a:bodyPr/>
                    <a:lstStyle/>
                    <a:p>
                      <a:r>
                        <a:rPr lang="id-ID" sz="1100" dirty="0" smtClean="0"/>
                        <a:t>T</a:t>
                      </a:r>
                      <a:endParaRPr lang="id-ID" sz="1100" dirty="0"/>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20</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25</a:t>
                      </a:r>
                      <a:endParaRPr lang="en-US" sz="110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30</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40</a:t>
                      </a:r>
                      <a:endParaRPr lang="en-US" sz="1100">
                        <a:latin typeface="Calibri"/>
                        <a:ea typeface="Times New Roman"/>
                        <a:cs typeface="Times New Roman"/>
                      </a:endParaRPr>
                    </a:p>
                  </a:txBody>
                  <a:tcPr marL="68580" marR="68580" marT="0" marB="0" anchor="ctr">
                    <a:solidFill>
                      <a:schemeClr val="accent6">
                        <a:lumMod val="75000"/>
                      </a:schemeClr>
                    </a:solidFill>
                  </a:tcPr>
                </a:tc>
              </a:tr>
              <a:tr h="35719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r>
                        <a:rPr lang="id-ID" sz="1100" dirty="0" smtClean="0"/>
                        <a:t>R</a:t>
                      </a:r>
                      <a:endParaRPr lang="id-ID" sz="1100" dirty="0"/>
                    </a:p>
                  </a:txBody>
                  <a:tcPr marL="68580" marR="68580" marT="0" marB="0" anchor="ctr">
                    <a:solidFill>
                      <a:srgbClr val="92D050"/>
                    </a:solidFill>
                  </a:tcPr>
                </a:tc>
                <a:tc>
                  <a:txBody>
                    <a:bodyPr/>
                    <a:lstStyle/>
                    <a:p>
                      <a:r>
                        <a:rPr lang="en-US" dirty="0" smtClean="0"/>
                        <a:t>n/a</a:t>
                      </a:r>
                      <a:endParaRPr lang="id-ID" dirty="0"/>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rowSpan="2">
                  <a:txBody>
                    <a:bodyPr/>
                    <a:lstStyle/>
                    <a:p>
                      <a:pPr marL="0" marR="0" algn="ctr">
                        <a:lnSpc>
                          <a:spcPct val="115000"/>
                        </a:lnSpc>
                        <a:spcBef>
                          <a:spcPts val="600"/>
                        </a:spcBef>
                        <a:spcAft>
                          <a:spcPts val="600"/>
                        </a:spcAft>
                      </a:pPr>
                      <a:r>
                        <a:rPr lang="en-US" sz="1000" dirty="0" smtClean="0">
                          <a:latin typeface="Arial"/>
                          <a:ea typeface="Times New Roman"/>
                          <a:cs typeface="Times New Roman"/>
                        </a:rPr>
                        <a:t>11.</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Jumlah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Penduduk</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Melek</a:t>
                      </a:r>
                      <a:r>
                        <a:rPr lang="en-US" sz="1000" dirty="0">
                          <a:solidFill>
                            <a:srgbClr val="000000"/>
                          </a:solidFill>
                          <a:latin typeface="Arial"/>
                          <a:ea typeface="Times New Roman"/>
                          <a:cs typeface="Times New Roman"/>
                        </a:rPr>
                        <a:t> TIK </a:t>
                      </a:r>
                      <a:r>
                        <a:rPr lang="en-US" sz="1000" dirty="0" err="1">
                          <a:solidFill>
                            <a:srgbClr val="000000"/>
                          </a:solidFill>
                          <a:latin typeface="Arial"/>
                          <a:ea typeface="Times New Roman"/>
                          <a:cs typeface="Times New Roman"/>
                        </a:rPr>
                        <a:t>usia</a:t>
                      </a:r>
                      <a:r>
                        <a:rPr lang="en-US" sz="1000" dirty="0">
                          <a:solidFill>
                            <a:srgbClr val="000000"/>
                          </a:solidFill>
                          <a:latin typeface="Arial"/>
                          <a:ea typeface="Times New Roman"/>
                          <a:cs typeface="Times New Roman"/>
                        </a:rPr>
                        <a:t> 12 </a:t>
                      </a:r>
                      <a:r>
                        <a:rPr lang="en-US" sz="1000" dirty="0" err="1" smtClean="0">
                          <a:solidFill>
                            <a:srgbClr val="000000"/>
                          </a:solidFill>
                          <a:latin typeface="Arial"/>
                          <a:ea typeface="Times New Roman"/>
                          <a:cs typeface="Times New Roman"/>
                        </a:rPr>
                        <a:t>tahun</a:t>
                      </a:r>
                      <a:r>
                        <a:rPr lang="id-ID" sz="1000" dirty="0" smtClean="0">
                          <a:solidFill>
                            <a:srgbClr val="000000"/>
                          </a:solidFill>
                          <a:latin typeface="Arial"/>
                          <a:ea typeface="Times New Roman"/>
                          <a:cs typeface="Times New Roman"/>
                        </a:rPr>
                        <a:t> </a:t>
                      </a:r>
                      <a:r>
                        <a:rPr lang="en-US" sz="1000" dirty="0" err="1" smtClean="0">
                          <a:solidFill>
                            <a:srgbClr val="000000"/>
                          </a:solidFill>
                          <a:latin typeface="Arial"/>
                          <a:ea typeface="Times New Roman"/>
                          <a:cs typeface="Times New Roman"/>
                        </a:rPr>
                        <a:t>keatas</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Orang</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N/A</a:t>
                      </a:r>
                      <a:endParaRPr lang="en-US" sz="1100" dirty="0">
                        <a:latin typeface="Calibri"/>
                        <a:ea typeface="Times New Roman"/>
                        <a:cs typeface="Times New Roman"/>
                      </a:endParaRPr>
                    </a:p>
                  </a:txBody>
                  <a:tcPr marL="68580" marR="68580" marT="0" marB="0" anchor="ctr">
                    <a:solidFill>
                      <a:srgbClr val="00B0F0"/>
                    </a:solidFill>
                  </a:tcPr>
                </a:tc>
                <a:tc>
                  <a:txBody>
                    <a:bodyPr/>
                    <a:lstStyle/>
                    <a:p>
                      <a:r>
                        <a:rPr lang="id-ID" sz="1100" dirty="0" smtClean="0"/>
                        <a:t>T</a:t>
                      </a:r>
                      <a:endParaRPr lang="id-ID" sz="1100" dirty="0"/>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11.400.000</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12.540.000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13.794.000</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15.173.400</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16.690.740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18.359.814</a:t>
                      </a:r>
                      <a:endParaRPr lang="en-US" sz="1100">
                        <a:latin typeface="Calibri"/>
                        <a:ea typeface="Times New Roman"/>
                        <a:cs typeface="Times New Roman"/>
                      </a:endParaRPr>
                    </a:p>
                  </a:txBody>
                  <a:tcPr marL="68580" marR="68580" marT="0" marB="0" anchor="ctr">
                    <a:solidFill>
                      <a:schemeClr val="accent6">
                        <a:lumMod val="75000"/>
                      </a:schemeClr>
                    </a:solidFill>
                  </a:tcPr>
                </a:tc>
              </a:tr>
              <a:tr h="35719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r>
                        <a:rPr lang="id-ID" sz="1100" dirty="0" smtClean="0"/>
                        <a:t>R</a:t>
                      </a:r>
                      <a:endParaRPr lang="id-ID" sz="1100" dirty="0"/>
                    </a:p>
                  </a:txBody>
                  <a:tcPr marL="68580" marR="68580" marT="0" marB="0" anchor="ctr">
                    <a:solidFill>
                      <a:srgbClr val="92D050"/>
                    </a:solidFill>
                  </a:tcPr>
                </a:tc>
                <a:tc>
                  <a:txBody>
                    <a:bodyPr/>
                    <a:lstStyle/>
                    <a:p>
                      <a:r>
                        <a:rPr lang="en-US" dirty="0" smtClean="0"/>
                        <a:t>n/a</a:t>
                      </a:r>
                      <a:endParaRPr lang="id-ID" dirty="0"/>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11.400.000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19040">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a:t>
                      </a:r>
                      <a:r>
                        <a:rPr lang="id-ID" sz="1000" b="1" dirty="0">
                          <a:solidFill>
                            <a:srgbClr val="FF0000"/>
                          </a:solidFill>
                          <a:latin typeface="Arial"/>
                          <a:ea typeface="Times New Roman"/>
                          <a:cs typeface="Times New Roman"/>
                        </a:rPr>
                        <a:t>4</a:t>
                      </a:r>
                      <a:r>
                        <a:rPr lang="en-US" sz="1000" b="1" dirty="0">
                          <a:solidFill>
                            <a:srgbClr val="FF0000"/>
                          </a:solidFill>
                          <a:latin typeface="Arial"/>
                          <a:ea typeface="Times New Roman"/>
                          <a:cs typeface="Times New Roman"/>
                        </a:rPr>
                        <a:t>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kualitas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ketahanan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keluarga</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357190">
                <a:tc rowSpan="2">
                  <a:txBody>
                    <a:bodyPr/>
                    <a:lstStyle/>
                    <a:p>
                      <a:pPr marL="0" marR="0" algn="ctr">
                        <a:lnSpc>
                          <a:spcPct val="115000"/>
                        </a:lnSpc>
                        <a:spcBef>
                          <a:spcPts val="600"/>
                        </a:spcBef>
                        <a:spcAft>
                          <a:spcPts val="600"/>
                        </a:spcAft>
                      </a:pPr>
                      <a:r>
                        <a:rPr lang="en-US" sz="1000" dirty="0" smtClean="0">
                          <a:solidFill>
                            <a:schemeClr val="tx1"/>
                          </a:solidFill>
                          <a:latin typeface="Arial"/>
                          <a:ea typeface="Times New Roman"/>
                          <a:cs typeface="Times New Roman"/>
                        </a:rPr>
                        <a:t>12.</a:t>
                      </a:r>
                      <a:endParaRPr lang="en-US" sz="1100" dirty="0">
                        <a:solidFill>
                          <a:schemeClr val="tx1"/>
                        </a:solidFill>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smtClean="0">
                          <a:solidFill>
                            <a:srgbClr val="CC00FF"/>
                          </a:solidFill>
                          <a:latin typeface="Arial"/>
                          <a:ea typeface="Times New Roman"/>
                          <a:cs typeface="Times New Roman"/>
                        </a:rPr>
                        <a:t>Indeks</a:t>
                      </a:r>
                      <a:r>
                        <a:rPr lang="en-US" sz="1000" dirty="0" smtClean="0">
                          <a:solidFill>
                            <a:srgbClr val="CC00FF"/>
                          </a:solidFill>
                          <a:latin typeface="Arial"/>
                          <a:ea typeface="Times New Roman"/>
                          <a:cs typeface="Times New Roman"/>
                        </a:rPr>
                        <a:t> </a:t>
                      </a:r>
                      <a:r>
                        <a:rPr lang="en-US" sz="1000" dirty="0" err="1" smtClean="0">
                          <a:solidFill>
                            <a:srgbClr val="CC00FF"/>
                          </a:solidFill>
                          <a:latin typeface="Arial"/>
                          <a:ea typeface="Times New Roman"/>
                          <a:cs typeface="Times New Roman"/>
                        </a:rPr>
                        <a:t>Pemberdayaan</a:t>
                      </a:r>
                      <a:r>
                        <a:rPr lang="en-US" sz="1000" dirty="0" smtClean="0">
                          <a:solidFill>
                            <a:srgbClr val="CC00FF"/>
                          </a:solidFill>
                          <a:latin typeface="Arial"/>
                          <a:ea typeface="Times New Roman"/>
                          <a:cs typeface="Times New Roman"/>
                        </a:rPr>
                        <a:t> </a:t>
                      </a:r>
                      <a:r>
                        <a:rPr lang="en-US" sz="1000" dirty="0">
                          <a:solidFill>
                            <a:srgbClr val="CC00FF"/>
                          </a:solidFill>
                          <a:latin typeface="Arial"/>
                          <a:ea typeface="Times New Roman"/>
                          <a:cs typeface="Times New Roman"/>
                        </a:rPr>
                        <a:t>Gender (IDG)</a:t>
                      </a:r>
                      <a:endParaRPr lang="en-US" sz="1100" dirty="0">
                        <a:solidFill>
                          <a:srgbClr val="CC00FF"/>
                        </a:solidFill>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Poin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68,08</a:t>
                      </a:r>
                      <a:endParaRPr lang="en-US" sz="1100" dirty="0">
                        <a:latin typeface="Calibri"/>
                        <a:ea typeface="Times New Roman"/>
                        <a:cs typeface="Times New Roman"/>
                      </a:endParaRPr>
                    </a:p>
                  </a:txBody>
                  <a:tcPr marL="68580" marR="68580" marT="0" marB="0" anchor="ctr">
                    <a:solidFill>
                      <a:srgbClr val="92D050"/>
                    </a:solidFill>
                  </a:tcPr>
                </a:tc>
                <a:tc>
                  <a:txBody>
                    <a:bodyPr/>
                    <a:lstStyle/>
                    <a:p>
                      <a:r>
                        <a:rPr lang="id-ID" sz="1100" dirty="0" smtClean="0"/>
                        <a:t>T</a:t>
                      </a:r>
                      <a:endParaRPr lang="id-ID" sz="1100" dirty="0"/>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69,7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72,02</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73</a:t>
                      </a:r>
                      <a:endParaRPr lang="en-US" sz="110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73,5</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75</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vMerge="1">
                  <a:txBody>
                    <a:bodyPr/>
                    <a:lstStyle/>
                    <a:p>
                      <a:pPr marL="0" marR="0" algn="ctr">
                        <a:lnSpc>
                          <a:spcPct val="115000"/>
                        </a:lnSpc>
                        <a:spcBef>
                          <a:spcPts val="600"/>
                        </a:spcBef>
                        <a:spcAft>
                          <a:spcPts val="600"/>
                        </a:spcAft>
                      </a:pPr>
                      <a:endParaRPr lang="en-US" sz="1100" dirty="0">
                        <a:solidFill>
                          <a:schemeClr val="tx1"/>
                        </a:solidFill>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r>
                        <a:rPr lang="id-ID" sz="1100" dirty="0" smtClean="0"/>
                        <a:t>R</a:t>
                      </a:r>
                      <a:endParaRPr lang="id-ID" sz="1100" dirty="0"/>
                    </a:p>
                  </a:txBody>
                  <a:tcPr marL="68580" marR="68580" marT="0" marB="0" anchor="ctr">
                    <a:solidFill>
                      <a:srgbClr val="92D050"/>
                    </a:solidFill>
                  </a:tcPr>
                </a:tc>
                <a:tc>
                  <a:txBody>
                    <a:bodyPr/>
                    <a:lstStyle/>
                    <a:p>
                      <a:r>
                        <a:rPr lang="en-US" dirty="0" smtClean="0"/>
                        <a:t>70</a:t>
                      </a:r>
                      <a:endParaRPr lang="id-ID" dirty="0"/>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70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bl>
          </a:graphicData>
        </a:graphic>
      </p:graphicFrame>
      <p:grpSp>
        <p:nvGrpSpPr>
          <p:cNvPr id="2" name="Group 15"/>
          <p:cNvGrpSpPr/>
          <p:nvPr/>
        </p:nvGrpSpPr>
        <p:grpSpPr>
          <a:xfrm>
            <a:off x="228600" y="6462035"/>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awal</a:t>
                </a:r>
                <a:r>
                  <a:rPr lang="en-US" sz="1200" dirty="0">
                    <a:solidFill>
                      <a:prstClr val="black"/>
                    </a:solidFill>
                  </a:rPr>
                  <a:t> 2012</a:t>
                </a:r>
              </a:p>
            </p:txBody>
          </p:sp>
        </p:grpSp>
        <p:grpSp>
          <p:nvGrpSpPr>
            <p:cNvPr id="4"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Midterm Tahun 2016</a:t>
                </a:r>
              </a:p>
            </p:txBody>
          </p:sp>
        </p:grpSp>
        <p:grpSp>
          <p:nvGrpSpPr>
            <p:cNvPr id="5"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Akhir 2018</a:t>
                </a:r>
              </a:p>
            </p:txBody>
          </p:sp>
        </p:grpSp>
      </p:grpSp>
      <p:sp>
        <p:nvSpPr>
          <p:cNvPr id="19" name="TextBox 18"/>
          <p:cNvSpPr txBox="1"/>
          <p:nvPr/>
        </p:nvSpPr>
        <p:spPr>
          <a:xfrm>
            <a:off x="7915772" y="116632"/>
            <a:ext cx="1186027" cy="523220"/>
          </a:xfrm>
          <a:prstGeom prst="rect">
            <a:avLst/>
          </a:prstGeom>
          <a:solidFill>
            <a:schemeClr val="bg1"/>
          </a:solidFill>
        </p:spPr>
        <p:txBody>
          <a:bodyPr wrap="square" rtlCol="0">
            <a:spAutoFit/>
          </a:bodyPr>
          <a:lstStyle/>
          <a:p>
            <a:r>
              <a:rPr lang="en-US" sz="2800" b="1" dirty="0">
                <a:solidFill>
                  <a:srgbClr val="0070C0"/>
                </a:solidFill>
              </a:rPr>
              <a:t>MISI 1</a:t>
            </a:r>
          </a:p>
        </p:txBody>
      </p:sp>
    </p:spTree>
    <p:extLst>
      <p:ext uri="{BB962C8B-B14F-4D97-AF65-F5344CB8AC3E}">
        <p14:creationId xmlns:p14="http://schemas.microsoft.com/office/powerpoint/2010/main" val="14055323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a:xfrm>
            <a:off x="0" y="0"/>
            <a:ext cx="9144000" cy="798732"/>
          </a:xfrm>
          <a:solidFill>
            <a:srgbClr val="FFC000"/>
          </a:solidFill>
        </p:spPr>
        <p:txBody>
          <a:bodyPr rtlCol="0">
            <a:noAutofit/>
          </a:bodyPr>
          <a:lstStyle/>
          <a:p>
            <a:pPr algn="l"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4113534098"/>
              </p:ext>
            </p:extLst>
          </p:nvPr>
        </p:nvGraphicFramePr>
        <p:xfrm>
          <a:off x="33874" y="836712"/>
          <a:ext cx="8839203" cy="4835742"/>
        </p:xfrm>
        <a:graphic>
          <a:graphicData uri="http://schemas.openxmlformats.org/drawingml/2006/table">
            <a:tbl>
              <a:tblPr firstRow="1" bandRow="1">
                <a:tableStyleId>{5C22544A-7EE6-4342-B048-85BDC9FD1C3A}</a:tableStyleId>
              </a:tblPr>
              <a:tblGrid>
                <a:gridCol w="432089"/>
                <a:gridCol w="1251568"/>
                <a:gridCol w="561219"/>
                <a:gridCol w="701524"/>
                <a:gridCol w="701524"/>
                <a:gridCol w="911981"/>
                <a:gridCol w="841829"/>
                <a:gridCol w="841829"/>
                <a:gridCol w="911981"/>
                <a:gridCol w="841829"/>
                <a:gridCol w="841830"/>
              </a:tblGrid>
              <a:tr h="360040">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Satuan</a:t>
                      </a:r>
                      <a:endParaRPr lang="en-US" sz="1100" b="1" dirty="0">
                        <a:solidFill>
                          <a:srgbClr val="002060"/>
                        </a:solidFill>
                        <a:latin typeface="+mn-lt"/>
                        <a:cs typeface="Arial" pitchFamily="34" charset="0"/>
                      </a:endParaRPr>
                    </a:p>
                  </a:txBody>
                  <a:tcPr marL="0" marR="0" marT="0" marB="0"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2060"/>
                          </a:solidFill>
                          <a:latin typeface="+mn-lt"/>
                          <a:cs typeface="Arial" pitchFamily="34" charset="0"/>
                        </a:rPr>
                        <a:t>Target/ </a:t>
                      </a:r>
                      <a:r>
                        <a:rPr lang="en-US" sz="1100" b="1" dirty="0" err="1" smtClean="0">
                          <a:solidFill>
                            <a:srgbClr val="002060"/>
                          </a:solidFill>
                          <a:latin typeface="+mn-lt"/>
                          <a:cs typeface="Arial" pitchFamily="34" charset="0"/>
                        </a:rPr>
                        <a:t>Realisasi</a:t>
                      </a:r>
                      <a:endParaRPr lang="en-US" sz="1100" b="1" dirty="0" smtClean="0">
                        <a:solidFill>
                          <a:srgbClr val="002060"/>
                        </a:solidFill>
                        <a:latin typeface="+mn-lt"/>
                        <a:cs typeface="Arial" pitchFamily="34" charset="0"/>
                      </a:endParaRPr>
                    </a:p>
                    <a:p>
                      <a:pPr algn="ctr"/>
                      <a:endParaRPr lang="en-US" sz="1100" b="1" dirty="0">
                        <a:solidFill>
                          <a:srgbClr val="002060"/>
                        </a:solidFill>
                        <a:latin typeface="+mn-lt"/>
                        <a:cs typeface="Arial" pitchFamily="34" charset="0"/>
                      </a:endParaRP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480021">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id-ID"/>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373264">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1 :  </a:t>
                      </a:r>
                      <a:r>
                        <a:rPr lang="en-US" sz="1000" b="1" dirty="0" err="1">
                          <a:solidFill>
                            <a:srgbClr val="FF0000"/>
                          </a:solidFill>
                          <a:latin typeface="Arial"/>
                          <a:ea typeface="Times New Roman"/>
                          <a:cs typeface="Times New Roman"/>
                        </a:rPr>
                        <a:t>Jawa</a:t>
                      </a:r>
                      <a:r>
                        <a:rPr lang="en-US" sz="1000" b="1" dirty="0">
                          <a:solidFill>
                            <a:srgbClr val="FF0000"/>
                          </a:solidFill>
                          <a:latin typeface="Arial"/>
                          <a:ea typeface="Times New Roman"/>
                          <a:cs typeface="Times New Roman"/>
                        </a:rPr>
                        <a:t> Barat </a:t>
                      </a:r>
                      <a:r>
                        <a:rPr lang="en-US" sz="1000" b="1" dirty="0" err="1">
                          <a:solidFill>
                            <a:srgbClr val="FF0000"/>
                          </a:solidFill>
                          <a:latin typeface="Arial"/>
                          <a:ea typeface="Times New Roman"/>
                          <a:cs typeface="Times New Roman"/>
                        </a:rPr>
                        <a:t>sebagai</a:t>
                      </a:r>
                      <a:r>
                        <a:rPr lang="en-US" sz="1000" b="1" dirty="0">
                          <a:solidFill>
                            <a:srgbClr val="FF0000"/>
                          </a:solidFill>
                          <a:latin typeface="Arial"/>
                          <a:ea typeface="Times New Roman"/>
                          <a:cs typeface="Times New Roman"/>
                        </a:rPr>
                        <a:t> Daerah </a:t>
                      </a:r>
                      <a:r>
                        <a:rPr lang="en-US" sz="1000" b="1" dirty="0" err="1">
                          <a:solidFill>
                            <a:srgbClr val="FF0000"/>
                          </a:solidFill>
                          <a:latin typeface="Arial"/>
                          <a:ea typeface="Times New Roman"/>
                          <a:cs typeface="Times New Roman"/>
                        </a:rPr>
                        <a:t>Pertanian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Berbasis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Agrikultur</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281272">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1.</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Skor</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Pola</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Pangan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Harapan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poin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70,2</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78</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82</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216024">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74,09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74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16024">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2.</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Pencetakan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Sawah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Baru</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Ha</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200</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5.000.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25.000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50.000</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80.000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100.000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216024">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5.000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16024">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2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saing</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usaha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pertanian</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144016">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Nilai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Tukar</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Petani</a:t>
                      </a:r>
                      <a:r>
                        <a:rPr lang="en-US" sz="1000" dirty="0">
                          <a:solidFill>
                            <a:srgbClr val="000000"/>
                          </a:solidFill>
                          <a:latin typeface="Arial"/>
                          <a:ea typeface="Times New Roman"/>
                          <a:cs typeface="Times New Roman"/>
                        </a:rPr>
                        <a:t> (NTP)</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Poin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108,93</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000" dirty="0">
                          <a:solidFill>
                            <a:srgbClr val="000000"/>
                          </a:solidFill>
                          <a:latin typeface="Arial"/>
                          <a:ea typeface="Times New Roman"/>
                          <a:cs typeface="Times New Roman"/>
                        </a:rPr>
                        <a:t>109 – 110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110</a:t>
                      </a:r>
                      <a:r>
                        <a:rPr lang="id-ID" sz="1000" dirty="0">
                          <a:solidFill>
                            <a:srgbClr val="000000"/>
                          </a:solidFill>
                          <a:latin typeface="Arial"/>
                          <a:ea typeface="Times New Roman"/>
                          <a:cs typeface="Times New Roman"/>
                        </a:rPr>
                        <a:t> – 11</a:t>
                      </a:r>
                      <a:r>
                        <a:rPr lang="en-US" sz="1000" dirty="0">
                          <a:solidFill>
                            <a:srgbClr val="000000"/>
                          </a:solidFill>
                          <a:latin typeface="Arial"/>
                          <a:ea typeface="Times New Roman"/>
                          <a:cs typeface="Times New Roman"/>
                        </a:rPr>
                        <a:t>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a:solidFill>
                            <a:srgbClr val="000000"/>
                          </a:solidFill>
                          <a:latin typeface="Arial"/>
                          <a:ea typeface="Times New Roman"/>
                          <a:cs typeface="Times New Roman"/>
                        </a:rPr>
                        <a:t>11</a:t>
                      </a:r>
                      <a:r>
                        <a:rPr lang="en-US" sz="1000" dirty="0">
                          <a:solidFill>
                            <a:srgbClr val="000000"/>
                          </a:solidFill>
                          <a:latin typeface="Arial"/>
                          <a:ea typeface="Times New Roman"/>
                          <a:cs typeface="Times New Roman"/>
                        </a:rPr>
                        <a:t>1</a:t>
                      </a:r>
                      <a:r>
                        <a:rPr lang="id-ID" sz="1000" dirty="0">
                          <a:solidFill>
                            <a:srgbClr val="000000"/>
                          </a:solidFill>
                          <a:latin typeface="Arial"/>
                          <a:ea typeface="Times New Roman"/>
                          <a:cs typeface="Times New Roman"/>
                        </a:rPr>
                        <a:t>– 1</a:t>
                      </a:r>
                      <a:r>
                        <a:rPr lang="en-US" sz="1000" dirty="0">
                          <a:solidFill>
                            <a:srgbClr val="000000"/>
                          </a:solidFill>
                          <a:latin typeface="Arial"/>
                          <a:ea typeface="Times New Roman"/>
                          <a:cs typeface="Times New Roman"/>
                        </a:rPr>
                        <a:t>12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a:solidFill>
                            <a:srgbClr val="000000"/>
                          </a:solidFill>
                          <a:latin typeface="Arial"/>
                          <a:ea typeface="Times New Roman"/>
                          <a:cs typeface="Times New Roman"/>
                        </a:rPr>
                        <a:t>11</a:t>
                      </a:r>
                      <a:r>
                        <a:rPr lang="en-US" sz="1000" dirty="0">
                          <a:solidFill>
                            <a:srgbClr val="000000"/>
                          </a:solidFill>
                          <a:latin typeface="Arial"/>
                          <a:ea typeface="Times New Roman"/>
                          <a:cs typeface="Times New Roman"/>
                        </a:rPr>
                        <a:t>2</a:t>
                      </a:r>
                      <a:r>
                        <a:rPr lang="id-ID" sz="1000" dirty="0">
                          <a:solidFill>
                            <a:srgbClr val="000000"/>
                          </a:solidFill>
                          <a:latin typeface="Arial"/>
                          <a:ea typeface="Times New Roman"/>
                          <a:cs typeface="Times New Roman"/>
                        </a:rPr>
                        <a:t> - 11</a:t>
                      </a: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id-ID" sz="1000" dirty="0">
                          <a:solidFill>
                            <a:srgbClr val="000000"/>
                          </a:solidFill>
                          <a:latin typeface="Arial"/>
                          <a:ea typeface="Times New Roman"/>
                          <a:cs typeface="Times New Roman"/>
                        </a:rPr>
                        <a:t>11</a:t>
                      </a:r>
                      <a:r>
                        <a:rPr lang="en-US" sz="1000" dirty="0">
                          <a:solidFill>
                            <a:srgbClr val="000000"/>
                          </a:solidFill>
                          <a:latin typeface="Arial"/>
                          <a:ea typeface="Times New Roman"/>
                          <a:cs typeface="Times New Roman"/>
                        </a:rPr>
                        <a:t>3</a:t>
                      </a:r>
                      <a:r>
                        <a:rPr lang="id-ID" sz="1000" dirty="0">
                          <a:solidFill>
                            <a:srgbClr val="000000"/>
                          </a:solidFill>
                          <a:latin typeface="Arial"/>
                          <a:ea typeface="Times New Roman"/>
                          <a:cs typeface="Times New Roman"/>
                        </a:rPr>
                        <a:t> - 11</a:t>
                      </a:r>
                      <a:r>
                        <a:rPr lang="en-US" sz="1000" dirty="0">
                          <a:solidFill>
                            <a:srgbClr val="000000"/>
                          </a:solidFill>
                          <a:latin typeface="Arial"/>
                          <a:ea typeface="Times New Roman"/>
                          <a:cs typeface="Times New Roman"/>
                        </a:rPr>
                        <a:t>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114 - 116</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178557">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104,46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01795">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4.</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Sertifikasi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Jaminan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Mutu</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Pelaku</a:t>
                      </a:r>
                      <a:r>
                        <a:rPr lang="en-US" sz="1000" dirty="0">
                          <a:solidFill>
                            <a:srgbClr val="000000"/>
                          </a:solidFill>
                          <a:latin typeface="Arial"/>
                          <a:ea typeface="Times New Roman"/>
                          <a:cs typeface="Times New Roman"/>
                        </a:rPr>
                        <a:t> Usaha </a:t>
                      </a:r>
                      <a:r>
                        <a:rPr lang="en-US" sz="1000" dirty="0" err="1">
                          <a:solidFill>
                            <a:srgbClr val="000000"/>
                          </a:solidFill>
                          <a:latin typeface="Arial"/>
                          <a:ea typeface="Times New Roman"/>
                          <a:cs typeface="Times New Roman"/>
                        </a:rPr>
                        <a:t>Produk</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Pertanian</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Buah</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89</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130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205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305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415</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540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690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6004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480021">
                <a:tc gridSpan="9">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3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kualitas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iklim</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usaha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investasi</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a:txBody>
                    <a:bodyPr/>
                    <a:lstStyle/>
                    <a:p>
                      <a:pPr marL="0" marR="0" algn="ctr">
                        <a:lnSpc>
                          <a:spcPct val="115000"/>
                        </a:lnSpc>
                        <a:spcBef>
                          <a:spcPts val="600"/>
                        </a:spcBef>
                        <a:spcAft>
                          <a:spcPts val="600"/>
                        </a:spcAft>
                      </a:pPr>
                      <a:endParaRPr lang="en-US" sz="1000" b="1">
                        <a:solidFill>
                          <a:srgbClr val="FF0000"/>
                        </a:solidFill>
                        <a:latin typeface="Arial"/>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000" b="1" dirty="0">
                        <a:solidFill>
                          <a:srgbClr val="FF0000"/>
                        </a:solidFill>
                        <a:latin typeface="Arial"/>
                        <a:ea typeface="Times New Roman"/>
                        <a:cs typeface="Times New Roman"/>
                      </a:endParaRPr>
                    </a:p>
                  </a:txBody>
                  <a:tcPr marL="68580" marR="68580" marT="0" marB="0">
                    <a:solidFill>
                      <a:schemeClr val="accent6">
                        <a:lumMod val="75000"/>
                      </a:schemeClr>
                    </a:solidFill>
                  </a:tcPr>
                </a:tc>
              </a:tr>
              <a:tr h="480021">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5.</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a:solidFill>
                            <a:srgbClr val="CC00FF"/>
                          </a:solidFill>
                          <a:latin typeface="Arial"/>
                          <a:ea typeface="Times New Roman"/>
                          <a:cs typeface="Times New Roman"/>
                        </a:rPr>
                        <a:t>Tingkat </a:t>
                      </a:r>
                      <a:r>
                        <a:rPr lang="en-US" sz="1000" dirty="0" err="1">
                          <a:solidFill>
                            <a:srgbClr val="CC00FF"/>
                          </a:solidFill>
                          <a:latin typeface="Arial"/>
                          <a:ea typeface="Times New Roman"/>
                          <a:cs typeface="Times New Roman"/>
                        </a:rPr>
                        <a:t>Partisipasi</a:t>
                      </a:r>
                      <a:r>
                        <a:rPr lang="en-US" sz="1000" dirty="0">
                          <a:solidFill>
                            <a:srgbClr val="CC00FF"/>
                          </a:solidFill>
                          <a:latin typeface="Arial"/>
                          <a:ea typeface="Times New Roman"/>
                          <a:cs typeface="Times New Roman"/>
                        </a:rPr>
                        <a:t> </a:t>
                      </a:r>
                      <a:r>
                        <a:rPr lang="en-US" sz="1000" dirty="0" err="1">
                          <a:solidFill>
                            <a:srgbClr val="CC00FF"/>
                          </a:solidFill>
                          <a:latin typeface="Arial"/>
                          <a:ea typeface="Times New Roman"/>
                          <a:cs typeface="Times New Roman"/>
                        </a:rPr>
                        <a:t>Angkatan</a:t>
                      </a:r>
                      <a:r>
                        <a:rPr lang="en-US" sz="1000" dirty="0">
                          <a:solidFill>
                            <a:srgbClr val="CC00FF"/>
                          </a:solidFill>
                          <a:latin typeface="Arial"/>
                          <a:ea typeface="Times New Roman"/>
                          <a:cs typeface="Times New Roman"/>
                        </a:rPr>
                        <a:t> </a:t>
                      </a:r>
                      <a:r>
                        <a:rPr lang="en-US" sz="1000" dirty="0" err="1">
                          <a:solidFill>
                            <a:srgbClr val="CC00FF"/>
                          </a:solidFill>
                          <a:latin typeface="Arial"/>
                          <a:ea typeface="Times New Roman"/>
                          <a:cs typeface="Times New Roman"/>
                        </a:rPr>
                        <a:t>Kerja</a:t>
                      </a:r>
                      <a:endParaRPr lang="en-US" sz="1100" dirty="0">
                        <a:solidFill>
                          <a:srgbClr val="CC00FF"/>
                        </a:solidFill>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63,78</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63,80 - 64,00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64,00 - 65,00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65,00 - 66,00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66,00 - 67,00</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67,00 - 68,00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68,00 - 69,00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480021">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solidFill>
                            <a:srgbClr val="CC00FF"/>
                          </a:solidFill>
                          <a:latin typeface="Calibri"/>
                          <a:ea typeface="Times New Roman"/>
                          <a:cs typeface="Times New Roman"/>
                        </a:rPr>
                        <a:t>63,01</a:t>
                      </a:r>
                      <a:endParaRPr lang="en-US" sz="1100" dirty="0">
                        <a:solidFill>
                          <a:srgbClr val="CC00FF"/>
                        </a:solidFill>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62,77</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chemeClr val="accent6">
                        <a:lumMod val="75000"/>
                      </a:schemeClr>
                    </a:solidFill>
                  </a:tcPr>
                </a:tc>
              </a:tr>
            </a:tbl>
          </a:graphicData>
        </a:graphic>
      </p:graphicFrame>
      <p:grpSp>
        <p:nvGrpSpPr>
          <p:cNvPr id="2" name="Group 15"/>
          <p:cNvGrpSpPr/>
          <p:nvPr/>
        </p:nvGrpSpPr>
        <p:grpSpPr>
          <a:xfrm>
            <a:off x="228600" y="6387371"/>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awal</a:t>
                </a:r>
                <a:r>
                  <a:rPr lang="en-US" sz="1200" dirty="0">
                    <a:solidFill>
                      <a:prstClr val="black"/>
                    </a:solidFill>
                  </a:rPr>
                  <a:t> 2012</a:t>
                </a:r>
              </a:p>
            </p:txBody>
          </p:sp>
        </p:grpSp>
        <p:grpSp>
          <p:nvGrpSpPr>
            <p:cNvPr id="4"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Midterm </a:t>
                </a:r>
                <a:r>
                  <a:rPr lang="en-US" sz="1200" dirty="0" err="1">
                    <a:solidFill>
                      <a:prstClr val="black"/>
                    </a:solidFill>
                  </a:rPr>
                  <a:t>Tahun</a:t>
                </a:r>
                <a:r>
                  <a:rPr lang="en-US" sz="1200" dirty="0">
                    <a:solidFill>
                      <a:prstClr val="black"/>
                    </a:solidFill>
                  </a:rPr>
                  <a:t> 2016</a:t>
                </a:r>
              </a:p>
            </p:txBody>
          </p:sp>
        </p:grpSp>
        <p:grpSp>
          <p:nvGrpSpPr>
            <p:cNvPr id="5"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Akhir</a:t>
                </a:r>
                <a:r>
                  <a:rPr lang="en-US" sz="1200" dirty="0">
                    <a:solidFill>
                      <a:prstClr val="black"/>
                    </a:solidFill>
                  </a:rPr>
                  <a:t> 2018</a:t>
                </a:r>
              </a:p>
            </p:txBody>
          </p:sp>
        </p:grpSp>
      </p:grpSp>
      <p:sp>
        <p:nvSpPr>
          <p:cNvPr id="19" name="TextBox 18"/>
          <p:cNvSpPr txBox="1"/>
          <p:nvPr/>
        </p:nvSpPr>
        <p:spPr>
          <a:xfrm>
            <a:off x="7915772" y="10306"/>
            <a:ext cx="1186027" cy="523220"/>
          </a:xfrm>
          <a:prstGeom prst="rect">
            <a:avLst/>
          </a:prstGeom>
          <a:solidFill>
            <a:schemeClr val="bg1"/>
          </a:solidFill>
        </p:spPr>
        <p:txBody>
          <a:bodyPr wrap="square" rtlCol="0">
            <a:spAutoFit/>
          </a:bodyPr>
          <a:lstStyle/>
          <a:p>
            <a:r>
              <a:rPr lang="en-US" sz="2800" b="1" dirty="0">
                <a:solidFill>
                  <a:srgbClr val="0070C0"/>
                </a:solidFill>
              </a:rPr>
              <a:t>MISI </a:t>
            </a:r>
            <a:r>
              <a:rPr lang="id-ID" sz="2800" b="1" dirty="0">
                <a:solidFill>
                  <a:srgbClr val="0070C0"/>
                </a:solidFill>
              </a:rPr>
              <a:t>2</a:t>
            </a:r>
            <a:endParaRPr lang="en-US" sz="2800" b="1" dirty="0">
              <a:solidFill>
                <a:srgbClr val="0070C0"/>
              </a:solidFill>
            </a:endParaRPr>
          </a:p>
        </p:txBody>
      </p:sp>
      <p:sp>
        <p:nvSpPr>
          <p:cNvPr id="16" name="TextBox 15"/>
          <p:cNvSpPr txBox="1"/>
          <p:nvPr/>
        </p:nvSpPr>
        <p:spPr>
          <a:xfrm>
            <a:off x="2674088" y="518363"/>
            <a:ext cx="6029151" cy="338554"/>
          </a:xfrm>
          <a:prstGeom prst="rect">
            <a:avLst/>
          </a:prstGeom>
          <a:noFill/>
        </p:spPr>
        <p:txBody>
          <a:bodyPr wrap="none" rtlCol="0">
            <a:spAutoFit/>
          </a:bodyPr>
          <a:lstStyle/>
          <a:p>
            <a:r>
              <a:rPr lang="id-ID" sz="1600" dirty="0"/>
              <a:t>MISI KEDUA : Membangun Perekonomian yang Kokoh dan </a:t>
            </a:r>
            <a:r>
              <a:rPr lang="id-ID" sz="1600" dirty="0" smtClean="0"/>
              <a:t>Berkeadilan</a:t>
            </a:r>
            <a:endParaRPr lang="en-US" sz="4800" dirty="0">
              <a:ea typeface="Calibri"/>
              <a:cs typeface="Times New Roman"/>
            </a:endParaRPr>
          </a:p>
        </p:txBody>
      </p:sp>
    </p:spTree>
    <p:extLst>
      <p:ext uri="{BB962C8B-B14F-4D97-AF65-F5344CB8AC3E}">
        <p14:creationId xmlns:p14="http://schemas.microsoft.com/office/powerpoint/2010/main" val="19185329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51050339"/>
              </p:ext>
            </p:extLst>
          </p:nvPr>
        </p:nvGraphicFramePr>
        <p:xfrm>
          <a:off x="179518" y="980734"/>
          <a:ext cx="8839203" cy="5124060"/>
        </p:xfrm>
        <a:graphic>
          <a:graphicData uri="http://schemas.openxmlformats.org/drawingml/2006/table">
            <a:tbl>
              <a:tblPr firstRow="1" bandRow="1">
                <a:tableStyleId>{5C22544A-7EE6-4342-B048-85BDC9FD1C3A}</a:tableStyleId>
              </a:tblPr>
              <a:tblGrid>
                <a:gridCol w="432089"/>
                <a:gridCol w="1251568"/>
                <a:gridCol w="561219"/>
                <a:gridCol w="701524"/>
                <a:gridCol w="701524"/>
                <a:gridCol w="911981"/>
                <a:gridCol w="841829"/>
                <a:gridCol w="841829"/>
                <a:gridCol w="911981"/>
                <a:gridCol w="841829"/>
                <a:gridCol w="841830"/>
              </a:tblGrid>
              <a:tr h="278191">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S</a:t>
                      </a:r>
                      <a:r>
                        <a:rPr lang="en-US" sz="1100" b="1" dirty="0" err="1" smtClean="0">
                          <a:solidFill>
                            <a:srgbClr val="002060"/>
                          </a:solidFill>
                          <a:latin typeface="+mn-lt"/>
                          <a:cs typeface="Arial" pitchFamily="34" charset="0"/>
                        </a:rPr>
                        <a:t>atuan</a:t>
                      </a:r>
                      <a:endParaRPr lang="en-US" sz="1100" b="1" dirty="0">
                        <a:solidFill>
                          <a:srgbClr val="002060"/>
                        </a:solidFill>
                        <a:latin typeface="+mn-lt"/>
                        <a:cs typeface="Arial" pitchFamily="34" charset="0"/>
                      </a:endParaRPr>
                    </a:p>
                  </a:txBody>
                  <a:tcPr marL="0" marR="0" marT="0" marB="0"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2060"/>
                          </a:solidFill>
                          <a:latin typeface="+mn-lt"/>
                          <a:cs typeface="Arial" pitchFamily="34" charset="0"/>
                        </a:rPr>
                        <a:t>Target/ </a:t>
                      </a:r>
                      <a:r>
                        <a:rPr lang="en-US" sz="1100" b="1" dirty="0" err="1" smtClean="0">
                          <a:solidFill>
                            <a:srgbClr val="002060"/>
                          </a:solidFill>
                          <a:latin typeface="+mn-lt"/>
                          <a:cs typeface="Arial" pitchFamily="34" charset="0"/>
                        </a:rPr>
                        <a:t>Realisasi</a:t>
                      </a:r>
                      <a:endParaRPr lang="en-US" sz="1100" b="1" dirty="0" smtClean="0">
                        <a:solidFill>
                          <a:srgbClr val="002060"/>
                        </a:solidFill>
                        <a:latin typeface="+mn-lt"/>
                        <a:cs typeface="Arial" pitchFamily="34" charset="0"/>
                      </a:endParaRPr>
                    </a:p>
                    <a:p>
                      <a:pPr algn="ctr"/>
                      <a:endParaRPr lang="en-US" sz="1100" b="1" dirty="0">
                        <a:solidFill>
                          <a:srgbClr val="002060"/>
                        </a:solidFill>
                        <a:latin typeface="+mn-lt"/>
                        <a:cs typeface="Arial" pitchFamily="34" charset="0"/>
                      </a:endParaRP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610716">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id-ID"/>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324354">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6.</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a:solidFill>
                            <a:srgbClr val="CC00FF"/>
                          </a:solidFill>
                          <a:latin typeface="Arial"/>
                          <a:ea typeface="Times New Roman"/>
                          <a:cs typeface="Times New Roman"/>
                        </a:rPr>
                        <a:t>PDRB Per </a:t>
                      </a:r>
                      <a:r>
                        <a:rPr lang="en-US" sz="1000" dirty="0" err="1">
                          <a:solidFill>
                            <a:srgbClr val="CC00FF"/>
                          </a:solidFill>
                          <a:latin typeface="Arial"/>
                          <a:ea typeface="Times New Roman"/>
                          <a:cs typeface="Times New Roman"/>
                        </a:rPr>
                        <a:t>Kapita</a:t>
                      </a:r>
                      <a:r>
                        <a:rPr lang="en-US" sz="1000" dirty="0">
                          <a:solidFill>
                            <a:srgbClr val="CC00FF"/>
                          </a:solidFill>
                          <a:latin typeface="Arial"/>
                          <a:ea typeface="Times New Roman"/>
                          <a:cs typeface="Times New Roman"/>
                        </a:rPr>
                        <a:t> (ADHB)</a:t>
                      </a:r>
                      <a:endParaRPr lang="en-US" sz="1100" dirty="0">
                        <a:solidFill>
                          <a:srgbClr val="CC00FF"/>
                        </a:solidFill>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juta</a:t>
                      </a:r>
                      <a:r>
                        <a:rPr lang="en-US" sz="1000" dirty="0">
                          <a:solidFill>
                            <a:srgbClr val="000000"/>
                          </a:solidFill>
                          <a:latin typeface="Arial"/>
                          <a:ea typeface="Times New Roman"/>
                          <a:cs typeface="Times New Roman"/>
                        </a:rPr>
                        <a:t> rupiah</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21,25</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21,25 - 21,50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21,50 – 22,00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22,00 – 24,00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24,00 – 26,00</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26,00 – 28,00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28,00 – 30,00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184339">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solidFill>
                            <a:srgbClr val="CC00FF"/>
                          </a:solidFill>
                          <a:latin typeface="Calibri"/>
                          <a:ea typeface="Times New Roman"/>
                          <a:cs typeface="Times New Roman"/>
                        </a:rPr>
                        <a:t>23,60</a:t>
                      </a:r>
                      <a:endParaRPr lang="en-US" sz="1100" dirty="0">
                        <a:solidFill>
                          <a:srgbClr val="CC00FF"/>
                        </a:solidFill>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30,02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324354">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7.</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a:solidFill>
                            <a:srgbClr val="CC00FF"/>
                          </a:solidFill>
                          <a:latin typeface="Arial"/>
                          <a:ea typeface="Times New Roman"/>
                          <a:cs typeface="Times New Roman"/>
                        </a:rPr>
                        <a:t>PDRB Per </a:t>
                      </a:r>
                      <a:r>
                        <a:rPr lang="en-US" sz="1000" dirty="0" err="1">
                          <a:solidFill>
                            <a:srgbClr val="CC00FF"/>
                          </a:solidFill>
                          <a:latin typeface="Arial"/>
                          <a:ea typeface="Times New Roman"/>
                          <a:cs typeface="Times New Roman"/>
                        </a:rPr>
                        <a:t>Kapita</a:t>
                      </a:r>
                      <a:r>
                        <a:rPr lang="en-US" sz="1000" dirty="0">
                          <a:solidFill>
                            <a:srgbClr val="CC00FF"/>
                          </a:solidFill>
                          <a:latin typeface="Arial"/>
                          <a:ea typeface="Times New Roman"/>
                          <a:cs typeface="Times New Roman"/>
                        </a:rPr>
                        <a:t> (ADHK)</a:t>
                      </a:r>
                      <a:endParaRPr lang="en-US" sz="1100" dirty="0">
                        <a:solidFill>
                          <a:srgbClr val="CC00FF"/>
                        </a:solidFill>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juta</a:t>
                      </a:r>
                      <a:r>
                        <a:rPr lang="en-US" sz="1000" dirty="0">
                          <a:solidFill>
                            <a:srgbClr val="000000"/>
                          </a:solidFill>
                          <a:latin typeface="Arial"/>
                          <a:ea typeface="Times New Roman"/>
                          <a:cs typeface="Times New Roman"/>
                        </a:rPr>
                        <a:t> rupiah</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21,25</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strike="noStrike" dirty="0">
                          <a:solidFill>
                            <a:srgbClr val="000000"/>
                          </a:solidFill>
                          <a:latin typeface="Arial"/>
                          <a:ea typeface="Times New Roman"/>
                          <a:cs typeface="Times New Roman"/>
                        </a:rPr>
                        <a:t>21,25 - 21,50</a:t>
                      </a:r>
                      <a:endParaRPr lang="en-US" sz="1100" strike="noStrike"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strike="noStrike" dirty="0">
                          <a:solidFill>
                            <a:srgbClr val="000000"/>
                          </a:solidFill>
                          <a:latin typeface="Arial"/>
                          <a:ea typeface="Times New Roman"/>
                          <a:cs typeface="Times New Roman"/>
                        </a:rPr>
                        <a:t>21,50 – 22,00</a:t>
                      </a:r>
                      <a:endParaRPr lang="en-US" sz="1100" strike="noStrike"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22,00 – 24,00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24,00 – 26,00</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26,00 – 28,00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28,00 – 30,00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184339">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solidFill>
                            <a:srgbClr val="CC00FF"/>
                          </a:solidFill>
                          <a:latin typeface="Calibri"/>
                          <a:ea typeface="Times New Roman"/>
                          <a:cs typeface="Times New Roman"/>
                        </a:rPr>
                        <a:t>8,53</a:t>
                      </a:r>
                      <a:endParaRPr lang="en-US" sz="1100" dirty="0">
                        <a:solidFill>
                          <a:srgbClr val="CC00FF"/>
                        </a:solidFill>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24,94</a:t>
                      </a:r>
                      <a:r>
                        <a:rPr lang="en-US" sz="1100" dirty="0" smtClean="0">
                          <a:latin typeface="Calibri"/>
                          <a:ea typeface="Times New Roman"/>
                          <a:cs typeface="Times New Roman"/>
                        </a:rPr>
                        <a:t> </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08194">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8.</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Laju</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Pertumbuhan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Ekspor</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5,48</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5,5 – 6,0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6,0 – 6,5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6,5 - 7,0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7,0 – 7,5</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7,5 – 8,0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 – 8,5</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187973">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5,5 - 6,0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14,83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313289">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9.</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Nilai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Investasi</a:t>
                      </a:r>
                      <a:r>
                        <a:rPr lang="en-US" sz="1000" dirty="0">
                          <a:solidFill>
                            <a:srgbClr val="000000"/>
                          </a:solidFill>
                          <a:latin typeface="Arial"/>
                          <a:ea typeface="Times New Roman"/>
                          <a:cs typeface="Times New Roman"/>
                        </a:rPr>
                        <a:t> PMA – PMDN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Trilyun</a:t>
                      </a:r>
                      <a:r>
                        <a:rPr lang="en-US" sz="1000" dirty="0">
                          <a:solidFill>
                            <a:srgbClr val="000000"/>
                          </a:solidFill>
                          <a:latin typeface="Arial"/>
                          <a:ea typeface="Times New Roman"/>
                          <a:cs typeface="Times New Roman"/>
                        </a:rPr>
                        <a:t> Rupiah</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52,68</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900" dirty="0" smtClean="0">
                          <a:solidFill>
                            <a:srgbClr val="000000"/>
                          </a:solidFill>
                          <a:latin typeface="Arial"/>
                          <a:ea typeface="Times New Roman"/>
                          <a:cs typeface="Times New Roman"/>
                        </a:rPr>
                        <a:t>76,</a:t>
                      </a:r>
                      <a:r>
                        <a:rPr lang="id-ID" sz="900" dirty="0" smtClean="0">
                          <a:solidFill>
                            <a:srgbClr val="000000"/>
                          </a:solidFill>
                          <a:latin typeface="Arial"/>
                          <a:ea typeface="Times New Roman"/>
                          <a:cs typeface="Times New Roman"/>
                        </a:rPr>
                        <a:t>52</a:t>
                      </a:r>
                      <a:r>
                        <a:rPr lang="id-ID" sz="900" baseline="0" dirty="0" smtClean="0">
                          <a:solidFill>
                            <a:srgbClr val="000000"/>
                          </a:solidFill>
                          <a:latin typeface="Arial"/>
                          <a:ea typeface="Times New Roman"/>
                          <a:cs typeface="Times New Roman"/>
                        </a:rPr>
                        <a:t> – 85,55</a:t>
                      </a:r>
                      <a:endParaRPr lang="en-US" sz="105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900" dirty="0" smtClean="0">
                          <a:solidFill>
                            <a:srgbClr val="000000"/>
                          </a:solidFill>
                          <a:latin typeface="Arial"/>
                          <a:ea typeface="Times New Roman"/>
                          <a:cs typeface="Times New Roman"/>
                        </a:rPr>
                        <a:t>85,55</a:t>
                      </a:r>
                      <a:r>
                        <a:rPr lang="id-ID" sz="900" dirty="0" smtClean="0">
                          <a:solidFill>
                            <a:srgbClr val="000000"/>
                          </a:solidFill>
                          <a:latin typeface="Arial"/>
                          <a:ea typeface="Times New Roman"/>
                          <a:cs typeface="Times New Roman"/>
                        </a:rPr>
                        <a:t>-95,81</a:t>
                      </a:r>
                      <a:endParaRPr lang="en-US" sz="105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900" dirty="0" smtClean="0">
                          <a:solidFill>
                            <a:srgbClr val="000000"/>
                          </a:solidFill>
                          <a:latin typeface="Arial"/>
                          <a:ea typeface="Times New Roman"/>
                          <a:cs typeface="Times New Roman"/>
                        </a:rPr>
                        <a:t>95,81</a:t>
                      </a:r>
                      <a:r>
                        <a:rPr lang="id-ID" sz="900" dirty="0" smtClean="0">
                          <a:solidFill>
                            <a:srgbClr val="000000"/>
                          </a:solidFill>
                          <a:latin typeface="Arial"/>
                          <a:ea typeface="Times New Roman"/>
                          <a:cs typeface="Times New Roman"/>
                        </a:rPr>
                        <a:t>-107,79</a:t>
                      </a:r>
                      <a:endParaRPr lang="en-US" sz="105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900" dirty="0" smtClean="0">
                          <a:solidFill>
                            <a:srgbClr val="000000"/>
                          </a:solidFill>
                          <a:latin typeface="Arial"/>
                          <a:ea typeface="Times New Roman"/>
                          <a:cs typeface="Times New Roman"/>
                        </a:rPr>
                        <a:t>107,79</a:t>
                      </a:r>
                      <a:r>
                        <a:rPr lang="id-ID" sz="900" dirty="0" smtClean="0">
                          <a:solidFill>
                            <a:srgbClr val="000000"/>
                          </a:solidFill>
                          <a:latin typeface="Arial"/>
                          <a:ea typeface="Times New Roman"/>
                          <a:cs typeface="Times New Roman"/>
                        </a:rPr>
                        <a:t>-121,80</a:t>
                      </a:r>
                      <a:endParaRPr lang="en-US" sz="105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900" dirty="0" smtClean="0">
                          <a:solidFill>
                            <a:srgbClr val="000000"/>
                          </a:solidFill>
                          <a:latin typeface="Arial"/>
                          <a:ea typeface="Times New Roman"/>
                          <a:cs typeface="Times New Roman"/>
                        </a:rPr>
                        <a:t>121,80</a:t>
                      </a:r>
                      <a:r>
                        <a:rPr lang="id-ID" sz="900" dirty="0" smtClean="0">
                          <a:solidFill>
                            <a:srgbClr val="000000"/>
                          </a:solidFill>
                          <a:latin typeface="Arial"/>
                          <a:ea typeface="Times New Roman"/>
                          <a:cs typeface="Times New Roman"/>
                        </a:rPr>
                        <a:t>-138,85</a:t>
                      </a:r>
                      <a:endParaRPr lang="en-US" sz="105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900" dirty="0" smtClean="0">
                          <a:solidFill>
                            <a:srgbClr val="000000"/>
                          </a:solidFill>
                          <a:latin typeface="Arial"/>
                          <a:ea typeface="Times New Roman"/>
                          <a:cs typeface="Times New Roman"/>
                        </a:rPr>
                        <a:t>138,85</a:t>
                      </a:r>
                      <a:r>
                        <a:rPr lang="id-ID" sz="900" dirty="0" smtClean="0">
                          <a:solidFill>
                            <a:srgbClr val="000000"/>
                          </a:solidFill>
                          <a:latin typeface="Arial"/>
                          <a:ea typeface="Times New Roman"/>
                          <a:cs typeface="Times New Roman"/>
                        </a:rPr>
                        <a:t>-154,00</a:t>
                      </a:r>
                      <a:endParaRPr lang="en-US" sz="1050" dirty="0">
                        <a:latin typeface="Calibri"/>
                        <a:ea typeface="Times New Roman"/>
                        <a:cs typeface="Times New Roman"/>
                      </a:endParaRPr>
                    </a:p>
                  </a:txBody>
                  <a:tcPr marL="68580" marR="68580" marT="0" marB="0" anchor="ctr">
                    <a:solidFill>
                      <a:schemeClr val="accent6">
                        <a:lumMod val="75000"/>
                      </a:schemeClr>
                    </a:solidFill>
                  </a:tcPr>
                </a:tc>
              </a:tr>
              <a:tr h="250631">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50" dirty="0" smtClean="0">
                          <a:latin typeface="Calibri"/>
                          <a:ea typeface="Times New Roman"/>
                          <a:cs typeface="Times New Roman"/>
                        </a:rPr>
                        <a:t>67,50</a:t>
                      </a:r>
                      <a:endParaRPr lang="en-US" sz="105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050" dirty="0" smtClean="0">
                          <a:latin typeface="Calibri"/>
                          <a:ea typeface="Times New Roman"/>
                          <a:cs typeface="Times New Roman"/>
                        </a:rPr>
                        <a:t>62,83</a:t>
                      </a:r>
                      <a:endParaRPr lang="en-US" sz="105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05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05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05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050" dirty="0">
                        <a:latin typeface="Calibri"/>
                        <a:ea typeface="Times New Roman"/>
                        <a:cs typeface="Times New Roman"/>
                      </a:endParaRPr>
                    </a:p>
                  </a:txBody>
                  <a:tcPr marL="68580" marR="68580" marT="0" marB="0" anchor="ctr">
                    <a:solidFill>
                      <a:schemeClr val="accent6">
                        <a:lumMod val="75000"/>
                      </a:schemeClr>
                    </a:solidFill>
                  </a:tcPr>
                </a:tc>
              </a:tr>
              <a:tr h="240796">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10.</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Nilai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Investas</a:t>
                      </a:r>
                      <a:r>
                        <a:rPr lang="id-ID" sz="1000" dirty="0">
                          <a:solidFill>
                            <a:srgbClr val="000000"/>
                          </a:solidFill>
                          <a:latin typeface="Arial"/>
                          <a:ea typeface="Times New Roman"/>
                          <a:cs typeface="Times New Roman"/>
                        </a:rPr>
                        <a:t>i PMDN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Trilyun</a:t>
                      </a:r>
                      <a:r>
                        <a:rPr lang="en-US" sz="1000" dirty="0">
                          <a:solidFill>
                            <a:srgbClr val="000000"/>
                          </a:solidFill>
                          <a:latin typeface="Arial"/>
                          <a:ea typeface="Times New Roman"/>
                          <a:cs typeface="Times New Roman"/>
                        </a:rPr>
                        <a:t> Rupiah</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smtClean="0">
                          <a:solidFill>
                            <a:srgbClr val="000000"/>
                          </a:solidFill>
                          <a:latin typeface="Arial"/>
                          <a:ea typeface="Times New Roman"/>
                          <a:cs typeface="Times New Roman"/>
                        </a:rPr>
                        <a:t>16,</a:t>
                      </a:r>
                      <a:r>
                        <a:rPr lang="id-ID" sz="1000" dirty="0" smtClean="0">
                          <a:solidFill>
                            <a:srgbClr val="000000"/>
                          </a:solidFill>
                          <a:latin typeface="Arial"/>
                          <a:ea typeface="Times New Roman"/>
                          <a:cs typeface="Times New Roman"/>
                        </a:rPr>
                        <a:t>02</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16-17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17-19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19-21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21-23</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23-27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27-34</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187973">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6,01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13,84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50631">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11.</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Nilai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Penanaman</a:t>
                      </a:r>
                      <a:r>
                        <a:rPr lang="en-US" sz="1000" dirty="0">
                          <a:solidFill>
                            <a:srgbClr val="000000"/>
                          </a:solidFill>
                          <a:latin typeface="Arial"/>
                          <a:ea typeface="Times New Roman"/>
                          <a:cs typeface="Times New Roman"/>
                        </a:rPr>
                        <a:t> Modal </a:t>
                      </a:r>
                      <a:r>
                        <a:rPr lang="en-US" sz="1000" dirty="0" err="1">
                          <a:solidFill>
                            <a:srgbClr val="000000"/>
                          </a:solidFill>
                          <a:latin typeface="Arial"/>
                          <a:ea typeface="Times New Roman"/>
                          <a:cs typeface="Times New Roman"/>
                        </a:rPr>
                        <a:t>Asing</a:t>
                      </a:r>
                      <a:r>
                        <a:rPr lang="en-US" sz="1000" dirty="0">
                          <a:solidFill>
                            <a:srgbClr val="000000"/>
                          </a:solidFill>
                          <a:latin typeface="Arial"/>
                          <a:ea typeface="Times New Roman"/>
                          <a:cs typeface="Times New Roman"/>
                        </a:rPr>
                        <a:t> (PMA)</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Trilyun</a:t>
                      </a:r>
                      <a:r>
                        <a:rPr lang="en-US" sz="1000" dirty="0">
                          <a:solidFill>
                            <a:srgbClr val="000000"/>
                          </a:solidFill>
                          <a:latin typeface="Arial"/>
                          <a:ea typeface="Times New Roman"/>
                          <a:cs typeface="Times New Roman"/>
                        </a:rPr>
                        <a:t> Rupiah</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36,66</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60-70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65-75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75-85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85-95</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95-105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105-115</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187973">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67,5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48,98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324354">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12.</a:t>
                      </a:r>
                      <a:endParaRPr lang="en-US" sz="1100" dirty="0">
                        <a:latin typeface="Calibri"/>
                        <a:ea typeface="Times New Roman"/>
                        <a:cs typeface="Times New Roman"/>
                      </a:endParaRPr>
                    </a:p>
                  </a:txBody>
                  <a:tcPr marL="68580" marR="68580" marT="0" marB="0"/>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Nilai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Investasi</a:t>
                      </a:r>
                      <a:r>
                        <a:rPr lang="en-US" sz="1000" dirty="0">
                          <a:solidFill>
                            <a:srgbClr val="000000"/>
                          </a:solidFill>
                          <a:latin typeface="Arial"/>
                          <a:ea typeface="Times New Roman"/>
                          <a:cs typeface="Times New Roman"/>
                        </a:rPr>
                        <a:t>/PMTB </a:t>
                      </a:r>
                      <a:r>
                        <a:rPr lang="en-US" sz="1000" dirty="0" err="1">
                          <a:solidFill>
                            <a:srgbClr val="000000"/>
                          </a:solidFill>
                          <a:latin typeface="Arial"/>
                          <a:ea typeface="Times New Roman"/>
                          <a:cs typeface="Times New Roman"/>
                        </a:rPr>
                        <a:t>adhb</a:t>
                      </a:r>
                      <a:endParaRPr lang="en-US" sz="1100" dirty="0">
                        <a:latin typeface="Calibri"/>
                        <a:ea typeface="Times New Roman"/>
                        <a:cs typeface="Times New Roman"/>
                      </a:endParaRPr>
                    </a:p>
                  </a:txBody>
                  <a:tcPr marL="68580" marR="68580" marT="0" marB="0"/>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Trilyun</a:t>
                      </a:r>
                      <a:r>
                        <a:rPr lang="en-US" sz="1000" dirty="0">
                          <a:solidFill>
                            <a:srgbClr val="000000"/>
                          </a:solidFill>
                          <a:latin typeface="Arial"/>
                          <a:ea typeface="Times New Roman"/>
                          <a:cs typeface="Times New Roman"/>
                        </a:rPr>
                        <a:t> Rupiah</a:t>
                      </a:r>
                      <a:endParaRPr lang="en-US" sz="1100" dirty="0">
                        <a:latin typeface="Calibri"/>
                        <a:ea typeface="Times New Roman"/>
                        <a:cs typeface="Times New Roman"/>
                      </a:endParaRPr>
                    </a:p>
                  </a:txBody>
                  <a:tcPr marL="68580" marR="68580" marT="0" marB="0"/>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175,20</a:t>
                      </a: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154,18 - 174,2</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174,2 - 194,2</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198,6 - 208,6</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226,4 - 246,4</a:t>
                      </a:r>
                      <a:endParaRPr lang="en-US" sz="1100" dirty="0">
                        <a:latin typeface="Calibri"/>
                        <a:ea typeface="Times New Roman"/>
                        <a:cs typeface="Times New Roman"/>
                      </a:endParaRPr>
                    </a:p>
                  </a:txBody>
                  <a:tcPr marL="68580" marR="68580" marT="0" marB="0">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267,2 - 287,2</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315,3 - 335,3</a:t>
                      </a:r>
                      <a:endParaRPr lang="en-US" sz="1100" dirty="0">
                        <a:latin typeface="Calibri"/>
                        <a:ea typeface="Times New Roman"/>
                        <a:cs typeface="Times New Roman"/>
                      </a:endParaRPr>
                    </a:p>
                  </a:txBody>
                  <a:tcPr marL="68580" marR="68580" marT="0" marB="0">
                    <a:solidFill>
                      <a:schemeClr val="accent6">
                        <a:lumMod val="75000"/>
                      </a:schemeClr>
                    </a:solidFill>
                  </a:tcPr>
                </a:tc>
              </a:tr>
              <a:tr h="184339">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194,33</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305,989</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chemeClr val="accent6">
                        <a:lumMod val="75000"/>
                      </a:schemeClr>
                    </a:solidFill>
                  </a:tcPr>
                </a:tc>
              </a:tr>
              <a:tr h="302735">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13.</a:t>
                      </a:r>
                      <a:endParaRPr lang="en-US" sz="1100" dirty="0">
                        <a:latin typeface="Calibri"/>
                        <a:ea typeface="Times New Roman"/>
                        <a:cs typeface="Times New Roman"/>
                      </a:endParaRPr>
                    </a:p>
                  </a:txBody>
                  <a:tcPr marL="68580" marR="68580" marT="0" marB="0"/>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Inflasi</a:t>
                      </a:r>
                      <a:endParaRPr lang="en-US" sz="1100" dirty="0">
                        <a:latin typeface="Calibri"/>
                        <a:ea typeface="Times New Roman"/>
                        <a:cs typeface="Times New Roman"/>
                      </a:endParaRPr>
                    </a:p>
                  </a:txBody>
                  <a:tcPr marL="68580" marR="68580" marT="0" marB="0"/>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3,86</a:t>
                      </a: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8,5 - 9,5</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6,0 - 7,0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6,3 - 7,3</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4,5 - 5,5</a:t>
                      </a:r>
                      <a:endParaRPr lang="en-US" sz="1100" dirty="0">
                        <a:latin typeface="Calibri"/>
                        <a:ea typeface="Times New Roman"/>
                        <a:cs typeface="Times New Roman"/>
                      </a:endParaRPr>
                    </a:p>
                  </a:txBody>
                  <a:tcPr marL="68580" marR="68580" marT="0" marB="0">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4,0 - 5,0</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4,0 - 5,0</a:t>
                      </a:r>
                      <a:endParaRPr lang="en-US" sz="1100" dirty="0">
                        <a:latin typeface="Calibri"/>
                        <a:ea typeface="Times New Roman"/>
                        <a:cs typeface="Times New Roman"/>
                      </a:endParaRPr>
                    </a:p>
                  </a:txBody>
                  <a:tcPr marL="68580" marR="68580" marT="0" marB="0">
                    <a:solidFill>
                      <a:schemeClr val="accent6">
                        <a:lumMod val="75000"/>
                      </a:schemeClr>
                    </a:solidFill>
                  </a:tcPr>
                </a:tc>
              </a:tr>
              <a:tr h="41769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9,15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100" smtClean="0">
                          <a:latin typeface="Calibri"/>
                          <a:ea typeface="Times New Roman"/>
                          <a:cs typeface="Times New Roman"/>
                        </a:rPr>
                        <a:t>7,41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bl>
          </a:graphicData>
        </a:graphic>
      </p:graphicFrame>
      <p:grpSp>
        <p:nvGrpSpPr>
          <p:cNvPr id="2" name="Group 15"/>
          <p:cNvGrpSpPr/>
          <p:nvPr/>
        </p:nvGrpSpPr>
        <p:grpSpPr>
          <a:xfrm>
            <a:off x="328600" y="6261503"/>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awal</a:t>
                </a:r>
                <a:r>
                  <a:rPr lang="en-US" sz="1200" dirty="0">
                    <a:solidFill>
                      <a:prstClr val="black"/>
                    </a:solidFill>
                  </a:rPr>
                  <a:t> 2012</a:t>
                </a:r>
              </a:p>
            </p:txBody>
          </p:sp>
        </p:grpSp>
        <p:grpSp>
          <p:nvGrpSpPr>
            <p:cNvPr id="4"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Midterm </a:t>
                </a:r>
                <a:r>
                  <a:rPr lang="en-US" sz="1200" dirty="0" err="1">
                    <a:solidFill>
                      <a:prstClr val="black"/>
                    </a:solidFill>
                  </a:rPr>
                  <a:t>Tahun</a:t>
                </a:r>
                <a:r>
                  <a:rPr lang="en-US" sz="1200" dirty="0">
                    <a:solidFill>
                      <a:prstClr val="black"/>
                    </a:solidFill>
                  </a:rPr>
                  <a:t> 2016</a:t>
                </a:r>
              </a:p>
            </p:txBody>
          </p:sp>
        </p:grpSp>
        <p:grpSp>
          <p:nvGrpSpPr>
            <p:cNvPr id="5"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Akhir 2018</a:t>
                </a:r>
              </a:p>
            </p:txBody>
          </p:sp>
        </p:grpSp>
      </p:grpSp>
      <p:sp>
        <p:nvSpPr>
          <p:cNvPr id="16" name="TextBox 15"/>
          <p:cNvSpPr txBox="1"/>
          <p:nvPr/>
        </p:nvSpPr>
        <p:spPr>
          <a:xfrm>
            <a:off x="7543848" y="152401"/>
            <a:ext cx="1382569" cy="646331"/>
          </a:xfrm>
          <a:prstGeom prst="rect">
            <a:avLst/>
          </a:prstGeom>
          <a:solidFill>
            <a:schemeClr val="bg1"/>
          </a:solidFill>
        </p:spPr>
        <p:txBody>
          <a:bodyPr wrap="square" rtlCol="0">
            <a:spAutoFit/>
          </a:bodyPr>
          <a:lstStyle/>
          <a:p>
            <a:r>
              <a:rPr lang="en-US" sz="3600" b="1" dirty="0">
                <a:solidFill>
                  <a:srgbClr val="0070C0"/>
                </a:solidFill>
              </a:rPr>
              <a:t>MISI 2</a:t>
            </a:r>
          </a:p>
        </p:txBody>
      </p:sp>
      <p:sp>
        <p:nvSpPr>
          <p:cNvPr id="17" name="Title 3"/>
          <p:cNvSpPr>
            <a:spLocks noGrp="1"/>
          </p:cNvSpPr>
          <p:nvPr>
            <p:ph type="title"/>
          </p:nvPr>
        </p:nvSpPr>
        <p:spPr>
          <a:xfrm>
            <a:off x="0" y="0"/>
            <a:ext cx="9144000" cy="798732"/>
          </a:xfrm>
          <a:solidFill>
            <a:srgbClr val="FFC000"/>
          </a:solidFill>
        </p:spPr>
        <p:txBody>
          <a:bodyPr rtlCol="0">
            <a:noAutofit/>
          </a:bodyPr>
          <a:lstStyle/>
          <a:p>
            <a:pPr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sp>
        <p:nvSpPr>
          <p:cNvPr id="18" name="TextBox 17"/>
          <p:cNvSpPr txBox="1"/>
          <p:nvPr/>
        </p:nvSpPr>
        <p:spPr>
          <a:xfrm>
            <a:off x="7915772" y="116632"/>
            <a:ext cx="1186027" cy="523220"/>
          </a:xfrm>
          <a:prstGeom prst="rect">
            <a:avLst/>
          </a:prstGeom>
          <a:solidFill>
            <a:schemeClr val="bg1"/>
          </a:solidFill>
        </p:spPr>
        <p:txBody>
          <a:bodyPr wrap="square" rtlCol="0">
            <a:spAutoFit/>
          </a:bodyPr>
          <a:lstStyle/>
          <a:p>
            <a:r>
              <a:rPr lang="en-US" sz="2800" b="1" dirty="0">
                <a:solidFill>
                  <a:srgbClr val="0070C0"/>
                </a:solidFill>
              </a:rPr>
              <a:t>MISI </a:t>
            </a:r>
            <a:r>
              <a:rPr lang="id-ID" sz="2800" b="1" dirty="0">
                <a:solidFill>
                  <a:srgbClr val="0070C0"/>
                </a:solidFill>
              </a:rPr>
              <a:t>2</a:t>
            </a:r>
            <a:endParaRPr lang="en-US" sz="2800" b="1" dirty="0">
              <a:solidFill>
                <a:srgbClr val="0070C0"/>
              </a:solidFill>
            </a:endParaRPr>
          </a:p>
        </p:txBody>
      </p:sp>
    </p:spTree>
    <p:extLst>
      <p:ext uri="{BB962C8B-B14F-4D97-AF65-F5344CB8AC3E}">
        <p14:creationId xmlns:p14="http://schemas.microsoft.com/office/powerpoint/2010/main" val="34936590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55074389"/>
              </p:ext>
            </p:extLst>
          </p:nvPr>
        </p:nvGraphicFramePr>
        <p:xfrm>
          <a:off x="179518" y="836716"/>
          <a:ext cx="8839203" cy="4062363"/>
        </p:xfrm>
        <a:graphic>
          <a:graphicData uri="http://schemas.openxmlformats.org/drawingml/2006/table">
            <a:tbl>
              <a:tblPr firstRow="1" bandRow="1">
                <a:tableStyleId>{5C22544A-7EE6-4342-B048-85BDC9FD1C3A}</a:tableStyleId>
              </a:tblPr>
              <a:tblGrid>
                <a:gridCol w="432089"/>
                <a:gridCol w="1251568"/>
                <a:gridCol w="561219"/>
                <a:gridCol w="701524"/>
                <a:gridCol w="701524"/>
                <a:gridCol w="911981"/>
                <a:gridCol w="841829"/>
                <a:gridCol w="841829"/>
                <a:gridCol w="911981"/>
                <a:gridCol w="841829"/>
                <a:gridCol w="841830"/>
              </a:tblGrid>
              <a:tr h="385274">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S</a:t>
                      </a:r>
                      <a:r>
                        <a:rPr lang="en-US" sz="1100" b="1" dirty="0" err="1" smtClean="0">
                          <a:solidFill>
                            <a:srgbClr val="002060"/>
                          </a:solidFill>
                          <a:latin typeface="+mn-lt"/>
                          <a:cs typeface="Arial" pitchFamily="34" charset="0"/>
                        </a:rPr>
                        <a:t>atuan</a:t>
                      </a:r>
                      <a:endParaRPr lang="en-US" sz="1100" b="1" dirty="0">
                        <a:solidFill>
                          <a:srgbClr val="002060"/>
                        </a:solidFill>
                        <a:latin typeface="+mn-lt"/>
                        <a:cs typeface="Arial" pitchFamily="34" charset="0"/>
                      </a:endParaRPr>
                    </a:p>
                  </a:txBody>
                  <a:tcPr marL="0" marR="0" marT="0" marB="0"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2060"/>
                          </a:solidFill>
                          <a:latin typeface="+mn-lt"/>
                          <a:cs typeface="Arial" pitchFamily="34" charset="0"/>
                        </a:rPr>
                        <a:t>Target/ </a:t>
                      </a:r>
                      <a:r>
                        <a:rPr lang="en-US" sz="1100" b="1" dirty="0" err="1" smtClean="0">
                          <a:solidFill>
                            <a:srgbClr val="002060"/>
                          </a:solidFill>
                          <a:latin typeface="+mn-lt"/>
                          <a:cs typeface="Arial" pitchFamily="34" charset="0"/>
                        </a:rPr>
                        <a:t>Realisasi</a:t>
                      </a:r>
                      <a:endParaRPr lang="en-US" sz="1100" b="1" dirty="0" smtClean="0">
                        <a:solidFill>
                          <a:srgbClr val="002060"/>
                        </a:solidFill>
                        <a:latin typeface="+mn-lt"/>
                        <a:cs typeface="Arial" pitchFamily="34" charset="0"/>
                      </a:endParaRPr>
                    </a:p>
                    <a:p>
                      <a:pPr algn="ctr"/>
                      <a:endParaRPr lang="en-US" sz="1100" b="1" dirty="0">
                        <a:solidFill>
                          <a:srgbClr val="002060"/>
                        </a:solidFill>
                        <a:latin typeface="+mn-lt"/>
                        <a:cs typeface="Arial" pitchFamily="34" charset="0"/>
                      </a:endParaRP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502094">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id-ID"/>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198402">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4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jumlah</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kualitas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wirausahawan</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256850">
                <a:tc rowSpan="2">
                  <a:txBody>
                    <a:bodyPr/>
                    <a:lstStyle/>
                    <a:p>
                      <a:pPr algn="ctr">
                        <a:lnSpc>
                          <a:spcPct val="115000"/>
                        </a:lnSpc>
                        <a:spcBef>
                          <a:spcPts val="600"/>
                        </a:spcBef>
                        <a:spcAft>
                          <a:spcPts val="600"/>
                        </a:spcAft>
                      </a:pPr>
                      <a:r>
                        <a:rPr lang="en-US" sz="1000" dirty="0">
                          <a:effectLst/>
                          <a:latin typeface="Arial"/>
                          <a:ea typeface="Times New Roman"/>
                          <a:cs typeface="Times New Roman"/>
                        </a:rPr>
                        <a:t>1</a:t>
                      </a:r>
                      <a:r>
                        <a:rPr lang="id-ID" sz="1000" dirty="0">
                          <a:effectLst/>
                          <a:latin typeface="Arial"/>
                          <a:ea typeface="Times New Roman"/>
                          <a:cs typeface="Times New Roman"/>
                        </a:rPr>
                        <a:t>4</a:t>
                      </a:r>
                      <a:r>
                        <a:rPr lang="en-US" sz="1000" dirty="0">
                          <a:effectLst/>
                          <a:latin typeface="Arial"/>
                          <a:ea typeface="Times New Roman"/>
                          <a:cs typeface="Times New Roman"/>
                        </a:rPr>
                        <a:t>.</a:t>
                      </a:r>
                      <a:endParaRPr lang="id-ID" sz="1100" dirty="0">
                        <a:effectLst/>
                        <a:latin typeface="Calibri"/>
                        <a:ea typeface="Times New Roman"/>
                        <a:cs typeface="Times New Roman"/>
                      </a:endParaRPr>
                    </a:p>
                  </a:txBody>
                  <a:tcPr marL="68580" marR="68580" marT="0" marB="0" anchor="ctr">
                    <a:solidFill>
                      <a:srgbClr val="FF0000"/>
                    </a:solidFill>
                  </a:tcPr>
                </a:tc>
                <a:tc rowSpan="2">
                  <a:txBody>
                    <a:bodyPr/>
                    <a:lstStyle/>
                    <a:p>
                      <a:pPr>
                        <a:lnSpc>
                          <a:spcPct val="115000"/>
                        </a:lnSpc>
                        <a:spcBef>
                          <a:spcPts val="600"/>
                        </a:spcBef>
                        <a:spcAft>
                          <a:spcPts val="600"/>
                        </a:spcAft>
                      </a:pPr>
                      <a:r>
                        <a:rPr lang="en-US" sz="1000" dirty="0" err="1">
                          <a:solidFill>
                            <a:srgbClr val="000000"/>
                          </a:solidFill>
                          <a:effectLst/>
                          <a:latin typeface="Arial"/>
                          <a:ea typeface="Times New Roman"/>
                          <a:cs typeface="Times New Roman"/>
                        </a:rPr>
                        <a:t>Jumlah</a:t>
                      </a:r>
                      <a:r>
                        <a:rPr lang="en-US" sz="1000" dirty="0">
                          <a:solidFill>
                            <a:srgbClr val="000000"/>
                          </a:solidFill>
                          <a:effectLst/>
                          <a:latin typeface="Arial"/>
                          <a:ea typeface="Times New Roman"/>
                          <a:cs typeface="Times New Roman"/>
                        </a:rPr>
                        <a:t> </a:t>
                      </a:r>
                      <a:r>
                        <a:rPr lang="en-US" sz="1000" dirty="0" err="1">
                          <a:solidFill>
                            <a:srgbClr val="000000"/>
                          </a:solidFill>
                          <a:effectLst/>
                          <a:latin typeface="Arial"/>
                          <a:ea typeface="Times New Roman"/>
                          <a:cs typeface="Times New Roman"/>
                        </a:rPr>
                        <a:t>Penerima</a:t>
                      </a:r>
                      <a:r>
                        <a:rPr lang="en-US" sz="1000" dirty="0">
                          <a:solidFill>
                            <a:srgbClr val="000000"/>
                          </a:solidFill>
                          <a:effectLst/>
                          <a:latin typeface="Arial"/>
                          <a:ea typeface="Times New Roman"/>
                          <a:cs typeface="Times New Roman"/>
                        </a:rPr>
                        <a:t> </a:t>
                      </a:r>
                      <a:r>
                        <a:rPr lang="en-US" sz="1000" dirty="0" err="1">
                          <a:solidFill>
                            <a:srgbClr val="000000"/>
                          </a:solidFill>
                          <a:effectLst/>
                          <a:latin typeface="Arial"/>
                          <a:ea typeface="Times New Roman"/>
                          <a:cs typeface="Times New Roman"/>
                        </a:rPr>
                        <a:t>Manfaat</a:t>
                      </a:r>
                      <a:r>
                        <a:rPr lang="en-US" sz="1000" dirty="0">
                          <a:solidFill>
                            <a:srgbClr val="000000"/>
                          </a:solidFill>
                          <a:effectLst/>
                          <a:latin typeface="Arial"/>
                          <a:ea typeface="Times New Roman"/>
                          <a:cs typeface="Times New Roman"/>
                        </a:rPr>
                        <a:t> </a:t>
                      </a:r>
                      <a:r>
                        <a:rPr lang="en-US" sz="1000" dirty="0" err="1">
                          <a:solidFill>
                            <a:srgbClr val="000000"/>
                          </a:solidFill>
                          <a:effectLst/>
                          <a:latin typeface="Arial"/>
                          <a:ea typeface="Times New Roman"/>
                          <a:cs typeface="Times New Roman"/>
                        </a:rPr>
                        <a:t>Kredit</a:t>
                      </a:r>
                      <a:r>
                        <a:rPr lang="en-US" sz="1000" dirty="0">
                          <a:solidFill>
                            <a:srgbClr val="000000"/>
                          </a:solidFill>
                          <a:effectLst/>
                          <a:latin typeface="Arial"/>
                          <a:ea typeface="Times New Roman"/>
                          <a:cs typeface="Times New Roman"/>
                        </a:rPr>
                        <a:t> Modal Usaha</a:t>
                      </a:r>
                      <a:endParaRPr lang="id-ID" sz="1100" dirty="0">
                        <a:effectLst/>
                        <a:latin typeface="Calibri"/>
                        <a:ea typeface="Times New Roman"/>
                        <a:cs typeface="Times New Roman"/>
                      </a:endParaRPr>
                    </a:p>
                  </a:txBody>
                  <a:tcPr marL="68580" marR="68580" marT="0" marB="0" anchor="ctr">
                    <a:solidFill>
                      <a:srgbClr val="FF0000"/>
                    </a:solidFill>
                  </a:tcPr>
                </a:tc>
                <a:tc rowSpan="2">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Juta Orang</a:t>
                      </a:r>
                      <a:endParaRPr lang="id-ID" sz="1100" dirty="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N/A</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T</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5.750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6.250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7.250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7.750</a:t>
                      </a:r>
                      <a:endParaRPr lang="id-ID" sz="1100" dirty="0">
                        <a:effectLst/>
                        <a:latin typeface="Calibri"/>
                        <a:ea typeface="Times New Roman"/>
                        <a:cs typeface="Times New Roman"/>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7.750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7.750</a:t>
                      </a:r>
                      <a:endParaRPr lang="id-ID" sz="1100" dirty="0">
                        <a:effectLst/>
                        <a:latin typeface="Calibri"/>
                        <a:ea typeface="Times New Roman"/>
                        <a:cs typeface="Times New Roman"/>
                      </a:endParaRPr>
                    </a:p>
                  </a:txBody>
                  <a:tcPr marL="68580" marR="68580" marT="0" marB="0" anchor="ctr">
                    <a:solidFill>
                      <a:schemeClr val="accent6">
                        <a:lumMod val="75000"/>
                      </a:schemeClr>
                    </a:solidFill>
                  </a:tcPr>
                </a:tc>
              </a:tr>
              <a:tr h="247557">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rgbClr val="FF0000"/>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rgbClr val="FF0000"/>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R</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smtClean="0">
                          <a:effectLst/>
                          <a:latin typeface="Calibri"/>
                          <a:ea typeface="Times New Roman"/>
                          <a:cs typeface="Times New Roman"/>
                        </a:rPr>
                        <a:t>8.025</a:t>
                      </a:r>
                      <a:endParaRPr lang="id-ID" sz="1100" dirty="0">
                        <a:effectLst/>
                        <a:latin typeface="Calibri"/>
                        <a:ea typeface="Times New Roman"/>
                        <a:cs typeface="Times New Roman"/>
                      </a:endParaRPr>
                    </a:p>
                  </a:txBody>
                  <a:tcPr marL="68580" marR="68580" marT="0" marB="0" anchor="ctr">
                    <a:solidFill>
                      <a:srgbClr val="00B0F0"/>
                    </a:solidFill>
                  </a:tcP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5.101</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rgbClr val="FFCC66"/>
                    </a:solidFill>
                  </a:tcP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chemeClr val="accent6">
                        <a:lumMod val="75000"/>
                      </a:schemeClr>
                    </a:solidFill>
                  </a:tcPr>
                </a:tc>
              </a:tr>
              <a:tr h="256850">
                <a:tc rowSpan="2">
                  <a:txBody>
                    <a:bodyPr/>
                    <a:lstStyle/>
                    <a:p>
                      <a:pPr algn="ctr">
                        <a:lnSpc>
                          <a:spcPct val="115000"/>
                        </a:lnSpc>
                        <a:spcBef>
                          <a:spcPts val="600"/>
                        </a:spcBef>
                        <a:spcAft>
                          <a:spcPts val="600"/>
                        </a:spcAft>
                      </a:pPr>
                      <a:r>
                        <a:rPr lang="id-ID" sz="1000" dirty="0">
                          <a:effectLst/>
                          <a:latin typeface="Arial"/>
                          <a:ea typeface="Times New Roman"/>
                          <a:cs typeface="Times New Roman"/>
                        </a:rPr>
                        <a:t>15.</a:t>
                      </a:r>
                      <a:endParaRPr lang="id-ID" sz="1100" dirty="0">
                        <a:effectLst/>
                        <a:latin typeface="Calibri"/>
                        <a:ea typeface="Times New Roman"/>
                        <a:cs typeface="Times New Roman"/>
                      </a:endParaRPr>
                    </a:p>
                  </a:txBody>
                  <a:tcPr marL="68580" marR="68580" marT="0" marB="0" anchor="ctr"/>
                </a:tc>
                <a:tc rowSpan="2">
                  <a:txBody>
                    <a:bodyPr/>
                    <a:lstStyle/>
                    <a:p>
                      <a:pPr>
                        <a:lnSpc>
                          <a:spcPct val="115000"/>
                        </a:lnSpc>
                        <a:spcBef>
                          <a:spcPts val="600"/>
                        </a:spcBef>
                        <a:spcAft>
                          <a:spcPts val="600"/>
                        </a:spcAft>
                      </a:pPr>
                      <a:r>
                        <a:rPr lang="id-ID" sz="1000" dirty="0">
                          <a:solidFill>
                            <a:srgbClr val="000000"/>
                          </a:solidFill>
                          <a:effectLst/>
                          <a:latin typeface="Arial"/>
                          <a:ea typeface="Times New Roman"/>
                          <a:cs typeface="Times New Roman"/>
                        </a:rPr>
                        <a:t>Indek Daya beli</a:t>
                      </a:r>
                      <a:endParaRPr lang="id-ID" sz="1100" dirty="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en-US" sz="1000" dirty="0" err="1">
                          <a:solidFill>
                            <a:srgbClr val="000000"/>
                          </a:solidFill>
                          <a:effectLst/>
                          <a:latin typeface="Arial"/>
                          <a:ea typeface="Times New Roman"/>
                          <a:cs typeface="Times New Roman"/>
                        </a:rPr>
                        <a:t>Poin</a:t>
                      </a:r>
                      <a:endParaRPr lang="id-ID" sz="1100" dirty="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60,93</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T</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64,17</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64,00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64,45</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65,00</a:t>
                      </a:r>
                      <a:endParaRPr lang="id-ID" sz="1100" dirty="0">
                        <a:effectLst/>
                        <a:latin typeface="Calibri"/>
                        <a:ea typeface="Times New Roman"/>
                        <a:cs typeface="Times New Roman"/>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65,50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000" dirty="0">
                          <a:solidFill>
                            <a:srgbClr val="000000"/>
                          </a:solidFill>
                          <a:effectLst/>
                          <a:latin typeface="Arial"/>
                          <a:ea typeface="Times New Roman"/>
                          <a:cs typeface="Times New Roman"/>
                        </a:rPr>
                        <a:t>66,00</a:t>
                      </a:r>
                      <a:endParaRPr lang="id-ID" sz="1100" dirty="0">
                        <a:effectLst/>
                        <a:latin typeface="Calibri"/>
                        <a:ea typeface="Times New Roman"/>
                        <a:cs typeface="Times New Roman"/>
                      </a:endParaRPr>
                    </a:p>
                  </a:txBody>
                  <a:tcPr marL="68580" marR="68580" marT="0" marB="0" anchor="ctr">
                    <a:solidFill>
                      <a:schemeClr val="accent6">
                        <a:lumMod val="75000"/>
                      </a:schemeClr>
                    </a:solidFill>
                  </a:tcPr>
                </a:tc>
              </a:tr>
              <a:tr h="192637">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vMerge="1">
                  <a:txBody>
                    <a:bodyPr/>
                    <a:lstStyle/>
                    <a:p>
                      <a:pPr algn="ctr">
                        <a:lnSpc>
                          <a:spcPct val="115000"/>
                        </a:lnSpc>
                        <a:spcAft>
                          <a:spcPts val="1000"/>
                        </a:spcAft>
                      </a:pPr>
                      <a:endParaRPr lang="id-ID" sz="1100" dirty="0">
                        <a:effectLst/>
                        <a:latin typeface="Calibri"/>
                        <a:ea typeface="Times New Roman"/>
                        <a:cs typeface="Times New Roman"/>
                      </a:endParaRPr>
                    </a:p>
                  </a:txBody>
                  <a:tcPr marL="68580" marR="68580" marT="0" marB="0" anchor="ct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R</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smtClean="0">
                          <a:effectLst/>
                          <a:latin typeface="Calibri"/>
                          <a:ea typeface="Times New Roman"/>
                          <a:cs typeface="Times New Roman"/>
                        </a:rPr>
                        <a:t>64,89</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65,47</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rgbClr val="FFCC66"/>
                    </a:solidFill>
                  </a:tcP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chemeClr val="accent6">
                        <a:lumMod val="75000"/>
                      </a:schemeClr>
                    </a:solidFill>
                  </a:tcPr>
                </a:tc>
              </a:tr>
              <a:tr h="173231">
                <a:tc rowSpan="2">
                  <a:txBody>
                    <a:bodyPr/>
                    <a:lstStyle/>
                    <a:p>
                      <a:pPr algn="ctr">
                        <a:lnSpc>
                          <a:spcPct val="115000"/>
                        </a:lnSpc>
                        <a:spcBef>
                          <a:spcPts val="600"/>
                        </a:spcBef>
                        <a:spcAft>
                          <a:spcPts val="600"/>
                        </a:spcAft>
                      </a:pPr>
                      <a:r>
                        <a:rPr lang="id-ID" sz="1000" dirty="0">
                          <a:effectLst/>
                          <a:latin typeface="Arial"/>
                          <a:ea typeface="Times New Roman"/>
                          <a:cs typeface="Times New Roman"/>
                        </a:rPr>
                        <a:t>16</a:t>
                      </a:r>
                      <a:r>
                        <a:rPr lang="en-US" sz="1000" dirty="0">
                          <a:effectLst/>
                          <a:latin typeface="Arial"/>
                          <a:ea typeface="Times New Roman"/>
                          <a:cs typeface="Times New Roman"/>
                        </a:rPr>
                        <a:t>.</a:t>
                      </a:r>
                      <a:endParaRPr lang="id-ID" sz="1100" dirty="0">
                        <a:effectLst/>
                        <a:latin typeface="Calibri"/>
                        <a:ea typeface="Times New Roman"/>
                        <a:cs typeface="Times New Roman"/>
                      </a:endParaRPr>
                    </a:p>
                  </a:txBody>
                  <a:tcPr marL="68580" marR="68580" marT="0" marB="0" anchor="ctr"/>
                </a:tc>
                <a:tc rowSpan="2">
                  <a:txBody>
                    <a:bodyPr/>
                    <a:lstStyle/>
                    <a:p>
                      <a:pPr>
                        <a:lnSpc>
                          <a:spcPct val="115000"/>
                        </a:lnSpc>
                        <a:spcBef>
                          <a:spcPts val="600"/>
                        </a:spcBef>
                        <a:spcAft>
                          <a:spcPts val="600"/>
                        </a:spcAft>
                      </a:pPr>
                      <a:r>
                        <a:rPr lang="en-US" sz="1000" dirty="0" err="1">
                          <a:solidFill>
                            <a:srgbClr val="000000"/>
                          </a:solidFill>
                          <a:effectLst/>
                          <a:latin typeface="Arial"/>
                          <a:ea typeface="Times New Roman"/>
                          <a:cs typeface="Times New Roman"/>
                        </a:rPr>
                        <a:t>Daya</a:t>
                      </a:r>
                      <a:r>
                        <a:rPr lang="en-US" sz="1000" dirty="0">
                          <a:solidFill>
                            <a:srgbClr val="000000"/>
                          </a:solidFill>
                          <a:effectLst/>
                          <a:latin typeface="Arial"/>
                          <a:ea typeface="Times New Roman"/>
                          <a:cs typeface="Times New Roman"/>
                        </a:rPr>
                        <a:t> </a:t>
                      </a:r>
                      <a:r>
                        <a:rPr lang="en-US" sz="1000" dirty="0" err="1">
                          <a:solidFill>
                            <a:srgbClr val="000000"/>
                          </a:solidFill>
                          <a:effectLst/>
                          <a:latin typeface="Arial"/>
                          <a:ea typeface="Times New Roman"/>
                          <a:cs typeface="Times New Roman"/>
                        </a:rPr>
                        <a:t>Beli</a:t>
                      </a:r>
                      <a:r>
                        <a:rPr lang="en-US" sz="1000" dirty="0">
                          <a:solidFill>
                            <a:srgbClr val="000000"/>
                          </a:solidFill>
                          <a:effectLst/>
                          <a:latin typeface="Arial"/>
                          <a:ea typeface="Times New Roman"/>
                          <a:cs typeface="Times New Roman"/>
                        </a:rPr>
                        <a:t> </a:t>
                      </a:r>
                      <a:r>
                        <a:rPr lang="en-US" sz="1000" dirty="0" err="1">
                          <a:solidFill>
                            <a:srgbClr val="000000"/>
                          </a:solidFill>
                          <a:effectLst/>
                          <a:latin typeface="Arial"/>
                          <a:ea typeface="Times New Roman"/>
                          <a:cs typeface="Times New Roman"/>
                        </a:rPr>
                        <a:t>Masyarakat</a:t>
                      </a:r>
                      <a:endParaRPr lang="id-ID" sz="1100" dirty="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000" dirty="0" err="1">
                          <a:solidFill>
                            <a:srgbClr val="000000"/>
                          </a:solidFill>
                          <a:effectLst/>
                          <a:latin typeface="Arial"/>
                          <a:ea typeface="Times New Roman"/>
                          <a:cs typeface="Times New Roman"/>
                        </a:rPr>
                        <a:t>ribu</a:t>
                      </a:r>
                      <a:r>
                        <a:rPr lang="en-US" sz="1000" dirty="0">
                          <a:solidFill>
                            <a:srgbClr val="000000"/>
                          </a:solidFill>
                          <a:effectLst/>
                          <a:latin typeface="Arial"/>
                          <a:ea typeface="Times New Roman"/>
                          <a:cs typeface="Times New Roman"/>
                        </a:rPr>
                        <a:t> rupiah</a:t>
                      </a:r>
                      <a:endParaRPr lang="id-ID" sz="1100" dirty="0">
                        <a:effectLst/>
                        <a:latin typeface="Calibri"/>
                        <a:ea typeface="Times New Roman"/>
                        <a:cs typeface="Times New Roman"/>
                      </a:endParaRPr>
                    </a:p>
                  </a:txBody>
                  <a:tcPr marL="68580" marR="68580" marT="0" marB="0" anchor="ctr"/>
                </a:tc>
                <a:tc rowSpan="2">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637.670</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T</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644.041</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645.000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650.000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655.000</a:t>
                      </a:r>
                      <a:endParaRPr lang="id-ID" sz="1100" dirty="0">
                        <a:effectLst/>
                        <a:latin typeface="Calibri"/>
                        <a:ea typeface="Times New Roman"/>
                        <a:cs typeface="Times New Roman"/>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660.000</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en-US" sz="1000" dirty="0">
                          <a:solidFill>
                            <a:srgbClr val="000000"/>
                          </a:solidFill>
                          <a:effectLst/>
                          <a:latin typeface="Arial"/>
                          <a:ea typeface="Times New Roman"/>
                          <a:cs typeface="Times New Roman"/>
                        </a:rPr>
                        <a:t>665.000</a:t>
                      </a:r>
                      <a:endParaRPr lang="id-ID" sz="1100" dirty="0">
                        <a:effectLst/>
                        <a:latin typeface="Calibri"/>
                        <a:ea typeface="Times New Roman"/>
                        <a:cs typeface="Times New Roman"/>
                      </a:endParaRPr>
                    </a:p>
                  </a:txBody>
                  <a:tcPr marL="68580" marR="68580" marT="0" marB="0" anchor="ctr">
                    <a:solidFill>
                      <a:schemeClr val="accent6">
                        <a:lumMod val="75000"/>
                      </a:schemeClr>
                    </a:solidFill>
                  </a:tcPr>
                </a:tc>
              </a:tr>
              <a:tr h="201931">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R</a:t>
                      </a:r>
                      <a:endParaRPr lang="id-ID" sz="1100" dirty="0">
                        <a:effectLst/>
                        <a:latin typeface="Calibri"/>
                        <a:ea typeface="Times New Roman"/>
                        <a:cs typeface="Times New Roman"/>
                      </a:endParaRPr>
                    </a:p>
                  </a:txBody>
                  <a:tcPr marL="68580" marR="68580" marT="0" marB="0" anchor="ctr">
                    <a:solidFill>
                      <a:srgbClr val="92D050"/>
                    </a:solidFill>
                  </a:tcPr>
                </a:tc>
                <a:tc>
                  <a:txBody>
                    <a:bodyPr/>
                    <a:lstStyle/>
                    <a:p>
                      <a:pPr algn="ctr">
                        <a:lnSpc>
                          <a:spcPct val="115000"/>
                        </a:lnSpc>
                        <a:spcBef>
                          <a:spcPts val="600"/>
                        </a:spcBef>
                        <a:spcAft>
                          <a:spcPts val="600"/>
                        </a:spcAft>
                      </a:pPr>
                      <a:r>
                        <a:rPr lang="en-US" sz="1100" dirty="0" smtClean="0">
                          <a:effectLst/>
                          <a:latin typeface="Calibri"/>
                          <a:ea typeface="Times New Roman"/>
                          <a:cs typeface="Times New Roman"/>
                        </a:rPr>
                        <a:t>640,8</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r>
                        <a:rPr lang="id-ID" sz="1100" dirty="0" smtClean="0">
                          <a:effectLst/>
                          <a:latin typeface="Calibri"/>
                          <a:ea typeface="Times New Roman"/>
                          <a:cs typeface="Times New Roman"/>
                        </a:rPr>
                        <a:t>644,36</a:t>
                      </a: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rgbClr val="FFCC66"/>
                    </a:solidFill>
                  </a:tcP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tc>
                <a:tc>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nchor="ctr">
                    <a:solidFill>
                      <a:schemeClr val="accent6">
                        <a:lumMod val="75000"/>
                      </a:schemeClr>
                    </a:solidFill>
                  </a:tcPr>
                </a:tc>
              </a:tr>
              <a:tr h="287652">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5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pembangunan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ekonomi</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perdesaan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regional</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182558">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17.</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Laju</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Pertumbuhan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Ekonomi</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r>
                        <a:rPr lang="en-US" sz="1000" dirty="0">
                          <a:solidFill>
                            <a:srgbClr val="000000"/>
                          </a:solidFill>
                          <a:latin typeface="Arial"/>
                          <a:ea typeface="Times New Roman"/>
                          <a:cs typeface="Times New Roman"/>
                        </a:rPr>
                        <a:t> per </a:t>
                      </a:r>
                      <a:r>
                        <a:rPr lang="en-US" sz="1000" dirty="0" err="1">
                          <a:solidFill>
                            <a:srgbClr val="000000"/>
                          </a:solidFill>
                          <a:latin typeface="Arial"/>
                          <a:ea typeface="Times New Roman"/>
                          <a:cs typeface="Times New Roman"/>
                        </a:rPr>
                        <a:t>Tahun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6,21</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5,2 - 5,8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5,9 - 6,5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6,2 - 6,8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6,3 - 6,9</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6,3 - 6,9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6,4 – 7,0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19314">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6,06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5,07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322701">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18.</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smtClean="0">
                          <a:solidFill>
                            <a:srgbClr val="000000"/>
                          </a:solidFill>
                          <a:latin typeface="Arial"/>
                          <a:ea typeface="Times New Roman"/>
                          <a:cs typeface="Times New Roman"/>
                        </a:rPr>
                        <a:t>Indeks</a:t>
                      </a:r>
                      <a:r>
                        <a:rPr lang="id-ID" sz="1000" dirty="0" smtClean="0">
                          <a:solidFill>
                            <a:srgbClr val="000000"/>
                          </a:solidFill>
                          <a:latin typeface="Arial"/>
                          <a:ea typeface="Times New Roman"/>
                          <a:cs typeface="Times New Roman"/>
                        </a:rPr>
                        <a:t> </a:t>
                      </a:r>
                      <a:r>
                        <a:rPr lang="en-US" sz="1000" dirty="0" err="1" smtClean="0">
                          <a:solidFill>
                            <a:srgbClr val="000000"/>
                          </a:solidFill>
                          <a:latin typeface="Arial"/>
                          <a:ea typeface="Times New Roman"/>
                          <a:cs typeface="Times New Roman"/>
                        </a:rPr>
                        <a:t>Gini</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Poin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0,41</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0,4 - 0,39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0,38 – 0,37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0,37 – 0,36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0,36 – 0,35</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0,35 – 0,34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0,34 – 0,33</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428055">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0.41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0,42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bl>
          </a:graphicData>
        </a:graphic>
      </p:graphicFrame>
      <p:grpSp>
        <p:nvGrpSpPr>
          <p:cNvPr id="2" name="Group 15"/>
          <p:cNvGrpSpPr/>
          <p:nvPr/>
        </p:nvGrpSpPr>
        <p:grpSpPr>
          <a:xfrm>
            <a:off x="228600" y="5957979"/>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awal</a:t>
                </a:r>
                <a:r>
                  <a:rPr lang="en-US" sz="1200" dirty="0">
                    <a:solidFill>
                      <a:prstClr val="black"/>
                    </a:solidFill>
                  </a:rPr>
                  <a:t> 2012</a:t>
                </a:r>
              </a:p>
            </p:txBody>
          </p:sp>
        </p:grpSp>
        <p:grpSp>
          <p:nvGrpSpPr>
            <p:cNvPr id="4"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Midterm Tahun 2016</a:t>
                </a:r>
              </a:p>
            </p:txBody>
          </p:sp>
        </p:grpSp>
        <p:grpSp>
          <p:nvGrpSpPr>
            <p:cNvPr id="5"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Akhir 2018</a:t>
                </a:r>
              </a:p>
            </p:txBody>
          </p:sp>
        </p:grpSp>
      </p:grpSp>
      <p:sp>
        <p:nvSpPr>
          <p:cNvPr id="17" name="Title 3"/>
          <p:cNvSpPr>
            <a:spLocks noGrp="1"/>
          </p:cNvSpPr>
          <p:nvPr>
            <p:ph type="title"/>
          </p:nvPr>
        </p:nvSpPr>
        <p:spPr>
          <a:xfrm>
            <a:off x="0" y="0"/>
            <a:ext cx="9144000" cy="798732"/>
          </a:xfrm>
          <a:solidFill>
            <a:srgbClr val="FFC000"/>
          </a:solidFill>
        </p:spPr>
        <p:txBody>
          <a:bodyPr rtlCol="0">
            <a:noAutofit/>
          </a:bodyPr>
          <a:lstStyle/>
          <a:p>
            <a:pPr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sp>
        <p:nvSpPr>
          <p:cNvPr id="19" name="TextBox 18"/>
          <p:cNvSpPr txBox="1"/>
          <p:nvPr/>
        </p:nvSpPr>
        <p:spPr>
          <a:xfrm>
            <a:off x="7915772" y="116632"/>
            <a:ext cx="1186027" cy="523220"/>
          </a:xfrm>
          <a:prstGeom prst="rect">
            <a:avLst/>
          </a:prstGeom>
          <a:solidFill>
            <a:schemeClr val="bg1"/>
          </a:solidFill>
        </p:spPr>
        <p:txBody>
          <a:bodyPr wrap="square" rtlCol="0">
            <a:spAutoFit/>
          </a:bodyPr>
          <a:lstStyle/>
          <a:p>
            <a:r>
              <a:rPr lang="en-US" sz="2800" b="1" dirty="0">
                <a:solidFill>
                  <a:srgbClr val="0070C0"/>
                </a:solidFill>
              </a:rPr>
              <a:t>MISI </a:t>
            </a:r>
            <a:r>
              <a:rPr lang="id-ID" sz="2800" b="1" dirty="0">
                <a:solidFill>
                  <a:srgbClr val="0070C0"/>
                </a:solidFill>
              </a:rPr>
              <a:t>2</a:t>
            </a:r>
            <a:endParaRPr lang="en-US" sz="2800" b="1" dirty="0">
              <a:solidFill>
                <a:srgbClr val="0070C0"/>
              </a:solidFill>
            </a:endParaRPr>
          </a:p>
        </p:txBody>
      </p:sp>
    </p:spTree>
    <p:extLst>
      <p:ext uri="{BB962C8B-B14F-4D97-AF65-F5344CB8AC3E}">
        <p14:creationId xmlns:p14="http://schemas.microsoft.com/office/powerpoint/2010/main" val="17712733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5557415"/>
              </p:ext>
            </p:extLst>
          </p:nvPr>
        </p:nvGraphicFramePr>
        <p:xfrm>
          <a:off x="10" y="998107"/>
          <a:ext cx="9101739" cy="5555093"/>
        </p:xfrm>
        <a:graphic>
          <a:graphicData uri="http://schemas.openxmlformats.org/drawingml/2006/table">
            <a:tbl>
              <a:tblPr firstRow="1" bandRow="1">
                <a:tableStyleId>{5C22544A-7EE6-4342-B048-85BDC9FD1C3A}</a:tableStyleId>
              </a:tblPr>
              <a:tblGrid>
                <a:gridCol w="444923"/>
                <a:gridCol w="1288742"/>
                <a:gridCol w="577888"/>
                <a:gridCol w="722360"/>
                <a:gridCol w="722360"/>
                <a:gridCol w="939068"/>
                <a:gridCol w="866832"/>
                <a:gridCol w="866832"/>
                <a:gridCol w="939068"/>
                <a:gridCol w="866832"/>
                <a:gridCol w="866834"/>
              </a:tblGrid>
              <a:tr h="360040">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S</a:t>
                      </a:r>
                      <a:r>
                        <a:rPr lang="en-US" sz="1100" b="1" dirty="0" err="1" smtClean="0">
                          <a:solidFill>
                            <a:srgbClr val="002060"/>
                          </a:solidFill>
                          <a:latin typeface="+mn-lt"/>
                          <a:cs typeface="Arial" pitchFamily="34" charset="0"/>
                        </a:rPr>
                        <a:t>atuan</a:t>
                      </a:r>
                      <a:endParaRPr lang="en-US" sz="1100" b="1" dirty="0">
                        <a:solidFill>
                          <a:srgbClr val="002060"/>
                        </a:solidFill>
                        <a:latin typeface="+mn-lt"/>
                        <a:cs typeface="Arial" pitchFamily="34" charset="0"/>
                      </a:endParaRPr>
                    </a:p>
                  </a:txBody>
                  <a:tcPr marL="0" marR="0" marT="0" marB="0"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2060"/>
                          </a:solidFill>
                          <a:latin typeface="+mn-lt"/>
                          <a:cs typeface="Arial" pitchFamily="34" charset="0"/>
                        </a:rPr>
                        <a:t>Target/ </a:t>
                      </a:r>
                      <a:r>
                        <a:rPr lang="en-US" sz="1100" b="1" dirty="0" err="1" smtClean="0">
                          <a:solidFill>
                            <a:srgbClr val="002060"/>
                          </a:solidFill>
                          <a:latin typeface="+mn-lt"/>
                          <a:cs typeface="Arial" pitchFamily="34" charset="0"/>
                        </a:rPr>
                        <a:t>Realisasi</a:t>
                      </a:r>
                      <a:endParaRPr lang="en-US" sz="1100" b="1" dirty="0" smtClean="0">
                        <a:solidFill>
                          <a:srgbClr val="002060"/>
                        </a:solidFill>
                        <a:latin typeface="+mn-lt"/>
                        <a:cs typeface="Arial" pitchFamily="34" charset="0"/>
                      </a:endParaRPr>
                    </a:p>
                    <a:p>
                      <a:pPr algn="ctr"/>
                      <a:endParaRPr lang="en-US" sz="1100" b="1" dirty="0">
                        <a:solidFill>
                          <a:srgbClr val="002060"/>
                        </a:solidFill>
                        <a:latin typeface="+mn-lt"/>
                        <a:cs typeface="Arial" pitchFamily="34" charset="0"/>
                      </a:endParaRP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337397">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id-ID"/>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222488">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1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kualitas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akuntabilitas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layanan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Pemerintahan</a:t>
                      </a:r>
                      <a:r>
                        <a:rPr lang="en-US" sz="1000" b="1" dirty="0">
                          <a:solidFill>
                            <a:srgbClr val="FF0000"/>
                          </a:solidFill>
                          <a:latin typeface="Arial"/>
                          <a:ea typeface="Times New Roman"/>
                          <a:cs typeface="Times New Roman"/>
                        </a:rPr>
                        <a:t> </a:t>
                      </a:r>
                      <a:r>
                        <a:rPr lang="id-ID" sz="1000" b="1" dirty="0">
                          <a:solidFill>
                            <a:srgbClr val="FF0000"/>
                          </a:solidFill>
                          <a:latin typeface="Arial"/>
                          <a:ea typeface="Times New Roman"/>
                          <a:cs typeface="Times New Roman"/>
                        </a:rPr>
                        <a:t>serta mewujudkan perluasan partisipasi publik</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392328">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1.</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Indeks</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Kepuasan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Masyarakat</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terhadap</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Layanan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Pemerintahan</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Nilai</a:t>
                      </a:r>
                      <a:r>
                        <a:rPr lang="en-US" sz="1000" dirty="0">
                          <a:solidFill>
                            <a:srgbClr val="000000"/>
                          </a:solidFill>
                          <a:latin typeface="Arial"/>
                          <a:ea typeface="Times New Roman"/>
                          <a:cs typeface="Times New Roman"/>
                        </a:rPr>
                        <a:t> Interval </a:t>
                      </a:r>
                      <a:r>
                        <a:rPr lang="en-US" sz="1000" dirty="0" err="1">
                          <a:solidFill>
                            <a:srgbClr val="000000"/>
                          </a:solidFill>
                          <a:latin typeface="Arial"/>
                          <a:ea typeface="Times New Roman"/>
                          <a:cs typeface="Times New Roman"/>
                        </a:rPr>
                        <a:t>Skala</a:t>
                      </a:r>
                      <a:r>
                        <a:rPr lang="en-US" sz="1000" dirty="0">
                          <a:solidFill>
                            <a:srgbClr val="000000"/>
                          </a:solidFill>
                          <a:latin typeface="Arial"/>
                          <a:ea typeface="Times New Roman"/>
                          <a:cs typeface="Times New Roman"/>
                        </a:rPr>
                        <a:t> 1 - 4</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92328">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3</a:t>
                      </a: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95464">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2.</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Jumlah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Penerbitan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Perijinan</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Izin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35,481</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39,029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42,931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47,224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51,946</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57,14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62.854</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246694">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39.029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40.877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57362">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3.</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en-US" sz="1000" dirty="0" err="1">
                          <a:solidFill>
                            <a:srgbClr val="CC00FF"/>
                          </a:solidFill>
                          <a:latin typeface="Arial"/>
                          <a:ea typeface="Times New Roman"/>
                          <a:cs typeface="Times New Roman"/>
                        </a:rPr>
                        <a:t>Pendapatan</a:t>
                      </a:r>
                      <a:r>
                        <a:rPr lang="en-US" sz="1000" dirty="0">
                          <a:solidFill>
                            <a:srgbClr val="CC00FF"/>
                          </a:solidFill>
                          <a:latin typeface="Arial"/>
                          <a:ea typeface="Times New Roman"/>
                          <a:cs typeface="Times New Roman"/>
                        </a:rPr>
                        <a:t> </a:t>
                      </a:r>
                      <a:r>
                        <a:rPr lang="en-US" sz="1000" dirty="0" err="1">
                          <a:solidFill>
                            <a:srgbClr val="CC00FF"/>
                          </a:solidFill>
                          <a:latin typeface="Arial"/>
                          <a:ea typeface="Times New Roman"/>
                          <a:cs typeface="Times New Roman"/>
                        </a:rPr>
                        <a:t>Asli</a:t>
                      </a:r>
                      <a:r>
                        <a:rPr lang="en-US" sz="1000" dirty="0">
                          <a:solidFill>
                            <a:srgbClr val="CC00FF"/>
                          </a:solidFill>
                          <a:latin typeface="Arial"/>
                          <a:ea typeface="Times New Roman"/>
                          <a:cs typeface="Times New Roman"/>
                        </a:rPr>
                        <a:t>  Daerah</a:t>
                      </a:r>
                      <a:endParaRPr lang="en-US" sz="1100" dirty="0">
                        <a:solidFill>
                          <a:srgbClr val="CC00FF"/>
                        </a:solidFill>
                        <a:latin typeface="Calibri"/>
                        <a:ea typeface="Times New Roman"/>
                        <a:cs typeface="Times New Roman"/>
                      </a:endParaRPr>
                    </a:p>
                  </a:txBody>
                  <a:tcPr marL="68580" marR="68580" marT="0" marB="0" anchor="ctr">
                    <a:solidFill>
                      <a:srgbClr val="FFFF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Trilyun</a:t>
                      </a:r>
                      <a:r>
                        <a:rPr lang="en-US" sz="1000" dirty="0">
                          <a:solidFill>
                            <a:srgbClr val="000000"/>
                          </a:solidFill>
                          <a:latin typeface="Arial"/>
                          <a:ea typeface="Times New Roman"/>
                          <a:cs typeface="Times New Roman"/>
                        </a:rPr>
                        <a:t> Rupiah</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9,99</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11,0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12,1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13,3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14,6</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16,1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17,7</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240167">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solidFill>
                            <a:srgbClr val="CC00FF"/>
                          </a:solidFill>
                          <a:latin typeface="Calibri"/>
                          <a:ea typeface="Times New Roman"/>
                          <a:cs typeface="Times New Roman"/>
                        </a:rPr>
                        <a:t>12</a:t>
                      </a:r>
                      <a:r>
                        <a:rPr lang="id-ID" sz="1100" dirty="0" smtClean="0">
                          <a:solidFill>
                            <a:srgbClr val="CC00FF"/>
                          </a:solidFill>
                          <a:latin typeface="Calibri"/>
                          <a:ea typeface="Times New Roman"/>
                          <a:cs typeface="Times New Roman"/>
                        </a:rPr>
                        <a:t>,</a:t>
                      </a:r>
                      <a:r>
                        <a:rPr lang="en-US" sz="1100" dirty="0" smtClean="0">
                          <a:solidFill>
                            <a:srgbClr val="CC00FF"/>
                          </a:solidFill>
                          <a:latin typeface="Calibri"/>
                          <a:ea typeface="Times New Roman"/>
                          <a:cs typeface="Times New Roman"/>
                        </a:rPr>
                        <a:t>4</a:t>
                      </a:r>
                      <a:r>
                        <a:rPr lang="id-ID" sz="1100" dirty="0" smtClean="0">
                          <a:solidFill>
                            <a:srgbClr val="CC00FF"/>
                          </a:solidFill>
                          <a:latin typeface="Calibri"/>
                          <a:ea typeface="Times New Roman"/>
                          <a:cs typeface="Times New Roman"/>
                        </a:rPr>
                        <a:t>5</a:t>
                      </a:r>
                      <a:endParaRPr lang="en-US" sz="1100" dirty="0">
                        <a:solidFill>
                          <a:srgbClr val="CC00FF"/>
                        </a:solidFill>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12,36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85752">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4.</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Indikator</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Daya</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Saing</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Provinsi</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Rangking</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 – 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 </a:t>
                      </a:r>
                      <a:r>
                        <a:rPr lang="en-US" sz="1000" dirty="0" smtClean="0">
                          <a:solidFill>
                            <a:srgbClr val="000000"/>
                          </a:solidFill>
                          <a:latin typeface="Arial"/>
                          <a:ea typeface="Times New Roman"/>
                          <a:cs typeface="Times New Roman"/>
                        </a:rPr>
                        <a:t>– </a:t>
                      </a:r>
                      <a:r>
                        <a:rPr lang="en-US" sz="1000" dirty="0">
                          <a:solidFill>
                            <a:srgbClr val="000000"/>
                          </a:solidFill>
                          <a:latin typeface="Arial"/>
                          <a:ea typeface="Times New Roman"/>
                          <a:cs typeface="Times New Roman"/>
                        </a:rPr>
                        <a:t>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4 - 3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3 - 2</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2 - 1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2 - 1</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285752">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6</a:t>
                      </a:r>
                      <a:r>
                        <a:rPr lang="en-US" sz="1100" baseline="0" dirty="0" smtClean="0">
                          <a:latin typeface="Calibri"/>
                          <a:ea typeface="Times New Roman"/>
                          <a:cs typeface="Times New Roman"/>
                        </a:rPr>
                        <a:t> - 5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2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Kualitas</a:t>
                      </a:r>
                      <a:r>
                        <a:rPr lang="en-US" sz="1000" b="1" dirty="0">
                          <a:solidFill>
                            <a:srgbClr val="FF0000"/>
                          </a:solidFill>
                          <a:latin typeface="Arial"/>
                          <a:ea typeface="Times New Roman"/>
                          <a:cs typeface="Times New Roman"/>
                        </a:rPr>
                        <a:t> Tata </a:t>
                      </a:r>
                      <a:r>
                        <a:rPr lang="en-US" sz="1000" b="1" dirty="0" err="1">
                          <a:solidFill>
                            <a:srgbClr val="FF0000"/>
                          </a:solidFill>
                          <a:latin typeface="Arial"/>
                          <a:ea typeface="Times New Roman"/>
                          <a:cs typeface="Times New Roman"/>
                        </a:rPr>
                        <a:t>Kelola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Pemerintahan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Berbasis</a:t>
                      </a:r>
                      <a:r>
                        <a:rPr lang="en-US" sz="1000" b="1" dirty="0">
                          <a:solidFill>
                            <a:srgbClr val="FF0000"/>
                          </a:solidFill>
                          <a:latin typeface="Arial"/>
                          <a:ea typeface="Times New Roman"/>
                          <a:cs typeface="Times New Roman"/>
                        </a:rPr>
                        <a:t> IPTEK</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357190">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1</a:t>
                      </a:r>
                      <a:r>
                        <a:rPr lang="en-US" sz="1000" dirty="0" smtClean="0">
                          <a:latin typeface="Arial"/>
                          <a:ea typeface="Times New Roman"/>
                          <a:cs typeface="Times New Roman"/>
                        </a:rPr>
                        <a:t>.</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Skala</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Komunikasi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Organisasi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Pemerintahan</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Skala</a:t>
                      </a:r>
                      <a:r>
                        <a:rPr lang="en-US" sz="1000" dirty="0">
                          <a:solidFill>
                            <a:srgbClr val="000000"/>
                          </a:solidFill>
                          <a:latin typeface="Arial"/>
                          <a:ea typeface="Times New Roman"/>
                          <a:cs typeface="Times New Roman"/>
                        </a:rPr>
                        <a:t> </a:t>
                      </a:r>
                      <a:r>
                        <a:rPr lang="en-US" sz="1000" baseline="0" dirty="0" smtClean="0">
                          <a:solidFill>
                            <a:srgbClr val="000000"/>
                          </a:solidFill>
                          <a:latin typeface="Arial"/>
                          <a:ea typeface="Times New Roman"/>
                          <a:cs typeface="Times New Roman"/>
                        </a:rPr>
                        <a:t>              </a:t>
                      </a:r>
                      <a:r>
                        <a:rPr lang="en-US" sz="1000" dirty="0" smtClean="0">
                          <a:solidFill>
                            <a:srgbClr val="000000"/>
                          </a:solidFill>
                          <a:latin typeface="Arial"/>
                          <a:ea typeface="Times New Roman"/>
                          <a:cs typeface="Times New Roman"/>
                        </a:rPr>
                        <a:t>1 </a:t>
                      </a:r>
                      <a:r>
                        <a:rPr lang="en-US" sz="1000" dirty="0">
                          <a:solidFill>
                            <a:srgbClr val="000000"/>
                          </a:solidFill>
                          <a:latin typeface="Arial"/>
                          <a:ea typeface="Times New Roman"/>
                          <a:cs typeface="Times New Roman"/>
                        </a:rPr>
                        <a:t>- 7</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N/A</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N/A</a:t>
                      </a: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N/A</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132983">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2</a:t>
                      </a:r>
                      <a:r>
                        <a:rPr lang="en-US" sz="1000" dirty="0" smtClean="0">
                          <a:latin typeface="Arial"/>
                          <a:ea typeface="Times New Roman"/>
                          <a:cs typeface="Times New Roman"/>
                        </a:rPr>
                        <a:t>.</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CC00FF"/>
                          </a:solidFill>
                          <a:latin typeface="Arial"/>
                          <a:ea typeface="Times New Roman"/>
                          <a:cs typeface="Times New Roman"/>
                        </a:rPr>
                        <a:t>Indeks</a:t>
                      </a:r>
                      <a:r>
                        <a:rPr lang="en-US" sz="1000" dirty="0">
                          <a:solidFill>
                            <a:srgbClr val="CC00FF"/>
                          </a:solidFill>
                          <a:latin typeface="Arial"/>
                          <a:ea typeface="Times New Roman"/>
                          <a:cs typeface="Times New Roman"/>
                        </a:rPr>
                        <a:t> </a:t>
                      </a:r>
                      <a:r>
                        <a:rPr lang="en-US" sz="1000" dirty="0" err="1">
                          <a:solidFill>
                            <a:srgbClr val="CC00FF"/>
                          </a:solidFill>
                          <a:latin typeface="Arial"/>
                          <a:ea typeface="Times New Roman"/>
                          <a:cs typeface="Times New Roman"/>
                        </a:rPr>
                        <a:t>Keterbukaan</a:t>
                      </a:r>
                      <a:r>
                        <a:rPr lang="en-US" sz="1000" dirty="0">
                          <a:solidFill>
                            <a:srgbClr val="CC00FF"/>
                          </a:solidFill>
                          <a:latin typeface="Arial"/>
                          <a:ea typeface="Times New Roman"/>
                          <a:cs typeface="Times New Roman"/>
                        </a:rPr>
                        <a:t> </a:t>
                      </a:r>
                      <a:r>
                        <a:rPr lang="en-US" sz="1000" dirty="0" err="1">
                          <a:solidFill>
                            <a:srgbClr val="CC00FF"/>
                          </a:solidFill>
                          <a:latin typeface="Arial"/>
                          <a:ea typeface="Times New Roman"/>
                          <a:cs typeface="Times New Roman"/>
                        </a:rPr>
                        <a:t>Informasi</a:t>
                      </a:r>
                      <a:r>
                        <a:rPr lang="en-US" sz="1000" dirty="0">
                          <a:solidFill>
                            <a:srgbClr val="CC00FF"/>
                          </a:solidFill>
                          <a:latin typeface="Arial"/>
                          <a:ea typeface="Times New Roman"/>
                          <a:cs typeface="Times New Roman"/>
                        </a:rPr>
                        <a:t> </a:t>
                      </a:r>
                      <a:r>
                        <a:rPr lang="en-US" sz="1000" dirty="0" err="1">
                          <a:solidFill>
                            <a:srgbClr val="CC00FF"/>
                          </a:solidFill>
                          <a:latin typeface="Arial"/>
                          <a:ea typeface="Times New Roman"/>
                          <a:cs typeface="Times New Roman"/>
                        </a:rPr>
                        <a:t>Publik</a:t>
                      </a:r>
                      <a:endParaRPr lang="en-US" sz="1100" dirty="0">
                        <a:solidFill>
                          <a:srgbClr val="CC00FF"/>
                        </a:solidFill>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Poin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46</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75</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85</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50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63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179459">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Indeks</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Persepsi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Korupsi</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Poin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5,11</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5.5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3,7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bl>
          </a:graphicData>
        </a:graphic>
      </p:graphicFrame>
      <p:grpSp>
        <p:nvGrpSpPr>
          <p:cNvPr id="2" name="Group 15"/>
          <p:cNvGrpSpPr/>
          <p:nvPr/>
        </p:nvGrpSpPr>
        <p:grpSpPr>
          <a:xfrm>
            <a:off x="228600" y="6435815"/>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awal 2012</a:t>
                </a:r>
              </a:p>
            </p:txBody>
          </p:sp>
        </p:grpSp>
        <p:grpSp>
          <p:nvGrpSpPr>
            <p:cNvPr id="4"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Midterm Tahun 2016</a:t>
                </a:r>
              </a:p>
            </p:txBody>
          </p:sp>
        </p:grpSp>
        <p:grpSp>
          <p:nvGrpSpPr>
            <p:cNvPr id="5"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Akhir 2018</a:t>
                </a:r>
              </a:p>
            </p:txBody>
          </p:sp>
        </p:grpSp>
      </p:grpSp>
      <p:sp>
        <p:nvSpPr>
          <p:cNvPr id="17" name="Title 3"/>
          <p:cNvSpPr>
            <a:spLocks noGrp="1"/>
          </p:cNvSpPr>
          <p:nvPr>
            <p:ph type="title"/>
          </p:nvPr>
        </p:nvSpPr>
        <p:spPr>
          <a:xfrm>
            <a:off x="0" y="0"/>
            <a:ext cx="9144000" cy="798732"/>
          </a:xfrm>
          <a:solidFill>
            <a:srgbClr val="FFC000"/>
          </a:solidFill>
        </p:spPr>
        <p:txBody>
          <a:bodyPr rtlCol="0">
            <a:noAutofit/>
          </a:bodyPr>
          <a:lstStyle/>
          <a:p>
            <a:pPr algn="l"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sp>
        <p:nvSpPr>
          <p:cNvPr id="19" name="TextBox 18"/>
          <p:cNvSpPr txBox="1"/>
          <p:nvPr/>
        </p:nvSpPr>
        <p:spPr>
          <a:xfrm>
            <a:off x="7957973" y="-21591"/>
            <a:ext cx="1186027" cy="523220"/>
          </a:xfrm>
          <a:prstGeom prst="rect">
            <a:avLst/>
          </a:prstGeom>
          <a:solidFill>
            <a:schemeClr val="bg1"/>
          </a:solidFill>
        </p:spPr>
        <p:txBody>
          <a:bodyPr wrap="square" rtlCol="0">
            <a:spAutoFit/>
          </a:bodyPr>
          <a:lstStyle/>
          <a:p>
            <a:r>
              <a:rPr lang="en-US" sz="2800" b="1" dirty="0">
                <a:solidFill>
                  <a:srgbClr val="0070C0"/>
                </a:solidFill>
              </a:rPr>
              <a:t>MISI </a:t>
            </a:r>
            <a:r>
              <a:rPr lang="id-ID" sz="2800" b="1" dirty="0">
                <a:solidFill>
                  <a:srgbClr val="0070C0"/>
                </a:solidFill>
              </a:rPr>
              <a:t>3</a:t>
            </a:r>
            <a:endParaRPr lang="en-US" sz="2800" b="1" dirty="0">
              <a:solidFill>
                <a:srgbClr val="0070C0"/>
              </a:solidFill>
            </a:endParaRPr>
          </a:p>
        </p:txBody>
      </p:sp>
      <p:sp>
        <p:nvSpPr>
          <p:cNvPr id="16" name="TextBox 15"/>
          <p:cNvSpPr txBox="1"/>
          <p:nvPr/>
        </p:nvSpPr>
        <p:spPr>
          <a:xfrm>
            <a:off x="2514600" y="378242"/>
            <a:ext cx="6629400" cy="584775"/>
          </a:xfrm>
          <a:prstGeom prst="rect">
            <a:avLst/>
          </a:prstGeom>
          <a:noFill/>
        </p:spPr>
        <p:txBody>
          <a:bodyPr wrap="square" rtlCol="0">
            <a:spAutoFit/>
          </a:bodyPr>
          <a:lstStyle/>
          <a:p>
            <a:r>
              <a:rPr lang="id-ID" sz="1600" dirty="0"/>
              <a:t>MISI KETIGA : Meningkatkan Kinerja Pemerintahan, Profesionalisme Aparatur, dan Perluasan Partisipasi </a:t>
            </a:r>
            <a:r>
              <a:rPr lang="id-ID" sz="1600" dirty="0" smtClean="0"/>
              <a:t>Publik</a:t>
            </a:r>
            <a:endParaRPr lang="en-US" sz="4400" dirty="0">
              <a:ea typeface="Times New Roman"/>
            </a:endParaRPr>
          </a:p>
        </p:txBody>
      </p:sp>
    </p:spTree>
    <p:extLst>
      <p:ext uri="{BB962C8B-B14F-4D97-AF65-F5344CB8AC3E}">
        <p14:creationId xmlns:p14="http://schemas.microsoft.com/office/powerpoint/2010/main" val="90133405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42711158"/>
              </p:ext>
            </p:extLst>
          </p:nvPr>
        </p:nvGraphicFramePr>
        <p:xfrm>
          <a:off x="152462" y="1214422"/>
          <a:ext cx="8839203" cy="3458488"/>
        </p:xfrm>
        <a:graphic>
          <a:graphicData uri="http://schemas.openxmlformats.org/drawingml/2006/table">
            <a:tbl>
              <a:tblPr firstRow="1" bandRow="1">
                <a:tableStyleId>{5C22544A-7EE6-4342-B048-85BDC9FD1C3A}</a:tableStyleId>
              </a:tblPr>
              <a:tblGrid>
                <a:gridCol w="432089"/>
                <a:gridCol w="1251568"/>
                <a:gridCol w="561219"/>
                <a:gridCol w="701524"/>
                <a:gridCol w="701524"/>
                <a:gridCol w="911981"/>
                <a:gridCol w="841829"/>
                <a:gridCol w="841829"/>
                <a:gridCol w="911981"/>
                <a:gridCol w="841829"/>
                <a:gridCol w="841830"/>
              </a:tblGrid>
              <a:tr h="670715">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S</a:t>
                      </a:r>
                      <a:r>
                        <a:rPr lang="en-US" sz="1100" b="1" dirty="0" err="1" smtClean="0">
                          <a:solidFill>
                            <a:srgbClr val="002060"/>
                          </a:solidFill>
                          <a:latin typeface="+mn-lt"/>
                          <a:cs typeface="Arial" pitchFamily="34" charset="0"/>
                        </a:rPr>
                        <a:t>atuan</a:t>
                      </a:r>
                      <a:endParaRPr lang="en-US" sz="1100" b="1" dirty="0">
                        <a:solidFill>
                          <a:srgbClr val="002060"/>
                        </a:solidFill>
                        <a:latin typeface="+mn-lt"/>
                        <a:cs typeface="Arial" pitchFamily="34" charset="0"/>
                      </a:endParaRPr>
                    </a:p>
                  </a:txBody>
                  <a:tcPr marL="0" marR="0" marT="0" marB="0"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2060"/>
                          </a:solidFill>
                          <a:latin typeface="+mn-lt"/>
                          <a:cs typeface="Arial" pitchFamily="34" charset="0"/>
                        </a:rPr>
                        <a:t>Target/ </a:t>
                      </a:r>
                      <a:r>
                        <a:rPr lang="en-US" sz="1100" b="1" dirty="0" err="1" smtClean="0">
                          <a:solidFill>
                            <a:srgbClr val="002060"/>
                          </a:solidFill>
                          <a:latin typeface="+mn-lt"/>
                          <a:cs typeface="Arial" pitchFamily="34" charset="0"/>
                        </a:rPr>
                        <a:t>Realisasi</a:t>
                      </a:r>
                      <a:endParaRPr lang="en-US" sz="1100" b="1" dirty="0" smtClean="0">
                        <a:solidFill>
                          <a:srgbClr val="002060"/>
                        </a:solidFill>
                        <a:latin typeface="+mn-lt"/>
                        <a:cs typeface="Arial" pitchFamily="34" charset="0"/>
                      </a:endParaRPr>
                    </a:p>
                    <a:p>
                      <a:pPr algn="ctr"/>
                      <a:endParaRPr lang="en-US" sz="1100" b="1" dirty="0">
                        <a:solidFill>
                          <a:srgbClr val="002060"/>
                        </a:solidFill>
                        <a:latin typeface="+mn-lt"/>
                        <a:cs typeface="Arial" pitchFamily="34" charset="0"/>
                      </a:endParaRP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480021">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id-ID"/>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373264">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3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Profesionalisme</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Kualitas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Kesejahteraan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Aparatur</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186522">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1</a:t>
                      </a:r>
                      <a:r>
                        <a:rPr lang="en-US" sz="1000" dirty="0" smtClean="0">
                          <a:latin typeface="Arial"/>
                          <a:ea typeface="Times New Roman"/>
                          <a:cs typeface="Times New Roman"/>
                        </a:rPr>
                        <a:t>.</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nSpc>
                          <a:spcPct val="115000"/>
                        </a:lnSpc>
                        <a:spcBef>
                          <a:spcPts val="600"/>
                        </a:spcBef>
                        <a:spcAft>
                          <a:spcPts val="600"/>
                        </a:spcAft>
                      </a:pPr>
                      <a:r>
                        <a:rPr lang="en-US" sz="1000" dirty="0" err="1">
                          <a:solidFill>
                            <a:schemeClr val="tx1"/>
                          </a:solidFill>
                          <a:latin typeface="Arial"/>
                          <a:ea typeface="Times New Roman"/>
                          <a:cs typeface="Times New Roman"/>
                        </a:rPr>
                        <a:t>Indeks</a:t>
                      </a:r>
                      <a:r>
                        <a:rPr lang="en-US" sz="1000" dirty="0">
                          <a:solidFill>
                            <a:schemeClr val="tx1"/>
                          </a:solidFill>
                          <a:latin typeface="Arial"/>
                          <a:ea typeface="Times New Roman"/>
                          <a:cs typeface="Times New Roman"/>
                        </a:rPr>
                        <a:t> </a:t>
                      </a:r>
                      <a:r>
                        <a:rPr lang="en-US" sz="1000" dirty="0" err="1">
                          <a:solidFill>
                            <a:schemeClr val="tx1"/>
                          </a:solidFill>
                          <a:latin typeface="Arial"/>
                          <a:ea typeface="Times New Roman"/>
                          <a:cs typeface="Times New Roman"/>
                        </a:rPr>
                        <a:t>Kebahagiaan</a:t>
                      </a:r>
                      <a:endParaRPr lang="en-US" sz="1100" dirty="0">
                        <a:solidFill>
                          <a:schemeClr val="tx1"/>
                        </a:solidFill>
                        <a:latin typeface="Calibri"/>
                        <a:ea typeface="Times New Roman"/>
                        <a:cs typeface="Times New Roman"/>
                      </a:endParaRPr>
                    </a:p>
                  </a:txBody>
                  <a:tcPr marL="68580" marR="68580" marT="0" marB="0" anchor="ctr">
                    <a:solidFill>
                      <a:srgbClr val="FF00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Poin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N/A</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55 – 57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57 – 59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59 – 61</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61 – 63</a:t>
                      </a:r>
                      <a:endParaRPr lang="en-US" sz="110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63 – 65</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 – 65</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216024">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67,66</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chemeClr val="accent6">
                        <a:lumMod val="75000"/>
                      </a:schemeClr>
                    </a:solidFill>
                  </a:tcPr>
                </a:tc>
              </a:tr>
              <a:tr h="480021">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4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Stabilitas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Tibumtranmas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kesadaran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politik</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hukum</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161787">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1</a:t>
                      </a:r>
                      <a:r>
                        <a:rPr lang="en-US" sz="1000" dirty="0" smtClean="0">
                          <a:latin typeface="Arial"/>
                          <a:ea typeface="Times New Roman"/>
                          <a:cs typeface="Times New Roman"/>
                        </a:rPr>
                        <a:t>.</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a:solidFill>
                            <a:srgbClr val="000000"/>
                          </a:solidFill>
                          <a:latin typeface="Arial"/>
                          <a:ea typeface="Times New Roman"/>
                          <a:cs typeface="Times New Roman"/>
                        </a:rPr>
                        <a:t>Tingkat </a:t>
                      </a:r>
                      <a:r>
                        <a:rPr lang="en-US" sz="1000" dirty="0" err="1">
                          <a:solidFill>
                            <a:srgbClr val="000000"/>
                          </a:solidFill>
                          <a:latin typeface="Arial"/>
                          <a:ea typeface="Times New Roman"/>
                          <a:cs typeface="Times New Roman"/>
                        </a:rPr>
                        <a:t>Partisipasi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Pemilihan</a:t>
                      </a:r>
                      <a:r>
                        <a:rPr lang="en-US" sz="1000" dirty="0">
                          <a:solidFill>
                            <a:srgbClr val="000000"/>
                          </a:solidFill>
                          <a:latin typeface="Arial"/>
                          <a:ea typeface="Times New Roman"/>
                          <a:cs typeface="Times New Roman"/>
                        </a:rPr>
                        <a:t> </a:t>
                      </a:r>
                      <a:r>
                        <a:rPr lang="id-ID" sz="1000" dirty="0" smtClean="0">
                          <a:solidFill>
                            <a:srgbClr val="000000"/>
                          </a:solidFill>
                          <a:latin typeface="Arial"/>
                          <a:ea typeface="Times New Roman"/>
                          <a:cs typeface="Times New Roman"/>
                        </a:rPr>
                        <a:t> </a:t>
                      </a:r>
                      <a:r>
                        <a:rPr lang="en-US" sz="1000" dirty="0" err="1" smtClean="0">
                          <a:solidFill>
                            <a:srgbClr val="000000"/>
                          </a:solidFill>
                          <a:latin typeface="Arial"/>
                          <a:ea typeface="Times New Roman"/>
                          <a:cs typeface="Times New Roman"/>
                        </a:rPr>
                        <a:t>Umum</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54</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65</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68</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21660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63,66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71,3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85752">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2</a:t>
                      </a:r>
                      <a:r>
                        <a:rPr lang="en-US" sz="1000" dirty="0" smtClean="0">
                          <a:latin typeface="Arial"/>
                          <a:ea typeface="Times New Roman"/>
                          <a:cs typeface="Times New Roman"/>
                        </a:rPr>
                        <a:t>.</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Indeks</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Demokrasi</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Poin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N/A</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66,20 – 66,50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66,50 – 67,00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67,00 – 67,50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67,50 – 68,00</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smtClean="0">
                          <a:solidFill>
                            <a:srgbClr val="000000"/>
                          </a:solidFill>
                          <a:latin typeface="Arial"/>
                          <a:ea typeface="Times New Roman"/>
                          <a:cs typeface="Times New Roman"/>
                        </a:rPr>
                        <a:t>68,</a:t>
                      </a:r>
                      <a:r>
                        <a:rPr lang="id-ID" sz="1000" dirty="0" smtClean="0">
                          <a:solidFill>
                            <a:srgbClr val="000000"/>
                          </a:solidFill>
                          <a:latin typeface="Arial"/>
                          <a:ea typeface="Times New Roman"/>
                          <a:cs typeface="Times New Roman"/>
                        </a:rPr>
                        <a:t>0</a:t>
                      </a:r>
                      <a:r>
                        <a:rPr lang="en-US" sz="1000" dirty="0" smtClean="0">
                          <a:solidFill>
                            <a:srgbClr val="000000"/>
                          </a:solidFill>
                          <a:latin typeface="Arial"/>
                          <a:ea typeface="Times New Roman"/>
                          <a:cs typeface="Times New Roman"/>
                        </a:rPr>
                        <a:t>0 </a:t>
                      </a:r>
                      <a:r>
                        <a:rPr lang="en-US" sz="1000" dirty="0">
                          <a:solidFill>
                            <a:srgbClr val="000000"/>
                          </a:solidFill>
                          <a:latin typeface="Arial"/>
                          <a:ea typeface="Times New Roman"/>
                          <a:cs typeface="Times New Roman"/>
                        </a:rPr>
                        <a:t>– </a:t>
                      </a:r>
                      <a:r>
                        <a:rPr lang="en-US" sz="1000" dirty="0" smtClean="0">
                          <a:solidFill>
                            <a:srgbClr val="000000"/>
                          </a:solidFill>
                          <a:latin typeface="Arial"/>
                          <a:ea typeface="Times New Roman"/>
                          <a:cs typeface="Times New Roman"/>
                        </a:rPr>
                        <a:t>6</a:t>
                      </a:r>
                      <a:r>
                        <a:rPr lang="id-ID" sz="1000" dirty="0" smtClean="0">
                          <a:solidFill>
                            <a:srgbClr val="000000"/>
                          </a:solidFill>
                          <a:latin typeface="Arial"/>
                          <a:ea typeface="Times New Roman"/>
                          <a:cs typeface="Times New Roman"/>
                        </a:rPr>
                        <a:t>8</a:t>
                      </a:r>
                      <a:r>
                        <a:rPr lang="en-US" sz="1000" dirty="0" smtClean="0">
                          <a:solidFill>
                            <a:srgbClr val="000000"/>
                          </a:solidFill>
                          <a:latin typeface="Arial"/>
                          <a:ea typeface="Times New Roman"/>
                          <a:cs typeface="Times New Roman"/>
                        </a:rPr>
                        <a:t>,</a:t>
                      </a:r>
                      <a:r>
                        <a:rPr lang="id-ID" sz="1000" dirty="0" smtClean="0">
                          <a:solidFill>
                            <a:srgbClr val="000000"/>
                          </a:solidFill>
                          <a:latin typeface="Arial"/>
                          <a:ea typeface="Times New Roman"/>
                          <a:cs typeface="Times New Roman"/>
                        </a:rPr>
                        <a:t>5</a:t>
                      </a:r>
                      <a:r>
                        <a:rPr lang="en-US" sz="1000" dirty="0" smtClean="0">
                          <a:solidFill>
                            <a:srgbClr val="000000"/>
                          </a:solidFill>
                          <a:latin typeface="Arial"/>
                          <a:ea typeface="Times New Roman"/>
                          <a:cs typeface="Times New Roman"/>
                        </a:rPr>
                        <a:t>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68,50 – 69,00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285752">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65,18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65,18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bl>
          </a:graphicData>
        </a:graphic>
      </p:graphicFrame>
      <p:grpSp>
        <p:nvGrpSpPr>
          <p:cNvPr id="2" name="Group 15"/>
          <p:cNvGrpSpPr/>
          <p:nvPr/>
        </p:nvGrpSpPr>
        <p:grpSpPr>
          <a:xfrm>
            <a:off x="220789" y="6093422"/>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awal</a:t>
                </a:r>
                <a:r>
                  <a:rPr lang="en-US" sz="1200" dirty="0">
                    <a:solidFill>
                      <a:prstClr val="black"/>
                    </a:solidFill>
                  </a:rPr>
                  <a:t> 2012</a:t>
                </a:r>
              </a:p>
            </p:txBody>
          </p:sp>
        </p:grpSp>
        <p:grpSp>
          <p:nvGrpSpPr>
            <p:cNvPr id="4"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Midterm Tahun 2016</a:t>
                </a:r>
              </a:p>
            </p:txBody>
          </p:sp>
        </p:grpSp>
        <p:grpSp>
          <p:nvGrpSpPr>
            <p:cNvPr id="5"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Akhir 2018</a:t>
                </a:r>
              </a:p>
            </p:txBody>
          </p:sp>
        </p:grpSp>
      </p:grpSp>
      <p:sp>
        <p:nvSpPr>
          <p:cNvPr id="17" name="Title 3"/>
          <p:cNvSpPr>
            <a:spLocks noGrp="1"/>
          </p:cNvSpPr>
          <p:nvPr>
            <p:ph type="title"/>
          </p:nvPr>
        </p:nvSpPr>
        <p:spPr>
          <a:xfrm>
            <a:off x="0" y="0"/>
            <a:ext cx="9144000" cy="798732"/>
          </a:xfrm>
          <a:solidFill>
            <a:srgbClr val="FFC000"/>
          </a:solidFill>
        </p:spPr>
        <p:txBody>
          <a:bodyPr rtlCol="0">
            <a:noAutofit/>
          </a:bodyPr>
          <a:lstStyle/>
          <a:p>
            <a:pPr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sp>
        <p:nvSpPr>
          <p:cNvPr id="19" name="TextBox 18"/>
          <p:cNvSpPr txBox="1"/>
          <p:nvPr/>
        </p:nvSpPr>
        <p:spPr>
          <a:xfrm>
            <a:off x="7915772" y="116632"/>
            <a:ext cx="1186027" cy="523220"/>
          </a:xfrm>
          <a:prstGeom prst="rect">
            <a:avLst/>
          </a:prstGeom>
          <a:solidFill>
            <a:schemeClr val="bg1"/>
          </a:solidFill>
        </p:spPr>
        <p:txBody>
          <a:bodyPr wrap="square" rtlCol="0">
            <a:spAutoFit/>
          </a:bodyPr>
          <a:lstStyle/>
          <a:p>
            <a:r>
              <a:rPr lang="en-US" sz="2800" b="1" dirty="0">
                <a:solidFill>
                  <a:srgbClr val="0070C0"/>
                </a:solidFill>
              </a:rPr>
              <a:t>MISI </a:t>
            </a:r>
            <a:r>
              <a:rPr lang="id-ID" sz="2800" b="1" dirty="0">
                <a:solidFill>
                  <a:srgbClr val="0070C0"/>
                </a:solidFill>
              </a:rPr>
              <a:t>3</a:t>
            </a:r>
            <a:endParaRPr lang="en-US" sz="2800" b="1" dirty="0">
              <a:solidFill>
                <a:srgbClr val="0070C0"/>
              </a:solidFill>
            </a:endParaRPr>
          </a:p>
        </p:txBody>
      </p:sp>
    </p:spTree>
    <p:extLst>
      <p:ext uri="{BB962C8B-B14F-4D97-AF65-F5344CB8AC3E}">
        <p14:creationId xmlns:p14="http://schemas.microsoft.com/office/powerpoint/2010/main" val="33877456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97862368"/>
              </p:ext>
            </p:extLst>
          </p:nvPr>
        </p:nvGraphicFramePr>
        <p:xfrm>
          <a:off x="21070" y="989132"/>
          <a:ext cx="8839203" cy="5106868"/>
        </p:xfrm>
        <a:graphic>
          <a:graphicData uri="http://schemas.openxmlformats.org/drawingml/2006/table">
            <a:tbl>
              <a:tblPr firstRow="1" bandRow="1">
                <a:tableStyleId>{5C22544A-7EE6-4342-B048-85BDC9FD1C3A}</a:tableStyleId>
              </a:tblPr>
              <a:tblGrid>
                <a:gridCol w="432089"/>
                <a:gridCol w="1251568"/>
                <a:gridCol w="561219"/>
                <a:gridCol w="701524"/>
                <a:gridCol w="701524"/>
                <a:gridCol w="911981"/>
                <a:gridCol w="841829"/>
                <a:gridCol w="841829"/>
                <a:gridCol w="911981"/>
                <a:gridCol w="841829"/>
                <a:gridCol w="841830"/>
              </a:tblGrid>
              <a:tr h="500066">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S</a:t>
                      </a:r>
                      <a:r>
                        <a:rPr lang="en-US" sz="1100" b="1" dirty="0" err="1" smtClean="0">
                          <a:solidFill>
                            <a:srgbClr val="002060"/>
                          </a:solidFill>
                          <a:latin typeface="+mn-lt"/>
                          <a:cs typeface="Arial" pitchFamily="34" charset="0"/>
                        </a:rPr>
                        <a:t>atuan</a:t>
                      </a:r>
                      <a:endParaRPr lang="en-US" sz="1100" b="1" dirty="0">
                        <a:solidFill>
                          <a:srgbClr val="002060"/>
                        </a:solidFill>
                        <a:latin typeface="+mn-lt"/>
                        <a:cs typeface="Arial" pitchFamily="34" charset="0"/>
                      </a:endParaRPr>
                    </a:p>
                  </a:txBody>
                  <a:tcPr marL="0" marR="0" marT="0" marB="0"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2060"/>
                          </a:solidFill>
                          <a:latin typeface="+mn-lt"/>
                          <a:cs typeface="Arial" pitchFamily="34" charset="0"/>
                        </a:rPr>
                        <a:t>Target/ </a:t>
                      </a:r>
                      <a:r>
                        <a:rPr lang="en-US" sz="1100" b="1" dirty="0" err="1" smtClean="0">
                          <a:solidFill>
                            <a:srgbClr val="002060"/>
                          </a:solidFill>
                          <a:latin typeface="+mn-lt"/>
                          <a:cs typeface="Arial" pitchFamily="34" charset="0"/>
                        </a:rPr>
                        <a:t>Realisasi</a:t>
                      </a:r>
                      <a:endParaRPr lang="en-US" sz="1100" b="1" dirty="0" smtClean="0">
                        <a:solidFill>
                          <a:srgbClr val="002060"/>
                        </a:solidFill>
                        <a:latin typeface="+mn-lt"/>
                        <a:cs typeface="Arial" pitchFamily="34" charset="0"/>
                      </a:endParaRPr>
                    </a:p>
                    <a:p>
                      <a:pPr algn="ctr"/>
                      <a:endParaRPr lang="en-US" sz="1100" b="1" dirty="0">
                        <a:solidFill>
                          <a:srgbClr val="002060"/>
                        </a:solidFill>
                        <a:latin typeface="+mn-lt"/>
                        <a:cs typeface="Arial" pitchFamily="34" charset="0"/>
                      </a:endParaRP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480021">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id-ID"/>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244049">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1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dukung</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tampung</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lingkungan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serta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kualitas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penanganan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bencana</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226854">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1.</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CC00FF"/>
                          </a:solidFill>
                          <a:latin typeface="Arial"/>
                          <a:ea typeface="Times New Roman"/>
                          <a:cs typeface="Times New Roman"/>
                        </a:rPr>
                        <a:t>Jumlah</a:t>
                      </a:r>
                      <a:r>
                        <a:rPr lang="en-US" sz="1000" dirty="0">
                          <a:solidFill>
                            <a:srgbClr val="CC00FF"/>
                          </a:solidFill>
                          <a:latin typeface="Arial"/>
                          <a:ea typeface="Times New Roman"/>
                          <a:cs typeface="Times New Roman"/>
                        </a:rPr>
                        <a:t> </a:t>
                      </a:r>
                      <a:r>
                        <a:rPr lang="en-US" sz="1000" dirty="0" err="1">
                          <a:solidFill>
                            <a:srgbClr val="CC00FF"/>
                          </a:solidFill>
                          <a:latin typeface="Arial"/>
                          <a:ea typeface="Times New Roman"/>
                          <a:cs typeface="Times New Roman"/>
                        </a:rPr>
                        <a:t>Penduduk</a:t>
                      </a:r>
                      <a:endParaRPr lang="en-US" sz="1100" dirty="0">
                        <a:solidFill>
                          <a:srgbClr val="CC00FF"/>
                        </a:solidFill>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Jiwa</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44.548.431</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45.284.209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46.035.927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46.800.123</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47.577.005</a:t>
                      </a:r>
                      <a:endParaRPr lang="en-US" sz="110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48.366.784</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49.169.672</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229704">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45.340.800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46.029.669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130336">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2.</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Capaian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Fungsi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Kawasan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Lindung</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terhadap</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Luas</a:t>
                      </a:r>
                      <a:r>
                        <a:rPr lang="en-US" sz="1000" dirty="0">
                          <a:solidFill>
                            <a:srgbClr val="000000"/>
                          </a:solidFill>
                          <a:latin typeface="Arial"/>
                          <a:ea typeface="Times New Roman"/>
                          <a:cs typeface="Times New Roman"/>
                        </a:rPr>
                        <a:t> Wilayah</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34,5</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36-37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37-38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38-39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39-41</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41-43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43-45</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37,2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32687">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2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Kualitas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Pemenuhan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infrastruktur</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dasar</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masyarakat</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193891">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1.</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Penurunan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emisi</a:t>
                      </a:r>
                      <a:r>
                        <a:rPr lang="en-US" sz="1000" dirty="0">
                          <a:solidFill>
                            <a:srgbClr val="000000"/>
                          </a:solidFill>
                          <a:latin typeface="Arial"/>
                          <a:ea typeface="Times New Roman"/>
                          <a:cs typeface="Times New Roman"/>
                        </a:rPr>
                        <a:t> Gas </a:t>
                      </a:r>
                      <a:r>
                        <a:rPr lang="en-US" sz="1000" dirty="0" err="1">
                          <a:solidFill>
                            <a:srgbClr val="000000"/>
                          </a:solidFill>
                          <a:latin typeface="Arial"/>
                          <a:ea typeface="Times New Roman"/>
                          <a:cs typeface="Times New Roman"/>
                        </a:rPr>
                        <a:t>Rumah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Kaca</a:t>
                      </a:r>
                      <a:r>
                        <a:rPr lang="en-US" sz="1000" dirty="0">
                          <a:solidFill>
                            <a:srgbClr val="000000"/>
                          </a:solidFill>
                          <a:latin typeface="Arial"/>
                          <a:ea typeface="Times New Roman"/>
                          <a:cs typeface="Times New Roman"/>
                        </a:rPr>
                        <a:t> GRK)</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r>
                        <a:rPr lang="en-US" sz="1000" dirty="0">
                          <a:solidFill>
                            <a:srgbClr val="000000"/>
                          </a:solidFill>
                          <a:latin typeface="Arial"/>
                          <a:ea typeface="Times New Roman"/>
                          <a:cs typeface="Times New Roman"/>
                        </a:rPr>
                        <a:t> per </a:t>
                      </a:r>
                      <a:r>
                        <a:rPr lang="en-US" sz="1000" dirty="0" err="1">
                          <a:solidFill>
                            <a:srgbClr val="000000"/>
                          </a:solidFill>
                          <a:latin typeface="Arial"/>
                          <a:ea typeface="Times New Roman"/>
                          <a:cs typeface="Times New Roman"/>
                        </a:rPr>
                        <a:t>Tahun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1,79</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3 - 2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 </a:t>
                      </a:r>
                      <a:r>
                        <a:rPr lang="en-US" sz="1000" dirty="0" smtClean="0">
                          <a:solidFill>
                            <a:srgbClr val="000000"/>
                          </a:solidFill>
                          <a:latin typeface="Arial"/>
                          <a:ea typeface="Times New Roman"/>
                          <a:cs typeface="Times New Roman"/>
                        </a:rPr>
                        <a:t>– </a:t>
                      </a: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5 - 4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6 - 5</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7 - 6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7 - 6</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6004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364600">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2</a:t>
                      </a:r>
                      <a:r>
                        <a:rPr lang="en-US" sz="1000" dirty="0" smtClean="0">
                          <a:latin typeface="Arial"/>
                          <a:ea typeface="Times New Roman"/>
                          <a:cs typeface="Times New Roman"/>
                        </a:rPr>
                        <a:t>.</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en-US" sz="1000" dirty="0">
                          <a:solidFill>
                            <a:srgbClr val="000000"/>
                          </a:solidFill>
                          <a:latin typeface="Arial"/>
                          <a:ea typeface="Times New Roman"/>
                          <a:cs typeface="Times New Roman"/>
                        </a:rPr>
                        <a:t>Tingkat </a:t>
                      </a:r>
                      <a:r>
                        <a:rPr lang="en-US" sz="1000" dirty="0" err="1">
                          <a:solidFill>
                            <a:srgbClr val="000000"/>
                          </a:solidFill>
                          <a:latin typeface="Arial"/>
                          <a:ea typeface="Times New Roman"/>
                          <a:cs typeface="Times New Roman"/>
                        </a:rPr>
                        <a:t>Ketersediaan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Fasilitas</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Perlengkapan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Jalan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Provinsi</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10,86</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11,5-12,03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12,03-25,09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25,09-39,77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39,77-53,64</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53,64-67,51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67,51-80,00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571504">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12,36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88032">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3</a:t>
                      </a:r>
                      <a:r>
                        <a:rPr lang="en-US" sz="1000" dirty="0" smtClean="0">
                          <a:latin typeface="Arial"/>
                          <a:ea typeface="Times New Roman"/>
                          <a:cs typeface="Times New Roman"/>
                        </a:rPr>
                        <a:t>.</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en-US" sz="1000" dirty="0">
                          <a:solidFill>
                            <a:srgbClr val="000000"/>
                          </a:solidFill>
                          <a:latin typeface="Arial"/>
                          <a:ea typeface="Times New Roman"/>
                          <a:cs typeface="Times New Roman"/>
                        </a:rPr>
                        <a:t>Tingkat </a:t>
                      </a:r>
                      <a:r>
                        <a:rPr lang="en-US" sz="1000" dirty="0" err="1">
                          <a:solidFill>
                            <a:srgbClr val="000000"/>
                          </a:solidFill>
                          <a:latin typeface="Arial"/>
                          <a:ea typeface="Times New Roman"/>
                          <a:cs typeface="Times New Roman"/>
                        </a:rPr>
                        <a:t>Kondisi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Baik</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Jaringan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Irigasi</a:t>
                      </a:r>
                      <a:r>
                        <a:rPr lang="en-US" sz="1000" dirty="0">
                          <a:solidFill>
                            <a:srgbClr val="000000"/>
                          </a:solidFill>
                          <a:latin typeface="Arial"/>
                          <a:ea typeface="Times New Roman"/>
                          <a:cs typeface="Times New Roman"/>
                        </a:rPr>
                        <a:t> di Daerah </a:t>
                      </a:r>
                      <a:r>
                        <a:rPr lang="en-US" sz="1000" dirty="0" err="1">
                          <a:solidFill>
                            <a:srgbClr val="000000"/>
                          </a:solidFill>
                          <a:latin typeface="Arial"/>
                          <a:ea typeface="Times New Roman"/>
                          <a:cs typeface="Times New Roman"/>
                        </a:rPr>
                        <a:t>Irigasi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Kewenangan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Provinsi</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64,52</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64 - 66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66 </a:t>
                      </a:r>
                      <a:r>
                        <a:rPr lang="en-US" sz="1000" dirty="0" smtClean="0">
                          <a:solidFill>
                            <a:srgbClr val="000000"/>
                          </a:solidFill>
                          <a:latin typeface="Arial"/>
                          <a:ea typeface="Times New Roman"/>
                          <a:cs typeface="Times New Roman"/>
                        </a:rPr>
                        <a:t>– </a:t>
                      </a:r>
                      <a:r>
                        <a:rPr lang="en-US" sz="1000" dirty="0">
                          <a:solidFill>
                            <a:srgbClr val="000000"/>
                          </a:solidFill>
                          <a:latin typeface="Arial"/>
                          <a:ea typeface="Times New Roman"/>
                          <a:cs typeface="Times New Roman"/>
                        </a:rPr>
                        <a:t>71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71 - 76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76 - 81</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81 - 86</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86 - 90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71438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65,98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67,37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bl>
          </a:graphicData>
        </a:graphic>
      </p:graphicFrame>
      <p:grpSp>
        <p:nvGrpSpPr>
          <p:cNvPr id="2" name="Group 15"/>
          <p:cNvGrpSpPr/>
          <p:nvPr/>
        </p:nvGrpSpPr>
        <p:grpSpPr>
          <a:xfrm>
            <a:off x="228600" y="6072332"/>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awal</a:t>
                </a:r>
                <a:r>
                  <a:rPr lang="en-US" sz="1200" dirty="0">
                    <a:solidFill>
                      <a:prstClr val="black"/>
                    </a:solidFill>
                  </a:rPr>
                  <a:t> 2012</a:t>
                </a:r>
              </a:p>
            </p:txBody>
          </p:sp>
        </p:grpSp>
        <p:grpSp>
          <p:nvGrpSpPr>
            <p:cNvPr id="4"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Midterm Tahun 2016</a:t>
                </a:r>
              </a:p>
            </p:txBody>
          </p:sp>
        </p:grpSp>
        <p:grpSp>
          <p:nvGrpSpPr>
            <p:cNvPr id="5"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Akhir</a:t>
                </a:r>
                <a:r>
                  <a:rPr lang="en-US" sz="1200" dirty="0">
                    <a:solidFill>
                      <a:prstClr val="black"/>
                    </a:solidFill>
                  </a:rPr>
                  <a:t> 2018</a:t>
                </a:r>
              </a:p>
            </p:txBody>
          </p:sp>
        </p:grpSp>
      </p:grpSp>
      <p:sp>
        <p:nvSpPr>
          <p:cNvPr id="17" name="Title 3"/>
          <p:cNvSpPr>
            <a:spLocks noGrp="1"/>
          </p:cNvSpPr>
          <p:nvPr>
            <p:ph type="title"/>
          </p:nvPr>
        </p:nvSpPr>
        <p:spPr>
          <a:xfrm>
            <a:off x="0" y="0"/>
            <a:ext cx="9144000" cy="798732"/>
          </a:xfrm>
          <a:solidFill>
            <a:srgbClr val="FFC000"/>
          </a:solidFill>
        </p:spPr>
        <p:txBody>
          <a:bodyPr rtlCol="0">
            <a:noAutofit/>
          </a:bodyPr>
          <a:lstStyle/>
          <a:p>
            <a:pPr algn="l"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sp>
        <p:nvSpPr>
          <p:cNvPr id="19" name="TextBox 18"/>
          <p:cNvSpPr txBox="1"/>
          <p:nvPr/>
        </p:nvSpPr>
        <p:spPr>
          <a:xfrm>
            <a:off x="7915771" y="0"/>
            <a:ext cx="1186027" cy="523220"/>
          </a:xfrm>
          <a:prstGeom prst="rect">
            <a:avLst/>
          </a:prstGeom>
          <a:solidFill>
            <a:schemeClr val="bg1"/>
          </a:solidFill>
        </p:spPr>
        <p:txBody>
          <a:bodyPr wrap="square" rtlCol="0">
            <a:spAutoFit/>
          </a:bodyPr>
          <a:lstStyle/>
          <a:p>
            <a:r>
              <a:rPr lang="en-US" sz="2800" b="1" dirty="0">
                <a:solidFill>
                  <a:srgbClr val="0070C0"/>
                </a:solidFill>
              </a:rPr>
              <a:t>MISI </a:t>
            </a:r>
            <a:r>
              <a:rPr lang="id-ID" sz="2800" b="1" dirty="0">
                <a:solidFill>
                  <a:srgbClr val="0070C0"/>
                </a:solidFill>
              </a:rPr>
              <a:t>4</a:t>
            </a:r>
            <a:endParaRPr lang="en-US" sz="2800" b="1" dirty="0">
              <a:solidFill>
                <a:srgbClr val="0070C0"/>
              </a:solidFill>
            </a:endParaRPr>
          </a:p>
        </p:txBody>
      </p:sp>
      <p:sp>
        <p:nvSpPr>
          <p:cNvPr id="16" name="TextBox 15"/>
          <p:cNvSpPr txBox="1"/>
          <p:nvPr/>
        </p:nvSpPr>
        <p:spPr>
          <a:xfrm>
            <a:off x="2514600" y="405825"/>
            <a:ext cx="6629400" cy="584775"/>
          </a:xfrm>
          <a:prstGeom prst="rect">
            <a:avLst/>
          </a:prstGeom>
          <a:noFill/>
        </p:spPr>
        <p:txBody>
          <a:bodyPr wrap="square" rtlCol="0">
            <a:spAutoFit/>
          </a:bodyPr>
          <a:lstStyle/>
          <a:p>
            <a:r>
              <a:rPr lang="en-US" sz="1600" dirty="0"/>
              <a:t>MISI KEEMPAT : </a:t>
            </a:r>
            <a:r>
              <a:rPr lang="en-US" sz="1600" dirty="0" err="1"/>
              <a:t>Mewujudkan</a:t>
            </a:r>
            <a:r>
              <a:rPr lang="en-US" sz="1600" dirty="0"/>
              <a:t> </a:t>
            </a:r>
            <a:r>
              <a:rPr lang="en-US" sz="1600" dirty="0" err="1"/>
              <a:t>Jawa</a:t>
            </a:r>
            <a:r>
              <a:rPr lang="en-US" sz="1600" dirty="0"/>
              <a:t> Barat yang </a:t>
            </a:r>
            <a:r>
              <a:rPr lang="en-US" sz="1600" dirty="0" err="1"/>
              <a:t>Nyaman</a:t>
            </a:r>
            <a:r>
              <a:rPr lang="en-US" sz="1600" dirty="0"/>
              <a:t> </a:t>
            </a:r>
            <a:r>
              <a:rPr lang="en-US" sz="1600" dirty="0" err="1"/>
              <a:t>dan</a:t>
            </a:r>
            <a:r>
              <a:rPr lang="en-US" sz="1600" dirty="0"/>
              <a:t> </a:t>
            </a:r>
            <a:r>
              <a:rPr lang="en-US" sz="1600" dirty="0" smtClean="0"/>
              <a:t>Pembangunan </a:t>
            </a:r>
            <a:r>
              <a:rPr lang="en-US" sz="1600" dirty="0" err="1" smtClean="0"/>
              <a:t>Infrastruktur</a:t>
            </a:r>
            <a:r>
              <a:rPr lang="en-US" sz="1600" dirty="0" smtClean="0"/>
              <a:t> </a:t>
            </a:r>
            <a:r>
              <a:rPr lang="en-US" sz="1600" dirty="0" err="1" smtClean="0"/>
              <a:t>Strategis</a:t>
            </a:r>
            <a:r>
              <a:rPr lang="en-US" sz="1600" dirty="0" smtClean="0"/>
              <a:t> </a:t>
            </a:r>
            <a:r>
              <a:rPr lang="en-US" sz="1600" dirty="0"/>
              <a:t>yang </a:t>
            </a:r>
            <a:r>
              <a:rPr lang="en-US" sz="1600" dirty="0" err="1" smtClean="0"/>
              <a:t>Berkelanjutan</a:t>
            </a:r>
            <a:endParaRPr lang="en-US" sz="4400" dirty="0">
              <a:ea typeface="Times New Roman"/>
            </a:endParaRPr>
          </a:p>
        </p:txBody>
      </p:sp>
    </p:spTree>
    <p:extLst>
      <p:ext uri="{BB962C8B-B14F-4D97-AF65-F5344CB8AC3E}">
        <p14:creationId xmlns:p14="http://schemas.microsoft.com/office/powerpoint/2010/main" val="19154679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79606991"/>
              </p:ext>
            </p:extLst>
          </p:nvPr>
        </p:nvGraphicFramePr>
        <p:xfrm>
          <a:off x="228602" y="852222"/>
          <a:ext cx="8735890" cy="5241388"/>
        </p:xfrm>
        <a:graphic>
          <a:graphicData uri="http://schemas.openxmlformats.org/drawingml/2006/table">
            <a:tbl>
              <a:tblPr firstRow="1" bandRow="1">
                <a:tableStyleId>{5C22544A-7EE6-4342-B048-85BDC9FD1C3A}</a:tableStyleId>
              </a:tblPr>
              <a:tblGrid>
                <a:gridCol w="416959"/>
                <a:gridCol w="1207743"/>
                <a:gridCol w="541568"/>
                <a:gridCol w="802344"/>
                <a:gridCol w="757774"/>
                <a:gridCol w="880047"/>
                <a:gridCol w="812352"/>
                <a:gridCol w="812352"/>
                <a:gridCol w="880047"/>
                <a:gridCol w="812352"/>
                <a:gridCol w="812352"/>
              </a:tblGrid>
              <a:tr h="500066">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smtClean="0">
                          <a:solidFill>
                            <a:srgbClr val="002060"/>
                          </a:solidFill>
                          <a:latin typeface="+mn-lt"/>
                          <a:cs typeface="Arial" pitchFamily="34" charset="0"/>
                        </a:rPr>
                        <a:t>atuan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algn="ctr"/>
                      <a:r>
                        <a:rPr lang="id-ID" sz="1100" dirty="0" smtClean="0">
                          <a:solidFill>
                            <a:schemeClr val="tx2">
                              <a:lumMod val="75000"/>
                            </a:schemeClr>
                          </a:solidFill>
                        </a:rPr>
                        <a:t>Target/ Realisasi</a:t>
                      </a: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480021">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id-ID"/>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154371">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4.</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Rasio</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Elektrifikasi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Rumah</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73,55</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78-80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80-82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82-84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84-86</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86-88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88-90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157221">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80.05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83,41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29676">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5.</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Cakupan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Pelayanan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Persampahan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Perkotaan</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63,53</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63-64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64-65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65-67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67-69</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69-70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70-71</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216024">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64.70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64,88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147247">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6.</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Cakupan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Pelayanan</a:t>
                      </a:r>
                      <a:r>
                        <a:rPr lang="en-US" sz="1000" dirty="0">
                          <a:solidFill>
                            <a:srgbClr val="000000"/>
                          </a:solidFill>
                          <a:latin typeface="Arial"/>
                          <a:ea typeface="Times New Roman"/>
                          <a:cs typeface="Times New Roman"/>
                        </a:rPr>
                        <a:t> Air </a:t>
                      </a:r>
                      <a:r>
                        <a:rPr lang="en-US" sz="1000" dirty="0" err="1">
                          <a:solidFill>
                            <a:srgbClr val="000000"/>
                          </a:solidFill>
                          <a:latin typeface="Arial"/>
                          <a:ea typeface="Times New Roman"/>
                          <a:cs typeface="Times New Roman"/>
                        </a:rPr>
                        <a:t>Minum</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51,76</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54-58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58-63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63-70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70-73</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73-74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74-76</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127306">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60.52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65,43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150544">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7.</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Cakupan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Pelayanan</a:t>
                      </a:r>
                      <a:r>
                        <a:rPr lang="en-US" sz="1000" dirty="0">
                          <a:solidFill>
                            <a:srgbClr val="000000"/>
                          </a:solidFill>
                          <a:latin typeface="Arial"/>
                          <a:ea typeface="Times New Roman"/>
                          <a:cs typeface="Times New Roman"/>
                        </a:rPr>
                        <a:t> Air </a:t>
                      </a:r>
                      <a:r>
                        <a:rPr lang="en-US" sz="1000" dirty="0" err="1">
                          <a:solidFill>
                            <a:srgbClr val="000000"/>
                          </a:solidFill>
                          <a:latin typeface="Arial"/>
                          <a:ea typeface="Times New Roman"/>
                          <a:cs typeface="Times New Roman"/>
                        </a:rPr>
                        <a:t>Limbah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Domestik</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63,21</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smtClean="0">
                          <a:solidFill>
                            <a:srgbClr val="000000"/>
                          </a:solidFill>
                          <a:latin typeface="Arial"/>
                          <a:ea typeface="Times New Roman"/>
                          <a:cs typeface="Times New Roman"/>
                        </a:rPr>
                        <a:t>63</a:t>
                      </a:r>
                      <a:r>
                        <a:rPr lang="id-ID" sz="1000" dirty="0" smtClean="0">
                          <a:solidFill>
                            <a:srgbClr val="000000"/>
                          </a:solidFill>
                          <a:latin typeface="Arial"/>
                          <a:ea typeface="Times New Roman"/>
                          <a:cs typeface="Times New Roman"/>
                        </a:rPr>
                        <a:t>,00</a:t>
                      </a:r>
                      <a:r>
                        <a:rPr lang="en-US" sz="1000" dirty="0" smtClean="0">
                          <a:solidFill>
                            <a:srgbClr val="000000"/>
                          </a:solidFill>
                          <a:latin typeface="Arial"/>
                          <a:ea typeface="Times New Roman"/>
                          <a:cs typeface="Times New Roman"/>
                        </a:rPr>
                        <a:t>-63,5</a:t>
                      </a:r>
                      <a:r>
                        <a:rPr lang="id-ID" sz="1000" dirty="0" smtClean="0">
                          <a:solidFill>
                            <a:srgbClr val="000000"/>
                          </a:solidFill>
                          <a:latin typeface="Arial"/>
                          <a:ea typeface="Times New Roman"/>
                          <a:cs typeface="Times New Roman"/>
                        </a:rPr>
                        <a:t>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smtClean="0">
                          <a:solidFill>
                            <a:srgbClr val="000000"/>
                          </a:solidFill>
                          <a:latin typeface="Arial"/>
                          <a:ea typeface="Times New Roman"/>
                          <a:cs typeface="Times New Roman"/>
                        </a:rPr>
                        <a:t>63,5</a:t>
                      </a:r>
                      <a:r>
                        <a:rPr lang="id-ID" sz="1000" dirty="0" smtClean="0">
                          <a:solidFill>
                            <a:srgbClr val="000000"/>
                          </a:solidFill>
                          <a:latin typeface="Arial"/>
                          <a:ea typeface="Times New Roman"/>
                          <a:cs typeface="Times New Roman"/>
                        </a:rPr>
                        <a:t>0</a:t>
                      </a:r>
                      <a:r>
                        <a:rPr lang="en-US" sz="1000" dirty="0" smtClean="0">
                          <a:solidFill>
                            <a:srgbClr val="000000"/>
                          </a:solidFill>
                          <a:latin typeface="Arial"/>
                          <a:ea typeface="Times New Roman"/>
                          <a:cs typeface="Times New Roman"/>
                        </a:rPr>
                        <a:t>-64</a:t>
                      </a:r>
                      <a:r>
                        <a:rPr lang="id-ID" sz="1000" dirty="0" smtClean="0">
                          <a:solidFill>
                            <a:srgbClr val="000000"/>
                          </a:solidFill>
                          <a:latin typeface="Arial"/>
                          <a:ea typeface="Times New Roman"/>
                          <a:cs typeface="Times New Roman"/>
                        </a:rPr>
                        <a:t>,00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smtClean="0">
                          <a:solidFill>
                            <a:srgbClr val="000000"/>
                          </a:solidFill>
                          <a:latin typeface="Arial"/>
                          <a:ea typeface="Times New Roman"/>
                          <a:cs typeface="Times New Roman"/>
                        </a:rPr>
                        <a:t>64</a:t>
                      </a:r>
                      <a:r>
                        <a:rPr lang="id-ID" sz="1000" dirty="0" smtClean="0">
                          <a:solidFill>
                            <a:srgbClr val="000000"/>
                          </a:solidFill>
                          <a:latin typeface="Arial"/>
                          <a:ea typeface="Times New Roman"/>
                          <a:cs typeface="Times New Roman"/>
                        </a:rPr>
                        <a:t>,00</a:t>
                      </a:r>
                      <a:r>
                        <a:rPr lang="en-US" sz="1000" dirty="0" smtClean="0">
                          <a:solidFill>
                            <a:srgbClr val="000000"/>
                          </a:solidFill>
                          <a:latin typeface="Arial"/>
                          <a:ea typeface="Times New Roman"/>
                          <a:cs typeface="Times New Roman"/>
                        </a:rPr>
                        <a:t>-65</a:t>
                      </a:r>
                      <a:r>
                        <a:rPr lang="id-ID" sz="1000" dirty="0" smtClean="0">
                          <a:solidFill>
                            <a:srgbClr val="000000"/>
                          </a:solidFill>
                          <a:latin typeface="Arial"/>
                          <a:ea typeface="Times New Roman"/>
                          <a:cs typeface="Times New Roman"/>
                        </a:rPr>
                        <a:t>,00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smtClean="0">
                          <a:solidFill>
                            <a:srgbClr val="000000"/>
                          </a:solidFill>
                          <a:latin typeface="Arial"/>
                          <a:ea typeface="Times New Roman"/>
                          <a:cs typeface="Times New Roman"/>
                        </a:rPr>
                        <a:t>65</a:t>
                      </a:r>
                      <a:r>
                        <a:rPr lang="id-ID" sz="1000" dirty="0" smtClean="0">
                          <a:solidFill>
                            <a:srgbClr val="000000"/>
                          </a:solidFill>
                          <a:latin typeface="Arial"/>
                          <a:ea typeface="Times New Roman"/>
                          <a:cs typeface="Times New Roman"/>
                        </a:rPr>
                        <a:t>,00</a:t>
                      </a:r>
                      <a:r>
                        <a:rPr lang="en-US" sz="1000" dirty="0" smtClean="0">
                          <a:solidFill>
                            <a:srgbClr val="000000"/>
                          </a:solidFill>
                          <a:latin typeface="Arial"/>
                          <a:ea typeface="Times New Roman"/>
                          <a:cs typeface="Times New Roman"/>
                        </a:rPr>
                        <a:t>-67</a:t>
                      </a:r>
                      <a:r>
                        <a:rPr lang="id-ID" sz="1000" dirty="0" smtClean="0">
                          <a:solidFill>
                            <a:srgbClr val="000000"/>
                          </a:solidFill>
                          <a:latin typeface="Arial"/>
                          <a:ea typeface="Times New Roman"/>
                          <a:cs typeface="Times New Roman"/>
                        </a:rPr>
                        <a:t>,00</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smtClean="0">
                          <a:solidFill>
                            <a:srgbClr val="000000"/>
                          </a:solidFill>
                          <a:latin typeface="Arial"/>
                          <a:ea typeface="Times New Roman"/>
                          <a:cs typeface="Times New Roman"/>
                        </a:rPr>
                        <a:t>67</a:t>
                      </a:r>
                      <a:r>
                        <a:rPr lang="id-ID" sz="1000" dirty="0" smtClean="0">
                          <a:solidFill>
                            <a:srgbClr val="000000"/>
                          </a:solidFill>
                          <a:latin typeface="Arial"/>
                          <a:ea typeface="Times New Roman"/>
                          <a:cs typeface="Times New Roman"/>
                        </a:rPr>
                        <a:t>,00</a:t>
                      </a:r>
                      <a:r>
                        <a:rPr lang="en-US" sz="1000" dirty="0" smtClean="0">
                          <a:solidFill>
                            <a:srgbClr val="000000"/>
                          </a:solidFill>
                          <a:latin typeface="Arial"/>
                          <a:ea typeface="Times New Roman"/>
                          <a:cs typeface="Times New Roman"/>
                        </a:rPr>
                        <a:t>-68</a:t>
                      </a:r>
                      <a:r>
                        <a:rPr lang="id-ID" sz="1000" dirty="0" smtClean="0">
                          <a:solidFill>
                            <a:srgbClr val="000000"/>
                          </a:solidFill>
                          <a:latin typeface="Arial"/>
                          <a:ea typeface="Times New Roman"/>
                          <a:cs typeface="Times New Roman"/>
                        </a:rPr>
                        <a:t>,00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smtClean="0">
                          <a:solidFill>
                            <a:srgbClr val="000000"/>
                          </a:solidFill>
                          <a:latin typeface="Arial"/>
                          <a:ea typeface="Times New Roman"/>
                          <a:cs typeface="Times New Roman"/>
                        </a:rPr>
                        <a:t>68</a:t>
                      </a:r>
                      <a:r>
                        <a:rPr lang="id-ID" sz="1000" dirty="0" smtClean="0">
                          <a:solidFill>
                            <a:srgbClr val="000000"/>
                          </a:solidFill>
                          <a:latin typeface="Arial"/>
                          <a:ea typeface="Times New Roman"/>
                          <a:cs typeface="Times New Roman"/>
                        </a:rPr>
                        <a:t>,00</a:t>
                      </a:r>
                      <a:r>
                        <a:rPr lang="en-US" sz="1000" dirty="0" smtClean="0">
                          <a:solidFill>
                            <a:srgbClr val="000000"/>
                          </a:solidFill>
                          <a:latin typeface="Arial"/>
                          <a:ea typeface="Times New Roman"/>
                          <a:cs typeface="Times New Roman"/>
                        </a:rPr>
                        <a:t>-69</a:t>
                      </a:r>
                      <a:r>
                        <a:rPr lang="id-ID" sz="1000" dirty="0" smtClean="0">
                          <a:solidFill>
                            <a:srgbClr val="000000"/>
                          </a:solidFill>
                          <a:latin typeface="Arial"/>
                          <a:ea typeface="Times New Roman"/>
                          <a:cs typeface="Times New Roman"/>
                        </a:rPr>
                        <a:t>,00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81386">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63.40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63,59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3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percepatan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pembangunan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infrastruktur</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357190">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1.</a:t>
                      </a:r>
                      <a:endParaRPr lang="en-US" sz="1100" dirty="0">
                        <a:latin typeface="Calibri"/>
                        <a:ea typeface="Times New Roman"/>
                        <a:cs typeface="Times New Roman"/>
                      </a:endParaRPr>
                    </a:p>
                  </a:txBody>
                  <a:tcPr marL="68580" marR="68580" marT="0" marB="0" anchor="ctr">
                    <a:solidFill>
                      <a:schemeClr val="accent6">
                        <a:lumMod val="75000"/>
                      </a:schemeClr>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Pencapaian</a:t>
                      </a:r>
                      <a:r>
                        <a:rPr lang="en-US" sz="1000" dirty="0">
                          <a:solidFill>
                            <a:srgbClr val="000000"/>
                          </a:solidFill>
                          <a:latin typeface="Arial"/>
                          <a:ea typeface="Times New Roman"/>
                          <a:cs typeface="Times New Roman"/>
                        </a:rPr>
                        <a:t> Status </a:t>
                      </a:r>
                      <a:r>
                        <a:rPr lang="en-US" sz="1000" dirty="0" err="1">
                          <a:solidFill>
                            <a:srgbClr val="000000"/>
                          </a:solidFill>
                          <a:latin typeface="Arial"/>
                          <a:ea typeface="Times New Roman"/>
                          <a:cs typeface="Times New Roman"/>
                        </a:rPr>
                        <a:t>Mutu</a:t>
                      </a:r>
                      <a:r>
                        <a:rPr lang="en-US" sz="1000" dirty="0">
                          <a:solidFill>
                            <a:srgbClr val="000000"/>
                          </a:solidFill>
                          <a:latin typeface="Arial"/>
                          <a:ea typeface="Times New Roman"/>
                          <a:cs typeface="Times New Roman"/>
                        </a:rPr>
                        <a:t> Sungai </a:t>
                      </a:r>
                      <a:r>
                        <a:rPr lang="en-US" sz="1000" dirty="0" err="1">
                          <a:solidFill>
                            <a:srgbClr val="000000"/>
                          </a:solidFill>
                          <a:latin typeface="Arial"/>
                          <a:ea typeface="Times New Roman"/>
                          <a:cs typeface="Times New Roman"/>
                        </a:rPr>
                        <a:t>Utama</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Waduk</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Besar</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dengan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tingkat</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cemar</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sedang</a:t>
                      </a:r>
                      <a:endParaRPr lang="en-US" sz="1100" dirty="0">
                        <a:latin typeface="Calibri"/>
                        <a:ea typeface="Times New Roman"/>
                        <a:cs typeface="Times New Roman"/>
                      </a:endParaRPr>
                    </a:p>
                  </a:txBody>
                  <a:tcPr marL="68580" marR="68580" marT="0" marB="0" anchor="ctr">
                    <a:solidFill>
                      <a:schemeClr val="accent6">
                        <a:lumMod val="75000"/>
                      </a:schemeClr>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9,6</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9,6-10,4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10,4-10,8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10,8-11,2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11,2-11,7</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11,7-12,3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12,3-13</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chemeClr val="accent6">
                        <a:lumMod val="75000"/>
                      </a:schemeClr>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chemeClr val="accent6">
                        <a:lumMod val="75000"/>
                      </a:schemeClr>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13,4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rowSpan="2">
                  <a:txBody>
                    <a:bodyPr/>
                    <a:lstStyle/>
                    <a:p>
                      <a:pPr marL="0" marR="0" algn="ctr">
                        <a:lnSpc>
                          <a:spcPct val="115000"/>
                        </a:lnSpc>
                        <a:spcBef>
                          <a:spcPts val="600"/>
                        </a:spcBef>
                        <a:spcAft>
                          <a:spcPts val="600"/>
                        </a:spcAft>
                      </a:pPr>
                      <a:r>
                        <a:rPr lang="id-ID" sz="1000" kern="1200" dirty="0" smtClean="0">
                          <a:solidFill>
                            <a:srgbClr val="000000"/>
                          </a:solidFill>
                          <a:latin typeface="Arial"/>
                          <a:ea typeface="Times New Roman"/>
                          <a:cs typeface="Times New Roman"/>
                        </a:rPr>
                        <a:t>2.</a:t>
                      </a:r>
                      <a:endParaRPr lang="en-US" sz="1000" kern="1200" dirty="0">
                        <a:solidFill>
                          <a:srgbClr val="000000"/>
                        </a:solidFill>
                        <a:latin typeface="Arial"/>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id-ID" sz="1000" kern="1200" dirty="0" smtClean="0">
                          <a:solidFill>
                            <a:srgbClr val="000000"/>
                          </a:solidFill>
                          <a:latin typeface="Arial"/>
                          <a:ea typeface="Times New Roman"/>
                          <a:cs typeface="Times New Roman"/>
                        </a:rPr>
                        <a:t>Tingkat kemantapan jalan provinsi (Kondisi baik dan sedang)</a:t>
                      </a:r>
                      <a:endParaRPr lang="en-US" sz="1000" kern="1200" dirty="0">
                        <a:solidFill>
                          <a:srgbClr val="000000"/>
                        </a:solidFill>
                        <a:latin typeface="Arial"/>
                        <a:ea typeface="Times New Roman"/>
                        <a:cs typeface="Times New Roman"/>
                      </a:endParaRPr>
                    </a:p>
                  </a:txBody>
                  <a:tcPr marL="68580" marR="68580" marT="0" marB="0" anchor="ctr">
                    <a:solidFill>
                      <a:srgbClr val="FFFF00"/>
                    </a:solidFill>
                  </a:tcPr>
                </a:tc>
                <a:tc rowSpan="2">
                  <a:txBody>
                    <a:bodyPr/>
                    <a:lstStyle/>
                    <a:p>
                      <a:pPr marL="0" marR="0" algn="ctr">
                        <a:lnSpc>
                          <a:spcPct val="115000"/>
                        </a:lnSpc>
                        <a:spcBef>
                          <a:spcPts val="600"/>
                        </a:spcBef>
                        <a:spcAft>
                          <a:spcPts val="600"/>
                        </a:spcAft>
                      </a:pPr>
                      <a:r>
                        <a:rPr lang="id-ID" sz="1000" kern="1200" dirty="0" smtClean="0">
                          <a:solidFill>
                            <a:srgbClr val="000000"/>
                          </a:solidFill>
                          <a:latin typeface="Arial"/>
                          <a:ea typeface="Times New Roman"/>
                          <a:cs typeface="Times New Roman"/>
                        </a:rPr>
                        <a:t>Persen</a:t>
                      </a:r>
                      <a:endParaRPr lang="en-US" sz="1000" kern="1200" dirty="0">
                        <a:solidFill>
                          <a:srgbClr val="000000"/>
                        </a:solidFill>
                        <a:latin typeface="Arial"/>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id-ID" sz="1000" kern="1200" dirty="0" smtClean="0">
                          <a:solidFill>
                            <a:srgbClr val="000000"/>
                          </a:solidFill>
                          <a:latin typeface="Arial"/>
                          <a:ea typeface="Times New Roman"/>
                          <a:cs typeface="Times New Roman"/>
                        </a:rPr>
                        <a:t>97,05</a:t>
                      </a:r>
                      <a:endParaRPr lang="en-US" sz="1000" kern="1200" dirty="0">
                        <a:solidFill>
                          <a:srgbClr val="000000"/>
                        </a:solidFill>
                        <a:latin typeface="Arial"/>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000" kern="1200" dirty="0" smtClean="0">
                          <a:solidFill>
                            <a:srgbClr val="000000"/>
                          </a:solidFill>
                          <a:latin typeface="Arial"/>
                          <a:ea typeface="Times New Roman"/>
                          <a:cs typeface="Times New Roman"/>
                        </a:rPr>
                        <a:t>97-97,3</a:t>
                      </a:r>
                      <a:endParaRPr lang="en-US" sz="1000" kern="1200" dirty="0">
                        <a:solidFill>
                          <a:srgbClr val="000000"/>
                        </a:solidFill>
                        <a:latin typeface="Arial"/>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kern="1200" dirty="0" smtClean="0">
                          <a:solidFill>
                            <a:srgbClr val="000000"/>
                          </a:solidFill>
                          <a:latin typeface="Arial"/>
                          <a:ea typeface="Times New Roman"/>
                          <a:cs typeface="Times New Roman"/>
                        </a:rPr>
                        <a:t>97,1-97,4</a:t>
                      </a:r>
                      <a:endParaRPr lang="en-US" sz="1000" kern="1200" dirty="0">
                        <a:solidFill>
                          <a:srgbClr val="000000"/>
                        </a:solidFill>
                        <a:latin typeface="Arial"/>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kern="1200" dirty="0" smtClean="0">
                          <a:solidFill>
                            <a:srgbClr val="000000"/>
                          </a:solidFill>
                          <a:latin typeface="Arial"/>
                          <a:ea typeface="Times New Roman"/>
                          <a:cs typeface="Times New Roman"/>
                        </a:rPr>
                        <a:t>97,2-97,5</a:t>
                      </a:r>
                      <a:endParaRPr lang="en-US" sz="1000" kern="1200" dirty="0">
                        <a:solidFill>
                          <a:srgbClr val="000000"/>
                        </a:solidFill>
                        <a:latin typeface="Arial"/>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kern="1200" dirty="0" smtClean="0">
                          <a:solidFill>
                            <a:srgbClr val="000000"/>
                          </a:solidFill>
                          <a:latin typeface="Arial"/>
                          <a:ea typeface="Times New Roman"/>
                          <a:cs typeface="Times New Roman"/>
                        </a:rPr>
                        <a:t>97,3-97,6</a:t>
                      </a:r>
                      <a:endParaRPr lang="en-US" sz="1000" kern="1200" dirty="0">
                        <a:solidFill>
                          <a:srgbClr val="000000"/>
                        </a:solidFill>
                        <a:latin typeface="Arial"/>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id-ID" sz="1000" kern="1200" dirty="0" smtClean="0">
                          <a:solidFill>
                            <a:srgbClr val="000000"/>
                          </a:solidFill>
                          <a:latin typeface="Arial"/>
                          <a:ea typeface="Times New Roman"/>
                          <a:cs typeface="Times New Roman"/>
                        </a:rPr>
                        <a:t>97,4-97,7</a:t>
                      </a:r>
                      <a:endParaRPr lang="en-US" sz="1000" kern="1200" dirty="0">
                        <a:solidFill>
                          <a:srgbClr val="000000"/>
                        </a:solidFill>
                        <a:latin typeface="Arial"/>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kern="1200" dirty="0" smtClean="0">
                          <a:solidFill>
                            <a:srgbClr val="000000"/>
                          </a:solidFill>
                          <a:latin typeface="Arial"/>
                          <a:ea typeface="Times New Roman"/>
                          <a:cs typeface="Times New Roman"/>
                        </a:rPr>
                        <a:t>97,5-98</a:t>
                      </a:r>
                      <a:endParaRPr lang="en-US" sz="1000" kern="1200" dirty="0">
                        <a:solidFill>
                          <a:srgbClr val="000000"/>
                        </a:solidFill>
                        <a:latin typeface="Arial"/>
                        <a:ea typeface="Times New Roman"/>
                        <a:cs typeface="Times New Roman"/>
                      </a:endParaRPr>
                    </a:p>
                  </a:txBody>
                  <a:tcPr marL="68580" marR="68580" marT="0" marB="0" anchor="ctr">
                    <a:solidFill>
                      <a:schemeClr val="accent6">
                        <a:lumMod val="75000"/>
                      </a:schemeClr>
                    </a:solidFill>
                  </a:tcPr>
                </a:tc>
              </a:tr>
              <a:tr h="357190">
                <a:tc vMerge="1">
                  <a:txBody>
                    <a:bodyPr/>
                    <a:lstStyle/>
                    <a:p>
                      <a:pPr marL="0" marR="0" algn="ctr">
                        <a:lnSpc>
                          <a:spcPct val="115000"/>
                        </a:lnSpc>
                        <a:spcBef>
                          <a:spcPts val="600"/>
                        </a:spcBef>
                        <a:spcAft>
                          <a:spcPts val="600"/>
                        </a:spcAft>
                      </a:pPr>
                      <a:endParaRPr lang="en-US" sz="1000" kern="1200" dirty="0">
                        <a:solidFill>
                          <a:srgbClr val="000000"/>
                        </a:solidFill>
                        <a:latin typeface="Arial"/>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000" kern="1200" dirty="0">
                        <a:solidFill>
                          <a:srgbClr val="000000"/>
                        </a:solidFill>
                        <a:latin typeface="Arial"/>
                        <a:ea typeface="Times New Roman"/>
                        <a:cs typeface="Times New Roman"/>
                      </a:endParaRPr>
                    </a:p>
                  </a:txBody>
                  <a:tcPr marL="68580" marR="68580" marT="0" marB="0">
                    <a:solidFill>
                      <a:srgbClr val="FFFF00"/>
                    </a:solidFill>
                  </a:tcPr>
                </a:tc>
                <a:tc vMerge="1">
                  <a:txBody>
                    <a:bodyPr/>
                    <a:lstStyle/>
                    <a:p>
                      <a:pPr marL="0" marR="0" algn="ctr">
                        <a:lnSpc>
                          <a:spcPct val="115000"/>
                        </a:lnSpc>
                        <a:spcBef>
                          <a:spcPts val="600"/>
                        </a:spcBef>
                        <a:spcAft>
                          <a:spcPts val="600"/>
                        </a:spcAft>
                      </a:pPr>
                      <a:endParaRPr lang="en-US" sz="1000" kern="1200" dirty="0">
                        <a:solidFill>
                          <a:srgbClr val="000000"/>
                        </a:solidFill>
                        <a:latin typeface="Arial"/>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000" kern="1200" dirty="0">
                        <a:solidFill>
                          <a:srgbClr val="000000"/>
                        </a:solidFill>
                        <a:latin typeface="Arial"/>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kern="1200" dirty="0" smtClean="0">
                          <a:solidFill>
                            <a:srgbClr val="000000"/>
                          </a:solidFill>
                          <a:latin typeface="Arial"/>
                          <a:ea typeface="Times New Roman"/>
                          <a:cs typeface="Times New Roman"/>
                        </a:rPr>
                        <a:t>97.56</a:t>
                      </a:r>
                      <a:endParaRPr lang="en-US" sz="1000" kern="1200" dirty="0">
                        <a:solidFill>
                          <a:srgbClr val="000000"/>
                        </a:solidFill>
                        <a:latin typeface="Arial"/>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kern="1200" dirty="0" smtClean="0">
                          <a:solidFill>
                            <a:srgbClr val="000000"/>
                          </a:solidFill>
                          <a:latin typeface="Arial"/>
                          <a:ea typeface="Times New Roman"/>
                          <a:cs typeface="Times New Roman"/>
                        </a:rPr>
                        <a:t>97,68</a:t>
                      </a:r>
                      <a:endParaRPr lang="en-US" sz="1000" kern="1200" dirty="0">
                        <a:solidFill>
                          <a:srgbClr val="000000"/>
                        </a:solidFill>
                        <a:latin typeface="Arial"/>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000" kern="1200" dirty="0">
                        <a:solidFill>
                          <a:srgbClr val="000000"/>
                        </a:solidFill>
                        <a:latin typeface="Arial"/>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000" kern="1200" dirty="0">
                        <a:solidFill>
                          <a:srgbClr val="000000"/>
                        </a:solidFill>
                        <a:latin typeface="Arial"/>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000" kern="1200" dirty="0">
                        <a:solidFill>
                          <a:srgbClr val="000000"/>
                        </a:solidFill>
                        <a:latin typeface="Arial"/>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000" kern="1200" dirty="0">
                        <a:solidFill>
                          <a:srgbClr val="000000"/>
                        </a:solidFill>
                        <a:latin typeface="Arial"/>
                        <a:ea typeface="Times New Roman"/>
                        <a:cs typeface="Times New Roman"/>
                      </a:endParaRPr>
                    </a:p>
                  </a:txBody>
                  <a:tcPr marL="68580" marR="68580" marT="0" marB="0" anchor="ctr">
                    <a:solidFill>
                      <a:schemeClr val="accent6">
                        <a:lumMod val="75000"/>
                      </a:schemeClr>
                    </a:solidFill>
                  </a:tcPr>
                </a:tc>
              </a:tr>
            </a:tbl>
          </a:graphicData>
        </a:graphic>
      </p:graphicFrame>
      <p:grpSp>
        <p:nvGrpSpPr>
          <p:cNvPr id="2" name="Group 15"/>
          <p:cNvGrpSpPr/>
          <p:nvPr/>
        </p:nvGrpSpPr>
        <p:grpSpPr>
          <a:xfrm>
            <a:off x="228600" y="6421513"/>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awal</a:t>
                </a:r>
                <a:r>
                  <a:rPr lang="en-US" sz="1200" dirty="0">
                    <a:solidFill>
                      <a:prstClr val="black"/>
                    </a:solidFill>
                  </a:rPr>
                  <a:t> 2012</a:t>
                </a:r>
              </a:p>
            </p:txBody>
          </p:sp>
        </p:grpSp>
        <p:grpSp>
          <p:nvGrpSpPr>
            <p:cNvPr id="4"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Midterm Tahun 2016</a:t>
                </a:r>
              </a:p>
            </p:txBody>
          </p:sp>
        </p:grpSp>
        <p:grpSp>
          <p:nvGrpSpPr>
            <p:cNvPr id="5"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Akhir 2018</a:t>
                </a:r>
              </a:p>
            </p:txBody>
          </p:sp>
        </p:grpSp>
      </p:grpSp>
      <p:sp>
        <p:nvSpPr>
          <p:cNvPr id="17" name="Title 3"/>
          <p:cNvSpPr>
            <a:spLocks noGrp="1"/>
          </p:cNvSpPr>
          <p:nvPr>
            <p:ph type="title"/>
          </p:nvPr>
        </p:nvSpPr>
        <p:spPr>
          <a:xfrm>
            <a:off x="0" y="0"/>
            <a:ext cx="9144000" cy="798732"/>
          </a:xfrm>
          <a:solidFill>
            <a:srgbClr val="FFC000"/>
          </a:solidFill>
        </p:spPr>
        <p:txBody>
          <a:bodyPr rtlCol="0">
            <a:noAutofit/>
          </a:bodyPr>
          <a:lstStyle/>
          <a:p>
            <a:pPr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sp>
        <p:nvSpPr>
          <p:cNvPr id="19" name="TextBox 18"/>
          <p:cNvSpPr txBox="1"/>
          <p:nvPr/>
        </p:nvSpPr>
        <p:spPr>
          <a:xfrm>
            <a:off x="7915772" y="116632"/>
            <a:ext cx="1186027" cy="523220"/>
          </a:xfrm>
          <a:prstGeom prst="rect">
            <a:avLst/>
          </a:prstGeom>
          <a:solidFill>
            <a:schemeClr val="bg1"/>
          </a:solidFill>
        </p:spPr>
        <p:txBody>
          <a:bodyPr wrap="square" rtlCol="0">
            <a:spAutoFit/>
          </a:bodyPr>
          <a:lstStyle/>
          <a:p>
            <a:r>
              <a:rPr lang="en-US" sz="2800" b="1" dirty="0">
                <a:solidFill>
                  <a:srgbClr val="0070C0"/>
                </a:solidFill>
              </a:rPr>
              <a:t>MISI </a:t>
            </a:r>
            <a:r>
              <a:rPr lang="id-ID" sz="2800" b="1" dirty="0">
                <a:solidFill>
                  <a:srgbClr val="0070C0"/>
                </a:solidFill>
              </a:rPr>
              <a:t>4</a:t>
            </a:r>
            <a:endParaRPr lang="en-US" sz="2800" b="1" dirty="0">
              <a:solidFill>
                <a:srgbClr val="0070C0"/>
              </a:solidFill>
            </a:endParaRPr>
          </a:p>
        </p:txBody>
      </p:sp>
    </p:spTree>
    <p:extLst>
      <p:ext uri="{BB962C8B-B14F-4D97-AF65-F5344CB8AC3E}">
        <p14:creationId xmlns:p14="http://schemas.microsoft.com/office/powerpoint/2010/main" val="8469451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pPr algn="r" defTabSz="414547" eaLnBrk="1" hangingPunct="1">
              <a:defRPr/>
            </a:pPr>
            <a:r>
              <a:rPr lang="en-GB" sz="3200" b="1" dirty="0" err="1" smtClean="0">
                <a:solidFill>
                  <a:srgbClr val="000066"/>
                </a:solidFill>
                <a:effectLst>
                  <a:outerShdw blurRad="38100" dist="38100" dir="2700000" algn="tl">
                    <a:srgbClr val="C0C0C0"/>
                  </a:outerShdw>
                </a:effectLst>
                <a:latin typeface="Arial Narrow" pitchFamily="34" charset="0"/>
              </a:rPr>
              <a:t>Masyarakat</a:t>
            </a:r>
            <a:r>
              <a:rPr lang="en-GB" sz="3200" b="1" dirty="0" smtClean="0">
                <a:solidFill>
                  <a:srgbClr val="000066"/>
                </a:solidFill>
                <a:effectLst>
                  <a:outerShdw blurRad="38100" dist="38100" dir="2700000" algn="tl">
                    <a:srgbClr val="C0C0C0"/>
                  </a:outerShdw>
                </a:effectLst>
                <a:latin typeface="Arial Narrow" pitchFamily="34" charset="0"/>
              </a:rPr>
              <a:t> </a:t>
            </a:r>
            <a:r>
              <a:rPr lang="en-GB" sz="3200" b="1" dirty="0" err="1" smtClean="0">
                <a:solidFill>
                  <a:srgbClr val="000066"/>
                </a:solidFill>
                <a:effectLst>
                  <a:outerShdw blurRad="38100" dist="38100" dir="2700000" algn="tl">
                    <a:srgbClr val="C0C0C0"/>
                  </a:outerShdw>
                </a:effectLst>
                <a:latin typeface="Arial Narrow" pitchFamily="34" charset="0"/>
              </a:rPr>
              <a:t>Ekonomi</a:t>
            </a:r>
            <a:r>
              <a:rPr lang="en-GB" sz="3200" b="1" dirty="0" smtClean="0">
                <a:solidFill>
                  <a:srgbClr val="000066"/>
                </a:solidFill>
                <a:effectLst>
                  <a:outerShdw blurRad="38100" dist="38100" dir="2700000" algn="tl">
                    <a:srgbClr val="C0C0C0"/>
                  </a:outerShdw>
                </a:effectLst>
                <a:latin typeface="Arial Narrow" pitchFamily="34" charset="0"/>
              </a:rPr>
              <a:t> ASEAN 2015</a:t>
            </a:r>
            <a:endParaRPr lang="en-US" sz="3200" b="1" dirty="0" smtClean="0">
              <a:solidFill>
                <a:srgbClr val="000066"/>
              </a:solidFill>
              <a:effectLst>
                <a:outerShdw blurRad="38100" dist="38100" dir="2700000" algn="tl">
                  <a:srgbClr val="C0C0C0"/>
                </a:outerShdw>
              </a:effectLst>
              <a:latin typeface="Arial Narrow" pitchFamily="34" charset="0"/>
            </a:endParaRPr>
          </a:p>
        </p:txBody>
      </p:sp>
      <p:pic>
        <p:nvPicPr>
          <p:cNvPr id="30722" name="Picture 2" descr="https://encrypted-tbn3.gstatic.com/images?q=tbn:ANd9GcSJkoqdysJj2FejIDhKvyMK9Ju7NOkNJrnFAwTr4AJ43X79wiLp"/>
          <p:cNvPicPr>
            <a:picLocks noChangeAspect="1" noChangeArrowheads="1"/>
          </p:cNvPicPr>
          <p:nvPr/>
        </p:nvPicPr>
        <p:blipFill>
          <a:blip r:embed="rId2" cstate="print"/>
          <a:srcRect/>
          <a:stretch>
            <a:fillRect/>
          </a:stretch>
        </p:blipFill>
        <p:spPr bwMode="auto">
          <a:xfrm>
            <a:off x="5220072" y="2348880"/>
            <a:ext cx="3703342" cy="2823183"/>
          </a:xfrm>
          <a:prstGeom prst="rect">
            <a:avLst/>
          </a:prstGeom>
          <a:noFill/>
          <a:ln>
            <a:noFill/>
          </a:ln>
          <a:effectLst>
            <a:outerShdw blurRad="225425" dist="50800" dir="5220000" algn="ctr">
              <a:srgbClr val="000000">
                <a:alpha val="33000"/>
              </a:srgbClr>
            </a:outerShdw>
          </a:effectLst>
          <a:scene3d>
            <a:camera prst="perspectiveContrastingLeftFacing"/>
            <a:lightRig rig="harsh" dir="t">
              <a:rot lat="0" lon="0" rev="3000000"/>
            </a:lightRig>
          </a:scene3d>
          <a:sp3d extrusionH="254000" contourW="19050">
            <a:bevelT w="82550" h="44450" prst="angle"/>
            <a:bevelB w="82550" h="44450" prst="angle"/>
            <a:contourClr>
              <a:srgbClr val="FFFFFF"/>
            </a:contourClr>
          </a:sp3d>
        </p:spPr>
      </p:pic>
      <p:sp>
        <p:nvSpPr>
          <p:cNvPr id="123909" name="TextBox 9"/>
          <p:cNvSpPr txBox="1">
            <a:spLocks noChangeArrowheads="1"/>
          </p:cNvSpPr>
          <p:nvPr/>
        </p:nvSpPr>
        <p:spPr bwMode="auto">
          <a:xfrm>
            <a:off x="611560" y="1700808"/>
            <a:ext cx="5040560" cy="3905277"/>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7" tIns="41454" rIns="82907" bIns="41454">
            <a:spAutoFit/>
          </a:bodyPr>
          <a:lstStyle>
            <a:lvl1pPr marL="228600" indent="-228600" defTabSz="912813">
              <a:tabLst>
                <a:tab pos="228600" algn="l"/>
              </a:tabLst>
              <a:defRPr>
                <a:solidFill>
                  <a:schemeClr val="bg1"/>
                </a:solidFill>
                <a:latin typeface="Luxi Sans" pitchFamily="16" charset="0"/>
                <a:cs typeface="Arial" panose="020B0604020202020204" pitchFamily="34" charset="0"/>
              </a:defRPr>
            </a:lvl1pPr>
            <a:lvl2pPr marL="742950" indent="-285750" defTabSz="912813">
              <a:tabLst>
                <a:tab pos="228600" algn="l"/>
              </a:tabLst>
              <a:defRPr>
                <a:solidFill>
                  <a:schemeClr val="bg1"/>
                </a:solidFill>
                <a:latin typeface="Luxi Sans" pitchFamily="16" charset="0"/>
                <a:cs typeface="Arial" panose="020B0604020202020204" pitchFamily="34" charset="0"/>
              </a:defRPr>
            </a:lvl2pPr>
            <a:lvl3pPr marL="1143000" indent="-228600" defTabSz="912813">
              <a:tabLst>
                <a:tab pos="228600" algn="l"/>
              </a:tabLst>
              <a:defRPr>
                <a:solidFill>
                  <a:schemeClr val="bg1"/>
                </a:solidFill>
                <a:latin typeface="Luxi Sans" pitchFamily="16" charset="0"/>
                <a:cs typeface="Arial" panose="020B0604020202020204" pitchFamily="34" charset="0"/>
              </a:defRPr>
            </a:lvl3pPr>
            <a:lvl4pPr marL="1600200" indent="-228600" defTabSz="912813">
              <a:tabLst>
                <a:tab pos="228600" algn="l"/>
              </a:tabLst>
              <a:defRPr>
                <a:solidFill>
                  <a:schemeClr val="bg1"/>
                </a:solidFill>
                <a:latin typeface="Luxi Sans" pitchFamily="16" charset="0"/>
                <a:cs typeface="Arial" panose="020B0604020202020204" pitchFamily="34" charset="0"/>
              </a:defRPr>
            </a:lvl4pPr>
            <a:lvl5pPr marL="2057400" indent="-228600" defTabSz="912813">
              <a:tabLst>
                <a:tab pos="228600" algn="l"/>
              </a:tabLst>
              <a:defRPr>
                <a:solidFill>
                  <a:schemeClr val="bg1"/>
                </a:solidFill>
                <a:latin typeface="Luxi Sans" pitchFamily="16" charset="0"/>
                <a:cs typeface="Arial" panose="020B0604020202020204" pitchFamily="34" charset="0"/>
              </a:defRPr>
            </a:lvl5pPr>
            <a:lvl6pPr marL="2514600" indent="-228600" defTabSz="912813" eaLnBrk="0" fontAlgn="base" hangingPunct="0">
              <a:spcBef>
                <a:spcPct val="0"/>
              </a:spcBef>
              <a:spcAft>
                <a:spcPct val="0"/>
              </a:spcAft>
              <a:tabLst>
                <a:tab pos="228600" algn="l"/>
              </a:tabLst>
              <a:defRPr>
                <a:solidFill>
                  <a:schemeClr val="bg1"/>
                </a:solidFill>
                <a:latin typeface="Luxi Sans" pitchFamily="16" charset="0"/>
                <a:cs typeface="Arial" panose="020B0604020202020204" pitchFamily="34" charset="0"/>
              </a:defRPr>
            </a:lvl6pPr>
            <a:lvl7pPr marL="2971800" indent="-228600" defTabSz="912813" eaLnBrk="0" fontAlgn="base" hangingPunct="0">
              <a:spcBef>
                <a:spcPct val="0"/>
              </a:spcBef>
              <a:spcAft>
                <a:spcPct val="0"/>
              </a:spcAft>
              <a:tabLst>
                <a:tab pos="228600" algn="l"/>
              </a:tabLst>
              <a:defRPr>
                <a:solidFill>
                  <a:schemeClr val="bg1"/>
                </a:solidFill>
                <a:latin typeface="Luxi Sans" pitchFamily="16" charset="0"/>
                <a:cs typeface="Arial" panose="020B0604020202020204" pitchFamily="34" charset="0"/>
              </a:defRPr>
            </a:lvl7pPr>
            <a:lvl8pPr marL="3429000" indent="-228600" defTabSz="912813" eaLnBrk="0" fontAlgn="base" hangingPunct="0">
              <a:spcBef>
                <a:spcPct val="0"/>
              </a:spcBef>
              <a:spcAft>
                <a:spcPct val="0"/>
              </a:spcAft>
              <a:tabLst>
                <a:tab pos="228600" algn="l"/>
              </a:tabLst>
              <a:defRPr>
                <a:solidFill>
                  <a:schemeClr val="bg1"/>
                </a:solidFill>
                <a:latin typeface="Luxi Sans" pitchFamily="16" charset="0"/>
                <a:cs typeface="Arial" panose="020B0604020202020204" pitchFamily="34" charset="0"/>
              </a:defRPr>
            </a:lvl8pPr>
            <a:lvl9pPr marL="3886200" indent="-228600" defTabSz="912813" eaLnBrk="0" fontAlgn="base" hangingPunct="0">
              <a:spcBef>
                <a:spcPct val="0"/>
              </a:spcBef>
              <a:spcAft>
                <a:spcPct val="0"/>
              </a:spcAft>
              <a:tabLst>
                <a:tab pos="228600" algn="l"/>
              </a:tabLst>
              <a:defRPr>
                <a:solidFill>
                  <a:schemeClr val="bg1"/>
                </a:solidFill>
                <a:latin typeface="Luxi Sans" pitchFamily="16" charset="0"/>
                <a:cs typeface="Arial" panose="020B0604020202020204" pitchFamily="34" charset="0"/>
              </a:defRPr>
            </a:lvl9pPr>
          </a:lstStyle>
          <a:p>
            <a:pPr algn="just" fontAlgn="base">
              <a:spcBef>
                <a:spcPts val="544"/>
              </a:spcBef>
              <a:spcAft>
                <a:spcPts val="544"/>
              </a:spcAft>
              <a:buFont typeface="Wingdings" panose="05000000000000000000" pitchFamily="2" charset="2"/>
              <a:buChar char="§"/>
            </a:pPr>
            <a:r>
              <a:rPr lang="en-US" sz="2400" dirty="0" err="1">
                <a:solidFill>
                  <a:srgbClr val="000000"/>
                </a:solidFill>
                <a:latin typeface="Arial Narrow" panose="020B0606020202030204" pitchFamily="34" charset="0"/>
              </a:rPr>
              <a:t>Kerjasama</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ekonomi</a:t>
            </a:r>
            <a:r>
              <a:rPr lang="en-US" sz="2400" dirty="0">
                <a:solidFill>
                  <a:srgbClr val="000000"/>
                </a:solidFill>
                <a:latin typeface="Arial Narrow" panose="020B0606020202030204" pitchFamily="34" charset="0"/>
              </a:rPr>
              <a:t> ASEAN </a:t>
            </a:r>
            <a:r>
              <a:rPr lang="en-US" sz="2400" dirty="0" err="1">
                <a:solidFill>
                  <a:srgbClr val="000000"/>
                </a:solidFill>
                <a:latin typeface="Arial Narrow" panose="020B0606020202030204" pitchFamily="34" charset="0"/>
              </a:rPr>
              <a:t>mengarah</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kepada</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pembentukan</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komunitas</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ekonomi</a:t>
            </a:r>
            <a:r>
              <a:rPr lang="en-US" sz="2400" dirty="0">
                <a:solidFill>
                  <a:srgbClr val="000000"/>
                </a:solidFill>
                <a:latin typeface="Arial Narrow" panose="020B0606020202030204" pitchFamily="34" charset="0"/>
              </a:rPr>
              <a:t> ASEAN  </a:t>
            </a:r>
            <a:r>
              <a:rPr lang="en-US" sz="2400" dirty="0" err="1">
                <a:solidFill>
                  <a:srgbClr val="000000"/>
                </a:solidFill>
                <a:latin typeface="Arial Narrow" panose="020B0606020202030204" pitchFamily="34" charset="0"/>
              </a:rPr>
              <a:t>sebagai</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suatu</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integrasi</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ekonomi</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kawasan</a:t>
            </a:r>
            <a:r>
              <a:rPr lang="en-US" sz="2400" dirty="0">
                <a:solidFill>
                  <a:srgbClr val="000000"/>
                </a:solidFill>
                <a:latin typeface="Arial Narrow" panose="020B0606020202030204" pitchFamily="34" charset="0"/>
              </a:rPr>
              <a:t> ASEAN yang </a:t>
            </a:r>
            <a:r>
              <a:rPr lang="en-US" sz="2400" dirty="0" err="1">
                <a:solidFill>
                  <a:srgbClr val="000000"/>
                </a:solidFill>
                <a:latin typeface="Arial Narrow" panose="020B0606020202030204" pitchFamily="34" charset="0"/>
              </a:rPr>
              <a:t>stabil</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makmur</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dan</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berdaya</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saing</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tinggi</a:t>
            </a:r>
            <a:r>
              <a:rPr lang="en-US" sz="2400" dirty="0">
                <a:solidFill>
                  <a:srgbClr val="000000"/>
                </a:solidFill>
                <a:latin typeface="Arial Narrow" panose="020B0606020202030204" pitchFamily="34" charset="0"/>
              </a:rPr>
              <a:t>.</a:t>
            </a:r>
          </a:p>
          <a:p>
            <a:pPr algn="just" fontAlgn="base">
              <a:spcBef>
                <a:spcPts val="544"/>
              </a:spcBef>
              <a:spcAft>
                <a:spcPts val="544"/>
              </a:spcAft>
              <a:buFont typeface="Wingdings" panose="05000000000000000000" pitchFamily="2" charset="2"/>
              <a:buChar char="§"/>
            </a:pPr>
            <a:r>
              <a:rPr lang="en-US" sz="2400" dirty="0">
                <a:solidFill>
                  <a:srgbClr val="000000"/>
                </a:solidFill>
                <a:latin typeface="Arial Narrow" panose="020B0606020202030204" pitchFamily="34" charset="0"/>
              </a:rPr>
              <a:t>MEA  yang </a:t>
            </a:r>
            <a:r>
              <a:rPr lang="en-US" sz="2400" dirty="0" err="1">
                <a:solidFill>
                  <a:srgbClr val="000000"/>
                </a:solidFill>
                <a:latin typeface="Arial Narrow" panose="020B0606020202030204" pitchFamily="34" charset="0"/>
              </a:rPr>
              <a:t>akan</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diberlakukan</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pada</a:t>
            </a:r>
            <a:r>
              <a:rPr lang="en-US" sz="2400" dirty="0">
                <a:solidFill>
                  <a:srgbClr val="000000"/>
                </a:solidFill>
                <a:latin typeface="Arial Narrow" panose="020B0606020202030204" pitchFamily="34" charset="0"/>
              </a:rPr>
              <a:t> </a:t>
            </a:r>
            <a:r>
              <a:rPr lang="en-US" sz="2400" dirty="0" err="1">
                <a:solidFill>
                  <a:srgbClr val="FF0000"/>
                </a:solidFill>
                <a:latin typeface="Arial Narrow" panose="020B0606020202030204" pitchFamily="34" charset="0"/>
              </a:rPr>
              <a:t>Desember</a:t>
            </a:r>
            <a:r>
              <a:rPr lang="en-US" sz="2400" dirty="0">
                <a:solidFill>
                  <a:srgbClr val="FF0000"/>
                </a:solidFill>
                <a:latin typeface="Arial Narrow" panose="020B0606020202030204" pitchFamily="34" charset="0"/>
              </a:rPr>
              <a:t> 2015, </a:t>
            </a:r>
            <a:r>
              <a:rPr lang="en-US" sz="2400" dirty="0" err="1">
                <a:solidFill>
                  <a:srgbClr val="000000"/>
                </a:solidFill>
                <a:latin typeface="Arial Narrow" panose="020B0606020202030204" pitchFamily="34" charset="0"/>
              </a:rPr>
              <a:t>bertujuan</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untuk</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mempercepat</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pertumbuhan</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ekonomi</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kemajuan</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sosial</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dan</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pengembangan</a:t>
            </a:r>
            <a:r>
              <a:rPr lang="en-US" sz="2400" dirty="0">
                <a:solidFill>
                  <a:srgbClr val="000000"/>
                </a:solidFill>
                <a:latin typeface="Arial Narrow" panose="020B0606020202030204" pitchFamily="34" charset="0"/>
              </a:rPr>
              <a:t> </a:t>
            </a:r>
            <a:r>
              <a:rPr lang="en-US" sz="2400" dirty="0" err="1">
                <a:solidFill>
                  <a:srgbClr val="000000"/>
                </a:solidFill>
                <a:latin typeface="Arial Narrow" panose="020B0606020202030204" pitchFamily="34" charset="0"/>
              </a:rPr>
              <a:t>budaya</a:t>
            </a:r>
            <a:r>
              <a:rPr lang="en-US" sz="2400" dirty="0">
                <a:solidFill>
                  <a:srgbClr val="000000"/>
                </a:solidFill>
                <a:latin typeface="Arial Narrow" panose="020B0606020202030204" pitchFamily="34" charset="0"/>
              </a:rPr>
              <a:t>.</a:t>
            </a:r>
          </a:p>
        </p:txBody>
      </p:sp>
      <p:sp>
        <p:nvSpPr>
          <p:cNvPr id="7" name="Title 1"/>
          <p:cNvSpPr txBox="1">
            <a:spLocks/>
          </p:cNvSpPr>
          <p:nvPr/>
        </p:nvSpPr>
        <p:spPr bwMode="auto">
          <a:xfrm>
            <a:off x="0" y="-76199"/>
            <a:ext cx="26670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id-ID" sz="3600" b="1" i="1" smtClean="0">
                <a:solidFill>
                  <a:schemeClr val="bg1"/>
                </a:solidFill>
              </a:rPr>
              <a:t>Regional</a:t>
            </a:r>
            <a:endParaRPr lang="id-ID" sz="3600" b="1" i="1" dirty="0">
              <a:solidFill>
                <a:schemeClr val="bg1"/>
              </a:solidFill>
            </a:endParaRPr>
          </a:p>
        </p:txBody>
      </p:sp>
    </p:spTree>
    <p:extLst>
      <p:ext uri="{BB962C8B-B14F-4D97-AF65-F5344CB8AC3E}">
        <p14:creationId xmlns:p14="http://schemas.microsoft.com/office/powerpoint/2010/main" val="24361906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68336184"/>
              </p:ext>
            </p:extLst>
          </p:nvPr>
        </p:nvGraphicFramePr>
        <p:xfrm>
          <a:off x="152462" y="1387950"/>
          <a:ext cx="8839203" cy="4098449"/>
        </p:xfrm>
        <a:graphic>
          <a:graphicData uri="http://schemas.openxmlformats.org/drawingml/2006/table">
            <a:tbl>
              <a:tblPr firstRow="1" bandRow="1">
                <a:tableStyleId>{5C22544A-7EE6-4342-B048-85BDC9FD1C3A}</a:tableStyleId>
              </a:tblPr>
              <a:tblGrid>
                <a:gridCol w="432089"/>
                <a:gridCol w="1251568"/>
                <a:gridCol w="561219"/>
                <a:gridCol w="701524"/>
                <a:gridCol w="701524"/>
                <a:gridCol w="911981"/>
                <a:gridCol w="841829"/>
                <a:gridCol w="841829"/>
                <a:gridCol w="911981"/>
                <a:gridCol w="841829"/>
                <a:gridCol w="841830"/>
              </a:tblGrid>
              <a:tr h="500066">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S</a:t>
                      </a:r>
                      <a:r>
                        <a:rPr lang="en-US" sz="1100" b="1" dirty="0" err="1" smtClean="0">
                          <a:solidFill>
                            <a:srgbClr val="002060"/>
                          </a:solidFill>
                          <a:latin typeface="+mn-lt"/>
                          <a:cs typeface="Arial" pitchFamily="34" charset="0"/>
                        </a:rPr>
                        <a:t>atuan</a:t>
                      </a:r>
                      <a:endParaRPr lang="en-US" sz="1100" b="1" dirty="0">
                        <a:solidFill>
                          <a:srgbClr val="002060"/>
                        </a:solidFill>
                        <a:latin typeface="+mn-lt"/>
                        <a:cs typeface="Arial" pitchFamily="34" charset="0"/>
                      </a:endParaRPr>
                    </a:p>
                  </a:txBody>
                  <a:tcPr marL="0" marR="0" marT="0" marB="0"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100" dirty="0" smtClean="0">
                          <a:solidFill>
                            <a:schemeClr val="tx2">
                              <a:lumMod val="75000"/>
                            </a:schemeClr>
                          </a:solidFill>
                        </a:rPr>
                        <a:t>Target/ Realisasi</a:t>
                      </a: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480021">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id-ID"/>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305797">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1 : </a:t>
                      </a:r>
                      <a:r>
                        <a:rPr lang="en-US" sz="1000" b="1" dirty="0" err="1">
                          <a:solidFill>
                            <a:srgbClr val="FF0000"/>
                          </a:solidFill>
                          <a:latin typeface="Arial"/>
                          <a:ea typeface="Times New Roman"/>
                          <a:cs typeface="Times New Roman"/>
                        </a:rPr>
                        <a:t>Pencegahan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Penanganan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Masalah</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Kesejahteraan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Sosial</a:t>
                      </a:r>
                      <a:r>
                        <a:rPr lang="en-US" sz="1000" b="1" dirty="0">
                          <a:solidFill>
                            <a:srgbClr val="FF0000"/>
                          </a:solidFill>
                          <a:latin typeface="Arial"/>
                          <a:ea typeface="Times New Roman"/>
                          <a:cs typeface="Times New Roman"/>
                        </a:rPr>
                        <a:t> (PMKS)</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136606">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1.</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Angka</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Kemiskinan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9,52</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8,80 - 7,80</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7,80 - 6,80</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6,80 - 5,90</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5,90– 5,00</a:t>
                      </a:r>
                      <a:endParaRPr lang="en-US" sz="110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5,00 - 4,10</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5,00 - 4,10</a:t>
                      </a:r>
                      <a:endParaRPr lang="en-US" sz="1100">
                        <a:latin typeface="Calibri"/>
                        <a:ea typeface="Times New Roman"/>
                        <a:cs typeface="Times New Roman"/>
                      </a:endParaRPr>
                    </a:p>
                  </a:txBody>
                  <a:tcPr marL="68580" marR="68580" marT="0" marB="0" anchor="ctr">
                    <a:solidFill>
                      <a:schemeClr val="accent6">
                        <a:lumMod val="75000"/>
                      </a:schemeClr>
                    </a:solidFill>
                  </a:tcPr>
                </a:tc>
              </a:tr>
              <a:tr h="139456">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9.61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9,44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139903">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2.</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a:solidFill>
                            <a:srgbClr val="000000"/>
                          </a:solidFill>
                          <a:latin typeface="Arial"/>
                          <a:ea typeface="Times New Roman"/>
                          <a:cs typeface="Times New Roman"/>
                        </a:rPr>
                        <a:t>Tingkat </a:t>
                      </a:r>
                      <a:r>
                        <a:rPr lang="en-US" sz="1000" dirty="0" err="1">
                          <a:solidFill>
                            <a:srgbClr val="000000"/>
                          </a:solidFill>
                          <a:latin typeface="Arial"/>
                          <a:ea typeface="Times New Roman"/>
                          <a:cs typeface="Times New Roman"/>
                        </a:rPr>
                        <a:t>Pengangguran</a:t>
                      </a:r>
                      <a:r>
                        <a:rPr lang="en-US" sz="1000" dirty="0">
                          <a:solidFill>
                            <a:srgbClr val="000000"/>
                          </a:solidFill>
                          <a:latin typeface="Arial"/>
                          <a:ea typeface="Times New Roman"/>
                          <a:cs typeface="Times New Roman"/>
                        </a:rPr>
                        <a:t> Terbuka</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Persen</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100" dirty="0" smtClean="0">
                          <a:latin typeface="+mn-lt"/>
                          <a:ea typeface="Times New Roman"/>
                          <a:cs typeface="Times New Roman"/>
                        </a:rPr>
                        <a:t>9-10</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9,00 - 8,50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8,50 - 8,00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8,00 - 7,50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7,50 – 7,00</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7,00 - 6,50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6,50 – 6,00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600"/>
                        </a:spcBef>
                        <a:spcAft>
                          <a:spcPts val="600"/>
                        </a:spcAft>
                      </a:pPr>
                      <a:r>
                        <a:rPr lang="en-US" sz="1100" dirty="0" err="1" smtClean="0">
                          <a:latin typeface="Calibri"/>
                          <a:ea typeface="Times New Roman"/>
                          <a:cs typeface="Times New Roman"/>
                        </a:rPr>
                        <a:t>Persen</a:t>
                      </a: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en-US" sz="1100" dirty="0" smtClean="0">
                          <a:solidFill>
                            <a:srgbClr val="000000"/>
                          </a:solidFill>
                          <a:latin typeface="Arial"/>
                          <a:ea typeface="Times New Roman"/>
                          <a:cs typeface="Times New Roman"/>
                        </a:rPr>
                        <a:t>9,08</a:t>
                      </a:r>
                      <a:endParaRPr lang="en-US" sz="1100" dirty="0" smtClean="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9.22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8,45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226696">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3.</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Jumlah</a:t>
                      </a:r>
                      <a:r>
                        <a:rPr lang="en-US" sz="1000" dirty="0">
                          <a:solidFill>
                            <a:srgbClr val="000000"/>
                          </a:solidFill>
                          <a:latin typeface="Arial"/>
                          <a:ea typeface="Times New Roman"/>
                          <a:cs typeface="Times New Roman"/>
                        </a:rPr>
                        <a:t> PMKS  yang </a:t>
                      </a:r>
                      <a:r>
                        <a:rPr lang="en-US" sz="1000" dirty="0" err="1">
                          <a:solidFill>
                            <a:srgbClr val="000000"/>
                          </a:solidFill>
                          <a:latin typeface="Arial"/>
                          <a:ea typeface="Times New Roman"/>
                          <a:cs typeface="Times New Roman"/>
                        </a:rPr>
                        <a:t>ditangani</a:t>
                      </a:r>
                      <a:endParaRPr lang="en-US" sz="1100" dirty="0">
                        <a:latin typeface="Calibri"/>
                        <a:ea typeface="Times New Roman"/>
                        <a:cs typeface="Times New Roman"/>
                      </a:endParaRPr>
                    </a:p>
                  </a:txBody>
                  <a:tcPr marL="68580" marR="68580" marT="0" marB="0" anchor="ctr">
                    <a:solidFill>
                      <a:srgbClr val="FFFF0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Orang</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334,255</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479,255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527,181</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579,899</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637,888</a:t>
                      </a:r>
                      <a:endParaRPr lang="en-US" sz="110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a:solidFill>
                            <a:srgbClr val="000000"/>
                          </a:solidFill>
                          <a:latin typeface="Arial"/>
                          <a:ea typeface="Times New Roman"/>
                          <a:cs typeface="Times New Roman"/>
                        </a:rPr>
                        <a:t>701,677</a:t>
                      </a: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771.845</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144016">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479.255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2.582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167254">
                <a:tc rowSpan="2">
                  <a:txBody>
                    <a:bodyPr/>
                    <a:lstStyle/>
                    <a:p>
                      <a:pPr marL="0" marR="0" algn="ctr">
                        <a:lnSpc>
                          <a:spcPct val="115000"/>
                        </a:lnSpc>
                        <a:spcBef>
                          <a:spcPts val="600"/>
                        </a:spcBef>
                        <a:spcAft>
                          <a:spcPts val="600"/>
                        </a:spcAft>
                      </a:pPr>
                      <a:r>
                        <a:rPr lang="en-US" sz="1000" dirty="0">
                          <a:latin typeface="Arial"/>
                          <a:ea typeface="Times New Roman"/>
                          <a:cs typeface="Times New Roman"/>
                        </a:rPr>
                        <a:t>4.</a:t>
                      </a:r>
                      <a:endParaRPr lang="en-US" sz="1100" dirty="0">
                        <a:latin typeface="Calibri"/>
                        <a:ea typeface="Times New Roman"/>
                        <a:cs typeface="Times New Roman"/>
                      </a:endParaRPr>
                    </a:p>
                  </a:txBody>
                  <a:tcPr marL="68580" marR="68580" marT="0" marB="0" anchor="ctr">
                    <a:solidFill>
                      <a:srgbClr val="FFFF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Jumlah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Pekerja</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Anak</a:t>
                      </a:r>
                      <a:endParaRPr lang="en-US" sz="1100" dirty="0">
                        <a:latin typeface="Calibri"/>
                        <a:ea typeface="Times New Roman"/>
                        <a:cs typeface="Times New Roman"/>
                      </a:endParaRPr>
                    </a:p>
                  </a:txBody>
                  <a:tcPr marL="68580" marR="68580" marT="0" marB="0" anchor="ctr">
                    <a:solidFill>
                      <a:srgbClr val="FFFF0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Orang</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574,301</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smtClean="0">
                          <a:solidFill>
                            <a:srgbClr val="000000"/>
                          </a:solidFill>
                          <a:latin typeface="Arial"/>
                          <a:ea typeface="Times New Roman"/>
                          <a:cs typeface="Times New Roman"/>
                        </a:rPr>
                        <a:t>562,815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551,558</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540,527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529,717</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519,122</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508,740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190492">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FF0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562,815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54.000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402914">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2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peran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pemuda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organisasi</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kemasyarakatan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prestasi</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olahraga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serta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penanganan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komunitas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tertentu</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98848">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1.</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Jumlah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Pemuda</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Berprestasi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Skala</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Internasional</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Orang</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N/A</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1</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2</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a:t>
                      </a:r>
                      <a:endParaRPr lang="en-US" sz="1100" dirty="0">
                        <a:latin typeface="Calibri"/>
                        <a:ea typeface="Times New Roman"/>
                        <a:cs typeface="Times New Roman"/>
                      </a:endParaRPr>
                    </a:p>
                  </a:txBody>
                  <a:tcPr marL="68580" marR="68580" marT="0" marB="0">
                    <a:solidFill>
                      <a:schemeClr val="accent6">
                        <a:lumMod val="75000"/>
                      </a:schemeClr>
                    </a:solidFill>
                  </a:tcPr>
                </a:tc>
              </a:tr>
              <a:tr h="476264">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400" dirty="0" smtClean="0">
                          <a:latin typeface="Calibri"/>
                          <a:ea typeface="Times New Roman"/>
                          <a:cs typeface="Times New Roman"/>
                        </a:rPr>
                        <a:t>n/a</a:t>
                      </a:r>
                      <a:endParaRPr lang="en-US" sz="14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bl>
          </a:graphicData>
        </a:graphic>
      </p:graphicFrame>
      <p:grpSp>
        <p:nvGrpSpPr>
          <p:cNvPr id="2" name="Group 15"/>
          <p:cNvGrpSpPr/>
          <p:nvPr/>
        </p:nvGrpSpPr>
        <p:grpSpPr>
          <a:xfrm>
            <a:off x="228600" y="5429390"/>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awal</a:t>
                </a:r>
                <a:r>
                  <a:rPr lang="en-US" sz="1200" dirty="0">
                    <a:solidFill>
                      <a:prstClr val="black"/>
                    </a:solidFill>
                  </a:rPr>
                  <a:t> 2012</a:t>
                </a:r>
              </a:p>
            </p:txBody>
          </p:sp>
        </p:grpSp>
        <p:grpSp>
          <p:nvGrpSpPr>
            <p:cNvPr id="4"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Midterm Tahun 2016</a:t>
                </a:r>
              </a:p>
            </p:txBody>
          </p:sp>
        </p:grpSp>
        <p:grpSp>
          <p:nvGrpSpPr>
            <p:cNvPr id="5"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Akhir 2018</a:t>
                </a:r>
              </a:p>
            </p:txBody>
          </p:sp>
        </p:grpSp>
      </p:grpSp>
      <p:sp>
        <p:nvSpPr>
          <p:cNvPr id="17" name="Title 3"/>
          <p:cNvSpPr>
            <a:spLocks noGrp="1"/>
          </p:cNvSpPr>
          <p:nvPr>
            <p:ph type="title"/>
          </p:nvPr>
        </p:nvSpPr>
        <p:spPr>
          <a:xfrm>
            <a:off x="0" y="0"/>
            <a:ext cx="9144000" cy="798732"/>
          </a:xfrm>
          <a:solidFill>
            <a:srgbClr val="FFC000"/>
          </a:solidFill>
        </p:spPr>
        <p:txBody>
          <a:bodyPr rtlCol="0">
            <a:noAutofit/>
          </a:bodyPr>
          <a:lstStyle/>
          <a:p>
            <a:pPr algn="l"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sp>
        <p:nvSpPr>
          <p:cNvPr id="19" name="TextBox 18"/>
          <p:cNvSpPr txBox="1"/>
          <p:nvPr/>
        </p:nvSpPr>
        <p:spPr>
          <a:xfrm>
            <a:off x="7915772" y="0"/>
            <a:ext cx="1186027" cy="523220"/>
          </a:xfrm>
          <a:prstGeom prst="rect">
            <a:avLst/>
          </a:prstGeom>
          <a:solidFill>
            <a:schemeClr val="bg1"/>
          </a:solidFill>
        </p:spPr>
        <p:txBody>
          <a:bodyPr wrap="square" rtlCol="0">
            <a:spAutoFit/>
          </a:bodyPr>
          <a:lstStyle/>
          <a:p>
            <a:r>
              <a:rPr lang="en-US" sz="2800" b="1" dirty="0">
                <a:solidFill>
                  <a:srgbClr val="0070C0"/>
                </a:solidFill>
              </a:rPr>
              <a:t>MISI </a:t>
            </a:r>
            <a:r>
              <a:rPr lang="id-ID" sz="2800" b="1" dirty="0">
                <a:solidFill>
                  <a:srgbClr val="0070C0"/>
                </a:solidFill>
              </a:rPr>
              <a:t>5</a:t>
            </a:r>
            <a:endParaRPr lang="en-US" sz="2800" b="1" dirty="0">
              <a:solidFill>
                <a:srgbClr val="0070C0"/>
              </a:solidFill>
            </a:endParaRPr>
          </a:p>
        </p:txBody>
      </p:sp>
      <p:sp>
        <p:nvSpPr>
          <p:cNvPr id="16" name="TextBox 15"/>
          <p:cNvSpPr txBox="1"/>
          <p:nvPr/>
        </p:nvSpPr>
        <p:spPr>
          <a:xfrm>
            <a:off x="2540124" y="457200"/>
            <a:ext cx="6561675" cy="830997"/>
          </a:xfrm>
          <a:prstGeom prst="rect">
            <a:avLst/>
          </a:prstGeom>
          <a:noFill/>
        </p:spPr>
        <p:txBody>
          <a:bodyPr wrap="square" rtlCol="0">
            <a:spAutoFit/>
          </a:bodyPr>
          <a:lstStyle/>
          <a:p>
            <a:r>
              <a:rPr lang="id-ID" sz="1600" dirty="0"/>
              <a:t>MISI KELIMA : Meningkatkan KehidupanSosial, Seni dan Budaya, Peran Pemuda dan Olah Raga serta Pengembangan Pariwisata dalam Bingkai Kearifan </a:t>
            </a:r>
            <a:r>
              <a:rPr lang="id-ID" sz="1600" dirty="0" smtClean="0"/>
              <a:t>Lokal</a:t>
            </a:r>
            <a:endParaRPr lang="en-US" sz="4800" dirty="0">
              <a:ea typeface="Calibri"/>
              <a:cs typeface="Times New Roman"/>
            </a:endParaRPr>
          </a:p>
        </p:txBody>
      </p:sp>
    </p:spTree>
    <p:extLst>
      <p:ext uri="{BB962C8B-B14F-4D97-AF65-F5344CB8AC3E}">
        <p14:creationId xmlns:p14="http://schemas.microsoft.com/office/powerpoint/2010/main" val="18700938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03248510"/>
              </p:ext>
            </p:extLst>
          </p:nvPr>
        </p:nvGraphicFramePr>
        <p:xfrm>
          <a:off x="152462" y="1214422"/>
          <a:ext cx="8839203" cy="4694328"/>
        </p:xfrm>
        <a:graphic>
          <a:graphicData uri="http://schemas.openxmlformats.org/drawingml/2006/table">
            <a:tbl>
              <a:tblPr firstRow="1" bandRow="1">
                <a:tableStyleId>{5C22544A-7EE6-4342-B048-85BDC9FD1C3A}</a:tableStyleId>
              </a:tblPr>
              <a:tblGrid>
                <a:gridCol w="432089"/>
                <a:gridCol w="1251568"/>
                <a:gridCol w="561219"/>
                <a:gridCol w="701524"/>
                <a:gridCol w="701524"/>
                <a:gridCol w="911981"/>
                <a:gridCol w="841829"/>
                <a:gridCol w="841829"/>
                <a:gridCol w="911981"/>
                <a:gridCol w="841829"/>
                <a:gridCol w="841830"/>
              </a:tblGrid>
              <a:tr h="500066">
                <a:tc rowSpan="2">
                  <a:txBody>
                    <a:bodyPr/>
                    <a:lstStyle/>
                    <a:p>
                      <a:pPr algn="ctr"/>
                      <a:r>
                        <a:rPr lang="en-US" sz="1100" b="1" dirty="0" smtClean="0">
                          <a:solidFill>
                            <a:srgbClr val="002060"/>
                          </a:solidFill>
                          <a:latin typeface="+mn-lt"/>
                          <a:cs typeface="Arial" pitchFamily="34" charset="0"/>
                        </a:rPr>
                        <a:t>No. </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en-US" sz="1100" b="1" dirty="0" err="1" smtClean="0">
                          <a:solidFill>
                            <a:srgbClr val="002060"/>
                          </a:solidFill>
                          <a:latin typeface="+mn-lt"/>
                          <a:cs typeface="Arial" pitchFamily="34" charset="0"/>
                        </a:rPr>
                        <a:t>Indikator</a:t>
                      </a:r>
                      <a:r>
                        <a:rPr lang="id-ID" sz="1100" b="1" dirty="0" smtClean="0">
                          <a:solidFill>
                            <a:srgbClr val="002060"/>
                          </a:solidFill>
                          <a:latin typeface="+mn-lt"/>
                          <a:cs typeface="Arial" pitchFamily="34" charset="0"/>
                        </a:rPr>
                        <a:t> Kinerja</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S</a:t>
                      </a:r>
                      <a:r>
                        <a:rPr lang="en-US" sz="1100" b="1" dirty="0" err="1" smtClean="0">
                          <a:solidFill>
                            <a:srgbClr val="002060"/>
                          </a:solidFill>
                          <a:latin typeface="+mn-lt"/>
                          <a:cs typeface="Arial" pitchFamily="34" charset="0"/>
                        </a:rPr>
                        <a:t>atuan</a:t>
                      </a:r>
                      <a:endParaRPr lang="en-US" sz="1100" b="1" dirty="0">
                        <a:solidFill>
                          <a:srgbClr val="002060"/>
                        </a:solidFill>
                        <a:latin typeface="+mn-lt"/>
                        <a:cs typeface="Arial" pitchFamily="34" charset="0"/>
                      </a:endParaRPr>
                    </a:p>
                  </a:txBody>
                  <a:tcPr marL="0" marR="0" marT="0" marB="0" anchor="ctr">
                    <a:solidFill>
                      <a:schemeClr val="accent5">
                        <a:lumMod val="60000"/>
                        <a:lumOff val="40000"/>
                      </a:schemeClr>
                    </a:solidFill>
                  </a:tcPr>
                </a:tc>
                <a:tc rowSpan="2">
                  <a:txBody>
                    <a:bodyPr/>
                    <a:lstStyle/>
                    <a:p>
                      <a:pPr algn="ctr"/>
                      <a:r>
                        <a:rPr lang="id-ID" sz="1100" b="1" dirty="0" smtClean="0">
                          <a:solidFill>
                            <a:srgbClr val="002060"/>
                          </a:solidFill>
                          <a:latin typeface="+mn-lt"/>
                          <a:cs typeface="Arial" pitchFamily="34" charset="0"/>
                        </a:rPr>
                        <a:t>Capaian Kondisi Awal Tahun 2012</a:t>
                      </a:r>
                      <a:endParaRPr lang="en-US" sz="1100" b="1" dirty="0">
                        <a:solidFill>
                          <a:srgbClr val="002060"/>
                        </a:solidFill>
                        <a:latin typeface="+mn-lt"/>
                        <a:cs typeface="Arial" pitchFamily="34" charset="0"/>
                      </a:endParaRPr>
                    </a:p>
                  </a:txBody>
                  <a:tcPr anchor="ctr">
                    <a:solidFill>
                      <a:srgbClr val="92D05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100" dirty="0" smtClean="0">
                          <a:solidFill>
                            <a:schemeClr val="tx2">
                              <a:lumMod val="75000"/>
                            </a:schemeClr>
                          </a:solidFill>
                        </a:rPr>
                        <a:t>Target/ Realisasi</a:t>
                      </a:r>
                    </a:p>
                  </a:txBody>
                  <a:tcPr anchor="ctr">
                    <a:solidFill>
                      <a:srgbClr val="92D050"/>
                    </a:solidFill>
                  </a:tcPr>
                </a:tc>
                <a:tc gridSpan="6">
                  <a:txBody>
                    <a:bodyPr/>
                    <a:lstStyle/>
                    <a:p>
                      <a:pPr algn="ctr"/>
                      <a:r>
                        <a:rPr lang="id-ID" sz="1100" b="1" dirty="0" smtClean="0">
                          <a:solidFill>
                            <a:srgbClr val="002060"/>
                          </a:solidFill>
                          <a:latin typeface="+mn-lt"/>
                          <a:cs typeface="Arial" pitchFamily="34" charset="0"/>
                        </a:rPr>
                        <a:t>Target</a:t>
                      </a:r>
                      <a:r>
                        <a:rPr lang="en-US" sz="1100" b="1" dirty="0" smtClean="0">
                          <a:solidFill>
                            <a:srgbClr val="002060"/>
                          </a:solidFill>
                          <a:latin typeface="+mn-lt"/>
                          <a:cs typeface="Arial" pitchFamily="34" charset="0"/>
                        </a:rPr>
                        <a:t>/</a:t>
                      </a:r>
                      <a:r>
                        <a:rPr lang="en-US" sz="1100" b="1" dirty="0" err="1" smtClean="0">
                          <a:solidFill>
                            <a:srgbClr val="002060"/>
                          </a:solidFill>
                          <a:latin typeface="+mn-lt"/>
                          <a:cs typeface="Arial" pitchFamily="34" charset="0"/>
                        </a:rPr>
                        <a:t>Realisasi</a:t>
                      </a:r>
                      <a:r>
                        <a:rPr lang="id-ID" sz="1100" b="1" dirty="0" smtClean="0">
                          <a:solidFill>
                            <a:srgbClr val="002060"/>
                          </a:solidFill>
                          <a:latin typeface="+mn-lt"/>
                          <a:cs typeface="Arial" pitchFamily="34" charset="0"/>
                        </a:rPr>
                        <a:t> Capaian Setiap Tahun</a:t>
                      </a:r>
                      <a:endParaRPr lang="en-US" sz="1100" b="1" dirty="0">
                        <a:solidFill>
                          <a:srgbClr val="002060"/>
                        </a:solidFill>
                        <a:latin typeface="+mn-lt"/>
                        <a:cs typeface="Arial" pitchFamily="34" charset="0"/>
                      </a:endParaRPr>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chemeClr val="accent5">
                        <a:lumMod val="60000"/>
                        <a:lumOff val="40000"/>
                      </a:schemeClr>
                    </a:solidFill>
                  </a:tcPr>
                </a:tc>
              </a:tr>
              <a:tr h="480021">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pPr algn="ctr">
                        <a:lnSpc>
                          <a:spcPct val="115000"/>
                        </a:lnSpc>
                        <a:spcBef>
                          <a:spcPts val="600"/>
                        </a:spcBef>
                        <a:spcAft>
                          <a:spcPts val="600"/>
                        </a:spcAft>
                      </a:pPr>
                      <a:endParaRPr lang="id-ID" sz="1100" dirty="0">
                        <a:effectLst/>
                        <a:latin typeface="Calibri"/>
                        <a:ea typeface="Times New Roman"/>
                        <a:cs typeface="Times New Roman"/>
                      </a:endParaRPr>
                    </a:p>
                  </a:txBody>
                  <a:tcPr marL="68580" marR="68580" marT="0" marB="0">
                    <a:solidFill>
                      <a:schemeClr val="accent5">
                        <a:lumMod val="60000"/>
                        <a:lumOff val="40000"/>
                      </a:schemeClr>
                    </a:solidFill>
                  </a:tcPr>
                </a:tc>
                <a:tc vMerge="1">
                  <a:txBody>
                    <a:bodyPr/>
                    <a:lstStyle/>
                    <a:p>
                      <a:endParaRPr lang="id-ID"/>
                    </a:p>
                  </a:txBody>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2013</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2014</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2015</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2016</a:t>
                      </a:r>
                      <a:endParaRPr lang="id-ID" sz="1100" b="1" dirty="0">
                        <a:solidFill>
                          <a:srgbClr val="002060"/>
                        </a:solidFill>
                        <a:effectLst/>
                        <a:latin typeface="+mn-lt"/>
                        <a:ea typeface="Times New Roman"/>
                        <a:cs typeface="Arial" pitchFamily="34" charset="0"/>
                      </a:endParaRPr>
                    </a:p>
                  </a:txBody>
                  <a:tcPr marL="68580" marR="68580" marT="0" marB="0" anchor="ctr">
                    <a:solidFill>
                      <a:srgbClr val="FFCC66"/>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2017</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Bef>
                          <a:spcPts val="600"/>
                        </a:spcBef>
                        <a:spcAft>
                          <a:spcPts val="600"/>
                        </a:spcAft>
                      </a:pPr>
                      <a:r>
                        <a:rPr lang="id-ID" sz="1100" b="1" dirty="0" smtClean="0">
                          <a:solidFill>
                            <a:srgbClr val="002060"/>
                          </a:solidFill>
                          <a:effectLst/>
                          <a:latin typeface="+mn-lt"/>
                          <a:ea typeface="Times New Roman"/>
                          <a:cs typeface="Arial" pitchFamily="34" charset="0"/>
                        </a:rPr>
                        <a:t>2018</a:t>
                      </a:r>
                      <a:endParaRPr lang="id-ID" sz="1100" b="1" dirty="0">
                        <a:solidFill>
                          <a:srgbClr val="002060"/>
                        </a:solidFill>
                        <a:effectLst/>
                        <a:latin typeface="+mn-lt"/>
                        <a:ea typeface="Times New Roman"/>
                        <a:cs typeface="Arial" pitchFamily="34" charset="0"/>
                      </a:endParaRPr>
                    </a:p>
                  </a:txBody>
                  <a:tcPr marL="68580" marR="68580" marT="0" marB="0" anchor="ctr">
                    <a:solidFill>
                      <a:schemeClr val="accent6">
                        <a:lumMod val="75000"/>
                      </a:schemeClr>
                    </a:solidFill>
                  </a:tcPr>
                </a:tc>
              </a:tr>
              <a:tr h="305797">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3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peran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masyarakat</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dalam</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pembangunan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olahraga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seni</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budaya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pariwisata</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357190">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1</a:t>
                      </a:r>
                      <a:r>
                        <a:rPr lang="en-US" sz="1000" dirty="0" smtClean="0">
                          <a:latin typeface="Arial"/>
                          <a:ea typeface="Times New Roman"/>
                          <a:cs typeface="Times New Roman"/>
                        </a:rPr>
                        <a:t>.</a:t>
                      </a:r>
                      <a:endParaRPr lang="en-US" sz="1100" dirty="0">
                        <a:latin typeface="Calibri"/>
                        <a:ea typeface="Times New Roman"/>
                        <a:cs typeface="Times New Roman"/>
                      </a:endParaRPr>
                    </a:p>
                  </a:txBody>
                  <a:tcPr marL="68580" marR="68580" marT="0" marB="0" anchor="ct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Jumlah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Kunjungan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Wisatawan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Mancanegara</a:t>
                      </a:r>
                      <a:r>
                        <a:rPr lang="en-US" sz="1000" dirty="0">
                          <a:solidFill>
                            <a:srgbClr val="000000"/>
                          </a:solidFill>
                          <a:latin typeface="Arial"/>
                          <a:ea typeface="Times New Roman"/>
                          <a:cs typeface="Times New Roman"/>
                        </a:rPr>
                        <a:t> (target </a:t>
                      </a:r>
                      <a:r>
                        <a:rPr lang="en-US" sz="1000" dirty="0" err="1">
                          <a:solidFill>
                            <a:srgbClr val="000000"/>
                          </a:solidFill>
                          <a:latin typeface="Arial"/>
                          <a:ea typeface="Times New Roman"/>
                          <a:cs typeface="Times New Roman"/>
                        </a:rPr>
                        <a:t>optimis</a:t>
                      </a:r>
                      <a:r>
                        <a:rPr lang="en-US" sz="1000" dirty="0">
                          <a:solidFill>
                            <a:srgbClr val="000000"/>
                          </a:solidFill>
                          <a:latin typeface="Arial"/>
                          <a:ea typeface="Times New Roman"/>
                          <a:cs typeface="Times New Roman"/>
                        </a:rPr>
                        <a:t>)</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Ribu</a:t>
                      </a:r>
                      <a:r>
                        <a:rPr lang="en-US" sz="1000" dirty="0">
                          <a:solidFill>
                            <a:srgbClr val="000000"/>
                          </a:solidFill>
                          <a:latin typeface="Arial"/>
                          <a:ea typeface="Times New Roman"/>
                          <a:cs typeface="Times New Roman"/>
                        </a:rPr>
                        <a:t> Orang</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800</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900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1000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1250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1500</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1750</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2000</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499496">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100" dirty="0" smtClean="0">
                          <a:latin typeface="Calibri"/>
                          <a:ea typeface="Times New Roman"/>
                          <a:cs typeface="Times New Roman"/>
                        </a:rPr>
                        <a:t>893.937</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902,735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2</a:t>
                      </a:r>
                      <a:r>
                        <a:rPr lang="en-US" sz="1000" dirty="0" smtClean="0">
                          <a:latin typeface="Arial"/>
                          <a:ea typeface="Times New Roman"/>
                          <a:cs typeface="Times New Roman"/>
                        </a:rPr>
                        <a:t>.</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nSpc>
                          <a:spcPct val="115000"/>
                        </a:lnSpc>
                        <a:spcBef>
                          <a:spcPts val="600"/>
                        </a:spcBef>
                        <a:spcAft>
                          <a:spcPts val="600"/>
                        </a:spcAft>
                      </a:pPr>
                      <a:r>
                        <a:rPr lang="en-US" sz="1000" dirty="0" err="1">
                          <a:solidFill>
                            <a:srgbClr val="000000"/>
                          </a:solidFill>
                          <a:latin typeface="Arial"/>
                          <a:ea typeface="Times New Roman"/>
                          <a:cs typeface="Times New Roman"/>
                        </a:rPr>
                        <a:t>Jumlah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Karya</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Seni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Budaya</a:t>
                      </a:r>
                      <a:r>
                        <a:rPr lang="en-US" sz="1000" dirty="0">
                          <a:solidFill>
                            <a:srgbClr val="000000"/>
                          </a:solidFill>
                          <a:latin typeface="Arial"/>
                          <a:ea typeface="Times New Roman"/>
                          <a:cs typeface="Times New Roman"/>
                        </a:rPr>
                        <a:t> yang </a:t>
                      </a:r>
                      <a:r>
                        <a:rPr lang="en-US" sz="1000" dirty="0" err="1">
                          <a:solidFill>
                            <a:srgbClr val="000000"/>
                          </a:solidFill>
                          <a:latin typeface="Arial"/>
                          <a:ea typeface="Times New Roman"/>
                          <a:cs typeface="Times New Roman"/>
                        </a:rPr>
                        <a:t>didaftarkan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untuk</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memperoleh</a:t>
                      </a:r>
                      <a:r>
                        <a:rPr lang="en-US" sz="1000" dirty="0">
                          <a:solidFill>
                            <a:srgbClr val="000000"/>
                          </a:solidFill>
                          <a:latin typeface="Arial"/>
                          <a:ea typeface="Times New Roman"/>
                          <a:cs typeface="Times New Roman"/>
                        </a:rPr>
                        <a:t> HAKI/</a:t>
                      </a:r>
                      <a:r>
                        <a:rPr lang="en-US" sz="1000" dirty="0" err="1">
                          <a:solidFill>
                            <a:srgbClr val="000000"/>
                          </a:solidFill>
                          <a:latin typeface="Arial"/>
                          <a:ea typeface="Times New Roman"/>
                          <a:cs typeface="Times New Roman"/>
                        </a:rPr>
                        <a:t>sertifikasi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Badan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Internasional</a:t>
                      </a:r>
                      <a:endParaRPr lang="en-US" sz="1100" dirty="0">
                        <a:latin typeface="Calibri"/>
                        <a:ea typeface="Times New Roman"/>
                        <a:cs typeface="Times New Roman"/>
                      </a:endParaRPr>
                    </a:p>
                  </a:txBody>
                  <a:tcPr marL="68580" marR="68580" marT="0" marB="0" anchor="ctr">
                    <a:solidFill>
                      <a:srgbClr val="FF0000"/>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Buah</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a:solidFill>
                            <a:srgbClr val="000000"/>
                          </a:solidFill>
                          <a:latin typeface="Arial"/>
                          <a:ea typeface="Times New Roman"/>
                          <a:cs typeface="Times New Roman"/>
                        </a:rPr>
                        <a:t>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a:solidFill>
                            <a:srgbClr val="000000"/>
                          </a:solidFill>
                          <a:latin typeface="Arial"/>
                          <a:ea typeface="Times New Roman"/>
                          <a:cs typeface="Times New Roman"/>
                        </a:rPr>
                        <a:t>7</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id-ID" sz="1000" dirty="0">
                          <a:solidFill>
                            <a:srgbClr val="000000"/>
                          </a:solidFill>
                          <a:latin typeface="Arial"/>
                          <a:ea typeface="Times New Roman"/>
                          <a:cs typeface="Times New Roman"/>
                        </a:rPr>
                        <a:t>9</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id-ID" sz="1000" dirty="0">
                          <a:solidFill>
                            <a:srgbClr val="000000"/>
                          </a:solidFill>
                          <a:latin typeface="Arial"/>
                          <a:ea typeface="Times New Roman"/>
                          <a:cs typeface="Times New Roman"/>
                        </a:rPr>
                        <a:t>11</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357190">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FF0000"/>
                    </a:solid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800" dirty="0" smtClean="0">
                          <a:latin typeface="Calibri"/>
                          <a:ea typeface="Times New Roman"/>
                          <a:cs typeface="Times New Roman"/>
                        </a:rPr>
                        <a:t>n/a</a:t>
                      </a:r>
                      <a:endParaRPr lang="en-US" sz="18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chemeClr val="accent6">
                        <a:lumMod val="75000"/>
                      </a:schemeClr>
                    </a:solidFill>
                  </a:tcPr>
                </a:tc>
              </a:tr>
              <a:tr h="357190">
                <a:tc gridSpan="11">
                  <a:txBody>
                    <a:bodyPr/>
                    <a:lstStyle/>
                    <a:p>
                      <a:pPr marL="0" marR="0">
                        <a:lnSpc>
                          <a:spcPct val="115000"/>
                        </a:lnSpc>
                        <a:spcBef>
                          <a:spcPts val="600"/>
                        </a:spcBef>
                        <a:spcAft>
                          <a:spcPts val="600"/>
                        </a:spcAft>
                      </a:pPr>
                      <a:r>
                        <a:rPr lang="en-US" sz="1000" b="1" dirty="0" err="1">
                          <a:solidFill>
                            <a:srgbClr val="FF0000"/>
                          </a:solidFill>
                          <a:latin typeface="Arial"/>
                          <a:ea typeface="Times New Roman"/>
                          <a:cs typeface="Times New Roman"/>
                        </a:rPr>
                        <a:t>Sasaran</a:t>
                      </a:r>
                      <a:r>
                        <a:rPr lang="en-US" sz="1000" b="1" dirty="0">
                          <a:solidFill>
                            <a:srgbClr val="FF0000"/>
                          </a:solidFill>
                          <a:latin typeface="Arial"/>
                          <a:ea typeface="Times New Roman"/>
                          <a:cs typeface="Times New Roman"/>
                        </a:rPr>
                        <a:t> 4 : </a:t>
                      </a:r>
                      <a:r>
                        <a:rPr lang="en-US" sz="1000" b="1" dirty="0" err="1">
                          <a:solidFill>
                            <a:srgbClr val="FF0000"/>
                          </a:solidFill>
                          <a:latin typeface="Arial"/>
                          <a:ea typeface="Times New Roman"/>
                          <a:cs typeface="Times New Roman"/>
                        </a:rPr>
                        <a:t>Meningkatnya</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kualitas</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kehidupan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masyarakat</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dan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kerukunan</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antar</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umat</a:t>
                      </a:r>
                      <a:r>
                        <a:rPr lang="en-US" sz="1000" b="1" dirty="0">
                          <a:solidFill>
                            <a:srgbClr val="FF0000"/>
                          </a:solidFill>
                          <a:latin typeface="Arial"/>
                          <a:ea typeface="Times New Roman"/>
                          <a:cs typeface="Times New Roman"/>
                        </a:rPr>
                        <a:t> </a:t>
                      </a:r>
                      <a:r>
                        <a:rPr lang="en-US" sz="1000" b="1" dirty="0" err="1">
                          <a:solidFill>
                            <a:srgbClr val="FF0000"/>
                          </a:solidFill>
                          <a:latin typeface="Arial"/>
                          <a:ea typeface="Times New Roman"/>
                          <a:cs typeface="Times New Roman"/>
                        </a:rPr>
                        <a:t>beragama</a:t>
                      </a:r>
                      <a:endParaRPr lang="en-US" sz="1100" b="1" dirty="0">
                        <a:solidFill>
                          <a:srgbClr val="FF0000"/>
                        </a:solidFill>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solidFill>
                      <a:srgbClr val="92D050"/>
                    </a:solidFill>
                  </a:tcPr>
                </a:tc>
                <a:tc hMerge="1">
                  <a:txBody>
                    <a:bodyPr/>
                    <a:lstStyle/>
                    <a:p>
                      <a:endParaRPr lang="id-ID"/>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rgbClr val="FFCC66"/>
                    </a:solidFill>
                  </a:tcPr>
                </a:tc>
                <a:tc hMerge="1">
                  <a:txBody>
                    <a:bodyPr/>
                    <a:lstStyle/>
                    <a:p>
                      <a:endParaRPr lang="en-US"/>
                    </a:p>
                  </a:txBody>
                  <a:tcPr/>
                </a:tc>
                <a:tc hMerge="1">
                  <a:txBody>
                    <a:bodyPr/>
                    <a:lstStyle/>
                    <a:p>
                      <a:endParaRPr lang="en-US"/>
                    </a:p>
                  </a:txBody>
                  <a:tcPr>
                    <a:solidFill>
                      <a:schemeClr val="accent6">
                        <a:lumMod val="75000"/>
                      </a:schemeClr>
                    </a:solidFill>
                  </a:tcPr>
                </a:tc>
              </a:tr>
              <a:tr h="571504">
                <a:tc rowSpan="2">
                  <a:txBody>
                    <a:bodyPr/>
                    <a:lstStyle/>
                    <a:p>
                      <a:pPr marL="0" marR="0" algn="ctr">
                        <a:lnSpc>
                          <a:spcPct val="115000"/>
                        </a:lnSpc>
                        <a:spcBef>
                          <a:spcPts val="600"/>
                        </a:spcBef>
                        <a:spcAft>
                          <a:spcPts val="600"/>
                        </a:spcAft>
                      </a:pPr>
                      <a:r>
                        <a:rPr lang="id-ID" sz="1000" dirty="0" smtClean="0">
                          <a:latin typeface="Arial"/>
                          <a:ea typeface="Times New Roman"/>
                          <a:cs typeface="Times New Roman"/>
                        </a:rPr>
                        <a:t>1</a:t>
                      </a:r>
                      <a:r>
                        <a:rPr lang="en-US" sz="1000" dirty="0" smtClean="0">
                          <a:latin typeface="Arial"/>
                          <a:ea typeface="Times New Roman"/>
                          <a:cs typeface="Times New Roman"/>
                        </a:rPr>
                        <a:t>.</a:t>
                      </a:r>
                      <a:endParaRPr lang="en-US" sz="1100" dirty="0">
                        <a:latin typeface="Calibri"/>
                        <a:ea typeface="Times New Roman"/>
                        <a:cs typeface="Times New Roman"/>
                      </a:endParaRPr>
                    </a:p>
                  </a:txBody>
                  <a:tcPr marL="68580" marR="68580" marT="0" marB="0" anchor="ctr">
                    <a:solidFill>
                      <a:schemeClr val="accent1">
                        <a:lumMod val="20000"/>
                        <a:lumOff val="80000"/>
                      </a:schemeClr>
                    </a:solidFill>
                  </a:tcPr>
                </a:tc>
                <a:tc rowSpan="2">
                  <a:txBody>
                    <a:bodyPr/>
                    <a:lstStyle/>
                    <a:p>
                      <a:pPr marL="0" marR="0">
                        <a:lnSpc>
                          <a:spcPct val="115000"/>
                        </a:lnSpc>
                        <a:spcBef>
                          <a:spcPts val="600"/>
                        </a:spcBef>
                        <a:spcAft>
                          <a:spcPts val="600"/>
                        </a:spcAft>
                      </a:pPr>
                      <a:r>
                        <a:rPr lang="en-US" sz="1000" dirty="0">
                          <a:solidFill>
                            <a:srgbClr val="000000"/>
                          </a:solidFill>
                          <a:latin typeface="Arial"/>
                          <a:ea typeface="Times New Roman"/>
                          <a:cs typeface="Times New Roman"/>
                        </a:rPr>
                        <a:t>Tingkat </a:t>
                      </a:r>
                      <a:r>
                        <a:rPr lang="en-US" sz="1000" dirty="0" err="1">
                          <a:solidFill>
                            <a:srgbClr val="000000"/>
                          </a:solidFill>
                          <a:latin typeface="Arial"/>
                          <a:ea typeface="Times New Roman"/>
                          <a:cs typeface="Times New Roman"/>
                        </a:rPr>
                        <a:t>Harmonisasi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Kerukunan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Antar</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Umat</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Beragama</a:t>
                      </a:r>
                      <a:endParaRPr lang="en-US" sz="1100" dirty="0">
                        <a:latin typeface="Calibri"/>
                        <a:ea typeface="Times New Roman"/>
                        <a:cs typeface="Times New Roman"/>
                      </a:endParaRPr>
                    </a:p>
                  </a:txBody>
                  <a:tcPr marL="68580" marR="68580" marT="0" marB="0" anchor="ctr">
                    <a:solidFill>
                      <a:schemeClr val="accent1">
                        <a:lumMod val="20000"/>
                        <a:lumOff val="80000"/>
                      </a:schemeClr>
                    </a:solidFill>
                  </a:tcPr>
                </a:tc>
                <a:tc rowSpan="2">
                  <a:txBody>
                    <a:bodyPr/>
                    <a:lstStyle/>
                    <a:p>
                      <a:pPr marL="0" marR="0" algn="ctr">
                        <a:lnSpc>
                          <a:spcPct val="115000"/>
                        </a:lnSpc>
                        <a:spcBef>
                          <a:spcPts val="600"/>
                        </a:spcBef>
                        <a:spcAft>
                          <a:spcPts val="600"/>
                        </a:spcAft>
                      </a:pPr>
                      <a:r>
                        <a:rPr lang="en-US" sz="1000" dirty="0" err="1">
                          <a:solidFill>
                            <a:srgbClr val="000000"/>
                          </a:solidFill>
                          <a:latin typeface="Arial"/>
                          <a:ea typeface="Times New Roman"/>
                          <a:cs typeface="Times New Roman"/>
                        </a:rPr>
                        <a:t>Poin</a:t>
                      </a:r>
                      <a:endParaRPr lang="en-US" sz="1100"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600"/>
                        </a:spcBef>
                        <a:spcAft>
                          <a:spcPts val="600"/>
                        </a:spcAft>
                      </a:pPr>
                      <a:r>
                        <a:rPr lang="id-ID" sz="1000" dirty="0" smtClean="0">
                          <a:solidFill>
                            <a:srgbClr val="000000"/>
                          </a:solidFill>
                          <a:latin typeface="Arial"/>
                          <a:ea typeface="Times New Roman"/>
                          <a:cs typeface="Times New Roman"/>
                        </a:rPr>
                        <a:t>2</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T</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3</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4</a:t>
                      </a: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a:t>
                      </a: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r>
                        <a:rPr lang="en-US" sz="1000" dirty="0">
                          <a:solidFill>
                            <a:srgbClr val="000000"/>
                          </a:solidFill>
                          <a:latin typeface="Arial"/>
                          <a:ea typeface="Times New Roman"/>
                          <a:cs typeface="Times New Roman"/>
                        </a:rPr>
                        <a:t>5</a:t>
                      </a:r>
                      <a:endParaRPr lang="en-US" sz="1100" dirty="0">
                        <a:latin typeface="Calibri"/>
                        <a:ea typeface="Times New Roman"/>
                        <a:cs typeface="Times New Roman"/>
                      </a:endParaRPr>
                    </a:p>
                  </a:txBody>
                  <a:tcPr marL="68580" marR="68580" marT="0" marB="0" anchor="ctr">
                    <a:solidFill>
                      <a:schemeClr val="accent6">
                        <a:lumMod val="75000"/>
                      </a:schemeClr>
                    </a:solidFill>
                  </a:tcPr>
                </a:tc>
              </a:tr>
              <a:tr h="571504">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oFill/>
                  </a:tcPr>
                </a:tc>
                <a:tc vMerge="1">
                  <a:txBody>
                    <a:bodyPr/>
                    <a:lstStyle/>
                    <a:p>
                      <a:pPr marL="0" marR="0">
                        <a:lnSpc>
                          <a:spcPct val="115000"/>
                        </a:lnSpc>
                        <a:spcBef>
                          <a:spcPts val="600"/>
                        </a:spcBef>
                        <a:spcAft>
                          <a:spcPts val="600"/>
                        </a:spcAft>
                      </a:pPr>
                      <a:endParaRPr lang="en-US" sz="1100" dirty="0">
                        <a:latin typeface="Calibri"/>
                        <a:ea typeface="Times New Roman"/>
                        <a:cs typeface="Times New Roman"/>
                      </a:endParaRPr>
                    </a:p>
                  </a:txBody>
                  <a:tcPr marL="68580" marR="68580" marT="0" marB="0">
                    <a:noFill/>
                  </a:tcPr>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tc>
                <a:tc vMerge="1">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solidFill>
                      <a:srgbClr val="92D050"/>
                    </a:solidFill>
                  </a:tcPr>
                </a:tc>
                <a:tc>
                  <a:txBody>
                    <a:bodyPr/>
                    <a:lstStyle/>
                    <a:p>
                      <a:pPr marL="0" marR="0" algn="ctr">
                        <a:lnSpc>
                          <a:spcPct val="115000"/>
                        </a:lnSpc>
                        <a:spcBef>
                          <a:spcPts val="600"/>
                        </a:spcBef>
                        <a:spcAft>
                          <a:spcPts val="600"/>
                        </a:spcAft>
                      </a:pPr>
                      <a:r>
                        <a:rPr lang="id-ID" sz="1100" dirty="0" smtClean="0">
                          <a:latin typeface="Calibri"/>
                          <a:ea typeface="Times New Roman"/>
                          <a:cs typeface="Times New Roman"/>
                        </a:rPr>
                        <a:t>R</a:t>
                      </a:r>
                      <a:endParaRPr lang="en-US" sz="1100" dirty="0">
                        <a:latin typeface="Calibri"/>
                        <a:ea typeface="Times New Roman"/>
                        <a:cs typeface="Times New Roman"/>
                      </a:endParaRPr>
                    </a:p>
                  </a:txBody>
                  <a:tcPr marL="68580" marR="68580" marT="0" marB="0" anchor="ctr">
                    <a:solidFill>
                      <a:srgbClr val="92D050"/>
                    </a:solidFill>
                  </a:tcPr>
                </a:tc>
                <a:tc>
                  <a:txBody>
                    <a:bodyPr/>
                    <a:lstStyle/>
                    <a:p>
                      <a:pPr marL="0" marR="0" algn="ctr">
                        <a:lnSpc>
                          <a:spcPct val="115000"/>
                        </a:lnSpc>
                        <a:spcBef>
                          <a:spcPts val="600"/>
                        </a:spcBef>
                        <a:spcAft>
                          <a:spcPts val="600"/>
                        </a:spcAft>
                      </a:pPr>
                      <a:r>
                        <a:rPr lang="en-US" sz="1800" dirty="0" smtClean="0">
                          <a:latin typeface="Calibri"/>
                          <a:ea typeface="Times New Roman"/>
                          <a:cs typeface="Times New Roman"/>
                        </a:rPr>
                        <a:t>n/a</a:t>
                      </a:r>
                      <a:endParaRPr lang="en-US" sz="18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r>
                        <a:rPr lang="en-US" sz="1800" dirty="0" smtClean="0">
                          <a:latin typeface="Calibri"/>
                          <a:ea typeface="Times New Roman"/>
                          <a:cs typeface="Times New Roman"/>
                        </a:rPr>
                        <a:t>n/a</a:t>
                      </a:r>
                      <a:endParaRPr lang="en-US" sz="1800" dirty="0">
                        <a:latin typeface="Calibri"/>
                        <a:ea typeface="Times New Roman"/>
                        <a:cs typeface="Times New Roman"/>
                      </a:endParaRPr>
                    </a:p>
                  </a:txBody>
                  <a:tcPr marL="68580" marR="68580" marT="0" marB="0" anchor="ctr">
                    <a:solidFill>
                      <a:srgbClr val="00B0F0"/>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rgbClr val="FFCC66"/>
                    </a:solidFill>
                  </a:tcP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tc>
                <a:tc>
                  <a:txBody>
                    <a:bodyPr/>
                    <a:lstStyle/>
                    <a:p>
                      <a:pPr marL="0" marR="0" algn="ctr">
                        <a:lnSpc>
                          <a:spcPct val="115000"/>
                        </a:lnSpc>
                        <a:spcBef>
                          <a:spcPts val="600"/>
                        </a:spcBef>
                        <a:spcAft>
                          <a:spcPts val="600"/>
                        </a:spcAft>
                      </a:pPr>
                      <a:endParaRPr lang="en-US" sz="1100" dirty="0">
                        <a:latin typeface="Calibri"/>
                        <a:ea typeface="Times New Roman"/>
                        <a:cs typeface="Times New Roman"/>
                      </a:endParaRPr>
                    </a:p>
                  </a:txBody>
                  <a:tcPr marL="68580" marR="68580" marT="0" marB="0" anchor="ctr">
                    <a:solidFill>
                      <a:schemeClr val="accent6">
                        <a:lumMod val="75000"/>
                      </a:schemeClr>
                    </a:solidFill>
                  </a:tcPr>
                </a:tc>
              </a:tr>
            </a:tbl>
          </a:graphicData>
        </a:graphic>
      </p:graphicFrame>
      <p:grpSp>
        <p:nvGrpSpPr>
          <p:cNvPr id="2" name="Group 15"/>
          <p:cNvGrpSpPr/>
          <p:nvPr/>
        </p:nvGrpSpPr>
        <p:grpSpPr>
          <a:xfrm>
            <a:off x="107504" y="6446301"/>
            <a:ext cx="9788016" cy="279459"/>
            <a:chOff x="228600" y="6292644"/>
            <a:chExt cx="9788016" cy="279459"/>
          </a:xfrm>
        </p:grpSpPr>
        <p:grpSp>
          <p:nvGrpSpPr>
            <p:cNvPr id="3" name="Group 8"/>
            <p:cNvGrpSpPr/>
            <p:nvPr/>
          </p:nvGrpSpPr>
          <p:grpSpPr>
            <a:xfrm>
              <a:off x="228600" y="6295104"/>
              <a:ext cx="2777616" cy="276999"/>
              <a:chOff x="228600" y="6295104"/>
              <a:chExt cx="2777616" cy="276999"/>
            </a:xfrm>
          </p:grpSpPr>
          <p:sp>
            <p:nvSpPr>
              <p:cNvPr id="7" name="Rectangle 6"/>
              <p:cNvSpPr/>
              <p:nvPr/>
            </p:nvSpPr>
            <p:spPr>
              <a:xfrm>
                <a:off x="228600" y="6324600"/>
                <a:ext cx="381000" cy="228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67816" y="6295104"/>
                <a:ext cx="2438400" cy="276999"/>
              </a:xfrm>
              <a:prstGeom prst="rect">
                <a:avLst/>
              </a:prstGeom>
              <a:noFill/>
            </p:spPr>
            <p:txBody>
              <a:bodyPr wrap="square" rtlCol="0">
                <a:spAutoFit/>
              </a:bodyPr>
              <a:lstStyle/>
              <a:p>
                <a:r>
                  <a:rPr lang="en-US" sz="1200" dirty="0">
                    <a:solidFill>
                      <a:prstClr val="black"/>
                    </a:solidFill>
                  </a:rPr>
                  <a:t>= </a:t>
                </a:r>
                <a:r>
                  <a:rPr lang="en-US" sz="1200" dirty="0" err="1">
                    <a:solidFill>
                      <a:prstClr val="black"/>
                    </a:solidFill>
                  </a:rPr>
                  <a:t>Kondisi</a:t>
                </a:r>
                <a:r>
                  <a:rPr lang="en-US" sz="1200" dirty="0">
                    <a:solidFill>
                      <a:prstClr val="black"/>
                    </a:solidFill>
                  </a:rPr>
                  <a:t> </a:t>
                </a:r>
                <a:r>
                  <a:rPr lang="en-US" sz="1200" dirty="0" err="1">
                    <a:solidFill>
                      <a:prstClr val="black"/>
                    </a:solidFill>
                  </a:rPr>
                  <a:t>awal</a:t>
                </a:r>
                <a:r>
                  <a:rPr lang="en-US" sz="1200" dirty="0">
                    <a:solidFill>
                      <a:prstClr val="black"/>
                    </a:solidFill>
                  </a:rPr>
                  <a:t> 2012</a:t>
                </a:r>
              </a:p>
            </p:txBody>
          </p:sp>
        </p:grpSp>
        <p:grpSp>
          <p:nvGrpSpPr>
            <p:cNvPr id="4" name="Group 9"/>
            <p:cNvGrpSpPr/>
            <p:nvPr/>
          </p:nvGrpSpPr>
          <p:grpSpPr>
            <a:xfrm>
              <a:off x="3623184" y="6292644"/>
              <a:ext cx="2777616" cy="276999"/>
              <a:chOff x="228600" y="6295104"/>
              <a:chExt cx="2777616" cy="276999"/>
            </a:xfrm>
          </p:grpSpPr>
          <p:sp>
            <p:nvSpPr>
              <p:cNvPr id="11" name="Rectangle 10"/>
              <p:cNvSpPr/>
              <p:nvPr/>
            </p:nvSpPr>
            <p:spPr>
              <a:xfrm>
                <a:off x="228600" y="6324600"/>
                <a:ext cx="381000" cy="2286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Midterm Tahun 2016</a:t>
                </a:r>
              </a:p>
            </p:txBody>
          </p:sp>
        </p:grpSp>
        <p:grpSp>
          <p:nvGrpSpPr>
            <p:cNvPr id="5" name="Group 12"/>
            <p:cNvGrpSpPr/>
            <p:nvPr/>
          </p:nvGrpSpPr>
          <p:grpSpPr>
            <a:xfrm>
              <a:off x="7239000" y="6295104"/>
              <a:ext cx="2777616" cy="276999"/>
              <a:chOff x="228600" y="6295104"/>
              <a:chExt cx="2777616" cy="276999"/>
            </a:xfrm>
          </p:grpSpPr>
          <p:sp>
            <p:nvSpPr>
              <p:cNvPr id="14" name="Rectangle 13"/>
              <p:cNvSpPr/>
              <p:nvPr/>
            </p:nvSpPr>
            <p:spPr>
              <a:xfrm>
                <a:off x="228600" y="632460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7816" y="6295104"/>
                <a:ext cx="2438400" cy="276999"/>
              </a:xfrm>
              <a:prstGeom prst="rect">
                <a:avLst/>
              </a:prstGeom>
              <a:noFill/>
            </p:spPr>
            <p:txBody>
              <a:bodyPr wrap="square" rtlCol="0">
                <a:spAutoFit/>
              </a:bodyPr>
              <a:lstStyle/>
              <a:p>
                <a:r>
                  <a:rPr lang="en-US" sz="1200">
                    <a:solidFill>
                      <a:prstClr val="black"/>
                    </a:solidFill>
                  </a:rPr>
                  <a:t>= Kondisi Akhir 2018</a:t>
                </a:r>
              </a:p>
            </p:txBody>
          </p:sp>
        </p:grpSp>
      </p:grpSp>
      <p:sp>
        <p:nvSpPr>
          <p:cNvPr id="17" name="Title 3"/>
          <p:cNvSpPr>
            <a:spLocks noGrp="1"/>
          </p:cNvSpPr>
          <p:nvPr>
            <p:ph type="title"/>
          </p:nvPr>
        </p:nvSpPr>
        <p:spPr>
          <a:xfrm>
            <a:off x="0" y="0"/>
            <a:ext cx="9144000" cy="798732"/>
          </a:xfrm>
          <a:solidFill>
            <a:srgbClr val="FFC000"/>
          </a:solidFill>
        </p:spPr>
        <p:txBody>
          <a:bodyPr rtlCol="0">
            <a:noAutofit/>
          </a:bodyPr>
          <a:lstStyle/>
          <a:p>
            <a:pPr fontAlgn="auto">
              <a:spcAft>
                <a:spcPts val="0"/>
              </a:spcAft>
              <a:defRPr/>
            </a:pPr>
            <a:r>
              <a:rPr lang="id-ID" sz="2400" b="1" dirty="0" smtClean="0">
                <a:solidFill>
                  <a:srgbClr val="0000FF"/>
                </a:solidFill>
              </a:rPr>
              <a:t>Target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Realisasi</a:t>
            </a:r>
            <a:r>
              <a:rPr lang="en-US" sz="2400" b="1" dirty="0" smtClean="0">
                <a:solidFill>
                  <a:srgbClr val="0000FF"/>
                </a:solidFill>
              </a:rPr>
              <a:t> </a:t>
            </a:r>
            <a:r>
              <a:rPr lang="en-US" sz="2400" b="1" dirty="0" err="1" smtClean="0">
                <a:solidFill>
                  <a:srgbClr val="0000FF"/>
                </a:solidFill>
              </a:rPr>
              <a:t>Capaian</a:t>
            </a:r>
            <a:r>
              <a:rPr lang="en-US" sz="2400" b="1" dirty="0" smtClean="0">
                <a:solidFill>
                  <a:srgbClr val="0000FF"/>
                </a:solidFill>
              </a:rPr>
              <a:t> </a:t>
            </a:r>
            <a:r>
              <a:rPr lang="en-US" sz="2400" b="1" dirty="0" err="1" smtClean="0">
                <a:solidFill>
                  <a:srgbClr val="0000FF"/>
                </a:solidFill>
              </a:rPr>
              <a:t>Indikator</a:t>
            </a:r>
            <a:r>
              <a:rPr lang="en-US" sz="2400" b="1" dirty="0" smtClean="0">
                <a:solidFill>
                  <a:srgbClr val="0000FF"/>
                </a:solidFill>
              </a:rPr>
              <a:t> </a:t>
            </a:r>
            <a:r>
              <a:rPr lang="en-US" sz="2400" b="1" dirty="0" err="1" smtClean="0">
                <a:solidFill>
                  <a:srgbClr val="0000FF"/>
                </a:solidFill>
              </a:rPr>
              <a:t>Kinerja</a:t>
            </a:r>
            <a:r>
              <a:rPr lang="en-US" sz="2400" b="1" dirty="0" smtClean="0">
                <a:solidFill>
                  <a:srgbClr val="0000FF"/>
                </a:solidFill>
              </a:rPr>
              <a:t> </a:t>
            </a:r>
            <a:r>
              <a:rPr lang="en-US" sz="2400" b="1" dirty="0" err="1" smtClean="0">
                <a:solidFill>
                  <a:srgbClr val="0000FF"/>
                </a:solidFill>
              </a:rPr>
              <a:t>Misi</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RPJMD 2013-2018</a:t>
            </a:r>
            <a:endParaRPr lang="id-ID" sz="1400" dirty="0">
              <a:solidFill>
                <a:srgbClr val="0000FF"/>
              </a:solidFill>
              <a:latin typeface="+mn-lt"/>
            </a:endParaRPr>
          </a:p>
        </p:txBody>
      </p:sp>
      <p:sp>
        <p:nvSpPr>
          <p:cNvPr id="19" name="TextBox 18"/>
          <p:cNvSpPr txBox="1"/>
          <p:nvPr/>
        </p:nvSpPr>
        <p:spPr>
          <a:xfrm>
            <a:off x="7915772" y="116632"/>
            <a:ext cx="1186027" cy="523220"/>
          </a:xfrm>
          <a:prstGeom prst="rect">
            <a:avLst/>
          </a:prstGeom>
          <a:solidFill>
            <a:schemeClr val="bg1"/>
          </a:solidFill>
        </p:spPr>
        <p:txBody>
          <a:bodyPr wrap="square" rtlCol="0">
            <a:spAutoFit/>
          </a:bodyPr>
          <a:lstStyle/>
          <a:p>
            <a:r>
              <a:rPr lang="en-US" sz="2800" b="1" dirty="0">
                <a:solidFill>
                  <a:srgbClr val="0070C0"/>
                </a:solidFill>
              </a:rPr>
              <a:t>MISI </a:t>
            </a:r>
            <a:r>
              <a:rPr lang="id-ID" sz="2800" b="1" dirty="0">
                <a:solidFill>
                  <a:srgbClr val="0070C0"/>
                </a:solidFill>
              </a:rPr>
              <a:t>5</a:t>
            </a:r>
            <a:endParaRPr lang="en-US" sz="2800" b="1" dirty="0">
              <a:solidFill>
                <a:srgbClr val="0070C0"/>
              </a:solidFill>
            </a:endParaRPr>
          </a:p>
        </p:txBody>
      </p:sp>
    </p:spTree>
    <p:extLst>
      <p:ext uri="{BB962C8B-B14F-4D97-AF65-F5344CB8AC3E}">
        <p14:creationId xmlns:p14="http://schemas.microsoft.com/office/powerpoint/2010/main" val="58836398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35117881"/>
              </p:ext>
            </p:extLst>
          </p:nvPr>
        </p:nvGraphicFramePr>
        <p:xfrm>
          <a:off x="-1214478" y="-500066"/>
          <a:ext cx="11930146" cy="7572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bwMode="auto">
          <a:xfrm>
            <a:off x="0" y="-24"/>
            <a:ext cx="9144000" cy="857232"/>
          </a:xfrm>
          <a:prstGeom prst="rect">
            <a:avLst/>
          </a:prstGeom>
          <a:solidFill>
            <a:srgbClr val="9BBB59">
              <a:lumMod val="50000"/>
            </a:srgbClr>
          </a:solidFill>
          <a:ln w="9525">
            <a:noFill/>
            <a:miter lim="800000"/>
            <a:headEnd/>
            <a:tailEnd/>
          </a:ln>
        </p:spPr>
        <p:txBody>
          <a:bodyPr vert="horz" wrap="square" lIns="91407" tIns="45705" rIns="91407" bIns="45705" numCol="1" anchor="ctr" anchorCtr="0" compatLnSpc="1">
            <a:prstTxWarp prst="textNoShape">
              <a:avLst/>
            </a:prstTxWarp>
          </a:bodyPr>
          <a:lstStyle/>
          <a:p>
            <a:pPr algn="ctr" eaLnBrk="0" fontAlgn="base" hangingPunct="0">
              <a:spcBef>
                <a:spcPct val="0"/>
              </a:spcBef>
              <a:spcAft>
                <a:spcPct val="0"/>
              </a:spcAft>
              <a:defRPr/>
            </a:pPr>
            <a:r>
              <a:rPr lang="id-ID" sz="3200" b="1" i="1" dirty="0">
                <a:ln w="11430"/>
                <a:solidFill>
                  <a:srgbClr val="FFFF00"/>
                </a:solidFill>
                <a:effectLst>
                  <a:outerShdw blurRad="50800" dist="39000" dir="5460000" algn="tl">
                    <a:srgbClr val="000000">
                      <a:alpha val="38000"/>
                    </a:srgbClr>
                  </a:outerShdw>
                </a:effectLst>
                <a:latin typeface="Book Antiqua" pitchFamily="18" charset="0"/>
              </a:rPr>
              <a:t>Common Goals </a:t>
            </a:r>
            <a:r>
              <a:rPr lang="id-ID" sz="3600" b="1" dirty="0" smtClean="0">
                <a:ln w="11430"/>
                <a:solidFill>
                  <a:srgbClr val="FFFF00"/>
                </a:solidFill>
                <a:effectLst>
                  <a:outerShdw blurRad="50800" dist="39000" dir="5460000" algn="tl">
                    <a:srgbClr val="000000">
                      <a:alpha val="38000"/>
                    </a:srgbClr>
                  </a:outerShdw>
                </a:effectLst>
                <a:latin typeface="Berlin Sans FB Demi" pitchFamily="34" charset="0"/>
              </a:rPr>
              <a:t>RPJMD TAHUN 2013-2018</a:t>
            </a:r>
            <a:endParaRPr lang="id-ID" sz="3600" b="1" dirty="0">
              <a:ln w="11430"/>
              <a:solidFill>
                <a:srgbClr val="FFFF00"/>
              </a:solidFill>
              <a:effectLst>
                <a:outerShdw blurRad="50800" dist="39000" dir="5460000" algn="tl">
                  <a:srgbClr val="000000">
                    <a:alpha val="38000"/>
                  </a:srgbClr>
                </a:outerShdw>
              </a:effectLst>
              <a:latin typeface="Berlin Sans FB Demi" pitchFamily="34" charset="0"/>
            </a:endParaRPr>
          </a:p>
        </p:txBody>
      </p:sp>
      <p:sp>
        <p:nvSpPr>
          <p:cNvPr id="6" name="Rounded Rectangle 5"/>
          <p:cNvSpPr/>
          <p:nvPr/>
        </p:nvSpPr>
        <p:spPr>
          <a:xfrm>
            <a:off x="8458203" y="6343692"/>
            <a:ext cx="506288" cy="325668"/>
          </a:xfrm>
          <a:prstGeom prst="roundRect">
            <a:avLst/>
          </a:prstGeom>
          <a:solidFill>
            <a:srgbClr val="0000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t>34</a:t>
            </a:r>
            <a:endParaRPr lang="id-ID" sz="1400" b="1" dirty="0"/>
          </a:p>
        </p:txBody>
      </p:sp>
    </p:spTree>
    <p:extLst>
      <p:ext uri="{BB962C8B-B14F-4D97-AF65-F5344CB8AC3E}">
        <p14:creationId xmlns:p14="http://schemas.microsoft.com/office/powerpoint/2010/main" val="37658613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52400" y="822543"/>
            <a:ext cx="4305300" cy="1050927"/>
            <a:chOff x="1372622" y="600090"/>
            <a:chExt cx="4302858" cy="1233101"/>
          </a:xfrm>
        </p:grpSpPr>
        <p:sp>
          <p:nvSpPr>
            <p:cNvPr id="40" name="Rectangle 39"/>
            <p:cNvSpPr/>
            <p:nvPr/>
          </p:nvSpPr>
          <p:spPr>
            <a:xfrm>
              <a:off x="1372622" y="939102"/>
              <a:ext cx="4302858" cy="894089"/>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28600" indent="-228600">
                <a:buFont typeface="+mj-lt"/>
                <a:buAutoNum type="arabicPeriod"/>
                <a:defRPr/>
              </a:pPr>
              <a:r>
                <a:rPr lang="en-US" sz="700" dirty="0" err="1" smtClean="0">
                  <a:solidFill>
                    <a:prstClr val="black"/>
                  </a:solidFill>
                  <a:latin typeface="Arial" pitchFamily="34" charset="0"/>
                  <a:cs typeface="Arial" pitchFamily="34" charset="0"/>
                </a:rPr>
                <a:t>Jabar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bebas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putus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jenjang</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sekolah</a:t>
              </a:r>
              <a:endParaRPr lang="en-US" sz="700" dirty="0" smtClean="0">
                <a:solidFill>
                  <a:prstClr val="black"/>
                </a:solidFill>
                <a:latin typeface="Arial" pitchFamily="34" charset="0"/>
                <a:cs typeface="Arial" pitchFamily="34" charset="0"/>
              </a:endParaRPr>
            </a:p>
            <a:p>
              <a:pPr marL="228600" indent="-228600">
                <a:buFont typeface="+mj-lt"/>
                <a:buAutoNum type="arabicPeriod"/>
                <a:defRPr/>
              </a:pPr>
              <a:r>
                <a:rPr lang="en-US" sz="700" dirty="0" err="1" smtClean="0">
                  <a:solidFill>
                    <a:prstClr val="black"/>
                  </a:solidFill>
                  <a:latin typeface="Arial" pitchFamily="34" charset="0"/>
                  <a:cs typeface="Arial" pitchFamily="34" charset="0"/>
                </a:rPr>
                <a:t>Peningkatan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pelayanan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pendidikan</a:t>
              </a:r>
              <a:r>
                <a:rPr lang="en-US" sz="700" dirty="0" smtClean="0">
                  <a:solidFill>
                    <a:prstClr val="black"/>
                  </a:solidFill>
                  <a:latin typeface="Arial" pitchFamily="34" charset="0"/>
                  <a:cs typeface="Arial" pitchFamily="34" charset="0"/>
                </a:rPr>
                <a:t> non formal plus </a:t>
              </a:r>
              <a:r>
                <a:rPr lang="en-US" sz="700" dirty="0" err="1" smtClean="0">
                  <a:solidFill>
                    <a:prstClr val="black"/>
                  </a:solidFill>
                  <a:latin typeface="Arial" pitchFamily="34" charset="0"/>
                  <a:cs typeface="Arial" pitchFamily="34" charset="0"/>
                </a:rPr>
                <a:t>kewirausahaan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dengan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sasaran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usia</a:t>
              </a:r>
              <a:r>
                <a:rPr lang="en-US" sz="700" dirty="0" smtClean="0">
                  <a:solidFill>
                    <a:prstClr val="black"/>
                  </a:solidFill>
                  <a:latin typeface="Arial" pitchFamily="34" charset="0"/>
                  <a:cs typeface="Arial" pitchFamily="34" charset="0"/>
                </a:rPr>
                <a:t> 15 </a:t>
              </a:r>
              <a:r>
                <a:rPr lang="en-US" sz="700" dirty="0" err="1" smtClean="0">
                  <a:solidFill>
                    <a:prstClr val="black"/>
                  </a:solidFill>
                  <a:latin typeface="Arial" pitchFamily="34" charset="0"/>
                  <a:cs typeface="Arial" pitchFamily="34" charset="0"/>
                </a:rPr>
                <a:t>tahun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atas</a:t>
              </a:r>
              <a:endParaRPr lang="en-US" sz="700" dirty="0" smtClean="0">
                <a:solidFill>
                  <a:prstClr val="black"/>
                </a:solidFill>
                <a:latin typeface="Arial" pitchFamily="34" charset="0"/>
                <a:cs typeface="Arial" pitchFamily="34" charset="0"/>
              </a:endParaRPr>
            </a:p>
            <a:p>
              <a:pPr marL="228600" indent="-228600">
                <a:buFont typeface="+mj-lt"/>
                <a:buAutoNum type="arabicPeriod"/>
                <a:defRPr/>
              </a:pPr>
              <a:r>
                <a:rPr lang="en-US" sz="700" dirty="0" err="1" smtClean="0">
                  <a:solidFill>
                    <a:prstClr val="black"/>
                  </a:solidFill>
                  <a:latin typeface="Arial" pitchFamily="34" charset="0"/>
                  <a:cs typeface="Arial" pitchFamily="34" charset="0"/>
                </a:rPr>
                <a:t>Pendidikan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berkebutuhan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khusus</a:t>
              </a:r>
              <a:endParaRPr lang="en-US" sz="700" dirty="0" smtClean="0">
                <a:solidFill>
                  <a:prstClr val="black"/>
                </a:solidFill>
                <a:latin typeface="Arial" pitchFamily="34" charset="0"/>
                <a:cs typeface="Arial" pitchFamily="34" charset="0"/>
              </a:endParaRPr>
            </a:p>
            <a:p>
              <a:pPr marL="228600" indent="-228600">
                <a:buFont typeface="+mj-lt"/>
                <a:buAutoNum type="arabicPeriod"/>
                <a:defRPr/>
              </a:pPr>
              <a:r>
                <a:rPr lang="en-US" sz="700" dirty="0" err="1" smtClean="0">
                  <a:solidFill>
                    <a:prstClr val="black"/>
                  </a:solidFill>
                  <a:latin typeface="Arial" pitchFamily="34" charset="0"/>
                  <a:cs typeface="Arial" pitchFamily="34" charset="0"/>
                </a:rPr>
                <a:t>Peningkatan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relevansi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kualitas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pendidikan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tinggi</a:t>
              </a:r>
              <a:endParaRPr lang="en-US" sz="700" dirty="0" smtClean="0">
                <a:solidFill>
                  <a:prstClr val="black"/>
                </a:solidFill>
                <a:latin typeface="Arial" pitchFamily="34" charset="0"/>
                <a:cs typeface="Arial" pitchFamily="34" charset="0"/>
              </a:endParaRPr>
            </a:p>
            <a:p>
              <a:pPr marL="228600" indent="-228600">
                <a:buFont typeface="+mj-lt"/>
                <a:buAutoNum type="arabicPeriod"/>
                <a:defRPr/>
              </a:pPr>
              <a:r>
                <a:rPr lang="en-US" sz="700" dirty="0" err="1" smtClean="0">
                  <a:solidFill>
                    <a:prstClr val="black"/>
                  </a:solidFill>
                  <a:latin typeface="Arial" pitchFamily="34" charset="0"/>
                  <a:cs typeface="Arial" pitchFamily="34" charset="0"/>
                </a:rPr>
                <a:t>Peningkatan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fasilitas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pendidikan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kompetensi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tenaga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pendidik</a:t>
              </a:r>
              <a:endParaRPr lang="en-US" sz="700" dirty="0" smtClean="0">
                <a:solidFill>
                  <a:prstClr val="black"/>
                </a:solidFill>
                <a:latin typeface="Arial" pitchFamily="34" charset="0"/>
                <a:cs typeface="Arial" pitchFamily="34" charset="0"/>
              </a:endParaRPr>
            </a:p>
          </p:txBody>
        </p:sp>
        <p:sp>
          <p:nvSpPr>
            <p:cNvPr id="41" name="Rounded Rectangle 40"/>
            <p:cNvSpPr/>
            <p:nvPr/>
          </p:nvSpPr>
          <p:spPr>
            <a:xfrm>
              <a:off x="1373008" y="600090"/>
              <a:ext cx="4301918" cy="338981"/>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smtClean="0">
                  <a:solidFill>
                    <a:prstClr val="black"/>
                  </a:solidFill>
                  <a:latin typeface="Arial" pitchFamily="34" charset="0"/>
                  <a:cs typeface="Arial" pitchFamily="34" charset="0"/>
                </a:rPr>
                <a:t>CG 1</a:t>
              </a:r>
              <a:r>
                <a:rPr lang="en-US" sz="1200" b="1" dirty="0" smtClean="0">
                  <a:solidFill>
                    <a:prstClr val="black"/>
                  </a:solidFill>
                  <a:latin typeface="Arial" pitchFamily="34" charset="0"/>
                  <a:cs typeface="Arial" pitchFamily="34" charset="0"/>
                </a:rPr>
                <a:t> </a:t>
              </a:r>
              <a:r>
                <a:rPr lang="id-ID" sz="1200" b="1" dirty="0" smtClean="0">
                  <a:solidFill>
                    <a:prstClr val="black"/>
                  </a:solidFill>
                  <a:latin typeface="Arial" pitchFamily="34" charset="0"/>
                  <a:cs typeface="Arial" pitchFamily="34" charset="0"/>
                </a:rPr>
                <a:t>M</a:t>
              </a:r>
              <a:r>
                <a:rPr lang="en-US" sz="1200" b="1" dirty="0" err="1" smtClean="0">
                  <a:solidFill>
                    <a:prstClr val="black"/>
                  </a:solidFill>
                  <a:latin typeface="Arial" pitchFamily="34" charset="0"/>
                  <a:cs typeface="Arial" pitchFamily="34" charset="0"/>
                </a:rPr>
                <a:t>eningkat</a:t>
              </a:r>
              <a:r>
                <a:rPr lang="id-ID" sz="1200" b="1" dirty="0" smtClean="0">
                  <a:solidFill>
                    <a:prstClr val="black"/>
                  </a:solidFill>
                  <a:latin typeface="Arial" pitchFamily="34" charset="0"/>
                  <a:cs typeface="Arial" pitchFamily="34" charset="0"/>
                </a:rPr>
                <a:t>k</a:t>
              </a:r>
              <a:r>
                <a:rPr lang="en-US" sz="1200" b="1" dirty="0" smtClean="0">
                  <a:solidFill>
                    <a:prstClr val="black"/>
                  </a:solidFill>
                  <a:latin typeface="Arial" pitchFamily="34" charset="0"/>
                  <a:cs typeface="Arial" pitchFamily="34" charset="0"/>
                </a:rPr>
                <a:t>an </a:t>
              </a:r>
              <a:r>
                <a:rPr lang="id-ID" sz="1200" b="1" dirty="0" err="1" smtClean="0">
                  <a:solidFill>
                    <a:prstClr val="black"/>
                  </a:solidFill>
                  <a:latin typeface="Arial" pitchFamily="34" charset="0"/>
                  <a:cs typeface="Arial" pitchFamily="34" charset="0"/>
                </a:rPr>
                <a:t>A</a:t>
              </a:r>
              <a:r>
                <a:rPr lang="en-US" sz="1200" b="1" dirty="0" err="1" smtClean="0">
                  <a:solidFill>
                    <a:prstClr val="black"/>
                  </a:solidFill>
                  <a:latin typeface="Arial" pitchFamily="34" charset="0"/>
                  <a:cs typeface="Arial" pitchFamily="34" charset="0"/>
                </a:rPr>
                <a:t>ksesibilitas</a:t>
              </a:r>
              <a:r>
                <a:rPr lang="en-US" sz="1200" b="1" dirty="0" smtClean="0">
                  <a:solidFill>
                    <a:prstClr val="black"/>
                  </a:solidFill>
                  <a:latin typeface="Arial" pitchFamily="34" charset="0"/>
                  <a:cs typeface="Arial" pitchFamily="34" charset="0"/>
                </a:rPr>
                <a:t> </a:t>
              </a:r>
              <a:r>
                <a:rPr lang="en-US" sz="1200" b="1" dirty="0" err="1" smtClean="0">
                  <a:solidFill>
                    <a:prstClr val="black"/>
                  </a:solidFill>
                  <a:latin typeface="Arial" pitchFamily="34" charset="0"/>
                  <a:cs typeface="Arial" pitchFamily="34" charset="0"/>
                </a:rPr>
                <a:t>dan</a:t>
              </a:r>
              <a:r>
                <a:rPr lang="en-US" sz="1200" b="1" dirty="0" smtClean="0">
                  <a:solidFill>
                    <a:prstClr val="black"/>
                  </a:solidFill>
                  <a:latin typeface="Arial" pitchFamily="34" charset="0"/>
                  <a:cs typeface="Arial" pitchFamily="34" charset="0"/>
                </a:rPr>
                <a:t>  </a:t>
              </a:r>
              <a:r>
                <a:rPr lang="id-ID" sz="1200" b="1" dirty="0" smtClean="0">
                  <a:solidFill>
                    <a:prstClr val="black"/>
                  </a:solidFill>
                  <a:latin typeface="Arial" pitchFamily="34" charset="0"/>
                  <a:cs typeface="Arial" pitchFamily="34" charset="0"/>
                </a:rPr>
                <a:t>M</a:t>
              </a:r>
              <a:r>
                <a:rPr lang="en-US" sz="1200" b="1" dirty="0" err="1" smtClean="0">
                  <a:solidFill>
                    <a:prstClr val="black"/>
                  </a:solidFill>
                  <a:latin typeface="Arial" pitchFamily="34" charset="0"/>
                  <a:cs typeface="Arial" pitchFamily="34" charset="0"/>
                </a:rPr>
                <a:t>utu</a:t>
              </a:r>
              <a:r>
                <a:rPr lang="en-US" sz="1200" b="1" dirty="0" smtClean="0">
                  <a:solidFill>
                    <a:prstClr val="black"/>
                  </a:solidFill>
                  <a:latin typeface="Arial" pitchFamily="34" charset="0"/>
                  <a:cs typeface="Arial" pitchFamily="34" charset="0"/>
                </a:rPr>
                <a:t> </a:t>
              </a:r>
              <a:r>
                <a:rPr lang="id-ID" sz="1200" b="1" dirty="0" smtClean="0">
                  <a:solidFill>
                    <a:prstClr val="black"/>
                  </a:solidFill>
                  <a:latin typeface="Arial" pitchFamily="34" charset="0"/>
                  <a:cs typeface="Arial" pitchFamily="34" charset="0"/>
                </a:rPr>
                <a:t>P</a:t>
              </a:r>
              <a:r>
                <a:rPr lang="en-US" sz="1200" b="1" dirty="0" err="1" smtClean="0">
                  <a:solidFill>
                    <a:prstClr val="black"/>
                  </a:solidFill>
                  <a:latin typeface="Arial" pitchFamily="34" charset="0"/>
                  <a:cs typeface="Arial" pitchFamily="34" charset="0"/>
                </a:rPr>
                <a:t>endidikan</a:t>
              </a:r>
              <a:r>
                <a:rPr lang="en-US" sz="1200" b="1" dirty="0" smtClean="0">
                  <a:solidFill>
                    <a:prstClr val="black"/>
                  </a:solidFill>
                </a:rPr>
                <a:t> </a:t>
              </a:r>
              <a:endParaRPr lang="id-ID" sz="1200" b="1" dirty="0" smtClean="0">
                <a:solidFill>
                  <a:prstClr val="black"/>
                </a:solidFill>
              </a:endParaRPr>
            </a:p>
          </p:txBody>
        </p:sp>
      </p:grpSp>
      <p:grpSp>
        <p:nvGrpSpPr>
          <p:cNvPr id="3" name="Group 11"/>
          <p:cNvGrpSpPr>
            <a:grpSpLocks/>
          </p:cNvGrpSpPr>
          <p:nvPr/>
        </p:nvGrpSpPr>
        <p:grpSpPr bwMode="auto">
          <a:xfrm>
            <a:off x="152402" y="1951613"/>
            <a:ext cx="4275584" cy="1081542"/>
            <a:chOff x="960101" y="1935151"/>
            <a:chExt cx="4273159" cy="1269022"/>
          </a:xfrm>
        </p:grpSpPr>
        <p:sp>
          <p:nvSpPr>
            <p:cNvPr id="39" name="Rectangle 38"/>
            <p:cNvSpPr/>
            <p:nvPr/>
          </p:nvSpPr>
          <p:spPr>
            <a:xfrm>
              <a:off x="960101" y="2269822"/>
              <a:ext cx="4273159" cy="934351"/>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es-ES" sz="800" dirty="0" err="1" smtClean="0">
                  <a:solidFill>
                    <a:prstClr val="black"/>
                  </a:solidFill>
                  <a:latin typeface="Arial" pitchFamily="34" charset="0"/>
                  <a:cs typeface="Arial" pitchFamily="34" charset="0"/>
                </a:rPr>
                <a:t>Peningkatan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pelayanan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kesehatan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dasar</a:t>
              </a:r>
              <a:r>
                <a:rPr lang="es-ES" sz="800" dirty="0" smtClean="0">
                  <a:solidFill>
                    <a:prstClr val="black"/>
                  </a:solidFill>
                  <a:latin typeface="Arial" pitchFamily="34" charset="0"/>
                  <a:cs typeface="Arial" pitchFamily="34" charset="0"/>
                </a:rPr>
                <a:t> </a:t>
              </a:r>
              <a:r>
                <a:rPr lang="es-ES" sz="800" smtClean="0">
                  <a:solidFill>
                    <a:prstClr val="black"/>
                  </a:solidFill>
                  <a:latin typeface="Arial" pitchFamily="34" charset="0"/>
                  <a:cs typeface="Arial" pitchFamily="34" charset="0"/>
                </a:rPr>
                <a:t>di Puskesmas, </a:t>
              </a:r>
              <a:r>
                <a:rPr lang="es-ES" sz="800" dirty="0" err="1" smtClean="0">
                  <a:solidFill>
                    <a:prstClr val="black"/>
                  </a:solidFill>
                  <a:latin typeface="Arial" pitchFamily="34" charset="0"/>
                  <a:cs typeface="Arial" pitchFamily="34" charset="0"/>
                </a:rPr>
                <a:t>puskesmas</a:t>
              </a:r>
              <a:r>
                <a:rPr lang="es-ES" sz="800" dirty="0" smtClean="0">
                  <a:solidFill>
                    <a:prstClr val="black"/>
                  </a:solidFill>
                  <a:latin typeface="Arial" pitchFamily="34" charset="0"/>
                  <a:cs typeface="Arial" pitchFamily="34" charset="0"/>
                </a:rPr>
                <a:t> PONED dan </a:t>
              </a:r>
              <a:r>
                <a:rPr lang="es-ES" sz="800" dirty="0" err="1" smtClean="0">
                  <a:solidFill>
                    <a:prstClr val="black"/>
                  </a:solidFill>
                  <a:latin typeface="Arial" pitchFamily="34" charset="0"/>
                  <a:cs typeface="Arial" pitchFamily="34" charset="0"/>
                </a:rPr>
                <a:t>pemenuhan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sumber</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daya</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kesehatan</a:t>
              </a:r>
              <a:endParaRPr lang="es-ES" sz="800" dirty="0" smtClean="0">
                <a:solidFill>
                  <a:prstClr val="black"/>
                </a:solidFill>
                <a:latin typeface="Arial" pitchFamily="34" charset="0"/>
                <a:cs typeface="Arial" pitchFamily="34" charset="0"/>
              </a:endParaRPr>
            </a:p>
            <a:p>
              <a:pPr marL="180898" indent="-180898">
                <a:buFont typeface="+mj-lt"/>
                <a:buAutoNum type="arabicPeriod"/>
                <a:defRPr/>
              </a:pPr>
              <a:r>
                <a:rPr lang="es-ES" sz="800" dirty="0" err="1" smtClean="0">
                  <a:solidFill>
                    <a:prstClr val="black"/>
                  </a:solidFill>
                  <a:latin typeface="Arial" pitchFamily="34" charset="0"/>
                  <a:cs typeface="Arial" pitchFamily="34" charset="0"/>
                </a:rPr>
                <a:t>Pemenuhan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pelayanan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kesehatan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dasar</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ibu</a:t>
              </a:r>
              <a:r>
                <a:rPr lang="es-ES" sz="800" dirty="0" smtClean="0">
                  <a:solidFill>
                    <a:prstClr val="black"/>
                  </a:solidFill>
                  <a:latin typeface="Arial" pitchFamily="34" charset="0"/>
                  <a:cs typeface="Arial" pitchFamily="34" charset="0"/>
                </a:rPr>
                <a:t> dan </a:t>
              </a:r>
              <a:r>
                <a:rPr lang="es-ES" sz="800" dirty="0" err="1" smtClean="0">
                  <a:solidFill>
                    <a:prstClr val="black"/>
                  </a:solidFill>
                  <a:latin typeface="Arial" pitchFamily="34" charset="0"/>
                  <a:cs typeface="Arial" pitchFamily="34" charset="0"/>
                </a:rPr>
                <a:t>anak</a:t>
              </a:r>
              <a:endParaRPr lang="es-ES" sz="800" dirty="0" smtClean="0">
                <a:solidFill>
                  <a:prstClr val="black"/>
                </a:solidFill>
                <a:latin typeface="Arial" pitchFamily="34" charset="0"/>
                <a:cs typeface="Arial" pitchFamily="34" charset="0"/>
              </a:endParaRPr>
            </a:p>
            <a:p>
              <a:pPr marL="180898" indent="-180898">
                <a:buFont typeface="+mj-lt"/>
                <a:buAutoNum type="arabicPeriod"/>
                <a:defRPr/>
              </a:pPr>
              <a:r>
                <a:rPr lang="es-ES" sz="800" dirty="0" err="1" smtClean="0">
                  <a:solidFill>
                    <a:prstClr val="black"/>
                  </a:solidFill>
                  <a:latin typeface="Arial" pitchFamily="34" charset="0"/>
                  <a:cs typeface="Arial" pitchFamily="34" charset="0"/>
                </a:rPr>
                <a:t>Peningkatan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Layanan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Rumah</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sakit</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Rujukan</a:t>
              </a:r>
              <a:r>
                <a:rPr lang="es-ES" sz="800" dirty="0" smtClean="0">
                  <a:solidFill>
                    <a:prstClr val="black"/>
                  </a:solidFill>
                  <a:latin typeface="Arial" pitchFamily="34" charset="0"/>
                  <a:cs typeface="Arial" pitchFamily="34" charset="0"/>
                </a:rPr>
                <a:t> dan </a:t>
              </a:r>
              <a:r>
                <a:rPr lang="es-ES" sz="800" dirty="0" err="1" smtClean="0">
                  <a:solidFill>
                    <a:prstClr val="black"/>
                  </a:solidFill>
                  <a:latin typeface="Arial" pitchFamily="34" charset="0"/>
                  <a:cs typeface="Arial" pitchFamily="34" charset="0"/>
                </a:rPr>
                <a:t>Rumah</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sakit</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Jiwa</a:t>
              </a:r>
              <a:endParaRPr lang="es-ES" sz="800" dirty="0" smtClean="0">
                <a:solidFill>
                  <a:prstClr val="black"/>
                </a:solidFill>
                <a:latin typeface="Arial" pitchFamily="34" charset="0"/>
                <a:cs typeface="Arial" pitchFamily="34" charset="0"/>
              </a:endParaRPr>
            </a:p>
            <a:p>
              <a:pPr marL="180898" indent="-180898">
                <a:buFont typeface="+mj-lt"/>
                <a:buAutoNum type="arabicPeriod"/>
                <a:defRPr/>
              </a:pPr>
              <a:r>
                <a:rPr lang="es-ES" sz="800" dirty="0" err="1" smtClean="0">
                  <a:solidFill>
                    <a:prstClr val="black"/>
                  </a:solidFill>
                  <a:latin typeface="Arial" pitchFamily="34" charset="0"/>
                  <a:cs typeface="Arial" pitchFamily="34" charset="0"/>
                </a:rPr>
                <a:t>Pemberantasan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penyakit</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menular</a:t>
              </a:r>
              <a:r>
                <a:rPr lang="es-ES" sz="800" dirty="0" smtClean="0">
                  <a:solidFill>
                    <a:prstClr val="black"/>
                  </a:solidFill>
                  <a:latin typeface="Arial" pitchFamily="34" charset="0"/>
                  <a:cs typeface="Arial" pitchFamily="34" charset="0"/>
                </a:rPr>
                <a:t> dan </a:t>
              </a:r>
              <a:r>
                <a:rPr lang="es-ES" sz="800" dirty="0" err="1" smtClean="0">
                  <a:solidFill>
                    <a:prstClr val="black"/>
                  </a:solidFill>
                  <a:latin typeface="Arial" pitchFamily="34" charset="0"/>
                  <a:cs typeface="Arial" pitchFamily="34" charset="0"/>
                </a:rPr>
                <a:t>penyakit</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tidak</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menular</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serta</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peningkatan</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perilaku</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hidup</a:t>
              </a:r>
              <a:r>
                <a:rPr lang="es-ES" sz="800" dirty="0" smtClean="0">
                  <a:solidFill>
                    <a:prstClr val="black"/>
                  </a:solidFill>
                  <a:latin typeface="Arial" pitchFamily="34" charset="0"/>
                  <a:cs typeface="Arial" pitchFamily="34" charset="0"/>
                </a:rPr>
                <a:t> </a:t>
              </a:r>
              <a:r>
                <a:rPr lang="es-ES" sz="800" dirty="0" err="1" smtClean="0">
                  <a:solidFill>
                    <a:prstClr val="black"/>
                  </a:solidFill>
                  <a:latin typeface="Arial" pitchFamily="34" charset="0"/>
                  <a:cs typeface="Arial" pitchFamily="34" charset="0"/>
                </a:rPr>
                <a:t>bersih</a:t>
              </a:r>
              <a:r>
                <a:rPr lang="es-ES" sz="800" dirty="0" smtClean="0">
                  <a:solidFill>
                    <a:prstClr val="black"/>
                  </a:solidFill>
                  <a:latin typeface="Arial" pitchFamily="34" charset="0"/>
                  <a:cs typeface="Arial" pitchFamily="34" charset="0"/>
                </a:rPr>
                <a:t> dan </a:t>
              </a:r>
              <a:r>
                <a:rPr lang="es-ES" sz="800" dirty="0" err="1" smtClean="0">
                  <a:solidFill>
                    <a:prstClr val="black"/>
                  </a:solidFill>
                  <a:latin typeface="Arial" pitchFamily="34" charset="0"/>
                  <a:cs typeface="Arial" pitchFamily="34" charset="0"/>
                </a:rPr>
                <a:t>sehat</a:t>
              </a:r>
              <a:endParaRPr lang="es-ES" sz="800" dirty="0" smtClean="0">
                <a:solidFill>
                  <a:prstClr val="black"/>
                </a:solidFill>
                <a:latin typeface="Arial" pitchFamily="34" charset="0"/>
                <a:cs typeface="Arial" pitchFamily="34" charset="0"/>
              </a:endParaRPr>
            </a:p>
          </p:txBody>
        </p:sp>
        <p:sp>
          <p:nvSpPr>
            <p:cNvPr id="38" name="Rounded Rectangle 37"/>
            <p:cNvSpPr/>
            <p:nvPr/>
          </p:nvSpPr>
          <p:spPr>
            <a:xfrm>
              <a:off x="960487" y="1935151"/>
              <a:ext cx="4264324" cy="355354"/>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a:solidFill>
                    <a:prstClr val="black"/>
                  </a:solidFill>
                  <a:latin typeface="Arial" pitchFamily="34" charset="0"/>
                  <a:cs typeface="Arial" pitchFamily="34" charset="0"/>
                </a:rPr>
                <a:t>CG </a:t>
              </a:r>
              <a:r>
                <a:rPr lang="id-ID" sz="1200" b="1" dirty="0" smtClean="0">
                  <a:solidFill>
                    <a:prstClr val="black"/>
                  </a:solidFill>
                  <a:latin typeface="Arial" pitchFamily="34" charset="0"/>
                  <a:cs typeface="Arial" pitchFamily="34" charset="0"/>
                </a:rPr>
                <a:t>2</a:t>
              </a:r>
              <a:r>
                <a:rPr lang="en-US" sz="1200" b="1" dirty="0" smtClean="0">
                  <a:solidFill>
                    <a:prstClr val="black"/>
                  </a:solidFill>
                  <a:latin typeface="Arial" pitchFamily="34" charset="0"/>
                  <a:cs typeface="Arial" pitchFamily="34" charset="0"/>
                </a:rPr>
                <a:t> </a:t>
              </a:r>
              <a:r>
                <a:rPr lang="fi-FI" sz="1100" b="1" dirty="0" smtClean="0">
                  <a:solidFill>
                    <a:prstClr val="black"/>
                  </a:solidFill>
                  <a:latin typeface="Arial" pitchFamily="34" charset="0"/>
                  <a:cs typeface="Arial" pitchFamily="34" charset="0"/>
                </a:rPr>
                <a:t>Meningkatkan </a:t>
              </a:r>
              <a:r>
                <a:rPr lang="id-ID" sz="1100" b="1" dirty="0" smtClean="0">
                  <a:solidFill>
                    <a:prstClr val="black"/>
                  </a:solidFill>
                  <a:latin typeface="Arial" pitchFamily="34" charset="0"/>
                  <a:cs typeface="Arial" pitchFamily="34" charset="0"/>
                </a:rPr>
                <a:t>A</a:t>
              </a:r>
              <a:r>
                <a:rPr lang="fi-FI" sz="1100" b="1" dirty="0" smtClean="0">
                  <a:solidFill>
                    <a:prstClr val="black"/>
                  </a:solidFill>
                  <a:latin typeface="Arial" pitchFamily="34" charset="0"/>
                  <a:cs typeface="Arial" pitchFamily="34" charset="0"/>
                </a:rPr>
                <a:t>ksesibilitas dan </a:t>
              </a:r>
              <a:r>
                <a:rPr lang="id-ID" sz="1100" b="1" dirty="0" smtClean="0">
                  <a:solidFill>
                    <a:prstClr val="black"/>
                  </a:solidFill>
                  <a:latin typeface="Arial" pitchFamily="34" charset="0"/>
                  <a:cs typeface="Arial" pitchFamily="34" charset="0"/>
                </a:rPr>
                <a:t>K</a:t>
              </a:r>
              <a:r>
                <a:rPr lang="fi-FI" sz="1100" b="1" dirty="0" smtClean="0">
                  <a:solidFill>
                    <a:prstClr val="black"/>
                  </a:solidFill>
                  <a:latin typeface="Arial" pitchFamily="34" charset="0"/>
                  <a:cs typeface="Arial" pitchFamily="34" charset="0"/>
                </a:rPr>
                <a:t>ualitas </a:t>
              </a:r>
              <a:r>
                <a:rPr lang="id-ID" sz="1100" b="1" dirty="0" smtClean="0">
                  <a:solidFill>
                    <a:prstClr val="black"/>
                  </a:solidFill>
                  <a:latin typeface="Arial" pitchFamily="34" charset="0"/>
                  <a:cs typeface="Arial" pitchFamily="34" charset="0"/>
                </a:rPr>
                <a:t>L</a:t>
              </a:r>
              <a:r>
                <a:rPr lang="fi-FI" sz="1100" b="1" dirty="0" smtClean="0">
                  <a:solidFill>
                    <a:prstClr val="black"/>
                  </a:solidFill>
                  <a:latin typeface="Arial" pitchFamily="34" charset="0"/>
                  <a:cs typeface="Arial" pitchFamily="34" charset="0"/>
                </a:rPr>
                <a:t>ayanan </a:t>
              </a:r>
              <a:r>
                <a:rPr lang="id-ID" sz="1100" b="1" dirty="0" smtClean="0">
                  <a:solidFill>
                    <a:prstClr val="black"/>
                  </a:solidFill>
                  <a:latin typeface="Arial" pitchFamily="34" charset="0"/>
                  <a:cs typeface="Arial" pitchFamily="34" charset="0"/>
                </a:rPr>
                <a:t>K</a:t>
              </a:r>
              <a:r>
                <a:rPr lang="fi-FI" sz="1100" b="1" dirty="0" smtClean="0">
                  <a:solidFill>
                    <a:prstClr val="black"/>
                  </a:solidFill>
                  <a:latin typeface="Arial" pitchFamily="34" charset="0"/>
                  <a:cs typeface="Arial" pitchFamily="34" charset="0"/>
                </a:rPr>
                <a:t>esehatan</a:t>
              </a:r>
              <a:endParaRPr lang="id-ID" sz="1200" b="1" dirty="0">
                <a:solidFill>
                  <a:prstClr val="black"/>
                </a:solidFill>
                <a:latin typeface="Arial" pitchFamily="34" charset="0"/>
                <a:cs typeface="Arial" pitchFamily="34" charset="0"/>
              </a:endParaRPr>
            </a:p>
          </p:txBody>
        </p:sp>
      </p:grpSp>
      <p:sp>
        <p:nvSpPr>
          <p:cNvPr id="13" name="Rounded Rectangle 12"/>
          <p:cNvSpPr/>
          <p:nvPr/>
        </p:nvSpPr>
        <p:spPr bwMode="auto">
          <a:xfrm>
            <a:off x="152786" y="3086990"/>
            <a:ext cx="4267332" cy="311919"/>
          </a:xfrm>
          <a:prstGeom prst="roundRect">
            <a:avLst/>
          </a:prstGeom>
          <a:solidFill>
            <a:srgbClr val="0000CC"/>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48850" tIns="24425" rIns="48850" bIns="2442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smtClean="0">
                <a:solidFill>
                  <a:schemeClr val="bg1"/>
                </a:solidFill>
                <a:latin typeface="Arial" pitchFamily="34" charset="0"/>
                <a:cs typeface="Arial" pitchFamily="34" charset="0"/>
              </a:rPr>
              <a:t>CG 3</a:t>
            </a:r>
            <a:r>
              <a:rPr lang="en-US" sz="1200" b="1" dirty="0" smtClean="0">
                <a:solidFill>
                  <a:schemeClr val="bg1"/>
                </a:solidFill>
                <a:latin typeface="Arial" pitchFamily="34" charset="0"/>
                <a:cs typeface="Arial" pitchFamily="34" charset="0"/>
              </a:rPr>
              <a:t> </a:t>
            </a:r>
            <a:r>
              <a:rPr lang="id-ID" sz="1200" b="1" dirty="0" smtClean="0">
                <a:solidFill>
                  <a:schemeClr val="bg1"/>
                </a:solidFill>
                <a:latin typeface="Arial" pitchFamily="34" charset="0"/>
                <a:cs typeface="Arial" pitchFamily="34" charset="0"/>
              </a:rPr>
              <a:t>Mengembangkan Infrastruktur Wilayah, Energi dan Air Baku</a:t>
            </a:r>
          </a:p>
        </p:txBody>
      </p:sp>
      <p:sp>
        <p:nvSpPr>
          <p:cNvPr id="14" name="Rectangle 13"/>
          <p:cNvSpPr/>
          <p:nvPr/>
        </p:nvSpPr>
        <p:spPr bwMode="auto">
          <a:xfrm>
            <a:off x="153988" y="3408758"/>
            <a:ext cx="4273996" cy="996823"/>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48850" tIns="24425" rIns="48850" bIns="2442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Tx/>
              <a:buAutoNum type="arabicPeriod"/>
              <a:defRPr/>
            </a:pPr>
            <a:r>
              <a:rPr lang="en-US" sz="700" dirty="0" err="1" smtClean="0">
                <a:solidFill>
                  <a:prstClr val="black"/>
                </a:solidFill>
                <a:latin typeface="Arial" pitchFamily="34" charset="0"/>
                <a:cs typeface="Arial" pitchFamily="34" charset="0"/>
              </a:rPr>
              <a:t>Penangnan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kemacetan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lalu</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lintas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di</a:t>
            </a:r>
            <a:r>
              <a:rPr lang="en-US" sz="700" dirty="0" smtClean="0">
                <a:solidFill>
                  <a:prstClr val="black"/>
                </a:solidFill>
                <a:latin typeface="Arial" pitchFamily="34" charset="0"/>
                <a:cs typeface="Arial" pitchFamily="34" charset="0"/>
              </a:rPr>
              <a:t> Metropolitan </a:t>
            </a:r>
            <a:r>
              <a:rPr lang="en-US" sz="700" dirty="0" err="1" smtClean="0">
                <a:solidFill>
                  <a:prstClr val="black"/>
                </a:solidFill>
                <a:latin typeface="Arial" pitchFamily="34" charset="0"/>
                <a:cs typeface="Arial" pitchFamily="34" charset="0"/>
              </a:rPr>
              <a:t>Bodebek-Karpur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Bandung Raya</a:t>
            </a:r>
          </a:p>
          <a:p>
            <a:pPr marL="180898" indent="-180898">
              <a:buFontTx/>
              <a:buAutoNum type="arabicPeriod"/>
              <a:defRPr/>
            </a:pPr>
            <a:r>
              <a:rPr lang="en-US" sz="700" dirty="0" err="1" smtClean="0">
                <a:solidFill>
                  <a:prstClr val="black"/>
                </a:solidFill>
                <a:latin typeface="Arial" pitchFamily="34" charset="0"/>
                <a:cs typeface="Arial" pitchFamily="34" charset="0"/>
              </a:rPr>
              <a:t>Infrastruktur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Strategis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di</a:t>
            </a:r>
            <a:r>
              <a:rPr lang="en-US" sz="700" dirty="0" smtClean="0">
                <a:solidFill>
                  <a:prstClr val="black"/>
                </a:solidFill>
                <a:latin typeface="Arial" pitchFamily="34" charset="0"/>
                <a:cs typeface="Arial" pitchFamily="34" charset="0"/>
              </a:rPr>
              <a:t> </a:t>
            </a:r>
            <a:r>
              <a:rPr lang="en-US" sz="700" err="1" smtClean="0">
                <a:solidFill>
                  <a:prstClr val="black"/>
                </a:solidFill>
                <a:latin typeface="Arial" pitchFamily="34" charset="0"/>
                <a:cs typeface="Arial" pitchFamily="34" charset="0"/>
              </a:rPr>
              <a:t>Koridor</a:t>
            </a:r>
            <a:r>
              <a:rPr lang="en-US" sz="700" smtClean="0">
                <a:solidFill>
                  <a:prstClr val="black"/>
                </a:solidFill>
                <a:latin typeface="Arial" pitchFamily="34" charset="0"/>
                <a:cs typeface="Arial" pitchFamily="34" charset="0"/>
              </a:rPr>
              <a:t> Bandung-Cirebon, Cianjur-Sukabumi-Bogor, Jakarta-Cirebon, </a:t>
            </a:r>
            <a:r>
              <a:rPr lang="en-US" sz="700" dirty="0" smtClean="0">
                <a:solidFill>
                  <a:prstClr val="black"/>
                </a:solidFill>
                <a:latin typeface="Arial" pitchFamily="34" charset="0"/>
                <a:cs typeface="Arial" pitchFamily="34" charset="0"/>
              </a:rPr>
              <a:t>Bandung-</a:t>
            </a:r>
            <a:r>
              <a:rPr lang="en-US" sz="700" dirty="0" err="1" smtClean="0">
                <a:solidFill>
                  <a:prstClr val="black"/>
                </a:solidFill>
                <a:latin typeface="Arial" pitchFamily="34" charset="0"/>
                <a:cs typeface="Arial" pitchFamily="34" charset="0"/>
              </a:rPr>
              <a:t>tasikmalaya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serta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Jabar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selatan</a:t>
            </a:r>
            <a:endParaRPr lang="en-US" sz="700" dirty="0" smtClean="0">
              <a:solidFill>
                <a:prstClr val="black"/>
              </a:solidFill>
              <a:latin typeface="Arial" pitchFamily="34" charset="0"/>
              <a:cs typeface="Arial" pitchFamily="34" charset="0"/>
            </a:endParaRPr>
          </a:p>
          <a:p>
            <a:pPr marL="180898" indent="-180898">
              <a:buFontTx/>
              <a:buAutoNum type="arabicPeriod"/>
              <a:defRPr/>
            </a:pPr>
            <a:r>
              <a:rPr lang="en-US" sz="700" dirty="0" err="1" smtClean="0">
                <a:solidFill>
                  <a:prstClr val="black"/>
                </a:solidFill>
                <a:latin typeface="Arial" pitchFamily="34" charset="0"/>
                <a:cs typeface="Arial" pitchFamily="34" charset="0"/>
              </a:rPr>
              <a:t>Infrastruktur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jalan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perhubungan</a:t>
            </a:r>
            <a:endParaRPr lang="en-US" sz="700" dirty="0" smtClean="0">
              <a:solidFill>
                <a:prstClr val="black"/>
              </a:solidFill>
              <a:latin typeface="Arial" pitchFamily="34" charset="0"/>
              <a:cs typeface="Arial" pitchFamily="34" charset="0"/>
            </a:endParaRPr>
          </a:p>
          <a:p>
            <a:pPr marL="180898" indent="-180898">
              <a:buFontTx/>
              <a:buAutoNum type="arabicPeriod"/>
              <a:defRPr/>
            </a:pPr>
            <a:r>
              <a:rPr lang="en-US" sz="700" dirty="0" err="1" smtClean="0">
                <a:solidFill>
                  <a:prstClr val="black"/>
                </a:solidFill>
                <a:latin typeface="Arial" pitchFamily="34" charset="0"/>
                <a:cs typeface="Arial" pitchFamily="34" charset="0"/>
              </a:rPr>
              <a:t>Infrastruktur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sumber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daya</a:t>
            </a:r>
            <a:r>
              <a:rPr lang="en-US" sz="700" dirty="0" smtClean="0">
                <a:solidFill>
                  <a:prstClr val="black"/>
                </a:solidFill>
                <a:latin typeface="Arial" pitchFamily="34" charset="0"/>
                <a:cs typeface="Arial" pitchFamily="34" charset="0"/>
              </a:rPr>
              <a:t> air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irigasi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strategis</a:t>
            </a:r>
            <a:r>
              <a:rPr lang="en-US" sz="700" dirty="0" smtClean="0">
                <a:solidFill>
                  <a:prstClr val="black"/>
                </a:solidFill>
                <a:latin typeface="Arial" pitchFamily="34" charset="0"/>
                <a:cs typeface="Arial" pitchFamily="34" charset="0"/>
              </a:rPr>
              <a:t>; </a:t>
            </a:r>
          </a:p>
          <a:p>
            <a:pPr marL="180898" indent="-180898">
              <a:buFontTx/>
              <a:buAutoNum type="arabicPeriod"/>
              <a:defRPr/>
            </a:pPr>
            <a:r>
              <a:rPr lang="en-US" sz="700" dirty="0" err="1" smtClean="0">
                <a:solidFill>
                  <a:prstClr val="black"/>
                </a:solidFill>
                <a:latin typeface="Arial" pitchFamily="34" charset="0"/>
                <a:cs typeface="Arial" pitchFamily="34" charset="0"/>
              </a:rPr>
              <a:t>Kawasan</a:t>
            </a:r>
            <a:r>
              <a:rPr lang="en-US" sz="700" dirty="0" smtClean="0">
                <a:solidFill>
                  <a:prstClr val="black"/>
                </a:solidFill>
                <a:latin typeface="Arial" pitchFamily="34" charset="0"/>
                <a:cs typeface="Arial" pitchFamily="34" charset="0"/>
              </a:rPr>
              <a:t> </a:t>
            </a:r>
            <a:r>
              <a:rPr lang="en-US" sz="700" smtClean="0">
                <a:solidFill>
                  <a:prstClr val="black"/>
                </a:solidFill>
                <a:latin typeface="Arial" pitchFamily="34" charset="0"/>
                <a:cs typeface="Arial" pitchFamily="34" charset="0"/>
              </a:rPr>
              <a:t>industry terpadu, </a:t>
            </a:r>
            <a:r>
              <a:rPr lang="en-US" sz="700" dirty="0" err="1" smtClean="0">
                <a:solidFill>
                  <a:prstClr val="black"/>
                </a:solidFill>
                <a:latin typeface="Arial" pitchFamily="34" charset="0"/>
                <a:cs typeface="Arial" pitchFamily="34" charset="0"/>
              </a:rPr>
              <a:t>infrastruktur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permukiman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perumahan</a:t>
            </a:r>
            <a:r>
              <a:rPr lang="en-US" sz="700" dirty="0" smtClean="0">
                <a:solidFill>
                  <a:prstClr val="black"/>
                </a:solidFill>
                <a:latin typeface="Arial" pitchFamily="34" charset="0"/>
                <a:cs typeface="Arial" pitchFamily="34" charset="0"/>
              </a:rPr>
              <a:t>;</a:t>
            </a:r>
          </a:p>
          <a:p>
            <a:pPr marL="180898" indent="-180898">
              <a:buFontTx/>
              <a:buAutoNum type="arabicPeriod"/>
              <a:defRPr/>
            </a:pPr>
            <a:r>
              <a:rPr lang="en-US" sz="700" dirty="0" err="1" smtClean="0">
                <a:solidFill>
                  <a:prstClr val="black"/>
                </a:solidFill>
                <a:latin typeface="Arial" pitchFamily="34" charset="0"/>
                <a:cs typeface="Arial" pitchFamily="34" charset="0"/>
              </a:rPr>
              <a:t>Jabar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mandiri</a:t>
            </a:r>
            <a:r>
              <a:rPr lang="en-US" sz="700" dirty="0" smtClean="0">
                <a:solidFill>
                  <a:prstClr val="black"/>
                </a:solidFill>
                <a:latin typeface="Arial" pitchFamily="34" charset="0"/>
                <a:cs typeface="Arial" pitchFamily="34" charset="0"/>
              </a:rPr>
              <a:t> energy </a:t>
            </a:r>
            <a:r>
              <a:rPr lang="en-US" sz="700" dirty="0" err="1" smtClean="0">
                <a:solidFill>
                  <a:prstClr val="black"/>
                </a:solidFill>
                <a:latin typeface="Arial" pitchFamily="34" charset="0"/>
                <a:cs typeface="Arial" pitchFamily="34" charset="0"/>
              </a:rPr>
              <a:t>perdesaan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untuk</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listrik</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bahan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bakar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kebutuhan</a:t>
            </a:r>
            <a:r>
              <a:rPr lang="en-US" sz="700" dirty="0" smtClean="0">
                <a:solidFill>
                  <a:prstClr val="black"/>
                </a:solidFill>
                <a:latin typeface="Arial" pitchFamily="34" charset="0"/>
                <a:cs typeface="Arial" pitchFamily="34" charset="0"/>
              </a:rPr>
              <a:t> domestic;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p>
          <a:p>
            <a:pPr marL="180898" indent="-180898">
              <a:buFontTx/>
              <a:buAutoNum type="arabicPeriod"/>
              <a:defRPr/>
            </a:pPr>
            <a:r>
              <a:rPr lang="en-US" sz="700" dirty="0" err="1" smtClean="0">
                <a:solidFill>
                  <a:prstClr val="black"/>
                </a:solidFill>
                <a:latin typeface="Arial" pitchFamily="34" charset="0"/>
                <a:cs typeface="Arial" pitchFamily="34" charset="0"/>
              </a:rPr>
              <a:t>Pemenuhan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kecukupan</a:t>
            </a:r>
            <a:r>
              <a:rPr lang="en-US" sz="700" dirty="0" smtClean="0">
                <a:solidFill>
                  <a:prstClr val="black"/>
                </a:solidFill>
                <a:latin typeface="Arial" pitchFamily="34" charset="0"/>
                <a:cs typeface="Arial" pitchFamily="34" charset="0"/>
              </a:rPr>
              <a:t> air </a:t>
            </a:r>
            <a:r>
              <a:rPr lang="en-US" sz="700" dirty="0" err="1" smtClean="0">
                <a:solidFill>
                  <a:prstClr val="black"/>
                </a:solidFill>
                <a:latin typeface="Arial" pitchFamily="34" charset="0"/>
                <a:cs typeface="Arial" pitchFamily="34" charset="0"/>
              </a:rPr>
              <a:t>baku</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pengembangan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infrastruktur</a:t>
            </a:r>
            <a:r>
              <a:rPr lang="en-US" sz="700" dirty="0" smtClean="0">
                <a:solidFill>
                  <a:prstClr val="black"/>
                </a:solidFill>
                <a:latin typeface="Arial" pitchFamily="34" charset="0"/>
                <a:cs typeface="Arial" pitchFamily="34" charset="0"/>
              </a:rPr>
              <a:t> air </a:t>
            </a:r>
            <a:r>
              <a:rPr lang="en-US" sz="700" dirty="0" err="1" smtClean="0">
                <a:solidFill>
                  <a:prstClr val="black"/>
                </a:solidFill>
                <a:latin typeface="Arial" pitchFamily="34" charset="0"/>
                <a:cs typeface="Arial" pitchFamily="34" charset="0"/>
              </a:rPr>
              <a:t>bersih</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perkotaan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perdesaan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Jawa</a:t>
            </a:r>
            <a:r>
              <a:rPr lang="en-US" sz="700" dirty="0" smtClean="0">
                <a:solidFill>
                  <a:prstClr val="black"/>
                </a:solidFill>
                <a:latin typeface="Arial" pitchFamily="34" charset="0"/>
                <a:cs typeface="Arial" pitchFamily="34" charset="0"/>
              </a:rPr>
              <a:t> Barat</a:t>
            </a:r>
          </a:p>
        </p:txBody>
      </p:sp>
      <p:grpSp>
        <p:nvGrpSpPr>
          <p:cNvPr id="4" name="Group 14"/>
          <p:cNvGrpSpPr>
            <a:grpSpLocks/>
          </p:cNvGrpSpPr>
          <p:nvPr/>
        </p:nvGrpSpPr>
        <p:grpSpPr bwMode="auto">
          <a:xfrm>
            <a:off x="142844" y="5824190"/>
            <a:ext cx="4267200" cy="1002278"/>
            <a:chOff x="-4405483" y="4798525"/>
            <a:chExt cx="4264780" cy="1176018"/>
          </a:xfrm>
        </p:grpSpPr>
        <p:sp>
          <p:nvSpPr>
            <p:cNvPr id="36" name="Rectangle 35"/>
            <p:cNvSpPr/>
            <p:nvPr/>
          </p:nvSpPr>
          <p:spPr>
            <a:xfrm>
              <a:off x="-4405483" y="5169861"/>
              <a:ext cx="4264780" cy="804682"/>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en-US" sz="700" dirty="0" err="1" smtClean="0">
                  <a:solidFill>
                    <a:prstClr val="black"/>
                  </a:solidFill>
                  <a:latin typeface="Arial" pitchFamily="34" charset="0"/>
                  <a:cs typeface="Arial" pitchFamily="34" charset="0"/>
                </a:rPr>
                <a:t>Peningkatan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budaya</a:t>
              </a:r>
              <a:r>
                <a:rPr lang="en-US" sz="700" dirty="0" smtClean="0">
                  <a:solidFill>
                    <a:prstClr val="black"/>
                  </a:solidFill>
                  <a:latin typeface="Arial" pitchFamily="34" charset="0"/>
                  <a:cs typeface="Arial" pitchFamily="34" charset="0"/>
                </a:rPr>
                <a:t> </a:t>
              </a:r>
              <a:r>
                <a:rPr lang="en-US" sz="700" err="1" smtClean="0">
                  <a:solidFill>
                    <a:prstClr val="black"/>
                  </a:solidFill>
                  <a:latin typeface="Arial" pitchFamily="34" charset="0"/>
                  <a:cs typeface="Arial" pitchFamily="34" charset="0"/>
                </a:rPr>
                <a:t>masyarakat</a:t>
              </a:r>
              <a:r>
                <a:rPr lang="en-US" sz="700" smtClean="0">
                  <a:solidFill>
                    <a:prstClr val="black"/>
                  </a:solidFill>
                  <a:latin typeface="Arial" pitchFamily="34" charset="0"/>
                  <a:cs typeface="Arial" pitchFamily="34" charset="0"/>
                </a:rPr>
                <a:t> bekerja, </a:t>
              </a:r>
              <a:r>
                <a:rPr lang="en-US" sz="700" dirty="0" err="1" smtClean="0">
                  <a:solidFill>
                    <a:prstClr val="black"/>
                  </a:solidFill>
                  <a:latin typeface="Arial" pitchFamily="34" charset="0"/>
                  <a:cs typeface="Arial" pitchFamily="34" charset="0"/>
                </a:rPr>
                <a:t>perluasan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lapangan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kerja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kesempatan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berusaha</a:t>
              </a:r>
              <a:r>
                <a:rPr lang="en-US" sz="700" dirty="0" smtClean="0">
                  <a:solidFill>
                    <a:prstClr val="black"/>
                  </a:solidFill>
                  <a:latin typeface="Arial" pitchFamily="34" charset="0"/>
                  <a:cs typeface="Arial" pitchFamily="34" charset="0"/>
                </a:rPr>
                <a:t> UMKM</a:t>
              </a:r>
            </a:p>
            <a:p>
              <a:pPr marL="180898" indent="-180898">
                <a:buFont typeface="+mj-lt"/>
                <a:buAutoNum type="arabicPeriod"/>
                <a:defRPr/>
              </a:pPr>
              <a:r>
                <a:rPr lang="en-US" sz="700" dirty="0" err="1" smtClean="0">
                  <a:solidFill>
                    <a:prstClr val="black"/>
                  </a:solidFill>
                  <a:latin typeface="Arial" pitchFamily="34" charset="0"/>
                  <a:cs typeface="Arial" pitchFamily="34" charset="0"/>
                </a:rPr>
                <a:t>Perkuatan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peran</a:t>
              </a:r>
              <a:r>
                <a:rPr lang="en-US" sz="700" dirty="0" smtClean="0">
                  <a:solidFill>
                    <a:prstClr val="black"/>
                  </a:solidFill>
                  <a:latin typeface="Arial" pitchFamily="34" charset="0"/>
                  <a:cs typeface="Arial" pitchFamily="34" charset="0"/>
                </a:rPr>
                <a:t> BUMD </a:t>
              </a:r>
              <a:r>
                <a:rPr lang="en-US" sz="700" dirty="0" err="1" smtClean="0">
                  <a:solidFill>
                    <a:prstClr val="black"/>
                  </a:solidFill>
                  <a:latin typeface="Arial" pitchFamily="34" charset="0"/>
                  <a:cs typeface="Arial" pitchFamily="34" charset="0"/>
                </a:rPr>
                <a:t>dalam</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pembangunan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mewujudkan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Jawa</a:t>
              </a:r>
              <a:r>
                <a:rPr lang="en-US" sz="700" dirty="0" smtClean="0">
                  <a:solidFill>
                    <a:prstClr val="black"/>
                  </a:solidFill>
                  <a:latin typeface="Arial" pitchFamily="34" charset="0"/>
                  <a:cs typeface="Arial" pitchFamily="34" charset="0"/>
                </a:rPr>
                <a:t> Barat </a:t>
              </a:r>
              <a:r>
                <a:rPr lang="en-US" sz="700" dirty="0" err="1" smtClean="0">
                  <a:solidFill>
                    <a:prstClr val="black"/>
                  </a:solidFill>
                  <a:latin typeface="Arial" pitchFamily="34" charset="0"/>
                  <a:cs typeface="Arial" pitchFamily="34" charset="0"/>
                </a:rPr>
                <a:t>sebagai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tujuan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investasi</a:t>
              </a:r>
              <a:endParaRPr lang="en-US" sz="700" dirty="0" smtClean="0">
                <a:solidFill>
                  <a:prstClr val="black"/>
                </a:solidFill>
                <a:latin typeface="Arial" pitchFamily="34" charset="0"/>
                <a:cs typeface="Arial" pitchFamily="34" charset="0"/>
              </a:endParaRPr>
            </a:p>
            <a:p>
              <a:pPr marL="180898" indent="-180898">
                <a:buFont typeface="+mj-lt"/>
                <a:buAutoNum type="arabicPeriod"/>
                <a:defRPr/>
              </a:pPr>
              <a:r>
                <a:rPr lang="en-US" sz="700" dirty="0" err="1" smtClean="0">
                  <a:solidFill>
                    <a:prstClr val="black"/>
                  </a:solidFill>
                  <a:latin typeface="Arial" pitchFamily="34" charset="0"/>
                  <a:cs typeface="Arial" pitchFamily="34" charset="0"/>
                </a:rPr>
                <a:t>Pengembangan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skema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pembiayaan</a:t>
              </a:r>
              <a:r>
                <a:rPr lang="en-US" sz="700" dirty="0" smtClean="0">
                  <a:solidFill>
                    <a:prstClr val="black"/>
                  </a:solidFill>
                  <a:latin typeface="Arial" pitchFamily="34" charset="0"/>
                  <a:cs typeface="Arial" pitchFamily="34" charset="0"/>
                </a:rPr>
                <a:t> alternative</a:t>
              </a:r>
            </a:p>
            <a:p>
              <a:pPr marL="180898" indent="-180898">
                <a:buFont typeface="+mj-lt"/>
                <a:buAutoNum type="arabicPeriod"/>
                <a:defRPr/>
              </a:pPr>
              <a:r>
                <a:rPr lang="en-US" sz="700" dirty="0" err="1" smtClean="0">
                  <a:solidFill>
                    <a:prstClr val="black"/>
                  </a:solidFill>
                  <a:latin typeface="Arial" pitchFamily="34" charset="0"/>
                  <a:cs typeface="Arial" pitchFamily="34" charset="0"/>
                </a:rPr>
                <a:t>Pengembangan</a:t>
              </a:r>
              <a:r>
                <a:rPr lang="en-US" sz="700" dirty="0" smtClean="0">
                  <a:solidFill>
                    <a:prstClr val="black"/>
                  </a:solidFill>
                  <a:latin typeface="Arial" pitchFamily="34" charset="0"/>
                  <a:cs typeface="Arial" pitchFamily="34" charset="0"/>
                </a:rPr>
                <a:t> industry </a:t>
              </a:r>
              <a:r>
                <a:rPr lang="en-US" sz="700" dirty="0" err="1" smtClean="0">
                  <a:solidFill>
                    <a:prstClr val="black"/>
                  </a:solidFill>
                  <a:latin typeface="Arial" pitchFamily="34" charset="0"/>
                  <a:cs typeface="Arial" pitchFamily="34" charset="0"/>
                </a:rPr>
                <a:t>manufaktur</a:t>
              </a:r>
              <a:endParaRPr lang="en-US" sz="700" dirty="0" smtClean="0">
                <a:solidFill>
                  <a:prstClr val="black"/>
                </a:solidFill>
                <a:latin typeface="Arial" pitchFamily="34" charset="0"/>
                <a:cs typeface="Arial" pitchFamily="34" charset="0"/>
              </a:endParaRPr>
            </a:p>
            <a:p>
              <a:pPr marL="180898" indent="-180898">
                <a:buFont typeface="+mj-lt"/>
                <a:buAutoNum type="arabicPeriod"/>
                <a:defRPr/>
              </a:pPr>
              <a:r>
                <a:rPr lang="en-US" sz="700" dirty="0" err="1" smtClean="0">
                  <a:solidFill>
                    <a:prstClr val="black"/>
                  </a:solidFill>
                  <a:latin typeface="Arial" pitchFamily="34" charset="0"/>
                  <a:cs typeface="Arial" pitchFamily="34" charset="0"/>
                </a:rPr>
                <a:t>Pengembangan</a:t>
              </a:r>
              <a:r>
                <a:rPr lang="en-US" sz="700" dirty="0" smtClean="0">
                  <a:solidFill>
                    <a:prstClr val="black"/>
                  </a:solidFill>
                  <a:latin typeface="Arial" pitchFamily="34" charset="0"/>
                  <a:cs typeface="Arial" pitchFamily="34" charset="0"/>
                </a:rPr>
                <a:t> industry </a:t>
              </a:r>
              <a:r>
                <a:rPr lang="en-US" sz="700" dirty="0" err="1" smtClean="0">
                  <a:solidFill>
                    <a:prstClr val="black"/>
                  </a:solidFill>
                  <a:latin typeface="Arial" pitchFamily="34" charset="0"/>
                  <a:cs typeface="Arial" pitchFamily="34" charset="0"/>
                </a:rPr>
                <a:t>keratif</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wirausahawan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muda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kreatif</a:t>
              </a:r>
              <a:endParaRPr lang="en-US" sz="700" dirty="0" smtClean="0">
                <a:solidFill>
                  <a:prstClr val="black"/>
                </a:solidFill>
                <a:latin typeface="Arial" pitchFamily="34" charset="0"/>
                <a:cs typeface="Arial" pitchFamily="34" charset="0"/>
              </a:endParaRPr>
            </a:p>
          </p:txBody>
        </p:sp>
        <p:sp>
          <p:nvSpPr>
            <p:cNvPr id="37" name="Rounded Rectangle 36"/>
            <p:cNvSpPr/>
            <p:nvPr/>
          </p:nvSpPr>
          <p:spPr>
            <a:xfrm>
              <a:off x="-4405097" y="4798525"/>
              <a:ext cx="4263384" cy="357606"/>
            </a:xfrm>
            <a:prstGeom prst="roundRect">
              <a:avLst/>
            </a:prstGeom>
            <a:solidFill>
              <a:srgbClr val="9966FF"/>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400" b="1" dirty="0" smtClean="0">
                  <a:solidFill>
                    <a:schemeClr val="bg1"/>
                  </a:solidFill>
                  <a:latin typeface="Arial" pitchFamily="34" charset="0"/>
                  <a:cs typeface="Arial" pitchFamily="34" charset="0"/>
                </a:rPr>
                <a:t>CG </a:t>
              </a:r>
              <a:r>
                <a:rPr lang="en-US" sz="1400" b="1" dirty="0" smtClean="0">
                  <a:solidFill>
                    <a:schemeClr val="bg1"/>
                  </a:solidFill>
                  <a:latin typeface="Arial" pitchFamily="34" charset="0"/>
                  <a:cs typeface="Arial" pitchFamily="34" charset="0"/>
                </a:rPr>
                <a:t>5 </a:t>
              </a:r>
              <a:r>
                <a:rPr lang="id-ID" sz="1400" b="1" dirty="0" smtClean="0">
                  <a:solidFill>
                    <a:schemeClr val="bg1"/>
                  </a:solidFill>
                  <a:latin typeface="Arial" pitchFamily="34" charset="0"/>
                  <a:cs typeface="Arial" pitchFamily="34" charset="0"/>
                </a:rPr>
                <a:t>Meningkatkan Ekonomi Non Pertanian</a:t>
              </a:r>
            </a:p>
          </p:txBody>
        </p:sp>
      </p:grpSp>
      <p:grpSp>
        <p:nvGrpSpPr>
          <p:cNvPr id="5" name="Group 15"/>
          <p:cNvGrpSpPr>
            <a:grpSpLocks/>
          </p:cNvGrpSpPr>
          <p:nvPr/>
        </p:nvGrpSpPr>
        <p:grpSpPr bwMode="auto">
          <a:xfrm>
            <a:off x="153542" y="4469170"/>
            <a:ext cx="4275584" cy="1298049"/>
            <a:chOff x="-1866311" y="4440532"/>
            <a:chExt cx="4273159" cy="1523060"/>
          </a:xfrm>
        </p:grpSpPr>
        <p:sp>
          <p:nvSpPr>
            <p:cNvPr id="34" name="Rounded Rectangle 33"/>
            <p:cNvSpPr/>
            <p:nvPr/>
          </p:nvSpPr>
          <p:spPr>
            <a:xfrm>
              <a:off x="-1865924" y="4440532"/>
              <a:ext cx="4265513" cy="447007"/>
            </a:xfrm>
            <a:prstGeom prst="roundRect">
              <a:avLst/>
            </a:prstGeom>
            <a:solidFill>
              <a:srgbClr val="9966FF"/>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600" b="1" dirty="0" smtClean="0">
                  <a:solidFill>
                    <a:prstClr val="white"/>
                  </a:solidFill>
                  <a:latin typeface="Arial" pitchFamily="34" charset="0"/>
                  <a:cs typeface="Arial" pitchFamily="34" charset="0"/>
                </a:rPr>
                <a:t>CG </a:t>
              </a:r>
              <a:r>
                <a:rPr lang="en-US" sz="1600" b="1" dirty="0" smtClean="0">
                  <a:solidFill>
                    <a:prstClr val="white"/>
                  </a:solidFill>
                  <a:latin typeface="Arial" pitchFamily="34" charset="0"/>
                  <a:cs typeface="Arial" pitchFamily="34" charset="0"/>
                </a:rPr>
                <a:t>4 </a:t>
              </a:r>
              <a:r>
                <a:rPr lang="id-ID" sz="1600" b="1" dirty="0" smtClean="0">
                  <a:solidFill>
                    <a:prstClr val="white"/>
                  </a:solidFill>
                  <a:latin typeface="Arial" pitchFamily="34" charset="0"/>
                  <a:cs typeface="Arial" pitchFamily="34" charset="0"/>
                </a:rPr>
                <a:t>Meningkatkan Ekonomi Pertanian</a:t>
              </a:r>
              <a:endParaRPr lang="id-ID" sz="1600" b="1" dirty="0">
                <a:solidFill>
                  <a:prstClr val="white"/>
                </a:solidFill>
                <a:latin typeface="Arial" pitchFamily="34" charset="0"/>
                <a:cs typeface="Arial" pitchFamily="34" charset="0"/>
              </a:endParaRPr>
            </a:p>
          </p:txBody>
        </p:sp>
        <p:sp>
          <p:nvSpPr>
            <p:cNvPr id="35" name="Rectangle 34"/>
            <p:cNvSpPr/>
            <p:nvPr/>
          </p:nvSpPr>
          <p:spPr>
            <a:xfrm>
              <a:off x="-1866311" y="4868783"/>
              <a:ext cx="4273159" cy="1094809"/>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en-US" sz="800" dirty="0" err="1" smtClean="0">
                  <a:solidFill>
                    <a:prstClr val="black"/>
                  </a:solidFill>
                  <a:latin typeface="Arial" pitchFamily="34" charset="0"/>
                  <a:cs typeface="Arial" pitchFamily="34" charset="0"/>
                </a:rPr>
                <a:t>Jabar</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sebagai</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sentra</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produksi</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benih</a:t>
              </a:r>
              <a:r>
                <a:rPr lang="en-US" sz="800" dirty="0" smtClean="0">
                  <a:solidFill>
                    <a:prstClr val="black"/>
                  </a:solidFill>
                  <a:latin typeface="Arial" pitchFamily="34" charset="0"/>
                  <a:cs typeface="Arial" pitchFamily="34" charset="0"/>
                </a:rPr>
                <a:t>/</a:t>
              </a:r>
              <a:r>
                <a:rPr lang="en-US" sz="800" dirty="0" err="1" smtClean="0">
                  <a:solidFill>
                    <a:prstClr val="black"/>
                  </a:solidFill>
                  <a:latin typeface="Arial" pitchFamily="34" charset="0"/>
                  <a:cs typeface="Arial" pitchFamily="34" charset="0"/>
                </a:rPr>
                <a:t>bibit</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nasional</a:t>
              </a:r>
              <a:endParaRPr lang="en-US" sz="800" dirty="0" smtClean="0">
                <a:solidFill>
                  <a:prstClr val="black"/>
                </a:solidFill>
                <a:latin typeface="Arial" pitchFamily="34" charset="0"/>
                <a:cs typeface="Arial" pitchFamily="34" charset="0"/>
              </a:endParaRPr>
            </a:p>
            <a:p>
              <a:pPr marL="180898" indent="-180898">
                <a:buFont typeface="+mj-lt"/>
                <a:buAutoNum type="arabicPeriod"/>
                <a:defRPr/>
              </a:pPr>
              <a:r>
                <a:rPr lang="en-US" sz="800" err="1" smtClean="0">
                  <a:solidFill>
                    <a:prstClr val="black"/>
                  </a:solidFill>
                  <a:latin typeface="Arial" pitchFamily="34" charset="0"/>
                  <a:cs typeface="Arial" pitchFamily="34" charset="0"/>
                </a:rPr>
                <a:t>Pengembangan</a:t>
              </a:r>
              <a:r>
                <a:rPr lang="en-US" sz="800" smtClean="0">
                  <a:solidFill>
                    <a:prstClr val="black"/>
                  </a:solidFill>
                  <a:latin typeface="Arial" pitchFamily="34" charset="0"/>
                  <a:cs typeface="Arial" pitchFamily="34" charset="0"/>
                </a:rPr>
                <a:t> agribisnis, forest business, marine business, </a:t>
              </a:r>
              <a:r>
                <a:rPr lang="en-US" sz="800" dirty="0" err="1" smtClean="0">
                  <a:solidFill>
                    <a:prstClr val="black"/>
                  </a:solidFill>
                  <a:latin typeface="Arial" pitchFamily="34" charset="0"/>
                  <a:cs typeface="Arial" pitchFamily="34" charset="0"/>
                </a:rPr>
                <a:t>dan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agroindustry</a:t>
              </a:r>
              <a:r>
                <a:rPr lang="en-US" sz="800" dirty="0" smtClean="0">
                  <a:solidFill>
                    <a:prstClr val="black"/>
                  </a:solidFill>
                  <a:latin typeface="Arial" pitchFamily="34" charset="0"/>
                  <a:cs typeface="Arial" pitchFamily="34" charset="0"/>
                </a:rPr>
                <a:t> </a:t>
              </a:r>
            </a:p>
            <a:p>
              <a:pPr marL="180898" indent="-180898">
                <a:buFont typeface="+mj-lt"/>
                <a:buAutoNum type="arabicPeriod"/>
                <a:defRPr/>
              </a:pPr>
              <a:r>
                <a:rPr lang="en-US" sz="800" dirty="0" err="1" smtClean="0">
                  <a:solidFill>
                    <a:prstClr val="black"/>
                  </a:solidFill>
                  <a:latin typeface="Arial" pitchFamily="34" charset="0"/>
                  <a:cs typeface="Arial" pitchFamily="34" charset="0"/>
                </a:rPr>
                <a:t>Perlindungan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lahan</a:t>
              </a:r>
              <a:r>
                <a:rPr lang="en-US" sz="800" dirty="0" smtClean="0">
                  <a:solidFill>
                    <a:prstClr val="black"/>
                  </a:solidFill>
                  <a:latin typeface="Arial" pitchFamily="34" charset="0"/>
                  <a:cs typeface="Arial" pitchFamily="34" charset="0"/>
                </a:rPr>
                <a:t> </a:t>
              </a:r>
              <a:r>
                <a:rPr lang="en-US" sz="800" err="1" smtClean="0">
                  <a:solidFill>
                    <a:prstClr val="black"/>
                  </a:solidFill>
                  <a:latin typeface="Arial" pitchFamily="34" charset="0"/>
                  <a:cs typeface="Arial" pitchFamily="34" charset="0"/>
                </a:rPr>
                <a:t>pertanian</a:t>
              </a:r>
              <a:r>
                <a:rPr lang="en-US" sz="800" smtClean="0">
                  <a:solidFill>
                    <a:prstClr val="black"/>
                  </a:solidFill>
                  <a:latin typeface="Arial" pitchFamily="34" charset="0"/>
                  <a:cs typeface="Arial" pitchFamily="34" charset="0"/>
                </a:rPr>
                <a:t> berkelanjutan, </a:t>
              </a:r>
              <a:r>
                <a:rPr lang="en-US" sz="800" dirty="0" err="1" smtClean="0">
                  <a:solidFill>
                    <a:prstClr val="black"/>
                  </a:solidFill>
                  <a:latin typeface="Arial" pitchFamily="34" charset="0"/>
                  <a:cs typeface="Arial" pitchFamily="34" charset="0"/>
                </a:rPr>
                <a:t>pemenuhan</a:t>
              </a:r>
              <a:r>
                <a:rPr lang="en-US" sz="800" dirty="0" smtClean="0">
                  <a:solidFill>
                    <a:prstClr val="black"/>
                  </a:solidFill>
                  <a:latin typeface="Arial" pitchFamily="34" charset="0"/>
                  <a:cs typeface="Arial" pitchFamily="34" charset="0"/>
                </a:rPr>
                <a:t> 13 </a:t>
              </a:r>
              <a:r>
                <a:rPr lang="en-US" sz="800" dirty="0" err="1" smtClean="0">
                  <a:solidFill>
                    <a:prstClr val="black"/>
                  </a:solidFill>
                  <a:latin typeface="Arial" pitchFamily="34" charset="0"/>
                  <a:cs typeface="Arial" pitchFamily="34" charset="0"/>
                </a:rPr>
                <a:t>juta</a:t>
              </a:r>
              <a:r>
                <a:rPr lang="en-US" sz="800" dirty="0" smtClean="0">
                  <a:solidFill>
                    <a:prstClr val="black"/>
                  </a:solidFill>
                  <a:latin typeface="Arial" pitchFamily="34" charset="0"/>
                  <a:cs typeface="Arial" pitchFamily="34" charset="0"/>
                </a:rPr>
                <a:t> ton GKG </a:t>
              </a:r>
              <a:r>
                <a:rPr lang="en-US" sz="800" dirty="0" err="1" smtClean="0">
                  <a:solidFill>
                    <a:prstClr val="black"/>
                  </a:solidFill>
                  <a:latin typeface="Arial" pitchFamily="34" charset="0"/>
                  <a:cs typeface="Arial" pitchFamily="34" charset="0"/>
                </a:rPr>
                <a:t>dan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swasembada</a:t>
              </a:r>
              <a:r>
                <a:rPr lang="en-US" sz="800" dirty="0" smtClean="0">
                  <a:solidFill>
                    <a:prstClr val="black"/>
                  </a:solidFill>
                  <a:latin typeface="Arial" pitchFamily="34" charset="0"/>
                  <a:cs typeface="Arial" pitchFamily="34" charset="0"/>
                </a:rPr>
                <a:t> protein </a:t>
              </a:r>
              <a:r>
                <a:rPr lang="en-US" sz="800" dirty="0" err="1" smtClean="0">
                  <a:solidFill>
                    <a:prstClr val="black"/>
                  </a:solidFill>
                  <a:latin typeface="Arial" pitchFamily="34" charset="0"/>
                  <a:cs typeface="Arial" pitchFamily="34" charset="0"/>
                </a:rPr>
                <a:t>hewani</a:t>
              </a:r>
              <a:endParaRPr lang="en-US" sz="800" dirty="0" smtClean="0">
                <a:solidFill>
                  <a:prstClr val="black"/>
                </a:solidFill>
                <a:latin typeface="Arial" pitchFamily="34" charset="0"/>
                <a:cs typeface="Arial" pitchFamily="34" charset="0"/>
              </a:endParaRPr>
            </a:p>
            <a:p>
              <a:pPr marL="180898" indent="-180898">
                <a:buFont typeface="+mj-lt"/>
                <a:buAutoNum type="arabicPeriod"/>
                <a:defRPr/>
              </a:pPr>
              <a:r>
                <a:rPr lang="en-US" sz="800" dirty="0" err="1" smtClean="0">
                  <a:solidFill>
                    <a:prstClr val="black"/>
                  </a:solidFill>
                  <a:latin typeface="Arial" pitchFamily="34" charset="0"/>
                  <a:cs typeface="Arial" pitchFamily="34" charset="0"/>
                </a:rPr>
                <a:t>Jawa</a:t>
              </a:r>
              <a:r>
                <a:rPr lang="en-US" sz="800" dirty="0" smtClean="0">
                  <a:solidFill>
                    <a:prstClr val="black"/>
                  </a:solidFill>
                  <a:latin typeface="Arial" pitchFamily="34" charset="0"/>
                  <a:cs typeface="Arial" pitchFamily="34" charset="0"/>
                </a:rPr>
                <a:t> Barat </a:t>
              </a:r>
              <a:r>
                <a:rPr lang="en-US" sz="800" dirty="0" err="1" smtClean="0">
                  <a:solidFill>
                    <a:prstClr val="black"/>
                  </a:solidFill>
                  <a:latin typeface="Arial" pitchFamily="34" charset="0"/>
                  <a:cs typeface="Arial" pitchFamily="34" charset="0"/>
                </a:rPr>
                <a:t>bebas</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rawan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pangan</a:t>
              </a:r>
              <a:endParaRPr lang="en-US" sz="800" dirty="0" smtClean="0">
                <a:solidFill>
                  <a:prstClr val="black"/>
                </a:solidFill>
                <a:latin typeface="Arial" pitchFamily="34" charset="0"/>
                <a:cs typeface="Arial" pitchFamily="34" charset="0"/>
              </a:endParaRPr>
            </a:p>
            <a:p>
              <a:pPr marL="180898" indent="-180898">
                <a:buFont typeface="+mj-lt"/>
                <a:buAutoNum type="arabicPeriod"/>
                <a:defRPr/>
              </a:pPr>
              <a:r>
                <a:rPr lang="en-US" sz="800" dirty="0" err="1" smtClean="0">
                  <a:solidFill>
                    <a:prstClr val="black"/>
                  </a:solidFill>
                  <a:latin typeface="Arial" pitchFamily="34" charset="0"/>
                  <a:cs typeface="Arial" pitchFamily="34" charset="0"/>
                </a:rPr>
                <a:t>Meningkatnya</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dukungan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infrastruktur</a:t>
              </a:r>
              <a:r>
                <a:rPr lang="en-US" sz="800" dirty="0" smtClean="0">
                  <a:solidFill>
                    <a:prstClr val="black"/>
                  </a:solidFill>
                  <a:latin typeface="Arial" pitchFamily="34" charset="0"/>
                  <a:cs typeface="Arial" pitchFamily="34" charset="0"/>
                </a:rPr>
                <a:t> </a:t>
              </a:r>
              <a:r>
                <a:rPr lang="en-US" sz="800" smtClean="0">
                  <a:solidFill>
                    <a:prstClr val="black"/>
                  </a:solidFill>
                  <a:latin typeface="Arial" pitchFamily="34" charset="0"/>
                  <a:cs typeface="Arial" pitchFamily="34" charset="0"/>
                </a:rPr>
                <a:t>(jalan, </a:t>
              </a:r>
              <a:r>
                <a:rPr lang="en-US" sz="800" dirty="0" err="1" smtClean="0">
                  <a:solidFill>
                    <a:prstClr val="black"/>
                  </a:solidFill>
                  <a:latin typeface="Arial" pitchFamily="34" charset="0"/>
                  <a:cs typeface="Arial" pitchFamily="34" charset="0"/>
                </a:rPr>
                <a:t>jembatan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dan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irigasi</a:t>
              </a:r>
              <a:r>
                <a:rPr lang="en-US" sz="800" dirty="0" smtClean="0">
                  <a:solidFill>
                    <a:prstClr val="black"/>
                  </a:solidFill>
                  <a:latin typeface="Arial" pitchFamily="34" charset="0"/>
                  <a:cs typeface="Arial" pitchFamily="34" charset="0"/>
                </a:rPr>
                <a:t>) di</a:t>
              </a:r>
              <a:r>
                <a:rPr lang="id-ID"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sentra</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produksi</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pangan</a:t>
              </a:r>
              <a:endParaRPr lang="en-US" sz="800" dirty="0" smtClean="0">
                <a:solidFill>
                  <a:prstClr val="black"/>
                </a:solidFill>
                <a:latin typeface="Arial" pitchFamily="34" charset="0"/>
                <a:cs typeface="Arial" pitchFamily="34" charset="0"/>
              </a:endParaRPr>
            </a:p>
          </p:txBody>
        </p:sp>
      </p:grpSp>
      <p:sp>
        <p:nvSpPr>
          <p:cNvPr id="17" name="Rectangle 16"/>
          <p:cNvSpPr/>
          <p:nvPr/>
        </p:nvSpPr>
        <p:spPr bwMode="auto">
          <a:xfrm>
            <a:off x="4572066" y="1127234"/>
            <a:ext cx="4343399" cy="746234"/>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8399" tIns="34200" rIns="68399" bIns="34200"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id-ID" sz="900" dirty="0">
                <a:solidFill>
                  <a:prstClr val="black"/>
                </a:solidFill>
                <a:latin typeface="Arial" pitchFamily="34" charset="0"/>
                <a:cs typeface="Arial" pitchFamily="34" charset="0"/>
              </a:rPr>
              <a:t>Pengendalian pemanfaatan sumber daya mineral dan non mineral</a:t>
            </a:r>
            <a:endParaRPr lang="en-US" sz="900" dirty="0">
              <a:solidFill>
                <a:prstClr val="black"/>
              </a:solidFill>
              <a:latin typeface="Arial" pitchFamily="34" charset="0"/>
              <a:cs typeface="Arial" pitchFamily="34" charset="0"/>
            </a:endParaRPr>
          </a:p>
          <a:p>
            <a:pPr marL="180898" indent="-180898">
              <a:buFont typeface="+mj-lt"/>
              <a:buAutoNum type="arabicPeriod"/>
              <a:defRPr/>
            </a:pPr>
            <a:r>
              <a:rPr lang="en-US" sz="900" dirty="0" err="1" smtClean="0">
                <a:solidFill>
                  <a:prstClr val="black"/>
                </a:solidFill>
                <a:latin typeface="Arial" pitchFamily="34" charset="0"/>
                <a:cs typeface="Arial" pitchFamily="34" charset="0"/>
              </a:rPr>
              <a:t>Konservasi</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dan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rehabilitasi</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kawasan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lindung</a:t>
            </a:r>
            <a:r>
              <a:rPr lang="en-US" sz="900" dirty="0" smtClean="0">
                <a:solidFill>
                  <a:prstClr val="black"/>
                </a:solidFill>
                <a:latin typeface="Arial" pitchFamily="34" charset="0"/>
                <a:cs typeface="Arial" pitchFamily="34" charset="0"/>
              </a:rPr>
              <a:t> 45%</a:t>
            </a:r>
          </a:p>
          <a:p>
            <a:pPr marL="180898" indent="-180898">
              <a:buFont typeface="+mj-lt"/>
              <a:buAutoNum type="arabicPeriod"/>
              <a:defRPr/>
            </a:pPr>
            <a:r>
              <a:rPr lang="en-US" sz="900" dirty="0" err="1" smtClean="0">
                <a:solidFill>
                  <a:prstClr val="black"/>
                </a:solidFill>
                <a:latin typeface="Arial" pitchFamily="34" charset="0"/>
                <a:cs typeface="Arial" pitchFamily="34" charset="0"/>
              </a:rPr>
              <a:t>Pengendalian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pencemaran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limbah</a:t>
            </a:r>
            <a:r>
              <a:rPr lang="en-US" sz="900" dirty="0" smtClean="0">
                <a:solidFill>
                  <a:prstClr val="black"/>
                </a:solidFill>
                <a:latin typeface="Arial" pitchFamily="34" charset="0"/>
                <a:cs typeface="Arial" pitchFamily="34" charset="0"/>
              </a:rPr>
              <a:t> </a:t>
            </a:r>
            <a:r>
              <a:rPr lang="en-US" sz="900" err="1" smtClean="0">
                <a:solidFill>
                  <a:prstClr val="black"/>
                </a:solidFill>
                <a:latin typeface="Arial" pitchFamily="34" charset="0"/>
                <a:cs typeface="Arial" pitchFamily="34" charset="0"/>
              </a:rPr>
              <a:t>industr</a:t>
            </a:r>
            <a:r>
              <a:rPr lang="id-ID" sz="900" smtClean="0">
                <a:solidFill>
                  <a:prstClr val="black"/>
                </a:solidFill>
                <a:latin typeface="Arial" pitchFamily="34" charset="0"/>
                <a:cs typeface="Arial" pitchFamily="34" charset="0"/>
              </a:rPr>
              <a:t>i</a:t>
            </a:r>
            <a:r>
              <a:rPr lang="en-US" sz="90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limbah</a:t>
            </a:r>
            <a:r>
              <a:rPr lang="en-US" sz="900" dirty="0" smtClean="0">
                <a:solidFill>
                  <a:prstClr val="black"/>
                </a:solidFill>
                <a:latin typeface="Arial" pitchFamily="34" charset="0"/>
                <a:cs typeface="Arial" pitchFamily="34" charset="0"/>
              </a:rPr>
              <a:t> domestic </a:t>
            </a:r>
            <a:r>
              <a:rPr lang="en-US" sz="900" dirty="0" err="1" smtClean="0">
                <a:solidFill>
                  <a:prstClr val="black"/>
                </a:solidFill>
                <a:latin typeface="Arial" pitchFamily="34" charset="0"/>
                <a:cs typeface="Arial" pitchFamily="34" charset="0"/>
              </a:rPr>
              <a:t>dan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pengelolaan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sampah</a:t>
            </a:r>
            <a:r>
              <a:rPr lang="en-US" sz="900" dirty="0" smtClean="0">
                <a:solidFill>
                  <a:prstClr val="black"/>
                </a:solidFill>
                <a:latin typeface="Arial" pitchFamily="34" charset="0"/>
                <a:cs typeface="Arial" pitchFamily="34" charset="0"/>
              </a:rPr>
              <a:t> regional</a:t>
            </a:r>
          </a:p>
          <a:p>
            <a:pPr marL="180898" indent="-180898">
              <a:buFont typeface="+mj-lt"/>
              <a:buAutoNum type="arabicPeriod"/>
              <a:defRPr/>
            </a:pPr>
            <a:r>
              <a:rPr lang="en-US" sz="900" dirty="0" err="1" smtClean="0">
                <a:solidFill>
                  <a:prstClr val="black"/>
                </a:solidFill>
                <a:latin typeface="Arial" pitchFamily="34" charset="0"/>
                <a:cs typeface="Arial" pitchFamily="34" charset="0"/>
              </a:rPr>
              <a:t>Penanganan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bencana</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longsor</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dan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banjir</a:t>
            </a:r>
            <a:endParaRPr lang="id-ID" sz="900" dirty="0" smtClean="0">
              <a:solidFill>
                <a:prstClr val="black"/>
              </a:solidFill>
              <a:latin typeface="Arial" pitchFamily="34" charset="0"/>
              <a:cs typeface="Arial" pitchFamily="34" charset="0"/>
            </a:endParaRPr>
          </a:p>
        </p:txBody>
      </p:sp>
      <p:sp>
        <p:nvSpPr>
          <p:cNvPr id="18" name="Rounded Rectangle 17"/>
          <p:cNvSpPr/>
          <p:nvPr/>
        </p:nvSpPr>
        <p:spPr bwMode="auto">
          <a:xfrm>
            <a:off x="4570592" y="822434"/>
            <a:ext cx="4344168" cy="304774"/>
          </a:xfrm>
          <a:prstGeom prst="roundRect">
            <a:avLst/>
          </a:prstGeom>
          <a:solidFill>
            <a:srgbClr val="0000CC"/>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8399" tIns="34200" rIns="68399" bIns="3420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smtClean="0">
                <a:solidFill>
                  <a:schemeClr val="bg1"/>
                </a:solidFill>
                <a:latin typeface="Trebuchet MS" pitchFamily="34" charset="0"/>
                <a:cs typeface="Calibri" pitchFamily="34" charset="0"/>
              </a:rPr>
              <a:t>CG 6 Meningkatkan pengelolaan sumber </a:t>
            </a:r>
            <a:r>
              <a:rPr lang="id-ID" sz="1200" b="1" smtClean="0">
                <a:solidFill>
                  <a:schemeClr val="bg1"/>
                </a:solidFill>
                <a:latin typeface="Trebuchet MS" pitchFamily="34" charset="0"/>
                <a:cs typeface="Calibri" pitchFamily="34" charset="0"/>
              </a:rPr>
              <a:t>daya alam, </a:t>
            </a:r>
            <a:r>
              <a:rPr lang="id-ID" sz="1200" b="1" dirty="0" smtClean="0">
                <a:solidFill>
                  <a:schemeClr val="bg1"/>
                </a:solidFill>
                <a:latin typeface="Trebuchet MS" pitchFamily="34" charset="0"/>
                <a:cs typeface="Calibri" pitchFamily="34" charset="0"/>
              </a:rPr>
              <a:t>lingkungan hidup dan kebencanaan</a:t>
            </a:r>
          </a:p>
        </p:txBody>
      </p:sp>
      <p:sp>
        <p:nvSpPr>
          <p:cNvPr id="19" name="Rounded Rectangle 18"/>
          <p:cNvSpPr/>
          <p:nvPr/>
        </p:nvSpPr>
        <p:spPr bwMode="auto">
          <a:xfrm>
            <a:off x="4571936" y="1988840"/>
            <a:ext cx="4342891" cy="418318"/>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8415" tIns="34208" rIns="68415" bIns="34208"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a:solidFill>
                  <a:schemeClr val="tx1"/>
                </a:solidFill>
                <a:latin typeface="Trebuchet MS" pitchFamily="34" charset="0"/>
                <a:cs typeface="Calibri" pitchFamily="34" charset="0"/>
              </a:rPr>
              <a:t>CG </a:t>
            </a:r>
            <a:r>
              <a:rPr lang="id-ID" sz="1200" b="1" dirty="0" smtClean="0">
                <a:solidFill>
                  <a:schemeClr val="tx1"/>
                </a:solidFill>
                <a:latin typeface="Trebuchet MS" pitchFamily="34" charset="0"/>
                <a:cs typeface="Calibri" pitchFamily="34" charset="0"/>
              </a:rPr>
              <a:t>7</a:t>
            </a:r>
            <a:r>
              <a:rPr lang="en-US" sz="1200" b="1" dirty="0" smtClean="0">
                <a:solidFill>
                  <a:schemeClr val="tx1"/>
                </a:solidFill>
                <a:latin typeface="Trebuchet MS" pitchFamily="34" charset="0"/>
                <a:cs typeface="Calibri" pitchFamily="34" charset="0"/>
              </a:rPr>
              <a:t> </a:t>
            </a:r>
            <a:r>
              <a:rPr lang="fi-FI" sz="1200" b="1" dirty="0" smtClean="0">
                <a:solidFill>
                  <a:schemeClr val="tx1"/>
                </a:solidFill>
                <a:latin typeface="Trebuchet MS" pitchFamily="34" charset="0"/>
                <a:cs typeface="Calibri" pitchFamily="34" charset="0"/>
              </a:rPr>
              <a:t>Meningkatkan pengelolaan seni, budaya dan wisata serta kepemudaan</a:t>
            </a:r>
            <a:r>
              <a:rPr lang="id-ID" sz="1200" b="1" dirty="0" smtClean="0">
                <a:solidFill>
                  <a:schemeClr val="tx1"/>
                </a:solidFill>
                <a:latin typeface="Trebuchet MS" pitchFamily="34" charset="0"/>
                <a:cs typeface="Calibri" pitchFamily="34" charset="0"/>
              </a:rPr>
              <a:t> dan olah raga</a:t>
            </a:r>
            <a:endParaRPr lang="fi-FI" sz="1200" b="1" dirty="0" smtClean="0">
              <a:solidFill>
                <a:schemeClr val="tx1"/>
              </a:solidFill>
              <a:latin typeface="Trebuchet MS" pitchFamily="34" charset="0"/>
              <a:cs typeface="Calibri" pitchFamily="34" charset="0"/>
            </a:endParaRPr>
          </a:p>
        </p:txBody>
      </p:sp>
      <p:grpSp>
        <p:nvGrpSpPr>
          <p:cNvPr id="6" name="Group 19"/>
          <p:cNvGrpSpPr>
            <a:grpSpLocks/>
          </p:cNvGrpSpPr>
          <p:nvPr/>
        </p:nvGrpSpPr>
        <p:grpSpPr bwMode="auto">
          <a:xfrm>
            <a:off x="4572000" y="5195997"/>
            <a:ext cx="4343400" cy="1617511"/>
            <a:chOff x="10717099" y="8748277"/>
            <a:chExt cx="4340935" cy="1897899"/>
          </a:xfrm>
        </p:grpSpPr>
        <p:sp>
          <p:nvSpPr>
            <p:cNvPr id="32" name="Rectangle 31"/>
            <p:cNvSpPr/>
            <p:nvPr/>
          </p:nvSpPr>
          <p:spPr>
            <a:xfrm>
              <a:off x="10717099" y="9241973"/>
              <a:ext cx="4340935" cy="1404203"/>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id-ID" sz="1000" dirty="0" smtClean="0">
                  <a:solidFill>
                    <a:prstClr val="black"/>
                  </a:solidFill>
                  <a:latin typeface="Arial" pitchFamily="34" charset="0"/>
                  <a:cs typeface="Arial" pitchFamily="34" charset="0"/>
                </a:rPr>
                <a:t>Efektivitas</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Pemerintahan</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profesionalisme</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aparatur</a:t>
              </a:r>
              <a:endParaRPr lang="es-ES" sz="1000" dirty="0" smtClean="0">
                <a:solidFill>
                  <a:prstClr val="black"/>
                </a:solidFill>
                <a:latin typeface="Arial" pitchFamily="34" charset="0"/>
                <a:cs typeface="Arial" pitchFamily="34" charset="0"/>
              </a:endParaRPr>
            </a:p>
            <a:p>
              <a:pPr marL="180898" indent="-180898">
                <a:buFont typeface="+mj-lt"/>
                <a:buAutoNum type="arabicPeriod"/>
                <a:defRPr/>
              </a:pPr>
              <a:r>
                <a:rPr lang="es-ES" sz="1000" dirty="0" err="1" smtClean="0">
                  <a:solidFill>
                    <a:prstClr val="black"/>
                  </a:solidFill>
                  <a:latin typeface="Arial" pitchFamily="34" charset="0"/>
                  <a:cs typeface="Arial" pitchFamily="34" charset="0"/>
                </a:rPr>
                <a:t>Peningkatan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kualitas</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komunikasi</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organisasi</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komunikasi</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public</a:t>
              </a:r>
              <a:endParaRPr lang="es-ES" sz="1000" dirty="0" smtClean="0">
                <a:solidFill>
                  <a:prstClr val="black"/>
                </a:solidFill>
                <a:latin typeface="Arial" pitchFamily="34" charset="0"/>
                <a:cs typeface="Arial" pitchFamily="34" charset="0"/>
              </a:endParaRPr>
            </a:p>
            <a:p>
              <a:pPr marL="180898" indent="-180898">
                <a:buFont typeface="+mj-lt"/>
                <a:buAutoNum type="arabicPeriod"/>
                <a:defRPr/>
              </a:pPr>
              <a:r>
                <a:rPr lang="es-ES" sz="1000" dirty="0" err="1" smtClean="0">
                  <a:solidFill>
                    <a:prstClr val="black"/>
                  </a:solidFill>
                  <a:latin typeface="Arial" pitchFamily="34" charset="0"/>
                  <a:cs typeface="Arial" pitchFamily="34" charset="0"/>
                </a:rPr>
                <a:t>Penataan</a:t>
              </a:r>
              <a:r>
                <a:rPr lang="es-ES" sz="1000" dirty="0" smtClean="0">
                  <a:solidFill>
                    <a:prstClr val="black"/>
                  </a:solidFill>
                  <a:latin typeface="Arial" pitchFamily="34" charset="0"/>
                  <a:cs typeface="Arial" pitchFamily="34" charset="0"/>
                </a:rPr>
                <a:t> s</a:t>
              </a:r>
              <a:r>
                <a:rPr lang="id-ID" sz="1000" dirty="0" smtClean="0">
                  <a:solidFill>
                    <a:prstClr val="black"/>
                  </a:solidFill>
                  <a:latin typeface="Arial" pitchFamily="34" charset="0"/>
                  <a:cs typeface="Arial" pitchFamily="34" charset="0"/>
                </a:rPr>
                <a:t>i</a:t>
              </a:r>
              <a:r>
                <a:rPr lang="es-ES" sz="1000" dirty="0" err="1" smtClean="0">
                  <a:solidFill>
                    <a:prstClr val="black"/>
                  </a:solidFill>
                  <a:latin typeface="Arial" pitchFamily="34" charset="0"/>
                  <a:cs typeface="Arial" pitchFamily="34" charset="0"/>
                </a:rPr>
                <a:t>stem</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hukum</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penegakan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hukum</a:t>
              </a:r>
              <a:endParaRPr lang="es-ES" sz="1000" dirty="0" smtClean="0">
                <a:solidFill>
                  <a:prstClr val="black"/>
                </a:solidFill>
                <a:latin typeface="Arial" pitchFamily="34" charset="0"/>
                <a:cs typeface="Arial" pitchFamily="34" charset="0"/>
              </a:endParaRPr>
            </a:p>
            <a:p>
              <a:pPr marL="180898" indent="-180898">
                <a:buFont typeface="+mj-lt"/>
                <a:buAutoNum type="arabicPeriod"/>
                <a:defRPr/>
              </a:pPr>
              <a:r>
                <a:rPr lang="es-ES" sz="1000" dirty="0" err="1" smtClean="0">
                  <a:solidFill>
                    <a:prstClr val="black"/>
                  </a:solidFill>
                  <a:latin typeface="Arial" pitchFamily="34" charset="0"/>
                  <a:cs typeface="Arial" pitchFamily="34" charset="0"/>
                </a:rPr>
                <a:t>Kerjasama</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program</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pembangunan</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pendanaan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multipihak</a:t>
              </a:r>
              <a:endParaRPr lang="es-ES" sz="1000" dirty="0" smtClean="0">
                <a:solidFill>
                  <a:prstClr val="black"/>
                </a:solidFill>
                <a:latin typeface="Arial" pitchFamily="34" charset="0"/>
                <a:cs typeface="Arial" pitchFamily="34" charset="0"/>
              </a:endParaRPr>
            </a:p>
            <a:p>
              <a:pPr marL="180898" indent="-180898">
                <a:buFont typeface="+mj-lt"/>
                <a:buAutoNum type="arabicPeriod"/>
                <a:defRPr/>
              </a:pPr>
              <a:r>
                <a:rPr lang="es-ES" sz="1000" dirty="0" err="1" smtClean="0">
                  <a:solidFill>
                    <a:prstClr val="black"/>
                  </a:solidFill>
                  <a:latin typeface="Arial" pitchFamily="34" charset="0"/>
                  <a:cs typeface="Arial" pitchFamily="34" charset="0"/>
                </a:rPr>
                <a:t>Peningkatan</a:t>
              </a:r>
              <a:r>
                <a:rPr lang="es-ES" sz="1000" dirty="0" smtClean="0">
                  <a:solidFill>
                    <a:prstClr val="black"/>
                  </a:solidFill>
                  <a:latin typeface="Arial" pitchFamily="34" charset="0"/>
                  <a:cs typeface="Arial" pitchFamily="34" charset="0"/>
                </a:rPr>
                <a:t> </a:t>
              </a:r>
              <a:r>
                <a:rPr lang="es-ES" sz="1000" err="1" smtClean="0">
                  <a:solidFill>
                    <a:prstClr val="black"/>
                  </a:solidFill>
                  <a:latin typeface="Arial" pitchFamily="34" charset="0"/>
                  <a:cs typeface="Arial" pitchFamily="34" charset="0"/>
                </a:rPr>
                <a:t>kualitas</a:t>
              </a:r>
              <a:r>
                <a:rPr lang="es-ES" sz="1000" smtClean="0">
                  <a:solidFill>
                    <a:prstClr val="black"/>
                  </a:solidFill>
                  <a:latin typeface="Arial" pitchFamily="34" charset="0"/>
                  <a:cs typeface="Arial" pitchFamily="34" charset="0"/>
                </a:rPr>
                <a:t> perencanaan, </a:t>
              </a:r>
              <a:r>
                <a:rPr lang="es-ES" sz="1000" dirty="0" err="1" smtClean="0">
                  <a:solidFill>
                    <a:prstClr val="black"/>
                  </a:solidFill>
                  <a:latin typeface="Arial" pitchFamily="34" charset="0"/>
                  <a:cs typeface="Arial" pitchFamily="34" charset="0"/>
                </a:rPr>
                <a:t>pengendalian</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akuntabilitas</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pembangunan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serta</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pengelolaan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aset</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keuangan</a:t>
              </a:r>
              <a:r>
                <a:rPr lang="es-ES" sz="1000" dirty="0" smtClean="0">
                  <a:solidFill>
                    <a:prstClr val="black"/>
                  </a:solidFill>
                  <a:latin typeface="Arial" pitchFamily="34" charset="0"/>
                  <a:cs typeface="Arial" pitchFamily="34" charset="0"/>
                </a:rPr>
                <a:t>; dan</a:t>
              </a:r>
            </a:p>
            <a:p>
              <a:pPr marL="180898" indent="-180898">
                <a:buFont typeface="+mj-lt"/>
                <a:buAutoNum type="arabicPeriod"/>
                <a:defRPr/>
              </a:pPr>
              <a:r>
                <a:rPr lang="es-ES" sz="1000" dirty="0" err="1" smtClean="0">
                  <a:solidFill>
                    <a:prstClr val="black"/>
                  </a:solidFill>
                  <a:latin typeface="Arial" pitchFamily="34" charset="0"/>
                  <a:cs typeface="Arial" pitchFamily="34" charset="0"/>
                </a:rPr>
                <a:t>Peningkatan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sarana</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prasarana</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Pemerintahan</a:t>
              </a:r>
              <a:r>
                <a:rPr lang="id-ID" sz="1000" dirty="0" smtClean="0">
                  <a:solidFill>
                    <a:prstClr val="black"/>
                  </a:solidFill>
                  <a:latin typeface="Arial" pitchFamily="34" charset="0"/>
                  <a:cs typeface="Arial" pitchFamily="34" charset="0"/>
                </a:rPr>
                <a:t> dan Desa</a:t>
              </a:r>
              <a:r>
                <a:rPr lang="es-ES" sz="1000" dirty="0" smtClean="0">
                  <a:solidFill>
                    <a:prstClr val="black"/>
                  </a:solidFill>
                  <a:latin typeface="Arial" pitchFamily="34" charset="0"/>
                  <a:cs typeface="Arial" pitchFamily="34" charset="0"/>
                </a:rPr>
                <a:t> </a:t>
              </a:r>
              <a:endParaRPr lang="id-ID" sz="1200" dirty="0">
                <a:solidFill>
                  <a:prstClr val="black"/>
                </a:solidFill>
                <a:latin typeface="Arial" pitchFamily="34" charset="0"/>
                <a:cs typeface="Arial" pitchFamily="34" charset="0"/>
              </a:endParaRPr>
            </a:p>
          </p:txBody>
        </p:sp>
        <p:sp>
          <p:nvSpPr>
            <p:cNvPr id="33" name="Rounded Rectangle 32"/>
            <p:cNvSpPr/>
            <p:nvPr/>
          </p:nvSpPr>
          <p:spPr>
            <a:xfrm>
              <a:off x="10717099" y="8748277"/>
              <a:ext cx="4339922" cy="490837"/>
            </a:xfrm>
            <a:prstGeom prst="roundRect">
              <a:avLst/>
            </a:prstGeom>
            <a:solidFill>
              <a:srgbClr val="FF7C8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a:solidFill>
                    <a:prstClr val="black"/>
                  </a:solidFill>
                  <a:latin typeface="Trebuchet MS" pitchFamily="34" charset="0"/>
                  <a:cs typeface="Calibri" pitchFamily="34" charset="0"/>
                </a:rPr>
                <a:t>CG </a:t>
              </a:r>
              <a:r>
                <a:rPr lang="id-ID" sz="1200" b="1" dirty="0" smtClean="0">
                  <a:solidFill>
                    <a:prstClr val="black"/>
                  </a:solidFill>
                  <a:latin typeface="Trebuchet MS" pitchFamily="34" charset="0"/>
                  <a:cs typeface="Calibri" pitchFamily="34" charset="0"/>
                </a:rPr>
                <a:t>10</a:t>
              </a:r>
              <a:r>
                <a:rPr lang="en-US" sz="1200" b="1" dirty="0" smtClean="0">
                  <a:solidFill>
                    <a:prstClr val="black"/>
                  </a:solidFill>
                  <a:latin typeface="Trebuchet MS" pitchFamily="34" charset="0"/>
                  <a:cs typeface="Calibri" pitchFamily="34" charset="0"/>
                </a:rPr>
                <a:t>  </a:t>
              </a:r>
              <a:r>
                <a:rPr lang="id-ID" sz="1200" b="1" dirty="0" smtClean="0">
                  <a:solidFill>
                    <a:prstClr val="black"/>
                  </a:solidFill>
                  <a:latin typeface="Trebuchet MS" pitchFamily="34" charset="0"/>
                  <a:cs typeface="Calibri" pitchFamily="34" charset="0"/>
                </a:rPr>
                <a:t>Modernisasi </a:t>
              </a:r>
              <a:r>
                <a:rPr lang="en-US" sz="1200" b="1" dirty="0" err="1" smtClean="0">
                  <a:solidFill>
                    <a:prstClr val="black"/>
                  </a:solidFill>
                  <a:latin typeface="Trebuchet MS" pitchFamily="34" charset="0"/>
                  <a:cs typeface="Calibri" pitchFamily="34" charset="0"/>
                </a:rPr>
                <a:t>Pemerintahan</a:t>
              </a:r>
              <a:r>
                <a:rPr lang="en-US" sz="1200" b="1" dirty="0" smtClean="0">
                  <a:solidFill>
                    <a:prstClr val="black"/>
                  </a:solidFill>
                  <a:latin typeface="Trebuchet MS" pitchFamily="34" charset="0"/>
                  <a:cs typeface="Calibri" pitchFamily="34" charset="0"/>
                </a:rPr>
                <a:t> </a:t>
              </a:r>
              <a:r>
                <a:rPr lang="id-ID" sz="1200" b="1" dirty="0" smtClean="0">
                  <a:solidFill>
                    <a:prstClr val="black"/>
                  </a:solidFill>
                  <a:latin typeface="Trebuchet MS" pitchFamily="34" charset="0"/>
                  <a:cs typeface="Calibri" pitchFamily="34" charset="0"/>
                </a:rPr>
                <a:t>dan Pembangunan Perdesaan</a:t>
              </a:r>
              <a:endParaRPr lang="id-ID" sz="1200" b="1" dirty="0">
                <a:solidFill>
                  <a:prstClr val="black"/>
                </a:solidFill>
                <a:latin typeface="Trebuchet MS" pitchFamily="34" charset="0"/>
                <a:cs typeface="Calibri" pitchFamily="34" charset="0"/>
              </a:endParaRPr>
            </a:p>
          </p:txBody>
        </p:sp>
      </p:grpSp>
      <p:sp>
        <p:nvSpPr>
          <p:cNvPr id="21" name="Rectangle 20"/>
          <p:cNvSpPr/>
          <p:nvPr/>
        </p:nvSpPr>
        <p:spPr bwMode="auto">
          <a:xfrm>
            <a:off x="4572000" y="2412269"/>
            <a:ext cx="4343400" cy="656823"/>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8399" tIns="34200" rIns="68399" bIns="34200"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id-ID" sz="900" dirty="0" smtClean="0">
                <a:solidFill>
                  <a:prstClr val="black"/>
                </a:solidFill>
                <a:latin typeface="Arial" pitchFamily="34" charset="0"/>
                <a:cs typeface="Arial" pitchFamily="34" charset="0"/>
              </a:rPr>
              <a:t>Pengembangan fasilitas olahraga dan kepemudaan </a:t>
            </a:r>
          </a:p>
          <a:p>
            <a:pPr marL="180898" indent="-180898">
              <a:buFont typeface="+mj-lt"/>
              <a:buAutoNum type="arabicPeriod"/>
              <a:defRPr/>
            </a:pPr>
            <a:r>
              <a:rPr lang="id-ID" sz="900" dirty="0" smtClean="0">
                <a:solidFill>
                  <a:prstClr val="black"/>
                </a:solidFill>
                <a:latin typeface="Arial" pitchFamily="34" charset="0"/>
                <a:cs typeface="Arial" pitchFamily="34" charset="0"/>
              </a:rPr>
              <a:t>Pelestarian seni budaya tradisonal dan benda cagar budaya di Jawa Barat</a:t>
            </a:r>
          </a:p>
          <a:p>
            <a:pPr marL="180898" indent="-180898">
              <a:buFont typeface="+mj-lt"/>
              <a:buAutoNum type="arabicPeriod"/>
              <a:defRPr/>
            </a:pPr>
            <a:r>
              <a:rPr lang="id-ID" sz="900" dirty="0" smtClean="0">
                <a:solidFill>
                  <a:prstClr val="black"/>
                </a:solidFill>
                <a:latin typeface="Arial" pitchFamily="34" charset="0"/>
                <a:cs typeface="Arial" pitchFamily="34" charset="0"/>
              </a:rPr>
              <a:t>Gelar karya dan kreativitas seni budaya di Jawa Barat</a:t>
            </a:r>
          </a:p>
          <a:p>
            <a:pPr marL="180898" indent="-180898">
              <a:buFont typeface="+mj-lt"/>
              <a:buAutoNum type="arabicPeriod"/>
              <a:defRPr/>
            </a:pPr>
            <a:r>
              <a:rPr lang="id-ID" sz="900" dirty="0" smtClean="0">
                <a:solidFill>
                  <a:prstClr val="black"/>
                </a:solidFill>
                <a:latin typeface="Arial" pitchFamily="34" charset="0"/>
                <a:cs typeface="Arial" pitchFamily="34" charset="0"/>
              </a:rPr>
              <a:t>Pengembangan Destinasi wisata</a:t>
            </a:r>
          </a:p>
        </p:txBody>
      </p:sp>
      <p:grpSp>
        <p:nvGrpSpPr>
          <p:cNvPr id="7" name="Group 21"/>
          <p:cNvGrpSpPr>
            <a:grpSpLocks/>
          </p:cNvGrpSpPr>
          <p:nvPr/>
        </p:nvGrpSpPr>
        <p:grpSpPr bwMode="auto">
          <a:xfrm>
            <a:off x="4571876" y="3102832"/>
            <a:ext cx="4343531" cy="978519"/>
            <a:chOff x="4988344" y="2722257"/>
            <a:chExt cx="4341069" cy="1148141"/>
          </a:xfrm>
        </p:grpSpPr>
        <p:sp>
          <p:nvSpPr>
            <p:cNvPr id="30" name="Rounded Rectangle 29"/>
            <p:cNvSpPr/>
            <p:nvPr/>
          </p:nvSpPr>
          <p:spPr bwMode="auto">
            <a:xfrm>
              <a:off x="4988344" y="2722257"/>
              <a:ext cx="4340429" cy="490832"/>
            </a:xfrm>
            <a:prstGeom prst="roundRect">
              <a:avLst/>
            </a:prstGeom>
            <a:solidFill>
              <a:srgbClr val="FFFF00"/>
            </a:solidFill>
            <a:ln>
              <a:solidFill>
                <a:srgbClr val="FFFF00"/>
              </a:solidFill>
            </a:ln>
          </p:spPr>
          <p:style>
            <a:lnRef idx="0">
              <a:schemeClr val="accent2"/>
            </a:lnRef>
            <a:fillRef idx="3">
              <a:schemeClr val="accent2"/>
            </a:fillRef>
            <a:effectRef idx="3">
              <a:schemeClr val="accent2"/>
            </a:effectRef>
            <a:fontRef idx="minor">
              <a:schemeClr val="lt1"/>
            </a:fontRef>
          </p:style>
          <p:txBody>
            <a:bodyPr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smtClean="0">
                  <a:solidFill>
                    <a:schemeClr val="tx1"/>
                  </a:solidFill>
                  <a:latin typeface="Trebuchet MS" pitchFamily="34" charset="0"/>
                  <a:cs typeface="Calibri" pitchFamily="34" charset="0"/>
                </a:rPr>
                <a:t>CG 8</a:t>
              </a:r>
              <a:r>
                <a:rPr lang="en-US" sz="1200" b="1" dirty="0" smtClean="0">
                  <a:solidFill>
                    <a:schemeClr val="tx1"/>
                  </a:solidFill>
                  <a:latin typeface="Trebuchet MS" pitchFamily="34" charset="0"/>
                  <a:cs typeface="Calibri" pitchFamily="34" charset="0"/>
                </a:rPr>
                <a:t> </a:t>
              </a:r>
              <a:r>
                <a:rPr lang="fi-FI" sz="1200" b="1" dirty="0" smtClean="0">
                  <a:solidFill>
                    <a:schemeClr val="tx1"/>
                  </a:solidFill>
                  <a:latin typeface="Trebuchet MS" pitchFamily="34" charset="0"/>
                  <a:cs typeface="Calibri" pitchFamily="34" charset="0"/>
                </a:rPr>
                <a:t>Meningkatkan ketahanan keluarga dan</a:t>
              </a:r>
              <a:r>
                <a:rPr lang="id-ID" sz="1200" b="1" dirty="0" smtClean="0">
                  <a:solidFill>
                    <a:schemeClr val="tx1"/>
                  </a:solidFill>
                  <a:latin typeface="Trebuchet MS" pitchFamily="34" charset="0"/>
                  <a:cs typeface="Calibri" pitchFamily="34" charset="0"/>
                </a:rPr>
                <a:t> </a:t>
              </a:r>
              <a:r>
                <a:rPr lang="fi-FI" sz="1200" b="1" dirty="0" smtClean="0">
                  <a:solidFill>
                    <a:schemeClr val="tx1"/>
                  </a:solidFill>
                  <a:latin typeface="Trebuchet MS" pitchFamily="34" charset="0"/>
                  <a:cs typeface="Calibri" pitchFamily="34" charset="0"/>
                </a:rPr>
                <a:t>kependudukan</a:t>
              </a:r>
            </a:p>
          </p:txBody>
        </p:sp>
        <p:sp>
          <p:nvSpPr>
            <p:cNvPr id="31" name="Rectangle 30"/>
            <p:cNvSpPr/>
            <p:nvPr/>
          </p:nvSpPr>
          <p:spPr bwMode="auto">
            <a:xfrm>
              <a:off x="4988475" y="3194960"/>
              <a:ext cx="4340938" cy="675438"/>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91418" tIns="45710" rIns="91418" bIns="45710"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id-ID" sz="1000" dirty="0" smtClean="0">
                  <a:solidFill>
                    <a:prstClr val="black"/>
                  </a:solidFill>
                  <a:latin typeface="Arial" pitchFamily="34" charset="0"/>
                  <a:cs typeface="Arial" pitchFamily="34" charset="0"/>
                </a:rPr>
                <a:t>Peningkatan ketahanan keluarga dan program keluarga berencana</a:t>
              </a:r>
            </a:p>
            <a:p>
              <a:pPr marL="180898" indent="-180898">
                <a:buFont typeface="+mj-lt"/>
                <a:buAutoNum type="arabicPeriod"/>
                <a:defRPr/>
              </a:pPr>
              <a:r>
                <a:rPr lang="id-ID" sz="1000" dirty="0" smtClean="0">
                  <a:solidFill>
                    <a:prstClr val="black"/>
                  </a:solidFill>
                  <a:latin typeface="Arial" pitchFamily="34" charset="0"/>
                  <a:cs typeface="Arial" pitchFamily="34" charset="0"/>
                </a:rPr>
                <a:t>Peningkatan pemberdayaan perempuan dan ekonomi keluarga</a:t>
              </a:r>
            </a:p>
            <a:p>
              <a:pPr marL="180898" indent="-180898">
                <a:buFont typeface="+mj-lt"/>
                <a:buAutoNum type="arabicPeriod"/>
                <a:defRPr/>
              </a:pPr>
              <a:r>
                <a:rPr lang="id-ID" sz="1000" dirty="0" smtClean="0">
                  <a:solidFill>
                    <a:prstClr val="black"/>
                  </a:solidFill>
                  <a:latin typeface="Arial" pitchFamily="34" charset="0"/>
                  <a:cs typeface="Arial" pitchFamily="34" charset="0"/>
                </a:rPr>
                <a:t>Peningkatan pengelolaan kependudukan</a:t>
              </a:r>
            </a:p>
          </p:txBody>
        </p:sp>
      </p:grpSp>
      <p:grpSp>
        <p:nvGrpSpPr>
          <p:cNvPr id="8" name="Group 22"/>
          <p:cNvGrpSpPr>
            <a:grpSpLocks/>
          </p:cNvGrpSpPr>
          <p:nvPr/>
        </p:nvGrpSpPr>
        <p:grpSpPr bwMode="auto">
          <a:xfrm>
            <a:off x="4571037" y="4135750"/>
            <a:ext cx="4366588" cy="1021449"/>
            <a:chOff x="5003280" y="5577295"/>
            <a:chExt cx="4364113" cy="1198513"/>
          </a:xfrm>
        </p:grpSpPr>
        <p:sp>
          <p:nvSpPr>
            <p:cNvPr id="29" name="Rectangle 28"/>
            <p:cNvSpPr/>
            <p:nvPr/>
          </p:nvSpPr>
          <p:spPr bwMode="auto">
            <a:xfrm>
              <a:off x="5020108" y="5971128"/>
              <a:ext cx="4325072" cy="804680"/>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91418" tIns="45710" rIns="91418" bIns="45710"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Tx/>
                <a:buAutoNum type="arabicPeriod"/>
                <a:defRPr/>
              </a:pPr>
              <a:r>
                <a:rPr lang="nn-NO" sz="1000" dirty="0" smtClean="0">
                  <a:solidFill>
                    <a:prstClr val="black"/>
                  </a:solidFill>
                  <a:latin typeface="Arial" pitchFamily="34" charset="0"/>
                  <a:cs typeface="Arial" pitchFamily="34" charset="0"/>
                </a:rPr>
                <a:t>Pengurangan Kemiskinan</a:t>
              </a:r>
            </a:p>
            <a:p>
              <a:pPr marL="180898" indent="-180898">
                <a:buFontTx/>
                <a:buAutoNum type="arabicPeriod"/>
                <a:defRPr/>
              </a:pPr>
              <a:r>
                <a:rPr lang="nn-NO" sz="1000" dirty="0" smtClean="0">
                  <a:solidFill>
                    <a:prstClr val="black"/>
                  </a:solidFill>
                  <a:latin typeface="Arial" pitchFamily="34" charset="0"/>
                  <a:cs typeface="Arial" pitchFamily="34" charset="0"/>
                </a:rPr>
                <a:t>Peningkatan </a:t>
              </a:r>
              <a:r>
                <a:rPr lang="nn-NO" sz="1000" smtClean="0">
                  <a:solidFill>
                    <a:prstClr val="black"/>
                  </a:solidFill>
                  <a:latin typeface="Arial" pitchFamily="34" charset="0"/>
                  <a:cs typeface="Arial" pitchFamily="34" charset="0"/>
                </a:rPr>
                <a:t>rehabilitasi sosial, pemberdayaan sosial, </a:t>
              </a:r>
              <a:r>
                <a:rPr lang="nn-NO" sz="1000" dirty="0" smtClean="0">
                  <a:solidFill>
                    <a:prstClr val="black"/>
                  </a:solidFill>
                  <a:latin typeface="Arial" pitchFamily="34" charset="0"/>
                  <a:cs typeface="Arial" pitchFamily="34" charset="0"/>
                </a:rPr>
                <a:t>jaminan sosial dan perlindungan sosial terhadap PMKS;</a:t>
              </a:r>
            </a:p>
            <a:p>
              <a:pPr marL="180898" indent="-180898">
                <a:buFontTx/>
                <a:buAutoNum type="arabicPeriod"/>
                <a:defRPr/>
              </a:pPr>
              <a:r>
                <a:rPr lang="nn-NO" sz="1000" dirty="0" smtClean="0">
                  <a:solidFill>
                    <a:prstClr val="black"/>
                  </a:solidFill>
                  <a:latin typeface="Arial" pitchFamily="34" charset="0"/>
                  <a:cs typeface="Arial" pitchFamily="34" charset="0"/>
                </a:rPr>
                <a:t>Peningkatan ketentraman dan keamanan masyarakat</a:t>
              </a:r>
            </a:p>
          </p:txBody>
        </p:sp>
        <p:sp>
          <p:nvSpPr>
            <p:cNvPr id="28" name="Rounded Rectangle 27"/>
            <p:cNvSpPr/>
            <p:nvPr/>
          </p:nvSpPr>
          <p:spPr bwMode="auto">
            <a:xfrm>
              <a:off x="5003280" y="5577295"/>
              <a:ext cx="4364113" cy="443116"/>
            </a:xfrm>
            <a:prstGeom prst="roundRect">
              <a:avLst/>
            </a:prstGeom>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smtClean="0">
                  <a:solidFill>
                    <a:schemeClr val="tx1"/>
                  </a:solidFill>
                  <a:latin typeface="Trebuchet MS" pitchFamily="34" charset="0"/>
                  <a:cs typeface="Calibri" pitchFamily="34" charset="0"/>
                </a:rPr>
                <a:t>CG 9</a:t>
              </a:r>
              <a:r>
                <a:rPr lang="en-US" sz="1200" b="1" dirty="0" smtClean="0">
                  <a:solidFill>
                    <a:schemeClr val="tx1"/>
                  </a:solidFill>
                  <a:latin typeface="Trebuchet MS" pitchFamily="34" charset="0"/>
                  <a:cs typeface="Calibri" pitchFamily="34" charset="0"/>
                </a:rPr>
                <a:t> </a:t>
              </a:r>
              <a:r>
                <a:rPr lang="id-ID" sz="1200" b="1" dirty="0" smtClean="0">
                  <a:solidFill>
                    <a:schemeClr val="tx1"/>
                  </a:solidFill>
                  <a:latin typeface="Trebuchet MS" pitchFamily="34" charset="0"/>
                  <a:cs typeface="Calibri" pitchFamily="34" charset="0"/>
                </a:rPr>
                <a:t>Menanggulangi kemiskinan, Penyandang Masalah kesejahteraan Sosial dan Keamanan</a:t>
              </a:r>
            </a:p>
          </p:txBody>
        </p:sp>
      </p:grpSp>
      <p:sp>
        <p:nvSpPr>
          <p:cNvPr id="44" name="TextBox 43"/>
          <p:cNvSpPr txBox="1"/>
          <p:nvPr/>
        </p:nvSpPr>
        <p:spPr>
          <a:xfrm>
            <a:off x="3131843" y="-27384"/>
            <a:ext cx="6012160" cy="746281"/>
          </a:xfrm>
          <a:prstGeom prst="rect">
            <a:avLst/>
          </a:prstGeom>
          <a:solidFill>
            <a:schemeClr val="accent3">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lIns="91357" tIns="45682" rIns="91357" bIns="45682">
            <a:spAutoFit/>
          </a:bodyPr>
          <a:lstStyle/>
          <a:p>
            <a:pPr defTabSz="914290">
              <a:defRPr/>
            </a:pPr>
            <a:r>
              <a:rPr lang="en-US" sz="3200" b="1" dirty="0" smtClean="0">
                <a:solidFill>
                  <a:srgbClr val="FF0000"/>
                </a:solidFill>
                <a:effectLst>
                  <a:outerShdw blurRad="38100" dist="38100" dir="2700000" algn="tl">
                    <a:srgbClr val="000000">
                      <a:alpha val="43137"/>
                    </a:srgbClr>
                  </a:outerShdw>
                </a:effectLst>
              </a:rPr>
              <a:t>TEMATIK </a:t>
            </a:r>
            <a:r>
              <a:rPr lang="id-ID" sz="3200" b="1" dirty="0">
                <a:solidFill>
                  <a:srgbClr val="FF0000"/>
                </a:solidFill>
                <a:effectLst>
                  <a:outerShdw blurRad="38100" dist="38100" dir="2700000" algn="tl">
                    <a:srgbClr val="000000">
                      <a:alpha val="43137"/>
                    </a:srgbClr>
                  </a:outerShdw>
                </a:effectLst>
              </a:rPr>
              <a:t>SEKTORAL </a:t>
            </a:r>
            <a:r>
              <a:rPr lang="en-US" sz="3200" b="1" dirty="0">
                <a:solidFill>
                  <a:srgbClr val="FFFF00"/>
                </a:solidFill>
                <a:effectLst>
                  <a:outerShdw blurRad="38100" dist="38100" dir="2700000" algn="tl">
                    <a:srgbClr val="000000">
                      <a:alpha val="43137"/>
                    </a:srgbClr>
                  </a:outerShdw>
                </a:effectLst>
              </a:rPr>
              <a:t>JAWA BARAT</a:t>
            </a:r>
          </a:p>
          <a:p>
            <a:pPr algn="ctr" defTabSz="914290">
              <a:defRPr/>
            </a:pPr>
            <a:endParaRPr lang="en-US" sz="1050" b="1" dirty="0">
              <a:solidFill>
                <a:prstClr val="white"/>
              </a:solidFill>
              <a:cs typeface="Calibri" pitchFamily="34" charset="0"/>
            </a:endParaRPr>
          </a:p>
        </p:txBody>
      </p:sp>
      <p:sp>
        <p:nvSpPr>
          <p:cNvPr id="45" name="TextBox 44"/>
          <p:cNvSpPr txBox="1"/>
          <p:nvPr/>
        </p:nvSpPr>
        <p:spPr>
          <a:xfrm>
            <a:off x="0" y="-27383"/>
            <a:ext cx="2843808" cy="707809"/>
          </a:xfrm>
          <a:prstGeom prst="rect">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wrap="square" lIns="91357" tIns="45682" rIns="91357" bIns="45682">
            <a:spAutoFit/>
          </a:bodyPr>
          <a:lstStyle/>
          <a:p>
            <a:pPr algn="ctr" defTabSz="914290">
              <a:defRPr/>
            </a:pPr>
            <a:r>
              <a:rPr lang="en-US" sz="2000" b="1" dirty="0" smtClean="0">
                <a:solidFill>
                  <a:srgbClr val="FFFF00"/>
                </a:solidFill>
                <a:effectLst>
                  <a:outerShdw blurRad="38100" dist="38100" dir="2700000" algn="tl">
                    <a:srgbClr val="000000">
                      <a:alpha val="43137"/>
                    </a:srgbClr>
                  </a:outerShdw>
                </a:effectLst>
                <a:cs typeface="Calibri" pitchFamily="34" charset="0"/>
              </a:rPr>
              <a:t>KEGIATAN PRIORITAS</a:t>
            </a:r>
            <a:endParaRPr lang="id-ID" sz="2000" b="1" dirty="0" smtClean="0">
              <a:solidFill>
                <a:srgbClr val="FFFF00"/>
              </a:solidFill>
              <a:effectLst>
                <a:outerShdw blurRad="38100" dist="38100" dir="2700000" algn="tl">
                  <a:srgbClr val="000000">
                    <a:alpha val="43137"/>
                  </a:srgbClr>
                </a:outerShdw>
              </a:effectLst>
              <a:cs typeface="Calibri" pitchFamily="34" charset="0"/>
            </a:endParaRPr>
          </a:p>
          <a:p>
            <a:pPr algn="ctr" defTabSz="914290">
              <a:defRPr/>
            </a:pPr>
            <a:r>
              <a:rPr lang="id-ID" sz="2000" b="1" dirty="0" smtClean="0">
                <a:solidFill>
                  <a:srgbClr val="FFFF00"/>
                </a:solidFill>
                <a:effectLst>
                  <a:outerShdw blurRad="38100" dist="38100" dir="2700000" algn="tl">
                    <a:srgbClr val="000000">
                      <a:alpha val="43137"/>
                    </a:srgbClr>
                  </a:outerShdw>
                </a:effectLst>
                <a:cs typeface="Calibri" pitchFamily="34" charset="0"/>
              </a:rPr>
              <a:t>(20</a:t>
            </a:r>
            <a:r>
              <a:rPr lang="en-US" sz="2000" b="1" dirty="0" smtClean="0">
                <a:solidFill>
                  <a:srgbClr val="FFFF00"/>
                </a:solidFill>
                <a:effectLst>
                  <a:outerShdw blurRad="38100" dist="38100" dir="2700000" algn="tl">
                    <a:srgbClr val="000000">
                      <a:alpha val="43137"/>
                    </a:srgbClr>
                  </a:outerShdw>
                </a:effectLst>
                <a:cs typeface="Calibri" pitchFamily="34" charset="0"/>
              </a:rPr>
              <a:t>13</a:t>
            </a:r>
            <a:r>
              <a:rPr lang="id-ID" sz="2000" b="1" dirty="0" smtClean="0">
                <a:solidFill>
                  <a:srgbClr val="FFFF00"/>
                </a:solidFill>
                <a:effectLst>
                  <a:outerShdw blurRad="38100" dist="38100" dir="2700000" algn="tl">
                    <a:srgbClr val="000000">
                      <a:alpha val="43137"/>
                    </a:srgbClr>
                  </a:outerShdw>
                </a:effectLst>
                <a:cs typeface="Calibri" pitchFamily="34" charset="0"/>
              </a:rPr>
              <a:t> – 201</a:t>
            </a:r>
            <a:r>
              <a:rPr lang="en-US" sz="2000" b="1" dirty="0" smtClean="0">
                <a:solidFill>
                  <a:srgbClr val="FFFF00"/>
                </a:solidFill>
                <a:effectLst>
                  <a:outerShdw blurRad="38100" dist="38100" dir="2700000" algn="tl">
                    <a:srgbClr val="000000">
                      <a:alpha val="43137"/>
                    </a:srgbClr>
                  </a:outerShdw>
                </a:effectLst>
                <a:cs typeface="Calibri" pitchFamily="34" charset="0"/>
              </a:rPr>
              <a:t>8</a:t>
            </a:r>
            <a:r>
              <a:rPr lang="id-ID" sz="2000" b="1" dirty="0" smtClean="0">
                <a:solidFill>
                  <a:srgbClr val="FFFF00"/>
                </a:solidFill>
                <a:effectLst>
                  <a:outerShdw blurRad="38100" dist="38100" dir="2700000" algn="tl">
                    <a:srgbClr val="000000">
                      <a:alpha val="43137"/>
                    </a:srgbClr>
                  </a:outerShdw>
                </a:effectLst>
                <a:cs typeface="Calibri" pitchFamily="34" charset="0"/>
              </a:rPr>
              <a:t>)</a:t>
            </a:r>
            <a:endParaRPr lang="en-US" sz="1000" b="1" dirty="0">
              <a:solidFill>
                <a:prstClr val="white"/>
              </a:solidFill>
              <a:cs typeface="Calibri" pitchFamily="34" charset="0"/>
            </a:endParaRPr>
          </a:p>
        </p:txBody>
      </p:sp>
    </p:spTree>
    <p:extLst>
      <p:ext uri="{BB962C8B-B14F-4D97-AF65-F5344CB8AC3E}">
        <p14:creationId xmlns:p14="http://schemas.microsoft.com/office/powerpoint/2010/main" val="40680248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3073" y="716533"/>
            <a:ext cx="4299045" cy="2451650"/>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lIns="91357" tIns="45682" rIns="91357" bIns="45682">
            <a:spAutoFit/>
          </a:bodyPr>
          <a:lstStyle/>
          <a:p>
            <a:pPr defTabSz="914290">
              <a:defRPr/>
            </a:pP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WKPP II (</a:t>
            </a:r>
            <a:r>
              <a:rPr lang="en-US" b="1" cap="all" dirty="0" err="1">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wilayah</a:t>
            </a:r>
            <a:r>
              <a:rPr lang="en-US"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 </a:t>
            </a: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purwakarta)</a:t>
            </a:r>
          </a:p>
          <a:p>
            <a:pPr marL="228600" indent="-228600" defTabSz="912311">
              <a:buFont typeface="+mj-lt"/>
              <a:buAutoNum type="arabicPeriod"/>
            </a:pPr>
            <a:r>
              <a:rPr lang="en-US" sz="1200" b="1" dirty="0" err="1">
                <a:solidFill>
                  <a:prstClr val="black"/>
                </a:solidFill>
                <a:latin typeface="Arial" pitchFamily="34" charset="0"/>
                <a:cs typeface="Arial" pitchFamily="34" charset="0"/>
              </a:rPr>
              <a:t>Pengembangan</a:t>
            </a:r>
            <a:r>
              <a:rPr lang="id-ID" sz="1200" b="1" dirty="0">
                <a:solidFill>
                  <a:srgbClr val="000000"/>
                </a:solidFill>
                <a:latin typeface="Arial" pitchFamily="34" charset="0"/>
                <a:cs typeface="Arial" pitchFamily="34" charset="0"/>
              </a:rPr>
              <a:t> industri manufaktur;</a:t>
            </a:r>
            <a:endParaRPr lang="en-US" sz="1200" b="1" dirty="0">
              <a:solidFill>
                <a:srgbClr val="000000"/>
              </a:solidFill>
              <a:latin typeface="Arial" pitchFamily="34" charset="0"/>
              <a:cs typeface="Arial" pitchFamily="34" charset="0"/>
            </a:endParaRPr>
          </a:p>
          <a:p>
            <a:pPr marL="228600" indent="-228600" defTabSz="912311">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industri</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keramik</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dan</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gerabah</a:t>
            </a:r>
            <a:r>
              <a:rPr lang="id-ID" sz="1200" b="1" dirty="0">
                <a:solidFill>
                  <a:srgbClr val="000000"/>
                </a:solidFill>
                <a:latin typeface="Arial" pitchFamily="34" charset="0"/>
                <a:cs typeface="Arial" pitchFamily="34" charset="0"/>
              </a:rPr>
              <a:t>;</a:t>
            </a:r>
            <a:endParaRPr lang="en-US" sz="1200" b="1" dirty="0">
              <a:solidFill>
                <a:srgbClr val="000000"/>
              </a:solidFill>
              <a:latin typeface="Arial" pitchFamily="34" charset="0"/>
              <a:cs typeface="Arial" pitchFamily="34" charset="0"/>
            </a:endParaRPr>
          </a:p>
          <a:p>
            <a:pPr marL="228600" indent="-228600" defTabSz="912311">
              <a:buFont typeface="+mj-lt"/>
              <a:buAutoNum type="arabicPeriod"/>
            </a:pPr>
            <a:r>
              <a:rPr lang="en-US" sz="1200" b="1" dirty="0" err="1">
                <a:solidFill>
                  <a:prstClr val="black"/>
                </a:solidFill>
                <a:latin typeface="Arial" pitchFamily="34" charset="0"/>
                <a:cs typeface="Arial" pitchFamily="34" charset="0"/>
              </a:rPr>
              <a:t>Pengembangan</a:t>
            </a:r>
            <a:r>
              <a:rPr lang="id-ID" sz="1200" b="1" dirty="0">
                <a:solidFill>
                  <a:srgbClr val="000000"/>
                </a:solidFill>
                <a:latin typeface="Arial" pitchFamily="34" charset="0"/>
                <a:cs typeface="Arial" pitchFamily="34" charset="0"/>
              </a:rPr>
              <a:t> industri perberasan</a:t>
            </a:r>
            <a:r>
              <a:rPr lang="en-US" sz="1200" b="1" dirty="0">
                <a:solidFill>
                  <a:srgbClr val="000000"/>
                </a:solidFill>
                <a:latin typeface="Arial" pitchFamily="34" charset="0"/>
                <a:cs typeface="Arial" pitchFamily="34" charset="0"/>
              </a:rPr>
              <a:t> </a:t>
            </a:r>
            <a:r>
              <a:rPr lang="en-US" sz="1200" b="1" err="1">
                <a:solidFill>
                  <a:srgbClr val="000000"/>
                </a:solidFill>
                <a:latin typeface="Arial" pitchFamily="34" charset="0"/>
                <a:cs typeface="Arial" pitchFamily="34" charset="0"/>
              </a:rPr>
              <a:t>dan</a:t>
            </a:r>
            <a:r>
              <a:rPr lang="en-US" sz="1200" b="1">
                <a:solidFill>
                  <a:srgbClr val="000000"/>
                </a:solidFill>
                <a:latin typeface="Arial" pitchFamily="34" charset="0"/>
                <a:cs typeface="Arial" pitchFamily="34" charset="0"/>
              </a:rPr>
              <a:t> </a:t>
            </a:r>
            <a:r>
              <a:rPr lang="en-US" sz="1200" b="1" smtClean="0">
                <a:solidFill>
                  <a:srgbClr val="000000"/>
                </a:solidFill>
                <a:latin typeface="Arial" pitchFamily="34" charset="0"/>
                <a:cs typeface="Arial" pitchFamily="34" charset="0"/>
              </a:rPr>
              <a:t>makanan, </a:t>
            </a:r>
            <a:r>
              <a:rPr lang="id-ID" sz="1200" b="1" dirty="0">
                <a:solidFill>
                  <a:srgbClr val="000000"/>
                </a:solidFill>
                <a:latin typeface="Arial" pitchFamily="34" charset="0"/>
                <a:cs typeface="Arial" pitchFamily="34" charset="0"/>
              </a:rPr>
              <a:t>olahan berbasis bahan </a:t>
            </a:r>
            <a:r>
              <a:rPr lang="id-ID" sz="1200" b="1">
                <a:solidFill>
                  <a:srgbClr val="000000"/>
                </a:solidFill>
                <a:latin typeface="Arial" pitchFamily="34" charset="0"/>
                <a:cs typeface="Arial" pitchFamily="34" charset="0"/>
              </a:rPr>
              <a:t>baku </a:t>
            </a:r>
            <a:r>
              <a:rPr lang="id-ID" sz="1200" b="1" smtClean="0">
                <a:solidFill>
                  <a:srgbClr val="000000"/>
                </a:solidFill>
                <a:latin typeface="Arial" pitchFamily="34" charset="0"/>
                <a:cs typeface="Arial" pitchFamily="34" charset="0"/>
              </a:rPr>
              <a:t>lokal</a:t>
            </a:r>
            <a:r>
              <a:rPr lang="en-US" sz="1200" b="1" smtClean="0">
                <a:solidFill>
                  <a:srgbClr val="000000"/>
                </a:solidFill>
                <a:latin typeface="Arial" pitchFamily="34" charset="0"/>
                <a:cs typeface="Arial" pitchFamily="34" charset="0"/>
              </a:rPr>
              <a:t>, </a:t>
            </a:r>
            <a:r>
              <a:rPr lang="id-ID" sz="1200" b="1" smtClean="0">
                <a:solidFill>
                  <a:srgbClr val="000000"/>
                </a:solidFill>
                <a:latin typeface="Arial" pitchFamily="34" charset="0"/>
                <a:cs typeface="Arial" pitchFamily="34" charset="0"/>
              </a:rPr>
              <a:t>perkebunan, </a:t>
            </a:r>
            <a:r>
              <a:rPr lang="id-ID" sz="1200" b="1" dirty="0">
                <a:solidFill>
                  <a:srgbClr val="000000"/>
                </a:solidFill>
                <a:latin typeface="Arial" pitchFamily="34" charset="0"/>
                <a:cs typeface="Arial" pitchFamily="34" charset="0"/>
              </a:rPr>
              <a:t>budidaya ikan air tawar dan </a:t>
            </a:r>
            <a:r>
              <a:rPr lang="id-ID" sz="1200" b="1">
                <a:solidFill>
                  <a:srgbClr val="000000"/>
                </a:solidFill>
                <a:latin typeface="Arial" pitchFamily="34" charset="0"/>
                <a:cs typeface="Arial" pitchFamily="34" charset="0"/>
              </a:rPr>
              <a:t>air </a:t>
            </a:r>
            <a:r>
              <a:rPr lang="id-ID" sz="1200" b="1" smtClean="0">
                <a:solidFill>
                  <a:srgbClr val="000000"/>
                </a:solidFill>
                <a:latin typeface="Arial" pitchFamily="34" charset="0"/>
                <a:cs typeface="Arial" pitchFamily="34" charset="0"/>
              </a:rPr>
              <a:t>payau</a:t>
            </a:r>
            <a:r>
              <a:rPr lang="en-US" sz="1200" b="1" smtClean="0">
                <a:solidFill>
                  <a:srgbClr val="000000"/>
                </a:solidFill>
                <a:latin typeface="Arial" pitchFamily="34" charset="0"/>
                <a:cs typeface="Arial" pitchFamily="34" charset="0"/>
              </a:rPr>
              <a:t>,serta </a:t>
            </a:r>
            <a:r>
              <a:rPr lang="id-ID" sz="1200" b="1" dirty="0">
                <a:solidFill>
                  <a:srgbClr val="000000"/>
                </a:solidFill>
                <a:latin typeface="Arial" pitchFamily="34" charset="0"/>
                <a:cs typeface="Arial" pitchFamily="34" charset="0"/>
              </a:rPr>
              <a:t>ternak </a:t>
            </a:r>
            <a:r>
              <a:rPr lang="id-ID" sz="1200" b="1">
                <a:solidFill>
                  <a:srgbClr val="000000"/>
                </a:solidFill>
                <a:latin typeface="Arial" pitchFamily="34" charset="0"/>
                <a:cs typeface="Arial" pitchFamily="34" charset="0"/>
              </a:rPr>
              <a:t>sapi </a:t>
            </a:r>
            <a:r>
              <a:rPr lang="en-US" sz="1200" b="1" smtClean="0">
                <a:solidFill>
                  <a:srgbClr val="000000"/>
                </a:solidFill>
                <a:latin typeface="Arial" pitchFamily="34" charset="0"/>
                <a:cs typeface="Arial" pitchFamily="34" charset="0"/>
              </a:rPr>
              <a:t>perah</a:t>
            </a:r>
            <a:r>
              <a:rPr lang="id-ID" sz="1200" b="1" smtClean="0">
                <a:solidFill>
                  <a:srgbClr val="000000"/>
                </a:solidFill>
                <a:latin typeface="Arial" pitchFamily="34" charset="0"/>
                <a:cs typeface="Arial" pitchFamily="34" charset="0"/>
              </a:rPr>
              <a:t>, </a:t>
            </a:r>
            <a:r>
              <a:rPr lang="id-ID" sz="1200" b="1">
                <a:solidFill>
                  <a:srgbClr val="000000"/>
                </a:solidFill>
                <a:latin typeface="Arial" pitchFamily="34" charset="0"/>
                <a:cs typeface="Arial" pitchFamily="34" charset="0"/>
              </a:rPr>
              <a:t>sapi </a:t>
            </a:r>
            <a:r>
              <a:rPr lang="id-ID" sz="1200" b="1" smtClean="0">
                <a:solidFill>
                  <a:srgbClr val="000000"/>
                </a:solidFill>
                <a:latin typeface="Arial" pitchFamily="34" charset="0"/>
                <a:cs typeface="Arial" pitchFamily="34" charset="0"/>
              </a:rPr>
              <a:t>potong, kambing/domba, </a:t>
            </a:r>
            <a:r>
              <a:rPr lang="id-ID" sz="1200" b="1" dirty="0">
                <a:solidFill>
                  <a:srgbClr val="000000"/>
                </a:solidFill>
                <a:latin typeface="Arial" pitchFamily="34" charset="0"/>
                <a:cs typeface="Arial" pitchFamily="34" charset="0"/>
              </a:rPr>
              <a:t>ayam ras serta unggas lokal;</a:t>
            </a:r>
            <a:endParaRPr lang="en-US" sz="1200" b="1" dirty="0">
              <a:solidFill>
                <a:srgbClr val="000000"/>
              </a:solidFill>
              <a:latin typeface="Arial" pitchFamily="34" charset="0"/>
              <a:cs typeface="Arial" pitchFamily="34" charset="0"/>
            </a:endParaRPr>
          </a:p>
          <a:p>
            <a:pPr marL="228600" indent="-228600" defTabSz="912311">
              <a:buFont typeface="+mj-lt"/>
              <a:buAutoNum type="arabicPeriod"/>
            </a:pPr>
            <a:r>
              <a:rPr lang="en-US" sz="1200" b="1" dirty="0" err="1">
                <a:solidFill>
                  <a:prstClr val="black"/>
                </a:solidFill>
                <a:latin typeface="Arial" pitchFamily="34" charset="0"/>
                <a:cs typeface="Arial" pitchFamily="34" charset="0"/>
              </a:rPr>
              <a:t>Pengembangan</a:t>
            </a:r>
            <a:r>
              <a:rPr lang="id-ID" sz="1200" b="1" dirty="0">
                <a:solidFill>
                  <a:srgbClr val="000000"/>
                </a:solidFill>
                <a:latin typeface="Arial" pitchFamily="34" charset="0"/>
                <a:cs typeface="Arial" pitchFamily="34" charset="0"/>
              </a:rPr>
              <a:t> wisata sejarah dan wisata pilgrimage (ziarah);</a:t>
            </a:r>
            <a:endParaRPr lang="en-US" sz="1200" b="1" dirty="0">
              <a:solidFill>
                <a:srgbClr val="000000"/>
              </a:solidFill>
              <a:latin typeface="Arial" pitchFamily="34" charset="0"/>
              <a:cs typeface="Arial" pitchFamily="34" charset="0"/>
            </a:endParaRPr>
          </a:p>
          <a:p>
            <a:pPr marL="228600" indent="-228600" defTabSz="912311">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a:solidFill>
                  <a:srgbClr val="000000"/>
                </a:solidFill>
                <a:latin typeface="Arial" pitchFamily="34" charset="0"/>
                <a:cs typeface="Arial" pitchFamily="34" charset="0"/>
              </a:rPr>
              <a:t>metropolitan  BODEBEK KARPUR</a:t>
            </a:r>
            <a:r>
              <a:rPr lang="id-ID" sz="1200" b="1" dirty="0">
                <a:solidFill>
                  <a:srgbClr val="000000"/>
                </a:solidFill>
                <a:latin typeface="Arial" pitchFamily="34" charset="0"/>
                <a:cs typeface="Arial" pitchFamily="34" charset="0"/>
              </a:rPr>
              <a:t>.</a:t>
            </a:r>
            <a:endParaRPr lang="en-US" sz="1200" b="1" dirty="0">
              <a:solidFill>
                <a:srgbClr val="000000"/>
              </a:solidFill>
              <a:latin typeface="Arial" pitchFamily="34" charset="0"/>
              <a:cs typeface="Arial" pitchFamily="34" charset="0"/>
            </a:endParaRPr>
          </a:p>
        </p:txBody>
      </p:sp>
      <p:sp>
        <p:nvSpPr>
          <p:cNvPr id="7" name="TextBox 6"/>
          <p:cNvSpPr txBox="1"/>
          <p:nvPr/>
        </p:nvSpPr>
        <p:spPr bwMode="auto">
          <a:xfrm>
            <a:off x="4572000" y="731184"/>
            <a:ext cx="4572000" cy="2451650"/>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lIns="91357" tIns="45682" rIns="91357" bIns="45682">
            <a:spAutoFit/>
          </a:bodyPr>
          <a:lstStyle/>
          <a:p>
            <a:pPr defTabSz="914290">
              <a:defRPr/>
            </a:pP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WKPP III (</a:t>
            </a:r>
            <a:r>
              <a:rPr lang="en-US" b="1" cap="all" dirty="0" err="1">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wilayah</a:t>
            </a:r>
            <a:r>
              <a:rPr lang="en-US"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 </a:t>
            </a: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cirebon)</a:t>
            </a:r>
            <a:endParaRPr lang="id-ID" sz="16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id-ID" sz="1200" b="1" dirty="0" smtClean="0">
                <a:solidFill>
                  <a:prstClr val="black"/>
                </a:solidFill>
                <a:latin typeface="Arial" pitchFamily="34" charset="0"/>
                <a:cs typeface="Arial" pitchFamily="34" charset="0"/>
              </a:rPr>
              <a:t>industri mangga gedong gincu dan  </a:t>
            </a:r>
            <a:r>
              <a:rPr lang="id-ID" sz="1200" b="1" dirty="0">
                <a:solidFill>
                  <a:prstClr val="black"/>
                </a:solidFill>
                <a:latin typeface="Arial" pitchFamily="34" charset="0"/>
                <a:cs typeface="Arial" pitchFamily="34" charset="0"/>
              </a:rPr>
              <a:t>industrialisasi </a:t>
            </a:r>
            <a:r>
              <a:rPr lang="id-ID" sz="1200" b="1" dirty="0" smtClean="0">
                <a:solidFill>
                  <a:prstClr val="black"/>
                </a:solidFill>
                <a:latin typeface="Arial" pitchFamily="34" charset="0"/>
                <a:cs typeface="Arial" pitchFamily="34" charset="0"/>
              </a:rPr>
              <a:t>perikanan</a:t>
            </a:r>
            <a:r>
              <a:rPr lang="id-ID" sz="1200" b="1" dirty="0">
                <a:solidFill>
                  <a:prstClr val="black"/>
                </a:solidFill>
                <a:latin typeface="Arial" pitchFamily="34" charset="0"/>
                <a:cs typeface="Arial" pitchFamily="34" charset="0"/>
              </a:rPr>
              <a:t>;</a:t>
            </a:r>
            <a:r>
              <a:rPr lang="en-US" sz="1200" b="1" dirty="0" smtClean="0">
                <a:solidFill>
                  <a:prstClr val="black"/>
                </a:solidFill>
                <a:latin typeface="Arial" pitchFamily="34" charset="0"/>
                <a:cs typeface="Arial" pitchFamily="34" charset="0"/>
              </a:rPr>
              <a:t> </a:t>
            </a:r>
            <a:endParaRPr lang="id-ID" sz="1200" b="1" dirty="0" smtClean="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smtClean="0">
                <a:solidFill>
                  <a:prstClr val="black"/>
                </a:solidFill>
                <a:latin typeface="Arial" pitchFamily="34" charset="0"/>
                <a:cs typeface="Arial" pitchFamily="34" charset="0"/>
              </a:rPr>
              <a:t>Pengembangan</a:t>
            </a:r>
            <a:r>
              <a:rPr lang="en-US" sz="1200" b="1" dirty="0" smtClean="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sistem perdagangan komoditi  beras dan palawija;</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industri</a:t>
            </a:r>
            <a:r>
              <a:rPr lang="en-US" sz="1200" b="1" dirty="0">
                <a:solidFill>
                  <a:prstClr val="black"/>
                </a:solidFill>
                <a:latin typeface="Arial" pitchFamily="34" charset="0"/>
                <a:cs typeface="Arial" pitchFamily="34" charset="0"/>
              </a:rPr>
              <a:t> batik </a:t>
            </a:r>
            <a:r>
              <a:rPr lang="en-US" sz="1200" b="1" err="1">
                <a:solidFill>
                  <a:prstClr val="black"/>
                </a:solidFill>
                <a:latin typeface="Arial" pitchFamily="34" charset="0"/>
                <a:cs typeface="Arial" pitchFamily="34" charset="0"/>
              </a:rPr>
              <a:t>dan</a:t>
            </a:r>
            <a:r>
              <a:rPr lang="en-US" sz="1200" b="1">
                <a:solidFill>
                  <a:prstClr val="black"/>
                </a:solidFill>
                <a:latin typeface="Arial" pitchFamily="34" charset="0"/>
                <a:cs typeface="Arial" pitchFamily="34" charset="0"/>
              </a:rPr>
              <a:t> </a:t>
            </a:r>
            <a:r>
              <a:rPr lang="en-US" sz="1200" b="1" smtClean="0">
                <a:solidFill>
                  <a:prstClr val="black"/>
                </a:solidFill>
                <a:latin typeface="Arial" pitchFamily="34" charset="0"/>
                <a:cs typeface="Arial" pitchFamily="34" charset="0"/>
              </a:rPr>
              <a:t>rotan, </a:t>
            </a:r>
            <a:r>
              <a:rPr lang="en-US" sz="1200" b="1" dirty="0" err="1">
                <a:solidFill>
                  <a:prstClr val="black"/>
                </a:solidFill>
                <a:latin typeface="Arial" pitchFamily="34" charset="0"/>
                <a:cs typeface="Arial" pitchFamily="34" charset="0"/>
              </a:rPr>
              <a:t>serta</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industri makanan olahan berbahan baku lo</a:t>
            </a:r>
            <a:r>
              <a:rPr lang="en-US" sz="1200" b="1" dirty="0">
                <a:solidFill>
                  <a:prstClr val="black"/>
                </a:solidFill>
                <a:latin typeface="Arial" pitchFamily="34" charset="0"/>
                <a:cs typeface="Arial" pitchFamily="34" charset="0"/>
              </a:rPr>
              <a:t>k</a:t>
            </a:r>
            <a:r>
              <a:rPr lang="id-ID" sz="1200" b="1" dirty="0" smtClean="0">
                <a:solidFill>
                  <a:prstClr val="black"/>
                </a:solidFill>
                <a:latin typeface="Arial" pitchFamily="34" charset="0"/>
                <a:cs typeface="Arial" pitchFamily="34" charset="0"/>
              </a:rPr>
              <a:t>al;</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Pelestarian</a:t>
            </a:r>
            <a:r>
              <a:rPr lang="id-ID" sz="1200" b="1" dirty="0">
                <a:solidFill>
                  <a:prstClr val="black"/>
                </a:solidFill>
                <a:latin typeface="Arial" pitchFamily="34" charset="0"/>
                <a:cs typeface="Arial" pitchFamily="34" charset="0"/>
              </a:rPr>
              <a:t> </a:t>
            </a:r>
            <a:r>
              <a:rPr lang="id-ID" sz="1200" b="1">
                <a:solidFill>
                  <a:prstClr val="black"/>
                </a:solidFill>
                <a:latin typeface="Arial" pitchFamily="34" charset="0"/>
                <a:cs typeface="Arial" pitchFamily="34" charset="0"/>
              </a:rPr>
              <a:t>k</a:t>
            </a:r>
            <a:r>
              <a:rPr lang="en-US" sz="1200" b="1" smtClean="0">
                <a:solidFill>
                  <a:prstClr val="black"/>
                </a:solidFill>
                <a:latin typeface="Arial" pitchFamily="34" charset="0"/>
                <a:cs typeface="Arial" pitchFamily="34" charset="0"/>
              </a:rPr>
              <a:t>eraton, </a:t>
            </a:r>
            <a:r>
              <a:rPr lang="en-US" sz="1200" b="1" err="1">
                <a:solidFill>
                  <a:prstClr val="black"/>
                </a:solidFill>
                <a:latin typeface="Arial" pitchFamily="34" charset="0"/>
                <a:cs typeface="Arial" pitchFamily="34" charset="0"/>
              </a:rPr>
              <a:t>wisata</a:t>
            </a:r>
            <a:r>
              <a:rPr lang="en-US" sz="1200" b="1">
                <a:solidFill>
                  <a:prstClr val="black"/>
                </a:solidFill>
                <a:latin typeface="Arial" pitchFamily="34" charset="0"/>
                <a:cs typeface="Arial" pitchFamily="34" charset="0"/>
              </a:rPr>
              <a:t> </a:t>
            </a:r>
            <a:r>
              <a:rPr lang="en-US" sz="1200" b="1" smtClean="0">
                <a:solidFill>
                  <a:prstClr val="black"/>
                </a:solidFill>
                <a:latin typeface="Arial" pitchFamily="34" charset="0"/>
                <a:cs typeface="Arial" pitchFamily="34" charset="0"/>
              </a:rPr>
              <a:t>sejarah, </a:t>
            </a:r>
            <a:r>
              <a:rPr lang="en-US" sz="1200" b="1" dirty="0" err="1">
                <a:solidFill>
                  <a:prstClr val="black"/>
                </a:solidFill>
                <a:latin typeface="Arial" pitchFamily="34" charset="0"/>
                <a:cs typeface="Arial" pitchFamily="34" charset="0"/>
              </a:rPr>
              <a:t>wisata</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ziarah</a:t>
            </a:r>
            <a:r>
              <a:rPr lang="en-US" sz="1200" b="1" dirty="0">
                <a:solidFill>
                  <a:prstClr val="black"/>
                </a:solidFill>
                <a:latin typeface="Arial" pitchFamily="34" charset="0"/>
                <a:cs typeface="Arial" pitchFamily="34" charset="0"/>
              </a:rPr>
              <a:t> (pilgrimage)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m</a:t>
            </a:r>
            <a:r>
              <a:rPr lang="en-US" sz="1200" b="1" dirty="0" err="1">
                <a:solidFill>
                  <a:prstClr val="black"/>
                </a:solidFill>
                <a:latin typeface="Arial" pitchFamily="34" charset="0"/>
                <a:cs typeface="Arial" pitchFamily="34" charset="0"/>
              </a:rPr>
              <a:t>engembang</a:t>
            </a:r>
            <a:r>
              <a:rPr lang="id-ID" sz="1200" b="1" dirty="0">
                <a:solidFill>
                  <a:prstClr val="black"/>
                </a:solidFill>
                <a:latin typeface="Arial" pitchFamily="34" charset="0"/>
                <a:cs typeface="Arial" pitchFamily="34" charset="0"/>
              </a:rPr>
              <a:t>k</a:t>
            </a:r>
            <a:r>
              <a:rPr lang="en-US" sz="1200" b="1" dirty="0">
                <a:solidFill>
                  <a:prstClr val="black"/>
                </a:solidFill>
                <a:latin typeface="Arial" pitchFamily="34" charset="0"/>
                <a:cs typeface="Arial" pitchFamily="34" charset="0"/>
              </a:rPr>
              <a:t>an </a:t>
            </a:r>
            <a:r>
              <a:rPr lang="en-US" sz="1200" b="1" dirty="0" err="1">
                <a:solidFill>
                  <a:prstClr val="black"/>
                </a:solidFill>
                <a:latin typeface="Arial" pitchFamily="34" charset="0"/>
                <a:cs typeface="Arial" pitchFamily="34" charset="0"/>
              </a:rPr>
              <a:t>ekowisata</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Metropolitan Cirebon Raya </a:t>
            </a:r>
            <a:r>
              <a:rPr lang="en-US" sz="1200" b="1" dirty="0" err="1">
                <a:solidFill>
                  <a:prstClr val="black"/>
                </a:solidFill>
                <a:latin typeface="Arial" pitchFamily="34" charset="0"/>
                <a:cs typeface="Arial" pitchFamily="34" charset="0"/>
              </a:rPr>
              <a:t>serta</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Kawasan</a:t>
            </a:r>
            <a:r>
              <a:rPr lang="en-US" sz="1200" b="1" dirty="0">
                <a:solidFill>
                  <a:prstClr val="black"/>
                </a:solidFill>
                <a:latin typeface="Arial" pitchFamily="34" charset="0"/>
                <a:cs typeface="Arial" pitchFamily="34" charset="0"/>
              </a:rPr>
              <a:t> BIJB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Aerocity</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Kertajati.</a:t>
            </a:r>
            <a:endParaRPr lang="en-US" sz="1200" b="1" dirty="0">
              <a:solidFill>
                <a:prstClr val="black"/>
              </a:solidFill>
              <a:latin typeface="Arial" pitchFamily="34" charset="0"/>
              <a:cs typeface="Arial" pitchFamily="34" charset="0"/>
            </a:endParaRPr>
          </a:p>
        </p:txBody>
      </p:sp>
      <p:sp>
        <p:nvSpPr>
          <p:cNvPr id="8" name="TextBox 7"/>
          <p:cNvSpPr txBox="1"/>
          <p:nvPr/>
        </p:nvSpPr>
        <p:spPr bwMode="auto">
          <a:xfrm>
            <a:off x="4500563" y="3505641"/>
            <a:ext cx="4643438" cy="3268895"/>
          </a:xfrm>
          <a:prstGeom prst="round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lIns="91357" tIns="45682" rIns="91357" bIns="45682">
            <a:spAutoFit/>
          </a:bodyPr>
          <a:lstStyle/>
          <a:p>
            <a:pPr defTabSz="914290">
              <a:defRPr/>
            </a:pP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WKPP IV (</a:t>
            </a:r>
            <a:r>
              <a:rPr lang="en-US" b="1" cap="all" dirty="0" err="1">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wilayah</a:t>
            </a:r>
            <a:r>
              <a:rPr lang="en-US"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 </a:t>
            </a: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priangan)</a:t>
            </a:r>
          </a:p>
          <a:p>
            <a:pPr marL="228600" indent="-228600" defTabSz="912311">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Kawasan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Pendidikan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Tinggi</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Riset</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Terpadu</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di</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Jatinangor</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a:p>
            <a:pPr marL="228600" indent="-228600" defTabSz="912311">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err="1">
                <a:solidFill>
                  <a:prstClr val="black"/>
                </a:solidFill>
                <a:latin typeface="Arial" pitchFamily="34" charset="0"/>
                <a:cs typeface="Arial" pitchFamily="34" charset="0"/>
              </a:rPr>
              <a:t>klaster</a:t>
            </a:r>
            <a:r>
              <a:rPr lang="en-US" sz="1200" b="1">
                <a:solidFill>
                  <a:prstClr val="black"/>
                </a:solidFill>
                <a:latin typeface="Arial" pitchFamily="34" charset="0"/>
                <a:cs typeface="Arial" pitchFamily="34" charset="0"/>
              </a:rPr>
              <a:t>  </a:t>
            </a:r>
            <a:r>
              <a:rPr lang="id-ID" sz="1200" b="1" smtClean="0">
                <a:solidFill>
                  <a:prstClr val="black"/>
                </a:solidFill>
                <a:latin typeface="Arial" pitchFamily="34" charset="0"/>
                <a:cs typeface="Arial" pitchFamily="34" charset="0"/>
              </a:rPr>
              <a:t>unggas</a:t>
            </a:r>
            <a:r>
              <a:rPr lang="en-US" sz="1200" b="1" smtClean="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perikanan budidaya air tawar </a:t>
            </a:r>
            <a:r>
              <a:rPr lang="id-ID" sz="1200" b="1">
                <a:solidFill>
                  <a:prstClr val="black"/>
                </a:solidFill>
                <a:latin typeface="Arial" pitchFamily="34" charset="0"/>
                <a:cs typeface="Arial" pitchFamily="34" charset="0"/>
              </a:rPr>
              <a:t>dan </a:t>
            </a:r>
            <a:r>
              <a:rPr lang="id-ID" sz="1200" b="1" smtClean="0">
                <a:solidFill>
                  <a:prstClr val="black"/>
                </a:solidFill>
                <a:latin typeface="Arial" pitchFamily="34" charset="0"/>
                <a:cs typeface="Arial" pitchFamily="34" charset="0"/>
              </a:rPr>
              <a:t>tangkap</a:t>
            </a:r>
            <a:r>
              <a:rPr lang="en-US" sz="1200" b="1" smtClean="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serta ternak </a:t>
            </a:r>
            <a:r>
              <a:rPr lang="id-ID" sz="1200" b="1">
                <a:solidFill>
                  <a:prstClr val="black"/>
                </a:solidFill>
                <a:latin typeface="Arial" pitchFamily="34" charset="0"/>
                <a:cs typeface="Arial" pitchFamily="34" charset="0"/>
              </a:rPr>
              <a:t>sapi </a:t>
            </a:r>
            <a:r>
              <a:rPr lang="id-ID" sz="1200" b="1" smtClean="0">
                <a:solidFill>
                  <a:prstClr val="black"/>
                </a:solidFill>
                <a:latin typeface="Arial" pitchFamily="34" charset="0"/>
                <a:cs typeface="Arial" pitchFamily="34" charset="0"/>
              </a:rPr>
              <a:t>perah</a:t>
            </a:r>
            <a:r>
              <a:rPr lang="en-US" sz="1200" b="1" smtClean="0">
                <a:solidFill>
                  <a:prstClr val="black"/>
                </a:solidFill>
                <a:latin typeface="Arial" pitchFamily="34" charset="0"/>
                <a:cs typeface="Arial" pitchFamily="34" charset="0"/>
              </a:rPr>
              <a:t>,</a:t>
            </a:r>
            <a:r>
              <a:rPr lang="id-ID" sz="1200" b="1" smtClean="0">
                <a:solidFill>
                  <a:prstClr val="black"/>
                </a:solidFill>
                <a:latin typeface="Arial" pitchFamily="34" charset="0"/>
                <a:cs typeface="Arial" pitchFamily="34" charset="0"/>
              </a:rPr>
              <a:t> </a:t>
            </a:r>
            <a:r>
              <a:rPr lang="id-ID" sz="1200" b="1">
                <a:solidFill>
                  <a:prstClr val="black"/>
                </a:solidFill>
                <a:latin typeface="Arial" pitchFamily="34" charset="0"/>
                <a:cs typeface="Arial" pitchFamily="34" charset="0"/>
              </a:rPr>
              <a:t>sapi </a:t>
            </a:r>
            <a:r>
              <a:rPr lang="id-ID" sz="1200" b="1" smtClean="0">
                <a:solidFill>
                  <a:prstClr val="black"/>
                </a:solidFill>
                <a:latin typeface="Arial" pitchFamily="34" charset="0"/>
                <a:cs typeface="Arial" pitchFamily="34" charset="0"/>
              </a:rPr>
              <a:t>potong, </a:t>
            </a:r>
            <a:r>
              <a:rPr lang="id-ID" sz="1200" b="1">
                <a:solidFill>
                  <a:prstClr val="black"/>
                </a:solidFill>
                <a:latin typeface="Arial" pitchFamily="34" charset="0"/>
                <a:cs typeface="Arial" pitchFamily="34" charset="0"/>
              </a:rPr>
              <a:t>domba </a:t>
            </a:r>
            <a:r>
              <a:rPr lang="id-ID" sz="1200" b="1" smtClean="0">
                <a:solidFill>
                  <a:prstClr val="black"/>
                </a:solidFill>
                <a:latin typeface="Arial" pitchFamily="34" charset="0"/>
                <a:cs typeface="Arial" pitchFamily="34" charset="0"/>
              </a:rPr>
              <a:t>Garut, </a:t>
            </a:r>
            <a:r>
              <a:rPr lang="id-ID" sz="1200" b="1" dirty="0">
                <a:solidFill>
                  <a:prstClr val="black"/>
                </a:solidFill>
                <a:latin typeface="Arial" pitchFamily="34" charset="0"/>
                <a:cs typeface="Arial" pitchFamily="34" charset="0"/>
              </a:rPr>
              <a:t>kambing dan jejaringnya serta pengembangan sentra produksi pakan ternak;</a:t>
            </a:r>
            <a:endParaRPr lang="en-US" sz="1200" b="1" dirty="0">
              <a:solidFill>
                <a:prstClr val="black"/>
              </a:solidFill>
              <a:latin typeface="Arial" pitchFamily="34" charset="0"/>
              <a:cs typeface="Arial" pitchFamily="34" charset="0"/>
            </a:endParaRPr>
          </a:p>
          <a:p>
            <a:pPr marL="228600" indent="-228600" defTabSz="912311">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produksi tanaman industri </a:t>
            </a:r>
            <a:r>
              <a:rPr lang="id-ID" sz="1200" b="1">
                <a:solidFill>
                  <a:prstClr val="black"/>
                </a:solidFill>
                <a:latin typeface="Arial" pitchFamily="34" charset="0"/>
                <a:cs typeface="Arial" pitchFamily="34" charset="0"/>
              </a:rPr>
              <a:t>(</a:t>
            </a:r>
            <a:r>
              <a:rPr lang="id-ID" sz="1200" b="1" smtClean="0">
                <a:solidFill>
                  <a:prstClr val="black"/>
                </a:solidFill>
                <a:latin typeface="Arial" pitchFamily="34" charset="0"/>
                <a:cs typeface="Arial" pitchFamily="34" charset="0"/>
              </a:rPr>
              <a:t>kopi, teh, kakao, karet, </a:t>
            </a:r>
            <a:r>
              <a:rPr lang="id-ID" sz="1200" b="1" dirty="0">
                <a:solidFill>
                  <a:prstClr val="black"/>
                </a:solidFill>
                <a:latin typeface="Arial" pitchFamily="34" charset="0"/>
                <a:cs typeface="Arial" pitchFamily="34" charset="0"/>
              </a:rPr>
              <a:t>atsiri) dan hortikultura </a:t>
            </a:r>
            <a:r>
              <a:rPr lang="id-ID" sz="1200" b="1">
                <a:solidFill>
                  <a:prstClr val="black"/>
                </a:solidFill>
                <a:latin typeface="Arial" pitchFamily="34" charset="0"/>
                <a:cs typeface="Arial" pitchFamily="34" charset="0"/>
              </a:rPr>
              <a:t>(</a:t>
            </a:r>
            <a:r>
              <a:rPr lang="id-ID" sz="1200" b="1" smtClean="0">
                <a:solidFill>
                  <a:prstClr val="black"/>
                </a:solidFill>
                <a:latin typeface="Arial" pitchFamily="34" charset="0"/>
                <a:cs typeface="Arial" pitchFamily="34" charset="0"/>
              </a:rPr>
              <a:t>sayuran, buah-buahan, </a:t>
            </a:r>
            <a:r>
              <a:rPr lang="id-ID" sz="1200" b="1" dirty="0">
                <a:solidFill>
                  <a:prstClr val="black"/>
                </a:solidFill>
                <a:latin typeface="Arial" pitchFamily="34" charset="0"/>
                <a:cs typeface="Arial" pitchFamily="34" charset="0"/>
              </a:rPr>
              <a:t>tanaman hias) yang berorientasi ekspor;</a:t>
            </a:r>
            <a:endParaRPr lang="en-US" sz="1200" b="1" dirty="0">
              <a:solidFill>
                <a:prstClr val="black"/>
              </a:solidFill>
              <a:latin typeface="Arial" pitchFamily="34" charset="0"/>
              <a:cs typeface="Arial" pitchFamily="34" charset="0"/>
            </a:endParaRPr>
          </a:p>
          <a:p>
            <a:pPr marL="228600" indent="-228600" defTabSz="912311">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id-ID" sz="1200" b="1">
                <a:solidFill>
                  <a:prstClr val="black"/>
                </a:solidFill>
                <a:latin typeface="Arial" pitchFamily="34" charset="0"/>
                <a:cs typeface="Arial" pitchFamily="34" charset="0"/>
              </a:rPr>
              <a:t>jasa </a:t>
            </a:r>
            <a:r>
              <a:rPr lang="id-ID" sz="1200" b="1" smtClean="0">
                <a:solidFill>
                  <a:prstClr val="black"/>
                </a:solidFill>
                <a:latin typeface="Arial" pitchFamily="34" charset="0"/>
                <a:cs typeface="Arial" pitchFamily="34" charset="0"/>
              </a:rPr>
              <a:t>perdagangan, </a:t>
            </a:r>
            <a:r>
              <a:rPr lang="id-ID" sz="1200" b="1" dirty="0">
                <a:solidFill>
                  <a:prstClr val="black"/>
                </a:solidFill>
                <a:latin typeface="Arial" pitchFamily="34" charset="0"/>
                <a:cs typeface="Arial" pitchFamily="34" charset="0"/>
              </a:rPr>
              <a:t>industri kreatif dan pariwisata;</a:t>
            </a:r>
            <a:endParaRPr lang="en-US" sz="1200" b="1" dirty="0">
              <a:solidFill>
                <a:prstClr val="black"/>
              </a:solidFill>
              <a:latin typeface="Arial" pitchFamily="34" charset="0"/>
              <a:cs typeface="Arial" pitchFamily="34" charset="0"/>
            </a:endParaRPr>
          </a:p>
          <a:p>
            <a:pPr marL="228600" indent="-228600" defTabSz="912311">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Metropolitan </a:t>
            </a:r>
            <a:r>
              <a:rPr lang="en-US" sz="1200" b="1">
                <a:solidFill>
                  <a:prstClr val="black"/>
                </a:solidFill>
                <a:latin typeface="Arial" pitchFamily="34" charset="0"/>
                <a:cs typeface="Arial" pitchFamily="34" charset="0"/>
              </a:rPr>
              <a:t>Bandung </a:t>
            </a:r>
            <a:r>
              <a:rPr lang="en-US" sz="1200" b="1" smtClean="0">
                <a:solidFill>
                  <a:prstClr val="black"/>
                </a:solidFill>
                <a:latin typeface="Arial" pitchFamily="34" charset="0"/>
                <a:cs typeface="Arial" pitchFamily="34" charset="0"/>
              </a:rPr>
              <a:t>Raya, </a:t>
            </a:r>
            <a:r>
              <a:rPr lang="en-US" sz="1200" b="1" dirty="0" err="1">
                <a:solidFill>
                  <a:prstClr val="black"/>
                </a:solidFill>
                <a:latin typeface="Arial" pitchFamily="34" charset="0"/>
                <a:cs typeface="Arial" pitchFamily="34" charset="0"/>
              </a:rPr>
              <a:t>pusat</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pertumbuhan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baru</a:t>
            </a:r>
            <a:r>
              <a:rPr lang="en-US" sz="1200" b="1" dirty="0">
                <a:solidFill>
                  <a:prstClr val="black"/>
                </a:solidFill>
                <a:latin typeface="Arial" pitchFamily="34" charset="0"/>
                <a:cs typeface="Arial" pitchFamily="34" charset="0"/>
              </a:rPr>
              <a:t> (</a:t>
            </a:r>
            <a:r>
              <a:rPr lang="en-US" sz="1200" b="1" i="1" dirty="0">
                <a:solidFill>
                  <a:prstClr val="black"/>
                </a:solidFill>
                <a:latin typeface="Arial" pitchFamily="34" charset="0"/>
                <a:cs typeface="Arial" pitchFamily="34" charset="0"/>
              </a:rPr>
              <a:t>growth center</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Pangandaran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Rancabuaya</a:t>
            </a:r>
            <a:r>
              <a:rPr lang="en-US" sz="1200" b="1" dirty="0">
                <a:solidFill>
                  <a:prstClr val="black"/>
                </a:solidFill>
                <a:latin typeface="Arial" pitchFamily="34" charset="0"/>
                <a:cs typeface="Arial" pitchFamily="34" charset="0"/>
              </a:rPr>
              <a:t>.</a:t>
            </a:r>
          </a:p>
        </p:txBody>
      </p:sp>
      <p:sp>
        <p:nvSpPr>
          <p:cNvPr id="3" name="TextBox 2"/>
          <p:cNvSpPr txBox="1"/>
          <p:nvPr/>
        </p:nvSpPr>
        <p:spPr bwMode="auto">
          <a:xfrm>
            <a:off x="65967" y="3664419"/>
            <a:ext cx="4363160" cy="3064584"/>
          </a:xfrm>
          <a:prstGeom prst="round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lIns="91357" tIns="45682" rIns="91357" bIns="45682">
            <a:spAutoFit/>
          </a:bodyPr>
          <a:lstStyle/>
          <a:p>
            <a:pPr defTabSz="914290">
              <a:defRPr/>
            </a:pP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WKPP I (</a:t>
            </a:r>
            <a:r>
              <a:rPr lang="en-US" b="1" cap="all" dirty="0" err="1">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wilayah</a:t>
            </a:r>
            <a:r>
              <a:rPr lang="en-US"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 </a:t>
            </a: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BOGOR ) </a:t>
            </a:r>
            <a:endParaRPr lang="id-ID" b="1" dirty="0">
              <a:solidFill>
                <a:prstClr val="black"/>
              </a:solidFill>
              <a:effectLst>
                <a:reflection blurRad="12700" stA="28000" endPos="45000" dist="1000" dir="5400000" sy="-100000" algn="bl" rotWithShape="0"/>
              </a:effectLst>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s</a:t>
            </a:r>
            <a:r>
              <a:rPr lang="id-ID" sz="1200" b="1" dirty="0">
                <a:solidFill>
                  <a:prstClr val="black"/>
                </a:solidFill>
                <a:latin typeface="Arial" pitchFamily="34" charset="0"/>
                <a:cs typeface="Arial" pitchFamily="34" charset="0"/>
              </a:rPr>
              <a:t>entra ternak </a:t>
            </a:r>
            <a:r>
              <a:rPr lang="id-ID" sz="1200" b="1">
                <a:solidFill>
                  <a:prstClr val="black"/>
                </a:solidFill>
                <a:latin typeface="Arial" pitchFamily="34" charset="0"/>
                <a:cs typeface="Arial" pitchFamily="34" charset="0"/>
              </a:rPr>
              <a:t>sapi </a:t>
            </a:r>
            <a:r>
              <a:rPr lang="id-ID" sz="1200" b="1" smtClean="0">
                <a:solidFill>
                  <a:prstClr val="black"/>
                </a:solidFill>
                <a:latin typeface="Arial" pitchFamily="34" charset="0"/>
                <a:cs typeface="Arial" pitchFamily="34" charset="0"/>
              </a:rPr>
              <a:t>potong</a:t>
            </a:r>
            <a:r>
              <a:rPr lang="en-US" sz="1200" b="1" smtClean="0">
                <a:solidFill>
                  <a:prstClr val="black"/>
                </a:solidFill>
                <a:latin typeface="Arial" pitchFamily="34" charset="0"/>
                <a:cs typeface="Arial" pitchFamily="34" charset="0"/>
              </a:rPr>
              <a:t>, </a:t>
            </a:r>
            <a:r>
              <a:rPr lang="en-US" sz="1200" b="1" err="1">
                <a:solidFill>
                  <a:prstClr val="black"/>
                </a:solidFill>
                <a:latin typeface="Arial" pitchFamily="34" charset="0"/>
                <a:cs typeface="Arial" pitchFamily="34" charset="0"/>
              </a:rPr>
              <a:t>sapi</a:t>
            </a:r>
            <a:r>
              <a:rPr lang="en-US" sz="1200" b="1">
                <a:solidFill>
                  <a:prstClr val="black"/>
                </a:solidFill>
                <a:latin typeface="Arial" pitchFamily="34" charset="0"/>
                <a:cs typeface="Arial" pitchFamily="34" charset="0"/>
              </a:rPr>
              <a:t> </a:t>
            </a:r>
            <a:r>
              <a:rPr lang="en-US" sz="1200" b="1" smtClean="0">
                <a:solidFill>
                  <a:prstClr val="black"/>
                </a:solidFill>
                <a:latin typeface="Arial" pitchFamily="34" charset="0"/>
                <a:cs typeface="Arial" pitchFamily="34" charset="0"/>
              </a:rPr>
              <a:t>perah, </a:t>
            </a:r>
            <a:r>
              <a:rPr lang="en-US" sz="1200" b="1" dirty="0" err="1">
                <a:solidFill>
                  <a:prstClr val="black"/>
                </a:solidFill>
                <a:latin typeface="Arial" pitchFamily="34" charset="0"/>
                <a:cs typeface="Arial" pitchFamily="34" charset="0"/>
              </a:rPr>
              <a:t>ayam</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ras</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unggas</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lokal</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id-ID"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agribisnis</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ikan </a:t>
            </a:r>
            <a:r>
              <a:rPr lang="id-ID" sz="1200" b="1">
                <a:solidFill>
                  <a:prstClr val="black"/>
                </a:solidFill>
                <a:latin typeface="Arial" pitchFamily="34" charset="0"/>
                <a:cs typeface="Arial" pitchFamily="34" charset="0"/>
              </a:rPr>
              <a:t>air </a:t>
            </a:r>
            <a:r>
              <a:rPr lang="id-ID" sz="1200" b="1" smtClean="0">
                <a:solidFill>
                  <a:prstClr val="black"/>
                </a:solidFill>
                <a:latin typeface="Arial" pitchFamily="34" charset="0"/>
                <a:cs typeface="Arial" pitchFamily="34" charset="0"/>
              </a:rPr>
              <a:t>tawar</a:t>
            </a:r>
            <a:r>
              <a:rPr lang="en-US" sz="1200" b="1" smtClean="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ikan hias</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untuk</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pasar</a:t>
            </a:r>
            <a:r>
              <a:rPr lang="en-US" sz="1200" b="1" dirty="0">
                <a:solidFill>
                  <a:prstClr val="black"/>
                </a:solidFill>
                <a:latin typeface="Arial" pitchFamily="34" charset="0"/>
                <a:cs typeface="Arial" pitchFamily="34" charset="0"/>
              </a:rPr>
              <a:t> regional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global</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id-ID" sz="1200" b="1" dirty="0">
                <a:solidFill>
                  <a:prstClr val="black"/>
                </a:solidFill>
                <a:latin typeface="Arial" pitchFamily="34" charset="0"/>
                <a:cs typeface="Arial" pitchFamily="34" charset="0"/>
              </a:rPr>
              <a:t> p</a:t>
            </a:r>
            <a:r>
              <a:rPr lang="en-US" sz="1200" b="1" dirty="0" err="1">
                <a:solidFill>
                  <a:prstClr val="black"/>
                </a:solidFill>
                <a:latin typeface="Arial" pitchFamily="34" charset="0"/>
                <a:cs typeface="Arial" pitchFamily="34" charset="0"/>
              </a:rPr>
              <a:t>usat</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pemuliaan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padi</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varietas pandan wangi</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varietas</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unggul</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lainnya</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agrowisata</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koridor</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Bogor</a:t>
            </a:r>
            <a:r>
              <a:rPr lang="en-US" sz="1200" b="1" dirty="0">
                <a:solidFill>
                  <a:prstClr val="black"/>
                </a:solidFill>
                <a:latin typeface="Arial" pitchFamily="34" charset="0"/>
                <a:cs typeface="Arial" pitchFamily="34" charset="0"/>
              </a:rPr>
              <a:t>-</a:t>
            </a:r>
            <a:r>
              <a:rPr lang="id-ID" sz="1200" b="1" dirty="0">
                <a:solidFill>
                  <a:prstClr val="black"/>
                </a:solidFill>
                <a:latin typeface="Arial" pitchFamily="34" charset="0"/>
                <a:cs typeface="Arial" pitchFamily="34" charset="0"/>
              </a:rPr>
              <a:t>Puncak</a:t>
            </a:r>
            <a:r>
              <a:rPr lang="en-US" sz="1200" b="1" dirty="0">
                <a:solidFill>
                  <a:prstClr val="black"/>
                </a:solidFill>
                <a:latin typeface="Arial" pitchFamily="34" charset="0"/>
                <a:cs typeface="Arial" pitchFamily="34" charset="0"/>
              </a:rPr>
              <a:t>-</a:t>
            </a:r>
            <a:r>
              <a:rPr lang="id-ID" sz="1200" b="1" dirty="0">
                <a:solidFill>
                  <a:prstClr val="black"/>
                </a:solidFill>
                <a:latin typeface="Arial" pitchFamily="34" charset="0"/>
                <a:cs typeface="Arial" pitchFamily="34" charset="0"/>
              </a:rPr>
              <a:t>Cianjur; </a:t>
            </a:r>
            <a:r>
              <a:rPr lang="en-US" sz="1200" b="1" dirty="0" err="1">
                <a:solidFill>
                  <a:prstClr val="black"/>
                </a:solidFill>
                <a:latin typeface="Arial" pitchFamily="34" charset="0"/>
                <a:cs typeface="Arial" pitchFamily="34" charset="0"/>
              </a:rPr>
              <a:t>ekowisata</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pemandangan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alam</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bahari</a:t>
            </a:r>
            <a:r>
              <a:rPr lang="en-US" sz="1200" b="1" dirty="0">
                <a:solidFill>
                  <a:prstClr val="black"/>
                </a:solidFill>
                <a:latin typeface="Arial" pitchFamily="34" charset="0"/>
                <a:cs typeface="Arial" pitchFamily="34" charset="0"/>
              </a:rPr>
              <a:t> </a:t>
            </a:r>
            <a:r>
              <a:rPr lang="en-US" sz="1200" b="1" err="1">
                <a:solidFill>
                  <a:prstClr val="black"/>
                </a:solidFill>
                <a:latin typeface="Arial" pitchFamily="34" charset="0"/>
                <a:cs typeface="Arial" pitchFamily="34" charset="0"/>
              </a:rPr>
              <a:t>koridor</a:t>
            </a:r>
            <a:r>
              <a:rPr lang="en-US" sz="1200" b="1">
                <a:solidFill>
                  <a:prstClr val="black"/>
                </a:solidFill>
                <a:latin typeface="Arial" pitchFamily="34" charset="0"/>
                <a:cs typeface="Arial" pitchFamily="34" charset="0"/>
              </a:rPr>
              <a:t> </a:t>
            </a:r>
            <a:r>
              <a:rPr lang="en-US" sz="1200" b="1" smtClean="0">
                <a:solidFill>
                  <a:prstClr val="black"/>
                </a:solidFill>
                <a:latin typeface="Arial" pitchFamily="34" charset="0"/>
                <a:cs typeface="Arial" pitchFamily="34" charset="0"/>
              </a:rPr>
              <a:t>Bogor, </a:t>
            </a:r>
            <a:r>
              <a:rPr lang="en-US" sz="1200" b="1" dirty="0" err="1">
                <a:solidFill>
                  <a:prstClr val="black"/>
                </a:solidFill>
                <a:latin typeface="Arial" pitchFamily="34" charset="0"/>
                <a:cs typeface="Arial" pitchFamily="34" charset="0"/>
              </a:rPr>
              <a:t>Sukabumi</a:t>
            </a:r>
            <a:r>
              <a:rPr lang="en-US" sz="1200" b="1" dirty="0">
                <a:solidFill>
                  <a:prstClr val="black"/>
                </a:solidFill>
                <a:latin typeface="Arial" pitchFamily="34" charset="0"/>
                <a:cs typeface="Arial" pitchFamily="34" charset="0"/>
              </a:rPr>
              <a:t> P</a:t>
            </a:r>
            <a:r>
              <a:rPr lang="id-ID" sz="1200" b="1" dirty="0">
                <a:solidFill>
                  <a:prstClr val="black"/>
                </a:solidFill>
                <a:latin typeface="Arial" pitchFamily="34" charset="0"/>
                <a:cs typeface="Arial" pitchFamily="34" charset="0"/>
              </a:rPr>
              <a:t>e</a:t>
            </a:r>
            <a:r>
              <a:rPr lang="en-US" sz="1200" b="1" dirty="0" err="1">
                <a:solidFill>
                  <a:prstClr val="black"/>
                </a:solidFill>
                <a:latin typeface="Arial" pitchFamily="34" charset="0"/>
                <a:cs typeface="Arial" pitchFamily="34" charset="0"/>
              </a:rPr>
              <a:t>labuhanratu</a:t>
            </a:r>
            <a:r>
              <a:rPr lang="id-ID" sz="1200" b="1" dirty="0">
                <a:solidFill>
                  <a:prstClr val="black"/>
                </a:solidFill>
                <a:latin typeface="Arial" pitchFamily="34" charset="0"/>
                <a:cs typeface="Arial" pitchFamily="34" charset="0"/>
              </a:rPr>
              <a:t> dan mengelola cagar biosfer Cibodas.</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id-ID"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pusat</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pertumbuhan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baru</a:t>
            </a:r>
            <a:r>
              <a:rPr lang="en-US" sz="1200" b="1" dirty="0">
                <a:solidFill>
                  <a:prstClr val="black"/>
                </a:solidFill>
                <a:latin typeface="Arial" pitchFamily="34" charset="0"/>
                <a:cs typeface="Arial" pitchFamily="34" charset="0"/>
              </a:rPr>
              <a:t> (growth center) P</a:t>
            </a:r>
            <a:r>
              <a:rPr lang="id-ID" sz="1200" b="1" dirty="0">
                <a:solidFill>
                  <a:prstClr val="black"/>
                </a:solidFill>
                <a:latin typeface="Arial" pitchFamily="34" charset="0"/>
                <a:cs typeface="Arial" pitchFamily="34" charset="0"/>
              </a:rPr>
              <a:t>e</a:t>
            </a:r>
            <a:r>
              <a:rPr lang="en-US" sz="1200" b="1" dirty="0" err="1">
                <a:solidFill>
                  <a:prstClr val="black"/>
                </a:solidFill>
                <a:latin typeface="Arial" pitchFamily="34" charset="0"/>
                <a:cs typeface="Arial" pitchFamily="34" charset="0"/>
              </a:rPr>
              <a:t>labuhan</a:t>
            </a:r>
            <a:r>
              <a:rPr lang="id-ID" sz="1200" b="1" dirty="0">
                <a:solidFill>
                  <a:prstClr val="black"/>
                </a:solidFill>
                <a:latin typeface="Arial" pitchFamily="34" charset="0"/>
                <a:cs typeface="Arial" pitchFamily="34" charset="0"/>
              </a:rPr>
              <a:t> R</a:t>
            </a:r>
            <a:r>
              <a:rPr lang="en-US" sz="1200" b="1" dirty="0" err="1">
                <a:solidFill>
                  <a:prstClr val="black"/>
                </a:solidFill>
                <a:latin typeface="Arial" pitchFamily="34" charset="0"/>
                <a:cs typeface="Arial" pitchFamily="34" charset="0"/>
              </a:rPr>
              <a:t>atu</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M</a:t>
            </a:r>
            <a:r>
              <a:rPr lang="en-US" sz="1200" b="1" dirty="0" err="1">
                <a:solidFill>
                  <a:prstClr val="black"/>
                </a:solidFill>
                <a:latin typeface="Arial" pitchFamily="34" charset="0"/>
                <a:cs typeface="Arial" pitchFamily="34" charset="0"/>
              </a:rPr>
              <a:t>etropolitan</a:t>
            </a:r>
            <a:r>
              <a:rPr lang="en-US" sz="1200" b="1" dirty="0">
                <a:solidFill>
                  <a:prstClr val="black"/>
                </a:solidFill>
                <a:latin typeface="Arial" pitchFamily="34" charset="0"/>
                <a:cs typeface="Arial" pitchFamily="34" charset="0"/>
              </a:rPr>
              <a:t>  BODEBEK KARPUR</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p:txBody>
      </p:sp>
      <p:grpSp>
        <p:nvGrpSpPr>
          <p:cNvPr id="2" name="Group 10"/>
          <p:cNvGrpSpPr/>
          <p:nvPr/>
        </p:nvGrpSpPr>
        <p:grpSpPr>
          <a:xfrm>
            <a:off x="0" y="-27383"/>
            <a:ext cx="9144000" cy="707809"/>
            <a:chOff x="0" y="-27384"/>
            <a:chExt cx="9144000" cy="707809"/>
          </a:xfrm>
        </p:grpSpPr>
        <p:sp>
          <p:nvSpPr>
            <p:cNvPr id="12" name="TextBox 11"/>
            <p:cNvSpPr txBox="1"/>
            <p:nvPr/>
          </p:nvSpPr>
          <p:spPr>
            <a:xfrm>
              <a:off x="0" y="-27384"/>
              <a:ext cx="2843808" cy="707809"/>
            </a:xfrm>
            <a:prstGeom prst="rect">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wrap="square" lIns="91357" tIns="45682" rIns="91357" bIns="45682">
              <a:spAutoFit/>
            </a:bodyPr>
            <a:lstStyle/>
            <a:p>
              <a:pPr algn="ctr" defTabSz="914290">
                <a:defRPr/>
              </a:pPr>
              <a:r>
                <a:rPr lang="en-US" sz="20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KEGIATAN PRIORITAS</a:t>
              </a:r>
              <a:endParaRPr lang="id-ID" sz="20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endParaRPr>
            </a:p>
            <a:p>
              <a:pPr algn="ctr" defTabSz="914290">
                <a:defRPr/>
              </a:pPr>
              <a:r>
                <a:rPr lang="id-ID" sz="20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(2013 – 2018)</a:t>
              </a:r>
              <a:endParaRPr lang="en-US" sz="1000" b="1" dirty="0">
                <a:solidFill>
                  <a:prstClr val="white"/>
                </a:solidFill>
                <a:latin typeface="Calibri" pitchFamily="34" charset="0"/>
                <a:cs typeface="Calibri" pitchFamily="34" charset="0"/>
              </a:endParaRPr>
            </a:p>
          </p:txBody>
        </p:sp>
        <p:sp>
          <p:nvSpPr>
            <p:cNvPr id="13" name="TextBox 12"/>
            <p:cNvSpPr txBox="1"/>
            <p:nvPr/>
          </p:nvSpPr>
          <p:spPr>
            <a:xfrm>
              <a:off x="3131840" y="-27384"/>
              <a:ext cx="6012160" cy="684726"/>
            </a:xfrm>
            <a:prstGeom prst="rect">
              <a:avLst/>
            </a:prstGeom>
            <a:solidFill>
              <a:schemeClr val="accent3">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lIns="91357" tIns="45682" rIns="91357" bIns="45682">
              <a:spAutoFit/>
            </a:bodyPr>
            <a:lstStyle/>
            <a:p>
              <a:pPr defTabSz="914290">
                <a:defRPr/>
              </a:pPr>
              <a:r>
                <a:rPr lang="en-US" sz="28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TEMATIK </a:t>
              </a:r>
              <a:r>
                <a:rPr lang="id-ID" sz="28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KEWILAYAHAN </a:t>
              </a:r>
              <a:r>
                <a:rPr lang="en-US" sz="2800" b="1" dirty="0">
                  <a:solidFill>
                    <a:srgbClr val="FFFF00"/>
                  </a:solidFill>
                  <a:effectLst>
                    <a:outerShdw blurRad="38100" dist="38100" dir="2700000" algn="tl">
                      <a:srgbClr val="000000">
                        <a:alpha val="43137"/>
                      </a:srgbClr>
                    </a:outerShdw>
                  </a:effectLst>
                  <a:latin typeface="Calibri" pitchFamily="34" charset="0"/>
                  <a:cs typeface="Calibri" pitchFamily="34" charset="0"/>
                </a:rPr>
                <a:t>JAWA BARAT</a:t>
              </a:r>
            </a:p>
            <a:p>
              <a:pPr algn="ctr" defTabSz="914290">
                <a:defRPr/>
              </a:pPr>
              <a:endParaRPr lang="en-US" sz="1050" b="1" dirty="0">
                <a:solidFill>
                  <a:prstClr val="white"/>
                </a:solidFill>
                <a:latin typeface="Calibri" pitchFamily="34" charset="0"/>
                <a:cs typeface="Calibri" pitchFamily="34" charset="0"/>
              </a:endParaRPr>
            </a:p>
          </p:txBody>
        </p:sp>
      </p:grpSp>
    </p:spTree>
    <p:extLst>
      <p:ext uri="{BB962C8B-B14F-4D97-AF65-F5344CB8AC3E}">
        <p14:creationId xmlns:p14="http://schemas.microsoft.com/office/powerpoint/2010/main" val="9947891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99FF66"/>
          </a:solidFill>
        </p:spPr>
        <p:txBody>
          <a:bodyPr/>
          <a:lstStyle/>
          <a:p>
            <a:pPr algn="ctr"/>
            <a:r>
              <a:rPr lang="en-US" dirty="0" err="1" smtClean="0">
                <a:latin typeface="Berlin Sans FB Demi" pitchFamily="34" charset="0"/>
              </a:rPr>
              <a:t>Janji</a:t>
            </a:r>
            <a:r>
              <a:rPr lang="en-US" dirty="0" smtClean="0">
                <a:latin typeface="Berlin Sans FB Demi" pitchFamily="34" charset="0"/>
              </a:rPr>
              <a:t> </a:t>
            </a:r>
            <a:r>
              <a:rPr lang="en-US" dirty="0" err="1" smtClean="0">
                <a:latin typeface="Berlin Sans FB Demi" pitchFamily="34" charset="0"/>
              </a:rPr>
              <a:t>Gubernur</a:t>
            </a:r>
            <a:r>
              <a:rPr lang="en-US" dirty="0" smtClean="0">
                <a:latin typeface="Berlin Sans FB Demi" pitchFamily="34" charset="0"/>
              </a:rPr>
              <a:t> 2013-2018</a:t>
            </a:r>
            <a:endParaRPr lang="en-US" dirty="0">
              <a:latin typeface="Berlin Sans FB Demi" pitchFamily="34" charset="0"/>
            </a:endParaRPr>
          </a:p>
        </p:txBody>
      </p:sp>
      <p:sp>
        <p:nvSpPr>
          <p:cNvPr id="3" name="Content Placeholder 2"/>
          <p:cNvSpPr>
            <a:spLocks noGrp="1"/>
          </p:cNvSpPr>
          <p:nvPr>
            <p:ph idx="1"/>
          </p:nvPr>
        </p:nvSpPr>
        <p:spPr>
          <a:xfrm>
            <a:off x="0" y="1071546"/>
            <a:ext cx="9144000" cy="4324350"/>
          </a:xfrm>
          <a:solidFill>
            <a:schemeClr val="accent3">
              <a:lumMod val="40000"/>
              <a:lumOff val="60000"/>
            </a:schemeClr>
          </a:solidFill>
        </p:spPr>
        <p:txBody>
          <a:bodyPr/>
          <a:lstStyle/>
          <a:p>
            <a:pPr marL="514350" indent="-514350">
              <a:spcBef>
                <a:spcPts val="0"/>
              </a:spcBef>
              <a:spcAft>
                <a:spcPts val="0"/>
              </a:spcAft>
              <a:buSzPct val="100000"/>
              <a:buFont typeface="+mj-lt"/>
              <a:buAutoNum type="arabicPeriod"/>
            </a:pPr>
            <a:r>
              <a:rPr lang="en-US" sz="1800" cap="small" dirty="0" smtClean="0"/>
              <a:t>PENDIDIKAN </a:t>
            </a:r>
            <a:r>
              <a:rPr lang="en-US" sz="1800" b="1" cap="small" dirty="0" smtClean="0"/>
              <a:t>GRATIS SD, SLTP</a:t>
            </a:r>
            <a:r>
              <a:rPr lang="en-US" sz="1800" cap="small" dirty="0" smtClean="0"/>
              <a:t> DAN </a:t>
            </a:r>
            <a:r>
              <a:rPr lang="en-US" sz="1800" b="1" cap="small" dirty="0" smtClean="0"/>
              <a:t>SLTA</a:t>
            </a:r>
            <a:r>
              <a:rPr lang="en-US" sz="1800" cap="small" dirty="0" smtClean="0"/>
              <a:t> DI SELURUH JAWA BARAT SERTA PEMBANGUNAN 20.000 RUANG KELAS BARU</a:t>
            </a:r>
          </a:p>
          <a:p>
            <a:pPr marL="514350" indent="-514350">
              <a:spcBef>
                <a:spcPts val="0"/>
              </a:spcBef>
              <a:spcAft>
                <a:spcPts val="0"/>
              </a:spcAft>
              <a:buSzPct val="100000"/>
              <a:buFont typeface="+mj-lt"/>
              <a:buAutoNum type="arabicPeriod"/>
            </a:pPr>
            <a:r>
              <a:rPr lang="en-US" sz="1800" b="1" cap="small" dirty="0" smtClean="0"/>
              <a:t>BEASISWA</a:t>
            </a:r>
            <a:r>
              <a:rPr lang="en-US" sz="1800" cap="small" dirty="0" smtClean="0"/>
              <a:t> PENDIDIKAN UNTUK PEMUDA, TENAGA MEDIS, SERTA KELUARGA ATLIT BERPRESTASI DAN GURU</a:t>
            </a:r>
            <a:endParaRPr lang="en-US" sz="1800" b="1" cap="small" dirty="0" smtClean="0"/>
          </a:p>
          <a:p>
            <a:pPr marL="514350" indent="-514350">
              <a:spcBef>
                <a:spcPts val="0"/>
              </a:spcBef>
              <a:spcAft>
                <a:spcPts val="0"/>
              </a:spcAft>
              <a:buSzPct val="100000"/>
              <a:buFont typeface="+mj-lt"/>
              <a:buAutoNum type="arabicPeriod"/>
            </a:pPr>
            <a:r>
              <a:rPr lang="en-US" sz="1800" cap="small" dirty="0" smtClean="0"/>
              <a:t>REVITALIASI</a:t>
            </a:r>
            <a:r>
              <a:rPr lang="en-US" sz="1800" b="1" cap="small" dirty="0" smtClean="0"/>
              <a:t> POSYANDU </a:t>
            </a:r>
            <a:r>
              <a:rPr lang="en-US" sz="1800" cap="small" dirty="0" smtClean="0"/>
              <a:t>DAN</a:t>
            </a:r>
            <a:r>
              <a:rPr lang="en-US" sz="1800" b="1" cap="small" dirty="0" smtClean="0"/>
              <a:t> DANA OPERASIONAL KADER POSYANDU</a:t>
            </a:r>
          </a:p>
          <a:p>
            <a:pPr marL="514350" indent="-514350">
              <a:spcBef>
                <a:spcPts val="0"/>
              </a:spcBef>
              <a:spcAft>
                <a:spcPts val="0"/>
              </a:spcAft>
              <a:buSzPct val="100000"/>
              <a:buFont typeface="+mj-lt"/>
              <a:buAutoNum type="arabicPeriod"/>
            </a:pPr>
            <a:r>
              <a:rPr lang="en-US" sz="1800" cap="small" dirty="0" smtClean="0"/>
              <a:t>MEMBUKA 2 JUTA SERAPAN TENAGA KERJA </a:t>
            </a:r>
            <a:r>
              <a:rPr lang="en-US" sz="1800" b="1" cap="small" dirty="0" smtClean="0"/>
              <a:t>BARU </a:t>
            </a:r>
            <a:r>
              <a:rPr lang="en-US" sz="1800" cap="small" dirty="0" smtClean="0"/>
              <a:t>DAN MENCETAK </a:t>
            </a:r>
            <a:r>
              <a:rPr lang="en-US" sz="1800" b="1" cap="small" dirty="0" smtClean="0"/>
              <a:t>100.000 WIRAUSAHAAN BARU </a:t>
            </a:r>
            <a:r>
              <a:rPr lang="en-US" sz="1800" cap="small" dirty="0" smtClean="0"/>
              <a:t>JAWA BARAT</a:t>
            </a:r>
            <a:endParaRPr lang="id-ID" sz="1800" cap="small" dirty="0" smtClean="0"/>
          </a:p>
          <a:p>
            <a:pPr marL="514350" indent="-514350">
              <a:spcBef>
                <a:spcPts val="0"/>
              </a:spcBef>
              <a:spcAft>
                <a:spcPts val="0"/>
              </a:spcAft>
              <a:buSzPct val="100000"/>
              <a:buFont typeface="+mj-lt"/>
              <a:buAutoNum type="arabicPeriod"/>
            </a:pPr>
            <a:r>
              <a:rPr lang="en-US" sz="1800" cap="small" dirty="0" smtClean="0"/>
              <a:t>ALOKASI </a:t>
            </a:r>
            <a:r>
              <a:rPr lang="en-US" sz="1800" b="1" cap="small" dirty="0" smtClean="0"/>
              <a:t>4 TRILIYUN </a:t>
            </a:r>
            <a:r>
              <a:rPr lang="en-US" sz="1800" cap="small" dirty="0" smtClean="0"/>
              <a:t>UNTUK </a:t>
            </a:r>
            <a:r>
              <a:rPr lang="en-US" sz="1800" b="1" cap="small" dirty="0" smtClean="0"/>
              <a:t>INFRASTRU</a:t>
            </a:r>
            <a:r>
              <a:rPr lang="id-ID" sz="1800" b="1" cap="small" dirty="0"/>
              <a:t>K</a:t>
            </a:r>
            <a:r>
              <a:rPr lang="en-US" sz="1800" b="1" cap="small" dirty="0" smtClean="0"/>
              <a:t>TUR DESA DAN PERDESAAN </a:t>
            </a:r>
          </a:p>
          <a:p>
            <a:pPr marL="514350" indent="-514350">
              <a:spcBef>
                <a:spcPts val="0"/>
              </a:spcBef>
              <a:spcAft>
                <a:spcPts val="0"/>
              </a:spcAft>
              <a:buSzPct val="100000"/>
              <a:buFont typeface="+mj-lt"/>
              <a:buAutoNum type="arabicPeriod"/>
            </a:pPr>
            <a:r>
              <a:rPr lang="en-US" sz="1800" cap="small" dirty="0" smtClean="0"/>
              <a:t>REHABILITASI 100.000 </a:t>
            </a:r>
            <a:r>
              <a:rPr lang="en-US" sz="1800" b="1" cap="small" dirty="0" smtClean="0"/>
              <a:t>RUMAH</a:t>
            </a:r>
            <a:r>
              <a:rPr lang="en-US" sz="1800" cap="small" dirty="0" smtClean="0"/>
              <a:t> RAKYAT MISKIN</a:t>
            </a:r>
            <a:endParaRPr lang="en-US" sz="1800" b="1" i="1" cap="small" dirty="0" smtClean="0"/>
          </a:p>
          <a:p>
            <a:pPr marL="514350" indent="-514350">
              <a:spcBef>
                <a:spcPts val="0"/>
              </a:spcBef>
              <a:spcAft>
                <a:spcPts val="0"/>
              </a:spcAft>
              <a:buSzPct val="100000"/>
              <a:buFont typeface="+mj-lt"/>
              <a:buAutoNum type="arabicPeriod"/>
            </a:pPr>
            <a:r>
              <a:rPr lang="en-US" sz="1800" cap="small" dirty="0" smtClean="0"/>
              <a:t>PEMBANGUNAN </a:t>
            </a:r>
            <a:r>
              <a:rPr lang="en-US" sz="1800" b="1" cap="small" dirty="0" smtClean="0"/>
              <a:t>PUSAT SENI DAN BUDAYA JAWA BARAT DI KABUPATEN/ KOTA</a:t>
            </a:r>
            <a:endParaRPr lang="en-US" sz="1800" cap="small" dirty="0" smtClean="0"/>
          </a:p>
          <a:p>
            <a:pPr marL="514350" indent="-514350">
              <a:spcBef>
                <a:spcPts val="0"/>
              </a:spcBef>
              <a:spcAft>
                <a:spcPts val="0"/>
              </a:spcAft>
              <a:buSzPct val="100000"/>
              <a:buFont typeface="+mj-lt"/>
              <a:buAutoNum type="arabicPeriod"/>
            </a:pPr>
            <a:r>
              <a:rPr lang="en-US" sz="1800" cap="small" dirty="0" smtClean="0"/>
              <a:t>PEMBANGUNAN </a:t>
            </a:r>
            <a:r>
              <a:rPr lang="en-US" sz="1800" b="1" cap="small" dirty="0" smtClean="0"/>
              <a:t>GELANGGANG OLAHRAGA DI</a:t>
            </a:r>
            <a:r>
              <a:rPr lang="en-US" sz="1800" cap="small" dirty="0" smtClean="0"/>
              <a:t> </a:t>
            </a:r>
            <a:r>
              <a:rPr lang="en-US" sz="1800" b="1" cap="small" dirty="0" smtClean="0"/>
              <a:t>KABUPATEN/ KOTA</a:t>
            </a:r>
            <a:endParaRPr lang="en-US" sz="1800" cap="small" dirty="0" smtClean="0"/>
          </a:p>
          <a:p>
            <a:pPr>
              <a:spcBef>
                <a:spcPts val="0"/>
              </a:spcBef>
              <a:spcAft>
                <a:spcPts val="0"/>
              </a:spcAft>
            </a:pPr>
            <a:endParaRPr lang="en-US" sz="1800" dirty="0"/>
          </a:p>
        </p:txBody>
      </p:sp>
      <p:pic>
        <p:nvPicPr>
          <p:cNvPr id="7" name="Picture 4" descr="http://sphotos-b.xx.fbcdn.net/hphotos-ash3/c0.0.315.315/p403x403/15970_10151156860648603_1534089639_n.jpg"/>
          <p:cNvPicPr>
            <a:picLocks noChangeAspect="1" noChangeArrowheads="1"/>
          </p:cNvPicPr>
          <p:nvPr/>
        </p:nvPicPr>
        <p:blipFill>
          <a:blip r:embed="rId2" cstate="print"/>
          <a:srcRect/>
          <a:stretch>
            <a:fillRect/>
          </a:stretch>
        </p:blipFill>
        <p:spPr bwMode="auto">
          <a:xfrm>
            <a:off x="1" y="6261487"/>
            <a:ext cx="632839" cy="596677"/>
          </a:xfrm>
          <a:prstGeom prst="rect">
            <a:avLst/>
          </a:prstGeom>
          <a:noFill/>
        </p:spPr>
      </p:pic>
      <p:pic>
        <p:nvPicPr>
          <p:cNvPr id="8" name="Picture 4" descr="http://sphotos-b.xx.fbcdn.net/hphotos-ash3/c0.0.315.315/p403x403/15970_10151156860648603_1534089639_n.jpg"/>
          <p:cNvPicPr>
            <a:picLocks noChangeAspect="1" noChangeArrowheads="1"/>
          </p:cNvPicPr>
          <p:nvPr/>
        </p:nvPicPr>
        <p:blipFill>
          <a:blip r:embed="rId2" cstate="print"/>
          <a:srcRect/>
          <a:stretch>
            <a:fillRect/>
          </a:stretch>
        </p:blipFill>
        <p:spPr bwMode="auto">
          <a:xfrm>
            <a:off x="8511166" y="6248564"/>
            <a:ext cx="632839" cy="596677"/>
          </a:xfrm>
          <a:prstGeom prst="rect">
            <a:avLst/>
          </a:prstGeom>
          <a:noFill/>
        </p:spPr>
      </p:pic>
      <p:sp>
        <p:nvSpPr>
          <p:cNvPr id="11" name="Rectangle 10"/>
          <p:cNvSpPr/>
          <p:nvPr/>
        </p:nvSpPr>
        <p:spPr>
          <a:xfrm>
            <a:off x="0" y="5415616"/>
            <a:ext cx="9144000" cy="142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rPr>
              <a:t>Janji</a:t>
            </a:r>
            <a:r>
              <a:rPr lang="en-US" sz="2400" dirty="0" smtClean="0">
                <a:solidFill>
                  <a:prstClr val="white"/>
                </a:solidFill>
              </a:rPr>
              <a:t>  </a:t>
            </a:r>
            <a:r>
              <a:rPr lang="en-US" sz="2400" dirty="0" err="1" smtClean="0">
                <a:solidFill>
                  <a:prstClr val="white"/>
                </a:solidFill>
              </a:rPr>
              <a:t>Gubernur</a:t>
            </a:r>
            <a:r>
              <a:rPr lang="en-US" sz="2400" dirty="0" smtClean="0">
                <a:solidFill>
                  <a:prstClr val="white"/>
                </a:solidFill>
              </a:rPr>
              <a:t> </a:t>
            </a:r>
            <a:r>
              <a:rPr lang="en-US" sz="2400" dirty="0" err="1" smtClean="0">
                <a:solidFill>
                  <a:prstClr val="white"/>
                </a:solidFill>
              </a:rPr>
              <a:t>ini</a:t>
            </a:r>
            <a:r>
              <a:rPr lang="en-US" sz="2400" dirty="0" smtClean="0">
                <a:solidFill>
                  <a:prstClr val="white"/>
                </a:solidFill>
              </a:rPr>
              <a:t> </a:t>
            </a:r>
            <a:r>
              <a:rPr lang="en-US" sz="2400" dirty="0" err="1" smtClean="0">
                <a:solidFill>
                  <a:prstClr val="white"/>
                </a:solidFill>
              </a:rPr>
              <a:t>selengkapnya</a:t>
            </a:r>
            <a:r>
              <a:rPr lang="en-US" sz="2400" dirty="0" smtClean="0">
                <a:solidFill>
                  <a:prstClr val="white"/>
                </a:solidFill>
              </a:rPr>
              <a:t> </a:t>
            </a:r>
            <a:r>
              <a:rPr lang="en-US" sz="2400" dirty="0" err="1" smtClean="0">
                <a:solidFill>
                  <a:prstClr val="white"/>
                </a:solidFill>
              </a:rPr>
              <a:t>tercantum</a:t>
            </a:r>
            <a:r>
              <a:rPr lang="en-US" sz="2400" dirty="0" smtClean="0">
                <a:solidFill>
                  <a:prstClr val="white"/>
                </a:solidFill>
              </a:rPr>
              <a:t> </a:t>
            </a:r>
            <a:r>
              <a:rPr lang="en-US" sz="2400" dirty="0" err="1" smtClean="0">
                <a:solidFill>
                  <a:prstClr val="white"/>
                </a:solidFill>
              </a:rPr>
              <a:t>pada</a:t>
            </a:r>
            <a:r>
              <a:rPr lang="en-US" sz="2400" dirty="0" smtClean="0">
                <a:solidFill>
                  <a:prstClr val="white"/>
                </a:solidFill>
              </a:rPr>
              <a:t> </a:t>
            </a:r>
            <a:r>
              <a:rPr lang="en-US" sz="2400" dirty="0" err="1" smtClean="0">
                <a:solidFill>
                  <a:prstClr val="white"/>
                </a:solidFill>
              </a:rPr>
              <a:t>naskah</a:t>
            </a:r>
            <a:r>
              <a:rPr lang="en-US" sz="2400" dirty="0" smtClean="0">
                <a:solidFill>
                  <a:prstClr val="white"/>
                </a:solidFill>
              </a:rPr>
              <a:t> </a:t>
            </a:r>
            <a:r>
              <a:rPr lang="en-US" sz="2400" dirty="0" err="1" smtClean="0">
                <a:solidFill>
                  <a:prstClr val="white"/>
                </a:solidFill>
              </a:rPr>
              <a:t>pemaparan</a:t>
            </a:r>
            <a:r>
              <a:rPr lang="en-US" sz="2400" dirty="0" smtClean="0">
                <a:solidFill>
                  <a:prstClr val="white"/>
                </a:solidFill>
              </a:rPr>
              <a:t> </a:t>
            </a:r>
            <a:r>
              <a:rPr lang="en-US" sz="2400" dirty="0" err="1" smtClean="0">
                <a:solidFill>
                  <a:prstClr val="white"/>
                </a:solidFill>
              </a:rPr>
              <a:t>Visi</a:t>
            </a:r>
            <a:r>
              <a:rPr lang="en-US" sz="2400" dirty="0" smtClean="0">
                <a:solidFill>
                  <a:prstClr val="white"/>
                </a:solidFill>
              </a:rPr>
              <a:t> </a:t>
            </a:r>
            <a:r>
              <a:rPr lang="en-US" sz="2400" dirty="0" err="1" smtClean="0">
                <a:solidFill>
                  <a:prstClr val="white"/>
                </a:solidFill>
              </a:rPr>
              <a:t>dan</a:t>
            </a:r>
            <a:r>
              <a:rPr lang="en-US" sz="2400" dirty="0" smtClean="0">
                <a:solidFill>
                  <a:prstClr val="white"/>
                </a:solidFill>
              </a:rPr>
              <a:t> </a:t>
            </a:r>
            <a:r>
              <a:rPr lang="en-US" sz="2400" dirty="0" err="1" smtClean="0">
                <a:solidFill>
                  <a:prstClr val="white"/>
                </a:solidFill>
              </a:rPr>
              <a:t>Misi</a:t>
            </a:r>
            <a:r>
              <a:rPr lang="en-US" sz="2400" dirty="0" smtClean="0">
                <a:solidFill>
                  <a:prstClr val="white"/>
                </a:solidFill>
              </a:rPr>
              <a:t> </a:t>
            </a:r>
            <a:r>
              <a:rPr lang="en-US" sz="2400" dirty="0" err="1" smtClean="0">
                <a:solidFill>
                  <a:prstClr val="white"/>
                </a:solidFill>
              </a:rPr>
              <a:t>Calon</a:t>
            </a:r>
            <a:r>
              <a:rPr lang="en-US" sz="2400" dirty="0" smtClean="0">
                <a:solidFill>
                  <a:prstClr val="white"/>
                </a:solidFill>
              </a:rPr>
              <a:t> </a:t>
            </a:r>
            <a:r>
              <a:rPr lang="en-US" sz="2400" dirty="0" err="1" smtClean="0">
                <a:solidFill>
                  <a:prstClr val="white"/>
                </a:solidFill>
              </a:rPr>
              <a:t>Gubernur</a:t>
            </a:r>
            <a:r>
              <a:rPr lang="en-US" sz="2400" dirty="0" smtClean="0">
                <a:solidFill>
                  <a:prstClr val="white"/>
                </a:solidFill>
              </a:rPr>
              <a:t>  </a:t>
            </a:r>
            <a:r>
              <a:rPr lang="en-US" sz="2400" dirty="0" err="1" smtClean="0">
                <a:solidFill>
                  <a:prstClr val="white"/>
                </a:solidFill>
              </a:rPr>
              <a:t>Jawa</a:t>
            </a:r>
            <a:r>
              <a:rPr lang="en-US" sz="2400" dirty="0" smtClean="0">
                <a:solidFill>
                  <a:prstClr val="white"/>
                </a:solidFill>
              </a:rPr>
              <a:t> Barat </a:t>
            </a:r>
          </a:p>
          <a:p>
            <a:pPr algn="ctr"/>
            <a:r>
              <a:rPr lang="en-US" sz="2400" dirty="0" err="1" smtClean="0">
                <a:solidFill>
                  <a:prstClr val="white"/>
                </a:solidFill>
              </a:rPr>
              <a:t>Tahun</a:t>
            </a:r>
            <a:r>
              <a:rPr lang="en-US" sz="2400" dirty="0" smtClean="0">
                <a:solidFill>
                  <a:prstClr val="white"/>
                </a:solidFill>
              </a:rPr>
              <a:t> 2013-2018</a:t>
            </a:r>
            <a:endParaRPr lang="en-US" sz="2400" dirty="0">
              <a:solidFill>
                <a:prstClr val="white"/>
              </a:solidFill>
            </a:endParaRPr>
          </a:p>
        </p:txBody>
      </p:sp>
    </p:spTree>
    <p:extLst>
      <p:ext uri="{BB962C8B-B14F-4D97-AF65-F5344CB8AC3E}">
        <p14:creationId xmlns:p14="http://schemas.microsoft.com/office/powerpoint/2010/main" val="1283520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id-ID" sz="4400" b="1" kern="0" dirty="0" smtClean="0">
                <a:solidFill>
                  <a:srgbClr val="0070C0"/>
                </a:solidFill>
                <a:latin typeface="Century Gothic" pitchFamily="34" charset="0"/>
                <a:ea typeface="Verdana" pitchFamily="34" charset="0"/>
                <a:cs typeface="Verdana" pitchFamily="34" charset="0"/>
              </a:rPr>
              <a:t>BP</a:t>
            </a:r>
            <a:r>
              <a:rPr lang="id-ID" sz="4400" b="1" kern="0" baseline="-25000" dirty="0" smtClean="0">
                <a:solidFill>
                  <a:srgbClr val="FF0000"/>
                </a:solidFill>
                <a:latin typeface="Century Gothic" pitchFamily="34" charset="0"/>
                <a:ea typeface="Verdana" pitchFamily="34" charset="0"/>
                <a:cs typeface="Verdana" pitchFamily="34" charset="0"/>
              </a:rPr>
              <a:t>3</a:t>
            </a:r>
            <a:r>
              <a:rPr lang="id-ID" sz="4400" b="1" kern="0" dirty="0" smtClean="0">
                <a:solidFill>
                  <a:srgbClr val="0070C0"/>
                </a:solidFill>
                <a:latin typeface="Century Gothic" pitchFamily="34" charset="0"/>
                <a:ea typeface="Verdana" pitchFamily="34" charset="0"/>
                <a:cs typeface="Verdana" pitchFamily="34" charset="0"/>
              </a:rPr>
              <a:t>I</a:t>
            </a:r>
            <a:r>
              <a:rPr lang="en-US" sz="4400" b="1" kern="0" dirty="0" err="1" smtClean="0">
                <a:solidFill>
                  <a:srgbClr val="0070C0"/>
                </a:solidFill>
                <a:latin typeface="Century Gothic" pitchFamily="34" charset="0"/>
                <a:ea typeface="Verdana" pitchFamily="34" charset="0"/>
                <a:cs typeface="Verdana" pitchFamily="34" charset="0"/>
              </a:rPr>
              <a:t>ptek</a:t>
            </a:r>
            <a:endParaRPr lang="en-US" b="1" dirty="0">
              <a:solidFill>
                <a:schemeClr val="tx1"/>
              </a:solidFill>
              <a:latin typeface="Century Gothic" pitchFamily="34" charset="0"/>
              <a:ea typeface="Verdana" pitchFamily="34" charset="0"/>
              <a:cs typeface="Verdana" pitchFamily="34" charset="0"/>
            </a:endParaRPr>
          </a:p>
        </p:txBody>
      </p:sp>
      <p:pic>
        <p:nvPicPr>
          <p:cNvPr id="5" name="Picture 4" descr="Gedung-sate.jpg"/>
          <p:cNvPicPr>
            <a:picLocks noChangeAspect="1"/>
          </p:cNvPicPr>
          <p:nvPr/>
        </p:nvPicPr>
        <p:blipFill>
          <a:blip r:embed="rId2" cstate="print"/>
          <a:srcRect l="17513" t="8889" b="35556"/>
          <a:stretch>
            <a:fillRect/>
          </a:stretch>
        </p:blipFill>
        <p:spPr>
          <a:xfrm>
            <a:off x="0" y="-228600"/>
            <a:ext cx="1950824" cy="2590800"/>
          </a:xfrm>
          <a:prstGeom prst="rect">
            <a:avLst/>
          </a:prstGeom>
          <a:ln>
            <a:noFill/>
          </a:ln>
          <a:effectLst>
            <a:softEdge rad="635000"/>
          </a:effectLst>
        </p:spPr>
      </p:pic>
      <p:sp>
        <p:nvSpPr>
          <p:cNvPr id="7" name="TextBox 8"/>
          <p:cNvSpPr txBox="1">
            <a:spLocks noChangeArrowheads="1"/>
          </p:cNvSpPr>
          <p:nvPr/>
        </p:nvSpPr>
        <p:spPr bwMode="auto">
          <a:xfrm>
            <a:off x="4581525" y="6380163"/>
            <a:ext cx="4557713" cy="477837"/>
          </a:xfrm>
          <a:prstGeom prst="rect">
            <a:avLst/>
          </a:prstGeom>
          <a:noFill/>
          <a:ln w="9525">
            <a:noFill/>
            <a:miter lim="800000"/>
            <a:headEnd/>
            <a:tailEnd/>
          </a:ln>
        </p:spPr>
        <p:txBody>
          <a:bodyPr wrap="none">
            <a:spAutoFit/>
          </a:bodyPr>
          <a:lstStyle/>
          <a:p>
            <a:r>
              <a:rPr lang="en-US" sz="2500" i="1" dirty="0">
                <a:solidFill>
                  <a:srgbClr val="FF0000"/>
                </a:solidFill>
                <a:latin typeface="Brush Script MT" pitchFamily="66" charset="0"/>
              </a:rPr>
              <a:t>creative research for west java development</a:t>
            </a:r>
          </a:p>
        </p:txBody>
      </p:sp>
      <p:sp>
        <p:nvSpPr>
          <p:cNvPr id="6" name="Rectangle 5"/>
          <p:cNvSpPr/>
          <p:nvPr/>
        </p:nvSpPr>
        <p:spPr>
          <a:xfrm>
            <a:off x="1629663" y="2135188"/>
            <a:ext cx="6828537" cy="9620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latin typeface="Century Gothic" pitchFamily="34" charset="0"/>
                <a:ea typeface="Verdana" pitchFamily="34" charset="0"/>
                <a:cs typeface="Verdana" pitchFamily="34" charset="0"/>
              </a:rPr>
              <a:t>M</a:t>
            </a:r>
            <a:r>
              <a:rPr lang="id-ID" sz="2000" b="1" dirty="0" smtClean="0">
                <a:solidFill>
                  <a:schemeClr val="tx1"/>
                </a:solidFill>
                <a:latin typeface="Century Gothic" pitchFamily="34" charset="0"/>
                <a:ea typeface="Verdana" pitchFamily="34" charset="0"/>
                <a:cs typeface="Verdana" pitchFamily="34" charset="0"/>
              </a:rPr>
              <a:t>erupakan lembaga teknis daerah yang dibentuk berdasarkan Per</a:t>
            </a:r>
            <a:r>
              <a:rPr lang="en-US" sz="2000" b="1" dirty="0" err="1" smtClean="0">
                <a:solidFill>
                  <a:schemeClr val="tx1"/>
                </a:solidFill>
                <a:latin typeface="Century Gothic" pitchFamily="34" charset="0"/>
                <a:ea typeface="Verdana" pitchFamily="34" charset="0"/>
                <a:cs typeface="Verdana" pitchFamily="34" charset="0"/>
              </a:rPr>
              <a:t>aturan</a:t>
            </a:r>
            <a:r>
              <a:rPr lang="en-US" sz="2000" b="1" dirty="0" smtClean="0">
                <a:solidFill>
                  <a:schemeClr val="tx1"/>
                </a:solidFill>
                <a:latin typeface="Century Gothic" pitchFamily="34" charset="0"/>
                <a:ea typeface="Verdana" pitchFamily="34" charset="0"/>
                <a:cs typeface="Verdana" pitchFamily="34" charset="0"/>
              </a:rPr>
              <a:t> Daerah</a:t>
            </a:r>
            <a:r>
              <a:rPr lang="id-ID" sz="2000" b="1" dirty="0" smtClean="0">
                <a:solidFill>
                  <a:schemeClr val="tx1"/>
                </a:solidFill>
                <a:latin typeface="Century Gothic" pitchFamily="34" charset="0"/>
                <a:ea typeface="Verdana" pitchFamily="34" charset="0"/>
                <a:cs typeface="Verdana" pitchFamily="34" charset="0"/>
              </a:rPr>
              <a:t> </a:t>
            </a:r>
            <a:r>
              <a:rPr lang="en-US" sz="2000" b="1" dirty="0" err="1" smtClean="0">
                <a:solidFill>
                  <a:schemeClr val="tx1"/>
                </a:solidFill>
                <a:latin typeface="Century Gothic" pitchFamily="34" charset="0"/>
                <a:ea typeface="Verdana" pitchFamily="34" charset="0"/>
                <a:cs typeface="Verdana" pitchFamily="34" charset="0"/>
              </a:rPr>
              <a:t>Provinsi</a:t>
            </a:r>
            <a:r>
              <a:rPr lang="en-US" sz="2000" b="1" dirty="0" smtClean="0">
                <a:solidFill>
                  <a:schemeClr val="tx1"/>
                </a:solidFill>
                <a:latin typeface="Century Gothic" pitchFamily="34" charset="0"/>
                <a:ea typeface="Verdana" pitchFamily="34" charset="0"/>
                <a:cs typeface="Verdana" pitchFamily="34" charset="0"/>
              </a:rPr>
              <a:t> </a:t>
            </a:r>
            <a:r>
              <a:rPr lang="en-US" sz="2000" b="1" dirty="0" err="1" smtClean="0">
                <a:solidFill>
                  <a:schemeClr val="tx1"/>
                </a:solidFill>
                <a:latin typeface="Century Gothic" pitchFamily="34" charset="0"/>
                <a:ea typeface="Verdana" pitchFamily="34" charset="0"/>
                <a:cs typeface="Verdana" pitchFamily="34" charset="0"/>
              </a:rPr>
              <a:t>Jawa</a:t>
            </a:r>
            <a:r>
              <a:rPr lang="en-US" sz="2000" b="1" dirty="0" smtClean="0">
                <a:solidFill>
                  <a:schemeClr val="tx1"/>
                </a:solidFill>
                <a:latin typeface="Century Gothic" pitchFamily="34" charset="0"/>
                <a:ea typeface="Verdana" pitchFamily="34" charset="0"/>
                <a:cs typeface="Verdana" pitchFamily="34" charset="0"/>
              </a:rPr>
              <a:t> Barat </a:t>
            </a:r>
            <a:r>
              <a:rPr lang="id-ID" sz="2000" b="1" dirty="0" smtClean="0">
                <a:solidFill>
                  <a:schemeClr val="tx1"/>
                </a:solidFill>
                <a:latin typeface="Century Gothic" pitchFamily="34" charset="0"/>
                <a:ea typeface="Verdana" pitchFamily="34" charset="0"/>
                <a:cs typeface="Verdana" pitchFamily="34" charset="0"/>
              </a:rPr>
              <a:t>No</a:t>
            </a:r>
            <a:r>
              <a:rPr lang="en-US" sz="2000" b="1" dirty="0" err="1" smtClean="0">
                <a:solidFill>
                  <a:schemeClr val="tx1"/>
                </a:solidFill>
                <a:latin typeface="Century Gothic" pitchFamily="34" charset="0"/>
                <a:ea typeface="Verdana" pitchFamily="34" charset="0"/>
                <a:cs typeface="Verdana" pitchFamily="34" charset="0"/>
              </a:rPr>
              <a:t>mor</a:t>
            </a:r>
            <a:r>
              <a:rPr lang="id-ID" sz="2000" b="1" dirty="0" smtClean="0">
                <a:solidFill>
                  <a:schemeClr val="tx1"/>
                </a:solidFill>
                <a:latin typeface="Century Gothic" pitchFamily="34" charset="0"/>
                <a:ea typeface="Verdana" pitchFamily="34" charset="0"/>
                <a:cs typeface="Verdana" pitchFamily="34" charset="0"/>
              </a:rPr>
              <a:t> 3 Tahun 2014</a:t>
            </a:r>
            <a:endParaRPr lang="id-ID" dirty="0"/>
          </a:p>
        </p:txBody>
      </p:sp>
      <p:sp>
        <p:nvSpPr>
          <p:cNvPr id="8" name="Rectangle 7"/>
          <p:cNvSpPr/>
          <p:nvPr/>
        </p:nvSpPr>
        <p:spPr>
          <a:xfrm>
            <a:off x="1600200" y="3352800"/>
            <a:ext cx="6858000" cy="2133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chemeClr val="tx1"/>
                </a:solidFill>
              </a:rPr>
              <a:t>TUGAS POKOK</a:t>
            </a:r>
          </a:p>
          <a:p>
            <a:pPr algn="ctr">
              <a:defRPr/>
            </a:pPr>
            <a:endParaRPr lang="en-US" b="1" dirty="0" smtClean="0">
              <a:solidFill>
                <a:schemeClr val="tx1"/>
              </a:solidFill>
            </a:endParaRPr>
          </a:p>
          <a:p>
            <a:pPr algn="just">
              <a:defRPr/>
            </a:pPr>
            <a:r>
              <a:rPr lang="id-ID" sz="2000" b="1" dirty="0" smtClean="0">
                <a:solidFill>
                  <a:schemeClr val="tx1"/>
                </a:solidFill>
              </a:rPr>
              <a:t>Menyelenggarakan Penelitian </a:t>
            </a:r>
            <a:r>
              <a:rPr lang="en-US" sz="2000" b="1" dirty="0" err="1" smtClean="0">
                <a:solidFill>
                  <a:schemeClr val="tx1"/>
                </a:solidFill>
              </a:rPr>
              <a:t>dan</a:t>
            </a:r>
            <a:r>
              <a:rPr lang="en-US" sz="2000" b="1" dirty="0" smtClean="0">
                <a:solidFill>
                  <a:schemeClr val="tx1"/>
                </a:solidFill>
              </a:rPr>
              <a:t> </a:t>
            </a:r>
            <a:r>
              <a:rPr lang="en-US" sz="2000" b="1" dirty="0" err="1" smtClean="0">
                <a:solidFill>
                  <a:schemeClr val="tx1"/>
                </a:solidFill>
              </a:rPr>
              <a:t>Penerapan</a:t>
            </a:r>
            <a:r>
              <a:rPr lang="en-US" sz="2000" b="1" dirty="0" smtClean="0">
                <a:solidFill>
                  <a:schemeClr val="tx1"/>
                </a:solidFill>
              </a:rPr>
              <a:t> </a:t>
            </a:r>
            <a:r>
              <a:rPr lang="en-US" sz="2000" b="1" dirty="0" err="1" smtClean="0">
                <a:solidFill>
                  <a:schemeClr val="tx1"/>
                </a:solidFill>
              </a:rPr>
              <a:t>Iptek</a:t>
            </a:r>
            <a:r>
              <a:rPr lang="en-US" sz="2000" b="1" dirty="0" smtClean="0">
                <a:solidFill>
                  <a:schemeClr val="tx1"/>
                </a:solidFill>
              </a:rPr>
              <a:t> </a:t>
            </a:r>
            <a:r>
              <a:rPr lang="en-US" sz="2000" b="1" dirty="0" err="1" smtClean="0">
                <a:solidFill>
                  <a:schemeClr val="tx1"/>
                </a:solidFill>
              </a:rPr>
              <a:t>Kreatif</a:t>
            </a:r>
            <a:r>
              <a:rPr lang="id-ID" sz="2000" b="1" dirty="0" smtClean="0">
                <a:solidFill>
                  <a:schemeClr val="tx1"/>
                </a:solidFill>
              </a:rPr>
              <a:t>, serta Pengembangan Ilmu Pengetahuan dan Teknologi (IPTEK) </a:t>
            </a:r>
            <a:r>
              <a:rPr lang="en-US" sz="2000" b="1" dirty="0" err="1" smtClean="0">
                <a:solidFill>
                  <a:schemeClr val="tx1"/>
                </a:solidFill>
              </a:rPr>
              <a:t>untuk</a:t>
            </a:r>
            <a:r>
              <a:rPr lang="en-US" sz="2000" b="1" dirty="0" smtClean="0">
                <a:solidFill>
                  <a:schemeClr val="tx1"/>
                </a:solidFill>
              </a:rPr>
              <a:t> </a:t>
            </a:r>
            <a:r>
              <a:rPr lang="en-US" sz="2000" b="1" dirty="0" err="1" smtClean="0">
                <a:solidFill>
                  <a:schemeClr val="tx1"/>
                </a:solidFill>
              </a:rPr>
              <a:t>pembangunan</a:t>
            </a:r>
            <a:r>
              <a:rPr lang="en-US" sz="2000" b="1" dirty="0" smtClean="0">
                <a:solidFill>
                  <a:schemeClr val="tx1"/>
                </a:solidFill>
              </a:rPr>
              <a:t> </a:t>
            </a:r>
            <a:r>
              <a:rPr lang="en-US" sz="2000" b="1" dirty="0" err="1" smtClean="0">
                <a:solidFill>
                  <a:schemeClr val="tx1"/>
                </a:solidFill>
              </a:rPr>
              <a:t>dan</a:t>
            </a:r>
            <a:r>
              <a:rPr lang="en-US" sz="2000" b="1" dirty="0" smtClean="0">
                <a:solidFill>
                  <a:schemeClr val="tx1"/>
                </a:solidFill>
              </a:rPr>
              <a:t> </a:t>
            </a:r>
            <a:r>
              <a:rPr lang="en-US" sz="2000" b="1" dirty="0" err="1" smtClean="0">
                <a:solidFill>
                  <a:schemeClr val="tx1"/>
                </a:solidFill>
              </a:rPr>
              <a:t>kesejahteraan</a:t>
            </a:r>
            <a:r>
              <a:rPr lang="en-US" sz="2000" b="1" dirty="0" smtClean="0">
                <a:solidFill>
                  <a:schemeClr val="tx1"/>
                </a:solidFill>
              </a:rPr>
              <a:t> </a:t>
            </a:r>
            <a:r>
              <a:rPr lang="en-US" sz="2000" b="1" dirty="0" err="1" smtClean="0">
                <a:solidFill>
                  <a:schemeClr val="tx1"/>
                </a:solidFill>
              </a:rPr>
              <a:t>masyarakat</a:t>
            </a:r>
            <a:r>
              <a:rPr lang="en-US" sz="2000" b="1" dirty="0" smtClean="0">
                <a:solidFill>
                  <a:schemeClr val="tx1"/>
                </a:solidFill>
              </a:rPr>
              <a:t> </a:t>
            </a:r>
            <a:r>
              <a:rPr lang="id-ID" sz="2000" b="1" dirty="0" smtClean="0">
                <a:solidFill>
                  <a:schemeClr val="tx1"/>
                </a:solidFill>
              </a:rPr>
              <a:t>Jawa Barat</a:t>
            </a:r>
            <a:r>
              <a:rPr lang="en-US" sz="2000" b="1" dirty="0" smtClean="0">
                <a:solidFill>
                  <a:schemeClr val="tx1"/>
                </a:solidFill>
              </a:rPr>
              <a:t>.</a:t>
            </a:r>
            <a:endParaRPr lang="id-ID" sz="2000" b="1" dirty="0" smtClean="0">
              <a:solidFill>
                <a:schemeClr val="tx1"/>
              </a:solidFill>
            </a:endParaRPr>
          </a:p>
        </p:txBody>
      </p:sp>
      <p:sp>
        <p:nvSpPr>
          <p:cNvPr id="2" name="TextBox 1"/>
          <p:cNvSpPr txBox="1"/>
          <p:nvPr/>
        </p:nvSpPr>
        <p:spPr>
          <a:xfrm>
            <a:off x="1777332" y="5650468"/>
            <a:ext cx="6362639" cy="369332"/>
          </a:xfrm>
          <a:prstGeom prst="rect">
            <a:avLst/>
          </a:prstGeom>
          <a:noFill/>
        </p:spPr>
        <p:txBody>
          <a:bodyPr wrap="none" rtlCol="0">
            <a:spAutoFit/>
          </a:bodyPr>
          <a:lstStyle/>
          <a:p>
            <a:pPr algn="just"/>
            <a:r>
              <a:rPr lang="en-US" b="1" dirty="0" err="1" smtClean="0">
                <a:latin typeface="Century Gothic" pitchFamily="34" charset="0"/>
                <a:ea typeface="Verdana" pitchFamily="34" charset="0"/>
                <a:cs typeface="Verdana" pitchFamily="34" charset="0"/>
              </a:rPr>
              <a:t>mulai</a:t>
            </a:r>
            <a:r>
              <a:rPr lang="en-US" b="1" dirty="0" smtClean="0">
                <a:latin typeface="Century Gothic" pitchFamily="34" charset="0"/>
                <a:ea typeface="Verdana" pitchFamily="34" charset="0"/>
                <a:cs typeface="Verdana" pitchFamily="34" charset="0"/>
              </a:rPr>
              <a:t> </a:t>
            </a:r>
            <a:r>
              <a:rPr lang="id-ID" b="1" dirty="0">
                <a:latin typeface="Century Gothic" pitchFamily="34" charset="0"/>
                <a:ea typeface="Verdana" pitchFamily="34" charset="0"/>
                <a:cs typeface="Verdana" pitchFamily="34" charset="0"/>
              </a:rPr>
              <a:t>efektif </a:t>
            </a:r>
            <a:r>
              <a:rPr lang="en-US" b="1" dirty="0" err="1">
                <a:latin typeface="Century Gothic" pitchFamily="34" charset="0"/>
                <a:ea typeface="Verdana" pitchFamily="34" charset="0"/>
                <a:cs typeface="Verdana" pitchFamily="34" charset="0"/>
              </a:rPr>
              <a:t>operasional</a:t>
            </a:r>
            <a:r>
              <a:rPr lang="id-ID" b="1" dirty="0">
                <a:latin typeface="Century Gothic" pitchFamily="34" charset="0"/>
                <a:ea typeface="Verdana" pitchFamily="34" charset="0"/>
                <a:cs typeface="Verdana" pitchFamily="34" charset="0"/>
              </a:rPr>
              <a:t> pada bulan November </a:t>
            </a:r>
            <a:r>
              <a:rPr lang="id-ID" b="1" dirty="0" smtClean="0">
                <a:latin typeface="Century Gothic" pitchFamily="34" charset="0"/>
                <a:ea typeface="Verdana" pitchFamily="34" charset="0"/>
                <a:cs typeface="Verdana" pitchFamily="34" charset="0"/>
              </a:rPr>
              <a:t>2014</a:t>
            </a:r>
            <a:endParaRPr lang="en-US" b="1" dirty="0">
              <a:latin typeface="Century Gothic" pitchFamily="34" charset="0"/>
              <a:ea typeface="Verdana" pitchFamily="34" charset="0"/>
              <a:cs typeface="Verdana" pitchFamily="34" charset="0"/>
            </a:endParaRPr>
          </a:p>
        </p:txBody>
      </p:sp>
      <p:pic>
        <p:nvPicPr>
          <p:cNvPr id="9" name="Picture 2" descr="D:\WORK\BP3 Iptek Jabar\IMG-20150228-WA0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232" y="-26581"/>
            <a:ext cx="2161768" cy="216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3729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42863"/>
            <a:ext cx="8229600" cy="1023937"/>
          </a:xfrm>
        </p:spPr>
        <p:txBody>
          <a:bodyPr/>
          <a:lstStyle/>
          <a:p>
            <a:r>
              <a:rPr lang="en-US" dirty="0" err="1" smtClean="0"/>
              <a:t>Fungsi</a:t>
            </a:r>
            <a:r>
              <a:rPr lang="en-US" dirty="0" smtClean="0"/>
              <a:t> BP</a:t>
            </a:r>
            <a:r>
              <a:rPr lang="en-US" baseline="-25000" dirty="0" smtClean="0"/>
              <a:t>3</a:t>
            </a:r>
            <a:r>
              <a:rPr lang="en-US" dirty="0" smtClean="0"/>
              <a:t>Iptek</a:t>
            </a:r>
            <a:endParaRPr lang="en-US" dirty="0"/>
          </a:p>
        </p:txBody>
      </p:sp>
      <p:grpSp>
        <p:nvGrpSpPr>
          <p:cNvPr id="3" name="Group 2"/>
          <p:cNvGrpSpPr>
            <a:grpSpLocks/>
          </p:cNvGrpSpPr>
          <p:nvPr/>
        </p:nvGrpSpPr>
        <p:grpSpPr bwMode="auto">
          <a:xfrm>
            <a:off x="412750" y="2895600"/>
            <a:ext cx="2179638" cy="974725"/>
            <a:chOff x="260" y="1536"/>
            <a:chExt cx="1373" cy="614"/>
          </a:xfrm>
        </p:grpSpPr>
        <p:sp>
          <p:nvSpPr>
            <p:cNvPr id="4" name="Rectangle 3"/>
            <p:cNvSpPr>
              <a:spLocks noChangeArrowheads="1"/>
            </p:cNvSpPr>
            <p:nvPr/>
          </p:nvSpPr>
          <p:spPr bwMode="auto">
            <a:xfrm>
              <a:off x="260" y="1777"/>
              <a:ext cx="1373" cy="373"/>
            </a:xfrm>
            <a:prstGeom prst="rect">
              <a:avLst/>
            </a:prstGeom>
            <a:solidFill>
              <a:srgbClr val="A886E0"/>
            </a:solidFill>
            <a:ln w="9360">
              <a:solidFill>
                <a:srgbClr val="FFFFFF"/>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t>R</a:t>
              </a:r>
              <a:r>
                <a:rPr lang="en-US" sz="2000"/>
                <a:t>esearch</a:t>
              </a:r>
            </a:p>
          </p:txBody>
        </p:sp>
        <p:sp>
          <p:nvSpPr>
            <p:cNvPr id="5" name="Text Box 4"/>
            <p:cNvSpPr txBox="1">
              <a:spLocks noChangeArrowheads="1"/>
            </p:cNvSpPr>
            <p:nvPr/>
          </p:nvSpPr>
          <p:spPr bwMode="auto">
            <a:xfrm>
              <a:off x="269" y="1536"/>
              <a:ext cx="93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9pPr>
            </a:lstStyle>
            <a:p>
              <a:pPr eaLnBrk="1" hangingPunct="1"/>
              <a:r>
                <a:rPr lang="en-US" sz="1800" b="1">
                  <a:latin typeface="Tahoma" pitchFamily="34" charset="0"/>
                </a:rPr>
                <a:t>Penelitian</a:t>
              </a:r>
              <a:r>
                <a:rPr lang="en-US" sz="1400" b="1">
                  <a:latin typeface="Tahoma" pitchFamily="34" charset="0"/>
                </a:rPr>
                <a:t> </a:t>
              </a:r>
            </a:p>
          </p:txBody>
        </p:sp>
      </p:grpSp>
      <p:grpSp>
        <p:nvGrpSpPr>
          <p:cNvPr id="6" name="Group 5"/>
          <p:cNvGrpSpPr>
            <a:grpSpLocks/>
          </p:cNvGrpSpPr>
          <p:nvPr/>
        </p:nvGrpSpPr>
        <p:grpSpPr bwMode="auto">
          <a:xfrm>
            <a:off x="2590800" y="3476625"/>
            <a:ext cx="2305050" cy="922338"/>
            <a:chOff x="1632" y="1902"/>
            <a:chExt cx="1452" cy="581"/>
          </a:xfrm>
        </p:grpSpPr>
        <p:sp>
          <p:nvSpPr>
            <p:cNvPr id="7" name="Rectangle 6"/>
            <p:cNvSpPr>
              <a:spLocks noChangeArrowheads="1"/>
            </p:cNvSpPr>
            <p:nvPr/>
          </p:nvSpPr>
          <p:spPr bwMode="auto">
            <a:xfrm>
              <a:off x="1632" y="2154"/>
              <a:ext cx="1452" cy="329"/>
            </a:xfrm>
            <a:prstGeom prst="rect">
              <a:avLst/>
            </a:prstGeom>
            <a:solidFill>
              <a:srgbClr val="33CC33"/>
            </a:solidFill>
            <a:ln w="9360">
              <a:solidFill>
                <a:srgbClr val="FFFFFF"/>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t>D</a:t>
              </a:r>
              <a:r>
                <a:rPr lang="en-US" sz="2000"/>
                <a:t>evelopment</a:t>
              </a:r>
              <a:r>
                <a:rPr lang="en-US">
                  <a:latin typeface="Tahoma" pitchFamily="34" charset="0"/>
                </a:rPr>
                <a:t> </a:t>
              </a:r>
            </a:p>
          </p:txBody>
        </p:sp>
        <p:sp>
          <p:nvSpPr>
            <p:cNvPr id="8" name="Text Box 7"/>
            <p:cNvSpPr txBox="1">
              <a:spLocks noChangeArrowheads="1"/>
            </p:cNvSpPr>
            <p:nvPr/>
          </p:nvSpPr>
          <p:spPr bwMode="auto">
            <a:xfrm>
              <a:off x="1673" y="1902"/>
              <a:ext cx="139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9pPr>
            </a:lstStyle>
            <a:p>
              <a:pPr eaLnBrk="1" hangingPunct="1"/>
              <a:r>
                <a:rPr lang="en-US" sz="2000" b="1">
                  <a:latin typeface="Tahoma" pitchFamily="34" charset="0"/>
                </a:rPr>
                <a:t>Pengembangan </a:t>
              </a:r>
            </a:p>
          </p:txBody>
        </p:sp>
      </p:grpSp>
      <p:grpSp>
        <p:nvGrpSpPr>
          <p:cNvPr id="9" name="Group 8"/>
          <p:cNvGrpSpPr>
            <a:grpSpLocks/>
          </p:cNvGrpSpPr>
          <p:nvPr/>
        </p:nvGrpSpPr>
        <p:grpSpPr bwMode="auto">
          <a:xfrm>
            <a:off x="4891088" y="4000500"/>
            <a:ext cx="2195512" cy="944563"/>
            <a:chOff x="3081" y="2232"/>
            <a:chExt cx="1383" cy="595"/>
          </a:xfrm>
        </p:grpSpPr>
        <p:sp>
          <p:nvSpPr>
            <p:cNvPr id="10" name="Rectangle 9"/>
            <p:cNvSpPr>
              <a:spLocks noChangeArrowheads="1"/>
            </p:cNvSpPr>
            <p:nvPr/>
          </p:nvSpPr>
          <p:spPr bwMode="auto">
            <a:xfrm>
              <a:off x="3081" y="2489"/>
              <a:ext cx="1225" cy="338"/>
            </a:xfrm>
            <a:prstGeom prst="rect">
              <a:avLst/>
            </a:prstGeom>
            <a:solidFill>
              <a:srgbClr val="FF0000"/>
            </a:solidFill>
            <a:ln w="9360">
              <a:solidFill>
                <a:srgbClr val="FFFFFF"/>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t>E</a:t>
              </a:r>
              <a:r>
                <a:rPr lang="en-US" sz="2000"/>
                <a:t>ngineering</a:t>
              </a:r>
            </a:p>
          </p:txBody>
        </p:sp>
        <p:sp>
          <p:nvSpPr>
            <p:cNvPr id="11" name="Text Box 10"/>
            <p:cNvSpPr txBox="1">
              <a:spLocks noChangeArrowheads="1"/>
            </p:cNvSpPr>
            <p:nvPr/>
          </p:nvSpPr>
          <p:spPr bwMode="auto">
            <a:xfrm>
              <a:off x="3126" y="2232"/>
              <a:ext cx="133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9pPr>
            </a:lstStyle>
            <a:p>
              <a:pPr eaLnBrk="1" hangingPunct="1"/>
              <a:r>
                <a:rPr lang="en-US" sz="2000">
                  <a:latin typeface="Arial Rounded MT Bold" pitchFamily="34" charset="0"/>
                </a:rPr>
                <a:t>Perekayasaan  </a:t>
              </a:r>
            </a:p>
          </p:txBody>
        </p:sp>
      </p:grpSp>
      <p:sp>
        <p:nvSpPr>
          <p:cNvPr id="12" name="Line 14"/>
          <p:cNvSpPr>
            <a:spLocks noChangeShapeType="1"/>
          </p:cNvSpPr>
          <p:nvPr/>
        </p:nvSpPr>
        <p:spPr bwMode="auto">
          <a:xfrm>
            <a:off x="2590800" y="2438400"/>
            <a:ext cx="0" cy="3276600"/>
          </a:xfrm>
          <a:prstGeom prst="line">
            <a:avLst/>
          </a:prstGeom>
          <a:noFill/>
          <a:ln w="9360">
            <a:solidFill>
              <a:srgbClr val="FFFFFF"/>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 name="Line 15"/>
          <p:cNvSpPr>
            <a:spLocks noChangeShapeType="1"/>
          </p:cNvSpPr>
          <p:nvPr/>
        </p:nvSpPr>
        <p:spPr bwMode="auto">
          <a:xfrm>
            <a:off x="8763000" y="2362200"/>
            <a:ext cx="0" cy="3352800"/>
          </a:xfrm>
          <a:prstGeom prst="line">
            <a:avLst/>
          </a:prstGeom>
          <a:noFill/>
          <a:ln w="9360">
            <a:solidFill>
              <a:schemeClr val="accent1"/>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 name="Line 16"/>
          <p:cNvSpPr>
            <a:spLocks noChangeShapeType="1"/>
          </p:cNvSpPr>
          <p:nvPr/>
        </p:nvSpPr>
        <p:spPr bwMode="auto">
          <a:xfrm>
            <a:off x="1676400" y="3124200"/>
            <a:ext cx="7010400" cy="1588"/>
          </a:xfrm>
          <a:prstGeom prst="line">
            <a:avLst/>
          </a:prstGeom>
          <a:noFill/>
          <a:ln w="76320">
            <a:solidFill>
              <a:srgbClr val="0000FF"/>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17"/>
          <p:cNvSpPr txBox="1">
            <a:spLocks noChangeArrowheads="1"/>
          </p:cNvSpPr>
          <p:nvPr/>
        </p:nvSpPr>
        <p:spPr bwMode="auto">
          <a:xfrm>
            <a:off x="3505200" y="2667000"/>
            <a:ext cx="3810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9pPr>
          </a:lstStyle>
          <a:p>
            <a:pPr algn="ctr" eaLnBrk="1" hangingPunct="1"/>
            <a:r>
              <a:rPr lang="en-US" sz="2400" b="1">
                <a:solidFill>
                  <a:srgbClr val="0000FF"/>
                </a:solidFill>
              </a:rPr>
              <a:t>Kegiatan Kerekayasaan</a:t>
            </a:r>
          </a:p>
        </p:txBody>
      </p:sp>
      <p:sp>
        <p:nvSpPr>
          <p:cNvPr id="16" name="Text Box 18"/>
          <p:cNvSpPr txBox="1">
            <a:spLocks noChangeArrowheads="1"/>
          </p:cNvSpPr>
          <p:nvPr/>
        </p:nvSpPr>
        <p:spPr bwMode="auto">
          <a:xfrm>
            <a:off x="304800" y="1185863"/>
            <a:ext cx="839787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9pPr>
          </a:lstStyle>
          <a:p>
            <a:pPr eaLnBrk="1" hangingPunct="1"/>
            <a:r>
              <a:rPr lang="en-US" sz="2400" dirty="0" err="1" smtClean="0"/>
              <a:t>Suatu</a:t>
            </a:r>
            <a:r>
              <a:rPr lang="en-US" sz="2400" dirty="0" smtClean="0"/>
              <a:t> </a:t>
            </a:r>
            <a:r>
              <a:rPr lang="en-US" sz="2400" dirty="0" err="1" smtClean="0"/>
              <a:t>Badan</a:t>
            </a:r>
            <a:r>
              <a:rPr lang="en-US" sz="2400" dirty="0" smtClean="0"/>
              <a:t>/ </a:t>
            </a:r>
            <a:r>
              <a:rPr lang="en-US" sz="2400" dirty="0" err="1" smtClean="0"/>
              <a:t>Lembaga</a:t>
            </a:r>
            <a:r>
              <a:rPr lang="en-US" sz="2400" dirty="0" smtClean="0"/>
              <a:t> </a:t>
            </a:r>
            <a:r>
              <a:rPr lang="en-US" sz="2400" dirty="0" err="1" smtClean="0"/>
              <a:t>dengan</a:t>
            </a:r>
            <a:r>
              <a:rPr lang="en-US" sz="2400" dirty="0" smtClean="0"/>
              <a:t> </a:t>
            </a:r>
            <a:r>
              <a:rPr lang="en-US" sz="2400" dirty="0" err="1" smtClean="0"/>
              <a:t>aktifitas</a:t>
            </a:r>
            <a:r>
              <a:rPr lang="en-US" sz="2400" dirty="0" smtClean="0"/>
              <a:t> </a:t>
            </a:r>
            <a:r>
              <a:rPr lang="en-US" sz="2400" dirty="0"/>
              <a:t>yang </a:t>
            </a:r>
            <a:r>
              <a:rPr lang="en-US" sz="2400" dirty="0" err="1" smtClean="0"/>
              <a:t>berkaitan</a:t>
            </a:r>
            <a:r>
              <a:rPr lang="en-US" sz="2400" dirty="0" smtClean="0"/>
              <a:t> </a:t>
            </a:r>
            <a:r>
              <a:rPr lang="en-US" sz="2400" dirty="0" err="1"/>
              <a:t>dengan</a:t>
            </a:r>
            <a:r>
              <a:rPr lang="en-US" sz="2400" dirty="0"/>
              <a:t> </a:t>
            </a:r>
            <a:r>
              <a:rPr lang="en-US" sz="2400" dirty="0" err="1"/>
              <a:t>Kegiatan</a:t>
            </a:r>
            <a:r>
              <a:rPr lang="en-US" sz="2400" dirty="0"/>
              <a:t> </a:t>
            </a:r>
            <a:r>
              <a:rPr lang="en-US" sz="2400" dirty="0" err="1" smtClean="0"/>
              <a:t>Teknologi</a:t>
            </a:r>
            <a:r>
              <a:rPr lang="en-US" sz="2400" dirty="0" smtClean="0"/>
              <a:t> </a:t>
            </a:r>
            <a:r>
              <a:rPr lang="en-US" sz="2400" dirty="0" err="1" smtClean="0"/>
              <a:t>secara</a:t>
            </a:r>
            <a:r>
              <a:rPr lang="en-US" sz="2400" dirty="0" smtClean="0"/>
              <a:t> </a:t>
            </a:r>
            <a:r>
              <a:rPr lang="en-US" sz="2400" dirty="0" err="1" smtClean="0"/>
              <a:t>runtun</a:t>
            </a:r>
            <a:r>
              <a:rPr lang="en-US" sz="2400" dirty="0" smtClean="0"/>
              <a:t>, </a:t>
            </a:r>
            <a:r>
              <a:rPr lang="en-US" sz="2400" dirty="0" err="1" smtClean="0"/>
              <a:t>meliputi</a:t>
            </a:r>
            <a:r>
              <a:rPr lang="en-US" sz="2400" dirty="0" smtClean="0"/>
              <a:t>: (</a:t>
            </a:r>
            <a:r>
              <a:rPr lang="en-US" sz="2400" dirty="0" err="1" smtClean="0"/>
              <a:t>didalam</a:t>
            </a:r>
            <a:r>
              <a:rPr lang="en-US" sz="2400" dirty="0" smtClean="0"/>
              <a:t> </a:t>
            </a:r>
            <a:r>
              <a:rPr lang="en-US" sz="2400" dirty="0" err="1" smtClean="0"/>
              <a:t>kerekayasaan</a:t>
            </a:r>
            <a:r>
              <a:rPr lang="en-US" sz="2400" dirty="0" smtClean="0"/>
              <a:t> </a:t>
            </a:r>
            <a:r>
              <a:rPr lang="en-US" sz="2400" dirty="0" err="1" smtClean="0"/>
              <a:t>disebut</a:t>
            </a:r>
            <a:r>
              <a:rPr lang="en-US" sz="2400" dirty="0" smtClean="0"/>
              <a:t> </a:t>
            </a:r>
            <a:r>
              <a:rPr lang="en-US" sz="2400" b="1" dirty="0" smtClean="0">
                <a:solidFill>
                  <a:srgbClr val="FF0000"/>
                </a:solidFill>
              </a:rPr>
              <a:t>RDEO</a:t>
            </a:r>
            <a:r>
              <a:rPr lang="en-US" sz="2400" dirty="0" smtClean="0"/>
              <a:t>):</a:t>
            </a:r>
            <a:endParaRPr lang="en-US" sz="2400" dirty="0"/>
          </a:p>
        </p:txBody>
      </p:sp>
      <p:sp>
        <p:nvSpPr>
          <p:cNvPr id="17" name="Line 19"/>
          <p:cNvSpPr>
            <a:spLocks noChangeShapeType="1"/>
          </p:cNvSpPr>
          <p:nvPr/>
        </p:nvSpPr>
        <p:spPr bwMode="auto">
          <a:xfrm>
            <a:off x="381000" y="2362200"/>
            <a:ext cx="0" cy="3276600"/>
          </a:xfrm>
          <a:prstGeom prst="line">
            <a:avLst/>
          </a:prstGeom>
          <a:noFill/>
          <a:ln w="9360">
            <a:solidFill>
              <a:srgbClr val="FFFFFF"/>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a:off x="4876800" y="2362200"/>
            <a:ext cx="0" cy="3352800"/>
          </a:xfrm>
          <a:prstGeom prst="line">
            <a:avLst/>
          </a:prstGeom>
          <a:noFill/>
          <a:ln w="9360">
            <a:solidFill>
              <a:schemeClr val="accent1"/>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a:off x="1676400" y="2438400"/>
            <a:ext cx="0" cy="3276600"/>
          </a:xfrm>
          <a:prstGeom prst="line">
            <a:avLst/>
          </a:prstGeom>
          <a:noFill/>
          <a:ln w="9360">
            <a:solidFill>
              <a:schemeClr val="accent1"/>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6781800" y="2438400"/>
            <a:ext cx="0" cy="3352800"/>
          </a:xfrm>
          <a:prstGeom prst="line">
            <a:avLst/>
          </a:prstGeom>
          <a:noFill/>
          <a:ln w="9360">
            <a:solidFill>
              <a:schemeClr val="accent1"/>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1" name="TextBox 20"/>
          <p:cNvSpPr txBox="1"/>
          <p:nvPr/>
        </p:nvSpPr>
        <p:spPr>
          <a:xfrm>
            <a:off x="5989029" y="6024664"/>
            <a:ext cx="1747466" cy="523220"/>
          </a:xfrm>
          <a:prstGeom prst="rect">
            <a:avLst/>
          </a:prstGeom>
          <a:noFill/>
        </p:spPr>
        <p:txBody>
          <a:bodyPr wrap="none" rtlCol="0">
            <a:spAutoFit/>
          </a:bodyPr>
          <a:lstStyle/>
          <a:p>
            <a:r>
              <a:rPr lang="en-US" sz="2800" dirty="0" err="1" smtClean="0"/>
              <a:t>Penerapan</a:t>
            </a:r>
            <a:endParaRPr lang="en-US" sz="2800" dirty="0"/>
          </a:p>
        </p:txBody>
      </p:sp>
      <p:grpSp>
        <p:nvGrpSpPr>
          <p:cNvPr id="22" name="Group 11"/>
          <p:cNvGrpSpPr>
            <a:grpSpLocks/>
          </p:cNvGrpSpPr>
          <p:nvPr/>
        </p:nvGrpSpPr>
        <p:grpSpPr bwMode="auto">
          <a:xfrm>
            <a:off x="6858000" y="4543425"/>
            <a:ext cx="2286000" cy="960438"/>
            <a:chOff x="4320" y="2574"/>
            <a:chExt cx="1440" cy="605"/>
          </a:xfrm>
        </p:grpSpPr>
        <p:sp>
          <p:nvSpPr>
            <p:cNvPr id="23" name="Rectangle 12"/>
            <p:cNvSpPr>
              <a:spLocks noChangeArrowheads="1"/>
            </p:cNvSpPr>
            <p:nvPr/>
          </p:nvSpPr>
          <p:spPr bwMode="auto">
            <a:xfrm>
              <a:off x="4320" y="2833"/>
              <a:ext cx="1216" cy="346"/>
            </a:xfrm>
            <a:prstGeom prst="rect">
              <a:avLst/>
            </a:prstGeom>
            <a:solidFill>
              <a:srgbClr val="0066FF"/>
            </a:solidFill>
            <a:ln w="9360">
              <a:solidFill>
                <a:srgbClr val="FFFFFF"/>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a:t>O</a:t>
              </a:r>
              <a:r>
                <a:rPr lang="en-US" sz="2000" dirty="0"/>
                <a:t>peration</a:t>
              </a:r>
            </a:p>
          </p:txBody>
        </p:sp>
        <p:sp>
          <p:nvSpPr>
            <p:cNvPr id="24" name="Text Box 13"/>
            <p:cNvSpPr txBox="1">
              <a:spLocks noChangeArrowheads="1"/>
            </p:cNvSpPr>
            <p:nvPr/>
          </p:nvSpPr>
          <p:spPr bwMode="auto">
            <a:xfrm>
              <a:off x="4341" y="2574"/>
              <a:ext cx="141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itchFamily="34" charset="0"/>
                </a:defRPr>
              </a:lvl9pPr>
            </a:lstStyle>
            <a:p>
              <a:pPr eaLnBrk="1" hangingPunct="1"/>
              <a:r>
                <a:rPr lang="en-US" sz="2000" b="1">
                  <a:latin typeface="Tahoma" pitchFamily="34" charset="0"/>
                </a:rPr>
                <a:t>Pengoperasian  </a:t>
              </a:r>
            </a:p>
          </p:txBody>
        </p:sp>
      </p:grpSp>
      <p:cxnSp>
        <p:nvCxnSpPr>
          <p:cNvPr id="26" name="Straight Connector 25"/>
          <p:cNvCxnSpPr/>
          <p:nvPr/>
        </p:nvCxnSpPr>
        <p:spPr>
          <a:xfrm>
            <a:off x="4962525" y="6019800"/>
            <a:ext cx="3800475" cy="0"/>
          </a:xfrm>
          <a:prstGeom prst="line">
            <a:avLst/>
          </a:prstGeom>
          <a:ln w="762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69721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3200" dirty="0" smtClean="0"/>
              <a:t>Tingkat </a:t>
            </a:r>
            <a:r>
              <a:rPr lang="en-US" sz="3200" dirty="0" err="1" smtClean="0"/>
              <a:t>Kesiapan</a:t>
            </a:r>
            <a:r>
              <a:rPr lang="en-US" sz="3200" dirty="0" smtClean="0"/>
              <a:t> </a:t>
            </a:r>
            <a:r>
              <a:rPr lang="en-US" sz="3200" dirty="0" err="1" smtClean="0"/>
              <a:t>Teknologi</a:t>
            </a:r>
            <a:r>
              <a:rPr lang="en-US" sz="3200" dirty="0" smtClean="0"/>
              <a:t> (TKT) -</a:t>
            </a:r>
            <a:r>
              <a:rPr lang="en-US" sz="3200" i="1" dirty="0" smtClean="0"/>
              <a:t>Technology Readiness Level</a:t>
            </a:r>
            <a:endParaRPr lang="en-US" sz="3200" i="1" dirty="0"/>
          </a:p>
        </p:txBody>
      </p:sp>
      <p:grpSp>
        <p:nvGrpSpPr>
          <p:cNvPr id="3" name="Group 5"/>
          <p:cNvGrpSpPr>
            <a:grpSpLocks noChangeAspect="1"/>
          </p:cNvGrpSpPr>
          <p:nvPr/>
        </p:nvGrpSpPr>
        <p:grpSpPr bwMode="auto">
          <a:xfrm>
            <a:off x="404813" y="1245406"/>
            <a:ext cx="8281987" cy="5307794"/>
            <a:chOff x="149" y="418"/>
            <a:chExt cx="5488" cy="3518"/>
          </a:xfrm>
        </p:grpSpPr>
        <p:sp>
          <p:nvSpPr>
            <p:cNvPr id="4" name="Rectangle 6"/>
            <p:cNvSpPr>
              <a:spLocks noChangeAspect="1" noChangeArrowheads="1"/>
            </p:cNvSpPr>
            <p:nvPr/>
          </p:nvSpPr>
          <p:spPr bwMode="auto">
            <a:xfrm>
              <a:off x="2160" y="3648"/>
              <a:ext cx="347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95000"/>
                </a:lnSpc>
              </a:pPr>
              <a:r>
                <a:rPr lang="en-US" sz="1400" b="1"/>
                <a:t>Prinsip dasar dari teknologi diteliti dan dilaporkan</a:t>
              </a:r>
            </a:p>
          </p:txBody>
        </p:sp>
        <p:sp>
          <p:nvSpPr>
            <p:cNvPr id="5" name="Rectangle 7"/>
            <p:cNvSpPr>
              <a:spLocks noChangeAspect="1" noChangeArrowheads="1"/>
            </p:cNvSpPr>
            <p:nvPr/>
          </p:nvSpPr>
          <p:spPr bwMode="auto">
            <a:xfrm>
              <a:off x="149" y="424"/>
              <a:ext cx="110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85000"/>
                </a:lnSpc>
                <a:spcBef>
                  <a:spcPct val="55000"/>
                </a:spcBef>
              </a:pPr>
              <a:r>
                <a:rPr lang="en-US" sz="1200" b="1"/>
                <a:t>Pengujian Sistem, Peluncuran &amp; Pengoperasian</a:t>
              </a:r>
            </a:p>
          </p:txBody>
        </p:sp>
        <p:grpSp>
          <p:nvGrpSpPr>
            <p:cNvPr id="6" name="Group 8"/>
            <p:cNvGrpSpPr>
              <a:grpSpLocks noChangeAspect="1"/>
            </p:cNvGrpSpPr>
            <p:nvPr/>
          </p:nvGrpSpPr>
          <p:grpSpPr bwMode="auto">
            <a:xfrm>
              <a:off x="468" y="468"/>
              <a:ext cx="975" cy="726"/>
              <a:chOff x="468" y="962"/>
              <a:chExt cx="975" cy="672"/>
            </a:xfrm>
          </p:grpSpPr>
          <p:sp>
            <p:nvSpPr>
              <p:cNvPr id="53" name="Freeform 9"/>
              <p:cNvSpPr>
                <a:spLocks noChangeAspect="1"/>
              </p:cNvSpPr>
              <p:nvPr/>
            </p:nvSpPr>
            <p:spPr bwMode="auto">
              <a:xfrm>
                <a:off x="1202" y="962"/>
                <a:ext cx="241" cy="672"/>
              </a:xfrm>
              <a:custGeom>
                <a:avLst/>
                <a:gdLst>
                  <a:gd name="T0" fmla="*/ 240 w 241"/>
                  <a:gd name="T1" fmla="*/ 0 h 672"/>
                  <a:gd name="T2" fmla="*/ 0 w 241"/>
                  <a:gd name="T3" fmla="*/ 0 h 672"/>
                  <a:gd name="T4" fmla="*/ 0 w 241"/>
                  <a:gd name="T5" fmla="*/ 671 h 672"/>
                  <a:gd name="T6" fmla="*/ 240 w 241"/>
                  <a:gd name="T7" fmla="*/ 671 h 672"/>
                  <a:gd name="T8" fmla="*/ 0 60000 65536"/>
                  <a:gd name="T9" fmla="*/ 0 60000 65536"/>
                  <a:gd name="T10" fmla="*/ 0 60000 65536"/>
                  <a:gd name="T11" fmla="*/ 0 60000 65536"/>
                  <a:gd name="T12" fmla="*/ 0 w 241"/>
                  <a:gd name="T13" fmla="*/ 0 h 672"/>
                  <a:gd name="T14" fmla="*/ 241 w 241"/>
                  <a:gd name="T15" fmla="*/ 672 h 672"/>
                </a:gdLst>
                <a:ahLst/>
                <a:cxnLst>
                  <a:cxn ang="T8">
                    <a:pos x="T0" y="T1"/>
                  </a:cxn>
                  <a:cxn ang="T9">
                    <a:pos x="T2" y="T3"/>
                  </a:cxn>
                  <a:cxn ang="T10">
                    <a:pos x="T4" y="T5"/>
                  </a:cxn>
                  <a:cxn ang="T11">
                    <a:pos x="T6" y="T7"/>
                  </a:cxn>
                </a:cxnLst>
                <a:rect l="T12" t="T13" r="T14" b="T15"/>
                <a:pathLst>
                  <a:path w="241" h="672">
                    <a:moveTo>
                      <a:pt x="240" y="0"/>
                    </a:moveTo>
                    <a:lnTo>
                      <a:pt x="0" y="0"/>
                    </a:lnTo>
                    <a:lnTo>
                      <a:pt x="0" y="671"/>
                    </a:lnTo>
                    <a:lnTo>
                      <a:pt x="240" y="671"/>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Line 10"/>
              <p:cNvSpPr>
                <a:spLocks noChangeAspect="1" noChangeShapeType="1"/>
              </p:cNvSpPr>
              <p:nvPr/>
            </p:nvSpPr>
            <p:spPr bwMode="auto">
              <a:xfrm flipH="1">
                <a:off x="468" y="1298"/>
                <a:ext cx="7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11"/>
            <p:cNvGrpSpPr>
              <a:grpSpLocks noChangeAspect="1"/>
            </p:cNvGrpSpPr>
            <p:nvPr/>
          </p:nvGrpSpPr>
          <p:grpSpPr bwMode="auto">
            <a:xfrm>
              <a:off x="468" y="831"/>
              <a:ext cx="975" cy="1037"/>
              <a:chOff x="468" y="1298"/>
              <a:chExt cx="975" cy="959"/>
            </a:xfrm>
          </p:grpSpPr>
          <p:sp>
            <p:nvSpPr>
              <p:cNvPr id="51" name="Freeform 12"/>
              <p:cNvSpPr>
                <a:spLocks noChangeAspect="1"/>
              </p:cNvSpPr>
              <p:nvPr/>
            </p:nvSpPr>
            <p:spPr bwMode="auto">
              <a:xfrm>
                <a:off x="1298" y="1298"/>
                <a:ext cx="145" cy="959"/>
              </a:xfrm>
              <a:custGeom>
                <a:avLst/>
                <a:gdLst>
                  <a:gd name="T0" fmla="*/ 144 w 145"/>
                  <a:gd name="T1" fmla="*/ 0 h 959"/>
                  <a:gd name="T2" fmla="*/ 0 w 145"/>
                  <a:gd name="T3" fmla="*/ 0 h 959"/>
                  <a:gd name="T4" fmla="*/ 0 w 145"/>
                  <a:gd name="T5" fmla="*/ 958 h 959"/>
                  <a:gd name="T6" fmla="*/ 144 w 145"/>
                  <a:gd name="T7" fmla="*/ 958 h 959"/>
                  <a:gd name="T8" fmla="*/ 0 60000 65536"/>
                  <a:gd name="T9" fmla="*/ 0 60000 65536"/>
                  <a:gd name="T10" fmla="*/ 0 60000 65536"/>
                  <a:gd name="T11" fmla="*/ 0 60000 65536"/>
                  <a:gd name="T12" fmla="*/ 0 w 145"/>
                  <a:gd name="T13" fmla="*/ 0 h 959"/>
                  <a:gd name="T14" fmla="*/ 145 w 145"/>
                  <a:gd name="T15" fmla="*/ 959 h 959"/>
                </a:gdLst>
                <a:ahLst/>
                <a:cxnLst>
                  <a:cxn ang="T8">
                    <a:pos x="T0" y="T1"/>
                  </a:cxn>
                  <a:cxn ang="T9">
                    <a:pos x="T2" y="T3"/>
                  </a:cxn>
                  <a:cxn ang="T10">
                    <a:pos x="T4" y="T5"/>
                  </a:cxn>
                  <a:cxn ang="T11">
                    <a:pos x="T6" y="T7"/>
                  </a:cxn>
                </a:cxnLst>
                <a:rect l="T12" t="T13" r="T14" b="T15"/>
                <a:pathLst>
                  <a:path w="145" h="959">
                    <a:moveTo>
                      <a:pt x="144" y="0"/>
                    </a:moveTo>
                    <a:lnTo>
                      <a:pt x="0" y="0"/>
                    </a:lnTo>
                    <a:lnTo>
                      <a:pt x="0" y="958"/>
                    </a:lnTo>
                    <a:lnTo>
                      <a:pt x="144" y="958"/>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Line 13"/>
              <p:cNvSpPr>
                <a:spLocks noChangeAspect="1" noChangeShapeType="1"/>
              </p:cNvSpPr>
              <p:nvPr/>
            </p:nvSpPr>
            <p:spPr bwMode="auto">
              <a:xfrm flipH="1">
                <a:off x="468" y="1777"/>
                <a:ext cx="84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14"/>
            <p:cNvGrpSpPr>
              <a:grpSpLocks noChangeAspect="1"/>
            </p:cNvGrpSpPr>
            <p:nvPr/>
          </p:nvGrpSpPr>
          <p:grpSpPr bwMode="auto">
            <a:xfrm>
              <a:off x="468" y="1556"/>
              <a:ext cx="975" cy="727"/>
              <a:chOff x="468" y="1968"/>
              <a:chExt cx="975" cy="672"/>
            </a:xfrm>
          </p:grpSpPr>
          <p:sp>
            <p:nvSpPr>
              <p:cNvPr id="49" name="Freeform 15"/>
              <p:cNvSpPr>
                <a:spLocks noChangeAspect="1"/>
              </p:cNvSpPr>
              <p:nvPr/>
            </p:nvSpPr>
            <p:spPr bwMode="auto">
              <a:xfrm>
                <a:off x="1202" y="1968"/>
                <a:ext cx="241" cy="672"/>
              </a:xfrm>
              <a:custGeom>
                <a:avLst/>
                <a:gdLst>
                  <a:gd name="T0" fmla="*/ 240 w 241"/>
                  <a:gd name="T1" fmla="*/ 0 h 672"/>
                  <a:gd name="T2" fmla="*/ 0 w 241"/>
                  <a:gd name="T3" fmla="*/ 0 h 672"/>
                  <a:gd name="T4" fmla="*/ 0 w 241"/>
                  <a:gd name="T5" fmla="*/ 671 h 672"/>
                  <a:gd name="T6" fmla="*/ 240 w 241"/>
                  <a:gd name="T7" fmla="*/ 671 h 672"/>
                  <a:gd name="T8" fmla="*/ 0 60000 65536"/>
                  <a:gd name="T9" fmla="*/ 0 60000 65536"/>
                  <a:gd name="T10" fmla="*/ 0 60000 65536"/>
                  <a:gd name="T11" fmla="*/ 0 60000 65536"/>
                  <a:gd name="T12" fmla="*/ 0 w 241"/>
                  <a:gd name="T13" fmla="*/ 0 h 672"/>
                  <a:gd name="T14" fmla="*/ 241 w 241"/>
                  <a:gd name="T15" fmla="*/ 672 h 672"/>
                </a:gdLst>
                <a:ahLst/>
                <a:cxnLst>
                  <a:cxn ang="T8">
                    <a:pos x="T0" y="T1"/>
                  </a:cxn>
                  <a:cxn ang="T9">
                    <a:pos x="T2" y="T3"/>
                  </a:cxn>
                  <a:cxn ang="T10">
                    <a:pos x="T4" y="T5"/>
                  </a:cxn>
                  <a:cxn ang="T11">
                    <a:pos x="T6" y="T7"/>
                  </a:cxn>
                </a:cxnLst>
                <a:rect l="T12" t="T13" r="T14" b="T15"/>
                <a:pathLst>
                  <a:path w="241" h="672">
                    <a:moveTo>
                      <a:pt x="240" y="0"/>
                    </a:moveTo>
                    <a:lnTo>
                      <a:pt x="0" y="0"/>
                    </a:lnTo>
                    <a:lnTo>
                      <a:pt x="0" y="671"/>
                    </a:lnTo>
                    <a:lnTo>
                      <a:pt x="240" y="671"/>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Line 16"/>
              <p:cNvSpPr>
                <a:spLocks noChangeAspect="1" noChangeShapeType="1"/>
              </p:cNvSpPr>
              <p:nvPr/>
            </p:nvSpPr>
            <p:spPr bwMode="auto">
              <a:xfrm flipH="1">
                <a:off x="468" y="2304"/>
                <a:ext cx="7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17"/>
            <p:cNvGrpSpPr>
              <a:grpSpLocks noChangeAspect="1"/>
            </p:cNvGrpSpPr>
            <p:nvPr/>
          </p:nvGrpSpPr>
          <p:grpSpPr bwMode="auto">
            <a:xfrm>
              <a:off x="468" y="1971"/>
              <a:ext cx="975" cy="985"/>
              <a:chOff x="468" y="2352"/>
              <a:chExt cx="975" cy="911"/>
            </a:xfrm>
          </p:grpSpPr>
          <p:sp>
            <p:nvSpPr>
              <p:cNvPr id="47" name="Freeform 18"/>
              <p:cNvSpPr>
                <a:spLocks noChangeAspect="1"/>
              </p:cNvSpPr>
              <p:nvPr/>
            </p:nvSpPr>
            <p:spPr bwMode="auto">
              <a:xfrm>
                <a:off x="1298" y="2352"/>
                <a:ext cx="145" cy="911"/>
              </a:xfrm>
              <a:custGeom>
                <a:avLst/>
                <a:gdLst>
                  <a:gd name="T0" fmla="*/ 144 w 145"/>
                  <a:gd name="T1" fmla="*/ 0 h 911"/>
                  <a:gd name="T2" fmla="*/ 0 w 145"/>
                  <a:gd name="T3" fmla="*/ 0 h 911"/>
                  <a:gd name="T4" fmla="*/ 0 w 145"/>
                  <a:gd name="T5" fmla="*/ 910 h 911"/>
                  <a:gd name="T6" fmla="*/ 144 w 145"/>
                  <a:gd name="T7" fmla="*/ 910 h 911"/>
                  <a:gd name="T8" fmla="*/ 0 60000 65536"/>
                  <a:gd name="T9" fmla="*/ 0 60000 65536"/>
                  <a:gd name="T10" fmla="*/ 0 60000 65536"/>
                  <a:gd name="T11" fmla="*/ 0 60000 65536"/>
                  <a:gd name="T12" fmla="*/ 0 w 145"/>
                  <a:gd name="T13" fmla="*/ 0 h 911"/>
                  <a:gd name="T14" fmla="*/ 145 w 145"/>
                  <a:gd name="T15" fmla="*/ 911 h 911"/>
                </a:gdLst>
                <a:ahLst/>
                <a:cxnLst>
                  <a:cxn ang="T8">
                    <a:pos x="T0" y="T1"/>
                  </a:cxn>
                  <a:cxn ang="T9">
                    <a:pos x="T2" y="T3"/>
                  </a:cxn>
                  <a:cxn ang="T10">
                    <a:pos x="T4" y="T5"/>
                  </a:cxn>
                  <a:cxn ang="T11">
                    <a:pos x="T6" y="T7"/>
                  </a:cxn>
                </a:cxnLst>
                <a:rect l="T12" t="T13" r="T14" b="T15"/>
                <a:pathLst>
                  <a:path w="145" h="911">
                    <a:moveTo>
                      <a:pt x="144" y="0"/>
                    </a:moveTo>
                    <a:lnTo>
                      <a:pt x="0" y="0"/>
                    </a:lnTo>
                    <a:lnTo>
                      <a:pt x="0" y="910"/>
                    </a:lnTo>
                    <a:lnTo>
                      <a:pt x="144" y="91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Line 19"/>
              <p:cNvSpPr>
                <a:spLocks noChangeAspect="1" noChangeShapeType="1"/>
              </p:cNvSpPr>
              <p:nvPr/>
            </p:nvSpPr>
            <p:spPr bwMode="auto">
              <a:xfrm flipH="1">
                <a:off x="468" y="2831"/>
                <a:ext cx="84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20"/>
            <p:cNvGrpSpPr>
              <a:grpSpLocks noChangeAspect="1"/>
            </p:cNvGrpSpPr>
            <p:nvPr/>
          </p:nvGrpSpPr>
          <p:grpSpPr bwMode="auto">
            <a:xfrm>
              <a:off x="452" y="2644"/>
              <a:ext cx="895" cy="727"/>
              <a:chOff x="452" y="2974"/>
              <a:chExt cx="895" cy="672"/>
            </a:xfrm>
          </p:grpSpPr>
          <p:sp>
            <p:nvSpPr>
              <p:cNvPr id="45" name="Freeform 21"/>
              <p:cNvSpPr>
                <a:spLocks noChangeAspect="1"/>
              </p:cNvSpPr>
              <p:nvPr/>
            </p:nvSpPr>
            <p:spPr bwMode="auto">
              <a:xfrm>
                <a:off x="1202" y="2974"/>
                <a:ext cx="145" cy="672"/>
              </a:xfrm>
              <a:custGeom>
                <a:avLst/>
                <a:gdLst>
                  <a:gd name="T0" fmla="*/ 144 w 145"/>
                  <a:gd name="T1" fmla="*/ 0 h 672"/>
                  <a:gd name="T2" fmla="*/ 0 w 145"/>
                  <a:gd name="T3" fmla="*/ 0 h 672"/>
                  <a:gd name="T4" fmla="*/ 0 w 145"/>
                  <a:gd name="T5" fmla="*/ 671 h 672"/>
                  <a:gd name="T6" fmla="*/ 144 w 145"/>
                  <a:gd name="T7" fmla="*/ 671 h 672"/>
                  <a:gd name="T8" fmla="*/ 0 60000 65536"/>
                  <a:gd name="T9" fmla="*/ 0 60000 65536"/>
                  <a:gd name="T10" fmla="*/ 0 60000 65536"/>
                  <a:gd name="T11" fmla="*/ 0 60000 65536"/>
                  <a:gd name="T12" fmla="*/ 0 w 145"/>
                  <a:gd name="T13" fmla="*/ 0 h 672"/>
                  <a:gd name="T14" fmla="*/ 145 w 145"/>
                  <a:gd name="T15" fmla="*/ 672 h 672"/>
                </a:gdLst>
                <a:ahLst/>
                <a:cxnLst>
                  <a:cxn ang="T8">
                    <a:pos x="T0" y="T1"/>
                  </a:cxn>
                  <a:cxn ang="T9">
                    <a:pos x="T2" y="T3"/>
                  </a:cxn>
                  <a:cxn ang="T10">
                    <a:pos x="T4" y="T5"/>
                  </a:cxn>
                  <a:cxn ang="T11">
                    <a:pos x="T6" y="T7"/>
                  </a:cxn>
                </a:cxnLst>
                <a:rect l="T12" t="T13" r="T14" b="T15"/>
                <a:pathLst>
                  <a:path w="145" h="672">
                    <a:moveTo>
                      <a:pt x="144" y="0"/>
                    </a:moveTo>
                    <a:lnTo>
                      <a:pt x="0" y="0"/>
                    </a:lnTo>
                    <a:lnTo>
                      <a:pt x="0" y="671"/>
                    </a:lnTo>
                    <a:lnTo>
                      <a:pt x="144" y="671"/>
                    </a:lnTo>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Line 22"/>
              <p:cNvSpPr>
                <a:spLocks noChangeAspect="1" noChangeShapeType="1"/>
              </p:cNvSpPr>
              <p:nvPr/>
            </p:nvSpPr>
            <p:spPr bwMode="auto">
              <a:xfrm flipH="1">
                <a:off x="452" y="3310"/>
                <a:ext cx="782" cy="0"/>
              </a:xfrm>
              <a:prstGeom prst="line">
                <a:avLst/>
              </a:prstGeom>
              <a:noFill/>
              <a:ln w="76200" cmpd="tri">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23"/>
            <p:cNvGrpSpPr>
              <a:grpSpLocks noChangeAspect="1"/>
            </p:cNvGrpSpPr>
            <p:nvPr/>
          </p:nvGrpSpPr>
          <p:grpSpPr bwMode="auto">
            <a:xfrm>
              <a:off x="452" y="3111"/>
              <a:ext cx="991" cy="623"/>
              <a:chOff x="452" y="3406"/>
              <a:chExt cx="991" cy="576"/>
            </a:xfrm>
          </p:grpSpPr>
          <p:sp>
            <p:nvSpPr>
              <p:cNvPr id="43" name="Freeform 24"/>
              <p:cNvSpPr>
                <a:spLocks noChangeAspect="1"/>
              </p:cNvSpPr>
              <p:nvPr/>
            </p:nvSpPr>
            <p:spPr bwMode="auto">
              <a:xfrm>
                <a:off x="1298" y="3406"/>
                <a:ext cx="145" cy="576"/>
              </a:xfrm>
              <a:custGeom>
                <a:avLst/>
                <a:gdLst>
                  <a:gd name="T0" fmla="*/ 144 w 145"/>
                  <a:gd name="T1" fmla="*/ 0 h 576"/>
                  <a:gd name="T2" fmla="*/ 0 w 145"/>
                  <a:gd name="T3" fmla="*/ 0 h 576"/>
                  <a:gd name="T4" fmla="*/ 0 w 145"/>
                  <a:gd name="T5" fmla="*/ 575 h 576"/>
                  <a:gd name="T6" fmla="*/ 144 w 145"/>
                  <a:gd name="T7" fmla="*/ 575 h 576"/>
                  <a:gd name="T8" fmla="*/ 0 60000 65536"/>
                  <a:gd name="T9" fmla="*/ 0 60000 65536"/>
                  <a:gd name="T10" fmla="*/ 0 60000 65536"/>
                  <a:gd name="T11" fmla="*/ 0 60000 65536"/>
                  <a:gd name="T12" fmla="*/ 0 w 145"/>
                  <a:gd name="T13" fmla="*/ 0 h 576"/>
                  <a:gd name="T14" fmla="*/ 145 w 145"/>
                  <a:gd name="T15" fmla="*/ 576 h 576"/>
                </a:gdLst>
                <a:ahLst/>
                <a:cxnLst>
                  <a:cxn ang="T8">
                    <a:pos x="T0" y="T1"/>
                  </a:cxn>
                  <a:cxn ang="T9">
                    <a:pos x="T2" y="T3"/>
                  </a:cxn>
                  <a:cxn ang="T10">
                    <a:pos x="T4" y="T5"/>
                  </a:cxn>
                  <a:cxn ang="T11">
                    <a:pos x="T6" y="T7"/>
                  </a:cxn>
                </a:cxnLst>
                <a:rect l="T12" t="T13" r="T14" b="T15"/>
                <a:pathLst>
                  <a:path w="145" h="576">
                    <a:moveTo>
                      <a:pt x="144" y="0"/>
                    </a:moveTo>
                    <a:lnTo>
                      <a:pt x="0" y="0"/>
                    </a:lnTo>
                    <a:lnTo>
                      <a:pt x="0" y="575"/>
                    </a:lnTo>
                    <a:lnTo>
                      <a:pt x="144" y="575"/>
                    </a:lnTo>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Line 25"/>
              <p:cNvSpPr>
                <a:spLocks noChangeAspect="1" noChangeShapeType="1"/>
              </p:cNvSpPr>
              <p:nvPr/>
            </p:nvSpPr>
            <p:spPr bwMode="auto">
              <a:xfrm flipH="1">
                <a:off x="452" y="3789"/>
                <a:ext cx="878" cy="0"/>
              </a:xfrm>
              <a:prstGeom prst="line">
                <a:avLst/>
              </a:prstGeom>
              <a:noFill/>
              <a:ln w="76200" cmpd="tri">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Rectangle 26"/>
            <p:cNvSpPr>
              <a:spLocks noChangeAspect="1" noChangeArrowheads="1"/>
            </p:cNvSpPr>
            <p:nvPr/>
          </p:nvSpPr>
          <p:spPr bwMode="auto">
            <a:xfrm>
              <a:off x="149" y="1039"/>
              <a:ext cx="110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85000"/>
                </a:lnSpc>
                <a:spcBef>
                  <a:spcPct val="55000"/>
                </a:spcBef>
              </a:pPr>
              <a:r>
                <a:rPr lang="en-US" sz="1200" b="1"/>
                <a:t>Pengembangan Sistem/Subsistem</a:t>
              </a:r>
            </a:p>
          </p:txBody>
        </p:sp>
        <p:sp>
          <p:nvSpPr>
            <p:cNvPr id="13" name="Rectangle 27"/>
            <p:cNvSpPr>
              <a:spLocks noChangeAspect="1" noChangeArrowheads="1"/>
            </p:cNvSpPr>
            <p:nvPr/>
          </p:nvSpPr>
          <p:spPr bwMode="auto">
            <a:xfrm>
              <a:off x="149" y="1609"/>
              <a:ext cx="110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85000"/>
                </a:lnSpc>
                <a:spcBef>
                  <a:spcPct val="55000"/>
                </a:spcBef>
              </a:pPr>
              <a:r>
                <a:rPr lang="en-US" sz="1200" b="1"/>
                <a:t>Demonstrasi Teknologi</a:t>
              </a:r>
            </a:p>
          </p:txBody>
        </p:sp>
        <p:sp>
          <p:nvSpPr>
            <p:cNvPr id="14" name="Rectangle 28"/>
            <p:cNvSpPr>
              <a:spLocks noChangeAspect="1" noChangeArrowheads="1"/>
            </p:cNvSpPr>
            <p:nvPr/>
          </p:nvSpPr>
          <p:spPr bwMode="auto">
            <a:xfrm>
              <a:off x="149" y="2179"/>
              <a:ext cx="110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85000"/>
                </a:lnSpc>
                <a:spcBef>
                  <a:spcPct val="55000"/>
                </a:spcBef>
              </a:pPr>
              <a:r>
                <a:rPr lang="en-US" sz="1200" b="1"/>
                <a:t>Pengembangan Teknologi</a:t>
              </a:r>
            </a:p>
          </p:txBody>
        </p:sp>
        <p:sp>
          <p:nvSpPr>
            <p:cNvPr id="15" name="Rectangle 29"/>
            <p:cNvSpPr>
              <a:spLocks noChangeAspect="1" noChangeArrowheads="1"/>
            </p:cNvSpPr>
            <p:nvPr/>
          </p:nvSpPr>
          <p:spPr bwMode="auto">
            <a:xfrm>
              <a:off x="149" y="2584"/>
              <a:ext cx="110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85000"/>
                </a:lnSpc>
                <a:spcBef>
                  <a:spcPct val="55000"/>
                </a:spcBef>
              </a:pPr>
              <a:r>
                <a:rPr lang="en-US" sz="1200" b="1"/>
                <a:t>Riset untuk Pembuktian Kelayakan</a:t>
              </a:r>
            </a:p>
          </p:txBody>
        </p:sp>
        <p:sp>
          <p:nvSpPr>
            <p:cNvPr id="16" name="Rectangle 30"/>
            <p:cNvSpPr>
              <a:spLocks noChangeAspect="1" noChangeArrowheads="1"/>
            </p:cNvSpPr>
            <p:nvPr/>
          </p:nvSpPr>
          <p:spPr bwMode="auto">
            <a:xfrm>
              <a:off x="149" y="3215"/>
              <a:ext cx="110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85000"/>
                </a:lnSpc>
                <a:spcBef>
                  <a:spcPct val="55000"/>
                </a:spcBef>
              </a:pPr>
              <a:r>
                <a:rPr lang="en-US" sz="1200" b="1"/>
                <a:t>Riset Teknologi Dasar</a:t>
              </a:r>
            </a:p>
          </p:txBody>
        </p:sp>
        <p:sp>
          <p:nvSpPr>
            <p:cNvPr id="18" name="Rectangle 32"/>
            <p:cNvSpPr>
              <a:spLocks noChangeAspect="1" noChangeArrowheads="1"/>
            </p:cNvSpPr>
            <p:nvPr/>
          </p:nvSpPr>
          <p:spPr bwMode="auto">
            <a:xfrm>
              <a:off x="2160" y="602"/>
              <a:ext cx="347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95000"/>
                </a:lnSpc>
              </a:pPr>
              <a:r>
                <a:rPr lang="en-US" sz="1400" b="1" dirty="0" err="1"/>
                <a:t>Sistem</a:t>
              </a:r>
              <a:r>
                <a:rPr lang="en-US" sz="1400" b="1" dirty="0"/>
                <a:t> </a:t>
              </a:r>
              <a:r>
                <a:rPr lang="en-US" sz="1400" b="1" dirty="0" err="1"/>
                <a:t>benar-benar</a:t>
              </a:r>
              <a:r>
                <a:rPr lang="en-US" sz="1400" b="1" dirty="0"/>
                <a:t> </a:t>
              </a:r>
              <a:r>
                <a:rPr lang="en-US" sz="1400" b="1" dirty="0" err="1"/>
                <a:t>teruji</a:t>
              </a:r>
              <a:r>
                <a:rPr lang="en-US" sz="1400" b="1" dirty="0"/>
                <a:t>/</a:t>
              </a:r>
              <a:r>
                <a:rPr lang="en-US" sz="1400" b="1" dirty="0" err="1"/>
                <a:t>terbukti</a:t>
              </a:r>
              <a:r>
                <a:rPr lang="en-US" sz="1400" b="1" dirty="0"/>
                <a:t> </a:t>
              </a:r>
              <a:r>
                <a:rPr lang="en-US" sz="1400" b="1" dirty="0" err="1"/>
                <a:t>melalui</a:t>
              </a:r>
              <a:r>
                <a:rPr lang="en-US" sz="1400" b="1" dirty="0"/>
                <a:t> </a:t>
              </a:r>
              <a:r>
                <a:rPr lang="en-US" sz="1400" b="1" dirty="0" err="1"/>
                <a:t>keberhasilan</a:t>
              </a:r>
              <a:r>
                <a:rPr lang="en-US" sz="1400" b="1" dirty="0"/>
                <a:t> </a:t>
              </a:r>
              <a:r>
                <a:rPr lang="en-US" sz="1400" b="1" dirty="0" err="1"/>
                <a:t>pengoperasian</a:t>
              </a:r>
              <a:endParaRPr lang="en-US" sz="1400" b="1" dirty="0"/>
            </a:p>
          </p:txBody>
        </p:sp>
        <p:sp>
          <p:nvSpPr>
            <p:cNvPr id="19" name="Rectangle 33"/>
            <p:cNvSpPr>
              <a:spLocks noChangeAspect="1" noChangeArrowheads="1"/>
            </p:cNvSpPr>
            <p:nvPr/>
          </p:nvSpPr>
          <p:spPr bwMode="auto">
            <a:xfrm>
              <a:off x="2160" y="955"/>
              <a:ext cx="347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95000"/>
                </a:lnSpc>
              </a:pPr>
              <a:r>
                <a:rPr lang="en-US" sz="1400" b="1"/>
                <a:t>Sistem telah lengkap dan memenuhi syarat </a:t>
              </a:r>
              <a:r>
                <a:rPr lang="en-US" sz="1400" b="1" i="1"/>
                <a:t>(qualified)</a:t>
              </a:r>
              <a:r>
                <a:rPr lang="en-US" sz="1400" b="1"/>
                <a:t> melalui pengujian dan demonstrasi dalam lingkungan/aplikasi sebenarnya</a:t>
              </a:r>
              <a:endParaRPr lang="en-US" b="1"/>
            </a:p>
          </p:txBody>
        </p:sp>
        <p:sp>
          <p:nvSpPr>
            <p:cNvPr id="20" name="Rectangle 34"/>
            <p:cNvSpPr>
              <a:spLocks noChangeAspect="1" noChangeArrowheads="1"/>
            </p:cNvSpPr>
            <p:nvPr/>
          </p:nvSpPr>
          <p:spPr bwMode="auto">
            <a:xfrm>
              <a:off x="2160" y="1371"/>
              <a:ext cx="347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95000"/>
                </a:lnSpc>
              </a:pPr>
              <a:r>
                <a:rPr lang="en-US" sz="1400" b="1" dirty="0" err="1"/>
                <a:t>Demonstrasi</a:t>
              </a:r>
              <a:r>
                <a:rPr lang="en-US" sz="1400" b="1" dirty="0"/>
                <a:t> </a:t>
              </a:r>
              <a:r>
                <a:rPr lang="en-US" sz="1400" b="1" dirty="0" err="1"/>
                <a:t>prototipe</a:t>
              </a:r>
              <a:r>
                <a:rPr lang="en-US" sz="1400" b="1" dirty="0"/>
                <a:t> </a:t>
              </a:r>
              <a:r>
                <a:rPr lang="en-US" sz="1400" b="1" dirty="0" err="1"/>
                <a:t>sistem</a:t>
              </a:r>
              <a:r>
                <a:rPr lang="en-US" sz="1400" b="1" dirty="0"/>
                <a:t> </a:t>
              </a:r>
              <a:r>
                <a:rPr lang="en-US" sz="1400" b="1" dirty="0" err="1"/>
                <a:t>dalam</a:t>
              </a:r>
              <a:r>
                <a:rPr lang="en-US" sz="1400" b="1" dirty="0"/>
                <a:t> </a:t>
              </a:r>
              <a:r>
                <a:rPr lang="en-US" sz="1400" b="1" dirty="0" err="1"/>
                <a:t>lingkungan</a:t>
              </a:r>
              <a:r>
                <a:rPr lang="en-US" sz="1400" b="1" dirty="0"/>
                <a:t>/</a:t>
              </a:r>
              <a:r>
                <a:rPr lang="en-US" sz="1400" b="1" dirty="0" err="1"/>
                <a:t>aplikasi</a:t>
              </a:r>
              <a:r>
                <a:rPr lang="en-US" sz="1400" b="1" dirty="0"/>
                <a:t> </a:t>
              </a:r>
              <a:r>
                <a:rPr lang="en-US" sz="1400" b="1" dirty="0" err="1"/>
                <a:t>sebenarnya</a:t>
              </a:r>
              <a:endParaRPr lang="en-US" b="1" dirty="0"/>
            </a:p>
          </p:txBody>
        </p:sp>
        <p:sp>
          <p:nvSpPr>
            <p:cNvPr id="21" name="Rectangle 35"/>
            <p:cNvSpPr>
              <a:spLocks noChangeAspect="1" noChangeArrowheads="1"/>
            </p:cNvSpPr>
            <p:nvPr/>
          </p:nvSpPr>
          <p:spPr bwMode="auto">
            <a:xfrm>
              <a:off x="2160" y="1754"/>
              <a:ext cx="347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95000"/>
                </a:lnSpc>
              </a:pPr>
              <a:r>
                <a:rPr lang="en-US" sz="1400" b="1"/>
                <a:t>Demonstrasi model atau prototipe sistem/subsistem dalam suatu lingkungan yang relevan</a:t>
              </a:r>
            </a:p>
          </p:txBody>
        </p:sp>
        <p:sp>
          <p:nvSpPr>
            <p:cNvPr id="22" name="Rectangle 36"/>
            <p:cNvSpPr>
              <a:spLocks noChangeAspect="1" noChangeArrowheads="1"/>
            </p:cNvSpPr>
            <p:nvPr/>
          </p:nvSpPr>
          <p:spPr bwMode="auto">
            <a:xfrm>
              <a:off x="2160" y="2160"/>
              <a:ext cx="347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95000"/>
                </a:lnSpc>
              </a:pPr>
              <a:r>
                <a:rPr lang="en-US" sz="1400" b="1"/>
                <a:t>Validasi kode, komponen dan/atau </a:t>
              </a:r>
              <a:r>
                <a:rPr lang="en-US" sz="1400" b="1" i="1"/>
                <a:t>breadboard</a:t>
              </a:r>
              <a:r>
                <a:rPr lang="en-US" sz="1400" b="1"/>
                <a:t> </a:t>
              </a:r>
              <a:r>
                <a:rPr lang="en-US" sz="1400" b="1" i="1"/>
                <a:t>validation</a:t>
              </a:r>
              <a:r>
                <a:rPr lang="en-US" sz="1400" b="1"/>
                <a:t> dalam suatu lingkungan</a:t>
              </a:r>
            </a:p>
          </p:txBody>
        </p:sp>
        <p:sp>
          <p:nvSpPr>
            <p:cNvPr id="23" name="Rectangle 37"/>
            <p:cNvSpPr>
              <a:spLocks noChangeAspect="1" noChangeArrowheads="1"/>
            </p:cNvSpPr>
            <p:nvPr/>
          </p:nvSpPr>
          <p:spPr bwMode="auto">
            <a:xfrm>
              <a:off x="2160" y="2522"/>
              <a:ext cx="347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95000"/>
                </a:lnSpc>
              </a:pPr>
              <a:r>
                <a:rPr lang="en-US" sz="1400" b="1"/>
                <a:t>Validasi kode, komponen dan/atau </a:t>
              </a:r>
              <a:r>
                <a:rPr lang="en-US" sz="1400" b="1" i="1"/>
                <a:t>breadboard</a:t>
              </a:r>
              <a:r>
                <a:rPr lang="en-US" sz="1400" b="1"/>
                <a:t> </a:t>
              </a:r>
              <a:r>
                <a:rPr lang="en-US" sz="1400" b="1" i="1"/>
                <a:t>validation</a:t>
              </a:r>
              <a:r>
                <a:rPr lang="en-US" sz="1400" b="1"/>
                <a:t> dalam lingkungan laboratorium</a:t>
              </a:r>
            </a:p>
          </p:txBody>
        </p:sp>
        <p:sp>
          <p:nvSpPr>
            <p:cNvPr id="24" name="Rectangle 38"/>
            <p:cNvSpPr>
              <a:spLocks noChangeAspect="1" noChangeArrowheads="1"/>
            </p:cNvSpPr>
            <p:nvPr/>
          </p:nvSpPr>
          <p:spPr bwMode="auto">
            <a:xfrm>
              <a:off x="2160" y="2880"/>
              <a:ext cx="347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95000"/>
                </a:lnSpc>
              </a:pPr>
              <a:r>
                <a:rPr lang="en-US" sz="1400" b="1"/>
                <a:t>Pembuktian konsep </a:t>
              </a:r>
              <a:r>
                <a:rPr lang="en-US" sz="1400" b="1" i="1"/>
                <a:t>(proof-of-concept)</a:t>
              </a:r>
              <a:r>
                <a:rPr lang="en-US" sz="1400" b="1"/>
                <a:t> fungsi dan/atau karakteristik penting secara analitis dan eksperimental</a:t>
              </a:r>
              <a:endParaRPr lang="en-US" b="1"/>
            </a:p>
          </p:txBody>
        </p:sp>
        <p:sp>
          <p:nvSpPr>
            <p:cNvPr id="25" name="Rectangle 39"/>
            <p:cNvSpPr>
              <a:spLocks noChangeAspect="1" noChangeArrowheads="1"/>
            </p:cNvSpPr>
            <p:nvPr/>
          </p:nvSpPr>
          <p:spPr bwMode="auto">
            <a:xfrm>
              <a:off x="2160" y="3254"/>
              <a:ext cx="347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lnSpc>
                  <a:spcPct val="95000"/>
                </a:lnSpc>
              </a:pPr>
              <a:r>
                <a:rPr lang="en-US" sz="1400" b="1"/>
                <a:t>Formulasi konsep dan/atau aplikasi teknologi</a:t>
              </a:r>
              <a:r>
                <a:rPr lang="en-US" b="1"/>
                <a:t> </a:t>
              </a:r>
            </a:p>
          </p:txBody>
        </p:sp>
        <p:grpSp>
          <p:nvGrpSpPr>
            <p:cNvPr id="26" name="Group 40"/>
            <p:cNvGrpSpPr>
              <a:grpSpLocks noChangeAspect="1"/>
            </p:cNvGrpSpPr>
            <p:nvPr/>
          </p:nvGrpSpPr>
          <p:grpSpPr bwMode="auto">
            <a:xfrm>
              <a:off x="1398" y="418"/>
              <a:ext cx="710" cy="3518"/>
              <a:chOff x="1398" y="418"/>
              <a:chExt cx="710" cy="3518"/>
            </a:xfrm>
          </p:grpSpPr>
          <p:sp>
            <p:nvSpPr>
              <p:cNvPr id="27" name="Oval 41"/>
              <p:cNvSpPr>
                <a:spLocks noChangeAspect="1" noChangeArrowheads="1"/>
              </p:cNvSpPr>
              <p:nvPr/>
            </p:nvSpPr>
            <p:spPr bwMode="auto">
              <a:xfrm>
                <a:off x="1542" y="418"/>
                <a:ext cx="422" cy="452"/>
              </a:xfrm>
              <a:prstGeom prst="ellipse">
                <a:avLst/>
              </a:prstGeom>
              <a:solidFill>
                <a:srgbClr val="FF0000"/>
              </a:solidFill>
              <a:ln w="12700">
                <a:solidFill>
                  <a:srgbClr val="6600CC"/>
                </a:solidFill>
                <a:round/>
                <a:headEnd/>
                <a:tailEnd/>
              </a:ln>
            </p:spPr>
            <p:txBody>
              <a:bodyPr wrap="none" anchor="ctr"/>
              <a:lstStyle/>
              <a:p>
                <a:endParaRPr lang="en-US" sz="1800"/>
              </a:p>
            </p:txBody>
          </p:sp>
          <p:sp>
            <p:nvSpPr>
              <p:cNvPr id="28" name="Oval 42"/>
              <p:cNvSpPr>
                <a:spLocks noChangeAspect="1" noChangeArrowheads="1"/>
              </p:cNvSpPr>
              <p:nvPr/>
            </p:nvSpPr>
            <p:spPr bwMode="auto">
              <a:xfrm>
                <a:off x="1398" y="3178"/>
                <a:ext cx="710" cy="758"/>
              </a:xfrm>
              <a:prstGeom prst="ellipse">
                <a:avLst/>
              </a:prstGeom>
              <a:solidFill>
                <a:srgbClr val="FF0000"/>
              </a:solidFill>
              <a:ln w="12700">
                <a:solidFill>
                  <a:schemeClr val="tx1"/>
                </a:solidFill>
                <a:round/>
                <a:headEnd/>
                <a:tailEnd/>
              </a:ln>
            </p:spPr>
            <p:txBody>
              <a:bodyPr wrap="none" anchor="ctr"/>
              <a:lstStyle/>
              <a:p>
                <a:endParaRPr lang="en-US" sz="1800"/>
              </a:p>
            </p:txBody>
          </p:sp>
          <p:sp>
            <p:nvSpPr>
              <p:cNvPr id="29" name="Rectangle 43"/>
              <p:cNvSpPr>
                <a:spLocks noChangeAspect="1" noChangeArrowheads="1"/>
              </p:cNvSpPr>
              <p:nvPr/>
            </p:nvSpPr>
            <p:spPr bwMode="auto">
              <a:xfrm>
                <a:off x="1542" y="622"/>
                <a:ext cx="422" cy="2700"/>
              </a:xfrm>
              <a:prstGeom prst="rect">
                <a:avLst/>
              </a:prstGeom>
              <a:solidFill>
                <a:srgbClr val="777777"/>
              </a:solidFill>
              <a:ln w="12700">
                <a:solidFill>
                  <a:schemeClr val="tx1"/>
                </a:solidFill>
                <a:miter lim="800000"/>
                <a:headEnd/>
                <a:tailEnd/>
              </a:ln>
            </p:spPr>
            <p:txBody>
              <a:bodyPr wrap="none" anchor="ctr"/>
              <a:lstStyle/>
              <a:p>
                <a:endParaRPr lang="en-US" sz="1800"/>
              </a:p>
            </p:txBody>
          </p:sp>
          <p:sp>
            <p:nvSpPr>
              <p:cNvPr id="30" name="Rectangle 44"/>
              <p:cNvSpPr>
                <a:spLocks noChangeAspect="1" noChangeArrowheads="1"/>
              </p:cNvSpPr>
              <p:nvPr/>
            </p:nvSpPr>
            <p:spPr bwMode="auto">
              <a:xfrm>
                <a:off x="1536" y="602"/>
                <a:ext cx="432" cy="51"/>
              </a:xfrm>
              <a:prstGeom prst="rect">
                <a:avLst/>
              </a:prstGeom>
              <a:solidFill>
                <a:srgbClr val="6600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800"/>
              </a:p>
            </p:txBody>
          </p:sp>
          <p:sp>
            <p:nvSpPr>
              <p:cNvPr id="31" name="Line 45"/>
              <p:cNvSpPr>
                <a:spLocks noChangeAspect="1" noChangeShapeType="1"/>
              </p:cNvSpPr>
              <p:nvPr/>
            </p:nvSpPr>
            <p:spPr bwMode="auto">
              <a:xfrm>
                <a:off x="1691" y="816"/>
                <a:ext cx="12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46"/>
              <p:cNvSpPr>
                <a:spLocks noChangeAspect="1" noChangeShapeType="1"/>
              </p:cNvSpPr>
              <p:nvPr/>
            </p:nvSpPr>
            <p:spPr bwMode="auto">
              <a:xfrm>
                <a:off x="1691" y="1200"/>
                <a:ext cx="12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47"/>
              <p:cNvSpPr>
                <a:spLocks noChangeAspect="1" noChangeShapeType="1"/>
              </p:cNvSpPr>
              <p:nvPr/>
            </p:nvSpPr>
            <p:spPr bwMode="auto">
              <a:xfrm>
                <a:off x="1691" y="1584"/>
                <a:ext cx="12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48"/>
              <p:cNvSpPr>
                <a:spLocks noChangeAspect="1" noChangeShapeType="1"/>
              </p:cNvSpPr>
              <p:nvPr/>
            </p:nvSpPr>
            <p:spPr bwMode="auto">
              <a:xfrm>
                <a:off x="1691" y="2352"/>
                <a:ext cx="12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49"/>
              <p:cNvSpPr>
                <a:spLocks noChangeAspect="1" noChangeShapeType="1"/>
              </p:cNvSpPr>
              <p:nvPr/>
            </p:nvSpPr>
            <p:spPr bwMode="auto">
              <a:xfrm>
                <a:off x="1691" y="2688"/>
                <a:ext cx="12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50"/>
              <p:cNvSpPr>
                <a:spLocks noChangeAspect="1" noChangeShapeType="1"/>
              </p:cNvSpPr>
              <p:nvPr/>
            </p:nvSpPr>
            <p:spPr bwMode="auto">
              <a:xfrm>
                <a:off x="1691" y="3072"/>
                <a:ext cx="12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51"/>
              <p:cNvSpPr>
                <a:spLocks noChangeAspect="1" noChangeShapeType="1"/>
              </p:cNvSpPr>
              <p:nvPr/>
            </p:nvSpPr>
            <p:spPr bwMode="auto">
              <a:xfrm>
                <a:off x="1691" y="3840"/>
                <a:ext cx="12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AutoShape 52"/>
              <p:cNvSpPr>
                <a:spLocks noChangeAspect="1" noChangeArrowheads="1"/>
              </p:cNvSpPr>
              <p:nvPr/>
            </p:nvSpPr>
            <p:spPr bwMode="auto">
              <a:xfrm>
                <a:off x="1537" y="3264"/>
                <a:ext cx="432" cy="192"/>
              </a:xfrm>
              <a:prstGeom prst="roundRect">
                <a:avLst>
                  <a:gd name="adj" fmla="val 12486"/>
                </a:avLst>
              </a:prstGeom>
              <a:solidFill>
                <a:srgbClr val="6600C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1800"/>
              </a:p>
            </p:txBody>
          </p:sp>
          <p:sp>
            <p:nvSpPr>
              <p:cNvPr id="39" name="Line 53"/>
              <p:cNvSpPr>
                <a:spLocks noChangeAspect="1" noChangeShapeType="1"/>
              </p:cNvSpPr>
              <p:nvPr/>
            </p:nvSpPr>
            <p:spPr bwMode="auto">
              <a:xfrm>
                <a:off x="2080" y="1753"/>
                <a:ext cx="0" cy="1523"/>
              </a:xfrm>
              <a:prstGeom prst="line">
                <a:avLst/>
              </a:prstGeom>
              <a:noFill/>
              <a:ln w="381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Rectangle 54"/>
              <p:cNvSpPr>
                <a:spLocks noChangeAspect="1" noChangeArrowheads="1"/>
              </p:cNvSpPr>
              <p:nvPr/>
            </p:nvSpPr>
            <p:spPr bwMode="auto">
              <a:xfrm>
                <a:off x="1489" y="576"/>
                <a:ext cx="527" cy="33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extLst/>
            </p:spPr>
            <p:txBody>
              <a:bodyPr lIns="90488" tIns="44450" rIns="90488" bIns="44450">
                <a:spAutoFit/>
              </a:bodyPr>
              <a:lstStyle/>
              <a:p>
                <a:pPr algn="ctr" eaLnBrk="0" hangingPunct="0">
                  <a:lnSpc>
                    <a:spcPct val="150000"/>
                  </a:lnSpc>
                  <a:spcBef>
                    <a:spcPct val="115000"/>
                  </a:spcBef>
                  <a:defRPr/>
                </a:pPr>
                <a:r>
                  <a:rPr lang="en-US" sz="1400" b="1" dirty="0">
                    <a:solidFill>
                      <a:schemeClr val="bg1"/>
                    </a:solidFill>
                    <a:latin typeface="Arial" charset="0"/>
                    <a:cs typeface="Arial" charset="0"/>
                  </a:rPr>
                  <a:t>TKT 9</a:t>
                </a:r>
              </a:p>
              <a:p>
                <a:pPr algn="ctr" eaLnBrk="0" hangingPunct="0">
                  <a:lnSpc>
                    <a:spcPct val="150000"/>
                  </a:lnSpc>
                  <a:spcBef>
                    <a:spcPct val="115000"/>
                  </a:spcBef>
                  <a:defRPr/>
                </a:pPr>
                <a:r>
                  <a:rPr lang="en-US" sz="1400" b="1" dirty="0">
                    <a:solidFill>
                      <a:schemeClr val="bg1"/>
                    </a:solidFill>
                    <a:latin typeface="Arial" charset="0"/>
                    <a:cs typeface="Arial" charset="0"/>
                  </a:rPr>
                  <a:t>TKT 8</a:t>
                </a:r>
              </a:p>
              <a:p>
                <a:pPr algn="ctr" eaLnBrk="0" hangingPunct="0">
                  <a:lnSpc>
                    <a:spcPct val="150000"/>
                  </a:lnSpc>
                  <a:spcBef>
                    <a:spcPct val="115000"/>
                  </a:spcBef>
                  <a:defRPr/>
                </a:pPr>
                <a:r>
                  <a:rPr lang="en-US" sz="1400" b="1" dirty="0">
                    <a:solidFill>
                      <a:schemeClr val="bg1"/>
                    </a:solidFill>
                    <a:latin typeface="Arial" charset="0"/>
                    <a:cs typeface="Arial" charset="0"/>
                  </a:rPr>
                  <a:t>TKT 7</a:t>
                </a:r>
              </a:p>
              <a:p>
                <a:pPr algn="ctr" eaLnBrk="0" hangingPunct="0">
                  <a:lnSpc>
                    <a:spcPct val="150000"/>
                  </a:lnSpc>
                  <a:spcBef>
                    <a:spcPct val="115000"/>
                  </a:spcBef>
                  <a:defRPr/>
                </a:pPr>
                <a:r>
                  <a:rPr lang="en-US" sz="1400" b="1" dirty="0">
                    <a:solidFill>
                      <a:schemeClr val="bg1"/>
                    </a:solidFill>
                    <a:effectLst>
                      <a:outerShdw blurRad="38100" dist="38100" dir="2700000" algn="tl">
                        <a:srgbClr val="C0C0C0"/>
                      </a:outerShdw>
                    </a:effectLst>
                    <a:latin typeface="Arial" charset="0"/>
                    <a:cs typeface="Arial" charset="0"/>
                  </a:rPr>
                  <a:t>TKT 6</a:t>
                </a:r>
              </a:p>
              <a:p>
                <a:pPr algn="ctr" eaLnBrk="0" hangingPunct="0">
                  <a:lnSpc>
                    <a:spcPct val="150000"/>
                  </a:lnSpc>
                  <a:spcBef>
                    <a:spcPct val="115000"/>
                  </a:spcBef>
                  <a:defRPr/>
                </a:pPr>
                <a:r>
                  <a:rPr lang="en-US" sz="1400" b="1" dirty="0">
                    <a:solidFill>
                      <a:schemeClr val="bg1"/>
                    </a:solidFill>
                    <a:effectLst>
                      <a:outerShdw blurRad="38100" dist="38100" dir="2700000" algn="tl">
                        <a:srgbClr val="C0C0C0"/>
                      </a:outerShdw>
                    </a:effectLst>
                    <a:latin typeface="Arial" charset="0"/>
                    <a:cs typeface="Arial" charset="0"/>
                  </a:rPr>
                  <a:t>TKT 5</a:t>
                </a:r>
              </a:p>
              <a:p>
                <a:pPr algn="ctr" eaLnBrk="0" hangingPunct="0">
                  <a:lnSpc>
                    <a:spcPct val="150000"/>
                  </a:lnSpc>
                  <a:spcBef>
                    <a:spcPct val="115000"/>
                  </a:spcBef>
                  <a:defRPr/>
                </a:pPr>
                <a:r>
                  <a:rPr lang="en-US" sz="1400" b="1" dirty="0">
                    <a:solidFill>
                      <a:schemeClr val="bg1"/>
                    </a:solidFill>
                    <a:latin typeface="Arial" charset="0"/>
                    <a:cs typeface="Arial" charset="0"/>
                  </a:rPr>
                  <a:t>TKT 4</a:t>
                </a:r>
              </a:p>
              <a:p>
                <a:pPr algn="ctr" eaLnBrk="0" hangingPunct="0">
                  <a:lnSpc>
                    <a:spcPct val="150000"/>
                  </a:lnSpc>
                  <a:spcBef>
                    <a:spcPct val="115000"/>
                  </a:spcBef>
                  <a:defRPr/>
                </a:pPr>
                <a:r>
                  <a:rPr lang="en-US" sz="1400" b="1" dirty="0">
                    <a:solidFill>
                      <a:schemeClr val="bg1"/>
                    </a:solidFill>
                    <a:latin typeface="Arial" charset="0"/>
                    <a:cs typeface="Arial" charset="0"/>
                  </a:rPr>
                  <a:t>TKT 3</a:t>
                </a:r>
              </a:p>
              <a:p>
                <a:pPr algn="ctr" eaLnBrk="0" hangingPunct="0">
                  <a:lnSpc>
                    <a:spcPct val="150000"/>
                  </a:lnSpc>
                  <a:spcBef>
                    <a:spcPct val="115000"/>
                  </a:spcBef>
                  <a:defRPr/>
                </a:pPr>
                <a:r>
                  <a:rPr lang="en-US" sz="1400" b="1" dirty="0">
                    <a:solidFill>
                      <a:schemeClr val="bg1"/>
                    </a:solidFill>
                    <a:latin typeface="Arial" charset="0"/>
                    <a:cs typeface="Arial" charset="0"/>
                  </a:rPr>
                  <a:t>TKT 2</a:t>
                </a:r>
              </a:p>
              <a:p>
                <a:pPr algn="ctr" eaLnBrk="0" hangingPunct="0">
                  <a:lnSpc>
                    <a:spcPct val="150000"/>
                  </a:lnSpc>
                  <a:spcBef>
                    <a:spcPct val="115000"/>
                  </a:spcBef>
                  <a:defRPr/>
                </a:pPr>
                <a:r>
                  <a:rPr lang="en-US" sz="1400" b="1" dirty="0">
                    <a:solidFill>
                      <a:schemeClr val="bg1"/>
                    </a:solidFill>
                    <a:latin typeface="Arial" charset="0"/>
                    <a:cs typeface="Arial" charset="0"/>
                  </a:rPr>
                  <a:t>TKT 1</a:t>
                </a:r>
              </a:p>
            </p:txBody>
          </p:sp>
          <p:sp>
            <p:nvSpPr>
              <p:cNvPr id="41" name="Line 55"/>
              <p:cNvSpPr>
                <a:spLocks noChangeAspect="1" noChangeShapeType="1"/>
              </p:cNvSpPr>
              <p:nvPr/>
            </p:nvSpPr>
            <p:spPr bwMode="auto">
              <a:xfrm>
                <a:off x="1680" y="1968"/>
                <a:ext cx="12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56"/>
              <p:cNvSpPr>
                <a:spLocks noChangeAspect="1" noChangeShapeType="1"/>
              </p:cNvSpPr>
              <p:nvPr/>
            </p:nvSpPr>
            <p:spPr bwMode="auto">
              <a:xfrm>
                <a:off x="1691" y="3456"/>
                <a:ext cx="12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7" name="Up Arrow 16"/>
          <p:cNvSpPr/>
          <p:nvPr/>
        </p:nvSpPr>
        <p:spPr>
          <a:xfrm>
            <a:off x="2317671" y="4016608"/>
            <a:ext cx="120729" cy="62990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Up Arrow 54"/>
          <p:cNvSpPr/>
          <p:nvPr/>
        </p:nvSpPr>
        <p:spPr>
          <a:xfrm>
            <a:off x="2165271" y="3510800"/>
            <a:ext cx="120729" cy="109309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Up Arrow 55"/>
          <p:cNvSpPr/>
          <p:nvPr/>
        </p:nvSpPr>
        <p:spPr>
          <a:xfrm>
            <a:off x="2012871" y="3386703"/>
            <a:ext cx="120729" cy="62990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a:off x="1872468" y="2962367"/>
            <a:ext cx="121436" cy="105424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23581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55562"/>
            <a:ext cx="8229600" cy="1011238"/>
          </a:xfrm>
        </p:spPr>
        <p:txBody>
          <a:bodyPr>
            <a:normAutofit fontScale="90000"/>
          </a:bodyPr>
          <a:lstStyle/>
          <a:p>
            <a:r>
              <a:rPr lang="en-US" dirty="0" err="1" smtClean="0"/>
              <a:t>Peran</a:t>
            </a:r>
            <a:r>
              <a:rPr lang="en-US" dirty="0" smtClean="0"/>
              <a:t> BP3Iptek </a:t>
            </a:r>
            <a:r>
              <a:rPr lang="en-US" dirty="0" err="1" smtClean="0"/>
              <a:t>dalam</a:t>
            </a:r>
            <a:r>
              <a:rPr lang="en-US" dirty="0" smtClean="0"/>
              <a:t> </a:t>
            </a:r>
            <a:r>
              <a:rPr lang="en-US" dirty="0" err="1" smtClean="0"/>
              <a:t>menaikkan</a:t>
            </a:r>
            <a:r>
              <a:rPr lang="en-US" dirty="0" smtClean="0"/>
              <a:t> TRL </a:t>
            </a:r>
            <a:r>
              <a:rPr lang="en-US" dirty="0" err="1" smtClean="0"/>
              <a:t>dan</a:t>
            </a:r>
            <a:r>
              <a:rPr lang="en-US" dirty="0" smtClean="0"/>
              <a:t> </a:t>
            </a:r>
            <a:r>
              <a:rPr lang="en-US" dirty="0" err="1" smtClean="0"/>
              <a:t>estafet</a:t>
            </a:r>
            <a:r>
              <a:rPr lang="en-US" dirty="0" smtClean="0"/>
              <a:t> di </a:t>
            </a:r>
            <a:r>
              <a:rPr lang="en-US" dirty="0" err="1" smtClean="0"/>
              <a:t>wilayah</a:t>
            </a:r>
            <a:r>
              <a:rPr lang="en-US" dirty="0" smtClean="0"/>
              <a:t> “</a:t>
            </a:r>
            <a:r>
              <a:rPr lang="en-US" dirty="0" err="1" smtClean="0"/>
              <a:t>kritis</a:t>
            </a:r>
            <a:r>
              <a:rPr lang="en-US" dirty="0" smtClean="0"/>
              <a:t>”</a:t>
            </a:r>
            <a:endParaRPr lang="en-US" dirty="0"/>
          </a:p>
        </p:txBody>
      </p:sp>
      <p:grpSp>
        <p:nvGrpSpPr>
          <p:cNvPr id="3" name="Group 5"/>
          <p:cNvGrpSpPr>
            <a:grpSpLocks/>
          </p:cNvGrpSpPr>
          <p:nvPr/>
        </p:nvGrpSpPr>
        <p:grpSpPr bwMode="auto">
          <a:xfrm>
            <a:off x="96840" y="1198562"/>
            <a:ext cx="8897938" cy="5443538"/>
            <a:chOff x="61" y="336"/>
            <a:chExt cx="5605" cy="3429"/>
          </a:xfrm>
        </p:grpSpPr>
        <p:sp>
          <p:nvSpPr>
            <p:cNvPr id="4" name="Rectangle 6"/>
            <p:cNvSpPr>
              <a:spLocks noChangeArrowheads="1"/>
            </p:cNvSpPr>
            <p:nvPr/>
          </p:nvSpPr>
          <p:spPr bwMode="auto">
            <a:xfrm>
              <a:off x="2027" y="336"/>
              <a:ext cx="1824" cy="2769"/>
            </a:xfrm>
            <a:prstGeom prst="rect">
              <a:avLst/>
            </a:prstGeom>
            <a:solidFill>
              <a:schemeClr val="bg1"/>
            </a:solidFill>
            <a:ln w="9525">
              <a:solidFill>
                <a:srgbClr val="000066"/>
              </a:solidFill>
              <a:miter lim="800000"/>
              <a:headEnd/>
              <a:tailEnd/>
            </a:ln>
          </p:spPr>
          <p:txBody>
            <a:bodyPr wrap="none" anchor="ctr"/>
            <a:lstStyle/>
            <a:p>
              <a:endParaRPr lang="en-US" sz="1800" dirty="0"/>
            </a:p>
          </p:txBody>
        </p:sp>
        <p:sp>
          <p:nvSpPr>
            <p:cNvPr id="5" name="Rectangle 7"/>
            <p:cNvSpPr>
              <a:spLocks noChangeArrowheads="1"/>
            </p:cNvSpPr>
            <p:nvPr/>
          </p:nvSpPr>
          <p:spPr bwMode="auto">
            <a:xfrm>
              <a:off x="3600" y="336"/>
              <a:ext cx="1824" cy="2769"/>
            </a:xfrm>
            <a:prstGeom prst="rect">
              <a:avLst/>
            </a:prstGeom>
            <a:solidFill>
              <a:srgbClr val="EAEAEA"/>
            </a:solidFill>
            <a:ln w="9525">
              <a:solidFill>
                <a:srgbClr val="000066"/>
              </a:solidFill>
              <a:miter lim="800000"/>
              <a:headEnd/>
              <a:tailEnd/>
            </a:ln>
          </p:spPr>
          <p:txBody>
            <a:bodyPr wrap="none" anchor="ctr"/>
            <a:lstStyle/>
            <a:p>
              <a:endParaRPr lang="en-US" sz="1800"/>
            </a:p>
          </p:txBody>
        </p:sp>
        <p:sp>
          <p:nvSpPr>
            <p:cNvPr id="6" name="Rectangle 8"/>
            <p:cNvSpPr>
              <a:spLocks noChangeArrowheads="1"/>
            </p:cNvSpPr>
            <p:nvPr/>
          </p:nvSpPr>
          <p:spPr bwMode="auto">
            <a:xfrm>
              <a:off x="384" y="336"/>
              <a:ext cx="1728" cy="2769"/>
            </a:xfrm>
            <a:prstGeom prst="rect">
              <a:avLst/>
            </a:prstGeom>
            <a:solidFill>
              <a:srgbClr val="CCCCFF"/>
            </a:solidFill>
            <a:ln w="9525">
              <a:solidFill>
                <a:srgbClr val="000066"/>
              </a:solidFill>
              <a:miter lim="800000"/>
              <a:headEnd/>
              <a:tailEnd/>
            </a:ln>
          </p:spPr>
          <p:txBody>
            <a:bodyPr wrap="none" anchor="ctr"/>
            <a:lstStyle/>
            <a:p>
              <a:endParaRPr lang="en-US" sz="1800"/>
            </a:p>
          </p:txBody>
        </p:sp>
        <p:sp>
          <p:nvSpPr>
            <p:cNvPr id="7" name="Text Box 9"/>
            <p:cNvSpPr txBox="1">
              <a:spLocks noChangeArrowheads="1"/>
            </p:cNvSpPr>
            <p:nvPr/>
          </p:nvSpPr>
          <p:spPr bwMode="auto">
            <a:xfrm rot="16200000">
              <a:off x="-571" y="1642"/>
              <a:ext cx="1498" cy="233"/>
            </a:xfrm>
            <a:prstGeom prst="rect">
              <a:avLst/>
            </a:prstGeom>
            <a:noFill/>
            <a:ln>
              <a:noFill/>
            </a:ln>
            <a:effectLst/>
            <a:extLst/>
          </p:spPr>
          <p:txBody>
            <a:bodyPr wrap="none">
              <a:spAutoFit/>
            </a:bodyPr>
            <a:lstStyle/>
            <a:p>
              <a:pPr eaLnBrk="0" hangingPunct="0">
                <a:defRPr/>
              </a:pPr>
              <a:r>
                <a:rPr lang="en-US" sz="1800" b="1">
                  <a:effectLst>
                    <a:outerShdw blurRad="38100" dist="38100" dir="2700000" algn="tl">
                      <a:srgbClr val="C0C0C0"/>
                    </a:outerShdw>
                  </a:effectLst>
                  <a:latin typeface="Arial" charset="0"/>
                  <a:cs typeface="Arial" charset="0"/>
                </a:rPr>
                <a:t>Peran “Pemerintah”</a:t>
              </a:r>
            </a:p>
          </p:txBody>
        </p:sp>
        <p:sp>
          <p:nvSpPr>
            <p:cNvPr id="8" name="Text Box 10"/>
            <p:cNvSpPr txBox="1">
              <a:spLocks noChangeArrowheads="1"/>
            </p:cNvSpPr>
            <p:nvPr/>
          </p:nvSpPr>
          <p:spPr bwMode="auto">
            <a:xfrm>
              <a:off x="2880" y="3552"/>
              <a:ext cx="877" cy="213"/>
            </a:xfrm>
            <a:prstGeom prst="rect">
              <a:avLst/>
            </a:prstGeom>
            <a:noFill/>
            <a:ln>
              <a:noFill/>
            </a:ln>
            <a:effectLst/>
            <a:extLst/>
          </p:spPr>
          <p:txBody>
            <a:bodyPr wrap="none">
              <a:spAutoFit/>
            </a:bodyPr>
            <a:lstStyle/>
            <a:p>
              <a:pPr eaLnBrk="0" hangingPunct="0">
                <a:defRPr/>
              </a:pPr>
              <a:r>
                <a:rPr lang="en-US" b="1">
                  <a:solidFill>
                    <a:srgbClr val="6600FF"/>
                  </a:solidFill>
                  <a:effectLst>
                    <a:outerShdw blurRad="38100" dist="38100" dir="2700000" algn="tl">
                      <a:srgbClr val="C0C0C0"/>
                    </a:outerShdw>
                  </a:effectLst>
                  <a:latin typeface="Arial" charset="0"/>
                  <a:cs typeface="Arial" charset="0"/>
                </a:rPr>
                <a:t>Titik “Kritis”</a:t>
              </a:r>
            </a:p>
          </p:txBody>
        </p:sp>
        <p:sp>
          <p:nvSpPr>
            <p:cNvPr id="9" name="Text Box 11"/>
            <p:cNvSpPr txBox="1">
              <a:spLocks noChangeArrowheads="1"/>
            </p:cNvSpPr>
            <p:nvPr/>
          </p:nvSpPr>
          <p:spPr bwMode="auto">
            <a:xfrm>
              <a:off x="3744" y="336"/>
              <a:ext cx="1584" cy="366"/>
            </a:xfrm>
            <a:prstGeom prst="rect">
              <a:avLst/>
            </a:prstGeom>
            <a:noFill/>
            <a:ln>
              <a:noFill/>
            </a:ln>
            <a:effectLst/>
            <a:extLst/>
          </p:spPr>
          <p:txBody>
            <a:bodyPr>
              <a:spAutoFit/>
            </a:bodyPr>
            <a:lstStyle/>
            <a:p>
              <a:pPr algn="ctr" eaLnBrk="0" hangingPunct="0">
                <a:defRPr/>
              </a:pPr>
              <a:r>
                <a:rPr lang="en-US" b="1">
                  <a:solidFill>
                    <a:srgbClr val="009999"/>
                  </a:solidFill>
                  <a:effectLst>
                    <a:outerShdw blurRad="38100" dist="38100" dir="2700000" algn="tl">
                      <a:srgbClr val="C0C0C0"/>
                    </a:outerShdw>
                  </a:effectLst>
                  <a:latin typeface="Arial" charset="0"/>
                  <a:cs typeface="Arial" charset="0"/>
                </a:rPr>
                <a:t>Risiko teknis &amp; komersial relatif rendah</a:t>
              </a:r>
            </a:p>
          </p:txBody>
        </p:sp>
        <p:sp>
          <p:nvSpPr>
            <p:cNvPr id="10" name="Freeform 12"/>
            <p:cNvSpPr>
              <a:spLocks/>
            </p:cNvSpPr>
            <p:nvPr/>
          </p:nvSpPr>
          <p:spPr bwMode="auto">
            <a:xfrm flipH="1">
              <a:off x="432" y="638"/>
              <a:ext cx="4848" cy="2386"/>
            </a:xfrm>
            <a:custGeom>
              <a:avLst/>
              <a:gdLst>
                <a:gd name="T0" fmla="*/ 0 w 4848"/>
                <a:gd name="T1" fmla="*/ 2147483647 h 240"/>
                <a:gd name="T2" fmla="*/ 2928 w 4848"/>
                <a:gd name="T3" fmla="*/ 2147483647 h 240"/>
                <a:gd name="T4" fmla="*/ 4848 w 4848"/>
                <a:gd name="T5" fmla="*/ 0 h 240"/>
                <a:gd name="T6" fmla="*/ 0 60000 65536"/>
                <a:gd name="T7" fmla="*/ 0 60000 65536"/>
                <a:gd name="T8" fmla="*/ 0 60000 65536"/>
                <a:gd name="T9" fmla="*/ 0 w 4848"/>
                <a:gd name="T10" fmla="*/ 0 h 240"/>
                <a:gd name="T11" fmla="*/ 4848 w 4848"/>
                <a:gd name="T12" fmla="*/ 240 h 240"/>
              </a:gdLst>
              <a:ahLst/>
              <a:cxnLst>
                <a:cxn ang="T6">
                  <a:pos x="T0" y="T1"/>
                </a:cxn>
                <a:cxn ang="T7">
                  <a:pos x="T2" y="T3"/>
                </a:cxn>
                <a:cxn ang="T8">
                  <a:pos x="T4" y="T5"/>
                </a:cxn>
              </a:cxnLst>
              <a:rect l="T9" t="T10" r="T11" b="T12"/>
              <a:pathLst>
                <a:path w="4848" h="240">
                  <a:moveTo>
                    <a:pt x="0" y="240"/>
                  </a:moveTo>
                  <a:cubicBezTo>
                    <a:pt x="1060" y="236"/>
                    <a:pt x="2120" y="232"/>
                    <a:pt x="2928" y="192"/>
                  </a:cubicBezTo>
                  <a:cubicBezTo>
                    <a:pt x="3736" y="152"/>
                    <a:pt x="4292" y="76"/>
                    <a:pt x="4848" y="0"/>
                  </a:cubicBezTo>
                </a:path>
              </a:pathLst>
            </a:custGeom>
            <a:noFill/>
            <a:ln w="38100">
              <a:solidFill>
                <a:srgbClr val="000066"/>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1" name="Group 13"/>
            <p:cNvGrpSpPr>
              <a:grpSpLocks/>
            </p:cNvGrpSpPr>
            <p:nvPr/>
          </p:nvGrpSpPr>
          <p:grpSpPr bwMode="auto">
            <a:xfrm>
              <a:off x="720" y="1152"/>
              <a:ext cx="4704" cy="1920"/>
              <a:chOff x="336" y="1584"/>
              <a:chExt cx="5232" cy="2112"/>
            </a:xfrm>
          </p:grpSpPr>
          <p:sp>
            <p:nvSpPr>
              <p:cNvPr id="21" name="Freeform 14"/>
              <p:cNvSpPr>
                <a:spLocks/>
              </p:cNvSpPr>
              <p:nvPr/>
            </p:nvSpPr>
            <p:spPr bwMode="auto">
              <a:xfrm>
                <a:off x="1152" y="1584"/>
                <a:ext cx="4416" cy="2112"/>
              </a:xfrm>
              <a:custGeom>
                <a:avLst/>
                <a:gdLst>
                  <a:gd name="T0" fmla="*/ 0 w 4848"/>
                  <a:gd name="T1" fmla="*/ 2147483647 h 240"/>
                  <a:gd name="T2" fmla="*/ 870 w 4848"/>
                  <a:gd name="T3" fmla="*/ 2147483647 h 240"/>
                  <a:gd name="T4" fmla="*/ 1440 w 4848"/>
                  <a:gd name="T5" fmla="*/ 0 h 240"/>
                  <a:gd name="T6" fmla="*/ 0 60000 65536"/>
                  <a:gd name="T7" fmla="*/ 0 60000 65536"/>
                  <a:gd name="T8" fmla="*/ 0 60000 65536"/>
                  <a:gd name="T9" fmla="*/ 0 w 4848"/>
                  <a:gd name="T10" fmla="*/ 0 h 240"/>
                  <a:gd name="T11" fmla="*/ 4848 w 4848"/>
                  <a:gd name="T12" fmla="*/ 240 h 240"/>
                </a:gdLst>
                <a:ahLst/>
                <a:cxnLst>
                  <a:cxn ang="T6">
                    <a:pos x="T0" y="T1"/>
                  </a:cxn>
                  <a:cxn ang="T7">
                    <a:pos x="T2" y="T3"/>
                  </a:cxn>
                  <a:cxn ang="T8">
                    <a:pos x="T4" y="T5"/>
                  </a:cxn>
                </a:cxnLst>
                <a:rect l="T9" t="T10" r="T11" b="T12"/>
                <a:pathLst>
                  <a:path w="4848" h="240">
                    <a:moveTo>
                      <a:pt x="0" y="240"/>
                    </a:moveTo>
                    <a:cubicBezTo>
                      <a:pt x="1060" y="236"/>
                      <a:pt x="2120" y="232"/>
                      <a:pt x="2928" y="192"/>
                    </a:cubicBezTo>
                    <a:cubicBezTo>
                      <a:pt x="3736" y="152"/>
                      <a:pt x="4292" y="76"/>
                      <a:pt x="4848" y="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Line 15"/>
              <p:cNvSpPr>
                <a:spLocks noChangeShapeType="1"/>
              </p:cNvSpPr>
              <p:nvPr/>
            </p:nvSpPr>
            <p:spPr bwMode="auto">
              <a:xfrm flipH="1">
                <a:off x="336" y="3696"/>
                <a:ext cx="816"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Text Box 16"/>
            <p:cNvSpPr txBox="1">
              <a:spLocks noChangeArrowheads="1"/>
            </p:cNvSpPr>
            <p:nvPr/>
          </p:nvSpPr>
          <p:spPr bwMode="auto">
            <a:xfrm>
              <a:off x="5136" y="3171"/>
              <a:ext cx="409" cy="197"/>
            </a:xfrm>
            <a:prstGeom prst="rect">
              <a:avLst/>
            </a:prstGeom>
            <a:noFill/>
            <a:ln>
              <a:noFill/>
            </a:ln>
            <a:effectLst/>
            <a:extLst/>
          </p:spPr>
          <p:txBody>
            <a:bodyPr>
              <a:spAutoFit/>
            </a:bodyPr>
            <a:lstStyle/>
            <a:p>
              <a:pPr eaLnBrk="0" hangingPunct="0">
                <a:lnSpc>
                  <a:spcPct val="90000"/>
                </a:lnSpc>
                <a:defRPr/>
              </a:pPr>
              <a:r>
                <a:rPr lang="en-US" b="1">
                  <a:effectLst>
                    <a:outerShdw blurRad="38100" dist="38100" dir="2700000" algn="tl">
                      <a:srgbClr val="C0C0C0"/>
                    </a:outerShdw>
                  </a:effectLst>
                  <a:latin typeface="Arial" charset="0"/>
                  <a:cs typeface="Arial" charset="0"/>
                </a:rPr>
                <a:t>9</a:t>
              </a:r>
            </a:p>
          </p:txBody>
        </p:sp>
        <p:sp>
          <p:nvSpPr>
            <p:cNvPr id="13" name="Text Box 17"/>
            <p:cNvSpPr txBox="1">
              <a:spLocks noChangeArrowheads="1"/>
            </p:cNvSpPr>
            <p:nvPr/>
          </p:nvSpPr>
          <p:spPr bwMode="auto">
            <a:xfrm>
              <a:off x="336" y="3170"/>
              <a:ext cx="4800" cy="215"/>
            </a:xfrm>
            <a:prstGeom prst="rect">
              <a:avLst/>
            </a:prstGeom>
            <a:noFill/>
            <a:ln>
              <a:noFill/>
            </a:ln>
            <a:effectLst/>
            <a:extLst/>
          </p:spPr>
          <p:txBody>
            <a:bodyPr>
              <a:spAutoFit/>
            </a:bodyPr>
            <a:lstStyle/>
            <a:p>
              <a:pPr eaLnBrk="0" hangingPunct="0">
                <a:lnSpc>
                  <a:spcPct val="90000"/>
                </a:lnSpc>
                <a:defRPr/>
              </a:pPr>
              <a:r>
                <a:rPr lang="en-US" b="1" dirty="0">
                  <a:effectLst>
                    <a:outerShdw blurRad="38100" dist="38100" dir="2700000" algn="tl">
                      <a:srgbClr val="C0C0C0"/>
                    </a:outerShdw>
                  </a:effectLst>
                  <a:latin typeface="Arial" charset="0"/>
                  <a:cs typeface="Arial" charset="0"/>
                </a:rPr>
                <a:t>1             2              3              4               5              6                7         </a:t>
              </a:r>
              <a:r>
                <a:rPr lang="en-US" b="1" dirty="0" smtClean="0">
                  <a:effectLst>
                    <a:outerShdw blurRad="38100" dist="38100" dir="2700000" algn="tl">
                      <a:srgbClr val="C0C0C0"/>
                    </a:outerShdw>
                  </a:effectLst>
                  <a:latin typeface="Arial" charset="0"/>
                  <a:cs typeface="Arial" charset="0"/>
                </a:rPr>
                <a:t>  </a:t>
              </a:r>
              <a:r>
                <a:rPr lang="en-US" b="1" dirty="0">
                  <a:effectLst>
                    <a:outerShdw blurRad="38100" dist="38100" dir="2700000" algn="tl">
                      <a:srgbClr val="C0C0C0"/>
                    </a:outerShdw>
                  </a:effectLst>
                  <a:latin typeface="Arial" charset="0"/>
                  <a:cs typeface="Arial" charset="0"/>
                </a:rPr>
                <a:t>8</a:t>
              </a:r>
            </a:p>
          </p:txBody>
        </p:sp>
        <p:sp>
          <p:nvSpPr>
            <p:cNvPr id="14" name="Line 18"/>
            <p:cNvSpPr>
              <a:spLocks noChangeShapeType="1"/>
            </p:cNvSpPr>
            <p:nvPr/>
          </p:nvSpPr>
          <p:spPr bwMode="auto">
            <a:xfrm>
              <a:off x="288" y="3123"/>
              <a:ext cx="5376" cy="0"/>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Text Box 19"/>
            <p:cNvSpPr txBox="1">
              <a:spLocks noChangeArrowheads="1"/>
            </p:cNvSpPr>
            <p:nvPr/>
          </p:nvSpPr>
          <p:spPr bwMode="auto">
            <a:xfrm>
              <a:off x="4944" y="3456"/>
              <a:ext cx="409" cy="215"/>
            </a:xfrm>
            <a:prstGeom prst="rect">
              <a:avLst/>
            </a:prstGeom>
            <a:noFill/>
            <a:ln>
              <a:noFill/>
            </a:ln>
            <a:effectLst/>
            <a:extLst/>
          </p:spPr>
          <p:txBody>
            <a:bodyPr>
              <a:spAutoFit/>
            </a:bodyPr>
            <a:lstStyle/>
            <a:p>
              <a:pPr algn="ctr" eaLnBrk="0" hangingPunct="0">
                <a:lnSpc>
                  <a:spcPct val="90000"/>
                </a:lnSpc>
                <a:defRPr/>
              </a:pPr>
              <a:r>
                <a:rPr lang="en-US" sz="1800" b="1" dirty="0" smtClean="0">
                  <a:effectLst>
                    <a:outerShdw blurRad="38100" dist="38100" dir="2700000" algn="tl">
                      <a:srgbClr val="C0C0C0"/>
                    </a:outerShdw>
                  </a:effectLst>
                  <a:latin typeface="Arial" charset="0"/>
                  <a:cs typeface="Arial" charset="0"/>
                </a:rPr>
                <a:t>TRL</a:t>
              </a:r>
              <a:endParaRPr lang="en-US" sz="1800" b="1" dirty="0">
                <a:effectLst>
                  <a:outerShdw blurRad="38100" dist="38100" dir="2700000" algn="tl">
                    <a:srgbClr val="C0C0C0"/>
                  </a:outerShdw>
                </a:effectLst>
                <a:latin typeface="Arial" charset="0"/>
                <a:cs typeface="Arial" charset="0"/>
              </a:endParaRPr>
            </a:p>
          </p:txBody>
        </p:sp>
        <p:sp>
          <p:nvSpPr>
            <p:cNvPr id="16" name="Text Box 20"/>
            <p:cNvSpPr txBox="1">
              <a:spLocks noChangeArrowheads="1"/>
            </p:cNvSpPr>
            <p:nvPr/>
          </p:nvSpPr>
          <p:spPr bwMode="auto">
            <a:xfrm rot="16200000">
              <a:off x="5012" y="1647"/>
              <a:ext cx="1075" cy="233"/>
            </a:xfrm>
            <a:prstGeom prst="rect">
              <a:avLst/>
            </a:prstGeom>
            <a:noFill/>
            <a:ln>
              <a:noFill/>
            </a:ln>
            <a:effectLst/>
            <a:extLst/>
          </p:spPr>
          <p:txBody>
            <a:bodyPr>
              <a:spAutoFit/>
            </a:bodyPr>
            <a:lstStyle/>
            <a:p>
              <a:pPr eaLnBrk="0" hangingPunct="0">
                <a:defRPr/>
              </a:pPr>
              <a:r>
                <a:rPr lang="en-US" sz="1800" b="1">
                  <a:solidFill>
                    <a:srgbClr val="FF0000"/>
                  </a:solidFill>
                  <a:effectLst>
                    <a:outerShdw blurRad="38100" dist="38100" dir="2700000" algn="tl">
                      <a:srgbClr val="C0C0C0"/>
                    </a:outerShdw>
                  </a:effectLst>
                  <a:latin typeface="Arial" charset="0"/>
                  <a:cs typeface="Arial" charset="0"/>
                </a:rPr>
                <a:t>Peran Swasta</a:t>
              </a:r>
            </a:p>
          </p:txBody>
        </p:sp>
        <p:sp>
          <p:nvSpPr>
            <p:cNvPr id="17" name="Text Box 21"/>
            <p:cNvSpPr txBox="1">
              <a:spLocks noChangeArrowheads="1"/>
            </p:cNvSpPr>
            <p:nvPr/>
          </p:nvSpPr>
          <p:spPr bwMode="auto">
            <a:xfrm>
              <a:off x="480" y="336"/>
              <a:ext cx="1584" cy="366"/>
            </a:xfrm>
            <a:prstGeom prst="rect">
              <a:avLst/>
            </a:prstGeom>
            <a:noFill/>
            <a:ln>
              <a:noFill/>
            </a:ln>
            <a:effectLst/>
            <a:extLst/>
          </p:spPr>
          <p:txBody>
            <a:bodyPr>
              <a:spAutoFit/>
            </a:bodyPr>
            <a:lstStyle/>
            <a:p>
              <a:pPr algn="ctr" eaLnBrk="0" hangingPunct="0">
                <a:defRPr/>
              </a:pPr>
              <a:r>
                <a:rPr lang="en-US" b="1">
                  <a:solidFill>
                    <a:srgbClr val="009999"/>
                  </a:solidFill>
                  <a:effectLst>
                    <a:outerShdw blurRad="38100" dist="38100" dir="2700000" algn="tl">
                      <a:srgbClr val="C0C0C0"/>
                    </a:outerShdw>
                  </a:effectLst>
                  <a:latin typeface="Arial" charset="0"/>
                  <a:cs typeface="Arial" charset="0"/>
                </a:rPr>
                <a:t>Risiko teknis &amp; komersial relatif tinggi</a:t>
              </a:r>
            </a:p>
          </p:txBody>
        </p:sp>
        <p:sp>
          <p:nvSpPr>
            <p:cNvPr id="18" name="Line 22"/>
            <p:cNvSpPr>
              <a:spLocks noChangeShapeType="1"/>
            </p:cNvSpPr>
            <p:nvPr/>
          </p:nvSpPr>
          <p:spPr bwMode="auto">
            <a:xfrm>
              <a:off x="3840" y="758"/>
              <a:ext cx="1392" cy="0"/>
            </a:xfrm>
            <a:prstGeom prst="line">
              <a:avLst/>
            </a:prstGeom>
            <a:noFill/>
            <a:ln w="28575">
              <a:solidFill>
                <a:srgbClr val="009999"/>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9" name="Line 23"/>
            <p:cNvSpPr>
              <a:spLocks noChangeShapeType="1"/>
            </p:cNvSpPr>
            <p:nvPr/>
          </p:nvSpPr>
          <p:spPr bwMode="auto">
            <a:xfrm flipH="1">
              <a:off x="576" y="758"/>
              <a:ext cx="1392" cy="0"/>
            </a:xfrm>
            <a:prstGeom prst="line">
              <a:avLst/>
            </a:prstGeom>
            <a:noFill/>
            <a:ln w="28575">
              <a:solidFill>
                <a:srgbClr val="009999"/>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0" name="AutoShape 24"/>
            <p:cNvSpPr>
              <a:spLocks noChangeArrowheads="1"/>
            </p:cNvSpPr>
            <p:nvPr/>
          </p:nvSpPr>
          <p:spPr bwMode="auto">
            <a:xfrm>
              <a:off x="3224" y="3270"/>
              <a:ext cx="192" cy="188"/>
            </a:xfrm>
            <a:prstGeom prst="upArrow">
              <a:avLst>
                <a:gd name="adj1" fmla="val 50000"/>
                <a:gd name="adj2" fmla="val 33333"/>
              </a:avLst>
            </a:prstGeom>
            <a:solidFill>
              <a:srgbClr val="6600FF"/>
            </a:solidFill>
            <a:ln w="9525">
              <a:solidFill>
                <a:schemeClr val="tx1"/>
              </a:solidFill>
              <a:miter lim="800000"/>
              <a:headEnd/>
              <a:tailEnd/>
            </a:ln>
          </p:spPr>
          <p:txBody>
            <a:bodyPr vert="eaVert" wrap="none" anchor="ctr"/>
            <a:lstStyle/>
            <a:p>
              <a:endParaRPr lang="en-US" sz="1800"/>
            </a:p>
          </p:txBody>
        </p:sp>
      </p:grpSp>
      <p:sp>
        <p:nvSpPr>
          <p:cNvPr id="23" name="TextBox 22"/>
          <p:cNvSpPr txBox="1"/>
          <p:nvPr/>
        </p:nvSpPr>
        <p:spPr>
          <a:xfrm>
            <a:off x="3352800" y="3886200"/>
            <a:ext cx="2400850"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smtClean="0"/>
              <a:t>Peran</a:t>
            </a:r>
            <a:r>
              <a:rPr lang="en-US" sz="2800" dirty="0" smtClean="0"/>
              <a:t> BP3Iptek</a:t>
            </a:r>
            <a:endParaRPr lang="en-US" sz="2800" dirty="0"/>
          </a:p>
        </p:txBody>
      </p:sp>
      <p:sp>
        <p:nvSpPr>
          <p:cNvPr id="24" name="Right Arrow 23"/>
          <p:cNvSpPr/>
          <p:nvPr/>
        </p:nvSpPr>
        <p:spPr>
          <a:xfrm>
            <a:off x="4139695" y="4495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2034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Content Placeholder 2"/>
          <p:cNvSpPr>
            <a:spLocks/>
          </p:cNvSpPr>
          <p:nvPr/>
        </p:nvSpPr>
        <p:spPr bwMode="auto">
          <a:xfrm>
            <a:off x="790561" y="1371056"/>
            <a:ext cx="7837920" cy="529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7" tIns="41454" rIns="82907" bIns="41454"/>
          <a:lstStyle>
            <a:lvl1pPr marL="608013" indent="-608013" defTabSz="912813">
              <a:defRPr>
                <a:solidFill>
                  <a:schemeClr val="bg1"/>
                </a:solidFill>
                <a:latin typeface="Luxi Sans" pitchFamily="16" charset="0"/>
                <a:cs typeface="Arial" panose="020B0604020202020204" pitchFamily="34" charset="0"/>
              </a:defRPr>
            </a:lvl1pPr>
            <a:lvl2pPr marL="742950" indent="-285750" defTabSz="912813">
              <a:defRPr>
                <a:solidFill>
                  <a:schemeClr val="bg1"/>
                </a:solidFill>
                <a:latin typeface="Luxi Sans" pitchFamily="16" charset="0"/>
                <a:cs typeface="Arial" panose="020B0604020202020204" pitchFamily="34" charset="0"/>
              </a:defRPr>
            </a:lvl2pPr>
            <a:lvl3pPr marL="1143000" indent="-228600" defTabSz="912813">
              <a:defRPr>
                <a:solidFill>
                  <a:schemeClr val="bg1"/>
                </a:solidFill>
                <a:latin typeface="Luxi Sans" pitchFamily="16" charset="0"/>
                <a:cs typeface="Arial" panose="020B0604020202020204" pitchFamily="34" charset="0"/>
              </a:defRPr>
            </a:lvl3pPr>
            <a:lvl4pPr marL="1600200" indent="-228600" defTabSz="912813">
              <a:defRPr>
                <a:solidFill>
                  <a:schemeClr val="bg1"/>
                </a:solidFill>
                <a:latin typeface="Luxi Sans" pitchFamily="16" charset="0"/>
                <a:cs typeface="Arial" panose="020B0604020202020204" pitchFamily="34" charset="0"/>
              </a:defRPr>
            </a:lvl4pPr>
            <a:lvl5pPr marL="2057400" indent="-228600" defTabSz="912813">
              <a:defRPr>
                <a:solidFill>
                  <a:schemeClr val="bg1"/>
                </a:solidFill>
                <a:latin typeface="Luxi Sans" pitchFamily="16" charset="0"/>
                <a:cs typeface="Arial" panose="020B0604020202020204" pitchFamily="34" charset="0"/>
              </a:defRPr>
            </a:lvl5pPr>
            <a:lvl6pPr marL="2514600" indent="-228600" defTabSz="912813" eaLnBrk="0" fontAlgn="base" hangingPunct="0">
              <a:spcBef>
                <a:spcPct val="0"/>
              </a:spcBef>
              <a:spcAft>
                <a:spcPct val="0"/>
              </a:spcAft>
              <a:defRPr>
                <a:solidFill>
                  <a:schemeClr val="bg1"/>
                </a:solidFill>
                <a:latin typeface="Luxi Sans" pitchFamily="16" charset="0"/>
                <a:cs typeface="Arial" panose="020B0604020202020204" pitchFamily="34" charset="0"/>
              </a:defRPr>
            </a:lvl6pPr>
            <a:lvl7pPr marL="2971800" indent="-228600" defTabSz="912813" eaLnBrk="0" fontAlgn="base" hangingPunct="0">
              <a:spcBef>
                <a:spcPct val="0"/>
              </a:spcBef>
              <a:spcAft>
                <a:spcPct val="0"/>
              </a:spcAft>
              <a:defRPr>
                <a:solidFill>
                  <a:schemeClr val="bg1"/>
                </a:solidFill>
                <a:latin typeface="Luxi Sans" pitchFamily="16" charset="0"/>
                <a:cs typeface="Arial" panose="020B0604020202020204" pitchFamily="34" charset="0"/>
              </a:defRPr>
            </a:lvl7pPr>
            <a:lvl8pPr marL="3429000" indent="-228600" defTabSz="912813" eaLnBrk="0" fontAlgn="base" hangingPunct="0">
              <a:spcBef>
                <a:spcPct val="0"/>
              </a:spcBef>
              <a:spcAft>
                <a:spcPct val="0"/>
              </a:spcAft>
              <a:defRPr>
                <a:solidFill>
                  <a:schemeClr val="bg1"/>
                </a:solidFill>
                <a:latin typeface="Luxi Sans" pitchFamily="16" charset="0"/>
                <a:cs typeface="Arial" panose="020B0604020202020204" pitchFamily="34" charset="0"/>
              </a:defRPr>
            </a:lvl8pPr>
            <a:lvl9pPr marL="3886200" indent="-228600" defTabSz="912813" eaLnBrk="0" fontAlgn="base" hangingPunct="0">
              <a:spcBef>
                <a:spcPct val="0"/>
              </a:spcBef>
              <a:spcAft>
                <a:spcPct val="0"/>
              </a:spcAft>
              <a:defRPr>
                <a:solidFill>
                  <a:schemeClr val="bg1"/>
                </a:solidFill>
                <a:latin typeface="Luxi Sans" pitchFamily="16" charset="0"/>
                <a:cs typeface="Arial" panose="020B0604020202020204" pitchFamily="34" charset="0"/>
              </a:defRPr>
            </a:lvl9pPr>
          </a:lstStyle>
          <a:p>
            <a:pPr algn="just" fontAlgn="base">
              <a:spcBef>
                <a:spcPct val="20000"/>
              </a:spcBef>
              <a:spcAft>
                <a:spcPct val="0"/>
              </a:spcAft>
              <a:buClr>
                <a:srgbClr val="000000"/>
              </a:buClr>
              <a:buSzPct val="100000"/>
              <a:buFont typeface="Calibri" panose="020F0502020204030204" pitchFamily="34" charset="0"/>
              <a:buAutoNum type="alphaLcPeriod"/>
            </a:pPr>
            <a:r>
              <a:rPr lang="en-US" sz="2000" i="1" dirty="0" err="1">
                <a:solidFill>
                  <a:srgbClr val="000000"/>
                </a:solidFill>
                <a:latin typeface="Arial" panose="020B0604020202020204" pitchFamily="34" charset="0"/>
              </a:rPr>
              <a:t>Kesatu</a:t>
            </a:r>
            <a:r>
              <a:rPr lang="en-US" sz="2000" i="1" dirty="0">
                <a:solidFill>
                  <a:srgbClr val="000000"/>
                </a:solidFill>
                <a:latin typeface="Arial" panose="020B0604020202020204" pitchFamily="34" charset="0"/>
              </a:rPr>
              <a:t>,</a:t>
            </a:r>
            <a:r>
              <a:rPr lang="en-US" sz="2000" dirty="0">
                <a:solidFill>
                  <a:srgbClr val="000000"/>
                </a:solidFill>
                <a:latin typeface="Arial" panose="020B0604020202020204" pitchFamily="34" charset="0"/>
              </a:rPr>
              <a:t> </a:t>
            </a:r>
            <a:r>
              <a:rPr lang="id-ID" sz="2000" dirty="0">
                <a:solidFill>
                  <a:srgbClr val="000000"/>
                </a:solidFill>
                <a:latin typeface="Arial" panose="020B0604020202020204" pitchFamily="34" charset="0"/>
              </a:rPr>
              <a:t>implementasi AEC berpotensi menjadikan Indonesia sekedar pemasok energi dan bahan baku bagi industrilasasi di kawasan ASEAN, sehingga manfaat yang diperoleh dari kekayaan sumber daya alam mininal.</a:t>
            </a:r>
            <a:endParaRPr lang="en-US" sz="2000" dirty="0">
              <a:solidFill>
                <a:srgbClr val="000000"/>
              </a:solidFill>
              <a:latin typeface="Arial" panose="020B0604020202020204" pitchFamily="34" charset="0"/>
            </a:endParaRPr>
          </a:p>
          <a:p>
            <a:pPr algn="just" fontAlgn="base">
              <a:spcBef>
                <a:spcPct val="20000"/>
              </a:spcBef>
              <a:spcAft>
                <a:spcPct val="0"/>
              </a:spcAft>
              <a:buClr>
                <a:srgbClr val="000000"/>
              </a:buClr>
              <a:buSzPct val="100000"/>
              <a:buFont typeface="Calibri" panose="020F0502020204030204" pitchFamily="34" charset="0"/>
              <a:buAutoNum type="alphaLcPeriod"/>
            </a:pPr>
            <a:r>
              <a:rPr lang="en-US" sz="2000" i="1" dirty="0" err="1">
                <a:solidFill>
                  <a:srgbClr val="000000"/>
                </a:solidFill>
                <a:latin typeface="Arial" panose="020B0604020202020204" pitchFamily="34" charset="0"/>
              </a:rPr>
              <a:t>Kedua</a:t>
            </a:r>
            <a:r>
              <a:rPr lang="en-US" sz="2000" i="1" dirty="0">
                <a:solidFill>
                  <a:srgbClr val="000000"/>
                </a:solidFill>
                <a:latin typeface="Arial" panose="020B0604020202020204" pitchFamily="34" charset="0"/>
              </a:rPr>
              <a:t>,</a:t>
            </a:r>
            <a:r>
              <a:rPr lang="en-US" sz="2000" dirty="0">
                <a:solidFill>
                  <a:srgbClr val="000000"/>
                </a:solidFill>
                <a:latin typeface="Arial" panose="020B0604020202020204" pitchFamily="34" charset="0"/>
              </a:rPr>
              <a:t> m</a:t>
            </a:r>
            <a:r>
              <a:rPr lang="id-ID" sz="2000" dirty="0">
                <a:solidFill>
                  <a:srgbClr val="000000"/>
                </a:solidFill>
                <a:latin typeface="Arial" panose="020B0604020202020204" pitchFamily="34" charset="0"/>
              </a:rPr>
              <a:t>elebarnya </a:t>
            </a:r>
            <a:r>
              <a:rPr lang="nn-NO" sz="2000" dirty="0">
                <a:solidFill>
                  <a:srgbClr val="000000"/>
                </a:solidFill>
                <a:latin typeface="Arial" panose="020B0604020202020204" pitchFamily="34" charset="0"/>
              </a:rPr>
              <a:t>defisit perdagangan jasa seiring peningkatan perdagangan barang.</a:t>
            </a:r>
          </a:p>
          <a:p>
            <a:pPr algn="just" fontAlgn="base">
              <a:spcBef>
                <a:spcPct val="20000"/>
              </a:spcBef>
              <a:spcAft>
                <a:spcPct val="0"/>
              </a:spcAft>
              <a:buClr>
                <a:srgbClr val="000000"/>
              </a:buClr>
              <a:buSzPct val="100000"/>
              <a:buFont typeface="Calibri" panose="020F0502020204030204" pitchFamily="34" charset="0"/>
              <a:buAutoNum type="alphaLcPeriod"/>
            </a:pPr>
            <a:r>
              <a:rPr lang="id-ID" sz="2000" i="1" dirty="0">
                <a:solidFill>
                  <a:prstClr val="black"/>
                </a:solidFill>
                <a:latin typeface="Arial" panose="020B0604020202020204" pitchFamily="34" charset="0"/>
              </a:rPr>
              <a:t>Ketiga, </a:t>
            </a:r>
            <a:r>
              <a:rPr lang="id-ID" sz="2000" dirty="0">
                <a:solidFill>
                  <a:prstClr val="black"/>
                </a:solidFill>
                <a:latin typeface="Arial" panose="020B0604020202020204" pitchFamily="34" charset="0"/>
              </a:rPr>
              <a:t>implementasi AEC juga akan membebaskan aliran tenaga kerja sehingga harus mengantisipasi dengan menyiapkan strategi karena potensi membanjirnya Tenaga Kerja Asing (TKA) akan berdampak pada naiknya remitansi TKA yang saat ini pertumbuhannya lebih tinggi daripada remitansi TKI. Akibatnya, ada beban tambahan yaitu dalam menjaga neraca transaksi berjalan dan mengatasi masalah pengangguran.</a:t>
            </a:r>
            <a:endParaRPr lang="en-US" sz="2000" dirty="0">
              <a:solidFill>
                <a:prstClr val="black"/>
              </a:solidFill>
              <a:latin typeface="Arial" panose="020B0604020202020204" pitchFamily="34" charset="0"/>
            </a:endParaRPr>
          </a:p>
          <a:p>
            <a:pPr algn="just" fontAlgn="base">
              <a:spcBef>
                <a:spcPct val="20000"/>
              </a:spcBef>
              <a:spcAft>
                <a:spcPct val="0"/>
              </a:spcAft>
              <a:buClr>
                <a:srgbClr val="000000"/>
              </a:buClr>
              <a:buSzPct val="100000"/>
              <a:buFont typeface="Calibri" panose="020F0502020204030204" pitchFamily="34" charset="0"/>
              <a:buAutoNum type="alphaLcPeriod"/>
            </a:pPr>
            <a:r>
              <a:rPr lang="id-ID" sz="2000" i="1" dirty="0">
                <a:solidFill>
                  <a:prstClr val="black"/>
                </a:solidFill>
                <a:latin typeface="Arial" panose="020B0604020202020204" pitchFamily="34" charset="0"/>
              </a:rPr>
              <a:t>Keempat, </a:t>
            </a:r>
            <a:r>
              <a:rPr lang="id-ID" sz="2000" dirty="0">
                <a:solidFill>
                  <a:prstClr val="black"/>
                </a:solidFill>
                <a:latin typeface="Arial" panose="020B0604020202020204" pitchFamily="34" charset="0"/>
              </a:rPr>
              <a:t>implementasi AEC akan mendorong masuknya investasi ke Indonesia dari dalam dan luar ASEAN</a:t>
            </a:r>
            <a:r>
              <a:rPr lang="en-US" sz="2000" dirty="0">
                <a:solidFill>
                  <a:prstClr val="black"/>
                </a:solidFill>
                <a:latin typeface="Arial" panose="020B0604020202020204" pitchFamily="34" charset="0"/>
              </a:rPr>
              <a:t>.</a:t>
            </a:r>
            <a:endParaRPr lang="id-ID" sz="2000" i="1" dirty="0">
              <a:solidFill>
                <a:prstClr val="black"/>
              </a:solidFill>
              <a:latin typeface="Arial" panose="020B0604020202020204" pitchFamily="34" charset="0"/>
            </a:endParaRPr>
          </a:p>
          <a:p>
            <a:pPr algn="just" fontAlgn="base">
              <a:spcBef>
                <a:spcPct val="20000"/>
              </a:spcBef>
              <a:spcAft>
                <a:spcPct val="0"/>
              </a:spcAft>
              <a:buClr>
                <a:srgbClr val="000000"/>
              </a:buClr>
              <a:buSzPct val="100000"/>
              <a:buFont typeface="Calibri" panose="020F0502020204030204" pitchFamily="34" charset="0"/>
              <a:buAutoNum type="alphaLcPeriod"/>
            </a:pPr>
            <a:endParaRPr lang="id-ID" sz="2000" i="1" dirty="0">
              <a:solidFill>
                <a:srgbClr val="000000"/>
              </a:solidFill>
              <a:latin typeface="Arial" panose="020B0604020202020204" pitchFamily="34" charset="0"/>
            </a:endParaRPr>
          </a:p>
        </p:txBody>
      </p:sp>
      <p:sp>
        <p:nvSpPr>
          <p:cNvPr id="6" name="Rectangle 2"/>
          <p:cNvSpPr>
            <a:spLocks noGrp="1" noChangeArrowheads="1"/>
          </p:cNvSpPr>
          <p:nvPr>
            <p:ph type="title"/>
          </p:nvPr>
        </p:nvSpPr>
        <p:spPr>
          <a:xfrm>
            <a:off x="457200" y="274638"/>
            <a:ext cx="8229600" cy="1143000"/>
          </a:xfrm>
        </p:spPr>
        <p:txBody>
          <a:bodyPr>
            <a:normAutofit/>
          </a:bodyPr>
          <a:lstStyle/>
          <a:p>
            <a:pPr algn="r" defTabSz="414547" eaLnBrk="1" hangingPunct="1">
              <a:defRPr/>
            </a:pPr>
            <a:r>
              <a:rPr lang="en-GB" sz="3200" b="1" dirty="0" err="1" smtClean="0">
                <a:solidFill>
                  <a:srgbClr val="000066"/>
                </a:solidFill>
                <a:effectLst>
                  <a:outerShdw blurRad="38100" dist="38100" dir="2700000" algn="tl">
                    <a:srgbClr val="C0C0C0"/>
                  </a:outerShdw>
                </a:effectLst>
                <a:latin typeface="Arial Narrow" pitchFamily="34" charset="0"/>
              </a:rPr>
              <a:t>Masyarakat</a:t>
            </a:r>
            <a:r>
              <a:rPr lang="en-GB" sz="3200" b="1" dirty="0" smtClean="0">
                <a:solidFill>
                  <a:srgbClr val="000066"/>
                </a:solidFill>
                <a:effectLst>
                  <a:outerShdw blurRad="38100" dist="38100" dir="2700000" algn="tl">
                    <a:srgbClr val="C0C0C0"/>
                  </a:outerShdw>
                </a:effectLst>
                <a:latin typeface="Arial Narrow" pitchFamily="34" charset="0"/>
              </a:rPr>
              <a:t> </a:t>
            </a:r>
            <a:r>
              <a:rPr lang="en-GB" sz="3200" b="1" dirty="0" err="1" smtClean="0">
                <a:solidFill>
                  <a:srgbClr val="000066"/>
                </a:solidFill>
                <a:effectLst>
                  <a:outerShdw blurRad="38100" dist="38100" dir="2700000" algn="tl">
                    <a:srgbClr val="C0C0C0"/>
                  </a:outerShdw>
                </a:effectLst>
                <a:latin typeface="Arial Narrow" pitchFamily="34" charset="0"/>
              </a:rPr>
              <a:t>Ekonomi</a:t>
            </a:r>
            <a:r>
              <a:rPr lang="en-GB" sz="3200" b="1" dirty="0" smtClean="0">
                <a:solidFill>
                  <a:srgbClr val="000066"/>
                </a:solidFill>
                <a:effectLst>
                  <a:outerShdw blurRad="38100" dist="38100" dir="2700000" algn="tl">
                    <a:srgbClr val="C0C0C0"/>
                  </a:outerShdw>
                </a:effectLst>
                <a:latin typeface="Arial Narrow" pitchFamily="34" charset="0"/>
              </a:rPr>
              <a:t> ASEAN 2015</a:t>
            </a:r>
            <a:r>
              <a:rPr lang="id-ID" sz="3200" b="1" dirty="0" smtClean="0">
                <a:solidFill>
                  <a:srgbClr val="000066"/>
                </a:solidFill>
                <a:effectLst>
                  <a:outerShdw blurRad="38100" dist="38100" dir="2700000" algn="tl">
                    <a:srgbClr val="C0C0C0"/>
                  </a:outerShdw>
                </a:effectLst>
                <a:latin typeface="Arial Narrow" pitchFamily="34" charset="0"/>
              </a:rPr>
              <a:t/>
            </a:r>
            <a:br>
              <a:rPr lang="id-ID" sz="3200" b="1" dirty="0" smtClean="0">
                <a:solidFill>
                  <a:srgbClr val="000066"/>
                </a:solidFill>
                <a:effectLst>
                  <a:outerShdw blurRad="38100" dist="38100" dir="2700000" algn="tl">
                    <a:srgbClr val="C0C0C0"/>
                  </a:outerShdw>
                </a:effectLst>
                <a:latin typeface="Arial Narrow" pitchFamily="34" charset="0"/>
              </a:rPr>
            </a:br>
            <a:r>
              <a:rPr lang="id-ID" sz="3200" b="1" dirty="0" smtClean="0">
                <a:solidFill>
                  <a:srgbClr val="000066"/>
                </a:solidFill>
                <a:effectLst>
                  <a:outerShdw blurRad="38100" dist="38100" dir="2700000" algn="tl">
                    <a:srgbClr val="C0C0C0"/>
                  </a:outerShdw>
                </a:effectLst>
                <a:latin typeface="Arial Narrow" pitchFamily="34" charset="0"/>
              </a:rPr>
              <a:t>Antisipasi</a:t>
            </a:r>
            <a:endParaRPr lang="en-US" sz="3200" b="1" dirty="0" smtClean="0">
              <a:solidFill>
                <a:srgbClr val="000066"/>
              </a:solidFill>
              <a:effectLst>
                <a:outerShdw blurRad="38100" dist="38100" dir="2700000" algn="tl">
                  <a:srgbClr val="C0C0C0"/>
                </a:outerShdw>
              </a:effectLst>
              <a:latin typeface="Arial Narrow" pitchFamily="34" charset="0"/>
            </a:endParaRPr>
          </a:p>
        </p:txBody>
      </p:sp>
    </p:spTree>
    <p:extLst>
      <p:ext uri="{BB962C8B-B14F-4D97-AF65-F5344CB8AC3E}">
        <p14:creationId xmlns:p14="http://schemas.microsoft.com/office/powerpoint/2010/main" val="25922146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609600"/>
            <a:ext cx="8229600" cy="685800"/>
          </a:xfrm>
        </p:spPr>
        <p:style>
          <a:lnRef idx="2">
            <a:schemeClr val="dk1"/>
          </a:lnRef>
          <a:fillRef idx="1">
            <a:schemeClr val="lt1"/>
          </a:fillRef>
          <a:effectRef idx="0">
            <a:schemeClr val="dk1"/>
          </a:effectRef>
          <a:fontRef idx="minor">
            <a:schemeClr val="dk1"/>
          </a:fontRef>
        </p:style>
        <p:txBody>
          <a:bodyPr>
            <a:noAutofit/>
          </a:bodyPr>
          <a:lstStyle/>
          <a:p>
            <a:pPr marL="0" lvl="1" indent="0">
              <a:lnSpc>
                <a:spcPct val="110000"/>
              </a:lnSpc>
              <a:buNone/>
            </a:pPr>
            <a:r>
              <a:rPr lang="en-US" sz="3200" dirty="0" err="1" smtClean="0"/>
              <a:t>Posisi</a:t>
            </a:r>
            <a:r>
              <a:rPr lang="en-US" sz="3200" dirty="0" smtClean="0"/>
              <a:t> BP3Iptek </a:t>
            </a:r>
            <a:r>
              <a:rPr lang="en-US" sz="3200" dirty="0" err="1" smtClean="0"/>
              <a:t>dalam</a:t>
            </a:r>
            <a:r>
              <a:rPr lang="en-US" sz="3200" dirty="0" smtClean="0"/>
              <a:t> </a:t>
            </a:r>
            <a:r>
              <a:rPr lang="en-US" sz="3200" dirty="0" err="1" smtClean="0"/>
              <a:t>tahapan</a:t>
            </a:r>
            <a:r>
              <a:rPr lang="en-US" sz="3200" dirty="0" smtClean="0"/>
              <a:t> </a:t>
            </a:r>
            <a:r>
              <a:rPr lang="en-US" sz="3200" dirty="0" err="1" smtClean="0"/>
              <a:t>Inovasi</a:t>
            </a:r>
            <a:r>
              <a:rPr lang="en-US" sz="3200" dirty="0" smtClean="0"/>
              <a:t> </a:t>
            </a:r>
            <a:endParaRPr lang="en-US" sz="36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44202" y="2133235"/>
            <a:ext cx="7685398" cy="4529919"/>
          </a:xfrm>
          <a:prstGeom prst="rect">
            <a:avLst/>
          </a:prstGeom>
        </p:spPr>
      </p:pic>
      <p:sp>
        <p:nvSpPr>
          <p:cNvPr id="5" name="TextBox 4"/>
          <p:cNvSpPr txBox="1"/>
          <p:nvPr/>
        </p:nvSpPr>
        <p:spPr>
          <a:xfrm>
            <a:off x="2590800" y="1656181"/>
            <a:ext cx="1831399" cy="58477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1600" dirty="0" err="1" smtClean="0"/>
              <a:t>Peran</a:t>
            </a:r>
            <a:r>
              <a:rPr lang="en-US" sz="1600" dirty="0" smtClean="0"/>
              <a:t> BP3Iptek:</a:t>
            </a:r>
          </a:p>
          <a:p>
            <a:r>
              <a:rPr lang="en-US" sz="1600" dirty="0" err="1" smtClean="0"/>
              <a:t>Mendorong</a:t>
            </a:r>
            <a:r>
              <a:rPr lang="en-US" sz="1600" dirty="0" smtClean="0"/>
              <a:t> STP/ TP</a:t>
            </a:r>
            <a:endParaRPr lang="en-US" sz="1600" dirty="0"/>
          </a:p>
        </p:txBody>
      </p:sp>
      <p:sp>
        <p:nvSpPr>
          <p:cNvPr id="7" name="Right Arrow 6"/>
          <p:cNvSpPr/>
          <p:nvPr/>
        </p:nvSpPr>
        <p:spPr>
          <a:xfrm>
            <a:off x="3124073" y="2362200"/>
            <a:ext cx="978408" cy="36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24381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494"/>
            <a:ext cx="8229600" cy="1143000"/>
          </a:xfrm>
        </p:spPr>
        <p:txBody>
          <a:bodyPr/>
          <a:lstStyle/>
          <a:p>
            <a:r>
              <a:rPr lang="en-US" dirty="0" err="1" smtClean="0"/>
              <a:t>Peran</a:t>
            </a:r>
            <a:r>
              <a:rPr lang="en-US" dirty="0" smtClean="0"/>
              <a:t> BP3Iptek </a:t>
            </a:r>
            <a:r>
              <a:rPr lang="en-US" dirty="0" err="1" smtClean="0"/>
              <a:t>dalam</a:t>
            </a:r>
            <a:r>
              <a:rPr lang="en-US" dirty="0" smtClean="0"/>
              <a:t> </a:t>
            </a:r>
            <a:r>
              <a:rPr lang="en-US" dirty="0" err="1" smtClean="0"/>
              <a:t>Sistem</a:t>
            </a:r>
            <a:r>
              <a:rPr lang="en-US" dirty="0" smtClean="0"/>
              <a:t> </a:t>
            </a:r>
            <a:r>
              <a:rPr lang="en-US" dirty="0" err="1" smtClean="0"/>
              <a:t>Inovasi</a:t>
            </a:r>
            <a:r>
              <a:rPr lang="en-US" dirty="0" smtClean="0"/>
              <a:t> Daerah</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066800" y="1219201"/>
            <a:ext cx="6858000" cy="5638800"/>
          </a:xfrm>
          <a:prstGeom prst="rect">
            <a:avLst/>
          </a:prstGeom>
        </p:spPr>
      </p:pic>
      <p:sp>
        <p:nvSpPr>
          <p:cNvPr id="4" name="TextBox 3"/>
          <p:cNvSpPr txBox="1"/>
          <p:nvPr/>
        </p:nvSpPr>
        <p:spPr>
          <a:xfrm>
            <a:off x="2971800" y="4191000"/>
            <a:ext cx="1110018"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err="1" smtClean="0"/>
              <a:t>Peran</a:t>
            </a:r>
            <a:r>
              <a:rPr lang="en-US" dirty="0" smtClean="0"/>
              <a:t> BP3 </a:t>
            </a:r>
            <a:r>
              <a:rPr lang="en-US" dirty="0" err="1" smtClean="0"/>
              <a:t>Iptek</a:t>
            </a:r>
            <a:endParaRPr lang="en-US" dirty="0"/>
          </a:p>
        </p:txBody>
      </p:sp>
      <p:cxnSp>
        <p:nvCxnSpPr>
          <p:cNvPr id="8" name="Elbow Connector 7"/>
          <p:cNvCxnSpPr/>
          <p:nvPr/>
        </p:nvCxnSpPr>
        <p:spPr>
          <a:xfrm>
            <a:off x="8991600" y="15240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743200" y="2514600"/>
            <a:ext cx="2514600" cy="32004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800600" y="4114800"/>
            <a:ext cx="228600" cy="228600"/>
          </a:xfrm>
          <a:prstGeom prst="mathMultiply">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2117554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Posisi</a:t>
            </a:r>
            <a:r>
              <a:rPr lang="en-US" i="1" dirty="0" smtClean="0"/>
              <a:t> </a:t>
            </a:r>
            <a:r>
              <a:rPr lang="en-US" dirty="0" smtClean="0"/>
              <a:t>BP3Iptek </a:t>
            </a:r>
            <a:r>
              <a:rPr lang="en-US" dirty="0" err="1" smtClean="0"/>
              <a:t>dan</a:t>
            </a:r>
            <a:r>
              <a:rPr lang="en-US" dirty="0" smtClean="0"/>
              <a:t> </a:t>
            </a:r>
            <a:r>
              <a:rPr lang="en-US" dirty="0" err="1" smtClean="0"/>
              <a:t>Lembaga</a:t>
            </a:r>
            <a:r>
              <a:rPr lang="en-US" dirty="0" smtClean="0"/>
              <a:t> </a:t>
            </a:r>
            <a:r>
              <a:rPr lang="en-US" dirty="0" err="1" smtClean="0"/>
              <a:t>Litbang</a:t>
            </a:r>
            <a:r>
              <a:rPr lang="en-US" dirty="0" smtClean="0"/>
              <a:t> </a:t>
            </a:r>
            <a:r>
              <a:rPr lang="en-US" dirty="0" err="1" smtClean="0"/>
              <a:t>lainnya</a:t>
            </a:r>
            <a:endParaRPr lang="en-US" dirty="0"/>
          </a:p>
        </p:txBody>
      </p:sp>
      <p:sp>
        <p:nvSpPr>
          <p:cNvPr id="3" name="Up-Down Arrow 2"/>
          <p:cNvSpPr/>
          <p:nvPr/>
        </p:nvSpPr>
        <p:spPr>
          <a:xfrm>
            <a:off x="4191000" y="1447800"/>
            <a:ext cx="304800" cy="5181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Right Arrow 3"/>
          <p:cNvSpPr/>
          <p:nvPr/>
        </p:nvSpPr>
        <p:spPr>
          <a:xfrm>
            <a:off x="457200" y="3657600"/>
            <a:ext cx="8077200" cy="30480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772400" y="3974068"/>
            <a:ext cx="780983" cy="584775"/>
          </a:xfrm>
          <a:prstGeom prst="rect">
            <a:avLst/>
          </a:prstGeom>
          <a:noFill/>
        </p:spPr>
        <p:txBody>
          <a:bodyPr wrap="none" rtlCol="0">
            <a:spAutoFit/>
          </a:bodyPr>
          <a:lstStyle/>
          <a:p>
            <a:r>
              <a:rPr lang="en-US" sz="3200" dirty="0" smtClean="0"/>
              <a:t>TRL</a:t>
            </a:r>
            <a:endParaRPr lang="en-US" sz="3200" dirty="0"/>
          </a:p>
        </p:txBody>
      </p:sp>
      <p:sp>
        <p:nvSpPr>
          <p:cNvPr id="6" name="TextBox 5"/>
          <p:cNvSpPr txBox="1"/>
          <p:nvPr/>
        </p:nvSpPr>
        <p:spPr>
          <a:xfrm>
            <a:off x="3120656" y="1438940"/>
            <a:ext cx="1179938" cy="584775"/>
          </a:xfrm>
          <a:prstGeom prst="rect">
            <a:avLst/>
          </a:prstGeom>
          <a:noFill/>
        </p:spPr>
        <p:txBody>
          <a:bodyPr wrap="none" rtlCol="0">
            <a:spAutoFit/>
          </a:bodyPr>
          <a:lstStyle/>
          <a:p>
            <a:r>
              <a:rPr lang="en-US" sz="3200" dirty="0" smtClean="0">
                <a:solidFill>
                  <a:schemeClr val="tx2"/>
                </a:solidFill>
              </a:rPr>
              <a:t>Scope</a:t>
            </a:r>
            <a:endParaRPr lang="en-US" sz="3200" dirty="0">
              <a:solidFill>
                <a:schemeClr val="tx2"/>
              </a:solidFill>
            </a:endParaRPr>
          </a:p>
        </p:txBody>
      </p:sp>
      <p:sp>
        <p:nvSpPr>
          <p:cNvPr id="7" name="TextBox 6"/>
          <p:cNvSpPr txBox="1"/>
          <p:nvPr/>
        </p:nvSpPr>
        <p:spPr>
          <a:xfrm>
            <a:off x="4465907" y="1254274"/>
            <a:ext cx="922112" cy="369332"/>
          </a:xfrm>
          <a:prstGeom prst="rect">
            <a:avLst/>
          </a:prstGeom>
          <a:noFill/>
        </p:spPr>
        <p:txBody>
          <a:bodyPr wrap="none" rtlCol="0">
            <a:spAutoFit/>
          </a:bodyPr>
          <a:lstStyle/>
          <a:p>
            <a:r>
              <a:rPr lang="en-US" dirty="0" smtClean="0">
                <a:solidFill>
                  <a:schemeClr val="tx2"/>
                </a:solidFill>
              </a:rPr>
              <a:t>General</a:t>
            </a:r>
            <a:endParaRPr lang="en-US" dirty="0">
              <a:solidFill>
                <a:schemeClr val="tx2"/>
              </a:solidFill>
            </a:endParaRPr>
          </a:p>
        </p:txBody>
      </p:sp>
      <p:sp>
        <p:nvSpPr>
          <p:cNvPr id="8" name="TextBox 7"/>
          <p:cNvSpPr txBox="1"/>
          <p:nvPr/>
        </p:nvSpPr>
        <p:spPr>
          <a:xfrm>
            <a:off x="4114799" y="6620908"/>
            <a:ext cx="2063385" cy="369332"/>
          </a:xfrm>
          <a:prstGeom prst="rect">
            <a:avLst/>
          </a:prstGeom>
          <a:noFill/>
        </p:spPr>
        <p:txBody>
          <a:bodyPr wrap="none" rtlCol="0">
            <a:spAutoFit/>
          </a:bodyPr>
          <a:lstStyle/>
          <a:p>
            <a:r>
              <a:rPr lang="en-US" dirty="0" smtClean="0">
                <a:solidFill>
                  <a:schemeClr val="tx2"/>
                </a:solidFill>
              </a:rPr>
              <a:t>Specific/ </a:t>
            </a:r>
            <a:r>
              <a:rPr lang="en-US" dirty="0" err="1" smtClean="0">
                <a:solidFill>
                  <a:schemeClr val="tx2"/>
                </a:solidFill>
              </a:rPr>
              <a:t>specialised</a:t>
            </a:r>
            <a:endParaRPr lang="en-US" dirty="0">
              <a:solidFill>
                <a:schemeClr val="tx2"/>
              </a:solidFill>
            </a:endParaRPr>
          </a:p>
        </p:txBody>
      </p:sp>
      <p:sp>
        <p:nvSpPr>
          <p:cNvPr id="9" name="TextBox 8"/>
          <p:cNvSpPr txBox="1"/>
          <p:nvPr/>
        </p:nvSpPr>
        <p:spPr>
          <a:xfrm>
            <a:off x="-33670" y="3897123"/>
            <a:ext cx="1562223" cy="369332"/>
          </a:xfrm>
          <a:prstGeom prst="rect">
            <a:avLst/>
          </a:prstGeom>
          <a:noFill/>
        </p:spPr>
        <p:txBody>
          <a:bodyPr wrap="none" rtlCol="0">
            <a:spAutoFit/>
          </a:bodyPr>
          <a:lstStyle/>
          <a:p>
            <a:r>
              <a:rPr lang="en-US" dirty="0" smtClean="0"/>
              <a:t>Basic Research</a:t>
            </a:r>
            <a:endParaRPr lang="en-US" dirty="0"/>
          </a:p>
        </p:txBody>
      </p:sp>
      <p:sp>
        <p:nvSpPr>
          <p:cNvPr id="10" name="TextBox 9"/>
          <p:cNvSpPr txBox="1"/>
          <p:nvPr/>
        </p:nvSpPr>
        <p:spPr>
          <a:xfrm>
            <a:off x="7790694" y="3305621"/>
            <a:ext cx="904415" cy="369332"/>
          </a:xfrm>
          <a:prstGeom prst="rect">
            <a:avLst/>
          </a:prstGeom>
          <a:noFill/>
        </p:spPr>
        <p:txBody>
          <a:bodyPr wrap="none" rtlCol="0">
            <a:spAutoFit/>
          </a:bodyPr>
          <a:lstStyle/>
          <a:p>
            <a:r>
              <a:rPr lang="en-US" dirty="0" smtClean="0"/>
              <a:t>Applied</a:t>
            </a:r>
            <a:endParaRPr lang="en-US" dirty="0"/>
          </a:p>
        </p:txBody>
      </p:sp>
      <p:sp>
        <p:nvSpPr>
          <p:cNvPr id="11" name="Oval 10"/>
          <p:cNvSpPr/>
          <p:nvPr/>
        </p:nvSpPr>
        <p:spPr>
          <a:xfrm>
            <a:off x="593651" y="1623606"/>
            <a:ext cx="3902149" cy="35198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76400" y="2667000"/>
            <a:ext cx="2286000" cy="3429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61588" y="3006804"/>
            <a:ext cx="2080575" cy="25351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91296" y="5143500"/>
            <a:ext cx="1430126" cy="13657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926963" y="2209801"/>
            <a:ext cx="2007237" cy="12804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94964" y="5911334"/>
            <a:ext cx="838200" cy="597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39248" y="2596634"/>
            <a:ext cx="1401153" cy="369332"/>
          </a:xfrm>
          <a:prstGeom prst="rect">
            <a:avLst/>
          </a:prstGeom>
          <a:noFill/>
        </p:spPr>
        <p:txBody>
          <a:bodyPr wrap="none" rtlCol="0">
            <a:spAutoFit/>
          </a:bodyPr>
          <a:lstStyle/>
          <a:p>
            <a:r>
              <a:rPr lang="en-US" dirty="0" smtClean="0"/>
              <a:t>UNIVERSITAS</a:t>
            </a:r>
            <a:endParaRPr lang="en-US" dirty="0"/>
          </a:p>
        </p:txBody>
      </p:sp>
      <p:sp>
        <p:nvSpPr>
          <p:cNvPr id="18" name="TextBox 17"/>
          <p:cNvSpPr txBox="1"/>
          <p:nvPr/>
        </p:nvSpPr>
        <p:spPr>
          <a:xfrm>
            <a:off x="2561156" y="4374177"/>
            <a:ext cx="516488" cy="369332"/>
          </a:xfrm>
          <a:prstGeom prst="rect">
            <a:avLst/>
          </a:prstGeom>
          <a:noFill/>
        </p:spPr>
        <p:txBody>
          <a:bodyPr wrap="none" rtlCol="0">
            <a:spAutoFit/>
          </a:bodyPr>
          <a:lstStyle/>
          <a:p>
            <a:r>
              <a:rPr lang="en-US" dirty="0" smtClean="0"/>
              <a:t>LIPI</a:t>
            </a:r>
            <a:endParaRPr lang="en-US" dirty="0"/>
          </a:p>
        </p:txBody>
      </p:sp>
      <p:sp>
        <p:nvSpPr>
          <p:cNvPr id="19" name="TextBox 18"/>
          <p:cNvSpPr txBox="1"/>
          <p:nvPr/>
        </p:nvSpPr>
        <p:spPr>
          <a:xfrm>
            <a:off x="4597899" y="3984983"/>
            <a:ext cx="658129" cy="369332"/>
          </a:xfrm>
          <a:prstGeom prst="rect">
            <a:avLst/>
          </a:prstGeom>
          <a:noFill/>
        </p:spPr>
        <p:txBody>
          <a:bodyPr wrap="none" rtlCol="0">
            <a:spAutoFit/>
          </a:bodyPr>
          <a:lstStyle/>
          <a:p>
            <a:r>
              <a:rPr lang="en-US" dirty="0" smtClean="0"/>
              <a:t>BPPT</a:t>
            </a:r>
            <a:endParaRPr lang="en-US" dirty="0"/>
          </a:p>
        </p:txBody>
      </p:sp>
      <p:sp>
        <p:nvSpPr>
          <p:cNvPr id="20" name="TextBox 19"/>
          <p:cNvSpPr txBox="1"/>
          <p:nvPr/>
        </p:nvSpPr>
        <p:spPr>
          <a:xfrm>
            <a:off x="5901748" y="5430430"/>
            <a:ext cx="1619674" cy="369332"/>
          </a:xfrm>
          <a:prstGeom prst="rect">
            <a:avLst/>
          </a:prstGeom>
          <a:noFill/>
        </p:spPr>
        <p:txBody>
          <a:bodyPr wrap="none" rtlCol="0">
            <a:spAutoFit/>
          </a:bodyPr>
          <a:lstStyle/>
          <a:p>
            <a:r>
              <a:rPr lang="en-US" dirty="0" smtClean="0"/>
              <a:t>BALITBANG K/L</a:t>
            </a:r>
            <a:endParaRPr lang="en-US" dirty="0"/>
          </a:p>
        </p:txBody>
      </p:sp>
      <p:sp>
        <p:nvSpPr>
          <p:cNvPr id="21" name="TextBox 20"/>
          <p:cNvSpPr txBox="1"/>
          <p:nvPr/>
        </p:nvSpPr>
        <p:spPr>
          <a:xfrm>
            <a:off x="5181600" y="2209800"/>
            <a:ext cx="1531317" cy="369332"/>
          </a:xfrm>
          <a:prstGeom prst="rect">
            <a:avLst/>
          </a:prstGeom>
          <a:noFill/>
        </p:spPr>
        <p:txBody>
          <a:bodyPr wrap="none" rtlCol="0">
            <a:spAutoFit/>
          </a:bodyPr>
          <a:lstStyle/>
          <a:p>
            <a:r>
              <a:rPr lang="en-US" dirty="0" smtClean="0"/>
              <a:t>BALITBANGDA</a:t>
            </a:r>
            <a:endParaRPr lang="en-US" dirty="0"/>
          </a:p>
        </p:txBody>
      </p:sp>
      <p:sp>
        <p:nvSpPr>
          <p:cNvPr id="22" name="TextBox 21"/>
          <p:cNvSpPr txBox="1"/>
          <p:nvPr/>
        </p:nvSpPr>
        <p:spPr>
          <a:xfrm>
            <a:off x="7477243" y="5989455"/>
            <a:ext cx="1558440" cy="369332"/>
          </a:xfrm>
          <a:prstGeom prst="rect">
            <a:avLst/>
          </a:prstGeom>
          <a:noFill/>
        </p:spPr>
        <p:txBody>
          <a:bodyPr wrap="none" rtlCol="0">
            <a:spAutoFit/>
          </a:bodyPr>
          <a:lstStyle/>
          <a:p>
            <a:r>
              <a:rPr lang="en-US" dirty="0" smtClean="0"/>
              <a:t>R&amp;D INDUSTRI</a:t>
            </a:r>
            <a:endParaRPr lang="en-US" dirty="0"/>
          </a:p>
        </p:txBody>
      </p:sp>
      <p:sp>
        <p:nvSpPr>
          <p:cNvPr id="23" name="TextBox 22"/>
          <p:cNvSpPr txBox="1"/>
          <p:nvPr/>
        </p:nvSpPr>
        <p:spPr>
          <a:xfrm>
            <a:off x="5242534" y="5542002"/>
            <a:ext cx="799258" cy="369332"/>
          </a:xfrm>
          <a:prstGeom prst="rect">
            <a:avLst/>
          </a:prstGeom>
          <a:noFill/>
        </p:spPr>
        <p:txBody>
          <a:bodyPr wrap="none" rtlCol="0">
            <a:spAutoFit/>
          </a:bodyPr>
          <a:lstStyle/>
          <a:p>
            <a:r>
              <a:rPr lang="en-US" dirty="0" smtClean="0"/>
              <a:t>LAPAN</a:t>
            </a:r>
            <a:endParaRPr lang="en-US" dirty="0"/>
          </a:p>
        </p:txBody>
      </p:sp>
      <p:sp>
        <p:nvSpPr>
          <p:cNvPr id="24" name="TextBox 23"/>
          <p:cNvSpPr txBox="1"/>
          <p:nvPr/>
        </p:nvSpPr>
        <p:spPr>
          <a:xfrm>
            <a:off x="4876800" y="4909066"/>
            <a:ext cx="798808" cy="369332"/>
          </a:xfrm>
          <a:prstGeom prst="rect">
            <a:avLst/>
          </a:prstGeom>
          <a:noFill/>
        </p:spPr>
        <p:txBody>
          <a:bodyPr wrap="none" rtlCol="0">
            <a:spAutoFit/>
          </a:bodyPr>
          <a:lstStyle/>
          <a:p>
            <a:r>
              <a:rPr lang="en-US" dirty="0" smtClean="0"/>
              <a:t>BATAN</a:t>
            </a:r>
            <a:endParaRPr lang="en-US" dirty="0"/>
          </a:p>
        </p:txBody>
      </p:sp>
      <p:sp>
        <p:nvSpPr>
          <p:cNvPr id="25" name="Oval 24"/>
          <p:cNvSpPr/>
          <p:nvPr/>
        </p:nvSpPr>
        <p:spPr>
          <a:xfrm>
            <a:off x="5146492" y="5242887"/>
            <a:ext cx="10668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22628" y="4724400"/>
            <a:ext cx="10668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172200" y="2667000"/>
            <a:ext cx="720908"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851608" y="2971800"/>
            <a:ext cx="1225592" cy="369332"/>
          </a:xfrm>
          <a:prstGeom prst="rect">
            <a:avLst/>
          </a:prstGeom>
          <a:noFill/>
        </p:spPr>
        <p:txBody>
          <a:bodyPr wrap="none" rtlCol="0">
            <a:spAutoFit/>
          </a:bodyPr>
          <a:lstStyle/>
          <a:p>
            <a:r>
              <a:rPr lang="en-US" dirty="0" smtClean="0">
                <a:solidFill>
                  <a:srgbClr val="FF0000"/>
                </a:solidFill>
              </a:rPr>
              <a:t>BP3IPTEK ?</a:t>
            </a:r>
            <a:endParaRPr lang="en-US" dirty="0">
              <a:solidFill>
                <a:srgbClr val="FF0000"/>
              </a:solidFill>
            </a:endParaRPr>
          </a:p>
        </p:txBody>
      </p:sp>
      <p:sp>
        <p:nvSpPr>
          <p:cNvPr id="29" name="TextBox 28"/>
          <p:cNvSpPr txBox="1"/>
          <p:nvPr/>
        </p:nvSpPr>
        <p:spPr>
          <a:xfrm>
            <a:off x="96539" y="5806482"/>
            <a:ext cx="4018260" cy="93871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100" dirty="0" err="1" smtClean="0"/>
              <a:t>Pesan</a:t>
            </a:r>
            <a:r>
              <a:rPr lang="en-US" sz="1100" dirty="0" smtClean="0"/>
              <a:t> </a:t>
            </a:r>
            <a:r>
              <a:rPr lang="en-US" sz="1100" dirty="0" err="1" smtClean="0"/>
              <a:t>Gubernur</a:t>
            </a:r>
            <a:r>
              <a:rPr lang="en-US" sz="1100" dirty="0" smtClean="0"/>
              <a:t>:</a:t>
            </a:r>
          </a:p>
          <a:p>
            <a:r>
              <a:rPr lang="en-US" sz="1100" dirty="0" err="1" smtClean="0"/>
              <a:t>Ägar</a:t>
            </a:r>
            <a:r>
              <a:rPr lang="en-US" sz="1100" dirty="0" smtClean="0"/>
              <a:t> </a:t>
            </a:r>
            <a:r>
              <a:rPr lang="en-US" sz="1100" dirty="0" err="1" smtClean="0"/>
              <a:t>lebih</a:t>
            </a:r>
            <a:r>
              <a:rPr lang="en-US" sz="1100" dirty="0" smtClean="0"/>
              <a:t> </a:t>
            </a:r>
            <a:r>
              <a:rPr lang="en-US" sz="1100" dirty="0" err="1" smtClean="0"/>
              <a:t>fokus</a:t>
            </a:r>
            <a:r>
              <a:rPr lang="en-US" sz="1100" dirty="0" smtClean="0"/>
              <a:t>, hasil2 </a:t>
            </a:r>
            <a:r>
              <a:rPr lang="en-US" sz="1100" dirty="0" err="1" smtClean="0"/>
              <a:t>penelitian</a:t>
            </a:r>
            <a:r>
              <a:rPr lang="en-US" sz="1100" dirty="0" smtClean="0"/>
              <a:t> </a:t>
            </a:r>
            <a:r>
              <a:rPr lang="en-US" sz="1100" dirty="0" err="1" smtClean="0"/>
              <a:t>yg</a:t>
            </a:r>
            <a:r>
              <a:rPr lang="en-US" sz="1100" dirty="0" smtClean="0"/>
              <a:t> </a:t>
            </a:r>
            <a:r>
              <a:rPr lang="en-US" sz="1100" dirty="0" err="1" smtClean="0"/>
              <a:t>ada</a:t>
            </a:r>
            <a:r>
              <a:rPr lang="en-US" sz="1100" dirty="0" smtClean="0"/>
              <a:t> agar </a:t>
            </a:r>
            <a:r>
              <a:rPr lang="en-US" sz="1100" dirty="0" err="1" smtClean="0"/>
              <a:t>diterapkan</a:t>
            </a:r>
            <a:r>
              <a:rPr lang="en-US" sz="1100" dirty="0" smtClean="0"/>
              <a:t> </a:t>
            </a:r>
            <a:r>
              <a:rPr lang="en-US" sz="1100" dirty="0" err="1" smtClean="0"/>
              <a:t>untuk</a:t>
            </a:r>
            <a:r>
              <a:rPr lang="en-US" sz="1100" dirty="0" smtClean="0"/>
              <a:t> </a:t>
            </a:r>
            <a:r>
              <a:rPr lang="en-US" sz="1100" dirty="0" err="1" smtClean="0"/>
              <a:t>masyarakat</a:t>
            </a:r>
            <a:endParaRPr lang="en-US" sz="1100" dirty="0" smtClean="0"/>
          </a:p>
          <a:p>
            <a:r>
              <a:rPr lang="en-US" sz="1100" dirty="0" smtClean="0"/>
              <a:t>“heavy-</a:t>
            </a:r>
            <a:r>
              <a:rPr lang="en-US" sz="1100" dirty="0" err="1" smtClean="0"/>
              <a:t>nya</a:t>
            </a:r>
            <a:r>
              <a:rPr lang="en-US" sz="1100" dirty="0" smtClean="0"/>
              <a:t> </a:t>
            </a:r>
            <a:r>
              <a:rPr lang="en-US" sz="1100" dirty="0" err="1" smtClean="0"/>
              <a:t>saat</a:t>
            </a:r>
            <a:r>
              <a:rPr lang="en-US" sz="1100" dirty="0" smtClean="0"/>
              <a:t> </a:t>
            </a:r>
            <a:r>
              <a:rPr lang="en-US" sz="1100" dirty="0" err="1" smtClean="0"/>
              <a:t>ini</a:t>
            </a:r>
            <a:r>
              <a:rPr lang="en-US" sz="1100" dirty="0" smtClean="0"/>
              <a:t> </a:t>
            </a:r>
            <a:r>
              <a:rPr lang="en-US" sz="1100" dirty="0" err="1" smtClean="0"/>
              <a:t>adalah</a:t>
            </a:r>
            <a:r>
              <a:rPr lang="en-US" sz="1100" dirty="0" smtClean="0"/>
              <a:t> </a:t>
            </a:r>
            <a:r>
              <a:rPr lang="en-US" sz="1100" dirty="0" err="1" smtClean="0"/>
              <a:t>pertanian</a:t>
            </a:r>
            <a:r>
              <a:rPr lang="en-US" sz="1100" dirty="0" smtClean="0"/>
              <a:t>, </a:t>
            </a:r>
            <a:r>
              <a:rPr lang="en-US" sz="1100" dirty="0" err="1" smtClean="0"/>
              <a:t>tapi</a:t>
            </a:r>
            <a:r>
              <a:rPr lang="en-US" sz="1100" dirty="0" smtClean="0"/>
              <a:t> </a:t>
            </a:r>
            <a:r>
              <a:rPr lang="en-US" sz="1100" dirty="0" err="1" smtClean="0"/>
              <a:t>silahkan</a:t>
            </a:r>
            <a:r>
              <a:rPr lang="en-US" sz="1100" dirty="0" smtClean="0"/>
              <a:t> </a:t>
            </a:r>
            <a:r>
              <a:rPr lang="en-US" sz="1100" dirty="0" err="1" smtClean="0"/>
              <a:t>juga</a:t>
            </a:r>
            <a:r>
              <a:rPr lang="en-US" sz="1100" dirty="0" smtClean="0"/>
              <a:t> </a:t>
            </a:r>
            <a:r>
              <a:rPr lang="en-US" sz="1100" dirty="0" err="1" smtClean="0"/>
              <a:t>yg</a:t>
            </a:r>
            <a:r>
              <a:rPr lang="en-US" sz="1100" dirty="0" smtClean="0"/>
              <a:t> lain2, </a:t>
            </a:r>
            <a:r>
              <a:rPr lang="en-US" sz="1100" dirty="0" err="1" smtClean="0"/>
              <a:t>seperti</a:t>
            </a:r>
            <a:r>
              <a:rPr lang="en-US" sz="1100" dirty="0" smtClean="0"/>
              <a:t> </a:t>
            </a:r>
            <a:r>
              <a:rPr lang="en-US" sz="1100" dirty="0" err="1" smtClean="0"/>
              <a:t>energi</a:t>
            </a:r>
            <a:r>
              <a:rPr lang="en-US" sz="1100" dirty="0" smtClean="0"/>
              <a:t>, </a:t>
            </a:r>
            <a:r>
              <a:rPr lang="en-US" sz="1100" dirty="0" err="1" smtClean="0"/>
              <a:t>kesehatan</a:t>
            </a:r>
            <a:r>
              <a:rPr lang="en-US" sz="1100" dirty="0" smtClean="0"/>
              <a:t>,…</a:t>
            </a:r>
            <a:endParaRPr lang="en-US" sz="1100" dirty="0"/>
          </a:p>
        </p:txBody>
      </p:sp>
    </p:spTree>
    <p:extLst>
      <p:ext uri="{BB962C8B-B14F-4D97-AF65-F5344CB8AC3E}">
        <p14:creationId xmlns:p14="http://schemas.microsoft.com/office/powerpoint/2010/main" val="15522279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762000"/>
            <a:ext cx="75438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i="1" dirty="0" smtClean="0">
                <a:solidFill>
                  <a:srgbClr val="0070C0"/>
                </a:solidFill>
                <a:latin typeface="Century Gothic" pitchFamily="34" charset="0"/>
              </a:rPr>
              <a:t>“</a:t>
            </a:r>
            <a:r>
              <a:rPr lang="id-ID" sz="2400" b="1" i="1" dirty="0" smtClean="0">
                <a:solidFill>
                  <a:srgbClr val="0070C0"/>
                </a:solidFill>
                <a:latin typeface="Century Gothic" pitchFamily="34" charset="0"/>
              </a:rPr>
              <a:t>SEBAGAI </a:t>
            </a:r>
            <a:r>
              <a:rPr lang="id-ID" sz="2400" b="1" i="1" dirty="0">
                <a:solidFill>
                  <a:srgbClr val="0070C0"/>
                </a:solidFill>
                <a:latin typeface="Century Gothic" pitchFamily="34" charset="0"/>
              </a:rPr>
              <a:t>LEMBAGA TERKEMUKA DALAM </a:t>
            </a:r>
            <a:r>
              <a:rPr lang="en-US" sz="2400" b="1" i="1" dirty="0">
                <a:solidFill>
                  <a:srgbClr val="00B050"/>
                </a:solidFill>
                <a:latin typeface="Century Gothic" pitchFamily="34" charset="0"/>
              </a:rPr>
              <a:t>PENELITIAN KREATIF</a:t>
            </a:r>
            <a:r>
              <a:rPr lang="en-US" sz="2400" b="1" i="1" dirty="0">
                <a:solidFill>
                  <a:srgbClr val="0070C0"/>
                </a:solidFill>
                <a:latin typeface="Century Gothic" pitchFamily="34" charset="0"/>
              </a:rPr>
              <a:t> DAN PENERAPAN IPTEK UNTUK PERCEPATAN PEMBANGUNAN JAWA </a:t>
            </a:r>
            <a:r>
              <a:rPr lang="en-US" sz="2400" b="1" i="1" dirty="0" smtClean="0">
                <a:solidFill>
                  <a:srgbClr val="0070C0"/>
                </a:solidFill>
                <a:latin typeface="Century Gothic" pitchFamily="34" charset="0"/>
              </a:rPr>
              <a:t>BARAT”</a:t>
            </a:r>
            <a:endParaRPr lang="id-ID" sz="2400" b="1" i="1" dirty="0">
              <a:solidFill>
                <a:srgbClr val="0070C0"/>
              </a:solidFill>
              <a:latin typeface="Century Gothic" pitchFamily="34" charset="0"/>
            </a:endParaRPr>
          </a:p>
        </p:txBody>
      </p:sp>
      <p:sp>
        <p:nvSpPr>
          <p:cNvPr id="7173" name="TextBox 7"/>
          <p:cNvSpPr txBox="1">
            <a:spLocks noChangeArrowheads="1"/>
          </p:cNvSpPr>
          <p:nvPr/>
        </p:nvSpPr>
        <p:spPr bwMode="auto">
          <a:xfrm>
            <a:off x="304800" y="0"/>
            <a:ext cx="8610600" cy="708025"/>
          </a:xfrm>
          <a:prstGeom prst="rect">
            <a:avLst/>
          </a:prstGeom>
          <a:noFill/>
          <a:ln w="9525">
            <a:noFill/>
            <a:miter lim="800000"/>
            <a:headEnd/>
            <a:tailEnd/>
          </a:ln>
        </p:spPr>
        <p:txBody>
          <a:bodyPr>
            <a:spAutoFit/>
          </a:bodyPr>
          <a:lstStyle/>
          <a:p>
            <a:pPr algn="ctr"/>
            <a:r>
              <a:rPr lang="id-ID" sz="4000" b="1" dirty="0">
                <a:latin typeface="Century Gothic" pitchFamily="34" charset="0"/>
                <a:cs typeface="Tahoma" pitchFamily="34" charset="0"/>
              </a:rPr>
              <a:t>V</a:t>
            </a:r>
            <a:r>
              <a:rPr lang="en-US" sz="4000" b="1" dirty="0">
                <a:latin typeface="Century Gothic" pitchFamily="34" charset="0"/>
                <a:cs typeface="Tahoma" pitchFamily="34" charset="0"/>
              </a:rPr>
              <a:t> </a:t>
            </a:r>
            <a:r>
              <a:rPr lang="id-ID" sz="4000" b="1" dirty="0">
                <a:latin typeface="Century Gothic" pitchFamily="34" charset="0"/>
                <a:cs typeface="Tahoma" pitchFamily="34" charset="0"/>
              </a:rPr>
              <a:t>I</a:t>
            </a:r>
            <a:r>
              <a:rPr lang="en-US" sz="4000" b="1" dirty="0">
                <a:latin typeface="Century Gothic" pitchFamily="34" charset="0"/>
                <a:cs typeface="Tahoma" pitchFamily="34" charset="0"/>
              </a:rPr>
              <a:t> </a:t>
            </a:r>
            <a:r>
              <a:rPr lang="id-ID" sz="4000" b="1" dirty="0">
                <a:latin typeface="Century Gothic" pitchFamily="34" charset="0"/>
                <a:cs typeface="Tahoma" pitchFamily="34" charset="0"/>
              </a:rPr>
              <a:t>S</a:t>
            </a:r>
            <a:r>
              <a:rPr lang="en-US" sz="4000" b="1" dirty="0">
                <a:latin typeface="Century Gothic" pitchFamily="34" charset="0"/>
                <a:cs typeface="Tahoma" pitchFamily="34" charset="0"/>
              </a:rPr>
              <a:t> </a:t>
            </a:r>
            <a:r>
              <a:rPr lang="id-ID" sz="4000" b="1" dirty="0">
                <a:latin typeface="Century Gothic" pitchFamily="34" charset="0"/>
                <a:cs typeface="Tahoma" pitchFamily="34" charset="0"/>
              </a:rPr>
              <a:t>I</a:t>
            </a:r>
            <a:endParaRPr lang="en-US" sz="4000" dirty="0">
              <a:latin typeface="Century Gothic" pitchFamily="34" charset="0"/>
              <a:cs typeface="Tahoma" pitchFamily="34" charset="0"/>
            </a:endParaRPr>
          </a:p>
        </p:txBody>
      </p:sp>
      <p:sp>
        <p:nvSpPr>
          <p:cNvPr id="7174" name="TextBox 8"/>
          <p:cNvSpPr txBox="1">
            <a:spLocks noChangeArrowheads="1"/>
          </p:cNvSpPr>
          <p:nvPr/>
        </p:nvSpPr>
        <p:spPr bwMode="auto">
          <a:xfrm>
            <a:off x="4581525" y="6380163"/>
            <a:ext cx="4557713" cy="477837"/>
          </a:xfrm>
          <a:prstGeom prst="rect">
            <a:avLst/>
          </a:prstGeom>
          <a:noFill/>
          <a:ln w="9525">
            <a:noFill/>
            <a:miter lim="800000"/>
            <a:headEnd/>
            <a:tailEnd/>
          </a:ln>
        </p:spPr>
        <p:txBody>
          <a:bodyPr wrap="none">
            <a:spAutoFit/>
          </a:bodyPr>
          <a:lstStyle/>
          <a:p>
            <a:r>
              <a:rPr lang="en-US" sz="2500" i="1" dirty="0">
                <a:solidFill>
                  <a:srgbClr val="FF0000"/>
                </a:solidFill>
                <a:latin typeface="Brush Script MT" pitchFamily="66" charset="0"/>
              </a:rPr>
              <a:t>creative research for west java development</a:t>
            </a:r>
          </a:p>
        </p:txBody>
      </p:sp>
      <p:sp>
        <p:nvSpPr>
          <p:cNvPr id="8" name="Rectangle 7"/>
          <p:cNvSpPr/>
          <p:nvPr/>
        </p:nvSpPr>
        <p:spPr>
          <a:xfrm>
            <a:off x="174625" y="2895600"/>
            <a:ext cx="8964613" cy="32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buFont typeface="+mj-lt"/>
              <a:buAutoNum type="arabicPeriod"/>
            </a:pPr>
            <a:r>
              <a:rPr lang="en-US" sz="2800" dirty="0" err="1">
                <a:solidFill>
                  <a:schemeClr val="tx1"/>
                </a:solidFill>
              </a:rPr>
              <a:t>Melakukan</a:t>
            </a:r>
            <a:r>
              <a:rPr lang="en-US" sz="2800" dirty="0">
                <a:solidFill>
                  <a:schemeClr val="tx1"/>
                </a:solidFill>
              </a:rPr>
              <a:t> </a:t>
            </a:r>
            <a:r>
              <a:rPr lang="en-US" sz="2800" dirty="0" err="1">
                <a:solidFill>
                  <a:schemeClr val="tx1"/>
                </a:solidFill>
              </a:rPr>
              <a:t>kajian</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analisis</a:t>
            </a:r>
            <a:r>
              <a:rPr lang="en-US" sz="2800" dirty="0">
                <a:solidFill>
                  <a:schemeClr val="tx1"/>
                </a:solidFill>
              </a:rPr>
              <a:t> </a:t>
            </a:r>
            <a:r>
              <a:rPr lang="en-US" sz="2800" dirty="0" err="1">
                <a:solidFill>
                  <a:schemeClr val="tx1"/>
                </a:solidFill>
              </a:rPr>
              <a:t>kebijakan</a:t>
            </a:r>
            <a:r>
              <a:rPr lang="en-US" sz="2800" dirty="0">
                <a:solidFill>
                  <a:schemeClr val="tx1"/>
                </a:solidFill>
              </a:rPr>
              <a:t> </a:t>
            </a:r>
            <a:r>
              <a:rPr lang="en-US" sz="2800" dirty="0" err="1">
                <a:solidFill>
                  <a:schemeClr val="tx1"/>
                </a:solidFill>
              </a:rPr>
              <a:t>pembangunan</a:t>
            </a:r>
            <a:r>
              <a:rPr lang="en-US" sz="2800" dirty="0">
                <a:solidFill>
                  <a:schemeClr val="tx1"/>
                </a:solidFill>
              </a:rPr>
              <a:t> </a:t>
            </a:r>
            <a:r>
              <a:rPr lang="en-US" sz="2800" dirty="0" err="1">
                <a:solidFill>
                  <a:schemeClr val="tx1"/>
                </a:solidFill>
              </a:rPr>
              <a:t>Jawa</a:t>
            </a:r>
            <a:r>
              <a:rPr lang="en-US" sz="2800" dirty="0">
                <a:solidFill>
                  <a:schemeClr val="tx1"/>
                </a:solidFill>
              </a:rPr>
              <a:t> Barat.</a:t>
            </a:r>
          </a:p>
          <a:p>
            <a:pPr marL="457200" lvl="0" indent="-457200">
              <a:buFont typeface="+mj-lt"/>
              <a:buAutoNum type="arabicPeriod"/>
            </a:pPr>
            <a:r>
              <a:rPr lang="en-US" sz="2800" dirty="0" err="1">
                <a:solidFill>
                  <a:schemeClr val="tx1"/>
                </a:solidFill>
              </a:rPr>
              <a:t>Melaksanakan</a:t>
            </a:r>
            <a:r>
              <a:rPr lang="en-US" sz="2800" dirty="0">
                <a:solidFill>
                  <a:schemeClr val="tx1"/>
                </a:solidFill>
              </a:rPr>
              <a:t> </a:t>
            </a:r>
            <a:r>
              <a:rPr lang="en-US" sz="2800" dirty="0" err="1">
                <a:solidFill>
                  <a:schemeClr val="tx1"/>
                </a:solidFill>
              </a:rPr>
              <a:t>riset</a:t>
            </a:r>
            <a:r>
              <a:rPr lang="en-US" sz="2800" dirty="0">
                <a:solidFill>
                  <a:schemeClr val="tx1"/>
                </a:solidFill>
              </a:rPr>
              <a:t> </a:t>
            </a:r>
            <a:r>
              <a:rPr lang="en-US" sz="2800" dirty="0" err="1">
                <a:solidFill>
                  <a:schemeClr val="tx1"/>
                </a:solidFill>
              </a:rPr>
              <a:t>kreatif</a:t>
            </a:r>
            <a:r>
              <a:rPr lang="en-US" sz="2800" dirty="0">
                <a:solidFill>
                  <a:schemeClr val="tx1"/>
                </a:solidFill>
              </a:rPr>
              <a:t>, </a:t>
            </a:r>
            <a:r>
              <a:rPr lang="en-US" sz="2800" dirty="0" err="1">
                <a:solidFill>
                  <a:schemeClr val="tx1"/>
                </a:solidFill>
              </a:rPr>
              <a:t>penelitian</a:t>
            </a:r>
            <a:r>
              <a:rPr lang="en-US" sz="2800" dirty="0">
                <a:solidFill>
                  <a:schemeClr val="tx1"/>
                </a:solidFill>
              </a:rPr>
              <a:t>, </a:t>
            </a:r>
            <a:r>
              <a:rPr lang="en-US" sz="2800" dirty="0" err="1">
                <a:solidFill>
                  <a:schemeClr val="tx1"/>
                </a:solidFill>
              </a:rPr>
              <a:t>pengembangan</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penerapan</a:t>
            </a:r>
            <a:r>
              <a:rPr lang="en-US" sz="2800" dirty="0">
                <a:solidFill>
                  <a:schemeClr val="tx1"/>
                </a:solidFill>
              </a:rPr>
              <a:t> </a:t>
            </a:r>
            <a:r>
              <a:rPr lang="en-US" sz="2800" dirty="0" err="1">
                <a:solidFill>
                  <a:schemeClr val="tx1"/>
                </a:solidFill>
              </a:rPr>
              <a:t>iptek</a:t>
            </a:r>
            <a:r>
              <a:rPr lang="en-US" sz="2800" dirty="0">
                <a:solidFill>
                  <a:schemeClr val="tx1"/>
                </a:solidFill>
              </a:rPr>
              <a:t>. </a:t>
            </a:r>
          </a:p>
          <a:p>
            <a:pPr marL="457200" lvl="0" indent="-457200">
              <a:buFont typeface="+mj-lt"/>
              <a:buAutoNum type="arabicPeriod"/>
            </a:pPr>
            <a:r>
              <a:rPr lang="en-US" sz="2800" dirty="0" err="1">
                <a:solidFill>
                  <a:schemeClr val="tx1"/>
                </a:solidFill>
              </a:rPr>
              <a:t>Menjalin</a:t>
            </a:r>
            <a:r>
              <a:rPr lang="en-US" sz="2800" dirty="0">
                <a:solidFill>
                  <a:schemeClr val="tx1"/>
                </a:solidFill>
              </a:rPr>
              <a:t> </a:t>
            </a:r>
            <a:r>
              <a:rPr lang="en-US" sz="2800" dirty="0" err="1">
                <a:solidFill>
                  <a:schemeClr val="tx1"/>
                </a:solidFill>
              </a:rPr>
              <a:t>kemitraan</a:t>
            </a:r>
            <a:r>
              <a:rPr lang="en-US" sz="2800" dirty="0">
                <a:solidFill>
                  <a:schemeClr val="tx1"/>
                </a:solidFill>
              </a:rPr>
              <a:t>, </a:t>
            </a:r>
            <a:r>
              <a:rPr lang="en-US" sz="2800" dirty="0" err="1">
                <a:solidFill>
                  <a:schemeClr val="tx1"/>
                </a:solidFill>
              </a:rPr>
              <a:t>kerjasama</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menyediakan</a:t>
            </a:r>
            <a:r>
              <a:rPr lang="en-US" sz="2800" dirty="0">
                <a:solidFill>
                  <a:schemeClr val="tx1"/>
                </a:solidFill>
              </a:rPr>
              <a:t> </a:t>
            </a:r>
            <a:r>
              <a:rPr lang="en-US" sz="2800" dirty="0" err="1">
                <a:solidFill>
                  <a:schemeClr val="tx1"/>
                </a:solidFill>
              </a:rPr>
              <a:t>layanan</a:t>
            </a:r>
            <a:r>
              <a:rPr lang="en-US" sz="2800" dirty="0">
                <a:solidFill>
                  <a:schemeClr val="tx1"/>
                </a:solidFill>
              </a:rPr>
              <a:t> </a:t>
            </a:r>
            <a:r>
              <a:rPr lang="en-US" sz="2800" dirty="0" err="1">
                <a:solidFill>
                  <a:schemeClr val="tx1"/>
                </a:solidFill>
              </a:rPr>
              <a:t>Iptek</a:t>
            </a:r>
            <a:r>
              <a:rPr lang="en-US" sz="2800" dirty="0" smtClean="0">
                <a:solidFill>
                  <a:schemeClr val="tx1"/>
                </a:solidFill>
              </a:rPr>
              <a:t>.</a:t>
            </a:r>
          </a:p>
          <a:p>
            <a:pPr marL="457200" lvl="0" indent="-457200">
              <a:buFont typeface="+mj-lt"/>
              <a:buAutoNum type="arabicPeriod"/>
            </a:pPr>
            <a:r>
              <a:rPr lang="en-US" sz="2800" dirty="0" err="1" smtClean="0">
                <a:solidFill>
                  <a:schemeClr val="tx1"/>
                </a:solidFill>
              </a:rPr>
              <a:t>Memberikan</a:t>
            </a:r>
            <a:r>
              <a:rPr lang="en-US" sz="2800" dirty="0" smtClean="0">
                <a:solidFill>
                  <a:schemeClr val="tx1"/>
                </a:solidFill>
              </a:rPr>
              <a:t> </a:t>
            </a:r>
            <a:r>
              <a:rPr lang="en-US" sz="2800" dirty="0" err="1" smtClean="0">
                <a:solidFill>
                  <a:schemeClr val="tx1"/>
                </a:solidFill>
              </a:rPr>
              <a:t>dukungan</a:t>
            </a:r>
            <a:r>
              <a:rPr lang="en-US" sz="2800" dirty="0" smtClean="0">
                <a:solidFill>
                  <a:schemeClr val="tx1"/>
                </a:solidFill>
              </a:rPr>
              <a:t> </a:t>
            </a:r>
            <a:r>
              <a:rPr lang="en-US" sz="2800" dirty="0" err="1" smtClean="0">
                <a:solidFill>
                  <a:schemeClr val="tx1"/>
                </a:solidFill>
              </a:rPr>
              <a:t>administratif</a:t>
            </a:r>
            <a:r>
              <a:rPr lang="en-US" sz="2800" dirty="0" smtClean="0">
                <a:solidFill>
                  <a:schemeClr val="tx1"/>
                </a:solidFill>
              </a:rPr>
              <a:t>  </a:t>
            </a:r>
            <a:r>
              <a:rPr lang="en-US" sz="2800" dirty="0" err="1" smtClean="0">
                <a:solidFill>
                  <a:schemeClr val="tx1"/>
                </a:solidFill>
              </a:rPr>
              <a:t>terhadap</a:t>
            </a:r>
            <a:r>
              <a:rPr lang="en-US" sz="2800" dirty="0" smtClean="0">
                <a:solidFill>
                  <a:schemeClr val="tx1"/>
                </a:solidFill>
              </a:rPr>
              <a:t> </a:t>
            </a:r>
            <a:r>
              <a:rPr lang="en-US" sz="2800" dirty="0" err="1" smtClean="0">
                <a:solidFill>
                  <a:schemeClr val="tx1"/>
                </a:solidFill>
              </a:rPr>
              <a:t>kegiatan</a:t>
            </a:r>
            <a:r>
              <a:rPr lang="en-US" sz="2800" dirty="0" smtClean="0">
                <a:solidFill>
                  <a:schemeClr val="tx1"/>
                </a:solidFill>
              </a:rPr>
              <a:t> </a:t>
            </a:r>
            <a:r>
              <a:rPr lang="en-US" sz="2800" dirty="0" err="1" smtClean="0">
                <a:solidFill>
                  <a:schemeClr val="tx1"/>
                </a:solidFill>
              </a:rPr>
              <a:t>penelitian</a:t>
            </a:r>
            <a:r>
              <a:rPr lang="en-US" sz="2800" dirty="0" smtClean="0">
                <a:solidFill>
                  <a:schemeClr val="tx1"/>
                </a:solidFill>
              </a:rPr>
              <a:t>, </a:t>
            </a:r>
            <a:r>
              <a:rPr lang="en-US" sz="2800" dirty="0" err="1" smtClean="0">
                <a:solidFill>
                  <a:schemeClr val="tx1"/>
                </a:solidFill>
              </a:rPr>
              <a:t>pengembangan</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penerapapan</a:t>
            </a:r>
            <a:r>
              <a:rPr lang="en-US" sz="2800" dirty="0" smtClean="0">
                <a:solidFill>
                  <a:schemeClr val="tx1"/>
                </a:solidFill>
              </a:rPr>
              <a:t> </a:t>
            </a:r>
            <a:r>
              <a:rPr lang="en-US" sz="2800" dirty="0" err="1" smtClean="0">
                <a:solidFill>
                  <a:schemeClr val="tx1"/>
                </a:solidFill>
              </a:rPr>
              <a:t>iptek</a:t>
            </a:r>
            <a:r>
              <a:rPr lang="en-US" sz="2800" dirty="0" smtClean="0">
                <a:solidFill>
                  <a:schemeClr val="tx1"/>
                </a:solidFill>
              </a:rPr>
              <a:t>. </a:t>
            </a:r>
            <a:endParaRPr lang="en-US" sz="2800" dirty="0">
              <a:solidFill>
                <a:schemeClr val="tx1"/>
              </a:solidFill>
            </a:endParaRPr>
          </a:p>
        </p:txBody>
      </p:sp>
      <p:sp>
        <p:nvSpPr>
          <p:cNvPr id="9" name="TextBox 7"/>
          <p:cNvSpPr txBox="1">
            <a:spLocks noChangeArrowheads="1"/>
          </p:cNvSpPr>
          <p:nvPr/>
        </p:nvSpPr>
        <p:spPr bwMode="auto">
          <a:xfrm>
            <a:off x="304800" y="1981200"/>
            <a:ext cx="8610600" cy="708025"/>
          </a:xfrm>
          <a:prstGeom prst="rect">
            <a:avLst/>
          </a:prstGeom>
          <a:noFill/>
          <a:ln w="9525">
            <a:noFill/>
            <a:miter lim="800000"/>
            <a:headEnd/>
            <a:tailEnd/>
          </a:ln>
        </p:spPr>
        <p:txBody>
          <a:bodyPr>
            <a:spAutoFit/>
          </a:bodyPr>
          <a:lstStyle/>
          <a:p>
            <a:pPr algn="ctr"/>
            <a:r>
              <a:rPr lang="en-US" sz="4000" b="1" dirty="0">
                <a:latin typeface="Century Gothic" pitchFamily="34" charset="0"/>
                <a:cs typeface="Tahoma" pitchFamily="34" charset="0"/>
              </a:rPr>
              <a:t>M I S I</a:t>
            </a:r>
            <a:endParaRPr lang="en-US" sz="4000" dirty="0">
              <a:latin typeface="Century Gothic" pitchFamily="34" charset="0"/>
              <a:cs typeface="Tahoma" pitchFamily="34" charset="0"/>
            </a:endParaRPr>
          </a:p>
        </p:txBody>
      </p:sp>
    </p:spTree>
    <p:extLst>
      <p:ext uri="{BB962C8B-B14F-4D97-AF65-F5344CB8AC3E}">
        <p14:creationId xmlns:p14="http://schemas.microsoft.com/office/powerpoint/2010/main" val="25150752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dung-sate.jpg"/>
          <p:cNvPicPr>
            <a:picLocks noChangeAspect="1"/>
          </p:cNvPicPr>
          <p:nvPr/>
        </p:nvPicPr>
        <p:blipFill>
          <a:blip r:embed="rId2" cstate="print"/>
          <a:srcRect l="17513" t="8889" b="35556"/>
          <a:stretch>
            <a:fillRect/>
          </a:stretch>
        </p:blipFill>
        <p:spPr>
          <a:xfrm>
            <a:off x="106576" y="76200"/>
            <a:ext cx="1950824" cy="2590800"/>
          </a:xfrm>
          <a:prstGeom prst="rect">
            <a:avLst/>
          </a:prstGeom>
          <a:ln>
            <a:noFill/>
          </a:ln>
          <a:effectLst>
            <a:softEdge rad="635000"/>
          </a:effectLst>
        </p:spPr>
      </p:pic>
      <p:grpSp>
        <p:nvGrpSpPr>
          <p:cNvPr id="9219" name="Group 1"/>
          <p:cNvGrpSpPr>
            <a:grpSpLocks/>
          </p:cNvGrpSpPr>
          <p:nvPr/>
        </p:nvGrpSpPr>
        <p:grpSpPr bwMode="auto">
          <a:xfrm>
            <a:off x="414338" y="838200"/>
            <a:ext cx="8342312" cy="3962400"/>
            <a:chOff x="153147" y="1600200"/>
            <a:chExt cx="8603253" cy="3966529"/>
          </a:xfrm>
        </p:grpSpPr>
        <p:sp>
          <p:nvSpPr>
            <p:cNvPr id="17" name="Rounded Rectangle 16"/>
            <p:cNvSpPr/>
            <p:nvPr/>
          </p:nvSpPr>
          <p:spPr>
            <a:xfrm>
              <a:off x="153147" y="4266801"/>
              <a:ext cx="8603253" cy="12999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6" name="Rectangle 5"/>
            <p:cNvSpPr/>
            <p:nvPr/>
          </p:nvSpPr>
          <p:spPr>
            <a:xfrm>
              <a:off x="2209415" y="1600200"/>
              <a:ext cx="1692819" cy="6118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600" b="1" dirty="0">
                  <a:solidFill>
                    <a:prstClr val="black"/>
                  </a:solidFill>
                </a:rPr>
                <a:t>KEPALA BADAN</a:t>
              </a:r>
            </a:p>
          </p:txBody>
        </p:sp>
        <p:sp>
          <p:nvSpPr>
            <p:cNvPr id="7" name="Rectangle 6"/>
            <p:cNvSpPr/>
            <p:nvPr/>
          </p:nvSpPr>
          <p:spPr>
            <a:xfrm>
              <a:off x="5562310" y="2286715"/>
              <a:ext cx="1944941" cy="50376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400" b="1" dirty="0">
                  <a:solidFill>
                    <a:prstClr val="black"/>
                  </a:solidFill>
                </a:rPr>
                <a:t>SEKRETARIS  BADAN</a:t>
              </a:r>
            </a:p>
          </p:txBody>
        </p:sp>
        <p:sp>
          <p:nvSpPr>
            <p:cNvPr id="8" name="Rectangle 7"/>
            <p:cNvSpPr/>
            <p:nvPr/>
          </p:nvSpPr>
          <p:spPr>
            <a:xfrm>
              <a:off x="4283690" y="3276758"/>
              <a:ext cx="1430874" cy="6118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prstClr val="black"/>
                  </a:solidFill>
                </a:rPr>
                <a:t>SUB </a:t>
              </a:r>
              <a:r>
                <a:rPr lang="en-US" sz="1200" b="1" dirty="0">
                  <a:solidFill>
                    <a:prstClr val="black"/>
                  </a:solidFill>
                </a:rPr>
                <a:t>BAG </a:t>
              </a:r>
              <a:r>
                <a:rPr lang="id-ID" sz="1200" b="1" dirty="0">
                  <a:solidFill>
                    <a:prstClr val="black"/>
                  </a:solidFill>
                </a:rPr>
                <a:t>PERENCANAAN</a:t>
              </a:r>
            </a:p>
          </p:txBody>
        </p:sp>
        <p:sp>
          <p:nvSpPr>
            <p:cNvPr id="9" name="Rectangle 8"/>
            <p:cNvSpPr/>
            <p:nvPr/>
          </p:nvSpPr>
          <p:spPr>
            <a:xfrm>
              <a:off x="5776777" y="3276758"/>
              <a:ext cx="1571670" cy="6118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prstClr val="black"/>
                  </a:solidFill>
                </a:rPr>
                <a:t>SUB </a:t>
              </a:r>
              <a:r>
                <a:rPr lang="en-US" sz="1200" b="1" dirty="0">
                  <a:solidFill>
                    <a:prstClr val="black"/>
                  </a:solidFill>
                </a:rPr>
                <a:t>BAG</a:t>
              </a:r>
              <a:endParaRPr lang="id-ID" sz="1200" b="1" dirty="0">
                <a:solidFill>
                  <a:prstClr val="black"/>
                </a:solidFill>
              </a:endParaRPr>
            </a:p>
            <a:p>
              <a:pPr algn="ctr" fontAlgn="auto">
                <a:spcBef>
                  <a:spcPts val="0"/>
                </a:spcBef>
                <a:spcAft>
                  <a:spcPts val="0"/>
                </a:spcAft>
                <a:defRPr/>
              </a:pPr>
              <a:r>
                <a:rPr lang="id-ID" sz="1200" b="1" dirty="0">
                  <a:solidFill>
                    <a:prstClr val="black"/>
                  </a:solidFill>
                </a:rPr>
                <a:t>UMUM</a:t>
              </a:r>
              <a:r>
                <a:rPr lang="en-US" sz="1200" b="1" dirty="0">
                  <a:solidFill>
                    <a:prstClr val="black"/>
                  </a:solidFill>
                </a:rPr>
                <a:t> &amp; KEPEGAWAIAN</a:t>
              </a:r>
              <a:endParaRPr lang="id-ID" sz="1200" b="1" dirty="0">
                <a:solidFill>
                  <a:prstClr val="black"/>
                </a:solidFill>
              </a:endParaRPr>
            </a:p>
          </p:txBody>
        </p:sp>
        <p:sp>
          <p:nvSpPr>
            <p:cNvPr id="10" name="Rectangle 9"/>
            <p:cNvSpPr/>
            <p:nvPr/>
          </p:nvSpPr>
          <p:spPr>
            <a:xfrm>
              <a:off x="7386101" y="3276758"/>
              <a:ext cx="1224593" cy="6118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prstClr val="black"/>
                  </a:solidFill>
                </a:rPr>
                <a:t>SUB </a:t>
              </a:r>
              <a:r>
                <a:rPr lang="en-US" sz="1200" b="1" dirty="0">
                  <a:solidFill>
                    <a:prstClr val="black"/>
                  </a:solidFill>
                </a:rPr>
                <a:t>BAG</a:t>
              </a:r>
              <a:endParaRPr lang="id-ID" sz="1200" b="1" dirty="0">
                <a:solidFill>
                  <a:prstClr val="black"/>
                </a:solidFill>
              </a:endParaRPr>
            </a:p>
            <a:p>
              <a:pPr algn="ctr" fontAlgn="auto">
                <a:spcBef>
                  <a:spcPts val="0"/>
                </a:spcBef>
                <a:spcAft>
                  <a:spcPts val="0"/>
                </a:spcAft>
                <a:defRPr/>
              </a:pPr>
              <a:r>
                <a:rPr lang="id-ID" sz="1200" b="1" dirty="0">
                  <a:solidFill>
                    <a:prstClr val="black"/>
                  </a:solidFill>
                </a:rPr>
                <a:t>KEUANGAN</a:t>
              </a:r>
            </a:p>
          </p:txBody>
        </p:sp>
        <p:sp>
          <p:nvSpPr>
            <p:cNvPr id="11" name="Rectangle 10"/>
            <p:cNvSpPr/>
            <p:nvPr/>
          </p:nvSpPr>
          <p:spPr>
            <a:xfrm>
              <a:off x="305402" y="4495639"/>
              <a:ext cx="2555601" cy="90105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400" b="1" dirty="0">
                  <a:solidFill>
                    <a:prstClr val="black"/>
                  </a:solidFill>
                </a:rPr>
                <a:t>BIDANG ANALISIS</a:t>
              </a:r>
            </a:p>
            <a:p>
              <a:pPr algn="ctr" fontAlgn="auto">
                <a:spcBef>
                  <a:spcPts val="0"/>
                </a:spcBef>
                <a:spcAft>
                  <a:spcPts val="0"/>
                </a:spcAft>
                <a:defRPr/>
              </a:pPr>
              <a:r>
                <a:rPr lang="id-ID" sz="1400" b="1" dirty="0">
                  <a:solidFill>
                    <a:prstClr val="black"/>
                  </a:solidFill>
                </a:rPr>
                <a:t>KEBIJAKAN </a:t>
              </a:r>
              <a:r>
                <a:rPr lang="en-US" sz="1400" b="1" dirty="0">
                  <a:solidFill>
                    <a:prstClr val="black"/>
                  </a:solidFill>
                </a:rPr>
                <a:t>DAN</a:t>
              </a:r>
              <a:r>
                <a:rPr lang="id-ID" sz="1400" b="1" dirty="0">
                  <a:solidFill>
                    <a:prstClr val="black"/>
                  </a:solidFill>
                </a:rPr>
                <a:t> PENGEMBANGAN INOVASI DAERAH</a:t>
              </a:r>
            </a:p>
          </p:txBody>
        </p:sp>
        <p:sp>
          <p:nvSpPr>
            <p:cNvPr id="13" name="Rectangle 12"/>
            <p:cNvSpPr/>
            <p:nvPr/>
          </p:nvSpPr>
          <p:spPr>
            <a:xfrm>
              <a:off x="3199893" y="4495639"/>
              <a:ext cx="2557237" cy="90105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400" b="1" dirty="0">
                  <a:solidFill>
                    <a:prstClr val="black"/>
                  </a:solidFill>
                </a:rPr>
                <a:t>BIDANG KEMITRAAN</a:t>
              </a:r>
            </a:p>
            <a:p>
              <a:pPr algn="ctr" fontAlgn="auto">
                <a:spcBef>
                  <a:spcPts val="0"/>
                </a:spcBef>
                <a:spcAft>
                  <a:spcPts val="0"/>
                </a:spcAft>
                <a:defRPr/>
              </a:pPr>
              <a:r>
                <a:rPr lang="en-US" sz="1400" b="1" dirty="0">
                  <a:solidFill>
                    <a:prstClr val="black"/>
                  </a:solidFill>
                </a:rPr>
                <a:t>DAN</a:t>
              </a:r>
              <a:r>
                <a:rPr lang="id-ID" sz="1400" b="1" dirty="0">
                  <a:solidFill>
                    <a:prstClr val="black"/>
                  </a:solidFill>
                </a:rPr>
                <a:t> LAYANAN IPTEK</a:t>
              </a:r>
            </a:p>
          </p:txBody>
        </p:sp>
        <p:sp>
          <p:nvSpPr>
            <p:cNvPr id="15" name="Rectangle 14"/>
            <p:cNvSpPr/>
            <p:nvPr/>
          </p:nvSpPr>
          <p:spPr>
            <a:xfrm>
              <a:off x="6055093" y="4495639"/>
              <a:ext cx="2555601" cy="90105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400" b="1" dirty="0">
                  <a:solidFill>
                    <a:prstClr val="black"/>
                  </a:solidFill>
                </a:rPr>
                <a:t>BIDANG PENELITIAN</a:t>
              </a:r>
            </a:p>
            <a:p>
              <a:pPr algn="ctr" fontAlgn="auto">
                <a:spcBef>
                  <a:spcPts val="0"/>
                </a:spcBef>
                <a:spcAft>
                  <a:spcPts val="0"/>
                </a:spcAft>
                <a:defRPr/>
              </a:pPr>
              <a:r>
                <a:rPr lang="en-US" sz="1400" b="1" dirty="0">
                  <a:solidFill>
                    <a:prstClr val="black"/>
                  </a:solidFill>
                </a:rPr>
                <a:t>DAN</a:t>
              </a:r>
              <a:r>
                <a:rPr lang="id-ID" sz="1400" b="1" dirty="0">
                  <a:solidFill>
                    <a:prstClr val="black"/>
                  </a:solidFill>
                </a:rPr>
                <a:t> PENGEMBANGAN IPTEK TERAPAN</a:t>
              </a:r>
            </a:p>
          </p:txBody>
        </p:sp>
        <p:cxnSp>
          <p:nvCxnSpPr>
            <p:cNvPr id="19" name="Straight Connector 18"/>
            <p:cNvCxnSpPr/>
            <p:nvPr/>
          </p:nvCxnSpPr>
          <p:spPr>
            <a:xfrm flipV="1">
              <a:off x="1533269" y="4039552"/>
              <a:ext cx="5790620" cy="15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33269" y="4041141"/>
              <a:ext cx="0" cy="379808"/>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15703" y="4039552"/>
              <a:ext cx="0" cy="379807"/>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96521" y="4039552"/>
              <a:ext cx="0" cy="379807"/>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105543" y="3047920"/>
              <a:ext cx="287975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05543" y="3047920"/>
              <a:ext cx="0" cy="216125"/>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552788" y="3047920"/>
              <a:ext cx="0" cy="216125"/>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01672" y="3047920"/>
              <a:ext cx="0" cy="216125"/>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2788" y="2790477"/>
              <a:ext cx="0" cy="25744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2"/>
            </p:cNvCxnSpPr>
            <p:nvPr/>
          </p:nvCxnSpPr>
          <p:spPr>
            <a:xfrm>
              <a:off x="3055824" y="2212025"/>
              <a:ext cx="0" cy="182752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7" idx="1"/>
            </p:cNvCxnSpPr>
            <p:nvPr/>
          </p:nvCxnSpPr>
          <p:spPr>
            <a:xfrm flipH="1">
              <a:off x="3055824" y="2537801"/>
              <a:ext cx="2506486" cy="0"/>
            </a:xfrm>
            <a:prstGeom prst="line">
              <a:avLst/>
            </a:prstGeom>
            <a:ln w="28575">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3" idx="1"/>
              <a:endCxn id="11" idx="3"/>
            </p:cNvCxnSpPr>
            <p:nvPr/>
          </p:nvCxnSpPr>
          <p:spPr>
            <a:xfrm rot="10800000">
              <a:off x="2861003" y="4946959"/>
              <a:ext cx="338891" cy="1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13" idx="3"/>
            </p:cNvCxnSpPr>
            <p:nvPr/>
          </p:nvCxnSpPr>
          <p:spPr>
            <a:xfrm rot="10800000">
              <a:off x="5757131" y="4946959"/>
              <a:ext cx="261945" cy="63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0" y="6427788"/>
            <a:ext cx="9144000" cy="430212"/>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id-ID" sz="1100" b="1" dirty="0">
                <a:solidFill>
                  <a:prstClr val="black"/>
                </a:solidFill>
              </a:rPr>
              <a:t>Paradigma Penyelenggaraan dan Pelaksanaan Penelitian yang Dilakukan:</a:t>
            </a:r>
          </a:p>
          <a:p>
            <a:pPr algn="ctr">
              <a:defRPr/>
            </a:pPr>
            <a:r>
              <a:rPr lang="id-ID" sz="1100" b="1" dirty="0">
                <a:solidFill>
                  <a:srgbClr val="0033CC"/>
                </a:solidFill>
              </a:rPr>
              <a:t>Penelitian Kreatif </a:t>
            </a:r>
            <a:r>
              <a:rPr lang="id-ID" sz="1100" b="1" i="1" dirty="0">
                <a:solidFill>
                  <a:srgbClr val="0033CC"/>
                </a:solidFill>
              </a:rPr>
              <a:t>(Creative Research) : </a:t>
            </a:r>
            <a:r>
              <a:rPr lang="id-ID" sz="1100" b="1" dirty="0">
                <a:solidFill>
                  <a:prstClr val="black"/>
                </a:solidFill>
              </a:rPr>
              <a:t>yaitu</a:t>
            </a:r>
            <a:r>
              <a:rPr lang="id-ID" sz="1100" b="1" i="1" dirty="0">
                <a:solidFill>
                  <a:prstClr val="black"/>
                </a:solidFill>
              </a:rPr>
              <a:t> </a:t>
            </a:r>
            <a:r>
              <a:rPr lang="id-ID" sz="1100" b="1" dirty="0">
                <a:solidFill>
                  <a:prstClr val="black"/>
                </a:solidFill>
              </a:rPr>
              <a:t>Penelitian untuk memenuhi kebutuhan masyarakat Jawa Barat</a:t>
            </a:r>
          </a:p>
        </p:txBody>
      </p:sp>
      <p:cxnSp>
        <p:nvCxnSpPr>
          <p:cNvPr id="40" name="Straight Connector 39"/>
          <p:cNvCxnSpPr/>
          <p:nvPr/>
        </p:nvCxnSpPr>
        <p:spPr>
          <a:xfrm>
            <a:off x="4343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24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05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486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67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48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629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010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391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772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1534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610600" y="3352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229894" y="3085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4229894" y="2704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229894" y="2323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229894" y="1942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29894" y="1561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8725694" y="3085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8725694" y="2704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8725694" y="2323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8725694" y="1942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8725694" y="1561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4958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8768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2578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388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198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008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7818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1628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438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0010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458200" y="14478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54" name="TextBox 80"/>
          <p:cNvSpPr txBox="1">
            <a:spLocks noChangeArrowheads="1"/>
          </p:cNvSpPr>
          <p:nvPr/>
        </p:nvSpPr>
        <p:spPr bwMode="auto">
          <a:xfrm>
            <a:off x="4419600" y="1143000"/>
            <a:ext cx="1760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1400" smtClean="0">
                <a:solidFill>
                  <a:prstClr val="black"/>
                </a:solidFill>
              </a:rPr>
              <a:t>Administrasi Terpusat</a:t>
            </a:r>
          </a:p>
        </p:txBody>
      </p:sp>
      <p:sp>
        <p:nvSpPr>
          <p:cNvPr id="81" name="Rectangle 80"/>
          <p:cNvSpPr/>
          <p:nvPr/>
        </p:nvSpPr>
        <p:spPr bwMode="auto">
          <a:xfrm>
            <a:off x="609600" y="2362200"/>
            <a:ext cx="1947863"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black"/>
                </a:solidFill>
              </a:rPr>
              <a:t>KELOMPOK PENELITI</a:t>
            </a:r>
          </a:p>
          <a:p>
            <a:pPr algn="ctr" fontAlgn="auto">
              <a:spcBef>
                <a:spcPts val="0"/>
              </a:spcBef>
              <a:spcAft>
                <a:spcPts val="0"/>
              </a:spcAft>
              <a:defRPr/>
            </a:pPr>
            <a:r>
              <a:rPr lang="en-US" sz="1200" b="1" dirty="0">
                <a:solidFill>
                  <a:prstClr val="black"/>
                </a:solidFill>
              </a:rPr>
              <a:t>(</a:t>
            </a:r>
            <a:r>
              <a:rPr lang="id-ID" sz="1200" b="1" dirty="0">
                <a:solidFill>
                  <a:prstClr val="black"/>
                </a:solidFill>
              </a:rPr>
              <a:t>KELOMPOK BIDANG*</a:t>
            </a:r>
          </a:p>
          <a:p>
            <a:pPr algn="ctr" fontAlgn="auto">
              <a:spcBef>
                <a:spcPts val="0"/>
              </a:spcBef>
              <a:spcAft>
                <a:spcPts val="0"/>
              </a:spcAft>
              <a:defRPr/>
            </a:pPr>
            <a:r>
              <a:rPr lang="id-ID" sz="1200" b="1" dirty="0">
                <a:solidFill>
                  <a:prstClr val="black"/>
                </a:solidFill>
              </a:rPr>
              <a:t>1 S/D 10</a:t>
            </a:r>
            <a:r>
              <a:rPr lang="en-US" sz="1200" b="1" dirty="0">
                <a:solidFill>
                  <a:prstClr val="black"/>
                </a:solidFill>
              </a:rPr>
              <a:t>)</a:t>
            </a:r>
            <a:endParaRPr lang="id-ID" sz="1200" b="1" dirty="0">
              <a:solidFill>
                <a:prstClr val="black"/>
              </a:solidFill>
            </a:endParaRPr>
          </a:p>
        </p:txBody>
      </p:sp>
      <p:cxnSp>
        <p:nvCxnSpPr>
          <p:cNvPr id="2049" name="Straight Arrow Connector 2048"/>
          <p:cNvCxnSpPr>
            <a:endCxn id="81" idx="3"/>
          </p:cNvCxnSpPr>
          <p:nvPr/>
        </p:nvCxnSpPr>
        <p:spPr>
          <a:xfrm rot="10800000">
            <a:off x="2557463" y="2667000"/>
            <a:ext cx="642937"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bwMode="auto">
          <a:xfrm>
            <a:off x="6172200" y="5257800"/>
            <a:ext cx="3046413" cy="9906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800" b="1" dirty="0">
                <a:solidFill>
                  <a:prstClr val="black"/>
                </a:solidFill>
              </a:rPr>
              <a:t>KELOMPOK </a:t>
            </a:r>
            <a:r>
              <a:rPr lang="en-US" sz="800" b="1" dirty="0">
                <a:solidFill>
                  <a:prstClr val="black"/>
                </a:solidFill>
              </a:rPr>
              <a:t>BIDANG</a:t>
            </a:r>
            <a:r>
              <a:rPr lang="id-ID" sz="800" b="1" dirty="0">
                <a:solidFill>
                  <a:prstClr val="black"/>
                </a:solidFill>
              </a:rPr>
              <a:t>*:</a:t>
            </a:r>
          </a:p>
          <a:p>
            <a:pPr marL="177800" indent="-177800" fontAlgn="auto">
              <a:spcBef>
                <a:spcPts val="0"/>
              </a:spcBef>
              <a:spcAft>
                <a:spcPts val="0"/>
              </a:spcAft>
              <a:buFontTx/>
              <a:buAutoNum type="arabicPeriod"/>
              <a:defRPr/>
            </a:pPr>
            <a:r>
              <a:rPr lang="id-ID" sz="800" b="1" dirty="0">
                <a:solidFill>
                  <a:prstClr val="black"/>
                </a:solidFill>
              </a:rPr>
              <a:t>PENDIDIKAN</a:t>
            </a:r>
          </a:p>
          <a:p>
            <a:pPr marL="177800" indent="-177800" fontAlgn="auto">
              <a:spcBef>
                <a:spcPts val="0"/>
              </a:spcBef>
              <a:spcAft>
                <a:spcPts val="0"/>
              </a:spcAft>
              <a:buFontTx/>
              <a:buAutoNum type="arabicPeriod"/>
              <a:defRPr/>
            </a:pPr>
            <a:r>
              <a:rPr lang="id-ID" sz="800" b="1" dirty="0">
                <a:solidFill>
                  <a:prstClr val="black"/>
                </a:solidFill>
              </a:rPr>
              <a:t>KESEHATAN</a:t>
            </a:r>
          </a:p>
          <a:p>
            <a:pPr marL="177800" indent="-177800" fontAlgn="auto">
              <a:spcBef>
                <a:spcPts val="0"/>
              </a:spcBef>
              <a:spcAft>
                <a:spcPts val="0"/>
              </a:spcAft>
              <a:buFontTx/>
              <a:buAutoNum type="arabicPeriod"/>
              <a:defRPr/>
            </a:pPr>
            <a:r>
              <a:rPr lang="id-ID" sz="800" b="1" dirty="0">
                <a:solidFill>
                  <a:prstClr val="black"/>
                </a:solidFill>
              </a:rPr>
              <a:t>INFRASTRUKTUR DAN ENERGI</a:t>
            </a:r>
          </a:p>
          <a:p>
            <a:pPr marL="177800" indent="-177800" fontAlgn="auto">
              <a:spcBef>
                <a:spcPts val="0"/>
              </a:spcBef>
              <a:spcAft>
                <a:spcPts val="0"/>
              </a:spcAft>
              <a:buFontTx/>
              <a:buAutoNum type="arabicPeriod"/>
              <a:defRPr/>
            </a:pPr>
            <a:r>
              <a:rPr lang="id-ID" sz="800" b="1" dirty="0">
                <a:solidFill>
                  <a:prstClr val="black"/>
                </a:solidFill>
              </a:rPr>
              <a:t>EKONOMI PERTANIAN</a:t>
            </a:r>
          </a:p>
          <a:p>
            <a:pPr marL="177800" indent="-177800" fontAlgn="auto">
              <a:spcBef>
                <a:spcPts val="0"/>
              </a:spcBef>
              <a:spcAft>
                <a:spcPts val="0"/>
              </a:spcAft>
              <a:buFontTx/>
              <a:buAutoNum type="arabicPeriod"/>
              <a:defRPr/>
            </a:pPr>
            <a:r>
              <a:rPr lang="id-ID" sz="800" b="1" dirty="0">
                <a:solidFill>
                  <a:prstClr val="black"/>
                </a:solidFill>
              </a:rPr>
              <a:t>EKONOMI NON PERTANIAN</a:t>
            </a:r>
          </a:p>
          <a:p>
            <a:pPr marL="177800" indent="-177800" fontAlgn="auto">
              <a:spcBef>
                <a:spcPts val="0"/>
              </a:spcBef>
              <a:spcAft>
                <a:spcPts val="0"/>
              </a:spcAft>
              <a:buFontTx/>
              <a:buAutoNum type="arabicPeriod"/>
              <a:defRPr/>
            </a:pPr>
            <a:r>
              <a:rPr lang="id-ID" sz="800" b="1" dirty="0">
                <a:solidFill>
                  <a:prstClr val="black"/>
                </a:solidFill>
              </a:rPr>
              <a:t>LINGKUNGAN HIDUP DAN KEBENCANAAN</a:t>
            </a:r>
          </a:p>
          <a:p>
            <a:pPr marL="177800" indent="-177800" fontAlgn="auto">
              <a:spcBef>
                <a:spcPts val="0"/>
              </a:spcBef>
              <a:spcAft>
                <a:spcPts val="0"/>
              </a:spcAft>
              <a:buFontTx/>
              <a:buAutoNum type="arabicPeriod"/>
              <a:defRPr/>
            </a:pPr>
            <a:r>
              <a:rPr lang="id-ID" sz="800" b="1" dirty="0">
                <a:solidFill>
                  <a:prstClr val="black"/>
                </a:solidFill>
              </a:rPr>
              <a:t>SENI, BUDAYA DAN PARIWISATA</a:t>
            </a:r>
          </a:p>
          <a:p>
            <a:pPr marL="177800" indent="-177800" fontAlgn="auto">
              <a:spcBef>
                <a:spcPts val="0"/>
              </a:spcBef>
              <a:spcAft>
                <a:spcPts val="0"/>
              </a:spcAft>
              <a:buFontTx/>
              <a:buAutoNum type="arabicPeriod"/>
              <a:defRPr/>
            </a:pPr>
            <a:r>
              <a:rPr lang="id-ID" sz="800" b="1" dirty="0">
                <a:solidFill>
                  <a:prstClr val="black"/>
                </a:solidFill>
              </a:rPr>
              <a:t>KETAHANAN KELUARGA DAN KEPENDUDUKAN</a:t>
            </a:r>
          </a:p>
          <a:p>
            <a:pPr marL="177800" indent="-177800" fontAlgn="auto">
              <a:spcBef>
                <a:spcPts val="0"/>
              </a:spcBef>
              <a:spcAft>
                <a:spcPts val="0"/>
              </a:spcAft>
              <a:buFontTx/>
              <a:buAutoNum type="arabicPeriod"/>
              <a:defRPr/>
            </a:pPr>
            <a:r>
              <a:rPr lang="id-ID" sz="800" b="1" dirty="0">
                <a:solidFill>
                  <a:prstClr val="black"/>
                </a:solidFill>
              </a:rPr>
              <a:t>KEMISKINAN DAN PMKS</a:t>
            </a:r>
          </a:p>
          <a:p>
            <a:pPr marL="177800" indent="-177800" fontAlgn="auto">
              <a:spcBef>
                <a:spcPts val="0"/>
              </a:spcBef>
              <a:spcAft>
                <a:spcPts val="0"/>
              </a:spcAft>
              <a:buFontTx/>
              <a:buAutoNum type="arabicPeriod"/>
              <a:defRPr/>
            </a:pPr>
            <a:r>
              <a:rPr lang="id-ID" sz="800" b="1" dirty="0">
                <a:solidFill>
                  <a:prstClr val="black"/>
                </a:solidFill>
              </a:rPr>
              <a:t>PEMERINTAHAN</a:t>
            </a:r>
          </a:p>
        </p:txBody>
      </p:sp>
      <p:cxnSp>
        <p:nvCxnSpPr>
          <p:cNvPr id="112" name="Straight Connector 111"/>
          <p:cNvCxnSpPr/>
          <p:nvPr/>
        </p:nvCxnSpPr>
        <p:spPr>
          <a:xfrm rot="5400000">
            <a:off x="1333501" y="4838700"/>
            <a:ext cx="381000" cy="3175"/>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524000" y="5029200"/>
            <a:ext cx="6019800" cy="158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7354094" y="4837906"/>
            <a:ext cx="381000" cy="158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4306094" y="4990306"/>
            <a:ext cx="685800" cy="158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81" idx="1"/>
          </p:cNvCxnSpPr>
          <p:nvPr/>
        </p:nvCxnSpPr>
        <p:spPr>
          <a:xfrm>
            <a:off x="228600" y="2667000"/>
            <a:ext cx="381000" cy="158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8600" y="5334000"/>
            <a:ext cx="4419600" cy="158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1141412" y="4037012"/>
            <a:ext cx="2743200" cy="3175"/>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1313" name="TextBox 82"/>
          <p:cNvSpPr txBox="1">
            <a:spLocks noChangeArrowheads="1"/>
          </p:cNvSpPr>
          <p:nvPr/>
        </p:nvSpPr>
        <p:spPr bwMode="auto">
          <a:xfrm>
            <a:off x="2133600" y="228600"/>
            <a:ext cx="6096000" cy="461963"/>
          </a:xfrm>
          <a:prstGeom prst="rect">
            <a:avLst/>
          </a:prstGeom>
          <a:noFill/>
          <a:ln w="9525">
            <a:noFill/>
            <a:miter lim="800000"/>
            <a:headEnd/>
            <a:tailEnd/>
          </a:ln>
        </p:spPr>
        <p:txBody>
          <a:bodyPr>
            <a:spAutoFit/>
          </a:bodyPr>
          <a:lstStyle/>
          <a:p>
            <a:pPr algn="ctr">
              <a:defRPr/>
            </a:pPr>
            <a:r>
              <a:rPr lang="id-ID" sz="2400" b="1" dirty="0">
                <a:solidFill>
                  <a:prstClr val="black"/>
                </a:solidFill>
                <a:latin typeface="Century Gothic" pitchFamily="34" charset="0"/>
              </a:rPr>
              <a:t>STRUKTUR ORGANISASI</a:t>
            </a:r>
            <a:r>
              <a:rPr lang="id-ID" sz="2400" b="1" kern="0" dirty="0">
                <a:solidFill>
                  <a:srgbClr val="0070C0"/>
                </a:solidFill>
                <a:latin typeface="Century Gothic" pitchFamily="34" charset="0"/>
                <a:cs typeface="Arial" panose="020B0604020202020204" pitchFamily="34" charset="0"/>
              </a:rPr>
              <a:t> BP</a:t>
            </a:r>
            <a:r>
              <a:rPr lang="id-ID" sz="2400" b="1" kern="0" baseline="-25000" dirty="0">
                <a:solidFill>
                  <a:srgbClr val="FF0000"/>
                </a:solidFill>
                <a:latin typeface="Century Gothic" pitchFamily="34" charset="0"/>
                <a:cs typeface="Arial" panose="020B0604020202020204" pitchFamily="34" charset="0"/>
              </a:rPr>
              <a:t>3</a:t>
            </a:r>
            <a:r>
              <a:rPr lang="id-ID" sz="2400" b="1" kern="0" dirty="0">
                <a:solidFill>
                  <a:srgbClr val="0070C0"/>
                </a:solidFill>
                <a:latin typeface="Century Gothic" pitchFamily="34" charset="0"/>
                <a:cs typeface="Arial" panose="020B0604020202020204" pitchFamily="34" charset="0"/>
              </a:rPr>
              <a:t>I</a:t>
            </a:r>
            <a:r>
              <a:rPr lang="en-US" sz="2400" b="1" kern="0" dirty="0" err="1">
                <a:solidFill>
                  <a:srgbClr val="0070C0"/>
                </a:solidFill>
                <a:latin typeface="Century Gothic" pitchFamily="34" charset="0"/>
                <a:cs typeface="Arial" panose="020B0604020202020204" pitchFamily="34" charset="0"/>
              </a:rPr>
              <a:t>ptek</a:t>
            </a:r>
            <a:endParaRPr lang="en-US" sz="2400" dirty="0">
              <a:solidFill>
                <a:prstClr val="black"/>
              </a:solidFill>
              <a:latin typeface="Century Gothic" pitchFamily="34" charset="0"/>
            </a:endParaRPr>
          </a:p>
        </p:txBody>
      </p:sp>
      <p:sp>
        <p:nvSpPr>
          <p:cNvPr id="83" name="TextBox 82"/>
          <p:cNvSpPr txBox="1"/>
          <p:nvPr/>
        </p:nvSpPr>
        <p:spPr>
          <a:xfrm>
            <a:off x="419100" y="3492413"/>
            <a:ext cx="728084" cy="400110"/>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2000" b="1" dirty="0" smtClean="0"/>
              <a:t>Bid.1</a:t>
            </a:r>
            <a:endParaRPr lang="en-US" sz="2000" b="1" dirty="0"/>
          </a:p>
        </p:txBody>
      </p:sp>
      <p:sp>
        <p:nvSpPr>
          <p:cNvPr id="84" name="TextBox 83"/>
          <p:cNvSpPr txBox="1"/>
          <p:nvPr/>
        </p:nvSpPr>
        <p:spPr>
          <a:xfrm>
            <a:off x="3368675" y="3502025"/>
            <a:ext cx="728084" cy="400110"/>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2000" b="1" dirty="0" smtClean="0"/>
              <a:t>Bid.2</a:t>
            </a:r>
            <a:endParaRPr lang="en-US" sz="2000" b="1" dirty="0"/>
          </a:p>
        </p:txBody>
      </p:sp>
      <p:sp>
        <p:nvSpPr>
          <p:cNvPr id="86" name="TextBox 85"/>
          <p:cNvSpPr txBox="1"/>
          <p:nvPr/>
        </p:nvSpPr>
        <p:spPr>
          <a:xfrm>
            <a:off x="6112837" y="3502025"/>
            <a:ext cx="728084" cy="400110"/>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2000" b="1" dirty="0" smtClean="0"/>
              <a:t>Bid.3</a:t>
            </a:r>
            <a:endParaRPr lang="en-US" sz="2000" b="1" dirty="0"/>
          </a:p>
        </p:txBody>
      </p:sp>
    </p:spTree>
    <p:extLst>
      <p:ext uri="{BB962C8B-B14F-4D97-AF65-F5344CB8AC3E}">
        <p14:creationId xmlns:p14="http://schemas.microsoft.com/office/powerpoint/2010/main" val="43021965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1259632" y="3573016"/>
            <a:ext cx="72008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ounded Rectangle 38"/>
          <p:cNvSpPr/>
          <p:nvPr/>
        </p:nvSpPr>
        <p:spPr>
          <a:xfrm>
            <a:off x="1259632" y="3501008"/>
            <a:ext cx="720080" cy="50405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683568" y="1484784"/>
            <a:ext cx="8136904" cy="5256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1"/>
          <p:cNvSpPr txBox="1">
            <a:spLocks/>
          </p:cNvSpPr>
          <p:nvPr/>
        </p:nvSpPr>
        <p:spPr>
          <a:xfrm>
            <a:off x="611560" y="260648"/>
            <a:ext cx="8229600" cy="1143000"/>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1" u="none" strike="noStrike" kern="1200" cap="none" spc="0" normalizeH="0" baseline="0" noProof="0" dirty="0" smtClean="0">
                <a:ln>
                  <a:noFill/>
                </a:ln>
                <a:solidFill>
                  <a:schemeClr val="bg1"/>
                </a:solidFill>
                <a:effectLst/>
                <a:uLnTx/>
                <a:uFillTx/>
                <a:latin typeface="+mj-lt"/>
                <a:ea typeface="+mj-ea"/>
                <a:cs typeface="+mj-cs"/>
              </a:rPr>
              <a:t>Aktor Inovasi </a:t>
            </a:r>
            <a:r>
              <a:rPr kumimoji="0" lang="en-US" sz="4400" b="1" i="1" u="none" strike="noStrike" kern="1200" cap="none" spc="0" normalizeH="0" baseline="0" noProof="0" dirty="0" smtClean="0">
                <a:ln>
                  <a:noFill/>
                </a:ln>
                <a:solidFill>
                  <a:schemeClr val="bg1"/>
                </a:solidFill>
                <a:effectLst/>
                <a:uLnTx/>
                <a:uFillTx/>
                <a:latin typeface="+mj-lt"/>
                <a:ea typeface="+mj-ea"/>
                <a:cs typeface="+mj-cs"/>
              </a:rPr>
              <a:t>di </a:t>
            </a:r>
            <a:r>
              <a:rPr kumimoji="0" lang="en-US" sz="4400" b="1" i="1" u="none" strike="noStrike" kern="1200" cap="none" spc="0" normalizeH="0" baseline="0" noProof="0" dirty="0" err="1" smtClean="0">
                <a:ln>
                  <a:noFill/>
                </a:ln>
                <a:solidFill>
                  <a:schemeClr val="bg1"/>
                </a:solidFill>
                <a:effectLst/>
                <a:uLnTx/>
                <a:uFillTx/>
                <a:latin typeface="+mj-lt"/>
                <a:ea typeface="+mj-ea"/>
                <a:cs typeface="+mj-cs"/>
              </a:rPr>
              <a:t>Provinsi</a:t>
            </a:r>
            <a:r>
              <a:rPr kumimoji="0" lang="id-ID" sz="4400" b="1" i="1" u="none" strike="noStrike" kern="1200" cap="none" spc="0" normalizeH="0" baseline="0" noProof="0" dirty="0" smtClean="0">
                <a:ln>
                  <a:noFill/>
                </a:ln>
                <a:solidFill>
                  <a:schemeClr val="bg1"/>
                </a:solidFill>
                <a:effectLst/>
                <a:uLnTx/>
                <a:uFillTx/>
                <a:latin typeface="+mj-lt"/>
                <a:ea typeface="+mj-ea"/>
                <a:cs typeface="+mj-cs"/>
              </a:rPr>
              <a:t> Jabar</a:t>
            </a:r>
            <a:endParaRPr kumimoji="0" lang="id-ID"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096" name="AutoShape 24" descr="https://acakadul.files.wordpress.com/2013/08/untitled-1-e137745195778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00" name="AutoShape 28" descr="https://acakadul.files.wordpress.com/2013/08/untitled-1-e137745195778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02" name="AutoShape 30" descr="Hasil gambar untuk universitas indones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04" name="AutoShape 32" descr="Hasil gambar untuk universitas indones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12" name="AutoShape 40" descr="https://bengkelbbt.files.wordpress.com/2012/03/kemenperi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18" name="AutoShape 46" descr="Hasil gambar untuk kemenper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20" name="AutoShape 48" descr="Hasil gambar untuk kemenper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22" name="AutoShape 50" descr="Hasil gambar untuk kemenper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25" name="AutoShape 53" descr="Hasil gambar untuk kemen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grpSp>
        <p:nvGrpSpPr>
          <p:cNvPr id="35" name="Group 34"/>
          <p:cNvGrpSpPr/>
          <p:nvPr/>
        </p:nvGrpSpPr>
        <p:grpSpPr>
          <a:xfrm>
            <a:off x="899592" y="1628800"/>
            <a:ext cx="7488832" cy="4896544"/>
            <a:chOff x="899592" y="1484784"/>
            <a:chExt cx="8064896" cy="5256584"/>
          </a:xfrm>
          <a:noFill/>
        </p:grpSpPr>
        <p:pic>
          <p:nvPicPr>
            <p:cNvPr id="3074" name="Picture 2" descr="C:\Users\ACER20\Pictures\Mind2.jpg"/>
            <p:cNvPicPr>
              <a:picLocks noChangeAspect="1" noChangeArrowheads="1"/>
            </p:cNvPicPr>
            <p:nvPr/>
          </p:nvPicPr>
          <p:blipFill>
            <a:blip r:embed="rId2" cstate="print"/>
            <a:srcRect/>
            <a:stretch>
              <a:fillRect/>
            </a:stretch>
          </p:blipFill>
          <p:spPr bwMode="auto">
            <a:xfrm>
              <a:off x="1187624" y="1772816"/>
              <a:ext cx="7077075" cy="4762500"/>
            </a:xfrm>
            <a:prstGeom prst="rect">
              <a:avLst/>
            </a:prstGeom>
            <a:grpFill/>
          </p:spPr>
        </p:pic>
        <p:pic>
          <p:nvPicPr>
            <p:cNvPr id="3076" name="Picture 4" descr="http://www.itb.ac.id/gallery/files/12/20091217/1261026580.jpg"/>
            <p:cNvPicPr>
              <a:picLocks noChangeAspect="1" noChangeArrowheads="1"/>
            </p:cNvPicPr>
            <p:nvPr/>
          </p:nvPicPr>
          <p:blipFill>
            <a:blip r:embed="rId3" cstate="print"/>
            <a:srcRect/>
            <a:stretch>
              <a:fillRect/>
            </a:stretch>
          </p:blipFill>
          <p:spPr bwMode="auto">
            <a:xfrm>
              <a:off x="1619672" y="4714799"/>
              <a:ext cx="658417" cy="658417"/>
            </a:xfrm>
            <a:prstGeom prst="rect">
              <a:avLst/>
            </a:prstGeom>
            <a:grpFill/>
          </p:spPr>
        </p:pic>
        <p:pic>
          <p:nvPicPr>
            <p:cNvPr id="3078" name="Picture 6" descr="http://news.unpad.ac.id/wp-content/uploads/2010/06/logo-unpad1.jpg"/>
            <p:cNvPicPr>
              <a:picLocks noChangeAspect="1" noChangeArrowheads="1"/>
            </p:cNvPicPr>
            <p:nvPr/>
          </p:nvPicPr>
          <p:blipFill>
            <a:blip r:embed="rId4" cstate="print"/>
            <a:srcRect/>
            <a:stretch>
              <a:fillRect/>
            </a:stretch>
          </p:blipFill>
          <p:spPr bwMode="auto">
            <a:xfrm>
              <a:off x="1619672" y="6056155"/>
              <a:ext cx="792087" cy="685213"/>
            </a:xfrm>
            <a:prstGeom prst="rect">
              <a:avLst/>
            </a:prstGeom>
            <a:grpFill/>
          </p:spPr>
        </p:pic>
        <p:pic>
          <p:nvPicPr>
            <p:cNvPr id="3080" name="Picture 8" descr="http://upload.wikimedia.org/wikipedia/commons/thumb/b/b0/Lapan_logo.svg/1000px-Lapan_logo.svg.png"/>
            <p:cNvPicPr>
              <a:picLocks noChangeAspect="1" noChangeArrowheads="1"/>
            </p:cNvPicPr>
            <p:nvPr/>
          </p:nvPicPr>
          <p:blipFill>
            <a:blip r:embed="rId5" cstate="print"/>
            <a:srcRect/>
            <a:stretch>
              <a:fillRect/>
            </a:stretch>
          </p:blipFill>
          <p:spPr bwMode="auto">
            <a:xfrm>
              <a:off x="1979712" y="2204864"/>
              <a:ext cx="504056" cy="642168"/>
            </a:xfrm>
            <a:prstGeom prst="rect">
              <a:avLst/>
            </a:prstGeom>
            <a:grpFill/>
          </p:spPr>
        </p:pic>
        <p:pic>
          <p:nvPicPr>
            <p:cNvPr id="3082" name="Picture 10" descr="http://3.bp.blogspot.com/-Du8mmR1XNxs/VM6eWowsKmI/AAAAAAAAClM/vLBoVYeGpNw/s1600/BATAN%2BCek%2BPengumuman%2BTerbaru%2BHasil%2BTes%2BTKD%2B%26%2BTKB%2BCPNS%2BTahun%2B2014.png"/>
            <p:cNvPicPr>
              <a:picLocks noChangeAspect="1" noChangeArrowheads="1"/>
            </p:cNvPicPr>
            <p:nvPr/>
          </p:nvPicPr>
          <p:blipFill>
            <a:blip r:embed="rId6" cstate="print"/>
            <a:srcRect/>
            <a:stretch>
              <a:fillRect/>
            </a:stretch>
          </p:blipFill>
          <p:spPr bwMode="auto">
            <a:xfrm>
              <a:off x="2699792" y="2708920"/>
              <a:ext cx="648071" cy="653962"/>
            </a:xfrm>
            <a:prstGeom prst="rect">
              <a:avLst/>
            </a:prstGeom>
            <a:grpFill/>
          </p:spPr>
        </p:pic>
        <p:pic>
          <p:nvPicPr>
            <p:cNvPr id="3088" name="Picture 16" descr="http://hobiaviasi.com/wp-content/uploads/2014/08/LOGO-1024x997.png"/>
            <p:cNvPicPr>
              <a:picLocks noChangeAspect="1" noChangeArrowheads="1"/>
            </p:cNvPicPr>
            <p:nvPr/>
          </p:nvPicPr>
          <p:blipFill>
            <a:blip r:embed="rId7" cstate="print"/>
            <a:srcRect/>
            <a:stretch>
              <a:fillRect/>
            </a:stretch>
          </p:blipFill>
          <p:spPr bwMode="auto">
            <a:xfrm>
              <a:off x="7164288" y="4653136"/>
              <a:ext cx="720080" cy="701094"/>
            </a:xfrm>
            <a:prstGeom prst="rect">
              <a:avLst/>
            </a:prstGeom>
            <a:grpFill/>
          </p:spPr>
        </p:pic>
        <p:pic>
          <p:nvPicPr>
            <p:cNvPr id="3090" name="Picture 18" descr="http://www.bumn.go.id/data/uploads/logo/51/logo%20PINDAD%20sedang%20(1).jpg"/>
            <p:cNvPicPr>
              <a:picLocks noChangeAspect="1" noChangeArrowheads="1"/>
            </p:cNvPicPr>
            <p:nvPr/>
          </p:nvPicPr>
          <p:blipFill>
            <a:blip r:embed="rId8" cstate="print"/>
            <a:srcRect/>
            <a:stretch>
              <a:fillRect/>
            </a:stretch>
          </p:blipFill>
          <p:spPr bwMode="auto">
            <a:xfrm>
              <a:off x="8028384" y="5157192"/>
              <a:ext cx="936104" cy="624422"/>
            </a:xfrm>
            <a:prstGeom prst="rect">
              <a:avLst/>
            </a:prstGeom>
            <a:grpFill/>
          </p:spPr>
        </p:pic>
        <p:pic>
          <p:nvPicPr>
            <p:cNvPr id="3092" name="Picture 20" descr="http://palembangjobs.com/wp-content/uploads/2015/03/lowongan-pt-dahana.jpg"/>
            <p:cNvPicPr>
              <a:picLocks noChangeAspect="1" noChangeArrowheads="1"/>
            </p:cNvPicPr>
            <p:nvPr/>
          </p:nvPicPr>
          <p:blipFill>
            <a:blip r:embed="rId9" cstate="print"/>
            <a:srcRect/>
            <a:stretch>
              <a:fillRect/>
            </a:stretch>
          </p:blipFill>
          <p:spPr bwMode="auto">
            <a:xfrm>
              <a:off x="7452320" y="6021288"/>
              <a:ext cx="1071464" cy="587999"/>
            </a:xfrm>
            <a:prstGeom prst="rect">
              <a:avLst/>
            </a:prstGeom>
            <a:grpFill/>
          </p:spPr>
        </p:pic>
        <p:pic>
          <p:nvPicPr>
            <p:cNvPr id="3094" name="Picture 22" descr="Badan Informasi Geospasial (BIG). [Google]"/>
            <p:cNvPicPr>
              <a:picLocks noChangeAspect="1" noChangeArrowheads="1"/>
            </p:cNvPicPr>
            <p:nvPr/>
          </p:nvPicPr>
          <p:blipFill>
            <a:blip r:embed="rId10" cstate="print"/>
            <a:srcRect/>
            <a:stretch>
              <a:fillRect/>
            </a:stretch>
          </p:blipFill>
          <p:spPr bwMode="auto">
            <a:xfrm>
              <a:off x="2843808" y="1484784"/>
              <a:ext cx="1440160" cy="617212"/>
            </a:xfrm>
            <a:prstGeom prst="rect">
              <a:avLst/>
            </a:prstGeom>
            <a:grpFill/>
          </p:spPr>
        </p:pic>
        <p:pic>
          <p:nvPicPr>
            <p:cNvPr id="3106" name="Picture 34" descr="C:\Users\ACER20\Pictures\unduhan (1).jpg"/>
            <p:cNvPicPr>
              <a:picLocks noChangeAspect="1" noChangeArrowheads="1"/>
            </p:cNvPicPr>
            <p:nvPr/>
          </p:nvPicPr>
          <p:blipFill>
            <a:blip r:embed="rId11" cstate="print"/>
            <a:srcRect/>
            <a:stretch>
              <a:fillRect/>
            </a:stretch>
          </p:blipFill>
          <p:spPr bwMode="auto">
            <a:xfrm>
              <a:off x="899592" y="5085184"/>
              <a:ext cx="588808" cy="635149"/>
            </a:xfrm>
            <a:prstGeom prst="rect">
              <a:avLst/>
            </a:prstGeom>
            <a:grpFill/>
          </p:spPr>
        </p:pic>
        <p:pic>
          <p:nvPicPr>
            <p:cNvPr id="3108" name="Picture 36" descr="http://upload.wikimedia.org/wikipedia/id/thumb/c/cb/Logo_IPB.svg/300px-Logo_IPB.svg.png"/>
            <p:cNvPicPr>
              <a:picLocks noChangeAspect="1" noChangeArrowheads="1"/>
            </p:cNvPicPr>
            <p:nvPr/>
          </p:nvPicPr>
          <p:blipFill>
            <a:blip r:embed="rId12" cstate="print"/>
            <a:srcRect/>
            <a:stretch>
              <a:fillRect/>
            </a:stretch>
          </p:blipFill>
          <p:spPr bwMode="auto">
            <a:xfrm>
              <a:off x="899592" y="5949280"/>
              <a:ext cx="648072" cy="648072"/>
            </a:xfrm>
            <a:prstGeom prst="rect">
              <a:avLst/>
            </a:prstGeom>
            <a:grpFill/>
          </p:spPr>
        </p:pic>
        <p:pic>
          <p:nvPicPr>
            <p:cNvPr id="3110" name="Picture 38" descr="http://www.biologi.lipi.go.id/foto_berita/2013_11_01_09_14_57logolipikecil.png"/>
            <p:cNvPicPr>
              <a:picLocks noChangeAspect="1" noChangeArrowheads="1"/>
            </p:cNvPicPr>
            <p:nvPr/>
          </p:nvPicPr>
          <p:blipFill>
            <a:blip r:embed="rId13" cstate="print"/>
            <a:srcRect/>
            <a:stretch>
              <a:fillRect/>
            </a:stretch>
          </p:blipFill>
          <p:spPr bwMode="auto">
            <a:xfrm>
              <a:off x="2411760" y="1484784"/>
              <a:ext cx="504056" cy="648552"/>
            </a:xfrm>
            <a:prstGeom prst="rect">
              <a:avLst/>
            </a:prstGeom>
            <a:grpFill/>
          </p:spPr>
        </p:pic>
        <p:pic>
          <p:nvPicPr>
            <p:cNvPr id="3123" name="Picture 51"/>
            <p:cNvPicPr>
              <a:picLocks noChangeAspect="1" noChangeArrowheads="1"/>
            </p:cNvPicPr>
            <p:nvPr/>
          </p:nvPicPr>
          <p:blipFill>
            <a:blip r:embed="rId14" cstate="print"/>
            <a:srcRect/>
            <a:stretch>
              <a:fillRect/>
            </a:stretch>
          </p:blipFill>
          <p:spPr bwMode="auto">
            <a:xfrm>
              <a:off x="6372200" y="1844824"/>
              <a:ext cx="1008112" cy="451723"/>
            </a:xfrm>
            <a:prstGeom prst="rect">
              <a:avLst/>
            </a:prstGeom>
            <a:grpFill/>
            <a:ln w="9525">
              <a:noFill/>
              <a:miter lim="800000"/>
              <a:headEnd/>
              <a:tailEnd/>
            </a:ln>
            <a:effectLst/>
          </p:spPr>
        </p:pic>
        <p:pic>
          <p:nvPicPr>
            <p:cNvPr id="3126" name="Picture 54" descr="C:\Users\ACER20\Pictures\unduhan (3).jpg"/>
            <p:cNvPicPr>
              <a:picLocks noChangeAspect="1" noChangeArrowheads="1"/>
            </p:cNvPicPr>
            <p:nvPr/>
          </p:nvPicPr>
          <p:blipFill>
            <a:blip r:embed="rId15" cstate="print"/>
            <a:srcRect l="13745" r="17528" b="9116"/>
            <a:stretch>
              <a:fillRect/>
            </a:stretch>
          </p:blipFill>
          <p:spPr bwMode="auto">
            <a:xfrm>
              <a:off x="5652120" y="1844824"/>
              <a:ext cx="576064" cy="509246"/>
            </a:xfrm>
            <a:prstGeom prst="rect">
              <a:avLst/>
            </a:prstGeom>
            <a:grpFill/>
          </p:spPr>
        </p:pic>
        <p:pic>
          <p:nvPicPr>
            <p:cNvPr id="3128" name="Picture 56" descr="http://www.clib2021.de/files/pic/RPN.jpg"/>
            <p:cNvPicPr>
              <a:picLocks noChangeAspect="1" noChangeArrowheads="1"/>
            </p:cNvPicPr>
            <p:nvPr/>
          </p:nvPicPr>
          <p:blipFill>
            <a:blip r:embed="rId16" cstate="print"/>
            <a:srcRect/>
            <a:stretch>
              <a:fillRect/>
            </a:stretch>
          </p:blipFill>
          <p:spPr bwMode="auto">
            <a:xfrm>
              <a:off x="6300192" y="6021288"/>
              <a:ext cx="792088" cy="558422"/>
            </a:xfrm>
            <a:prstGeom prst="rect">
              <a:avLst/>
            </a:prstGeom>
            <a:grpFill/>
          </p:spPr>
        </p:pic>
        <p:pic>
          <p:nvPicPr>
            <p:cNvPr id="3130" name="Picture 58" descr="http://rajagorden.com/wp-content/uploads/2013/08/logo-departemen-pekerjaan-umum.jpg"/>
            <p:cNvPicPr>
              <a:picLocks noChangeAspect="1" noChangeArrowheads="1"/>
            </p:cNvPicPr>
            <p:nvPr/>
          </p:nvPicPr>
          <p:blipFill>
            <a:blip r:embed="rId17" cstate="print"/>
            <a:srcRect/>
            <a:stretch>
              <a:fillRect/>
            </a:stretch>
          </p:blipFill>
          <p:spPr bwMode="auto">
            <a:xfrm>
              <a:off x="7596336" y="2276872"/>
              <a:ext cx="410579" cy="480121"/>
            </a:xfrm>
            <a:prstGeom prst="rect">
              <a:avLst/>
            </a:prstGeom>
            <a:grpFill/>
          </p:spPr>
        </p:pic>
      </p:grpSp>
      <p:sp>
        <p:nvSpPr>
          <p:cNvPr id="37" name="Freeform 36"/>
          <p:cNvSpPr/>
          <p:nvPr/>
        </p:nvSpPr>
        <p:spPr>
          <a:xfrm>
            <a:off x="1979712" y="3789040"/>
            <a:ext cx="1832124" cy="369828"/>
          </a:xfrm>
          <a:custGeom>
            <a:avLst/>
            <a:gdLst>
              <a:gd name="connsiteX0" fmla="*/ 2236424 w 2236424"/>
              <a:gd name="connsiteY0" fmla="*/ 363556 h 402116"/>
              <a:gd name="connsiteX1" fmla="*/ 1068636 w 2236424"/>
              <a:gd name="connsiteY1" fmla="*/ 341523 h 402116"/>
              <a:gd name="connsiteX2" fmla="*/ 0 w 2236424"/>
              <a:gd name="connsiteY2" fmla="*/ 0 h 402116"/>
            </a:gdLst>
            <a:ahLst/>
            <a:cxnLst>
              <a:cxn ang="0">
                <a:pos x="connsiteX0" y="connsiteY0"/>
              </a:cxn>
              <a:cxn ang="0">
                <a:pos x="connsiteX1" y="connsiteY1"/>
              </a:cxn>
              <a:cxn ang="0">
                <a:pos x="connsiteX2" y="connsiteY2"/>
              </a:cxn>
            </a:cxnLst>
            <a:rect l="l" t="t" r="r" b="b"/>
            <a:pathLst>
              <a:path w="2236424" h="402116">
                <a:moveTo>
                  <a:pt x="2236424" y="363556"/>
                </a:moveTo>
                <a:cubicBezTo>
                  <a:pt x="1838898" y="382836"/>
                  <a:pt x="1441373" y="402116"/>
                  <a:pt x="1068636" y="341523"/>
                </a:cubicBezTo>
                <a:cubicBezTo>
                  <a:pt x="695899" y="280930"/>
                  <a:pt x="347949" y="140465"/>
                  <a:pt x="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grpSp>
        <p:nvGrpSpPr>
          <p:cNvPr id="42" name="Group 41"/>
          <p:cNvGrpSpPr/>
          <p:nvPr/>
        </p:nvGrpSpPr>
        <p:grpSpPr>
          <a:xfrm>
            <a:off x="1368152" y="3573016"/>
            <a:ext cx="611560" cy="369332"/>
            <a:chOff x="0" y="2708920"/>
            <a:chExt cx="611560" cy="369332"/>
          </a:xfrm>
        </p:grpSpPr>
        <p:sp>
          <p:nvSpPr>
            <p:cNvPr id="41" name="Rounded Rectangle 40"/>
            <p:cNvSpPr/>
            <p:nvPr/>
          </p:nvSpPr>
          <p:spPr>
            <a:xfrm>
              <a:off x="0" y="2708920"/>
              <a:ext cx="611560"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TextBox 37"/>
            <p:cNvSpPr txBox="1"/>
            <p:nvPr/>
          </p:nvSpPr>
          <p:spPr>
            <a:xfrm>
              <a:off x="35496" y="2708920"/>
              <a:ext cx="576064" cy="369332"/>
            </a:xfrm>
            <a:prstGeom prst="rect">
              <a:avLst/>
            </a:prstGeom>
            <a:noFill/>
          </p:spPr>
          <p:txBody>
            <a:bodyPr wrap="square" rtlCol="0">
              <a:spAutoFit/>
            </a:bodyPr>
            <a:lstStyle/>
            <a:p>
              <a:r>
                <a:rPr lang="id-ID" dirty="0" smtClean="0"/>
                <a:t>STP</a:t>
              </a:r>
              <a:endParaRPr lang="id-ID" dirty="0"/>
            </a:p>
          </p:txBody>
        </p:sp>
      </p:grpSp>
      <p:sp>
        <p:nvSpPr>
          <p:cNvPr id="3132" name="AutoShape 60" descr="data:image/jpeg;base64,/9j/4AAQSkZJRgABAQAAAQABAAD/2wCEAAkGBxQQEhUUExQUFRUXFxoZFxcTFhgeGBwaHxcYGBYYGiAcHiggGh4oGxgUITEhJSkrLi4uHiAzODMsNyktLisBCgoKDg0OGxAQGzQkICQyNCwvLCw0LC03LCwsLCwsLDAsLCwsLCwsLCwsLCwsLCwsLCwsLCwsLCwsLCwsLCwsLP/AABEIAJMBVgMBEQACEQEDEQH/xAAcAAEAAgMBAQEAAAAAAAAAAAAABgcDBAUBAgj/xABREAABAwIDAwYGDQoEBQUBAAABAAIDBBEFEiEGMUEHE1FhcZEiMlNUgdEUFhc0NXJzk6GxsrPSFSMzQlJ0gpLB02KDw+EkQ6LCxDZjhKO0Jf/EABoBAQACAwEAAAAAAAAAAAAAAAADBAECBQb/xAA8EQACAQIDBAcGAwgCAwAAAAAAAQIDEQQSIQUTMVEUMkFhcYHwIjM0kbHBUqHRFSM1QkXC4fFDsiSi0v/aAAwDAQACEQMRAD8AvFAEAQBAEAQBAEAQHHxvaSCk0e67/wBhmruq/BvpVavi6VHrPXkV62Kp0us9eRFKnlFkJ/NwsA/xuJP0WXMntd/yx+ZQltOX8sfmYouUOYeNFEfilw+slax2vPtijVbTn2xXr5nbwzb2CTSVroj0nwm941HpCuUdqUp6S0LNPaNOWktCVQyte0OaQ5pFwWm4I6QQuimmrovppq6PtZMhAEAQBAEAQBAEAQBAEAQBAEAQBAEAQBAEAQBAEAQBAEAQBAEAQBAEAQBAEAQGhjTpuaIp2gyO0BcQA3peb77dAB1twUVZ1MtqfH6EVbPl/d8SGM5PZX3dJUNzHU2aXXPEkki65P7JlLWc9fmc39mybvKf5f5PJ+TqQeJOw/GYW/SCViWx3bSX5GJbMl2S/L/JHsU2bqaYEvjJaP12eE3021HpAVGtgq1LVrTmipVwtWnq1pzWpyVTK51cBx+Wjddhuwnwo3eKfUesfSreGxlSg9OHInoYmdF6cORbGEYnHVRCSM6HQg72ni09a9NRrRrQU4noKVWNWOaJuqUkCAIAgCAIAgCAIAgCAIAgCAIAgCAIAgCAIAgCAIAgCAIAgCAIAgCAIAgCAIDRxPFoqYXkdYnc0auPYP6qviMVSoK9RljD4WrXdqaI9NtyL+DCSP8AE8A9wBXJntyK6sL+Lt+p1obDlb2p/JX/AEMlNtvGT4cbm9bSHD+hW9PbdJ9eLX5/oaVNiVF1JJ/l+pIqGvjnbmjcHDjbeO0HUeldajXp1o5oO6OTWoVKMstRWIztRsYyYGSnAZJvLRo1/wCF3XuPHpVDGbOjUWano/qcrE4GM/aho/qVtIwtJBBBBsQd4I3grzzTTszitNOzJBsPi5p6hrSfzcpDHDhc+I7v07CV0NnYh06qi+DLeBrbupZ8GWwvSnfCAIAgCAIAgCAIAgCAIAgCAIAgCAIAgCAIAgCAIAgCAIAgCAIAgCAIAgCAIDhSbLxSOL5XPke7eS6w7ABuHVdc6WzKVSTnUbk360OjDadWnFQppRS9a3MM+xtO4eDnYep1/ruop7Gw8lpdeu8lhtnER61n5foRzF9lpYAXN/OMG8tGo7R6rrkYrZVWis0faXrsOvhdq0qzyy9l9/6nIo6t8Lw+Nxa4cR9R6R1KhRrToyzQdmXq1GFaOSauiytn8XbVR5tzxo9vQekdRXsMFi44mnmXHtR5DG4SWGqZXw7GRTlIwYC1SwWuQ2S3/S7+ncqO1cMrb2Pmed2jQXvV5kDzW1G8blxE7O5yr21L2pn5mNd0tB7xdezi7pM9VF3SZkWxkIAgCAIAgCAIAgCAIAgCAIAgCAIAgCAIAgCAIAgCAIAgCAIAgCAIAgCA16+cxxue1jpHAeCxlszjwaLkAXPE6BZQKvxyDaKcl7Q2FvCKnkjuB0FztXHruB1BWIuiiCW8ZFI9ucWw6XJUOeSN8dUwajpDgA49oJHapt1TmtPyNM848S3diNs4cUjJYMkrLc5ETci+5zT+s09PeAqlSm4MnhNSOZtlgYj/AD0Ys0mz2jcCdzh1H6+1eX2tgVD99Badp6bZOOc/3M3r2P7GjsZVGOpaODwWnuLh9I+lVtkVXDEKPY9Cztekp4dy7Vr9iabTQh9JOD5Nx9IGYfSAvTYqOajJdx43ERzUpLuKhwyiM8rIm73uA7B+sfQLn0Ly1Cm6lRRXaedpQdSaiu0vBrbAAcF7BKx6g9QBAEAQBAEAQBAEAQBAEAQBAEAQBAEAQBAEAQBAEAQBAEAQBAEAQBAEAQBAY55msaXPcGtAuS42AHWUBz9o8Agr4TDO3MD4rh4zHcHMPA/XuNwtoTcXdGsoqSsyh9n4pcJxmOIm7mzNhdbc+OQhoPYQ5jrcCB0K9K1SncrK8J2P0FikAkhkadxY76tD3rk4iCnSlF8jo4ebhVjJdjRAtjKQyVLXcGAuPcQB3n6CvMbJoueIUuyOp6ba1ZQw7j2y0+5M9ps5ppGxtc9725Ghv+LwSTwAAJNyvTYnM6UlFXb0+Z43EZnTaitXoaGyWzDaMZ32dM4WJG5o/Zb/AFKgweCVBXesiHCYRUVd6y9cCRq8XAgCAIAgCAIAgCAIAgCAIAgCAIAgCAIAgCAIAgCAIAgCAIAgCAIAgCAIAgCA4+1/vKo+TK2jxMS4HYWpkgtTsg6pxn2bIMsMLYwwHfJI0Eh3U1uYaneW9CmVS1PKiPJeVyaVsRfG5rTYuaQCeFxa/WqtWLlBxTtcnpyUZqTV7GDCcMZTMyMHaTvJ6So8NhoUIZYf7JcTiZ4ieef+jdVgrhAEAQBAEAQBAEAQBAEAQBAEAQBAEAQBAEAQBAEAQBAEAQBAEAQBAEAQBAEAQGKpqGxtu4gdAJAubXsMxAv6UBSO0nKrUS8/B7HiYwlzLOJc8WNjctdlJuOFx1nerscOtHcryqvgd7YzlSnq6psM0EWVwPhROyltrXcecfYtHEA36Ady0qUFGN0zaFVt2sWnG8OFwQQdxBuFVJj6QBAEAQBAEAQBAEAQBAEAQBAEAQBAEAQBAEAQBAEAQBAEAQBAEAQBAfnjaba7EH11QyOonGWaRjI4SR4LHuaAGt1JsLk710IU4ZU2ipKcrmn+WsX8piHdN6lnLS7hmn3j8tYv5TEO6b1JlpdwzT7x+W8X8riHdL6kyU+4Zp95notucUontL5ZnA65KppIcNL2zAOHDxSsOlTktPyCnNF7bK48zEKaOojFs2jmne140c09Njx4ix4qlODjKzLMZZlcwbWbV0+GRZ53anxI22zvPHKCRoOJOg7khTlN2QlJR4lDcoO07cTqRKznREGANjlLbNdrmLQ0kAEZdd/ota9ShkVirOWZ3IypTUEICe8nG30eFxyRzCeRrnAsawsyM/aIDnCxJ6ND2qCrRc3dElOpl4l5YPisNZE2aB7ZI3bi36QRvBHEHUKjKLi7Msp3ODyibYDC4A5oD5pCWxNdu08Z7ra5RcaDeSBpe4kpU877jWc8qKcO2mLTkvZNUEX/AOTGMo6vBZ/ure6prsK+ebHtlxjytZ8078Cbul3DNMe2XGPK1nzTvwJu6XcM0z5ftZi8YzOmqmgakvj8EduZlu9Z3dN9iGeZZ/Jft87EM0FQGidjcwc0WEjbgE24OBIvbQ3uLa2q1qWTVcCanUzaMz8sGPT0VHGad/NukmDC8AZg3I9xy33Elo16L9qUIKUtTNSTS0Kig2hxWQZmT1z29LOcI69QLK04U1xSK+afMyflrF/KYh3S+pMlPuM5p94/LeL+UxDul9SZKfcM0+88GOYv5Wv7pfUmSn3DNPvJrya8pU0s7KWscH84csctgHB/Bj7aEHcDa97Xve4hrUElmiSU6jbsyxds8TfSUNRPHbOyMltxcA6AG3G172VenHNJJks3aLZE+RvaSorY6htRIZTE5ha5wAdZ4ddpsACAWX9PYpcRCMWrGlKTd7ljKuShAEBWHLHtTU0TqeOmk5rOHvc5oaXHKWho8IEW1JPTp6bOHpxle5DVm1wJ7s1XuqaSnmfYOlhje6267mBxt1XJUE1lk0Sp3RVO33KdOZ309E7m2MdkMgaC97wbENuCA2+gsLnfdWqVBWvIgnVd7IjPtlxjytZ8078Ck3dLuNM0x7ZcY8rWfNO/Am7pdwzTHtlxjytZ8078Cbul3DNM2MN5RsSo5Rzz3yt3uiqGZSR0g5Q5p32Oo6isOjCS0MqrJPUvnBcUjq4I54jdkjcwvvHAg9YNwesKjKLi7Msp3VyveVDlEko5PYtKWiUAGWQgHJcXa1oOmaxDiTcAEaG+lijRUlmkRVKltEV17YMWd4XPVxvrdoksb8RYWt2Kxkp9xFmn3j8uYv5Wv7pfUmSn3C8+8flvF/K1/dL6kyU+4Zp94/LeL+Vr+6X1Jkp9wzT7y1uSOvr5oZjW84WhzeadM0tedDnGoBc0eBYniSL6aVa6gmspNScmtStMKro6fHnSyuDI2VdSXON7AHnmjd1kBWZJulZckQxaU9S4fdDw3zuPud+FU9zPkWN5HmPdDw3zuPud+FNzPkN5HmPdDw3zuPuf+FNzPkN5HmQrlX2xoaujEMDxNIZGuaWtNmAHwnXIGpF22GvhFT0Kc4yuyOpOLVkdfkMpnsoJHOvlknc5nWAxjCR/E1w9C0xL9o2o9UsGWnY7VzWu7QD9arkpVddsdSS0tfVPjPPNnq8rg94AyzPDfBBy6ADgrSqyTUV3EORNNm9Vcm+HtrYIRE8RvgqHuHPS6uZJStYbl1xYSyacb9QWqrzytm27iaE2wNCKOplETs8cszWHnZNA2UtaLZrHQcVtvp3SNd3GzO7QbI0lBidOIIsokp6kvD3OeDlfS5fHJtbO7d0qOVSUou5uoJPQnUUTWizWho6AAPqUJuUny9PPsunHAQEjtLzf7IV3C9VlatxRa2xkLWUFI1oAHseLd0mNpJ7SSSVVqO8mTx6qOytDYIDxzQQQRcHQgoD898nTBHjsbG6NEtS0AfsiOaw7NB3K/V1pfIqw65OOXr3nT/vI+6lUOF6z8CStwOpyMfBcfykv3jlpiOubUuqTlQkgQBAfnjblgZjsmUZf+Ip3adJZA8ntLiT2lX6etL5lWeky4OU34Lq/k/8AuaqlHronqdVkJ5AN1Z2w/wCqp8V2EdDtLdVQnCAICluXz9PS/JyfaYrmF4Mr1uwsrYo//wAuj/dIvumqvU678SaPVKZ5Fog/EmFwBLYpHC/B1mi/bZzu9W8RpAr0esfoVUC0EAQFZcvUY9hwOsMwqLA8bGKQkdhLW9wVnDdZkNbgjpciricMYOiWUD+a/wBZK1xHXM0uqVpXRiXaEteMwNc0EHiA9tgeqwAsrC0o+RE9anmXnjW0FNRBpqZmRZ75Q46m2+wGthca9Y6VSjCUuCLLklxOV7oeG+dx9zvwrbcz5Gu8jzHuh4b53H3O/Cm5nyG8jzM1Htzh8rwxlXDmOgDnZbngAXAC/UjpTXYZU4vtJEozY/NE2EGtxeana4MMlVUAOcLgWfI/cPiro5stNPuRTy3lYl3uKz+dRfNu/EoulLkSbl8x7is/nUXzbvxJ0pchuXzHuKz+dRfNu/EnSlyG5fM4G2PJzPhsIndJHKzMGuygtLb6NNjvF9O0j0SU6ym7Gs6birlocjuLmow5rSADA4w6C1wA1zD25XAE8SCeKq142n4k1J3iQLb/AG4rqbEKmKKpdHGxzQ1uSIgXjY46uYTvJ4qxSpQcE2iOdSSlZEOftNVua9pqJcshc57Q6zXF5Lnkgaakk6KXdx5EWZ8z6O1la54k9lzl7Q5rXc4bhri0vaD0EsZf4oTdx5Gc8uZ8O2nq8rozUzZXklzc5s4uN3Ejjc6pu48jGeXMzs2xrmyNl9lSl7Wua1zy11muLS8DMCBcsZ3BY3UOFjOeXMsrke2oq62edtRO6VrYg5oLWCxzWv4LRwVfEU4xSsialNyepxOXn35B8h/qOW+F6rNK3FFubJ+8aT93h+7aqk+syxHgjqrUyEAQH582C+H2fL1X3c6v1PdeSKsOuTbl6950/wC8j7qVQ4XrPwJK3A6nIx8Fx/KS/eOWmI65tS6pOVCSBAEB+euUD4el+XpvuqdX6Xuvn9ytU65b3Kb8F1fyf/c1VKPXRNU6rITyAbqzth/1VPiuwjodpbqqE4QBAUty+fp6X5OT7TFcwvBletxRZOxfwXSfukX3TVXqe8fiTR4FO8iPwk35CT/sVvE9Qr0esfoJUC0EAQFacvPvKD95H3Uqs4brMhrcDe5FPgxvysn2lriOuZo9UrmX/wBRf/Pb9sKx/wAPkRf8nmWZyh7AflR8UjZuaexpaczczS0m43EWIN9eKrUq2TSxNOnmIf7ikvnkfzLvxqbpS5Ee57x7ikvnkfzLvxp0pchue85O1HJZPRUz5+ejmawXe0MLTlvYuFyQbbyNNL9i2hiFJ2saypNK5N+RTH31NNJBK4udTloa47+bcDlaTxsWvHZboUOIgk7rtJKUrqxVdZir6PFZ6iMNL46qoLQ8Et1fI03sQdzjxVpRUoJPkQ3ak2SP3Y67ydL/ACSf3FH0aHeb76Q92Ou8nS/ySf3E6NDvG+kPdjrvJ0v8kn9xOjQ7xvpHG2n2+q8SjbBII2tLwcsLHXe79UG7nE67gONlvCjGDujWVSUtGXDyW7OvoKENlGWWVxle39m4DWtPWGtbfruqdaalLQnpxyrU92Xw+J1bicrmNMnshrMzgCcgpoHZRfcLuN+nToScnlijZJXbKzlweD2x+x+bbzPPA83bwP0Altbdlz8N3DcrOZ7m/riQZVvLEn5dcOibSwShjRIJgzM0AHIY3ktNt4u1p6lHhm8zRtWSsiQbAYHTuwmBjoY3CaIOku0Euc7UkneT0dFhbco6s3vHqbwispX/ACHYfHJVzOewPMUYyZhexLrFw67C1+s9KnxMmoqxFRSuWPQ0McWMTGNjWc5Rsc/KAAXc88ZjbjYAX6lWbbpq/MmStIrvl7FquAncYDr2PN/rHerOF6rIa3FFubLMLaKlBFiKeIEHgRG24VSfWZYjwR1FqZCAID8+7BMP5fbodJ6q+m7wJxr0akBX6nuvkVYdcmvL0P8Ag6f95H3Uqhw3WfgS1uBBNl+Ueow+nbTxRQua0uN3h+bwnFx3OA4qadFTd2RRqOKsdb3ZqzyFN3SfjWvRo8zO+fIe7NWeQpu6T8adGjzG+fI892as8jTfyyfjTo0eY3zOXsfhs+M4kKiTVolbLPIBZoy2yRjrIa1oG+2vBb1JKnCyMQTnK5e+0OGCrppoCbc7G5l+gkaH0GxVGMsrTLLV1Y/PmCY7WYFUSsyNDzZskcoJacpORzSCDbV1nDQg91+UI1VcqqTgyQ+7NWeQpu6T8aj6NHmbb58h7s1Z5Cm7pPxp0aPMb58h7s1Z5Cm7pPxp0aPMb58iO4jiNZj9XG3K0yWysbGCGRtvdz3XJIHEkngAOAUijGlE0bc2foehoRT07IWeLHE2NvTZrQ0fUue3d3ZbtZFGciLD+UhodIJL9WrBr0a6K9ieoVqPWP0AqBaCAICtuXhhNDCbGwqW3PR+alAv6SArGG6zIa3A3eRVtsMb1yy26/Ct9YKxiOubUuqQLlWwOahr/ZsdxHI9sjHgaMlba7XcNXNzC++5HBT0JKUcrIqsWpXPRyx13k6X+ST+4nRoDfSPfdjrvJ0v8kn9xOjQ7xvpD3Y67ydL/JJ/cTo0O8b6RzdoeU2srYHwSCBjH2DjG1wcRe+W7nmwPHRbQoRi7o1lVk1ZlkcjWzclJTPlmaWSVBaQ1ws4RtByZhwJLnm3QRxVfETUpWXYTUo2V2Smt2VopnmSWkp3vd4znRMLjwuTbVRKpJKyZI4pmH2lYf5lS/Ms9SzvZ8zGSPIe0rD/ADKl+ZZ6k3s+YyR5D2lYf5lS/Ms9Sb2fMZI8jaw7ZykpnZ4aaCN+7MyNgd2XAutXOT4syopHUWpkxQ07GF5a1rS92Z5AALnZQ3M7pOVrRfoAQGmcCpuf9kcxFz9787kbzl8uW+a1/F07Ftnla19DFlxMuJ4XDVNDJ4o5Wg5g2RocAbEXAPGxPesKTjwDSfEz0tMyJjY42tYxos1rQA0AbgANwRu+rMmnhmBU1K5zoIIonO0cY2NaSL3sbDXVZc5S4swklwNz2MzPzmVufLlz2GbKCSG332uSbLW/YZMNfhkNRl56KOXI7MznGNdld0i40KypNcBY21gBAEAQGpDhkLJXzNijbK8WfI1jQ9w6HOAueCzmdrGLH3XUUc7DHKxkjHb2yNDmniLg6b0Tad0GrnJ9pWH+ZUvzLPUt97PmYyR5D2lYf5lS/Ms9Sb2fMZI8h7SsP8ypfmWepN7PmMkeQ9pWH+ZUvzLPUm9nzGSPI7FJSRwsDImMjYNzY2hrR2AaBaNt6s2MywDRxPB6eqAE8MUoG7nWNdbsuNFtGTjwZhpPic/2lYf5lS/Ms9S23s+ZjJHkPaVh/mVL8yz1JvZ8xkjyHtKw/wAypfmWepN7PmMkeR0sNwqCmaWwQxRA6kRMa2/WbDVaOTlxZlJLgbiwZNSkwyGF73xxRsfIbyOYxoc49LiBc7zv6SsuTejMWSNtYMhAEBhrKRkzHRysbIxws5r2gtI6wdCsptaoHtNTsiY1kbWsY0Wa1gAaBwAA0ARu+rB9TRNe0tc0OadCHAEEdBB3rAOJ7S8P8ypfmWepSb2fNmuWPIe0rD/MqX5lnqTez5jJHkPaVh/mVL8yz1JvZ8xkjyM1FstRQvD4qSnY8bnNiYHDsNrhYdST0bM5VyOwtDIQBAEAQBAEAQBAfE0rWNLnENaBckmwAG8lZSbdkYlJRV3wOf7YaXziH+dvrU3Ra34H8iv0zD/jXzQ9sNL5xD/O31p0Wt+B/IdMw/4180fcOOUz3BrZ4nOJsAHtuTwA1WJYarFXcX8jMcVQk7Kav4nQUJYCAIAgCAIDnY7izaSLnXtc4ZgLNtfXtIU1Cg608iK+JxEaEM8lp3GbCq9tTEyVoIDxcB1r7yNbdi1q03Tm4PsN6NVVaamuDNtRkoQBAEAQBAEAQBAEAQGhU41TxuLHzRNcN7XPAI0uLjsIU0cPVkrxi2iCeJoweWUkn4nwzH6UmwqIfnG+tZeGrL+R/JmFi6D/AJ180dFrgRcG4PEKC1iwnc9QBAEAQBAEBw8H2mjqpnwtY8OYHEl2W3guDTaxvvKtVsJKlTU2+JSoY6Fao6cU7r9bHcVUuhAEAQBAEAQBAEAQGCtpWzRvjdfK9pabb7EWNltCbhJSXYaVIKpFxfBkc9oNL/7v8/8Asr37Tr93yOd+yMP3/MiOzGCRVNXLC/NkY15GU2PgyNaLnsJXSxWJnToxnHi7fQ5ODwtOriJU5cFf8nYmtFsVTRSMkbzmZjg4XdpcajguXPaFacXF2sztU9mUKc1ON7rvJGqJ0DwuA3lBc9QBACUB4HA7kBF+Uf3n/mM/qr+zff8AkzmbX+Gfije2K94wfFP2nKLG+/kTbP8AhoeB2g4HcqpdPUAQHhcBvKC56gCA8JQAOB3ID1AEAQFY4vRNnxd0T75XOaDY2P6Bp/ou9RqOngs8eK/U81XpRq7QcJcH/wDJIZuT6mI8F0rT05ge8EKnHalZPVJl+Wx6DWjaOFs/Uy4dW+xXuvG5wbb9W7vEe0cCSQCO3oCtYmMMTQ30VqvTRRwk6mExO4k9H9+DLKXDPSHhcBvKC56gCAIDwOvuQFd7B/CFR8WT71q7OP8AhoeX0PP7M+Lqef1LFXGPQBAEAQBAEAQBAEAQBAEBXOwnwjUfFl++Yu3j/hoeX0PPbN+Mn5/9kWMuIehIvtxtE6lY2OL9LJuNr5W7rgcSToPSr+Bwqqycp9VHM2ljHQioQ6z/ACORSbBPmbnqZnc44XI8YjqcSdT2KzPacYPLSjp8ipT2RKpHNWm8z8zDhdXNhlW2mleXxPsBe9gHGzXtv4uuhHb1FbVYU8VRdWCtJGlGpVweIVGo7xfq/wCpNscxRtLC6V2ttw6XHRo7/ouuVQourNQR2sTXVCm5vsILh2FVOLXlmlLIrkAAGxtvDG3tYbsx17V16lajg/YhG79cWcOjh6+P9upK0fXBfc6cGwroJY5IZz4L2FzXDLdocC4Xb1X0I1UE9oqpBxnHsLMNkulNTpz4PXw8jd5R/ef+Yz+qh2b7/wAmT7X+GfiiP7P4VPiEDGukMVNGMoDd7zclxPTvtc6dA3q7iK1LD1G0ryevgc/C4etiqSi5ZYLTTtNfHsAlwwsmhldlLrXAsQd4DgNHA2K3w+Khi705xI8Vg6mCaqU5aeuPNFiYLXeyII5bWL2gkDgdzh3gri1qe7qOHI9Dh6u9pRnzRXeLVs0eJyczcvz5WNJ0u6MNBtu0vfXRdqlTpywiz8O3yZ56vVqxxr3fG9kvFHXk2AdKC6Wpc6Y6kkXbfo1NyO7sVZbTUHaELRLctkSms1SpeRg2IxKWCpdRzOJHhBoJvlc3XwSf1SAT3da3x1KE6SrwXpmmza9SnWeHqP8A2uXcyXbRYsKSB0pFzua3pcdw7N5PUCubh6DrVFBHWxeIVCk5vy8SFYZgdRig56omc2Mk5Ra9+BytvZo4X429K6tXE0sJ7FON367Ti0cLWxq3lWVl2f4XBH3imx8tE0zU0zzk1cB4LrDUkWNndhG7p3LFLHwrvJVjxNq+zamHW8oyenrz8CTbHY6ayEl9ucYcr7bjpo7qvr6QVQxuG3E7Lg+B0tn4vpFO74rid9Uy+EBXU3w5/G3/APOF2l8B6/Eeef8AE/P+0sGeobG0ue5rWjeXEAfSuPGLk7JXO/KcYq8nZFbCX8oYq18VyxjmOvb9WOxzHou7QdoXby9HwbUuL+55zN0vHKUOCt8kTraNkzqdzackSktAIIFgXDMbnd4N+voXJwzpqonU4Hcxaquk1S6xF4+T0vGaaoc553kC+va43P0LoPamXSENPXI5i2Nm1qTbfrmaWCzTYdXNpnvLo3kNtrl8LxHNB8U30Pp36FS14wxOHdWKs19uJBhpVMJilRk7xf34Ncia7TG1JUEaHmn7vilcnDe+j4o7eLdqE/BlebM09RWtdTskLIg7PK+5JNwGtZv18Um17b77gu3ipUqElUau+CX3PPYOFbExdJStHi39icbL7OCh5y0mcPy722Itm6zfeuTisX0i11ax28FgujZrO9yMbB/CFR8WT71qvY/4aHl9Dm7M+Lqef1M20+OyVcopKS5BNnuafGI3gHgwcTx7N+MLho0Yb6t5L12m2Mxc8RU3FDzfrs5kq2dwYUkeXMXvOr3knU9AvuA4Bc/E4h1p3tZdiOphcMqELXu+1nVVctBAEAQBAEAQBAEAQFc7CfCNR8WX75i7eP8AhoeX0PPbN+Mn5/8AZFjLiHoSsdtc7sSaGWz2iEd7Wve7d+njdK72ByrCty4a3PNbRzvGJR46WOnkxn9pv/0epQX2fy+pZttPmv8A1/Q5+I4BiVS9rpmtcW7jmjFhe/6tlNTxOEpRahpfxIKuDx1aSlUs7eB1uVF55mEcDISe0MNvrKrbKS3kn3fcs7ab3UV3/YkezbA2kgDd3NMPe0EnvJVHENurK/NnSwiSoQS5I6ShLBFuUf3n/mM/qr+zff8AkzmbX+Gfijd2JFqGD4p+25RY738ibZy/8aHgavKIP+Cd8dn2gpNne/Xn9CLavwz8V9TPsJ7xh/j+8etcf8RL12G+zPhY+f1ZGYBfGz8d33CvS+A9czmx/ifrkWKuKehK6Pw5/H/467X9P9fiPPf1Pz/tN3lTceahHDO4+kN0+sqLZSWeXgTbbb3cfH7EpwFoFNAG7uaZb+ULn123Ulfmzq4dJUopckbzwCCDu4qJEr1WpXfJafzs4G7I37Rt/VdravUgef2L15+uZYq4p6EICrcfoPZOKvizZc7mjNa9vzLTuuL7ulegw9XdYNTte36nl8VR32OdO9r/AKHWi5N238KoJH+GMA95cfqVZ7WdtIfn/hFuOw439qf5W+7JXg2Cw0jcsTbX8Zx1c7ouf6blzq2InWd5s6uHwtOhG0F58zV2q2hbQxg5cz3khjb2Gm9x6hcd47VJhMK68rcEuJFjcYsNBO12+CI/A/FqkBwLIWu1Fw0aekOcPSrslgaTs7yfrwRQi9o1lmVor14s4dZSzxYhTtqJBJJnhOYEkW53QagdB4cVbhOnPDTdNWVn9CjUp1YYuCqyu7r6libT+86j5F/2SuJhvfQ8UehxnuJ+DI/yXt/MSnjztv8Aobb6yrm1X+9Xh92c/Yq/dSff9kTNcw7JTHOytkqjFfc8SFu8R86Mx7L5b9V16dRpuFPP3W8bHjnKrGpVdPvv4XJvycNp+ZJj/Tf83N4w6AP8HR9K5W0nV3ntcOz1zO3shUd17HW7fXImC5p1ggCAIAgCAIAgCAIAgK52E+Eaj4sv3zF28f8ACw8voed2b8ZPz+qLGXEPREH5Q8IeSyqiBJYAHZd4AOZr/QSb+jrXV2dXik6U+31Y4m1sNNtV4cVx+zNjDNv4HMHPBzH21ytJaT0i2voP0rWrsyopexqiSjtilKP7zR/Mz0W2TKiojhgjcQ4nM92lgGk3AHXbU2WlTASpUnOb8jeltONasqdNadrN/a7BzV05Y3x2kPZfpFxb0gkdyhwlfc1FJ8ODLGPw3SKTiuK1RFdmdrfYjfY9Ux4yGwIGrR+y4b9OBC6GKwO+e8pPj60OVg9o7hbmsnp61O0duYHSRxxNe8ve1tyMoGZwBOupte9relVf2dUjFynpZF39q0XOMIJtt25HvKP7z/zGf1WNm+/8mZ2v8M/FG9sV7xg+KftOUWN9/In2f8NDwNXlD95P+Mz7QUmzvfrz+hDtX4Z+X1M2wnvGH+P7x61x/wARL12G+zPhY+f1ZGqb4bPxnfcFXpfAeuZzYfxP1yLEXFPQldn4c/i/8ddr+n+vxHnf6n5/2kp2vwY1dOWt8dpzsvxIBBHpBI7bLn4OvuamZ8ODOrj8N0illXFaoi+zO1wpWex6pr283o021A/ZcN+nAjhbtXQxWB3r3lJ8fWhzMHtHcx3NdNW9am1j23DHxmOmD3PeMocWkWvpoN5d0aepR0NnSUs1XRIlxW1YSjko3benrvOpsLgTqSEmQWkkIJH7LQPBaevUn09Sr4/EqtP2eCLOzcI6FO8uL/IkqonSCArqb4c/jb9wF2l/D/X4jzz/AIn5/wBpYq4p6EICBcqFG481KBdjbtd0Akgtv1HUd3Suvsqcfag+LOFtqnL2ai4I6EG39NzYc4SB9tWBt9eo7rdtlFLZlbNZWtzJ47XoZLu9+REqisknxCCWVpZnkhcxp4M5wBv1E9d7roxhCnhpQi72Tv42OVOpOpi4TmrXasu6+hY+0/vOo+Rf9krh4b30PFHosZ7ifgzgcl/veX5U/YYrm1ferw+7KGxfcy8fsiZLmHYK52EF6+oH+GT71q7WO+Gh5fQ89s34up5/UbR4LJh0oqqXSO+oG5t97SOLD9Hcs4bERxMNzV4/X/IxmFnhJ7+hw+n+PoTDZzHY62PM3Rw0ey+rT/UHgf8AdczE4aVCVnw7GdbCYuGJhmjx7VyOsq5bCAIAgCAIAgCAIAgMENHGxxc2NjXHeWtAJubm5A6Vu6kpKzZpGnCLukkzOtDcIDnT4FTPOZ0ERJ3nI257dNVPHE1oqyk/mV5YShJ3cF8japaOOIWjYxg6GNAH0KKc5Td5O5LCnCCtBJeBnWpuatZhsM36WJj7bi5oJ9BKkhVnDqtoiqUadTrxT8T5o8KhhN44o2Hpa0A9+9ZnWqT60mxToUqesIpeCNieBsgs9rXDocAR9K0jJxd07G8oxkrSVz2KJrAGtAaBuDQAB2ALDbbuzKSirI8nga8ZXta4dDgCO4pGTi7p2MSipK0lc9hiawBrWhrRuDQAO4I5OTuzMYqKslYxijjz5+bZn/ayjNutvtfdott5K2W+nI13cM2ayvzM60NzB7Djz5+bZn/byjNutvtfdot95LLlvpyNN3DNmsr8zOtDc1azDYZv0sTH9Bc0E+glSQqzh1W0RVKNOp14p+J80eFQwm8cUbD0taAe/eszrVJ9aTZinh6VPWEUvI3FETBAEBgNHHnz82zP+3lGbdbfa+7Rb7yVst9ORpu4Zs1lfmZ1obhAfL2ggggEHeDuWU7cDDSejNCPAaZrswgiB6Qxv0aaKV4ms1ZyfzIFhKCd1BfJG1JRxucHujYXC1nFoLhY3Fja+hWinJKyehK6cG7tK5lkYHAhwBBFiCLgjoK1Tad0bNJqzPinpmRizGNYCb2a0AX6dFmU5S1k7mIwjHSKsZVqbGCGjjYS5sbGuO8taATrc3IHStnOUlZs0jThF3SSMr2BwIIBBFiDuI4grCbWqNmk1ZmGnoYozdkcbDa12saDbo0HYtpVJy0k2zWNKEdYp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133" name="Picture 61" descr="C:\Users\ACER20\Pictures\unduhan (4).jpg"/>
          <p:cNvPicPr>
            <a:picLocks noChangeAspect="1" noChangeArrowheads="1"/>
          </p:cNvPicPr>
          <p:nvPr/>
        </p:nvPicPr>
        <p:blipFill>
          <a:blip r:embed="rId18" cstate="print"/>
          <a:srcRect/>
          <a:stretch>
            <a:fillRect/>
          </a:stretch>
        </p:blipFill>
        <p:spPr bwMode="auto">
          <a:xfrm>
            <a:off x="899592" y="2924944"/>
            <a:ext cx="1025302" cy="440700"/>
          </a:xfrm>
          <a:prstGeom prst="rect">
            <a:avLst/>
          </a:prstGeom>
          <a:noFill/>
        </p:spPr>
      </p:pic>
      <p:pic>
        <p:nvPicPr>
          <p:cNvPr id="3134" name="Picture 62" descr="C:\Users\ACER20\Pictures\unduhan (5).jpg"/>
          <p:cNvPicPr>
            <a:picLocks noChangeAspect="1" noChangeArrowheads="1"/>
          </p:cNvPicPr>
          <p:nvPr/>
        </p:nvPicPr>
        <p:blipFill>
          <a:blip r:embed="rId19" cstate="print"/>
          <a:srcRect/>
          <a:stretch>
            <a:fillRect/>
          </a:stretch>
        </p:blipFill>
        <p:spPr bwMode="auto">
          <a:xfrm>
            <a:off x="323528" y="3501008"/>
            <a:ext cx="936104" cy="498445"/>
          </a:xfrm>
          <a:prstGeom prst="rect">
            <a:avLst/>
          </a:prstGeom>
          <a:noFill/>
        </p:spPr>
      </p:pic>
      <p:sp>
        <p:nvSpPr>
          <p:cNvPr id="46" name="TextBox 45"/>
          <p:cNvSpPr txBox="1"/>
          <p:nvPr/>
        </p:nvSpPr>
        <p:spPr>
          <a:xfrm>
            <a:off x="395536" y="3573016"/>
            <a:ext cx="827584" cy="369332"/>
          </a:xfrm>
          <a:prstGeom prst="rect">
            <a:avLst/>
          </a:prstGeom>
          <a:noFill/>
        </p:spPr>
        <p:txBody>
          <a:bodyPr wrap="square" rtlCol="0">
            <a:spAutoFit/>
          </a:bodyPr>
          <a:lstStyle/>
          <a:p>
            <a:r>
              <a:rPr lang="id-ID" sz="900" b="1" dirty="0" smtClean="0">
                <a:solidFill>
                  <a:srgbClr val="FF0000"/>
                </a:solidFill>
              </a:rPr>
              <a:t>Bandung Technopolis</a:t>
            </a:r>
            <a:endParaRPr lang="id-ID" sz="900" b="1" dirty="0">
              <a:solidFill>
                <a:srgbClr val="FF0000"/>
              </a:solidFill>
            </a:endParaRPr>
          </a:p>
        </p:txBody>
      </p:sp>
      <p:sp>
        <p:nvSpPr>
          <p:cNvPr id="47" name="TextBox 46"/>
          <p:cNvSpPr txBox="1"/>
          <p:nvPr/>
        </p:nvSpPr>
        <p:spPr>
          <a:xfrm>
            <a:off x="1115616" y="4149080"/>
            <a:ext cx="504056" cy="246221"/>
          </a:xfrm>
          <a:prstGeom prst="rect">
            <a:avLst/>
          </a:prstGeom>
          <a:noFill/>
        </p:spPr>
        <p:txBody>
          <a:bodyPr wrap="square" rtlCol="0">
            <a:spAutoFit/>
          </a:bodyPr>
          <a:lstStyle/>
          <a:p>
            <a:r>
              <a:rPr lang="id-ID" sz="1000" b="1" dirty="0" smtClean="0">
                <a:solidFill>
                  <a:srgbClr val="00B050"/>
                </a:solidFill>
              </a:rPr>
              <a:t>BRIV</a:t>
            </a:r>
            <a:endParaRPr lang="id-ID" sz="1000" b="1" dirty="0">
              <a:solidFill>
                <a:srgbClr val="00B050"/>
              </a:solidFill>
            </a:endParaRPr>
          </a:p>
        </p:txBody>
      </p:sp>
      <p:pic>
        <p:nvPicPr>
          <p:cNvPr id="48" name="Picture 38" descr="http://www.biologi.lipi.go.id/foto_berita/2013_11_01_09_14_57logolipikecil.png"/>
          <p:cNvPicPr>
            <a:picLocks noChangeAspect="1" noChangeArrowheads="1"/>
          </p:cNvPicPr>
          <p:nvPr/>
        </p:nvPicPr>
        <p:blipFill>
          <a:blip r:embed="rId13" cstate="print"/>
          <a:srcRect/>
          <a:stretch>
            <a:fillRect/>
          </a:stretch>
        </p:blipFill>
        <p:spPr bwMode="auto">
          <a:xfrm>
            <a:off x="755576" y="4077072"/>
            <a:ext cx="300687" cy="388107"/>
          </a:xfrm>
          <a:prstGeom prst="rect">
            <a:avLst/>
          </a:prstGeom>
          <a:noFill/>
        </p:spPr>
      </p:pic>
      <p:pic>
        <p:nvPicPr>
          <p:cNvPr id="49" name="Picture 54" descr="C:\Users\ACER20\Pictures\unduhan (3).jpg"/>
          <p:cNvPicPr>
            <a:picLocks noChangeAspect="1" noChangeArrowheads="1"/>
          </p:cNvPicPr>
          <p:nvPr/>
        </p:nvPicPr>
        <p:blipFill>
          <a:blip r:embed="rId15" cstate="print"/>
          <a:srcRect l="13745" r="17528" b="9116"/>
          <a:stretch>
            <a:fillRect/>
          </a:stretch>
        </p:blipFill>
        <p:spPr bwMode="auto">
          <a:xfrm>
            <a:off x="1547664" y="4005064"/>
            <a:ext cx="288031" cy="255427"/>
          </a:xfrm>
          <a:prstGeom prst="rect">
            <a:avLst/>
          </a:prstGeom>
          <a:noFill/>
        </p:spPr>
      </p:pic>
      <p:sp>
        <p:nvSpPr>
          <p:cNvPr id="2" name="TextBox 1"/>
          <p:cNvSpPr txBox="1"/>
          <p:nvPr/>
        </p:nvSpPr>
        <p:spPr>
          <a:xfrm>
            <a:off x="4011293" y="3986725"/>
            <a:ext cx="1017907" cy="369332"/>
          </a:xfrm>
          <a:prstGeom prst="rect">
            <a:avLst/>
          </a:prstGeom>
          <a:solidFill>
            <a:schemeClr val="bg1"/>
          </a:solidFill>
        </p:spPr>
        <p:txBody>
          <a:bodyPr wrap="none" rtlCol="0">
            <a:spAutoFit/>
          </a:bodyPr>
          <a:lstStyle/>
          <a:p>
            <a:r>
              <a:rPr lang="en-US" dirty="0" smtClean="0"/>
              <a:t>BP3Iptek</a:t>
            </a:r>
            <a:endParaRPr lang="en-US" dirty="0"/>
          </a:p>
        </p:txBody>
      </p:sp>
    </p:spTree>
    <p:extLst>
      <p:ext uri="{BB962C8B-B14F-4D97-AF65-F5344CB8AC3E}">
        <p14:creationId xmlns:p14="http://schemas.microsoft.com/office/powerpoint/2010/main" val="34110574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6" descr="PEMETAAAN.jpg"/>
          <p:cNvPicPr>
            <a:picLocks noChangeAspect="1"/>
          </p:cNvPicPr>
          <p:nvPr/>
        </p:nvPicPr>
        <p:blipFill>
          <a:blip r:embed="rId3" cstate="print"/>
          <a:srcRect l="3125" t="5724" r="5208" b="2773"/>
          <a:stretch>
            <a:fillRect/>
          </a:stretch>
        </p:blipFill>
        <p:spPr bwMode="auto">
          <a:xfrm>
            <a:off x="1600200" y="2038002"/>
            <a:ext cx="7672852" cy="4324698"/>
          </a:xfrm>
          <a:prstGeom prst="rect">
            <a:avLst/>
          </a:prstGeom>
          <a:noFill/>
          <a:ln w="9525">
            <a:noFill/>
            <a:miter lim="800000"/>
            <a:headEnd/>
            <a:tailEnd/>
          </a:ln>
        </p:spPr>
      </p:pic>
      <p:sp>
        <p:nvSpPr>
          <p:cNvPr id="9219" name="Title 1"/>
          <p:cNvSpPr>
            <a:spLocks noGrp="1"/>
          </p:cNvSpPr>
          <p:nvPr>
            <p:ph type="title"/>
          </p:nvPr>
        </p:nvSpPr>
        <p:spPr>
          <a:xfrm>
            <a:off x="381000" y="381000"/>
            <a:ext cx="6830219" cy="868362"/>
          </a:xfrm>
        </p:spPr>
        <p:txBody>
          <a:bodyPr>
            <a:normAutofit fontScale="90000"/>
          </a:bodyPr>
          <a:lstStyle/>
          <a:p>
            <a:pPr algn="r"/>
            <a:r>
              <a:rPr lang="en-US" sz="3000" b="1" dirty="0" smtClean="0">
                <a:solidFill>
                  <a:schemeClr val="tx1"/>
                </a:solidFill>
                <a:latin typeface="Century Gothic" pitchFamily="34" charset="0"/>
              </a:rPr>
              <a:t>PETA PERGURUAN TINGGI DAN </a:t>
            </a:r>
            <a:r>
              <a:rPr lang="en-US" sz="3200" dirty="0" err="1" smtClean="0">
                <a:latin typeface="Century Gothic" pitchFamily="34" charset="0"/>
              </a:rPr>
              <a:t>Lembaga</a:t>
            </a:r>
            <a:r>
              <a:rPr lang="en-US" sz="3200" dirty="0" smtClean="0">
                <a:latin typeface="Century Gothic" pitchFamily="34" charset="0"/>
              </a:rPr>
              <a:t> </a:t>
            </a:r>
            <a:r>
              <a:rPr lang="en-US" sz="3200" dirty="0" err="1" smtClean="0">
                <a:latin typeface="Century Gothic" pitchFamily="34" charset="0"/>
              </a:rPr>
              <a:t>Litbang</a:t>
            </a:r>
            <a:r>
              <a:rPr lang="en-US" sz="3200" dirty="0" smtClean="0">
                <a:latin typeface="Century Gothic" pitchFamily="34" charset="0"/>
              </a:rPr>
              <a:t> di</a:t>
            </a:r>
            <a:r>
              <a:rPr lang="en-US" sz="3200" dirty="0" smtClean="0">
                <a:solidFill>
                  <a:schemeClr val="tx1"/>
                </a:solidFill>
                <a:latin typeface="Century Gothic" pitchFamily="34" charset="0"/>
              </a:rPr>
              <a:t> JAWA BARAT</a:t>
            </a:r>
            <a:r>
              <a:rPr lang="en-US" sz="3200" b="0" dirty="0" smtClean="0">
                <a:solidFill>
                  <a:srgbClr val="000000"/>
                </a:solidFill>
                <a:latin typeface="Calibri"/>
              </a:rPr>
              <a:t/>
            </a:r>
            <a:br>
              <a:rPr lang="en-US" sz="3200" b="0" dirty="0" smtClean="0">
                <a:solidFill>
                  <a:srgbClr val="000000"/>
                </a:solidFill>
                <a:latin typeface="Calibri"/>
              </a:rPr>
            </a:br>
            <a:endParaRPr lang="en-US" sz="3000" b="1" dirty="0" smtClean="0">
              <a:latin typeface="Asenine"/>
            </a:endParaRPr>
          </a:p>
        </p:txBody>
      </p:sp>
      <p:sp>
        <p:nvSpPr>
          <p:cNvPr id="14" name="Rectangle 13"/>
          <p:cNvSpPr/>
          <p:nvPr/>
        </p:nvSpPr>
        <p:spPr>
          <a:xfrm>
            <a:off x="0" y="1143000"/>
            <a:ext cx="7286625" cy="114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731520" fontAlgn="auto">
              <a:spcBef>
                <a:spcPts val="0"/>
              </a:spcBef>
              <a:spcAft>
                <a:spcPts val="0"/>
              </a:spcAft>
              <a:defRPr/>
            </a:pPr>
            <a:endParaRPr lang="en-US" dirty="0"/>
          </a:p>
        </p:txBody>
      </p:sp>
      <p:sp>
        <p:nvSpPr>
          <p:cNvPr id="15" name="Rectangle 14"/>
          <p:cNvSpPr/>
          <p:nvPr/>
        </p:nvSpPr>
        <p:spPr>
          <a:xfrm>
            <a:off x="7334251" y="1143000"/>
            <a:ext cx="1829594" cy="114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731520" fontAlgn="auto">
              <a:spcBef>
                <a:spcPts val="0"/>
              </a:spcBef>
              <a:spcAft>
                <a:spcPts val="0"/>
              </a:spcAft>
              <a:defRPr/>
            </a:pPr>
            <a:endParaRPr lang="en-US" dirty="0"/>
          </a:p>
        </p:txBody>
      </p:sp>
      <p:sp>
        <p:nvSpPr>
          <p:cNvPr id="16" name="Rectangle 15"/>
          <p:cNvSpPr/>
          <p:nvPr/>
        </p:nvSpPr>
        <p:spPr>
          <a:xfrm>
            <a:off x="0" y="6400800"/>
            <a:ext cx="7286625" cy="114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731520" fontAlgn="auto">
              <a:spcBef>
                <a:spcPts val="0"/>
              </a:spcBef>
              <a:spcAft>
                <a:spcPts val="0"/>
              </a:spcAft>
              <a:defRPr/>
            </a:pPr>
            <a:endParaRPr lang="en-US" dirty="0"/>
          </a:p>
        </p:txBody>
      </p:sp>
      <p:sp>
        <p:nvSpPr>
          <p:cNvPr id="17" name="Rectangle 16"/>
          <p:cNvSpPr/>
          <p:nvPr/>
        </p:nvSpPr>
        <p:spPr>
          <a:xfrm>
            <a:off x="7334251" y="6400800"/>
            <a:ext cx="1829594" cy="114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731520" fontAlgn="auto">
              <a:spcBef>
                <a:spcPts val="0"/>
              </a:spcBef>
              <a:spcAft>
                <a:spcPts val="0"/>
              </a:spcAft>
              <a:defRPr/>
            </a:pPr>
            <a:endParaRPr lang="en-US" dirty="0"/>
          </a:p>
        </p:txBody>
      </p:sp>
      <p:sp>
        <p:nvSpPr>
          <p:cNvPr id="21" name="TextBox 20">
            <a:hlinkClick r:id="rId4" action="ppaction://hlinksldjump" tooltip="Kota Bandung dan Cimahi"/>
          </p:cNvPr>
          <p:cNvSpPr txBox="1">
            <a:spLocks noChangeArrowheads="1"/>
          </p:cNvSpPr>
          <p:nvPr/>
        </p:nvSpPr>
        <p:spPr bwMode="auto">
          <a:xfrm>
            <a:off x="5277294" y="4267200"/>
            <a:ext cx="746358" cy="184666"/>
          </a:xfrm>
          <a:prstGeom prst="rect">
            <a:avLst/>
          </a:prstGeom>
          <a:noFill/>
          <a:ln w="9525">
            <a:noFill/>
            <a:miter lim="800000"/>
            <a:headEnd/>
            <a:tailEnd/>
          </a:ln>
        </p:spPr>
        <p:txBody>
          <a:bodyPr wrap="none" lIns="45720" tIns="22860" rIns="45720" bIns="22860">
            <a:spAutoFit/>
          </a:bodyPr>
          <a:lstStyle/>
          <a:p>
            <a:r>
              <a:rPr lang="en-US" sz="900" dirty="0">
                <a:latin typeface="Calibri" pitchFamily="34" charset="0"/>
              </a:rPr>
              <a:t>Kota Bandung</a:t>
            </a:r>
          </a:p>
        </p:txBody>
      </p:sp>
      <p:sp>
        <p:nvSpPr>
          <p:cNvPr id="22" name="TextBox 21"/>
          <p:cNvSpPr txBox="1">
            <a:spLocks noChangeArrowheads="1"/>
          </p:cNvSpPr>
          <p:nvPr/>
        </p:nvSpPr>
        <p:spPr bwMode="auto">
          <a:xfrm>
            <a:off x="4699886" y="4172635"/>
            <a:ext cx="736740" cy="323165"/>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Kab</a:t>
            </a:r>
            <a:r>
              <a:rPr lang="en-US" sz="900" dirty="0">
                <a:latin typeface="Calibri" pitchFamily="34" charset="0"/>
              </a:rPr>
              <a:t>. Bandung</a:t>
            </a:r>
          </a:p>
          <a:p>
            <a:r>
              <a:rPr lang="en-US" sz="900" dirty="0">
                <a:latin typeface="Calibri" pitchFamily="34" charset="0"/>
              </a:rPr>
              <a:t>Barat</a:t>
            </a:r>
          </a:p>
        </p:txBody>
      </p:sp>
      <p:sp>
        <p:nvSpPr>
          <p:cNvPr id="24" name="TextBox 23"/>
          <p:cNvSpPr txBox="1">
            <a:spLocks noChangeArrowheads="1"/>
          </p:cNvSpPr>
          <p:nvPr/>
        </p:nvSpPr>
        <p:spPr bwMode="auto">
          <a:xfrm>
            <a:off x="4942787" y="3493532"/>
            <a:ext cx="629339"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Purwakarta</a:t>
            </a:r>
            <a:endParaRPr lang="en-US" sz="900" dirty="0">
              <a:latin typeface="Calibri" pitchFamily="34" charset="0"/>
            </a:endParaRPr>
          </a:p>
        </p:txBody>
      </p:sp>
      <p:sp>
        <p:nvSpPr>
          <p:cNvPr id="25" name="TextBox 24"/>
          <p:cNvSpPr txBox="1">
            <a:spLocks noChangeArrowheads="1"/>
          </p:cNvSpPr>
          <p:nvPr/>
        </p:nvSpPr>
        <p:spPr bwMode="auto">
          <a:xfrm>
            <a:off x="5826485" y="3308866"/>
            <a:ext cx="436979"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Subang</a:t>
            </a:r>
            <a:endParaRPr lang="en-US" sz="900" dirty="0">
              <a:latin typeface="Calibri" pitchFamily="34" charset="0"/>
            </a:endParaRPr>
          </a:p>
        </p:txBody>
      </p:sp>
      <p:sp>
        <p:nvSpPr>
          <p:cNvPr id="26" name="TextBox 25"/>
          <p:cNvSpPr txBox="1">
            <a:spLocks noChangeArrowheads="1"/>
          </p:cNvSpPr>
          <p:nvPr/>
        </p:nvSpPr>
        <p:spPr bwMode="auto">
          <a:xfrm>
            <a:off x="7034810" y="3080266"/>
            <a:ext cx="598882"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Indramayu</a:t>
            </a:r>
            <a:endParaRPr lang="en-US" sz="900" dirty="0">
              <a:latin typeface="Calibri" pitchFamily="34" charset="0"/>
            </a:endParaRPr>
          </a:p>
        </p:txBody>
      </p:sp>
      <p:sp>
        <p:nvSpPr>
          <p:cNvPr id="27" name="TextBox 26"/>
          <p:cNvSpPr txBox="1">
            <a:spLocks noChangeArrowheads="1"/>
          </p:cNvSpPr>
          <p:nvPr/>
        </p:nvSpPr>
        <p:spPr bwMode="auto">
          <a:xfrm>
            <a:off x="6447149" y="4084306"/>
            <a:ext cx="587661"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Sumedang</a:t>
            </a:r>
            <a:endParaRPr lang="en-US" sz="900" dirty="0">
              <a:latin typeface="Calibri" pitchFamily="34" charset="0"/>
            </a:endParaRPr>
          </a:p>
        </p:txBody>
      </p:sp>
      <p:sp>
        <p:nvSpPr>
          <p:cNvPr id="28" name="TextBox 27"/>
          <p:cNvSpPr txBox="1">
            <a:spLocks noChangeArrowheads="1"/>
          </p:cNvSpPr>
          <p:nvPr/>
        </p:nvSpPr>
        <p:spPr bwMode="auto">
          <a:xfrm>
            <a:off x="7223964" y="4048622"/>
            <a:ext cx="635751" cy="184666"/>
          </a:xfrm>
          <a:prstGeom prst="rect">
            <a:avLst/>
          </a:prstGeom>
          <a:noFill/>
          <a:ln w="9525">
            <a:noFill/>
            <a:miter lim="800000"/>
            <a:headEnd/>
            <a:tailEnd/>
          </a:ln>
        </p:spPr>
        <p:txBody>
          <a:bodyPr wrap="none" lIns="45720" tIns="22860" rIns="45720" bIns="22860">
            <a:spAutoFit/>
          </a:bodyPr>
          <a:lstStyle/>
          <a:p>
            <a:r>
              <a:rPr lang="en-US" sz="900">
                <a:latin typeface="Calibri" pitchFamily="34" charset="0"/>
              </a:rPr>
              <a:t>Majalengka</a:t>
            </a:r>
          </a:p>
        </p:txBody>
      </p:sp>
      <p:sp>
        <p:nvSpPr>
          <p:cNvPr id="29" name="TextBox 28"/>
          <p:cNvSpPr txBox="1">
            <a:spLocks noChangeArrowheads="1"/>
          </p:cNvSpPr>
          <p:nvPr/>
        </p:nvSpPr>
        <p:spPr bwMode="auto">
          <a:xfrm>
            <a:off x="7769227" y="3641467"/>
            <a:ext cx="461024" cy="184666"/>
          </a:xfrm>
          <a:prstGeom prst="rect">
            <a:avLst/>
          </a:prstGeom>
          <a:noFill/>
          <a:ln w="9525">
            <a:noFill/>
            <a:miter lim="800000"/>
            <a:headEnd/>
            <a:tailEnd/>
          </a:ln>
        </p:spPr>
        <p:txBody>
          <a:bodyPr wrap="none" lIns="45720" tIns="22860" rIns="45720" bIns="22860">
            <a:spAutoFit/>
          </a:bodyPr>
          <a:lstStyle/>
          <a:p>
            <a:r>
              <a:rPr lang="en-US" sz="900" dirty="0">
                <a:latin typeface="Calibri" pitchFamily="34" charset="0"/>
              </a:rPr>
              <a:t>Cirebon</a:t>
            </a:r>
          </a:p>
        </p:txBody>
      </p:sp>
      <p:sp>
        <p:nvSpPr>
          <p:cNvPr id="30" name="TextBox 29"/>
          <p:cNvSpPr txBox="1">
            <a:spLocks noChangeArrowheads="1"/>
          </p:cNvSpPr>
          <p:nvPr/>
        </p:nvSpPr>
        <p:spPr bwMode="auto">
          <a:xfrm>
            <a:off x="8249048" y="3745319"/>
            <a:ext cx="699872" cy="184666"/>
          </a:xfrm>
          <a:prstGeom prst="rect">
            <a:avLst/>
          </a:prstGeom>
          <a:noFill/>
          <a:ln w="9525">
            <a:noFill/>
            <a:miter lim="800000"/>
            <a:headEnd/>
            <a:tailEnd/>
          </a:ln>
        </p:spPr>
        <p:txBody>
          <a:bodyPr wrap="none" lIns="45720" tIns="22860" rIns="45720" bIns="22860">
            <a:spAutoFit/>
          </a:bodyPr>
          <a:lstStyle/>
          <a:p>
            <a:r>
              <a:rPr lang="en-US" sz="900" dirty="0">
                <a:latin typeface="Calibri" pitchFamily="34" charset="0"/>
              </a:rPr>
              <a:t>Kota Cirebon</a:t>
            </a:r>
          </a:p>
        </p:txBody>
      </p:sp>
      <p:sp>
        <p:nvSpPr>
          <p:cNvPr id="31" name="TextBox 30"/>
          <p:cNvSpPr txBox="1">
            <a:spLocks noChangeArrowheads="1"/>
          </p:cNvSpPr>
          <p:nvPr/>
        </p:nvSpPr>
        <p:spPr bwMode="auto">
          <a:xfrm>
            <a:off x="7954109" y="5524500"/>
            <a:ext cx="400110"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Ciamis</a:t>
            </a:r>
            <a:endParaRPr lang="en-US" sz="900" dirty="0">
              <a:latin typeface="Calibri" pitchFamily="34" charset="0"/>
            </a:endParaRPr>
          </a:p>
        </p:txBody>
      </p:sp>
      <p:sp>
        <p:nvSpPr>
          <p:cNvPr id="32" name="TextBox 31"/>
          <p:cNvSpPr txBox="1">
            <a:spLocks noChangeArrowheads="1"/>
          </p:cNvSpPr>
          <p:nvPr/>
        </p:nvSpPr>
        <p:spPr bwMode="auto">
          <a:xfrm>
            <a:off x="7954109" y="4403467"/>
            <a:ext cx="531556" cy="184666"/>
          </a:xfrm>
          <a:prstGeom prst="rect">
            <a:avLst/>
          </a:prstGeom>
          <a:noFill/>
          <a:ln w="9525">
            <a:noFill/>
            <a:miter lim="800000"/>
            <a:headEnd/>
            <a:tailEnd/>
          </a:ln>
        </p:spPr>
        <p:txBody>
          <a:bodyPr wrap="none" lIns="45720" tIns="22860" rIns="45720" bIns="22860">
            <a:spAutoFit/>
          </a:bodyPr>
          <a:lstStyle/>
          <a:p>
            <a:r>
              <a:rPr lang="en-US" sz="900">
                <a:latin typeface="Calibri" pitchFamily="34" charset="0"/>
              </a:rPr>
              <a:t>Kuningan</a:t>
            </a:r>
          </a:p>
        </p:txBody>
      </p:sp>
      <p:sp>
        <p:nvSpPr>
          <p:cNvPr id="33" name="TextBox 32"/>
          <p:cNvSpPr txBox="1">
            <a:spLocks noChangeArrowheads="1"/>
          </p:cNvSpPr>
          <p:nvPr/>
        </p:nvSpPr>
        <p:spPr bwMode="auto">
          <a:xfrm>
            <a:off x="7968042" y="4986854"/>
            <a:ext cx="630942" cy="184666"/>
          </a:xfrm>
          <a:prstGeom prst="rect">
            <a:avLst/>
          </a:prstGeom>
          <a:noFill/>
          <a:ln w="9525">
            <a:noFill/>
            <a:miter lim="800000"/>
            <a:headEnd/>
            <a:tailEnd/>
          </a:ln>
        </p:spPr>
        <p:txBody>
          <a:bodyPr wrap="none" lIns="45720" tIns="22860" rIns="45720" bIns="22860">
            <a:spAutoFit/>
          </a:bodyPr>
          <a:lstStyle/>
          <a:p>
            <a:r>
              <a:rPr lang="en-US" sz="900" dirty="0">
                <a:latin typeface="Calibri" pitchFamily="34" charset="0"/>
              </a:rPr>
              <a:t>Kota </a:t>
            </a:r>
            <a:r>
              <a:rPr lang="en-US" sz="900" dirty="0" err="1">
                <a:latin typeface="Calibri" pitchFamily="34" charset="0"/>
              </a:rPr>
              <a:t>Banjar</a:t>
            </a:r>
            <a:endParaRPr lang="en-US" sz="900" dirty="0">
              <a:latin typeface="Calibri" pitchFamily="34" charset="0"/>
            </a:endParaRPr>
          </a:p>
        </p:txBody>
      </p:sp>
      <p:sp>
        <p:nvSpPr>
          <p:cNvPr id="34" name="TextBox 33"/>
          <p:cNvSpPr txBox="1">
            <a:spLocks noChangeArrowheads="1"/>
          </p:cNvSpPr>
          <p:nvPr/>
        </p:nvSpPr>
        <p:spPr bwMode="auto">
          <a:xfrm>
            <a:off x="6622019" y="5709166"/>
            <a:ext cx="664606"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Tasikmalaya</a:t>
            </a:r>
            <a:endParaRPr lang="en-US" sz="900" dirty="0">
              <a:latin typeface="Calibri" pitchFamily="34" charset="0"/>
            </a:endParaRPr>
          </a:p>
        </p:txBody>
      </p:sp>
      <p:sp>
        <p:nvSpPr>
          <p:cNvPr id="35" name="TextBox 34"/>
          <p:cNvSpPr txBox="1">
            <a:spLocks noChangeArrowheads="1"/>
          </p:cNvSpPr>
          <p:nvPr/>
        </p:nvSpPr>
        <p:spPr bwMode="auto">
          <a:xfrm>
            <a:off x="6860381" y="5247547"/>
            <a:ext cx="664605" cy="323165"/>
          </a:xfrm>
          <a:prstGeom prst="rect">
            <a:avLst/>
          </a:prstGeom>
          <a:noFill/>
          <a:ln w="9525">
            <a:noFill/>
            <a:miter lim="800000"/>
            <a:headEnd/>
            <a:tailEnd/>
          </a:ln>
        </p:spPr>
        <p:txBody>
          <a:bodyPr wrap="none" lIns="45720" tIns="22860" rIns="45720" bIns="22860">
            <a:spAutoFit/>
          </a:bodyPr>
          <a:lstStyle/>
          <a:p>
            <a:pPr algn="r"/>
            <a:r>
              <a:rPr lang="en-US" sz="900" dirty="0">
                <a:latin typeface="Calibri" pitchFamily="34" charset="0"/>
              </a:rPr>
              <a:t>Kota</a:t>
            </a:r>
          </a:p>
          <a:p>
            <a:pPr algn="r"/>
            <a:r>
              <a:rPr lang="en-US" sz="900" dirty="0" err="1">
                <a:latin typeface="Calibri" pitchFamily="34" charset="0"/>
              </a:rPr>
              <a:t>Tasikmalaya</a:t>
            </a:r>
            <a:endParaRPr lang="en-US" sz="900" dirty="0">
              <a:latin typeface="Calibri" pitchFamily="34" charset="0"/>
            </a:endParaRPr>
          </a:p>
        </p:txBody>
      </p:sp>
      <p:sp>
        <p:nvSpPr>
          <p:cNvPr id="36" name="TextBox 35"/>
          <p:cNvSpPr txBox="1">
            <a:spLocks noChangeArrowheads="1"/>
          </p:cNvSpPr>
          <p:nvPr/>
        </p:nvSpPr>
        <p:spPr bwMode="auto">
          <a:xfrm>
            <a:off x="6088718" y="5249607"/>
            <a:ext cx="358431"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Garut</a:t>
            </a:r>
            <a:endParaRPr lang="en-US" sz="900" dirty="0">
              <a:latin typeface="Calibri" pitchFamily="34" charset="0"/>
            </a:endParaRPr>
          </a:p>
        </p:txBody>
      </p:sp>
      <p:sp>
        <p:nvSpPr>
          <p:cNvPr id="38" name="TextBox 37"/>
          <p:cNvSpPr txBox="1">
            <a:spLocks noChangeArrowheads="1"/>
          </p:cNvSpPr>
          <p:nvPr/>
        </p:nvSpPr>
        <p:spPr bwMode="auto">
          <a:xfrm>
            <a:off x="1714500" y="4495800"/>
            <a:ext cx="555601" cy="184666"/>
          </a:xfrm>
          <a:prstGeom prst="rect">
            <a:avLst/>
          </a:prstGeom>
          <a:noFill/>
          <a:ln w="9525">
            <a:noFill/>
            <a:miter lim="800000"/>
            <a:headEnd/>
            <a:tailEnd/>
          </a:ln>
        </p:spPr>
        <p:txBody>
          <a:bodyPr wrap="none" lIns="45720" tIns="22860" rIns="45720" bIns="22860">
            <a:spAutoFit/>
          </a:bodyPr>
          <a:lstStyle/>
          <a:p>
            <a:r>
              <a:rPr lang="en-US" sz="900">
                <a:latin typeface="Calibri" pitchFamily="34" charset="0"/>
              </a:rPr>
              <a:t>Sukabumi</a:t>
            </a:r>
          </a:p>
        </p:txBody>
      </p:sp>
      <p:sp>
        <p:nvSpPr>
          <p:cNvPr id="39" name="TextBox 38"/>
          <p:cNvSpPr txBox="1">
            <a:spLocks noChangeArrowheads="1"/>
          </p:cNvSpPr>
          <p:nvPr/>
        </p:nvSpPr>
        <p:spPr bwMode="auto">
          <a:xfrm>
            <a:off x="1809751" y="3886200"/>
            <a:ext cx="555601" cy="323165"/>
          </a:xfrm>
          <a:prstGeom prst="rect">
            <a:avLst/>
          </a:prstGeom>
          <a:noFill/>
          <a:ln w="9525">
            <a:noFill/>
            <a:miter lim="800000"/>
            <a:headEnd/>
            <a:tailEnd/>
          </a:ln>
        </p:spPr>
        <p:txBody>
          <a:bodyPr wrap="none" lIns="45720" tIns="22860" rIns="45720" bIns="22860">
            <a:spAutoFit/>
          </a:bodyPr>
          <a:lstStyle/>
          <a:p>
            <a:r>
              <a:rPr lang="en-US" sz="900">
                <a:latin typeface="Calibri" pitchFamily="34" charset="0"/>
              </a:rPr>
              <a:t>Kota </a:t>
            </a:r>
          </a:p>
          <a:p>
            <a:r>
              <a:rPr lang="en-US" sz="900">
                <a:latin typeface="Calibri" pitchFamily="34" charset="0"/>
              </a:rPr>
              <a:t>Sukabumi</a:t>
            </a:r>
          </a:p>
        </p:txBody>
      </p:sp>
      <p:sp>
        <p:nvSpPr>
          <p:cNvPr id="40" name="TextBox 39">
            <a:hlinkClick r:id="rId5" action="ppaction://hlinksldjump" tooltip="Kota Bogor"/>
          </p:cNvPr>
          <p:cNvSpPr txBox="1">
            <a:spLocks noChangeArrowheads="1"/>
          </p:cNvSpPr>
          <p:nvPr/>
        </p:nvSpPr>
        <p:spPr bwMode="auto">
          <a:xfrm>
            <a:off x="1430735" y="3124200"/>
            <a:ext cx="610103" cy="184666"/>
          </a:xfrm>
          <a:prstGeom prst="rect">
            <a:avLst/>
          </a:prstGeom>
          <a:noFill/>
          <a:ln w="9525">
            <a:noFill/>
            <a:miter lim="800000"/>
            <a:headEnd/>
            <a:tailEnd/>
          </a:ln>
        </p:spPr>
        <p:txBody>
          <a:bodyPr wrap="none" lIns="45720" tIns="22860" rIns="45720" bIns="22860">
            <a:spAutoFit/>
          </a:bodyPr>
          <a:lstStyle/>
          <a:p>
            <a:r>
              <a:rPr lang="en-US" sz="900">
                <a:latin typeface="Calibri" pitchFamily="34" charset="0"/>
              </a:rPr>
              <a:t>Kota Bogor</a:t>
            </a:r>
          </a:p>
        </p:txBody>
      </p:sp>
      <p:sp>
        <p:nvSpPr>
          <p:cNvPr id="41" name="TextBox 40"/>
          <p:cNvSpPr txBox="1">
            <a:spLocks noChangeArrowheads="1"/>
          </p:cNvSpPr>
          <p:nvPr/>
        </p:nvSpPr>
        <p:spPr bwMode="auto">
          <a:xfrm>
            <a:off x="3076855" y="3493532"/>
            <a:ext cx="371255" cy="184666"/>
          </a:xfrm>
          <a:prstGeom prst="rect">
            <a:avLst/>
          </a:prstGeom>
          <a:noFill/>
          <a:ln w="9525">
            <a:noFill/>
            <a:miter lim="800000"/>
            <a:headEnd/>
            <a:tailEnd/>
          </a:ln>
        </p:spPr>
        <p:txBody>
          <a:bodyPr wrap="none" lIns="45720" tIns="22860" rIns="45720" bIns="22860">
            <a:spAutoFit/>
          </a:bodyPr>
          <a:lstStyle/>
          <a:p>
            <a:r>
              <a:rPr lang="en-US" sz="900" dirty="0">
                <a:latin typeface="Calibri" pitchFamily="34" charset="0"/>
              </a:rPr>
              <a:t>Bogor</a:t>
            </a:r>
          </a:p>
        </p:txBody>
      </p:sp>
      <p:sp>
        <p:nvSpPr>
          <p:cNvPr id="42" name="TextBox 41"/>
          <p:cNvSpPr txBox="1">
            <a:spLocks noChangeArrowheads="1"/>
          </p:cNvSpPr>
          <p:nvPr/>
        </p:nvSpPr>
        <p:spPr bwMode="auto">
          <a:xfrm>
            <a:off x="4220593" y="2640568"/>
            <a:ext cx="392095"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Bekasi</a:t>
            </a:r>
            <a:endParaRPr lang="en-US" sz="900" dirty="0">
              <a:latin typeface="Calibri" pitchFamily="34" charset="0"/>
            </a:endParaRPr>
          </a:p>
        </p:txBody>
      </p:sp>
      <p:sp>
        <p:nvSpPr>
          <p:cNvPr id="43" name="TextBox 42"/>
          <p:cNvSpPr txBox="1">
            <a:spLocks noChangeArrowheads="1"/>
          </p:cNvSpPr>
          <p:nvPr/>
        </p:nvSpPr>
        <p:spPr bwMode="auto">
          <a:xfrm>
            <a:off x="3935599" y="2744696"/>
            <a:ext cx="392095" cy="323165"/>
          </a:xfrm>
          <a:prstGeom prst="rect">
            <a:avLst/>
          </a:prstGeom>
          <a:noFill/>
          <a:ln w="9525">
            <a:noFill/>
            <a:miter lim="800000"/>
            <a:headEnd/>
            <a:tailEnd/>
          </a:ln>
        </p:spPr>
        <p:txBody>
          <a:bodyPr wrap="none" lIns="45720" tIns="22860" rIns="45720" bIns="22860">
            <a:spAutoFit/>
          </a:bodyPr>
          <a:lstStyle/>
          <a:p>
            <a:r>
              <a:rPr lang="en-US" sz="900" dirty="0">
                <a:latin typeface="Calibri" pitchFamily="34" charset="0"/>
              </a:rPr>
              <a:t>Kota </a:t>
            </a:r>
          </a:p>
          <a:p>
            <a:r>
              <a:rPr lang="en-US" sz="900" dirty="0" err="1">
                <a:latin typeface="Calibri" pitchFamily="34" charset="0"/>
              </a:rPr>
              <a:t>Bekasi</a:t>
            </a:r>
            <a:endParaRPr lang="en-US" sz="900" dirty="0">
              <a:latin typeface="Calibri" pitchFamily="34" charset="0"/>
            </a:endParaRPr>
          </a:p>
        </p:txBody>
      </p:sp>
      <p:sp>
        <p:nvSpPr>
          <p:cNvPr id="44" name="TextBox 43"/>
          <p:cNvSpPr txBox="1">
            <a:spLocks noChangeArrowheads="1"/>
          </p:cNvSpPr>
          <p:nvPr/>
        </p:nvSpPr>
        <p:spPr bwMode="auto">
          <a:xfrm>
            <a:off x="1905000" y="2438400"/>
            <a:ext cx="395301" cy="323165"/>
          </a:xfrm>
          <a:prstGeom prst="rect">
            <a:avLst/>
          </a:prstGeom>
          <a:noFill/>
          <a:ln w="9525">
            <a:noFill/>
            <a:miter lim="800000"/>
            <a:headEnd/>
            <a:tailEnd/>
          </a:ln>
        </p:spPr>
        <p:txBody>
          <a:bodyPr wrap="none" lIns="45720" tIns="22860" rIns="45720" bIns="22860">
            <a:spAutoFit/>
          </a:bodyPr>
          <a:lstStyle/>
          <a:p>
            <a:r>
              <a:rPr lang="en-US" sz="900">
                <a:latin typeface="Calibri" pitchFamily="34" charset="0"/>
              </a:rPr>
              <a:t>Kota </a:t>
            </a:r>
          </a:p>
          <a:p>
            <a:r>
              <a:rPr lang="en-US" sz="900">
                <a:latin typeface="Calibri" pitchFamily="34" charset="0"/>
              </a:rPr>
              <a:t>Depok</a:t>
            </a:r>
          </a:p>
        </p:txBody>
      </p:sp>
      <p:sp>
        <p:nvSpPr>
          <p:cNvPr id="48" name="TextBox 47"/>
          <p:cNvSpPr txBox="1">
            <a:spLocks noChangeArrowheads="1"/>
          </p:cNvSpPr>
          <p:nvPr/>
        </p:nvSpPr>
        <p:spPr bwMode="auto">
          <a:xfrm>
            <a:off x="4894864" y="2825234"/>
            <a:ext cx="552395"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Karawang</a:t>
            </a:r>
            <a:endParaRPr lang="en-US" sz="900" dirty="0">
              <a:latin typeface="Calibri" pitchFamily="34" charset="0"/>
            </a:endParaRPr>
          </a:p>
        </p:txBody>
      </p:sp>
      <p:graphicFrame>
        <p:nvGraphicFramePr>
          <p:cNvPr id="52" name="Table 51"/>
          <p:cNvGraphicFramePr>
            <a:graphicFrameLocks noGrp="1"/>
          </p:cNvGraphicFramePr>
          <p:nvPr>
            <p:extLst>
              <p:ext uri="{D42A27DB-BD31-4B8C-83A1-F6EECF244321}">
                <p14:modId xmlns:p14="http://schemas.microsoft.com/office/powerpoint/2010/main" val="4046932486"/>
              </p:ext>
            </p:extLst>
          </p:nvPr>
        </p:nvGraphicFramePr>
        <p:xfrm>
          <a:off x="5192319" y="1447800"/>
          <a:ext cx="3905250" cy="777240"/>
        </p:xfrm>
        <a:graphic>
          <a:graphicData uri="http://schemas.openxmlformats.org/drawingml/2006/table">
            <a:tbl>
              <a:tblPr firstRow="1" bandRow="1">
                <a:tableStyleId>{F5AB1C69-6EDB-4FF4-983F-18BD219EF322}</a:tableStyleId>
              </a:tblPr>
              <a:tblGrid>
                <a:gridCol w="3905250"/>
              </a:tblGrid>
              <a:tr h="266700">
                <a:tc>
                  <a:txBody>
                    <a:bodyPr/>
                    <a:lstStyle/>
                    <a:p>
                      <a:r>
                        <a:rPr lang="en-US" sz="1500" dirty="0" smtClean="0"/>
                        <a:t>Wilayah</a:t>
                      </a:r>
                      <a:r>
                        <a:rPr lang="en-US" sz="1500" baseline="0" dirty="0" smtClean="0"/>
                        <a:t> </a:t>
                      </a:r>
                      <a:r>
                        <a:rPr lang="en-US" sz="1500" baseline="0" dirty="0" err="1" smtClean="0"/>
                        <a:t>Jawa</a:t>
                      </a:r>
                      <a:r>
                        <a:rPr lang="en-US" sz="1500" baseline="0" dirty="0" smtClean="0"/>
                        <a:t> Barat</a:t>
                      </a:r>
                      <a:endParaRPr lang="en-US" sz="1500" dirty="0"/>
                    </a:p>
                  </a:txBody>
                  <a:tcPr marL="57150" marR="57150" marT="22860" marB="22860"/>
                </a:tc>
              </a:tr>
              <a:tr h="487680">
                <a:tc>
                  <a:txBody>
                    <a:bodyPr/>
                    <a:lstStyle/>
                    <a:p>
                      <a:r>
                        <a:rPr lang="en-US" sz="1500" dirty="0" err="1" smtClean="0"/>
                        <a:t>Perguruan</a:t>
                      </a:r>
                      <a:r>
                        <a:rPr lang="en-US" sz="1500" dirty="0" smtClean="0"/>
                        <a:t> </a:t>
                      </a:r>
                      <a:r>
                        <a:rPr lang="en-US" sz="1500" dirty="0" err="1" smtClean="0"/>
                        <a:t>Tinggi</a:t>
                      </a:r>
                      <a:r>
                        <a:rPr lang="en-US" sz="1500" dirty="0" smtClean="0"/>
                        <a:t>             : 365 </a:t>
                      </a:r>
                      <a:r>
                        <a:rPr lang="en-US" sz="1500" dirty="0" err="1" smtClean="0"/>
                        <a:t>instansi</a:t>
                      </a:r>
                      <a:endParaRPr lang="en-US" sz="1500" dirty="0" smtClean="0"/>
                    </a:p>
                    <a:p>
                      <a:r>
                        <a:rPr lang="en-US" sz="1500" dirty="0" err="1" smtClean="0"/>
                        <a:t>Balai</a:t>
                      </a:r>
                      <a:r>
                        <a:rPr lang="en-US" sz="1500" dirty="0" smtClean="0"/>
                        <a:t>/UPTD/KCP/UPTB   : 156 </a:t>
                      </a:r>
                      <a:r>
                        <a:rPr lang="en-US" sz="1500" dirty="0" err="1" smtClean="0"/>
                        <a:t>instansi</a:t>
                      </a:r>
                      <a:endParaRPr lang="en-US" sz="1500" dirty="0"/>
                    </a:p>
                  </a:txBody>
                  <a:tcPr marL="57150" marR="57150" marT="22860" marB="22860"/>
                </a:tc>
              </a:tr>
            </a:tbl>
          </a:graphicData>
        </a:graphic>
      </p:graphicFrame>
      <p:sp>
        <p:nvSpPr>
          <p:cNvPr id="45" name="TextBox 44">
            <a:hlinkClick r:id="rId4" action="ppaction://hlinksldjump" tooltip="Kota Bandung dan Cimahi"/>
          </p:cNvPr>
          <p:cNvSpPr txBox="1">
            <a:spLocks noChangeArrowheads="1"/>
          </p:cNvSpPr>
          <p:nvPr/>
        </p:nvSpPr>
        <p:spPr bwMode="auto">
          <a:xfrm>
            <a:off x="4208571" y="3901412"/>
            <a:ext cx="416140"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Cimahi</a:t>
            </a:r>
            <a:endParaRPr lang="en-US" sz="900" dirty="0">
              <a:latin typeface="Calibri" pitchFamily="34" charset="0"/>
            </a:endParaRPr>
          </a:p>
        </p:txBody>
      </p:sp>
      <p:sp>
        <p:nvSpPr>
          <p:cNvPr id="46" name="TextBox 45"/>
          <p:cNvSpPr txBox="1">
            <a:spLocks noChangeArrowheads="1"/>
          </p:cNvSpPr>
          <p:nvPr/>
        </p:nvSpPr>
        <p:spPr bwMode="auto">
          <a:xfrm>
            <a:off x="5238751" y="4588133"/>
            <a:ext cx="736740" cy="184666"/>
          </a:xfrm>
          <a:prstGeom prst="rect">
            <a:avLst/>
          </a:prstGeom>
          <a:noFill/>
          <a:ln w="9525">
            <a:noFill/>
            <a:miter lim="800000"/>
            <a:headEnd/>
            <a:tailEnd/>
          </a:ln>
        </p:spPr>
        <p:txBody>
          <a:bodyPr wrap="none" lIns="45720" tIns="22860" rIns="45720" bIns="22860">
            <a:spAutoFit/>
          </a:bodyPr>
          <a:lstStyle/>
          <a:p>
            <a:r>
              <a:rPr lang="en-US" sz="900" dirty="0" err="1">
                <a:latin typeface="Calibri" pitchFamily="34" charset="0"/>
              </a:rPr>
              <a:t>Kab</a:t>
            </a:r>
            <a:r>
              <a:rPr lang="en-US" sz="900" dirty="0">
                <a:latin typeface="Calibri" pitchFamily="34" charset="0"/>
              </a:rPr>
              <a:t>. Bandung</a:t>
            </a:r>
          </a:p>
        </p:txBody>
      </p:sp>
      <p:sp>
        <p:nvSpPr>
          <p:cNvPr id="47" name="TextBox 8"/>
          <p:cNvSpPr txBox="1">
            <a:spLocks noChangeArrowheads="1"/>
          </p:cNvSpPr>
          <p:nvPr/>
        </p:nvSpPr>
        <p:spPr bwMode="auto">
          <a:xfrm>
            <a:off x="4581525" y="6380163"/>
            <a:ext cx="4557713" cy="477837"/>
          </a:xfrm>
          <a:prstGeom prst="rect">
            <a:avLst/>
          </a:prstGeom>
          <a:noFill/>
          <a:ln w="9525">
            <a:noFill/>
            <a:miter lim="800000"/>
            <a:headEnd/>
            <a:tailEnd/>
          </a:ln>
        </p:spPr>
        <p:txBody>
          <a:bodyPr wrap="none">
            <a:spAutoFit/>
          </a:bodyPr>
          <a:lstStyle/>
          <a:p>
            <a:r>
              <a:rPr lang="en-US" sz="2500" i="1" dirty="0">
                <a:solidFill>
                  <a:srgbClr val="FF0000"/>
                </a:solidFill>
                <a:latin typeface="Brush Script MT" pitchFamily="66" charset="0"/>
              </a:rPr>
              <a:t>creative research for west java development</a:t>
            </a:r>
          </a:p>
        </p:txBody>
      </p:sp>
      <p:graphicFrame>
        <p:nvGraphicFramePr>
          <p:cNvPr id="54" name="Content Placeholder 5"/>
          <p:cNvGraphicFramePr>
            <a:graphicFrameLocks noGrp="1"/>
          </p:cNvGraphicFramePr>
          <p:nvPr>
            <p:ph idx="1"/>
            <p:extLst>
              <p:ext uri="{D42A27DB-BD31-4B8C-83A1-F6EECF244321}">
                <p14:modId xmlns:p14="http://schemas.microsoft.com/office/powerpoint/2010/main" val="2214896771"/>
              </p:ext>
            </p:extLst>
          </p:nvPr>
        </p:nvGraphicFramePr>
        <p:xfrm>
          <a:off x="1" y="1174898"/>
          <a:ext cx="2428876" cy="4639580"/>
        </p:xfrm>
        <a:graphic>
          <a:graphicData uri="http://schemas.openxmlformats.org/drawingml/2006/table">
            <a:tbl>
              <a:tblPr firstRow="1">
                <a:tableStyleId>{5C22544A-7EE6-4342-B048-85BDC9FD1C3A}</a:tableStyleId>
              </a:tblPr>
              <a:tblGrid>
                <a:gridCol w="1029645"/>
                <a:gridCol w="605743"/>
                <a:gridCol w="793488"/>
              </a:tblGrid>
              <a:tr h="411676">
                <a:tc>
                  <a:txBody>
                    <a:bodyPr/>
                    <a:lstStyle/>
                    <a:p>
                      <a:pPr algn="ctr" rtl="0" fontAlgn="b"/>
                      <a:r>
                        <a:rPr lang="id-ID" sz="1400" u="none" strike="noStrike" dirty="0">
                          <a:effectLst/>
                        </a:rPr>
                        <a:t>Kota / Kabupaten</a:t>
                      </a:r>
                      <a:endParaRPr lang="id-ID" sz="1400" b="1" i="0" u="none" strike="noStrike" dirty="0">
                        <a:solidFill>
                          <a:srgbClr val="FFFFFF"/>
                        </a:solidFill>
                        <a:effectLst/>
                        <a:latin typeface="Lucida Sans Unicode" panose="020B0602030504020204" pitchFamily="34" charset="0"/>
                      </a:endParaRPr>
                    </a:p>
                  </a:txBody>
                  <a:tcPr marL="8229" marR="8229" marT="8229" marB="0" anchor="ctr"/>
                </a:tc>
                <a:tc>
                  <a:txBody>
                    <a:bodyPr/>
                    <a:lstStyle/>
                    <a:p>
                      <a:pPr algn="ctr" rtl="0" fontAlgn="b"/>
                      <a:r>
                        <a:rPr lang="id-ID" sz="1200" u="none" strike="noStrike" dirty="0">
                          <a:effectLst/>
                        </a:rPr>
                        <a:t>Perguruan Tinggi</a:t>
                      </a:r>
                      <a:endParaRPr lang="id-ID" sz="1200" b="1" i="0" u="none" strike="noStrike" dirty="0">
                        <a:solidFill>
                          <a:srgbClr val="FFFFFF"/>
                        </a:solidFill>
                        <a:effectLst/>
                        <a:latin typeface="Lucida Sans Unicode" panose="020B0602030504020204" pitchFamily="34" charset="0"/>
                      </a:endParaRPr>
                    </a:p>
                  </a:txBody>
                  <a:tcPr marL="8229" marR="8229" marT="8229" marB="0" anchor="ctr"/>
                </a:tc>
                <a:tc>
                  <a:txBody>
                    <a:bodyPr/>
                    <a:lstStyle/>
                    <a:p>
                      <a:pPr algn="ctr" rtl="0" fontAlgn="b"/>
                      <a:r>
                        <a:rPr lang="id-ID" sz="1200" u="none" strike="noStrike" dirty="0">
                          <a:effectLst/>
                        </a:rPr>
                        <a:t>Balai/UPTD/UPTB</a:t>
                      </a:r>
                      <a:endParaRPr lang="id-ID" sz="1200" b="1" i="0" u="none" strike="noStrike" dirty="0">
                        <a:solidFill>
                          <a:srgbClr val="FFFFFF"/>
                        </a:solidFill>
                        <a:effectLst/>
                        <a:latin typeface="Lucida Sans Unicode" panose="020B0602030504020204" pitchFamily="34" charset="0"/>
                      </a:endParaRPr>
                    </a:p>
                  </a:txBody>
                  <a:tcPr marL="8229" marR="8229" marT="8229" marB="0" anchor="ctr"/>
                </a:tc>
              </a:tr>
              <a:tr h="218204">
                <a:tc>
                  <a:txBody>
                    <a:bodyPr/>
                    <a:lstStyle/>
                    <a:p>
                      <a:pPr algn="l" rtl="0" fontAlgn="b"/>
                      <a:r>
                        <a:rPr lang="id-ID" sz="1200" u="none" strike="noStrike" dirty="0" smtClean="0">
                          <a:effectLst/>
                        </a:rPr>
                        <a:t>Bandung</a:t>
                      </a:r>
                      <a:endParaRPr lang="id-ID" sz="1200" b="0" i="0" u="none" strike="noStrike" dirty="0">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116</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dirty="0">
                          <a:effectLst/>
                        </a:rPr>
                        <a:t>48</a:t>
                      </a:r>
                      <a:endParaRPr lang="id-ID" sz="1200" b="0" i="0" u="none" strike="noStrike" dirty="0">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dirty="0">
                          <a:effectLst/>
                        </a:rPr>
                        <a:t>Bekasi</a:t>
                      </a:r>
                      <a:endParaRPr lang="id-ID" sz="1200" b="0" i="0" u="none" strike="noStrike" dirty="0">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46</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4</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Bogor</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35</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10</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Cirebon</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29</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22</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Sukabumi</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19</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8</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Tasikmalaya</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16</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13</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Majalengka</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16</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5</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Sumedang</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12</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5</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Karawang</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11</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8</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Cimahi</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10</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5</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Garut</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9</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dirty="0">
                          <a:effectLst/>
                        </a:rPr>
                        <a:t>10</a:t>
                      </a:r>
                      <a:endParaRPr lang="id-ID" sz="1200" b="0" i="0" u="none" strike="noStrike" dirty="0">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Purwakarta</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9</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7</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Depok</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9</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dirty="0">
                          <a:effectLst/>
                        </a:rPr>
                        <a:t>2</a:t>
                      </a:r>
                      <a:endParaRPr lang="id-ID" sz="1200" b="0" i="0" u="none" strike="noStrike" dirty="0">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Subang</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8</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dirty="0">
                          <a:effectLst/>
                        </a:rPr>
                        <a:t>7</a:t>
                      </a:r>
                      <a:endParaRPr lang="id-ID" sz="1200" b="0" i="0" u="none" strike="noStrike" dirty="0">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Indramayu</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6</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6</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Cianjur</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5</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21</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Kuningan</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4</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Ciamis</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3</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14</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a:effectLst/>
                        </a:rPr>
                        <a:t>Banjar</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2</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2</a:t>
                      </a:r>
                      <a:endParaRPr lang="id-ID" sz="1200" b="0" i="0" u="none" strike="noStrike">
                        <a:solidFill>
                          <a:srgbClr val="000000"/>
                        </a:solidFill>
                        <a:effectLst/>
                        <a:latin typeface="Lucida Sans Unicode" panose="020B0602030504020204" pitchFamily="34" charset="0"/>
                      </a:endParaRPr>
                    </a:p>
                  </a:txBody>
                  <a:tcPr marL="8229" marR="8229" marT="8229" marB="0" anchor="b"/>
                </a:tc>
              </a:tr>
              <a:tr h="209812">
                <a:tc>
                  <a:txBody>
                    <a:bodyPr/>
                    <a:lstStyle/>
                    <a:p>
                      <a:pPr algn="l" rtl="0" fontAlgn="b"/>
                      <a:r>
                        <a:rPr lang="id-ID" sz="1200" u="none" strike="noStrike" dirty="0">
                          <a:effectLst/>
                        </a:rPr>
                        <a:t>Kab Bandung</a:t>
                      </a:r>
                      <a:endParaRPr lang="id-ID" sz="1200" b="0" i="0" u="none" strike="noStrike" dirty="0">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a:effectLst/>
                        </a:rPr>
                        <a:t> </a:t>
                      </a:r>
                      <a:endParaRPr lang="id-ID" sz="1200" b="0" i="0" u="none" strike="noStrike">
                        <a:solidFill>
                          <a:srgbClr val="000000"/>
                        </a:solidFill>
                        <a:effectLst/>
                        <a:latin typeface="Lucida Sans Unicode" panose="020B0602030504020204" pitchFamily="34" charset="0"/>
                      </a:endParaRPr>
                    </a:p>
                  </a:txBody>
                  <a:tcPr marL="8229" marR="8229" marT="8229" marB="0" anchor="b"/>
                </a:tc>
                <a:tc>
                  <a:txBody>
                    <a:bodyPr/>
                    <a:lstStyle/>
                    <a:p>
                      <a:pPr algn="ctr" rtl="0" fontAlgn="b"/>
                      <a:r>
                        <a:rPr lang="id-ID" sz="1200" u="none" strike="noStrike" dirty="0">
                          <a:effectLst/>
                        </a:rPr>
                        <a:t>1</a:t>
                      </a:r>
                      <a:endParaRPr lang="id-ID" sz="1200" b="0" i="0" u="none" strike="noStrike" dirty="0">
                        <a:solidFill>
                          <a:srgbClr val="000000"/>
                        </a:solidFill>
                        <a:effectLst/>
                        <a:latin typeface="Lucida Sans Unicode" panose="020B0602030504020204" pitchFamily="34" charset="0"/>
                      </a:endParaRPr>
                    </a:p>
                  </a:txBody>
                  <a:tcPr marL="8229" marR="8229" marT="8229" marB="0" anchor="b"/>
                </a:tc>
              </a:tr>
            </a:tbl>
          </a:graphicData>
        </a:graphic>
      </p:graphicFrame>
    </p:spTree>
    <p:extLst>
      <p:ext uri="{BB962C8B-B14F-4D97-AF65-F5344CB8AC3E}">
        <p14:creationId xmlns:p14="http://schemas.microsoft.com/office/powerpoint/2010/main" val="393669613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44"/>
                                        </p:tgtEl>
                                      </p:cBhvr>
                                    </p:animEffect>
                                    <p:animScale>
                                      <p:cBhvr>
                                        <p:cTn id="7" dur="500" autoRev="1" fill="hold"/>
                                        <p:tgtEl>
                                          <p:spTgt spid="4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1000" tmFilter="0, 0; .2, .5; .8, .5; 1, 0"/>
                                        <p:tgtEl>
                                          <p:spTgt spid="43"/>
                                        </p:tgtEl>
                                      </p:cBhvr>
                                    </p:animEffect>
                                    <p:animScale>
                                      <p:cBhvr>
                                        <p:cTn id="10" dur="500" autoRev="1" fill="hold"/>
                                        <p:tgtEl>
                                          <p:spTgt spid="43"/>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1000" tmFilter="0, 0; .2, .5; .8, .5; 1, 0"/>
                                        <p:tgtEl>
                                          <p:spTgt spid="42"/>
                                        </p:tgtEl>
                                      </p:cBhvr>
                                    </p:animEffect>
                                    <p:animScale>
                                      <p:cBhvr>
                                        <p:cTn id="13" dur="500" autoRev="1" fill="hold"/>
                                        <p:tgtEl>
                                          <p:spTgt spid="42"/>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1000" tmFilter="0, 0; .2, .5; .8, .5; 1, 0"/>
                                        <p:tgtEl>
                                          <p:spTgt spid="48"/>
                                        </p:tgtEl>
                                      </p:cBhvr>
                                    </p:animEffect>
                                    <p:animScale>
                                      <p:cBhvr>
                                        <p:cTn id="16" dur="500" autoRev="1" fill="hold"/>
                                        <p:tgtEl>
                                          <p:spTgt spid="48"/>
                                        </p:tgtEl>
                                      </p:cBhvr>
                                      <p:by x="105000" y="105000"/>
                                    </p:animScale>
                                  </p:childTnLst>
                                </p:cTn>
                              </p:par>
                              <p:par>
                                <p:cTn id="17" presetID="26" presetClass="emph" presetSubtype="0" repeatCount="indefinite" fill="hold" grpId="0" nodeType="withEffect">
                                  <p:stCondLst>
                                    <p:cond delay="0"/>
                                  </p:stCondLst>
                                  <p:childTnLst>
                                    <p:animEffect transition="out" filter="fade">
                                      <p:cBhvr>
                                        <p:cTn id="18" dur="1000" tmFilter="0, 0; .2, .5; .8, .5; 1, 0"/>
                                        <p:tgtEl>
                                          <p:spTgt spid="25"/>
                                        </p:tgtEl>
                                      </p:cBhvr>
                                    </p:animEffect>
                                    <p:animScale>
                                      <p:cBhvr>
                                        <p:cTn id="19" dur="500" autoRev="1" fill="hold"/>
                                        <p:tgtEl>
                                          <p:spTgt spid="25"/>
                                        </p:tgtEl>
                                      </p:cBhvr>
                                      <p:by x="105000" y="105000"/>
                                    </p:animScale>
                                  </p:childTnLst>
                                </p:cTn>
                              </p:par>
                              <p:par>
                                <p:cTn id="20" presetID="26" presetClass="emph" presetSubtype="0" repeatCount="indefinite" fill="hold" grpId="0" nodeType="withEffect">
                                  <p:stCondLst>
                                    <p:cond delay="0"/>
                                  </p:stCondLst>
                                  <p:childTnLst>
                                    <p:animEffect transition="out" filter="fade">
                                      <p:cBhvr>
                                        <p:cTn id="21" dur="1000" tmFilter="0, 0; .2, .5; .8, .5; 1, 0"/>
                                        <p:tgtEl>
                                          <p:spTgt spid="26"/>
                                        </p:tgtEl>
                                      </p:cBhvr>
                                    </p:animEffect>
                                    <p:animScale>
                                      <p:cBhvr>
                                        <p:cTn id="22" dur="500" autoRev="1" fill="hold"/>
                                        <p:tgtEl>
                                          <p:spTgt spid="26"/>
                                        </p:tgtEl>
                                      </p:cBhvr>
                                      <p:by x="105000" y="105000"/>
                                    </p:animScale>
                                  </p:childTnLst>
                                </p:cTn>
                              </p:par>
                              <p:par>
                                <p:cTn id="23" presetID="26" presetClass="emph" presetSubtype="0" repeatCount="indefinite" fill="hold" grpId="0" nodeType="withEffect">
                                  <p:stCondLst>
                                    <p:cond delay="0"/>
                                  </p:stCondLst>
                                  <p:childTnLst>
                                    <p:animEffect transition="out" filter="fade">
                                      <p:cBhvr>
                                        <p:cTn id="24" dur="1000" tmFilter="0, 0; .2, .5; .8, .5; 1, 0"/>
                                        <p:tgtEl>
                                          <p:spTgt spid="29"/>
                                        </p:tgtEl>
                                      </p:cBhvr>
                                    </p:animEffect>
                                    <p:animScale>
                                      <p:cBhvr>
                                        <p:cTn id="25" dur="500" autoRev="1" fill="hold"/>
                                        <p:tgtEl>
                                          <p:spTgt spid="29"/>
                                        </p:tgtEl>
                                      </p:cBhvr>
                                      <p:by x="105000" y="105000"/>
                                    </p:animScale>
                                  </p:childTnLst>
                                </p:cTn>
                              </p:par>
                              <p:par>
                                <p:cTn id="26" presetID="26" presetClass="emph" presetSubtype="0" repeatCount="indefinite" fill="hold" grpId="0" nodeType="withEffect">
                                  <p:stCondLst>
                                    <p:cond delay="0"/>
                                  </p:stCondLst>
                                  <p:childTnLst>
                                    <p:animEffect transition="out" filter="fade">
                                      <p:cBhvr>
                                        <p:cTn id="27" dur="1000" tmFilter="0, 0; .2, .5; .8, .5; 1, 0"/>
                                        <p:tgtEl>
                                          <p:spTgt spid="30"/>
                                        </p:tgtEl>
                                      </p:cBhvr>
                                    </p:animEffect>
                                    <p:animScale>
                                      <p:cBhvr>
                                        <p:cTn id="28" dur="500" autoRev="1" fill="hold"/>
                                        <p:tgtEl>
                                          <p:spTgt spid="30"/>
                                        </p:tgtEl>
                                      </p:cBhvr>
                                      <p:by x="105000" y="105000"/>
                                    </p:animScale>
                                  </p:childTnLst>
                                </p:cTn>
                              </p:par>
                              <p:par>
                                <p:cTn id="29" presetID="26" presetClass="emph" presetSubtype="0" repeatCount="indefinite" fill="hold" grpId="0" nodeType="withEffect">
                                  <p:stCondLst>
                                    <p:cond delay="0"/>
                                  </p:stCondLst>
                                  <p:childTnLst>
                                    <p:animEffect transition="out" filter="fade">
                                      <p:cBhvr>
                                        <p:cTn id="30" dur="1000" tmFilter="0, 0; .2, .5; .8, .5; 1, 0"/>
                                        <p:tgtEl>
                                          <p:spTgt spid="32"/>
                                        </p:tgtEl>
                                      </p:cBhvr>
                                    </p:animEffect>
                                    <p:animScale>
                                      <p:cBhvr>
                                        <p:cTn id="31" dur="500" autoRev="1" fill="hold"/>
                                        <p:tgtEl>
                                          <p:spTgt spid="32"/>
                                        </p:tgtEl>
                                      </p:cBhvr>
                                      <p:by x="105000" y="105000"/>
                                    </p:animScale>
                                  </p:childTnLst>
                                </p:cTn>
                              </p:par>
                              <p:par>
                                <p:cTn id="32" presetID="26" presetClass="emph" presetSubtype="0" repeatCount="indefinite" fill="hold" grpId="0" nodeType="withEffect">
                                  <p:stCondLst>
                                    <p:cond delay="0"/>
                                  </p:stCondLst>
                                  <p:childTnLst>
                                    <p:animEffect transition="out" filter="fade">
                                      <p:cBhvr>
                                        <p:cTn id="33" dur="1000" tmFilter="0, 0; .2, .5; .8, .5; 1, 0"/>
                                        <p:tgtEl>
                                          <p:spTgt spid="33"/>
                                        </p:tgtEl>
                                      </p:cBhvr>
                                    </p:animEffect>
                                    <p:animScale>
                                      <p:cBhvr>
                                        <p:cTn id="34" dur="500" autoRev="1" fill="hold"/>
                                        <p:tgtEl>
                                          <p:spTgt spid="33"/>
                                        </p:tgtEl>
                                      </p:cBhvr>
                                      <p:by x="105000" y="105000"/>
                                    </p:animScale>
                                  </p:childTnLst>
                                </p:cTn>
                              </p:par>
                              <p:par>
                                <p:cTn id="35" presetID="26" presetClass="emph" presetSubtype="0" repeatCount="indefinite" fill="hold" grpId="0" nodeType="withEffect">
                                  <p:stCondLst>
                                    <p:cond delay="0"/>
                                  </p:stCondLst>
                                  <p:childTnLst>
                                    <p:animEffect transition="out" filter="fade">
                                      <p:cBhvr>
                                        <p:cTn id="36" dur="1000" tmFilter="0, 0; .2, .5; .8, .5; 1, 0"/>
                                        <p:tgtEl>
                                          <p:spTgt spid="31"/>
                                        </p:tgtEl>
                                      </p:cBhvr>
                                    </p:animEffect>
                                    <p:animScale>
                                      <p:cBhvr>
                                        <p:cTn id="37" dur="500" autoRev="1" fill="hold"/>
                                        <p:tgtEl>
                                          <p:spTgt spid="31"/>
                                        </p:tgtEl>
                                      </p:cBhvr>
                                      <p:by x="105000" y="105000"/>
                                    </p:animScale>
                                  </p:childTnLst>
                                </p:cTn>
                              </p:par>
                              <p:par>
                                <p:cTn id="38" presetID="26" presetClass="emph" presetSubtype="0" repeatCount="indefinite" fill="hold" grpId="0" nodeType="withEffect">
                                  <p:stCondLst>
                                    <p:cond delay="0"/>
                                  </p:stCondLst>
                                  <p:childTnLst>
                                    <p:animEffect transition="out" filter="fade">
                                      <p:cBhvr>
                                        <p:cTn id="39" dur="1000" tmFilter="0, 0; .2, .5; .8, .5; 1, 0"/>
                                        <p:tgtEl>
                                          <p:spTgt spid="35"/>
                                        </p:tgtEl>
                                      </p:cBhvr>
                                    </p:animEffect>
                                    <p:animScale>
                                      <p:cBhvr>
                                        <p:cTn id="40" dur="500" autoRev="1" fill="hold"/>
                                        <p:tgtEl>
                                          <p:spTgt spid="35"/>
                                        </p:tgtEl>
                                      </p:cBhvr>
                                      <p:by x="105000" y="105000"/>
                                    </p:animScale>
                                  </p:childTnLst>
                                </p:cTn>
                              </p:par>
                              <p:par>
                                <p:cTn id="41" presetID="26" presetClass="emph" presetSubtype="0" repeatCount="indefinite" fill="hold" grpId="0" nodeType="withEffect">
                                  <p:stCondLst>
                                    <p:cond delay="0"/>
                                  </p:stCondLst>
                                  <p:childTnLst>
                                    <p:animEffect transition="out" filter="fade">
                                      <p:cBhvr>
                                        <p:cTn id="42" dur="1000" tmFilter="0, 0; .2, .5; .8, .5; 1, 0"/>
                                        <p:tgtEl>
                                          <p:spTgt spid="34"/>
                                        </p:tgtEl>
                                      </p:cBhvr>
                                    </p:animEffect>
                                    <p:animScale>
                                      <p:cBhvr>
                                        <p:cTn id="43" dur="500" autoRev="1" fill="hold"/>
                                        <p:tgtEl>
                                          <p:spTgt spid="34"/>
                                        </p:tgtEl>
                                      </p:cBhvr>
                                      <p:by x="105000" y="105000"/>
                                    </p:animScale>
                                  </p:childTnLst>
                                </p:cTn>
                              </p:par>
                              <p:par>
                                <p:cTn id="44" presetID="26" presetClass="emph" presetSubtype="0" repeatCount="indefinite" fill="hold" grpId="0" nodeType="withEffect">
                                  <p:stCondLst>
                                    <p:cond delay="0"/>
                                  </p:stCondLst>
                                  <p:childTnLst>
                                    <p:animEffect transition="out" filter="fade">
                                      <p:cBhvr>
                                        <p:cTn id="45" dur="1000" tmFilter="0, 0; .2, .5; .8, .5; 1, 0"/>
                                        <p:tgtEl>
                                          <p:spTgt spid="36"/>
                                        </p:tgtEl>
                                      </p:cBhvr>
                                    </p:animEffect>
                                    <p:animScale>
                                      <p:cBhvr>
                                        <p:cTn id="46" dur="500" autoRev="1" fill="hold"/>
                                        <p:tgtEl>
                                          <p:spTgt spid="36"/>
                                        </p:tgtEl>
                                      </p:cBhvr>
                                      <p:by x="105000" y="105000"/>
                                    </p:animScale>
                                  </p:childTnLst>
                                </p:cTn>
                              </p:par>
                              <p:par>
                                <p:cTn id="47" presetID="26" presetClass="emph" presetSubtype="0" repeatCount="indefinite" fill="hold" grpId="0" nodeType="withEffect">
                                  <p:stCondLst>
                                    <p:cond delay="0"/>
                                  </p:stCondLst>
                                  <p:childTnLst>
                                    <p:animEffect transition="out" filter="fade">
                                      <p:cBhvr>
                                        <p:cTn id="48" dur="1000" tmFilter="0, 0; .2, .5; .8, .5; 1, 0"/>
                                        <p:tgtEl>
                                          <p:spTgt spid="28"/>
                                        </p:tgtEl>
                                      </p:cBhvr>
                                    </p:animEffect>
                                    <p:animScale>
                                      <p:cBhvr>
                                        <p:cTn id="49" dur="500" autoRev="1" fill="hold"/>
                                        <p:tgtEl>
                                          <p:spTgt spid="28"/>
                                        </p:tgtEl>
                                      </p:cBhvr>
                                      <p:by x="105000" y="105000"/>
                                    </p:animScale>
                                  </p:childTnLst>
                                </p:cTn>
                              </p:par>
                              <p:par>
                                <p:cTn id="50" presetID="26" presetClass="emph" presetSubtype="0" repeatCount="indefinite" fill="hold" grpId="0" nodeType="withEffect">
                                  <p:stCondLst>
                                    <p:cond delay="0"/>
                                  </p:stCondLst>
                                  <p:childTnLst>
                                    <p:animEffect transition="out" filter="fade">
                                      <p:cBhvr>
                                        <p:cTn id="51" dur="1000" tmFilter="0, 0; .2, .5; .8, .5; 1, 0"/>
                                        <p:tgtEl>
                                          <p:spTgt spid="27"/>
                                        </p:tgtEl>
                                      </p:cBhvr>
                                    </p:animEffect>
                                    <p:animScale>
                                      <p:cBhvr>
                                        <p:cTn id="52" dur="500" autoRev="1" fill="hold"/>
                                        <p:tgtEl>
                                          <p:spTgt spid="27"/>
                                        </p:tgtEl>
                                      </p:cBhvr>
                                      <p:by x="105000" y="105000"/>
                                    </p:animScale>
                                  </p:childTnLst>
                                </p:cTn>
                              </p:par>
                              <p:par>
                                <p:cTn id="53" presetID="26" presetClass="emph" presetSubtype="0" repeatCount="indefinite" fill="hold" grpId="0" nodeType="withEffect">
                                  <p:stCondLst>
                                    <p:cond delay="0"/>
                                  </p:stCondLst>
                                  <p:childTnLst>
                                    <p:animEffect transition="out" filter="fade">
                                      <p:cBhvr>
                                        <p:cTn id="54" dur="1000" tmFilter="0, 0; .2, .5; .8, .5; 1, 0"/>
                                        <p:tgtEl>
                                          <p:spTgt spid="21"/>
                                        </p:tgtEl>
                                      </p:cBhvr>
                                    </p:animEffect>
                                    <p:animScale>
                                      <p:cBhvr>
                                        <p:cTn id="55" dur="500" autoRev="1" fill="hold"/>
                                        <p:tgtEl>
                                          <p:spTgt spid="21"/>
                                        </p:tgtEl>
                                      </p:cBhvr>
                                      <p:by x="105000" y="105000"/>
                                    </p:animScale>
                                  </p:childTnLst>
                                </p:cTn>
                              </p:par>
                              <p:par>
                                <p:cTn id="56" presetID="26" presetClass="emph" presetSubtype="0" repeatCount="indefinite" fill="hold" grpId="0" nodeType="withEffect">
                                  <p:stCondLst>
                                    <p:cond delay="0"/>
                                  </p:stCondLst>
                                  <p:childTnLst>
                                    <p:animEffect transition="out" filter="fade">
                                      <p:cBhvr>
                                        <p:cTn id="57" dur="1000" tmFilter="0, 0; .2, .5; .8, .5; 1, 0"/>
                                        <p:tgtEl>
                                          <p:spTgt spid="22"/>
                                        </p:tgtEl>
                                      </p:cBhvr>
                                    </p:animEffect>
                                    <p:animScale>
                                      <p:cBhvr>
                                        <p:cTn id="58" dur="500" autoRev="1" fill="hold"/>
                                        <p:tgtEl>
                                          <p:spTgt spid="22"/>
                                        </p:tgtEl>
                                      </p:cBhvr>
                                      <p:by x="105000" y="105000"/>
                                    </p:animScale>
                                  </p:childTnLst>
                                </p:cTn>
                              </p:par>
                              <p:par>
                                <p:cTn id="59" presetID="26" presetClass="emph" presetSubtype="0" repeatCount="indefinite" fill="hold" grpId="0" nodeType="withEffect">
                                  <p:stCondLst>
                                    <p:cond delay="0"/>
                                  </p:stCondLst>
                                  <p:childTnLst>
                                    <p:animEffect transition="out" filter="fade">
                                      <p:cBhvr>
                                        <p:cTn id="60" dur="1000" tmFilter="0, 0; .2, .5; .8, .5; 1, 0"/>
                                        <p:tgtEl>
                                          <p:spTgt spid="24"/>
                                        </p:tgtEl>
                                      </p:cBhvr>
                                    </p:animEffect>
                                    <p:animScale>
                                      <p:cBhvr>
                                        <p:cTn id="61" dur="500" autoRev="1" fill="hold"/>
                                        <p:tgtEl>
                                          <p:spTgt spid="24"/>
                                        </p:tgtEl>
                                      </p:cBhvr>
                                      <p:by x="105000" y="105000"/>
                                    </p:animScale>
                                  </p:childTnLst>
                                </p:cTn>
                              </p:par>
                              <p:par>
                                <p:cTn id="62" presetID="26" presetClass="emph" presetSubtype="0" repeatCount="indefinite" fill="hold" grpId="0" nodeType="withEffect">
                                  <p:stCondLst>
                                    <p:cond delay="0"/>
                                  </p:stCondLst>
                                  <p:childTnLst>
                                    <p:animEffect transition="out" filter="fade">
                                      <p:cBhvr>
                                        <p:cTn id="63" dur="1000" tmFilter="0, 0; .2, .5; .8, .5; 1, 0"/>
                                        <p:tgtEl>
                                          <p:spTgt spid="41"/>
                                        </p:tgtEl>
                                      </p:cBhvr>
                                    </p:animEffect>
                                    <p:animScale>
                                      <p:cBhvr>
                                        <p:cTn id="64" dur="500" autoRev="1" fill="hold"/>
                                        <p:tgtEl>
                                          <p:spTgt spid="41"/>
                                        </p:tgtEl>
                                      </p:cBhvr>
                                      <p:by x="105000" y="105000"/>
                                    </p:animScale>
                                  </p:childTnLst>
                                </p:cTn>
                              </p:par>
                              <p:par>
                                <p:cTn id="65" presetID="26" presetClass="emph" presetSubtype="0" repeatCount="indefinite" fill="hold" grpId="0" nodeType="withEffect">
                                  <p:stCondLst>
                                    <p:cond delay="0"/>
                                  </p:stCondLst>
                                  <p:childTnLst>
                                    <p:animEffect transition="out" filter="fade">
                                      <p:cBhvr>
                                        <p:cTn id="66" dur="1000" tmFilter="0, 0; .2, .5; .8, .5; 1, 0"/>
                                        <p:tgtEl>
                                          <p:spTgt spid="40"/>
                                        </p:tgtEl>
                                      </p:cBhvr>
                                    </p:animEffect>
                                    <p:animScale>
                                      <p:cBhvr>
                                        <p:cTn id="67" dur="500" autoRev="1" fill="hold"/>
                                        <p:tgtEl>
                                          <p:spTgt spid="40"/>
                                        </p:tgtEl>
                                      </p:cBhvr>
                                      <p:by x="105000" y="105000"/>
                                    </p:animScale>
                                  </p:childTnLst>
                                </p:cTn>
                              </p:par>
                              <p:par>
                                <p:cTn id="68" presetID="26" presetClass="emph" presetSubtype="0" repeatCount="indefinite" fill="hold" grpId="0" nodeType="withEffect">
                                  <p:stCondLst>
                                    <p:cond delay="0"/>
                                  </p:stCondLst>
                                  <p:childTnLst>
                                    <p:animEffect transition="out" filter="fade">
                                      <p:cBhvr>
                                        <p:cTn id="69" dur="1000" tmFilter="0, 0; .2, .5; .8, .5; 1, 0"/>
                                        <p:tgtEl>
                                          <p:spTgt spid="39"/>
                                        </p:tgtEl>
                                      </p:cBhvr>
                                    </p:animEffect>
                                    <p:animScale>
                                      <p:cBhvr>
                                        <p:cTn id="70" dur="500" autoRev="1" fill="hold"/>
                                        <p:tgtEl>
                                          <p:spTgt spid="39"/>
                                        </p:tgtEl>
                                      </p:cBhvr>
                                      <p:by x="105000" y="105000"/>
                                    </p:animScale>
                                  </p:childTnLst>
                                </p:cTn>
                              </p:par>
                              <p:par>
                                <p:cTn id="71" presetID="26" presetClass="emph" presetSubtype="0" repeatCount="indefinite" fill="hold" grpId="0" nodeType="withEffect">
                                  <p:stCondLst>
                                    <p:cond delay="0"/>
                                  </p:stCondLst>
                                  <p:childTnLst>
                                    <p:animEffect transition="out" filter="fade">
                                      <p:cBhvr>
                                        <p:cTn id="72" dur="1000" tmFilter="0, 0; .2, .5; .8, .5; 1, 0"/>
                                        <p:tgtEl>
                                          <p:spTgt spid="38"/>
                                        </p:tgtEl>
                                      </p:cBhvr>
                                    </p:animEffect>
                                    <p:animScale>
                                      <p:cBhvr>
                                        <p:cTn id="73" dur="500" autoRev="1" fill="hold"/>
                                        <p:tgtEl>
                                          <p:spTgt spid="38"/>
                                        </p:tgtEl>
                                      </p:cBhvr>
                                      <p:by x="105000" y="105000"/>
                                    </p:animScale>
                                  </p:childTnLst>
                                </p:cTn>
                              </p:par>
                              <p:par>
                                <p:cTn id="74" presetID="26" presetClass="emph" presetSubtype="0" repeatCount="indefinite" fill="hold" grpId="0" nodeType="withEffect">
                                  <p:stCondLst>
                                    <p:cond delay="0"/>
                                  </p:stCondLst>
                                  <p:childTnLst>
                                    <p:animEffect transition="out" filter="fade">
                                      <p:cBhvr>
                                        <p:cTn id="75" dur="1000" tmFilter="0, 0; .2, .5; .8, .5; 1, 0"/>
                                        <p:tgtEl>
                                          <p:spTgt spid="45"/>
                                        </p:tgtEl>
                                      </p:cBhvr>
                                    </p:animEffect>
                                    <p:animScale>
                                      <p:cBhvr>
                                        <p:cTn id="76" dur="500" autoRev="1" fill="hold"/>
                                        <p:tgtEl>
                                          <p:spTgt spid="45"/>
                                        </p:tgtEl>
                                      </p:cBhvr>
                                      <p:by x="105000" y="105000"/>
                                    </p:animScale>
                                  </p:childTnLst>
                                </p:cTn>
                              </p:par>
                              <p:par>
                                <p:cTn id="77" presetID="26" presetClass="emph" presetSubtype="0" repeatCount="indefinite" fill="hold" grpId="0" nodeType="withEffect">
                                  <p:stCondLst>
                                    <p:cond delay="0"/>
                                  </p:stCondLst>
                                  <p:childTnLst>
                                    <p:animEffect transition="out" filter="fade">
                                      <p:cBhvr>
                                        <p:cTn id="78" dur="1000" tmFilter="0, 0; .2, .5; .8, .5; 1, 0"/>
                                        <p:tgtEl>
                                          <p:spTgt spid="46"/>
                                        </p:tgtEl>
                                      </p:cBhvr>
                                    </p:animEffect>
                                    <p:animScale>
                                      <p:cBhvr>
                                        <p:cTn id="79"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P spid="27" grpId="0"/>
      <p:bldP spid="28" grpId="0"/>
      <p:bldP spid="29" grpId="0"/>
      <p:bldP spid="30" grpId="0"/>
      <p:bldP spid="31" grpId="0"/>
      <p:bldP spid="32" grpId="0"/>
      <p:bldP spid="33" grpId="0"/>
      <p:bldP spid="34" grpId="0"/>
      <p:bldP spid="35" grpId="0"/>
      <p:bldP spid="36" grpId="0"/>
      <p:bldP spid="38" grpId="0"/>
      <p:bldP spid="39" grpId="0"/>
      <p:bldP spid="40" grpId="0"/>
      <p:bldP spid="41" grpId="0"/>
      <p:bldP spid="42" grpId="0"/>
      <p:bldP spid="43" grpId="0"/>
      <p:bldP spid="44" grpId="0"/>
      <p:bldP spid="48" grpId="0"/>
      <p:bldP spid="45" grpId="0"/>
      <p:bldP spid="4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72816"/>
            <a:ext cx="8229600" cy="2439144"/>
          </a:xfrm>
        </p:spPr>
        <p:txBody>
          <a:bodyPr>
            <a:normAutofit fontScale="90000"/>
          </a:bodyPr>
          <a:lstStyle/>
          <a:p>
            <a:r>
              <a:rPr lang="en-US" b="1" dirty="0" err="1" smtClean="0"/>
              <a:t>Kegiatan</a:t>
            </a:r>
            <a:r>
              <a:rPr lang="en-US" b="1" dirty="0" smtClean="0"/>
              <a:t> yang </a:t>
            </a:r>
            <a:r>
              <a:rPr lang="en-US" b="1" dirty="0" err="1" smtClean="0"/>
              <a:t>telah</a:t>
            </a:r>
            <a:r>
              <a:rPr lang="en-US" b="1" dirty="0" smtClean="0"/>
              <a:t> </a:t>
            </a:r>
            <a:r>
              <a:rPr lang="en-US" b="1" dirty="0" err="1" smtClean="0"/>
              <a:t>dilakukan</a:t>
            </a:r>
            <a:r>
              <a:rPr lang="en-US" b="1" dirty="0" smtClean="0"/>
              <a:t> </a:t>
            </a:r>
            <a:r>
              <a:rPr lang="en-US" b="1" dirty="0" err="1" smtClean="0"/>
              <a:t>dalam</a:t>
            </a:r>
            <a:r>
              <a:rPr lang="en-US" b="1" dirty="0" smtClean="0"/>
              <a:t> </a:t>
            </a:r>
            <a:r>
              <a:rPr lang="en-US" b="1" dirty="0" err="1" smtClean="0"/>
              <a:t>kerangka</a:t>
            </a:r>
            <a:r>
              <a:rPr lang="en-US" b="1" dirty="0" smtClean="0"/>
              <a:t> </a:t>
            </a:r>
            <a:r>
              <a:rPr lang="en-US" b="1" dirty="0" err="1" smtClean="0"/>
              <a:t>penguatan</a:t>
            </a:r>
            <a:r>
              <a:rPr lang="en-US" b="1" dirty="0" smtClean="0"/>
              <a:t> </a:t>
            </a:r>
            <a:r>
              <a:rPr lang="en-US" b="1" dirty="0" err="1" smtClean="0"/>
              <a:t>Inovasi</a:t>
            </a:r>
            <a:r>
              <a:rPr lang="en-US" b="1" dirty="0" smtClean="0"/>
              <a:t> Daerah (</a:t>
            </a:r>
            <a:r>
              <a:rPr lang="en-US" b="1" dirty="0" err="1" smtClean="0"/>
              <a:t>pada</a:t>
            </a:r>
            <a:r>
              <a:rPr lang="en-US" b="1" dirty="0" smtClean="0"/>
              <a:t> </a:t>
            </a:r>
            <a:r>
              <a:rPr lang="en-US" b="1" dirty="0" err="1" smtClean="0"/>
              <a:t>komoditas</a:t>
            </a:r>
            <a:r>
              <a:rPr lang="en-US" b="1" dirty="0" smtClean="0"/>
              <a:t> </a:t>
            </a:r>
            <a:r>
              <a:rPr lang="en-US" b="1" dirty="0" err="1" smtClean="0"/>
              <a:t>unggulan</a:t>
            </a:r>
            <a:r>
              <a:rPr lang="en-US" b="1" dirty="0" smtClean="0"/>
              <a:t> </a:t>
            </a:r>
            <a:r>
              <a:rPr lang="en-US" b="1" dirty="0" err="1" smtClean="0"/>
              <a:t>Jawa</a:t>
            </a:r>
            <a:r>
              <a:rPr lang="en-US" b="1" dirty="0" smtClean="0"/>
              <a:t> Barat)</a:t>
            </a:r>
            <a:endParaRPr lang="id-ID" b="1" dirty="0"/>
          </a:p>
        </p:txBody>
      </p:sp>
    </p:spTree>
    <p:extLst>
      <p:ext uri="{BB962C8B-B14F-4D97-AF65-F5344CB8AC3E}">
        <p14:creationId xmlns:p14="http://schemas.microsoft.com/office/powerpoint/2010/main" val="176528115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25470"/>
          </a:xfrm>
          <a:solidFill>
            <a:srgbClr val="FFFF00"/>
          </a:solidFill>
        </p:spPr>
        <p:txBody>
          <a:bodyPr>
            <a:normAutofit/>
          </a:bodyPr>
          <a:lstStyle/>
          <a:p>
            <a:r>
              <a:rPr lang="id-ID" sz="2400" b="1" dirty="0" smtClean="0"/>
              <a:t>PROGRAM PENATAAN SUMBERDAYA </a:t>
            </a:r>
            <a:r>
              <a:rPr lang="id-ID" sz="2400" b="1" dirty="0" smtClean="0">
                <a:solidFill>
                  <a:srgbClr val="FF0000"/>
                </a:solidFill>
              </a:rPr>
              <a:t>SIDa (2013-2018)</a:t>
            </a:r>
            <a:endParaRPr lang="id-ID" sz="2400" b="1" dirty="0">
              <a:solidFill>
                <a:srgbClr val="FF0000"/>
              </a:solidFill>
            </a:endParaRPr>
          </a:p>
        </p:txBody>
      </p:sp>
      <p:pic>
        <p:nvPicPr>
          <p:cNvPr id="3" name="Picture 3"/>
          <p:cNvPicPr>
            <a:picLocks noChangeAspect="1" noChangeArrowheads="1"/>
          </p:cNvPicPr>
          <p:nvPr/>
        </p:nvPicPr>
        <p:blipFill>
          <a:blip r:embed="rId2" cstate="print"/>
          <a:srcRect/>
          <a:stretch>
            <a:fillRect/>
          </a:stretch>
        </p:blipFill>
        <p:spPr bwMode="auto">
          <a:xfrm>
            <a:off x="357158" y="1428737"/>
            <a:ext cx="8358246" cy="4754112"/>
          </a:xfrm>
          <a:prstGeom prst="rect">
            <a:avLst/>
          </a:prstGeom>
          <a:noFill/>
          <a:ln w="9525">
            <a:noFill/>
            <a:miter lim="800000"/>
            <a:headEnd/>
            <a:tailEnd/>
          </a:ln>
          <a:effectLst/>
        </p:spPr>
      </p:pic>
      <p:sp>
        <p:nvSpPr>
          <p:cNvPr id="4" name="TextBox 3"/>
          <p:cNvSpPr txBox="1"/>
          <p:nvPr/>
        </p:nvSpPr>
        <p:spPr>
          <a:xfrm>
            <a:off x="2000232" y="5000636"/>
            <a:ext cx="2000264" cy="261610"/>
          </a:xfrm>
          <a:prstGeom prst="rect">
            <a:avLst/>
          </a:prstGeom>
          <a:noFill/>
        </p:spPr>
        <p:txBody>
          <a:bodyPr wrap="square" rtlCol="0">
            <a:spAutoFit/>
          </a:bodyPr>
          <a:lstStyle/>
          <a:p>
            <a:r>
              <a:rPr lang="en-US" sz="1100" b="1" dirty="0" smtClean="0"/>
              <a:t>Taman </a:t>
            </a:r>
            <a:r>
              <a:rPr lang="en-US" sz="1100" b="1" dirty="0" err="1" smtClean="0"/>
              <a:t>Budaya</a:t>
            </a:r>
            <a:r>
              <a:rPr lang="en-US" sz="1100" b="1" dirty="0" smtClean="0"/>
              <a:t> IPTEK</a:t>
            </a:r>
            <a:r>
              <a:rPr lang="id-ID" sz="1100" b="1" dirty="0" smtClean="0"/>
              <a:t> (TBIT)</a:t>
            </a:r>
            <a:endParaRPr lang="en-US" sz="1100" b="1" dirty="0"/>
          </a:p>
        </p:txBody>
      </p:sp>
      <p:cxnSp>
        <p:nvCxnSpPr>
          <p:cNvPr id="6" name="Straight Connector 5"/>
          <p:cNvCxnSpPr/>
          <p:nvPr/>
        </p:nvCxnSpPr>
        <p:spPr>
          <a:xfrm rot="10800000" flipV="1">
            <a:off x="2714612" y="4429132"/>
            <a:ext cx="1428760"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86314" y="1857364"/>
            <a:ext cx="1571636" cy="400110"/>
          </a:xfrm>
          <a:prstGeom prst="rect">
            <a:avLst/>
          </a:prstGeom>
          <a:noFill/>
        </p:spPr>
        <p:txBody>
          <a:bodyPr wrap="square" rtlCol="0">
            <a:spAutoFit/>
          </a:bodyPr>
          <a:lstStyle/>
          <a:p>
            <a:pPr algn="ctr"/>
            <a:r>
              <a:rPr lang="en-US" sz="1000" dirty="0" err="1" smtClean="0">
                <a:latin typeface="Arial" pitchFamily="34" charset="0"/>
                <a:cs typeface="Arial" pitchFamily="34" charset="0"/>
              </a:rPr>
              <a:t>KLUSTER</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Mangga</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Gedong</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Gincu</a:t>
            </a:r>
            <a:endParaRPr lang="en-US" sz="1000" dirty="0">
              <a:latin typeface="Arial" pitchFamily="34" charset="0"/>
              <a:cs typeface="Arial" pitchFamily="34" charset="0"/>
            </a:endParaRPr>
          </a:p>
        </p:txBody>
      </p:sp>
      <p:cxnSp>
        <p:nvCxnSpPr>
          <p:cNvPr id="9" name="Straight Connector 8"/>
          <p:cNvCxnSpPr/>
          <p:nvPr/>
        </p:nvCxnSpPr>
        <p:spPr>
          <a:xfrm rot="5400000">
            <a:off x="5715008" y="2500306"/>
            <a:ext cx="85725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282" y="4929198"/>
            <a:ext cx="1571636" cy="285752"/>
          </a:xfrm>
          <a:prstGeom prst="rect">
            <a:avLst/>
          </a:prstGeom>
          <a:noFill/>
        </p:spPr>
        <p:txBody>
          <a:bodyPr wrap="square" rtlCol="0">
            <a:spAutoFit/>
          </a:bodyPr>
          <a:lstStyle/>
          <a:p>
            <a:pPr algn="ctr"/>
            <a:r>
              <a:rPr lang="en-US" sz="1200" dirty="0" err="1" smtClean="0"/>
              <a:t>Pembibitan</a:t>
            </a:r>
            <a:r>
              <a:rPr lang="en-US" sz="1200" dirty="0" smtClean="0"/>
              <a:t> </a:t>
            </a:r>
            <a:r>
              <a:rPr lang="en-US" sz="1200" dirty="0" err="1" smtClean="0"/>
              <a:t>Sapi</a:t>
            </a:r>
            <a:endParaRPr lang="en-US" sz="1200" dirty="0"/>
          </a:p>
        </p:txBody>
      </p:sp>
      <p:cxnSp>
        <p:nvCxnSpPr>
          <p:cNvPr id="13" name="Straight Connector 12"/>
          <p:cNvCxnSpPr/>
          <p:nvPr/>
        </p:nvCxnSpPr>
        <p:spPr>
          <a:xfrm rot="10800000" flipV="1">
            <a:off x="1285852" y="4429132"/>
            <a:ext cx="928694" cy="500066"/>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3" descr="http://t1.gstatic.com/images?q=tbn:ANd9GcSPb0vAsHHm69MmocVRzcv8NV7oIzmIWDtLDAfNGr4pZYWX_YMEsQ"/>
          <p:cNvPicPr>
            <a:picLocks noChangeAspect="1" noChangeArrowheads="1"/>
          </p:cNvPicPr>
          <p:nvPr/>
        </p:nvPicPr>
        <p:blipFill>
          <a:blip r:embed="rId3" cstate="print"/>
          <a:srcRect/>
          <a:stretch>
            <a:fillRect/>
          </a:stretch>
        </p:blipFill>
        <p:spPr bwMode="auto">
          <a:xfrm>
            <a:off x="152400" y="279383"/>
            <a:ext cx="609600" cy="720725"/>
          </a:xfrm>
          <a:prstGeom prst="rect">
            <a:avLst/>
          </a:prstGeom>
          <a:noFill/>
          <a:ln w="9525">
            <a:noFill/>
            <a:miter lim="800000"/>
            <a:headEnd/>
            <a:tailEnd/>
          </a:ln>
        </p:spPr>
      </p:pic>
    </p:spTree>
    <p:extLst>
      <p:ext uri="{BB962C8B-B14F-4D97-AF65-F5344CB8AC3E}">
        <p14:creationId xmlns:p14="http://schemas.microsoft.com/office/powerpoint/2010/main" val="409082968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jabarprov.go.id/jabar/files/Peta%20Jawa%20Barat.jpg"/>
          <p:cNvPicPr>
            <a:picLocks noChangeAspect="1" noChangeArrowheads="1"/>
          </p:cNvPicPr>
          <p:nvPr/>
        </p:nvPicPr>
        <p:blipFill>
          <a:blip r:embed="rId2" cstate="print"/>
          <a:srcRect b="12048"/>
          <a:stretch>
            <a:fillRect/>
          </a:stretch>
        </p:blipFill>
        <p:spPr bwMode="auto">
          <a:xfrm>
            <a:off x="0" y="533400"/>
            <a:ext cx="9144000" cy="6324600"/>
          </a:xfrm>
          <a:prstGeom prst="rect">
            <a:avLst/>
          </a:prstGeom>
          <a:noFill/>
        </p:spPr>
      </p:pic>
      <p:grpSp>
        <p:nvGrpSpPr>
          <p:cNvPr id="2" name="Group 1"/>
          <p:cNvGrpSpPr>
            <a:grpSpLocks/>
          </p:cNvGrpSpPr>
          <p:nvPr/>
        </p:nvGrpSpPr>
        <p:grpSpPr bwMode="auto">
          <a:xfrm>
            <a:off x="2928926" y="2590800"/>
            <a:ext cx="1357322" cy="766762"/>
            <a:chOff x="4495800" y="3810000"/>
            <a:chExt cx="4377938" cy="2086568"/>
          </a:xfrm>
        </p:grpSpPr>
        <p:pic>
          <p:nvPicPr>
            <p:cNvPr id="9" name="Picture 11" descr="calin jantan.jpg"/>
            <p:cNvPicPr>
              <a:picLocks noChangeAspect="1" noChangeArrowheads="1"/>
            </p:cNvPicPr>
            <p:nvPr/>
          </p:nvPicPr>
          <p:blipFill>
            <a:blip r:embed="rId3" cstate="print"/>
            <a:srcRect/>
            <a:stretch>
              <a:fillRect/>
            </a:stretch>
          </p:blipFill>
          <p:spPr bwMode="auto">
            <a:xfrm>
              <a:off x="4495800" y="3810000"/>
              <a:ext cx="4377938" cy="2086568"/>
            </a:xfrm>
            <a:prstGeom prst="rect">
              <a:avLst/>
            </a:prstGeom>
            <a:noFill/>
            <a:ln w="38100">
              <a:solidFill>
                <a:schemeClr val="accent1"/>
              </a:solidFill>
              <a:miter lim="800000"/>
              <a:headEnd/>
              <a:tailEnd/>
            </a:ln>
          </p:spPr>
        </p:pic>
        <p:cxnSp>
          <p:nvCxnSpPr>
            <p:cNvPr id="11" name="AutoShape 5"/>
            <p:cNvCxnSpPr>
              <a:cxnSpLocks noChangeShapeType="1"/>
            </p:cNvCxnSpPr>
            <p:nvPr/>
          </p:nvCxnSpPr>
          <p:spPr bwMode="auto">
            <a:xfrm>
              <a:off x="4572000" y="5410200"/>
              <a:ext cx="164592" cy="0"/>
            </a:xfrm>
            <a:prstGeom prst="straightConnector1">
              <a:avLst/>
            </a:prstGeom>
            <a:noFill/>
            <a:ln w="25400">
              <a:solidFill>
                <a:schemeClr val="accent1"/>
              </a:solidFill>
              <a:round/>
              <a:headEnd/>
              <a:tailEnd/>
            </a:ln>
          </p:spPr>
        </p:cxnSp>
      </p:grpSp>
      <p:pic>
        <p:nvPicPr>
          <p:cNvPr id="1026" name="Picture 2"/>
          <p:cNvPicPr>
            <a:picLocks noChangeAspect="1" noChangeArrowheads="1"/>
          </p:cNvPicPr>
          <p:nvPr/>
        </p:nvPicPr>
        <p:blipFill>
          <a:blip r:embed="rId4" cstate="print"/>
          <a:srcRect/>
          <a:stretch>
            <a:fillRect/>
          </a:stretch>
        </p:blipFill>
        <p:spPr bwMode="auto">
          <a:xfrm>
            <a:off x="5862637" y="1214423"/>
            <a:ext cx="1424007" cy="857256"/>
          </a:xfrm>
          <a:prstGeom prst="rect">
            <a:avLst/>
          </a:prstGeom>
          <a:noFill/>
          <a:ln w="9525">
            <a:solidFill>
              <a:schemeClr val="accent1"/>
            </a:solidFill>
            <a:miter lim="800000"/>
            <a:headEnd/>
            <a:tailEnd/>
          </a:ln>
          <a:effectLst/>
        </p:spPr>
      </p:pic>
      <p:sp>
        <p:nvSpPr>
          <p:cNvPr id="5" name="Rectangle 4"/>
          <p:cNvSpPr/>
          <p:nvPr/>
        </p:nvSpPr>
        <p:spPr>
          <a:xfrm>
            <a:off x="3929058" y="1214422"/>
            <a:ext cx="1981200" cy="523220"/>
          </a:xfrm>
          <a:prstGeom prst="rect">
            <a:avLst/>
          </a:prstGeom>
          <a:solidFill>
            <a:schemeClr val="bg1">
              <a:alpha val="75000"/>
            </a:schemeClr>
          </a:solidFill>
          <a:ln>
            <a:solidFill>
              <a:schemeClr val="accent1"/>
            </a:solidFill>
          </a:ln>
        </p:spPr>
        <p:txBody>
          <a:bodyPr wrap="square">
            <a:spAutoFit/>
          </a:bodyPr>
          <a:lstStyle/>
          <a:p>
            <a:pPr algn="ctr"/>
            <a:r>
              <a:rPr lang="en-US" sz="1400" b="1" dirty="0" err="1" smtClean="0"/>
              <a:t>Kl</a:t>
            </a:r>
            <a:r>
              <a:rPr lang="id-ID" sz="1400" b="1" dirty="0" smtClean="0"/>
              <a:t>a</a:t>
            </a:r>
            <a:r>
              <a:rPr lang="en-US" sz="1400" b="1" dirty="0" err="1" smtClean="0"/>
              <a:t>ster</a:t>
            </a:r>
            <a:r>
              <a:rPr lang="en-US" sz="1400" b="1" dirty="0" smtClean="0"/>
              <a:t> </a:t>
            </a:r>
            <a:r>
              <a:rPr lang="en-US" sz="1400" b="1" dirty="0" err="1" smtClean="0"/>
              <a:t>Perbenihan</a:t>
            </a:r>
            <a:r>
              <a:rPr lang="en-US" sz="1400" b="1" dirty="0" smtClean="0"/>
              <a:t> </a:t>
            </a:r>
            <a:r>
              <a:rPr lang="en-US" sz="1400" b="1" dirty="0" err="1" smtClean="0"/>
              <a:t>Patin</a:t>
            </a:r>
            <a:r>
              <a:rPr lang="en-US" sz="1400" b="1" dirty="0" smtClean="0"/>
              <a:t> (2014-2015)</a:t>
            </a:r>
            <a:endParaRPr lang="en-US" sz="1400" b="1" dirty="0"/>
          </a:p>
        </p:txBody>
      </p:sp>
      <p:sp>
        <p:nvSpPr>
          <p:cNvPr id="14" name="Rectangle 13"/>
          <p:cNvSpPr/>
          <p:nvPr/>
        </p:nvSpPr>
        <p:spPr>
          <a:xfrm>
            <a:off x="0" y="5410200"/>
            <a:ext cx="2057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34126" y="1857364"/>
            <a:ext cx="2057400" cy="738664"/>
          </a:xfrm>
          <a:prstGeom prst="rect">
            <a:avLst/>
          </a:prstGeom>
          <a:solidFill>
            <a:schemeClr val="bg1">
              <a:alpha val="72000"/>
            </a:schemeClr>
          </a:solidFill>
          <a:ln>
            <a:solidFill>
              <a:schemeClr val="accent1"/>
            </a:solidFill>
          </a:ln>
        </p:spPr>
        <p:txBody>
          <a:bodyPr wrap="square">
            <a:spAutoFit/>
          </a:bodyPr>
          <a:lstStyle/>
          <a:p>
            <a:pPr algn="ctr"/>
            <a:r>
              <a:rPr lang="en-US" sz="1400" b="1" dirty="0" err="1" smtClean="0"/>
              <a:t>Kl</a:t>
            </a:r>
            <a:r>
              <a:rPr lang="id-ID" sz="1400" b="1" dirty="0" smtClean="0"/>
              <a:t>a</a:t>
            </a:r>
            <a:r>
              <a:rPr lang="en-US" sz="1400" b="1" dirty="0" err="1" smtClean="0"/>
              <a:t>ster</a:t>
            </a:r>
            <a:r>
              <a:rPr lang="en-US" sz="1400" b="1" dirty="0" smtClean="0"/>
              <a:t> </a:t>
            </a:r>
            <a:r>
              <a:rPr lang="en-US" sz="1400" b="1" dirty="0" err="1" smtClean="0"/>
              <a:t>Perbenihan</a:t>
            </a:r>
            <a:r>
              <a:rPr lang="en-US" sz="1400" b="1" dirty="0" smtClean="0"/>
              <a:t> </a:t>
            </a:r>
            <a:r>
              <a:rPr lang="en-US" sz="1400" b="1" dirty="0" err="1" smtClean="0"/>
              <a:t>Ikan</a:t>
            </a:r>
            <a:r>
              <a:rPr lang="en-US" sz="1400" b="1" dirty="0" smtClean="0"/>
              <a:t> </a:t>
            </a:r>
            <a:r>
              <a:rPr lang="en-US" sz="1400" b="1" dirty="0" err="1" smtClean="0"/>
              <a:t>Nila</a:t>
            </a:r>
            <a:r>
              <a:rPr lang="en-US" sz="1400" b="1" dirty="0" smtClean="0"/>
              <a:t> “</a:t>
            </a:r>
            <a:r>
              <a:rPr lang="en-US" sz="1400" b="1" dirty="0" err="1" smtClean="0"/>
              <a:t>Nirwana</a:t>
            </a:r>
            <a:r>
              <a:rPr lang="en-US" sz="1400" b="1" dirty="0" smtClean="0"/>
              <a:t>” (2014-2015)</a:t>
            </a:r>
            <a:endParaRPr lang="en-US" sz="1400" b="1" dirty="0"/>
          </a:p>
        </p:txBody>
      </p:sp>
      <p:sp>
        <p:nvSpPr>
          <p:cNvPr id="7" name="TextBox 6"/>
          <p:cNvSpPr txBox="1"/>
          <p:nvPr/>
        </p:nvSpPr>
        <p:spPr>
          <a:xfrm>
            <a:off x="-1" y="-24"/>
            <a:ext cx="9168063" cy="461665"/>
          </a:xfrm>
          <a:prstGeom prst="rect">
            <a:avLst/>
          </a:prstGeom>
          <a:effectLst>
            <a:outerShdw blurRad="50800" dist="38100" algn="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id-ID" sz="2400" dirty="0" smtClean="0"/>
              <a:t>PROGRAM </a:t>
            </a:r>
            <a:r>
              <a:rPr lang="en-US" sz="2400" dirty="0" smtClean="0"/>
              <a:t>P</a:t>
            </a:r>
            <a:r>
              <a:rPr lang="id-ID" sz="2400" dirty="0" smtClean="0"/>
              <a:t>ENGEMBANGAN </a:t>
            </a:r>
            <a:r>
              <a:rPr lang="id-ID" sz="2400" b="1" dirty="0" smtClean="0">
                <a:solidFill>
                  <a:srgbClr val="FF0000"/>
                </a:solidFill>
              </a:rPr>
              <a:t>SIDa</a:t>
            </a:r>
            <a:r>
              <a:rPr lang="id-ID" sz="2400" dirty="0" smtClean="0"/>
              <a:t> TERHADAP TEMA STRATEGIS</a:t>
            </a:r>
          </a:p>
        </p:txBody>
      </p:sp>
      <p:sp>
        <p:nvSpPr>
          <p:cNvPr id="15" name="TextBox 14"/>
          <p:cNvSpPr txBox="1"/>
          <p:nvPr/>
        </p:nvSpPr>
        <p:spPr>
          <a:xfrm>
            <a:off x="4643438" y="5643578"/>
            <a:ext cx="3581400" cy="369332"/>
          </a:xfrm>
          <a:prstGeom prst="rect">
            <a:avLst/>
          </a:prstGeom>
          <a:noFill/>
        </p:spPr>
        <p:txBody>
          <a:bodyPr wrap="square" rtlCol="0">
            <a:spAutoFit/>
          </a:bodyPr>
          <a:lstStyle/>
          <a:p>
            <a:pPr algn="ctr"/>
            <a:r>
              <a:rPr lang="en-US" b="1" dirty="0" err="1" smtClean="0"/>
              <a:t>PROVINSI</a:t>
            </a:r>
            <a:r>
              <a:rPr lang="en-US" b="1" dirty="0" smtClean="0"/>
              <a:t> </a:t>
            </a:r>
            <a:r>
              <a:rPr lang="en-US" b="1" dirty="0" err="1" smtClean="0"/>
              <a:t>JAWA</a:t>
            </a:r>
            <a:r>
              <a:rPr lang="en-US" b="1" dirty="0" smtClean="0"/>
              <a:t> BARAT</a:t>
            </a:r>
            <a:endParaRPr lang="en-US" b="1" dirty="0"/>
          </a:p>
        </p:txBody>
      </p:sp>
      <p:sp>
        <p:nvSpPr>
          <p:cNvPr id="16" name="Rectangle 15"/>
          <p:cNvSpPr/>
          <p:nvPr/>
        </p:nvSpPr>
        <p:spPr>
          <a:xfrm>
            <a:off x="5429256" y="3429000"/>
            <a:ext cx="1714512" cy="738664"/>
          </a:xfrm>
          <a:prstGeom prst="rect">
            <a:avLst/>
          </a:prstGeom>
          <a:solidFill>
            <a:schemeClr val="bg1">
              <a:alpha val="61000"/>
            </a:schemeClr>
          </a:solidFill>
          <a:ln>
            <a:solidFill>
              <a:schemeClr val="tx2">
                <a:lumMod val="60000"/>
                <a:lumOff val="40000"/>
              </a:schemeClr>
            </a:solidFill>
          </a:ln>
        </p:spPr>
        <p:txBody>
          <a:bodyPr wrap="square">
            <a:spAutoFit/>
          </a:bodyPr>
          <a:lstStyle/>
          <a:p>
            <a:pPr algn="ctr"/>
            <a:r>
              <a:rPr lang="id-ID" sz="1400" b="1" dirty="0" smtClean="0"/>
              <a:t>Pengembangan Perbenihan Kentang</a:t>
            </a:r>
            <a:r>
              <a:rPr lang="en-US" sz="1400" b="1" dirty="0" smtClean="0"/>
              <a:t> (2015)</a:t>
            </a:r>
            <a:endParaRPr lang="id-ID" sz="1400" b="1" dirty="0" smtClean="0"/>
          </a:p>
        </p:txBody>
      </p:sp>
      <p:sp>
        <p:nvSpPr>
          <p:cNvPr id="18" name="TextBox 17"/>
          <p:cNvSpPr txBox="1"/>
          <p:nvPr/>
        </p:nvSpPr>
        <p:spPr>
          <a:xfrm>
            <a:off x="4550734" y="4357694"/>
            <a:ext cx="1071570" cy="400110"/>
          </a:xfrm>
          <a:prstGeom prst="rect">
            <a:avLst/>
          </a:prstGeom>
          <a:solidFill>
            <a:schemeClr val="bg1">
              <a:alpha val="58000"/>
            </a:schemeClr>
          </a:solidFill>
        </p:spPr>
        <p:txBody>
          <a:bodyPr wrap="square" rtlCol="0">
            <a:spAutoFit/>
          </a:bodyPr>
          <a:lstStyle/>
          <a:p>
            <a:pPr algn="ctr"/>
            <a:r>
              <a:rPr lang="en-US" sz="1000" b="1" dirty="0" err="1" smtClean="0"/>
              <a:t>PANGALENGAN</a:t>
            </a:r>
            <a:r>
              <a:rPr lang="en-US" sz="1000" b="1" dirty="0" smtClean="0"/>
              <a:t> (Bandung)</a:t>
            </a:r>
            <a:endParaRPr lang="en-US" sz="1000" b="1" dirty="0"/>
          </a:p>
        </p:txBody>
      </p:sp>
      <p:sp>
        <p:nvSpPr>
          <p:cNvPr id="17" name="Oval 16"/>
          <p:cNvSpPr/>
          <p:nvPr/>
        </p:nvSpPr>
        <p:spPr>
          <a:xfrm>
            <a:off x="4643438" y="4071942"/>
            <a:ext cx="838200" cy="8382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https://encrypted-tbn3.gstatic.com/images?q=tbn:ANd9GcRRBroWMJr1vuVVgYDp-Ze9fOFC23D2HYKs3PfnhdZj8WyURLO0Xg"/>
          <p:cNvPicPr>
            <a:picLocks noChangeAspect="1" noChangeArrowheads="1"/>
          </p:cNvPicPr>
          <p:nvPr/>
        </p:nvPicPr>
        <p:blipFill>
          <a:blip r:embed="rId5" cstate="print"/>
          <a:srcRect/>
          <a:stretch>
            <a:fillRect/>
          </a:stretch>
        </p:blipFill>
        <p:spPr bwMode="auto">
          <a:xfrm>
            <a:off x="5500694" y="4143380"/>
            <a:ext cx="1263903" cy="714380"/>
          </a:xfrm>
          <a:prstGeom prst="rect">
            <a:avLst/>
          </a:prstGeom>
          <a:noFill/>
        </p:spPr>
      </p:pic>
      <p:sp>
        <p:nvSpPr>
          <p:cNvPr id="19" name="TextBox 18"/>
          <p:cNvSpPr txBox="1"/>
          <p:nvPr/>
        </p:nvSpPr>
        <p:spPr>
          <a:xfrm>
            <a:off x="2428860" y="3897159"/>
            <a:ext cx="1071570" cy="246221"/>
          </a:xfrm>
          <a:prstGeom prst="rect">
            <a:avLst/>
          </a:prstGeom>
          <a:solidFill>
            <a:schemeClr val="bg1">
              <a:alpha val="58000"/>
            </a:schemeClr>
          </a:solidFill>
        </p:spPr>
        <p:txBody>
          <a:bodyPr wrap="square" rtlCol="0">
            <a:spAutoFit/>
          </a:bodyPr>
          <a:lstStyle/>
          <a:p>
            <a:pPr algn="ctr"/>
            <a:r>
              <a:rPr lang="en-US" sz="1000" b="1" dirty="0" err="1" smtClean="0"/>
              <a:t>SUKABUMI</a:t>
            </a:r>
            <a:endParaRPr lang="en-US" sz="1000" b="1" dirty="0"/>
          </a:p>
        </p:txBody>
      </p:sp>
      <p:sp>
        <p:nvSpPr>
          <p:cNvPr id="20" name="Oval 19"/>
          <p:cNvSpPr/>
          <p:nvPr/>
        </p:nvSpPr>
        <p:spPr>
          <a:xfrm>
            <a:off x="2521564" y="3643314"/>
            <a:ext cx="838200" cy="8382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2" name="Picture 4" descr="https://encrypted-tbn2.gstatic.com/images?q=tbn:ANd9GcQGuRZTIuIsdAOaDUG1V4CeSy0-dclLK4ZTOI2Obl5z2CiAHyF_yw"/>
          <p:cNvPicPr>
            <a:picLocks noChangeAspect="1" noChangeArrowheads="1"/>
          </p:cNvPicPr>
          <p:nvPr/>
        </p:nvPicPr>
        <p:blipFill>
          <a:blip r:embed="rId6" cstate="print"/>
          <a:srcRect/>
          <a:stretch>
            <a:fillRect/>
          </a:stretch>
        </p:blipFill>
        <p:spPr bwMode="auto">
          <a:xfrm>
            <a:off x="1142976" y="3786190"/>
            <a:ext cx="1125149" cy="642942"/>
          </a:xfrm>
          <a:prstGeom prst="rect">
            <a:avLst/>
          </a:prstGeom>
          <a:noFill/>
        </p:spPr>
      </p:pic>
      <p:sp>
        <p:nvSpPr>
          <p:cNvPr id="22" name="Rectangle 21"/>
          <p:cNvSpPr/>
          <p:nvPr/>
        </p:nvSpPr>
        <p:spPr>
          <a:xfrm>
            <a:off x="857224" y="3000372"/>
            <a:ext cx="1357322" cy="738664"/>
          </a:xfrm>
          <a:prstGeom prst="rect">
            <a:avLst/>
          </a:prstGeom>
          <a:solidFill>
            <a:schemeClr val="bg1">
              <a:alpha val="65000"/>
            </a:schemeClr>
          </a:solidFill>
          <a:ln>
            <a:solidFill>
              <a:schemeClr val="tx2">
                <a:lumMod val="60000"/>
                <a:lumOff val="40000"/>
              </a:schemeClr>
            </a:solidFill>
          </a:ln>
        </p:spPr>
        <p:txBody>
          <a:bodyPr wrap="square">
            <a:spAutoFit/>
          </a:bodyPr>
          <a:lstStyle/>
          <a:p>
            <a:r>
              <a:rPr lang="id-ID" sz="1400" b="1" dirty="0" smtClean="0"/>
              <a:t>Pengembangan Klaster Industri Logam</a:t>
            </a:r>
            <a:r>
              <a:rPr lang="en-US" sz="1400" b="1" dirty="0" smtClean="0"/>
              <a:t> (2015)</a:t>
            </a:r>
            <a:endParaRPr lang="id-ID" sz="1400" b="1" dirty="0" smtClean="0"/>
          </a:p>
        </p:txBody>
      </p:sp>
      <p:sp>
        <p:nvSpPr>
          <p:cNvPr id="23" name="TextBox 22"/>
          <p:cNvSpPr txBox="1"/>
          <p:nvPr/>
        </p:nvSpPr>
        <p:spPr>
          <a:xfrm>
            <a:off x="4214810" y="2571744"/>
            <a:ext cx="1071570" cy="246221"/>
          </a:xfrm>
          <a:prstGeom prst="rect">
            <a:avLst/>
          </a:prstGeom>
          <a:solidFill>
            <a:schemeClr val="bg1">
              <a:alpha val="58000"/>
            </a:schemeClr>
          </a:solidFill>
        </p:spPr>
        <p:txBody>
          <a:bodyPr wrap="square" rtlCol="0">
            <a:spAutoFit/>
          </a:bodyPr>
          <a:lstStyle/>
          <a:p>
            <a:pPr algn="ctr"/>
            <a:r>
              <a:rPr lang="en-US" sz="1000" b="1" dirty="0" err="1" smtClean="0"/>
              <a:t>PURWAKARTA</a:t>
            </a:r>
            <a:endParaRPr lang="en-US" sz="1000" b="1" dirty="0"/>
          </a:p>
        </p:txBody>
      </p:sp>
      <p:sp>
        <p:nvSpPr>
          <p:cNvPr id="24" name="TextBox 23"/>
          <p:cNvSpPr txBox="1"/>
          <p:nvPr/>
        </p:nvSpPr>
        <p:spPr>
          <a:xfrm>
            <a:off x="5143504" y="2285992"/>
            <a:ext cx="1071570" cy="246221"/>
          </a:xfrm>
          <a:prstGeom prst="rect">
            <a:avLst/>
          </a:prstGeom>
          <a:solidFill>
            <a:schemeClr val="bg1">
              <a:alpha val="58000"/>
            </a:schemeClr>
          </a:solidFill>
        </p:spPr>
        <p:txBody>
          <a:bodyPr wrap="square" rtlCol="0">
            <a:spAutoFit/>
          </a:bodyPr>
          <a:lstStyle/>
          <a:p>
            <a:pPr algn="ctr"/>
            <a:r>
              <a:rPr lang="en-US" sz="1000" b="1" dirty="0" err="1" smtClean="0"/>
              <a:t>SUBANG</a:t>
            </a:r>
            <a:endParaRPr lang="en-US" sz="1000" b="1" dirty="0"/>
          </a:p>
        </p:txBody>
      </p:sp>
      <p:cxnSp>
        <p:nvCxnSpPr>
          <p:cNvPr id="26" name="Straight Arrow Connector 25"/>
          <p:cNvCxnSpPr>
            <a:endCxn id="23" idx="0"/>
          </p:cNvCxnSpPr>
          <p:nvPr/>
        </p:nvCxnSpPr>
        <p:spPr>
          <a:xfrm>
            <a:off x="4143372" y="2357430"/>
            <a:ext cx="607223" cy="214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071670" y="3643314"/>
            <a:ext cx="642942"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4" idx="0"/>
          </p:cNvCxnSpPr>
          <p:nvPr/>
        </p:nvCxnSpPr>
        <p:spPr>
          <a:xfrm rot="5400000">
            <a:off x="5339959" y="1910943"/>
            <a:ext cx="714380" cy="357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072066" y="3786190"/>
            <a:ext cx="500066"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257800" y="1981200"/>
            <a:ext cx="838200" cy="8382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94496" y="2286000"/>
            <a:ext cx="838200" cy="8382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3768" y="2071678"/>
            <a:ext cx="1714512" cy="954107"/>
          </a:xfrm>
          <a:prstGeom prst="rect">
            <a:avLst/>
          </a:prstGeom>
          <a:solidFill>
            <a:schemeClr val="bg1">
              <a:alpha val="61000"/>
            </a:schemeClr>
          </a:solidFill>
          <a:ln>
            <a:solidFill>
              <a:schemeClr val="tx2">
                <a:lumMod val="60000"/>
                <a:lumOff val="40000"/>
              </a:schemeClr>
            </a:solidFill>
          </a:ln>
        </p:spPr>
        <p:txBody>
          <a:bodyPr wrap="square">
            <a:spAutoFit/>
          </a:bodyPr>
          <a:lstStyle/>
          <a:p>
            <a:pPr algn="ctr"/>
            <a:r>
              <a:rPr lang="id-ID" sz="1400" b="1" dirty="0" smtClean="0"/>
              <a:t>Pengembangan Klaster Mangga Gedong Gincu </a:t>
            </a:r>
            <a:r>
              <a:rPr lang="en-US" sz="1400" b="1" dirty="0" smtClean="0"/>
              <a:t>(2015)</a:t>
            </a:r>
            <a:endParaRPr lang="id-ID" sz="1400" b="1" dirty="0" smtClean="0"/>
          </a:p>
        </p:txBody>
      </p:sp>
      <p:sp>
        <p:nvSpPr>
          <p:cNvPr id="33" name="Oval 32"/>
          <p:cNvSpPr/>
          <p:nvPr/>
        </p:nvSpPr>
        <p:spPr>
          <a:xfrm>
            <a:off x="7591452" y="3071810"/>
            <a:ext cx="838200" cy="8382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429520" y="3357562"/>
            <a:ext cx="1071570" cy="246221"/>
          </a:xfrm>
          <a:prstGeom prst="rect">
            <a:avLst/>
          </a:prstGeom>
          <a:solidFill>
            <a:schemeClr val="bg1">
              <a:alpha val="58000"/>
            </a:schemeClr>
          </a:solidFill>
        </p:spPr>
        <p:txBody>
          <a:bodyPr wrap="square" rtlCol="0">
            <a:spAutoFit/>
          </a:bodyPr>
          <a:lstStyle/>
          <a:p>
            <a:pPr algn="ctr"/>
            <a:r>
              <a:rPr lang="en-US" sz="1000" b="1" dirty="0" smtClean="0"/>
              <a:t>CIREBON</a:t>
            </a:r>
            <a:endParaRPr lang="en-US" sz="1000" b="1" dirty="0"/>
          </a:p>
        </p:txBody>
      </p:sp>
      <p:cxnSp>
        <p:nvCxnSpPr>
          <p:cNvPr id="35" name="Straight Arrow Connector 34"/>
          <p:cNvCxnSpPr/>
          <p:nvPr/>
        </p:nvCxnSpPr>
        <p:spPr>
          <a:xfrm rot="5400000">
            <a:off x="8179619" y="3036091"/>
            <a:ext cx="428628"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46" name="AutoShape 2" descr="data:image/jpeg;base64,/9j/4AAQSkZJRgABAQAAAQABAAD/2wCEAAkGBhQSERUUExQWFRUWGR4aGRgYGR8cHBwdHSAeIB8hHR4cHiYfGhwkHB0cHy8iJCcpLCwsHB4xNTAqNSYsLCkBCQoKDgwOGg8PGi8kHyEqNCwqLCwsLCwsKTQsLywsNSwsLCwsLCwsKiwsLCwqLCwsLCwsLCwsLCwsLCwsKSwsLP/AABEIAN8A4gMBIgACEQEDEQH/xAAcAAACAgMBAQAAAAAAAAAAAAAGBwQFAAIDAQj/xABDEAABAwIEAwYDBQYEBgIDAAABAgMRAAQFEiExBkFRBxMiYXGBMpGhFEJSscEjM2LR4fAVU3LxFiRDgpKiwvIXY5P/xAAaAQACAwEBAAAAAAAAAAAAAAADBAECBQAG/8QANBEAAQQABAMFBwMFAQAAAAAAAQACAxEEEiExE0FRBSJhcYEUMpGhscHwUtHhFSNCkvFi/9oADAMBAAIRAxEAPwC0wbs/ssO/5i5eQ64NlOKCEI5GATB9TVdxT22Ms+G1JfVPQBsbbGMyvbSk1i+OP3S89w6p1Q0BUdvQbD2qvofDF2VUNRXxT2kXd+nI4pKGv8tsQD/qO6vyoVisBr0UTZTssAr2a9rvhzIW62g7KWlJ9yBUE0LUjUr6U4UWBaMqkkZEQT5JGlCOO3Kbl19AUCUAAiRoSRuBrOnOmQ3aoDSUR4UpgD5ClJh7iW8QvPF4UKA1184n3rx8LLc6QbgWPUo8p0IKFsFxBTRWwSEoJ6ayTrJ50QYZg5dfSw2dVarVySnmflQ0jDF3d5lYSSVLnTkJ68qbFzhaMPsVwf2p8S1DUk9PQVr4ydsNZfedy8fFIth4lPdsgvj6+C32LVv93bxMc8vPyJqYlrvXmkRupJT6gEzrQJY3K37krUoeKd/Pb1psYDw6qG3iTCQIkfFyJjprUYmsPCATrR+K5rC6QKi7Qm+7YSiYC3tpjQJj5T+dVXCfEpt1FJJ0+6doHnt00qb2vXGVq2E65yqPLX3qJguFtXTHepUUrRoRGxI68h5mhQBhwY4o0JKPLYfomzgHEKLtspc+E6FB39673uCLtxntjKD8SDqAPz0pOYfjSrR0RJHMnl5Hmok/nTTwLjxtxISTBI2NALX4Y8y3keY8PJWDmyBaWryFsPlBgRKk7FKhOo6pNCva8B9ns3yARnUPZScwj5UxW8LtnJKQAV7kaT61X4lhLYS21cJ7xptYUkgTsDEgbipZiQHiVV4WmVJVFsWQVOAoJE5DoQDqB1k/OrnDmStQ05BI99T9BVBi+IrvsRWkAhIdUpXUJQdSfYUc4dY/ZrN+7cT8LaigHeSIny5fOtLES5Ggn3j90kMOS7z+QCVfFt33l05BkI8AMzomqWtlrkk9TNa1pNblaAnVu24UmQSD1FXtpxvdNoKEOqCeUGI0jSh+vZrnMa/Rwtcu11dqcVmWoqPUmuVYlNMzsu7LftkXV0CLUTlTMFwjTWNQkH51D3tjbZ2XAWvOxppXeuEggQkg9d0++/1qj4q4gUFKtWiQlCikkabHlRxgr9uMbfZtp7pLcCJypKCCoTOvlQDxJhynMTugIlKyTAgcuRrOgt2Mf4taQhPa3KHv5Whnuj0r2iMYL51la3Df0QPa4+q78QJw1/Mth11tz8CmiUqPllPh96Ei3Vrb2gAMbcz1rT7LPLSqDQUjNcBoFW5DWERVizYlasiQVqOyUiT/AEHmdKvbPhhpKczysy+aUkZE+SlDVSvJOnnXE0rF4G6F7W0U4qEgnlMGBPWBVknDXLZSHlpgIWDrHIg7TP0ozbbJSE/ureNAhISdfwp5q6qVJqg4taQEtobSBJUVK+8YgDMTy/rQ8+Y0qCYFwATye4lbTZ9+VSggmZ35mD66UnMLKrsuBpJL79wSqTsiJG2g6E0MpxB1DKm+8UUH7k6e08vIUedi1sS665AlICemUHUn5VlHDjBRPku9qTRAmOVMnhzg1NlbqUjL3hTquNSeuvypZ9oHFS1IUgTKjB5R1pw45jKUJAB0iAK+c+IXg7du5t85AOsgf6SKVwUbZpy865efirSGhSt+DMXtWrd4XCEqdWoBkhAKxPxeIjwgU5sKzvW4EBMCBrp/e1fOqWAhSCfxCeXP8qeWE8UNsJSFQGVIlGupjefOj9qRB2U9VSJwAJVB2m8F3F020toZu6BCk6fOhLgF11m6UypBBIyrQrSRprtTA434+VYhp5jKsOESlR0UmDsRsdIoPu+Nra9UHjmtblPwqiW+uUwPhJ5n1osDC/BhgHIhVeSJLR/edl9ncEKK3GydSltXhP8A5Ake0VzxTs5ZabCWApK0jRWYnNE6GTodtaq8H43B0cIStI15jYaz0olZ4m71IQPGVGEhOpPmI/sVktmxMNMkBNeqLlY4U3RCuA4ldIMBK3MioWEgnLHI6HWrpV8u4WkqJbbBJUvNEFMyE7EqnT51P4/4xRhtscuX7Q6PCD1iCpUbxVZhOBJTg47051EqeSYAlZWVAifukkaHeaZlw7b4lVqqt6Kn4Z4YTbPLuUvB9u5QSlSkwQsq1G53Gx8687W8Zy2YbBH7RWUg6mANPTrRzwwy260WirVtZSSnTVJiI6TypTds+CuNXCFRLYT8U7knpsIECpgjdPimyP2H22VnGm0lkRXlbqdJmtK9IhLK9SKyKN+zbs6XiT2ZzM3at/G5HxH8KTsT1iY9xUEhosrqXfsw7ODfud89KbVpQKiR+9I+6k9NNT+uxJ2ndqgE2ViciUQlTiDpAjwojlyJrXtQ7Q0tNjD7ApS2hORakfdG2RJHPQ5j7UoYpZjTKc79uQ+5Uk8gjXsnXF8nUSQU6zzB9uVbcfXX2bFHylI8eUnUmZA+R8q4dlKQcQRpOhP6frVj2zYcr7b3oBKS0jMem4En5UqH5O0fNn3UOYHsojRDn/FA/wAv61lUgZPSsrY4zuqV9ih6Jl4rYYRqlDj6FE7tpzoHsYJHpUrB+zdLykK+2JWwqYU2iCoJ3HiMIIOhnoaqcYwlIlbYA6pHLlp5UXYxartMPt7dByrUnICN9TncVyOxyz50iH90ZSqRuDrJGyHMWxZoqcZsmg1bgwcvxOnaVq3KT09zvFcbdAGsAkfdJ0T+pSCdJ6V608lsZEhKlcygb+33R5e/OplmwpRJU1KPvT4CqZ0E9Ov51ziq6uPVcLVYWhRJSlIG5EqMblAO6ttSedUfF/71tCURKNtZ1O5PP8hRTd4OtOUuqS2hXwgeMCekdK5jhpLriXHFHKkBJywCQCY3kD+gqGuANqw0NlBONYUphtoEhRUDJTyPTrXLhbHTaXAWAVJ2UkGJH8x50f8AFLFs0ypKm4JHhUVFSjOxk6GdNgKWlkx3tyhCB8SwAN6J3ZIyHjRGhkOvgn5wkybxZcXm7tOqUqH00031pV8XISi+XPxhRJ8wT+hpvcPuBhtLYBCgNaBO0JpNziKAE5MjWZao+LMSIPXQV5/s6ZvFIAoa/BMStJaHFR7O2Ydbh1IBGuY/d9KIbe1bXagLUFJT95J8aOijP6UANvme6VrBieZSPLnyos4XbS5LQzKOYEATGn4jsBTOMiIbmzHQ2gQvIOWrtCHG9uBcG3bnuWgCCZlSl6lR9SeVUdzgLqEhRQopP3gJT8xt70S8W+G+uEb92Up1MkgCd+ZmaJezbiEt3AajO04IWkiQn+LbT+ta0PdhafBUklIly1paA+GbG8feSxbEhRI30AjqSI2+gr6Du7tnDLRLr2VT4SESlIBUryAAkE/OgniXHHEvqWAbVtEZEAAKVrotUCcx0AT/AGLbCsOcuFfb7yQoj9iwrZtP4yCNFmNuU0rMc5vkOaO2TQgIPx3gK7vX7VT689xcrUViRlaZTED2B+ZijTFOH1tOTmhP7O3YTmJhCEz56mNz0oswpMeM/EoDXoOlUfaFiYbXaj/9hP8A6mkpcRxWU3l80VoLRqhPh7EHLK6cZcBk+MHlJ568pphLtGb5st3CQscp5enSqDiMozWjy0jIpRZdJ/C4kx/75fnUOzcfsHO7WlS2lElDg1CegXG2nPaki8lwkbvV11/lSNNChDjLsYcQ5NtqnkAJ+cag+dLq5whds6A+2oAEZgQdvfnX0XhnFHeqOVU6mdalcVWzTzEraQtWokjUe8fSnoe0nA08fuoLQRolHg/Adpia0i0cKAIL2nwJ9DzJ0H9Kv+0PjRvDrZOHYf4CkQoj7gOpk/5ipn3qdiWLNYLhyWGQlNy9JiZOY6kqPNKdh7CkdePKW4pTiipSjKlHUk1pMbxjZ90fP+EJoy90Fcd/613sLXvFpRmSjMYzKMJHqa5lmZygkAUWcHYMw9eobUkLbW0SAfxAfnNNk0FVzwAibsp4YUzfKLikKSEDVCpBk6a8tqPeO+GjcqZZyZm1qyqjcBMK1PIHahPs7s2msQu2mgQlKUbnmkqnl1NMPH8jzLrXeuNOBtTiFonMMsagD4j5dK85iBmxnjpXwTETjwgSpjfCiAANBAiA2I9tNq8qiscRuFNIULhhQKUkKlYmQNY5TvFeVWmfoP8AsUf1QhYYYrvUBwJQgjUHcpAzeEbmYGpoixm1ZJQpbZlSSlIKjCdQSJmdZG28Cq60VLomZhRJPORAjnGv0qwvVqdgKPhyhUGAEgaSFcthI862IwALcsVp0yhDaNPhSEDWYEbHmd/nXVu2lM6kmdDvp+Z/KtEu5mtFTOmeQdJk7fnUpIIVtmAAyhO0mNT0FM0Nwu81zWolBToQqABtz3+ldcNZKirIrw7QSAo79dDFYSXCCpJO0qQNQBPw9TVh/hqEJKs6UJgmVwn5md560IhVKW/GN0px4oIIS3pChGvM1cdjnDCXHlXSx4USET1019aHW2nLy5FrbnvHFqIKwZQBzVP4QOdOW0wb/D7dthsEhIAKhzPMn1NIdqT8KHht3P0/lO4Rhq3K3xO3ZSFLSPEOlKbixC14i2EjMtbUAJGh8X9fzoy4mxwoabABhbiEEnYBR1P6VUm5aZxZuYMASSOtZWBJaS8DcH5JmWjTT1Qpi2GLaeQtSYKFJO28+H5UX9lWb7FJJM5h5wCKJuK8NZfYKymFBJGYDUTsD70BYfiv2DCg1ql112EkRABAJEzI2y6TvFOyvOKh4YOtj7oUbOEaK94p4OFyt161ae+0KdSCSoZCFaFShEpAjl1o74L4Lbw9vvDCn1gBbhjlvlHICutky4h21fU4GwtvK6yrTXcKR5kxM8oqDxdjS0sPuoQpQSlTbY5Fa9Ao6jwjc1UvkcxsRd+ePkinKDmpDVzxexdYy2paQq3YOWY0LgJhZ5KCTqD78qPsVYLzyUNrBT8bhB2QeQPU9Pekrw1grqwEJQomYzbTrsfXlT2wDBvszCEEyoaqPMk/3FOYpzY4xEzdLQhznFztuS7LbUDA25UrO1fGB9rYa1hvxqj8StgN9k6nTmKaGNYwGWlK0kDSep2HzpDrwG4vcSU2hfiALjiyo8zqdJPlHICk8HFHxC4nQBMOdyTc4cw9u6tS24orC0ak+e0dDXbh/EshVbOqzONkgFW6k8vWKHOGOIe4X3C1ZlNeArnc7aAax0mpnaBww8+E3lscjjY1AMHTnI2oLYrJiJrcg8l1/wCSn3XB9u66HmlKYcmSW4CVf6knQ+0Vyurj7I04/eOd53MlAAgR90wN1/lQXw72jXZBbNqXVpmVAFIgczy9TpNBHHXGK71YTslPxAHwlexI8o2piDCTufllqhzUOLeSq+Isfcvrhbzh1VsOQA2A9BVcGDBJ2rq2yEjMr2FXNzi7JtO7QkhU6yBrW/tQCXc4iqFqrSy62kLiEn8qZnY32duOOfbHwpDSAoITMFZIKTI3CR7SYod4atVX6mmUp8LcFxSRyH0nSnRieMm2YQy3+8d0Hl1J9BWZjcZwv7fMokTS4EuCDezLh95ty6fUP3ioTmJ2BVr13ojt1uO4ihKhCENrQYVoVLTr6wAJ9amJuE2ttPJImf8AfoPqajcEL7xSlncnNqNpH00gVhMldLLxj5fb6JjLQyoXGFuI8IcWMukAnSNKyie64ZClrPVRPzNe09/VGBJ+zFUK3ktBbipSkCJOmnP0qRgOJJxGwCVtpB1yhRKREkJkp1hQTr+tLfiPGrm7bddSju7ZuCUiSBJCUhSj8SsxmOVGWB3yfsKFtJIEIgpOwQIIPQ5zy61slmiWDeG21R4lhF5b3SQwwG2XPDCQI6KzKPhUeYPSOdGdjgmZRlaZygJJSCM23iAUJHuDVi3iKMv7UBTagFDNsCegOs+YiK5PsJb8SEBbY+OVZlJPLf7u2optoBF8lR0pKBuMbnFLTMUKQWJMOMJOnqFElEH2pb3F08+vxqcdUo6AkqJJ6D+VfQNk8HlBLiUa8wAFEmdNImfeu3CnAdrZPOvpa/aFXhC4Pdj+EcievygUCaUQsL6tM4d4fpVKu7KuDzY2xdeTluHtwRqhPJPkTufai53EEpBJMDfU7R1mul3dpIJ2NLDj7FlqbeZaUoBtBW4uIkbBKTz13968mRJi57vfn0C0S4NCYhwZu7s1haZTcJzpVp4IHgUOhGhpE4piKvtBzq/aIVlUf9JjMPUa0/eHMQC7BhQ0BZRH/iP5V899otj3eIOhP3lEj3g/rWzgsgeYhyH3S0otwT/4fuEOWydNFJ585HOd6BON8JSp60GhQlWiE89zGgnVQEneq/hXip1NuhCU5nUBKUiDCjECY5cyaJrNBdvWw4UnukSSnbvFmfDJ2A9TWcc+HfrpV+v5aMCHqS7eqexBtCpR3bCFBJ5Z1azruMoEUSX7CkLKIzpeGgI0HUenP50H8UJFvibS+TjWSeuVUj8z9KNvtne2+dOpRB2nT/aucMziDuQCPTdQCuWE4I3b+JKRPWNY6DoBXfE7xDTZcWsISkEqUrQAVExDHm20Z1rSlMTMgab6UDcU4deYmzNqkd1mzAlUFZAIzR+EA6A89a6NvFdlO3UqTou1vjhv3FKjK02o5EzOb+I+fQdPoqsTuyq6feQpSIUUgpJSfMaRzprYJgDlowW1IKVmY8zAAiNIpddpmFNWa2rdsq7wo7x8k6FStdPr9KewJaJ3NA02CDICQKU3gXHGnHFIelFwJLbk+Ff8K52UeSqcWA8RoW2Q4pIjRQBMDrvvXy/ZIWpaUonOowImfpTaWAi3SS4oXSyG0oQQA6uNJEGBG6tOXWi43D04PYdfz5Lg8N7qztV4hLFum3YjK8ZK0jQt8gCNydj6edLG2tQ2nO57D++dT7xtYWo3EpLZKQ2fukHXTrPzqlvbwuHXYbCn8NEImZQgucZDQ25rncXBWqTW1owpawhKStR2SOdcRTy7FeBkobF4+mVLTLYMEJTOh8if0q087YGZj6JhjL0CJ+zvhVGHWaQsAOrAU4eqjyGmwECo6nBc3WfdKZj0T/M6fOteOb852kNqMuKPhmISnUn05V1w+Gmp0TOsgcuuvlr614uaZ0n9w/5E0mOdIW7R8eh63twZBVnX0hJBHzV+VXnB1yVOzrkdH/sCZpfC3Xf4gp7UIUYRJ1CEjnG3WmfwwhoOZEa92gAH1mSK0Zo2wxMj/wAtz6/lIDDneTyVs++cyteZ6fyrKuE24IrKSOEf4IuYL52suKSvCLm3XBU2EhM80qWNT1Uk8/SjzAcJS1asspgkJ8QjUqgKJTPQnceVI2YmDPKndgt6LiyadEJzAg8tQAkx1OYTp1FeucwR6jmbWdOO6pziM6ABkORIASZ0AAnmcxzE6nYVIwFlSJOYH8IA0QOfT3JqIDDqfvQYj6e2nKuTpGcpJWjXwpB8JHUT8WlWhkA0ST7OqtblYQO8QQ2BrKYGUkHWE8idjWmF4wVKIUCCsbmRmPU8v9qj29yIJzjIASpKRry8MkhJJ6TtNU+JWwbKXBn7tZ0k6g9CTt5TV3gHyUBxGq48TcdFpZtWsxuVEICjolJVABnckzyot7R+Fj/ha0soBW2j4U6kgaq81Hc9TrQPj2GBy8s7pK0KCIzEnYoOdIVAgmJ26CnK/cpcYWR+FX5GsaSOLDFrWDXf4LZYS9llUnB1qoYVaIOhDSZmklx8mMR8atnDJ6bfpT6wgkWrAIiG0/QCkj2yWmS7Kv8AMIUPlBqmCc04knmQulvTzWYVj7TfjCwVJJyJTufP0iiHgPFitec6qcVJBKTEagaGRp1pVYOP2nsaZ/ZTh4LYKhAJkGddIjy5nT3pjtCJjInO5qIWhugV72uO+FhXNLggzB1SrSZGmk+1EnAV0C0nMokLTseh2nzqi7WcHz2oUBJbUk7TuFa+1DnA/FgRCSRt78v76UiGuMDZG7tKuaB1UztE4MDFwhYJDSlz/CJ5T91PPpRfw5iiW0DKU7ACIgAelWWLJav7RTJIzKHhO8EbT+tJDFbG6w5finu5MZTJGvPYddvKrlrcXlEb6I2H5zXatT8Tijbg8QFJHtow5kXAdbWS4v40kz6R0iKn8N8QvPJcVlUQ1l1SNSDqrSfup1+Vc7jhgruDePKUtoQW1KACSIkCJM7z59KJhY5oprlcNPmqPkGW6XbgHgZDdt9qdUe+X8KANUjeOudWlS8XVb4ahT10lD144P2TfxBkeU/e6qFe4nxonDWOS7p0khs7NJI0zfxbEjzpR4hfuXDhccUVKUZJNMRxy4iQuee59f4+qGNRmrVGnEDaMSsvtjYIuGYFwj8SRoF+ZAiT0oBiiDhDHvsVznVq2oFK07hSTyI51Z3HDTTOKtJcWlFo4sOoWqMhb+KNtdfBFNxngkxnarb9x6fRXFbIo7Mex3v0t3V3+6PiS1+Icis/hO8DXrTWxO7S0nu2x6JRA+nIVVXvGAUhKLcpyZZK9kpSNJPvoKGru8dQe8Cs4PwqP3tNhzjoecGvPYqWTF0Krz09E00Bq3trV43LinyjMMqUIT4ghPxKk8lmdfaveNH1fZlobzFSwYCZ+EfFtyjSplk0UozkHMrl+ImJ9ddKruMMUdw1BulfGZZZbOwkauK6jTRO/WgQR8XEDKNG7eiG/wB2kGYHf5EEAar8CdYIJmY6ERTAwK3yOMBtQCSIOu5Ez6maV7d+ltwuiVJaTOu5URH1Jmp/B3EkujLIKDmAJ3EHN+lbeLwznguHql4KaKT8NurkuvKEBxwjoqsrJt36CjZh1XziTTJ7KsWzNP2yoIBS62DMifCuPI+A+x60t1kchFFnZncobxK3hRhWZKgdjKTAn/UBXrXi2lBcLaQmst4d+DAAEn3y7nXWubyfAc4Bg6g7RuNI+orraLK1qkJ8SSSfiIjaI0A1j0FeWaTz2VyJAKpOvypVunos06+qpr23hAUhJUgalEfD5xurfXn6141iKVJKVwpK98w0IHLeemu9XN2ypKZCZPw5s2umsaK19I2mh/E8PUsd42kSPiR4Uzr8SeXrNXulGXoo2L4Sp7/lrdIEuIcaE+IjRKsygBJ+LTkBRfwxjqn7EoSf2qVdwsb5TOX3EflUTghlxN0ttxjItpnOCoAq8SoBzDQSJiPOveFOHyMWdWmQzKnVRtnnKkHrzV7Vl4wtkdwzoRqCtXDghmqYLtunKlMkBIjTy/Okl28NhNxbp6NGNOqzufanbeqHn/fKlD22cOuKSm6SSUNgIUNecmY5QTrQMI9gxYvytGcO6lpw+geNR1hJ5xTB7NcUygNqPwnwbeWnWSKAeH/hd/0+1EnCC4uNpnXcjbyG5/LWtXGxiSJ4KCx1PpOHi9lLtprMHRXL+zS6scIaQlSUojUTm3BI0M7kTJjrTXTZoetssafOlhi10i1eKXgQBssGBz+ITHyg1ndnOzMynmPohYoOBBarfhXGe7UW58STJ80+XlR2/hbN6z40pURrrtSdwe7XfPk27RbS3qX9SAo6x/FmMCKMV4heWjRDrRGkBaVDKSdBzkfKl5YODPmGt7i0djiW0Qp1ilDN0lAbbSnOtSQwCPCEwA9r4tZ8W22lQ+0njBpm0Q02jxrUCAI8KozAx0mKs8LwNxLS33nAp3IoApGwOwndUdaEf+FW38SeD570oQkts6kwUpJUY5SYHmKPA/M63bfVdIKbSW/EeMPX9ylIbCTOVDYGuvU7qUTqTVjwdhFut5y0umyHlaNqB+FQ5Ec6PLPhdqxeNy20SQYOeTlnmkHWaFO0xtaLlq8aSUExqBGo1B061sxPaRlboEmX5jl2tVmN8BvMXBbHj0EEDeZqJxCu57tlq4TlSiQ2SNp3E9OlN6y4iTcNocUoJU42kxlGaY1+tRcW4YTiC0NFWRCCFGRJKo2TOw61WWeNlOf10URGRzq3Qb2c4U/eqQ2SO7b1KiTIHpsdetNHiVDYQ202JDZmdOQI/M1DcsmMJYLbShnVqtZGp8tNgOlSeHGFLb71YPi11navNY3EOkeS0aA0PFabG0NV0wu0zKTJhKB8vP561QdqeEOHBnFOKLim384JgkIUrKNgORBNXS8XSkQkAlbuT5b/AJRV/ilgLu0eZV/1GyNPSo7PeYngEblQ/ZfNeJHKyBP7wpzH0E/yqxsnGUkZSAfLmOlROL8JVbNWqFqBKkFZHMSYE+cCqnArsNvJJAIOhB2j15a9K9VQeywlYhTSDzTttsHslISe7GqQfjVzHrWUNNYeqB4iNNorK8+Yj+sq2vRKhSCKJ+zVsf4g2VT4ErUAN8wSQN/WfaqF1s5QToamYDjX2W6beSDCT4hzKTooD2mvSuFjRQdQnfZtT3h5ZY+EbyJ33Ma11tMgcQCrSdEhPTXXkNjUph1K2mnGTmZcSckfxSTm6EExHlUfDkw62VaHMBGgGun9igVSzKo0tHWgtEnSSSfwmdpO8VWPYW40oKKSCRodCkzvl6aadaucNuE+LMBlGpnXTpPNRJ6VpfO5FFAgpUQopGqY5EnefP8AOpLdF3ipHBdkm2trlwk5lr1UpUnIlIjU9JP1q14WcBtg6mYfUXQSI8Kj4fOMsfOgvjzGO5w1zuZSFQgidQVABUGuHCvaqyizabdbcT3aEoGRIUCUiDz0161jzRSPzPAvWgtWJ7Q0WUxrm9GpJ5VsWEqbKFJCkKHiB1md5FJLjXtEeW40WUrZZPjAJGdcHcxIA6CT50wuAuPGr1ASSEPJAzJOxP8AD19KQlw00TRK7nvW4TDSHbIF417PV4epxxlKlWyxMjXIZ1B1mAOcRVNwr4lurTqG21qJHTT+dfRmXwQYVvOmmvrSm42wP7K88q2SEC4ZUlQGgk8/I6VpMxnEbw3bkboLmBpzIm4M4iSUpSpQgp09tD5/Ol12xtly8ZQmYUNANfvET0oLwviN62lAJgEwn8J5mrm3xd+/uEOL8RbTlTlEEnkSBIJ6xG1FhwbsNIXg93X5qS6wmXwXaNtBphr901Ljy98yzpqR6+0CteIsfTd3qGEqlttWZXTTQDoTNVuFNqt7NbGZXerUlevIGAR6ga/OofDXD030KIJ0XOvwg8thrO9IloLnvcdrrxPVWabAKazzmVppsDVahPoNTUPDsKCcUW+PvW4R/wCKv5EVJvrNQW2RB0j5n863u1hkBxQMQUkjfWgwyFkgBGwXO2KFA8i471PerczlQyhMBJk8/Klvxlc/8r3aiSpDmXU9PKjIoFoVPIzvW2YzqQWzMmQPiHmKXfF2KjELv/lwcnORGvM/KvQRizmWYxpc4eCu+yewacfDrxClI8LSSqNtVKM7gAxThv3ENplsBTp+HkB6UkuF7BducywMmsFQ59Y3+tHlvjfcoU+6smQAgHUk8oHmYgedYnabHOktuoOn/PutOKRlUFLvLRa7rK4ZUACYOgJ2A9BJ+VWXFOPosrUrJAIEAGdVHYac+da8NWTgBW+qVkkq8tZIH0T7Uu+0DFzeYgmzCglpKk5+mYTPyBA5c6Ww2H40wbyG/wCfJS92VtrZnGTbi3DhiFJcUdxlUQTt5TTwtBkVoaR3HLaC82lHwJaCRy0T/uaY/AWMl+3SrePAZInw6T7jUTTeOiEeSUDnr6oOHfnBCW/bfwutm5D8y04PD5EakfWaWKFwQelfVfG/DqcQs1NCO8T4kEjSRy9xIr5bxDD1suKbcGVSTBBrawsrXsoFSRSM2eLvCmVpmBOvOsoWawBxSQREET86yrcGNdlK6Yrb5HC2vwkHQ8iOR9KrXWCk/rRJx0RnbGkhKp8tdB+dDMc+lGabFoUZtoKJOC+N3LBZgd4ysjO2TG3NJ2SodY1pw4fi7F4gu2roJBzlBgLRHIpIk68xNfPJVUjDe875vuSUulQCCkwcxMCCNtTUkKHxB6+gLlEhRggKEidxP6zIk1JbfCypGg6AiRtpz3PltUtHDFw1bpS+4m4WJJUlIQrUayJhWvMa+VUGH4g08QELBUggFJ0UCDoCk67flQGyBxoJJ8TmFaY5hX2i1fYAhRTCUzMLBkeckiNa6WPZKlphtLjmYpAJAESees1dWySbhAOUHNJEAaTyAqzx3E+7JUTCUgk+gHWsztGV0dNaa8k5hmBze8F8+dpGIBd8pCBCGQG0j03+tceG+G3rhtxxgKKm4ko0KTy21PXSiLgzs6Virrrrii2hSlKzCNSoyBH19Ktux182uJ3NmozOYA+bav1Bp10nDhLWalo1R8tmtl14a7YFNEM36SCnwl1IJJj8SR+Y+VFPEHEdtdWbrjCi+WxMISZB85GnvUnjvgli6Cl5Ql2D4gIk+fWhzsmw7I07tCleLodAPyrEl9nymVgIIIsckRuY913xSZxB4qcUVJymdR/fOmN2Q4ihtxIOVIOYkkx8Innz9Ki9rHBSLZxL1uAG3TBSOS9Tp5GqNlIYts8eMQUabK6+0fWtxzmYmDu80HPkcAmfx5xI0LhsiEr2JjXWSNI2kb+tQeDcaC75ydQBAP8AfvStcvXHFpWpRKoJk66bD9BTO4C4LKGVXt44WLYNleYESsmCCCNQABoOZNKnAhseS7cRurZu9YTMu8QSpSAkjVJPrHSoWJpVcMutNqyriUncZhqPnEUmm+0Qi8a7krFs04SErVKlgnXNI0BEwkdaetjiDPdpdbIyugKB8jsPI1m4iF8D2ueUQU4JLYtjDq4skFffunIpMZQkCc0/iiDI8q62GHM26ChJkJ0nTxHmT77CrPtqwkIUi/YORZORakkg7GDIPNMpMb0vLfieEgLbBjzIB+Q0rYb/AH4w6M6JQx5BTUycPbS7+0dju0czoIHWtOG7tN9eLUhMtsaNqjQqVpIG2g196ArrFbrEYt2Ufsx4g2iANOaiYnnuacHZ3w39kt20KGZUFa4I+JW+x1AGgNZmIj9naXOPeOgHQdUzGzRWHEuI/ZLJxaRJQgkDqdh8yfpSg4BzLeeUTD58Ur6Hc685o840xkuvhlB8IGZQHySD9TQXxSFMPIeQMpylozrmkSPlt8qb7OiDI/F30S08mZxYol/dh+7e7qVJaRueZHxGP72q67MuIe4uykmW3RBG+2x9QdfQmp3YpgqUNXN9cwGUjQnmUyVH0Ex61U49w89bXoct2FlLgDqAhBUElWpTpMAE6TTMxa7NCeY08wrNZwzmCd9jdZlaGl1268FhbYvm9FIGV0ASVCRlMjaNaIWMeLLaVKaeDpTK0BtRTP8AqGifSTUK4x5y/QtpxpVtbqEFalAqWD+FI1SR1rGwcr8OMzh+fdNOopJM3KQkDvOQrKYjnZ/hoJAUYnmpz9BWVu+1xfgQOIOqHOK8OLjXejdrflmBIBidTETPSaBFmmq7pmSsglWkTy/+p286WmLWXcvLb/CfodR9DRYXaUgQOsUoddrO7U0tK0KKVJMggwQfauNeijphPD/832xtgotrNxHwbgK6hWxB+dKLHsUVdPrfUkJKzMDlp1qCyglQFTri2gClYMJFASWc1D5LItEvZ5hl59oD1s2HF5VDx7CdCZnQ0U8c32IOuItXEttZtVIQrNI/1Rt5RVD2f8bi2JSomOnL285pzcOIRcqTdkbo5jUHpPlrWbO5wxFvYNNiisGm644Tbpw2xSgkd4EgqV1MflSQvbh5m9OJNJIR35IPIwfEk+o/Oml2vY0kWhToFKV4fOAZrzgDC27nA0NOg5VFyZ3BzmFCfaPKqwyZAZjqCcvpzK5wJ23Vjf8AFrVw3DKs61tBYABOULGhVpoddt6CeznFsgdZVAWFkpH4kiAqNOR5b60S4fw4zbOJbYTlCh4idSojWTSx45wh3D71LiVkpUc6Fj7pnWOUjz3pWCKPEZ4Qfe1BPgpJIpxRXxlffaHEMAFQB2HU6aelU/GXZ7dM2zaoBQnVcHbpmHl1FGHBXFbNwkOLQhL8QpXUclAefMcjR2xiiVDKqCDpUx4o4YiIisu981UR2S7dfNOH2JXcJbG4CUe8j+tX/H/GP2twWiVd1aWoyoAE51IGXMdt9QByoqxDhBNpixebB7lQ70RrlVJlPXfbyMUoMTczPOnqtR6czW5DKJXkt2r6oeU7LbDHUpczK5AkevKjHh3tJctGy24jvmyowmcpBOpIMHc7/Ogi2ZKjAre7V4omYossLJm5XiwuBIOiK+Lu0py8b7lDSWmjuJzqMHTWBHpQemvAmmDwL2bqcm5u21Jt2xnKTIzga8twdoqgEWFjpooK1FxVXwfZryrdKwhEgAEgFZ5b6ZRzJptcMYQspUlb4U+kggJUdExsCN99zpXW3w+3KWw7boClDvQOmvhCuRgRoOlTBdBuEtgIk6ZUypZ9th5nSsPFYoSO0CIAW81RXPZdeO3K33n2dT4R3ZJAE5RuNq5vdklqCF3d0tcbpBDaZ56kk/Wqvj3i7FftSbJsHMsAoya5gR6ASKJcOwtODWhddJuL95OoWZjnAGoCR1rQaHloIdQrTa/kgEMaS8haXHG2GWrSLNCwtCQEJaSCsHXZRiCZ6miG3RcOEgBto7RJUfoI+tfO7Cl3T6lLVDrjhVmjZc19F4Nfd602+QUqUkZk9FDRQ+dIY6HgFp3ve0aN2awh7PcpW4m7BOU6FHwKHIiPF86k3N+wEKQGgF5RlOUyDI5n+9KIbh8pcClDwuD6itMXwtLqMwjOjVJ/T3pfDloxGe6A5cq8l0gJjICGUMqgaD517W5Kxp3D3/j/AFrK9Z7Vh/1hY3Bk6IEU7oOqRlnyG22x1pd4+/nuHD5x8gBTBul5W1BUpEFz0yg8usSflSuUZNLQDcpyAc15Xoryt20EkAb0ymVa4SzK/kB71M4ks1sKShYyqy5o5ievTfajvgjBENWrTmSXnDIUeQ126bVG7ROHnC8zcGAJ1nyg/UCssY9rsTwuWvqQqOjohxVt2X9lDbrCbi8QVZ9UoPhhOwMg5pO9HXEVymzt0hmEIbASE8oqs4Z46bWyZWhJGikDQJAHKdxzpddovaD3mZlozr8Q29uc0g7iYuTIQd9fDyTNgbIZ4x4sXdrMqlMwB0H86Y3ZZxmw1Yd086kEKO+h1HLrtv50ouH8JN1ctMJUlBdUEBSthPWi/AOB1IvnWXhmFsrKpQGhI1ETygg1qYqGJsGU6AdENrqKZ7mIDV4TlgR/3bHyqh41w039kcgJKFhQVG3Ix1kGIrh2l4uWLVvIcpW+CI5BGvy8qncL8Ti/dt7duQJDrh8kawdNs0Vg4eCQZJmDn8P+7IriNlWcY8J2+HMWjiSUEKSl0yZUMupA/FodqprbtMAcWlCVKRMN5j4o5Ekc/Kintut+9QnXRqVHyMRO+vLSlfw3bIcvLYJQQIGbNspQnMfTYe1bIhiliLpe9VoFm9E0LRT93aKW54FLSrIOggwekx86GsL7PrcH9oStW8KOUH9DR8EDuykz8JAIGx0Aj9KDuLOJ2rQZEQ46ofD+DzM0Ds3M5jnN0BKBiHOLg0IH4uuWkvKaYaS1l8Kin71D4RNbPOFSlKO5JNdGrRRKfCfGYHn6VtDQIjRlACJuz9HePdwpsLQtQJnmRsknpz9qeK70LcFsk+BAlZHONk+np0qBwhws3ZW2YxITJPprv5VF4IZWrvHlwc4kHmConTXmK8vjJhiHZ27DQePU/BNsbksfFSuIcOKwtwOqQQkBMaySNB0mTXe1sBaWwUnMQFpzEkkqnTMZnn9DVfimLAvtsp0JJWoeQlI/KjB5kO2a0Hmkj6UrFbzkdsQSpOmqqcfchDd2ygLeZSsoEwFHKfCfX84oVtcTF0gXKwVrdEzyHIpjlB0o1wRGZiEqBI1HqP50tMfszhbxeSlSrK4JJSNe6cO8eRrR7PmOUNdz29N0riYy4aIb4o4UNuVuo/dK8RjdKv0B1pr8NXyn2EIUR3o8RiIV1gjQ9aE04v3rJKWCW3IHjMAj61pg3CzwaWG1hkJcBAUSAhJE5kr2PSKbxrWysp5rVLwPc06ao94txNTNktYCe8bKCM22qgCPcE1s/jrLbSFvK7lKhOVzQj0G5oIbvGm3O57929fABIJKW0wZkaEkzzruOH0PLDtwZWDyGb0zZpKxGmppePAcVoBvTn1HqjuxAaVcntSw4f8AWc//AJL/AJVlTkWQgQi3iP8AJrKt/TR+g/7BR7T/AOvklBxE6U2zhHSB6KV/KaAKKeMMVmGUGQNVx1GwnpuaFq2IhTdVWJuVqyi7hPhtLlrdXbgUQ0A20B955yAkecE7edCjTRUoJSJJIAHUnanT/h32Z2yw1EKSwg3Fz/E4r4eegG8elCxMuRum+/oPyvVHaL3U/CsPLKWmzp3aEoPsJO3Pegfibi77ZdhtOjTIUPNZ0BJ+UfOjXibGjbWzzgJznwo9Vb+2UGlPweW1XSe9JIUdR19aysBHYdiHjbb7qJSSCBzRAOFH3HEOMBYRspY2E/nVJ2g4F9lvFIAhKkpWnoZGsdNQdK+iWkIVaKbQAnTwpFLbtYw0OWDNzlBWhSUqVzykRr/3RRMNjjJK3oR+WubHkZXRKGxuFIcQtBhSVJUk9CDI+tP6wT3q3X/DLqkqVl80JHQcwT70g8PTLrY5FSfzFfQ3DyAWirKEpzR8tB+Vd2w6mAdVeNL/ALZX4TatzrClfp+lFfYPhSEWztyUFKtU5ifiGhkdBAAoF4/Qu8xVFu3JKQhsDoTqfbX6U2OJVDDMEU2g5VBrKCNPGoR+dFhpkDI+dX+eq48ylNi96cWxBbPeOSt8JbSkSnJMH0gaydKYuK8EW9t9n7lCk9zLeZSt+pjqVTVV2McJhKft6iogpUhAUBqVEZ1dYEQDz1q/vMU8S2tVFDhSJ6QCPbUUvjp8oyM5KoFBa3Vg4tkKRMhewHT+ppU8T8MXL12twIzIcVIWNhHI8wR0pzYU/kaQ4NQZCjyzZiDp61U8fYetxkvWiy0uT3uTdSYOsbSFRJ6TQMBi+C7guUPhJ77d0DW/AbFo2h67zOiRmSlQGUTuPxR0qzwzAU3+IpdY1tWgA3lGUGNSTP8AFod9jS+sMMfvLkNFanFZoJKs3ONJ0p+2eHjDrTXUIAKyNzOw6f0rSx05jGVmpPyCrFFXecbpVHGmPdwlq0SfEsQT1AGu55/Wr3BW0t2rYEcp9IpSLxtV3iinkwQ2kgaclSkaHTnvTg/w8C3QhI2TvOvw/wA6xsRFwmsbzok/ngmgbS6uXScUdj7iQYiNDsPPmaamELKmVSnQp60nF4239qvEmQ8XkEK5ZUgAp8jufOm7w5cApAHMVMreHLET0r5Ko1BQ7wVjB7xbRGXIoggxtVxiGGoWldu4Fd2pUtqnnvp01mhTicKtMSLgTDagMxGmqtBRthOKoeQEq1BGlUkZw31dA6g9DzC5ptC54aXZtoQQXQn4VEwmP4+avIabb1zccS46yXHApObKU7IBUIQQgaAhcDWd6I3MfDK1MXEqH3TyKeVL7ibFre3IAKSHyUpVP7ojYkb7wQfKtCCRsxLHA5iDR6fbxSsjC3Vu3NcuInPsmIM3UQ2slp2RoOQoxKgPhObTQjbWq3EsITdspU5CkPI1E6BxOiiPcTVTwNibhbct3JLtscp01KD8J8624JS9geee/mkJGUSOn0RWH1dayon2Zfn9KymM4QaK+e7kiTtvXCvVDXWu9lZqdcS2gSpRgUK6FlbARn2W4YgOO3z/AO6tE5hOylmco9t/lRH2arXcKurx4BS3l6nn1geXLeqDjq9Ra2rOHMkHKM9wRzWYIB9OnpTA7P8ABe4smkqkKV41AjYnWPyrz+NlJhMh/wAzQ8h++6Mz6Kk7VkgWKQCfjBj10H0n50rMNTlIWORo/wC125lTLYUdSVFMdNAfnOlBOHIMqRGogxT3ZzawwvmgTOyp59n2KhxBJIUZgnflIA8oq+4hwZtxh1opGR5Co6JVEg+WoBpJ8FcTfZXy2owg667DofrTV/4l74NMtpLhJ0ymYjWVT93l71lSxuw0hAGl20owIcEicDtc1+yk81iee28RvX0TwlYIVaknROYmT+Ef70o8Y4NXbYwtKUwkAvIIEiFaQY6KUR8qYbd66Mlu0fDl8XuY/nTmNkYXszaitlVoNK2Rglq085cJbQXiUqzQO8EiPUCANKFO0q5N221bJ8ReebQke5KiPIRvUpV0UKvHYU4pOcpSCRIbJGX5V04Aw5y4Kby4EqgpaCTKEI6gHWTtP86Xadc/TSvHl6K1IoTbi2YQy2AAhITp5D+zQLi92AH3uQCiT/pGu3kKJ+K7sW6FKBJJ0Snqo7fXlS740ue6w8ifE4oJ9Z1P5UnEx0koB5mvuVLqRfw1eg4Mwokk5ST6yZ+tSMCvxBUpQUDzkEfOonZc0leFIkHwKWnX18vI0n+IMVWy88w0shCVqGh3En5aUf2P2mZ7QaIK7NlCY9tjtt/iZfSEobkJKhEEjnA33rTtR49bXbqZaVPedJ19uQpTMYgsIVlETEq3j06VwQhTi4kqJrYZgWhwcTt9kPNor3g4qLvhSpR266DxfpTjs+MEraKYVmCZkCUhIHilWyVabHehLs64dXbKdU5lClIGUBUkA9YEAnaJ2mrbiu3bYsLlDKQ2MkrgRmWsxEjcxWbjZI5cQIwNdr80RtgWUpF4vmulu7Bayemk6fSnlwriZLaFg6Eee40pIYRw9cOqBQwtw7gZTBjry9jR3hnE73fZbhKW1pISpIgQRpyOlM9p4fjMAZu1UY+imjxLgIvGf4wN+vrS/wABuHLdxSVE+AkQTlUOkzp76Uy8FvJGtBvH2Dp+2N3DCkpUZCxyKkwdtdYPvSGGLZ2Fj+a6W2d4KFxJcKvGiFJWhwEd2pGunRR2+VAF1wUskFx+J0JckED3py3HHL2X9iw2mAPiSTJ5xBFQBxVcveFy3tFEj/qZkpPlMKitmJnAZTB+eaVMmY+98l5wXaNt25tUPi5DaQ6FbQSTnT1jmKG+I8MuG7pq7til0uKDa2WDqocpA1PqdoojbxS3sSH3rJFu4sFJVbqC5B00EJKp0O1ZgeJ2Tbbgs7sJddMBx8HvEeScwAgT9aGyV0RdnBo6/vsrlgeQQVZjgN06lSBPIq1HkfOsoFc7L7xRKjiklRmcytZ/76yr+0Q/q+R/Zd7MFXcWdmRQCthQcTuZ0WmeZAGqd9fIVD4Jwg2yXLpTZccSlWRPSN1Rz019hVirtFUvwrUWzA1SkE77az5cq5WHaIG3A8tKXO7UUBamwlZSr4/ghJkAbigD2h0eSQefU+CYocigOzbXdXSQo51urEk8yTrNfSK0hDcpAGm3LTQCPQUE8McE2S7lF3YrcUhKvGhwRkKkyMvh1Gsb0XcW3/2VjvCAcgKo5aSRt50l2k7jPaxnL6lXZoNUo8dxBKsWUt5JU00pKCnyGpj86G2cQz3i1jZxaojTQnT6AVopSgyVqMqXJJO+tVjDmVQV0IPyrdjiDAAOQpKHv5lccRWZSpCjpy/UfQ01+zHGh9nScxUQYJI1Ecj+dBHFNpntiv0UPbf6GqHhHiV20fSW1HKogKTyIPkdNzSmKhOJgobg/RTAaAtPjjhaO8adnUoIUfJJzAfOoXAtyFBx7QzJHoNv51W8TBRaVmUVKCcvQSvpHQaTVtwnhRbtVHnkJI5bfOsgnO2zvYCaIpWfD1kh5p3SSvvDrt4iedSbG/S1aoShISkJAASNsumWq3gO5/Z5eidfl+c0GcZ8Tm3tVNoMLXm110BJ1HnOlUY176ZH72Yj+V19VZYhiYunxsUIJAnbMNzvy296DO1W6yi2bB/E4QPZKZ+Sqvuz5ubZsnUkLWfVRGpPSBEUGdp1x3mIKSJlCEpM9Yzf/KncJEBiso2YFV2yLOzziVSMNvG0fvJzo8swSk/JWvvS2xq2Ul4ycylak66knX60WcC8N3Gcq0S2UkK1mZgiByM/lTCtOzRhKkvPGVAyMyQr6ERTJxEeHmdzJ6KMjnUeSArTs1uHmkNNJGb41rO2o0Ej8qrxg4tCUkBx6SgCNAoaa8zFN2+4kbtEFtoQU76fnFA/DOEKuLhy5WAZVKU6RKjpPTnQo8Y8tc+T3Qqvj2ARFw7Z9w0FLkqIzHrPIR051Q9p9glq2t3VrIcUTKATBnUadQI+tE95eBspQBKlKiRtpqo6n+9KgdsGEpesO9T8dqtOp5pV4VT55oPzpPA2ZxI/TNsiPb3aQBgvae9aMKaZbQSVZs6yVHlpExUHHuInVhKnGkIdX41OBMKUPTkKGkTIjer/AI1t8jzfjW4VsoWSrkVDYdAK3uFE2QEDU2ga6DorrC+1q5ZbyQhcbFaZI35hQkbVU4px5cvPpdzxlUFJTEJ2gyBuDqPQ0NV7Vm4aJjszWi1YkkUU8eF8cZu0d42kyDlcb5onn0yk6g0S2OCl6QQW0J3n9OtL7sr4Lyp/xG4cU22mciEHVcTOeJ8PlVn/AMcHFHXGGFli3bSCAkELdlQEZh8CeuxPXlS8kxBc1nLc9ED2cA2VdXeLM2qHVBlToW8lhqAXFEJlSikaBOvNP6UA9rFiWHmHkqCC6lUoB8aSnL8UaHQgT5GmdxfiCbO0bWhCSW1AITGknT6TPtSo4pb7y1U6TKswUSec70vhHF5D+RV5HtY4NpVLNivKP+bA0GmunlWV6nC1ESDv51lbGUdEvxPF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SERUUExQWFRUWGR4aGRgYGR8cHBwdHSAeIB8hHR4cHiYfGhwkHB0cHy8iJCcpLCwsHB4xNTAqNSYsLCkBCQoKDgwOGg8PGi8kHyEqNCwqLCwsLCwsKTQsLywsNSwsLCwsLCwsKiwsLCwqLCwsLCwsLCwsLCwsLCwsKSwsLP/AABEIAN8A4gMBIgACEQEDEQH/xAAcAAACAgMBAQAAAAAAAAAAAAAGBwQFAAIDAQj/xABDEAABAwIEAwYDBQYEBgIDAAABAgMRAAQFEiExBkFRBxMiYXGBMpGhFEJSscEjM2LR4fAVU3LxFiRDgpKiwvIXY5P/xAAaAQACAwEBAAAAAAAAAAAAAAADBAECBQAG/8QANBEAAQQABAMFBwMFAQAAAAAAAQACAxEEEiExE0FRBSJhcYEUMpGhscHwUtHhFSNCkvFi/9oADAMBAAIRAxEAPwC0wbs/ssO/5i5eQ64NlOKCEI5GATB9TVdxT22Ms+G1JfVPQBsbbGMyvbSk1i+OP3S89w6p1Q0BUdvQbD2qvofDF2VUNRXxT2kXd+nI4pKGv8tsQD/qO6vyoVisBr0UTZTssAr2a9rvhzIW62g7KWlJ9yBUE0LUjUr6U4UWBaMqkkZEQT5JGlCOO3Kbl19AUCUAAiRoSRuBrOnOmQ3aoDSUR4UpgD5ClJh7iW8QvPF4UKA1184n3rx8LLc6QbgWPUo8p0IKFsFxBTRWwSEoJ6ayTrJ50QYZg5dfSw2dVarVySnmflQ0jDF3d5lYSSVLnTkJ68qbFzhaMPsVwf2p8S1DUk9PQVr4ydsNZfedy8fFIth4lPdsgvj6+C32LVv93bxMc8vPyJqYlrvXmkRupJT6gEzrQJY3K37krUoeKd/Pb1psYDw6qG3iTCQIkfFyJjprUYmsPCATrR+K5rC6QKi7Qm+7YSiYC3tpjQJj5T+dVXCfEpt1FJJ0+6doHnt00qb2vXGVq2E65yqPLX3qJguFtXTHepUUrRoRGxI68h5mhQBhwY4o0JKPLYfomzgHEKLtspc+E6FB39673uCLtxntjKD8SDqAPz0pOYfjSrR0RJHMnl5Hmok/nTTwLjxtxISTBI2NALX4Y8y3keY8PJWDmyBaWryFsPlBgRKk7FKhOo6pNCva8B9ns3yARnUPZScwj5UxW8LtnJKQAV7kaT61X4lhLYS21cJ7xptYUkgTsDEgbipZiQHiVV4WmVJVFsWQVOAoJE5DoQDqB1k/OrnDmStQ05BI99T9BVBi+IrvsRWkAhIdUpXUJQdSfYUc4dY/ZrN+7cT8LaigHeSIny5fOtLES5Ggn3j90kMOS7z+QCVfFt33l05BkI8AMzomqWtlrkk9TNa1pNblaAnVu24UmQSD1FXtpxvdNoKEOqCeUGI0jSh+vZrnMa/Rwtcu11dqcVmWoqPUmuVYlNMzsu7LftkXV0CLUTlTMFwjTWNQkH51D3tjbZ2XAWvOxppXeuEggQkg9d0++/1qj4q4gUFKtWiQlCikkabHlRxgr9uMbfZtp7pLcCJypKCCoTOvlQDxJhynMTugIlKyTAgcuRrOgt2Mf4taQhPa3KHv5Whnuj0r2iMYL51la3Df0QPa4+q78QJw1/Mth11tz8CmiUqPllPh96Ei3Vrb2gAMbcz1rT7LPLSqDQUjNcBoFW5DWERVizYlasiQVqOyUiT/AEHmdKvbPhhpKczysy+aUkZE+SlDVSvJOnnXE0rF4G6F7W0U4qEgnlMGBPWBVknDXLZSHlpgIWDrHIg7TP0ozbbJSE/ureNAhISdfwp5q6qVJqg4taQEtobSBJUVK+8YgDMTy/rQ8+Y0qCYFwATye4lbTZ9+VSggmZ35mD66UnMLKrsuBpJL79wSqTsiJG2g6E0MpxB1DKm+8UUH7k6e08vIUedi1sS665AlICemUHUn5VlHDjBRPku9qTRAmOVMnhzg1NlbqUjL3hTquNSeuvypZ9oHFS1IUgTKjB5R1pw45jKUJAB0iAK+c+IXg7du5t85AOsgf6SKVwUbZpy865efirSGhSt+DMXtWrd4XCEqdWoBkhAKxPxeIjwgU5sKzvW4EBMCBrp/e1fOqWAhSCfxCeXP8qeWE8UNsJSFQGVIlGupjefOj9qRB2U9VSJwAJVB2m8F3F020toZu6BCk6fOhLgF11m6UypBBIyrQrSRprtTA434+VYhp5jKsOESlR0UmDsRsdIoPu+Nra9UHjmtblPwqiW+uUwPhJ5n1osDC/BhgHIhVeSJLR/edl9ncEKK3GydSltXhP8A5Ake0VzxTs5ZabCWApK0jRWYnNE6GTodtaq8H43B0cIStI15jYaz0olZ4m71IQPGVGEhOpPmI/sVktmxMNMkBNeqLlY4U3RCuA4ldIMBK3MioWEgnLHI6HWrpV8u4WkqJbbBJUvNEFMyE7EqnT51P4/4xRhtscuX7Q6PCD1iCpUbxVZhOBJTg47051EqeSYAlZWVAifukkaHeaZlw7b4lVqqt6Kn4Z4YTbPLuUvB9u5QSlSkwQsq1G53Gx8687W8Zy2YbBH7RWUg6mANPTrRzwwy260WirVtZSSnTVJiI6TypTds+CuNXCFRLYT8U7knpsIECpgjdPimyP2H22VnGm0lkRXlbqdJmtK9IhLK9SKyKN+zbs6XiT2ZzM3at/G5HxH8KTsT1iY9xUEhosrqXfsw7ODfud89KbVpQKiR+9I+6k9NNT+uxJ2ndqgE2ViciUQlTiDpAjwojlyJrXtQ7Q0tNjD7ApS2hORakfdG2RJHPQ5j7UoYpZjTKc79uQ+5Uk8gjXsnXF8nUSQU6zzB9uVbcfXX2bFHylI8eUnUmZA+R8q4dlKQcQRpOhP6frVj2zYcr7b3oBKS0jMem4En5UqH5O0fNn3UOYHsojRDn/FA/wAv61lUgZPSsrY4zuqV9ih6Jl4rYYRqlDj6FE7tpzoHsYJHpUrB+zdLykK+2JWwqYU2iCoJ3HiMIIOhnoaqcYwlIlbYA6pHLlp5UXYxartMPt7dByrUnICN9TncVyOxyz50iH90ZSqRuDrJGyHMWxZoqcZsmg1bgwcvxOnaVq3KT09zvFcbdAGsAkfdJ0T+pSCdJ6V608lsZEhKlcygb+33R5e/OplmwpRJU1KPvT4CqZ0E9Ov51ziq6uPVcLVYWhRJSlIG5EqMblAO6ttSedUfF/71tCURKNtZ1O5PP8hRTd4OtOUuqS2hXwgeMCekdK5jhpLriXHFHKkBJywCQCY3kD+gqGuANqw0NlBONYUphtoEhRUDJTyPTrXLhbHTaXAWAVJ2UkGJH8x50f8AFLFs0ypKm4JHhUVFSjOxk6GdNgKWlkx3tyhCB8SwAN6J3ZIyHjRGhkOvgn5wkybxZcXm7tOqUqH00031pV8XISi+XPxhRJ8wT+hpvcPuBhtLYBCgNaBO0JpNziKAE5MjWZao+LMSIPXQV5/s6ZvFIAoa/BMStJaHFR7O2Ydbh1IBGuY/d9KIbe1bXagLUFJT95J8aOijP6UANvme6VrBieZSPLnyos4XbS5LQzKOYEATGn4jsBTOMiIbmzHQ2gQvIOWrtCHG9uBcG3bnuWgCCZlSl6lR9SeVUdzgLqEhRQopP3gJT8xt70S8W+G+uEb92Up1MkgCd+ZmaJezbiEt3AajO04IWkiQn+LbT+ta0PdhafBUklIly1paA+GbG8feSxbEhRI30AjqSI2+gr6Du7tnDLRLr2VT4SESlIBUryAAkE/OgniXHHEvqWAbVtEZEAAKVrotUCcx0AT/AGLbCsOcuFfb7yQoj9iwrZtP4yCNFmNuU0rMc5vkOaO2TQgIPx3gK7vX7VT689xcrUViRlaZTED2B+ZijTFOH1tOTmhP7O3YTmJhCEz56mNz0oswpMeM/EoDXoOlUfaFiYbXaj/9hP8A6mkpcRxWU3l80VoLRqhPh7EHLK6cZcBk+MHlJ568pphLtGb5st3CQscp5enSqDiMozWjy0jIpRZdJ/C4kx/75fnUOzcfsHO7WlS2lElDg1CegXG2nPaki8lwkbvV11/lSNNChDjLsYcQ5NtqnkAJ+cag+dLq5whds6A+2oAEZgQdvfnX0XhnFHeqOVU6mdalcVWzTzEraQtWokjUe8fSnoe0nA08fuoLQRolHg/Adpia0i0cKAIL2nwJ9DzJ0H9Kv+0PjRvDrZOHYf4CkQoj7gOpk/5ipn3qdiWLNYLhyWGQlNy9JiZOY6kqPNKdh7CkdePKW4pTiipSjKlHUk1pMbxjZ90fP+EJoy90Fcd/613sLXvFpRmSjMYzKMJHqa5lmZygkAUWcHYMw9eobUkLbW0SAfxAfnNNk0FVzwAibsp4YUzfKLikKSEDVCpBk6a8tqPeO+GjcqZZyZm1qyqjcBMK1PIHahPs7s2msQu2mgQlKUbnmkqnl1NMPH8jzLrXeuNOBtTiFonMMsagD4j5dK85iBmxnjpXwTETjwgSpjfCiAANBAiA2I9tNq8qiscRuFNIULhhQKUkKlYmQNY5TvFeVWmfoP8AsUf1QhYYYrvUBwJQgjUHcpAzeEbmYGpoixm1ZJQpbZlSSlIKjCdQSJmdZG28Cq60VLomZhRJPORAjnGv0qwvVqdgKPhyhUGAEgaSFcthI862IwALcsVp0yhDaNPhSEDWYEbHmd/nXVu2lM6kmdDvp+Z/KtEu5mtFTOmeQdJk7fnUpIIVtmAAyhO0mNT0FM0Nwu81zWolBToQqABtz3+ldcNZKirIrw7QSAo79dDFYSXCCpJO0qQNQBPw9TVh/hqEJKs6UJgmVwn5md560IhVKW/GN0px4oIIS3pChGvM1cdjnDCXHlXSx4USET1019aHW2nLy5FrbnvHFqIKwZQBzVP4QOdOW0wb/D7dthsEhIAKhzPMn1NIdqT8KHht3P0/lO4Rhq3K3xO3ZSFLSPEOlKbixC14i2EjMtbUAJGh8X9fzoy4mxwoabABhbiEEnYBR1P6VUm5aZxZuYMASSOtZWBJaS8DcH5JmWjTT1Qpi2GLaeQtSYKFJO28+H5UX9lWb7FJJM5h5wCKJuK8NZfYKymFBJGYDUTsD70BYfiv2DCg1ql112EkRABAJEzI2y6TvFOyvOKh4YOtj7oUbOEaK94p4OFyt161ae+0KdSCSoZCFaFShEpAjl1o74L4Lbw9vvDCn1gBbhjlvlHICutky4h21fU4GwtvK6yrTXcKR5kxM8oqDxdjS0sPuoQpQSlTbY5Fa9Ao6jwjc1UvkcxsRd+ePkinKDmpDVzxexdYy2paQq3YOWY0LgJhZ5KCTqD78qPsVYLzyUNrBT8bhB2QeQPU9Pekrw1grqwEJQomYzbTrsfXlT2wDBvszCEEyoaqPMk/3FOYpzY4xEzdLQhznFztuS7LbUDA25UrO1fGB9rYa1hvxqj8StgN9k6nTmKaGNYwGWlK0kDSep2HzpDrwG4vcSU2hfiALjiyo8zqdJPlHICk8HFHxC4nQBMOdyTc4cw9u6tS24orC0ak+e0dDXbh/EshVbOqzONkgFW6k8vWKHOGOIe4X3C1ZlNeArnc7aAax0mpnaBww8+E3lscjjY1AMHTnI2oLYrJiJrcg8l1/wCSn3XB9u66HmlKYcmSW4CVf6knQ+0Vyurj7I04/eOd53MlAAgR90wN1/lQXw72jXZBbNqXVpmVAFIgczy9TpNBHHXGK71YTslPxAHwlexI8o2piDCTufllqhzUOLeSq+Isfcvrhbzh1VsOQA2A9BVcGDBJ2rq2yEjMr2FXNzi7JtO7QkhU6yBrW/tQCXc4iqFqrSy62kLiEn8qZnY32duOOfbHwpDSAoITMFZIKTI3CR7SYod4atVX6mmUp8LcFxSRyH0nSnRieMm2YQy3+8d0Hl1J9BWZjcZwv7fMokTS4EuCDezLh95ty6fUP3ioTmJ2BVr13ojt1uO4ihKhCENrQYVoVLTr6wAJ9amJuE2ttPJImf8AfoPqajcEL7xSlncnNqNpH00gVhMldLLxj5fb6JjLQyoXGFuI8IcWMukAnSNKyie64ZClrPVRPzNe09/VGBJ+zFUK3ktBbipSkCJOmnP0qRgOJJxGwCVtpB1yhRKREkJkp1hQTr+tLfiPGrm7bddSju7ZuCUiSBJCUhSj8SsxmOVGWB3yfsKFtJIEIgpOwQIIPQ5zy61slmiWDeG21R4lhF5b3SQwwG2XPDCQI6KzKPhUeYPSOdGdjgmZRlaZygJJSCM23iAUJHuDVi3iKMv7UBTagFDNsCegOs+YiK5PsJb8SEBbY+OVZlJPLf7u2optoBF8lR0pKBuMbnFLTMUKQWJMOMJOnqFElEH2pb3F08+vxqcdUo6AkqJJ6D+VfQNk8HlBLiUa8wAFEmdNImfeu3CnAdrZPOvpa/aFXhC4Pdj+EcievygUCaUQsL6tM4d4fpVKu7KuDzY2xdeTluHtwRqhPJPkTufai53EEpBJMDfU7R1mul3dpIJ2NLDj7FlqbeZaUoBtBW4uIkbBKTz13968mRJi57vfn0C0S4NCYhwZu7s1haZTcJzpVp4IHgUOhGhpE4piKvtBzq/aIVlUf9JjMPUa0/eHMQC7BhQ0BZRH/iP5V899otj3eIOhP3lEj3g/rWzgsgeYhyH3S0otwT/4fuEOWydNFJ585HOd6BON8JSp60GhQlWiE89zGgnVQEneq/hXip1NuhCU5nUBKUiDCjECY5cyaJrNBdvWw4UnukSSnbvFmfDJ2A9TWcc+HfrpV+v5aMCHqS7eqexBtCpR3bCFBJ5Z1azruMoEUSX7CkLKIzpeGgI0HUenP50H8UJFvibS+TjWSeuVUj8z9KNvtne2+dOpRB2nT/aucMziDuQCPTdQCuWE4I3b+JKRPWNY6DoBXfE7xDTZcWsISkEqUrQAVExDHm20Z1rSlMTMgab6UDcU4deYmzNqkd1mzAlUFZAIzR+EA6A89a6NvFdlO3UqTou1vjhv3FKjK02o5EzOb+I+fQdPoqsTuyq6feQpSIUUgpJSfMaRzprYJgDlowW1IKVmY8zAAiNIpddpmFNWa2rdsq7wo7x8k6FStdPr9KewJaJ3NA02CDICQKU3gXHGnHFIelFwJLbk+Ff8K52UeSqcWA8RoW2Q4pIjRQBMDrvvXy/ZIWpaUonOowImfpTaWAi3SS4oXSyG0oQQA6uNJEGBG6tOXWi43D04PYdfz5Lg8N7qztV4hLFum3YjK8ZK0jQt8gCNydj6edLG2tQ2nO57D++dT7xtYWo3EpLZKQ2fukHXTrPzqlvbwuHXYbCn8NEImZQgucZDQ25rncXBWqTW1owpawhKStR2SOdcRTy7FeBkobF4+mVLTLYMEJTOh8if0q087YGZj6JhjL0CJ+zvhVGHWaQsAOrAU4eqjyGmwECo6nBc3WfdKZj0T/M6fOteOb852kNqMuKPhmISnUn05V1w+Gmp0TOsgcuuvlr614uaZ0n9w/5E0mOdIW7R8eh63twZBVnX0hJBHzV+VXnB1yVOzrkdH/sCZpfC3Xf4gp7UIUYRJ1CEjnG3WmfwwhoOZEa92gAH1mSK0Zo2wxMj/wAtz6/lIDDneTyVs++cyteZ6fyrKuE24IrKSOEf4IuYL52suKSvCLm3XBU2EhM80qWNT1Uk8/SjzAcJS1asspgkJ8QjUqgKJTPQnceVI2YmDPKndgt6LiyadEJzAg8tQAkx1OYTp1FeucwR6jmbWdOO6pziM6ABkORIASZ0AAnmcxzE6nYVIwFlSJOYH8IA0QOfT3JqIDDqfvQYj6e2nKuTpGcpJWjXwpB8JHUT8WlWhkA0ST7OqtblYQO8QQ2BrKYGUkHWE8idjWmF4wVKIUCCsbmRmPU8v9qj29yIJzjIASpKRry8MkhJJ6TtNU+JWwbKXBn7tZ0k6g9CTt5TV3gHyUBxGq48TcdFpZtWsxuVEICjolJVABnckzyot7R+Fj/ha0soBW2j4U6kgaq81Hc9TrQPj2GBy8s7pK0KCIzEnYoOdIVAgmJ26CnK/cpcYWR+FX5GsaSOLDFrWDXf4LZYS9llUnB1qoYVaIOhDSZmklx8mMR8atnDJ6bfpT6wgkWrAIiG0/QCkj2yWmS7Kv8AMIUPlBqmCc04knmQulvTzWYVj7TfjCwVJJyJTufP0iiHgPFitec6qcVJBKTEagaGRp1pVYOP2nsaZ/ZTh4LYKhAJkGddIjy5nT3pjtCJjInO5qIWhugV72uO+FhXNLggzB1SrSZGmk+1EnAV0C0nMokLTseh2nzqi7WcHz2oUBJbUk7TuFa+1DnA/FgRCSRt78v76UiGuMDZG7tKuaB1UztE4MDFwhYJDSlz/CJ5T91PPpRfw5iiW0DKU7ACIgAelWWLJav7RTJIzKHhO8EbT+tJDFbG6w5finu5MZTJGvPYddvKrlrcXlEb6I2H5zXatT8Tijbg8QFJHtow5kXAdbWS4v40kz6R0iKn8N8QvPJcVlUQ1l1SNSDqrSfup1+Vc7jhgruDePKUtoQW1KACSIkCJM7z59KJhY5oprlcNPmqPkGW6XbgHgZDdt9qdUe+X8KANUjeOudWlS8XVb4ahT10lD144P2TfxBkeU/e6qFe4nxonDWOS7p0khs7NJI0zfxbEjzpR4hfuXDhccUVKUZJNMRxy4iQuee59f4+qGNRmrVGnEDaMSsvtjYIuGYFwj8SRoF+ZAiT0oBiiDhDHvsVznVq2oFK07hSTyI51Z3HDTTOKtJcWlFo4sOoWqMhb+KNtdfBFNxngkxnarb9x6fRXFbIo7Mex3v0t3V3+6PiS1+Icis/hO8DXrTWxO7S0nu2x6JRA+nIVVXvGAUhKLcpyZZK9kpSNJPvoKGru8dQe8Cs4PwqP3tNhzjoecGvPYqWTF0Krz09E00Bq3trV43LinyjMMqUIT4ghPxKk8lmdfaveNH1fZlobzFSwYCZ+EfFtyjSplk0UozkHMrl+ImJ9ddKruMMUdw1BulfGZZZbOwkauK6jTRO/WgQR8XEDKNG7eiG/wB2kGYHf5EEAar8CdYIJmY6ERTAwK3yOMBtQCSIOu5Ez6maV7d+ltwuiVJaTOu5URH1Jmp/B3EkujLIKDmAJ3EHN+lbeLwznguHql4KaKT8NurkuvKEBxwjoqsrJt36CjZh1XziTTJ7KsWzNP2yoIBS62DMifCuPI+A+x60t1kchFFnZncobxK3hRhWZKgdjKTAn/UBXrXi2lBcLaQmst4d+DAAEn3y7nXWubyfAc4Bg6g7RuNI+orraLK1qkJ8SSSfiIjaI0A1j0FeWaTz2VyJAKpOvypVunos06+qpr23hAUhJUgalEfD5xurfXn6141iKVJKVwpK98w0IHLeemu9XN2ypKZCZPw5s2umsaK19I2mh/E8PUsd42kSPiR4Uzr8SeXrNXulGXoo2L4Sp7/lrdIEuIcaE+IjRKsygBJ+LTkBRfwxjqn7EoSf2qVdwsb5TOX3EflUTghlxN0ttxjItpnOCoAq8SoBzDQSJiPOveFOHyMWdWmQzKnVRtnnKkHrzV7Vl4wtkdwzoRqCtXDghmqYLtunKlMkBIjTy/Okl28NhNxbp6NGNOqzufanbeqHn/fKlD22cOuKSm6SSUNgIUNecmY5QTrQMI9gxYvytGcO6lpw+geNR1hJ5xTB7NcUygNqPwnwbeWnWSKAeH/hd/0+1EnCC4uNpnXcjbyG5/LWtXGxiSJ4KCx1PpOHi9lLtprMHRXL+zS6scIaQlSUojUTm3BI0M7kTJjrTXTZoetssafOlhi10i1eKXgQBssGBz+ITHyg1ndnOzMynmPohYoOBBarfhXGe7UW58STJ80+XlR2/hbN6z40pURrrtSdwe7XfPk27RbS3qX9SAo6x/FmMCKMV4heWjRDrRGkBaVDKSdBzkfKl5YODPmGt7i0djiW0Qp1ilDN0lAbbSnOtSQwCPCEwA9r4tZ8W22lQ+0njBpm0Q02jxrUCAI8KozAx0mKs8LwNxLS33nAp3IoApGwOwndUdaEf+FW38SeD570oQkts6kwUpJUY5SYHmKPA/M63bfVdIKbSW/EeMPX9ylIbCTOVDYGuvU7qUTqTVjwdhFut5y0umyHlaNqB+FQ5Ec6PLPhdqxeNy20SQYOeTlnmkHWaFO0xtaLlq8aSUExqBGo1B061sxPaRlboEmX5jl2tVmN8BvMXBbHj0EEDeZqJxCu57tlq4TlSiQ2SNp3E9OlN6y4iTcNocUoJU42kxlGaY1+tRcW4YTiC0NFWRCCFGRJKo2TOw61WWeNlOf10URGRzq3Qb2c4U/eqQ2SO7b1KiTIHpsdetNHiVDYQ202JDZmdOQI/M1DcsmMJYLbShnVqtZGp8tNgOlSeHGFLb71YPi11navNY3EOkeS0aA0PFabG0NV0wu0zKTJhKB8vP561QdqeEOHBnFOKLim384JgkIUrKNgORBNXS8XSkQkAlbuT5b/AJRV/ilgLu0eZV/1GyNPSo7PeYngEblQ/ZfNeJHKyBP7wpzH0E/yqxsnGUkZSAfLmOlROL8JVbNWqFqBKkFZHMSYE+cCqnArsNvJJAIOhB2j15a9K9VQeywlYhTSDzTttsHslISe7GqQfjVzHrWUNNYeqB4iNNorK8+Yj+sq2vRKhSCKJ+zVsf4g2VT4ErUAN8wSQN/WfaqF1s5QToamYDjX2W6beSDCT4hzKTooD2mvSuFjRQdQnfZtT3h5ZY+EbyJ33Ma11tMgcQCrSdEhPTXXkNjUph1K2mnGTmZcSckfxSTm6EExHlUfDkw62VaHMBGgGun9igVSzKo0tHWgtEnSSSfwmdpO8VWPYW40oKKSCRodCkzvl6aadaucNuE+LMBlGpnXTpPNRJ6VpfO5FFAgpUQopGqY5EnefP8AOpLdF3ipHBdkm2trlwk5lr1UpUnIlIjU9JP1q14WcBtg6mYfUXQSI8Kj4fOMsfOgvjzGO5w1zuZSFQgidQVABUGuHCvaqyizabdbcT3aEoGRIUCUiDz0161jzRSPzPAvWgtWJ7Q0WUxrm9GpJ5VsWEqbKFJCkKHiB1md5FJLjXtEeW40WUrZZPjAJGdcHcxIA6CT50wuAuPGr1ASSEPJAzJOxP8AD19KQlw00TRK7nvW4TDSHbIF417PV4epxxlKlWyxMjXIZ1B1mAOcRVNwr4lurTqG21qJHTT+dfRmXwQYVvOmmvrSm42wP7K88q2SEC4ZUlQGgk8/I6VpMxnEbw3bkboLmBpzIm4M4iSUpSpQgp09tD5/Ol12xtly8ZQmYUNANfvET0oLwviN62lAJgEwn8J5mrm3xd+/uEOL8RbTlTlEEnkSBIJ6xG1FhwbsNIXg93X5qS6wmXwXaNtBphr901Ljy98yzpqR6+0CteIsfTd3qGEqlttWZXTTQDoTNVuFNqt7NbGZXerUlevIGAR6ga/OofDXD030KIJ0XOvwg8thrO9IloLnvcdrrxPVWabAKazzmVppsDVahPoNTUPDsKCcUW+PvW4R/wCKv5EVJvrNQW2RB0j5n863u1hkBxQMQUkjfWgwyFkgBGwXO2KFA8i471PerczlQyhMBJk8/Klvxlc/8r3aiSpDmXU9PKjIoFoVPIzvW2YzqQWzMmQPiHmKXfF2KjELv/lwcnORGvM/KvQRizmWYxpc4eCu+yewacfDrxClI8LSSqNtVKM7gAxThv3ENplsBTp+HkB6UkuF7BducywMmsFQ59Y3+tHlvjfcoU+6smQAgHUk8oHmYgedYnabHOktuoOn/PutOKRlUFLvLRa7rK4ZUACYOgJ2A9BJ+VWXFOPosrUrJAIEAGdVHYac+da8NWTgBW+qVkkq8tZIH0T7Uu+0DFzeYgmzCglpKk5+mYTPyBA5c6Ww2H40wbyG/wCfJS92VtrZnGTbi3DhiFJcUdxlUQTt5TTwtBkVoaR3HLaC82lHwJaCRy0T/uaY/AWMl+3SrePAZInw6T7jUTTeOiEeSUDnr6oOHfnBCW/bfwutm5D8y04PD5EakfWaWKFwQelfVfG/DqcQs1NCO8T4kEjSRy9xIr5bxDD1suKbcGVSTBBrawsrXsoFSRSM2eLvCmVpmBOvOsoWawBxSQREET86yrcGNdlK6Yrb5HC2vwkHQ8iOR9KrXWCk/rRJx0RnbGkhKp8tdB+dDMc+lGabFoUZtoKJOC+N3LBZgd4ysjO2TG3NJ2SodY1pw4fi7F4gu2roJBzlBgLRHIpIk68xNfPJVUjDe875vuSUulQCCkwcxMCCNtTUkKHxB6+gLlEhRggKEidxP6zIk1JbfCypGg6AiRtpz3PltUtHDFw1bpS+4m4WJJUlIQrUayJhWvMa+VUGH4g08QELBUggFJ0UCDoCk67flQGyBxoJJ8TmFaY5hX2i1fYAhRTCUzMLBkeckiNa6WPZKlphtLjmYpAJAESees1dWySbhAOUHNJEAaTyAqzx3E+7JUTCUgk+gHWsztGV0dNaa8k5hmBze8F8+dpGIBd8pCBCGQG0j03+tceG+G3rhtxxgKKm4ko0KTy21PXSiLgzs6Virrrrii2hSlKzCNSoyBH19Ktux182uJ3NmozOYA+bav1Bp10nDhLWalo1R8tmtl14a7YFNEM36SCnwl1IJJj8SR+Y+VFPEHEdtdWbrjCi+WxMISZB85GnvUnjvgli6Cl5Ql2D4gIk+fWhzsmw7I07tCleLodAPyrEl9nymVgIIIsckRuY913xSZxB4qcUVJymdR/fOmN2Q4ihtxIOVIOYkkx8Innz9Ki9rHBSLZxL1uAG3TBSOS9Tp5GqNlIYts8eMQUabK6+0fWtxzmYmDu80HPkcAmfx5xI0LhsiEr2JjXWSNI2kb+tQeDcaC75ydQBAP8AfvStcvXHFpWpRKoJk66bD9BTO4C4LKGVXt44WLYNleYESsmCCCNQABoOZNKnAhseS7cRurZu9YTMu8QSpSAkjVJPrHSoWJpVcMutNqyriUncZhqPnEUmm+0Qi8a7krFs04SErVKlgnXNI0BEwkdaetjiDPdpdbIyugKB8jsPI1m4iF8D2ueUQU4JLYtjDq4skFffunIpMZQkCc0/iiDI8q62GHM26ChJkJ0nTxHmT77CrPtqwkIUi/YORZORakkg7GDIPNMpMb0vLfieEgLbBjzIB+Q0rYb/AH4w6M6JQx5BTUycPbS7+0dju0czoIHWtOG7tN9eLUhMtsaNqjQqVpIG2g196ArrFbrEYt2Ufsx4g2iANOaiYnnuacHZ3w39kt20KGZUFa4I+JW+x1AGgNZmIj9naXOPeOgHQdUzGzRWHEuI/ZLJxaRJQgkDqdh8yfpSg4BzLeeUTD58Ur6Hc685o840xkuvhlB8IGZQHySD9TQXxSFMPIeQMpylozrmkSPlt8qb7OiDI/F30S08mZxYol/dh+7e7qVJaRueZHxGP72q67MuIe4uykmW3RBG+2x9QdfQmp3YpgqUNXN9cwGUjQnmUyVH0Ex61U49w89bXoct2FlLgDqAhBUElWpTpMAE6TTMxa7NCeY08wrNZwzmCd9jdZlaGl1268FhbYvm9FIGV0ASVCRlMjaNaIWMeLLaVKaeDpTK0BtRTP8AqGifSTUK4x5y/QtpxpVtbqEFalAqWD+FI1SR1rGwcr8OMzh+fdNOopJM3KQkDvOQrKYjnZ/hoJAUYnmpz9BWVu+1xfgQOIOqHOK8OLjXejdrflmBIBidTETPSaBFmmq7pmSsglWkTy/+p286WmLWXcvLb/CfodR9DRYXaUgQOsUoddrO7U0tK0KKVJMggwQfauNeijphPD/832xtgotrNxHwbgK6hWxB+dKLHsUVdPrfUkJKzMDlp1qCyglQFTri2gClYMJFASWc1D5LItEvZ5hl59oD1s2HF5VDx7CdCZnQ0U8c32IOuItXEttZtVIQrNI/1Rt5RVD2f8bi2JSomOnL285pzcOIRcqTdkbo5jUHpPlrWbO5wxFvYNNiisGm644Tbpw2xSgkd4EgqV1MflSQvbh5m9OJNJIR35IPIwfEk+o/Oml2vY0kWhToFKV4fOAZrzgDC27nA0NOg5VFyZ3BzmFCfaPKqwyZAZjqCcvpzK5wJ23Vjf8AFrVw3DKs61tBYABOULGhVpoddt6CeznFsgdZVAWFkpH4kiAqNOR5b60S4fw4zbOJbYTlCh4idSojWTSx45wh3D71LiVkpUc6Fj7pnWOUjz3pWCKPEZ4Qfe1BPgpJIpxRXxlffaHEMAFQB2HU6aelU/GXZ7dM2zaoBQnVcHbpmHl1FGHBXFbNwkOLQhL8QpXUclAefMcjR2xiiVDKqCDpUx4o4YiIisu981UR2S7dfNOH2JXcJbG4CUe8j+tX/H/GP2twWiVd1aWoyoAE51IGXMdt9QByoqxDhBNpixebB7lQ70RrlVJlPXfbyMUoMTczPOnqtR6czW5DKJXkt2r6oeU7LbDHUpczK5AkevKjHh3tJctGy24jvmyowmcpBOpIMHc7/Ogi2ZKjAre7V4omYossLJm5XiwuBIOiK+Lu0py8b7lDSWmjuJzqMHTWBHpQemvAmmDwL2bqcm5u21Jt2xnKTIzga8twdoqgEWFjpooK1FxVXwfZryrdKwhEgAEgFZ5b6ZRzJptcMYQspUlb4U+kggJUdExsCN99zpXW3w+3KWw7boClDvQOmvhCuRgRoOlTBdBuEtgIk6ZUypZ9th5nSsPFYoSO0CIAW81RXPZdeO3K33n2dT4R3ZJAE5RuNq5vdklqCF3d0tcbpBDaZ56kk/Wqvj3i7FftSbJsHMsAoya5gR6ASKJcOwtODWhddJuL95OoWZjnAGoCR1rQaHloIdQrTa/kgEMaS8haXHG2GWrSLNCwtCQEJaSCsHXZRiCZ6miG3RcOEgBto7RJUfoI+tfO7Cl3T6lLVDrjhVmjZc19F4Nfd602+QUqUkZk9FDRQ+dIY6HgFp3ve0aN2awh7PcpW4m7BOU6FHwKHIiPF86k3N+wEKQGgF5RlOUyDI5n+9KIbh8pcClDwuD6itMXwtLqMwjOjVJ/T3pfDloxGe6A5cq8l0gJjICGUMqgaD517W5Kxp3D3/j/AFrK9Z7Vh/1hY3Bk6IEU7oOqRlnyG22x1pd4+/nuHD5x8gBTBul5W1BUpEFz0yg8usSflSuUZNLQDcpyAc15Xoryt20EkAb0ymVa4SzK/kB71M4ks1sKShYyqy5o5ievTfajvgjBENWrTmSXnDIUeQ126bVG7ROHnC8zcGAJ1nyg/UCssY9rsTwuWvqQqOjohxVt2X9lDbrCbi8QVZ9UoPhhOwMg5pO9HXEVymzt0hmEIbASE8oqs4Z46bWyZWhJGikDQJAHKdxzpddovaD3mZlozr8Q29uc0g7iYuTIQd9fDyTNgbIZ4x4sXdrMqlMwB0H86Y3ZZxmw1Yd086kEKO+h1HLrtv50ouH8JN1ctMJUlBdUEBSthPWi/AOB1IvnWXhmFsrKpQGhI1ETygg1qYqGJsGU6AdENrqKZ7mIDV4TlgR/3bHyqh41w039kcgJKFhQVG3Ix1kGIrh2l4uWLVvIcpW+CI5BGvy8qncL8Ti/dt7duQJDrh8kawdNs0Vg4eCQZJmDn8P+7IriNlWcY8J2+HMWjiSUEKSl0yZUMupA/FodqprbtMAcWlCVKRMN5j4o5Ekc/Kintut+9QnXRqVHyMRO+vLSlfw3bIcvLYJQQIGbNspQnMfTYe1bIhiliLpe9VoFm9E0LRT93aKW54FLSrIOggwekx86GsL7PrcH9oStW8KOUH9DR8EDuykz8JAIGx0Aj9KDuLOJ2rQZEQ46ofD+DzM0Ds3M5jnN0BKBiHOLg0IH4uuWkvKaYaS1l8Kin71D4RNbPOFSlKO5JNdGrRRKfCfGYHn6VtDQIjRlACJuz9HePdwpsLQtQJnmRsknpz9qeK70LcFsk+BAlZHONk+np0qBwhws3ZW2YxITJPprv5VF4IZWrvHlwc4kHmConTXmK8vjJhiHZ27DQePU/BNsbksfFSuIcOKwtwOqQQkBMaySNB0mTXe1sBaWwUnMQFpzEkkqnTMZnn9DVfimLAvtsp0JJWoeQlI/KjB5kO2a0Hmkj6UrFbzkdsQSpOmqqcfchDd2ygLeZSsoEwFHKfCfX84oVtcTF0gXKwVrdEzyHIpjlB0o1wRGZiEqBI1HqP50tMfszhbxeSlSrK4JJSNe6cO8eRrR7PmOUNdz29N0riYy4aIb4o4UNuVuo/dK8RjdKv0B1pr8NXyn2EIUR3o8RiIV1gjQ9aE04v3rJKWCW3IHjMAj61pg3CzwaWG1hkJcBAUSAhJE5kr2PSKbxrWysp5rVLwPc06ao94txNTNktYCe8bKCM22qgCPcE1s/jrLbSFvK7lKhOVzQj0G5oIbvGm3O57929fABIJKW0wZkaEkzzruOH0PLDtwZWDyGb0zZpKxGmppePAcVoBvTn1HqjuxAaVcntSw4f8AWc//AJL/AJVlTkWQgQi3iP8AJrKt/TR+g/7BR7T/AOvklBxE6U2zhHSB6KV/KaAKKeMMVmGUGQNVx1GwnpuaFq2IhTdVWJuVqyi7hPhtLlrdXbgUQ0A20B955yAkecE7edCjTRUoJSJJIAHUnanT/h32Z2yw1EKSwg3Fz/E4r4eegG8elCxMuRum+/oPyvVHaL3U/CsPLKWmzp3aEoPsJO3Pegfibi77ZdhtOjTIUPNZ0BJ+UfOjXibGjbWzzgJznwo9Vb+2UGlPweW1XSe9JIUdR19aysBHYdiHjbb7qJSSCBzRAOFH3HEOMBYRspY2E/nVJ2g4F9lvFIAhKkpWnoZGsdNQdK+iWkIVaKbQAnTwpFLbtYw0OWDNzlBWhSUqVzykRr/3RRMNjjJK3oR+WubHkZXRKGxuFIcQtBhSVJUk9CDI+tP6wT3q3X/DLqkqVl80JHQcwT70g8PTLrY5FSfzFfQ3DyAWirKEpzR8tB+Vd2w6mAdVeNL/ALZX4TatzrClfp+lFfYPhSEWztyUFKtU5ifiGhkdBAAoF4/Qu8xVFu3JKQhsDoTqfbX6U2OJVDDMEU2g5VBrKCNPGoR+dFhpkDI+dX+eq48ylNi96cWxBbPeOSt8JbSkSnJMH0gaydKYuK8EW9t9n7lCk9zLeZSt+pjqVTVV2McJhKft6iogpUhAUBqVEZ1dYEQDz1q/vMU8S2tVFDhSJ6QCPbUUvjp8oyM5KoFBa3Vg4tkKRMhewHT+ppU8T8MXL12twIzIcVIWNhHI8wR0pzYU/kaQ4NQZCjyzZiDp61U8fYetxkvWiy0uT3uTdSYOsbSFRJ6TQMBi+C7guUPhJ77d0DW/AbFo2h67zOiRmSlQGUTuPxR0qzwzAU3+IpdY1tWgA3lGUGNSTP8AFod9jS+sMMfvLkNFanFZoJKs3ONJ0p+2eHjDrTXUIAKyNzOw6f0rSx05jGVmpPyCrFFXecbpVHGmPdwlq0SfEsQT1AGu55/Wr3BW0t2rYEcp9IpSLxtV3iinkwQ2kgaclSkaHTnvTg/w8C3QhI2TvOvw/wA6xsRFwmsbzok/ngmgbS6uXScUdj7iQYiNDsPPmaamELKmVSnQp60nF4239qvEmQ8XkEK5ZUgAp8jufOm7w5cApAHMVMreHLET0r5Ko1BQ7wVjB7xbRGXIoggxtVxiGGoWldu4Fd2pUtqnnvp01mhTicKtMSLgTDagMxGmqtBRthOKoeQEq1BGlUkZw31dA6g9DzC5ptC54aXZtoQQXQn4VEwmP4+avIabb1zccS46yXHApObKU7IBUIQQgaAhcDWd6I3MfDK1MXEqH3TyKeVL7ibFre3IAKSHyUpVP7ojYkb7wQfKtCCRsxLHA5iDR6fbxSsjC3Vu3NcuInPsmIM3UQ2slp2RoOQoxKgPhObTQjbWq3EsITdspU5CkPI1E6BxOiiPcTVTwNibhbct3JLtscp01KD8J8624JS9geee/mkJGUSOn0RWH1dayon2Zfn9KymM4QaK+e7kiTtvXCvVDXWu9lZqdcS2gSpRgUK6FlbARn2W4YgOO3z/AO6tE5hOylmco9t/lRH2arXcKurx4BS3l6nn1geXLeqDjq9Ra2rOHMkHKM9wRzWYIB9OnpTA7P8ABe4smkqkKV41AjYnWPyrz+NlJhMh/wAzQ8h++6Mz6Kk7VkgWKQCfjBj10H0n50rMNTlIWORo/wC125lTLYUdSVFMdNAfnOlBOHIMqRGogxT3ZzawwvmgTOyp59n2KhxBJIUZgnflIA8oq+4hwZtxh1opGR5Co6JVEg+WoBpJ8FcTfZXy2owg667DofrTV/4l74NMtpLhJ0ymYjWVT93l71lSxuw0hAGl20owIcEicDtc1+yk81iee28RvX0TwlYIVaknROYmT+Ef70o8Y4NXbYwtKUwkAvIIEiFaQY6KUR8qYbd66Mlu0fDl8XuY/nTmNkYXszaitlVoNK2Rglq085cJbQXiUqzQO8EiPUCANKFO0q5N221bJ8ReebQke5KiPIRvUpV0UKvHYU4pOcpSCRIbJGX5V04Aw5y4Kby4EqgpaCTKEI6gHWTtP86Xadc/TSvHl6K1IoTbi2YQy2AAhITp5D+zQLi92AH3uQCiT/pGu3kKJ+K7sW6FKBJJ0Snqo7fXlS740ue6w8ifE4oJ9Z1P5UnEx0koB5mvuVLqRfw1eg4Mwokk5ST6yZ+tSMCvxBUpQUDzkEfOonZc0leFIkHwKWnX18vI0n+IMVWy88w0shCVqGh3En5aUf2P2mZ7QaIK7NlCY9tjtt/iZfSEobkJKhEEjnA33rTtR49bXbqZaVPedJ19uQpTMYgsIVlETEq3j06VwQhTi4kqJrYZgWhwcTt9kPNor3g4qLvhSpR266DxfpTjs+MEraKYVmCZkCUhIHilWyVabHehLs64dXbKdU5lClIGUBUkA9YEAnaJ2mrbiu3bYsLlDKQ2MkrgRmWsxEjcxWbjZI5cQIwNdr80RtgWUpF4vmulu7Bayemk6fSnlwriZLaFg6Eee40pIYRw9cOqBQwtw7gZTBjry9jR3hnE73fZbhKW1pISpIgQRpyOlM9p4fjMAZu1UY+imjxLgIvGf4wN+vrS/wABuHLdxSVE+AkQTlUOkzp76Uy8FvJGtBvH2Dp+2N3DCkpUZCxyKkwdtdYPvSGGLZ2Fj+a6W2d4KFxJcKvGiFJWhwEd2pGunRR2+VAF1wUskFx+J0JckED3py3HHL2X9iw2mAPiSTJ5xBFQBxVcveFy3tFEj/qZkpPlMKitmJnAZTB+eaVMmY+98l5wXaNt25tUPi5DaQ6FbQSTnT1jmKG+I8MuG7pq7til0uKDa2WDqocpA1PqdoojbxS3sSH3rJFu4sFJVbqC5B00EJKp0O1ZgeJ2Tbbgs7sJddMBx8HvEeScwAgT9aGyV0RdnBo6/vsrlgeQQVZjgN06lSBPIq1HkfOsoFc7L7xRKjiklRmcytZ/76yr+0Q/q+R/Zd7MFXcWdmRQCthQcTuZ0WmeZAGqd9fIVD4Jwg2yXLpTZccSlWRPSN1Rz019hVirtFUvwrUWzA1SkE77az5cq5WHaIG3A8tKXO7UUBamwlZSr4/ghJkAbigD2h0eSQefU+CYocigOzbXdXSQo51urEk8yTrNfSK0hDcpAGm3LTQCPQUE8McE2S7lF3YrcUhKvGhwRkKkyMvh1Gsb0XcW3/2VjvCAcgKo5aSRt50l2k7jPaxnL6lXZoNUo8dxBKsWUt5JU00pKCnyGpj86G2cQz3i1jZxaojTQnT6AVopSgyVqMqXJJO+tVjDmVQV0IPyrdjiDAAOQpKHv5lccRWZSpCjpy/UfQ01+zHGh9nScxUQYJI1Ecj+dBHFNpntiv0UPbf6GqHhHiV20fSW1HKogKTyIPkdNzSmKhOJgobg/RTAaAtPjjhaO8adnUoIUfJJzAfOoXAtyFBx7QzJHoNv51W8TBRaVmUVKCcvQSvpHQaTVtwnhRbtVHnkJI5bfOsgnO2zvYCaIpWfD1kh5p3SSvvDrt4iedSbG/S1aoShISkJAASNsumWq3gO5/Z5eidfl+c0GcZ8Tm3tVNoMLXm110BJ1HnOlUY176ZH72Yj+V19VZYhiYunxsUIJAnbMNzvy296DO1W6yi2bB/E4QPZKZ+Sqvuz5ubZsnUkLWfVRGpPSBEUGdp1x3mIKSJlCEpM9Yzf/KncJEBiso2YFV2yLOzziVSMNvG0fvJzo8swSk/JWvvS2xq2Ul4ycylak66knX60WcC8N3Gcq0S2UkK1mZgiByM/lTCtOzRhKkvPGVAyMyQr6ERTJxEeHmdzJ6KMjnUeSArTs1uHmkNNJGb41rO2o0Ej8qrxg4tCUkBx6SgCNAoaa8zFN2+4kbtEFtoQU76fnFA/DOEKuLhy5WAZVKU6RKjpPTnQo8Y8tc+T3Qqvj2ARFw7Z9w0FLkqIzHrPIR051Q9p9glq2t3VrIcUTKATBnUadQI+tE95eBspQBKlKiRtpqo6n+9KgdsGEpesO9T8dqtOp5pV4VT55oPzpPA2ZxI/TNsiPb3aQBgvae9aMKaZbQSVZs6yVHlpExUHHuInVhKnGkIdX41OBMKUPTkKGkTIjer/AI1t8jzfjW4VsoWSrkVDYdAK3uFE2QEDU2ga6DorrC+1q5ZbyQhcbFaZI35hQkbVU4px5cvPpdzxlUFJTEJ2gyBuDqPQ0NV7Vm4aJjszWi1YkkUU8eF8cZu0d42kyDlcb5onn0yk6g0S2OCl6QQW0J3n9OtL7sr4Lyp/xG4cU22mciEHVcTOeJ8PlVn/AMcHFHXGGFli3bSCAkELdlQEZh8CeuxPXlS8kxBc1nLc9ED2cA2VdXeLM2qHVBlToW8lhqAXFEJlSikaBOvNP6UA9rFiWHmHkqCC6lUoB8aSnL8UaHQgT5GmdxfiCbO0bWhCSW1AITGknT6TPtSo4pb7y1U6TKswUSec70vhHF5D+RV5HtY4NpVLNivKP+bA0GmunlWV6nC1ESDv51lbGUdEvxPF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UUExQWFRUWGR4aGRgYGR8cHBwdHSAeIB8hHR4cHiYfGhwkHB0cHy8iJCcpLCwsHB4xNTAqNSYsLCkBCQoKDgwOGg8PGi8kHyEqNCwqLCwsLCwsKTQsLywsNSwsLCwsLCwsKiwsLCwqLCwsLCwsLCwsLCwsLCwsKSwsLP/AABEIAN8A4gMBIgACEQEDEQH/xAAcAAACAgMBAQAAAAAAAAAAAAAGBwQFAAIDAQj/xABDEAABAwIEAwYDBQYEBgIDAAABAgMRAAQFEiExBkFRBxMiYXGBMpGhFEJSscEjM2LR4fAVU3LxFiRDgpKiwvIXY5P/xAAaAQACAwEBAAAAAAAAAAAAAAADBAECBQAG/8QANBEAAQQABAMFBwMFAQAAAAAAAQACAxEEEiExE0FRBSJhcYEUMpGhscHwUtHhFSNCkvFi/9oADAMBAAIRAxEAPwC0wbs/ssO/5i5eQ64NlOKCEI5GATB9TVdxT22Ms+G1JfVPQBsbbGMyvbSk1i+OP3S89w6p1Q0BUdvQbD2qvofDF2VUNRXxT2kXd+nI4pKGv8tsQD/qO6vyoVisBr0UTZTssAr2a9rvhzIW62g7KWlJ9yBUE0LUjUr6U4UWBaMqkkZEQT5JGlCOO3Kbl19AUCUAAiRoSRuBrOnOmQ3aoDSUR4UpgD5ClJh7iW8QvPF4UKA1184n3rx8LLc6QbgWPUo8p0IKFsFxBTRWwSEoJ6ayTrJ50QYZg5dfSw2dVarVySnmflQ0jDF3d5lYSSVLnTkJ68qbFzhaMPsVwf2p8S1DUk9PQVr4ydsNZfedy8fFIth4lPdsgvj6+C32LVv93bxMc8vPyJqYlrvXmkRupJT6gEzrQJY3K37krUoeKd/Pb1psYDw6qG3iTCQIkfFyJjprUYmsPCATrR+K5rC6QKi7Qm+7YSiYC3tpjQJj5T+dVXCfEpt1FJJ0+6doHnt00qb2vXGVq2E65yqPLX3qJguFtXTHepUUrRoRGxI68h5mhQBhwY4o0JKPLYfomzgHEKLtspc+E6FB39673uCLtxntjKD8SDqAPz0pOYfjSrR0RJHMnl5Hmok/nTTwLjxtxISTBI2NALX4Y8y3keY8PJWDmyBaWryFsPlBgRKk7FKhOo6pNCva8B9ns3yARnUPZScwj5UxW8LtnJKQAV7kaT61X4lhLYS21cJ7xptYUkgTsDEgbipZiQHiVV4WmVJVFsWQVOAoJE5DoQDqB1k/OrnDmStQ05BI99T9BVBi+IrvsRWkAhIdUpXUJQdSfYUc4dY/ZrN+7cT8LaigHeSIny5fOtLES5Ggn3j90kMOS7z+QCVfFt33l05BkI8AMzomqWtlrkk9TNa1pNblaAnVu24UmQSD1FXtpxvdNoKEOqCeUGI0jSh+vZrnMa/Rwtcu11dqcVmWoqPUmuVYlNMzsu7LftkXV0CLUTlTMFwjTWNQkH51D3tjbZ2XAWvOxppXeuEggQkg9d0++/1qj4q4gUFKtWiQlCikkabHlRxgr9uMbfZtp7pLcCJypKCCoTOvlQDxJhynMTugIlKyTAgcuRrOgt2Mf4taQhPa3KHv5Whnuj0r2iMYL51la3Df0QPa4+q78QJw1/Mth11tz8CmiUqPllPh96Ei3Vrb2gAMbcz1rT7LPLSqDQUjNcBoFW5DWERVizYlasiQVqOyUiT/AEHmdKvbPhhpKczysy+aUkZE+SlDVSvJOnnXE0rF4G6F7W0U4qEgnlMGBPWBVknDXLZSHlpgIWDrHIg7TP0ozbbJSE/ureNAhISdfwp5q6qVJqg4taQEtobSBJUVK+8YgDMTy/rQ8+Y0qCYFwATye4lbTZ9+VSggmZ35mD66UnMLKrsuBpJL79wSqTsiJG2g6E0MpxB1DKm+8UUH7k6e08vIUedi1sS665AlICemUHUn5VlHDjBRPku9qTRAmOVMnhzg1NlbqUjL3hTquNSeuvypZ9oHFS1IUgTKjB5R1pw45jKUJAB0iAK+c+IXg7du5t85AOsgf6SKVwUbZpy865efirSGhSt+DMXtWrd4XCEqdWoBkhAKxPxeIjwgU5sKzvW4EBMCBrp/e1fOqWAhSCfxCeXP8qeWE8UNsJSFQGVIlGupjefOj9qRB2U9VSJwAJVB2m8F3F020toZu6BCk6fOhLgF11m6UypBBIyrQrSRprtTA434+VYhp5jKsOESlR0UmDsRsdIoPu+Nra9UHjmtblPwqiW+uUwPhJ5n1osDC/BhgHIhVeSJLR/edl9ncEKK3GydSltXhP8A5Ake0VzxTs5ZabCWApK0jRWYnNE6GTodtaq8H43B0cIStI15jYaz0olZ4m71IQPGVGEhOpPmI/sVktmxMNMkBNeqLlY4U3RCuA4ldIMBK3MioWEgnLHI6HWrpV8u4WkqJbbBJUvNEFMyE7EqnT51P4/4xRhtscuX7Q6PCD1iCpUbxVZhOBJTg47051EqeSYAlZWVAifukkaHeaZlw7b4lVqqt6Kn4Z4YTbPLuUvB9u5QSlSkwQsq1G53Gx8687W8Zy2YbBH7RWUg6mANPTrRzwwy260WirVtZSSnTVJiI6TypTds+CuNXCFRLYT8U7knpsIECpgjdPimyP2H22VnGm0lkRXlbqdJmtK9IhLK9SKyKN+zbs6XiT2ZzM3at/G5HxH8KTsT1iY9xUEhosrqXfsw7ODfud89KbVpQKiR+9I+6k9NNT+uxJ2ndqgE2ViciUQlTiDpAjwojlyJrXtQ7Q0tNjD7ApS2hORakfdG2RJHPQ5j7UoYpZjTKc79uQ+5Uk8gjXsnXF8nUSQU6zzB9uVbcfXX2bFHylI8eUnUmZA+R8q4dlKQcQRpOhP6frVj2zYcr7b3oBKS0jMem4En5UqH5O0fNn3UOYHsojRDn/FA/wAv61lUgZPSsrY4zuqV9ih6Jl4rYYRqlDj6FE7tpzoHsYJHpUrB+zdLykK+2JWwqYU2iCoJ3HiMIIOhnoaqcYwlIlbYA6pHLlp5UXYxartMPt7dByrUnICN9TncVyOxyz50iH90ZSqRuDrJGyHMWxZoqcZsmg1bgwcvxOnaVq3KT09zvFcbdAGsAkfdJ0T+pSCdJ6V608lsZEhKlcygb+33R5e/OplmwpRJU1KPvT4CqZ0E9Ov51ziq6uPVcLVYWhRJSlIG5EqMblAO6ttSedUfF/71tCURKNtZ1O5PP8hRTd4OtOUuqS2hXwgeMCekdK5jhpLriXHFHKkBJywCQCY3kD+gqGuANqw0NlBONYUphtoEhRUDJTyPTrXLhbHTaXAWAVJ2UkGJH8x50f8AFLFs0ypKm4JHhUVFSjOxk6GdNgKWlkx3tyhCB8SwAN6J3ZIyHjRGhkOvgn5wkybxZcXm7tOqUqH00031pV8XISi+XPxhRJ8wT+hpvcPuBhtLYBCgNaBO0JpNziKAE5MjWZao+LMSIPXQV5/s6ZvFIAoa/BMStJaHFR7O2Ydbh1IBGuY/d9KIbe1bXagLUFJT95J8aOijP6UANvme6VrBieZSPLnyos4XbS5LQzKOYEATGn4jsBTOMiIbmzHQ2gQvIOWrtCHG9uBcG3bnuWgCCZlSl6lR9SeVUdzgLqEhRQopP3gJT8xt70S8W+G+uEb92Up1MkgCd+ZmaJezbiEt3AajO04IWkiQn+LbT+ta0PdhafBUklIly1paA+GbG8feSxbEhRI30AjqSI2+gr6Du7tnDLRLr2VT4SESlIBUryAAkE/OgniXHHEvqWAbVtEZEAAKVrotUCcx0AT/AGLbCsOcuFfb7yQoj9iwrZtP4yCNFmNuU0rMc5vkOaO2TQgIPx3gK7vX7VT689xcrUViRlaZTED2B+ZijTFOH1tOTmhP7O3YTmJhCEz56mNz0oswpMeM/EoDXoOlUfaFiYbXaj/9hP8A6mkpcRxWU3l80VoLRqhPh7EHLK6cZcBk+MHlJ568pphLtGb5st3CQscp5enSqDiMozWjy0jIpRZdJ/C4kx/75fnUOzcfsHO7WlS2lElDg1CegXG2nPaki8lwkbvV11/lSNNChDjLsYcQ5NtqnkAJ+cag+dLq5whds6A+2oAEZgQdvfnX0XhnFHeqOVU6mdalcVWzTzEraQtWokjUe8fSnoe0nA08fuoLQRolHg/Adpia0i0cKAIL2nwJ9DzJ0H9Kv+0PjRvDrZOHYf4CkQoj7gOpk/5ipn3qdiWLNYLhyWGQlNy9JiZOY6kqPNKdh7CkdePKW4pTiipSjKlHUk1pMbxjZ90fP+EJoy90Fcd/613sLXvFpRmSjMYzKMJHqa5lmZygkAUWcHYMw9eobUkLbW0SAfxAfnNNk0FVzwAibsp4YUzfKLikKSEDVCpBk6a8tqPeO+GjcqZZyZm1qyqjcBMK1PIHahPs7s2msQu2mgQlKUbnmkqnl1NMPH8jzLrXeuNOBtTiFonMMsagD4j5dK85iBmxnjpXwTETjwgSpjfCiAANBAiA2I9tNq8qiscRuFNIULhhQKUkKlYmQNY5TvFeVWmfoP8AsUf1QhYYYrvUBwJQgjUHcpAzeEbmYGpoixm1ZJQpbZlSSlIKjCdQSJmdZG28Cq60VLomZhRJPORAjnGv0qwvVqdgKPhyhUGAEgaSFcthI862IwALcsVp0yhDaNPhSEDWYEbHmd/nXVu2lM6kmdDvp+Z/KtEu5mtFTOmeQdJk7fnUpIIVtmAAyhO0mNT0FM0Nwu81zWolBToQqABtz3+ldcNZKirIrw7QSAo79dDFYSXCCpJO0qQNQBPw9TVh/hqEJKs6UJgmVwn5md560IhVKW/GN0px4oIIS3pChGvM1cdjnDCXHlXSx4USET1019aHW2nLy5FrbnvHFqIKwZQBzVP4QOdOW0wb/D7dthsEhIAKhzPMn1NIdqT8KHht3P0/lO4Rhq3K3xO3ZSFLSPEOlKbixC14i2EjMtbUAJGh8X9fzoy4mxwoabABhbiEEnYBR1P6VUm5aZxZuYMASSOtZWBJaS8DcH5JmWjTT1Qpi2GLaeQtSYKFJO28+H5UX9lWb7FJJM5h5wCKJuK8NZfYKymFBJGYDUTsD70BYfiv2DCg1ql112EkRABAJEzI2y6TvFOyvOKh4YOtj7oUbOEaK94p4OFyt161ae+0KdSCSoZCFaFShEpAjl1o74L4Lbw9vvDCn1gBbhjlvlHICutky4h21fU4GwtvK6yrTXcKR5kxM8oqDxdjS0sPuoQpQSlTbY5Fa9Ao6jwjc1UvkcxsRd+ePkinKDmpDVzxexdYy2paQq3YOWY0LgJhZ5KCTqD78qPsVYLzyUNrBT8bhB2QeQPU9Pekrw1grqwEJQomYzbTrsfXlT2wDBvszCEEyoaqPMk/3FOYpzY4xEzdLQhznFztuS7LbUDA25UrO1fGB9rYa1hvxqj8StgN9k6nTmKaGNYwGWlK0kDSep2HzpDrwG4vcSU2hfiALjiyo8zqdJPlHICk8HFHxC4nQBMOdyTc4cw9u6tS24orC0ak+e0dDXbh/EshVbOqzONkgFW6k8vWKHOGOIe4X3C1ZlNeArnc7aAax0mpnaBww8+E3lscjjY1AMHTnI2oLYrJiJrcg8l1/wCSn3XB9u66HmlKYcmSW4CVf6knQ+0Vyurj7I04/eOd53MlAAgR90wN1/lQXw72jXZBbNqXVpmVAFIgczy9TpNBHHXGK71YTslPxAHwlexI8o2piDCTufllqhzUOLeSq+Isfcvrhbzh1VsOQA2A9BVcGDBJ2rq2yEjMr2FXNzi7JtO7QkhU6yBrW/tQCXc4iqFqrSy62kLiEn8qZnY32duOOfbHwpDSAoITMFZIKTI3CR7SYod4atVX6mmUp8LcFxSRyH0nSnRieMm2YQy3+8d0Hl1J9BWZjcZwv7fMokTS4EuCDezLh95ty6fUP3ioTmJ2BVr13ojt1uO4ihKhCENrQYVoVLTr6wAJ9amJuE2ttPJImf8AfoPqajcEL7xSlncnNqNpH00gVhMldLLxj5fb6JjLQyoXGFuI8IcWMukAnSNKyie64ZClrPVRPzNe09/VGBJ+zFUK3ktBbipSkCJOmnP0qRgOJJxGwCVtpB1yhRKREkJkp1hQTr+tLfiPGrm7bddSju7ZuCUiSBJCUhSj8SsxmOVGWB3yfsKFtJIEIgpOwQIIPQ5zy61slmiWDeG21R4lhF5b3SQwwG2XPDCQI6KzKPhUeYPSOdGdjgmZRlaZygJJSCM23iAUJHuDVi3iKMv7UBTagFDNsCegOs+YiK5PsJb8SEBbY+OVZlJPLf7u2optoBF8lR0pKBuMbnFLTMUKQWJMOMJOnqFElEH2pb3F08+vxqcdUo6AkqJJ6D+VfQNk8HlBLiUa8wAFEmdNImfeu3CnAdrZPOvpa/aFXhC4Pdj+EcievygUCaUQsL6tM4d4fpVKu7KuDzY2xdeTluHtwRqhPJPkTufai53EEpBJMDfU7R1mul3dpIJ2NLDj7FlqbeZaUoBtBW4uIkbBKTz13968mRJi57vfn0C0S4NCYhwZu7s1haZTcJzpVp4IHgUOhGhpE4piKvtBzq/aIVlUf9JjMPUa0/eHMQC7BhQ0BZRH/iP5V899otj3eIOhP3lEj3g/rWzgsgeYhyH3S0otwT/4fuEOWydNFJ585HOd6BON8JSp60GhQlWiE89zGgnVQEneq/hXip1NuhCU5nUBKUiDCjECY5cyaJrNBdvWw4UnukSSnbvFmfDJ2A9TWcc+HfrpV+v5aMCHqS7eqexBtCpR3bCFBJ5Z1azruMoEUSX7CkLKIzpeGgI0HUenP50H8UJFvibS+TjWSeuVUj8z9KNvtne2+dOpRB2nT/aucMziDuQCPTdQCuWE4I3b+JKRPWNY6DoBXfE7xDTZcWsISkEqUrQAVExDHm20Z1rSlMTMgab6UDcU4deYmzNqkd1mzAlUFZAIzR+EA6A89a6NvFdlO3UqTou1vjhv3FKjK02o5EzOb+I+fQdPoqsTuyq6feQpSIUUgpJSfMaRzprYJgDlowW1IKVmY8zAAiNIpddpmFNWa2rdsq7wo7x8k6FStdPr9KewJaJ3NA02CDICQKU3gXHGnHFIelFwJLbk+Ff8K52UeSqcWA8RoW2Q4pIjRQBMDrvvXy/ZIWpaUonOowImfpTaWAi3SS4oXSyG0oQQA6uNJEGBG6tOXWi43D04PYdfz5Lg8N7qztV4hLFum3YjK8ZK0jQt8gCNydj6edLG2tQ2nO57D++dT7xtYWo3EpLZKQ2fukHXTrPzqlvbwuHXYbCn8NEImZQgucZDQ25rncXBWqTW1owpawhKStR2SOdcRTy7FeBkobF4+mVLTLYMEJTOh8if0q087YGZj6JhjL0CJ+zvhVGHWaQsAOrAU4eqjyGmwECo6nBc3WfdKZj0T/M6fOteOb852kNqMuKPhmISnUn05V1w+Gmp0TOsgcuuvlr614uaZ0n9w/5E0mOdIW7R8eh63twZBVnX0hJBHzV+VXnB1yVOzrkdH/sCZpfC3Xf4gp7UIUYRJ1CEjnG3WmfwwhoOZEa92gAH1mSK0Zo2wxMj/wAtz6/lIDDneTyVs++cyteZ6fyrKuE24IrKSOEf4IuYL52suKSvCLm3XBU2EhM80qWNT1Uk8/SjzAcJS1asspgkJ8QjUqgKJTPQnceVI2YmDPKndgt6LiyadEJzAg8tQAkx1OYTp1FeucwR6jmbWdOO6pziM6ABkORIASZ0AAnmcxzE6nYVIwFlSJOYH8IA0QOfT3JqIDDqfvQYj6e2nKuTpGcpJWjXwpB8JHUT8WlWhkA0ST7OqtblYQO8QQ2BrKYGUkHWE8idjWmF4wVKIUCCsbmRmPU8v9qj29yIJzjIASpKRry8MkhJJ6TtNU+JWwbKXBn7tZ0k6g9CTt5TV3gHyUBxGq48TcdFpZtWsxuVEICjolJVABnckzyot7R+Fj/ha0soBW2j4U6kgaq81Hc9TrQPj2GBy8s7pK0KCIzEnYoOdIVAgmJ26CnK/cpcYWR+FX5GsaSOLDFrWDXf4LZYS9llUnB1qoYVaIOhDSZmklx8mMR8atnDJ6bfpT6wgkWrAIiG0/QCkj2yWmS7Kv8AMIUPlBqmCc04knmQulvTzWYVj7TfjCwVJJyJTufP0iiHgPFitec6qcVJBKTEagaGRp1pVYOP2nsaZ/ZTh4LYKhAJkGddIjy5nT3pjtCJjInO5qIWhugV72uO+FhXNLggzB1SrSZGmk+1EnAV0C0nMokLTseh2nzqi7WcHz2oUBJbUk7TuFa+1DnA/FgRCSRt78v76UiGuMDZG7tKuaB1UztE4MDFwhYJDSlz/CJ5T91PPpRfw5iiW0DKU7ACIgAelWWLJav7RTJIzKHhO8EbT+tJDFbG6w5finu5MZTJGvPYddvKrlrcXlEb6I2H5zXatT8Tijbg8QFJHtow5kXAdbWS4v40kz6R0iKn8N8QvPJcVlUQ1l1SNSDqrSfup1+Vc7jhgruDePKUtoQW1KACSIkCJM7z59KJhY5oprlcNPmqPkGW6XbgHgZDdt9qdUe+X8KANUjeOudWlS8XVb4ahT10lD144P2TfxBkeU/e6qFe4nxonDWOS7p0khs7NJI0zfxbEjzpR4hfuXDhccUVKUZJNMRxy4iQuee59f4+qGNRmrVGnEDaMSsvtjYIuGYFwj8SRoF+ZAiT0oBiiDhDHvsVznVq2oFK07hSTyI51Z3HDTTOKtJcWlFo4sOoWqMhb+KNtdfBFNxngkxnarb9x6fRXFbIo7Mex3v0t3V3+6PiS1+Icis/hO8DXrTWxO7S0nu2x6JRA+nIVVXvGAUhKLcpyZZK9kpSNJPvoKGru8dQe8Cs4PwqP3tNhzjoecGvPYqWTF0Krz09E00Bq3trV43LinyjMMqUIT4ghPxKk8lmdfaveNH1fZlobzFSwYCZ+EfFtyjSplk0UozkHMrl+ImJ9ddKruMMUdw1BulfGZZZbOwkauK6jTRO/WgQR8XEDKNG7eiG/wB2kGYHf5EEAar8CdYIJmY6ERTAwK3yOMBtQCSIOu5Ez6maV7d+ltwuiVJaTOu5URH1Jmp/B3EkujLIKDmAJ3EHN+lbeLwznguHql4KaKT8NurkuvKEBxwjoqsrJt36CjZh1XziTTJ7KsWzNP2yoIBS62DMifCuPI+A+x60t1kchFFnZncobxK3hRhWZKgdjKTAn/UBXrXi2lBcLaQmst4d+DAAEn3y7nXWubyfAc4Bg6g7RuNI+orraLK1qkJ8SSSfiIjaI0A1j0FeWaTz2VyJAKpOvypVunos06+qpr23hAUhJUgalEfD5xurfXn6141iKVJKVwpK98w0IHLeemu9XN2ypKZCZPw5s2umsaK19I2mh/E8PUsd42kSPiR4Uzr8SeXrNXulGXoo2L4Sp7/lrdIEuIcaE+IjRKsygBJ+LTkBRfwxjqn7EoSf2qVdwsb5TOX3EflUTghlxN0ttxjItpnOCoAq8SoBzDQSJiPOveFOHyMWdWmQzKnVRtnnKkHrzV7Vl4wtkdwzoRqCtXDghmqYLtunKlMkBIjTy/Okl28NhNxbp6NGNOqzufanbeqHn/fKlD22cOuKSm6SSUNgIUNecmY5QTrQMI9gxYvytGcO6lpw+geNR1hJ5xTB7NcUygNqPwnwbeWnWSKAeH/hd/0+1EnCC4uNpnXcjbyG5/LWtXGxiSJ4KCx1PpOHi9lLtprMHRXL+zS6scIaQlSUojUTm3BI0M7kTJjrTXTZoetssafOlhi10i1eKXgQBssGBz+ITHyg1ndnOzMynmPohYoOBBarfhXGe7UW58STJ80+XlR2/hbN6z40pURrrtSdwe7XfPk27RbS3qX9SAo6x/FmMCKMV4heWjRDrRGkBaVDKSdBzkfKl5YODPmGt7i0djiW0Qp1ilDN0lAbbSnOtSQwCPCEwA9r4tZ8W22lQ+0njBpm0Q02jxrUCAI8KozAx0mKs8LwNxLS33nAp3IoApGwOwndUdaEf+FW38SeD570oQkts6kwUpJUY5SYHmKPA/M63bfVdIKbSW/EeMPX9ylIbCTOVDYGuvU7qUTqTVjwdhFut5y0umyHlaNqB+FQ5Ec6PLPhdqxeNy20SQYOeTlnmkHWaFO0xtaLlq8aSUExqBGo1B061sxPaRlboEmX5jl2tVmN8BvMXBbHj0EEDeZqJxCu57tlq4TlSiQ2SNp3E9OlN6y4iTcNocUoJU42kxlGaY1+tRcW4YTiC0NFWRCCFGRJKo2TOw61WWeNlOf10URGRzq3Qb2c4U/eqQ2SO7b1KiTIHpsdetNHiVDYQ202JDZmdOQI/M1DcsmMJYLbShnVqtZGp8tNgOlSeHGFLb71YPi11navNY3EOkeS0aA0PFabG0NV0wu0zKTJhKB8vP561QdqeEOHBnFOKLim384JgkIUrKNgORBNXS8XSkQkAlbuT5b/AJRV/ilgLu0eZV/1GyNPSo7PeYngEblQ/ZfNeJHKyBP7wpzH0E/yqxsnGUkZSAfLmOlROL8JVbNWqFqBKkFZHMSYE+cCqnArsNvJJAIOhB2j15a9K9VQeywlYhTSDzTttsHslISe7GqQfjVzHrWUNNYeqB4iNNorK8+Yj+sq2vRKhSCKJ+zVsf4g2VT4ErUAN8wSQN/WfaqF1s5QToamYDjX2W6beSDCT4hzKTooD2mvSuFjRQdQnfZtT3h5ZY+EbyJ33Ma11tMgcQCrSdEhPTXXkNjUph1K2mnGTmZcSckfxSTm6EExHlUfDkw62VaHMBGgGun9igVSzKo0tHWgtEnSSSfwmdpO8VWPYW40oKKSCRodCkzvl6aadaucNuE+LMBlGpnXTpPNRJ6VpfO5FFAgpUQopGqY5EnefP8AOpLdF3ipHBdkm2trlwk5lr1UpUnIlIjU9JP1q14WcBtg6mYfUXQSI8Kj4fOMsfOgvjzGO5w1zuZSFQgidQVABUGuHCvaqyizabdbcT3aEoGRIUCUiDz0161jzRSPzPAvWgtWJ7Q0WUxrm9GpJ5VsWEqbKFJCkKHiB1md5FJLjXtEeW40WUrZZPjAJGdcHcxIA6CT50wuAuPGr1ASSEPJAzJOxP8AD19KQlw00TRK7nvW4TDSHbIF417PV4epxxlKlWyxMjXIZ1B1mAOcRVNwr4lurTqG21qJHTT+dfRmXwQYVvOmmvrSm42wP7K88q2SEC4ZUlQGgk8/I6VpMxnEbw3bkboLmBpzIm4M4iSUpSpQgp09tD5/Ol12xtly8ZQmYUNANfvET0oLwviN62lAJgEwn8J5mrm3xd+/uEOL8RbTlTlEEnkSBIJ6xG1FhwbsNIXg93X5qS6wmXwXaNtBphr901Ljy98yzpqR6+0CteIsfTd3qGEqlttWZXTTQDoTNVuFNqt7NbGZXerUlevIGAR6ga/OofDXD030KIJ0XOvwg8thrO9IloLnvcdrrxPVWabAKazzmVppsDVahPoNTUPDsKCcUW+PvW4R/wCKv5EVJvrNQW2RB0j5n863u1hkBxQMQUkjfWgwyFkgBGwXO2KFA8i471PerczlQyhMBJk8/Klvxlc/8r3aiSpDmXU9PKjIoFoVPIzvW2YzqQWzMmQPiHmKXfF2KjELv/lwcnORGvM/KvQRizmWYxpc4eCu+yewacfDrxClI8LSSqNtVKM7gAxThv3ENplsBTp+HkB6UkuF7BducywMmsFQ59Y3+tHlvjfcoU+6smQAgHUk8oHmYgedYnabHOktuoOn/PutOKRlUFLvLRa7rK4ZUACYOgJ2A9BJ+VWXFOPosrUrJAIEAGdVHYac+da8NWTgBW+qVkkq8tZIH0T7Uu+0DFzeYgmzCglpKk5+mYTPyBA5c6Ww2H40wbyG/wCfJS92VtrZnGTbi3DhiFJcUdxlUQTt5TTwtBkVoaR3HLaC82lHwJaCRy0T/uaY/AWMl+3SrePAZInw6T7jUTTeOiEeSUDnr6oOHfnBCW/bfwutm5D8y04PD5EakfWaWKFwQelfVfG/DqcQs1NCO8T4kEjSRy9xIr5bxDD1suKbcGVSTBBrawsrXsoFSRSM2eLvCmVpmBOvOsoWawBxSQREET86yrcGNdlK6Yrb5HC2vwkHQ8iOR9KrXWCk/rRJx0RnbGkhKp8tdB+dDMc+lGabFoUZtoKJOC+N3LBZgd4ysjO2TG3NJ2SodY1pw4fi7F4gu2roJBzlBgLRHIpIk68xNfPJVUjDe875vuSUulQCCkwcxMCCNtTUkKHxB6+gLlEhRggKEidxP6zIk1JbfCypGg6AiRtpz3PltUtHDFw1bpS+4m4WJJUlIQrUayJhWvMa+VUGH4g08QELBUggFJ0UCDoCk67flQGyBxoJJ8TmFaY5hX2i1fYAhRTCUzMLBkeckiNa6WPZKlphtLjmYpAJAESees1dWySbhAOUHNJEAaTyAqzx3E+7JUTCUgk+gHWsztGV0dNaa8k5hmBze8F8+dpGIBd8pCBCGQG0j03+tceG+G3rhtxxgKKm4ko0KTy21PXSiLgzs6Virrrrii2hSlKzCNSoyBH19Ktux182uJ3NmozOYA+bav1Bp10nDhLWalo1R8tmtl14a7YFNEM36SCnwl1IJJj8SR+Y+VFPEHEdtdWbrjCi+WxMISZB85GnvUnjvgli6Cl5Ql2D4gIk+fWhzsmw7I07tCleLodAPyrEl9nymVgIIIsckRuY913xSZxB4qcUVJymdR/fOmN2Q4ihtxIOVIOYkkx8Innz9Ki9rHBSLZxL1uAG3TBSOS9Tp5GqNlIYts8eMQUabK6+0fWtxzmYmDu80HPkcAmfx5xI0LhsiEr2JjXWSNI2kb+tQeDcaC75ydQBAP8AfvStcvXHFpWpRKoJk66bD9BTO4C4LKGVXt44WLYNleYESsmCCCNQABoOZNKnAhseS7cRurZu9YTMu8QSpSAkjVJPrHSoWJpVcMutNqyriUncZhqPnEUmm+0Qi8a7krFs04SErVKlgnXNI0BEwkdaetjiDPdpdbIyugKB8jsPI1m4iF8D2ueUQU4JLYtjDq4skFffunIpMZQkCc0/iiDI8q62GHM26ChJkJ0nTxHmT77CrPtqwkIUi/YORZORakkg7GDIPNMpMb0vLfieEgLbBjzIB+Q0rYb/AH4w6M6JQx5BTUycPbS7+0dju0czoIHWtOG7tN9eLUhMtsaNqjQqVpIG2g196ArrFbrEYt2Ufsx4g2iANOaiYnnuacHZ3w39kt20KGZUFa4I+JW+x1AGgNZmIj9naXOPeOgHQdUzGzRWHEuI/ZLJxaRJQgkDqdh8yfpSg4BzLeeUTD58Ur6Hc685o840xkuvhlB8IGZQHySD9TQXxSFMPIeQMpylozrmkSPlt8qb7OiDI/F30S08mZxYol/dh+7e7qVJaRueZHxGP72q67MuIe4uykmW3RBG+2x9QdfQmp3YpgqUNXN9cwGUjQnmUyVH0Ex61U49w89bXoct2FlLgDqAhBUElWpTpMAE6TTMxa7NCeY08wrNZwzmCd9jdZlaGl1268FhbYvm9FIGV0ASVCRlMjaNaIWMeLLaVKaeDpTK0BtRTP8AqGifSTUK4x5y/QtpxpVtbqEFalAqWD+FI1SR1rGwcr8OMzh+fdNOopJM3KQkDvOQrKYjnZ/hoJAUYnmpz9BWVu+1xfgQOIOqHOK8OLjXejdrflmBIBidTETPSaBFmmq7pmSsglWkTy/+p286WmLWXcvLb/CfodR9DRYXaUgQOsUoddrO7U0tK0KKVJMggwQfauNeijphPD/832xtgotrNxHwbgK6hWxB+dKLHsUVdPrfUkJKzMDlp1qCyglQFTri2gClYMJFASWc1D5LItEvZ5hl59oD1s2HF5VDx7CdCZnQ0U8c32IOuItXEttZtVIQrNI/1Rt5RVD2f8bi2JSomOnL285pzcOIRcqTdkbo5jUHpPlrWbO5wxFvYNNiisGm644Tbpw2xSgkd4EgqV1MflSQvbh5m9OJNJIR35IPIwfEk+o/Oml2vY0kWhToFKV4fOAZrzgDC27nA0NOg5VFyZ3BzmFCfaPKqwyZAZjqCcvpzK5wJ23Vjf8AFrVw3DKs61tBYABOULGhVpoddt6CeznFsgdZVAWFkpH4kiAqNOR5b60S4fw4zbOJbYTlCh4idSojWTSx45wh3D71LiVkpUc6Fj7pnWOUjz3pWCKPEZ4Qfe1BPgpJIpxRXxlffaHEMAFQB2HU6aelU/GXZ7dM2zaoBQnVcHbpmHl1FGHBXFbNwkOLQhL8QpXUclAefMcjR2xiiVDKqCDpUx4o4YiIisu981UR2S7dfNOH2JXcJbG4CUe8j+tX/H/GP2twWiVd1aWoyoAE51IGXMdt9QByoqxDhBNpixebB7lQ70RrlVJlPXfbyMUoMTczPOnqtR6czW5DKJXkt2r6oeU7LbDHUpczK5AkevKjHh3tJctGy24jvmyowmcpBOpIMHc7/Ogi2ZKjAre7V4omYossLJm5XiwuBIOiK+Lu0py8b7lDSWmjuJzqMHTWBHpQemvAmmDwL2bqcm5u21Jt2xnKTIzga8twdoqgEWFjpooK1FxVXwfZryrdKwhEgAEgFZ5b6ZRzJptcMYQspUlb4U+kggJUdExsCN99zpXW3w+3KWw7boClDvQOmvhCuRgRoOlTBdBuEtgIk6ZUypZ9th5nSsPFYoSO0CIAW81RXPZdeO3K33n2dT4R3ZJAE5RuNq5vdklqCF3d0tcbpBDaZ56kk/Wqvj3i7FftSbJsHMsAoya5gR6ASKJcOwtODWhddJuL95OoWZjnAGoCR1rQaHloIdQrTa/kgEMaS8haXHG2GWrSLNCwtCQEJaSCsHXZRiCZ6miG3RcOEgBto7RJUfoI+tfO7Cl3T6lLVDrjhVmjZc19F4Nfd602+QUqUkZk9FDRQ+dIY6HgFp3ve0aN2awh7PcpW4m7BOU6FHwKHIiPF86k3N+wEKQGgF5RlOUyDI5n+9KIbh8pcClDwuD6itMXwtLqMwjOjVJ/T3pfDloxGe6A5cq8l0gJjICGUMqgaD517W5Kxp3D3/j/AFrK9Z7Vh/1hY3Bk6IEU7oOqRlnyG22x1pd4+/nuHD5x8gBTBul5W1BUpEFz0yg8usSflSuUZNLQDcpyAc15Xoryt20EkAb0ymVa4SzK/kB71M4ks1sKShYyqy5o5ievTfajvgjBENWrTmSXnDIUeQ126bVG7ROHnC8zcGAJ1nyg/UCssY9rsTwuWvqQqOjohxVt2X9lDbrCbi8QVZ9UoPhhOwMg5pO9HXEVymzt0hmEIbASE8oqs4Z46bWyZWhJGikDQJAHKdxzpddovaD3mZlozr8Q29uc0g7iYuTIQd9fDyTNgbIZ4x4sXdrMqlMwB0H86Y3ZZxmw1Yd086kEKO+h1HLrtv50ouH8JN1ctMJUlBdUEBSthPWi/AOB1IvnWXhmFsrKpQGhI1ETygg1qYqGJsGU6AdENrqKZ7mIDV4TlgR/3bHyqh41w039kcgJKFhQVG3Ix1kGIrh2l4uWLVvIcpW+CI5BGvy8qncL8Ti/dt7duQJDrh8kawdNs0Vg4eCQZJmDn8P+7IriNlWcY8J2+HMWjiSUEKSl0yZUMupA/FodqprbtMAcWlCVKRMN5j4o5Ekc/Kintut+9QnXRqVHyMRO+vLSlfw3bIcvLYJQQIGbNspQnMfTYe1bIhiliLpe9VoFm9E0LRT93aKW54FLSrIOggwekx86GsL7PrcH9oStW8KOUH9DR8EDuykz8JAIGx0Aj9KDuLOJ2rQZEQ46ofD+DzM0Ds3M5jnN0BKBiHOLg0IH4uuWkvKaYaS1l8Kin71D4RNbPOFSlKO5JNdGrRRKfCfGYHn6VtDQIjRlACJuz9HePdwpsLQtQJnmRsknpz9qeK70LcFsk+BAlZHONk+np0qBwhws3ZW2YxITJPprv5VF4IZWrvHlwc4kHmConTXmK8vjJhiHZ27DQePU/BNsbksfFSuIcOKwtwOqQQkBMaySNB0mTXe1sBaWwUnMQFpzEkkqnTMZnn9DVfimLAvtsp0JJWoeQlI/KjB5kO2a0Hmkj6UrFbzkdsQSpOmqqcfchDd2ygLeZSsoEwFHKfCfX84oVtcTF0gXKwVrdEzyHIpjlB0o1wRGZiEqBI1HqP50tMfszhbxeSlSrK4JJSNe6cO8eRrR7PmOUNdz29N0riYy4aIb4o4UNuVuo/dK8RjdKv0B1pr8NXyn2EIUR3o8RiIV1gjQ9aE04v3rJKWCW3IHjMAj61pg3CzwaWG1hkJcBAUSAhJE5kr2PSKbxrWysp5rVLwPc06ao94txNTNktYCe8bKCM22qgCPcE1s/jrLbSFvK7lKhOVzQj0G5oIbvGm3O57929fABIJKW0wZkaEkzzruOH0PLDtwZWDyGb0zZpKxGmppePAcVoBvTn1HqjuxAaVcntSw4f8AWc//AJL/AJVlTkWQgQi3iP8AJrKt/TR+g/7BR7T/AOvklBxE6U2zhHSB6KV/KaAKKeMMVmGUGQNVx1GwnpuaFq2IhTdVWJuVqyi7hPhtLlrdXbgUQ0A20B955yAkecE7edCjTRUoJSJJIAHUnanT/h32Z2yw1EKSwg3Fz/E4r4eegG8elCxMuRum+/oPyvVHaL3U/CsPLKWmzp3aEoPsJO3Pegfibi77ZdhtOjTIUPNZ0BJ+UfOjXibGjbWzzgJznwo9Vb+2UGlPweW1XSe9JIUdR19aysBHYdiHjbb7qJSSCBzRAOFH3HEOMBYRspY2E/nVJ2g4F9lvFIAhKkpWnoZGsdNQdK+iWkIVaKbQAnTwpFLbtYw0OWDNzlBWhSUqVzykRr/3RRMNjjJK3oR+WubHkZXRKGxuFIcQtBhSVJUk9CDI+tP6wT3q3X/DLqkqVl80JHQcwT70g8PTLrY5FSfzFfQ3DyAWirKEpzR8tB+Vd2w6mAdVeNL/ALZX4TatzrClfp+lFfYPhSEWztyUFKtU5ifiGhkdBAAoF4/Qu8xVFu3JKQhsDoTqfbX6U2OJVDDMEU2g5VBrKCNPGoR+dFhpkDI+dX+eq48ylNi96cWxBbPeOSt8JbSkSnJMH0gaydKYuK8EW9t9n7lCk9zLeZSt+pjqVTVV2McJhKft6iogpUhAUBqVEZ1dYEQDz1q/vMU8S2tVFDhSJ6QCPbUUvjp8oyM5KoFBa3Vg4tkKRMhewHT+ppU8T8MXL12twIzIcVIWNhHI8wR0pzYU/kaQ4NQZCjyzZiDp61U8fYetxkvWiy0uT3uTdSYOsbSFRJ6TQMBi+C7guUPhJ77d0DW/AbFo2h67zOiRmSlQGUTuPxR0qzwzAU3+IpdY1tWgA3lGUGNSTP8AFod9jS+sMMfvLkNFanFZoJKs3ONJ0p+2eHjDrTXUIAKyNzOw6f0rSx05jGVmpPyCrFFXecbpVHGmPdwlq0SfEsQT1AGu55/Wr3BW0t2rYEcp9IpSLxtV3iinkwQ2kgaclSkaHTnvTg/w8C3QhI2TvOvw/wA6xsRFwmsbzok/ngmgbS6uXScUdj7iQYiNDsPPmaamELKmVSnQp60nF4239qvEmQ8XkEK5ZUgAp8jufOm7w5cApAHMVMreHLET0r5Ko1BQ7wVjB7xbRGXIoggxtVxiGGoWldu4Fd2pUtqnnvp01mhTicKtMSLgTDagMxGmqtBRthOKoeQEq1BGlUkZw31dA6g9DzC5ptC54aXZtoQQXQn4VEwmP4+avIabb1zccS46yXHApObKU7IBUIQQgaAhcDWd6I3MfDK1MXEqH3TyKeVL7ibFre3IAKSHyUpVP7ojYkb7wQfKtCCRsxLHA5iDR6fbxSsjC3Vu3NcuInPsmIM3UQ2slp2RoOQoxKgPhObTQjbWq3EsITdspU5CkPI1E6BxOiiPcTVTwNibhbct3JLtscp01KD8J8624JS9geee/mkJGUSOn0RWH1dayon2Zfn9KymM4QaK+e7kiTtvXCvVDXWu9lZqdcS2gSpRgUK6FlbARn2W4YgOO3z/AO6tE5hOylmco9t/lRH2arXcKurx4BS3l6nn1geXLeqDjq9Ra2rOHMkHKM9wRzWYIB9OnpTA7P8ABe4smkqkKV41AjYnWPyrz+NlJhMh/wAzQ8h++6Mz6Kk7VkgWKQCfjBj10H0n50rMNTlIWORo/wC125lTLYUdSVFMdNAfnOlBOHIMqRGogxT3ZzawwvmgTOyp59n2KhxBJIUZgnflIA8oq+4hwZtxh1opGR5Co6JVEg+WoBpJ8FcTfZXy2owg667DofrTV/4l74NMtpLhJ0ymYjWVT93l71lSxuw0hAGl20owIcEicDtc1+yk81iee28RvX0TwlYIVaknROYmT+Ef70o8Y4NXbYwtKUwkAvIIEiFaQY6KUR8qYbd66Mlu0fDl8XuY/nTmNkYXszaitlVoNK2Rglq085cJbQXiUqzQO8EiPUCANKFO0q5N221bJ8ReebQke5KiPIRvUpV0UKvHYU4pOcpSCRIbJGX5V04Aw5y4Kby4EqgpaCTKEI6gHWTtP86Xadc/TSvHl6K1IoTbi2YQy2AAhITp5D+zQLi92AH3uQCiT/pGu3kKJ+K7sW6FKBJJ0Snqo7fXlS740ue6w8ifE4oJ9Z1P5UnEx0koB5mvuVLqRfw1eg4Mwokk5ST6yZ+tSMCvxBUpQUDzkEfOonZc0leFIkHwKWnX18vI0n+IMVWy88w0shCVqGh3En5aUf2P2mZ7QaIK7NlCY9tjtt/iZfSEobkJKhEEjnA33rTtR49bXbqZaVPedJ19uQpTMYgsIVlETEq3j06VwQhTi4kqJrYZgWhwcTt9kPNor3g4qLvhSpR266DxfpTjs+MEraKYVmCZkCUhIHilWyVabHehLs64dXbKdU5lClIGUBUkA9YEAnaJ2mrbiu3bYsLlDKQ2MkrgRmWsxEjcxWbjZI5cQIwNdr80RtgWUpF4vmulu7Bayemk6fSnlwriZLaFg6Eee40pIYRw9cOqBQwtw7gZTBjry9jR3hnE73fZbhKW1pISpIgQRpyOlM9p4fjMAZu1UY+imjxLgIvGf4wN+vrS/wABuHLdxSVE+AkQTlUOkzp76Uy8FvJGtBvH2Dp+2N3DCkpUZCxyKkwdtdYPvSGGLZ2Fj+a6W2d4KFxJcKvGiFJWhwEd2pGunRR2+VAF1wUskFx+J0JckED3py3HHL2X9iw2mAPiSTJ5xBFQBxVcveFy3tFEj/qZkpPlMKitmJnAZTB+eaVMmY+98l5wXaNt25tUPi5DaQ6FbQSTnT1jmKG+I8MuG7pq7til0uKDa2WDqocpA1PqdoojbxS3sSH3rJFu4sFJVbqC5B00EJKp0O1ZgeJ2Tbbgs7sJddMBx8HvEeScwAgT9aGyV0RdnBo6/vsrlgeQQVZjgN06lSBPIq1HkfOsoFc7L7xRKjiklRmcytZ/76yr+0Q/q+R/Zd7MFXcWdmRQCthQcTuZ0WmeZAGqd9fIVD4Jwg2yXLpTZccSlWRPSN1Rz019hVirtFUvwrUWzA1SkE77az5cq5WHaIG3A8tKXO7UUBamwlZSr4/ghJkAbigD2h0eSQefU+CYocigOzbXdXSQo51urEk8yTrNfSK0hDcpAGm3LTQCPQUE8McE2S7lF3YrcUhKvGhwRkKkyMvh1Gsb0XcW3/2VjvCAcgKo5aSRt50l2k7jPaxnL6lXZoNUo8dxBKsWUt5JU00pKCnyGpj86G2cQz3i1jZxaojTQnT6AVopSgyVqMqXJJO+tVjDmVQV0IPyrdjiDAAOQpKHv5lccRWZSpCjpy/UfQ01+zHGh9nScxUQYJI1Ecj+dBHFNpntiv0UPbf6GqHhHiV20fSW1HKogKTyIPkdNzSmKhOJgobg/RTAaAtPjjhaO8adnUoIUfJJzAfOoXAtyFBx7QzJHoNv51W8TBRaVmUVKCcvQSvpHQaTVtwnhRbtVHnkJI5bfOsgnO2zvYCaIpWfD1kh5p3SSvvDrt4iedSbG/S1aoShISkJAASNsumWq3gO5/Z5eidfl+c0GcZ8Tm3tVNoMLXm110BJ1HnOlUY176ZH72Yj+V19VZYhiYunxsUIJAnbMNzvy296DO1W6yi2bB/E4QPZKZ+Sqvuz5ubZsnUkLWfVRGpPSBEUGdp1x3mIKSJlCEpM9Yzf/KncJEBiso2YFV2yLOzziVSMNvG0fvJzo8swSk/JWvvS2xq2Ul4ycylak66knX60WcC8N3Gcq0S2UkK1mZgiByM/lTCtOzRhKkvPGVAyMyQr6ERTJxEeHmdzJ6KMjnUeSArTs1uHmkNNJGb41rO2o0Ej8qrxg4tCUkBx6SgCNAoaa8zFN2+4kbtEFtoQU76fnFA/DOEKuLhy5WAZVKU6RKjpPTnQo8Y8tc+T3Qqvj2ARFw7Z9w0FLkqIzHrPIR051Q9p9glq2t3VrIcUTKATBnUadQI+tE95eBspQBKlKiRtpqo6n+9KgdsGEpesO9T8dqtOp5pV4VT55oPzpPA2ZxI/TNsiPb3aQBgvae9aMKaZbQSVZs6yVHlpExUHHuInVhKnGkIdX41OBMKUPTkKGkTIjer/AI1t8jzfjW4VsoWSrkVDYdAK3uFE2QEDU2ga6DorrC+1q5ZbyQhcbFaZI35hQkbVU4px5cvPpdzxlUFJTEJ2gyBuDqPQ0NV7Vm4aJjszWi1YkkUU8eF8cZu0d42kyDlcb5onn0yk6g0S2OCl6QQW0J3n9OtL7sr4Lyp/xG4cU22mciEHVcTOeJ8PlVn/AMcHFHXGGFli3bSCAkELdlQEZh8CeuxPXlS8kxBc1nLc9ED2cA2VdXeLM2qHVBlToW8lhqAXFEJlSikaBOvNP6UA9rFiWHmHkqCC6lUoB8aSnL8UaHQgT5GmdxfiCbO0bWhCSW1AITGknT6TPtSo4pb7y1U6TKswUSec70vhHF5D+RV5HtY4NpVLNivKP+bA0GmunlWV6nC1ESDv51lbGUdEvxPF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data:image/jpeg;base64,/9j/4AAQSkZJRgABAQAAAQABAAD/2wCEAAkGBhQSERUUExQWFRUWGR4aGRgYGR8cHBwdHSAeIB8hHR4cHiYfGhwkHB0cHy8iJCcpLCwsHB4xNTAqNSYsLCkBCQoKDgwOGg8PGi8kHyEqNCwqLCwsLCwsKTQsLywsNSwsLCwsLCwsKiwsLCwqLCwsLCwsLCwsLCwsLCwsKSwsLP/AABEIAN8A4gMBIgACEQEDEQH/xAAcAAACAgMBAQAAAAAAAAAAAAAGBwQFAAIDAQj/xABDEAABAwIEAwYDBQYEBgIDAAABAgMRAAQFEiExBkFRBxMiYXGBMpGhFEJSscEjM2LR4fAVU3LxFiRDgpKiwvIXY5P/xAAaAQACAwEBAAAAAAAAAAAAAAADBAECBQAG/8QANBEAAQQABAMFBwMFAQAAAAAAAQACAxEEEiExE0FRBSJhcYEUMpGhscHwUtHhFSNCkvFi/9oADAMBAAIRAxEAPwC0wbs/ssO/5i5eQ64NlOKCEI5GATB9TVdxT22Ms+G1JfVPQBsbbGMyvbSk1i+OP3S89w6p1Q0BUdvQbD2qvofDF2VUNRXxT2kXd+nI4pKGv8tsQD/qO6vyoVisBr0UTZTssAr2a9rvhzIW62g7KWlJ9yBUE0LUjUr6U4UWBaMqkkZEQT5JGlCOO3Kbl19AUCUAAiRoSRuBrOnOmQ3aoDSUR4UpgD5ClJh7iW8QvPF4UKA1184n3rx8LLc6QbgWPUo8p0IKFsFxBTRWwSEoJ6ayTrJ50QYZg5dfSw2dVarVySnmflQ0jDF3d5lYSSVLnTkJ68qbFzhaMPsVwf2p8S1DUk9PQVr4ydsNZfedy8fFIth4lPdsgvj6+C32LVv93bxMc8vPyJqYlrvXmkRupJT6gEzrQJY3K37krUoeKd/Pb1psYDw6qG3iTCQIkfFyJjprUYmsPCATrR+K5rC6QKi7Qm+7YSiYC3tpjQJj5T+dVXCfEpt1FJJ0+6doHnt00qb2vXGVq2E65yqPLX3qJguFtXTHepUUrRoRGxI68h5mhQBhwY4o0JKPLYfomzgHEKLtspc+E6FB39673uCLtxntjKD8SDqAPz0pOYfjSrR0RJHMnl5Hmok/nTTwLjxtxISTBI2NALX4Y8y3keY8PJWDmyBaWryFsPlBgRKk7FKhOo6pNCva8B9ns3yARnUPZScwj5UxW8LtnJKQAV7kaT61X4lhLYS21cJ7xptYUkgTsDEgbipZiQHiVV4WmVJVFsWQVOAoJE5DoQDqB1k/OrnDmStQ05BI99T9BVBi+IrvsRWkAhIdUpXUJQdSfYUc4dY/ZrN+7cT8LaigHeSIny5fOtLES5Ggn3j90kMOS7z+QCVfFt33l05BkI8AMzomqWtlrkk9TNa1pNblaAnVu24UmQSD1FXtpxvdNoKEOqCeUGI0jSh+vZrnMa/Rwtcu11dqcVmWoqPUmuVYlNMzsu7LftkXV0CLUTlTMFwjTWNQkH51D3tjbZ2XAWvOxppXeuEggQkg9d0++/1qj4q4gUFKtWiQlCikkabHlRxgr9uMbfZtp7pLcCJypKCCoTOvlQDxJhynMTugIlKyTAgcuRrOgt2Mf4taQhPa3KHv5Whnuj0r2iMYL51la3Df0QPa4+q78QJw1/Mth11tz8CmiUqPllPh96Ei3Vrb2gAMbcz1rT7LPLSqDQUjNcBoFW5DWERVizYlasiQVqOyUiT/AEHmdKvbPhhpKczysy+aUkZE+SlDVSvJOnnXE0rF4G6F7W0U4qEgnlMGBPWBVknDXLZSHlpgIWDrHIg7TP0ozbbJSE/ureNAhISdfwp5q6qVJqg4taQEtobSBJUVK+8YgDMTy/rQ8+Y0qCYFwATye4lbTZ9+VSggmZ35mD66UnMLKrsuBpJL79wSqTsiJG2g6E0MpxB1DKm+8UUH7k6e08vIUedi1sS665AlICemUHUn5VlHDjBRPku9qTRAmOVMnhzg1NlbqUjL3hTquNSeuvypZ9oHFS1IUgTKjB5R1pw45jKUJAB0iAK+c+IXg7du5t85AOsgf6SKVwUbZpy865efirSGhSt+DMXtWrd4XCEqdWoBkhAKxPxeIjwgU5sKzvW4EBMCBrp/e1fOqWAhSCfxCeXP8qeWE8UNsJSFQGVIlGupjefOj9qRB2U9VSJwAJVB2m8F3F020toZu6BCk6fOhLgF11m6UypBBIyrQrSRprtTA434+VYhp5jKsOESlR0UmDsRsdIoPu+Nra9UHjmtblPwqiW+uUwPhJ5n1osDC/BhgHIhVeSJLR/edl9ncEKK3GydSltXhP8A5Ake0VzxTs5ZabCWApK0jRWYnNE6GTodtaq8H43B0cIStI15jYaz0olZ4m71IQPGVGEhOpPmI/sVktmxMNMkBNeqLlY4U3RCuA4ldIMBK3MioWEgnLHI6HWrpV8u4WkqJbbBJUvNEFMyE7EqnT51P4/4xRhtscuX7Q6PCD1iCpUbxVZhOBJTg47051EqeSYAlZWVAifukkaHeaZlw7b4lVqqt6Kn4Z4YTbPLuUvB9u5QSlSkwQsq1G53Gx8687W8Zy2YbBH7RWUg6mANPTrRzwwy260WirVtZSSnTVJiI6TypTds+CuNXCFRLYT8U7knpsIECpgjdPimyP2H22VnGm0lkRXlbqdJmtK9IhLK9SKyKN+zbs6XiT2ZzM3at/G5HxH8KTsT1iY9xUEhosrqXfsw7ODfud89KbVpQKiR+9I+6k9NNT+uxJ2ndqgE2ViciUQlTiDpAjwojlyJrXtQ7Q0tNjD7ApS2hORakfdG2RJHPQ5j7UoYpZjTKc79uQ+5Uk8gjXsnXF8nUSQU6zzB9uVbcfXX2bFHylI8eUnUmZA+R8q4dlKQcQRpOhP6frVj2zYcr7b3oBKS0jMem4En5UqH5O0fNn3UOYHsojRDn/FA/wAv61lUgZPSsrY4zuqV9ih6Jl4rYYRqlDj6FE7tpzoHsYJHpUrB+zdLykK+2JWwqYU2iCoJ3HiMIIOhnoaqcYwlIlbYA6pHLlp5UXYxartMPt7dByrUnICN9TncVyOxyz50iH90ZSqRuDrJGyHMWxZoqcZsmg1bgwcvxOnaVq3KT09zvFcbdAGsAkfdJ0T+pSCdJ6V608lsZEhKlcygb+33R5e/OplmwpRJU1KPvT4CqZ0E9Ov51ziq6uPVcLVYWhRJSlIG5EqMblAO6ttSedUfF/71tCURKNtZ1O5PP8hRTd4OtOUuqS2hXwgeMCekdK5jhpLriXHFHKkBJywCQCY3kD+gqGuANqw0NlBONYUphtoEhRUDJTyPTrXLhbHTaXAWAVJ2UkGJH8x50f8AFLFs0ypKm4JHhUVFSjOxk6GdNgKWlkx3tyhCB8SwAN6J3ZIyHjRGhkOvgn5wkybxZcXm7tOqUqH00031pV8XISi+XPxhRJ8wT+hpvcPuBhtLYBCgNaBO0JpNziKAE5MjWZao+LMSIPXQV5/s6ZvFIAoa/BMStJaHFR7O2Ydbh1IBGuY/d9KIbe1bXagLUFJT95J8aOijP6UANvme6VrBieZSPLnyos4XbS5LQzKOYEATGn4jsBTOMiIbmzHQ2gQvIOWrtCHG9uBcG3bnuWgCCZlSl6lR9SeVUdzgLqEhRQopP3gJT8xt70S8W+G+uEb92Up1MkgCd+ZmaJezbiEt3AajO04IWkiQn+LbT+ta0PdhafBUklIly1paA+GbG8feSxbEhRI30AjqSI2+gr6Du7tnDLRLr2VT4SESlIBUryAAkE/OgniXHHEvqWAbVtEZEAAKVrotUCcx0AT/AGLbCsOcuFfb7yQoj9iwrZtP4yCNFmNuU0rMc5vkOaO2TQgIPx3gK7vX7VT689xcrUViRlaZTED2B+ZijTFOH1tOTmhP7O3YTmJhCEz56mNz0oswpMeM/EoDXoOlUfaFiYbXaj/9hP8A6mkpcRxWU3l80VoLRqhPh7EHLK6cZcBk+MHlJ568pphLtGb5st3CQscp5enSqDiMozWjy0jIpRZdJ/C4kx/75fnUOzcfsHO7WlS2lElDg1CegXG2nPaki8lwkbvV11/lSNNChDjLsYcQ5NtqnkAJ+cag+dLq5whds6A+2oAEZgQdvfnX0XhnFHeqOVU6mdalcVWzTzEraQtWokjUe8fSnoe0nA08fuoLQRolHg/Adpia0i0cKAIL2nwJ9DzJ0H9Kv+0PjRvDrZOHYf4CkQoj7gOpk/5ipn3qdiWLNYLhyWGQlNy9JiZOY6kqPNKdh7CkdePKW4pTiipSjKlHUk1pMbxjZ90fP+EJoy90Fcd/613sLXvFpRmSjMYzKMJHqa5lmZygkAUWcHYMw9eobUkLbW0SAfxAfnNNk0FVzwAibsp4YUzfKLikKSEDVCpBk6a8tqPeO+GjcqZZyZm1qyqjcBMK1PIHahPs7s2msQu2mgQlKUbnmkqnl1NMPH8jzLrXeuNOBtTiFonMMsagD4j5dK85iBmxnjpXwTETjwgSpjfCiAANBAiA2I9tNq8qiscRuFNIULhhQKUkKlYmQNY5TvFeVWmfoP8AsUf1QhYYYrvUBwJQgjUHcpAzeEbmYGpoixm1ZJQpbZlSSlIKjCdQSJmdZG28Cq60VLomZhRJPORAjnGv0qwvVqdgKPhyhUGAEgaSFcthI862IwALcsVp0yhDaNPhSEDWYEbHmd/nXVu2lM6kmdDvp+Z/KtEu5mtFTOmeQdJk7fnUpIIVtmAAyhO0mNT0FM0Nwu81zWolBToQqABtz3+ldcNZKirIrw7QSAo79dDFYSXCCpJO0qQNQBPw9TVh/hqEJKs6UJgmVwn5md560IhVKW/GN0px4oIIS3pChGvM1cdjnDCXHlXSx4USET1019aHW2nLy5FrbnvHFqIKwZQBzVP4QOdOW0wb/D7dthsEhIAKhzPMn1NIdqT8KHht3P0/lO4Rhq3K3xO3ZSFLSPEOlKbixC14i2EjMtbUAJGh8X9fzoy4mxwoabABhbiEEnYBR1P6VUm5aZxZuYMASSOtZWBJaS8DcH5JmWjTT1Qpi2GLaeQtSYKFJO28+H5UX9lWb7FJJM5h5wCKJuK8NZfYKymFBJGYDUTsD70BYfiv2DCg1ql112EkRABAJEzI2y6TvFOyvOKh4YOtj7oUbOEaK94p4OFyt161ae+0KdSCSoZCFaFShEpAjl1o74L4Lbw9vvDCn1gBbhjlvlHICutky4h21fU4GwtvK6yrTXcKR5kxM8oqDxdjS0sPuoQpQSlTbY5Fa9Ao6jwjc1UvkcxsRd+ePkinKDmpDVzxexdYy2paQq3YOWY0LgJhZ5KCTqD78qPsVYLzyUNrBT8bhB2QeQPU9Pekrw1grqwEJQomYzbTrsfXlT2wDBvszCEEyoaqPMk/3FOYpzY4xEzdLQhznFztuS7LbUDA25UrO1fGB9rYa1hvxqj8StgN9k6nTmKaGNYwGWlK0kDSep2HzpDrwG4vcSU2hfiALjiyo8zqdJPlHICk8HFHxC4nQBMOdyTc4cw9u6tS24orC0ak+e0dDXbh/EshVbOqzONkgFW6k8vWKHOGOIe4X3C1ZlNeArnc7aAax0mpnaBww8+E3lscjjY1AMHTnI2oLYrJiJrcg8l1/wCSn3XB9u66HmlKYcmSW4CVf6knQ+0Vyurj7I04/eOd53MlAAgR90wN1/lQXw72jXZBbNqXVpmVAFIgczy9TpNBHHXGK71YTslPxAHwlexI8o2piDCTufllqhzUOLeSq+Isfcvrhbzh1VsOQA2A9BVcGDBJ2rq2yEjMr2FXNzi7JtO7QkhU6yBrW/tQCXc4iqFqrSy62kLiEn8qZnY32duOOfbHwpDSAoITMFZIKTI3CR7SYod4atVX6mmUp8LcFxSRyH0nSnRieMm2YQy3+8d0Hl1J9BWZjcZwv7fMokTS4EuCDezLh95ty6fUP3ioTmJ2BVr13ojt1uO4ihKhCENrQYVoVLTr6wAJ9amJuE2ttPJImf8AfoPqajcEL7xSlncnNqNpH00gVhMldLLxj5fb6JjLQyoXGFuI8IcWMukAnSNKyie64ZClrPVRPzNe09/VGBJ+zFUK3ktBbipSkCJOmnP0qRgOJJxGwCVtpB1yhRKREkJkp1hQTr+tLfiPGrm7bddSju7ZuCUiSBJCUhSj8SsxmOVGWB3yfsKFtJIEIgpOwQIIPQ5zy61slmiWDeG21R4lhF5b3SQwwG2XPDCQI6KzKPhUeYPSOdGdjgmZRlaZygJJSCM23iAUJHuDVi3iKMv7UBTagFDNsCegOs+YiK5PsJb8SEBbY+OVZlJPLf7u2optoBF8lR0pKBuMbnFLTMUKQWJMOMJOnqFElEH2pb3F08+vxqcdUo6AkqJJ6D+VfQNk8HlBLiUa8wAFEmdNImfeu3CnAdrZPOvpa/aFXhC4Pdj+EcievygUCaUQsL6tM4d4fpVKu7KuDzY2xdeTluHtwRqhPJPkTufai53EEpBJMDfU7R1mul3dpIJ2NLDj7FlqbeZaUoBtBW4uIkbBKTz13968mRJi57vfn0C0S4NCYhwZu7s1haZTcJzpVp4IHgUOhGhpE4piKvtBzq/aIVlUf9JjMPUa0/eHMQC7BhQ0BZRH/iP5V899otj3eIOhP3lEj3g/rWzgsgeYhyH3S0otwT/4fuEOWydNFJ585HOd6BON8JSp60GhQlWiE89zGgnVQEneq/hXip1NuhCU5nUBKUiDCjECY5cyaJrNBdvWw4UnukSSnbvFmfDJ2A9TWcc+HfrpV+v5aMCHqS7eqexBtCpR3bCFBJ5Z1azruMoEUSX7CkLKIzpeGgI0HUenP50H8UJFvibS+TjWSeuVUj8z9KNvtne2+dOpRB2nT/aucMziDuQCPTdQCuWE4I3b+JKRPWNY6DoBXfE7xDTZcWsISkEqUrQAVExDHm20Z1rSlMTMgab6UDcU4deYmzNqkd1mzAlUFZAIzR+EA6A89a6NvFdlO3UqTou1vjhv3FKjK02o5EzOb+I+fQdPoqsTuyq6feQpSIUUgpJSfMaRzprYJgDlowW1IKVmY8zAAiNIpddpmFNWa2rdsq7wo7x8k6FStdPr9KewJaJ3NA02CDICQKU3gXHGnHFIelFwJLbk+Ff8K52UeSqcWA8RoW2Q4pIjRQBMDrvvXy/ZIWpaUonOowImfpTaWAi3SS4oXSyG0oQQA6uNJEGBG6tOXWi43D04PYdfz5Lg8N7qztV4hLFum3YjK8ZK0jQt8gCNydj6edLG2tQ2nO57D++dT7xtYWo3EpLZKQ2fukHXTrPzqlvbwuHXYbCn8NEImZQgucZDQ25rncXBWqTW1owpawhKStR2SOdcRTy7FeBkobF4+mVLTLYMEJTOh8if0q087YGZj6JhjL0CJ+zvhVGHWaQsAOrAU4eqjyGmwECo6nBc3WfdKZj0T/M6fOteOb852kNqMuKPhmISnUn05V1w+Gmp0TOsgcuuvlr614uaZ0n9w/5E0mOdIW7R8eh63twZBVnX0hJBHzV+VXnB1yVOzrkdH/sCZpfC3Xf4gp7UIUYRJ1CEjnG3WmfwwhoOZEa92gAH1mSK0Zo2wxMj/wAtz6/lIDDneTyVs++cyteZ6fyrKuE24IrKSOEf4IuYL52suKSvCLm3XBU2EhM80qWNT1Uk8/SjzAcJS1asspgkJ8QjUqgKJTPQnceVI2YmDPKndgt6LiyadEJzAg8tQAkx1OYTp1FeucwR6jmbWdOO6pziM6ABkORIASZ0AAnmcxzE6nYVIwFlSJOYH8IA0QOfT3JqIDDqfvQYj6e2nKuTpGcpJWjXwpB8JHUT8WlWhkA0ST7OqtblYQO8QQ2BrKYGUkHWE8idjWmF4wVKIUCCsbmRmPU8v9qj29yIJzjIASpKRry8MkhJJ6TtNU+JWwbKXBn7tZ0k6g9CTt5TV3gHyUBxGq48TcdFpZtWsxuVEICjolJVABnckzyot7R+Fj/ha0soBW2j4U6kgaq81Hc9TrQPj2GBy8s7pK0KCIzEnYoOdIVAgmJ26CnK/cpcYWR+FX5GsaSOLDFrWDXf4LZYS9llUnB1qoYVaIOhDSZmklx8mMR8atnDJ6bfpT6wgkWrAIiG0/QCkj2yWmS7Kv8AMIUPlBqmCc04knmQulvTzWYVj7TfjCwVJJyJTufP0iiHgPFitec6qcVJBKTEagaGRp1pVYOP2nsaZ/ZTh4LYKhAJkGddIjy5nT3pjtCJjInO5qIWhugV72uO+FhXNLggzB1SrSZGmk+1EnAV0C0nMokLTseh2nzqi7WcHz2oUBJbUk7TuFa+1DnA/FgRCSRt78v76UiGuMDZG7tKuaB1UztE4MDFwhYJDSlz/CJ5T91PPpRfw5iiW0DKU7ACIgAelWWLJav7RTJIzKHhO8EbT+tJDFbG6w5finu5MZTJGvPYddvKrlrcXlEb6I2H5zXatT8Tijbg8QFJHtow5kXAdbWS4v40kz6R0iKn8N8QvPJcVlUQ1l1SNSDqrSfup1+Vc7jhgruDePKUtoQW1KACSIkCJM7z59KJhY5oprlcNPmqPkGW6XbgHgZDdt9qdUe+X8KANUjeOudWlS8XVb4ahT10lD144P2TfxBkeU/e6qFe4nxonDWOS7p0khs7NJI0zfxbEjzpR4hfuXDhccUVKUZJNMRxy4iQuee59f4+qGNRmrVGnEDaMSsvtjYIuGYFwj8SRoF+ZAiT0oBiiDhDHvsVznVq2oFK07hSTyI51Z3HDTTOKtJcWlFo4sOoWqMhb+KNtdfBFNxngkxnarb9x6fRXFbIo7Mex3v0t3V3+6PiS1+Icis/hO8DXrTWxO7S0nu2x6JRA+nIVVXvGAUhKLcpyZZK9kpSNJPvoKGru8dQe8Cs4PwqP3tNhzjoecGvPYqWTF0Krz09E00Bq3trV43LinyjMMqUIT4ghPxKk8lmdfaveNH1fZlobzFSwYCZ+EfFtyjSplk0UozkHMrl+ImJ9ddKruMMUdw1BulfGZZZbOwkauK6jTRO/WgQR8XEDKNG7eiG/wB2kGYHf5EEAar8CdYIJmY6ERTAwK3yOMBtQCSIOu5Ez6maV7d+ltwuiVJaTOu5URH1Jmp/B3EkujLIKDmAJ3EHN+lbeLwznguHql4KaKT8NurkuvKEBxwjoqsrJt36CjZh1XziTTJ7KsWzNP2yoIBS62DMifCuPI+A+x60t1kchFFnZncobxK3hRhWZKgdjKTAn/UBXrXi2lBcLaQmst4d+DAAEn3y7nXWubyfAc4Bg6g7RuNI+orraLK1qkJ8SSSfiIjaI0A1j0FeWaTz2VyJAKpOvypVunos06+qpr23hAUhJUgalEfD5xurfXn6141iKVJKVwpK98w0IHLeemu9XN2ypKZCZPw5s2umsaK19I2mh/E8PUsd42kSPiR4Uzr8SeXrNXulGXoo2L4Sp7/lrdIEuIcaE+IjRKsygBJ+LTkBRfwxjqn7EoSf2qVdwsb5TOX3EflUTghlxN0ttxjItpnOCoAq8SoBzDQSJiPOveFOHyMWdWmQzKnVRtnnKkHrzV7Vl4wtkdwzoRqCtXDghmqYLtunKlMkBIjTy/Okl28NhNxbp6NGNOqzufanbeqHn/fKlD22cOuKSm6SSUNgIUNecmY5QTrQMI9gxYvytGcO6lpw+geNR1hJ5xTB7NcUygNqPwnwbeWnWSKAeH/hd/0+1EnCC4uNpnXcjbyG5/LWtXGxiSJ4KCx1PpOHi9lLtprMHRXL+zS6scIaQlSUojUTm3BI0M7kTJjrTXTZoetssafOlhi10i1eKXgQBssGBz+ITHyg1ndnOzMynmPohYoOBBarfhXGe7UW58STJ80+XlR2/hbN6z40pURrrtSdwe7XfPk27RbS3qX9SAo6x/FmMCKMV4heWjRDrRGkBaVDKSdBzkfKl5YODPmGt7i0djiW0Qp1ilDN0lAbbSnOtSQwCPCEwA9r4tZ8W22lQ+0njBpm0Q02jxrUCAI8KozAx0mKs8LwNxLS33nAp3IoApGwOwndUdaEf+FW38SeD570oQkts6kwUpJUY5SYHmKPA/M63bfVdIKbSW/EeMPX9ylIbCTOVDYGuvU7qUTqTVjwdhFut5y0umyHlaNqB+FQ5Ec6PLPhdqxeNy20SQYOeTlnmkHWaFO0xtaLlq8aSUExqBGo1B061sxPaRlboEmX5jl2tVmN8BvMXBbHj0EEDeZqJxCu57tlq4TlSiQ2SNp3E9OlN6y4iTcNocUoJU42kxlGaY1+tRcW4YTiC0NFWRCCFGRJKo2TOw61WWeNlOf10URGRzq3Qb2c4U/eqQ2SO7b1KiTIHpsdetNHiVDYQ202JDZmdOQI/M1DcsmMJYLbShnVqtZGp8tNgOlSeHGFLb71YPi11navNY3EOkeS0aA0PFabG0NV0wu0zKTJhKB8vP561QdqeEOHBnFOKLim384JgkIUrKNgORBNXS8XSkQkAlbuT5b/AJRV/ilgLu0eZV/1GyNPSo7PeYngEblQ/ZfNeJHKyBP7wpzH0E/yqxsnGUkZSAfLmOlROL8JVbNWqFqBKkFZHMSYE+cCqnArsNvJJAIOhB2j15a9K9VQeywlYhTSDzTttsHslISe7GqQfjVzHrWUNNYeqB4iNNorK8+Yj+sq2vRKhSCKJ+zVsf4g2VT4ErUAN8wSQN/WfaqF1s5QToamYDjX2W6beSDCT4hzKTooD2mvSuFjRQdQnfZtT3h5ZY+EbyJ33Ma11tMgcQCrSdEhPTXXkNjUph1K2mnGTmZcSckfxSTm6EExHlUfDkw62VaHMBGgGun9igVSzKo0tHWgtEnSSSfwmdpO8VWPYW40oKKSCRodCkzvl6aadaucNuE+LMBlGpnXTpPNRJ6VpfO5FFAgpUQopGqY5EnefP8AOpLdF3ipHBdkm2trlwk5lr1UpUnIlIjU9JP1q14WcBtg6mYfUXQSI8Kj4fOMsfOgvjzGO5w1zuZSFQgidQVABUGuHCvaqyizabdbcT3aEoGRIUCUiDz0161jzRSPzPAvWgtWJ7Q0WUxrm9GpJ5VsWEqbKFJCkKHiB1md5FJLjXtEeW40WUrZZPjAJGdcHcxIA6CT50wuAuPGr1ASSEPJAzJOxP8AD19KQlw00TRK7nvW4TDSHbIF417PV4epxxlKlWyxMjXIZ1B1mAOcRVNwr4lurTqG21qJHTT+dfRmXwQYVvOmmvrSm42wP7K88q2SEC4ZUlQGgk8/I6VpMxnEbw3bkboLmBpzIm4M4iSUpSpQgp09tD5/Ol12xtly8ZQmYUNANfvET0oLwviN62lAJgEwn8J5mrm3xd+/uEOL8RbTlTlEEnkSBIJ6xG1FhwbsNIXg93X5qS6wmXwXaNtBphr901Ljy98yzpqR6+0CteIsfTd3qGEqlttWZXTTQDoTNVuFNqt7NbGZXerUlevIGAR6ga/OofDXD030KIJ0XOvwg8thrO9IloLnvcdrrxPVWabAKazzmVppsDVahPoNTUPDsKCcUW+PvW4R/wCKv5EVJvrNQW2RB0j5n863u1hkBxQMQUkjfWgwyFkgBGwXO2KFA8i471PerczlQyhMBJk8/Klvxlc/8r3aiSpDmXU9PKjIoFoVPIzvW2YzqQWzMmQPiHmKXfF2KjELv/lwcnORGvM/KvQRizmWYxpc4eCu+yewacfDrxClI8LSSqNtVKM7gAxThv3ENplsBTp+HkB6UkuF7BducywMmsFQ59Y3+tHlvjfcoU+6smQAgHUk8oHmYgedYnabHOktuoOn/PutOKRlUFLvLRa7rK4ZUACYOgJ2A9BJ+VWXFOPosrUrJAIEAGdVHYac+da8NWTgBW+qVkkq8tZIH0T7Uu+0DFzeYgmzCglpKk5+mYTPyBA5c6Ww2H40wbyG/wCfJS92VtrZnGTbi3DhiFJcUdxlUQTt5TTwtBkVoaR3HLaC82lHwJaCRy0T/uaY/AWMl+3SrePAZInw6T7jUTTeOiEeSUDnr6oOHfnBCW/bfwutm5D8y04PD5EakfWaWKFwQelfVfG/DqcQs1NCO8T4kEjSRy9xIr5bxDD1suKbcGVSTBBrawsrXsoFSRSM2eLvCmVpmBOvOsoWawBxSQREET86yrcGNdlK6Yrb5HC2vwkHQ8iOR9KrXWCk/rRJx0RnbGkhKp8tdB+dDMc+lGabFoUZtoKJOC+N3LBZgd4ysjO2TG3NJ2SodY1pw4fi7F4gu2roJBzlBgLRHIpIk68xNfPJVUjDe875vuSUulQCCkwcxMCCNtTUkKHxB6+gLlEhRggKEidxP6zIk1JbfCypGg6AiRtpz3PltUtHDFw1bpS+4m4WJJUlIQrUayJhWvMa+VUGH4g08QELBUggFJ0UCDoCk67flQGyBxoJJ8TmFaY5hX2i1fYAhRTCUzMLBkeckiNa6WPZKlphtLjmYpAJAESees1dWySbhAOUHNJEAaTyAqzx3E+7JUTCUgk+gHWsztGV0dNaa8k5hmBze8F8+dpGIBd8pCBCGQG0j03+tceG+G3rhtxxgKKm4ko0KTy21PXSiLgzs6Virrrrii2hSlKzCNSoyBH19Ktux182uJ3NmozOYA+bav1Bp10nDhLWalo1R8tmtl14a7YFNEM36SCnwl1IJJj8SR+Y+VFPEHEdtdWbrjCi+WxMISZB85GnvUnjvgli6Cl5Ql2D4gIk+fWhzsmw7I07tCleLodAPyrEl9nymVgIIIsckRuY913xSZxB4qcUVJymdR/fOmN2Q4ihtxIOVIOYkkx8Innz9Ki9rHBSLZxL1uAG3TBSOS9Tp5GqNlIYts8eMQUabK6+0fWtxzmYmDu80HPkcAmfx5xI0LhsiEr2JjXWSNI2kb+tQeDcaC75ydQBAP8AfvStcvXHFpWpRKoJk66bD9BTO4C4LKGVXt44WLYNleYESsmCCCNQABoOZNKnAhseS7cRurZu9YTMu8QSpSAkjVJPrHSoWJpVcMutNqyriUncZhqPnEUmm+0Qi8a7krFs04SErVKlgnXNI0BEwkdaetjiDPdpdbIyugKB8jsPI1m4iF8D2ueUQU4JLYtjDq4skFffunIpMZQkCc0/iiDI8q62GHM26ChJkJ0nTxHmT77CrPtqwkIUi/YORZORakkg7GDIPNMpMb0vLfieEgLbBjzIB+Q0rYb/AH4w6M6JQx5BTUycPbS7+0dju0czoIHWtOG7tN9eLUhMtsaNqjQqVpIG2g196ArrFbrEYt2Ufsx4g2iANOaiYnnuacHZ3w39kt20KGZUFa4I+JW+x1AGgNZmIj9naXOPeOgHQdUzGzRWHEuI/ZLJxaRJQgkDqdh8yfpSg4BzLeeUTD58Ur6Hc685o840xkuvhlB8IGZQHySD9TQXxSFMPIeQMpylozrmkSPlt8qb7OiDI/F30S08mZxYol/dh+7e7qVJaRueZHxGP72q67MuIe4uykmW3RBG+2x9QdfQmp3YpgqUNXN9cwGUjQnmUyVH0Ex61U49w89bXoct2FlLgDqAhBUElWpTpMAE6TTMxa7NCeY08wrNZwzmCd9jdZlaGl1268FhbYvm9FIGV0ASVCRlMjaNaIWMeLLaVKaeDpTK0BtRTP8AqGifSTUK4x5y/QtpxpVtbqEFalAqWD+FI1SR1rGwcr8OMzh+fdNOopJM3KQkDvOQrKYjnZ/hoJAUYnmpz9BWVu+1xfgQOIOqHOK8OLjXejdrflmBIBidTETPSaBFmmq7pmSsglWkTy/+p286WmLWXcvLb/CfodR9DRYXaUgQOsUoddrO7U0tK0KKVJMggwQfauNeijphPD/832xtgotrNxHwbgK6hWxB+dKLHsUVdPrfUkJKzMDlp1qCyglQFTri2gClYMJFASWc1D5LItEvZ5hl59oD1s2HF5VDx7CdCZnQ0U8c32IOuItXEttZtVIQrNI/1Rt5RVD2f8bi2JSomOnL285pzcOIRcqTdkbo5jUHpPlrWbO5wxFvYNNiisGm644Tbpw2xSgkd4EgqV1MflSQvbh5m9OJNJIR35IPIwfEk+o/Oml2vY0kWhToFKV4fOAZrzgDC27nA0NOg5VFyZ3BzmFCfaPKqwyZAZjqCcvpzK5wJ23Vjf8AFrVw3DKs61tBYABOULGhVpoddt6CeznFsgdZVAWFkpH4kiAqNOR5b60S4fw4zbOJbYTlCh4idSojWTSx45wh3D71LiVkpUc6Fj7pnWOUjz3pWCKPEZ4Qfe1BPgpJIpxRXxlffaHEMAFQB2HU6aelU/GXZ7dM2zaoBQnVcHbpmHl1FGHBXFbNwkOLQhL8QpXUclAefMcjR2xiiVDKqCDpUx4o4YiIisu981UR2S7dfNOH2JXcJbG4CUe8j+tX/H/GP2twWiVd1aWoyoAE51IGXMdt9QByoqxDhBNpixebB7lQ70RrlVJlPXfbyMUoMTczPOnqtR6czW5DKJXkt2r6oeU7LbDHUpczK5AkevKjHh3tJctGy24jvmyowmcpBOpIMHc7/Ogi2ZKjAre7V4omYossLJm5XiwuBIOiK+Lu0py8b7lDSWmjuJzqMHTWBHpQemvAmmDwL2bqcm5u21Jt2xnKTIzga8twdoqgEWFjpooK1FxVXwfZryrdKwhEgAEgFZ5b6ZRzJptcMYQspUlb4U+kggJUdExsCN99zpXW3w+3KWw7boClDvQOmvhCuRgRoOlTBdBuEtgIk6ZUypZ9th5nSsPFYoSO0CIAW81RXPZdeO3K33n2dT4R3ZJAE5RuNq5vdklqCF3d0tcbpBDaZ56kk/Wqvj3i7FftSbJsHMsAoya5gR6ASKJcOwtODWhddJuL95OoWZjnAGoCR1rQaHloIdQrTa/kgEMaS8haXHG2GWrSLNCwtCQEJaSCsHXZRiCZ6miG3RcOEgBto7RJUfoI+tfO7Cl3T6lLVDrjhVmjZc19F4Nfd602+QUqUkZk9FDRQ+dIY6HgFp3ve0aN2awh7PcpW4m7BOU6FHwKHIiPF86k3N+wEKQGgF5RlOUyDI5n+9KIbh8pcClDwuD6itMXwtLqMwjOjVJ/T3pfDloxGe6A5cq8l0gJjICGUMqgaD517W5Kxp3D3/j/AFrK9Z7Vh/1hY3Bk6IEU7oOqRlnyG22x1pd4+/nuHD5x8gBTBul5W1BUpEFz0yg8usSflSuUZNLQDcpyAc15Xoryt20EkAb0ymVa4SzK/kB71M4ks1sKShYyqy5o5ievTfajvgjBENWrTmSXnDIUeQ126bVG7ROHnC8zcGAJ1nyg/UCssY9rsTwuWvqQqOjohxVt2X9lDbrCbi8QVZ9UoPhhOwMg5pO9HXEVymzt0hmEIbASE8oqs4Z46bWyZWhJGikDQJAHKdxzpddovaD3mZlozr8Q29uc0g7iYuTIQd9fDyTNgbIZ4x4sXdrMqlMwB0H86Y3ZZxmw1Yd086kEKO+h1HLrtv50ouH8JN1ctMJUlBdUEBSthPWi/AOB1IvnWXhmFsrKpQGhI1ETygg1qYqGJsGU6AdENrqKZ7mIDV4TlgR/3bHyqh41w039kcgJKFhQVG3Ix1kGIrh2l4uWLVvIcpW+CI5BGvy8qncL8Ti/dt7duQJDrh8kawdNs0Vg4eCQZJmDn8P+7IriNlWcY8J2+HMWjiSUEKSl0yZUMupA/FodqprbtMAcWlCVKRMN5j4o5Ekc/Kintut+9QnXRqVHyMRO+vLSlfw3bIcvLYJQQIGbNspQnMfTYe1bIhiliLpe9VoFm9E0LRT93aKW54FLSrIOggwekx86GsL7PrcH9oStW8KOUH9DR8EDuykz8JAIGx0Aj9KDuLOJ2rQZEQ46ofD+DzM0Ds3M5jnN0BKBiHOLg0IH4uuWkvKaYaS1l8Kin71D4RNbPOFSlKO5JNdGrRRKfCfGYHn6VtDQIjRlACJuz9HePdwpsLQtQJnmRsknpz9qeK70LcFsk+BAlZHONk+np0qBwhws3ZW2YxITJPprv5VF4IZWrvHlwc4kHmConTXmK8vjJhiHZ27DQePU/BNsbksfFSuIcOKwtwOqQQkBMaySNB0mTXe1sBaWwUnMQFpzEkkqnTMZnn9DVfimLAvtsp0JJWoeQlI/KjB5kO2a0Hmkj6UrFbzkdsQSpOmqqcfchDd2ygLeZSsoEwFHKfCfX84oVtcTF0gXKwVrdEzyHIpjlB0o1wRGZiEqBI1HqP50tMfszhbxeSlSrK4JJSNe6cO8eRrR7PmOUNdz29N0riYy4aIb4o4UNuVuo/dK8RjdKv0B1pr8NXyn2EIUR3o8RiIV1gjQ9aE04v3rJKWCW3IHjMAj61pg3CzwaWG1hkJcBAUSAhJE5kr2PSKbxrWysp5rVLwPc06ao94txNTNktYCe8bKCM22qgCPcE1s/jrLbSFvK7lKhOVzQj0G5oIbvGm3O57929fABIJKW0wZkaEkzzruOH0PLDtwZWDyGb0zZpKxGmppePAcVoBvTn1HqjuxAaVcntSw4f8AWc//AJL/AJVlTkWQgQi3iP8AJrKt/TR+g/7BR7T/AOvklBxE6U2zhHSB6KV/KaAKKeMMVmGUGQNVx1GwnpuaFq2IhTdVWJuVqyi7hPhtLlrdXbgUQ0A20B955yAkecE7edCjTRUoJSJJIAHUnanT/h32Z2yw1EKSwg3Fz/E4r4eegG8elCxMuRum+/oPyvVHaL3U/CsPLKWmzp3aEoPsJO3Pegfibi77ZdhtOjTIUPNZ0BJ+UfOjXibGjbWzzgJznwo9Vb+2UGlPweW1XSe9JIUdR19aysBHYdiHjbb7qJSSCBzRAOFH3HEOMBYRspY2E/nVJ2g4F9lvFIAhKkpWnoZGsdNQdK+iWkIVaKbQAnTwpFLbtYw0OWDNzlBWhSUqVzykRr/3RRMNjjJK3oR+WubHkZXRKGxuFIcQtBhSVJUk9CDI+tP6wT3q3X/DLqkqVl80JHQcwT70g8PTLrY5FSfzFfQ3DyAWirKEpzR8tB+Vd2w6mAdVeNL/ALZX4TatzrClfp+lFfYPhSEWztyUFKtU5ifiGhkdBAAoF4/Qu8xVFu3JKQhsDoTqfbX6U2OJVDDMEU2g5VBrKCNPGoR+dFhpkDI+dX+eq48ylNi96cWxBbPeOSt8JbSkSnJMH0gaydKYuK8EW9t9n7lCk9zLeZSt+pjqVTVV2McJhKft6iogpUhAUBqVEZ1dYEQDz1q/vMU8S2tVFDhSJ6QCPbUUvjp8oyM5KoFBa3Vg4tkKRMhewHT+ppU8T8MXL12twIzIcVIWNhHI8wR0pzYU/kaQ4NQZCjyzZiDp61U8fYetxkvWiy0uT3uTdSYOsbSFRJ6TQMBi+C7guUPhJ77d0DW/AbFo2h67zOiRmSlQGUTuPxR0qzwzAU3+IpdY1tWgA3lGUGNSTP8AFod9jS+sMMfvLkNFanFZoJKs3ONJ0p+2eHjDrTXUIAKyNzOw6f0rSx05jGVmpPyCrFFXecbpVHGmPdwlq0SfEsQT1AGu55/Wr3BW0t2rYEcp9IpSLxtV3iinkwQ2kgaclSkaHTnvTg/w8C3QhI2TvOvw/wA6xsRFwmsbzok/ngmgbS6uXScUdj7iQYiNDsPPmaamELKmVSnQp60nF4239qvEmQ8XkEK5ZUgAp8jufOm7w5cApAHMVMreHLET0r5Ko1BQ7wVjB7xbRGXIoggxtVxiGGoWldu4Fd2pUtqnnvp01mhTicKtMSLgTDagMxGmqtBRthOKoeQEq1BGlUkZw31dA6g9DzC5ptC54aXZtoQQXQn4VEwmP4+avIabb1zccS46yXHApObKU7IBUIQQgaAhcDWd6I3MfDK1MXEqH3TyKeVL7ibFre3IAKSHyUpVP7ojYkb7wQfKtCCRsxLHA5iDR6fbxSsjC3Vu3NcuInPsmIM3UQ2slp2RoOQoxKgPhObTQjbWq3EsITdspU5CkPI1E6BxOiiPcTVTwNibhbct3JLtscp01KD8J8624JS9geee/mkJGUSOn0RWH1dayon2Zfn9KymM4QaK+e7kiTtvXCvVDXWu9lZqdcS2gSpRgUK6FlbARn2W4YgOO3z/AO6tE5hOylmco9t/lRH2arXcKurx4BS3l6nn1geXLeqDjq9Ra2rOHMkHKM9wRzWYIB9OnpTA7P8ABe4smkqkKV41AjYnWPyrz+NlJhMh/wAzQ8h++6Mz6Kk7VkgWKQCfjBj10H0n50rMNTlIWORo/wC125lTLYUdSVFMdNAfnOlBOHIMqRGogxT3ZzawwvmgTOyp59n2KhxBJIUZgnflIA8oq+4hwZtxh1opGR5Co6JVEg+WoBpJ8FcTfZXy2owg667DofrTV/4l74NMtpLhJ0ymYjWVT93l71lSxuw0hAGl20owIcEicDtc1+yk81iee28RvX0TwlYIVaknROYmT+Ef70o8Y4NXbYwtKUwkAvIIEiFaQY6KUR8qYbd66Mlu0fDl8XuY/nTmNkYXszaitlVoNK2Rglq085cJbQXiUqzQO8EiPUCANKFO0q5N221bJ8ReebQke5KiPIRvUpV0UKvHYU4pOcpSCRIbJGX5V04Aw5y4Kby4EqgpaCTKEI6gHWTtP86Xadc/TSvHl6K1IoTbi2YQy2AAhITp5D+zQLi92AH3uQCiT/pGu3kKJ+K7sW6FKBJJ0Snqo7fXlS740ue6w8ifE4oJ9Z1P5UnEx0koB5mvuVLqRfw1eg4Mwokk5ST6yZ+tSMCvxBUpQUDzkEfOonZc0leFIkHwKWnX18vI0n+IMVWy88w0shCVqGh3En5aUf2P2mZ7QaIK7NlCY9tjtt/iZfSEobkJKhEEjnA33rTtR49bXbqZaVPedJ19uQpTMYgsIVlETEq3j06VwQhTi4kqJrYZgWhwcTt9kPNor3g4qLvhSpR266DxfpTjs+MEraKYVmCZkCUhIHilWyVabHehLs64dXbKdU5lClIGUBUkA9YEAnaJ2mrbiu3bYsLlDKQ2MkrgRmWsxEjcxWbjZI5cQIwNdr80RtgWUpF4vmulu7Bayemk6fSnlwriZLaFg6Eee40pIYRw9cOqBQwtw7gZTBjry9jR3hnE73fZbhKW1pISpIgQRpyOlM9p4fjMAZu1UY+imjxLgIvGf4wN+vrS/wABuHLdxSVE+AkQTlUOkzp76Uy8FvJGtBvH2Dp+2N3DCkpUZCxyKkwdtdYPvSGGLZ2Fj+a6W2d4KFxJcKvGiFJWhwEd2pGunRR2+VAF1wUskFx+J0JckED3py3HHL2X9iw2mAPiSTJ5xBFQBxVcveFy3tFEj/qZkpPlMKitmJnAZTB+eaVMmY+98l5wXaNt25tUPi5DaQ6FbQSTnT1jmKG+I8MuG7pq7til0uKDa2WDqocpA1PqdoojbxS3sSH3rJFu4sFJVbqC5B00EJKp0O1ZgeJ2Tbbgs7sJddMBx8HvEeScwAgT9aGyV0RdnBo6/vsrlgeQQVZjgN06lSBPIq1HkfOsoFc7L7xRKjiklRmcytZ/76yr+0Q/q+R/Zd7MFXcWdmRQCthQcTuZ0WmeZAGqd9fIVD4Jwg2yXLpTZccSlWRPSN1Rz019hVirtFUvwrUWzA1SkE77az5cq5WHaIG3A8tKXO7UUBamwlZSr4/ghJkAbigD2h0eSQefU+CYocigOzbXdXSQo51urEk8yTrNfSK0hDcpAGm3LTQCPQUE8McE2S7lF3YrcUhKvGhwRkKkyMvh1Gsb0XcW3/2VjvCAcgKo5aSRt50l2k7jPaxnL6lXZoNUo8dxBKsWUt5JU00pKCnyGpj86G2cQz3i1jZxaojTQnT6AVopSgyVqMqXJJO+tVjDmVQV0IPyrdjiDAAOQpKHv5lccRWZSpCjpy/UfQ01+zHGh9nScxUQYJI1Ecj+dBHFNpntiv0UPbf6GqHhHiV20fSW1HKogKTyIPkdNzSmKhOJgobg/RTAaAtPjjhaO8adnUoIUfJJzAfOoXAtyFBx7QzJHoNv51W8TBRaVmUVKCcvQSvpHQaTVtwnhRbtVHnkJI5bfOsgnO2zvYCaIpWfD1kh5p3SSvvDrt4iedSbG/S1aoShISkJAASNsumWq3gO5/Z5eidfl+c0GcZ8Tm3tVNoMLXm110BJ1HnOlUY176ZH72Yj+V19VZYhiYunxsUIJAnbMNzvy296DO1W6yi2bB/E4QPZKZ+Sqvuz5ubZsnUkLWfVRGpPSBEUGdp1x3mIKSJlCEpM9Yzf/KncJEBiso2YFV2yLOzziVSMNvG0fvJzo8swSk/JWvvS2xq2Ul4ycylak66knX60WcC8N3Gcq0S2UkK1mZgiByM/lTCtOzRhKkvPGVAyMyQr6ERTJxEeHmdzJ6KMjnUeSArTs1uHmkNNJGb41rO2o0Ej8qrxg4tCUkBx6SgCNAoaa8zFN2+4kbtEFtoQU76fnFA/DOEKuLhy5WAZVKU6RKjpPTnQo8Y8tc+T3Qqvj2ARFw7Z9w0FLkqIzHrPIR051Q9p9glq2t3VrIcUTKATBnUadQI+tE95eBspQBKlKiRtpqo6n+9KgdsGEpesO9T8dqtOp5pV4VT55oPzpPA2ZxI/TNsiPb3aQBgvae9aMKaZbQSVZs6yVHlpExUHHuInVhKnGkIdX41OBMKUPTkKGkTIjer/AI1t8jzfjW4VsoWSrkVDYdAK3uFE2QEDU2ga6DorrC+1q5ZbyQhcbFaZI35hQkbVU4px5cvPpdzxlUFJTEJ2gyBuDqPQ0NV7Vm4aJjszWi1YkkUU8eF8cZu0d42kyDlcb5onn0yk6g0S2OCl6QQW0J3n9OtL7sr4Lyp/xG4cU22mciEHVcTOeJ8PlVn/AMcHFHXGGFli3bSCAkELdlQEZh8CeuxPXlS8kxBc1nLc9ED2cA2VdXeLM2qHVBlToW8lhqAXFEJlSikaBOvNP6UA9rFiWHmHkqCC6lUoB8aSnL8UaHQgT5GmdxfiCbO0bWhCSW1AITGknT6TPtSo4pb7y1U6TKswUSec70vhHF5D+RV5HtY4NpVLNivKP+bA0GmunlWV6nC1ESDv51lbGUdEvxPF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4" name="AutoShape 10" descr="data:image/jpeg;base64,/9j/4AAQSkZJRgABAQAAAQABAAD/2wCEAAkGBhQSERUUExQWFRUWGR4aGRgYGR8cHBwdHSAeIB8hHR4cHiYfGhwkHB0cHy8iJCcpLCwsHB4xNTAqNSYsLCkBCQoKDgwOGg8PGi8kHyEqNCwqLCwsLCwsKTQsLywsNSwsLCwsLCwsKiwsLCwqLCwsLCwsLCwsLCwsLCwsKSwsLP/AABEIAN8A4gMBIgACEQEDEQH/xAAcAAACAgMBAQAAAAAAAAAAAAAGBwQFAAIDAQj/xABDEAABAwIEAwYDBQYEBgIDAAABAgMRAAQFEiExBkFRBxMiYXGBMpGhFEJSscEjM2LR4fAVU3LxFiRDgpKiwvIXY5P/xAAaAQACAwEBAAAAAAAAAAAAAAADBAECBQAG/8QANBEAAQQABAMFBwMFAQAAAAAAAQACAxEEEiExE0FRBSJhcYEUMpGhscHwUtHhFSNCkvFi/9oADAMBAAIRAxEAPwC0wbs/ssO/5i5eQ64NlOKCEI5GATB9TVdxT22Ms+G1JfVPQBsbbGMyvbSk1i+OP3S89w6p1Q0BUdvQbD2qvofDF2VUNRXxT2kXd+nI4pKGv8tsQD/qO6vyoVisBr0UTZTssAr2a9rvhzIW62g7KWlJ9yBUE0LUjUr6U4UWBaMqkkZEQT5JGlCOO3Kbl19AUCUAAiRoSRuBrOnOmQ3aoDSUR4UpgD5ClJh7iW8QvPF4UKA1184n3rx8LLc6QbgWPUo8p0IKFsFxBTRWwSEoJ6ayTrJ50QYZg5dfSw2dVarVySnmflQ0jDF3d5lYSSVLnTkJ68qbFzhaMPsVwf2p8S1DUk9PQVr4ydsNZfedy8fFIth4lPdsgvj6+C32LVv93bxMc8vPyJqYlrvXmkRupJT6gEzrQJY3K37krUoeKd/Pb1psYDw6qG3iTCQIkfFyJjprUYmsPCATrR+K5rC6QKi7Qm+7YSiYC3tpjQJj5T+dVXCfEpt1FJJ0+6doHnt00qb2vXGVq2E65yqPLX3qJguFtXTHepUUrRoRGxI68h5mhQBhwY4o0JKPLYfomzgHEKLtspc+E6FB39673uCLtxntjKD8SDqAPz0pOYfjSrR0RJHMnl5Hmok/nTTwLjxtxISTBI2NALX4Y8y3keY8PJWDmyBaWryFsPlBgRKk7FKhOo6pNCva8B9ns3yARnUPZScwj5UxW8LtnJKQAV7kaT61X4lhLYS21cJ7xptYUkgTsDEgbipZiQHiVV4WmVJVFsWQVOAoJE5DoQDqB1k/OrnDmStQ05BI99T9BVBi+IrvsRWkAhIdUpXUJQdSfYUc4dY/ZrN+7cT8LaigHeSIny5fOtLES5Ggn3j90kMOS7z+QCVfFt33l05BkI8AMzomqWtlrkk9TNa1pNblaAnVu24UmQSD1FXtpxvdNoKEOqCeUGI0jSh+vZrnMa/Rwtcu11dqcVmWoqPUmuVYlNMzsu7LftkXV0CLUTlTMFwjTWNQkH51D3tjbZ2XAWvOxppXeuEggQkg9d0++/1qj4q4gUFKtWiQlCikkabHlRxgr9uMbfZtp7pLcCJypKCCoTOvlQDxJhynMTugIlKyTAgcuRrOgt2Mf4taQhPa3KHv5Whnuj0r2iMYL51la3Df0QPa4+q78QJw1/Mth11tz8CmiUqPllPh96Ei3Vrb2gAMbcz1rT7LPLSqDQUjNcBoFW5DWERVizYlasiQVqOyUiT/AEHmdKvbPhhpKczysy+aUkZE+SlDVSvJOnnXE0rF4G6F7W0U4qEgnlMGBPWBVknDXLZSHlpgIWDrHIg7TP0ozbbJSE/ureNAhISdfwp5q6qVJqg4taQEtobSBJUVK+8YgDMTy/rQ8+Y0qCYFwATye4lbTZ9+VSggmZ35mD66UnMLKrsuBpJL79wSqTsiJG2g6E0MpxB1DKm+8UUH7k6e08vIUedi1sS665AlICemUHUn5VlHDjBRPku9qTRAmOVMnhzg1NlbqUjL3hTquNSeuvypZ9oHFS1IUgTKjB5R1pw45jKUJAB0iAK+c+IXg7du5t85AOsgf6SKVwUbZpy865efirSGhSt+DMXtWrd4XCEqdWoBkhAKxPxeIjwgU5sKzvW4EBMCBrp/e1fOqWAhSCfxCeXP8qeWE8UNsJSFQGVIlGupjefOj9qRB2U9VSJwAJVB2m8F3F020toZu6BCk6fOhLgF11m6UypBBIyrQrSRprtTA434+VYhp5jKsOESlR0UmDsRsdIoPu+Nra9UHjmtblPwqiW+uUwPhJ5n1osDC/BhgHIhVeSJLR/edl9ncEKK3GydSltXhP8A5Ake0VzxTs5ZabCWApK0jRWYnNE6GTodtaq8H43B0cIStI15jYaz0olZ4m71IQPGVGEhOpPmI/sVktmxMNMkBNeqLlY4U3RCuA4ldIMBK3MioWEgnLHI6HWrpV8u4WkqJbbBJUvNEFMyE7EqnT51P4/4xRhtscuX7Q6PCD1iCpUbxVZhOBJTg47051EqeSYAlZWVAifukkaHeaZlw7b4lVqqt6Kn4Z4YTbPLuUvB9u5QSlSkwQsq1G53Gx8687W8Zy2YbBH7RWUg6mANPTrRzwwy260WirVtZSSnTVJiI6TypTds+CuNXCFRLYT8U7knpsIECpgjdPimyP2H22VnGm0lkRXlbqdJmtK9IhLK9SKyKN+zbs6XiT2ZzM3at/G5HxH8KTsT1iY9xUEhosrqXfsw7ODfud89KbVpQKiR+9I+6k9NNT+uxJ2ndqgE2ViciUQlTiDpAjwojlyJrXtQ7Q0tNjD7ApS2hORakfdG2RJHPQ5j7UoYpZjTKc79uQ+5Uk8gjXsnXF8nUSQU6zzB9uVbcfXX2bFHylI8eUnUmZA+R8q4dlKQcQRpOhP6frVj2zYcr7b3oBKS0jMem4En5UqH5O0fNn3UOYHsojRDn/FA/wAv61lUgZPSsrY4zuqV9ih6Jl4rYYRqlDj6FE7tpzoHsYJHpUrB+zdLykK+2JWwqYU2iCoJ3HiMIIOhnoaqcYwlIlbYA6pHLlp5UXYxartMPt7dByrUnICN9TncVyOxyz50iH90ZSqRuDrJGyHMWxZoqcZsmg1bgwcvxOnaVq3KT09zvFcbdAGsAkfdJ0T+pSCdJ6V608lsZEhKlcygb+33R5e/OplmwpRJU1KPvT4CqZ0E9Ov51ziq6uPVcLVYWhRJSlIG5EqMblAO6ttSedUfF/71tCURKNtZ1O5PP8hRTd4OtOUuqS2hXwgeMCekdK5jhpLriXHFHKkBJywCQCY3kD+gqGuANqw0NlBONYUphtoEhRUDJTyPTrXLhbHTaXAWAVJ2UkGJH8x50f8AFLFs0ypKm4JHhUVFSjOxk6GdNgKWlkx3tyhCB8SwAN6J3ZIyHjRGhkOvgn5wkybxZcXm7tOqUqH00031pV8XISi+XPxhRJ8wT+hpvcPuBhtLYBCgNaBO0JpNziKAE5MjWZao+LMSIPXQV5/s6ZvFIAoa/BMStJaHFR7O2Ydbh1IBGuY/d9KIbe1bXagLUFJT95J8aOijP6UANvme6VrBieZSPLnyos4XbS5LQzKOYEATGn4jsBTOMiIbmzHQ2gQvIOWrtCHG9uBcG3bnuWgCCZlSl6lR9SeVUdzgLqEhRQopP3gJT8xt70S8W+G+uEb92Up1MkgCd+ZmaJezbiEt3AajO04IWkiQn+LbT+ta0PdhafBUklIly1paA+GbG8feSxbEhRI30AjqSI2+gr6Du7tnDLRLr2VT4SESlIBUryAAkE/OgniXHHEvqWAbVtEZEAAKVrotUCcx0AT/AGLbCsOcuFfb7yQoj9iwrZtP4yCNFmNuU0rMc5vkOaO2TQgIPx3gK7vX7VT689xcrUViRlaZTED2B+ZijTFOH1tOTmhP7O3YTmJhCEz56mNz0oswpMeM/EoDXoOlUfaFiYbXaj/9hP8A6mkpcRxWU3l80VoLRqhPh7EHLK6cZcBk+MHlJ568pphLtGb5st3CQscp5enSqDiMozWjy0jIpRZdJ/C4kx/75fnUOzcfsHO7WlS2lElDg1CegXG2nPaki8lwkbvV11/lSNNChDjLsYcQ5NtqnkAJ+cag+dLq5whds6A+2oAEZgQdvfnX0XhnFHeqOVU6mdalcVWzTzEraQtWokjUe8fSnoe0nA08fuoLQRolHg/Adpia0i0cKAIL2nwJ9DzJ0H9Kv+0PjRvDrZOHYf4CkQoj7gOpk/5ipn3qdiWLNYLhyWGQlNy9JiZOY6kqPNKdh7CkdePKW4pTiipSjKlHUk1pMbxjZ90fP+EJoy90Fcd/613sLXvFpRmSjMYzKMJHqa5lmZygkAUWcHYMw9eobUkLbW0SAfxAfnNNk0FVzwAibsp4YUzfKLikKSEDVCpBk6a8tqPeO+GjcqZZyZm1qyqjcBMK1PIHahPs7s2msQu2mgQlKUbnmkqnl1NMPH8jzLrXeuNOBtTiFonMMsagD4j5dK85iBmxnjpXwTETjwgSpjfCiAANBAiA2I9tNq8qiscRuFNIULhhQKUkKlYmQNY5TvFeVWmfoP8AsUf1QhYYYrvUBwJQgjUHcpAzeEbmYGpoixm1ZJQpbZlSSlIKjCdQSJmdZG28Cq60VLomZhRJPORAjnGv0qwvVqdgKPhyhUGAEgaSFcthI862IwALcsVp0yhDaNPhSEDWYEbHmd/nXVu2lM6kmdDvp+Z/KtEu5mtFTOmeQdJk7fnUpIIVtmAAyhO0mNT0FM0Nwu81zWolBToQqABtz3+ldcNZKirIrw7QSAo79dDFYSXCCpJO0qQNQBPw9TVh/hqEJKs6UJgmVwn5md560IhVKW/GN0px4oIIS3pChGvM1cdjnDCXHlXSx4USET1019aHW2nLy5FrbnvHFqIKwZQBzVP4QOdOW0wb/D7dthsEhIAKhzPMn1NIdqT8KHht3P0/lO4Rhq3K3xO3ZSFLSPEOlKbixC14i2EjMtbUAJGh8X9fzoy4mxwoabABhbiEEnYBR1P6VUm5aZxZuYMASSOtZWBJaS8DcH5JmWjTT1Qpi2GLaeQtSYKFJO28+H5UX9lWb7FJJM5h5wCKJuK8NZfYKymFBJGYDUTsD70BYfiv2DCg1ql112EkRABAJEzI2y6TvFOyvOKh4YOtj7oUbOEaK94p4OFyt161ae+0KdSCSoZCFaFShEpAjl1o74L4Lbw9vvDCn1gBbhjlvlHICutky4h21fU4GwtvK6yrTXcKR5kxM8oqDxdjS0sPuoQpQSlTbY5Fa9Ao6jwjc1UvkcxsRd+ePkinKDmpDVzxexdYy2paQq3YOWY0LgJhZ5KCTqD78qPsVYLzyUNrBT8bhB2QeQPU9Pekrw1grqwEJQomYzbTrsfXlT2wDBvszCEEyoaqPMk/3FOYpzY4xEzdLQhznFztuS7LbUDA25UrO1fGB9rYa1hvxqj8StgN9k6nTmKaGNYwGWlK0kDSep2HzpDrwG4vcSU2hfiALjiyo8zqdJPlHICk8HFHxC4nQBMOdyTc4cw9u6tS24orC0ak+e0dDXbh/EshVbOqzONkgFW6k8vWKHOGOIe4X3C1ZlNeArnc7aAax0mpnaBww8+E3lscjjY1AMHTnI2oLYrJiJrcg8l1/wCSn3XB9u66HmlKYcmSW4CVf6knQ+0Vyurj7I04/eOd53MlAAgR90wN1/lQXw72jXZBbNqXVpmVAFIgczy9TpNBHHXGK71YTslPxAHwlexI8o2piDCTufllqhzUOLeSq+Isfcvrhbzh1VsOQA2A9BVcGDBJ2rq2yEjMr2FXNzi7JtO7QkhU6yBrW/tQCXc4iqFqrSy62kLiEn8qZnY32duOOfbHwpDSAoITMFZIKTI3CR7SYod4atVX6mmUp8LcFxSRyH0nSnRieMm2YQy3+8d0Hl1J9BWZjcZwv7fMokTS4EuCDezLh95ty6fUP3ioTmJ2BVr13ojt1uO4ihKhCENrQYVoVLTr6wAJ9amJuE2ttPJImf8AfoPqajcEL7xSlncnNqNpH00gVhMldLLxj5fb6JjLQyoXGFuI8IcWMukAnSNKyie64ZClrPVRPzNe09/VGBJ+zFUK3ktBbipSkCJOmnP0qRgOJJxGwCVtpB1yhRKREkJkp1hQTr+tLfiPGrm7bddSju7ZuCUiSBJCUhSj8SsxmOVGWB3yfsKFtJIEIgpOwQIIPQ5zy61slmiWDeG21R4lhF5b3SQwwG2XPDCQI6KzKPhUeYPSOdGdjgmZRlaZygJJSCM23iAUJHuDVi3iKMv7UBTagFDNsCegOs+YiK5PsJb8SEBbY+OVZlJPLf7u2optoBF8lR0pKBuMbnFLTMUKQWJMOMJOnqFElEH2pb3F08+vxqcdUo6AkqJJ6D+VfQNk8HlBLiUa8wAFEmdNImfeu3CnAdrZPOvpa/aFXhC4Pdj+EcievygUCaUQsL6tM4d4fpVKu7KuDzY2xdeTluHtwRqhPJPkTufai53EEpBJMDfU7R1mul3dpIJ2NLDj7FlqbeZaUoBtBW4uIkbBKTz13968mRJi57vfn0C0S4NCYhwZu7s1haZTcJzpVp4IHgUOhGhpE4piKvtBzq/aIVlUf9JjMPUa0/eHMQC7BhQ0BZRH/iP5V899otj3eIOhP3lEj3g/rWzgsgeYhyH3S0otwT/4fuEOWydNFJ585HOd6BON8JSp60GhQlWiE89zGgnVQEneq/hXip1NuhCU5nUBKUiDCjECY5cyaJrNBdvWw4UnukSSnbvFmfDJ2A9TWcc+HfrpV+v5aMCHqS7eqexBtCpR3bCFBJ5Z1azruMoEUSX7CkLKIzpeGgI0HUenP50H8UJFvibS+TjWSeuVUj8z9KNvtne2+dOpRB2nT/aucMziDuQCPTdQCuWE4I3b+JKRPWNY6DoBXfE7xDTZcWsISkEqUrQAVExDHm20Z1rSlMTMgab6UDcU4deYmzNqkd1mzAlUFZAIzR+EA6A89a6NvFdlO3UqTou1vjhv3FKjK02o5EzOb+I+fQdPoqsTuyq6feQpSIUUgpJSfMaRzprYJgDlowW1IKVmY8zAAiNIpddpmFNWa2rdsq7wo7x8k6FStdPr9KewJaJ3NA02CDICQKU3gXHGnHFIelFwJLbk+Ff8K52UeSqcWA8RoW2Q4pIjRQBMDrvvXy/ZIWpaUonOowImfpTaWAi3SS4oXSyG0oQQA6uNJEGBG6tOXWi43D04PYdfz5Lg8N7qztV4hLFum3YjK8ZK0jQt8gCNydj6edLG2tQ2nO57D++dT7xtYWo3EpLZKQ2fukHXTrPzqlvbwuHXYbCn8NEImZQgucZDQ25rncXBWqTW1owpawhKStR2SOdcRTy7FeBkobF4+mVLTLYMEJTOh8if0q087YGZj6JhjL0CJ+zvhVGHWaQsAOrAU4eqjyGmwECo6nBc3WfdKZj0T/M6fOteOb852kNqMuKPhmISnUn05V1w+Gmp0TOsgcuuvlr614uaZ0n9w/5E0mOdIW7R8eh63twZBVnX0hJBHzV+VXnB1yVOzrkdH/sCZpfC3Xf4gp7UIUYRJ1CEjnG3WmfwwhoOZEa92gAH1mSK0Zo2wxMj/wAtz6/lIDDneTyVs++cyteZ6fyrKuE24IrKSOEf4IuYL52suKSvCLm3XBU2EhM80qWNT1Uk8/SjzAcJS1asspgkJ8QjUqgKJTPQnceVI2YmDPKndgt6LiyadEJzAg8tQAkx1OYTp1FeucwR6jmbWdOO6pziM6ABkORIASZ0AAnmcxzE6nYVIwFlSJOYH8IA0QOfT3JqIDDqfvQYj6e2nKuTpGcpJWjXwpB8JHUT8WlWhkA0ST7OqtblYQO8QQ2BrKYGUkHWE8idjWmF4wVKIUCCsbmRmPU8v9qj29yIJzjIASpKRry8MkhJJ6TtNU+JWwbKXBn7tZ0k6g9CTt5TV3gHyUBxGq48TcdFpZtWsxuVEICjolJVABnckzyot7R+Fj/ha0soBW2j4U6kgaq81Hc9TrQPj2GBy8s7pK0KCIzEnYoOdIVAgmJ26CnK/cpcYWR+FX5GsaSOLDFrWDXf4LZYS9llUnB1qoYVaIOhDSZmklx8mMR8atnDJ6bfpT6wgkWrAIiG0/QCkj2yWmS7Kv8AMIUPlBqmCc04knmQulvTzWYVj7TfjCwVJJyJTufP0iiHgPFitec6qcVJBKTEagaGRp1pVYOP2nsaZ/ZTh4LYKhAJkGddIjy5nT3pjtCJjInO5qIWhugV72uO+FhXNLggzB1SrSZGmk+1EnAV0C0nMokLTseh2nzqi7WcHz2oUBJbUk7TuFa+1DnA/FgRCSRt78v76UiGuMDZG7tKuaB1UztE4MDFwhYJDSlz/CJ5T91PPpRfw5iiW0DKU7ACIgAelWWLJav7RTJIzKHhO8EbT+tJDFbG6w5finu5MZTJGvPYddvKrlrcXlEb6I2H5zXatT8Tijbg8QFJHtow5kXAdbWS4v40kz6R0iKn8N8QvPJcVlUQ1l1SNSDqrSfup1+Vc7jhgruDePKUtoQW1KACSIkCJM7z59KJhY5oprlcNPmqPkGW6XbgHgZDdt9qdUe+X8KANUjeOudWlS8XVb4ahT10lD144P2TfxBkeU/e6qFe4nxonDWOS7p0khs7NJI0zfxbEjzpR4hfuXDhccUVKUZJNMRxy4iQuee59f4+qGNRmrVGnEDaMSsvtjYIuGYFwj8SRoF+ZAiT0oBiiDhDHvsVznVq2oFK07hSTyI51Z3HDTTOKtJcWlFo4sOoWqMhb+KNtdfBFNxngkxnarb9x6fRXFbIo7Mex3v0t3V3+6PiS1+Icis/hO8DXrTWxO7S0nu2x6JRA+nIVVXvGAUhKLcpyZZK9kpSNJPvoKGru8dQe8Cs4PwqP3tNhzjoecGvPYqWTF0Krz09E00Bq3trV43LinyjMMqUIT4ghPxKk8lmdfaveNH1fZlobzFSwYCZ+EfFtyjSplk0UozkHMrl+ImJ9ddKruMMUdw1BulfGZZZbOwkauK6jTRO/WgQR8XEDKNG7eiG/wB2kGYHf5EEAar8CdYIJmY6ERTAwK3yOMBtQCSIOu5Ez6maV7d+ltwuiVJaTOu5URH1Jmp/B3EkujLIKDmAJ3EHN+lbeLwznguHql4KaKT8NurkuvKEBxwjoqsrJt36CjZh1XziTTJ7KsWzNP2yoIBS62DMifCuPI+A+x60t1kchFFnZncobxK3hRhWZKgdjKTAn/UBXrXi2lBcLaQmst4d+DAAEn3y7nXWubyfAc4Bg6g7RuNI+orraLK1qkJ8SSSfiIjaI0A1j0FeWaTz2VyJAKpOvypVunos06+qpr23hAUhJUgalEfD5xurfXn6141iKVJKVwpK98w0IHLeemu9XN2ypKZCZPw5s2umsaK19I2mh/E8PUsd42kSPiR4Uzr8SeXrNXulGXoo2L4Sp7/lrdIEuIcaE+IjRKsygBJ+LTkBRfwxjqn7EoSf2qVdwsb5TOX3EflUTghlxN0ttxjItpnOCoAq8SoBzDQSJiPOveFOHyMWdWmQzKnVRtnnKkHrzV7Vl4wtkdwzoRqCtXDghmqYLtunKlMkBIjTy/Okl28NhNxbp6NGNOqzufanbeqHn/fKlD22cOuKSm6SSUNgIUNecmY5QTrQMI9gxYvytGcO6lpw+geNR1hJ5xTB7NcUygNqPwnwbeWnWSKAeH/hd/0+1EnCC4uNpnXcjbyG5/LWtXGxiSJ4KCx1PpOHi9lLtprMHRXL+zS6scIaQlSUojUTm3BI0M7kTJjrTXTZoetssafOlhi10i1eKXgQBssGBz+ITHyg1ndnOzMynmPohYoOBBarfhXGe7UW58STJ80+XlR2/hbN6z40pURrrtSdwe7XfPk27RbS3qX9SAo6x/FmMCKMV4heWjRDrRGkBaVDKSdBzkfKl5YODPmGt7i0djiW0Qp1ilDN0lAbbSnOtSQwCPCEwA9r4tZ8W22lQ+0njBpm0Q02jxrUCAI8KozAx0mKs8LwNxLS33nAp3IoApGwOwndUdaEf+FW38SeD570oQkts6kwUpJUY5SYHmKPA/M63bfVdIKbSW/EeMPX9ylIbCTOVDYGuvU7qUTqTVjwdhFut5y0umyHlaNqB+FQ5Ec6PLPhdqxeNy20SQYOeTlnmkHWaFO0xtaLlq8aSUExqBGo1B061sxPaRlboEmX5jl2tVmN8BvMXBbHj0EEDeZqJxCu57tlq4TlSiQ2SNp3E9OlN6y4iTcNocUoJU42kxlGaY1+tRcW4YTiC0NFWRCCFGRJKo2TOw61WWeNlOf10URGRzq3Qb2c4U/eqQ2SO7b1KiTIHpsdetNHiVDYQ202JDZmdOQI/M1DcsmMJYLbShnVqtZGp8tNgOlSeHGFLb71YPi11navNY3EOkeS0aA0PFabG0NV0wu0zKTJhKB8vP561QdqeEOHBnFOKLim384JgkIUrKNgORBNXS8XSkQkAlbuT5b/AJRV/ilgLu0eZV/1GyNPSo7PeYngEblQ/ZfNeJHKyBP7wpzH0E/yqxsnGUkZSAfLmOlROL8JVbNWqFqBKkFZHMSYE+cCqnArsNvJJAIOhB2j15a9K9VQeywlYhTSDzTttsHslISe7GqQfjVzHrWUNNYeqB4iNNorK8+Yj+sq2vRKhSCKJ+zVsf4g2VT4ErUAN8wSQN/WfaqF1s5QToamYDjX2W6beSDCT4hzKTooD2mvSuFjRQdQnfZtT3h5ZY+EbyJ33Ma11tMgcQCrSdEhPTXXkNjUph1K2mnGTmZcSckfxSTm6EExHlUfDkw62VaHMBGgGun9igVSzKo0tHWgtEnSSSfwmdpO8VWPYW40oKKSCRodCkzvl6aadaucNuE+LMBlGpnXTpPNRJ6VpfO5FFAgpUQopGqY5EnefP8AOpLdF3ipHBdkm2trlwk5lr1UpUnIlIjU9JP1q14WcBtg6mYfUXQSI8Kj4fOMsfOgvjzGO5w1zuZSFQgidQVABUGuHCvaqyizabdbcT3aEoGRIUCUiDz0161jzRSPzPAvWgtWJ7Q0WUxrm9GpJ5VsWEqbKFJCkKHiB1md5FJLjXtEeW40WUrZZPjAJGdcHcxIA6CT50wuAuPGr1ASSEPJAzJOxP8AD19KQlw00TRK7nvW4TDSHbIF417PV4epxxlKlWyxMjXIZ1B1mAOcRVNwr4lurTqG21qJHTT+dfRmXwQYVvOmmvrSm42wP7K88q2SEC4ZUlQGgk8/I6VpMxnEbw3bkboLmBpzIm4M4iSUpSpQgp09tD5/Ol12xtly8ZQmYUNANfvET0oLwviN62lAJgEwn8J5mrm3xd+/uEOL8RbTlTlEEnkSBIJ6xG1FhwbsNIXg93X5qS6wmXwXaNtBphr901Ljy98yzpqR6+0CteIsfTd3qGEqlttWZXTTQDoTNVuFNqt7NbGZXerUlevIGAR6ga/OofDXD030KIJ0XOvwg8thrO9IloLnvcdrrxPVWabAKazzmVppsDVahPoNTUPDsKCcUW+PvW4R/wCKv5EVJvrNQW2RB0j5n863u1hkBxQMQUkjfWgwyFkgBGwXO2KFA8i471PerczlQyhMBJk8/Klvxlc/8r3aiSpDmXU9PKjIoFoVPIzvW2YzqQWzMmQPiHmKXfF2KjELv/lwcnORGvM/KvQRizmWYxpc4eCu+yewacfDrxClI8LSSqNtVKM7gAxThv3ENplsBTp+HkB6UkuF7BducywMmsFQ59Y3+tHlvjfcoU+6smQAgHUk8oHmYgedYnabHOktuoOn/PutOKRlUFLvLRa7rK4ZUACYOgJ2A9BJ+VWXFOPosrUrJAIEAGdVHYac+da8NWTgBW+qVkkq8tZIH0T7Uu+0DFzeYgmzCglpKk5+mYTPyBA5c6Ww2H40wbyG/wCfJS92VtrZnGTbi3DhiFJcUdxlUQTt5TTwtBkVoaR3HLaC82lHwJaCRy0T/uaY/AWMl+3SrePAZInw6T7jUTTeOiEeSUDnr6oOHfnBCW/bfwutm5D8y04PD5EakfWaWKFwQelfVfG/DqcQs1NCO8T4kEjSRy9xIr5bxDD1suKbcGVSTBBrawsrXsoFSRSM2eLvCmVpmBOvOsoWawBxSQREET86yrcGNdlK6Yrb5HC2vwkHQ8iOR9KrXWCk/rRJx0RnbGkhKp8tdB+dDMc+lGabFoUZtoKJOC+N3LBZgd4ysjO2TG3NJ2SodY1pw4fi7F4gu2roJBzlBgLRHIpIk68xNfPJVUjDe875vuSUulQCCkwcxMCCNtTUkKHxB6+gLlEhRggKEidxP6zIk1JbfCypGg6AiRtpz3PltUtHDFw1bpS+4m4WJJUlIQrUayJhWvMa+VUGH4g08QELBUggFJ0UCDoCk67flQGyBxoJJ8TmFaY5hX2i1fYAhRTCUzMLBkeckiNa6WPZKlphtLjmYpAJAESees1dWySbhAOUHNJEAaTyAqzx3E+7JUTCUgk+gHWsztGV0dNaa8k5hmBze8F8+dpGIBd8pCBCGQG0j03+tceG+G3rhtxxgKKm4ko0KTy21PXSiLgzs6Virrrrii2hSlKzCNSoyBH19Ktux182uJ3NmozOYA+bav1Bp10nDhLWalo1R8tmtl14a7YFNEM36SCnwl1IJJj8SR+Y+VFPEHEdtdWbrjCi+WxMISZB85GnvUnjvgli6Cl5Ql2D4gIk+fWhzsmw7I07tCleLodAPyrEl9nymVgIIIsckRuY913xSZxB4qcUVJymdR/fOmN2Q4ihtxIOVIOYkkx8Innz9Ki9rHBSLZxL1uAG3TBSOS9Tp5GqNlIYts8eMQUabK6+0fWtxzmYmDu80HPkcAmfx5xI0LhsiEr2JjXWSNI2kb+tQeDcaC75ydQBAP8AfvStcvXHFpWpRKoJk66bD9BTO4C4LKGVXt44WLYNleYESsmCCCNQABoOZNKnAhseS7cRurZu9YTMu8QSpSAkjVJPrHSoWJpVcMutNqyriUncZhqPnEUmm+0Qi8a7krFs04SErVKlgnXNI0BEwkdaetjiDPdpdbIyugKB8jsPI1m4iF8D2ueUQU4JLYtjDq4skFffunIpMZQkCc0/iiDI8q62GHM26ChJkJ0nTxHmT77CrPtqwkIUi/YORZORakkg7GDIPNMpMb0vLfieEgLbBjzIB+Q0rYb/AH4w6M6JQx5BTUycPbS7+0dju0czoIHWtOG7tN9eLUhMtsaNqjQqVpIG2g196ArrFbrEYt2Ufsx4g2iANOaiYnnuacHZ3w39kt20KGZUFa4I+JW+x1AGgNZmIj9naXOPeOgHQdUzGzRWHEuI/ZLJxaRJQgkDqdh8yfpSg4BzLeeUTD58Ur6Hc685o840xkuvhlB8IGZQHySD9TQXxSFMPIeQMpylozrmkSPlt8qb7OiDI/F30S08mZxYol/dh+7e7qVJaRueZHxGP72q67MuIe4uykmW3RBG+2x9QdfQmp3YpgqUNXN9cwGUjQnmUyVH0Ex61U49w89bXoct2FlLgDqAhBUElWpTpMAE6TTMxa7NCeY08wrNZwzmCd9jdZlaGl1268FhbYvm9FIGV0ASVCRlMjaNaIWMeLLaVKaeDpTK0BtRTP8AqGifSTUK4x5y/QtpxpVtbqEFalAqWD+FI1SR1rGwcr8OMzh+fdNOopJM3KQkDvOQrKYjnZ/hoJAUYnmpz9BWVu+1xfgQOIOqHOK8OLjXejdrflmBIBidTETPSaBFmmq7pmSsglWkTy/+p286WmLWXcvLb/CfodR9DRYXaUgQOsUoddrO7U0tK0KKVJMggwQfauNeijphPD/832xtgotrNxHwbgK6hWxB+dKLHsUVdPrfUkJKzMDlp1qCyglQFTri2gClYMJFASWc1D5LItEvZ5hl59oD1s2HF5VDx7CdCZnQ0U8c32IOuItXEttZtVIQrNI/1Rt5RVD2f8bi2JSomOnL285pzcOIRcqTdkbo5jUHpPlrWbO5wxFvYNNiisGm644Tbpw2xSgkd4EgqV1MflSQvbh5m9OJNJIR35IPIwfEk+o/Oml2vY0kWhToFKV4fOAZrzgDC27nA0NOg5VFyZ3BzmFCfaPKqwyZAZjqCcvpzK5wJ23Vjf8AFrVw3DKs61tBYABOULGhVpoddt6CeznFsgdZVAWFkpH4kiAqNOR5b60S4fw4zbOJbYTlCh4idSojWTSx45wh3D71LiVkpUc6Fj7pnWOUjz3pWCKPEZ4Qfe1BPgpJIpxRXxlffaHEMAFQB2HU6aelU/GXZ7dM2zaoBQnVcHbpmHl1FGHBXFbNwkOLQhL8QpXUclAefMcjR2xiiVDKqCDpUx4o4YiIisu981UR2S7dfNOH2JXcJbG4CUe8j+tX/H/GP2twWiVd1aWoyoAE51IGXMdt9QByoqxDhBNpixebB7lQ70RrlVJlPXfbyMUoMTczPOnqtR6czW5DKJXkt2r6oeU7LbDHUpczK5AkevKjHh3tJctGy24jvmyowmcpBOpIMHc7/Ogi2ZKjAre7V4omYossLJm5XiwuBIOiK+Lu0py8b7lDSWmjuJzqMHTWBHpQemvAmmDwL2bqcm5u21Jt2xnKTIzga8twdoqgEWFjpooK1FxVXwfZryrdKwhEgAEgFZ5b6ZRzJptcMYQspUlb4U+kggJUdExsCN99zpXW3w+3KWw7boClDvQOmvhCuRgRoOlTBdBuEtgIk6ZUypZ9th5nSsPFYoSO0CIAW81RXPZdeO3K33n2dT4R3ZJAE5RuNq5vdklqCF3d0tcbpBDaZ56kk/Wqvj3i7FftSbJsHMsAoya5gR6ASKJcOwtODWhddJuL95OoWZjnAGoCR1rQaHloIdQrTa/kgEMaS8haXHG2GWrSLNCwtCQEJaSCsHXZRiCZ6miG3RcOEgBto7RJUfoI+tfO7Cl3T6lLVDrjhVmjZc19F4Nfd602+QUqUkZk9FDRQ+dIY6HgFp3ve0aN2awh7PcpW4m7BOU6FHwKHIiPF86k3N+wEKQGgF5RlOUyDI5n+9KIbh8pcClDwuD6itMXwtLqMwjOjVJ/T3pfDloxGe6A5cq8l0gJjICGUMqgaD517W5Kxp3D3/j/AFrK9Z7Vh/1hY3Bk6IEU7oOqRlnyG22x1pd4+/nuHD5x8gBTBul5W1BUpEFz0yg8usSflSuUZNLQDcpyAc15Xoryt20EkAb0ymVa4SzK/kB71M4ks1sKShYyqy5o5ievTfajvgjBENWrTmSXnDIUeQ126bVG7ROHnC8zcGAJ1nyg/UCssY9rsTwuWvqQqOjohxVt2X9lDbrCbi8QVZ9UoPhhOwMg5pO9HXEVymzt0hmEIbASE8oqs4Z46bWyZWhJGikDQJAHKdxzpddovaD3mZlozr8Q29uc0g7iYuTIQd9fDyTNgbIZ4x4sXdrMqlMwB0H86Y3ZZxmw1Yd086kEKO+h1HLrtv50ouH8JN1ctMJUlBdUEBSthPWi/AOB1IvnWXhmFsrKpQGhI1ETygg1qYqGJsGU6AdENrqKZ7mIDV4TlgR/3bHyqh41w039kcgJKFhQVG3Ix1kGIrh2l4uWLVvIcpW+CI5BGvy8qncL8Ti/dt7duQJDrh8kawdNs0Vg4eCQZJmDn8P+7IriNlWcY8J2+HMWjiSUEKSl0yZUMupA/FodqprbtMAcWlCVKRMN5j4o5Ekc/Kintut+9QnXRqVHyMRO+vLSlfw3bIcvLYJQQIGbNspQnMfTYe1bIhiliLpe9VoFm9E0LRT93aKW54FLSrIOggwekx86GsL7PrcH9oStW8KOUH9DR8EDuykz8JAIGx0Aj9KDuLOJ2rQZEQ46ofD+DzM0Ds3M5jnN0BKBiHOLg0IH4uuWkvKaYaS1l8Kin71D4RNbPOFSlKO5JNdGrRRKfCfGYHn6VtDQIjRlACJuz9HePdwpsLQtQJnmRsknpz9qeK70LcFsk+BAlZHONk+np0qBwhws3ZW2YxITJPprv5VF4IZWrvHlwc4kHmConTXmK8vjJhiHZ27DQePU/BNsbksfFSuIcOKwtwOqQQkBMaySNB0mTXe1sBaWwUnMQFpzEkkqnTMZnn9DVfimLAvtsp0JJWoeQlI/KjB5kO2a0Hmkj6UrFbzkdsQSpOmqqcfchDd2ygLeZSsoEwFHKfCfX84oVtcTF0gXKwVrdEzyHIpjlB0o1wRGZiEqBI1HqP50tMfszhbxeSlSrK4JJSNe6cO8eRrR7PmOUNdz29N0riYy4aIb4o4UNuVuo/dK8RjdKv0B1pr8NXyn2EIUR3o8RiIV1gjQ9aE04v3rJKWCW3IHjMAj61pg3CzwaWG1hkJcBAUSAhJE5kr2PSKbxrWysp5rVLwPc06ao94txNTNktYCe8bKCM22qgCPcE1s/jrLbSFvK7lKhOVzQj0G5oIbvGm3O57929fABIJKW0wZkaEkzzruOH0PLDtwZWDyGb0zZpKxGmppePAcVoBvTn1HqjuxAaVcntSw4f8AWc//AJL/AJVlTkWQgQi3iP8AJrKt/TR+g/7BR7T/AOvklBxE6U2zhHSB6KV/KaAKKeMMVmGUGQNVx1GwnpuaFq2IhTdVWJuVqyi7hPhtLlrdXbgUQ0A20B955yAkecE7edCjTRUoJSJJIAHUnanT/h32Z2yw1EKSwg3Fz/E4r4eegG8elCxMuRum+/oPyvVHaL3U/CsPLKWmzp3aEoPsJO3Pegfibi77ZdhtOjTIUPNZ0BJ+UfOjXibGjbWzzgJznwo9Vb+2UGlPweW1XSe9JIUdR19aysBHYdiHjbb7qJSSCBzRAOFH3HEOMBYRspY2E/nVJ2g4F9lvFIAhKkpWnoZGsdNQdK+iWkIVaKbQAnTwpFLbtYw0OWDNzlBWhSUqVzykRr/3RRMNjjJK3oR+WubHkZXRKGxuFIcQtBhSVJUk9CDI+tP6wT3q3X/DLqkqVl80JHQcwT70g8PTLrY5FSfzFfQ3DyAWirKEpzR8tB+Vd2w6mAdVeNL/ALZX4TatzrClfp+lFfYPhSEWztyUFKtU5ifiGhkdBAAoF4/Qu8xVFu3JKQhsDoTqfbX6U2OJVDDMEU2g5VBrKCNPGoR+dFhpkDI+dX+eq48ylNi96cWxBbPeOSt8JbSkSnJMH0gaydKYuK8EW9t9n7lCk9zLeZSt+pjqVTVV2McJhKft6iogpUhAUBqVEZ1dYEQDz1q/vMU8S2tVFDhSJ6QCPbUUvjp8oyM5KoFBa3Vg4tkKRMhewHT+ppU8T8MXL12twIzIcVIWNhHI8wR0pzYU/kaQ4NQZCjyzZiDp61U8fYetxkvWiy0uT3uTdSYOsbSFRJ6TQMBi+C7guUPhJ77d0DW/AbFo2h67zOiRmSlQGUTuPxR0qzwzAU3+IpdY1tWgA3lGUGNSTP8AFod9jS+sMMfvLkNFanFZoJKs3ONJ0p+2eHjDrTXUIAKyNzOw6f0rSx05jGVmpPyCrFFXecbpVHGmPdwlq0SfEsQT1AGu55/Wr3BW0t2rYEcp9IpSLxtV3iinkwQ2kgaclSkaHTnvTg/w8C3QhI2TvOvw/wA6xsRFwmsbzok/ngmgbS6uXScUdj7iQYiNDsPPmaamELKmVSnQp60nF4239qvEmQ8XkEK5ZUgAp8jufOm7w5cApAHMVMreHLET0r5Ko1BQ7wVjB7xbRGXIoggxtVxiGGoWldu4Fd2pUtqnnvp01mhTicKtMSLgTDagMxGmqtBRthOKoeQEq1BGlUkZw31dA6g9DzC5ptC54aXZtoQQXQn4VEwmP4+avIabb1zccS46yXHApObKU7IBUIQQgaAhcDWd6I3MfDK1MXEqH3TyKeVL7ibFre3IAKSHyUpVP7ojYkb7wQfKtCCRsxLHA5iDR6fbxSsjC3Vu3NcuInPsmIM3UQ2slp2RoOQoxKgPhObTQjbWq3EsITdspU5CkPI1E6BxOiiPcTVTwNibhbct3JLtscp01KD8J8624JS9geee/mkJGUSOn0RWH1dayon2Zfn9KymM4QaK+e7kiTtvXCvVDXWu9lZqdcS2gSpRgUK6FlbARn2W4YgOO3z/AO6tE5hOylmco9t/lRH2arXcKurx4BS3l6nn1geXLeqDjq9Ra2rOHMkHKM9wRzWYIB9OnpTA7P8ABe4smkqkKV41AjYnWPyrz+NlJhMh/wAzQ8h++6Mz6Kk7VkgWKQCfjBj10H0n50rMNTlIWORo/wC125lTLYUdSVFMdNAfnOlBOHIMqRGogxT3ZzawwvmgTOyp59n2KhxBJIUZgnflIA8oq+4hwZtxh1opGR5Co6JVEg+WoBpJ8FcTfZXy2owg667DofrTV/4l74NMtpLhJ0ymYjWVT93l71lSxuw0hAGl20owIcEicDtc1+yk81iee28RvX0TwlYIVaknROYmT+Ef70o8Y4NXbYwtKUwkAvIIEiFaQY6KUR8qYbd66Mlu0fDl8XuY/nTmNkYXszaitlVoNK2Rglq085cJbQXiUqzQO8EiPUCANKFO0q5N221bJ8ReebQke5KiPIRvUpV0UKvHYU4pOcpSCRIbJGX5V04Aw5y4Kby4EqgpaCTKEI6gHWTtP86Xadc/TSvHl6K1IoTbi2YQy2AAhITp5D+zQLi92AH3uQCiT/pGu3kKJ+K7sW6FKBJJ0Snqo7fXlS740ue6w8ifE4oJ9Z1P5UnEx0koB5mvuVLqRfw1eg4Mwokk5ST6yZ+tSMCvxBUpQUDzkEfOonZc0leFIkHwKWnX18vI0n+IMVWy88w0shCVqGh3En5aUf2P2mZ7QaIK7NlCY9tjtt/iZfSEobkJKhEEjnA33rTtR49bXbqZaVPedJ19uQpTMYgsIVlETEq3j06VwQhTi4kqJrYZgWhwcTt9kPNor3g4qLvhSpR266DxfpTjs+MEraKYVmCZkCUhIHilWyVabHehLs64dXbKdU5lClIGUBUkA9YEAnaJ2mrbiu3bYsLlDKQ2MkrgRmWsxEjcxWbjZI5cQIwNdr80RtgWUpF4vmulu7Bayemk6fSnlwriZLaFg6Eee40pIYRw9cOqBQwtw7gZTBjry9jR3hnE73fZbhKW1pISpIgQRpyOlM9p4fjMAZu1UY+imjxLgIvGf4wN+vrS/wABuHLdxSVE+AkQTlUOkzp76Uy8FvJGtBvH2Dp+2N3DCkpUZCxyKkwdtdYPvSGGLZ2Fj+a6W2d4KFxJcKvGiFJWhwEd2pGunRR2+VAF1wUskFx+J0JckED3py3HHL2X9iw2mAPiSTJ5xBFQBxVcveFy3tFEj/qZkpPlMKitmJnAZTB+eaVMmY+98l5wXaNt25tUPi5DaQ6FbQSTnT1jmKG+I8MuG7pq7til0uKDa2WDqocpA1PqdoojbxS3sSH3rJFu4sFJVbqC5B00EJKp0O1ZgeJ2Tbbgs7sJddMBx8HvEeScwAgT9aGyV0RdnBo6/vsrlgeQQVZjgN06lSBPIq1HkfOsoFc7L7xRKjiklRmcytZ/76yr+0Q/q+R/Zd7MFXcWdmRQCthQcTuZ0WmeZAGqd9fIVD4Jwg2yXLpTZccSlWRPSN1Rz019hVirtFUvwrUWzA1SkE77az5cq5WHaIG3A8tKXO7UUBamwlZSr4/ghJkAbigD2h0eSQefU+CYocigOzbXdXSQo51urEk8yTrNfSK0hDcpAGm3LTQCPQUE8McE2S7lF3YrcUhKvGhwRkKkyMvh1Gsb0XcW3/2VjvCAcgKo5aSRt50l2k7jPaxnL6lXZoNUo8dxBKsWUt5JU00pKCnyGpj86G2cQz3i1jZxaojTQnT6AVopSgyVqMqXJJO+tVjDmVQV0IPyrdjiDAAOQpKHv5lccRWZSpCjpy/UfQ01+zHGh9nScxUQYJI1Ecj+dBHFNpntiv0UPbf6GqHhHiV20fSW1HKogKTyIPkdNzSmKhOJgobg/RTAaAtPjjhaO8adnUoIUfJJzAfOoXAtyFBx7QzJHoNv51W8TBRaVmUVKCcvQSvpHQaTVtwnhRbtVHnkJI5bfOsgnO2zvYCaIpWfD1kh5p3SSvvDrt4iedSbG/S1aoShISkJAASNsumWq3gO5/Z5eidfl+c0GcZ8Tm3tVNoMLXm110BJ1HnOlUY176ZH72Yj+V19VZYhiYunxsUIJAnbMNzvy296DO1W6yi2bB/E4QPZKZ+Sqvuz5ubZsnUkLWfVRGpPSBEUGdp1x3mIKSJlCEpM9Yzf/KncJEBiso2YFV2yLOzziVSMNvG0fvJzo8swSk/JWvvS2xq2Ul4ycylak66knX60WcC8N3Gcq0S2UkK1mZgiByM/lTCtOzRhKkvPGVAyMyQr6ERTJxEeHmdzJ6KMjnUeSArTs1uHmkNNJGb41rO2o0Ej8qrxg4tCUkBx6SgCNAoaa8zFN2+4kbtEFtoQU76fnFA/DOEKuLhy5WAZVKU6RKjpPTnQo8Y8tc+T3Qqvj2ARFw7Z9w0FLkqIzHrPIR051Q9p9glq2t3VrIcUTKATBnUadQI+tE95eBspQBKlKiRtpqo6n+9KgdsGEpesO9T8dqtOp5pV4VT55oPzpPA2ZxI/TNsiPb3aQBgvae9aMKaZbQSVZs6yVHlpExUHHuInVhKnGkIdX41OBMKUPTkKGkTIjer/AI1t8jzfjW4VsoWSrkVDYdAK3uFE2QEDU2ga6DorrC+1q5ZbyQhcbFaZI35hQkbVU4px5cvPpdzxlUFJTEJ2gyBuDqPQ0NV7Vm4aJjszWi1YkkUU8eF8cZu0d42kyDlcb5onn0yk6g0S2OCl6QQW0J3n9OtL7sr4Lyp/xG4cU22mciEHVcTOeJ8PlVn/AMcHFHXGGFli3bSCAkELdlQEZh8CeuxPXlS8kxBc1nLc9ED2cA2VdXeLM2qHVBlToW8lhqAXFEJlSikaBOvNP6UA9rFiWHmHkqCC6lUoB8aSnL8UaHQgT5GmdxfiCbO0bWhCSW1AITGknT6TPtSo4pb7y1U6TKswUSec70vhHF5D+RV5HtY4NpVLNivKP+bA0GmunlWV6nC1ESDv51lbGUdEvxPF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6" name="Picture 2" descr="https://encrypted-tbn2.gstatic.com/images?q=tbn:ANd9GcQZ3i8ZsGtnDBuw4nWQ8ZrtXP1CNpkKlmsVC0sdK9oDEjvY4PzHDQ"/>
          <p:cNvPicPr>
            <a:picLocks noChangeAspect="1" noChangeArrowheads="1"/>
          </p:cNvPicPr>
          <p:nvPr/>
        </p:nvPicPr>
        <p:blipFill>
          <a:blip r:embed="rId7" cstate="print"/>
          <a:srcRect/>
          <a:stretch>
            <a:fillRect/>
          </a:stretch>
        </p:blipFill>
        <p:spPr bwMode="auto">
          <a:xfrm>
            <a:off x="6357950" y="2571744"/>
            <a:ext cx="1047757" cy="785818"/>
          </a:xfrm>
          <a:prstGeom prst="rect">
            <a:avLst/>
          </a:prstGeom>
          <a:noFill/>
        </p:spPr>
      </p:pic>
      <p:pic>
        <p:nvPicPr>
          <p:cNvPr id="38" name="Picture 37" descr="http://t1.gstatic.com/images?q=tbn:ANd9GcSPb0vAsHHm69MmocVRzcv8NV7oIzmIWDtLDAfNGr4pZYWX_YMEsQ"/>
          <p:cNvPicPr>
            <a:picLocks noChangeAspect="1" noChangeArrowheads="1"/>
          </p:cNvPicPr>
          <p:nvPr/>
        </p:nvPicPr>
        <p:blipFill>
          <a:blip r:embed="rId8" cstate="print"/>
          <a:srcRect/>
          <a:stretch>
            <a:fillRect/>
          </a:stretch>
        </p:blipFill>
        <p:spPr bwMode="auto">
          <a:xfrm>
            <a:off x="0" y="37773"/>
            <a:ext cx="609600" cy="720725"/>
          </a:xfrm>
          <a:prstGeom prst="rect">
            <a:avLst/>
          </a:prstGeom>
          <a:noFill/>
          <a:ln w="9525">
            <a:noFill/>
            <a:miter lim="800000"/>
            <a:headEnd/>
            <a:tailEnd/>
          </a:ln>
        </p:spPr>
      </p:pic>
    </p:spTree>
    <p:extLst>
      <p:ext uri="{BB962C8B-B14F-4D97-AF65-F5344CB8AC3E}">
        <p14:creationId xmlns:p14="http://schemas.microsoft.com/office/powerpoint/2010/main" val="7080331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3978746" cy="6703322"/>
          </a:xfrm>
          <a:prstGeom prst="rect">
            <a:avLst/>
          </a:prstGeom>
          <a:noFill/>
          <a:ln w="9525">
            <a:noFill/>
            <a:miter lim="800000"/>
            <a:headEnd/>
            <a:tailEnd/>
          </a:ln>
        </p:spPr>
      </p:pic>
      <p:sp>
        <p:nvSpPr>
          <p:cNvPr id="5" name="Content Placeholder 4"/>
          <p:cNvSpPr>
            <a:spLocks noGrp="1"/>
          </p:cNvSpPr>
          <p:nvPr>
            <p:ph sz="half" idx="2"/>
          </p:nvPr>
        </p:nvSpPr>
        <p:spPr>
          <a:xfrm>
            <a:off x="4427984" y="764704"/>
            <a:ext cx="4038600" cy="2260848"/>
          </a:xfrm>
        </p:spPr>
        <p:txBody>
          <a:bodyPr>
            <a:normAutofit lnSpcReduction="10000"/>
          </a:bodyPr>
          <a:lstStyle/>
          <a:p>
            <a:r>
              <a:rPr lang="id-ID" sz="1800" dirty="0" smtClean="0"/>
              <a:t>Total investasi litbang (GERD/GDP) di ASIA relatif stabil pada angka 1.9%.  Namun karena diperkirakan PDB negara-negara Asia ini terus meningkat, maka nilai mutlak GERD ini akan meningkat.  Kontribusi China pada kenaikan GERD ini paling signifikan.</a:t>
            </a:r>
            <a:endParaRPr lang="id-ID" sz="1800" dirty="0"/>
          </a:p>
        </p:txBody>
      </p:sp>
      <p:pic>
        <p:nvPicPr>
          <p:cNvPr id="7" name="Picture 2"/>
          <p:cNvPicPr>
            <a:picLocks noChangeAspect="1" noChangeArrowheads="1"/>
          </p:cNvPicPr>
          <p:nvPr/>
        </p:nvPicPr>
        <p:blipFill>
          <a:blip r:embed="rId3" cstate="print"/>
          <a:srcRect/>
          <a:stretch>
            <a:fillRect/>
          </a:stretch>
        </p:blipFill>
        <p:spPr bwMode="auto">
          <a:xfrm>
            <a:off x="4499992" y="3228975"/>
            <a:ext cx="4467225" cy="3629025"/>
          </a:xfrm>
          <a:prstGeom prst="rect">
            <a:avLst/>
          </a:prstGeom>
          <a:noFill/>
          <a:ln w="9525">
            <a:noFill/>
            <a:miter lim="800000"/>
            <a:headEnd/>
            <a:tailEnd/>
          </a:ln>
        </p:spPr>
      </p:pic>
      <p:sp>
        <p:nvSpPr>
          <p:cNvPr id="8" name="Oval 7"/>
          <p:cNvSpPr/>
          <p:nvPr/>
        </p:nvSpPr>
        <p:spPr>
          <a:xfrm>
            <a:off x="4247456" y="4509120"/>
            <a:ext cx="489654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itle 1"/>
          <p:cNvSpPr>
            <a:spLocks noGrp="1"/>
          </p:cNvSpPr>
          <p:nvPr>
            <p:ph type="title"/>
          </p:nvPr>
        </p:nvSpPr>
        <p:spPr>
          <a:xfrm>
            <a:off x="4057600" y="-315416"/>
            <a:ext cx="4618856" cy="1143000"/>
          </a:xfrm>
        </p:spPr>
        <p:txBody>
          <a:bodyPr/>
          <a:lstStyle/>
          <a:p>
            <a:pPr algn="r"/>
            <a:r>
              <a:rPr lang="id-ID" b="1" dirty="0" smtClean="0">
                <a:solidFill>
                  <a:srgbClr val="FF0000"/>
                </a:solidFill>
              </a:rPr>
              <a:t>Ekspansi China:</a:t>
            </a:r>
            <a:endParaRPr lang="id-ID" b="1" dirty="0">
              <a:solidFill>
                <a:srgbClr val="FF0000"/>
              </a:solidFill>
            </a:endParaRPr>
          </a:p>
        </p:txBody>
      </p:sp>
      <p:sp>
        <p:nvSpPr>
          <p:cNvPr id="10" name="TextBox 9"/>
          <p:cNvSpPr txBox="1"/>
          <p:nvPr/>
        </p:nvSpPr>
        <p:spPr>
          <a:xfrm>
            <a:off x="0" y="6119336"/>
            <a:ext cx="1440160" cy="738664"/>
          </a:xfrm>
          <a:prstGeom prst="rect">
            <a:avLst/>
          </a:prstGeom>
          <a:solidFill>
            <a:schemeClr val="bg1"/>
          </a:solidFill>
          <a:ln>
            <a:solidFill>
              <a:schemeClr val="tx1"/>
            </a:solidFill>
          </a:ln>
        </p:spPr>
        <p:txBody>
          <a:bodyPr wrap="square" rtlCol="0">
            <a:spAutoFit/>
          </a:bodyPr>
          <a:lstStyle/>
          <a:p>
            <a:r>
              <a:rPr lang="id-ID" sz="1400" dirty="0" smtClean="0"/>
              <a:t>Source: </a:t>
            </a:r>
            <a:r>
              <a:rPr lang="id-ID" sz="1400" i="1" dirty="0" smtClean="0"/>
              <a:t>Battelle, 2014 Global R&amp;D Funding Forcast</a:t>
            </a:r>
            <a:endParaRPr lang="id-ID" sz="1400" i="1" dirty="0"/>
          </a:p>
        </p:txBody>
      </p:sp>
    </p:spTree>
    <p:extLst>
      <p:ext uri="{BB962C8B-B14F-4D97-AF65-F5344CB8AC3E}">
        <p14:creationId xmlns:p14="http://schemas.microsoft.com/office/powerpoint/2010/main" val="3251891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1" name="TextBox 19"/>
          <p:cNvSpPr txBox="1">
            <a:spLocks noChangeArrowheads="1"/>
          </p:cNvSpPr>
          <p:nvPr/>
        </p:nvSpPr>
        <p:spPr bwMode="auto">
          <a:xfrm>
            <a:off x="0" y="12700"/>
            <a:ext cx="9067800" cy="553998"/>
          </a:xfrm>
          <a:prstGeom prst="rect">
            <a:avLst/>
          </a:prstGeom>
          <a:noFill/>
          <a:ln w="9525">
            <a:noFill/>
            <a:miter lim="800000"/>
            <a:headEnd/>
            <a:tailEnd/>
          </a:ln>
        </p:spPr>
        <p:txBody>
          <a:bodyPr wrap="square">
            <a:spAutoFit/>
          </a:bodyPr>
          <a:lstStyle/>
          <a:p>
            <a:pPr algn="ctr"/>
            <a:r>
              <a:rPr lang="id-ID" sz="3000" b="1" dirty="0" smtClean="0"/>
              <a:t>ISU STRATEGIS JAWA BARAT (RPJMD 2013-2018)</a:t>
            </a:r>
            <a:endParaRPr lang="id-ID" sz="3000" b="1" dirty="0"/>
          </a:p>
        </p:txBody>
      </p:sp>
      <p:grpSp>
        <p:nvGrpSpPr>
          <p:cNvPr id="22" name="Group 21"/>
          <p:cNvGrpSpPr/>
          <p:nvPr/>
        </p:nvGrpSpPr>
        <p:grpSpPr>
          <a:xfrm>
            <a:off x="0" y="609600"/>
            <a:ext cx="9159875" cy="6275784"/>
            <a:chOff x="0" y="609600"/>
            <a:chExt cx="9159875" cy="6275784"/>
          </a:xfrm>
        </p:grpSpPr>
        <p:sp>
          <p:nvSpPr>
            <p:cNvPr id="6" name="Rectangle 5"/>
            <p:cNvSpPr/>
            <p:nvPr/>
          </p:nvSpPr>
          <p:spPr>
            <a:xfrm>
              <a:off x="0" y="609600"/>
              <a:ext cx="9144000" cy="609600"/>
            </a:xfrm>
            <a:prstGeom prst="rect">
              <a:avLst/>
            </a:prstGeom>
            <a:solidFill>
              <a:srgbClr val="007E39"/>
            </a:solidFill>
            <a:ln>
              <a:no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fontAlgn="auto">
                <a:spcBef>
                  <a:spcPts val="0"/>
                </a:spcBef>
                <a:spcAft>
                  <a:spcPts val="0"/>
                </a:spcAft>
                <a:defRPr/>
              </a:pPr>
              <a:r>
                <a:rPr lang="id-ID" sz="2400" b="1" dirty="0" smtClean="0">
                  <a:solidFill>
                    <a:srgbClr val="FFFF00"/>
                  </a:solidFill>
                  <a:effectLst>
                    <a:outerShdw blurRad="38100" dist="38100" dir="2700000" algn="tl">
                      <a:srgbClr val="000000">
                        <a:alpha val="43137"/>
                      </a:srgbClr>
                    </a:outerShdw>
                  </a:effectLst>
                  <a:latin typeface="+mj-lt"/>
                </a:rPr>
                <a:t>SEPULUH </a:t>
              </a:r>
              <a:r>
                <a:rPr lang="id-ID" sz="2400" b="1" i="1" dirty="0" smtClean="0">
                  <a:solidFill>
                    <a:srgbClr val="FFFF00"/>
                  </a:solidFill>
                  <a:effectLst>
                    <a:outerShdw blurRad="38100" dist="38100" dir="2700000" algn="tl">
                      <a:srgbClr val="000000">
                        <a:alpha val="43137"/>
                      </a:srgbClr>
                    </a:outerShdw>
                  </a:effectLst>
                  <a:latin typeface="+mj-lt"/>
                </a:rPr>
                <a:t>CO</a:t>
              </a:r>
              <a:r>
                <a:rPr lang="en-US" sz="2400" b="1" i="1" dirty="0" smtClean="0">
                  <a:solidFill>
                    <a:srgbClr val="FFFF00"/>
                  </a:solidFill>
                  <a:effectLst>
                    <a:outerShdw blurRad="38100" dist="38100" dir="2700000" algn="tl">
                      <a:srgbClr val="000000">
                        <a:alpha val="43137"/>
                      </a:srgbClr>
                    </a:outerShdw>
                  </a:effectLst>
                  <a:latin typeface="+mj-lt"/>
                </a:rPr>
                <a:t>M</a:t>
              </a:r>
              <a:r>
                <a:rPr lang="id-ID" sz="2400" b="1" i="1" dirty="0" smtClean="0">
                  <a:solidFill>
                    <a:srgbClr val="FFFF00"/>
                  </a:solidFill>
                  <a:effectLst>
                    <a:outerShdw blurRad="38100" dist="38100" dir="2700000" algn="tl">
                      <a:srgbClr val="000000">
                        <a:alpha val="43137"/>
                      </a:srgbClr>
                    </a:outerShdw>
                  </a:effectLst>
                  <a:latin typeface="+mj-lt"/>
                </a:rPr>
                <a:t>MON </a:t>
              </a:r>
              <a:r>
                <a:rPr lang="id-ID" sz="2400" b="1" i="1" dirty="0">
                  <a:solidFill>
                    <a:srgbClr val="FFFF00"/>
                  </a:solidFill>
                  <a:effectLst>
                    <a:outerShdw blurRad="38100" dist="38100" dir="2700000" algn="tl">
                      <a:srgbClr val="000000">
                        <a:alpha val="43137"/>
                      </a:srgbClr>
                    </a:outerShdw>
                  </a:effectLst>
                  <a:latin typeface="+mj-lt"/>
                </a:rPr>
                <a:t>GOALS</a:t>
              </a:r>
              <a:r>
                <a:rPr lang="id-ID" sz="2400" b="1" dirty="0">
                  <a:solidFill>
                    <a:srgbClr val="FFFF00"/>
                  </a:solidFill>
                  <a:effectLst>
                    <a:outerShdw blurRad="38100" dist="38100" dir="2700000" algn="tl">
                      <a:srgbClr val="000000">
                        <a:alpha val="43137"/>
                      </a:srgbClr>
                    </a:outerShdw>
                  </a:effectLst>
                  <a:latin typeface="+mj-lt"/>
                </a:rPr>
                <a:t> </a:t>
              </a:r>
              <a:r>
                <a:rPr lang="id-ID" sz="2400" b="1" dirty="0" smtClean="0">
                  <a:solidFill>
                    <a:srgbClr val="FFFF00"/>
                  </a:solidFill>
                  <a:effectLst>
                    <a:outerShdw blurRad="38100" dist="38100" dir="2700000" algn="tl">
                      <a:srgbClr val="000000">
                        <a:alpha val="43137"/>
                      </a:srgbClr>
                    </a:outerShdw>
                  </a:effectLst>
                  <a:latin typeface="+mj-lt"/>
                </a:rPr>
                <a:t>(TEMATIK SEKTORAL)∞ </a:t>
              </a:r>
              <a:r>
                <a:rPr lang="id-ID" sz="2000" b="1" dirty="0" smtClean="0">
                  <a:solidFill>
                    <a:srgbClr val="FFFF00"/>
                  </a:solidFill>
                  <a:effectLst>
                    <a:outerShdw blurRad="38100" dist="38100" dir="2700000" algn="tl">
                      <a:srgbClr val="000000">
                        <a:alpha val="43137"/>
                      </a:srgbClr>
                    </a:outerShdw>
                  </a:effectLst>
                  <a:latin typeface="+mj-lt"/>
                </a:rPr>
                <a:t>Masalah Penelitian</a:t>
              </a:r>
              <a:endParaRPr lang="en-US" sz="2000" b="1" dirty="0">
                <a:solidFill>
                  <a:srgbClr val="FFFF00"/>
                </a:solidFill>
                <a:effectLst>
                  <a:outerShdw blurRad="38100" dist="38100" dir="2700000" algn="tl">
                    <a:srgbClr val="000000">
                      <a:alpha val="43137"/>
                    </a:srgbClr>
                  </a:outerShdw>
                </a:effectLst>
                <a:latin typeface="+mj-lt"/>
              </a:endParaRPr>
            </a:p>
          </p:txBody>
        </p:sp>
        <p:sp>
          <p:nvSpPr>
            <p:cNvPr id="41" name="Rounded Rectangle 40"/>
            <p:cNvSpPr/>
            <p:nvPr/>
          </p:nvSpPr>
          <p:spPr bwMode="auto">
            <a:xfrm>
              <a:off x="191456" y="1246295"/>
              <a:ext cx="4304344" cy="506305"/>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1325" indent="-441325">
                <a:defRPr/>
              </a:pPr>
              <a:r>
                <a:rPr lang="id-ID" sz="1400" b="1" dirty="0" smtClean="0">
                  <a:solidFill>
                    <a:schemeClr val="tx1"/>
                  </a:solidFill>
                  <a:latin typeface="Arial" pitchFamily="34" charset="0"/>
                  <a:cs typeface="Arial" pitchFamily="34" charset="0"/>
                </a:rPr>
                <a:t>CG 1</a:t>
              </a:r>
              <a:r>
                <a:rPr lang="en-US" sz="1400" b="1" dirty="0" smtClean="0">
                  <a:solidFill>
                    <a:schemeClr val="tx1"/>
                  </a:solidFill>
                  <a:latin typeface="Arial" pitchFamily="34" charset="0"/>
                  <a:cs typeface="Arial" pitchFamily="34" charset="0"/>
                </a:rPr>
                <a:t> </a:t>
              </a:r>
              <a:r>
                <a:rPr lang="id-ID" sz="1400" dirty="0" smtClean="0">
                  <a:solidFill>
                    <a:schemeClr val="tx1"/>
                  </a:solidFill>
                  <a:latin typeface="Arial" pitchFamily="34" charset="0"/>
                  <a:cs typeface="Arial" pitchFamily="34" charset="0"/>
                </a:rPr>
                <a:t>Perbaikan aksesibilitas dan kualitas pendidikan</a:t>
              </a:r>
            </a:p>
          </p:txBody>
        </p:sp>
        <p:sp>
          <p:nvSpPr>
            <p:cNvPr id="38" name="Rounded Rectangle 37"/>
            <p:cNvSpPr/>
            <p:nvPr/>
          </p:nvSpPr>
          <p:spPr bwMode="auto">
            <a:xfrm>
              <a:off x="228600" y="1828800"/>
              <a:ext cx="4266729" cy="381000"/>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1325" indent="-441325">
                <a:defRPr/>
              </a:pPr>
              <a:r>
                <a:rPr lang="id-ID" sz="1400" b="1" dirty="0">
                  <a:solidFill>
                    <a:schemeClr val="tx1"/>
                  </a:solidFill>
                  <a:latin typeface="Arial" pitchFamily="34" charset="0"/>
                  <a:cs typeface="Arial" pitchFamily="34" charset="0"/>
                </a:rPr>
                <a:t>CG </a:t>
              </a:r>
              <a:r>
                <a:rPr lang="id-ID" sz="1400" b="1" dirty="0" smtClean="0">
                  <a:solidFill>
                    <a:schemeClr val="tx1"/>
                  </a:solidFill>
                  <a:latin typeface="Arial" pitchFamily="34" charset="0"/>
                  <a:cs typeface="Arial" pitchFamily="34" charset="0"/>
                </a:rPr>
                <a:t>2 </a:t>
              </a:r>
              <a:r>
                <a:rPr lang="id-ID" sz="1400" dirty="0" smtClean="0">
                  <a:solidFill>
                    <a:schemeClr val="tx1"/>
                  </a:solidFill>
                  <a:latin typeface="Arial" pitchFamily="34" charset="0"/>
                  <a:cs typeface="Arial" pitchFamily="34" charset="0"/>
                </a:rPr>
                <a:t>Perbaikan aksesibilitas dan kualitas pelayanan kesehatan</a:t>
              </a:r>
              <a:endParaRPr lang="id-ID" sz="1400" dirty="0">
                <a:solidFill>
                  <a:schemeClr val="tx1"/>
                </a:solidFill>
                <a:latin typeface="Arial" pitchFamily="34" charset="0"/>
                <a:cs typeface="Arial" pitchFamily="34" charset="0"/>
              </a:endParaRPr>
            </a:p>
          </p:txBody>
        </p:sp>
        <p:sp>
          <p:nvSpPr>
            <p:cNvPr id="13" name="Rounded Rectangle 12"/>
            <p:cNvSpPr/>
            <p:nvPr/>
          </p:nvSpPr>
          <p:spPr bwMode="auto">
            <a:xfrm>
              <a:off x="228600" y="2301766"/>
              <a:ext cx="4267317" cy="464319"/>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48850" tIns="24425" rIns="48850" bIns="2442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1325" indent="-441325">
                <a:defRPr/>
              </a:pPr>
              <a:r>
                <a:rPr lang="id-ID" sz="1400" b="1" dirty="0" smtClean="0">
                  <a:solidFill>
                    <a:schemeClr val="tx1"/>
                  </a:solidFill>
                  <a:latin typeface="Arial" pitchFamily="34" charset="0"/>
                  <a:cs typeface="Arial" pitchFamily="34" charset="0"/>
                </a:rPr>
                <a:t>CG 3</a:t>
              </a:r>
              <a:r>
                <a:rPr lang="en-US" sz="1400" b="1" dirty="0" smtClean="0">
                  <a:solidFill>
                    <a:schemeClr val="tx1"/>
                  </a:solidFill>
                  <a:latin typeface="Arial" pitchFamily="34" charset="0"/>
                  <a:cs typeface="Arial" pitchFamily="34" charset="0"/>
                </a:rPr>
                <a:t> </a:t>
              </a:r>
              <a:r>
                <a:rPr lang="id-ID" sz="1400" dirty="0" smtClean="0">
                  <a:solidFill>
                    <a:schemeClr val="tx1"/>
                  </a:solidFill>
                  <a:latin typeface="Arial" pitchFamily="34" charset="0"/>
                  <a:cs typeface="Arial" pitchFamily="34" charset="0"/>
                </a:rPr>
                <a:t>Pengembangan infrastruktur wilayah, energi dan air.</a:t>
              </a:r>
            </a:p>
          </p:txBody>
        </p:sp>
        <p:sp>
          <p:nvSpPr>
            <p:cNvPr id="37" name="Rounded Rectangle 36"/>
            <p:cNvSpPr/>
            <p:nvPr/>
          </p:nvSpPr>
          <p:spPr bwMode="auto">
            <a:xfrm>
              <a:off x="4572000" y="1219200"/>
              <a:ext cx="4265613" cy="304800"/>
            </a:xfrm>
            <a:prstGeom prst="roundRect">
              <a:avLst/>
            </a:prstGeom>
            <a:solidFill>
              <a:srgbClr val="FFFF00"/>
            </a:solidFill>
            <a:ln/>
          </p:spPr>
          <p:style>
            <a:lnRef idx="1">
              <a:schemeClr val="accent2"/>
            </a:lnRef>
            <a:fillRef idx="3">
              <a:schemeClr val="accent2"/>
            </a:fillRef>
            <a:effectRef idx="2">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id-ID" sz="1400" b="1" dirty="0" smtClean="0">
                  <a:solidFill>
                    <a:schemeClr val="tx1"/>
                  </a:solidFill>
                  <a:latin typeface="Arial" pitchFamily="34" charset="0"/>
                  <a:cs typeface="Arial" pitchFamily="34" charset="0"/>
                </a:rPr>
                <a:t>CG </a:t>
              </a:r>
              <a:r>
                <a:rPr lang="en-US" sz="1400" b="1" dirty="0" smtClean="0">
                  <a:solidFill>
                    <a:schemeClr val="tx1"/>
                  </a:solidFill>
                  <a:latin typeface="Arial" pitchFamily="34" charset="0"/>
                  <a:cs typeface="Arial" pitchFamily="34" charset="0"/>
                </a:rPr>
                <a:t>5 </a:t>
              </a:r>
              <a:r>
                <a:rPr lang="id-ID" sz="1400" dirty="0" smtClean="0">
                  <a:solidFill>
                    <a:schemeClr val="tx1"/>
                  </a:solidFill>
                  <a:latin typeface="Arial" pitchFamily="34" charset="0"/>
                  <a:cs typeface="Arial" pitchFamily="34" charset="0"/>
                </a:rPr>
                <a:t>Peningkatan eknomi non pertanian</a:t>
              </a:r>
            </a:p>
          </p:txBody>
        </p:sp>
        <p:sp>
          <p:nvSpPr>
            <p:cNvPr id="18" name="Rounded Rectangle 17"/>
            <p:cNvSpPr/>
            <p:nvPr/>
          </p:nvSpPr>
          <p:spPr bwMode="auto">
            <a:xfrm>
              <a:off x="4524702" y="1587064"/>
              <a:ext cx="4344153" cy="533400"/>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8399" tIns="34200" rIns="68399" bIns="3420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2913" indent="-442913" fontAlgn="auto">
                <a:spcBef>
                  <a:spcPts val="0"/>
                </a:spcBef>
                <a:spcAft>
                  <a:spcPts val="0"/>
                </a:spcAft>
                <a:defRPr/>
              </a:pPr>
              <a:r>
                <a:rPr lang="id-ID" sz="1400" b="1" dirty="0" smtClean="0">
                  <a:solidFill>
                    <a:schemeClr val="tx1"/>
                  </a:solidFill>
                  <a:latin typeface="Arial" pitchFamily="34" charset="0"/>
                  <a:cs typeface="Arial" pitchFamily="34" charset="0"/>
                </a:rPr>
                <a:t>CG 6 </a:t>
              </a:r>
              <a:r>
                <a:rPr lang="id-ID" sz="1400" dirty="0" smtClean="0">
                  <a:solidFill>
                    <a:schemeClr val="tx1"/>
                  </a:solidFill>
                  <a:latin typeface="Arial" pitchFamily="34" charset="0"/>
                  <a:cs typeface="Arial" pitchFamily="34" charset="0"/>
                </a:rPr>
                <a:t>Perbaikan pengelolaan lingkungan dan bencana</a:t>
              </a:r>
            </a:p>
          </p:txBody>
        </p:sp>
        <p:sp>
          <p:nvSpPr>
            <p:cNvPr id="19" name="Rounded Rectangle 18"/>
            <p:cNvSpPr/>
            <p:nvPr/>
          </p:nvSpPr>
          <p:spPr bwMode="auto">
            <a:xfrm>
              <a:off x="4572000" y="2177742"/>
              <a:ext cx="4342876" cy="494518"/>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8415" tIns="34208" rIns="68415" bIns="34208"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2913" indent="-442913">
                <a:defRPr/>
              </a:pPr>
              <a:r>
                <a:rPr lang="id-ID" sz="1400" b="1" dirty="0">
                  <a:solidFill>
                    <a:schemeClr val="tx1"/>
                  </a:solidFill>
                  <a:latin typeface="Arial" pitchFamily="34" charset="0"/>
                  <a:cs typeface="Arial" pitchFamily="34" charset="0"/>
                </a:rPr>
                <a:t>CG </a:t>
              </a:r>
              <a:r>
                <a:rPr lang="id-ID" sz="1400" b="1" dirty="0" smtClean="0">
                  <a:solidFill>
                    <a:schemeClr val="tx1"/>
                  </a:solidFill>
                  <a:latin typeface="Arial" pitchFamily="34" charset="0"/>
                  <a:cs typeface="Arial" pitchFamily="34" charset="0"/>
                </a:rPr>
                <a:t>7 </a:t>
              </a:r>
              <a:r>
                <a:rPr lang="id-ID" sz="1400" dirty="0" smtClean="0">
                  <a:solidFill>
                    <a:schemeClr val="tx1"/>
                  </a:solidFill>
                  <a:latin typeface="Arial" pitchFamily="34" charset="0"/>
                  <a:cs typeface="Arial" pitchFamily="34" charset="0"/>
                </a:rPr>
                <a:t>Perbaikan pengelolaan seni, budaya dan pariwisata</a:t>
              </a:r>
              <a:endParaRPr lang="fi-FI" sz="1400" dirty="0" smtClean="0">
                <a:solidFill>
                  <a:schemeClr val="tx1"/>
                </a:solidFill>
                <a:latin typeface="Arial" pitchFamily="34" charset="0"/>
                <a:cs typeface="Arial" pitchFamily="34" charset="0"/>
              </a:endParaRPr>
            </a:p>
          </p:txBody>
        </p:sp>
        <p:sp>
          <p:nvSpPr>
            <p:cNvPr id="33" name="Rounded Rectangle 32"/>
            <p:cNvSpPr/>
            <p:nvPr/>
          </p:nvSpPr>
          <p:spPr bwMode="auto">
            <a:xfrm>
              <a:off x="4574630" y="3741145"/>
              <a:ext cx="4342371" cy="633787"/>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36575" indent="-536575">
                <a:defRPr/>
              </a:pPr>
              <a:r>
                <a:rPr lang="id-ID" sz="1400" b="1" dirty="0">
                  <a:solidFill>
                    <a:schemeClr val="tx1"/>
                  </a:solidFill>
                  <a:latin typeface="Arial" pitchFamily="34" charset="0"/>
                  <a:cs typeface="Arial" pitchFamily="34" charset="0"/>
                </a:rPr>
                <a:t>CG </a:t>
              </a:r>
              <a:r>
                <a:rPr lang="id-ID" sz="1400" b="1" dirty="0" smtClean="0">
                  <a:solidFill>
                    <a:schemeClr val="tx1"/>
                  </a:solidFill>
                  <a:latin typeface="Arial" pitchFamily="34" charset="0"/>
                  <a:cs typeface="Arial" pitchFamily="34" charset="0"/>
                </a:rPr>
                <a:t>10 perbaikan kinerja aparatur pemerintah melalui aplikasi ilmunpengetahuan dan teknologi</a:t>
              </a:r>
              <a:endParaRPr lang="id-ID" sz="1400" b="1" dirty="0">
                <a:solidFill>
                  <a:schemeClr val="tx1"/>
                </a:solidFill>
                <a:latin typeface="Arial" pitchFamily="34" charset="0"/>
                <a:cs typeface="Arial" pitchFamily="34" charset="0"/>
              </a:endParaRPr>
            </a:p>
          </p:txBody>
        </p:sp>
        <p:sp>
          <p:nvSpPr>
            <p:cNvPr id="30" name="Rounded Rectangle 29"/>
            <p:cNvSpPr/>
            <p:nvPr/>
          </p:nvSpPr>
          <p:spPr bwMode="auto">
            <a:xfrm>
              <a:off x="4572000" y="2616546"/>
              <a:ext cx="4342876" cy="418318"/>
            </a:xfrm>
            <a:prstGeom prst="roundRect">
              <a:avLst/>
            </a:prstGeom>
            <a:solidFill>
              <a:srgbClr val="FFFF00"/>
            </a:solidFill>
            <a:ln>
              <a:solidFill>
                <a:srgbClr val="FFFF00"/>
              </a:solidFill>
            </a:ln>
          </p:spPr>
          <p:style>
            <a:lnRef idx="0">
              <a:schemeClr val="accent2"/>
            </a:lnRef>
            <a:fillRef idx="3">
              <a:schemeClr val="accent2"/>
            </a:fillRef>
            <a:effectRef idx="3">
              <a:schemeClr val="accent2"/>
            </a:effectRef>
            <a:fontRef idx="minor">
              <a:schemeClr val="lt1"/>
            </a:fontRef>
          </p:style>
          <p:txBody>
            <a:bodyPr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1325" indent="-441325">
                <a:defRPr/>
              </a:pPr>
              <a:r>
                <a:rPr lang="id-ID" sz="1400" b="1" dirty="0" smtClean="0">
                  <a:solidFill>
                    <a:schemeClr val="tx1"/>
                  </a:solidFill>
                  <a:latin typeface="Arial" pitchFamily="34" charset="0"/>
                  <a:cs typeface="Arial" pitchFamily="34" charset="0"/>
                </a:rPr>
                <a:t>CG 8</a:t>
              </a:r>
              <a:r>
                <a:rPr lang="en-US" sz="1400" b="1" dirty="0" smtClean="0">
                  <a:solidFill>
                    <a:schemeClr val="tx1"/>
                  </a:solidFill>
                  <a:latin typeface="Arial" pitchFamily="34" charset="0"/>
                  <a:cs typeface="Arial" pitchFamily="34" charset="0"/>
                </a:rPr>
                <a:t> </a:t>
              </a:r>
              <a:r>
                <a:rPr lang="id-ID" sz="1400" dirty="0" smtClean="0">
                  <a:solidFill>
                    <a:schemeClr val="tx1"/>
                  </a:solidFill>
                  <a:latin typeface="Arial" pitchFamily="34" charset="0"/>
                  <a:cs typeface="Arial" pitchFamily="34" charset="0"/>
                </a:rPr>
                <a:t>peningkatan ketahanan keluarga dan pengendalian penduduk </a:t>
              </a:r>
              <a:endParaRPr lang="fi-FI" sz="1400" dirty="0" smtClean="0">
                <a:solidFill>
                  <a:schemeClr val="tx1"/>
                </a:solidFill>
                <a:latin typeface="Arial" pitchFamily="34" charset="0"/>
                <a:cs typeface="Arial" pitchFamily="34" charset="0"/>
              </a:endParaRPr>
            </a:p>
          </p:txBody>
        </p:sp>
        <p:sp>
          <p:nvSpPr>
            <p:cNvPr id="28" name="Rounded Rectangle 27"/>
            <p:cNvSpPr/>
            <p:nvPr/>
          </p:nvSpPr>
          <p:spPr bwMode="auto">
            <a:xfrm>
              <a:off x="4572000" y="3113694"/>
              <a:ext cx="4366573" cy="546536"/>
            </a:xfrm>
            <a:prstGeom prst="roundRect">
              <a:avLst/>
            </a:prstGeom>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1325" indent="-441325">
                <a:defRPr/>
              </a:pPr>
              <a:r>
                <a:rPr lang="id-ID" sz="1400" b="1" dirty="0" smtClean="0">
                  <a:solidFill>
                    <a:schemeClr val="tx1"/>
                  </a:solidFill>
                  <a:latin typeface="Arial" pitchFamily="34" charset="0"/>
                  <a:cs typeface="Arial" pitchFamily="34" charset="0"/>
                </a:rPr>
                <a:t>CG 9</a:t>
              </a:r>
              <a:r>
                <a:rPr lang="en-US" sz="1400" b="1" dirty="0" smtClean="0">
                  <a:solidFill>
                    <a:schemeClr val="tx1"/>
                  </a:solidFill>
                  <a:latin typeface="Arial" pitchFamily="34" charset="0"/>
                  <a:cs typeface="Arial" pitchFamily="34" charset="0"/>
                </a:rPr>
                <a:t> </a:t>
              </a:r>
              <a:r>
                <a:rPr lang="id-ID" sz="1400" b="1" dirty="0" smtClean="0">
                  <a:solidFill>
                    <a:schemeClr val="tx1"/>
                  </a:solidFill>
                  <a:latin typeface="Arial" pitchFamily="34" charset="0"/>
                  <a:cs typeface="Arial" pitchFamily="34" charset="0"/>
                </a:rPr>
                <a:t> </a:t>
              </a:r>
              <a:r>
                <a:rPr lang="id-ID" sz="1400" dirty="0" smtClean="0">
                  <a:solidFill>
                    <a:schemeClr val="tx1"/>
                  </a:solidFill>
                  <a:latin typeface="Arial" pitchFamily="34" charset="0"/>
                  <a:cs typeface="Arial" pitchFamily="34" charset="0"/>
                </a:rPr>
                <a:t>pengurangan kemiskinan, isu kesejahteraan sosial dan keamanan</a:t>
              </a:r>
            </a:p>
          </p:txBody>
        </p:sp>
        <p:sp>
          <p:nvSpPr>
            <p:cNvPr id="48158" name="TextBox 14"/>
            <p:cNvSpPr txBox="1">
              <a:spLocks noChangeArrowheads="1"/>
            </p:cNvSpPr>
            <p:nvPr/>
          </p:nvSpPr>
          <p:spPr bwMode="auto">
            <a:xfrm>
              <a:off x="4828430" y="4372600"/>
              <a:ext cx="3055938" cy="523220"/>
            </a:xfrm>
            <a:prstGeom prst="rect">
              <a:avLst/>
            </a:prstGeom>
            <a:noFill/>
            <a:ln w="9525">
              <a:noFill/>
              <a:miter lim="800000"/>
              <a:headEnd/>
              <a:tailEnd/>
            </a:ln>
          </p:spPr>
          <p:txBody>
            <a:bodyPr wrap="square">
              <a:spAutoFit/>
            </a:bodyPr>
            <a:lstStyle/>
            <a:p>
              <a:r>
                <a:rPr lang="id-ID" sz="2800" dirty="0" smtClean="0"/>
                <a:t>Kenapa benih ?.....</a:t>
              </a:r>
              <a:endParaRPr lang="id-ID" sz="2800" dirty="0"/>
            </a:p>
          </p:txBody>
        </p:sp>
        <p:sp>
          <p:nvSpPr>
            <p:cNvPr id="48159" name="TextBox 15"/>
            <p:cNvSpPr txBox="1">
              <a:spLocks noChangeArrowheads="1"/>
            </p:cNvSpPr>
            <p:nvPr/>
          </p:nvSpPr>
          <p:spPr bwMode="auto">
            <a:xfrm>
              <a:off x="4740275" y="5378450"/>
              <a:ext cx="4419600" cy="784830"/>
            </a:xfrm>
            <a:prstGeom prst="rect">
              <a:avLst/>
            </a:prstGeom>
            <a:noFill/>
            <a:ln w="9525">
              <a:noFill/>
              <a:miter lim="800000"/>
              <a:headEnd/>
              <a:tailEnd/>
            </a:ln>
          </p:spPr>
          <p:txBody>
            <a:bodyPr>
              <a:spAutoFit/>
            </a:bodyPr>
            <a:lstStyle/>
            <a:p>
              <a:pPr marL="268288" indent="-268288"/>
              <a:r>
                <a:rPr lang="id-ID" sz="1500" dirty="0"/>
                <a:t>2. </a:t>
              </a:r>
              <a:r>
                <a:rPr lang="id-ID" sz="1500" dirty="0" smtClean="0"/>
                <a:t>Jawa Barat memiliki cukupbanyak </a:t>
              </a:r>
              <a:r>
                <a:rPr lang="id-ID" sz="1500" dirty="0"/>
                <a:t>UPTD sebagai sentra </a:t>
              </a:r>
              <a:r>
                <a:rPr lang="id-ID" sz="1500" dirty="0" smtClean="0"/>
                <a:t>produksi benih (pertanian, perikanan, peternakan)</a:t>
              </a:r>
              <a:endParaRPr lang="id-ID" sz="1500" dirty="0"/>
            </a:p>
          </p:txBody>
        </p:sp>
        <p:sp>
          <p:nvSpPr>
            <p:cNvPr id="48160" name="TextBox 16"/>
            <p:cNvSpPr txBox="1">
              <a:spLocks noChangeArrowheads="1"/>
            </p:cNvSpPr>
            <p:nvPr/>
          </p:nvSpPr>
          <p:spPr bwMode="auto">
            <a:xfrm>
              <a:off x="4724400" y="4876800"/>
              <a:ext cx="4343400" cy="553998"/>
            </a:xfrm>
            <a:prstGeom prst="rect">
              <a:avLst/>
            </a:prstGeom>
            <a:noFill/>
            <a:ln w="9525">
              <a:noFill/>
              <a:miter lim="800000"/>
              <a:headEnd/>
              <a:tailEnd/>
            </a:ln>
          </p:spPr>
          <p:txBody>
            <a:bodyPr>
              <a:spAutoFit/>
            </a:bodyPr>
            <a:lstStyle/>
            <a:p>
              <a:pPr marL="268288" indent="-268288"/>
              <a:r>
                <a:rPr lang="id-ID" sz="1500" dirty="0"/>
                <a:t>1. </a:t>
              </a:r>
              <a:r>
                <a:rPr lang="id-ID" sz="1500" dirty="0" smtClean="0"/>
                <a:t>Benih merupakan faktor penting dalam produksi pertanian, peternakan, dan perikanan.</a:t>
              </a:r>
              <a:endParaRPr lang="id-ID" sz="1500" dirty="0"/>
            </a:p>
          </p:txBody>
        </p:sp>
        <p:sp>
          <p:nvSpPr>
            <p:cNvPr id="48162" name="TextBox 20"/>
            <p:cNvSpPr txBox="1">
              <a:spLocks noChangeArrowheads="1"/>
            </p:cNvSpPr>
            <p:nvPr/>
          </p:nvSpPr>
          <p:spPr bwMode="auto">
            <a:xfrm>
              <a:off x="228600" y="5589240"/>
              <a:ext cx="4114800" cy="800219"/>
            </a:xfrm>
            <a:prstGeom prst="rect">
              <a:avLst/>
            </a:prstGeom>
            <a:noFill/>
            <a:ln w="9525">
              <a:noFill/>
              <a:miter lim="800000"/>
              <a:headEnd/>
              <a:tailEnd/>
            </a:ln>
          </p:spPr>
          <p:txBody>
            <a:bodyPr>
              <a:spAutoFit/>
            </a:bodyPr>
            <a:lstStyle/>
            <a:p>
              <a:pPr marL="173038" indent="-173038">
                <a:buFont typeface="Arial" pitchFamily="34" charset="0"/>
                <a:buChar char="•"/>
              </a:pPr>
              <a:r>
                <a:rPr lang="id-ID" sz="1600" dirty="0" smtClean="0"/>
                <a:t> terdapat </a:t>
              </a:r>
              <a:r>
                <a:rPr lang="id-ID" sz="1500" dirty="0"/>
                <a:t>sekitar </a:t>
              </a:r>
              <a:r>
                <a:rPr lang="id-ID" sz="1500" dirty="0" smtClean="0"/>
                <a:t>379 Perguruan Tinggi yang berdomisili di Jawa Barat, 75 lembaga litbang, 260 UPT milik Jawa Barat.</a:t>
              </a:r>
              <a:endParaRPr lang="id-ID" sz="1500" dirty="0"/>
            </a:p>
          </p:txBody>
        </p:sp>
        <p:grpSp>
          <p:nvGrpSpPr>
            <p:cNvPr id="2" name="Group 25"/>
            <p:cNvGrpSpPr>
              <a:grpSpLocks/>
            </p:cNvGrpSpPr>
            <p:nvPr/>
          </p:nvGrpSpPr>
          <p:grpSpPr bwMode="auto">
            <a:xfrm>
              <a:off x="215900" y="2819400"/>
              <a:ext cx="4584700" cy="2466975"/>
              <a:chOff x="215900" y="2819400"/>
              <a:chExt cx="4584700" cy="2467302"/>
            </a:xfrm>
          </p:grpSpPr>
          <p:sp>
            <p:nvSpPr>
              <p:cNvPr id="34" name="Rounded Rectangle 33"/>
              <p:cNvSpPr/>
              <p:nvPr/>
            </p:nvSpPr>
            <p:spPr bwMode="auto">
              <a:xfrm>
                <a:off x="215900" y="2819400"/>
                <a:ext cx="4267920" cy="324340"/>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id-ID" sz="1400" b="1" dirty="0" smtClean="0">
                    <a:solidFill>
                      <a:schemeClr val="tx1"/>
                    </a:solidFill>
                    <a:latin typeface="Arial" pitchFamily="34" charset="0"/>
                    <a:cs typeface="Arial" pitchFamily="34" charset="0"/>
                  </a:rPr>
                  <a:t>CG </a:t>
                </a:r>
                <a:r>
                  <a:rPr lang="en-US" sz="1400" b="1" dirty="0" smtClean="0">
                    <a:solidFill>
                      <a:schemeClr val="tx1"/>
                    </a:solidFill>
                    <a:latin typeface="Arial" pitchFamily="34" charset="0"/>
                    <a:cs typeface="Arial" pitchFamily="34" charset="0"/>
                  </a:rPr>
                  <a:t>4 </a:t>
                </a:r>
                <a:r>
                  <a:rPr lang="id-ID" sz="1400" dirty="0" smtClean="0">
                    <a:solidFill>
                      <a:schemeClr val="tx1"/>
                    </a:solidFill>
                    <a:latin typeface="Arial" pitchFamily="34" charset="0"/>
                    <a:cs typeface="Arial" pitchFamily="34" charset="0"/>
                  </a:rPr>
                  <a:t>Peningkatan ekonomi Pertanian</a:t>
                </a:r>
                <a:endParaRPr lang="id-ID" sz="1400" b="1" dirty="0">
                  <a:solidFill>
                    <a:schemeClr val="tx1"/>
                  </a:solidFill>
                  <a:latin typeface="Arial" pitchFamily="34" charset="0"/>
                  <a:cs typeface="Arial" pitchFamily="34" charset="0"/>
                </a:endParaRPr>
              </a:p>
            </p:txBody>
          </p:sp>
          <p:sp>
            <p:nvSpPr>
              <p:cNvPr id="35" name="Rectangle 34"/>
              <p:cNvSpPr/>
              <p:nvPr/>
            </p:nvSpPr>
            <p:spPr bwMode="auto">
              <a:xfrm>
                <a:off x="215900" y="3160758"/>
                <a:ext cx="4275138" cy="2125944"/>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fontAlgn="auto">
                  <a:spcBef>
                    <a:spcPts val="0"/>
                  </a:spcBef>
                  <a:spcAft>
                    <a:spcPts val="300"/>
                  </a:spcAft>
                  <a:buFont typeface="+mj-lt"/>
                  <a:buAutoNum type="arabicPeriod"/>
                  <a:defRPr/>
                </a:pPr>
                <a:r>
                  <a:rPr lang="id-ID" sz="1600" dirty="0" smtClean="0">
                    <a:solidFill>
                      <a:srgbClr val="FF0000"/>
                    </a:solidFill>
                    <a:latin typeface="Arial" pitchFamily="34" charset="0"/>
                    <a:cs typeface="Arial" pitchFamily="34" charset="0"/>
                  </a:rPr>
                  <a:t>Jawa Barat sebagai sentra produksi benih di tingkat nasional</a:t>
                </a:r>
              </a:p>
              <a:p>
                <a:pPr marL="180898" indent="-180898" fontAlgn="auto">
                  <a:spcBef>
                    <a:spcPts val="0"/>
                  </a:spcBef>
                  <a:spcAft>
                    <a:spcPts val="300"/>
                  </a:spcAft>
                  <a:buFont typeface="+mj-lt"/>
                  <a:buAutoNum type="arabicPeriod"/>
                  <a:defRPr/>
                </a:pPr>
                <a:r>
                  <a:rPr lang="id-ID" sz="1200" dirty="0" smtClean="0">
                    <a:latin typeface="Arial" pitchFamily="34" charset="0"/>
                    <a:cs typeface="Arial" pitchFamily="34" charset="0"/>
                  </a:rPr>
                  <a:t>Pengembangan agribsnis, fores</a:t>
                </a:r>
                <a:r>
                  <a:rPr lang="en-US" sz="1200" dirty="0" smtClean="0">
                    <a:latin typeface="Arial" pitchFamily="34" charset="0"/>
                    <a:cs typeface="Arial" pitchFamily="34" charset="0"/>
                  </a:rPr>
                  <a:t>t business, marine business, </a:t>
                </a:r>
                <a:r>
                  <a:rPr lang="id-ID" sz="1200" dirty="0" smtClean="0">
                    <a:latin typeface="Arial" pitchFamily="34" charset="0"/>
                    <a:cs typeface="Arial" pitchFamily="34" charset="0"/>
                  </a:rPr>
                  <a:t>dan</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Agroindustr</a:t>
                </a:r>
                <a:r>
                  <a:rPr lang="id-ID" sz="1200" dirty="0" smtClean="0">
                    <a:latin typeface="Arial" pitchFamily="34" charset="0"/>
                    <a:cs typeface="Arial" pitchFamily="34" charset="0"/>
                  </a:rPr>
                  <a:t>i</a:t>
                </a:r>
              </a:p>
              <a:p>
                <a:pPr marL="180898" indent="-180898" fontAlgn="auto">
                  <a:spcBef>
                    <a:spcPts val="0"/>
                  </a:spcBef>
                  <a:spcAft>
                    <a:spcPts val="300"/>
                  </a:spcAft>
                  <a:buFont typeface="+mj-lt"/>
                  <a:buAutoNum type="arabicPeriod"/>
                  <a:defRPr/>
                </a:pPr>
                <a:r>
                  <a:rPr lang="id-ID" sz="1200" dirty="0" smtClean="0">
                    <a:latin typeface="Arial" pitchFamily="34" charset="0"/>
                    <a:cs typeface="Arial" pitchFamily="34" charset="0"/>
                  </a:rPr>
                  <a:t>Perlindungan lahan pertanian berkelanjutan</a:t>
                </a:r>
                <a:r>
                  <a:rPr lang="en-US" sz="1200" dirty="0" smtClean="0">
                    <a:latin typeface="Arial" pitchFamily="34" charset="0"/>
                    <a:cs typeface="Arial" pitchFamily="34" charset="0"/>
                  </a:rPr>
                  <a:t>, 13 </a:t>
                </a:r>
                <a:r>
                  <a:rPr lang="id-ID" sz="1200" dirty="0" smtClean="0">
                    <a:latin typeface="Arial" pitchFamily="34" charset="0"/>
                    <a:cs typeface="Arial" pitchFamily="34" charset="0"/>
                  </a:rPr>
                  <a:t>juta ton padi utuk memenuhi swasembada pangan</a:t>
                </a:r>
                <a:r>
                  <a:rPr lang="en-US" sz="1200" dirty="0" smtClean="0">
                    <a:latin typeface="Arial" pitchFamily="34" charset="0"/>
                    <a:cs typeface="Arial" pitchFamily="34" charset="0"/>
                  </a:rPr>
                  <a:t> and </a:t>
                </a:r>
                <a:r>
                  <a:rPr lang="id-ID" sz="1200" dirty="0" smtClean="0">
                    <a:latin typeface="Arial" pitchFamily="34" charset="0"/>
                    <a:cs typeface="Arial" pitchFamily="34" charset="0"/>
                  </a:rPr>
                  <a:t>swasembada protein  hewani</a:t>
                </a:r>
              </a:p>
              <a:p>
                <a:pPr marL="180898" indent="-180898" fontAlgn="auto">
                  <a:spcBef>
                    <a:spcPts val="0"/>
                  </a:spcBef>
                  <a:spcAft>
                    <a:spcPts val="300"/>
                  </a:spcAft>
                  <a:buFont typeface="+mj-lt"/>
                  <a:buAutoNum type="arabicPeriod"/>
                  <a:defRPr/>
                </a:pPr>
                <a:r>
                  <a:rPr lang="id-ID" sz="1200" dirty="0" smtClean="0">
                    <a:latin typeface="Arial" pitchFamily="34" charset="0"/>
                    <a:cs typeface="Arial" pitchFamily="34" charset="0"/>
                  </a:rPr>
                  <a:t>Jawa Barat bebas daripangan yang tidak aman</a:t>
                </a:r>
              </a:p>
              <a:p>
                <a:pPr marL="180898" indent="-180898" fontAlgn="auto">
                  <a:spcBef>
                    <a:spcPts val="0"/>
                  </a:spcBef>
                  <a:spcAft>
                    <a:spcPts val="300"/>
                  </a:spcAft>
                  <a:buFont typeface="+mj-lt"/>
                  <a:buAutoNum type="arabicPeriod"/>
                  <a:defRPr/>
                </a:pPr>
                <a:r>
                  <a:rPr lang="id-ID" sz="1200" dirty="0" smtClean="0">
                    <a:latin typeface="Arial" pitchFamily="34" charset="0"/>
                    <a:cs typeface="Arial" pitchFamily="34" charset="0"/>
                  </a:rPr>
                  <a:t>Peningkatan dukungan infrastruktur (jalan, jembatan dan saluran irigasi)</a:t>
                </a:r>
                <a:r>
                  <a:rPr lang="en-US" sz="1200" dirty="0" smtClean="0">
                    <a:latin typeface="Arial" pitchFamily="34" charset="0"/>
                    <a:cs typeface="Arial" pitchFamily="34" charset="0"/>
                  </a:rPr>
                  <a:t> </a:t>
                </a:r>
                <a:r>
                  <a:rPr lang="id-ID" sz="1200" dirty="0" smtClean="0">
                    <a:latin typeface="Arial" pitchFamily="34" charset="0"/>
                    <a:cs typeface="Arial" pitchFamily="34" charset="0"/>
                  </a:rPr>
                  <a:t>pada sentra pduduksi pangan</a:t>
                </a:r>
                <a:endParaRPr lang="en-US" sz="1200" dirty="0" smtClean="0">
                  <a:latin typeface="Arial" pitchFamily="34" charset="0"/>
                  <a:cs typeface="Arial" pitchFamily="34" charset="0"/>
                </a:endParaRPr>
              </a:p>
            </p:txBody>
          </p:sp>
          <p:cxnSp>
            <p:nvCxnSpPr>
              <p:cNvPr id="23" name="Straight Arrow Connector 22"/>
              <p:cNvCxnSpPr/>
              <p:nvPr/>
            </p:nvCxnSpPr>
            <p:spPr>
              <a:xfrm rot="16200000" flipH="1">
                <a:off x="3733729" y="3581572"/>
                <a:ext cx="1066941"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8164" name="TextBox 26"/>
            <p:cNvSpPr txBox="1">
              <a:spLocks noChangeArrowheads="1"/>
            </p:cNvSpPr>
            <p:nvPr/>
          </p:nvSpPr>
          <p:spPr bwMode="auto">
            <a:xfrm>
              <a:off x="4724400" y="6100554"/>
              <a:ext cx="4419600" cy="784830"/>
            </a:xfrm>
            <a:prstGeom prst="rect">
              <a:avLst/>
            </a:prstGeom>
            <a:noFill/>
            <a:ln w="9525">
              <a:noFill/>
              <a:miter lim="800000"/>
              <a:headEnd/>
              <a:tailEnd/>
            </a:ln>
          </p:spPr>
          <p:txBody>
            <a:bodyPr>
              <a:spAutoFit/>
            </a:bodyPr>
            <a:lstStyle/>
            <a:p>
              <a:pPr marL="268288" indent="-268288"/>
              <a:r>
                <a:rPr lang="id-ID" sz="1500" dirty="0"/>
                <a:t>3.  </a:t>
              </a:r>
              <a:r>
                <a:rPr lang="id-ID" sz="1500" dirty="0" smtClean="0"/>
                <a:t>Jawa Barat sebagai kontributor terbesar dalam pemenuhan perbenihan ikan nila, ikan patin, dan kenang, padi. </a:t>
              </a:r>
              <a:endParaRPr lang="id-ID" sz="1500" dirty="0"/>
            </a:p>
          </p:txBody>
        </p:sp>
      </p:grpSp>
    </p:spTree>
    <p:extLst>
      <p:ext uri="{BB962C8B-B14F-4D97-AF65-F5344CB8AC3E}">
        <p14:creationId xmlns:p14="http://schemas.microsoft.com/office/powerpoint/2010/main" val="237734322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568374" y="71414"/>
            <a:ext cx="7504220" cy="800219"/>
          </a:xfrm>
          <a:prstGeom prst="rect">
            <a:avLst/>
          </a:prstGeom>
          <a:effectLst>
            <a:outerShdw blurRad="50800" dist="38100" algn="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id-ID" sz="2300" b="1" dirty="0" smtClean="0">
                <a:solidFill>
                  <a:srgbClr val="FF0000"/>
                </a:solidFill>
              </a:rPr>
              <a:t>JUSTIFIKASI PEMILIHAN TEMATIK KOMODITAS PADA SIDa  : PERBENIHAN IKAN NILA NIRWANA, IKAN PATIN, KENTANG</a:t>
            </a:r>
          </a:p>
        </p:txBody>
      </p:sp>
      <p:grpSp>
        <p:nvGrpSpPr>
          <p:cNvPr id="18" name="Group 17"/>
          <p:cNvGrpSpPr/>
          <p:nvPr/>
        </p:nvGrpSpPr>
        <p:grpSpPr>
          <a:xfrm>
            <a:off x="-142876" y="-23"/>
            <a:ext cx="2143108" cy="2357454"/>
            <a:chOff x="-142876" y="-23"/>
            <a:chExt cx="2143108" cy="2357454"/>
          </a:xfrm>
        </p:grpSpPr>
        <p:pic>
          <p:nvPicPr>
            <p:cNvPr id="15" name="Picture 14" descr="Gedung-sate.jpg"/>
            <p:cNvPicPr>
              <a:picLocks noChangeAspect="1"/>
            </p:cNvPicPr>
            <p:nvPr/>
          </p:nvPicPr>
          <p:blipFill>
            <a:blip r:embed="rId3" cstate="print"/>
            <a:srcRect l="17513" t="8889" b="35556"/>
            <a:stretch>
              <a:fillRect/>
            </a:stretch>
          </p:blipFill>
          <p:spPr>
            <a:xfrm>
              <a:off x="-142876" y="-23"/>
              <a:ext cx="2143108" cy="2357454"/>
            </a:xfrm>
            <a:prstGeom prst="rect">
              <a:avLst/>
            </a:prstGeom>
            <a:ln>
              <a:noFill/>
            </a:ln>
            <a:effectLst>
              <a:softEdge rad="635000"/>
            </a:effectLst>
          </p:spPr>
        </p:pic>
        <p:pic>
          <p:nvPicPr>
            <p:cNvPr id="17" name="Picture 3" descr="http://t1.gstatic.com/images?q=tbn:ANd9GcSPb0vAsHHm69MmocVRzcv8NV7oIzmIWDtLDAfNGr4pZYWX_YMEsQ"/>
            <p:cNvPicPr>
              <a:picLocks noChangeAspect="1" noChangeArrowheads="1"/>
            </p:cNvPicPr>
            <p:nvPr/>
          </p:nvPicPr>
          <p:blipFill>
            <a:blip r:embed="rId4" cstate="print"/>
            <a:srcRect/>
            <a:stretch>
              <a:fillRect/>
            </a:stretch>
          </p:blipFill>
          <p:spPr bwMode="auto">
            <a:xfrm>
              <a:off x="71406" y="71414"/>
              <a:ext cx="644525" cy="762000"/>
            </a:xfrm>
            <a:prstGeom prst="rect">
              <a:avLst/>
            </a:prstGeom>
            <a:noFill/>
            <a:ln w="9525">
              <a:noFill/>
              <a:miter lim="800000"/>
              <a:headEnd/>
              <a:tailEnd/>
            </a:ln>
          </p:spPr>
        </p:pic>
      </p:grpSp>
      <p:sp>
        <p:nvSpPr>
          <p:cNvPr id="9" name="TextBox 8"/>
          <p:cNvSpPr txBox="1"/>
          <p:nvPr/>
        </p:nvSpPr>
        <p:spPr>
          <a:xfrm>
            <a:off x="74604" y="1422990"/>
            <a:ext cx="4714876" cy="2308324"/>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indent="-228600" algn="just">
              <a:buBlip>
                <a:blip r:embed="rId5"/>
              </a:buBlip>
            </a:pPr>
            <a:r>
              <a:rPr lang="id-ID" sz="1600" dirty="0" smtClean="0"/>
              <a:t>Jawa Barat mempunyai potensi produksi perikanan yang cukup besar (share thd produksi perikanan nasional sebasar  30% )</a:t>
            </a:r>
          </a:p>
          <a:p>
            <a:pPr marL="228600" indent="-228600" algn="just">
              <a:buBlip>
                <a:blip r:embed="rId5"/>
              </a:buBlip>
            </a:pPr>
            <a:r>
              <a:rPr lang="id-ID" sz="1600" dirty="0" smtClean="0"/>
              <a:t>Potensi perikanan Jabar didominasi oleh perikanan air tawar.</a:t>
            </a:r>
          </a:p>
          <a:p>
            <a:pPr marL="228600" indent="-228600" algn="just">
              <a:buBlip>
                <a:blip r:embed="rId5"/>
              </a:buBlip>
            </a:pPr>
            <a:r>
              <a:rPr lang="id-ID" sz="1600" dirty="0" smtClean="0">
                <a:cs typeface="Arial" pitchFamily="34" charset="0"/>
              </a:rPr>
              <a:t>Jawa Barat memiliki jumlah kolam dan danau yang cukup banyak yg cocok utuk budidaya Nila dan Patin.</a:t>
            </a:r>
          </a:p>
          <a:p>
            <a:pPr marL="228600" indent="-228600" algn="just">
              <a:buBlip>
                <a:blip r:embed="rId5"/>
              </a:buBlip>
            </a:pPr>
            <a:r>
              <a:rPr lang="id-ID" sz="1600" dirty="0" smtClean="0">
                <a:cs typeface="Arial" pitchFamily="34" charset="0"/>
              </a:rPr>
              <a:t>Jawa Barat memiliki Unit Pembenihan Rakyat (UPR) </a:t>
            </a:r>
          </a:p>
        </p:txBody>
      </p:sp>
      <p:sp>
        <p:nvSpPr>
          <p:cNvPr id="16" name="TextBox 15"/>
          <p:cNvSpPr txBox="1"/>
          <p:nvPr/>
        </p:nvSpPr>
        <p:spPr>
          <a:xfrm>
            <a:off x="2432026" y="4309353"/>
            <a:ext cx="2335804" cy="2462213"/>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228600" indent="-228600" algn="ctr">
              <a:spcAft>
                <a:spcPts val="600"/>
              </a:spcAft>
              <a:defRPr/>
            </a:pPr>
            <a:r>
              <a:rPr lang="id-ID" sz="1600" b="1" dirty="0" smtClean="0"/>
              <a:t>PATIN (CATFISH)</a:t>
            </a:r>
          </a:p>
          <a:p>
            <a:pPr marL="177800" indent="-177800">
              <a:spcAft>
                <a:spcPts val="600"/>
              </a:spcAft>
              <a:buBlip>
                <a:blip r:embed="rId5"/>
              </a:buBlip>
              <a:defRPr/>
            </a:pPr>
            <a:r>
              <a:rPr lang="id-ID" sz="1600" dirty="0" smtClean="0">
                <a:cs typeface="Arial" pitchFamily="34" charset="0"/>
              </a:rPr>
              <a:t>Jabar memiliki UPTD Pengembangan Benih Ikan Patin (Cijengkol) -&gt; sentra pengembangan benih patin</a:t>
            </a:r>
            <a:endParaRPr lang="id-ID" sz="1600" dirty="0" smtClean="0"/>
          </a:p>
          <a:p>
            <a:pPr marL="177800" indent="-177800">
              <a:spcAft>
                <a:spcPts val="600"/>
              </a:spcAft>
              <a:buBlip>
                <a:blip r:embed="rId5"/>
              </a:buBlip>
              <a:defRPr/>
            </a:pPr>
            <a:r>
              <a:rPr lang="id-ID" sz="1600" dirty="0" smtClean="0"/>
              <a:t>Wshare Jabar </a:t>
            </a:r>
            <a:r>
              <a:rPr lang="en-US" sz="1600" dirty="0" smtClean="0"/>
              <a:t>22%</a:t>
            </a:r>
            <a:r>
              <a:rPr lang="id-ID" sz="1600" dirty="0" smtClean="0"/>
              <a:t> thd kebutuhan benih patin nasional (terbesar)</a:t>
            </a:r>
          </a:p>
        </p:txBody>
      </p:sp>
      <p:sp>
        <p:nvSpPr>
          <p:cNvPr id="13" name="TextBox 12"/>
          <p:cNvSpPr txBox="1"/>
          <p:nvPr/>
        </p:nvSpPr>
        <p:spPr>
          <a:xfrm>
            <a:off x="88623" y="4279155"/>
            <a:ext cx="2340221" cy="2708434"/>
          </a:xfrm>
          <a:prstGeom prst="rect">
            <a:avLst/>
          </a:prstGeom>
          <a:solidFill>
            <a:schemeClr val="accent5">
              <a:lumMod val="60000"/>
              <a:lumOff val="40000"/>
            </a:schemeClr>
          </a:solidFill>
          <a:ln>
            <a:solidFill>
              <a:schemeClr val="tx1"/>
            </a:solidFill>
          </a:ln>
        </p:spPr>
        <p:txBody>
          <a:bodyPr wrap="square" rtlCol="0">
            <a:spAutoFit/>
          </a:bodyPr>
          <a:lstStyle/>
          <a:p>
            <a:pPr marL="228600" indent="-228600" algn="ctr">
              <a:spcAft>
                <a:spcPts val="600"/>
              </a:spcAft>
              <a:defRPr/>
            </a:pPr>
            <a:r>
              <a:rPr lang="id-ID" sz="1600" b="1" dirty="0" smtClean="0"/>
              <a:t>NILA NIRWANA</a:t>
            </a:r>
          </a:p>
          <a:p>
            <a:pPr marL="228600" indent="-228600">
              <a:spcAft>
                <a:spcPts val="600"/>
              </a:spcAft>
              <a:buBlip>
                <a:blip r:embed="rId5"/>
              </a:buBlip>
              <a:defRPr/>
            </a:pPr>
            <a:r>
              <a:rPr lang="id-ID" sz="1600" dirty="0" smtClean="0">
                <a:cs typeface="Arial" pitchFamily="34" charset="0"/>
              </a:rPr>
              <a:t>Jabar Memiliki UPTD Pengembangan Benih Ikan Nila (Wanayasa)-&gt;sentra pengembangan benih Nila</a:t>
            </a:r>
          </a:p>
          <a:p>
            <a:pPr marL="228600" indent="-228600">
              <a:spcAft>
                <a:spcPts val="600"/>
              </a:spcAft>
              <a:buBlip>
                <a:blip r:embed="rId5"/>
              </a:buBlip>
              <a:defRPr/>
            </a:pPr>
            <a:r>
              <a:rPr lang="id-ID" sz="1600" dirty="0" smtClean="0">
                <a:cs typeface="Arial" pitchFamily="34" charset="0"/>
              </a:rPr>
              <a:t>Share Jabar 83% thd pemenuhan kebutuhan benih nila nasional </a:t>
            </a:r>
            <a:endParaRPr lang="id-ID" sz="1600" dirty="0" smtClean="0"/>
          </a:p>
        </p:txBody>
      </p:sp>
      <p:sp>
        <p:nvSpPr>
          <p:cNvPr id="19" name="Down Arrow 18"/>
          <p:cNvSpPr/>
          <p:nvPr/>
        </p:nvSpPr>
        <p:spPr>
          <a:xfrm>
            <a:off x="853994" y="3793030"/>
            <a:ext cx="71438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Down Arrow 11"/>
          <p:cNvSpPr/>
          <p:nvPr/>
        </p:nvSpPr>
        <p:spPr>
          <a:xfrm>
            <a:off x="3187350" y="3789040"/>
            <a:ext cx="71438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71406" y="1071546"/>
            <a:ext cx="4714876" cy="353943"/>
          </a:xfrm>
          <a:prstGeom prst="rect">
            <a:avLst/>
          </a:prstGeom>
          <a:solidFill>
            <a:schemeClr val="accent4">
              <a:lumMod val="60000"/>
              <a:lumOff val="40000"/>
            </a:schemeClr>
          </a:solidFill>
          <a:ln w="15875" cmpd="dbl">
            <a:solidFill>
              <a:schemeClr val="tx1"/>
            </a:solidFill>
          </a:ln>
        </p:spPr>
        <p:txBody>
          <a:bodyPr wrap="square" rtlCol="0">
            <a:spAutoFit/>
          </a:bodyPr>
          <a:lstStyle/>
          <a:p>
            <a:pPr algn="ctr"/>
            <a:r>
              <a:rPr lang="id-ID" sz="1700" b="1" dirty="0" smtClean="0"/>
              <a:t>MENGAPA NILA NIRWANA DAN PATIN ?</a:t>
            </a:r>
            <a:endParaRPr lang="id-ID" sz="1700" b="1" dirty="0"/>
          </a:p>
        </p:txBody>
      </p:sp>
      <p:sp>
        <p:nvSpPr>
          <p:cNvPr id="25" name="Content Placeholder 2"/>
          <p:cNvSpPr>
            <a:spLocks noGrp="1"/>
          </p:cNvSpPr>
          <p:nvPr>
            <p:ph idx="1"/>
          </p:nvPr>
        </p:nvSpPr>
        <p:spPr>
          <a:xfrm>
            <a:off x="4929190" y="1457724"/>
            <a:ext cx="4082416" cy="2357454"/>
          </a:xfrm>
          <a:solidFill>
            <a:srgbClr val="FFFF00"/>
          </a:solidFill>
          <a:ln>
            <a:solidFill>
              <a:schemeClr val="tx1"/>
            </a:solidFill>
          </a:ln>
        </p:spPr>
        <p:txBody>
          <a:bodyPr>
            <a:normAutofit fontScale="92500" lnSpcReduction="20000"/>
          </a:bodyPr>
          <a:lstStyle/>
          <a:p>
            <a:pPr marL="177800" indent="-177800" algn="just">
              <a:spcBef>
                <a:spcPct val="0"/>
              </a:spcBef>
              <a:buBlip>
                <a:blip r:embed="rId6"/>
              </a:buBlip>
            </a:pPr>
            <a:r>
              <a:rPr lang="id-ID" sz="1600" dirty="0" smtClean="0">
                <a:cs typeface="Arial" pitchFamily="34" charset="0"/>
              </a:rPr>
              <a:t>Produksi kentang nasional </a:t>
            </a:r>
            <a:r>
              <a:rPr lang="en-US" sz="1600" dirty="0" smtClean="0">
                <a:cs typeface="Arial" pitchFamily="34" charset="0"/>
              </a:rPr>
              <a:t> </a:t>
            </a:r>
            <a:r>
              <a:rPr lang="id-ID" sz="1600" dirty="0" smtClean="0">
                <a:ea typeface="Times New Roman" pitchFamily="18" charset="0"/>
                <a:cs typeface="Arial" pitchFamily="34" charset="0"/>
              </a:rPr>
              <a:t>1</a:t>
            </a:r>
            <a:r>
              <a:rPr lang="en-US" sz="1600" dirty="0" smtClean="0">
                <a:ea typeface="Times New Roman" pitchFamily="18" charset="0"/>
                <a:cs typeface="Arial" pitchFamily="34" charset="0"/>
              </a:rPr>
              <a:t>0,7</a:t>
            </a:r>
            <a:r>
              <a:rPr lang="id-ID" sz="1600" dirty="0" smtClean="0">
                <a:ea typeface="Times New Roman" pitchFamily="18" charset="0"/>
                <a:cs typeface="Arial" pitchFamily="34" charset="0"/>
              </a:rPr>
              <a:t> juta ton/th </a:t>
            </a:r>
            <a:endParaRPr lang="en-US" sz="1600" dirty="0" smtClean="0">
              <a:ea typeface="Times New Roman" pitchFamily="18" charset="0"/>
              <a:cs typeface="Arial" pitchFamily="34" charset="0"/>
            </a:endParaRPr>
          </a:p>
          <a:p>
            <a:pPr marL="177800" indent="-177800" algn="just">
              <a:spcBef>
                <a:spcPct val="0"/>
              </a:spcBef>
              <a:buBlip>
                <a:blip r:embed="rId6"/>
              </a:buBlip>
            </a:pPr>
            <a:r>
              <a:rPr lang="id-ID" sz="1600" dirty="0" smtClean="0">
                <a:ea typeface="Times New Roman" pitchFamily="18" charset="0"/>
                <a:cs typeface="Arial" pitchFamily="34" charset="0"/>
              </a:rPr>
              <a:t>Jabar mempunyai Share </a:t>
            </a:r>
            <a:r>
              <a:rPr lang="en-US" sz="1600" dirty="0" smtClean="0">
                <a:ea typeface="Times New Roman" pitchFamily="18" charset="0"/>
                <a:cs typeface="Arial" pitchFamily="34" charset="0"/>
              </a:rPr>
              <a:t>24</a:t>
            </a:r>
            <a:r>
              <a:rPr lang="id-ID" sz="1600" dirty="0" smtClean="0">
                <a:ea typeface="Times New Roman" pitchFamily="18" charset="0"/>
                <a:cs typeface="Arial" pitchFamily="34" charset="0"/>
              </a:rPr>
              <a:t>.</a:t>
            </a:r>
            <a:r>
              <a:rPr lang="en-US" sz="1600" dirty="0" smtClean="0">
                <a:ea typeface="Times New Roman" pitchFamily="18" charset="0"/>
                <a:cs typeface="Arial" pitchFamily="34" charset="0"/>
              </a:rPr>
              <a:t>5</a:t>
            </a:r>
            <a:r>
              <a:rPr lang="id-ID" sz="1600" dirty="0" smtClean="0">
                <a:ea typeface="Times New Roman" pitchFamily="18" charset="0"/>
                <a:cs typeface="Arial" pitchFamily="34" charset="0"/>
              </a:rPr>
              <a:t>% thd produksi nasional (terbesar)</a:t>
            </a:r>
            <a:endParaRPr lang="en-US" sz="1600" dirty="0" smtClean="0">
              <a:ea typeface="Times New Roman" pitchFamily="18" charset="0"/>
              <a:cs typeface="Arial" pitchFamily="34" charset="0"/>
            </a:endParaRPr>
          </a:p>
          <a:p>
            <a:pPr marL="177800" indent="-177800" algn="just">
              <a:spcBef>
                <a:spcPct val="0"/>
              </a:spcBef>
              <a:buBlip>
                <a:blip r:embed="rId6"/>
              </a:buBlip>
            </a:pPr>
            <a:r>
              <a:rPr lang="id-ID" sz="1600" dirty="0" smtClean="0">
                <a:ea typeface="Times New Roman" pitchFamily="18" charset="0"/>
                <a:cs typeface="Arial" pitchFamily="34" charset="0"/>
              </a:rPr>
              <a:t>Rata2 Produktivitas kentang National </a:t>
            </a:r>
            <a:r>
              <a:rPr lang="en-US" sz="1600" dirty="0" smtClean="0">
                <a:ea typeface="Times New Roman" pitchFamily="18" charset="0"/>
                <a:cs typeface="Arial" pitchFamily="34" charset="0"/>
              </a:rPr>
              <a:t>16</a:t>
            </a:r>
            <a:r>
              <a:rPr lang="id-ID" sz="1600" dirty="0" smtClean="0">
                <a:ea typeface="Times New Roman" pitchFamily="18" charset="0"/>
                <a:cs typeface="Arial" pitchFamily="34" charset="0"/>
              </a:rPr>
              <a:t>.</a:t>
            </a:r>
            <a:r>
              <a:rPr lang="en-US" sz="1600" dirty="0" smtClean="0">
                <a:ea typeface="Times New Roman" pitchFamily="18" charset="0"/>
                <a:cs typeface="Arial" pitchFamily="34" charset="0"/>
              </a:rPr>
              <a:t>5 t/ha (</a:t>
            </a:r>
            <a:r>
              <a:rPr lang="id-ID" sz="1600" dirty="0" smtClean="0">
                <a:ea typeface="Times New Roman" pitchFamily="18" charset="0"/>
                <a:cs typeface="Arial" pitchFamily="34" charset="0"/>
              </a:rPr>
              <a:t>Jabar </a:t>
            </a:r>
            <a:r>
              <a:rPr lang="en-US" sz="1600" dirty="0" smtClean="0">
                <a:ea typeface="Times New Roman" pitchFamily="18" charset="0"/>
                <a:cs typeface="Arial" pitchFamily="34" charset="0"/>
              </a:rPr>
              <a:t> 19,2 t/ha)</a:t>
            </a:r>
            <a:r>
              <a:rPr lang="id-ID" sz="1600" dirty="0" smtClean="0">
                <a:ea typeface="Times New Roman" pitchFamily="18" charset="0"/>
                <a:cs typeface="Arial" pitchFamily="34" charset="0"/>
              </a:rPr>
              <a:t> </a:t>
            </a:r>
            <a:endParaRPr lang="en-US" sz="1600" dirty="0" smtClean="0">
              <a:ea typeface="Times New Roman" pitchFamily="18" charset="0"/>
              <a:cs typeface="Arial" pitchFamily="34" charset="0"/>
            </a:endParaRPr>
          </a:p>
          <a:p>
            <a:pPr marL="177800" indent="-177800" algn="just">
              <a:spcBef>
                <a:spcPct val="0"/>
              </a:spcBef>
              <a:buBlip>
                <a:blip r:embed="rId6"/>
              </a:buBlip>
            </a:pPr>
            <a:r>
              <a:rPr lang="id-ID" sz="1600" dirty="0" smtClean="0">
                <a:ea typeface="Times New Roman" pitchFamily="18" charset="0"/>
                <a:cs typeface="Arial" pitchFamily="34" charset="0"/>
              </a:rPr>
              <a:t>Potensi produksi </a:t>
            </a:r>
            <a:r>
              <a:rPr lang="en-US" sz="1600" dirty="0" smtClean="0">
                <a:ea typeface="Times New Roman" pitchFamily="18" charset="0"/>
                <a:cs typeface="Arial" pitchFamily="34" charset="0"/>
              </a:rPr>
              <a:t> 25 t/ha</a:t>
            </a:r>
            <a:endParaRPr lang="id-ID" sz="1600" dirty="0" smtClean="0">
              <a:ea typeface="Times New Roman" pitchFamily="18" charset="0"/>
              <a:cs typeface="Arial" pitchFamily="34" charset="0"/>
            </a:endParaRPr>
          </a:p>
          <a:p>
            <a:pPr marL="177800" indent="-177800" algn="just">
              <a:spcBef>
                <a:spcPct val="0"/>
              </a:spcBef>
              <a:buBlip>
                <a:blip r:embed="rId6"/>
              </a:buBlip>
            </a:pPr>
            <a:r>
              <a:rPr lang="id-ID" sz="1600" dirty="0" smtClean="0">
                <a:ea typeface="Times New Roman" pitchFamily="18" charset="0"/>
                <a:cs typeface="Arial" pitchFamily="34" charset="0"/>
              </a:rPr>
              <a:t>Benih bersertifikat merupakan komponen penentu dalam peningatan produktivitas.</a:t>
            </a:r>
          </a:p>
          <a:p>
            <a:pPr marL="177800" indent="-177800" algn="just">
              <a:spcBef>
                <a:spcPct val="0"/>
              </a:spcBef>
              <a:buBlip>
                <a:blip r:embed="rId6"/>
              </a:buBlip>
            </a:pPr>
            <a:r>
              <a:rPr lang="id-ID" sz="1600" dirty="0" smtClean="0"/>
              <a:t>95% benih kentang masih import.</a:t>
            </a:r>
          </a:p>
          <a:p>
            <a:pPr marL="177800" indent="-177800" algn="just">
              <a:spcBef>
                <a:spcPct val="0"/>
              </a:spcBef>
              <a:buBlip>
                <a:blip r:embed="rId6"/>
              </a:buBlip>
            </a:pPr>
            <a:r>
              <a:rPr lang="id-ID" sz="1600" dirty="0" smtClean="0"/>
              <a:t>Share Jabar thd penyediaan benih kentang nasional  sekitar 4,24% (terbesar), dan 14% thd kebutuhan Jabar .</a:t>
            </a:r>
          </a:p>
          <a:p>
            <a:pPr marL="177800" indent="-177800" algn="just">
              <a:spcBef>
                <a:spcPct val="0"/>
              </a:spcBef>
              <a:buBlip>
                <a:blip r:embed="rId6"/>
              </a:buBlip>
            </a:pPr>
            <a:endParaRPr lang="id-ID" sz="1600" dirty="0" smtClean="0">
              <a:ea typeface="Times New Roman" pitchFamily="18" charset="0"/>
              <a:cs typeface="Arial" pitchFamily="34" charset="0"/>
            </a:endParaRPr>
          </a:p>
          <a:p>
            <a:pPr marL="177800" indent="-177800" algn="just">
              <a:spcBef>
                <a:spcPct val="0"/>
              </a:spcBef>
              <a:buBlip>
                <a:blip r:embed="rId6"/>
              </a:buBlip>
            </a:pPr>
            <a:endParaRPr lang="id-ID" sz="1600" dirty="0" smtClean="0">
              <a:ea typeface="Times New Roman" pitchFamily="18" charset="0"/>
              <a:cs typeface="Arial" pitchFamily="34" charset="0"/>
            </a:endParaRPr>
          </a:p>
          <a:p>
            <a:pPr marL="177800" indent="-177800" algn="just">
              <a:spcBef>
                <a:spcPct val="0"/>
              </a:spcBef>
              <a:buBlip>
                <a:blip r:embed="rId6"/>
              </a:buBlip>
            </a:pPr>
            <a:endParaRPr lang="id-ID" sz="1600" dirty="0" smtClean="0">
              <a:ea typeface="Times New Roman" pitchFamily="18" charset="0"/>
              <a:cs typeface="Arial" pitchFamily="34" charset="0"/>
            </a:endParaRPr>
          </a:p>
          <a:p>
            <a:pPr marL="273050" indent="-273050" algn="just">
              <a:spcBef>
                <a:spcPct val="0"/>
              </a:spcBef>
              <a:buFont typeface="Wingdings" pitchFamily="2" charset="2"/>
              <a:buChar char="q"/>
            </a:pPr>
            <a:endParaRPr lang="id-ID" sz="1600" dirty="0" smtClean="0">
              <a:ea typeface="Times New Roman" pitchFamily="18" charset="0"/>
              <a:cs typeface="Arial" pitchFamily="34" charset="0"/>
            </a:endParaRPr>
          </a:p>
        </p:txBody>
      </p:sp>
      <p:sp>
        <p:nvSpPr>
          <p:cNvPr id="38" name="Content Placeholder 2"/>
          <p:cNvSpPr txBox="1">
            <a:spLocks/>
          </p:cNvSpPr>
          <p:nvPr/>
        </p:nvSpPr>
        <p:spPr>
          <a:xfrm>
            <a:off x="4929190" y="4242114"/>
            <a:ext cx="4071966" cy="2529452"/>
          </a:xfrm>
          <a:prstGeom prst="rect">
            <a:avLst/>
          </a:prstGeom>
          <a:solidFill>
            <a:schemeClr val="accent6">
              <a:lumMod val="75000"/>
            </a:schemeClr>
          </a:solidFill>
          <a:ln>
            <a:solidFill>
              <a:schemeClr val="tx1"/>
            </a:solidFill>
          </a:ln>
        </p:spPr>
        <p:txBody>
          <a:bodyPr vert="horz" lIns="91440" tIns="45720" rIns="91440" bIns="45720" rtlCol="0">
            <a:noAutofit/>
          </a:bodyPr>
          <a:lstStyle/>
          <a:p>
            <a:pPr marL="177800" indent="-177800" algn="ctr">
              <a:spcBef>
                <a:spcPct val="0"/>
              </a:spcBef>
              <a:spcAft>
                <a:spcPts val="600"/>
              </a:spcAft>
            </a:pPr>
            <a:r>
              <a:rPr lang="id-ID" sz="1600" b="1" dirty="0" smtClean="0">
                <a:cs typeface="Arial" pitchFamily="34" charset="0"/>
              </a:rPr>
              <a:t>POTATO</a:t>
            </a:r>
            <a:endParaRPr kumimoji="0" lang="id-ID" sz="16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177800" indent="-177800" algn="just">
              <a:spcBef>
                <a:spcPct val="0"/>
              </a:spcBef>
              <a:buBlip>
                <a:blip r:embed="rId6"/>
              </a:buBlip>
            </a:pPr>
            <a:r>
              <a:rPr kumimoji="0" lang="id-ID" sz="1500" b="0" i="0" u="none" strike="noStrike" kern="1200" cap="none" spc="0" normalizeH="0" baseline="0" noProof="0" dirty="0" smtClean="0">
                <a:ln>
                  <a:noFill/>
                </a:ln>
                <a:solidFill>
                  <a:schemeClr val="tx1"/>
                </a:solidFill>
                <a:effectLst/>
                <a:uLnTx/>
                <a:uFillTx/>
                <a:latin typeface="+mn-lt"/>
                <a:ea typeface="+mn-ea"/>
                <a:cs typeface="Arial" pitchFamily="34" charset="0"/>
              </a:rPr>
              <a:t>Kebutuhan</a:t>
            </a:r>
            <a:r>
              <a:rPr kumimoji="0" lang="id-ID" sz="1500" b="0" i="0" u="none" strike="noStrike" kern="1200" cap="none" spc="0" normalizeH="0" noProof="0" dirty="0" smtClean="0">
                <a:ln>
                  <a:noFill/>
                </a:ln>
                <a:solidFill>
                  <a:schemeClr val="tx1"/>
                </a:solidFill>
                <a:effectLst/>
                <a:uLnTx/>
                <a:uFillTx/>
                <a:latin typeface="+mn-lt"/>
                <a:ea typeface="+mn-ea"/>
                <a:cs typeface="Arial" pitchFamily="34" charset="0"/>
              </a:rPr>
              <a:t> benih kentang nasional </a:t>
            </a:r>
            <a:r>
              <a:rPr kumimoji="0" lang="id-ID" sz="1500" b="0" i="0" u="none" strike="noStrike" kern="1200" cap="none" spc="0" normalizeH="0" baseline="0" noProof="0" dirty="0" smtClean="0">
                <a:ln>
                  <a:noFill/>
                </a:ln>
                <a:solidFill>
                  <a:schemeClr val="tx1"/>
                </a:solidFill>
                <a:effectLst/>
                <a:uLnTx/>
                <a:uFillTx/>
                <a:latin typeface="+mn-lt"/>
                <a:ea typeface="+mn-ea"/>
                <a:cs typeface="Arial" pitchFamily="34" charset="0"/>
              </a:rPr>
              <a:t>National</a:t>
            </a:r>
            <a:r>
              <a:rPr kumimoji="0" lang="id-ID" sz="1500" b="0" i="0" u="none" strike="noStrike" kern="1200" cap="none" spc="0" normalizeH="0" noProof="0" dirty="0" smtClean="0">
                <a:ln>
                  <a:noFill/>
                </a:ln>
                <a:solidFill>
                  <a:schemeClr val="tx1"/>
                </a:solidFill>
                <a:effectLst/>
                <a:uLnTx/>
                <a:uFillTx/>
                <a:latin typeface="+mn-lt"/>
                <a:ea typeface="+mn-ea"/>
                <a:cs typeface="Arial" pitchFamily="34" charset="0"/>
              </a:rPr>
              <a:t> 90,000 ton/th</a:t>
            </a:r>
          </a:p>
          <a:p>
            <a:pPr marL="177800" marR="0" lvl="0" indent="-177800" algn="just" defTabSz="914400" rtl="0" eaLnBrk="1" fontAlgn="auto" latinLnBrk="0" hangingPunct="1">
              <a:lnSpc>
                <a:spcPct val="100000"/>
              </a:lnSpc>
              <a:spcBef>
                <a:spcPct val="0"/>
              </a:spcBef>
              <a:buClrTx/>
              <a:buSzTx/>
              <a:buFont typeface="Arial" pitchFamily="34" charset="0"/>
              <a:buBlip>
                <a:blip r:embed="rId6"/>
              </a:buBlip>
              <a:tabLst/>
              <a:defRPr/>
            </a:pPr>
            <a:r>
              <a:rPr lang="id-ID" sz="1500" baseline="0" dirty="0" smtClean="0">
                <a:cs typeface="Arial" pitchFamily="34" charset="0"/>
              </a:rPr>
              <a:t>Kebutuhan benih kentang Jabar </a:t>
            </a:r>
            <a:r>
              <a:rPr lang="id-ID" sz="1500" dirty="0" smtClean="0">
                <a:cs typeface="Arial" pitchFamily="34" charset="0"/>
              </a:rPr>
              <a:t>25.500 ton/th (28%  dari kebuthan nasional)</a:t>
            </a:r>
          </a:p>
          <a:p>
            <a:pPr marL="177800" indent="-177800" algn="just">
              <a:spcBef>
                <a:spcPct val="0"/>
              </a:spcBef>
              <a:buBlip>
                <a:blip r:embed="rId6"/>
              </a:buBlip>
            </a:pPr>
            <a:r>
              <a:rPr lang="id-ID" sz="1500" dirty="0" smtClean="0">
                <a:cs typeface="Arial" pitchFamily="34" charset="0"/>
              </a:rPr>
              <a:t>Jabar memiliki UPTD  BPBK Pangalengan-Sentra produksi benih kentang.</a:t>
            </a:r>
          </a:p>
          <a:p>
            <a:pPr marL="177800" indent="-177800" algn="just">
              <a:spcBef>
                <a:spcPct val="0"/>
              </a:spcBef>
              <a:buBlip>
                <a:blip r:embed="rId6"/>
              </a:buBlip>
            </a:pPr>
            <a:r>
              <a:rPr lang="id-ID" sz="1500" dirty="0" smtClean="0">
                <a:cs typeface="Arial" pitchFamily="34" charset="0"/>
              </a:rPr>
              <a:t>Produksi sekitar  3,813.4  ton/yth</a:t>
            </a:r>
          </a:p>
          <a:p>
            <a:pPr marL="177800" indent="-177800" algn="just">
              <a:spcBef>
                <a:spcPct val="0"/>
              </a:spcBef>
              <a:buBlip>
                <a:blip r:embed="rId6"/>
              </a:buBlip>
            </a:pPr>
            <a:r>
              <a:rPr lang="id-ID" sz="1500" dirty="0" smtClean="0">
                <a:cs typeface="Arial" pitchFamily="34" charset="0"/>
              </a:rPr>
              <a:t>Share 14.24% thd kebutuhan Jabar</a:t>
            </a:r>
          </a:p>
          <a:p>
            <a:pPr marL="177800" indent="-177800" algn="just">
              <a:spcBef>
                <a:spcPct val="0"/>
              </a:spcBef>
              <a:buBlip>
                <a:blip r:embed="rId6"/>
              </a:buBlip>
            </a:pPr>
            <a:r>
              <a:rPr lang="id-ID" sz="1500" dirty="0" smtClean="0">
                <a:cs typeface="Arial" pitchFamily="34" charset="0"/>
              </a:rPr>
              <a:t>Shere 4.24% thd kebuthan benih nasional</a:t>
            </a:r>
            <a:endParaRPr lang="id-ID" sz="1500" dirty="0" smtClean="0"/>
          </a:p>
          <a:p>
            <a:pPr marL="177800" marR="0" lvl="0" indent="-177800" algn="just" defTabSz="914400" rtl="0" eaLnBrk="1" fontAlgn="auto" latinLnBrk="0" hangingPunct="1">
              <a:lnSpc>
                <a:spcPct val="100000"/>
              </a:lnSpc>
              <a:spcBef>
                <a:spcPct val="0"/>
              </a:spcBef>
              <a:spcAft>
                <a:spcPts val="0"/>
              </a:spcAft>
              <a:buClrTx/>
              <a:buSzTx/>
              <a:buFont typeface="Arial" pitchFamily="34" charset="0"/>
              <a:buBlip>
                <a:blip r:embed="rId6"/>
              </a:buBlip>
              <a:tabLst/>
              <a:defRPr/>
            </a:pPr>
            <a:endParaRPr lang="id-ID" sz="1600" dirty="0" smtClean="0">
              <a:cs typeface="Arial" pitchFamily="34" charset="0"/>
            </a:endParaRPr>
          </a:p>
          <a:p>
            <a:pPr marL="177800" marR="0" lvl="0" indent="-177800" algn="just" defTabSz="914400" rtl="0" eaLnBrk="1" fontAlgn="auto" latinLnBrk="0" hangingPunct="1">
              <a:lnSpc>
                <a:spcPct val="100000"/>
              </a:lnSpc>
              <a:spcBef>
                <a:spcPct val="0"/>
              </a:spcBef>
              <a:spcAft>
                <a:spcPts val="0"/>
              </a:spcAft>
              <a:buClrTx/>
              <a:buSzTx/>
              <a:buFont typeface="Arial" pitchFamily="34" charset="0"/>
              <a:buBlip>
                <a:blip r:embed="rId6"/>
              </a:buBlip>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177800" marR="0" lvl="0" indent="-177800" algn="just" defTabSz="914400" rtl="0" eaLnBrk="1" fontAlgn="auto" latinLnBrk="0" hangingPunct="1">
              <a:lnSpc>
                <a:spcPct val="100000"/>
              </a:lnSpc>
              <a:spcBef>
                <a:spcPct val="0"/>
              </a:spcBef>
              <a:spcAft>
                <a:spcPts val="0"/>
              </a:spcAft>
              <a:buClrTx/>
              <a:buSzTx/>
              <a:buFont typeface="Arial" pitchFamily="34" charset="0"/>
              <a:buBlip>
                <a:blip r:embed="rId6"/>
              </a:buBlip>
              <a:tabLst/>
              <a:defRPr/>
            </a:pPr>
            <a:endParaRPr kumimoji="0" lang="id-ID" sz="1600" b="0" i="0" u="none" strike="noStrike" kern="1200" cap="none" spc="0" normalizeH="0" baseline="0" noProof="0" dirty="0" smtClean="0">
              <a:ln>
                <a:noFill/>
              </a:ln>
              <a:solidFill>
                <a:schemeClr val="tx1"/>
              </a:solidFill>
              <a:effectLst/>
              <a:uLnTx/>
              <a:uFillTx/>
              <a:latin typeface="+mn-lt"/>
              <a:ea typeface="Times New Roman" pitchFamily="18" charset="0"/>
              <a:cs typeface="Arial" pitchFamily="34" charset="0"/>
            </a:endParaRPr>
          </a:p>
          <a:p>
            <a:pPr marL="177800" marR="0" lvl="0" indent="-177800" algn="just" defTabSz="914400" rtl="0" eaLnBrk="1" fontAlgn="auto" latinLnBrk="0" hangingPunct="1">
              <a:lnSpc>
                <a:spcPct val="100000"/>
              </a:lnSpc>
              <a:spcBef>
                <a:spcPct val="0"/>
              </a:spcBef>
              <a:spcAft>
                <a:spcPts val="0"/>
              </a:spcAft>
              <a:buClrTx/>
              <a:buSzTx/>
              <a:buFont typeface="Arial" pitchFamily="34" charset="0"/>
              <a:buBlip>
                <a:blip r:embed="rId6"/>
              </a:buBlip>
              <a:tabLst/>
              <a:defRPr/>
            </a:pPr>
            <a:endParaRPr kumimoji="0" lang="id-ID" sz="1600" b="0" i="0" u="none" strike="noStrike" kern="1200" cap="none" spc="0" normalizeH="0" baseline="0" noProof="0" dirty="0" smtClean="0">
              <a:ln>
                <a:noFill/>
              </a:ln>
              <a:solidFill>
                <a:schemeClr val="tx1"/>
              </a:solidFill>
              <a:effectLst/>
              <a:uLnTx/>
              <a:uFillTx/>
              <a:latin typeface="+mn-lt"/>
              <a:ea typeface="Times New Roman" pitchFamily="18" charset="0"/>
              <a:cs typeface="Arial" pitchFamily="34" charset="0"/>
            </a:endParaRPr>
          </a:p>
          <a:p>
            <a:pPr marL="177800" marR="0" lvl="0" indent="-177800" algn="just" defTabSz="914400" rtl="0" eaLnBrk="1" fontAlgn="auto" latinLnBrk="0" hangingPunct="1">
              <a:lnSpc>
                <a:spcPct val="100000"/>
              </a:lnSpc>
              <a:spcBef>
                <a:spcPct val="0"/>
              </a:spcBef>
              <a:spcAft>
                <a:spcPts val="0"/>
              </a:spcAft>
              <a:buClrTx/>
              <a:buSzTx/>
              <a:buFont typeface="Arial" pitchFamily="34" charset="0"/>
              <a:buBlip>
                <a:blip r:embed="rId6"/>
              </a:buBlip>
              <a:tabLst/>
              <a:defRPr/>
            </a:pPr>
            <a:endParaRPr kumimoji="0" lang="id-ID" sz="1600" b="0" i="0" u="none" strike="noStrike" kern="1200" cap="none" spc="0" normalizeH="0" baseline="0" noProof="0" dirty="0" smtClean="0">
              <a:ln>
                <a:noFill/>
              </a:ln>
              <a:solidFill>
                <a:schemeClr val="tx1"/>
              </a:solidFill>
              <a:effectLst/>
              <a:uLnTx/>
              <a:uFillTx/>
              <a:latin typeface="+mn-lt"/>
              <a:ea typeface="Times New Roman" pitchFamily="18" charset="0"/>
              <a:cs typeface="Arial" pitchFamily="34" charset="0"/>
            </a:endParaRPr>
          </a:p>
        </p:txBody>
      </p:sp>
      <p:sp>
        <p:nvSpPr>
          <p:cNvPr id="39" name="TextBox 38"/>
          <p:cNvSpPr txBox="1"/>
          <p:nvPr/>
        </p:nvSpPr>
        <p:spPr>
          <a:xfrm>
            <a:off x="4929190" y="1071546"/>
            <a:ext cx="4082416" cy="369332"/>
          </a:xfrm>
          <a:prstGeom prst="rect">
            <a:avLst/>
          </a:prstGeom>
          <a:solidFill>
            <a:schemeClr val="accent3"/>
          </a:solidFill>
          <a:ln>
            <a:solidFill>
              <a:schemeClr val="tx1"/>
            </a:solidFill>
          </a:ln>
        </p:spPr>
        <p:txBody>
          <a:bodyPr wrap="square" rtlCol="0">
            <a:spAutoFit/>
          </a:bodyPr>
          <a:lstStyle/>
          <a:p>
            <a:pPr algn="ctr"/>
            <a:r>
              <a:rPr lang="id-ID" b="1" dirty="0" smtClean="0"/>
              <a:t>MENGAPA  KENTANG ?</a:t>
            </a:r>
            <a:endParaRPr lang="id-ID" b="1" dirty="0"/>
          </a:p>
        </p:txBody>
      </p:sp>
      <p:sp>
        <p:nvSpPr>
          <p:cNvPr id="40" name="Down Arrow 39"/>
          <p:cNvSpPr/>
          <p:nvPr/>
        </p:nvSpPr>
        <p:spPr>
          <a:xfrm>
            <a:off x="6572264" y="3857628"/>
            <a:ext cx="71438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13985070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edung-sate.jpg"/>
          <p:cNvPicPr>
            <a:picLocks noChangeAspect="1"/>
          </p:cNvPicPr>
          <p:nvPr/>
        </p:nvPicPr>
        <p:blipFill>
          <a:blip r:embed="rId3" cstate="print"/>
          <a:srcRect l="17513" t="8889" b="35556"/>
          <a:stretch>
            <a:fillRect/>
          </a:stretch>
        </p:blipFill>
        <p:spPr>
          <a:xfrm>
            <a:off x="-142876" y="-24"/>
            <a:ext cx="2714612" cy="3605151"/>
          </a:xfrm>
          <a:prstGeom prst="rect">
            <a:avLst/>
          </a:prstGeom>
          <a:ln>
            <a:noFill/>
          </a:ln>
          <a:effectLst>
            <a:softEdge rad="635000"/>
          </a:effectLst>
        </p:spPr>
      </p:pic>
      <p:sp>
        <p:nvSpPr>
          <p:cNvPr id="15" name="TextBox 14"/>
          <p:cNvSpPr txBox="1"/>
          <p:nvPr/>
        </p:nvSpPr>
        <p:spPr>
          <a:xfrm>
            <a:off x="285720" y="2857496"/>
            <a:ext cx="4286280" cy="230832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indent="-228600">
              <a:buBlip>
                <a:blip r:embed="rId4"/>
              </a:buBlip>
            </a:pPr>
            <a:r>
              <a:rPr lang="en-US" dirty="0" err="1" smtClean="0">
                <a:cs typeface="Arial" pitchFamily="34" charset="0"/>
              </a:rPr>
              <a:t>Jabar</a:t>
            </a:r>
            <a:r>
              <a:rPr lang="en-US" dirty="0" smtClean="0">
                <a:cs typeface="Arial" pitchFamily="34" charset="0"/>
              </a:rPr>
              <a:t> </a:t>
            </a:r>
            <a:r>
              <a:rPr lang="id-ID" dirty="0" smtClean="0">
                <a:cs typeface="Arial" pitchFamily="34" charset="0"/>
              </a:rPr>
              <a:t>merupakan provinsi dengan potensi perikanan cukup besar, dengan kontribusi  sebesar 30</a:t>
            </a:r>
            <a:r>
              <a:rPr lang="en-US" dirty="0" smtClean="0">
                <a:cs typeface="Arial" pitchFamily="34" charset="0"/>
              </a:rPr>
              <a:t>%</a:t>
            </a:r>
            <a:r>
              <a:rPr lang="id-ID" dirty="0" smtClean="0">
                <a:cs typeface="Arial" pitchFamily="34" charset="0"/>
              </a:rPr>
              <a:t> atau sekitar 1,5 juta t</a:t>
            </a:r>
            <a:r>
              <a:rPr lang="en-US" dirty="0" smtClean="0">
                <a:cs typeface="Arial" pitchFamily="34" charset="0"/>
              </a:rPr>
              <a:t>on </a:t>
            </a:r>
            <a:r>
              <a:rPr lang="id-ID" dirty="0" smtClean="0">
                <a:cs typeface="Arial" pitchFamily="34" charset="0"/>
              </a:rPr>
              <a:t>terhadap produksi perikanan Indonesia. </a:t>
            </a:r>
          </a:p>
          <a:p>
            <a:pPr marL="228600" indent="-228600">
              <a:buBlip>
                <a:blip r:embed="rId4"/>
              </a:buBlip>
              <a:defRPr/>
            </a:pPr>
            <a:r>
              <a:rPr lang="id-ID" dirty="0" smtClean="0">
                <a:cs typeface="Arial" pitchFamily="34" charset="0"/>
              </a:rPr>
              <a:t>Produksi ikan di </a:t>
            </a:r>
            <a:r>
              <a:rPr lang="en-US" dirty="0" err="1" smtClean="0">
                <a:cs typeface="Arial" pitchFamily="34" charset="0"/>
              </a:rPr>
              <a:t>Jabar</a:t>
            </a:r>
            <a:r>
              <a:rPr lang="en-US" dirty="0" smtClean="0">
                <a:cs typeface="Arial" pitchFamily="34" charset="0"/>
              </a:rPr>
              <a:t> </a:t>
            </a:r>
            <a:r>
              <a:rPr lang="id-ID" dirty="0" smtClean="0">
                <a:cs typeface="Arial" pitchFamily="34" charset="0"/>
              </a:rPr>
              <a:t>didominasi oleh sektor budidaya air tawar sebesar </a:t>
            </a:r>
            <a:r>
              <a:rPr lang="en-US" dirty="0" smtClean="0">
                <a:cs typeface="Arial" pitchFamily="34" charset="0"/>
              </a:rPr>
              <a:t>(</a:t>
            </a:r>
            <a:r>
              <a:rPr lang="id-ID" dirty="0" smtClean="0">
                <a:cs typeface="Arial" pitchFamily="34" charset="0"/>
              </a:rPr>
              <a:t>620.000 t</a:t>
            </a:r>
            <a:r>
              <a:rPr lang="en-US" dirty="0" smtClean="0">
                <a:cs typeface="Arial" pitchFamily="34" charset="0"/>
              </a:rPr>
              <a:t>on)</a:t>
            </a:r>
            <a:r>
              <a:rPr lang="id-ID" dirty="0" smtClean="0">
                <a:cs typeface="Arial" pitchFamily="34" charset="0"/>
              </a:rPr>
              <a:t> sedangkan sisanya dari ikan tangkapan perairan umum maupun laut.</a:t>
            </a:r>
            <a:r>
              <a:rPr lang="en-US" dirty="0" smtClean="0">
                <a:cs typeface="Arial" pitchFamily="34" charset="0"/>
              </a:rPr>
              <a:t> </a:t>
            </a:r>
            <a:endParaRPr lang="id-ID" dirty="0" smtClean="0">
              <a:cs typeface="Arial" pitchFamily="34" charset="0"/>
            </a:endParaRPr>
          </a:p>
        </p:txBody>
      </p:sp>
      <p:sp>
        <p:nvSpPr>
          <p:cNvPr id="28" name="TextBox 27"/>
          <p:cNvSpPr txBox="1"/>
          <p:nvPr/>
        </p:nvSpPr>
        <p:spPr>
          <a:xfrm>
            <a:off x="1981200" y="228600"/>
            <a:ext cx="7162800" cy="954107"/>
          </a:xfrm>
          <a:prstGeom prst="rect">
            <a:avLst/>
          </a:prstGeom>
          <a:effectLst>
            <a:outerShdw blurRad="50800" dist="38100" algn="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id-ID" sz="2800" b="1" dirty="0" smtClean="0"/>
              <a:t>TEMA STRATEGIS PEMBANGUNAN DAERAH BERBASIS </a:t>
            </a:r>
            <a:r>
              <a:rPr lang="id-ID" sz="2800" b="1" dirty="0" smtClean="0">
                <a:solidFill>
                  <a:srgbClr val="FF0000"/>
                </a:solidFill>
              </a:rPr>
              <a:t>SIDa </a:t>
            </a:r>
            <a:endParaRPr lang="id-ID" sz="2800" b="1" dirty="0">
              <a:solidFill>
                <a:srgbClr val="FF0000"/>
              </a:solidFill>
            </a:endParaRPr>
          </a:p>
        </p:txBody>
      </p:sp>
      <p:pic>
        <p:nvPicPr>
          <p:cNvPr id="10" name="Picture 3" descr="http://t1.gstatic.com/images?q=tbn:ANd9GcSPb0vAsHHm69MmocVRzcv8NV7oIzmIWDtLDAfNGr4pZYWX_YMEsQ"/>
          <p:cNvPicPr>
            <a:picLocks noChangeAspect="1" noChangeArrowheads="1"/>
          </p:cNvPicPr>
          <p:nvPr/>
        </p:nvPicPr>
        <p:blipFill>
          <a:blip r:embed="rId5" cstate="print"/>
          <a:srcRect/>
          <a:stretch>
            <a:fillRect/>
          </a:stretch>
        </p:blipFill>
        <p:spPr bwMode="auto">
          <a:xfrm>
            <a:off x="152400" y="152400"/>
            <a:ext cx="644525" cy="762000"/>
          </a:xfrm>
          <a:prstGeom prst="rect">
            <a:avLst/>
          </a:prstGeom>
          <a:noFill/>
          <a:ln w="9525">
            <a:noFill/>
            <a:miter lim="800000"/>
            <a:headEnd/>
            <a:tailEnd/>
          </a:ln>
        </p:spPr>
      </p:pic>
      <p:sp>
        <p:nvSpPr>
          <p:cNvPr id="11" name="Rounded Rectangle 10"/>
          <p:cNvSpPr/>
          <p:nvPr/>
        </p:nvSpPr>
        <p:spPr>
          <a:xfrm>
            <a:off x="285720" y="5357826"/>
            <a:ext cx="8643998" cy="135732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228600" indent="-228600">
              <a:buFont typeface="+mj-lt"/>
              <a:buAutoNum type="arabicPeriod"/>
              <a:defRPr/>
            </a:pPr>
            <a:endParaRPr lang="en-US" dirty="0">
              <a:solidFill>
                <a:schemeClr val="tx1"/>
              </a:solidFill>
            </a:endParaRPr>
          </a:p>
          <a:p>
            <a:pPr marL="228600" indent="-228600">
              <a:defRPr/>
            </a:pPr>
            <a:endParaRPr lang="en-US" dirty="0" smtClean="0">
              <a:solidFill>
                <a:schemeClr val="tx1"/>
              </a:solidFill>
            </a:endParaRPr>
          </a:p>
          <a:p>
            <a:pPr marL="228600" indent="-228600">
              <a:spcAft>
                <a:spcPts val="1200"/>
              </a:spcAft>
              <a:buBlip>
                <a:blip r:embed="rId4"/>
              </a:buBlip>
              <a:defRPr/>
            </a:pPr>
            <a:r>
              <a:rPr lang="en-US" dirty="0" smtClean="0">
                <a:solidFill>
                  <a:schemeClr val="tx1"/>
                </a:solidFill>
              </a:rPr>
              <a:t>KONTRIBUSI  </a:t>
            </a:r>
            <a:r>
              <a:rPr lang="id-ID" dirty="0" smtClean="0">
                <a:solidFill>
                  <a:schemeClr val="tx1"/>
                </a:solidFill>
              </a:rPr>
              <a:t>JABAR </a:t>
            </a:r>
            <a:r>
              <a:rPr lang="en-US" dirty="0" err="1" smtClean="0">
                <a:solidFill>
                  <a:schemeClr val="tx1"/>
                </a:solidFill>
              </a:rPr>
              <a:t>THD</a:t>
            </a:r>
            <a:r>
              <a:rPr lang="en-US" dirty="0" smtClean="0">
                <a:solidFill>
                  <a:schemeClr val="tx1"/>
                </a:solidFill>
              </a:rPr>
              <a:t> </a:t>
            </a:r>
            <a:r>
              <a:rPr lang="en-US" dirty="0" err="1" smtClean="0">
                <a:solidFill>
                  <a:schemeClr val="tx1"/>
                </a:solidFill>
              </a:rPr>
              <a:t>KEBUTUHAN</a:t>
            </a:r>
            <a:r>
              <a:rPr lang="en-US" dirty="0" smtClean="0">
                <a:solidFill>
                  <a:schemeClr val="tx1"/>
                </a:solidFill>
              </a:rPr>
              <a:t> </a:t>
            </a:r>
            <a:r>
              <a:rPr lang="en-US" dirty="0" err="1" smtClean="0">
                <a:solidFill>
                  <a:schemeClr val="tx1"/>
                </a:solidFill>
              </a:rPr>
              <a:t>BENIH</a:t>
            </a:r>
            <a:r>
              <a:rPr lang="en-US" dirty="0" smtClean="0">
                <a:solidFill>
                  <a:schemeClr val="tx1"/>
                </a:solidFill>
              </a:rPr>
              <a:t> </a:t>
            </a:r>
            <a:r>
              <a:rPr lang="en-US" dirty="0" err="1" smtClean="0">
                <a:solidFill>
                  <a:schemeClr val="tx1"/>
                </a:solidFill>
              </a:rPr>
              <a:t>NILA</a:t>
            </a:r>
            <a:r>
              <a:rPr lang="en-US" dirty="0" smtClean="0">
                <a:solidFill>
                  <a:schemeClr val="tx1"/>
                </a:solidFill>
              </a:rPr>
              <a:t> </a:t>
            </a:r>
            <a:r>
              <a:rPr lang="en-US" dirty="0" err="1" smtClean="0">
                <a:solidFill>
                  <a:schemeClr val="tx1"/>
                </a:solidFill>
              </a:rPr>
              <a:t>NASIONAL</a:t>
            </a:r>
            <a:r>
              <a:rPr lang="en-US" dirty="0" smtClean="0">
                <a:solidFill>
                  <a:schemeClr val="tx1"/>
                </a:solidFill>
              </a:rPr>
              <a:t> </a:t>
            </a:r>
            <a:r>
              <a:rPr lang="en-US" dirty="0" err="1" smtClean="0">
                <a:solidFill>
                  <a:schemeClr val="tx1"/>
                </a:solidFill>
              </a:rPr>
              <a:t>SEBESAR</a:t>
            </a:r>
            <a:r>
              <a:rPr lang="en-US" dirty="0" smtClean="0">
                <a:solidFill>
                  <a:schemeClr val="tx1"/>
                </a:solidFill>
              </a:rPr>
              <a:t> 83%</a:t>
            </a:r>
            <a:endParaRPr lang="en-US" dirty="0">
              <a:solidFill>
                <a:schemeClr val="tx1"/>
              </a:solidFill>
            </a:endParaRPr>
          </a:p>
          <a:p>
            <a:pPr marL="228600" indent="-228600">
              <a:spcAft>
                <a:spcPts val="1200"/>
              </a:spcAft>
              <a:buBlip>
                <a:blip r:embed="rId4"/>
              </a:buBlip>
              <a:defRPr/>
            </a:pPr>
            <a:r>
              <a:rPr lang="en-US" dirty="0">
                <a:solidFill>
                  <a:schemeClr val="tx1"/>
                </a:solidFill>
              </a:rPr>
              <a:t>PROYEKSI  KEBUTUHAN LARVA </a:t>
            </a:r>
            <a:r>
              <a:rPr lang="en-US" dirty="0" err="1">
                <a:solidFill>
                  <a:schemeClr val="tx1"/>
                </a:solidFill>
              </a:rPr>
              <a:t>IKAN</a:t>
            </a:r>
            <a:r>
              <a:rPr lang="en-US" dirty="0">
                <a:solidFill>
                  <a:schemeClr val="tx1"/>
                </a:solidFill>
              </a:rPr>
              <a:t>  </a:t>
            </a:r>
            <a:r>
              <a:rPr lang="en-US" dirty="0" err="1" smtClean="0">
                <a:solidFill>
                  <a:schemeClr val="tx1"/>
                </a:solidFill>
              </a:rPr>
              <a:t>NILA</a:t>
            </a:r>
            <a:r>
              <a:rPr lang="en-US" dirty="0" smtClean="0">
                <a:solidFill>
                  <a:schemeClr val="tx1"/>
                </a:solidFill>
              </a:rPr>
              <a:t> “</a:t>
            </a:r>
            <a:r>
              <a:rPr lang="en-US" dirty="0" err="1" smtClean="0">
                <a:solidFill>
                  <a:schemeClr val="tx1"/>
                </a:solidFill>
              </a:rPr>
              <a:t>NIRWANA</a:t>
            </a:r>
            <a:r>
              <a:rPr lang="en-US" dirty="0" smtClean="0">
                <a:solidFill>
                  <a:schemeClr val="tx1"/>
                </a:solidFill>
              </a:rPr>
              <a:t>” 2018:  </a:t>
            </a:r>
            <a:r>
              <a:rPr lang="en-US" dirty="0" err="1" smtClean="0">
                <a:solidFill>
                  <a:schemeClr val="tx1"/>
                </a:solidFill>
              </a:rPr>
              <a:t>GPPS</a:t>
            </a:r>
            <a:r>
              <a:rPr lang="en-US" dirty="0" smtClean="0">
                <a:solidFill>
                  <a:schemeClr val="tx1"/>
                </a:solidFill>
              </a:rPr>
              <a:t> = 4456 </a:t>
            </a:r>
            <a:r>
              <a:rPr lang="en-US" dirty="0" err="1" smtClean="0">
                <a:solidFill>
                  <a:schemeClr val="tx1"/>
                </a:solidFill>
              </a:rPr>
              <a:t>ekor</a:t>
            </a:r>
            <a:r>
              <a:rPr lang="en-US" dirty="0" smtClean="0">
                <a:solidFill>
                  <a:schemeClr val="tx1"/>
                </a:solidFill>
              </a:rPr>
              <a:t>; GPS = 3.1 </a:t>
            </a:r>
            <a:r>
              <a:rPr lang="en-US" dirty="0" err="1" smtClean="0">
                <a:solidFill>
                  <a:schemeClr val="tx1"/>
                </a:solidFill>
              </a:rPr>
              <a:t>juta</a:t>
            </a:r>
            <a:r>
              <a:rPr lang="en-US" dirty="0" smtClean="0">
                <a:solidFill>
                  <a:schemeClr val="tx1"/>
                </a:solidFill>
              </a:rPr>
              <a:t> </a:t>
            </a:r>
            <a:r>
              <a:rPr lang="en-US" dirty="0" err="1" smtClean="0">
                <a:solidFill>
                  <a:schemeClr val="tx1"/>
                </a:solidFill>
              </a:rPr>
              <a:t>ekor</a:t>
            </a:r>
            <a:r>
              <a:rPr lang="en-US" dirty="0" smtClean="0">
                <a:solidFill>
                  <a:schemeClr val="tx1"/>
                </a:solidFill>
              </a:rPr>
              <a:t>; </a:t>
            </a:r>
            <a:r>
              <a:rPr lang="en-US" dirty="0" err="1" smtClean="0">
                <a:solidFill>
                  <a:schemeClr val="tx1"/>
                </a:solidFill>
              </a:rPr>
              <a:t>dan</a:t>
            </a:r>
            <a:r>
              <a:rPr lang="en-US" dirty="0" smtClean="0">
                <a:solidFill>
                  <a:schemeClr val="tx1"/>
                </a:solidFill>
              </a:rPr>
              <a:t> PS = 12.995 </a:t>
            </a:r>
            <a:r>
              <a:rPr lang="en-US" dirty="0" err="1" smtClean="0">
                <a:solidFill>
                  <a:schemeClr val="tx1"/>
                </a:solidFill>
              </a:rPr>
              <a:t>paket</a:t>
            </a:r>
            <a:endParaRPr lang="en-US" dirty="0" smtClean="0">
              <a:solidFill>
                <a:schemeClr val="tx1"/>
              </a:solidFill>
            </a:endParaRPr>
          </a:p>
          <a:p>
            <a:pPr marL="228600" indent="-228600">
              <a:buFont typeface="+mj-lt"/>
              <a:buAutoNum type="arabicPeriod"/>
              <a:defRPr/>
            </a:pPr>
            <a:endParaRPr lang="en-US" dirty="0">
              <a:solidFill>
                <a:schemeClr val="tx1"/>
              </a:solidFill>
            </a:endParaRPr>
          </a:p>
          <a:p>
            <a:pPr marL="228600" indent="-228600">
              <a:buFont typeface="+mj-lt"/>
              <a:buAutoNum type="arabicPeriod"/>
              <a:defRPr/>
            </a:pPr>
            <a:endParaRPr lang="en-US" dirty="0">
              <a:solidFill>
                <a:schemeClr val="tx1"/>
              </a:solidFill>
            </a:endParaRPr>
          </a:p>
        </p:txBody>
      </p:sp>
      <p:sp>
        <p:nvSpPr>
          <p:cNvPr id="14" name="Rounded Rectangle 13"/>
          <p:cNvSpPr/>
          <p:nvPr/>
        </p:nvSpPr>
        <p:spPr bwMode="auto">
          <a:xfrm>
            <a:off x="1714480" y="1285860"/>
            <a:ext cx="5929354" cy="1379630"/>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596" fontAlgn="auto">
              <a:spcAft>
                <a:spcPts val="0"/>
              </a:spcAft>
              <a:defRPr/>
            </a:pPr>
            <a:r>
              <a:rPr lang="en-US" b="1" dirty="0" err="1" smtClean="0">
                <a:solidFill>
                  <a:srgbClr val="0033CC"/>
                </a:solidFill>
                <a:latin typeface="Trebuchet MS" pitchFamily="34" charset="0"/>
              </a:rPr>
              <a:t>LATAR</a:t>
            </a:r>
            <a:r>
              <a:rPr lang="en-US" b="1" dirty="0" smtClean="0">
                <a:solidFill>
                  <a:srgbClr val="0033CC"/>
                </a:solidFill>
                <a:latin typeface="Trebuchet MS" pitchFamily="34" charset="0"/>
              </a:rPr>
              <a:t> </a:t>
            </a:r>
            <a:r>
              <a:rPr lang="en-US" b="1" dirty="0" err="1" smtClean="0">
                <a:solidFill>
                  <a:srgbClr val="0033CC"/>
                </a:solidFill>
                <a:latin typeface="Trebuchet MS" pitchFamily="34" charset="0"/>
              </a:rPr>
              <a:t>BELAKANG</a:t>
            </a:r>
            <a:r>
              <a:rPr lang="en-US" b="1" dirty="0" smtClean="0">
                <a:solidFill>
                  <a:srgbClr val="0033CC"/>
                </a:solidFill>
                <a:latin typeface="Trebuchet MS" pitchFamily="34" charset="0"/>
              </a:rPr>
              <a:t> </a:t>
            </a:r>
            <a:r>
              <a:rPr lang="id-ID" b="1" dirty="0" smtClean="0">
                <a:solidFill>
                  <a:srgbClr val="0033CC"/>
                </a:solidFill>
                <a:latin typeface="Trebuchet MS" pitchFamily="34" charset="0"/>
              </a:rPr>
              <a:t>FOKUS </a:t>
            </a:r>
            <a:r>
              <a:rPr lang="en-US" b="1" dirty="0" smtClean="0">
                <a:solidFill>
                  <a:srgbClr val="0033CC"/>
                </a:solidFill>
                <a:latin typeface="Trebuchet MS" pitchFamily="34" charset="0"/>
              </a:rPr>
              <a:t>P</a:t>
            </a:r>
            <a:r>
              <a:rPr lang="id-ID" b="1" dirty="0" smtClean="0">
                <a:solidFill>
                  <a:srgbClr val="0033CC"/>
                </a:solidFill>
                <a:latin typeface="Trebuchet MS" pitchFamily="34" charset="0"/>
              </a:rPr>
              <a:t>ENGUATAN </a:t>
            </a:r>
            <a:r>
              <a:rPr lang="id-ID" b="1" dirty="0" smtClean="0">
                <a:solidFill>
                  <a:srgbClr val="FF0000"/>
                </a:solidFill>
                <a:latin typeface="Trebuchet MS" pitchFamily="34" charset="0"/>
              </a:rPr>
              <a:t>SIDa</a:t>
            </a:r>
            <a:r>
              <a:rPr lang="id-ID" b="1" dirty="0" smtClean="0">
                <a:solidFill>
                  <a:srgbClr val="0033CC"/>
                </a:solidFill>
                <a:latin typeface="Trebuchet MS" pitchFamily="34" charset="0"/>
              </a:rPr>
              <a:t> </a:t>
            </a:r>
            <a:r>
              <a:rPr lang="en-US" b="1" dirty="0" smtClean="0">
                <a:solidFill>
                  <a:srgbClr val="0033CC"/>
                </a:solidFill>
                <a:latin typeface="Trebuchet MS" pitchFamily="34" charset="0"/>
              </a:rPr>
              <a:t>J</a:t>
            </a:r>
            <a:r>
              <a:rPr lang="id-ID" b="1" dirty="0" smtClean="0">
                <a:solidFill>
                  <a:srgbClr val="0033CC"/>
                </a:solidFill>
                <a:latin typeface="Trebuchet MS" pitchFamily="34" charset="0"/>
              </a:rPr>
              <a:t>ABAR</a:t>
            </a:r>
            <a:r>
              <a:rPr lang="en-US" b="1" dirty="0" smtClean="0">
                <a:solidFill>
                  <a:srgbClr val="0033CC"/>
                </a:solidFill>
                <a:latin typeface="Trebuchet MS" pitchFamily="34" charset="0"/>
              </a:rPr>
              <a:t> </a:t>
            </a:r>
            <a:r>
              <a:rPr lang="en-US" b="1" dirty="0" err="1" smtClean="0">
                <a:solidFill>
                  <a:srgbClr val="0033CC"/>
                </a:solidFill>
                <a:latin typeface="Trebuchet MS" pitchFamily="34" charset="0"/>
              </a:rPr>
              <a:t>PADA</a:t>
            </a:r>
            <a:r>
              <a:rPr lang="en-US" b="1" dirty="0" smtClean="0">
                <a:solidFill>
                  <a:srgbClr val="0033CC"/>
                </a:solidFill>
                <a:latin typeface="Trebuchet MS" pitchFamily="34" charset="0"/>
              </a:rPr>
              <a:t> </a:t>
            </a:r>
            <a:r>
              <a:rPr lang="en-US" b="1" dirty="0" err="1" smtClean="0">
                <a:solidFill>
                  <a:srgbClr val="0033CC"/>
                </a:solidFill>
                <a:latin typeface="Trebuchet MS" pitchFamily="34" charset="0"/>
              </a:rPr>
              <a:t>PENGEMBANGAN</a:t>
            </a:r>
            <a:r>
              <a:rPr lang="id-ID" b="1" dirty="0" smtClean="0">
                <a:solidFill>
                  <a:srgbClr val="0033CC"/>
                </a:solidFill>
                <a:latin typeface="Trebuchet MS" pitchFamily="34" charset="0"/>
              </a:rPr>
              <a:t>:</a:t>
            </a:r>
          </a:p>
          <a:p>
            <a:pPr marL="342900" indent="-342900" defTabSz="911596" fontAlgn="auto">
              <a:spcAft>
                <a:spcPts val="0"/>
              </a:spcAft>
              <a:buBlip>
                <a:blip r:embed="rId4"/>
              </a:buBlip>
              <a:defRPr/>
            </a:pPr>
            <a:r>
              <a:rPr lang="id-ID" dirty="0" smtClean="0">
                <a:solidFill>
                  <a:schemeClr val="tx1"/>
                </a:solidFill>
              </a:rPr>
              <a:t>KLUSTER PERBENIHAN IKAN NILA NIRWANA  </a:t>
            </a:r>
          </a:p>
          <a:p>
            <a:pPr marL="342900" indent="-342900" defTabSz="911596" fontAlgn="auto">
              <a:spcAft>
                <a:spcPts val="0"/>
              </a:spcAft>
              <a:buBlip>
                <a:blip r:embed="rId4"/>
              </a:buBlip>
              <a:defRPr/>
            </a:pPr>
            <a:r>
              <a:rPr lang="id-ID" dirty="0" smtClean="0">
                <a:solidFill>
                  <a:schemeClr val="tx1"/>
                </a:solidFill>
              </a:rPr>
              <a:t>KLUSTER PERBENIHAN IKAN PATIN</a:t>
            </a:r>
          </a:p>
          <a:p>
            <a:pPr marL="342900" indent="-342900" defTabSz="911596" fontAlgn="auto">
              <a:spcAft>
                <a:spcPts val="0"/>
              </a:spcAft>
              <a:buBlip>
                <a:blip r:embed="rId4"/>
              </a:buBlip>
              <a:defRPr/>
            </a:pPr>
            <a:r>
              <a:rPr lang="id-ID" dirty="0" smtClean="0">
                <a:solidFill>
                  <a:schemeClr val="tx1"/>
                </a:solidFill>
              </a:rPr>
              <a:t>KLUSTER PERBENIHAN KENTANG</a:t>
            </a:r>
          </a:p>
        </p:txBody>
      </p:sp>
      <p:sp>
        <p:nvSpPr>
          <p:cNvPr id="16" name="TextBox 15"/>
          <p:cNvSpPr txBox="1"/>
          <p:nvPr/>
        </p:nvSpPr>
        <p:spPr>
          <a:xfrm>
            <a:off x="4714876" y="2835188"/>
            <a:ext cx="4286280" cy="230832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228600" indent="-228600">
              <a:buBlip>
                <a:blip r:embed="rId4"/>
              </a:buBlip>
              <a:defRPr/>
            </a:pPr>
            <a:r>
              <a:rPr lang="en-US" dirty="0" smtClean="0"/>
              <a:t>P</a:t>
            </a:r>
            <a:r>
              <a:rPr lang="id-ID" dirty="0" smtClean="0"/>
              <a:t>roduksi ikan patin </a:t>
            </a:r>
            <a:r>
              <a:rPr lang="en-US" dirty="0" err="1" smtClean="0"/>
              <a:t>jabar</a:t>
            </a:r>
            <a:r>
              <a:rPr lang="en-US" dirty="0" smtClean="0"/>
              <a:t> m</a:t>
            </a:r>
            <a:r>
              <a:rPr lang="id-ID" dirty="0" smtClean="0"/>
              <a:t>eningkat dari 39.200 t</a:t>
            </a:r>
            <a:r>
              <a:rPr lang="en-US" dirty="0" smtClean="0"/>
              <a:t>on</a:t>
            </a:r>
            <a:r>
              <a:rPr lang="id-ID" dirty="0" smtClean="0"/>
              <a:t> (2010) menjadi 64.900 t</a:t>
            </a:r>
            <a:r>
              <a:rPr lang="en-US" dirty="0" smtClean="0"/>
              <a:t>on</a:t>
            </a:r>
            <a:r>
              <a:rPr lang="id-ID" dirty="0" smtClean="0"/>
              <a:t>  (2011) atau meningkat sekitar  65,56%. </a:t>
            </a:r>
            <a:endParaRPr lang="en-US" dirty="0" smtClean="0"/>
          </a:p>
          <a:p>
            <a:pPr marL="228600" indent="-228600">
              <a:buBlip>
                <a:blip r:embed="rId4"/>
              </a:buBlip>
              <a:defRPr/>
            </a:pPr>
            <a:r>
              <a:rPr lang="en-US" dirty="0" err="1" smtClean="0"/>
              <a:t>Kontribusi</a:t>
            </a:r>
            <a:r>
              <a:rPr lang="en-US" dirty="0" smtClean="0"/>
              <a:t>  </a:t>
            </a:r>
            <a:r>
              <a:rPr lang="id-ID" dirty="0" smtClean="0"/>
              <a:t>jabar </a:t>
            </a:r>
            <a:r>
              <a:rPr lang="en-US" dirty="0" err="1" smtClean="0"/>
              <a:t>thd</a:t>
            </a:r>
            <a:r>
              <a:rPr lang="en-US" dirty="0" smtClean="0"/>
              <a:t> </a:t>
            </a:r>
            <a:r>
              <a:rPr lang="en-US" dirty="0" err="1" smtClean="0"/>
              <a:t>kebutuhan</a:t>
            </a:r>
            <a:r>
              <a:rPr lang="en-US" dirty="0" smtClean="0"/>
              <a:t> </a:t>
            </a:r>
            <a:r>
              <a:rPr lang="en-US" dirty="0" err="1" smtClean="0"/>
              <a:t>benih</a:t>
            </a:r>
            <a:r>
              <a:rPr lang="en-US" dirty="0" smtClean="0"/>
              <a:t> </a:t>
            </a:r>
            <a:r>
              <a:rPr lang="en-US" dirty="0" err="1" smtClean="0"/>
              <a:t>patin</a:t>
            </a:r>
            <a:r>
              <a:rPr lang="en-US" dirty="0" smtClean="0"/>
              <a:t> </a:t>
            </a:r>
            <a:r>
              <a:rPr lang="en-US" dirty="0" err="1" smtClean="0"/>
              <a:t>nasionalsebesar</a:t>
            </a:r>
            <a:r>
              <a:rPr lang="en-US" dirty="0" smtClean="0"/>
              <a:t> 22%</a:t>
            </a:r>
          </a:p>
          <a:p>
            <a:pPr marL="228600" indent="-228600">
              <a:buBlip>
                <a:blip r:embed="rId4"/>
              </a:buBlip>
              <a:defRPr/>
            </a:pPr>
            <a:r>
              <a:rPr lang="en-US" dirty="0" err="1" smtClean="0"/>
              <a:t>Proyeksi</a:t>
            </a:r>
            <a:r>
              <a:rPr lang="en-US" dirty="0" smtClean="0"/>
              <a:t>  </a:t>
            </a:r>
            <a:r>
              <a:rPr lang="en-US" dirty="0" err="1" smtClean="0"/>
              <a:t>kebutuhan</a:t>
            </a:r>
            <a:r>
              <a:rPr lang="en-US" dirty="0" smtClean="0"/>
              <a:t> larva </a:t>
            </a:r>
            <a:r>
              <a:rPr lang="en-US" dirty="0" err="1" smtClean="0"/>
              <a:t>ikan</a:t>
            </a:r>
            <a:r>
              <a:rPr lang="en-US" dirty="0" smtClean="0"/>
              <a:t>  </a:t>
            </a:r>
            <a:r>
              <a:rPr lang="en-US" dirty="0" err="1" smtClean="0"/>
              <a:t>patin</a:t>
            </a:r>
            <a:r>
              <a:rPr lang="en-US" dirty="0" smtClean="0"/>
              <a:t>  </a:t>
            </a:r>
            <a:r>
              <a:rPr lang="en-US" dirty="0" err="1" smtClean="0"/>
              <a:t>nasional</a:t>
            </a:r>
            <a:r>
              <a:rPr lang="en-US" dirty="0" smtClean="0"/>
              <a:t> 2, 8 m </a:t>
            </a:r>
            <a:r>
              <a:rPr lang="en-US" dirty="0" err="1" smtClean="0"/>
              <a:t>ekor</a:t>
            </a:r>
            <a:r>
              <a:rPr lang="en-US" dirty="0" smtClean="0"/>
              <a:t> /</a:t>
            </a:r>
            <a:r>
              <a:rPr lang="en-US" dirty="0" err="1" smtClean="0"/>
              <a:t>th</a:t>
            </a:r>
            <a:r>
              <a:rPr lang="en-US" dirty="0" smtClean="0"/>
              <a:t>  </a:t>
            </a:r>
            <a:r>
              <a:rPr lang="en-US" dirty="0" err="1" smtClean="0"/>
              <a:t>jabar</a:t>
            </a:r>
            <a:r>
              <a:rPr lang="en-US" dirty="0" smtClean="0"/>
              <a:t> 1,72 m </a:t>
            </a:r>
            <a:r>
              <a:rPr lang="en-US" dirty="0" err="1" smtClean="0"/>
              <a:t>ekor</a:t>
            </a:r>
            <a:r>
              <a:rPr lang="en-US" dirty="0" smtClean="0"/>
              <a:t>/</a:t>
            </a:r>
            <a:r>
              <a:rPr lang="en-US" dirty="0" err="1" smtClean="0"/>
              <a:t>th</a:t>
            </a:r>
            <a:r>
              <a:rPr lang="id-ID" dirty="0" smtClean="0">
                <a:cs typeface="Arial" pitchFamily="34" charset="0"/>
              </a:rPr>
              <a:t>.</a:t>
            </a:r>
            <a:r>
              <a:rPr lang="en-US" dirty="0" smtClean="0">
                <a:cs typeface="Arial" pitchFamily="34" charset="0"/>
              </a:rPr>
              <a:t> </a:t>
            </a:r>
            <a:endParaRPr lang="id-ID" dirty="0" smtClean="0">
              <a:cs typeface="Arial" pitchFamily="34" charset="0"/>
            </a:endParaRPr>
          </a:p>
        </p:txBody>
      </p:sp>
    </p:spTree>
    <p:extLst>
      <p:ext uri="{BB962C8B-B14F-4D97-AF65-F5344CB8AC3E}">
        <p14:creationId xmlns:p14="http://schemas.microsoft.com/office/powerpoint/2010/main" val="107928156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76200"/>
            <a:ext cx="9144000" cy="639763"/>
          </a:xfrm>
          <a:solidFill>
            <a:srgbClr val="92D050">
              <a:alpha val="57000"/>
            </a:srgbClr>
          </a:solidFill>
        </p:spPr>
        <p:txBody>
          <a:bodyPr>
            <a:normAutofit/>
          </a:bodyPr>
          <a:lstStyle/>
          <a:p>
            <a:pPr eaLnBrk="1" hangingPunct="1"/>
            <a:r>
              <a:rPr lang="id-ID" sz="2800" b="1" dirty="0" smtClean="0"/>
              <a:t>ROADMAP PERBENIHAN IKAN NILA NIRWANA</a:t>
            </a:r>
            <a:endParaRPr lang="en-US" sz="2800" b="1" dirty="0" smtClean="0"/>
          </a:p>
        </p:txBody>
      </p:sp>
      <p:graphicFrame>
        <p:nvGraphicFramePr>
          <p:cNvPr id="4" name="Table 3"/>
          <p:cNvGraphicFramePr>
            <a:graphicFrameLocks noGrp="1"/>
          </p:cNvGraphicFramePr>
          <p:nvPr/>
        </p:nvGraphicFramePr>
        <p:xfrm>
          <a:off x="142844" y="877825"/>
          <a:ext cx="8915400" cy="5765885"/>
        </p:xfrm>
        <a:graphic>
          <a:graphicData uri="http://schemas.openxmlformats.org/drawingml/2006/table">
            <a:tbl>
              <a:tblPr firstRow="1" bandRow="1">
                <a:tableStyleId>{5C22544A-7EE6-4342-B048-85BDC9FD1C3A}</a:tableStyleId>
              </a:tblPr>
              <a:tblGrid>
                <a:gridCol w="1461273"/>
                <a:gridCol w="3321146"/>
                <a:gridCol w="935066"/>
                <a:gridCol w="3197915"/>
              </a:tblGrid>
              <a:tr h="370861">
                <a:tc>
                  <a:txBody>
                    <a:bodyPr/>
                    <a:lstStyle/>
                    <a:p>
                      <a:pPr algn="ctr"/>
                      <a:r>
                        <a:rPr lang="id-ID" sz="1200" noProof="0" dirty="0" smtClean="0"/>
                        <a:t>PROGRAM</a:t>
                      </a:r>
                      <a:endParaRPr lang="id-ID" sz="1200" noProof="0" dirty="0"/>
                    </a:p>
                  </a:txBody>
                  <a:tcPr marT="45723" marB="45723">
                    <a:solidFill>
                      <a:srgbClr val="FF0000"/>
                    </a:solidFill>
                  </a:tcPr>
                </a:tc>
                <a:tc>
                  <a:txBody>
                    <a:bodyPr/>
                    <a:lstStyle/>
                    <a:p>
                      <a:pPr algn="ctr"/>
                      <a:r>
                        <a:rPr lang="id-ID" sz="1200" noProof="0" dirty="0" smtClean="0"/>
                        <a:t>KEGIATAN</a:t>
                      </a:r>
                      <a:endParaRPr lang="id-ID" sz="1200" noProof="0" dirty="0"/>
                    </a:p>
                  </a:txBody>
                  <a:tcPr marT="45723" marB="45723">
                    <a:solidFill>
                      <a:srgbClr val="FF0000"/>
                    </a:solidFill>
                  </a:tcPr>
                </a:tc>
                <a:tc>
                  <a:txBody>
                    <a:bodyPr/>
                    <a:lstStyle/>
                    <a:p>
                      <a:pPr algn="ctr"/>
                      <a:r>
                        <a:rPr lang="id-ID" sz="1200" noProof="0" smtClean="0"/>
                        <a:t>TAHUN</a:t>
                      </a:r>
                      <a:endParaRPr lang="id-ID" sz="1200" noProof="0"/>
                    </a:p>
                  </a:txBody>
                  <a:tcPr marT="45723" marB="45723">
                    <a:solidFill>
                      <a:srgbClr val="FF0000"/>
                    </a:solidFill>
                  </a:tcPr>
                </a:tc>
                <a:tc>
                  <a:txBody>
                    <a:bodyPr/>
                    <a:lstStyle/>
                    <a:p>
                      <a:pPr algn="ctr"/>
                      <a:r>
                        <a:rPr lang="id-ID" sz="1200" noProof="0" dirty="0" smtClean="0"/>
                        <a:t>PIHAK  TERKAIT</a:t>
                      </a:r>
                      <a:endParaRPr lang="id-ID" sz="1200" noProof="0" dirty="0"/>
                    </a:p>
                  </a:txBody>
                  <a:tcPr marT="45723" marB="45723">
                    <a:solidFill>
                      <a:srgbClr val="FF0000"/>
                    </a:solidFill>
                  </a:tcPr>
                </a:tc>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b="1" noProof="0" smtClean="0">
                          <a:solidFill>
                            <a:srgbClr val="000000"/>
                          </a:solidFill>
                          <a:latin typeface="+mn-lt"/>
                          <a:ea typeface="Calibri"/>
                          <a:cs typeface="Times New Roman"/>
                        </a:rPr>
                        <a:t>PERBAIKAN INOVASI PERBENIHAN MELALUI KERJASAMA PENELITIAN DENGAN LEMBAGA LITBANG DAN PERGURUAN TINGGI</a:t>
                      </a:r>
                      <a:endParaRPr lang="id-ID" sz="1200" b="1" noProof="0" smtClean="0">
                        <a:latin typeface="+mn-lt"/>
                        <a:ea typeface="Calibri"/>
                        <a:cs typeface="Times New Roman"/>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dirty="0" smtClean="0"/>
                        <a:t>Pencetakan GGPS dari 1200 (2013) ekor menjadi 1500 ekor (2014)</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dirty="0" smtClean="0"/>
                        <a:t>2013-2014</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dirty="0" smtClean="0"/>
                        <a:t>Dinaskanlut</a:t>
                      </a:r>
                      <a:r>
                        <a:rPr lang="id-ID" sz="1200" baseline="0" noProof="0" dirty="0" smtClean="0"/>
                        <a:t> Prov. Jabar.,  </a:t>
                      </a:r>
                      <a:r>
                        <a:rPr lang="id-ID" sz="1200" noProof="0" dirty="0" smtClean="0"/>
                        <a:t>Perguruan Tinggi,</a:t>
                      </a:r>
                      <a:r>
                        <a:rPr lang="id-ID" sz="1200" baseline="0" noProof="0" dirty="0" smtClean="0"/>
                        <a:t> </a:t>
                      </a:r>
                      <a:r>
                        <a:rPr lang="id-ID" sz="1200" noProof="0" dirty="0" smtClean="0"/>
                        <a:t>BPPT.</a:t>
                      </a:r>
                      <a:r>
                        <a:rPr lang="id-ID" sz="1200" baseline="0" noProof="0" dirty="0" smtClean="0"/>
                        <a:t> </a:t>
                      </a:r>
                      <a:r>
                        <a:rPr lang="id-ID" sz="1200" noProof="0" dirty="0" smtClean="0"/>
                        <a:t>BPPI</a:t>
                      </a:r>
                      <a:r>
                        <a:rPr lang="id-ID" sz="1200" baseline="0" noProof="0" dirty="0" smtClean="0"/>
                        <a:t> Sukamandi, BBBAT Sukabumi</a:t>
                      </a:r>
                      <a:endParaRPr lang="id-ID" sz="1200" noProof="0" dirty="0" smtClean="0"/>
                    </a:p>
                  </a:txBody>
                  <a:tcPr marT="45723" marB="45723"/>
                </a:tc>
              </a:tr>
              <a:tr h="0">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noProof="0" dirty="0" smtClean="0"/>
                        <a:t>Perbanyakan GPS dari 25000 ekor (2013) menjadi 40000 ekor (2015)</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2013-2015</a:t>
                      </a:r>
                    </a:p>
                  </a:txBody>
                  <a:tcPr marT="45723" marB="45723"/>
                </a:tc>
                <a:tc>
                  <a:txBody>
                    <a:bodyPr/>
                    <a:lstStyle/>
                    <a:p>
                      <a:pPr marL="182563" marR="0" indent="-182563"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Dinaskanlut</a:t>
                      </a:r>
                      <a:r>
                        <a:rPr lang="id-ID" sz="1200" baseline="0" noProof="0" smtClean="0"/>
                        <a:t> Prov. Jabar,  BPBIAT Wanayasa</a:t>
                      </a:r>
                      <a:endParaRPr lang="id-ID" sz="1200" noProof="0"/>
                    </a:p>
                  </a:txBody>
                  <a:tcPr marT="45723" marB="45723"/>
                </a:tc>
              </a:tr>
              <a:tr h="150179">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noProof="0" smtClean="0"/>
                        <a:t>Perbanyakan PS dari 3970 paket (2013) menjadi</a:t>
                      </a:r>
                      <a:r>
                        <a:rPr lang="id-ID" sz="1200" baseline="0" noProof="0" smtClean="0"/>
                        <a:t> 4529 paket (2014)</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2013-2015</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Dinaskanlut</a:t>
                      </a:r>
                      <a:r>
                        <a:rPr lang="id-ID" sz="1200" baseline="0" noProof="0" smtClean="0"/>
                        <a:t> Prov. Jabar,   BBI Kab/Kota., Anggota BROODSTOCK NILA</a:t>
                      </a:r>
                      <a:endParaRPr lang="id-ID" sz="1200" noProof="0" smtClean="0"/>
                    </a:p>
                  </a:txBody>
                  <a:tcPr marT="45723" marB="45723"/>
                </a:tc>
              </a:tr>
              <a:tr h="14731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ea typeface="Calibri"/>
                        <a:cs typeface="Times New Roman"/>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noProof="0" smtClean="0"/>
                        <a:t>Kajian</a:t>
                      </a:r>
                      <a:r>
                        <a:rPr lang="id-ID" sz="1200" baseline="0" noProof="0" smtClean="0"/>
                        <a:t> </a:t>
                      </a:r>
                      <a:r>
                        <a:rPr lang="id-ID" sz="1200" noProof="0" smtClean="0"/>
                        <a:t>Pencitaan</a:t>
                      </a:r>
                      <a:r>
                        <a:rPr lang="id-ID" sz="1200" baseline="0" noProof="0" smtClean="0"/>
                        <a:t> benih ikan “Mono sex Jantan”</a:t>
                      </a:r>
                      <a:endParaRPr lang="id-ID" sz="1200" noProof="0" smtClean="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2014-2015</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Dinaskanlut</a:t>
                      </a:r>
                      <a:r>
                        <a:rPr lang="id-ID" sz="1200" baseline="0" noProof="0" smtClean="0"/>
                        <a:t> Prov. Jabar., </a:t>
                      </a:r>
                      <a:r>
                        <a:rPr lang="id-ID" sz="1200" noProof="0" smtClean="0"/>
                        <a:t>Perguruan Tinggi,</a:t>
                      </a:r>
                      <a:r>
                        <a:rPr lang="id-ID" sz="1200" baseline="0" noProof="0" smtClean="0"/>
                        <a:t> </a:t>
                      </a:r>
                      <a:r>
                        <a:rPr lang="id-ID" sz="1200" noProof="0" smtClean="0"/>
                        <a:t> BPPT,</a:t>
                      </a:r>
                      <a:r>
                        <a:rPr lang="id-ID" sz="1200" baseline="0" noProof="0" smtClean="0"/>
                        <a:t> </a:t>
                      </a:r>
                      <a:r>
                        <a:rPr lang="id-ID" sz="1200" noProof="0" smtClean="0"/>
                        <a:t> BPPI</a:t>
                      </a:r>
                      <a:r>
                        <a:rPr lang="id-ID" sz="1200" baseline="0" noProof="0" smtClean="0"/>
                        <a:t> Sukamandi., BBBAT Sukabumi</a:t>
                      </a:r>
                    </a:p>
                  </a:txBody>
                  <a:tcPr marT="45723" marB="45723"/>
                </a:tc>
              </a:tr>
              <a:tr h="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b="1" noProof="0" smtClean="0">
                          <a:solidFill>
                            <a:srgbClr val="000000"/>
                          </a:solidFill>
                          <a:latin typeface="+mn-lt"/>
                          <a:ea typeface="Calibri"/>
                          <a:cs typeface="Times New Roman"/>
                        </a:rPr>
                        <a:t>FASILITASI KEMITRAAN DENGAN UPR</a:t>
                      </a:r>
                      <a:endParaRPr lang="id-ID" sz="1200" b="1" noProof="0" smtClean="0">
                        <a:latin typeface="+mn-lt"/>
                        <a:ea typeface="Calibri"/>
                        <a:cs typeface="Times New Roman"/>
                      </a:endParaRPr>
                    </a:p>
                  </a:txBody>
                  <a:tcPr marT="45723" marB="45723"/>
                </a:tc>
                <a:tc>
                  <a:txBody>
                    <a:bodyPr/>
                    <a:lstStyle/>
                    <a:p>
                      <a:r>
                        <a:rPr lang="id-ID" sz="1200" noProof="0" smtClean="0"/>
                        <a:t>Dempond di masyarakat</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noProof="0" smtClean="0"/>
                        <a:t>2013-2018</a:t>
                      </a:r>
                    </a:p>
                  </a:txBody>
                  <a:tcPr marT="45723" marB="45723"/>
                </a:tc>
                <a:tc>
                  <a:txBody>
                    <a:bodyPr/>
                    <a:lstStyle/>
                    <a:p>
                      <a:pPr marL="0" indent="0">
                        <a:buFont typeface="Arial" pitchFamily="34" charset="0"/>
                        <a:buNone/>
                      </a:pPr>
                      <a:r>
                        <a:rPr lang="id-ID" sz="1200" noProof="0" smtClean="0"/>
                        <a:t>Dinaskanlut</a:t>
                      </a:r>
                      <a:r>
                        <a:rPr lang="id-ID" sz="1200" baseline="0" noProof="0" smtClean="0"/>
                        <a:t> Prov. Jabar,  BPBIAT Wanayasa.,  UPR Kab/Kota, Penyuluh Perikanan Kab/Kota</a:t>
                      </a:r>
                      <a:endParaRPr lang="id-ID" sz="1200" noProof="0"/>
                    </a:p>
                  </a:txBody>
                  <a:tcPr marT="45726" marB="45726"/>
                </a:tc>
              </a:tr>
              <a:tr h="14160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ea typeface="Calibri"/>
                        <a:cs typeface="Times New Roman"/>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noProof="0" smtClean="0"/>
                        <a:t>Pinjam Induk</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noProof="0" smtClean="0"/>
                        <a:t>2013-2018</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baseline="0" noProof="0" smtClean="0"/>
                        <a:t>BPBIAT Wanayasa., UPR Kab/Kota,  Penyuluh Perikanan Kab/Kota</a:t>
                      </a:r>
                      <a:endParaRPr lang="id-ID" sz="1200" noProof="0" smtClean="0"/>
                    </a:p>
                  </a:txBody>
                  <a:tcPr marT="45726" marB="45726"/>
                </a:tc>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ea typeface="Calibri"/>
                        <a:cs typeface="Times New Roman"/>
                      </a:endParaRPr>
                    </a:p>
                  </a:txBody>
                  <a:tcPr marT="45723" marB="45723"/>
                </a:tc>
                <a:tc>
                  <a:txBody>
                    <a:bodyPr/>
                    <a:lstStyle/>
                    <a:p>
                      <a:r>
                        <a:rPr lang="id-ID" sz="1200" noProof="0" smtClean="0"/>
                        <a:t>Pelatihan pembenihan ikan nila “Nirwana”</a:t>
                      </a:r>
                      <a:endParaRPr lang="id-ID" sz="1200" noProof="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noProof="0" smtClean="0"/>
                        <a:t>2013-2018</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baseline="0" noProof="0" smtClean="0"/>
                        <a:t>BPBIAT Wanayasa., UPR Kab/Kota,  Penyuluh Perikanan Kab/Kota</a:t>
                      </a:r>
                      <a:endParaRPr lang="id-ID" sz="1200" noProof="0" smtClean="0"/>
                    </a:p>
                  </a:txBody>
                  <a:tcPr marT="45726" marB="45726"/>
                </a:tc>
              </a:tr>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b="1" noProof="0" smtClean="0">
                          <a:solidFill>
                            <a:srgbClr val="000000"/>
                          </a:solidFill>
                          <a:latin typeface="+mn-lt"/>
                          <a:ea typeface="Calibri"/>
                          <a:cs typeface="Times New Roman"/>
                        </a:rPr>
                        <a:t>PENGUATAN KAPASITAS BALAI BENIH DAN PENANGKAR DALAM PRODUKSI BENIH</a:t>
                      </a:r>
                      <a:endParaRPr lang="id-ID" sz="1200" b="1" noProof="0" smtClean="0">
                        <a:latin typeface="+mn-lt"/>
                        <a:ea typeface="Calibri"/>
                        <a:cs typeface="Times New Roman"/>
                      </a:endParaRPr>
                    </a:p>
                  </a:txBody>
                  <a:tcPr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b="1" noProof="0" smtClean="0">
                          <a:solidFill>
                            <a:srgbClr val="000000"/>
                          </a:solidFill>
                          <a:latin typeface="+mn-lt"/>
                          <a:ea typeface="Calibri"/>
                          <a:cs typeface="Times New Roman"/>
                        </a:rPr>
                        <a:t>Revitalisasi Sarana Prasarana  Balai Benih Provinsi</a:t>
                      </a:r>
                      <a:endParaRPr lang="id-ID" sz="1200" b="1" noProof="0" smtClean="0">
                        <a:latin typeface="+mn-lt"/>
                        <a:ea typeface="Calibri"/>
                        <a:cs typeface="Times New Roman"/>
                      </a:endParaRP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2014</a:t>
                      </a:r>
                    </a:p>
                  </a:txBody>
                  <a:tcPr marT="45722" marB="45722"/>
                </a:tc>
                <a:tc>
                  <a:txBody>
                    <a:bodyPr/>
                    <a:lstStyle/>
                    <a:p>
                      <a:pPr marL="182563" indent="-182563">
                        <a:buFont typeface="Arial" pitchFamily="34" charset="0"/>
                        <a:buNone/>
                      </a:pPr>
                      <a:r>
                        <a:rPr lang="id-ID" sz="1200" noProof="0" smtClean="0"/>
                        <a:t>KKP,</a:t>
                      </a:r>
                      <a:r>
                        <a:rPr lang="id-ID" sz="1200" baseline="0" noProof="0" smtClean="0"/>
                        <a:t>  </a:t>
                      </a:r>
                      <a:r>
                        <a:rPr lang="id-ID" sz="1200" noProof="0" smtClean="0"/>
                        <a:t>Pemda Prov. Jabar,</a:t>
                      </a:r>
                      <a:r>
                        <a:rPr lang="id-ID" sz="1200" baseline="0" noProof="0" smtClean="0"/>
                        <a:t> </a:t>
                      </a:r>
                      <a:r>
                        <a:rPr lang="id-ID" sz="1200" noProof="0" smtClean="0"/>
                        <a:t>Kementerian</a:t>
                      </a:r>
                      <a:r>
                        <a:rPr lang="id-ID" sz="1200" baseline="0" noProof="0" smtClean="0"/>
                        <a:t> PU</a:t>
                      </a:r>
                      <a:endParaRPr lang="id-ID" sz="1200" noProof="0"/>
                    </a:p>
                  </a:txBody>
                  <a:tcPr marT="45722" marB="45722"/>
                </a:tc>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ea typeface="Calibri"/>
                        <a:cs typeface="Times New Roman"/>
                      </a:endParaRPr>
                    </a:p>
                  </a:txBody>
                  <a:tcPr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b="1" noProof="0" smtClean="0">
                          <a:solidFill>
                            <a:srgbClr val="000000"/>
                          </a:solidFill>
                          <a:latin typeface="+mn-lt"/>
                          <a:ea typeface="Calibri"/>
                          <a:cs typeface="Times New Roman"/>
                        </a:rPr>
                        <a:t>Penguatan SDM Balai Benih Provinsi</a:t>
                      </a:r>
                      <a:endParaRPr lang="id-ID" sz="1200" b="1" noProof="0" smtClean="0">
                        <a:latin typeface="+mn-lt"/>
                        <a:ea typeface="Calibri"/>
                        <a:cs typeface="Times New Roman"/>
                      </a:endParaRPr>
                    </a:p>
                  </a:txBody>
                  <a:tcPr marT="45722" marB="45722"/>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2014-2015</a:t>
                      </a:r>
                    </a:p>
                  </a:txBody>
                  <a:tcPr marT="45722" marB="45722"/>
                </a:tc>
                <a:tc>
                  <a:txBody>
                    <a:bodyPr/>
                    <a:lstStyle/>
                    <a:p>
                      <a:pPr marL="182563" marR="0" indent="-182563"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KKP,</a:t>
                      </a:r>
                      <a:r>
                        <a:rPr lang="id-ID" sz="1200" baseline="0" noProof="0" smtClean="0"/>
                        <a:t>  </a:t>
                      </a:r>
                      <a:r>
                        <a:rPr lang="id-ID" sz="1200" noProof="0" smtClean="0"/>
                        <a:t>Pemda Prov. Jabar,</a:t>
                      </a:r>
                      <a:r>
                        <a:rPr lang="id-ID" sz="1200" baseline="0" noProof="0" smtClean="0"/>
                        <a:t>  KNRT</a:t>
                      </a:r>
                      <a:endParaRPr lang="id-ID" sz="1200" noProof="0" smtClean="0"/>
                    </a:p>
                  </a:txBody>
                  <a:tcPr marT="45722" marB="45722"/>
                </a:tc>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ea typeface="Calibri"/>
                        <a:cs typeface="Times New Roman"/>
                      </a:endParaRPr>
                    </a:p>
                  </a:txBody>
                  <a:tcPr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b="1" noProof="0" smtClean="0">
                          <a:solidFill>
                            <a:srgbClr val="000000"/>
                          </a:solidFill>
                          <a:latin typeface="+mn-lt"/>
                          <a:ea typeface="Calibri"/>
                          <a:cs typeface="Times New Roman"/>
                        </a:rPr>
                        <a:t>Penguatan  Kemitraan Kelembagaan Penghasil Benih  UPTD</a:t>
                      </a:r>
                      <a:r>
                        <a:rPr lang="id-ID" sz="1200" b="1" baseline="0" noProof="0" smtClean="0">
                          <a:solidFill>
                            <a:srgbClr val="000000"/>
                          </a:solidFill>
                          <a:latin typeface="+mn-lt"/>
                          <a:ea typeface="Calibri"/>
                          <a:cs typeface="Times New Roman"/>
                        </a:rPr>
                        <a:t> </a:t>
                      </a:r>
                      <a:r>
                        <a:rPr lang="id-ID" sz="1200" b="1" noProof="0" smtClean="0">
                          <a:solidFill>
                            <a:srgbClr val="000000"/>
                          </a:solidFill>
                          <a:latin typeface="+mn-lt"/>
                          <a:ea typeface="Calibri"/>
                          <a:cs typeface="Times New Roman"/>
                        </a:rPr>
                        <a:t>Provinsi. Kab/Kota. UPR</a:t>
                      </a:r>
                      <a:endParaRPr lang="id-ID" sz="1200" b="1" noProof="0" smtClean="0">
                        <a:latin typeface="+mn-lt"/>
                        <a:ea typeface="Calibri"/>
                        <a:cs typeface="Times New Roman"/>
                      </a:endParaRPr>
                    </a:p>
                  </a:txBody>
                  <a:tcPr marT="45722" marB="45722"/>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2014-2018</a:t>
                      </a: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KKP,</a:t>
                      </a:r>
                      <a:r>
                        <a:rPr lang="id-ID" sz="1200" baseline="0" noProof="0" smtClean="0"/>
                        <a:t>  </a:t>
                      </a:r>
                      <a:r>
                        <a:rPr lang="id-ID" sz="1200" noProof="0" smtClean="0"/>
                        <a:t>Pemda Prov. Jabar,</a:t>
                      </a:r>
                      <a:r>
                        <a:rPr lang="id-ID" sz="1200" baseline="0" noProof="0" smtClean="0"/>
                        <a:t>  BPBIAT Wanayasa, Pemda Kab/Kota</a:t>
                      </a:r>
                      <a:endParaRPr lang="id-ID" sz="1200" noProof="0" smtClean="0"/>
                    </a:p>
                  </a:txBody>
                  <a:tcPr marT="45722" marB="45722"/>
                </a:tc>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ea typeface="Calibri"/>
                        <a:cs typeface="Times New Roman"/>
                      </a:endParaRPr>
                    </a:p>
                  </a:txBody>
                  <a:tcPr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b="1" noProof="0" smtClean="0">
                          <a:solidFill>
                            <a:srgbClr val="000000"/>
                          </a:solidFill>
                          <a:latin typeface="+mn-lt"/>
                          <a:ea typeface="Calibri"/>
                          <a:cs typeface="Times New Roman"/>
                        </a:rPr>
                        <a:t>Peningkatan SDM Balai Benih Kabupaten/Kota Dan UPR</a:t>
                      </a:r>
                      <a:endParaRPr lang="id-ID" sz="1200" b="1" noProof="0" smtClean="0">
                        <a:latin typeface="+mn-lt"/>
                        <a:ea typeface="Calibri"/>
                        <a:cs typeface="Times New Roman"/>
                      </a:endParaRPr>
                    </a:p>
                  </a:txBody>
                  <a:tcPr marT="45722" marB="45722"/>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2014-2018</a:t>
                      </a: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smtClean="0"/>
                        <a:t>KKP,</a:t>
                      </a:r>
                      <a:r>
                        <a:rPr lang="id-ID" sz="1200" baseline="0" noProof="0" smtClean="0"/>
                        <a:t>  </a:t>
                      </a:r>
                      <a:r>
                        <a:rPr lang="id-ID" sz="1200" noProof="0" smtClean="0"/>
                        <a:t>Pemda Prov. Jabar,</a:t>
                      </a:r>
                      <a:r>
                        <a:rPr lang="id-ID" sz="1200" baseline="0" noProof="0" smtClean="0"/>
                        <a:t>  BPBIAT Wanayasa, Pemda Kab/Kota</a:t>
                      </a:r>
                      <a:endParaRPr lang="id-ID" sz="1200" noProof="0" smtClean="0"/>
                    </a:p>
                  </a:txBody>
                  <a:tcPr marT="45722" marB="45722"/>
                </a:tc>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ea typeface="Calibri"/>
                        <a:cs typeface="Times New Roman"/>
                      </a:endParaRPr>
                    </a:p>
                  </a:txBody>
                  <a:tcPr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b="1" noProof="0" smtClean="0">
                          <a:latin typeface="+mn-lt"/>
                          <a:ea typeface="Calibri"/>
                          <a:cs typeface="Times New Roman"/>
                        </a:rPr>
                        <a:t>Pembangunan Laboratorium kesehatan ikan</a:t>
                      </a: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noProof="0" smtClean="0"/>
                        <a:t>2014-2015</a:t>
                      </a:r>
                    </a:p>
                  </a:txBody>
                  <a:tcPr marT="45723" marB="45723"/>
                </a:tc>
                <a:tc>
                  <a:txBody>
                    <a:bodyPr/>
                    <a:lstStyle/>
                    <a:p>
                      <a:pPr marL="182563" marR="0" indent="-182563"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noProof="0" dirty="0" smtClean="0"/>
                        <a:t>KKP, Dinaskanlut</a:t>
                      </a:r>
                      <a:r>
                        <a:rPr lang="id-ID" sz="1200" baseline="0" noProof="0" dirty="0" smtClean="0"/>
                        <a:t> Prov. Jabar, KNRT</a:t>
                      </a:r>
                    </a:p>
                    <a:p>
                      <a:pPr marL="182563" marR="0" indent="-182563" algn="l" defTabSz="914400" rtl="0" eaLnBrk="1" fontAlgn="auto" latinLnBrk="0" hangingPunct="1">
                        <a:lnSpc>
                          <a:spcPct val="100000"/>
                        </a:lnSpc>
                        <a:spcBef>
                          <a:spcPts val="0"/>
                        </a:spcBef>
                        <a:spcAft>
                          <a:spcPts val="0"/>
                        </a:spcAft>
                        <a:buClrTx/>
                        <a:buSzTx/>
                        <a:buFont typeface="Arial" pitchFamily="34" charset="0"/>
                        <a:buChar char="•"/>
                        <a:tabLst/>
                        <a:defRPr/>
                      </a:pPr>
                      <a:endParaRPr lang="id-ID" sz="1200" baseline="0" noProof="0" dirty="0" smtClean="0"/>
                    </a:p>
                  </a:txBody>
                  <a:tcPr marT="45723" marB="45723"/>
                </a:tc>
              </a:tr>
            </a:tbl>
          </a:graphicData>
        </a:graphic>
      </p:graphicFrame>
    </p:spTree>
    <p:extLst>
      <p:ext uri="{BB962C8B-B14F-4D97-AF65-F5344CB8AC3E}">
        <p14:creationId xmlns:p14="http://schemas.microsoft.com/office/powerpoint/2010/main" val="67480538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dung-sate.jpg"/>
          <p:cNvPicPr>
            <a:picLocks noChangeAspect="1"/>
          </p:cNvPicPr>
          <p:nvPr/>
        </p:nvPicPr>
        <p:blipFill>
          <a:blip r:embed="rId2" cstate="print">
            <a:lum/>
          </a:blip>
          <a:srcRect l="17513" t="8889" b="35556"/>
          <a:stretch>
            <a:fillRect/>
          </a:stretch>
        </p:blipFill>
        <p:spPr>
          <a:xfrm>
            <a:off x="-285784" y="-24"/>
            <a:ext cx="2714612" cy="3605151"/>
          </a:xfrm>
          <a:prstGeom prst="rect">
            <a:avLst/>
          </a:prstGeom>
          <a:ln>
            <a:noFill/>
          </a:ln>
          <a:effectLst>
            <a:softEdge rad="635000"/>
          </a:effectLst>
        </p:spPr>
      </p:pic>
      <p:graphicFrame>
        <p:nvGraphicFramePr>
          <p:cNvPr id="5" name="Table 4"/>
          <p:cNvGraphicFramePr>
            <a:graphicFrameLocks noGrp="1"/>
          </p:cNvGraphicFramePr>
          <p:nvPr/>
        </p:nvGraphicFramePr>
        <p:xfrm>
          <a:off x="166656" y="785794"/>
          <a:ext cx="8762999" cy="5988526"/>
        </p:xfrm>
        <a:graphic>
          <a:graphicData uri="http://schemas.openxmlformats.org/drawingml/2006/table">
            <a:tbl>
              <a:tblPr firstRow="1" bandRow="1">
                <a:tableStyleId>{5C22544A-7EE6-4342-B048-85BDC9FD1C3A}</a:tableStyleId>
              </a:tblPr>
              <a:tblGrid>
                <a:gridCol w="2176431"/>
                <a:gridCol w="3538569"/>
                <a:gridCol w="838200"/>
                <a:gridCol w="2209799"/>
              </a:tblGrid>
              <a:tr h="371460">
                <a:tc>
                  <a:txBody>
                    <a:bodyPr/>
                    <a:lstStyle/>
                    <a:p>
                      <a:pPr marL="0" marR="0" algn="ctr">
                        <a:lnSpc>
                          <a:spcPct val="100000"/>
                        </a:lnSpc>
                        <a:spcBef>
                          <a:spcPts val="0"/>
                        </a:spcBef>
                        <a:spcAft>
                          <a:spcPts val="0"/>
                        </a:spcAft>
                      </a:pPr>
                      <a:r>
                        <a:rPr lang="id-ID" sz="1300" noProof="0" dirty="0" smtClean="0">
                          <a:solidFill>
                            <a:schemeClr val="bg1"/>
                          </a:solidFill>
                          <a:latin typeface="Calibri"/>
                          <a:ea typeface="Calibri"/>
                          <a:cs typeface="Times New Roman"/>
                        </a:rPr>
                        <a:t>PROGRAM</a:t>
                      </a:r>
                      <a:endParaRPr lang="id-ID" sz="1300" noProof="0" dirty="0">
                        <a:solidFill>
                          <a:schemeClr val="bg1"/>
                        </a:solidFill>
                        <a:latin typeface="Calibri"/>
                        <a:ea typeface="Calibri"/>
                        <a:cs typeface="Times New Roman"/>
                      </a:endParaRPr>
                    </a:p>
                  </a:txBody>
                  <a:tcPr marL="6337" marR="6337" marT="6337" marB="0" anchor="ctr">
                    <a:solidFill>
                      <a:srgbClr val="FF0000"/>
                    </a:solidFill>
                  </a:tcPr>
                </a:tc>
                <a:tc>
                  <a:txBody>
                    <a:bodyPr/>
                    <a:lstStyle/>
                    <a:p>
                      <a:pPr marL="0" marR="0" algn="ctr">
                        <a:lnSpc>
                          <a:spcPct val="100000"/>
                        </a:lnSpc>
                        <a:spcBef>
                          <a:spcPts val="0"/>
                        </a:spcBef>
                        <a:spcAft>
                          <a:spcPts val="0"/>
                        </a:spcAft>
                      </a:pPr>
                      <a:r>
                        <a:rPr lang="id-ID" sz="1300" noProof="0" dirty="0" smtClean="0">
                          <a:solidFill>
                            <a:schemeClr val="bg1"/>
                          </a:solidFill>
                          <a:latin typeface="Calibri"/>
                          <a:ea typeface="Calibri"/>
                          <a:cs typeface="Times New Roman"/>
                        </a:rPr>
                        <a:t>KEGIATAN</a:t>
                      </a:r>
                      <a:endParaRPr lang="id-ID" sz="1300" noProof="0" dirty="0">
                        <a:solidFill>
                          <a:schemeClr val="bg1"/>
                        </a:solidFill>
                        <a:latin typeface="Calibri"/>
                        <a:ea typeface="Calibri"/>
                        <a:cs typeface="Times New Roman"/>
                      </a:endParaRPr>
                    </a:p>
                  </a:txBody>
                  <a:tcPr marL="6337" marR="6337" marT="6337" marB="0" anchor="ctr">
                    <a:solidFill>
                      <a:srgbClr val="FF0000"/>
                    </a:solidFill>
                  </a:tcPr>
                </a:tc>
                <a:tc>
                  <a:txBody>
                    <a:bodyPr/>
                    <a:lstStyle/>
                    <a:p>
                      <a:pPr marL="0" marR="0" algn="ctr">
                        <a:lnSpc>
                          <a:spcPct val="100000"/>
                        </a:lnSpc>
                        <a:spcBef>
                          <a:spcPts val="0"/>
                        </a:spcBef>
                        <a:spcAft>
                          <a:spcPts val="0"/>
                        </a:spcAft>
                      </a:pPr>
                      <a:r>
                        <a:rPr lang="id-ID" sz="1300" noProof="0" dirty="0" smtClean="0">
                          <a:solidFill>
                            <a:schemeClr val="bg1"/>
                          </a:solidFill>
                          <a:latin typeface="Calibri"/>
                          <a:ea typeface="Calibri"/>
                          <a:cs typeface="Times New Roman"/>
                        </a:rPr>
                        <a:t>TAHUN</a:t>
                      </a:r>
                      <a:endParaRPr lang="id-ID" sz="1300" noProof="0" dirty="0">
                        <a:solidFill>
                          <a:schemeClr val="bg1"/>
                        </a:solidFill>
                        <a:latin typeface="Calibri"/>
                        <a:ea typeface="Calibri"/>
                        <a:cs typeface="Times New Roman"/>
                      </a:endParaRPr>
                    </a:p>
                  </a:txBody>
                  <a:tcPr marL="6337" marR="6337" marT="6337" marB="0" anchor="ctr">
                    <a:solidFill>
                      <a:srgbClr val="FF0000"/>
                    </a:solidFill>
                  </a:tcPr>
                </a:tc>
                <a:tc>
                  <a:txBody>
                    <a:bodyPr/>
                    <a:lstStyle/>
                    <a:p>
                      <a:pPr marL="0" marR="0" algn="ctr">
                        <a:lnSpc>
                          <a:spcPct val="100000"/>
                        </a:lnSpc>
                        <a:spcBef>
                          <a:spcPts val="0"/>
                        </a:spcBef>
                        <a:spcAft>
                          <a:spcPts val="0"/>
                        </a:spcAft>
                      </a:pPr>
                      <a:r>
                        <a:rPr lang="id-ID" sz="1300" noProof="0" dirty="0" smtClean="0">
                          <a:solidFill>
                            <a:schemeClr val="bg1"/>
                          </a:solidFill>
                          <a:latin typeface="Calibri"/>
                          <a:ea typeface="Calibri"/>
                          <a:cs typeface="Times New Roman"/>
                        </a:rPr>
                        <a:t>PELAKU</a:t>
                      </a:r>
                      <a:endParaRPr lang="id-ID" sz="1300" noProof="0" dirty="0">
                        <a:solidFill>
                          <a:schemeClr val="bg1"/>
                        </a:solidFill>
                        <a:latin typeface="Calibri"/>
                        <a:ea typeface="Calibri"/>
                        <a:cs typeface="Times New Roman"/>
                      </a:endParaRPr>
                    </a:p>
                  </a:txBody>
                  <a:tcPr marL="6337" marR="6337" marT="6337" marB="0" anchor="ctr">
                    <a:solidFill>
                      <a:srgbClr val="FF0000"/>
                    </a:solidFill>
                  </a:tcPr>
                </a:tc>
              </a:tr>
              <a:tr h="402566">
                <a:tc rowSpan="5">
                  <a:txBody>
                    <a:bodyPr/>
                    <a:lstStyle/>
                    <a:p>
                      <a:pPr marL="47625" marR="0" lvl="0" indent="-47625">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PENINGKATAN  PASAR  BENIH PATIN</a:t>
                      </a:r>
                      <a:r>
                        <a:rPr lang="id-ID" sz="1300" baseline="0" noProof="0" dirty="0" smtClean="0">
                          <a:solidFill>
                            <a:srgbClr val="000000"/>
                          </a:solidFill>
                          <a:latin typeface="Calibri"/>
                          <a:ea typeface="Calibri"/>
                          <a:cs typeface="Times New Roman"/>
                        </a:rPr>
                        <a:t> </a:t>
                      </a:r>
                      <a:r>
                        <a:rPr lang="id-ID" sz="1300" noProof="0" dirty="0" smtClean="0">
                          <a:solidFill>
                            <a:srgbClr val="000000"/>
                          </a:solidFill>
                          <a:latin typeface="Calibri"/>
                          <a:ea typeface="Calibri"/>
                          <a:cs typeface="Times New Roman"/>
                        </a:rPr>
                        <a:t>DALAM DAN LUAR NEGERI </a:t>
                      </a:r>
                      <a:endParaRPr lang="id-ID" sz="1300" noProof="0" dirty="0">
                        <a:solidFill>
                          <a:srgbClr val="000000"/>
                        </a:solidFill>
                        <a:latin typeface="Calibri"/>
                        <a:ea typeface="Calibri"/>
                        <a:cs typeface="Times New Roman"/>
                      </a:endParaRPr>
                    </a:p>
                  </a:txBody>
                  <a:tcPr marL="59341" marR="6337" marT="6337" marB="0">
                    <a:solidFill>
                      <a:srgbClr val="FFFF99">
                        <a:alpha val="64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WORKSHOP NASIONAL  PEMBENIHAN IKAN PATIN</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2014</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nSpc>
                          <a:spcPct val="100000"/>
                        </a:lnSpc>
                        <a:spcBef>
                          <a:spcPts val="0"/>
                        </a:spcBef>
                        <a:spcAft>
                          <a:spcPts val="0"/>
                        </a:spcAft>
                      </a:pPr>
                      <a:r>
                        <a:rPr lang="id-ID" sz="1300" noProof="0" dirty="0" smtClean="0">
                          <a:solidFill>
                            <a:srgbClr val="000000"/>
                          </a:solidFill>
                          <a:latin typeface="Calibri"/>
                          <a:ea typeface="Calibri"/>
                          <a:cs typeface="Times New Roman"/>
                        </a:rPr>
                        <a:t>KEM </a:t>
                      </a:r>
                      <a:r>
                        <a:rPr lang="en-US" sz="1300" noProof="0" dirty="0" err="1" smtClean="0">
                          <a:solidFill>
                            <a:srgbClr val="000000"/>
                          </a:solidFill>
                          <a:latin typeface="Calibri"/>
                          <a:ea typeface="Calibri"/>
                          <a:cs typeface="Times New Roman"/>
                        </a:rPr>
                        <a:t>KELAUTAN</a:t>
                      </a:r>
                      <a:r>
                        <a:rPr lang="en-US" sz="1300" noProof="0" dirty="0" smtClean="0">
                          <a:solidFill>
                            <a:srgbClr val="000000"/>
                          </a:solidFill>
                          <a:latin typeface="Calibri"/>
                          <a:ea typeface="Calibri"/>
                          <a:cs typeface="Times New Roman"/>
                        </a:rPr>
                        <a:t> DAN </a:t>
                      </a:r>
                      <a:r>
                        <a:rPr lang="id-ID" sz="1300" noProof="0" dirty="0" smtClean="0">
                          <a:solidFill>
                            <a:srgbClr val="000000"/>
                          </a:solidFill>
                          <a:latin typeface="Calibri"/>
                          <a:ea typeface="Calibri"/>
                          <a:cs typeface="Times New Roman"/>
                        </a:rPr>
                        <a:t>PERIKANAN </a:t>
                      </a:r>
                      <a:endParaRPr lang="id-ID" sz="1300" noProof="0" dirty="0">
                        <a:solidFill>
                          <a:srgbClr val="000000"/>
                        </a:solidFill>
                        <a:latin typeface="Calibri"/>
                        <a:ea typeface="Calibri"/>
                        <a:cs typeface="Times New Roman"/>
                      </a:endParaRPr>
                    </a:p>
                  </a:txBody>
                  <a:tcPr marL="59341" marR="6337" marT="6337" marB="0">
                    <a:solidFill>
                      <a:schemeClr val="accent2">
                        <a:lumMod val="20000"/>
                        <a:lumOff val="80000"/>
                        <a:alpha val="53000"/>
                      </a:schemeClr>
                    </a:solidFill>
                  </a:tcPr>
                </a:tc>
              </a:tr>
              <a:tr h="402566">
                <a:tc vMerge="1">
                  <a:txBody>
                    <a:bodyPr/>
                    <a:lstStyle/>
                    <a:p>
                      <a:endParaRPr lang="en-US"/>
                    </a:p>
                  </a:txBody>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PROMOSI DI ASEAN </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2013-2018</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nSpc>
                          <a:spcPct val="100000"/>
                        </a:lnSpc>
                        <a:spcBef>
                          <a:spcPts val="0"/>
                        </a:spcBef>
                        <a:spcAft>
                          <a:spcPts val="0"/>
                        </a:spcAft>
                      </a:pPr>
                      <a:r>
                        <a:rPr lang="id-ID" sz="1300" noProof="0" dirty="0" smtClean="0">
                          <a:solidFill>
                            <a:srgbClr val="000000"/>
                          </a:solidFill>
                          <a:latin typeface="Calibri"/>
                          <a:ea typeface="Calibri"/>
                          <a:cs typeface="Times New Roman"/>
                        </a:rPr>
                        <a:t>KEM PERDAGANGAN</a:t>
                      </a:r>
                      <a:endParaRPr lang="id-ID" sz="1300" noProof="0" dirty="0">
                        <a:solidFill>
                          <a:srgbClr val="000000"/>
                        </a:solidFill>
                        <a:latin typeface="Calibri"/>
                        <a:ea typeface="Calibri"/>
                        <a:cs typeface="Times New Roman"/>
                      </a:endParaRPr>
                    </a:p>
                  </a:txBody>
                  <a:tcPr marL="6337" marR="6337" marT="6337" marB="0">
                    <a:solidFill>
                      <a:schemeClr val="accent2">
                        <a:lumMod val="20000"/>
                        <a:lumOff val="80000"/>
                        <a:alpha val="53000"/>
                      </a:schemeClr>
                    </a:solidFill>
                  </a:tcPr>
                </a:tc>
              </a:tr>
              <a:tr h="402566">
                <a:tc vMerge="1">
                  <a:txBody>
                    <a:bodyPr/>
                    <a:lstStyle/>
                    <a:p>
                      <a:endParaRPr lang="en-US"/>
                    </a:p>
                  </a:txBody>
                  <a:tcPr/>
                </a:tc>
                <a:tc>
                  <a:txBody>
                    <a:bodyPr/>
                    <a:lstStyle/>
                    <a:p>
                      <a:pPr marL="168275" marR="0" lvl="0" indent="-47625">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PROMOSI ON LNE</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68275" marR="0" lvl="0" indent="-47625">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2014-2018</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nSpc>
                          <a:spcPct val="100000"/>
                        </a:lnSpc>
                        <a:spcBef>
                          <a:spcPts val="0"/>
                        </a:spcBef>
                        <a:spcAft>
                          <a:spcPts val="0"/>
                        </a:spcAft>
                      </a:pPr>
                      <a:r>
                        <a:rPr lang="id-ID" sz="1300" noProof="0" dirty="0" smtClean="0">
                          <a:solidFill>
                            <a:srgbClr val="000000"/>
                          </a:solidFill>
                          <a:latin typeface="Calibri"/>
                          <a:ea typeface="Calibri"/>
                          <a:cs typeface="Times New Roman"/>
                        </a:rPr>
                        <a:t>PEMDA JABAR</a:t>
                      </a:r>
                      <a:endParaRPr lang="id-ID" sz="1300" noProof="0" dirty="0">
                        <a:solidFill>
                          <a:srgbClr val="000000"/>
                        </a:solidFill>
                        <a:latin typeface="Calibri"/>
                        <a:ea typeface="Calibri"/>
                        <a:cs typeface="Times New Roman"/>
                      </a:endParaRPr>
                    </a:p>
                  </a:txBody>
                  <a:tcPr marL="6337" marR="6337" marT="6337" marB="0">
                    <a:solidFill>
                      <a:schemeClr val="accent2">
                        <a:lumMod val="20000"/>
                        <a:lumOff val="80000"/>
                        <a:alpha val="53000"/>
                      </a:schemeClr>
                    </a:solidFill>
                  </a:tcPr>
                </a:tc>
              </a:tr>
              <a:tr h="402566">
                <a:tc vMerge="1">
                  <a:txBody>
                    <a:bodyPr/>
                    <a:lstStyle/>
                    <a:p>
                      <a:endParaRPr lang="en-US"/>
                    </a:p>
                  </a:txBody>
                  <a:tcPr/>
                </a:tc>
                <a:tc>
                  <a:txBody>
                    <a:bodyPr/>
                    <a:lstStyle/>
                    <a:p>
                      <a:pPr marL="168275" marR="0" lvl="0" indent="-47625">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GERAI IKAN PATIN DI BBAT</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68275" marR="0" lvl="0" indent="-47625">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2014-2018</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nSpc>
                          <a:spcPct val="100000"/>
                        </a:lnSpc>
                        <a:spcBef>
                          <a:spcPts val="0"/>
                        </a:spcBef>
                        <a:spcAft>
                          <a:spcPts val="0"/>
                        </a:spcAft>
                      </a:pPr>
                      <a:r>
                        <a:rPr lang="id-ID" sz="1300" noProof="0" dirty="0" smtClean="0">
                          <a:solidFill>
                            <a:srgbClr val="000000"/>
                          </a:solidFill>
                          <a:latin typeface="Calibri"/>
                          <a:ea typeface="Calibri"/>
                          <a:cs typeface="Times New Roman"/>
                        </a:rPr>
                        <a:t>BPBAT</a:t>
                      </a:r>
                      <a:endParaRPr lang="id-ID" sz="1300" noProof="0" dirty="0">
                        <a:solidFill>
                          <a:srgbClr val="000000"/>
                        </a:solidFill>
                        <a:latin typeface="Calibri"/>
                        <a:ea typeface="Calibri"/>
                        <a:cs typeface="Times New Roman"/>
                      </a:endParaRPr>
                    </a:p>
                  </a:txBody>
                  <a:tcPr marL="6337" marR="6337" marT="6337" marB="0">
                    <a:solidFill>
                      <a:schemeClr val="accent2">
                        <a:lumMod val="20000"/>
                        <a:lumOff val="80000"/>
                        <a:alpha val="53000"/>
                      </a:schemeClr>
                    </a:solidFill>
                  </a:tcPr>
                </a:tc>
              </a:tr>
              <a:tr h="600680">
                <a:tc vMerge="1">
                  <a:txBody>
                    <a:bodyPr/>
                    <a:lstStyle/>
                    <a:p>
                      <a:endParaRPr lang="en-US"/>
                    </a:p>
                  </a:txBody>
                  <a:tcPr/>
                </a:tc>
                <a:tc>
                  <a:txBody>
                    <a:bodyPr/>
                    <a:lstStyle/>
                    <a:p>
                      <a:pPr marL="168275" marR="0" lvl="0" indent="-47625">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PEMBUATAN PASAR BENIH DI CIASEM</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68275" marR="0" lvl="0" indent="-47625">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2015</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nSpc>
                          <a:spcPct val="100000"/>
                        </a:lnSpc>
                        <a:spcBef>
                          <a:spcPts val="0"/>
                        </a:spcBef>
                        <a:spcAft>
                          <a:spcPts val="0"/>
                        </a:spcAft>
                      </a:pPr>
                      <a:r>
                        <a:rPr lang="id-ID" sz="1300" noProof="0" dirty="0" smtClean="0">
                          <a:solidFill>
                            <a:srgbClr val="000000"/>
                          </a:solidFill>
                          <a:latin typeface="Calibri"/>
                          <a:ea typeface="Calibri"/>
                          <a:cs typeface="Times New Roman"/>
                        </a:rPr>
                        <a:t>DINAS PERINDUSTRIAN PERDAGANGAN JABAR/  KAB SUBANG</a:t>
                      </a:r>
                      <a:endParaRPr lang="id-ID" sz="1300" noProof="0" dirty="0">
                        <a:solidFill>
                          <a:srgbClr val="000000"/>
                        </a:solidFill>
                        <a:latin typeface="Calibri"/>
                        <a:ea typeface="Calibri"/>
                        <a:cs typeface="Times New Roman"/>
                      </a:endParaRPr>
                    </a:p>
                  </a:txBody>
                  <a:tcPr marL="6337" marR="6337" marT="6337" marB="0">
                    <a:solidFill>
                      <a:schemeClr val="accent2">
                        <a:lumMod val="20000"/>
                        <a:lumOff val="80000"/>
                        <a:alpha val="53000"/>
                      </a:schemeClr>
                    </a:solidFill>
                  </a:tcPr>
                </a:tc>
              </a:tr>
              <a:tr h="402566">
                <a:tc rowSpan="5">
                  <a:txBody>
                    <a:bodyPr/>
                    <a:lstStyle/>
                    <a:p>
                      <a:pPr marL="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PENINGKATAN KEMAMPUAN TEKNOLOGI DAN KELEMBAGAAN  DI UPR  MELALUI INKUBASI  BISNIS  BALAI  PEMBENIHAN  IKAN PATIN       </a:t>
                      </a:r>
                      <a:endParaRPr lang="id-ID" sz="1300" noProof="0" dirty="0">
                        <a:solidFill>
                          <a:srgbClr val="000000"/>
                        </a:solidFill>
                        <a:latin typeface="Calibri"/>
                        <a:ea typeface="Calibri"/>
                        <a:cs typeface="Times New Roman"/>
                      </a:endParaRPr>
                    </a:p>
                  </a:txBody>
                  <a:tcPr marL="59341" marR="6337" marT="6337" marB="0">
                    <a:solidFill>
                      <a:srgbClr val="FFFF99">
                        <a:alpha val="64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PELATIHAN PEMIJAHAN, PENDEDERAN  BAGI UPR SE JABAR</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lvl="0" indent="0">
                        <a:lnSpc>
                          <a:spcPct val="100000"/>
                        </a:lnSpc>
                        <a:spcBef>
                          <a:spcPts val="0"/>
                        </a:spcBef>
                        <a:spcAft>
                          <a:spcPts val="0"/>
                        </a:spcAft>
                        <a:buFont typeface="+mj-lt"/>
                        <a:buNone/>
                      </a:pPr>
                      <a:r>
                        <a:rPr lang="id-ID" sz="1300" noProof="0" smtClean="0">
                          <a:solidFill>
                            <a:srgbClr val="000000"/>
                          </a:solidFill>
                          <a:latin typeface="Calibri"/>
                          <a:ea typeface="Calibri"/>
                          <a:cs typeface="Times New Roman"/>
                        </a:rPr>
                        <a:t>2013-2018</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47625" marR="0" indent="0">
                        <a:lnSpc>
                          <a:spcPct val="100000"/>
                        </a:lnSpc>
                        <a:spcBef>
                          <a:spcPts val="0"/>
                        </a:spcBef>
                        <a:spcAft>
                          <a:spcPts val="0"/>
                        </a:spcAft>
                      </a:pPr>
                      <a:r>
                        <a:rPr lang="id-ID" sz="1300" noProof="0" dirty="0" smtClean="0">
                          <a:solidFill>
                            <a:srgbClr val="000000"/>
                          </a:solidFill>
                          <a:latin typeface="Calibri"/>
                          <a:ea typeface="Calibri"/>
                          <a:cs typeface="Times New Roman"/>
                        </a:rPr>
                        <a:t>PEMDA JABAR</a:t>
                      </a:r>
                      <a:endParaRPr lang="id-ID" sz="1300" noProof="0" dirty="0">
                        <a:solidFill>
                          <a:srgbClr val="000000"/>
                        </a:solidFill>
                        <a:latin typeface="Calibri"/>
                        <a:ea typeface="Calibri"/>
                        <a:cs typeface="Times New Roman"/>
                      </a:endParaRPr>
                    </a:p>
                  </a:txBody>
                  <a:tcPr marL="59341" marR="6337" marT="6337" marB="0">
                    <a:solidFill>
                      <a:schemeClr val="accent2">
                        <a:lumMod val="20000"/>
                        <a:lumOff val="80000"/>
                        <a:alpha val="53000"/>
                      </a:schemeClr>
                    </a:solidFill>
                  </a:tcPr>
                </a:tc>
              </a:tr>
              <a:tr h="402566">
                <a:tc vMerge="1">
                  <a:txBody>
                    <a:bodyPr/>
                    <a:lstStyle/>
                    <a:p>
                      <a:endParaRPr lang="en-US"/>
                    </a:p>
                  </a:txBody>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PELATIHAN PEMIJAHAN, PENDEDERAN BAGI UPR LUAR JAWA BARAT</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2013-2018</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nSpc>
                          <a:spcPct val="100000"/>
                        </a:lnSpc>
                        <a:spcBef>
                          <a:spcPts val="0"/>
                        </a:spcBef>
                        <a:spcAft>
                          <a:spcPts val="0"/>
                        </a:spcAft>
                      </a:pPr>
                      <a:r>
                        <a:rPr lang="id-ID" sz="1300" noProof="0" dirty="0" smtClean="0">
                          <a:solidFill>
                            <a:srgbClr val="000000"/>
                          </a:solidFill>
                          <a:latin typeface="+mn-lt"/>
                          <a:ea typeface="Calibri"/>
                          <a:cs typeface="Times New Roman"/>
                        </a:rPr>
                        <a:t>KEM </a:t>
                      </a:r>
                      <a:r>
                        <a:rPr lang="en-US" sz="1300" noProof="0" dirty="0" err="1" smtClean="0">
                          <a:solidFill>
                            <a:srgbClr val="000000"/>
                          </a:solidFill>
                          <a:latin typeface="+mn-lt"/>
                          <a:ea typeface="Calibri"/>
                          <a:cs typeface="Times New Roman"/>
                        </a:rPr>
                        <a:t>KELAUTAN</a:t>
                      </a:r>
                      <a:r>
                        <a:rPr lang="en-US" sz="1300" noProof="0" dirty="0" smtClean="0">
                          <a:solidFill>
                            <a:srgbClr val="000000"/>
                          </a:solidFill>
                          <a:latin typeface="+mn-lt"/>
                          <a:ea typeface="Calibri"/>
                          <a:cs typeface="Times New Roman"/>
                        </a:rPr>
                        <a:t> DAN </a:t>
                      </a:r>
                      <a:r>
                        <a:rPr lang="id-ID" sz="1300" noProof="0" dirty="0" smtClean="0">
                          <a:solidFill>
                            <a:srgbClr val="000000"/>
                          </a:solidFill>
                          <a:latin typeface="+mn-lt"/>
                          <a:ea typeface="Calibri"/>
                          <a:cs typeface="Times New Roman"/>
                        </a:rPr>
                        <a:t>PERIKANAN </a:t>
                      </a:r>
                      <a:endParaRPr lang="id-ID" sz="1300" noProof="0" dirty="0">
                        <a:solidFill>
                          <a:srgbClr val="000000"/>
                        </a:solidFill>
                        <a:latin typeface="+mn-lt"/>
                        <a:ea typeface="Calibri"/>
                        <a:cs typeface="Times New Roman"/>
                      </a:endParaRPr>
                    </a:p>
                  </a:txBody>
                  <a:tcPr marL="6337" marR="6337" marT="6337" marB="0">
                    <a:solidFill>
                      <a:schemeClr val="accent2">
                        <a:lumMod val="20000"/>
                        <a:lumOff val="80000"/>
                        <a:alpha val="53000"/>
                      </a:schemeClr>
                    </a:solidFill>
                  </a:tcPr>
                </a:tc>
              </a:tr>
              <a:tr h="402566">
                <a:tc vMerge="1">
                  <a:txBody>
                    <a:bodyPr/>
                    <a:lstStyle/>
                    <a:p>
                      <a:endParaRPr lang="en-US"/>
                    </a:p>
                  </a:txBody>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RUANG KELAS BARU PELATIHAN </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2015</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nSpc>
                          <a:spcPct val="100000"/>
                        </a:lnSpc>
                        <a:spcBef>
                          <a:spcPts val="0"/>
                        </a:spcBef>
                        <a:spcAft>
                          <a:spcPts val="0"/>
                        </a:spcAft>
                      </a:pPr>
                      <a:r>
                        <a:rPr lang="id-ID" sz="1300" noProof="0" dirty="0" smtClean="0">
                          <a:solidFill>
                            <a:srgbClr val="000000"/>
                          </a:solidFill>
                          <a:latin typeface="Calibri"/>
                          <a:ea typeface="Calibri"/>
                          <a:cs typeface="Times New Roman"/>
                        </a:rPr>
                        <a:t>KEM </a:t>
                      </a:r>
                      <a:r>
                        <a:rPr lang="en-US" sz="1300" noProof="0" dirty="0" err="1" smtClean="0">
                          <a:solidFill>
                            <a:srgbClr val="000000"/>
                          </a:solidFill>
                          <a:latin typeface="Calibri"/>
                          <a:ea typeface="Calibri"/>
                          <a:cs typeface="Times New Roman"/>
                        </a:rPr>
                        <a:t>KELAUTAN</a:t>
                      </a:r>
                      <a:r>
                        <a:rPr lang="en-US" sz="1300" noProof="0" dirty="0" smtClean="0">
                          <a:solidFill>
                            <a:srgbClr val="000000"/>
                          </a:solidFill>
                          <a:latin typeface="Calibri"/>
                          <a:ea typeface="Calibri"/>
                          <a:cs typeface="Times New Roman"/>
                        </a:rPr>
                        <a:t> DAN </a:t>
                      </a:r>
                      <a:r>
                        <a:rPr lang="id-ID" sz="1300" noProof="0" dirty="0" smtClean="0">
                          <a:solidFill>
                            <a:srgbClr val="000000"/>
                          </a:solidFill>
                          <a:latin typeface="Calibri"/>
                          <a:ea typeface="Calibri"/>
                          <a:cs typeface="Times New Roman"/>
                        </a:rPr>
                        <a:t>PERIKANAN </a:t>
                      </a:r>
                      <a:endParaRPr lang="id-ID" sz="1300" noProof="0" dirty="0">
                        <a:solidFill>
                          <a:srgbClr val="000000"/>
                        </a:solidFill>
                        <a:latin typeface="Calibri"/>
                        <a:ea typeface="Calibri"/>
                        <a:cs typeface="Times New Roman"/>
                      </a:endParaRPr>
                    </a:p>
                  </a:txBody>
                  <a:tcPr marL="6337" marR="6337" marT="6337" marB="0">
                    <a:solidFill>
                      <a:schemeClr val="accent2">
                        <a:lumMod val="20000"/>
                        <a:lumOff val="80000"/>
                        <a:alpha val="53000"/>
                      </a:schemeClr>
                    </a:solidFill>
                  </a:tcPr>
                </a:tc>
              </a:tr>
              <a:tr h="402566">
                <a:tc vMerge="1">
                  <a:txBody>
                    <a:bodyPr/>
                    <a:lstStyle/>
                    <a:p>
                      <a:endParaRPr lang="en-US"/>
                    </a:p>
                  </a:txBody>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PENINGKATAN TEKNOLOGI PEMIJAHAN, PENDEDERAAN, DISTRIBUSI</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2013-2018</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nSpc>
                          <a:spcPct val="100000"/>
                        </a:lnSpc>
                        <a:spcBef>
                          <a:spcPts val="0"/>
                        </a:spcBef>
                        <a:spcAft>
                          <a:spcPts val="0"/>
                        </a:spcAft>
                      </a:pPr>
                      <a:r>
                        <a:rPr lang="id-ID" sz="1300" noProof="0" dirty="0" smtClean="0">
                          <a:solidFill>
                            <a:srgbClr val="000000"/>
                          </a:solidFill>
                          <a:latin typeface="Calibri"/>
                          <a:ea typeface="Calibri"/>
                          <a:cs typeface="Times New Roman"/>
                        </a:rPr>
                        <a:t>KEM </a:t>
                      </a:r>
                      <a:r>
                        <a:rPr lang="en-US" sz="1300" noProof="0" dirty="0" err="1" smtClean="0">
                          <a:solidFill>
                            <a:srgbClr val="000000"/>
                          </a:solidFill>
                          <a:latin typeface="Calibri"/>
                          <a:ea typeface="Calibri"/>
                          <a:cs typeface="Times New Roman"/>
                        </a:rPr>
                        <a:t>KELAUTAN</a:t>
                      </a:r>
                      <a:r>
                        <a:rPr lang="en-US" sz="1300" noProof="0" dirty="0" smtClean="0">
                          <a:solidFill>
                            <a:srgbClr val="000000"/>
                          </a:solidFill>
                          <a:latin typeface="Calibri"/>
                          <a:ea typeface="Calibri"/>
                          <a:cs typeface="Times New Roman"/>
                        </a:rPr>
                        <a:t> DAN </a:t>
                      </a:r>
                      <a:r>
                        <a:rPr lang="id-ID" sz="1300" noProof="0" dirty="0" smtClean="0">
                          <a:solidFill>
                            <a:srgbClr val="000000"/>
                          </a:solidFill>
                          <a:latin typeface="Calibri"/>
                          <a:ea typeface="Calibri"/>
                          <a:cs typeface="Times New Roman"/>
                        </a:rPr>
                        <a:t>PERIKANAN </a:t>
                      </a:r>
                      <a:endParaRPr lang="id-ID" sz="1300" noProof="0" dirty="0">
                        <a:solidFill>
                          <a:srgbClr val="000000"/>
                        </a:solidFill>
                        <a:latin typeface="Calibri"/>
                        <a:ea typeface="Calibri"/>
                        <a:cs typeface="Times New Roman"/>
                      </a:endParaRPr>
                    </a:p>
                  </a:txBody>
                  <a:tcPr marL="6337" marR="6337" marT="6337" marB="0">
                    <a:solidFill>
                      <a:schemeClr val="accent2">
                        <a:lumMod val="20000"/>
                        <a:lumOff val="80000"/>
                        <a:alpha val="53000"/>
                      </a:schemeClr>
                    </a:solidFill>
                  </a:tcPr>
                </a:tc>
              </a:tr>
              <a:tr h="402566">
                <a:tc vMerge="1">
                  <a:txBody>
                    <a:bodyPr/>
                    <a:lstStyle/>
                    <a:p>
                      <a:endParaRPr lang="en-US"/>
                    </a:p>
                  </a:txBody>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PENINGKATAN MANAJEMEN BISNIS BAGI KEL UPR</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2013-2018</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nSpc>
                          <a:spcPct val="100000"/>
                        </a:lnSpc>
                        <a:spcBef>
                          <a:spcPts val="0"/>
                        </a:spcBef>
                        <a:spcAft>
                          <a:spcPts val="0"/>
                        </a:spcAft>
                      </a:pPr>
                      <a:r>
                        <a:rPr lang="id-ID" sz="1300" noProof="0" dirty="0" smtClean="0">
                          <a:solidFill>
                            <a:srgbClr val="000000"/>
                          </a:solidFill>
                          <a:latin typeface="Calibri"/>
                          <a:ea typeface="Calibri"/>
                          <a:cs typeface="Times New Roman"/>
                        </a:rPr>
                        <a:t>PEMDA JABAR</a:t>
                      </a:r>
                      <a:endParaRPr lang="id-ID" sz="1300" noProof="0" dirty="0">
                        <a:solidFill>
                          <a:srgbClr val="000000"/>
                        </a:solidFill>
                        <a:latin typeface="Calibri"/>
                        <a:ea typeface="Calibri"/>
                        <a:cs typeface="Times New Roman"/>
                      </a:endParaRPr>
                    </a:p>
                  </a:txBody>
                  <a:tcPr marL="6337" marR="6337" marT="6337" marB="0">
                    <a:solidFill>
                      <a:schemeClr val="accent2">
                        <a:lumMod val="20000"/>
                        <a:lumOff val="80000"/>
                        <a:alpha val="53000"/>
                      </a:schemeClr>
                    </a:solidFill>
                  </a:tcPr>
                </a:tc>
              </a:tr>
              <a:tr h="402566">
                <a:tc rowSpan="3">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id-ID" sz="1300" noProof="0" dirty="0" smtClean="0">
                          <a:solidFill>
                            <a:srgbClr val="000000"/>
                          </a:solidFill>
                          <a:latin typeface="+mn-lt"/>
                          <a:ea typeface="Calibri"/>
                          <a:cs typeface="Times New Roman"/>
                        </a:rPr>
                        <a:t>PENINGKATAN  WILAYAH  PEMBENIHAN IKAN PATIN JAWA BARAT SEBAGAI PUSAT BISNIS, PELATIHAN, BENIH IKAN PATIN DAN PLASMA NUTFAH IKAN PATIN DARI BERBAGAI DAERAH </a:t>
                      </a:r>
                    </a:p>
                  </a:txBody>
                  <a:tcPr marL="59341" marR="6337" marT="6337" marB="0">
                    <a:solidFill>
                      <a:srgbClr val="FFFF99">
                        <a:alpha val="64000"/>
                      </a:srgbClr>
                    </a:solidFill>
                  </a:tcPr>
                </a:tc>
                <a:tc>
                  <a:txBody>
                    <a:bodyPr/>
                    <a:lstStyle/>
                    <a:p>
                      <a:pPr marL="120650" marR="0" lvl="0" indent="0" algn="l" defTabSz="914400" rtl="0" eaLnBrk="1" fontAlgn="auto" latinLnBrk="0" hangingPunct="1">
                        <a:lnSpc>
                          <a:spcPct val="100000"/>
                        </a:lnSpc>
                        <a:spcBef>
                          <a:spcPts val="0"/>
                        </a:spcBef>
                        <a:spcAft>
                          <a:spcPts val="0"/>
                        </a:spcAft>
                        <a:buClrTx/>
                        <a:buSzTx/>
                        <a:buFont typeface="+mj-lt"/>
                        <a:buNone/>
                        <a:tabLst/>
                        <a:defRPr/>
                      </a:pPr>
                      <a:r>
                        <a:rPr lang="id-ID" sz="1300" noProof="0" dirty="0" smtClean="0">
                          <a:solidFill>
                            <a:srgbClr val="000000"/>
                          </a:solidFill>
                          <a:latin typeface="+mn-lt"/>
                          <a:ea typeface="Calibri"/>
                          <a:cs typeface="Times New Roman"/>
                        </a:rPr>
                        <a:t>PENAMBAHAN JUMLAH UPR  (SARANA, PRASARANA)</a:t>
                      </a:r>
                    </a:p>
                  </a:txBody>
                  <a:tcPr marL="6337" marR="6337" marT="6337" marB="0">
                    <a:solidFill>
                      <a:srgbClr val="66FF33">
                        <a:alpha val="50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2014-2016</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gn="l" defTabSz="914400" rtl="0" eaLnBrk="1" fontAlgn="auto" latinLnBrk="0" hangingPunct="1">
                        <a:lnSpc>
                          <a:spcPct val="100000"/>
                        </a:lnSpc>
                        <a:spcBef>
                          <a:spcPts val="0"/>
                        </a:spcBef>
                        <a:spcAft>
                          <a:spcPts val="0"/>
                        </a:spcAft>
                        <a:buClrTx/>
                        <a:buSzTx/>
                        <a:buFontTx/>
                        <a:buNone/>
                        <a:tabLst/>
                        <a:defRPr/>
                      </a:pPr>
                      <a:r>
                        <a:rPr lang="id-ID" sz="1300" noProof="0" dirty="0" smtClean="0">
                          <a:solidFill>
                            <a:srgbClr val="000000"/>
                          </a:solidFill>
                          <a:latin typeface="+mn-lt"/>
                          <a:ea typeface="Calibri"/>
                          <a:cs typeface="Times New Roman"/>
                        </a:rPr>
                        <a:t>PEMDA JABAR DAN  KEM </a:t>
                      </a:r>
                      <a:r>
                        <a:rPr lang="en-US" sz="1300" noProof="0" dirty="0" smtClean="0">
                          <a:solidFill>
                            <a:srgbClr val="000000"/>
                          </a:solidFill>
                          <a:latin typeface="+mn-lt"/>
                          <a:ea typeface="Calibri"/>
                          <a:cs typeface="Times New Roman"/>
                        </a:rPr>
                        <a:t>KELAUTAN DAN </a:t>
                      </a:r>
                      <a:r>
                        <a:rPr lang="id-ID" sz="1300" noProof="0" dirty="0" smtClean="0">
                          <a:solidFill>
                            <a:srgbClr val="000000"/>
                          </a:solidFill>
                          <a:latin typeface="+mn-lt"/>
                          <a:ea typeface="Calibri"/>
                          <a:cs typeface="Times New Roman"/>
                        </a:rPr>
                        <a:t>PERIKANAN</a:t>
                      </a:r>
                    </a:p>
                  </a:txBody>
                  <a:tcPr marL="6337" marR="6337" marT="6337" marB="0">
                    <a:solidFill>
                      <a:schemeClr val="accent2">
                        <a:lumMod val="20000"/>
                        <a:lumOff val="80000"/>
                        <a:alpha val="53000"/>
                      </a:schemeClr>
                    </a:solidFill>
                  </a:tcPr>
                </a:tc>
              </a:tr>
              <a:tr h="402566">
                <a:tc vMerge="1">
                  <a:txBody>
                    <a:bodyPr/>
                    <a:lstStyle/>
                    <a:p>
                      <a:pPr marL="0" marR="0" lvl="0" indent="0">
                        <a:lnSpc>
                          <a:spcPct val="100000"/>
                        </a:lnSpc>
                        <a:spcBef>
                          <a:spcPts val="0"/>
                        </a:spcBef>
                        <a:spcAft>
                          <a:spcPts val="0"/>
                        </a:spcAft>
                        <a:buFont typeface="+mj-lt"/>
                        <a:buNone/>
                      </a:pPr>
                      <a:endParaRPr lang="id-ID" sz="1200" noProof="0" dirty="0">
                        <a:solidFill>
                          <a:srgbClr val="000000"/>
                        </a:solidFill>
                        <a:latin typeface="Calibri"/>
                        <a:ea typeface="Calibri"/>
                        <a:cs typeface="Times New Roman"/>
                      </a:endParaRPr>
                    </a:p>
                  </a:txBody>
                  <a:tcPr marL="59341" marR="6337" marT="6337" marB="0">
                    <a:solidFill>
                      <a:srgbClr val="FFFF99">
                        <a:alpha val="64000"/>
                      </a:srgbClr>
                    </a:solidFill>
                  </a:tcPr>
                </a:tc>
                <a:tc>
                  <a:txBody>
                    <a:bodyPr/>
                    <a:lstStyle/>
                    <a:p>
                      <a:pPr marL="120650" marR="0" lvl="0" indent="0" algn="l" defTabSz="914400" rtl="0" eaLnBrk="1" fontAlgn="auto" latinLnBrk="0" hangingPunct="1">
                        <a:lnSpc>
                          <a:spcPct val="100000"/>
                        </a:lnSpc>
                        <a:spcBef>
                          <a:spcPts val="0"/>
                        </a:spcBef>
                        <a:spcAft>
                          <a:spcPts val="0"/>
                        </a:spcAft>
                        <a:buClrTx/>
                        <a:buSzTx/>
                        <a:buFont typeface="+mj-lt"/>
                        <a:buNone/>
                        <a:tabLst/>
                        <a:defRPr/>
                      </a:pPr>
                      <a:r>
                        <a:rPr lang="id-ID" sz="1300" noProof="0" dirty="0" smtClean="0">
                          <a:solidFill>
                            <a:srgbClr val="000000"/>
                          </a:solidFill>
                          <a:latin typeface="+mn-lt"/>
                          <a:ea typeface="Calibri"/>
                          <a:cs typeface="Times New Roman"/>
                        </a:rPr>
                        <a:t>PENINGKATAN KAPASITAS PRODUKSI UPR</a:t>
                      </a:r>
                    </a:p>
                  </a:txBody>
                  <a:tcPr marL="6337" marR="6337" marT="6337" marB="0">
                    <a:solidFill>
                      <a:srgbClr val="66FF33">
                        <a:alpha val="50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2014-2018</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gn="l" defTabSz="914400" rtl="0" eaLnBrk="1" fontAlgn="auto" latinLnBrk="0" hangingPunct="1">
                        <a:lnSpc>
                          <a:spcPct val="100000"/>
                        </a:lnSpc>
                        <a:spcBef>
                          <a:spcPts val="0"/>
                        </a:spcBef>
                        <a:spcAft>
                          <a:spcPts val="0"/>
                        </a:spcAft>
                        <a:buClrTx/>
                        <a:buSzTx/>
                        <a:buFontTx/>
                        <a:buNone/>
                        <a:tabLst/>
                        <a:defRPr/>
                      </a:pPr>
                      <a:r>
                        <a:rPr lang="id-ID" sz="1300" noProof="0" dirty="0" smtClean="0">
                          <a:solidFill>
                            <a:srgbClr val="000000"/>
                          </a:solidFill>
                          <a:latin typeface="+mn-lt"/>
                          <a:ea typeface="Calibri"/>
                          <a:cs typeface="Times New Roman"/>
                        </a:rPr>
                        <a:t>PEMDA JABAR DAN  KEM </a:t>
                      </a:r>
                      <a:r>
                        <a:rPr lang="en-US" sz="1300" noProof="0" dirty="0" smtClean="0">
                          <a:solidFill>
                            <a:srgbClr val="000000"/>
                          </a:solidFill>
                          <a:latin typeface="+mn-lt"/>
                          <a:ea typeface="Calibri"/>
                          <a:cs typeface="Times New Roman"/>
                        </a:rPr>
                        <a:t>KELAUTAN DAN </a:t>
                      </a:r>
                      <a:r>
                        <a:rPr lang="id-ID" sz="1300" noProof="0" dirty="0" smtClean="0">
                          <a:solidFill>
                            <a:srgbClr val="000000"/>
                          </a:solidFill>
                          <a:latin typeface="+mn-lt"/>
                          <a:ea typeface="Calibri"/>
                          <a:cs typeface="Times New Roman"/>
                        </a:rPr>
                        <a:t>PERIKANAN </a:t>
                      </a:r>
                    </a:p>
                  </a:txBody>
                  <a:tcPr marL="6337" marR="6337" marT="6337" marB="0">
                    <a:solidFill>
                      <a:schemeClr val="accent2">
                        <a:lumMod val="20000"/>
                        <a:lumOff val="80000"/>
                        <a:alpha val="53000"/>
                      </a:schemeClr>
                    </a:solidFill>
                  </a:tcPr>
                </a:tc>
              </a:tr>
              <a:tr h="588007">
                <a:tc vMerge="1">
                  <a:txBody>
                    <a:bodyPr/>
                    <a:lstStyle/>
                    <a:p>
                      <a:pPr marL="0" marR="0" lvl="0" indent="0">
                        <a:lnSpc>
                          <a:spcPct val="100000"/>
                        </a:lnSpc>
                        <a:spcBef>
                          <a:spcPts val="0"/>
                        </a:spcBef>
                        <a:spcAft>
                          <a:spcPts val="0"/>
                        </a:spcAft>
                        <a:buFont typeface="+mj-lt"/>
                        <a:buNone/>
                      </a:pPr>
                      <a:endParaRPr lang="id-ID" sz="1200" noProof="0" dirty="0">
                        <a:solidFill>
                          <a:srgbClr val="000000"/>
                        </a:solidFill>
                        <a:latin typeface="Calibri"/>
                        <a:ea typeface="Calibri"/>
                        <a:cs typeface="Times New Roman"/>
                      </a:endParaRPr>
                    </a:p>
                  </a:txBody>
                  <a:tcPr marL="59341" marR="6337" marT="6337" marB="0">
                    <a:solidFill>
                      <a:srgbClr val="FFFF99">
                        <a:alpha val="64000"/>
                      </a:srgbClr>
                    </a:solidFill>
                  </a:tcPr>
                </a:tc>
                <a:tc>
                  <a:txBody>
                    <a:bodyPr/>
                    <a:lstStyle/>
                    <a:p>
                      <a:pPr marL="120650" marR="0" lvl="0" indent="0" algn="l" defTabSz="914400" rtl="0" eaLnBrk="1" fontAlgn="auto" latinLnBrk="0" hangingPunct="1">
                        <a:lnSpc>
                          <a:spcPct val="100000"/>
                        </a:lnSpc>
                        <a:spcBef>
                          <a:spcPts val="0"/>
                        </a:spcBef>
                        <a:spcAft>
                          <a:spcPts val="0"/>
                        </a:spcAft>
                        <a:buClrTx/>
                        <a:buSzTx/>
                        <a:buFont typeface="+mj-lt"/>
                        <a:buNone/>
                        <a:tabLst/>
                        <a:defRPr/>
                      </a:pPr>
                      <a:r>
                        <a:rPr lang="id-ID" sz="1300" noProof="0" dirty="0" smtClean="0">
                          <a:solidFill>
                            <a:srgbClr val="000000"/>
                          </a:solidFill>
                          <a:latin typeface="+mn-lt"/>
                          <a:ea typeface="Calibri"/>
                          <a:cs typeface="Times New Roman"/>
                        </a:rPr>
                        <a:t>PENINGKATAN KAPASITAS DAN SARANA PRASARANA PLASMA NUTFAH IKAN PATIN</a:t>
                      </a:r>
                    </a:p>
                  </a:txBody>
                  <a:tcPr marL="6337" marR="6337" marT="6337" marB="0">
                    <a:solidFill>
                      <a:srgbClr val="66FF33">
                        <a:alpha val="50000"/>
                      </a:srgbClr>
                    </a:solidFill>
                  </a:tcPr>
                </a:tc>
                <a:tc>
                  <a:txBody>
                    <a:bodyPr/>
                    <a:lstStyle/>
                    <a:p>
                      <a:pPr marL="120650" marR="0" lvl="0" indent="0">
                        <a:lnSpc>
                          <a:spcPct val="100000"/>
                        </a:lnSpc>
                        <a:spcBef>
                          <a:spcPts val="0"/>
                        </a:spcBef>
                        <a:spcAft>
                          <a:spcPts val="0"/>
                        </a:spcAft>
                        <a:buFont typeface="+mj-lt"/>
                        <a:buNone/>
                      </a:pPr>
                      <a:r>
                        <a:rPr lang="id-ID" sz="1300" noProof="0" dirty="0" smtClean="0">
                          <a:solidFill>
                            <a:srgbClr val="000000"/>
                          </a:solidFill>
                          <a:latin typeface="Calibri"/>
                          <a:ea typeface="Calibri"/>
                          <a:cs typeface="Times New Roman"/>
                        </a:rPr>
                        <a:t>2014-2018</a:t>
                      </a:r>
                      <a:endParaRPr lang="id-ID" sz="1300" noProof="0" dirty="0">
                        <a:solidFill>
                          <a:srgbClr val="000000"/>
                        </a:solidFill>
                        <a:latin typeface="Calibri"/>
                        <a:ea typeface="Calibri"/>
                        <a:cs typeface="Times New Roman"/>
                      </a:endParaRPr>
                    </a:p>
                  </a:txBody>
                  <a:tcPr marL="6337" marR="6337" marT="6337" marB="0">
                    <a:solidFill>
                      <a:srgbClr val="66FF33">
                        <a:alpha val="50000"/>
                      </a:srgbClr>
                    </a:solidFill>
                  </a:tcPr>
                </a:tc>
                <a:tc>
                  <a:txBody>
                    <a:bodyPr/>
                    <a:lstStyle/>
                    <a:p>
                      <a:pPr marL="120650" marR="0" indent="0" algn="l" defTabSz="914400" rtl="0" eaLnBrk="1" fontAlgn="auto" latinLnBrk="0" hangingPunct="1">
                        <a:lnSpc>
                          <a:spcPct val="100000"/>
                        </a:lnSpc>
                        <a:spcBef>
                          <a:spcPts val="0"/>
                        </a:spcBef>
                        <a:spcAft>
                          <a:spcPts val="0"/>
                        </a:spcAft>
                        <a:buClrTx/>
                        <a:buSzTx/>
                        <a:buFontTx/>
                        <a:buNone/>
                        <a:tabLst/>
                        <a:defRPr/>
                      </a:pPr>
                      <a:r>
                        <a:rPr lang="id-ID" sz="1300" noProof="0" dirty="0" smtClean="0">
                          <a:solidFill>
                            <a:srgbClr val="000000"/>
                          </a:solidFill>
                          <a:latin typeface="+mn-lt"/>
                          <a:ea typeface="Calibri"/>
                          <a:cs typeface="Times New Roman"/>
                        </a:rPr>
                        <a:t>KEM </a:t>
                      </a:r>
                      <a:r>
                        <a:rPr lang="en-US" sz="1300" noProof="0" dirty="0" smtClean="0">
                          <a:solidFill>
                            <a:srgbClr val="000000"/>
                          </a:solidFill>
                          <a:latin typeface="+mn-lt"/>
                          <a:ea typeface="Calibri"/>
                          <a:cs typeface="Times New Roman"/>
                        </a:rPr>
                        <a:t>KELAUTAN DAN </a:t>
                      </a:r>
                      <a:r>
                        <a:rPr lang="id-ID" sz="1300" noProof="0" dirty="0" smtClean="0">
                          <a:solidFill>
                            <a:srgbClr val="000000"/>
                          </a:solidFill>
                          <a:latin typeface="+mn-lt"/>
                          <a:ea typeface="Calibri"/>
                          <a:cs typeface="Times New Roman"/>
                        </a:rPr>
                        <a:t>PERIKANAN </a:t>
                      </a:r>
                    </a:p>
                  </a:txBody>
                  <a:tcPr marL="6337" marR="6337" marT="6337" marB="0">
                    <a:solidFill>
                      <a:schemeClr val="accent2">
                        <a:lumMod val="20000"/>
                        <a:lumOff val="80000"/>
                        <a:alpha val="53000"/>
                      </a:schemeClr>
                    </a:solidFill>
                  </a:tcPr>
                </a:tc>
              </a:tr>
            </a:tbl>
          </a:graphicData>
        </a:graphic>
      </p:graphicFrame>
      <p:sp>
        <p:nvSpPr>
          <p:cNvPr id="8" name="Title 1"/>
          <p:cNvSpPr>
            <a:spLocks noGrp="1"/>
          </p:cNvSpPr>
          <p:nvPr>
            <p:ph type="title"/>
          </p:nvPr>
        </p:nvSpPr>
        <p:spPr>
          <a:xfrm>
            <a:off x="0" y="76200"/>
            <a:ext cx="9144000" cy="639763"/>
          </a:xfrm>
          <a:solidFill>
            <a:srgbClr val="92D050">
              <a:alpha val="57000"/>
            </a:srgbClr>
          </a:solidFill>
        </p:spPr>
        <p:txBody>
          <a:bodyPr>
            <a:normAutofit/>
          </a:bodyPr>
          <a:lstStyle/>
          <a:p>
            <a:pPr eaLnBrk="1" hangingPunct="1"/>
            <a:r>
              <a:rPr lang="id-ID" sz="2800" b="1" dirty="0" smtClean="0"/>
              <a:t>ROADMAP PERBENIHAN IKAN PATIN</a:t>
            </a:r>
            <a:endParaRPr lang="en-US" sz="2800" b="1" dirty="0" smtClean="0"/>
          </a:p>
        </p:txBody>
      </p:sp>
    </p:spTree>
    <p:extLst>
      <p:ext uri="{BB962C8B-B14F-4D97-AF65-F5344CB8AC3E}">
        <p14:creationId xmlns:p14="http://schemas.microsoft.com/office/powerpoint/2010/main" val="270489947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594"/>
            <a:ext cx="5857884" cy="639762"/>
          </a:xfrm>
          <a:solidFill>
            <a:srgbClr val="FFFF00"/>
          </a:solidFill>
        </p:spPr>
        <p:txBody>
          <a:bodyPr>
            <a:normAutofit fontScale="90000"/>
          </a:bodyPr>
          <a:lstStyle/>
          <a:p>
            <a:pPr marL="0" lvl="2" algn="ctr"/>
            <a:r>
              <a:rPr lang="id-ID" sz="2400" b="1" dirty="0" smtClean="0">
                <a:latin typeface="+mn-lt"/>
              </a:rPr>
              <a:t>TIM KOORDINASI &amp; KEBIJAKAN  PENGUATAN </a:t>
            </a:r>
            <a:r>
              <a:rPr lang="id-ID" sz="2400" b="1" dirty="0" smtClean="0">
                <a:solidFill>
                  <a:srgbClr val="FF0000"/>
                </a:solidFill>
                <a:latin typeface="+mn-lt"/>
              </a:rPr>
              <a:t>SIDa</a:t>
            </a:r>
            <a:r>
              <a:rPr lang="id-ID" sz="2400" b="1" dirty="0" smtClean="0">
                <a:latin typeface="+mn-lt"/>
              </a:rPr>
              <a:t>  </a:t>
            </a:r>
          </a:p>
        </p:txBody>
      </p:sp>
      <p:sp>
        <p:nvSpPr>
          <p:cNvPr id="3" name="Content Placeholder 2"/>
          <p:cNvSpPr>
            <a:spLocks noGrp="1"/>
          </p:cNvSpPr>
          <p:nvPr>
            <p:ph idx="1"/>
          </p:nvPr>
        </p:nvSpPr>
        <p:spPr>
          <a:xfrm>
            <a:off x="428596" y="1279106"/>
            <a:ext cx="3714776" cy="2864274"/>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noAutofit/>
          </a:bodyPr>
          <a:lstStyle/>
          <a:p>
            <a:pPr marL="231775" indent="-231775">
              <a:buBlip>
                <a:blip r:embed="rId2"/>
              </a:buBlip>
            </a:pPr>
            <a:r>
              <a:rPr lang="id-ID" sz="1200" b="1" dirty="0" smtClean="0"/>
              <a:t>PEMBENTUKAN</a:t>
            </a:r>
            <a:r>
              <a:rPr lang="en-US" sz="1200" b="1" dirty="0" smtClean="0"/>
              <a:t> TIM KOORDINASI </a:t>
            </a:r>
            <a:r>
              <a:rPr lang="en-US" sz="1200" b="1" dirty="0" err="1" smtClean="0"/>
              <a:t>SIDa</a:t>
            </a:r>
            <a:r>
              <a:rPr lang="en-US" sz="1200" b="1" dirty="0" smtClean="0"/>
              <a:t> (KEPUTUSAN GUBERNUR </a:t>
            </a:r>
            <a:r>
              <a:rPr lang="id-ID" sz="1200" b="1" dirty="0" smtClean="0"/>
              <a:t>:</a:t>
            </a:r>
            <a:r>
              <a:rPr lang="en-US" sz="1200" b="1" dirty="0" smtClean="0"/>
              <a:t>NO 120/</a:t>
            </a:r>
            <a:r>
              <a:rPr lang="en-US" sz="1200" b="1" dirty="0" err="1" smtClean="0"/>
              <a:t>KEP</a:t>
            </a:r>
            <a:r>
              <a:rPr lang="en-US" sz="1200" b="1" dirty="0" smtClean="0"/>
              <a:t>. 823-</a:t>
            </a:r>
            <a:r>
              <a:rPr lang="en-US" sz="1200" b="1" dirty="0" err="1" smtClean="0"/>
              <a:t>BAPPEDA</a:t>
            </a:r>
            <a:r>
              <a:rPr lang="en-US" sz="1200" b="1" dirty="0" smtClean="0"/>
              <a:t>/2013)</a:t>
            </a:r>
            <a:endParaRPr lang="en-US" sz="1200" dirty="0" smtClean="0"/>
          </a:p>
          <a:p>
            <a:pPr marL="231775" indent="-231775">
              <a:buBlip>
                <a:blip r:embed="rId2"/>
              </a:buBlip>
            </a:pPr>
            <a:r>
              <a:rPr lang="id-ID" sz="1200" b="1" dirty="0" smtClean="0"/>
              <a:t>PEMBENTUKAN Tim Advisori </a:t>
            </a:r>
            <a:r>
              <a:rPr lang="id-ID" sz="1200" b="1" dirty="0" smtClean="0">
                <a:solidFill>
                  <a:srgbClr val="FF0000"/>
                </a:solidFill>
              </a:rPr>
              <a:t>IPTEK </a:t>
            </a:r>
            <a:r>
              <a:rPr lang="id-ID" sz="1200" b="1" dirty="0" smtClean="0"/>
              <a:t>dan Sosial Budaya (</a:t>
            </a:r>
            <a:r>
              <a:rPr lang="en-US" sz="1200" b="1" dirty="0" smtClean="0"/>
              <a:t>KEPUTUSAN GUBERNUR </a:t>
            </a:r>
            <a:r>
              <a:rPr lang="id-ID" sz="1200" b="1" dirty="0" smtClean="0"/>
              <a:t> (</a:t>
            </a:r>
            <a:r>
              <a:rPr lang="en-US" sz="1200" b="1" dirty="0" smtClean="0"/>
              <a:t>NO 431/KEP. 835-BAPPEDA/2013</a:t>
            </a:r>
            <a:r>
              <a:rPr lang="id-ID" sz="1200" b="1" dirty="0" smtClean="0"/>
              <a:t>)</a:t>
            </a:r>
            <a:endParaRPr lang="en-US" sz="1200" b="1" dirty="0" smtClean="0"/>
          </a:p>
          <a:p>
            <a:pPr marL="231775" indent="-231775">
              <a:buBlip>
                <a:blip r:embed="rId2"/>
              </a:buBlip>
            </a:pPr>
            <a:r>
              <a:rPr lang="id-ID" sz="1200" b="1" dirty="0" smtClean="0"/>
              <a:t>PEMBENTUKAN </a:t>
            </a:r>
            <a:r>
              <a:rPr lang="en-US" sz="1200" b="1" dirty="0" smtClean="0">
                <a:solidFill>
                  <a:schemeClr val="tx1"/>
                </a:solidFill>
              </a:rPr>
              <a:t>SEKRETARIAT TIM KOORDINASI </a:t>
            </a:r>
            <a:r>
              <a:rPr lang="en-US" sz="1200" b="1" dirty="0" err="1" smtClean="0">
                <a:solidFill>
                  <a:schemeClr val="tx1"/>
                </a:solidFill>
              </a:rPr>
              <a:t>SIDa</a:t>
            </a:r>
            <a:r>
              <a:rPr lang="en-US" sz="1200" b="1" dirty="0" smtClean="0">
                <a:solidFill>
                  <a:schemeClr val="tx1"/>
                </a:solidFill>
              </a:rPr>
              <a:t> (</a:t>
            </a:r>
            <a:r>
              <a:rPr lang="en-US" sz="1200" b="1" dirty="0" smtClean="0"/>
              <a:t>KEPUTUSAN KEPALA BAPPEDA </a:t>
            </a:r>
            <a:r>
              <a:rPr lang="id-ID" sz="1200" b="1" dirty="0" smtClean="0"/>
              <a:t>:</a:t>
            </a:r>
            <a:r>
              <a:rPr lang="en-US" sz="1200" b="1" dirty="0" smtClean="0"/>
              <a:t>NO 120/</a:t>
            </a:r>
            <a:r>
              <a:rPr lang="en-US" sz="1200" b="1" dirty="0" err="1" smtClean="0"/>
              <a:t>Kep</a:t>
            </a:r>
            <a:r>
              <a:rPr lang="en-US" sz="1200" b="1" dirty="0" smtClean="0"/>
              <a:t>-839/</a:t>
            </a:r>
            <a:r>
              <a:rPr lang="en-US" sz="1200" b="1" dirty="0" err="1" smtClean="0"/>
              <a:t>PPE</a:t>
            </a:r>
            <a:r>
              <a:rPr lang="en-US" sz="1200" b="1" dirty="0" smtClean="0"/>
              <a:t>/2013)</a:t>
            </a:r>
          </a:p>
          <a:p>
            <a:pPr marL="231775" indent="-231775">
              <a:buBlip>
                <a:blip r:embed="rId2"/>
              </a:buBlip>
            </a:pPr>
            <a:r>
              <a:rPr lang="en-US" sz="1200" b="1" dirty="0" err="1" smtClean="0">
                <a:solidFill>
                  <a:srgbClr val="FF0000"/>
                </a:solidFill>
              </a:rPr>
              <a:t>PEMBENTUKAN</a:t>
            </a:r>
            <a:r>
              <a:rPr lang="en-US" sz="1200" b="1" dirty="0" smtClean="0">
                <a:solidFill>
                  <a:srgbClr val="FF0000"/>
                </a:solidFill>
              </a:rPr>
              <a:t> </a:t>
            </a:r>
            <a:r>
              <a:rPr lang="id-ID" sz="1200" b="1" dirty="0" smtClean="0">
                <a:solidFill>
                  <a:srgbClr val="FF0000"/>
                </a:solidFill>
              </a:rPr>
              <a:t>BP</a:t>
            </a:r>
            <a:r>
              <a:rPr lang="id-ID" sz="1200" b="1" baseline="-25000" dirty="0" smtClean="0">
                <a:solidFill>
                  <a:srgbClr val="FF0000"/>
                </a:solidFill>
              </a:rPr>
              <a:t>3</a:t>
            </a:r>
            <a:r>
              <a:rPr lang="id-ID" sz="1200" b="1" dirty="0" smtClean="0">
                <a:solidFill>
                  <a:srgbClr val="FF0000"/>
                </a:solidFill>
              </a:rPr>
              <a:t>IPTEK</a:t>
            </a:r>
            <a:r>
              <a:rPr lang="en-US" sz="1200" b="1" dirty="0" smtClean="0"/>
              <a:t> PROV. JAWA BARAT </a:t>
            </a:r>
            <a:r>
              <a:rPr lang="id-ID" sz="1200" b="1" dirty="0" smtClean="0"/>
              <a:t>(</a:t>
            </a:r>
            <a:r>
              <a:rPr lang="en-US" sz="1200" b="1" dirty="0" err="1" smtClean="0"/>
              <a:t>Perda</a:t>
            </a:r>
            <a:r>
              <a:rPr lang="en-US" sz="1200" b="1" dirty="0" smtClean="0"/>
              <a:t> No. 3/2014)</a:t>
            </a:r>
          </a:p>
          <a:p>
            <a:pPr marL="231775" indent="-231775">
              <a:buBlip>
                <a:blip r:embed="rId2"/>
              </a:buBlip>
            </a:pPr>
            <a:r>
              <a:rPr lang="en-US" sz="1200" b="1" dirty="0" smtClean="0"/>
              <a:t>PEMBENTUKAN TIM DRD</a:t>
            </a:r>
            <a:r>
              <a:rPr lang="id-ID" sz="1200" b="1" dirty="0" smtClean="0"/>
              <a:t> (KEP. GUB TAHUN 2010)</a:t>
            </a:r>
          </a:p>
          <a:p>
            <a:pPr marL="231775" indent="-231775">
              <a:buBlip>
                <a:blip r:embed="rId2"/>
              </a:buBlip>
            </a:pPr>
            <a:r>
              <a:rPr lang="id-ID" sz="1200" b="1" dirty="0" smtClean="0"/>
              <a:t>PENUNJUKAN ADVISOR TEKNOLOGI PADA PUSAT PENGEM,BANGAN KOMODITAS  UNGGULAN (UPTD)</a:t>
            </a:r>
            <a:endParaRPr lang="en-US" sz="1200" b="1" dirty="0" smtClean="0"/>
          </a:p>
          <a:p>
            <a:pPr marL="231775" indent="-231775">
              <a:buBlip>
                <a:blip r:embed="rId2"/>
              </a:buBlip>
            </a:pPr>
            <a:endParaRPr lang="id-ID" sz="1200" b="1" dirty="0" smtClean="0"/>
          </a:p>
        </p:txBody>
      </p:sp>
      <p:sp>
        <p:nvSpPr>
          <p:cNvPr id="16" name="Rectangle 15"/>
          <p:cNvSpPr/>
          <p:nvPr/>
        </p:nvSpPr>
        <p:spPr>
          <a:xfrm>
            <a:off x="357158" y="4714884"/>
            <a:ext cx="8501122" cy="2092881"/>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231775" indent="-231775">
              <a:buBlip>
                <a:blip r:embed="rId2"/>
              </a:buBlip>
            </a:pPr>
            <a:r>
              <a:rPr lang="id-ID" sz="1300" b="1" dirty="0" smtClean="0"/>
              <a:t>PENGEMBANGAN BUDAYA RISET PERGURUAN TINGGI SWASTA (370 PTS)</a:t>
            </a:r>
          </a:p>
          <a:p>
            <a:pPr marL="231775" indent="-231775">
              <a:buBlip>
                <a:blip r:embed="rId2"/>
              </a:buBlip>
            </a:pPr>
            <a:r>
              <a:rPr lang="en-US" sz="1300" b="1" dirty="0" err="1" smtClean="0"/>
              <a:t>PENEMPATAN</a:t>
            </a:r>
            <a:r>
              <a:rPr lang="id-ID" sz="1300" b="1" dirty="0" smtClean="0"/>
              <a:t> ADVISOR TEKNOLOGI PADA UPTD PENGEMBANGAN BENIH/BIBIT IKAN AIR TAWAR IKAN NILA NIRWANA, IKAN PATIN, SAPI, DAN PADI</a:t>
            </a:r>
          </a:p>
          <a:p>
            <a:pPr marL="231775" indent="-231775">
              <a:buBlip>
                <a:blip r:embed="rId2"/>
              </a:buBlip>
            </a:pPr>
            <a:r>
              <a:rPr lang="id-ID" sz="1300" b="1" dirty="0" smtClean="0"/>
              <a:t>PENATAAN KELEMBAGAAN KERJASAMA  INOVASI DENGAN PERGURUAN TINGGI DAN LEMBAGA PENELITIAN </a:t>
            </a:r>
          </a:p>
          <a:p>
            <a:pPr marL="231775" indent="-231775">
              <a:buBlip>
                <a:blip r:embed="rId2"/>
              </a:buBlip>
            </a:pPr>
            <a:r>
              <a:rPr lang="id-ID" sz="1300" b="1" dirty="0" smtClean="0"/>
              <a:t>PENATAAN KELEMBAGAAN USAHA TINGKAT PETANI DENGAN LEMBAGA KEUANGAN DAN PEMASARAN</a:t>
            </a:r>
          </a:p>
          <a:p>
            <a:pPr marL="231775" indent="-231775">
              <a:buBlip>
                <a:blip r:embed="rId2"/>
              </a:buBlip>
            </a:pPr>
            <a:r>
              <a:rPr lang="id-ID" sz="1300" b="1" dirty="0" smtClean="0"/>
              <a:t>PENGEMBANGAN WIRAUSAHAWAN BARU</a:t>
            </a:r>
          </a:p>
          <a:p>
            <a:pPr marL="231775" indent="-231775">
              <a:buBlip>
                <a:blip r:embed="rId2"/>
              </a:buBlip>
            </a:pPr>
            <a:r>
              <a:rPr lang="id-ID" sz="1300" b="1" dirty="0" smtClean="0"/>
              <a:t>DUKUNGAN  DEWAN RISET DAERAH P</a:t>
            </a:r>
            <a:r>
              <a:rPr lang="en-US" sz="1300" b="1" dirty="0" smtClean="0"/>
              <a:t>R</a:t>
            </a:r>
            <a:r>
              <a:rPr lang="id-ID" sz="1300" b="1" dirty="0" smtClean="0"/>
              <a:t>OV. JA</a:t>
            </a:r>
            <a:r>
              <a:rPr lang="en-US" sz="1300" b="1" dirty="0" smtClean="0"/>
              <a:t>BAR</a:t>
            </a:r>
            <a:endParaRPr lang="id-ID" sz="1300" b="1" dirty="0" smtClean="0"/>
          </a:p>
          <a:p>
            <a:pPr marL="231775" indent="-231775">
              <a:buBlip>
                <a:blip r:embed="rId2"/>
              </a:buBlip>
            </a:pPr>
            <a:r>
              <a:rPr lang="id-ID" sz="1300" b="1" dirty="0" smtClean="0"/>
              <a:t>DUKUNGAN  TIM KOORDINASI SIDa</a:t>
            </a:r>
          </a:p>
          <a:p>
            <a:pPr marL="231775" indent="-231775">
              <a:buBlip>
                <a:blip r:embed="rId2"/>
              </a:buBlip>
            </a:pPr>
            <a:r>
              <a:rPr lang="id-ID" sz="1300" b="1" dirty="0" smtClean="0"/>
              <a:t>DUKUNGAN TIM ADVISORI IPTEK DAN SOSIAL BUIDAYA</a:t>
            </a:r>
          </a:p>
          <a:p>
            <a:pPr marL="231775" indent="-231775">
              <a:buBlip>
                <a:blip r:embed="rId2"/>
              </a:buBlip>
            </a:pPr>
            <a:r>
              <a:rPr lang="id-ID" sz="1300" b="1" dirty="0" smtClean="0"/>
              <a:t>PENERAPAN SIDA PADA TEMATIK KEWILAYAHAN DALAM PEMBANGUNAN JAWA BARAT</a:t>
            </a:r>
          </a:p>
        </p:txBody>
      </p:sp>
      <p:sp>
        <p:nvSpPr>
          <p:cNvPr id="19" name="Rectangle 18"/>
          <p:cNvSpPr/>
          <p:nvPr/>
        </p:nvSpPr>
        <p:spPr>
          <a:xfrm>
            <a:off x="428596" y="785794"/>
            <a:ext cx="3714776" cy="36933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b="1" dirty="0" smtClean="0">
                <a:solidFill>
                  <a:schemeClr val="bg1"/>
                </a:solidFill>
              </a:rPr>
              <a:t>TIM </a:t>
            </a:r>
            <a:r>
              <a:rPr lang="en-US" b="1" dirty="0" err="1" smtClean="0">
                <a:solidFill>
                  <a:schemeClr val="bg1"/>
                </a:solidFill>
              </a:rPr>
              <a:t>KOORDINASI</a:t>
            </a:r>
            <a:endParaRPr lang="id-ID" dirty="0">
              <a:solidFill>
                <a:schemeClr val="bg1"/>
              </a:solidFill>
            </a:endParaRPr>
          </a:p>
        </p:txBody>
      </p:sp>
      <p:sp>
        <p:nvSpPr>
          <p:cNvPr id="20" name="Rectangle 19"/>
          <p:cNvSpPr/>
          <p:nvPr/>
        </p:nvSpPr>
        <p:spPr>
          <a:xfrm>
            <a:off x="357158" y="4202676"/>
            <a:ext cx="3857652" cy="36933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id-ID" b="1" dirty="0" smtClean="0">
                <a:solidFill>
                  <a:schemeClr val="bg1"/>
                </a:solidFill>
              </a:rPr>
              <a:t>KEBIJAKAN</a:t>
            </a:r>
            <a:endParaRPr lang="id-ID" dirty="0">
              <a:solidFill>
                <a:schemeClr val="bg1"/>
              </a:solidFill>
            </a:endParaRPr>
          </a:p>
        </p:txBody>
      </p:sp>
      <p:grpSp>
        <p:nvGrpSpPr>
          <p:cNvPr id="44" name="Group 43"/>
          <p:cNvGrpSpPr/>
          <p:nvPr/>
        </p:nvGrpSpPr>
        <p:grpSpPr>
          <a:xfrm>
            <a:off x="4357686" y="142852"/>
            <a:ext cx="4786314" cy="4429156"/>
            <a:chOff x="1000100" y="571480"/>
            <a:chExt cx="6856460" cy="6357982"/>
          </a:xfrm>
        </p:grpSpPr>
        <p:sp>
          <p:nvSpPr>
            <p:cNvPr id="45" name="Rectangle 44"/>
            <p:cNvSpPr/>
            <p:nvPr/>
          </p:nvSpPr>
          <p:spPr>
            <a:xfrm rot="18871283">
              <a:off x="2398106" y="1409474"/>
              <a:ext cx="4118774" cy="42862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p>
          </p:txBody>
        </p:sp>
        <p:sp>
          <p:nvSpPr>
            <p:cNvPr id="46" name="Oval 45"/>
            <p:cNvSpPr/>
            <p:nvPr/>
          </p:nvSpPr>
          <p:spPr>
            <a:xfrm>
              <a:off x="6284924" y="2928934"/>
              <a:ext cx="1571636" cy="1571636"/>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Arial" pitchFamily="34" charset="0"/>
                  <a:cs typeface="Arial" pitchFamily="34" charset="0"/>
                </a:rPr>
                <a:t>T</a:t>
              </a:r>
              <a:r>
                <a:rPr lang="en-US" sz="900" dirty="0" smtClean="0">
                  <a:solidFill>
                    <a:schemeClr val="tx1"/>
                  </a:solidFill>
                  <a:latin typeface="Arial" pitchFamily="34" charset="0"/>
                  <a:cs typeface="Arial" pitchFamily="34" charset="0"/>
                </a:rPr>
                <a:t>IM</a:t>
              </a:r>
            </a:p>
            <a:p>
              <a:pPr algn="ctr"/>
              <a:r>
                <a:rPr lang="en-US" sz="900" dirty="0" err="1" smtClean="0">
                  <a:solidFill>
                    <a:schemeClr val="tx1"/>
                  </a:solidFill>
                  <a:latin typeface="Arial" pitchFamily="34" charset="0"/>
                  <a:cs typeface="Arial" pitchFamily="34" charset="0"/>
                </a:rPr>
                <a:t>ADVISORI</a:t>
              </a:r>
              <a:endParaRPr lang="id-ID" sz="900" dirty="0">
                <a:solidFill>
                  <a:schemeClr val="tx1"/>
                </a:solidFill>
                <a:latin typeface="Arial" pitchFamily="34" charset="0"/>
                <a:cs typeface="Arial" pitchFamily="34" charset="0"/>
              </a:endParaRPr>
            </a:p>
          </p:txBody>
        </p:sp>
        <p:sp>
          <p:nvSpPr>
            <p:cNvPr id="47" name="Oval 46"/>
            <p:cNvSpPr/>
            <p:nvPr/>
          </p:nvSpPr>
          <p:spPr>
            <a:xfrm>
              <a:off x="3643306" y="571480"/>
              <a:ext cx="1571636" cy="1571636"/>
            </a:xfrm>
            <a:prstGeom prst="ellipse">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tx1"/>
                  </a:solidFill>
                  <a:latin typeface="Arial" pitchFamily="34" charset="0"/>
                  <a:cs typeface="Arial" pitchFamily="34" charset="0"/>
                </a:rPr>
                <a:t>T</a:t>
              </a:r>
              <a:r>
                <a:rPr lang="en-US" sz="1400" b="1" dirty="0" err="1" smtClean="0">
                  <a:solidFill>
                    <a:schemeClr val="tx1"/>
                  </a:solidFill>
                  <a:latin typeface="Arial" pitchFamily="34" charset="0"/>
                  <a:cs typeface="Arial" pitchFamily="34" charset="0"/>
                </a:rPr>
                <a:t>im</a:t>
              </a:r>
              <a:r>
                <a:rPr lang="en-US" sz="1400" b="1" dirty="0" smtClean="0">
                  <a:solidFill>
                    <a:schemeClr val="tx1"/>
                  </a:solidFill>
                  <a:latin typeface="Arial" pitchFamily="34" charset="0"/>
                  <a:cs typeface="Arial" pitchFamily="34" charset="0"/>
                </a:rPr>
                <a:t> </a:t>
              </a:r>
              <a:r>
                <a:rPr lang="en-US" sz="1400" b="1" dirty="0" err="1" smtClean="0">
                  <a:solidFill>
                    <a:schemeClr val="tx1"/>
                  </a:solidFill>
                  <a:latin typeface="Arial" pitchFamily="34" charset="0"/>
                  <a:cs typeface="Arial" pitchFamily="34" charset="0"/>
                </a:rPr>
                <a:t>SIDa</a:t>
              </a:r>
              <a:endParaRPr lang="id-ID" sz="1400" b="1" dirty="0">
                <a:solidFill>
                  <a:schemeClr val="tx1"/>
                </a:solidFill>
                <a:latin typeface="Arial" pitchFamily="34" charset="0"/>
                <a:cs typeface="Arial" pitchFamily="34" charset="0"/>
              </a:endParaRPr>
            </a:p>
          </p:txBody>
        </p:sp>
        <p:sp>
          <p:nvSpPr>
            <p:cNvPr id="48" name="Oval 47"/>
            <p:cNvSpPr/>
            <p:nvPr/>
          </p:nvSpPr>
          <p:spPr>
            <a:xfrm>
              <a:off x="1000100" y="2928934"/>
              <a:ext cx="1571636" cy="1571636"/>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latin typeface="Arial" pitchFamily="34" charset="0"/>
                  <a:cs typeface="Arial" pitchFamily="34" charset="0"/>
                </a:rPr>
                <a:t>DRD</a:t>
              </a:r>
              <a:endParaRPr lang="id-ID" sz="1400" dirty="0">
                <a:latin typeface="Arial" pitchFamily="34" charset="0"/>
                <a:cs typeface="Arial" pitchFamily="34" charset="0"/>
              </a:endParaRPr>
            </a:p>
          </p:txBody>
        </p:sp>
        <p:sp>
          <p:nvSpPr>
            <p:cNvPr id="49" name="Oval 48"/>
            <p:cNvSpPr/>
            <p:nvPr/>
          </p:nvSpPr>
          <p:spPr>
            <a:xfrm>
              <a:off x="3643306" y="5357826"/>
              <a:ext cx="1571636" cy="1571636"/>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itchFamily="34" charset="0"/>
                  <a:cs typeface="Arial" pitchFamily="34" charset="0"/>
                </a:rPr>
                <a:t>ADVISOR</a:t>
              </a:r>
              <a:r>
                <a:rPr lang="id-ID" sz="1000" dirty="0" smtClean="0">
                  <a:solidFill>
                    <a:schemeClr val="tx1"/>
                  </a:solidFill>
                  <a:latin typeface="Arial" pitchFamily="34" charset="0"/>
                  <a:cs typeface="Arial" pitchFamily="34" charset="0"/>
                </a:rPr>
                <a:t> TEKNOLOGI</a:t>
              </a:r>
              <a:endParaRPr lang="id-ID" sz="1000" dirty="0">
                <a:solidFill>
                  <a:schemeClr val="tx1"/>
                </a:solidFill>
                <a:latin typeface="Arial" pitchFamily="34" charset="0"/>
                <a:cs typeface="Arial" pitchFamily="34" charset="0"/>
              </a:endParaRPr>
            </a:p>
          </p:txBody>
        </p:sp>
        <p:cxnSp>
          <p:nvCxnSpPr>
            <p:cNvPr id="50" name="Straight Arrow Connector 49"/>
            <p:cNvCxnSpPr/>
            <p:nvPr/>
          </p:nvCxnSpPr>
          <p:spPr>
            <a:xfrm rot="5400000">
              <a:off x="4178297" y="2463793"/>
              <a:ext cx="50006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4203948" y="5082936"/>
              <a:ext cx="50006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643174" y="3714752"/>
              <a:ext cx="641354"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572132" y="3714752"/>
              <a:ext cx="641354"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2325891" y="1674581"/>
              <a:ext cx="1285884" cy="128588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H="1">
              <a:off x="5214942" y="1714488"/>
              <a:ext cx="1285884" cy="128588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2500298" y="4286256"/>
              <a:ext cx="1143008" cy="114300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5179223" y="4393413"/>
              <a:ext cx="1285884" cy="121444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3357554" y="2786058"/>
              <a:ext cx="2214578" cy="2000264"/>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bg1"/>
                  </a:solidFill>
                </a:rPr>
                <a:t>PENGUATAN</a:t>
              </a:r>
              <a:r>
                <a:rPr lang="en-US" sz="1400" b="1" dirty="0" smtClean="0">
                  <a:solidFill>
                    <a:schemeClr val="bg1"/>
                  </a:solidFill>
                </a:rPr>
                <a:t> </a:t>
              </a:r>
            </a:p>
            <a:p>
              <a:pPr algn="ctr"/>
              <a:r>
                <a:rPr lang="en-US" sz="1400" b="1" dirty="0" err="1" smtClean="0">
                  <a:solidFill>
                    <a:schemeClr val="bg1"/>
                  </a:solidFill>
                </a:rPr>
                <a:t>SIDa</a:t>
              </a:r>
              <a:endParaRPr lang="en-US" sz="1400" b="1" dirty="0">
                <a:solidFill>
                  <a:schemeClr val="bg1"/>
                </a:solidFill>
              </a:endParaRPr>
            </a:p>
          </p:txBody>
        </p:sp>
      </p:grpSp>
    </p:spTree>
    <p:extLst>
      <p:ext uri="{BB962C8B-B14F-4D97-AF65-F5344CB8AC3E}">
        <p14:creationId xmlns:p14="http://schemas.microsoft.com/office/powerpoint/2010/main" val="233801493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4032"/>
          </a:xfrm>
          <a:solidFill>
            <a:schemeClr val="accent6">
              <a:lumMod val="40000"/>
              <a:lumOff val="60000"/>
            </a:schemeClr>
          </a:solidFill>
          <a:ln w="3175">
            <a:noFill/>
          </a:ln>
        </p:spPr>
        <p:txBody>
          <a:bodyPr>
            <a:normAutofit/>
          </a:bodyPr>
          <a:lstStyle/>
          <a:p>
            <a:r>
              <a:rPr lang="id-ID" sz="2800" b="1" dirty="0" smtClean="0"/>
              <a:t>PROGRAM PENATAAN KELEMBAGAAN </a:t>
            </a:r>
            <a:r>
              <a:rPr lang="id-ID" sz="2800" b="1" dirty="0" smtClean="0">
                <a:solidFill>
                  <a:srgbClr val="FF0000"/>
                </a:solidFill>
              </a:rPr>
              <a:t>SIDa</a:t>
            </a:r>
            <a:r>
              <a:rPr lang="id-ID" sz="2800" b="1" dirty="0" smtClean="0"/>
              <a:t>, 2014-2015</a:t>
            </a:r>
            <a:endParaRPr lang="id-ID" sz="2800" b="1" dirty="0"/>
          </a:p>
        </p:txBody>
      </p:sp>
      <p:graphicFrame>
        <p:nvGraphicFramePr>
          <p:cNvPr id="31" name="Table 30"/>
          <p:cNvGraphicFramePr>
            <a:graphicFrameLocks noGrp="1"/>
          </p:cNvGraphicFramePr>
          <p:nvPr/>
        </p:nvGraphicFramePr>
        <p:xfrm>
          <a:off x="500034" y="1285860"/>
          <a:ext cx="8143932" cy="4566919"/>
        </p:xfrm>
        <a:graphic>
          <a:graphicData uri="http://schemas.openxmlformats.org/drawingml/2006/table">
            <a:tbl>
              <a:tblPr firstRow="1" bandRow="1">
                <a:tableStyleId>{5C22544A-7EE6-4342-B048-85BDC9FD1C3A}</a:tableStyleId>
              </a:tblPr>
              <a:tblGrid>
                <a:gridCol w="642942"/>
                <a:gridCol w="3508344"/>
                <a:gridCol w="3992646"/>
              </a:tblGrid>
              <a:tr h="370840">
                <a:tc>
                  <a:txBody>
                    <a:bodyPr/>
                    <a:lstStyle/>
                    <a:p>
                      <a:pPr algn="ctr"/>
                      <a:r>
                        <a:rPr lang="id-ID" sz="1400" b="1" dirty="0" smtClean="0">
                          <a:latin typeface="+mn-lt"/>
                        </a:rPr>
                        <a:t>NO</a:t>
                      </a:r>
                      <a:endParaRPr lang="id-ID" sz="1400" b="1" dirty="0">
                        <a:latin typeface="+mn-lt"/>
                      </a:endParaRPr>
                    </a:p>
                  </a:txBody>
                  <a:tcPr>
                    <a:solidFill>
                      <a:schemeClr val="accent2"/>
                    </a:solidFill>
                  </a:tcPr>
                </a:tc>
                <a:tc>
                  <a:txBody>
                    <a:bodyPr/>
                    <a:lstStyle/>
                    <a:p>
                      <a:pPr algn="ctr"/>
                      <a:r>
                        <a:rPr lang="id-ID" sz="1400" b="1" dirty="0" smtClean="0">
                          <a:latin typeface="+mn-lt"/>
                        </a:rPr>
                        <a:t>2014</a:t>
                      </a:r>
                      <a:endParaRPr lang="id-ID" sz="1400" b="1" dirty="0">
                        <a:latin typeface="+mn-lt"/>
                      </a:endParaRPr>
                    </a:p>
                  </a:txBody>
                  <a:tcPr>
                    <a:solidFill>
                      <a:schemeClr val="accent2"/>
                    </a:solidFill>
                  </a:tcPr>
                </a:tc>
                <a:tc>
                  <a:txBody>
                    <a:bodyPr/>
                    <a:lstStyle/>
                    <a:p>
                      <a:pPr algn="ctr"/>
                      <a:r>
                        <a:rPr lang="id-ID" sz="1400" b="1" dirty="0" smtClean="0">
                          <a:latin typeface="+mn-lt"/>
                        </a:rPr>
                        <a:t>2015</a:t>
                      </a:r>
                      <a:endParaRPr lang="id-ID" sz="1400" b="1" dirty="0">
                        <a:latin typeface="+mn-lt"/>
                      </a:endParaRPr>
                    </a:p>
                  </a:txBody>
                  <a:tcPr>
                    <a:solidFill>
                      <a:schemeClr val="accent2"/>
                    </a:solidFill>
                  </a:tcPr>
                </a:tc>
              </a:tr>
              <a:tr h="370840">
                <a:tc>
                  <a:txBody>
                    <a:bodyPr/>
                    <a:lstStyle/>
                    <a:p>
                      <a:pPr algn="ctr"/>
                      <a:r>
                        <a:rPr lang="id-ID" sz="1400" b="1" dirty="0" smtClean="0">
                          <a:latin typeface="+mn-lt"/>
                        </a:rPr>
                        <a:t>A</a:t>
                      </a:r>
                      <a:endParaRPr lang="id-ID" sz="1400" b="1" dirty="0">
                        <a:latin typeface="+mn-lt"/>
                      </a:endParaRPr>
                    </a:p>
                  </a:txBody>
                  <a:tcPr>
                    <a:solidFill>
                      <a:srgbClr val="FFFF00"/>
                    </a:solidFill>
                  </a:tcPr>
                </a:tc>
                <a:tc>
                  <a:txBody>
                    <a:bodyPr/>
                    <a:lstStyle/>
                    <a:p>
                      <a:r>
                        <a:rPr lang="id-ID" sz="1400" b="1" dirty="0" smtClean="0">
                          <a:latin typeface="+mn-lt"/>
                        </a:rPr>
                        <a:t>KELEMBAGAAN</a:t>
                      </a:r>
                      <a:endParaRPr lang="id-ID" sz="1400" b="1" dirty="0">
                        <a:latin typeface="+mn-lt"/>
                      </a:endParaRPr>
                    </a:p>
                  </a:txBody>
                  <a:tcPr>
                    <a:solidFill>
                      <a:srgbClr val="FFFF00"/>
                    </a:solidFill>
                  </a:tcPr>
                </a:tc>
                <a:tc>
                  <a:txBody>
                    <a:bodyPr/>
                    <a:lstStyle/>
                    <a:p>
                      <a:endParaRPr lang="id-ID" sz="1400" b="1" dirty="0">
                        <a:latin typeface="+mn-lt"/>
                      </a:endParaRPr>
                    </a:p>
                  </a:txBody>
                  <a:tcPr>
                    <a:solidFill>
                      <a:srgbClr val="FFFF00"/>
                    </a:solidFill>
                  </a:tcPr>
                </a:tc>
              </a:tr>
              <a:tr h="370840">
                <a:tc>
                  <a:txBody>
                    <a:bodyPr/>
                    <a:lstStyle/>
                    <a:p>
                      <a:pPr algn="ctr"/>
                      <a:r>
                        <a:rPr lang="id-ID" sz="1400" b="1" dirty="0" smtClean="0">
                          <a:latin typeface="+mn-lt"/>
                        </a:rPr>
                        <a:t>1</a:t>
                      </a:r>
                      <a:endParaRPr lang="id-ID"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smtClean="0">
                          <a:latin typeface="+mn-lt"/>
                        </a:rPr>
                        <a:t>PEMBENTUKAN BP</a:t>
                      </a:r>
                      <a:r>
                        <a:rPr lang="id-ID" sz="1400" b="1" baseline="-25000" dirty="0" smtClean="0">
                          <a:latin typeface="+mn-lt"/>
                        </a:rPr>
                        <a:t>3</a:t>
                      </a:r>
                      <a:r>
                        <a:rPr lang="id-ID" sz="1400" b="1" dirty="0" smtClean="0">
                          <a:latin typeface="+mn-lt"/>
                        </a:rPr>
                        <a:t>IPTEK</a:t>
                      </a:r>
                    </a:p>
                  </a:txBody>
                  <a:tcPr/>
                </a:tc>
                <a:tc>
                  <a:txBody>
                    <a:bodyPr/>
                    <a:lstStyle/>
                    <a:p>
                      <a:r>
                        <a:rPr lang="id-ID" sz="1400" b="1" dirty="0" smtClean="0">
                          <a:latin typeface="+mn-lt"/>
                        </a:rPr>
                        <a:t>OPERASIONALISASI BP</a:t>
                      </a:r>
                      <a:r>
                        <a:rPr lang="id-ID" sz="1400" b="1" baseline="-25000" dirty="0" smtClean="0">
                          <a:latin typeface="+mn-lt"/>
                        </a:rPr>
                        <a:t>3</a:t>
                      </a:r>
                      <a:r>
                        <a:rPr lang="id-ID" sz="1400" b="1" dirty="0" smtClean="0">
                          <a:latin typeface="+mn-lt"/>
                        </a:rPr>
                        <a:t>IPTEK</a:t>
                      </a:r>
                      <a:endParaRPr lang="id-ID" sz="1400" b="1" dirty="0">
                        <a:latin typeface="+mn-lt"/>
                      </a:endParaRPr>
                    </a:p>
                  </a:txBody>
                  <a:tcPr/>
                </a:tc>
              </a:tr>
              <a:tr h="370840">
                <a:tc>
                  <a:txBody>
                    <a:bodyPr/>
                    <a:lstStyle/>
                    <a:p>
                      <a:pPr algn="ctr"/>
                      <a:r>
                        <a:rPr lang="id-ID" sz="1400" b="1" dirty="0" smtClean="0">
                          <a:latin typeface="+mn-lt"/>
                        </a:rPr>
                        <a:t>2</a:t>
                      </a:r>
                      <a:endParaRPr lang="id-ID" sz="1400" b="1" dirty="0">
                        <a:latin typeface="+mn-lt"/>
                      </a:endParaRPr>
                    </a:p>
                  </a:txBody>
                  <a:tcPr/>
                </a:tc>
                <a:tc>
                  <a:txBody>
                    <a:bodyPr/>
                    <a:lstStyle/>
                    <a:p>
                      <a:r>
                        <a:rPr lang="id-ID" sz="1400" b="1" dirty="0" smtClean="0"/>
                        <a:t>PELIBATAN CSR DALAM PENGEMBANGAN A</a:t>
                      </a:r>
                      <a:r>
                        <a:rPr lang="id-ID" sz="1400" b="1" dirty="0" smtClean="0">
                          <a:latin typeface="+mn-lt"/>
                        </a:rPr>
                        <a:t>GRO TECHNO PARK (ATP) </a:t>
                      </a:r>
                      <a:endParaRPr lang="id-ID" sz="1400" b="1" dirty="0"/>
                    </a:p>
                  </a:txBody>
                  <a:tcPr/>
                </a:tc>
                <a:tc>
                  <a:txBody>
                    <a:bodyPr/>
                    <a:lstStyle/>
                    <a:p>
                      <a:r>
                        <a:rPr lang="id-ID" sz="1400" b="1" dirty="0" smtClean="0">
                          <a:latin typeface="+mn-lt"/>
                        </a:rPr>
                        <a:t>REVITALISASI AGRO TECHNO PARK (ATP) CIKADU</a:t>
                      </a:r>
                      <a:endParaRPr lang="id-ID" sz="1400" b="1" dirty="0">
                        <a:latin typeface="+mn-lt"/>
                      </a:endParaRPr>
                    </a:p>
                  </a:txBody>
                  <a:tcPr/>
                </a:tc>
              </a:tr>
              <a:tr h="370840">
                <a:tc>
                  <a:txBody>
                    <a:bodyPr/>
                    <a:lstStyle/>
                    <a:p>
                      <a:pPr algn="ctr"/>
                      <a:r>
                        <a:rPr lang="id-ID" sz="1400" b="1" dirty="0" smtClean="0">
                          <a:latin typeface="+mn-lt"/>
                        </a:rPr>
                        <a:t>3</a:t>
                      </a:r>
                      <a:endParaRPr lang="id-ID"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PENEMPATAN</a:t>
                      </a:r>
                      <a:r>
                        <a:rPr lang="id-ID" sz="1400" b="1" dirty="0" smtClean="0"/>
                        <a:t> ADVISOR TEKNOLOGI PADA UPTD PENGEMBANGAN BENIH/BIBIT IKAN AIR TAWAR IKAN NILA NIRWANA, IKAN PATIN, SAPI, DAN PADI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PENEMPATAN</a:t>
                      </a:r>
                      <a:r>
                        <a:rPr lang="id-ID" sz="1400" b="1" dirty="0" smtClean="0">
                          <a:latin typeface="+mn-lt"/>
                        </a:rPr>
                        <a:t> ADVISOR TEKNOLOGI PADA UPTD PENGEMBANGAN KOMODITAS UNGGULAN LAINNYA</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b="1" dirty="0" smtClean="0">
                          <a:latin typeface="+mn-lt"/>
                        </a:rPr>
                        <a:t>B</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smtClean="0">
                          <a:latin typeface="+mn-lt"/>
                        </a:rPr>
                        <a:t>JEJARING</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400" b="1" dirty="0" smtClean="0">
                        <a:latin typeface="+mn-lt"/>
                      </a:endParaRPr>
                    </a:p>
                  </a:txBody>
                  <a:tcPr>
                    <a:solidFill>
                      <a:srgbClr val="FFFF00"/>
                    </a:solidFill>
                  </a:tcPr>
                </a:tc>
              </a:tr>
              <a:tr h="370840">
                <a:tc>
                  <a:txBody>
                    <a:bodyPr/>
                    <a:lstStyle/>
                    <a:p>
                      <a:pPr algn="ctr"/>
                      <a:r>
                        <a:rPr lang="id-ID" sz="1400" b="1" dirty="0" smtClean="0">
                          <a:latin typeface="+mn-lt"/>
                        </a:rPr>
                        <a:t>1</a:t>
                      </a:r>
                      <a:endParaRPr lang="id-ID" sz="1400" b="1" dirty="0">
                        <a:latin typeface="+mn-lt"/>
                      </a:endParaRPr>
                    </a:p>
                  </a:txBody>
                  <a:tcPr/>
                </a:tc>
                <a:tc>
                  <a:txBody>
                    <a:bodyPr/>
                    <a:lstStyle/>
                    <a:p>
                      <a:r>
                        <a:rPr lang="id-ID" sz="1400" b="1" dirty="0" smtClean="0"/>
                        <a:t>SOSILISAI SIDa  </a:t>
                      </a:r>
                      <a:r>
                        <a:rPr lang="id-ID" sz="1400" b="1" dirty="0" smtClean="0">
                          <a:latin typeface="+mn-lt"/>
                        </a:rPr>
                        <a:t>KAB/KOTA</a:t>
                      </a:r>
                      <a:endParaRPr lang="id-ID" sz="1400" b="1" dirty="0"/>
                    </a:p>
                  </a:txBody>
                  <a:tcPr/>
                </a:tc>
                <a:tc>
                  <a:txBody>
                    <a:bodyPr/>
                    <a:lstStyle/>
                    <a:p>
                      <a:r>
                        <a:rPr lang="id-ID" sz="1400" b="1" dirty="0" smtClean="0">
                          <a:latin typeface="+mn-lt"/>
                        </a:rPr>
                        <a:t>PENINGKATAN JEJARING SIDa KAB/KOTA</a:t>
                      </a:r>
                      <a:endParaRPr lang="id-ID" sz="1400" b="1" dirty="0">
                        <a:latin typeface="+mn-lt"/>
                      </a:endParaRPr>
                    </a:p>
                  </a:txBody>
                  <a:tcPr/>
                </a:tc>
              </a:tr>
              <a:tr h="370840">
                <a:tc>
                  <a:txBody>
                    <a:bodyPr/>
                    <a:lstStyle/>
                    <a:p>
                      <a:pPr algn="ctr"/>
                      <a:r>
                        <a:rPr lang="id-ID" sz="1400" b="1" dirty="0" smtClean="0">
                          <a:latin typeface="+mn-lt"/>
                        </a:rPr>
                        <a:t>2</a:t>
                      </a:r>
                      <a:endParaRPr lang="id-ID" sz="1400" b="1" dirty="0">
                        <a:latin typeface="+mn-lt"/>
                      </a:endParaRPr>
                    </a:p>
                  </a:txBody>
                  <a:tcPr/>
                </a:tc>
                <a:tc>
                  <a:txBody>
                    <a:bodyPr/>
                    <a:lstStyle/>
                    <a:p>
                      <a:r>
                        <a:rPr lang="id-ID" sz="1400" b="1" dirty="0" smtClean="0">
                          <a:latin typeface="+mn-lt"/>
                        </a:rPr>
                        <a:t>JOINT</a:t>
                      </a:r>
                      <a:r>
                        <a:rPr lang="id-ID" sz="1400" b="1" baseline="0" dirty="0" smtClean="0">
                          <a:latin typeface="+mn-lt"/>
                        </a:rPr>
                        <a:t> RISET </a:t>
                      </a:r>
                      <a:r>
                        <a:rPr lang="id-ID" sz="1400" b="1" dirty="0" smtClean="0">
                          <a:latin typeface="+mn-lt"/>
                        </a:rPr>
                        <a:t>DENGAN PERGURUAN TINGGI DI JAWA BARAT</a:t>
                      </a:r>
                      <a:r>
                        <a:rPr lang="id-ID" sz="1400" b="1" baseline="0" dirty="0" smtClean="0">
                          <a:latin typeface="+mn-lt"/>
                        </a:rPr>
                        <a:t> DAN </a:t>
                      </a:r>
                      <a:r>
                        <a:rPr lang="id-ID" sz="1400" b="1" dirty="0" smtClean="0">
                          <a:latin typeface="+mn-lt"/>
                        </a:rPr>
                        <a:t> LEMBAGA LITBANG, </a:t>
                      </a:r>
                      <a:endParaRPr lang="id-ID" sz="1400" b="1" dirty="0"/>
                    </a:p>
                  </a:txBody>
                  <a:tcPr/>
                </a:tc>
                <a:tc>
                  <a:txBody>
                    <a:bodyPr/>
                    <a:lstStyle/>
                    <a:p>
                      <a:r>
                        <a:rPr lang="id-ID" sz="1400" b="1" dirty="0" smtClean="0">
                          <a:latin typeface="+mn-lt"/>
                        </a:rPr>
                        <a:t>PENINGKATAN JEJARING DENGAN PERGURUAN TINGGI DI JAWA BARAT, LEMBAGA LITBANG, DAN KOMUNITAS RISET</a:t>
                      </a:r>
                      <a:endParaRPr lang="id-ID" sz="1400" b="1" dirty="0">
                        <a:latin typeface="+mn-lt"/>
                      </a:endParaRPr>
                    </a:p>
                  </a:txBody>
                  <a:tcPr/>
                </a:tc>
              </a:tr>
              <a:tr h="370840">
                <a:tc>
                  <a:txBody>
                    <a:bodyPr/>
                    <a:lstStyle/>
                    <a:p>
                      <a:pPr algn="ctr"/>
                      <a:r>
                        <a:rPr lang="id-ID" sz="1400" b="1" dirty="0" smtClean="0">
                          <a:latin typeface="+mn-lt"/>
                        </a:rPr>
                        <a:t>3</a:t>
                      </a:r>
                      <a:endParaRPr lang="id-ID" sz="1400" b="1" dirty="0">
                        <a:latin typeface="+mn-lt"/>
                      </a:endParaRPr>
                    </a:p>
                  </a:txBody>
                  <a:tcPr/>
                </a:tc>
                <a:tc>
                  <a:txBody>
                    <a:bodyPr/>
                    <a:lstStyle/>
                    <a:p>
                      <a:r>
                        <a:rPr lang="id-ID" sz="1400" b="1" dirty="0" smtClean="0"/>
                        <a:t>SELEKSI  </a:t>
                      </a:r>
                      <a:r>
                        <a:rPr lang="id-ID" sz="1400" b="1" baseline="0" dirty="0" smtClean="0">
                          <a:latin typeface="+mn-lt"/>
                        </a:rPr>
                        <a:t>PERGURUAN TINGGI SWASTA UNTUK  PELAKSANAAN KREATIF RISET</a:t>
                      </a:r>
                      <a:endParaRPr lang="id-ID"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smtClean="0">
                          <a:latin typeface="+mn-lt"/>
                        </a:rPr>
                        <a:t>PELIBATAN</a:t>
                      </a:r>
                      <a:r>
                        <a:rPr lang="id-ID" sz="1400" b="1" baseline="0" dirty="0" smtClean="0">
                          <a:latin typeface="+mn-lt"/>
                        </a:rPr>
                        <a:t> PERGURUAN TINGGI SWASTA DALAM PELAKSANAAN KREATIF RISET</a:t>
                      </a:r>
                      <a:endParaRPr lang="id-ID" sz="1400" b="1" dirty="0" smtClean="0">
                        <a:latin typeface="+mn-lt"/>
                      </a:endParaRPr>
                    </a:p>
                  </a:txBody>
                  <a:tcPr/>
                </a:tc>
              </a:tr>
            </a:tbl>
          </a:graphicData>
        </a:graphic>
      </p:graphicFrame>
    </p:spTree>
    <p:extLst>
      <p:ext uri="{BB962C8B-B14F-4D97-AF65-F5344CB8AC3E}">
        <p14:creationId xmlns:p14="http://schemas.microsoft.com/office/powerpoint/2010/main" val="134024330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643438" y="0"/>
            <a:ext cx="450056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0"/>
            <a:ext cx="4643438"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1392" y="1214422"/>
            <a:ext cx="1428760" cy="857256"/>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ysClr val="windowText" lastClr="000000"/>
                </a:solidFill>
              </a:rPr>
              <a:t>PEMBENIHAN</a:t>
            </a:r>
            <a:endParaRPr lang="en-US" sz="1400" b="1" dirty="0">
              <a:solidFill>
                <a:sysClr val="windowText" lastClr="000000"/>
              </a:solidFill>
            </a:endParaRPr>
          </a:p>
        </p:txBody>
      </p:sp>
      <p:sp>
        <p:nvSpPr>
          <p:cNvPr id="6" name="Rectangle 5"/>
          <p:cNvSpPr/>
          <p:nvPr/>
        </p:nvSpPr>
        <p:spPr>
          <a:xfrm>
            <a:off x="285720" y="2460400"/>
            <a:ext cx="1500198" cy="857256"/>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PENDEDERAN</a:t>
            </a:r>
            <a:r>
              <a:rPr lang="en-US" sz="1600" dirty="0" smtClean="0"/>
              <a:t> I</a:t>
            </a:r>
            <a:endParaRPr lang="en-US" sz="1600" dirty="0"/>
          </a:p>
        </p:txBody>
      </p:sp>
      <p:sp>
        <p:nvSpPr>
          <p:cNvPr id="7" name="Rectangle 6"/>
          <p:cNvSpPr/>
          <p:nvPr/>
        </p:nvSpPr>
        <p:spPr>
          <a:xfrm>
            <a:off x="285720" y="3786190"/>
            <a:ext cx="1571636" cy="857256"/>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PENDEDERAN</a:t>
            </a:r>
            <a:r>
              <a:rPr lang="en-US" sz="1600" dirty="0" smtClean="0">
                <a:solidFill>
                  <a:schemeClr val="tx1"/>
                </a:solidFill>
              </a:rPr>
              <a:t> II</a:t>
            </a:r>
            <a:endParaRPr lang="en-US" sz="1600" dirty="0">
              <a:solidFill>
                <a:schemeClr val="tx1"/>
              </a:solidFill>
            </a:endParaRPr>
          </a:p>
        </p:txBody>
      </p:sp>
      <p:sp>
        <p:nvSpPr>
          <p:cNvPr id="8" name="Rectangle 7"/>
          <p:cNvSpPr/>
          <p:nvPr/>
        </p:nvSpPr>
        <p:spPr>
          <a:xfrm>
            <a:off x="285720" y="5072074"/>
            <a:ext cx="1571636" cy="9286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PEMBESARAN</a:t>
            </a:r>
            <a:endParaRPr lang="en-US" sz="1600" dirty="0"/>
          </a:p>
        </p:txBody>
      </p:sp>
      <p:sp>
        <p:nvSpPr>
          <p:cNvPr id="14" name="TextBox 13"/>
          <p:cNvSpPr txBox="1"/>
          <p:nvPr/>
        </p:nvSpPr>
        <p:spPr>
          <a:xfrm>
            <a:off x="2071670" y="1214422"/>
            <a:ext cx="2357454" cy="861774"/>
          </a:xfrm>
          <a:prstGeom prst="rect">
            <a:avLst/>
          </a:prstGeom>
          <a:noFill/>
          <a:ln>
            <a:solidFill>
              <a:schemeClr val="accent1"/>
            </a:solidFill>
          </a:ln>
        </p:spPr>
        <p:txBody>
          <a:bodyPr wrap="square" rtlCol="0">
            <a:spAutoFit/>
          </a:bodyPr>
          <a:lstStyle/>
          <a:p>
            <a:r>
              <a:rPr lang="en-US" sz="1600" dirty="0" err="1" smtClean="0">
                <a:solidFill>
                  <a:schemeClr val="bg1"/>
                </a:solidFill>
              </a:rPr>
              <a:t>INVESTASI</a:t>
            </a:r>
            <a:r>
              <a:rPr lang="en-US" sz="1600" dirty="0" smtClean="0">
                <a:solidFill>
                  <a:schemeClr val="bg1"/>
                </a:solidFill>
              </a:rPr>
              <a:t>: </a:t>
            </a:r>
            <a:r>
              <a:rPr lang="en-US" sz="1600" dirty="0" err="1" smtClean="0">
                <a:solidFill>
                  <a:schemeClr val="bg1"/>
                </a:solidFill>
              </a:rPr>
              <a:t>Rp</a:t>
            </a:r>
            <a:r>
              <a:rPr lang="en-US" sz="1600" dirty="0" smtClean="0">
                <a:solidFill>
                  <a:schemeClr val="bg1"/>
                </a:solidFill>
              </a:rPr>
              <a:t>. 167 </a:t>
            </a:r>
            <a:r>
              <a:rPr lang="en-US" sz="1600" dirty="0" err="1" smtClean="0">
                <a:solidFill>
                  <a:schemeClr val="bg1"/>
                </a:solidFill>
              </a:rPr>
              <a:t>jt</a:t>
            </a:r>
            <a:endParaRPr lang="en-US" sz="1600" dirty="0" smtClean="0">
              <a:solidFill>
                <a:schemeClr val="bg1"/>
              </a:solidFill>
            </a:endParaRPr>
          </a:p>
          <a:p>
            <a:r>
              <a:rPr lang="en-US" sz="1600" dirty="0" err="1" smtClean="0">
                <a:solidFill>
                  <a:schemeClr val="bg1"/>
                </a:solidFill>
              </a:rPr>
              <a:t>TENAGA</a:t>
            </a:r>
            <a:r>
              <a:rPr lang="en-US" sz="1600" dirty="0" smtClean="0">
                <a:solidFill>
                  <a:schemeClr val="bg1"/>
                </a:solidFill>
              </a:rPr>
              <a:t> </a:t>
            </a:r>
            <a:r>
              <a:rPr lang="en-US" sz="1600" dirty="0" err="1" smtClean="0">
                <a:solidFill>
                  <a:schemeClr val="bg1"/>
                </a:solidFill>
              </a:rPr>
              <a:t>KERJA</a:t>
            </a:r>
            <a:r>
              <a:rPr lang="en-US" sz="1600" dirty="0" smtClean="0">
                <a:solidFill>
                  <a:schemeClr val="bg1"/>
                </a:solidFill>
              </a:rPr>
              <a:t> = 50 org</a:t>
            </a:r>
          </a:p>
          <a:p>
            <a:r>
              <a:rPr lang="en-US" sz="1600" dirty="0" err="1" smtClean="0">
                <a:solidFill>
                  <a:schemeClr val="bg1"/>
                </a:solidFill>
              </a:rPr>
              <a:t>KEUNTUNGAN</a:t>
            </a:r>
            <a:r>
              <a:rPr lang="en-US" sz="1600" dirty="0" smtClean="0">
                <a:solidFill>
                  <a:schemeClr val="bg1"/>
                </a:solidFill>
              </a:rPr>
              <a:t> </a:t>
            </a:r>
            <a:r>
              <a:rPr lang="en-US" sz="1600" dirty="0" err="1" smtClean="0">
                <a:solidFill>
                  <a:schemeClr val="bg1"/>
                </a:solidFill>
              </a:rPr>
              <a:t>Rp</a:t>
            </a:r>
            <a:r>
              <a:rPr lang="en-US" sz="1600" dirty="0" smtClean="0">
                <a:solidFill>
                  <a:schemeClr val="bg1"/>
                </a:solidFill>
              </a:rPr>
              <a:t>.  67 </a:t>
            </a:r>
            <a:r>
              <a:rPr lang="en-US" sz="1600" dirty="0" err="1" smtClean="0">
                <a:solidFill>
                  <a:schemeClr val="bg1"/>
                </a:solidFill>
              </a:rPr>
              <a:t>jt</a:t>
            </a:r>
            <a:endParaRPr lang="en-US" sz="1600" dirty="0">
              <a:solidFill>
                <a:schemeClr val="bg1"/>
              </a:solidFill>
            </a:endParaRPr>
          </a:p>
        </p:txBody>
      </p:sp>
      <p:sp>
        <p:nvSpPr>
          <p:cNvPr id="15" name="TextBox 14"/>
          <p:cNvSpPr txBox="1"/>
          <p:nvPr/>
        </p:nvSpPr>
        <p:spPr>
          <a:xfrm>
            <a:off x="2071670" y="2428868"/>
            <a:ext cx="2357454" cy="830997"/>
          </a:xfrm>
          <a:prstGeom prst="rect">
            <a:avLst/>
          </a:prstGeom>
          <a:noFill/>
          <a:ln>
            <a:solidFill>
              <a:schemeClr val="accent1"/>
            </a:solidFill>
          </a:ln>
        </p:spPr>
        <p:txBody>
          <a:bodyPr wrap="square" rtlCol="0">
            <a:spAutoFit/>
          </a:bodyPr>
          <a:lstStyle/>
          <a:p>
            <a:r>
              <a:rPr lang="en-US" sz="1600" dirty="0" err="1" smtClean="0">
                <a:solidFill>
                  <a:schemeClr val="bg1"/>
                </a:solidFill>
              </a:rPr>
              <a:t>INVESTASI</a:t>
            </a:r>
            <a:r>
              <a:rPr lang="en-US" sz="1600" dirty="0" smtClean="0">
                <a:solidFill>
                  <a:schemeClr val="bg1"/>
                </a:solidFill>
              </a:rPr>
              <a:t>: </a:t>
            </a:r>
            <a:r>
              <a:rPr lang="en-US" sz="1600" dirty="0" err="1" smtClean="0">
                <a:solidFill>
                  <a:schemeClr val="bg1"/>
                </a:solidFill>
              </a:rPr>
              <a:t>Rp</a:t>
            </a:r>
            <a:r>
              <a:rPr lang="en-US" sz="1600" dirty="0" smtClean="0">
                <a:solidFill>
                  <a:schemeClr val="bg1"/>
                </a:solidFill>
              </a:rPr>
              <a:t>. 697 </a:t>
            </a:r>
            <a:r>
              <a:rPr lang="en-US" sz="1600" dirty="0" err="1" smtClean="0">
                <a:solidFill>
                  <a:schemeClr val="bg1"/>
                </a:solidFill>
              </a:rPr>
              <a:t>jt</a:t>
            </a:r>
            <a:endParaRPr lang="en-US" sz="1600" dirty="0" smtClean="0">
              <a:solidFill>
                <a:schemeClr val="bg1"/>
              </a:solidFill>
            </a:endParaRPr>
          </a:p>
          <a:p>
            <a:r>
              <a:rPr lang="en-US" sz="1600" dirty="0" err="1" smtClean="0">
                <a:solidFill>
                  <a:schemeClr val="bg1"/>
                </a:solidFill>
              </a:rPr>
              <a:t>TENAGA</a:t>
            </a:r>
            <a:r>
              <a:rPr lang="en-US" sz="1600" dirty="0" smtClean="0">
                <a:solidFill>
                  <a:schemeClr val="bg1"/>
                </a:solidFill>
              </a:rPr>
              <a:t> </a:t>
            </a:r>
            <a:r>
              <a:rPr lang="en-US" sz="1600" dirty="0" err="1" smtClean="0">
                <a:solidFill>
                  <a:schemeClr val="bg1"/>
                </a:solidFill>
              </a:rPr>
              <a:t>KERJA</a:t>
            </a:r>
            <a:r>
              <a:rPr lang="en-US" sz="1600" dirty="0" smtClean="0">
                <a:solidFill>
                  <a:schemeClr val="bg1"/>
                </a:solidFill>
              </a:rPr>
              <a:t> = 150 org</a:t>
            </a:r>
          </a:p>
          <a:p>
            <a:r>
              <a:rPr lang="en-US" sz="1600" dirty="0" err="1" smtClean="0">
                <a:solidFill>
                  <a:schemeClr val="bg1"/>
                </a:solidFill>
              </a:rPr>
              <a:t>KEUNTUNGAN</a:t>
            </a:r>
            <a:r>
              <a:rPr lang="en-US" sz="1600" dirty="0" smtClean="0">
                <a:solidFill>
                  <a:schemeClr val="bg1"/>
                </a:solidFill>
              </a:rPr>
              <a:t> </a:t>
            </a:r>
            <a:r>
              <a:rPr lang="en-US" sz="1600" dirty="0" err="1" smtClean="0">
                <a:solidFill>
                  <a:schemeClr val="bg1"/>
                </a:solidFill>
              </a:rPr>
              <a:t>Rp</a:t>
            </a:r>
            <a:r>
              <a:rPr lang="en-US" sz="1600" dirty="0" smtClean="0">
                <a:solidFill>
                  <a:schemeClr val="bg1"/>
                </a:solidFill>
              </a:rPr>
              <a:t>.  142 </a:t>
            </a:r>
            <a:r>
              <a:rPr lang="en-US" sz="1600" dirty="0" err="1" smtClean="0">
                <a:solidFill>
                  <a:schemeClr val="bg1"/>
                </a:solidFill>
              </a:rPr>
              <a:t>jt</a:t>
            </a:r>
            <a:endParaRPr lang="en-US" sz="1600" dirty="0">
              <a:solidFill>
                <a:schemeClr val="bg1"/>
              </a:solidFill>
            </a:endParaRPr>
          </a:p>
        </p:txBody>
      </p:sp>
      <p:sp>
        <p:nvSpPr>
          <p:cNvPr id="17" name="TextBox 16"/>
          <p:cNvSpPr txBox="1"/>
          <p:nvPr/>
        </p:nvSpPr>
        <p:spPr>
          <a:xfrm>
            <a:off x="2071670" y="3754658"/>
            <a:ext cx="2357454" cy="830997"/>
          </a:xfrm>
          <a:prstGeom prst="rect">
            <a:avLst/>
          </a:prstGeom>
          <a:noFill/>
          <a:ln>
            <a:solidFill>
              <a:schemeClr val="accent1"/>
            </a:solidFill>
          </a:ln>
        </p:spPr>
        <p:txBody>
          <a:bodyPr wrap="square" rtlCol="0">
            <a:spAutoFit/>
          </a:bodyPr>
          <a:lstStyle/>
          <a:p>
            <a:r>
              <a:rPr lang="en-US" sz="1600" dirty="0" err="1" smtClean="0">
                <a:solidFill>
                  <a:schemeClr val="bg1"/>
                </a:solidFill>
              </a:rPr>
              <a:t>INVESTASI</a:t>
            </a:r>
            <a:r>
              <a:rPr lang="en-US" sz="1600" dirty="0" smtClean="0">
                <a:solidFill>
                  <a:schemeClr val="bg1"/>
                </a:solidFill>
              </a:rPr>
              <a:t>: </a:t>
            </a:r>
            <a:r>
              <a:rPr lang="en-US" sz="1600" dirty="0" err="1" smtClean="0">
                <a:solidFill>
                  <a:schemeClr val="bg1"/>
                </a:solidFill>
              </a:rPr>
              <a:t>Rp</a:t>
            </a:r>
            <a:r>
              <a:rPr lang="en-US" sz="1600" dirty="0" smtClean="0">
                <a:solidFill>
                  <a:schemeClr val="bg1"/>
                </a:solidFill>
              </a:rPr>
              <a:t>. 1,8 M</a:t>
            </a:r>
          </a:p>
          <a:p>
            <a:r>
              <a:rPr lang="en-US" sz="1600" dirty="0" err="1" smtClean="0">
                <a:solidFill>
                  <a:schemeClr val="bg1"/>
                </a:solidFill>
              </a:rPr>
              <a:t>TENAGA</a:t>
            </a:r>
            <a:r>
              <a:rPr lang="en-US" sz="1600" dirty="0" smtClean="0">
                <a:solidFill>
                  <a:schemeClr val="bg1"/>
                </a:solidFill>
              </a:rPr>
              <a:t> </a:t>
            </a:r>
            <a:r>
              <a:rPr lang="en-US" sz="1600" dirty="0" err="1" smtClean="0">
                <a:solidFill>
                  <a:schemeClr val="bg1"/>
                </a:solidFill>
              </a:rPr>
              <a:t>KERJA</a:t>
            </a:r>
            <a:r>
              <a:rPr lang="en-US" sz="1600" dirty="0" smtClean="0">
                <a:solidFill>
                  <a:schemeClr val="bg1"/>
                </a:solidFill>
              </a:rPr>
              <a:t> = 300 org</a:t>
            </a:r>
          </a:p>
          <a:p>
            <a:r>
              <a:rPr lang="en-US" sz="1600" dirty="0" err="1" smtClean="0">
                <a:solidFill>
                  <a:schemeClr val="bg1"/>
                </a:solidFill>
              </a:rPr>
              <a:t>KEUNTUNGAN</a:t>
            </a:r>
            <a:r>
              <a:rPr lang="en-US" sz="1600" dirty="0" smtClean="0">
                <a:solidFill>
                  <a:schemeClr val="bg1"/>
                </a:solidFill>
              </a:rPr>
              <a:t> </a:t>
            </a:r>
            <a:r>
              <a:rPr lang="en-US" sz="1600" dirty="0" err="1" smtClean="0">
                <a:solidFill>
                  <a:schemeClr val="bg1"/>
                </a:solidFill>
              </a:rPr>
              <a:t>Rp</a:t>
            </a:r>
            <a:r>
              <a:rPr lang="en-US" sz="1600" dirty="0" smtClean="0">
                <a:solidFill>
                  <a:schemeClr val="bg1"/>
                </a:solidFill>
              </a:rPr>
              <a:t>.  195 </a:t>
            </a:r>
            <a:r>
              <a:rPr lang="en-US" sz="1600" dirty="0" err="1" smtClean="0">
                <a:solidFill>
                  <a:schemeClr val="bg1"/>
                </a:solidFill>
              </a:rPr>
              <a:t>jt</a:t>
            </a:r>
            <a:endParaRPr lang="en-US" sz="1600" dirty="0">
              <a:solidFill>
                <a:schemeClr val="bg1"/>
              </a:solidFill>
            </a:endParaRPr>
          </a:p>
        </p:txBody>
      </p:sp>
      <p:sp>
        <p:nvSpPr>
          <p:cNvPr id="18" name="TextBox 17"/>
          <p:cNvSpPr txBox="1"/>
          <p:nvPr/>
        </p:nvSpPr>
        <p:spPr>
          <a:xfrm>
            <a:off x="2071670" y="5072074"/>
            <a:ext cx="2357454" cy="861774"/>
          </a:xfrm>
          <a:prstGeom prst="rect">
            <a:avLst/>
          </a:prstGeom>
          <a:noFill/>
          <a:ln>
            <a:solidFill>
              <a:schemeClr val="accent1"/>
            </a:solidFill>
          </a:ln>
        </p:spPr>
        <p:txBody>
          <a:bodyPr wrap="square" rtlCol="0">
            <a:spAutoFit/>
          </a:bodyPr>
          <a:lstStyle/>
          <a:p>
            <a:r>
              <a:rPr lang="en-US" sz="1600" dirty="0" err="1" smtClean="0">
                <a:solidFill>
                  <a:schemeClr val="bg1"/>
                </a:solidFill>
              </a:rPr>
              <a:t>INVESTASI</a:t>
            </a:r>
            <a:r>
              <a:rPr lang="en-US" sz="1600" dirty="0" smtClean="0">
                <a:solidFill>
                  <a:schemeClr val="bg1"/>
                </a:solidFill>
              </a:rPr>
              <a:t>: </a:t>
            </a:r>
            <a:r>
              <a:rPr lang="en-US" sz="1600" dirty="0" err="1" smtClean="0">
                <a:solidFill>
                  <a:schemeClr val="bg1"/>
                </a:solidFill>
              </a:rPr>
              <a:t>Rp</a:t>
            </a:r>
            <a:r>
              <a:rPr lang="en-US" sz="1600" dirty="0" smtClean="0">
                <a:solidFill>
                  <a:schemeClr val="bg1"/>
                </a:solidFill>
              </a:rPr>
              <a:t>. 14 M</a:t>
            </a:r>
          </a:p>
          <a:p>
            <a:r>
              <a:rPr lang="en-US" sz="1600" dirty="0" err="1" smtClean="0">
                <a:solidFill>
                  <a:schemeClr val="bg1"/>
                </a:solidFill>
              </a:rPr>
              <a:t>TENAGA</a:t>
            </a:r>
            <a:r>
              <a:rPr lang="en-US" sz="1600" dirty="0" smtClean="0">
                <a:solidFill>
                  <a:schemeClr val="bg1"/>
                </a:solidFill>
              </a:rPr>
              <a:t> </a:t>
            </a:r>
            <a:r>
              <a:rPr lang="en-US" sz="1600" dirty="0" err="1" smtClean="0">
                <a:solidFill>
                  <a:schemeClr val="bg1"/>
                </a:solidFill>
              </a:rPr>
              <a:t>KERJA</a:t>
            </a:r>
            <a:r>
              <a:rPr lang="en-US" sz="1600" dirty="0" smtClean="0">
                <a:solidFill>
                  <a:schemeClr val="bg1"/>
                </a:solidFill>
              </a:rPr>
              <a:t> = 150 org</a:t>
            </a:r>
          </a:p>
          <a:p>
            <a:r>
              <a:rPr lang="en-US" sz="1600" dirty="0" err="1" smtClean="0">
                <a:solidFill>
                  <a:schemeClr val="bg1"/>
                </a:solidFill>
              </a:rPr>
              <a:t>KEUNTUNGAN</a:t>
            </a:r>
            <a:r>
              <a:rPr lang="en-US" sz="1600" dirty="0" smtClean="0">
                <a:solidFill>
                  <a:schemeClr val="bg1"/>
                </a:solidFill>
              </a:rPr>
              <a:t> </a:t>
            </a:r>
            <a:r>
              <a:rPr lang="en-US" sz="1600" dirty="0" err="1" smtClean="0">
                <a:solidFill>
                  <a:schemeClr val="bg1"/>
                </a:solidFill>
              </a:rPr>
              <a:t>Rp</a:t>
            </a:r>
            <a:r>
              <a:rPr lang="en-US" sz="1600" dirty="0" smtClean="0">
                <a:solidFill>
                  <a:schemeClr val="bg1"/>
                </a:solidFill>
              </a:rPr>
              <a:t>.  1,9 M</a:t>
            </a:r>
            <a:endParaRPr lang="en-US" sz="1600" dirty="0">
              <a:solidFill>
                <a:schemeClr val="bg1"/>
              </a:solidFill>
            </a:endParaRPr>
          </a:p>
        </p:txBody>
      </p:sp>
      <p:sp>
        <p:nvSpPr>
          <p:cNvPr id="20" name="Down Arrow 19"/>
          <p:cNvSpPr/>
          <p:nvPr/>
        </p:nvSpPr>
        <p:spPr>
          <a:xfrm>
            <a:off x="785786" y="2143116"/>
            <a:ext cx="428628" cy="2857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85786" y="3429000"/>
            <a:ext cx="428628" cy="2857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57224" y="4714884"/>
            <a:ext cx="428628" cy="2857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13424" y="1071546"/>
            <a:ext cx="1428760" cy="857256"/>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ysClr val="windowText" lastClr="000000"/>
                </a:solidFill>
              </a:rPr>
              <a:t>PRODUKSI LARVA</a:t>
            </a:r>
            <a:endParaRPr lang="en-US" sz="1400" b="1" dirty="0">
              <a:solidFill>
                <a:sysClr val="windowText" lastClr="000000"/>
              </a:solidFill>
            </a:endParaRPr>
          </a:p>
        </p:txBody>
      </p:sp>
      <p:sp>
        <p:nvSpPr>
          <p:cNvPr id="16" name="Rectangle 15"/>
          <p:cNvSpPr/>
          <p:nvPr/>
        </p:nvSpPr>
        <p:spPr>
          <a:xfrm>
            <a:off x="4857752" y="2571744"/>
            <a:ext cx="1500198" cy="857256"/>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PRODUKSI BENIH 1 Inc</a:t>
            </a:r>
            <a:endParaRPr lang="en-US" sz="1600" dirty="0"/>
          </a:p>
        </p:txBody>
      </p:sp>
      <p:sp>
        <p:nvSpPr>
          <p:cNvPr id="19" name="Rectangle 18"/>
          <p:cNvSpPr/>
          <p:nvPr/>
        </p:nvSpPr>
        <p:spPr>
          <a:xfrm>
            <a:off x="4857752" y="4000504"/>
            <a:ext cx="1571636" cy="857256"/>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PRODUKSI BENIH 2 Inc</a:t>
            </a:r>
            <a:endParaRPr lang="en-US" sz="1600" dirty="0">
              <a:solidFill>
                <a:schemeClr val="tx1"/>
              </a:solidFill>
            </a:endParaRPr>
          </a:p>
        </p:txBody>
      </p:sp>
      <p:sp>
        <p:nvSpPr>
          <p:cNvPr id="23" name="Rectangle 22"/>
          <p:cNvSpPr/>
          <p:nvPr/>
        </p:nvSpPr>
        <p:spPr>
          <a:xfrm>
            <a:off x="4857752" y="5429264"/>
            <a:ext cx="1571636" cy="928694"/>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PEMBESARAN</a:t>
            </a:r>
            <a:endParaRPr lang="en-US" sz="1600" dirty="0"/>
          </a:p>
        </p:txBody>
      </p:sp>
      <p:sp>
        <p:nvSpPr>
          <p:cNvPr id="24" name="Down Arrow 23"/>
          <p:cNvSpPr/>
          <p:nvPr/>
        </p:nvSpPr>
        <p:spPr>
          <a:xfrm>
            <a:off x="5357818" y="2000240"/>
            <a:ext cx="428628" cy="5000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5357818" y="3571876"/>
            <a:ext cx="428628" cy="2857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5429256" y="5072074"/>
            <a:ext cx="428628" cy="2857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5720" y="142852"/>
            <a:ext cx="4143404" cy="646331"/>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b="1" dirty="0" err="1" smtClean="0"/>
              <a:t>RANTAI</a:t>
            </a:r>
            <a:r>
              <a:rPr lang="en-US" b="1" dirty="0" smtClean="0"/>
              <a:t> </a:t>
            </a:r>
            <a:r>
              <a:rPr lang="en-US" b="1" dirty="0" err="1" smtClean="0"/>
              <a:t>PRODUKSI</a:t>
            </a:r>
            <a:r>
              <a:rPr lang="en-US" b="1" dirty="0" smtClean="0"/>
              <a:t> </a:t>
            </a:r>
            <a:r>
              <a:rPr lang="en-US" b="1" dirty="0" err="1" smtClean="0"/>
              <a:t>PERBENIHAN</a:t>
            </a:r>
            <a:r>
              <a:rPr lang="en-US" b="1" dirty="0" smtClean="0"/>
              <a:t> </a:t>
            </a:r>
            <a:r>
              <a:rPr lang="en-US" b="1" dirty="0" err="1" smtClean="0"/>
              <a:t>IKAN</a:t>
            </a:r>
            <a:r>
              <a:rPr lang="en-US" b="1" dirty="0" smtClean="0"/>
              <a:t> </a:t>
            </a:r>
          </a:p>
          <a:p>
            <a:pPr algn="ctr"/>
            <a:r>
              <a:rPr lang="en-US" b="1" dirty="0" smtClean="0"/>
              <a:t>NILA NIRWANA</a:t>
            </a:r>
            <a:r>
              <a:rPr lang="id-ID" b="1" dirty="0" smtClean="0"/>
              <a:t> PER TAHUN</a:t>
            </a:r>
            <a:endParaRPr lang="en-US" b="1" dirty="0"/>
          </a:p>
        </p:txBody>
      </p:sp>
      <p:sp>
        <p:nvSpPr>
          <p:cNvPr id="28" name="TextBox 27"/>
          <p:cNvSpPr txBox="1"/>
          <p:nvPr/>
        </p:nvSpPr>
        <p:spPr>
          <a:xfrm>
            <a:off x="6500826" y="1000108"/>
            <a:ext cx="2357454" cy="1323439"/>
          </a:xfrm>
          <a:prstGeom prst="rect">
            <a:avLst/>
          </a:prstGeom>
          <a:solidFill>
            <a:schemeClr val="tx1"/>
          </a:solidFill>
          <a:ln>
            <a:solidFill>
              <a:schemeClr val="bg1"/>
            </a:solidFill>
          </a:ln>
        </p:spPr>
        <p:txBody>
          <a:bodyPr wrap="square" rtlCol="0">
            <a:spAutoFit/>
          </a:bodyPr>
          <a:lstStyle/>
          <a:p>
            <a:r>
              <a:rPr lang="en-US" sz="1600" dirty="0" err="1" smtClean="0">
                <a:solidFill>
                  <a:schemeClr val="bg1"/>
                </a:solidFill>
              </a:rPr>
              <a:t>PRODUKSI</a:t>
            </a:r>
            <a:r>
              <a:rPr lang="en-US" sz="1600" dirty="0" smtClean="0">
                <a:solidFill>
                  <a:schemeClr val="bg1"/>
                </a:solidFill>
              </a:rPr>
              <a:t>: 72 </a:t>
            </a:r>
            <a:r>
              <a:rPr lang="en-US" sz="1600" dirty="0" err="1" smtClean="0">
                <a:solidFill>
                  <a:schemeClr val="bg1"/>
                </a:solidFill>
              </a:rPr>
              <a:t>juta</a:t>
            </a:r>
            <a:r>
              <a:rPr lang="en-US" sz="1600" dirty="0" smtClean="0">
                <a:solidFill>
                  <a:schemeClr val="bg1"/>
                </a:solidFill>
              </a:rPr>
              <a:t> </a:t>
            </a:r>
            <a:r>
              <a:rPr lang="en-US" sz="1600" dirty="0" err="1" smtClean="0">
                <a:solidFill>
                  <a:schemeClr val="bg1"/>
                </a:solidFill>
              </a:rPr>
              <a:t>ekor</a:t>
            </a:r>
            <a:r>
              <a:rPr lang="en-US" sz="1600" dirty="0" smtClean="0">
                <a:solidFill>
                  <a:schemeClr val="bg1"/>
                </a:solidFill>
              </a:rPr>
              <a:t>/kg/</a:t>
            </a:r>
            <a:r>
              <a:rPr lang="en-US" sz="1600" dirty="0" err="1" smtClean="0">
                <a:solidFill>
                  <a:schemeClr val="bg1"/>
                </a:solidFill>
              </a:rPr>
              <a:t>tahun</a:t>
            </a:r>
            <a:endParaRPr lang="en-US" sz="1600" dirty="0" smtClean="0">
              <a:solidFill>
                <a:schemeClr val="bg1"/>
              </a:solidFill>
            </a:endParaRPr>
          </a:p>
          <a:p>
            <a:r>
              <a:rPr lang="en-US" sz="1600" dirty="0" err="1" smtClean="0">
                <a:solidFill>
                  <a:schemeClr val="bg1"/>
                </a:solidFill>
              </a:rPr>
              <a:t>TENAGA</a:t>
            </a:r>
            <a:r>
              <a:rPr lang="en-US" sz="1600" dirty="0" smtClean="0">
                <a:solidFill>
                  <a:schemeClr val="bg1"/>
                </a:solidFill>
              </a:rPr>
              <a:t> </a:t>
            </a:r>
            <a:r>
              <a:rPr lang="en-US" sz="1600" dirty="0" err="1" smtClean="0">
                <a:solidFill>
                  <a:schemeClr val="bg1"/>
                </a:solidFill>
              </a:rPr>
              <a:t>KERJA</a:t>
            </a:r>
            <a:r>
              <a:rPr lang="en-US" sz="1600" dirty="0" smtClean="0">
                <a:solidFill>
                  <a:schemeClr val="bg1"/>
                </a:solidFill>
              </a:rPr>
              <a:t> = 32 org</a:t>
            </a:r>
          </a:p>
          <a:p>
            <a:r>
              <a:rPr lang="en-US" sz="1600" dirty="0" smtClean="0">
                <a:solidFill>
                  <a:schemeClr val="bg1"/>
                </a:solidFill>
              </a:rPr>
              <a:t>TOTAL </a:t>
            </a:r>
            <a:r>
              <a:rPr lang="en-US" sz="1600" dirty="0" err="1" smtClean="0">
                <a:solidFill>
                  <a:schemeClr val="bg1"/>
                </a:solidFill>
              </a:rPr>
              <a:t>PENERIMAAN</a:t>
            </a:r>
            <a:r>
              <a:rPr lang="en-US" sz="1600" dirty="0" smtClean="0">
                <a:solidFill>
                  <a:schemeClr val="bg1"/>
                </a:solidFill>
              </a:rPr>
              <a:t> </a:t>
            </a:r>
            <a:r>
              <a:rPr lang="en-US" sz="1600" dirty="0" err="1" smtClean="0">
                <a:solidFill>
                  <a:schemeClr val="bg1"/>
                </a:solidFill>
              </a:rPr>
              <a:t>Rp</a:t>
            </a:r>
            <a:r>
              <a:rPr lang="en-US" sz="1600" dirty="0" smtClean="0">
                <a:solidFill>
                  <a:schemeClr val="bg1"/>
                </a:solidFill>
              </a:rPr>
              <a:t>. 360 </a:t>
            </a:r>
            <a:r>
              <a:rPr lang="en-US" sz="1600" dirty="0" err="1" smtClean="0">
                <a:solidFill>
                  <a:schemeClr val="bg1"/>
                </a:solidFill>
              </a:rPr>
              <a:t>jt</a:t>
            </a:r>
            <a:endParaRPr lang="en-US" sz="1600" dirty="0">
              <a:solidFill>
                <a:schemeClr val="bg1"/>
              </a:solidFill>
            </a:endParaRPr>
          </a:p>
        </p:txBody>
      </p:sp>
      <p:sp>
        <p:nvSpPr>
          <p:cNvPr id="32" name="TextBox 31"/>
          <p:cNvSpPr txBox="1"/>
          <p:nvPr/>
        </p:nvSpPr>
        <p:spPr>
          <a:xfrm>
            <a:off x="6500826" y="2534189"/>
            <a:ext cx="2357454" cy="1323439"/>
          </a:xfrm>
          <a:prstGeom prst="rect">
            <a:avLst/>
          </a:prstGeom>
          <a:solidFill>
            <a:schemeClr val="tx1"/>
          </a:solidFill>
          <a:ln>
            <a:solidFill>
              <a:schemeClr val="bg1"/>
            </a:solidFill>
          </a:ln>
        </p:spPr>
        <p:txBody>
          <a:bodyPr wrap="square" rtlCol="0">
            <a:spAutoFit/>
          </a:bodyPr>
          <a:lstStyle/>
          <a:p>
            <a:r>
              <a:rPr lang="en-US" sz="1600" dirty="0" err="1" smtClean="0">
                <a:solidFill>
                  <a:schemeClr val="bg1"/>
                </a:solidFill>
              </a:rPr>
              <a:t>PRODUKSI</a:t>
            </a:r>
            <a:r>
              <a:rPr lang="en-US" sz="1600" dirty="0" smtClean="0">
                <a:solidFill>
                  <a:schemeClr val="bg1"/>
                </a:solidFill>
              </a:rPr>
              <a:t>: 36 </a:t>
            </a:r>
            <a:r>
              <a:rPr lang="en-US" sz="1600" dirty="0" err="1" smtClean="0">
                <a:solidFill>
                  <a:schemeClr val="bg1"/>
                </a:solidFill>
              </a:rPr>
              <a:t>juta</a:t>
            </a:r>
            <a:r>
              <a:rPr lang="en-US" sz="1600" dirty="0" smtClean="0">
                <a:solidFill>
                  <a:schemeClr val="bg1"/>
                </a:solidFill>
              </a:rPr>
              <a:t> </a:t>
            </a:r>
            <a:r>
              <a:rPr lang="en-US" sz="1600" dirty="0" err="1" smtClean="0">
                <a:solidFill>
                  <a:schemeClr val="bg1"/>
                </a:solidFill>
              </a:rPr>
              <a:t>ekor</a:t>
            </a:r>
            <a:r>
              <a:rPr lang="en-US" sz="1600" dirty="0" smtClean="0">
                <a:solidFill>
                  <a:schemeClr val="bg1"/>
                </a:solidFill>
              </a:rPr>
              <a:t>/kg/</a:t>
            </a:r>
            <a:r>
              <a:rPr lang="en-US" sz="1600" dirty="0" err="1" smtClean="0">
                <a:solidFill>
                  <a:schemeClr val="bg1"/>
                </a:solidFill>
              </a:rPr>
              <a:t>tahun</a:t>
            </a:r>
            <a:endParaRPr lang="en-US" sz="1600" dirty="0" smtClean="0">
              <a:solidFill>
                <a:schemeClr val="bg1"/>
              </a:solidFill>
            </a:endParaRPr>
          </a:p>
          <a:p>
            <a:r>
              <a:rPr lang="en-US" sz="1600" dirty="0" err="1" smtClean="0">
                <a:solidFill>
                  <a:schemeClr val="bg1"/>
                </a:solidFill>
              </a:rPr>
              <a:t>TENAGA</a:t>
            </a:r>
            <a:r>
              <a:rPr lang="en-US" sz="1600" dirty="0" smtClean="0">
                <a:solidFill>
                  <a:schemeClr val="bg1"/>
                </a:solidFill>
              </a:rPr>
              <a:t> </a:t>
            </a:r>
            <a:r>
              <a:rPr lang="en-US" sz="1600" dirty="0" err="1" smtClean="0">
                <a:solidFill>
                  <a:schemeClr val="bg1"/>
                </a:solidFill>
              </a:rPr>
              <a:t>KERJA</a:t>
            </a:r>
            <a:r>
              <a:rPr lang="en-US" sz="1600" dirty="0" smtClean="0">
                <a:solidFill>
                  <a:schemeClr val="bg1"/>
                </a:solidFill>
              </a:rPr>
              <a:t> = 32 org</a:t>
            </a:r>
          </a:p>
          <a:p>
            <a:r>
              <a:rPr lang="en-US" sz="1600" dirty="0" smtClean="0">
                <a:solidFill>
                  <a:schemeClr val="bg1"/>
                </a:solidFill>
              </a:rPr>
              <a:t>TOTAL </a:t>
            </a:r>
            <a:r>
              <a:rPr lang="en-US" sz="1600" dirty="0" err="1" smtClean="0">
                <a:solidFill>
                  <a:schemeClr val="bg1"/>
                </a:solidFill>
              </a:rPr>
              <a:t>PENERIMAAN</a:t>
            </a:r>
            <a:r>
              <a:rPr lang="en-US" sz="1600" dirty="0" smtClean="0">
                <a:solidFill>
                  <a:schemeClr val="bg1"/>
                </a:solidFill>
              </a:rPr>
              <a:t> </a:t>
            </a:r>
            <a:r>
              <a:rPr lang="en-US" sz="1600" dirty="0" err="1" smtClean="0">
                <a:solidFill>
                  <a:schemeClr val="bg1"/>
                </a:solidFill>
              </a:rPr>
              <a:t>Rp</a:t>
            </a:r>
            <a:r>
              <a:rPr lang="en-US" sz="1600" dirty="0" smtClean="0">
                <a:solidFill>
                  <a:schemeClr val="bg1"/>
                </a:solidFill>
              </a:rPr>
              <a:t>. 3,2 M </a:t>
            </a:r>
            <a:r>
              <a:rPr lang="en-US" sz="1600" dirty="0" err="1" smtClean="0">
                <a:solidFill>
                  <a:schemeClr val="bg1"/>
                </a:solidFill>
              </a:rPr>
              <a:t>jt</a:t>
            </a:r>
            <a:endParaRPr lang="en-US" sz="1600" dirty="0">
              <a:solidFill>
                <a:schemeClr val="bg1"/>
              </a:solidFill>
            </a:endParaRPr>
          </a:p>
        </p:txBody>
      </p:sp>
      <p:sp>
        <p:nvSpPr>
          <p:cNvPr id="33" name="TextBox 32"/>
          <p:cNvSpPr txBox="1"/>
          <p:nvPr/>
        </p:nvSpPr>
        <p:spPr>
          <a:xfrm>
            <a:off x="6500826" y="3962949"/>
            <a:ext cx="2357454" cy="1323439"/>
          </a:xfrm>
          <a:prstGeom prst="rect">
            <a:avLst/>
          </a:prstGeom>
          <a:solidFill>
            <a:schemeClr val="tx1"/>
          </a:solidFill>
          <a:ln>
            <a:solidFill>
              <a:schemeClr val="bg1"/>
            </a:solidFill>
          </a:ln>
        </p:spPr>
        <p:txBody>
          <a:bodyPr wrap="square" rtlCol="0">
            <a:spAutoFit/>
          </a:bodyPr>
          <a:lstStyle/>
          <a:p>
            <a:r>
              <a:rPr lang="en-US" sz="1600" dirty="0" err="1" smtClean="0">
                <a:solidFill>
                  <a:schemeClr val="bg1"/>
                </a:solidFill>
              </a:rPr>
              <a:t>PRODUKSI</a:t>
            </a:r>
            <a:r>
              <a:rPr lang="en-US" sz="1600" dirty="0" smtClean="0">
                <a:solidFill>
                  <a:schemeClr val="bg1"/>
                </a:solidFill>
              </a:rPr>
              <a:t>: 33,5 </a:t>
            </a:r>
            <a:r>
              <a:rPr lang="en-US" sz="1600" dirty="0" err="1" smtClean="0">
                <a:solidFill>
                  <a:schemeClr val="bg1"/>
                </a:solidFill>
              </a:rPr>
              <a:t>juta</a:t>
            </a:r>
            <a:r>
              <a:rPr lang="en-US" sz="1600" dirty="0" smtClean="0">
                <a:solidFill>
                  <a:schemeClr val="bg1"/>
                </a:solidFill>
              </a:rPr>
              <a:t> </a:t>
            </a:r>
            <a:r>
              <a:rPr lang="en-US" sz="1600" dirty="0" err="1" smtClean="0">
                <a:solidFill>
                  <a:schemeClr val="bg1"/>
                </a:solidFill>
              </a:rPr>
              <a:t>ekor</a:t>
            </a:r>
            <a:r>
              <a:rPr lang="en-US" sz="1600" dirty="0" smtClean="0">
                <a:solidFill>
                  <a:schemeClr val="bg1"/>
                </a:solidFill>
              </a:rPr>
              <a:t>/kg/</a:t>
            </a:r>
            <a:r>
              <a:rPr lang="en-US" sz="1600" dirty="0" err="1" smtClean="0">
                <a:solidFill>
                  <a:schemeClr val="bg1"/>
                </a:solidFill>
              </a:rPr>
              <a:t>tahun</a:t>
            </a:r>
            <a:endParaRPr lang="en-US" sz="1600" dirty="0" smtClean="0">
              <a:solidFill>
                <a:schemeClr val="bg1"/>
              </a:solidFill>
            </a:endParaRPr>
          </a:p>
          <a:p>
            <a:r>
              <a:rPr lang="en-US" sz="1600" dirty="0" err="1" smtClean="0">
                <a:solidFill>
                  <a:schemeClr val="bg1"/>
                </a:solidFill>
              </a:rPr>
              <a:t>TENAGA</a:t>
            </a:r>
            <a:r>
              <a:rPr lang="en-US" sz="1600" dirty="0" smtClean="0">
                <a:solidFill>
                  <a:schemeClr val="bg1"/>
                </a:solidFill>
              </a:rPr>
              <a:t> </a:t>
            </a:r>
            <a:r>
              <a:rPr lang="en-US" sz="1600" dirty="0" err="1" smtClean="0">
                <a:solidFill>
                  <a:schemeClr val="bg1"/>
                </a:solidFill>
              </a:rPr>
              <a:t>KERJA</a:t>
            </a:r>
            <a:r>
              <a:rPr lang="en-US" sz="1600" dirty="0" smtClean="0">
                <a:solidFill>
                  <a:schemeClr val="bg1"/>
                </a:solidFill>
              </a:rPr>
              <a:t> = 200 org</a:t>
            </a:r>
          </a:p>
          <a:p>
            <a:r>
              <a:rPr lang="en-US" sz="1600" dirty="0" smtClean="0">
                <a:solidFill>
                  <a:schemeClr val="bg1"/>
                </a:solidFill>
              </a:rPr>
              <a:t>TOTAL PENERIMAAN </a:t>
            </a:r>
            <a:endParaRPr lang="id-ID" sz="1600" dirty="0" smtClean="0">
              <a:solidFill>
                <a:schemeClr val="bg1"/>
              </a:solidFill>
            </a:endParaRPr>
          </a:p>
          <a:p>
            <a:r>
              <a:rPr lang="en-US" sz="1600" dirty="0" err="1" smtClean="0">
                <a:solidFill>
                  <a:schemeClr val="bg1"/>
                </a:solidFill>
              </a:rPr>
              <a:t>Rp</a:t>
            </a:r>
            <a:r>
              <a:rPr lang="en-US" sz="1600" dirty="0" smtClean="0">
                <a:solidFill>
                  <a:schemeClr val="bg1"/>
                </a:solidFill>
              </a:rPr>
              <a:t>. 4,69 M </a:t>
            </a:r>
            <a:r>
              <a:rPr lang="en-US" sz="1600" dirty="0" err="1" smtClean="0">
                <a:solidFill>
                  <a:schemeClr val="bg1"/>
                </a:solidFill>
              </a:rPr>
              <a:t>jt</a:t>
            </a:r>
            <a:endParaRPr lang="en-US" sz="1600" dirty="0">
              <a:solidFill>
                <a:schemeClr val="bg1"/>
              </a:solidFill>
            </a:endParaRPr>
          </a:p>
        </p:txBody>
      </p:sp>
      <p:sp>
        <p:nvSpPr>
          <p:cNvPr id="34" name="TextBox 33"/>
          <p:cNvSpPr txBox="1"/>
          <p:nvPr/>
        </p:nvSpPr>
        <p:spPr>
          <a:xfrm>
            <a:off x="6500826" y="5391709"/>
            <a:ext cx="2357454" cy="1169551"/>
          </a:xfrm>
          <a:prstGeom prst="rect">
            <a:avLst/>
          </a:prstGeom>
          <a:solidFill>
            <a:schemeClr val="tx1"/>
          </a:solidFill>
          <a:ln>
            <a:solidFill>
              <a:schemeClr val="bg1"/>
            </a:solidFill>
          </a:ln>
        </p:spPr>
        <p:txBody>
          <a:bodyPr wrap="square" rtlCol="0">
            <a:spAutoFit/>
          </a:bodyPr>
          <a:lstStyle/>
          <a:p>
            <a:r>
              <a:rPr lang="en-US" sz="1400" dirty="0" err="1" smtClean="0">
                <a:solidFill>
                  <a:schemeClr val="bg1"/>
                </a:solidFill>
              </a:rPr>
              <a:t>PRODUKSI</a:t>
            </a:r>
            <a:r>
              <a:rPr lang="en-US" sz="1400" dirty="0" smtClean="0">
                <a:solidFill>
                  <a:schemeClr val="bg1"/>
                </a:solidFill>
              </a:rPr>
              <a:t>: 11,7 </a:t>
            </a:r>
            <a:r>
              <a:rPr lang="en-US" sz="1400" dirty="0" err="1" smtClean="0">
                <a:solidFill>
                  <a:schemeClr val="bg1"/>
                </a:solidFill>
              </a:rPr>
              <a:t>juta</a:t>
            </a:r>
            <a:r>
              <a:rPr lang="en-US" sz="1400" dirty="0" smtClean="0">
                <a:solidFill>
                  <a:schemeClr val="bg1"/>
                </a:solidFill>
              </a:rPr>
              <a:t> </a:t>
            </a:r>
            <a:r>
              <a:rPr lang="en-US" sz="1400" dirty="0" err="1" smtClean="0">
                <a:solidFill>
                  <a:schemeClr val="bg1"/>
                </a:solidFill>
              </a:rPr>
              <a:t>ekor</a:t>
            </a:r>
            <a:r>
              <a:rPr lang="en-US" sz="1400" dirty="0" smtClean="0">
                <a:solidFill>
                  <a:schemeClr val="bg1"/>
                </a:solidFill>
              </a:rPr>
              <a:t>/kg/</a:t>
            </a:r>
            <a:r>
              <a:rPr lang="en-US" sz="1400" dirty="0" err="1" smtClean="0">
                <a:solidFill>
                  <a:schemeClr val="bg1"/>
                </a:solidFill>
              </a:rPr>
              <a:t>tahun</a:t>
            </a:r>
            <a:endParaRPr lang="en-US" sz="1400" dirty="0" smtClean="0">
              <a:solidFill>
                <a:schemeClr val="bg1"/>
              </a:solidFill>
            </a:endParaRPr>
          </a:p>
          <a:p>
            <a:r>
              <a:rPr lang="en-US" sz="1400" dirty="0" smtClean="0">
                <a:solidFill>
                  <a:schemeClr val="bg1"/>
                </a:solidFill>
              </a:rPr>
              <a:t>TENAGA KERJA = 1</a:t>
            </a:r>
            <a:r>
              <a:rPr lang="id-ID" sz="1400" dirty="0" smtClean="0">
                <a:solidFill>
                  <a:schemeClr val="bg1"/>
                </a:solidFill>
              </a:rPr>
              <a:t>.</a:t>
            </a:r>
            <a:r>
              <a:rPr lang="en-US" sz="1400" dirty="0" smtClean="0">
                <a:solidFill>
                  <a:schemeClr val="bg1"/>
                </a:solidFill>
              </a:rPr>
              <a:t>344 org</a:t>
            </a:r>
          </a:p>
          <a:p>
            <a:r>
              <a:rPr lang="en-US" sz="1400" dirty="0" smtClean="0">
                <a:solidFill>
                  <a:schemeClr val="bg1"/>
                </a:solidFill>
              </a:rPr>
              <a:t>TOTAL </a:t>
            </a:r>
            <a:r>
              <a:rPr lang="en-US" sz="1400" dirty="0" err="1" smtClean="0">
                <a:solidFill>
                  <a:schemeClr val="bg1"/>
                </a:solidFill>
              </a:rPr>
              <a:t>PENERIMAAN</a:t>
            </a:r>
            <a:r>
              <a:rPr lang="en-US" sz="1400" dirty="0" smtClean="0">
                <a:solidFill>
                  <a:schemeClr val="bg1"/>
                </a:solidFill>
              </a:rPr>
              <a:t> </a:t>
            </a:r>
            <a:r>
              <a:rPr lang="en-US" sz="1400" dirty="0" err="1" smtClean="0">
                <a:solidFill>
                  <a:schemeClr val="bg1"/>
                </a:solidFill>
              </a:rPr>
              <a:t>Rp</a:t>
            </a:r>
            <a:r>
              <a:rPr lang="en-US" sz="1400" dirty="0" smtClean="0">
                <a:solidFill>
                  <a:schemeClr val="bg1"/>
                </a:solidFill>
              </a:rPr>
              <a:t>. 129 M </a:t>
            </a:r>
            <a:endParaRPr lang="en-US" sz="1400" dirty="0">
              <a:solidFill>
                <a:schemeClr val="bg1"/>
              </a:solidFill>
            </a:endParaRPr>
          </a:p>
        </p:txBody>
      </p:sp>
      <p:sp>
        <p:nvSpPr>
          <p:cNvPr id="35" name="TextBox 34"/>
          <p:cNvSpPr txBox="1"/>
          <p:nvPr/>
        </p:nvSpPr>
        <p:spPr>
          <a:xfrm>
            <a:off x="4929190" y="130710"/>
            <a:ext cx="4143404" cy="646331"/>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b="1" dirty="0" smtClean="0"/>
              <a:t>RANTAI PRODUKSI PERBENIHAN </a:t>
            </a:r>
            <a:endParaRPr lang="id-ID" b="1" dirty="0" smtClean="0"/>
          </a:p>
          <a:p>
            <a:pPr algn="ctr"/>
            <a:r>
              <a:rPr lang="id-ID" b="1" dirty="0" smtClean="0"/>
              <a:t>IKAN </a:t>
            </a:r>
            <a:r>
              <a:rPr lang="en-US" b="1" dirty="0" smtClean="0"/>
              <a:t>PATIN</a:t>
            </a:r>
            <a:r>
              <a:rPr lang="id-ID" b="1" dirty="0" smtClean="0"/>
              <a:t> PER TAHUN</a:t>
            </a:r>
            <a:endParaRPr lang="en-US" b="1" dirty="0"/>
          </a:p>
        </p:txBody>
      </p:sp>
    </p:spTree>
    <p:extLst>
      <p:ext uri="{BB962C8B-B14F-4D97-AF65-F5344CB8AC3E}">
        <p14:creationId xmlns:p14="http://schemas.microsoft.com/office/powerpoint/2010/main" val="385298448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357818" y="214290"/>
            <a:ext cx="3286148" cy="1477328"/>
          </a:xfrm>
          <a:prstGeom prst="rect">
            <a:avLst/>
          </a:prstGeom>
          <a:solidFill>
            <a:schemeClr val="accent6">
              <a:lumMod val="40000"/>
              <a:lumOff val="60000"/>
            </a:schemeClr>
          </a:solidFill>
        </p:spPr>
        <p:txBody>
          <a:bodyPr wrap="square" rtlCol="0">
            <a:spAutoFit/>
          </a:bodyPr>
          <a:lstStyle/>
          <a:p>
            <a:pPr algn="r"/>
            <a:r>
              <a:rPr lang="id-ID" b="1" dirty="0" smtClean="0"/>
              <a:t>MULTIPLIER EFECT </a:t>
            </a:r>
          </a:p>
          <a:p>
            <a:pPr algn="r"/>
            <a:r>
              <a:rPr lang="id-ID" b="1" dirty="0" smtClean="0"/>
              <a:t>PENGEMBANGAN SIDa PERBENIHAN IKAN PATIN DAN IKAN NILA TERHADAP PENUMBUHAN USAHA BARU</a:t>
            </a:r>
            <a:endParaRPr lang="id-ID" b="1" dirty="0"/>
          </a:p>
        </p:txBody>
      </p:sp>
      <p:grpSp>
        <p:nvGrpSpPr>
          <p:cNvPr id="34" name="Group 33"/>
          <p:cNvGrpSpPr/>
          <p:nvPr/>
        </p:nvGrpSpPr>
        <p:grpSpPr>
          <a:xfrm>
            <a:off x="4857752" y="2214554"/>
            <a:ext cx="4214842" cy="4071966"/>
            <a:chOff x="4857752" y="2214554"/>
            <a:chExt cx="4214842" cy="4071966"/>
          </a:xfrm>
        </p:grpSpPr>
        <p:sp>
          <p:nvSpPr>
            <p:cNvPr id="59" name="Oval 58"/>
            <p:cNvSpPr/>
            <p:nvPr/>
          </p:nvSpPr>
          <p:spPr>
            <a:xfrm>
              <a:off x="5357786" y="2714596"/>
              <a:ext cx="3214710" cy="32861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00" dirty="0" smtClean="0">
                <a:latin typeface="Arial" pitchFamily="34" charset="0"/>
                <a:cs typeface="Arial" pitchFamily="34" charset="0"/>
              </a:endParaRPr>
            </a:p>
            <a:p>
              <a:pPr algn="ctr"/>
              <a:r>
                <a:rPr lang="en-US" sz="1200" b="1" dirty="0" smtClean="0">
                  <a:latin typeface="Arial" pitchFamily="34" charset="0"/>
                  <a:cs typeface="Arial" pitchFamily="34" charset="0"/>
                </a:rPr>
                <a:t>KL</a:t>
              </a:r>
              <a:r>
                <a:rPr lang="id-ID" sz="1200" b="1" dirty="0" smtClean="0">
                  <a:latin typeface="Arial" pitchFamily="34" charset="0"/>
                  <a:cs typeface="Arial" pitchFamily="34" charset="0"/>
                </a:rPr>
                <a:t>A</a:t>
              </a:r>
              <a:r>
                <a:rPr lang="en-US" sz="1200" b="1" dirty="0" smtClean="0">
                  <a:latin typeface="Arial" pitchFamily="34" charset="0"/>
                  <a:cs typeface="Arial" pitchFamily="34" charset="0"/>
                </a:rPr>
                <a:t>STER /</a:t>
              </a:r>
              <a:endParaRPr lang="id-ID" sz="1200" b="1" dirty="0" smtClean="0">
                <a:latin typeface="Arial" pitchFamily="34" charset="0"/>
                <a:cs typeface="Arial" pitchFamily="34" charset="0"/>
              </a:endParaRPr>
            </a:p>
            <a:p>
              <a:pPr algn="ctr"/>
              <a:r>
                <a:rPr lang="en-US" sz="1200" b="1" dirty="0" smtClean="0">
                  <a:latin typeface="Arial" pitchFamily="34" charset="0"/>
                  <a:cs typeface="Arial" pitchFamily="34" charset="0"/>
                </a:rPr>
                <a:t>PERBENIHAN NILA NIRWANA</a:t>
              </a:r>
              <a:endParaRPr lang="en-US" sz="1200" b="1" dirty="0">
                <a:latin typeface="Arial" pitchFamily="34" charset="0"/>
                <a:cs typeface="Arial" pitchFamily="34" charset="0"/>
              </a:endParaRPr>
            </a:p>
          </p:txBody>
        </p:sp>
        <p:sp>
          <p:nvSpPr>
            <p:cNvPr id="60" name="Oval 59"/>
            <p:cNvSpPr/>
            <p:nvPr/>
          </p:nvSpPr>
          <p:spPr>
            <a:xfrm>
              <a:off x="7429520" y="2571744"/>
              <a:ext cx="1214446" cy="10001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 dirty="0" smtClean="0">
                  <a:solidFill>
                    <a:schemeClr val="tx1"/>
                  </a:solidFill>
                  <a:latin typeface="Arial" pitchFamily="34" charset="0"/>
                  <a:cs typeface="Arial" pitchFamily="34" charset="0"/>
                </a:rPr>
                <a:t>PRODUSEN LARVA (BPBAT) (50 org)</a:t>
              </a:r>
              <a:endParaRPr lang="en-US" sz="800" dirty="0">
                <a:solidFill>
                  <a:schemeClr val="tx1"/>
                </a:solidFill>
                <a:latin typeface="Arial" pitchFamily="34" charset="0"/>
                <a:cs typeface="Arial" pitchFamily="34" charset="0"/>
              </a:endParaRPr>
            </a:p>
          </p:txBody>
        </p:sp>
        <p:sp>
          <p:nvSpPr>
            <p:cNvPr id="61" name="Oval 60"/>
            <p:cNvSpPr/>
            <p:nvPr/>
          </p:nvSpPr>
          <p:spPr>
            <a:xfrm>
              <a:off x="6072198" y="5357826"/>
              <a:ext cx="1214446" cy="92869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Arial" pitchFamily="34" charset="0"/>
                  <a:cs typeface="Arial" pitchFamily="34" charset="0"/>
                </a:rPr>
                <a:t>PENYEDIA </a:t>
              </a:r>
              <a:r>
                <a:rPr lang="id-ID" sz="800" dirty="0" smtClean="0">
                  <a:latin typeface="Arial" pitchFamily="34" charset="0"/>
                  <a:cs typeface="Arial" pitchFamily="34" charset="0"/>
                </a:rPr>
                <a:t>ALAT &amp; OBAT)</a:t>
              </a:r>
            </a:p>
            <a:p>
              <a:pPr algn="ctr"/>
              <a:r>
                <a:rPr lang="id-ID" sz="800" dirty="0" smtClean="0">
                  <a:latin typeface="Arial" pitchFamily="34" charset="0"/>
                  <a:cs typeface="Arial" pitchFamily="34" charset="0"/>
                </a:rPr>
                <a:t>(2  agen)</a:t>
              </a:r>
              <a:endParaRPr lang="en-US" sz="800" dirty="0">
                <a:latin typeface="Arial" pitchFamily="34" charset="0"/>
                <a:cs typeface="Arial" pitchFamily="34" charset="0"/>
              </a:endParaRPr>
            </a:p>
          </p:txBody>
        </p:sp>
        <p:sp>
          <p:nvSpPr>
            <p:cNvPr id="62" name="Oval 61"/>
            <p:cNvSpPr/>
            <p:nvPr/>
          </p:nvSpPr>
          <p:spPr>
            <a:xfrm>
              <a:off x="5286380" y="2428844"/>
              <a:ext cx="1214446" cy="85728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Arial" pitchFamily="34" charset="0"/>
                  <a:cs typeface="Arial" pitchFamily="34" charset="0"/>
                </a:rPr>
                <a:t>PENDEDER II</a:t>
              </a:r>
              <a:r>
                <a:rPr lang="id-ID" sz="800" dirty="0" smtClean="0">
                  <a:latin typeface="Arial" pitchFamily="34" charset="0"/>
                  <a:cs typeface="Arial" pitchFamily="34" charset="0"/>
                </a:rPr>
                <a:t> (300 org)</a:t>
              </a:r>
              <a:endParaRPr lang="en-US" sz="800" dirty="0">
                <a:latin typeface="Arial" pitchFamily="34" charset="0"/>
                <a:cs typeface="Arial" pitchFamily="34" charset="0"/>
              </a:endParaRPr>
            </a:p>
          </p:txBody>
        </p:sp>
        <p:sp>
          <p:nvSpPr>
            <p:cNvPr id="63" name="Oval 62"/>
            <p:cNvSpPr/>
            <p:nvPr/>
          </p:nvSpPr>
          <p:spPr>
            <a:xfrm>
              <a:off x="4929190" y="4071942"/>
              <a:ext cx="1214446" cy="85728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Arial" pitchFamily="34" charset="0"/>
                  <a:cs typeface="Arial" pitchFamily="34" charset="0"/>
                </a:rPr>
                <a:t>PEMBESAR</a:t>
              </a:r>
              <a:endParaRPr lang="id-ID" sz="800" dirty="0" smtClean="0">
                <a:latin typeface="Arial" pitchFamily="34" charset="0"/>
                <a:cs typeface="Arial" pitchFamily="34" charset="0"/>
              </a:endParaRPr>
            </a:p>
            <a:p>
              <a:pPr algn="ctr"/>
              <a:endParaRPr lang="en-US" sz="800" dirty="0">
                <a:latin typeface="Arial" pitchFamily="34" charset="0"/>
                <a:cs typeface="Arial" pitchFamily="34" charset="0"/>
              </a:endParaRPr>
            </a:p>
          </p:txBody>
        </p:sp>
        <p:sp>
          <p:nvSpPr>
            <p:cNvPr id="64" name="Oval 63"/>
            <p:cNvSpPr/>
            <p:nvPr/>
          </p:nvSpPr>
          <p:spPr>
            <a:xfrm>
              <a:off x="5072066" y="4857760"/>
              <a:ext cx="1214446" cy="100013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Arial" pitchFamily="34" charset="0"/>
                  <a:cs typeface="Arial" pitchFamily="34" charset="0"/>
                </a:rPr>
                <a:t>PENYEDIA PAKAN</a:t>
              </a:r>
              <a:endParaRPr lang="id-ID" sz="800" dirty="0" smtClean="0">
                <a:latin typeface="Arial" pitchFamily="34" charset="0"/>
                <a:cs typeface="Arial" pitchFamily="34" charset="0"/>
              </a:endParaRPr>
            </a:p>
            <a:p>
              <a:pPr algn="ctr"/>
              <a:r>
                <a:rPr lang="id-ID" sz="800" dirty="0" smtClean="0">
                  <a:latin typeface="Arial" pitchFamily="34" charset="0"/>
                  <a:cs typeface="Arial" pitchFamily="34" charset="0"/>
                </a:rPr>
                <a:t>2  (agen)</a:t>
              </a:r>
              <a:endParaRPr lang="en-US" sz="800" dirty="0">
                <a:latin typeface="Arial" pitchFamily="34" charset="0"/>
                <a:cs typeface="Arial" pitchFamily="34" charset="0"/>
              </a:endParaRPr>
            </a:p>
          </p:txBody>
        </p:sp>
        <p:sp>
          <p:nvSpPr>
            <p:cNvPr id="65" name="Oval 64"/>
            <p:cNvSpPr/>
            <p:nvPr/>
          </p:nvSpPr>
          <p:spPr>
            <a:xfrm>
              <a:off x="7143768" y="5214950"/>
              <a:ext cx="1214446" cy="92869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Arial" pitchFamily="34" charset="0"/>
                  <a:cs typeface="Arial" pitchFamily="34" charset="0"/>
                </a:rPr>
                <a:t>PENYEDIA </a:t>
              </a:r>
              <a:r>
                <a:rPr lang="id-ID" sz="800" dirty="0" smtClean="0">
                  <a:latin typeface="Arial" pitchFamily="34" charset="0"/>
                  <a:cs typeface="Arial" pitchFamily="34" charset="0"/>
                </a:rPr>
                <a:t>PAKAN</a:t>
              </a:r>
              <a:r>
                <a:rPr lang="en-US" sz="800" dirty="0" smtClean="0">
                  <a:latin typeface="Arial" pitchFamily="34" charset="0"/>
                  <a:cs typeface="Arial" pitchFamily="34" charset="0"/>
                </a:rPr>
                <a:t> BUATAN</a:t>
              </a:r>
              <a:endParaRPr lang="id-ID" sz="800" dirty="0" smtClean="0">
                <a:latin typeface="Arial" pitchFamily="34" charset="0"/>
                <a:cs typeface="Arial" pitchFamily="34" charset="0"/>
              </a:endParaRPr>
            </a:p>
            <a:p>
              <a:pPr algn="ctr"/>
              <a:r>
                <a:rPr lang="id-ID" sz="800" dirty="0" smtClean="0">
                  <a:latin typeface="Arial" pitchFamily="34" charset="0"/>
                  <a:cs typeface="Arial" pitchFamily="34" charset="0"/>
                </a:rPr>
                <a:t>(1 agen)</a:t>
              </a:r>
              <a:endParaRPr lang="en-US" sz="800" dirty="0">
                <a:latin typeface="Arial" pitchFamily="34" charset="0"/>
                <a:cs typeface="Arial" pitchFamily="34" charset="0"/>
              </a:endParaRPr>
            </a:p>
          </p:txBody>
        </p:sp>
        <p:sp>
          <p:nvSpPr>
            <p:cNvPr id="67" name="Oval 66"/>
            <p:cNvSpPr/>
            <p:nvPr/>
          </p:nvSpPr>
          <p:spPr>
            <a:xfrm>
              <a:off x="6429388" y="2214554"/>
              <a:ext cx="121444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Arial" pitchFamily="34" charset="0"/>
                  <a:cs typeface="Arial" pitchFamily="34" charset="0"/>
                </a:rPr>
                <a:t>PENDEDER I</a:t>
              </a:r>
              <a:r>
                <a:rPr lang="id-ID" sz="800" dirty="0" smtClean="0">
                  <a:latin typeface="Arial" pitchFamily="34" charset="0"/>
                  <a:cs typeface="Arial" pitchFamily="34" charset="0"/>
                </a:rPr>
                <a:t> (150 org)   </a:t>
              </a:r>
              <a:endParaRPr lang="en-US" sz="800" dirty="0">
                <a:latin typeface="Arial" pitchFamily="34" charset="0"/>
                <a:cs typeface="Arial" pitchFamily="34" charset="0"/>
              </a:endParaRPr>
            </a:p>
          </p:txBody>
        </p:sp>
        <p:sp>
          <p:nvSpPr>
            <p:cNvPr id="68" name="Oval 67"/>
            <p:cNvSpPr/>
            <p:nvPr/>
          </p:nvSpPr>
          <p:spPr>
            <a:xfrm>
              <a:off x="7643834" y="4357694"/>
              <a:ext cx="1214446" cy="9286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Arial" pitchFamily="34" charset="0"/>
                  <a:cs typeface="Arial" pitchFamily="34" charset="0"/>
                </a:rPr>
                <a:t>TRASPORTASI IKAN</a:t>
              </a:r>
              <a:endParaRPr lang="id-ID" sz="800" dirty="0" smtClean="0">
                <a:solidFill>
                  <a:schemeClr val="tx1"/>
                </a:solidFill>
                <a:latin typeface="Arial" pitchFamily="34" charset="0"/>
                <a:cs typeface="Arial" pitchFamily="34" charset="0"/>
              </a:endParaRPr>
            </a:p>
            <a:p>
              <a:pPr algn="ctr"/>
              <a:r>
                <a:rPr lang="id-ID" sz="800" dirty="0" smtClean="0">
                  <a:solidFill>
                    <a:schemeClr val="tx1"/>
                  </a:solidFill>
                  <a:latin typeface="Arial" pitchFamily="34" charset="0"/>
                  <a:cs typeface="Arial" pitchFamily="34" charset="0"/>
                </a:rPr>
                <a:t>(3 unit)</a:t>
              </a:r>
              <a:endParaRPr lang="en-US" sz="800" dirty="0">
                <a:solidFill>
                  <a:schemeClr val="tx1"/>
                </a:solidFill>
                <a:latin typeface="Arial" pitchFamily="34" charset="0"/>
                <a:cs typeface="Arial" pitchFamily="34" charset="0"/>
              </a:endParaRPr>
            </a:p>
          </p:txBody>
        </p:sp>
        <p:sp>
          <p:nvSpPr>
            <p:cNvPr id="70" name="Oval 69"/>
            <p:cNvSpPr/>
            <p:nvPr/>
          </p:nvSpPr>
          <p:spPr>
            <a:xfrm>
              <a:off x="7858148" y="3500438"/>
              <a:ext cx="1214446" cy="9286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 dirty="0" smtClean="0">
                  <a:latin typeface="Arial" pitchFamily="34" charset="0"/>
                  <a:cs typeface="Arial" pitchFamily="34" charset="0"/>
                </a:rPr>
                <a:t>KELOMPOK </a:t>
              </a:r>
              <a:r>
                <a:rPr lang="en-US" sz="800" dirty="0" smtClean="0">
                  <a:latin typeface="Arial" pitchFamily="34" charset="0"/>
                  <a:cs typeface="Arial" pitchFamily="34" charset="0"/>
                </a:rPr>
                <a:t>BENIH</a:t>
              </a:r>
              <a:r>
                <a:rPr lang="id-ID" sz="800" dirty="0" smtClean="0">
                  <a:latin typeface="Arial" pitchFamily="34" charset="0"/>
                  <a:cs typeface="Arial" pitchFamily="34" charset="0"/>
                </a:rPr>
                <a:t>/Distributor Gas</a:t>
              </a:r>
            </a:p>
            <a:p>
              <a:pPr algn="ctr"/>
              <a:r>
                <a:rPr lang="id-ID" sz="800" dirty="0" smtClean="0">
                  <a:latin typeface="Arial" pitchFamily="34" charset="0"/>
                  <a:cs typeface="Arial" pitchFamily="34" charset="0"/>
                </a:rPr>
                <a:t>(6 kel)</a:t>
              </a:r>
              <a:endParaRPr lang="en-US" sz="800" dirty="0">
                <a:latin typeface="Arial" pitchFamily="34" charset="0"/>
                <a:cs typeface="Arial" pitchFamily="34" charset="0"/>
              </a:endParaRPr>
            </a:p>
          </p:txBody>
        </p:sp>
        <p:grpSp>
          <p:nvGrpSpPr>
            <p:cNvPr id="71" name="Group 70"/>
            <p:cNvGrpSpPr>
              <a:grpSpLocks/>
            </p:cNvGrpSpPr>
            <p:nvPr/>
          </p:nvGrpSpPr>
          <p:grpSpPr bwMode="auto">
            <a:xfrm>
              <a:off x="6286512" y="3357562"/>
              <a:ext cx="1214446" cy="623886"/>
              <a:chOff x="4495800" y="3810000"/>
              <a:chExt cx="4377938" cy="2086568"/>
            </a:xfrm>
          </p:grpSpPr>
          <p:pic>
            <p:nvPicPr>
              <p:cNvPr id="72" name="Picture 11" descr="calin jantan.jpg"/>
              <p:cNvPicPr>
                <a:picLocks noChangeAspect="1" noChangeArrowheads="1"/>
              </p:cNvPicPr>
              <p:nvPr/>
            </p:nvPicPr>
            <p:blipFill>
              <a:blip r:embed="rId2" cstate="print"/>
              <a:srcRect/>
              <a:stretch>
                <a:fillRect/>
              </a:stretch>
            </p:blipFill>
            <p:spPr bwMode="auto">
              <a:xfrm>
                <a:off x="4495800" y="3810000"/>
                <a:ext cx="4377938" cy="2086568"/>
              </a:xfrm>
              <a:prstGeom prst="rect">
                <a:avLst/>
              </a:prstGeom>
              <a:noFill/>
              <a:ln w="38100">
                <a:solidFill>
                  <a:schemeClr val="accent1"/>
                </a:solidFill>
                <a:miter lim="800000"/>
                <a:headEnd/>
                <a:tailEnd/>
              </a:ln>
            </p:spPr>
          </p:pic>
          <p:cxnSp>
            <p:nvCxnSpPr>
              <p:cNvPr id="73" name="AutoShape 5"/>
              <p:cNvCxnSpPr>
                <a:cxnSpLocks noChangeShapeType="1"/>
              </p:cNvCxnSpPr>
              <p:nvPr/>
            </p:nvCxnSpPr>
            <p:spPr bwMode="auto">
              <a:xfrm>
                <a:off x="4572000" y="5410200"/>
                <a:ext cx="164592" cy="0"/>
              </a:xfrm>
              <a:prstGeom prst="straightConnector1">
                <a:avLst/>
              </a:prstGeom>
              <a:noFill/>
              <a:ln w="25400">
                <a:solidFill>
                  <a:schemeClr val="accent1"/>
                </a:solidFill>
                <a:round/>
                <a:headEnd/>
                <a:tailEnd/>
              </a:ln>
            </p:spPr>
          </p:cxnSp>
        </p:grpSp>
        <p:sp>
          <p:nvSpPr>
            <p:cNvPr id="37" name="Oval 36"/>
            <p:cNvSpPr/>
            <p:nvPr/>
          </p:nvSpPr>
          <p:spPr>
            <a:xfrm>
              <a:off x="4857752" y="3214686"/>
              <a:ext cx="1214446" cy="8572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900" b="1" dirty="0" smtClean="0">
                  <a:solidFill>
                    <a:schemeClr val="tx1"/>
                  </a:solidFill>
                </a:rPr>
                <a:t>MINA PADI “NIRWADI” (1 Kel)</a:t>
              </a:r>
            </a:p>
            <a:p>
              <a:pPr algn="ctr"/>
              <a:endParaRPr lang="en-US" sz="900" b="1" dirty="0">
                <a:solidFill>
                  <a:schemeClr val="tx1"/>
                </a:solidFill>
              </a:endParaRPr>
            </a:p>
          </p:txBody>
        </p:sp>
      </p:grpSp>
      <p:grpSp>
        <p:nvGrpSpPr>
          <p:cNvPr id="44" name="Group 43"/>
          <p:cNvGrpSpPr/>
          <p:nvPr/>
        </p:nvGrpSpPr>
        <p:grpSpPr>
          <a:xfrm>
            <a:off x="-32" y="214314"/>
            <a:ext cx="4929222" cy="4500570"/>
            <a:chOff x="-32" y="214314"/>
            <a:chExt cx="4929222" cy="4500570"/>
          </a:xfrm>
        </p:grpSpPr>
        <p:sp>
          <p:nvSpPr>
            <p:cNvPr id="4" name="Oval 3"/>
            <p:cNvSpPr/>
            <p:nvPr/>
          </p:nvSpPr>
          <p:spPr>
            <a:xfrm>
              <a:off x="928694" y="928694"/>
              <a:ext cx="3214710" cy="3286148"/>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itchFamily="34" charset="0"/>
                  <a:cs typeface="Arial" pitchFamily="34" charset="0"/>
                </a:rPr>
                <a:t>KLUSTER /</a:t>
              </a:r>
              <a:endParaRPr lang="id-ID" sz="1400" b="1" dirty="0" smtClean="0">
                <a:latin typeface="Arial" pitchFamily="34" charset="0"/>
                <a:cs typeface="Arial" pitchFamily="34" charset="0"/>
              </a:endParaRPr>
            </a:p>
            <a:p>
              <a:pPr algn="ctr"/>
              <a:endParaRPr lang="id-ID" sz="1400" b="1" dirty="0" smtClean="0">
                <a:latin typeface="Arial" pitchFamily="34" charset="0"/>
                <a:cs typeface="Arial" pitchFamily="34" charset="0"/>
              </a:endParaRPr>
            </a:p>
            <a:p>
              <a:pPr algn="ctr"/>
              <a:r>
                <a:rPr lang="en-US" sz="1400" b="1" dirty="0" smtClean="0">
                  <a:latin typeface="Arial" pitchFamily="34" charset="0"/>
                  <a:cs typeface="Arial" pitchFamily="34" charset="0"/>
                </a:rPr>
                <a:t>K</a:t>
              </a:r>
              <a:r>
                <a:rPr lang="id-ID" sz="1400" b="1" dirty="0" smtClean="0">
                  <a:latin typeface="Arial" pitchFamily="34" charset="0"/>
                  <a:cs typeface="Arial" pitchFamily="34" charset="0"/>
                </a:rPr>
                <a:t>LASTER</a:t>
              </a:r>
            </a:p>
            <a:p>
              <a:pPr algn="ctr"/>
              <a:r>
                <a:rPr lang="en-US" sz="1400" b="1" dirty="0" smtClean="0">
                  <a:latin typeface="Arial" pitchFamily="34" charset="0"/>
                  <a:cs typeface="Arial" pitchFamily="34" charset="0"/>
                </a:rPr>
                <a:t>PERBENIHAN</a:t>
              </a:r>
              <a:endParaRPr lang="id-ID" sz="1400" b="1" dirty="0" smtClean="0">
                <a:latin typeface="Arial" pitchFamily="34" charset="0"/>
                <a:cs typeface="Arial" pitchFamily="34" charset="0"/>
              </a:endParaRPr>
            </a:p>
            <a:p>
              <a:pPr algn="ctr"/>
              <a:r>
                <a:rPr lang="en-US" sz="1400" b="1" dirty="0" smtClean="0">
                  <a:latin typeface="Arial" pitchFamily="34" charset="0"/>
                  <a:cs typeface="Arial" pitchFamily="34" charset="0"/>
                </a:rPr>
                <a:t> IKAN PATIN</a:t>
              </a:r>
              <a:endParaRPr lang="en-US" sz="1400" b="1" dirty="0">
                <a:latin typeface="Arial" pitchFamily="34" charset="0"/>
                <a:cs typeface="Arial" pitchFamily="34" charset="0"/>
              </a:endParaRPr>
            </a:p>
          </p:txBody>
        </p:sp>
        <p:sp>
          <p:nvSpPr>
            <p:cNvPr id="6" name="Oval 5"/>
            <p:cNvSpPr/>
            <p:nvPr/>
          </p:nvSpPr>
          <p:spPr>
            <a:xfrm>
              <a:off x="1142976" y="3857628"/>
              <a:ext cx="1214446" cy="85725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PENYEDIAN </a:t>
              </a:r>
              <a:r>
                <a:rPr lang="id-ID" sz="800" dirty="0" smtClean="0"/>
                <a:t>ALAT </a:t>
              </a:r>
              <a:r>
                <a:rPr lang="en-US" sz="800" dirty="0" smtClean="0"/>
                <a:t> (5 </a:t>
              </a:r>
              <a:r>
                <a:rPr lang="en-US" sz="800" dirty="0" err="1" smtClean="0"/>
                <a:t>agen</a:t>
              </a:r>
              <a:r>
                <a:rPr lang="en-US" sz="800" dirty="0" smtClean="0"/>
                <a:t>)</a:t>
              </a:r>
              <a:endParaRPr lang="en-US" sz="800" dirty="0"/>
            </a:p>
          </p:txBody>
        </p:sp>
        <p:sp>
          <p:nvSpPr>
            <p:cNvPr id="7" name="Oval 6"/>
            <p:cNvSpPr/>
            <p:nvPr/>
          </p:nvSpPr>
          <p:spPr>
            <a:xfrm>
              <a:off x="428596" y="1000132"/>
              <a:ext cx="1214446" cy="85723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PENDEDER II (104 un</a:t>
              </a:r>
              <a:r>
                <a:rPr lang="id-ID" sz="800" dirty="0" smtClean="0"/>
                <a:t>it</a:t>
              </a:r>
              <a:r>
                <a:rPr lang="en-US" sz="800" dirty="0" smtClean="0"/>
                <a:t>)</a:t>
              </a:r>
              <a:endParaRPr lang="en-US" sz="800" dirty="0"/>
            </a:p>
          </p:txBody>
        </p:sp>
        <p:sp>
          <p:nvSpPr>
            <p:cNvPr id="8" name="Oval 7"/>
            <p:cNvSpPr/>
            <p:nvPr/>
          </p:nvSpPr>
          <p:spPr>
            <a:xfrm>
              <a:off x="-32" y="1714488"/>
              <a:ext cx="1214446" cy="85723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PEMBESAR</a:t>
              </a:r>
              <a:r>
                <a:rPr lang="en-US" sz="800" dirty="0" smtClean="0"/>
                <a:t> (336 unit)</a:t>
              </a:r>
              <a:endParaRPr lang="en-US" sz="800" dirty="0"/>
            </a:p>
          </p:txBody>
        </p:sp>
        <p:sp>
          <p:nvSpPr>
            <p:cNvPr id="9" name="Oval 8"/>
            <p:cNvSpPr/>
            <p:nvPr/>
          </p:nvSpPr>
          <p:spPr>
            <a:xfrm>
              <a:off x="214282" y="2500306"/>
              <a:ext cx="1214446" cy="8572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PENYEDIA</a:t>
              </a:r>
              <a:r>
                <a:rPr lang="en-US" sz="800" dirty="0" smtClean="0"/>
                <a:t> </a:t>
              </a:r>
              <a:r>
                <a:rPr lang="en-US" sz="800" dirty="0" err="1" smtClean="0"/>
                <a:t>PAKAN</a:t>
              </a:r>
              <a:r>
                <a:rPr lang="en-US" sz="800" dirty="0" smtClean="0"/>
                <a:t>  </a:t>
              </a:r>
              <a:r>
                <a:rPr lang="en-US" sz="800" dirty="0" err="1" smtClean="0"/>
                <a:t>ARTEMIA</a:t>
              </a:r>
              <a:r>
                <a:rPr lang="en-US" sz="800" dirty="0" smtClean="0"/>
                <a:t> (4 </a:t>
              </a:r>
              <a:r>
                <a:rPr lang="en-US" sz="800" dirty="0" err="1" smtClean="0"/>
                <a:t>agen</a:t>
              </a:r>
              <a:r>
                <a:rPr lang="en-US" sz="800" dirty="0" smtClean="0"/>
                <a:t>)</a:t>
              </a:r>
              <a:endParaRPr lang="en-US" sz="800" dirty="0"/>
            </a:p>
          </p:txBody>
        </p:sp>
        <p:sp>
          <p:nvSpPr>
            <p:cNvPr id="10" name="Oval 9"/>
            <p:cNvSpPr/>
            <p:nvPr/>
          </p:nvSpPr>
          <p:spPr>
            <a:xfrm>
              <a:off x="571472" y="3286124"/>
              <a:ext cx="1214446" cy="85725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PENGUMPUL</a:t>
              </a:r>
              <a:r>
                <a:rPr lang="en-US" sz="800" dirty="0" smtClean="0"/>
                <a:t> </a:t>
              </a:r>
              <a:r>
                <a:rPr lang="en-US" sz="800" dirty="0" err="1" smtClean="0"/>
                <a:t>CACING</a:t>
              </a:r>
              <a:r>
                <a:rPr lang="en-US" sz="800" dirty="0" smtClean="0"/>
                <a:t> </a:t>
              </a:r>
              <a:r>
                <a:rPr lang="en-US" sz="800" dirty="0" err="1" smtClean="0"/>
                <a:t>SUTERA</a:t>
              </a:r>
              <a:r>
                <a:rPr lang="en-US" sz="800" dirty="0" smtClean="0"/>
                <a:t> (30 org)</a:t>
              </a:r>
              <a:endParaRPr lang="en-US" sz="800" dirty="0"/>
            </a:p>
          </p:txBody>
        </p:sp>
        <p:sp>
          <p:nvSpPr>
            <p:cNvPr id="11" name="Oval 10"/>
            <p:cNvSpPr/>
            <p:nvPr/>
          </p:nvSpPr>
          <p:spPr>
            <a:xfrm>
              <a:off x="2143108" y="3786190"/>
              <a:ext cx="1214446" cy="857256"/>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PENYEDIA P</a:t>
              </a:r>
              <a:r>
                <a:rPr lang="id-ID" sz="800" dirty="0" smtClean="0"/>
                <a:t>AKAN </a:t>
              </a:r>
              <a:r>
                <a:rPr lang="en-US" sz="800" dirty="0" smtClean="0"/>
                <a:t>BUATAN (3 </a:t>
              </a:r>
              <a:r>
                <a:rPr lang="en-US" sz="800" dirty="0" err="1" smtClean="0"/>
                <a:t>agen</a:t>
              </a:r>
              <a:r>
                <a:rPr lang="en-US" sz="800" dirty="0" smtClean="0"/>
                <a:t>)</a:t>
              </a:r>
              <a:endParaRPr lang="en-US" sz="800" dirty="0"/>
            </a:p>
          </p:txBody>
        </p:sp>
        <p:sp>
          <p:nvSpPr>
            <p:cNvPr id="13" name="Oval 12"/>
            <p:cNvSpPr/>
            <p:nvPr/>
          </p:nvSpPr>
          <p:spPr>
            <a:xfrm>
              <a:off x="928662" y="357190"/>
              <a:ext cx="1214446" cy="92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PENDEDER</a:t>
              </a:r>
              <a:r>
                <a:rPr lang="en-US" sz="800" dirty="0" smtClean="0"/>
                <a:t> I (90 unit)</a:t>
              </a:r>
              <a:endParaRPr lang="en-US" sz="800" dirty="0"/>
            </a:p>
          </p:txBody>
        </p:sp>
        <p:sp>
          <p:nvSpPr>
            <p:cNvPr id="15" name="Oval 14"/>
            <p:cNvSpPr/>
            <p:nvPr/>
          </p:nvSpPr>
          <p:spPr>
            <a:xfrm>
              <a:off x="3000364" y="3286124"/>
              <a:ext cx="1214446" cy="85725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solidFill>
                    <a:schemeClr val="tx1"/>
                  </a:solidFill>
                </a:rPr>
                <a:t>JASA</a:t>
              </a:r>
              <a:r>
                <a:rPr lang="en-US" sz="800" dirty="0" smtClean="0">
                  <a:solidFill>
                    <a:schemeClr val="tx1"/>
                  </a:solidFill>
                </a:rPr>
                <a:t> </a:t>
              </a:r>
              <a:r>
                <a:rPr lang="en-US" sz="800" dirty="0" err="1" smtClean="0">
                  <a:solidFill>
                    <a:schemeClr val="tx1"/>
                  </a:solidFill>
                </a:rPr>
                <a:t>PENGHITUNG</a:t>
              </a:r>
              <a:r>
                <a:rPr lang="en-US" sz="800" dirty="0" smtClean="0">
                  <a:solidFill>
                    <a:schemeClr val="tx1"/>
                  </a:solidFill>
                </a:rPr>
                <a:t> </a:t>
              </a:r>
              <a:r>
                <a:rPr lang="en-US" sz="800" dirty="0" err="1" smtClean="0">
                  <a:solidFill>
                    <a:schemeClr val="tx1"/>
                  </a:solidFill>
                </a:rPr>
                <a:t>PANEN</a:t>
              </a:r>
              <a:r>
                <a:rPr lang="en-US" sz="800" dirty="0" smtClean="0">
                  <a:solidFill>
                    <a:schemeClr val="tx1"/>
                  </a:solidFill>
                </a:rPr>
                <a:t> (30 org)</a:t>
              </a:r>
              <a:endParaRPr lang="en-US" sz="800" dirty="0">
                <a:solidFill>
                  <a:schemeClr val="tx1"/>
                </a:solidFill>
              </a:endParaRPr>
            </a:p>
          </p:txBody>
        </p:sp>
        <p:sp>
          <p:nvSpPr>
            <p:cNvPr id="17" name="Oval 16"/>
            <p:cNvSpPr/>
            <p:nvPr/>
          </p:nvSpPr>
          <p:spPr>
            <a:xfrm>
              <a:off x="3571868" y="1214422"/>
              <a:ext cx="1214446" cy="9286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BANDAR </a:t>
              </a:r>
              <a:r>
                <a:rPr lang="en-US" sz="800" dirty="0" err="1" smtClean="0"/>
                <a:t>BENIH</a:t>
              </a:r>
              <a:r>
                <a:rPr lang="en-US" sz="800" dirty="0" smtClean="0"/>
                <a:t> (4 </a:t>
              </a:r>
              <a:r>
                <a:rPr lang="en-US" sz="800" dirty="0" err="1" smtClean="0"/>
                <a:t>agen</a:t>
              </a:r>
              <a:r>
                <a:rPr lang="en-US" sz="800" dirty="0" smtClean="0"/>
                <a:t>)</a:t>
              </a:r>
              <a:endParaRPr lang="en-US" sz="800" dirty="0"/>
            </a:p>
          </p:txBody>
        </p:sp>
        <p:sp>
          <p:nvSpPr>
            <p:cNvPr id="5" name="Oval 4"/>
            <p:cNvSpPr/>
            <p:nvPr/>
          </p:nvSpPr>
          <p:spPr>
            <a:xfrm>
              <a:off x="2928926" y="571480"/>
              <a:ext cx="1214446" cy="9286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solidFill>
                    <a:schemeClr val="tx1"/>
                  </a:solidFill>
                </a:rPr>
                <a:t>PRODUSEN</a:t>
              </a:r>
              <a:r>
                <a:rPr lang="en-US" sz="800" dirty="0" smtClean="0">
                  <a:solidFill>
                    <a:schemeClr val="tx1"/>
                  </a:solidFill>
                </a:rPr>
                <a:t> LARVA (</a:t>
              </a:r>
              <a:r>
                <a:rPr lang="en-US" sz="800" dirty="0" err="1" smtClean="0">
                  <a:solidFill>
                    <a:schemeClr val="tx1"/>
                  </a:solidFill>
                </a:rPr>
                <a:t>BPBAT</a:t>
              </a:r>
              <a:r>
                <a:rPr lang="en-US" sz="800" dirty="0" smtClean="0">
                  <a:solidFill>
                    <a:schemeClr val="tx1"/>
                  </a:solidFill>
                </a:rPr>
                <a:t>) (4 unit)</a:t>
              </a:r>
              <a:endParaRPr lang="en-US" sz="800" dirty="0">
                <a:solidFill>
                  <a:schemeClr val="tx1"/>
                </a:solidFill>
              </a:endParaRPr>
            </a:p>
          </p:txBody>
        </p:sp>
        <p:pic>
          <p:nvPicPr>
            <p:cNvPr id="74" name="Picture 2"/>
            <p:cNvPicPr>
              <a:picLocks noChangeAspect="1" noChangeArrowheads="1"/>
            </p:cNvPicPr>
            <p:nvPr/>
          </p:nvPicPr>
          <p:blipFill>
            <a:blip r:embed="rId3" cstate="print"/>
            <a:srcRect/>
            <a:stretch>
              <a:fillRect/>
            </a:stretch>
          </p:blipFill>
          <p:spPr bwMode="auto">
            <a:xfrm>
              <a:off x="1785918" y="1595820"/>
              <a:ext cx="1571636" cy="761610"/>
            </a:xfrm>
            <a:prstGeom prst="rect">
              <a:avLst/>
            </a:prstGeom>
            <a:noFill/>
            <a:ln w="9525">
              <a:solidFill>
                <a:schemeClr val="accent1"/>
              </a:solidFill>
              <a:miter lim="800000"/>
              <a:headEnd/>
              <a:tailEnd/>
            </a:ln>
            <a:effectLst/>
          </p:spPr>
        </p:pic>
        <p:sp>
          <p:nvSpPr>
            <p:cNvPr id="12" name="Oval 11"/>
            <p:cNvSpPr/>
            <p:nvPr/>
          </p:nvSpPr>
          <p:spPr>
            <a:xfrm>
              <a:off x="3643306" y="2714620"/>
              <a:ext cx="1214446" cy="85725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solidFill>
                    <a:schemeClr val="tx1"/>
                  </a:solidFill>
                </a:rPr>
                <a:t>PENYEDIA</a:t>
              </a:r>
              <a:r>
                <a:rPr lang="en-US" sz="800" dirty="0" smtClean="0">
                  <a:solidFill>
                    <a:schemeClr val="tx1"/>
                  </a:solidFill>
                </a:rPr>
                <a:t> </a:t>
              </a:r>
              <a:r>
                <a:rPr lang="en-US" sz="800" dirty="0" err="1" smtClean="0">
                  <a:solidFill>
                    <a:schemeClr val="tx1"/>
                  </a:solidFill>
                </a:rPr>
                <a:t>OBAT2AN</a:t>
              </a:r>
              <a:r>
                <a:rPr lang="en-US" sz="800" dirty="0" smtClean="0">
                  <a:solidFill>
                    <a:schemeClr val="tx1"/>
                  </a:solidFill>
                </a:rPr>
                <a:t> (3 </a:t>
              </a:r>
              <a:r>
                <a:rPr lang="en-US" sz="800" dirty="0" err="1" smtClean="0">
                  <a:solidFill>
                    <a:schemeClr val="tx1"/>
                  </a:solidFill>
                </a:rPr>
                <a:t>agen</a:t>
              </a:r>
              <a:r>
                <a:rPr lang="en-US" sz="800" dirty="0" smtClean="0">
                  <a:solidFill>
                    <a:schemeClr val="tx1"/>
                  </a:solidFill>
                </a:rPr>
                <a:t>)</a:t>
              </a:r>
              <a:endParaRPr lang="en-US" sz="800" dirty="0">
                <a:solidFill>
                  <a:schemeClr val="tx1"/>
                </a:solidFill>
              </a:endParaRPr>
            </a:p>
          </p:txBody>
        </p:sp>
        <p:sp>
          <p:nvSpPr>
            <p:cNvPr id="14" name="Oval 13"/>
            <p:cNvSpPr/>
            <p:nvPr/>
          </p:nvSpPr>
          <p:spPr>
            <a:xfrm>
              <a:off x="3714744" y="1928802"/>
              <a:ext cx="1214446" cy="9286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solidFill>
                    <a:schemeClr val="tx1"/>
                  </a:solidFill>
                </a:rPr>
                <a:t>TRASPORTASI</a:t>
              </a:r>
              <a:r>
                <a:rPr lang="en-US" sz="800" dirty="0" smtClean="0">
                  <a:solidFill>
                    <a:schemeClr val="tx1"/>
                  </a:solidFill>
                </a:rPr>
                <a:t> </a:t>
              </a:r>
              <a:r>
                <a:rPr lang="en-US" sz="800" dirty="0" err="1" smtClean="0">
                  <a:solidFill>
                    <a:schemeClr val="tx1"/>
                  </a:solidFill>
                </a:rPr>
                <a:t>IKAN</a:t>
              </a:r>
              <a:r>
                <a:rPr lang="en-US" sz="800" dirty="0" smtClean="0">
                  <a:solidFill>
                    <a:schemeClr val="tx1"/>
                  </a:solidFill>
                </a:rPr>
                <a:t> (5 unit)</a:t>
              </a:r>
              <a:endParaRPr lang="en-US" sz="800" dirty="0">
                <a:solidFill>
                  <a:schemeClr val="tx1"/>
                </a:solidFill>
              </a:endParaRPr>
            </a:p>
          </p:txBody>
        </p:sp>
        <p:sp>
          <p:nvSpPr>
            <p:cNvPr id="16" name="Oval 15"/>
            <p:cNvSpPr/>
            <p:nvPr/>
          </p:nvSpPr>
          <p:spPr>
            <a:xfrm>
              <a:off x="2000232" y="214314"/>
              <a:ext cx="1214446" cy="9286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DISTRIBUTOR </a:t>
              </a:r>
              <a:r>
                <a:rPr lang="en-US" sz="800" dirty="0" err="1" smtClean="0">
                  <a:solidFill>
                    <a:schemeClr val="tx1"/>
                  </a:solidFill>
                </a:rPr>
                <a:t>OKSIGEN</a:t>
              </a:r>
              <a:r>
                <a:rPr lang="en-US" sz="800" dirty="0" smtClean="0">
                  <a:solidFill>
                    <a:schemeClr val="tx1"/>
                  </a:solidFill>
                </a:rPr>
                <a:t>/</a:t>
              </a:r>
              <a:r>
                <a:rPr lang="en-US" sz="800" dirty="0" err="1" smtClean="0">
                  <a:solidFill>
                    <a:schemeClr val="tx1"/>
                  </a:solidFill>
                </a:rPr>
                <a:t>LPGI</a:t>
              </a:r>
              <a:r>
                <a:rPr lang="en-US" sz="800" dirty="0" smtClean="0">
                  <a:solidFill>
                    <a:schemeClr val="tx1"/>
                  </a:solidFill>
                </a:rPr>
                <a:t> (4 </a:t>
              </a:r>
              <a:r>
                <a:rPr lang="en-US" sz="800" dirty="0" err="1" smtClean="0">
                  <a:solidFill>
                    <a:schemeClr val="tx1"/>
                  </a:solidFill>
                </a:rPr>
                <a:t>agen</a:t>
              </a:r>
              <a:r>
                <a:rPr lang="en-US" sz="800" dirty="0" smtClean="0">
                  <a:solidFill>
                    <a:schemeClr val="tx1"/>
                  </a:solidFill>
                </a:rPr>
                <a:t>)</a:t>
              </a:r>
              <a:endParaRPr lang="en-US" sz="800" dirty="0">
                <a:solidFill>
                  <a:schemeClr val="tx1"/>
                </a:solidFill>
              </a:endParaRPr>
            </a:p>
          </p:txBody>
        </p:sp>
      </p:grpSp>
    </p:spTree>
    <p:extLst>
      <p:ext uri="{BB962C8B-B14F-4D97-AF65-F5344CB8AC3E}">
        <p14:creationId xmlns:p14="http://schemas.microsoft.com/office/powerpoint/2010/main" val="288307825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a:grpSpLocks/>
          </p:cNvGrpSpPr>
          <p:nvPr/>
        </p:nvGrpSpPr>
        <p:grpSpPr bwMode="auto">
          <a:xfrm>
            <a:off x="0" y="0"/>
            <a:ext cx="9144000" cy="6858000"/>
            <a:chOff x="0" y="0"/>
            <a:chExt cx="9144000" cy="6858000"/>
          </a:xfrm>
        </p:grpSpPr>
        <p:pic>
          <p:nvPicPr>
            <p:cNvPr id="14339" name="Picture 2" descr="nirwana 1 03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340" name="Picture 86" descr="H:\Foto Kegiatan Pemuliaan Nila\nirwana 1 049.jpg"/>
            <p:cNvPicPr>
              <a:picLocks noChangeAspect="1" noChangeArrowheads="1"/>
            </p:cNvPicPr>
            <p:nvPr/>
          </p:nvPicPr>
          <p:blipFill>
            <a:blip r:embed="rId4" cstate="print"/>
            <a:srcRect/>
            <a:stretch>
              <a:fillRect/>
            </a:stretch>
          </p:blipFill>
          <p:spPr bwMode="auto">
            <a:xfrm>
              <a:off x="6072188" y="857250"/>
              <a:ext cx="3071812" cy="4572000"/>
            </a:xfrm>
            <a:prstGeom prst="rect">
              <a:avLst/>
            </a:prstGeom>
            <a:noFill/>
            <a:ln w="9525">
              <a:noFill/>
              <a:miter lim="800000"/>
              <a:headEnd/>
              <a:tailEnd/>
            </a:ln>
          </p:spPr>
        </p:pic>
        <p:pic>
          <p:nvPicPr>
            <p:cNvPr id="14341" name="Picture 12" descr="IMG_0088.jpg"/>
            <p:cNvPicPr>
              <a:picLocks noChangeAspect="1"/>
            </p:cNvPicPr>
            <p:nvPr/>
          </p:nvPicPr>
          <p:blipFill>
            <a:blip r:embed="rId5" cstate="print"/>
            <a:srcRect/>
            <a:stretch>
              <a:fillRect/>
            </a:stretch>
          </p:blipFill>
          <p:spPr bwMode="auto">
            <a:xfrm>
              <a:off x="6357938" y="3643313"/>
              <a:ext cx="2786062" cy="3214687"/>
            </a:xfrm>
            <a:prstGeom prst="rect">
              <a:avLst/>
            </a:prstGeom>
            <a:noFill/>
            <a:ln w="9525">
              <a:noFill/>
              <a:miter lim="800000"/>
              <a:headEnd/>
              <a:tailEnd/>
            </a:ln>
          </p:spPr>
        </p:pic>
        <p:grpSp>
          <p:nvGrpSpPr>
            <p:cNvPr id="3" name="Group 34"/>
            <p:cNvGrpSpPr>
              <a:grpSpLocks/>
            </p:cNvGrpSpPr>
            <p:nvPr/>
          </p:nvGrpSpPr>
          <p:grpSpPr bwMode="auto">
            <a:xfrm>
              <a:off x="201613" y="41910"/>
              <a:ext cx="8753475" cy="6751003"/>
              <a:chOff x="241123" y="-24185"/>
              <a:chExt cx="8753300" cy="6750423"/>
            </a:xfrm>
          </p:grpSpPr>
          <p:sp>
            <p:nvSpPr>
              <p:cNvPr id="36" name="Rectangle 35"/>
              <p:cNvSpPr>
                <a:spLocks noChangeArrowheads="1"/>
              </p:cNvSpPr>
              <p:nvPr/>
            </p:nvSpPr>
            <p:spPr bwMode="auto">
              <a:xfrm>
                <a:off x="5173386" y="3505477"/>
                <a:ext cx="3290822" cy="685741"/>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sz="1600" b="1" dirty="0" smtClean="0"/>
                  <a:t>ANGGOTA BROODSTOCK NILA</a:t>
                </a:r>
                <a:endParaRPr lang="en-US" sz="1600" b="1" dirty="0"/>
              </a:p>
            </p:txBody>
          </p:sp>
          <p:grpSp>
            <p:nvGrpSpPr>
              <p:cNvPr id="4" name="Group 36"/>
              <p:cNvGrpSpPr>
                <a:grpSpLocks/>
              </p:cNvGrpSpPr>
              <p:nvPr/>
            </p:nvGrpSpPr>
            <p:grpSpPr bwMode="auto">
              <a:xfrm>
                <a:off x="241123" y="-24185"/>
                <a:ext cx="8753300" cy="6750423"/>
                <a:chOff x="241123" y="-24185"/>
                <a:chExt cx="8753300" cy="6750423"/>
              </a:xfrm>
            </p:grpSpPr>
            <p:sp>
              <p:nvSpPr>
                <p:cNvPr id="38" name="Oval 37"/>
                <p:cNvSpPr>
                  <a:spLocks noChangeArrowheads="1"/>
                </p:cNvSpPr>
                <p:nvPr/>
              </p:nvSpPr>
              <p:spPr bwMode="auto">
                <a:xfrm>
                  <a:off x="6476698" y="5791280"/>
                  <a:ext cx="2514550" cy="934958"/>
                </a:xfrm>
                <a:prstGeom prst="ellipse">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sz="1600" b="1" dirty="0" smtClean="0"/>
                    <a:t>SUKSES </a:t>
                  </a:r>
                  <a:r>
                    <a:rPr lang="id-ID" sz="1600" b="1" dirty="0" smtClean="0"/>
                    <a:t>INDUSTRIALISASI </a:t>
                  </a:r>
                </a:p>
                <a:p>
                  <a:pPr algn="ctr" eaLnBrk="0" fontAlgn="auto" hangingPunct="0">
                    <a:spcBef>
                      <a:spcPts val="0"/>
                    </a:spcBef>
                    <a:spcAft>
                      <a:spcPts val="0"/>
                    </a:spcAft>
                    <a:defRPr/>
                  </a:pPr>
                  <a:r>
                    <a:rPr lang="id-ID" sz="1600" b="1" dirty="0" smtClean="0"/>
                    <a:t>PERIKANAN</a:t>
                  </a:r>
                  <a:endParaRPr lang="en-US" sz="1600" b="1" dirty="0"/>
                </a:p>
              </p:txBody>
            </p:sp>
            <p:sp>
              <p:nvSpPr>
                <p:cNvPr id="39" name="Text Box 15"/>
                <p:cNvSpPr txBox="1">
                  <a:spLocks noChangeArrowheads="1"/>
                </p:cNvSpPr>
                <p:nvPr/>
              </p:nvSpPr>
              <p:spPr bwMode="auto">
                <a:xfrm>
                  <a:off x="241123" y="-24820"/>
                  <a:ext cx="8740600" cy="831779"/>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ct val="50000"/>
                    </a:spcBef>
                    <a:spcAft>
                      <a:spcPts val="0"/>
                    </a:spcAft>
                    <a:defRPr/>
                  </a:pPr>
                  <a:r>
                    <a:rPr lang="en-US" sz="2400" b="1" dirty="0" err="1" smtClean="0">
                      <a:effectLst>
                        <a:outerShdw blurRad="38100" dist="38100" dir="2700000" algn="tl">
                          <a:srgbClr val="C0C0C0"/>
                        </a:outerShdw>
                      </a:effectLst>
                      <a:latin typeface="Eras Bold ITC" pitchFamily="34" charset="0"/>
                      <a:cs typeface="Arial" charset="0"/>
                    </a:rPr>
                    <a:t>ALUR</a:t>
                  </a:r>
                  <a:r>
                    <a:rPr lang="en-US" sz="2400" b="1" dirty="0" smtClean="0">
                      <a:effectLst>
                        <a:outerShdw blurRad="38100" dist="38100" dir="2700000" algn="tl">
                          <a:srgbClr val="C0C0C0"/>
                        </a:outerShdw>
                      </a:effectLst>
                      <a:latin typeface="Eras Bold ITC" pitchFamily="34" charset="0"/>
                      <a:cs typeface="Arial" charset="0"/>
                    </a:rPr>
                    <a:t> </a:t>
                  </a:r>
                  <a:r>
                    <a:rPr lang="en-US" sz="2400" b="1" dirty="0" err="1" smtClean="0">
                      <a:effectLst>
                        <a:outerShdw blurRad="38100" dist="38100" dir="2700000" algn="tl">
                          <a:srgbClr val="C0C0C0"/>
                        </a:outerShdw>
                      </a:effectLst>
                      <a:latin typeface="Eras Bold ITC" pitchFamily="34" charset="0"/>
                      <a:cs typeface="Arial" charset="0"/>
                    </a:rPr>
                    <a:t>PEMBINAAN</a:t>
                  </a:r>
                  <a:r>
                    <a:rPr lang="en-US" sz="2400" b="1" dirty="0" smtClean="0">
                      <a:effectLst>
                        <a:outerShdw blurRad="38100" dist="38100" dir="2700000" algn="tl">
                          <a:srgbClr val="C0C0C0"/>
                        </a:outerShdw>
                      </a:effectLst>
                      <a:latin typeface="Eras Bold ITC" pitchFamily="34" charset="0"/>
                      <a:cs typeface="Arial" charset="0"/>
                    </a:rPr>
                    <a:t>. PENGAWASAN DAN DISTRIBUSI INDUK </a:t>
                  </a:r>
                  <a:r>
                    <a:rPr lang="en-US" sz="2400" b="1" dirty="0">
                      <a:effectLst>
                        <a:outerShdw blurRad="38100" dist="38100" dir="2700000" algn="tl">
                          <a:srgbClr val="C0C0C0"/>
                        </a:outerShdw>
                      </a:effectLst>
                      <a:latin typeface="Eras Bold ITC" pitchFamily="34" charset="0"/>
                      <a:cs typeface="Arial" charset="0"/>
                    </a:rPr>
                    <a:t>IKAN NILA </a:t>
                  </a:r>
                  <a:r>
                    <a:rPr lang="id-ID" sz="2400" b="1" dirty="0">
                      <a:effectLst>
                        <a:outerShdw blurRad="38100" dist="38100" dir="2700000" algn="tl">
                          <a:srgbClr val="C0C0C0"/>
                        </a:outerShdw>
                      </a:effectLst>
                      <a:latin typeface="Eras Bold ITC" pitchFamily="34" charset="0"/>
                      <a:cs typeface="Arial" charset="0"/>
                    </a:rPr>
                    <a:t> </a:t>
                  </a:r>
                  <a:r>
                    <a:rPr lang="en-US" sz="2400" b="1" dirty="0" smtClean="0">
                      <a:effectLst>
                        <a:outerShdw blurRad="38100" dist="38100" dir="2700000" algn="tl">
                          <a:srgbClr val="C0C0C0"/>
                        </a:outerShdw>
                      </a:effectLst>
                      <a:latin typeface="Eras Bold ITC" pitchFamily="34" charset="0"/>
                      <a:cs typeface="Arial" charset="0"/>
                    </a:rPr>
                    <a:t>NIRWANA</a:t>
                  </a:r>
                  <a:r>
                    <a:rPr lang="id-ID" sz="2400" b="1" dirty="0" smtClean="0">
                      <a:effectLst>
                        <a:outerShdw blurRad="38100" dist="38100" dir="2700000" algn="tl">
                          <a:srgbClr val="C0C0C0"/>
                        </a:outerShdw>
                      </a:effectLst>
                      <a:latin typeface="Eras Bold ITC" pitchFamily="34" charset="0"/>
                      <a:cs typeface="Arial" charset="0"/>
                    </a:rPr>
                    <a:t>  DAN PATIN</a:t>
                  </a:r>
                  <a:endParaRPr lang="id-ID" sz="2400" b="1" dirty="0">
                    <a:effectLst>
                      <a:outerShdw blurRad="38100" dist="38100" dir="2700000" algn="tl">
                        <a:srgbClr val="C0C0C0"/>
                      </a:outerShdw>
                    </a:effectLst>
                    <a:latin typeface="Eras Bold ITC" pitchFamily="34" charset="0"/>
                    <a:cs typeface="Arial" charset="0"/>
                  </a:endParaRPr>
                </a:p>
              </p:txBody>
            </p:sp>
            <p:sp>
              <p:nvSpPr>
                <p:cNvPr id="40" name="AutoShape 21"/>
                <p:cNvSpPr>
                  <a:spLocks noChangeArrowheads="1"/>
                </p:cNvSpPr>
                <p:nvPr/>
              </p:nvSpPr>
              <p:spPr bwMode="auto">
                <a:xfrm rot="5400000">
                  <a:off x="2793786" y="5892844"/>
                  <a:ext cx="431763" cy="838183"/>
                </a:xfrm>
                <a:prstGeom prst="upArrow">
                  <a:avLst>
                    <a:gd name="adj1" fmla="val 50000"/>
                    <a:gd name="adj2" fmla="val 625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41" name="AutoShape 30"/>
                <p:cNvSpPr>
                  <a:spLocks noChangeArrowheads="1"/>
                </p:cNvSpPr>
                <p:nvPr/>
              </p:nvSpPr>
              <p:spPr bwMode="auto">
                <a:xfrm rot="5400000">
                  <a:off x="2045290" y="1101403"/>
                  <a:ext cx="296837" cy="380992"/>
                </a:xfrm>
                <a:prstGeom prst="upDownArrow">
                  <a:avLst>
                    <a:gd name="adj1" fmla="val 50000"/>
                    <a:gd name="adj2" fmla="val 20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42" name="AutoShape 30"/>
                <p:cNvSpPr>
                  <a:spLocks noChangeArrowheads="1"/>
                </p:cNvSpPr>
                <p:nvPr/>
              </p:nvSpPr>
              <p:spPr bwMode="auto">
                <a:xfrm rot="5400000">
                  <a:off x="3753406" y="1101403"/>
                  <a:ext cx="296837" cy="380992"/>
                </a:xfrm>
                <a:prstGeom prst="upDownArrow">
                  <a:avLst>
                    <a:gd name="adj1" fmla="val 50000"/>
                    <a:gd name="adj2" fmla="val 20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43" name="AutoShape 30"/>
                <p:cNvSpPr>
                  <a:spLocks noChangeArrowheads="1"/>
                </p:cNvSpPr>
                <p:nvPr/>
              </p:nvSpPr>
              <p:spPr bwMode="auto">
                <a:xfrm rot="5400000">
                  <a:off x="5451997" y="1101403"/>
                  <a:ext cx="296837" cy="380992"/>
                </a:xfrm>
                <a:prstGeom prst="upDownArrow">
                  <a:avLst>
                    <a:gd name="adj1" fmla="val 50000"/>
                    <a:gd name="adj2" fmla="val 20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44" name="Rectangle 43"/>
                <p:cNvSpPr>
                  <a:spLocks noChangeArrowheads="1"/>
                </p:cNvSpPr>
                <p:nvPr/>
              </p:nvSpPr>
              <p:spPr bwMode="auto">
                <a:xfrm>
                  <a:off x="761813" y="2057801"/>
                  <a:ext cx="6324474" cy="609548"/>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dirty="0" smtClean="0"/>
                    <a:t>UPTD BPBIAT WANAYASA</a:t>
                  </a:r>
                  <a:r>
                    <a:rPr lang="id-ID" dirty="0" smtClean="0"/>
                    <a:t>/CIJENGKOL</a:t>
                  </a:r>
                  <a:endParaRPr lang="en-US" dirty="0"/>
                </a:p>
              </p:txBody>
            </p:sp>
            <p:sp>
              <p:nvSpPr>
                <p:cNvPr id="45" name="Oval 44"/>
                <p:cNvSpPr>
                  <a:spLocks noChangeArrowheads="1"/>
                </p:cNvSpPr>
                <p:nvPr/>
              </p:nvSpPr>
              <p:spPr bwMode="auto">
                <a:xfrm>
                  <a:off x="7543477" y="2591155"/>
                  <a:ext cx="1450946" cy="761935"/>
                </a:xfrm>
                <a:prstGeom prst="ellipse">
                  <a:avLst/>
                </a:prstGeom>
                <a:solidFill>
                  <a:srgbClr val="FF0000"/>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sz="1200" b="1" dirty="0" smtClean="0">
                      <a:solidFill>
                        <a:schemeClr val="bg1"/>
                      </a:solidFill>
                    </a:rPr>
                    <a:t>PEMULIAAN </a:t>
                  </a:r>
                </a:p>
                <a:p>
                  <a:pPr algn="ctr" eaLnBrk="0" fontAlgn="auto" hangingPunct="0">
                    <a:spcBef>
                      <a:spcPts val="0"/>
                    </a:spcBef>
                    <a:spcAft>
                      <a:spcPts val="0"/>
                    </a:spcAft>
                    <a:defRPr/>
                  </a:pPr>
                  <a:r>
                    <a:rPr lang="en-US" sz="1200" b="1" dirty="0" smtClean="0">
                      <a:solidFill>
                        <a:schemeClr val="bg1"/>
                      </a:solidFill>
                    </a:rPr>
                    <a:t>(GGPS)</a:t>
                  </a:r>
                  <a:r>
                    <a:rPr lang="id-ID" sz="1200" b="1" dirty="0" smtClean="0">
                      <a:solidFill>
                        <a:schemeClr val="bg1"/>
                      </a:solidFill>
                    </a:rPr>
                    <a:t>/Khusus NILA</a:t>
                  </a:r>
                  <a:endParaRPr lang="en-US" sz="1200" b="1" dirty="0">
                    <a:solidFill>
                      <a:schemeClr val="bg1"/>
                    </a:solidFill>
                  </a:endParaRPr>
                </a:p>
              </p:txBody>
            </p:sp>
            <p:sp>
              <p:nvSpPr>
                <p:cNvPr id="46" name="Rectangle 45"/>
                <p:cNvSpPr>
                  <a:spLocks noChangeArrowheads="1"/>
                </p:cNvSpPr>
                <p:nvPr/>
              </p:nvSpPr>
              <p:spPr bwMode="auto">
                <a:xfrm>
                  <a:off x="761813" y="2819736"/>
                  <a:ext cx="1904962" cy="685741"/>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dirty="0" smtClean="0"/>
                    <a:t>BBI KAB/KOTA</a:t>
                  </a:r>
                  <a:endParaRPr lang="en-US" dirty="0"/>
                </a:p>
              </p:txBody>
            </p:sp>
            <p:sp>
              <p:nvSpPr>
                <p:cNvPr id="47" name="Oval 46"/>
                <p:cNvSpPr>
                  <a:spLocks noChangeArrowheads="1"/>
                </p:cNvSpPr>
                <p:nvPr/>
              </p:nvSpPr>
              <p:spPr bwMode="auto">
                <a:xfrm>
                  <a:off x="3504958" y="2819736"/>
                  <a:ext cx="1142977" cy="685741"/>
                </a:xfrm>
                <a:prstGeom prst="ellipse">
                  <a:avLst/>
                </a:prstGeom>
                <a:solidFill>
                  <a:srgbClr val="990099"/>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solidFill>
                        <a:schemeClr val="bg1"/>
                      </a:solidFill>
                    </a:rPr>
                    <a:t>GPS</a:t>
                  </a:r>
                  <a:endParaRPr lang="en-US" b="1" dirty="0">
                    <a:solidFill>
                      <a:schemeClr val="bg1"/>
                    </a:solidFill>
                  </a:endParaRPr>
                </a:p>
              </p:txBody>
            </p:sp>
            <p:sp>
              <p:nvSpPr>
                <p:cNvPr id="48" name="AutoShape 5"/>
                <p:cNvSpPr>
                  <a:spLocks noChangeArrowheads="1"/>
                </p:cNvSpPr>
                <p:nvPr/>
              </p:nvSpPr>
              <p:spPr bwMode="auto">
                <a:xfrm rot="16200000">
                  <a:off x="2959671" y="2874484"/>
                  <a:ext cx="280964" cy="476240"/>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49" name="Rectangle 48"/>
                <p:cNvSpPr>
                  <a:spLocks noChangeArrowheads="1"/>
                </p:cNvSpPr>
                <p:nvPr/>
              </p:nvSpPr>
              <p:spPr bwMode="auto">
                <a:xfrm>
                  <a:off x="761813" y="991093"/>
                  <a:ext cx="1142977" cy="533354"/>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t>DJPB</a:t>
                  </a:r>
                  <a:endParaRPr lang="en-US" b="1" dirty="0"/>
                </a:p>
              </p:txBody>
            </p:sp>
            <p:sp>
              <p:nvSpPr>
                <p:cNvPr id="50" name="Rectangle 49"/>
                <p:cNvSpPr>
                  <a:spLocks noChangeArrowheads="1"/>
                </p:cNvSpPr>
                <p:nvPr/>
              </p:nvSpPr>
              <p:spPr bwMode="auto">
                <a:xfrm>
                  <a:off x="2514378" y="1010141"/>
                  <a:ext cx="1066779" cy="533354"/>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t>BPPT</a:t>
                  </a:r>
                  <a:endParaRPr lang="en-US" b="1" dirty="0"/>
                </a:p>
              </p:txBody>
            </p:sp>
            <p:sp>
              <p:nvSpPr>
                <p:cNvPr id="51" name="Rectangle 50"/>
                <p:cNvSpPr>
                  <a:spLocks noChangeArrowheads="1"/>
                </p:cNvSpPr>
                <p:nvPr/>
              </p:nvSpPr>
              <p:spPr bwMode="auto">
                <a:xfrm>
                  <a:off x="4266943" y="1032364"/>
                  <a:ext cx="990580" cy="533354"/>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t>BRKP</a:t>
                  </a:r>
                  <a:endParaRPr lang="en-US" b="1" dirty="0"/>
                </a:p>
              </p:txBody>
            </p:sp>
            <p:sp>
              <p:nvSpPr>
                <p:cNvPr id="52" name="Rectangle 51"/>
                <p:cNvSpPr>
                  <a:spLocks noChangeArrowheads="1"/>
                </p:cNvSpPr>
                <p:nvPr/>
              </p:nvSpPr>
              <p:spPr bwMode="auto">
                <a:xfrm>
                  <a:off x="5913147" y="1046651"/>
                  <a:ext cx="1142977" cy="533354"/>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dirty="0" smtClean="0"/>
                    <a:t>PT</a:t>
                  </a:r>
                  <a:endParaRPr lang="en-US" dirty="0"/>
                </a:p>
              </p:txBody>
            </p:sp>
            <p:sp>
              <p:nvSpPr>
                <p:cNvPr id="53" name="Rectangle 52"/>
                <p:cNvSpPr>
                  <a:spLocks noChangeArrowheads="1"/>
                </p:cNvSpPr>
                <p:nvPr/>
              </p:nvSpPr>
              <p:spPr bwMode="auto">
                <a:xfrm>
                  <a:off x="304622" y="4778542"/>
                  <a:ext cx="914382" cy="685741"/>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t>UPR</a:t>
                  </a:r>
                  <a:endParaRPr lang="en-US" b="1" dirty="0"/>
                </a:p>
              </p:txBody>
            </p:sp>
            <p:sp>
              <p:nvSpPr>
                <p:cNvPr id="54" name="Rectangle 53"/>
                <p:cNvSpPr>
                  <a:spLocks noChangeArrowheads="1"/>
                </p:cNvSpPr>
                <p:nvPr/>
              </p:nvSpPr>
              <p:spPr bwMode="auto">
                <a:xfrm>
                  <a:off x="1295202" y="4800765"/>
                  <a:ext cx="888982" cy="685741"/>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t>UPR</a:t>
                  </a:r>
                  <a:endParaRPr lang="en-US" b="1" dirty="0"/>
                </a:p>
              </p:txBody>
            </p:sp>
            <p:sp>
              <p:nvSpPr>
                <p:cNvPr id="55" name="Rectangle 54"/>
                <p:cNvSpPr>
                  <a:spLocks noChangeArrowheads="1"/>
                </p:cNvSpPr>
                <p:nvPr/>
              </p:nvSpPr>
              <p:spPr bwMode="auto">
                <a:xfrm>
                  <a:off x="2274669" y="4778542"/>
                  <a:ext cx="888982" cy="685741"/>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t>UPR</a:t>
                  </a:r>
                  <a:endParaRPr lang="en-US" b="1" dirty="0"/>
                </a:p>
              </p:txBody>
            </p:sp>
            <p:sp>
              <p:nvSpPr>
                <p:cNvPr id="56" name="Oval 55"/>
                <p:cNvSpPr>
                  <a:spLocks noChangeArrowheads="1"/>
                </p:cNvSpPr>
                <p:nvPr/>
              </p:nvSpPr>
              <p:spPr bwMode="auto">
                <a:xfrm>
                  <a:off x="1219003" y="5943667"/>
                  <a:ext cx="1066779" cy="685741"/>
                </a:xfrm>
                <a:prstGeom prst="ellipse">
                  <a:avLst/>
                </a:prstGeom>
                <a:solidFill>
                  <a:srgbClr val="990099"/>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dirty="0">
                      <a:solidFill>
                        <a:schemeClr val="bg1"/>
                      </a:solidFill>
                    </a:rPr>
                    <a:t>F</a:t>
                  </a:r>
                  <a:r>
                    <a:rPr lang="en-US" dirty="0" smtClean="0">
                      <a:solidFill>
                        <a:schemeClr val="bg1"/>
                      </a:solidFill>
                    </a:rPr>
                    <a:t>S</a:t>
                  </a:r>
                  <a:endParaRPr lang="en-US" dirty="0">
                    <a:solidFill>
                      <a:schemeClr val="bg1"/>
                    </a:solidFill>
                  </a:endParaRPr>
                </a:p>
              </p:txBody>
            </p:sp>
            <p:sp>
              <p:nvSpPr>
                <p:cNvPr id="57" name="AutoShape 5"/>
                <p:cNvSpPr>
                  <a:spLocks noChangeArrowheads="1"/>
                </p:cNvSpPr>
                <p:nvPr/>
              </p:nvSpPr>
              <p:spPr bwMode="auto">
                <a:xfrm rot="7330662">
                  <a:off x="4605877" y="3382442"/>
                  <a:ext cx="304774" cy="427029"/>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58" name="Oval 57"/>
                <p:cNvSpPr>
                  <a:spLocks noChangeArrowheads="1"/>
                </p:cNvSpPr>
                <p:nvPr/>
              </p:nvSpPr>
              <p:spPr bwMode="auto">
                <a:xfrm>
                  <a:off x="1225353" y="3748344"/>
                  <a:ext cx="990580" cy="685741"/>
                </a:xfrm>
                <a:prstGeom prst="ellipse">
                  <a:avLst/>
                </a:prstGeom>
                <a:solidFill>
                  <a:srgbClr val="990099"/>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solidFill>
                        <a:schemeClr val="bg1"/>
                      </a:solidFill>
                    </a:rPr>
                    <a:t>PS</a:t>
                  </a:r>
                  <a:endParaRPr lang="en-US" b="1" dirty="0">
                    <a:solidFill>
                      <a:schemeClr val="bg1"/>
                    </a:solidFill>
                  </a:endParaRPr>
                </a:p>
              </p:txBody>
            </p:sp>
            <p:sp>
              <p:nvSpPr>
                <p:cNvPr id="59" name="AutoShape 5"/>
                <p:cNvSpPr>
                  <a:spLocks noChangeArrowheads="1"/>
                </p:cNvSpPr>
                <p:nvPr/>
              </p:nvSpPr>
              <p:spPr bwMode="auto">
                <a:xfrm rot="7832219">
                  <a:off x="818971" y="5586495"/>
                  <a:ext cx="280963" cy="477827"/>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60" name="AutoShape 30"/>
                <p:cNvSpPr>
                  <a:spLocks noChangeArrowheads="1"/>
                </p:cNvSpPr>
                <p:nvPr/>
              </p:nvSpPr>
              <p:spPr bwMode="auto">
                <a:xfrm rot="10800000">
                  <a:off x="1295202" y="1676834"/>
                  <a:ext cx="296856" cy="228580"/>
                </a:xfrm>
                <a:prstGeom prst="upDownArrow">
                  <a:avLst>
                    <a:gd name="adj1" fmla="val 50000"/>
                    <a:gd name="adj2" fmla="val 20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61" name="AutoShape 30"/>
                <p:cNvSpPr>
                  <a:spLocks noChangeArrowheads="1"/>
                </p:cNvSpPr>
                <p:nvPr/>
              </p:nvSpPr>
              <p:spPr bwMode="auto">
                <a:xfrm rot="10800000">
                  <a:off x="2858858" y="1686358"/>
                  <a:ext cx="228595" cy="255566"/>
                </a:xfrm>
                <a:prstGeom prst="upDownArrow">
                  <a:avLst>
                    <a:gd name="adj1" fmla="val 50000"/>
                    <a:gd name="adj2" fmla="val 20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62" name="AutoShape 30"/>
                <p:cNvSpPr>
                  <a:spLocks noChangeArrowheads="1"/>
                </p:cNvSpPr>
                <p:nvPr/>
              </p:nvSpPr>
              <p:spPr bwMode="auto">
                <a:xfrm rot="10800000">
                  <a:off x="4571736" y="1676834"/>
                  <a:ext cx="296856" cy="228580"/>
                </a:xfrm>
                <a:prstGeom prst="upDownArrow">
                  <a:avLst>
                    <a:gd name="adj1" fmla="val 50000"/>
                    <a:gd name="adj2" fmla="val 20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63" name="AutoShape 30"/>
                <p:cNvSpPr>
                  <a:spLocks noChangeArrowheads="1"/>
                </p:cNvSpPr>
                <p:nvPr/>
              </p:nvSpPr>
              <p:spPr bwMode="auto">
                <a:xfrm rot="10800000">
                  <a:off x="6248103" y="1699057"/>
                  <a:ext cx="296856" cy="228580"/>
                </a:xfrm>
                <a:prstGeom prst="upDownArrow">
                  <a:avLst>
                    <a:gd name="adj1" fmla="val 50000"/>
                    <a:gd name="adj2" fmla="val 20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64" name="AutoShape 5"/>
                <p:cNvSpPr>
                  <a:spLocks noChangeArrowheads="1"/>
                </p:cNvSpPr>
                <p:nvPr/>
              </p:nvSpPr>
              <p:spPr bwMode="auto">
                <a:xfrm rot="16200000">
                  <a:off x="5979831" y="1837074"/>
                  <a:ext cx="325410" cy="2557411"/>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65" name="AutoShape 5"/>
                <p:cNvSpPr>
                  <a:spLocks noChangeArrowheads="1"/>
                </p:cNvSpPr>
                <p:nvPr/>
              </p:nvSpPr>
              <p:spPr bwMode="auto">
                <a:xfrm rot="6950989">
                  <a:off x="7308541" y="2318118"/>
                  <a:ext cx="282551" cy="333368"/>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66" name="AutoShape 5"/>
                <p:cNvSpPr>
                  <a:spLocks noChangeArrowheads="1"/>
                </p:cNvSpPr>
                <p:nvPr/>
              </p:nvSpPr>
              <p:spPr bwMode="auto">
                <a:xfrm rot="8733899">
                  <a:off x="2319118" y="4153121"/>
                  <a:ext cx="282569" cy="476209"/>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67" name="AutoShape 5"/>
                <p:cNvSpPr>
                  <a:spLocks noChangeArrowheads="1"/>
                </p:cNvSpPr>
                <p:nvPr/>
              </p:nvSpPr>
              <p:spPr bwMode="auto">
                <a:xfrm rot="10800000">
                  <a:off x="1603171" y="4495992"/>
                  <a:ext cx="280981" cy="152387"/>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68" name="AutoShape 5"/>
                <p:cNvSpPr>
                  <a:spLocks noChangeArrowheads="1"/>
                </p:cNvSpPr>
                <p:nvPr/>
              </p:nvSpPr>
              <p:spPr bwMode="auto">
                <a:xfrm rot="10800000">
                  <a:off x="1599996" y="5638893"/>
                  <a:ext cx="282569" cy="152387"/>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69" name="AutoShape 5"/>
                <p:cNvSpPr>
                  <a:spLocks noChangeArrowheads="1"/>
                </p:cNvSpPr>
                <p:nvPr/>
              </p:nvSpPr>
              <p:spPr bwMode="auto">
                <a:xfrm rot="13240759">
                  <a:off x="2393730" y="5589686"/>
                  <a:ext cx="282569" cy="477796"/>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70" name="AutoShape 5"/>
                <p:cNvSpPr>
                  <a:spLocks noChangeArrowheads="1"/>
                </p:cNvSpPr>
                <p:nvPr/>
              </p:nvSpPr>
              <p:spPr bwMode="auto">
                <a:xfrm rot="13280069">
                  <a:off x="888810" y="4145185"/>
                  <a:ext cx="282569" cy="476209"/>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71" name="Rectangle 70"/>
                <p:cNvSpPr>
                  <a:spLocks noChangeArrowheads="1"/>
                </p:cNvSpPr>
                <p:nvPr/>
              </p:nvSpPr>
              <p:spPr bwMode="auto">
                <a:xfrm>
                  <a:off x="3581156" y="5943667"/>
                  <a:ext cx="1904962" cy="685741"/>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t>PEMBUDIDAYA</a:t>
                  </a:r>
                  <a:endParaRPr lang="en-US" b="1" dirty="0"/>
                </a:p>
              </p:txBody>
            </p:sp>
            <p:sp>
              <p:nvSpPr>
                <p:cNvPr id="72" name="AutoShape 21"/>
                <p:cNvSpPr>
                  <a:spLocks noChangeArrowheads="1"/>
                </p:cNvSpPr>
                <p:nvPr/>
              </p:nvSpPr>
              <p:spPr bwMode="auto">
                <a:xfrm rot="5400000">
                  <a:off x="5765527" y="5892844"/>
                  <a:ext cx="431763" cy="838183"/>
                </a:xfrm>
                <a:prstGeom prst="upArrow">
                  <a:avLst>
                    <a:gd name="adj1" fmla="val 50000"/>
                    <a:gd name="adj2" fmla="val 625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73" name="Rectangle 72"/>
                <p:cNvSpPr>
                  <a:spLocks noChangeArrowheads="1"/>
                </p:cNvSpPr>
                <p:nvPr/>
              </p:nvSpPr>
              <p:spPr bwMode="auto">
                <a:xfrm>
                  <a:off x="5181324" y="4572185"/>
                  <a:ext cx="3290821" cy="685741"/>
                </a:xfrm>
                <a:prstGeom prst="rect">
                  <a:avLst/>
                </a:prstGeom>
                <a:solidFill>
                  <a:srgbClr val="00206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t>WILAYAH BINAAN</a:t>
                  </a:r>
                  <a:endParaRPr lang="en-US" b="1" dirty="0"/>
                </a:p>
              </p:txBody>
            </p:sp>
            <p:sp>
              <p:nvSpPr>
                <p:cNvPr id="74" name="Oval 73"/>
                <p:cNvSpPr>
                  <a:spLocks noChangeArrowheads="1"/>
                </p:cNvSpPr>
                <p:nvPr/>
              </p:nvSpPr>
              <p:spPr bwMode="auto">
                <a:xfrm>
                  <a:off x="3428759" y="4038831"/>
                  <a:ext cx="990580" cy="685741"/>
                </a:xfrm>
                <a:prstGeom prst="ellipse">
                  <a:avLst/>
                </a:prstGeom>
                <a:solidFill>
                  <a:srgbClr val="990099"/>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auto" hangingPunct="0">
                    <a:spcBef>
                      <a:spcPts val="0"/>
                    </a:spcBef>
                    <a:spcAft>
                      <a:spcPts val="0"/>
                    </a:spcAft>
                    <a:defRPr/>
                  </a:pPr>
                  <a:r>
                    <a:rPr lang="en-US" b="1" dirty="0" smtClean="0">
                      <a:solidFill>
                        <a:schemeClr val="bg1"/>
                      </a:solidFill>
                    </a:rPr>
                    <a:t>PS</a:t>
                  </a:r>
                  <a:endParaRPr lang="en-US" b="1" dirty="0">
                    <a:solidFill>
                      <a:schemeClr val="bg1"/>
                    </a:solidFill>
                  </a:endParaRPr>
                </a:p>
              </p:txBody>
            </p:sp>
            <p:sp>
              <p:nvSpPr>
                <p:cNvPr id="75" name="AutoShape 5"/>
                <p:cNvSpPr>
                  <a:spLocks noChangeArrowheads="1"/>
                </p:cNvSpPr>
                <p:nvPr/>
              </p:nvSpPr>
              <p:spPr bwMode="auto">
                <a:xfrm rot="14879571">
                  <a:off x="4628895" y="3867380"/>
                  <a:ext cx="280964" cy="477827"/>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76" name="AutoShape 5"/>
                <p:cNvSpPr>
                  <a:spLocks noChangeArrowheads="1"/>
                </p:cNvSpPr>
                <p:nvPr/>
              </p:nvSpPr>
              <p:spPr bwMode="auto">
                <a:xfrm rot="6588179">
                  <a:off x="4679693" y="4394386"/>
                  <a:ext cx="282551" cy="476240"/>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sp>
              <p:nvSpPr>
                <p:cNvPr id="77" name="AutoShape 5"/>
                <p:cNvSpPr>
                  <a:spLocks noChangeArrowheads="1"/>
                </p:cNvSpPr>
                <p:nvPr/>
              </p:nvSpPr>
              <p:spPr bwMode="auto">
                <a:xfrm rot="15075478">
                  <a:off x="3885166" y="4431636"/>
                  <a:ext cx="311123" cy="2033547"/>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grpSp>
        </p:grpSp>
        <p:sp>
          <p:nvSpPr>
            <p:cNvPr id="78" name="AutoShape 5"/>
            <p:cNvSpPr>
              <a:spLocks noChangeArrowheads="1"/>
            </p:cNvSpPr>
            <p:nvPr/>
          </p:nvSpPr>
          <p:spPr bwMode="auto">
            <a:xfrm rot="10800000">
              <a:off x="1524000" y="3581400"/>
              <a:ext cx="280988" cy="152400"/>
            </a:xfrm>
            <a:prstGeom prst="upArrow">
              <a:avLst>
                <a:gd name="adj1" fmla="val 50000"/>
                <a:gd name="adj2" fmla="val 25000"/>
              </a:avLst>
            </a:prstGeom>
            <a:solidFill>
              <a:srgbClr val="FF0000"/>
            </a:solidFill>
            <a:ln>
              <a:solidFill>
                <a:srgbClr val="002060"/>
              </a:solidFill>
              <a:headEnd/>
              <a:tailEnd/>
            </a:ln>
          </p:spPr>
          <p:style>
            <a:lnRef idx="3">
              <a:schemeClr val="lt1"/>
            </a:lnRef>
            <a:fillRef idx="1">
              <a:schemeClr val="accent6"/>
            </a:fillRef>
            <a:effectRef idx="1">
              <a:schemeClr val="accent6"/>
            </a:effectRef>
            <a:fontRef idx="minor">
              <a:schemeClr val="lt1"/>
            </a:fontRef>
          </p:style>
          <p:txBody>
            <a:bodyPr vert="eaVert"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eaLnBrk="0" fontAlgn="auto" hangingPunct="0">
                <a:spcBef>
                  <a:spcPts val="0"/>
                </a:spcBef>
                <a:spcAft>
                  <a:spcPts val="0"/>
                </a:spcAft>
                <a:defRPr/>
              </a:pPr>
              <a:endParaRPr lang="id-ID"/>
            </a:p>
          </p:txBody>
        </p:sp>
      </p:grpSp>
    </p:spTree>
    <p:extLst>
      <p:ext uri="{BB962C8B-B14F-4D97-AF65-F5344CB8AC3E}">
        <p14:creationId xmlns:p14="http://schemas.microsoft.com/office/powerpoint/2010/main" val="16343503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404664"/>
            <a:ext cx="6912768" cy="1815882"/>
          </a:xfrm>
          <a:prstGeom prst="rect">
            <a:avLst/>
          </a:prstGeom>
          <a:noFill/>
        </p:spPr>
        <p:txBody>
          <a:bodyPr wrap="square" rtlCol="0">
            <a:spAutoFit/>
          </a:bodyPr>
          <a:lstStyle/>
          <a:p>
            <a:r>
              <a:rPr lang="id-ID" sz="2800" dirty="0" smtClean="0"/>
              <a:t>Mengacu pada kecepatan pertumbuhan ekonomi China, diperkirakan pada tahun 2019 GERD absolut China dapat melampaui Eropa, bahkan USA.</a:t>
            </a:r>
            <a:endParaRPr lang="id-ID" sz="2800" dirty="0"/>
          </a:p>
        </p:txBody>
      </p:sp>
      <p:pic>
        <p:nvPicPr>
          <p:cNvPr id="22530" name="Picture 2" descr="http://www.oecd.org/media/oecdorg/images/STI%20En%20graph%201-672x448.png"/>
          <p:cNvPicPr>
            <a:picLocks noChangeAspect="1" noChangeArrowheads="1"/>
          </p:cNvPicPr>
          <p:nvPr/>
        </p:nvPicPr>
        <p:blipFill>
          <a:blip r:embed="rId2" cstate="print"/>
          <a:srcRect/>
          <a:stretch>
            <a:fillRect/>
          </a:stretch>
        </p:blipFill>
        <p:spPr bwMode="auto">
          <a:xfrm>
            <a:off x="1403648" y="2081469"/>
            <a:ext cx="7164796" cy="4776531"/>
          </a:xfrm>
          <a:prstGeom prst="rect">
            <a:avLst/>
          </a:prstGeom>
          <a:noFill/>
        </p:spPr>
      </p:pic>
      <p:sp>
        <p:nvSpPr>
          <p:cNvPr id="5" name="TextBox 4"/>
          <p:cNvSpPr txBox="1"/>
          <p:nvPr/>
        </p:nvSpPr>
        <p:spPr>
          <a:xfrm>
            <a:off x="179512" y="5805264"/>
            <a:ext cx="1440160" cy="738664"/>
          </a:xfrm>
          <a:prstGeom prst="rect">
            <a:avLst/>
          </a:prstGeom>
          <a:solidFill>
            <a:schemeClr val="bg1"/>
          </a:solidFill>
          <a:ln>
            <a:solidFill>
              <a:schemeClr val="tx1"/>
            </a:solidFill>
          </a:ln>
        </p:spPr>
        <p:txBody>
          <a:bodyPr wrap="square" rtlCol="0">
            <a:spAutoFit/>
          </a:bodyPr>
          <a:lstStyle/>
          <a:p>
            <a:r>
              <a:rPr lang="id-ID" sz="1400" dirty="0" smtClean="0"/>
              <a:t>Source: </a:t>
            </a:r>
            <a:r>
              <a:rPr lang="id-ID" sz="1400" i="1" dirty="0" smtClean="0"/>
              <a:t>STI-Outlook, OECD, 2014</a:t>
            </a:r>
            <a:endParaRPr lang="id-ID" sz="1400" i="1" dirty="0"/>
          </a:p>
        </p:txBody>
      </p:sp>
    </p:spTree>
    <p:extLst>
      <p:ext uri="{BB962C8B-B14F-4D97-AF65-F5344CB8AC3E}">
        <p14:creationId xmlns:p14="http://schemas.microsoft.com/office/powerpoint/2010/main" val="1347536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solidFill>
                  <a:schemeClr val="tx2"/>
                </a:solidFill>
              </a:rPr>
              <a:t>PENGEMBANGAN AGRIBISNIS TERPADU KEANEKARAGAMAN HAYATI DI JAWA BARAT</a:t>
            </a:r>
            <a:endParaRPr lang="id-ID" sz="3600" dirty="0">
              <a:solidFill>
                <a:schemeClr val="tx2"/>
              </a:solidFill>
            </a:endParaRPr>
          </a:p>
        </p:txBody>
      </p:sp>
      <p:sp>
        <p:nvSpPr>
          <p:cNvPr id="3" name="Subtitle 2"/>
          <p:cNvSpPr>
            <a:spLocks noGrp="1"/>
          </p:cNvSpPr>
          <p:nvPr>
            <p:ph type="subTitle" idx="1"/>
          </p:nvPr>
        </p:nvSpPr>
        <p:spPr/>
        <p:txBody>
          <a:bodyPr/>
          <a:lstStyle/>
          <a:p>
            <a:r>
              <a:rPr lang="en-US" dirty="0" err="1" smtClean="0">
                <a:solidFill>
                  <a:schemeClr val="tx1"/>
                </a:solidFill>
              </a:rPr>
              <a:t>MoU</a:t>
            </a:r>
            <a:r>
              <a:rPr lang="en-US" dirty="0" smtClean="0">
                <a:solidFill>
                  <a:schemeClr val="tx1"/>
                </a:solidFill>
              </a:rPr>
              <a:t> </a:t>
            </a:r>
            <a:r>
              <a:rPr lang="en-US" dirty="0" err="1" smtClean="0">
                <a:solidFill>
                  <a:schemeClr val="tx1"/>
                </a:solidFill>
              </a:rPr>
              <a:t>antara</a:t>
            </a:r>
            <a:r>
              <a:rPr lang="en-US" dirty="0" smtClean="0">
                <a:solidFill>
                  <a:schemeClr val="tx1"/>
                </a:solidFill>
              </a:rPr>
              <a:t> </a:t>
            </a:r>
            <a:r>
              <a:rPr lang="en-US" dirty="0" err="1" smtClean="0">
                <a:solidFill>
                  <a:schemeClr val="tx1"/>
                </a:solidFill>
              </a:rPr>
              <a:t>Menristekdikti</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Gubernur</a:t>
            </a:r>
            <a:r>
              <a:rPr lang="en-US" dirty="0" smtClean="0">
                <a:solidFill>
                  <a:schemeClr val="tx1"/>
                </a:solidFill>
              </a:rPr>
              <a:t> </a:t>
            </a:r>
            <a:r>
              <a:rPr lang="en-US" dirty="0" err="1" smtClean="0">
                <a:solidFill>
                  <a:schemeClr val="tx1"/>
                </a:solidFill>
              </a:rPr>
              <a:t>Jawa</a:t>
            </a:r>
            <a:r>
              <a:rPr lang="en-US" dirty="0" smtClean="0">
                <a:solidFill>
                  <a:schemeClr val="tx1"/>
                </a:solidFill>
              </a:rPr>
              <a:t> Barat</a:t>
            </a:r>
            <a:endParaRPr lang="id-ID" dirty="0">
              <a:solidFill>
                <a:schemeClr val="tx1"/>
              </a:solidFill>
            </a:endParaRPr>
          </a:p>
        </p:txBody>
      </p:sp>
    </p:spTree>
    <p:extLst>
      <p:ext uri="{BB962C8B-B14F-4D97-AF65-F5344CB8AC3E}">
        <p14:creationId xmlns:p14="http://schemas.microsoft.com/office/powerpoint/2010/main" val="266317219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22"/>
          </a:xfrm>
        </p:spPr>
        <p:txBody>
          <a:bodyPr>
            <a:noAutofit/>
          </a:bodyPr>
          <a:lstStyle/>
          <a:p>
            <a:r>
              <a:rPr lang="id-ID" sz="3200" dirty="0"/>
              <a:t>PERBAIKAN GENETIK DAN SEX</a:t>
            </a:r>
            <a:r>
              <a:rPr lang="en-US" sz="3200" dirty="0"/>
              <a:t>ING</a:t>
            </a:r>
            <a:r>
              <a:rPr lang="id-ID" sz="3200" dirty="0"/>
              <a:t> SAPI PASUNDAN</a:t>
            </a:r>
          </a:p>
        </p:txBody>
      </p:sp>
      <p:sp>
        <p:nvSpPr>
          <p:cNvPr id="3" name="Content Placeholder 2"/>
          <p:cNvSpPr>
            <a:spLocks noGrp="1"/>
          </p:cNvSpPr>
          <p:nvPr>
            <p:ph idx="1"/>
          </p:nvPr>
        </p:nvSpPr>
        <p:spPr>
          <a:xfrm>
            <a:off x="457200" y="1196752"/>
            <a:ext cx="8229600" cy="4929411"/>
          </a:xfrm>
          <a:solidFill>
            <a:schemeClr val="tx2">
              <a:lumMod val="20000"/>
              <a:lumOff val="80000"/>
            </a:schemeClr>
          </a:solidFill>
        </p:spPr>
        <p:txBody>
          <a:bodyPr>
            <a:normAutofit fontScale="77500" lnSpcReduction="20000"/>
          </a:bodyPr>
          <a:lstStyle/>
          <a:p>
            <a:pPr marL="514350" lvl="0" indent="-514350">
              <a:buFont typeface="+mj-lt"/>
              <a:buAutoNum type="arabicPeriod"/>
            </a:pPr>
            <a:r>
              <a:rPr lang="id-ID" sz="2600" dirty="0" smtClean="0"/>
              <a:t>Ketergantungan </a:t>
            </a:r>
            <a:r>
              <a:rPr lang="id-ID" sz="2600" dirty="0"/>
              <a:t>Jawa Barat Terhadap Pemasukan Sapi </a:t>
            </a:r>
            <a:r>
              <a:rPr lang="id-ID" sz="2600" dirty="0" smtClean="0"/>
              <a:t>Potong </a:t>
            </a:r>
            <a:r>
              <a:rPr lang="id-ID" sz="2600" dirty="0"/>
              <a:t>Dari Luar Jawa </a:t>
            </a:r>
            <a:r>
              <a:rPr lang="id-ID" sz="2600" dirty="0" smtClean="0"/>
              <a:t>Barat</a:t>
            </a:r>
          </a:p>
          <a:p>
            <a:pPr marL="514350" lvl="0" indent="-514350">
              <a:buFont typeface="+mj-lt"/>
              <a:buAutoNum type="arabicPeriod"/>
            </a:pPr>
            <a:r>
              <a:rPr lang="id-ID" sz="2600" dirty="0" smtClean="0"/>
              <a:t>Gap </a:t>
            </a:r>
            <a:r>
              <a:rPr lang="id-ID" sz="2600" dirty="0"/>
              <a:t>Antara Kebutuhan (</a:t>
            </a:r>
            <a:r>
              <a:rPr lang="id-ID" sz="2600" i="1" dirty="0"/>
              <a:t>Demand</a:t>
            </a:r>
            <a:r>
              <a:rPr lang="id-ID" sz="2600" dirty="0"/>
              <a:t>) Dengan Pasokan (</a:t>
            </a:r>
            <a:r>
              <a:rPr lang="id-ID" sz="2600" i="1" dirty="0"/>
              <a:t>Supply</a:t>
            </a:r>
            <a:r>
              <a:rPr lang="id-ID" sz="2600" dirty="0"/>
              <a:t>) Sapi </a:t>
            </a:r>
            <a:r>
              <a:rPr lang="id-ID" sz="2600" dirty="0" smtClean="0"/>
              <a:t>Potong </a:t>
            </a:r>
          </a:p>
          <a:p>
            <a:pPr marL="514350" lvl="0" indent="-514350">
              <a:buFont typeface="+mj-lt"/>
              <a:buAutoNum type="arabicPeriod"/>
            </a:pPr>
            <a:r>
              <a:rPr lang="en-US" sz="2600" dirty="0" err="1" smtClean="0"/>
              <a:t>Daging</a:t>
            </a:r>
            <a:r>
              <a:rPr lang="en-US" sz="2600" dirty="0" smtClean="0"/>
              <a:t> </a:t>
            </a:r>
            <a:r>
              <a:rPr lang="en-US" sz="2600" dirty="0" err="1" smtClean="0"/>
              <a:t>sapi</a:t>
            </a:r>
            <a:r>
              <a:rPr lang="en-US" sz="2600" dirty="0" smtClean="0"/>
              <a:t> </a:t>
            </a:r>
            <a:r>
              <a:rPr lang="en-US" sz="2600" dirty="0" err="1" smtClean="0"/>
              <a:t>sebagai</a:t>
            </a:r>
            <a:r>
              <a:rPr lang="en-US" sz="2600" dirty="0" smtClean="0"/>
              <a:t> </a:t>
            </a:r>
            <a:r>
              <a:rPr lang="en-US" sz="2600" dirty="0" err="1" smtClean="0"/>
              <a:t>komoditi</a:t>
            </a:r>
            <a:r>
              <a:rPr lang="en-US" sz="2600" dirty="0" smtClean="0"/>
              <a:t> </a:t>
            </a:r>
            <a:r>
              <a:rPr lang="en-US" sz="2600" dirty="0" err="1" smtClean="0"/>
              <a:t>strategis</a:t>
            </a:r>
            <a:r>
              <a:rPr lang="en-US" sz="2600" dirty="0" smtClean="0"/>
              <a:t>, </a:t>
            </a:r>
            <a:r>
              <a:rPr lang="en-US" sz="2600" dirty="0" err="1" smtClean="0"/>
              <a:t>berpengaruh</a:t>
            </a:r>
            <a:r>
              <a:rPr lang="en-US" sz="2600" dirty="0" smtClean="0"/>
              <a:t> </a:t>
            </a:r>
            <a:r>
              <a:rPr lang="en-US" sz="2600" dirty="0" err="1" smtClean="0"/>
              <a:t>besar</a:t>
            </a:r>
            <a:r>
              <a:rPr lang="en-US" sz="2600" dirty="0" smtClean="0"/>
              <a:t> </a:t>
            </a:r>
            <a:r>
              <a:rPr lang="en-US" sz="2600" dirty="0" err="1" smtClean="0"/>
              <a:t>terhadap</a:t>
            </a:r>
            <a:r>
              <a:rPr lang="en-US" sz="2600" dirty="0" smtClean="0"/>
              <a:t> </a:t>
            </a:r>
            <a:r>
              <a:rPr lang="en-US" sz="2600" dirty="0" err="1" smtClean="0"/>
              <a:t>tingkat</a:t>
            </a:r>
            <a:r>
              <a:rPr lang="en-US" sz="2600" dirty="0" smtClean="0"/>
              <a:t> </a:t>
            </a:r>
            <a:r>
              <a:rPr lang="en-US" sz="2600" dirty="0" err="1" smtClean="0"/>
              <a:t>inflasi</a:t>
            </a:r>
            <a:r>
              <a:rPr lang="en-US" sz="2600" dirty="0" smtClean="0"/>
              <a:t> di </a:t>
            </a:r>
            <a:r>
              <a:rPr lang="en-US" sz="2600" dirty="0" err="1" smtClean="0"/>
              <a:t>Jawa</a:t>
            </a:r>
            <a:r>
              <a:rPr lang="en-US" sz="2600" dirty="0" smtClean="0"/>
              <a:t> Barat. </a:t>
            </a:r>
            <a:endParaRPr lang="id-ID" sz="2600" dirty="0" smtClean="0"/>
          </a:p>
          <a:p>
            <a:pPr marL="514350" lvl="0" indent="-514350">
              <a:buFont typeface="+mj-lt"/>
              <a:buAutoNum type="arabicPeriod"/>
            </a:pPr>
            <a:r>
              <a:rPr lang="en-US" sz="2600" dirty="0" err="1" smtClean="0"/>
              <a:t>Pengembangan</a:t>
            </a:r>
            <a:r>
              <a:rPr lang="en-US" sz="2600" dirty="0" smtClean="0"/>
              <a:t> </a:t>
            </a:r>
            <a:r>
              <a:rPr lang="en-US" sz="2600" dirty="0" err="1" smtClean="0"/>
              <a:t>Sapi</a:t>
            </a:r>
            <a:r>
              <a:rPr lang="en-US" sz="2600" dirty="0" smtClean="0"/>
              <a:t> </a:t>
            </a:r>
            <a:r>
              <a:rPr lang="en-US" sz="2600" dirty="0" err="1" smtClean="0"/>
              <a:t>Potong</a:t>
            </a:r>
            <a:r>
              <a:rPr lang="en-US" sz="2600" dirty="0" smtClean="0"/>
              <a:t> </a:t>
            </a:r>
            <a:r>
              <a:rPr lang="en-US" sz="2600" dirty="0" err="1" smtClean="0"/>
              <a:t>termasuk</a:t>
            </a:r>
            <a:r>
              <a:rPr lang="en-US" sz="2600" dirty="0" smtClean="0"/>
              <a:t> Program </a:t>
            </a:r>
            <a:r>
              <a:rPr lang="en-US" sz="2600" dirty="0" err="1" smtClean="0"/>
              <a:t>prioritas</a:t>
            </a:r>
            <a:r>
              <a:rPr lang="en-US" sz="2600" dirty="0" smtClean="0"/>
              <a:t> yang </a:t>
            </a:r>
            <a:r>
              <a:rPr lang="en-US" sz="2600" dirty="0" err="1" smtClean="0"/>
              <a:t>tertuang</a:t>
            </a:r>
            <a:r>
              <a:rPr lang="en-US" sz="2600" dirty="0" smtClean="0"/>
              <a:t> </a:t>
            </a:r>
            <a:r>
              <a:rPr lang="en-US" sz="2600" dirty="0" err="1" smtClean="0"/>
              <a:t>dalam</a:t>
            </a:r>
            <a:r>
              <a:rPr lang="en-US" sz="2600" dirty="0" smtClean="0"/>
              <a:t> RPJMD 2013 – 2018, </a:t>
            </a:r>
            <a:r>
              <a:rPr lang="en-US" sz="2600" dirty="0" err="1" smtClean="0"/>
              <a:t>tercantum</a:t>
            </a:r>
            <a:r>
              <a:rPr lang="en-US" sz="2600" dirty="0" smtClean="0"/>
              <a:t> </a:t>
            </a:r>
            <a:r>
              <a:rPr lang="en-US" sz="2600" dirty="0" err="1" smtClean="0"/>
              <a:t>pada</a:t>
            </a:r>
            <a:r>
              <a:rPr lang="en-US" sz="2600" dirty="0" smtClean="0"/>
              <a:t>  </a:t>
            </a:r>
            <a:r>
              <a:rPr lang="en-US" sz="2600" dirty="0" err="1" smtClean="0"/>
              <a:t>Tematik</a:t>
            </a:r>
            <a:r>
              <a:rPr lang="en-US" sz="2600" dirty="0" smtClean="0"/>
              <a:t> </a:t>
            </a:r>
            <a:r>
              <a:rPr lang="en-US" sz="2600" dirty="0" err="1" smtClean="0"/>
              <a:t>Sektoral</a:t>
            </a:r>
            <a:r>
              <a:rPr lang="en-US" sz="2600" dirty="0" smtClean="0"/>
              <a:t> </a:t>
            </a:r>
            <a:r>
              <a:rPr lang="en-US" sz="2600" dirty="0" err="1" smtClean="0"/>
              <a:t>dan</a:t>
            </a:r>
            <a:r>
              <a:rPr lang="en-US" sz="2600" dirty="0" smtClean="0"/>
              <a:t> </a:t>
            </a:r>
            <a:r>
              <a:rPr lang="en-US" sz="2600" dirty="0" err="1" smtClean="0"/>
              <a:t>Tematik</a:t>
            </a:r>
            <a:r>
              <a:rPr lang="en-US" sz="2600" dirty="0" smtClean="0"/>
              <a:t> </a:t>
            </a:r>
            <a:r>
              <a:rPr lang="en-US" sz="2600" dirty="0" err="1" smtClean="0"/>
              <a:t>Kewilayahan</a:t>
            </a:r>
            <a:r>
              <a:rPr lang="en-US" sz="2600" dirty="0" smtClean="0"/>
              <a:t>.</a:t>
            </a:r>
            <a:endParaRPr lang="id-ID" sz="2600" dirty="0" smtClean="0"/>
          </a:p>
          <a:p>
            <a:pPr marL="514350" lvl="0" indent="-514350">
              <a:buFont typeface="+mj-lt"/>
              <a:buAutoNum type="arabicPeriod"/>
            </a:pPr>
            <a:r>
              <a:rPr lang="id-ID" sz="2600" dirty="0" smtClean="0"/>
              <a:t>Pemotongan Sapi Betina Produktif yang berpengaruh kepada peningkatan populasi, sehingga p</a:t>
            </a:r>
            <a:r>
              <a:rPr lang="en-US" sz="2600" dirty="0" err="1" smtClean="0"/>
              <a:t>erlu</a:t>
            </a:r>
            <a:r>
              <a:rPr lang="en-US" sz="2600" dirty="0" smtClean="0"/>
              <a:t> </a:t>
            </a:r>
            <a:r>
              <a:rPr lang="en-US" sz="2600" dirty="0" err="1" smtClean="0"/>
              <a:t>penambahan</a:t>
            </a:r>
            <a:r>
              <a:rPr lang="en-US" sz="2600" dirty="0" smtClean="0"/>
              <a:t> </a:t>
            </a:r>
            <a:r>
              <a:rPr lang="en-US" sz="2600" dirty="0" err="1" smtClean="0"/>
              <a:t>sapi</a:t>
            </a:r>
            <a:r>
              <a:rPr lang="en-US" sz="2600" dirty="0" smtClean="0"/>
              <a:t> </a:t>
            </a:r>
            <a:r>
              <a:rPr lang="en-US" sz="2600" dirty="0" err="1" smtClean="0"/>
              <a:t>induk</a:t>
            </a:r>
            <a:r>
              <a:rPr lang="en-US" sz="2600" dirty="0" smtClean="0"/>
              <a:t> </a:t>
            </a:r>
            <a:r>
              <a:rPr lang="en-US" sz="2600" dirty="0" err="1" smtClean="0"/>
              <a:t>betina</a:t>
            </a:r>
            <a:r>
              <a:rPr lang="en-US" sz="2600" dirty="0" smtClean="0"/>
              <a:t> </a:t>
            </a:r>
            <a:r>
              <a:rPr lang="en-US" sz="2600" dirty="0" err="1" smtClean="0"/>
              <a:t>sekitar</a:t>
            </a:r>
            <a:r>
              <a:rPr lang="en-US" sz="2600" dirty="0" smtClean="0"/>
              <a:t> 500,00</a:t>
            </a:r>
            <a:r>
              <a:rPr lang="id-ID" sz="2600" dirty="0" smtClean="0"/>
              <a:t>0</a:t>
            </a:r>
            <a:r>
              <a:rPr lang="en-US" sz="2600" dirty="0" smtClean="0"/>
              <a:t> </a:t>
            </a:r>
            <a:r>
              <a:rPr lang="en-US" sz="2600" dirty="0" err="1" smtClean="0"/>
              <a:t>ekor</a:t>
            </a:r>
            <a:r>
              <a:rPr lang="en-US" sz="2600" dirty="0" smtClean="0"/>
              <a:t> per </a:t>
            </a:r>
            <a:r>
              <a:rPr lang="en-US" sz="2600" dirty="0" err="1" smtClean="0"/>
              <a:t>tahun</a:t>
            </a:r>
            <a:r>
              <a:rPr lang="en-US" sz="2600" dirty="0" smtClean="0"/>
              <a:t>.</a:t>
            </a:r>
          </a:p>
          <a:p>
            <a:pPr marL="0" lvl="0" indent="0" algn="just">
              <a:buNone/>
            </a:pPr>
            <a:r>
              <a:rPr lang="id-ID" sz="2600" b="1" dirty="0" smtClean="0"/>
              <a:t>	</a:t>
            </a:r>
            <a:endParaRPr lang="en-US" sz="2600" b="1" dirty="0" smtClean="0"/>
          </a:p>
          <a:p>
            <a:pPr marL="0" lvl="0" indent="0" algn="just">
              <a:buNone/>
            </a:pPr>
            <a:r>
              <a:rPr lang="id-ID" sz="2600" b="1" dirty="0" smtClean="0"/>
              <a:t>Oleh karena itu </a:t>
            </a:r>
            <a:r>
              <a:rPr lang="en-US" sz="2600" b="1" dirty="0" err="1" smtClean="0"/>
              <a:t>diperlukan</a:t>
            </a:r>
            <a:r>
              <a:rPr lang="en-US" sz="2600" b="1" dirty="0" smtClean="0"/>
              <a:t> </a:t>
            </a:r>
            <a:r>
              <a:rPr lang="en-US" sz="2600" b="1" dirty="0" err="1" smtClean="0"/>
              <a:t>penelitian</a:t>
            </a:r>
            <a:r>
              <a:rPr lang="en-US" sz="2600" b="1" dirty="0" smtClean="0"/>
              <a:t> </a:t>
            </a:r>
            <a:r>
              <a:rPr lang="en-US" sz="2600" b="1" dirty="0" err="1" smtClean="0"/>
              <a:t>untuk</a:t>
            </a:r>
            <a:r>
              <a:rPr lang="en-US" sz="2600" b="1" dirty="0" smtClean="0"/>
              <a:t> </a:t>
            </a:r>
            <a:r>
              <a:rPr lang="en-US" sz="2600" b="1" dirty="0" err="1" smtClean="0"/>
              <a:t>memproduksi</a:t>
            </a:r>
            <a:r>
              <a:rPr lang="en-US" sz="2600" b="1" dirty="0" smtClean="0"/>
              <a:t> </a:t>
            </a:r>
            <a:r>
              <a:rPr lang="en-US" sz="2600" b="1" dirty="0" err="1" smtClean="0"/>
              <a:t>bibit</a:t>
            </a:r>
            <a:r>
              <a:rPr lang="en-US" sz="2600" b="1" dirty="0" smtClean="0"/>
              <a:t> </a:t>
            </a:r>
            <a:r>
              <a:rPr lang="en-US" sz="2600" b="1" dirty="0" err="1" smtClean="0"/>
              <a:t>sapi</a:t>
            </a:r>
            <a:r>
              <a:rPr lang="en-US" sz="2600" b="1" dirty="0" smtClean="0"/>
              <a:t> </a:t>
            </a:r>
            <a:r>
              <a:rPr lang="en-US" sz="2600" b="1" dirty="0" err="1" smtClean="0"/>
              <a:t>lokal</a:t>
            </a:r>
            <a:r>
              <a:rPr lang="en-US" sz="2600" b="1" dirty="0" smtClean="0"/>
              <a:t> (</a:t>
            </a:r>
            <a:r>
              <a:rPr lang="en-US" sz="2600" b="1" dirty="0" err="1" smtClean="0"/>
              <a:t>pasundan</a:t>
            </a:r>
            <a:r>
              <a:rPr lang="en-US" sz="2600" b="1" dirty="0" smtClean="0"/>
              <a:t>) </a:t>
            </a:r>
            <a:r>
              <a:rPr lang="en-US" sz="2600" b="1" dirty="0" err="1" smtClean="0"/>
              <a:t>betina</a:t>
            </a:r>
            <a:r>
              <a:rPr lang="en-US" sz="2600" b="1" dirty="0" smtClean="0"/>
              <a:t> </a:t>
            </a:r>
            <a:r>
              <a:rPr lang="id-ID" sz="2600" b="1" dirty="0" smtClean="0"/>
              <a:t>melalui I.B Sexing </a:t>
            </a:r>
            <a:r>
              <a:rPr lang="en-US" sz="2600" b="1" dirty="0" err="1" smtClean="0"/>
              <a:t>sebagai</a:t>
            </a:r>
            <a:r>
              <a:rPr lang="en-US" sz="2600" b="1" dirty="0" smtClean="0"/>
              <a:t> </a:t>
            </a:r>
            <a:r>
              <a:rPr lang="en-US" sz="2600" b="1" dirty="0" err="1" smtClean="0"/>
              <a:t>mesin</a:t>
            </a:r>
            <a:r>
              <a:rPr lang="en-US" sz="2600" b="1" dirty="0" smtClean="0"/>
              <a:t> </a:t>
            </a:r>
            <a:r>
              <a:rPr lang="en-US" sz="2600" b="1" dirty="0" err="1" smtClean="0"/>
              <a:t>produksi</a:t>
            </a:r>
            <a:r>
              <a:rPr lang="en-US" sz="2600" b="1" dirty="0" smtClean="0"/>
              <a:t> </a:t>
            </a:r>
            <a:r>
              <a:rPr lang="en-US" sz="2600" b="1" dirty="0" err="1" smtClean="0"/>
              <a:t>sapi</a:t>
            </a:r>
            <a:r>
              <a:rPr lang="en-US" sz="2600" b="1" dirty="0" smtClean="0"/>
              <a:t> </a:t>
            </a:r>
            <a:r>
              <a:rPr lang="en-US" sz="2600" b="1" dirty="0" err="1" smtClean="0"/>
              <a:t>potong</a:t>
            </a:r>
            <a:r>
              <a:rPr lang="en-US" sz="2600" b="1" dirty="0" smtClean="0"/>
              <a:t> di </a:t>
            </a:r>
            <a:r>
              <a:rPr lang="en-US" sz="2600" b="1" dirty="0" err="1" smtClean="0"/>
              <a:t>Jawa</a:t>
            </a:r>
            <a:r>
              <a:rPr lang="en-US" sz="2600" b="1" dirty="0" smtClean="0"/>
              <a:t> Barat yang </a:t>
            </a:r>
            <a:r>
              <a:rPr lang="en-US" sz="2600" b="1" dirty="0" err="1" smtClean="0"/>
              <a:t>penanganannya</a:t>
            </a:r>
            <a:r>
              <a:rPr lang="en-US" sz="2600" b="1" dirty="0" smtClean="0"/>
              <a:t> </a:t>
            </a:r>
            <a:r>
              <a:rPr lang="en-US" sz="2600" b="1" dirty="0" err="1" smtClean="0"/>
              <a:t>berbasis</a:t>
            </a:r>
            <a:r>
              <a:rPr lang="en-US" sz="2600" b="1" dirty="0" smtClean="0"/>
              <a:t> Techno Park</a:t>
            </a:r>
            <a:r>
              <a:rPr lang="id-ID" sz="2600" b="1" dirty="0" smtClean="0"/>
              <a:t>.</a:t>
            </a:r>
            <a:endParaRPr lang="en-US" sz="2600" b="1" dirty="0" smtClean="0"/>
          </a:p>
          <a:p>
            <a:pPr marL="0" lvl="0" indent="0">
              <a:buNone/>
            </a:pPr>
            <a:endParaRPr lang="id-ID" sz="2800" b="1" dirty="0"/>
          </a:p>
        </p:txBody>
      </p:sp>
    </p:spTree>
    <p:extLst>
      <p:ext uri="{BB962C8B-B14F-4D97-AF65-F5344CB8AC3E}">
        <p14:creationId xmlns:p14="http://schemas.microsoft.com/office/powerpoint/2010/main" val="185605367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22"/>
          </a:xfrm>
        </p:spPr>
        <p:txBody>
          <a:bodyPr>
            <a:noAutofit/>
          </a:bodyPr>
          <a:lstStyle/>
          <a:p>
            <a:r>
              <a:rPr lang="en-US" sz="3200" b="1" dirty="0" smtClean="0"/>
              <a:t> TECHNO PARK</a:t>
            </a:r>
            <a:r>
              <a:rPr lang="id-ID" sz="3200" b="1" dirty="0" smtClean="0"/>
              <a:t> </a:t>
            </a:r>
            <a:br>
              <a:rPr lang="id-ID" sz="3200" b="1" dirty="0" smtClean="0"/>
            </a:br>
            <a:endParaRPr lang="id-ID" sz="3200" dirty="0"/>
          </a:p>
        </p:txBody>
      </p:sp>
      <p:sp>
        <p:nvSpPr>
          <p:cNvPr id="3" name="Content Placeholder 2"/>
          <p:cNvSpPr>
            <a:spLocks noGrp="1"/>
          </p:cNvSpPr>
          <p:nvPr>
            <p:ph idx="1"/>
          </p:nvPr>
        </p:nvSpPr>
        <p:spPr>
          <a:solidFill>
            <a:schemeClr val="tx2">
              <a:lumMod val="20000"/>
              <a:lumOff val="80000"/>
            </a:schemeClr>
          </a:solidFill>
        </p:spPr>
        <p:txBody>
          <a:bodyPr>
            <a:normAutofit/>
          </a:bodyPr>
          <a:lstStyle/>
          <a:p>
            <a:pPr marL="0" lvl="0" indent="0">
              <a:buNone/>
            </a:pPr>
            <a:r>
              <a:rPr lang="en-US" sz="2800" b="1" dirty="0" smtClean="0"/>
              <a:t>FUNGSI:</a:t>
            </a:r>
          </a:p>
          <a:p>
            <a:pPr marL="514350" lvl="0" indent="-514350">
              <a:buAutoNum type="arabicPeriod"/>
            </a:pPr>
            <a:r>
              <a:rPr lang="en-US" sz="2800" b="1" dirty="0" err="1" smtClean="0"/>
              <a:t>Sebagai</a:t>
            </a:r>
            <a:r>
              <a:rPr lang="en-US" sz="2800" b="1" dirty="0" smtClean="0"/>
              <a:t> </a:t>
            </a:r>
            <a:r>
              <a:rPr lang="en-US" sz="2800" b="1" dirty="0" err="1" smtClean="0"/>
              <a:t>pusat</a:t>
            </a:r>
            <a:r>
              <a:rPr lang="en-US" sz="2800" b="1" dirty="0" smtClean="0"/>
              <a:t> </a:t>
            </a:r>
            <a:r>
              <a:rPr lang="en-US" sz="2800" b="1" dirty="0" err="1" smtClean="0"/>
              <a:t>penerapan</a:t>
            </a:r>
            <a:r>
              <a:rPr lang="en-US" sz="2800" b="1" dirty="0" smtClean="0"/>
              <a:t> </a:t>
            </a:r>
            <a:r>
              <a:rPr lang="en-US" sz="2800" b="1" dirty="0" err="1" smtClean="0"/>
              <a:t>teknologi</a:t>
            </a:r>
            <a:r>
              <a:rPr lang="en-US" sz="2800" b="1" dirty="0" smtClean="0"/>
              <a:t> </a:t>
            </a:r>
            <a:r>
              <a:rPr lang="en-US" sz="2800" b="1" dirty="0" err="1" smtClean="0"/>
              <a:t>untuk</a:t>
            </a:r>
            <a:r>
              <a:rPr lang="en-US" sz="2800" b="1" dirty="0" smtClean="0"/>
              <a:t> </a:t>
            </a:r>
            <a:r>
              <a:rPr lang="en-US" sz="2800" b="1" dirty="0" err="1" smtClean="0"/>
              <a:t>mendorong</a:t>
            </a:r>
            <a:r>
              <a:rPr lang="en-US" sz="2800" b="1" dirty="0" smtClean="0"/>
              <a:t> </a:t>
            </a:r>
            <a:r>
              <a:rPr lang="en-US" sz="2800" b="1" dirty="0" err="1" smtClean="0"/>
              <a:t>perekonomian</a:t>
            </a:r>
            <a:r>
              <a:rPr lang="en-US" sz="2800" b="1" dirty="0" smtClean="0"/>
              <a:t> di </a:t>
            </a:r>
            <a:r>
              <a:rPr lang="en-US" sz="2800" b="1" dirty="0" err="1" smtClean="0"/>
              <a:t>daerah</a:t>
            </a:r>
            <a:r>
              <a:rPr lang="en-US" sz="2800" b="1" dirty="0"/>
              <a:t>,</a:t>
            </a:r>
            <a:endParaRPr lang="en-US" sz="2800" b="1" dirty="0" smtClean="0"/>
          </a:p>
          <a:p>
            <a:pPr marL="514350" lvl="0" indent="-514350">
              <a:buAutoNum type="arabicPeriod"/>
            </a:pPr>
            <a:r>
              <a:rPr lang="en-US" sz="2800" b="1" dirty="0" err="1" smtClean="0"/>
              <a:t>Tempat</a:t>
            </a:r>
            <a:r>
              <a:rPr lang="en-US" sz="2800" b="1" dirty="0" smtClean="0"/>
              <a:t> </a:t>
            </a:r>
            <a:r>
              <a:rPr lang="en-US" sz="2800" b="1" dirty="0" err="1" smtClean="0"/>
              <a:t>Pelatihan</a:t>
            </a:r>
            <a:r>
              <a:rPr lang="en-US" sz="2800" b="1" dirty="0" smtClean="0"/>
              <a:t>,</a:t>
            </a:r>
          </a:p>
          <a:p>
            <a:pPr marL="514350" lvl="0" indent="-514350">
              <a:buAutoNum type="arabicPeriod"/>
            </a:pPr>
            <a:r>
              <a:rPr lang="en-US" sz="2800" b="1" dirty="0" err="1" smtClean="0"/>
              <a:t>Tempat</a:t>
            </a:r>
            <a:r>
              <a:rPr lang="en-US" sz="2800" b="1" dirty="0" smtClean="0"/>
              <a:t> </a:t>
            </a:r>
            <a:r>
              <a:rPr lang="en-US" sz="2800" b="1" dirty="0" err="1" smtClean="0"/>
              <a:t>Pemagangan</a:t>
            </a:r>
            <a:r>
              <a:rPr lang="en-US" sz="2800" b="1" dirty="0" smtClean="0"/>
              <a:t>,</a:t>
            </a:r>
          </a:p>
          <a:p>
            <a:pPr marL="514350" lvl="0" indent="-514350">
              <a:buAutoNum type="arabicPeriod"/>
            </a:pPr>
            <a:r>
              <a:rPr lang="en-US" sz="2800" b="1" dirty="0" err="1" smtClean="0"/>
              <a:t>Pusat</a:t>
            </a:r>
            <a:r>
              <a:rPr lang="en-US" sz="2800" b="1" dirty="0" smtClean="0"/>
              <a:t> </a:t>
            </a:r>
            <a:r>
              <a:rPr lang="en-US" sz="2800" b="1" dirty="0" err="1" smtClean="0"/>
              <a:t>Diseminasi</a:t>
            </a:r>
            <a:r>
              <a:rPr lang="en-US" sz="2800" b="1" dirty="0" smtClean="0"/>
              <a:t> </a:t>
            </a:r>
            <a:r>
              <a:rPr lang="en-US" sz="2800" b="1" dirty="0" err="1" smtClean="0"/>
              <a:t>teknologi</a:t>
            </a:r>
            <a:r>
              <a:rPr lang="en-US" sz="2800" b="1" dirty="0" smtClean="0"/>
              <a:t>,</a:t>
            </a:r>
          </a:p>
          <a:p>
            <a:pPr marL="514350" lvl="0" indent="-514350">
              <a:buAutoNum type="arabicPeriod"/>
            </a:pPr>
            <a:r>
              <a:rPr lang="en-US" sz="2800" b="1" dirty="0" err="1" smtClean="0"/>
              <a:t>Pusat</a:t>
            </a:r>
            <a:r>
              <a:rPr lang="en-US" sz="2800" b="1" dirty="0" smtClean="0"/>
              <a:t> </a:t>
            </a:r>
            <a:r>
              <a:rPr lang="en-US" sz="2800" b="1" dirty="0" err="1" smtClean="0"/>
              <a:t>advokasi</a:t>
            </a:r>
            <a:r>
              <a:rPr lang="en-US" sz="2800" b="1" dirty="0" smtClean="0"/>
              <a:t> </a:t>
            </a:r>
            <a:r>
              <a:rPr lang="en-US" sz="2800" b="1" dirty="0" err="1" smtClean="0"/>
              <a:t>bisnis</a:t>
            </a:r>
            <a:r>
              <a:rPr lang="en-US" sz="2800" b="1" dirty="0" smtClean="0"/>
              <a:t> </a:t>
            </a:r>
            <a:r>
              <a:rPr lang="en-US" sz="2800" b="1" dirty="0" err="1" smtClean="0"/>
              <a:t>ke</a:t>
            </a:r>
            <a:r>
              <a:rPr lang="en-US" sz="2800" b="1" dirty="0" smtClean="0"/>
              <a:t> </a:t>
            </a:r>
            <a:r>
              <a:rPr lang="en-US" sz="2800" b="1" dirty="0" err="1" smtClean="0"/>
              <a:t>masyarakat</a:t>
            </a:r>
            <a:r>
              <a:rPr lang="en-US" sz="2800" b="1" dirty="0" smtClean="0"/>
              <a:t>,</a:t>
            </a:r>
          </a:p>
          <a:p>
            <a:pPr marL="514350" lvl="0" indent="-514350">
              <a:buAutoNum type="arabicPeriod"/>
            </a:pPr>
            <a:r>
              <a:rPr lang="en-US" sz="2800" b="1" dirty="0" err="1" smtClean="0"/>
              <a:t>Laboratorium</a:t>
            </a:r>
            <a:r>
              <a:rPr lang="en-US" sz="2800" b="1" dirty="0" smtClean="0"/>
              <a:t> </a:t>
            </a:r>
            <a:r>
              <a:rPr lang="en-US" sz="2800" b="1" dirty="0" err="1" smtClean="0"/>
              <a:t>lapangan</a:t>
            </a:r>
            <a:r>
              <a:rPr lang="en-US" sz="2800" b="1" dirty="0" smtClean="0"/>
              <a:t> </a:t>
            </a:r>
            <a:r>
              <a:rPr lang="en-US" sz="2800" b="1" dirty="0" err="1" smtClean="0"/>
              <a:t>untuk</a:t>
            </a:r>
            <a:r>
              <a:rPr lang="en-US" sz="2800" b="1" dirty="0" smtClean="0"/>
              <a:t> </a:t>
            </a:r>
            <a:r>
              <a:rPr lang="en-US" sz="2800" b="1" dirty="0" err="1" smtClean="0"/>
              <a:t>Perguruan</a:t>
            </a:r>
            <a:r>
              <a:rPr lang="en-US" sz="2800" b="1" dirty="0" smtClean="0"/>
              <a:t> </a:t>
            </a:r>
            <a:r>
              <a:rPr lang="en-US" sz="2800" b="1" dirty="0" err="1" smtClean="0"/>
              <a:t>Tinggi</a:t>
            </a:r>
            <a:r>
              <a:rPr lang="en-US" sz="2800" b="1" dirty="0" smtClean="0"/>
              <a:t>.</a:t>
            </a:r>
            <a:endParaRPr lang="id-ID" sz="2800" b="1" dirty="0"/>
          </a:p>
        </p:txBody>
      </p:sp>
    </p:spTree>
    <p:extLst>
      <p:ext uri="{BB962C8B-B14F-4D97-AF65-F5344CB8AC3E}">
        <p14:creationId xmlns:p14="http://schemas.microsoft.com/office/powerpoint/2010/main" val="412600385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2"/>
          </p:nvPr>
        </p:nvSpPr>
        <p:spPr bwMode="auto">
          <a:noFill/>
          <a:ln>
            <a:miter lim="800000"/>
            <a:headEnd/>
            <a:tailEnd/>
          </a:ln>
        </p:spPr>
        <p:txBody>
          <a:bodyPr/>
          <a:lstStyle/>
          <a:p>
            <a:fld id="{F9CB7709-56EF-4E5E-8CD5-15328558BE56}" type="slidenum">
              <a:rPr lang="en-GB" altLang="en-US" smtClean="0"/>
              <a:pPr/>
              <a:t>73</a:t>
            </a:fld>
            <a:endParaRPr lang="en-GB" altLang="en-US" smtClean="0"/>
          </a:p>
        </p:txBody>
      </p:sp>
      <p:pic>
        <p:nvPicPr>
          <p:cNvPr id="3075" name="Picture 2" descr="http://www.bijaks.net/public/upload/image/suksesi/large/ddb3983ad89401fa399c99052453b20f46a24b1e.jpg"/>
          <p:cNvPicPr>
            <a:picLocks noChangeAspect="1" noChangeArrowheads="1"/>
          </p:cNvPicPr>
          <p:nvPr/>
        </p:nvPicPr>
        <p:blipFill>
          <a:blip r:embed="rId2" cstate="print"/>
          <a:srcRect/>
          <a:stretch>
            <a:fillRect/>
          </a:stretch>
        </p:blipFill>
        <p:spPr bwMode="auto">
          <a:xfrm>
            <a:off x="0" y="941784"/>
            <a:ext cx="9144000" cy="5943600"/>
          </a:xfrm>
          <a:prstGeom prst="rect">
            <a:avLst/>
          </a:prstGeom>
          <a:noFill/>
          <a:ln w="9525">
            <a:noFill/>
            <a:miter lim="800000"/>
            <a:headEnd/>
            <a:tailEnd/>
          </a:ln>
        </p:spPr>
      </p:pic>
      <p:sp>
        <p:nvSpPr>
          <p:cNvPr id="4" name="Rectangle 3"/>
          <p:cNvSpPr/>
          <p:nvPr/>
        </p:nvSpPr>
        <p:spPr>
          <a:xfrm>
            <a:off x="0" y="914400"/>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2590800" y="3276600"/>
            <a:ext cx="990600" cy="5286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Rectangle 7"/>
          <p:cNvSpPr/>
          <p:nvPr/>
        </p:nvSpPr>
        <p:spPr>
          <a:xfrm>
            <a:off x="2133600" y="3962400"/>
            <a:ext cx="1752600" cy="538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b="1" dirty="0"/>
              <a:t>KLASTER III</a:t>
            </a:r>
          </a:p>
          <a:p>
            <a:pPr algn="ctr">
              <a:defRPr/>
            </a:pPr>
            <a:r>
              <a:rPr lang="id-ID" sz="1200" b="1" dirty="0"/>
              <a:t>CIKADU</a:t>
            </a:r>
          </a:p>
          <a:p>
            <a:pPr algn="ctr">
              <a:defRPr/>
            </a:pPr>
            <a:r>
              <a:rPr lang="id-ID" sz="1200" b="1" dirty="0"/>
              <a:t>Kab. Cianjur</a:t>
            </a:r>
          </a:p>
        </p:txBody>
      </p:sp>
      <p:sp>
        <p:nvSpPr>
          <p:cNvPr id="9" name="Oval 8"/>
          <p:cNvSpPr/>
          <p:nvPr/>
        </p:nvSpPr>
        <p:spPr>
          <a:xfrm>
            <a:off x="1752600" y="2743200"/>
            <a:ext cx="990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3080" name="Picture 4" descr="http://www.jpnn.com/picture/thumbnail/20150330_131426/131426_895283_sapi_kecil.jpg"/>
          <p:cNvPicPr>
            <a:picLocks noChangeAspect="1" noChangeArrowheads="1"/>
          </p:cNvPicPr>
          <p:nvPr/>
        </p:nvPicPr>
        <p:blipFill>
          <a:blip r:embed="rId3" cstate="print"/>
          <a:srcRect/>
          <a:stretch>
            <a:fillRect/>
          </a:stretch>
        </p:blipFill>
        <p:spPr bwMode="auto">
          <a:xfrm>
            <a:off x="457200" y="1752600"/>
            <a:ext cx="1752600" cy="838200"/>
          </a:xfrm>
          <a:prstGeom prst="rect">
            <a:avLst/>
          </a:prstGeom>
          <a:noFill/>
          <a:ln w="9525">
            <a:noFill/>
            <a:miter lim="800000"/>
            <a:headEnd/>
            <a:tailEnd/>
          </a:ln>
        </p:spPr>
      </p:pic>
      <p:sp>
        <p:nvSpPr>
          <p:cNvPr id="11" name="Rectangle 10"/>
          <p:cNvSpPr/>
          <p:nvPr/>
        </p:nvSpPr>
        <p:spPr>
          <a:xfrm>
            <a:off x="457200" y="1219200"/>
            <a:ext cx="1752600" cy="538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b="1" dirty="0"/>
              <a:t>KLASTER I</a:t>
            </a:r>
          </a:p>
          <a:p>
            <a:pPr algn="ctr">
              <a:defRPr/>
            </a:pPr>
            <a:r>
              <a:rPr lang="id-ID" sz="1200" b="1" dirty="0"/>
              <a:t>RUMPIN</a:t>
            </a:r>
          </a:p>
          <a:p>
            <a:pPr algn="ctr">
              <a:defRPr/>
            </a:pPr>
            <a:r>
              <a:rPr lang="id-ID" sz="1200" b="1" dirty="0"/>
              <a:t>Kab. Bogor</a:t>
            </a:r>
          </a:p>
        </p:txBody>
      </p:sp>
      <p:pic>
        <p:nvPicPr>
          <p:cNvPr id="3082" name="Picture 6" descr="http://upt-perbibitan-d5.dompi.co.id/_dompi/_galeri/_besar/galeri-peternakan-sapi-5.jpg"/>
          <p:cNvPicPr>
            <a:picLocks noChangeAspect="1" noChangeArrowheads="1"/>
          </p:cNvPicPr>
          <p:nvPr/>
        </p:nvPicPr>
        <p:blipFill>
          <a:blip r:embed="rId4" cstate="print"/>
          <a:srcRect/>
          <a:stretch>
            <a:fillRect/>
          </a:stretch>
        </p:blipFill>
        <p:spPr bwMode="auto">
          <a:xfrm>
            <a:off x="2133600" y="4500563"/>
            <a:ext cx="1752600" cy="939800"/>
          </a:xfrm>
          <a:prstGeom prst="rect">
            <a:avLst/>
          </a:prstGeom>
          <a:noFill/>
          <a:ln w="9525">
            <a:noFill/>
            <a:miter lim="800000"/>
            <a:headEnd/>
            <a:tailEnd/>
          </a:ln>
        </p:spPr>
      </p:pic>
      <p:sp>
        <p:nvSpPr>
          <p:cNvPr id="13" name="Rectangle 12"/>
          <p:cNvSpPr/>
          <p:nvPr/>
        </p:nvSpPr>
        <p:spPr>
          <a:xfrm>
            <a:off x="7086600" y="5399088"/>
            <a:ext cx="1752600" cy="538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b="1" dirty="0"/>
              <a:t>KLASTER II</a:t>
            </a:r>
          </a:p>
          <a:p>
            <a:pPr algn="ctr">
              <a:defRPr/>
            </a:pPr>
            <a:r>
              <a:rPr lang="id-ID" sz="1200" b="1" dirty="0"/>
              <a:t>UPTD SAPI POTONG</a:t>
            </a:r>
          </a:p>
          <a:p>
            <a:pPr algn="ctr">
              <a:defRPr/>
            </a:pPr>
            <a:r>
              <a:rPr lang="id-ID" sz="1200" b="1" dirty="0"/>
              <a:t>Kab. Ciamis</a:t>
            </a:r>
          </a:p>
        </p:txBody>
      </p:sp>
      <p:pic>
        <p:nvPicPr>
          <p:cNvPr id="3084" name="Picture 8" descr="http://www.harapanrakyat.com/wp-content/uploads/2011/09/sapi-banjar-harapanrakyat.jpg"/>
          <p:cNvPicPr>
            <a:picLocks noChangeAspect="1" noChangeArrowheads="1"/>
          </p:cNvPicPr>
          <p:nvPr/>
        </p:nvPicPr>
        <p:blipFill>
          <a:blip r:embed="rId5" cstate="print"/>
          <a:srcRect/>
          <a:stretch>
            <a:fillRect/>
          </a:stretch>
        </p:blipFill>
        <p:spPr bwMode="auto">
          <a:xfrm>
            <a:off x="7086600" y="5932488"/>
            <a:ext cx="1752600" cy="773112"/>
          </a:xfrm>
          <a:prstGeom prst="rect">
            <a:avLst/>
          </a:prstGeom>
          <a:noFill/>
          <a:ln w="9525">
            <a:noFill/>
            <a:miter lim="800000"/>
            <a:headEnd/>
            <a:tailEnd/>
          </a:ln>
        </p:spPr>
      </p:pic>
      <p:sp>
        <p:nvSpPr>
          <p:cNvPr id="16" name="Oval 15"/>
          <p:cNvSpPr/>
          <p:nvPr/>
        </p:nvSpPr>
        <p:spPr>
          <a:xfrm>
            <a:off x="6629400" y="4648200"/>
            <a:ext cx="914400" cy="660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086" name="TextBox 16"/>
          <p:cNvSpPr txBox="1">
            <a:spLocks noChangeArrowheads="1"/>
          </p:cNvSpPr>
          <p:nvPr/>
        </p:nvSpPr>
        <p:spPr bwMode="auto">
          <a:xfrm>
            <a:off x="0" y="0"/>
            <a:ext cx="9144000" cy="523220"/>
          </a:xfrm>
          <a:prstGeom prst="rect">
            <a:avLst/>
          </a:prstGeom>
          <a:noFill/>
          <a:ln w="9525">
            <a:noFill/>
            <a:miter lim="800000"/>
            <a:headEnd/>
            <a:tailEnd/>
          </a:ln>
        </p:spPr>
        <p:txBody>
          <a:bodyPr wrap="square">
            <a:spAutoFit/>
          </a:bodyPr>
          <a:lstStyle/>
          <a:p>
            <a:pPr algn="ctr"/>
            <a:r>
              <a:rPr lang="id-ID" sz="2800" b="1" dirty="0"/>
              <a:t>PETA </a:t>
            </a:r>
            <a:r>
              <a:rPr lang="id-ID" sz="2800" b="1" dirty="0" smtClean="0"/>
              <a:t>LOKASI PENELITIAN</a:t>
            </a:r>
            <a:endParaRPr lang="id-ID" sz="2800" b="1" dirty="0"/>
          </a:p>
        </p:txBody>
      </p:sp>
    </p:spTree>
    <p:extLst>
      <p:ext uri="{BB962C8B-B14F-4D97-AF65-F5344CB8AC3E}">
        <p14:creationId xmlns:p14="http://schemas.microsoft.com/office/powerpoint/2010/main" val="53356589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12776"/>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smtClean="0">
                <a:solidFill>
                  <a:schemeClr val="bg1"/>
                </a:solidFill>
              </a:rPr>
              <a:t>SAPI PASUNDAN JANTAN (3 EKOR)</a:t>
            </a:r>
            <a:endParaRPr lang="id-ID" sz="1200" b="1" dirty="0">
              <a:solidFill>
                <a:schemeClr val="bg1"/>
              </a:solidFill>
            </a:endParaRPr>
          </a:p>
        </p:txBody>
      </p:sp>
      <p:sp>
        <p:nvSpPr>
          <p:cNvPr id="3" name="Rectangle 2"/>
          <p:cNvSpPr/>
          <p:nvPr/>
        </p:nvSpPr>
        <p:spPr>
          <a:xfrm>
            <a:off x="2051720" y="1412776"/>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smtClean="0">
                <a:solidFill>
                  <a:schemeClr val="bg1"/>
                </a:solidFill>
              </a:rPr>
              <a:t>SAPI PASUNDAN BETINA (6 EKOR)</a:t>
            </a:r>
            <a:endParaRPr lang="id-ID" sz="1200" b="1" dirty="0">
              <a:solidFill>
                <a:schemeClr val="bg1"/>
              </a:solidFill>
            </a:endParaRPr>
          </a:p>
        </p:txBody>
      </p:sp>
      <p:sp>
        <p:nvSpPr>
          <p:cNvPr id="4" name="Rectangle 3"/>
          <p:cNvSpPr/>
          <p:nvPr/>
        </p:nvSpPr>
        <p:spPr>
          <a:xfrm>
            <a:off x="251520" y="3429000"/>
            <a:ext cx="158417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smtClean="0">
                <a:solidFill>
                  <a:schemeClr val="bg1"/>
                </a:solidFill>
              </a:rPr>
              <a:t>SAPI BIBIT UNGGUL (BALI/MADURA/PO)</a:t>
            </a:r>
            <a:endParaRPr lang="id-ID" sz="1200" b="1" dirty="0">
              <a:solidFill>
                <a:schemeClr val="bg1"/>
              </a:solidFill>
            </a:endParaRPr>
          </a:p>
        </p:txBody>
      </p:sp>
      <p:cxnSp>
        <p:nvCxnSpPr>
          <p:cNvPr id="8" name="Elbow Connector 7"/>
          <p:cNvCxnSpPr>
            <a:stCxn id="2" idx="2"/>
            <a:endCxn id="3" idx="2"/>
          </p:cNvCxnSpPr>
          <p:nvPr/>
        </p:nvCxnSpPr>
        <p:spPr>
          <a:xfrm rot="16200000" flipH="1">
            <a:off x="1835696" y="1232756"/>
            <a:ext cx="12700" cy="1800200"/>
          </a:xfrm>
          <a:prstGeom prst="bentConnector3">
            <a:avLst>
              <a:gd name="adj1" fmla="val 115522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1600" y="2276872"/>
            <a:ext cx="1800200" cy="276999"/>
          </a:xfrm>
          <a:prstGeom prst="rect">
            <a:avLst/>
          </a:prstGeom>
          <a:noFill/>
        </p:spPr>
        <p:txBody>
          <a:bodyPr wrap="square" rtlCol="0">
            <a:spAutoFit/>
          </a:bodyPr>
          <a:lstStyle/>
          <a:p>
            <a:r>
              <a:rPr lang="id-ID" sz="1200" dirty="0" smtClean="0"/>
              <a:t>KAWIN UNTUK KONTROL</a:t>
            </a:r>
            <a:endParaRPr lang="id-ID" sz="1200" dirty="0"/>
          </a:p>
        </p:txBody>
      </p:sp>
      <p:cxnSp>
        <p:nvCxnSpPr>
          <p:cNvPr id="17" name="Straight Arrow Connector 16"/>
          <p:cNvCxnSpPr/>
          <p:nvPr/>
        </p:nvCxnSpPr>
        <p:spPr>
          <a:xfrm>
            <a:off x="467544" y="2132856"/>
            <a:ext cx="0" cy="1296144"/>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7544" y="2708921"/>
            <a:ext cx="2931126" cy="276999"/>
          </a:xfrm>
          <a:prstGeom prst="rect">
            <a:avLst/>
          </a:prstGeom>
          <a:noFill/>
        </p:spPr>
        <p:txBody>
          <a:bodyPr wrap="square" rtlCol="0">
            <a:spAutoFit/>
          </a:bodyPr>
          <a:lstStyle/>
          <a:p>
            <a:r>
              <a:rPr lang="id-ID" sz="1200" dirty="0" smtClean="0"/>
              <a:t>KAWIN UNTUK PRODUKSI </a:t>
            </a:r>
            <a:r>
              <a:rPr lang="id-ID" sz="1200" b="1" dirty="0" smtClean="0"/>
              <a:t>SPERM SEXING</a:t>
            </a:r>
            <a:endParaRPr lang="id-ID" sz="1200" b="1" dirty="0"/>
          </a:p>
        </p:txBody>
      </p:sp>
      <p:sp>
        <p:nvSpPr>
          <p:cNvPr id="20" name="Rectangle 19"/>
          <p:cNvSpPr/>
          <p:nvPr/>
        </p:nvSpPr>
        <p:spPr>
          <a:xfrm>
            <a:off x="1043608" y="2276872"/>
            <a:ext cx="158417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467544" y="2708920"/>
            <a:ext cx="273630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5436096" y="1412776"/>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smtClean="0">
                <a:solidFill>
                  <a:schemeClr val="bg1"/>
                </a:solidFill>
              </a:rPr>
              <a:t>UPTD</a:t>
            </a:r>
          </a:p>
          <a:p>
            <a:pPr algn="ctr"/>
            <a:r>
              <a:rPr lang="id-ID" sz="1200" b="1" dirty="0" smtClean="0">
                <a:solidFill>
                  <a:schemeClr val="bg1"/>
                </a:solidFill>
              </a:rPr>
              <a:t>SAPI POTONG</a:t>
            </a:r>
          </a:p>
          <a:p>
            <a:pPr algn="ctr"/>
            <a:r>
              <a:rPr lang="id-ID" sz="1200" b="1" dirty="0" smtClean="0">
                <a:solidFill>
                  <a:schemeClr val="bg1"/>
                </a:solidFill>
              </a:rPr>
              <a:t>CIAMIS</a:t>
            </a:r>
            <a:endParaRPr lang="id-ID" sz="1200" b="1" dirty="0">
              <a:solidFill>
                <a:schemeClr val="bg1"/>
              </a:solidFill>
            </a:endParaRPr>
          </a:p>
        </p:txBody>
      </p:sp>
      <p:sp>
        <p:nvSpPr>
          <p:cNvPr id="25" name="Rectangle 24"/>
          <p:cNvSpPr/>
          <p:nvPr/>
        </p:nvSpPr>
        <p:spPr>
          <a:xfrm>
            <a:off x="5391104" y="3933056"/>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smtClean="0">
                <a:solidFill>
                  <a:schemeClr val="bg1"/>
                </a:solidFill>
              </a:rPr>
              <a:t>UPTD CIKADU</a:t>
            </a:r>
          </a:p>
          <a:p>
            <a:pPr algn="ctr"/>
            <a:r>
              <a:rPr lang="id-ID" sz="1200" b="1" dirty="0" smtClean="0">
                <a:solidFill>
                  <a:schemeClr val="bg1"/>
                </a:solidFill>
              </a:rPr>
              <a:t>KAB. CIANJUR</a:t>
            </a:r>
            <a:endParaRPr lang="id-ID" sz="1200" b="1" dirty="0">
              <a:solidFill>
                <a:schemeClr val="bg1"/>
              </a:solidFill>
            </a:endParaRPr>
          </a:p>
        </p:txBody>
      </p:sp>
      <p:cxnSp>
        <p:nvCxnSpPr>
          <p:cNvPr id="27" name="Straight Connector 26"/>
          <p:cNvCxnSpPr/>
          <p:nvPr/>
        </p:nvCxnSpPr>
        <p:spPr>
          <a:xfrm>
            <a:off x="6084168" y="2132856"/>
            <a:ext cx="0" cy="720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72000" y="2852936"/>
            <a:ext cx="309634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72000" y="285293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292080" y="285293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68144" y="285293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00192" y="285293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68344" y="285293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48264" y="285293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7524328" y="321297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Oval 56"/>
          <p:cNvSpPr/>
          <p:nvPr/>
        </p:nvSpPr>
        <p:spPr>
          <a:xfrm>
            <a:off x="6804248" y="321297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Oval 57"/>
          <p:cNvSpPr/>
          <p:nvPr/>
        </p:nvSpPr>
        <p:spPr>
          <a:xfrm>
            <a:off x="6156176" y="321297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p:cNvSpPr/>
          <p:nvPr/>
        </p:nvSpPr>
        <p:spPr>
          <a:xfrm>
            <a:off x="5724128" y="321297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p:cNvSpPr/>
          <p:nvPr/>
        </p:nvSpPr>
        <p:spPr>
          <a:xfrm>
            <a:off x="5148064" y="321297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60"/>
          <p:cNvSpPr/>
          <p:nvPr/>
        </p:nvSpPr>
        <p:spPr>
          <a:xfrm rot="21022903">
            <a:off x="4427693" y="3209515"/>
            <a:ext cx="360040" cy="363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TextBox 61"/>
          <p:cNvSpPr txBox="1"/>
          <p:nvPr/>
        </p:nvSpPr>
        <p:spPr>
          <a:xfrm>
            <a:off x="6084168" y="2420888"/>
            <a:ext cx="1335302" cy="276999"/>
          </a:xfrm>
          <a:prstGeom prst="rect">
            <a:avLst/>
          </a:prstGeom>
          <a:noFill/>
        </p:spPr>
        <p:txBody>
          <a:bodyPr wrap="none" rtlCol="0">
            <a:spAutoFit/>
          </a:bodyPr>
          <a:lstStyle/>
          <a:p>
            <a:r>
              <a:rPr lang="id-ID" sz="1200" b="1" dirty="0" smtClean="0"/>
              <a:t>MENGKOORDINIR</a:t>
            </a:r>
            <a:endParaRPr lang="id-ID" sz="1200" b="1" dirty="0"/>
          </a:p>
        </p:txBody>
      </p:sp>
      <p:sp>
        <p:nvSpPr>
          <p:cNvPr id="63" name="Rectangle 62"/>
          <p:cNvSpPr/>
          <p:nvPr/>
        </p:nvSpPr>
        <p:spPr>
          <a:xfrm>
            <a:off x="6084168" y="2420888"/>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TextBox 63"/>
          <p:cNvSpPr txBox="1"/>
          <p:nvPr/>
        </p:nvSpPr>
        <p:spPr>
          <a:xfrm>
            <a:off x="7884368" y="2780928"/>
            <a:ext cx="1269128" cy="1015663"/>
          </a:xfrm>
          <a:prstGeom prst="rect">
            <a:avLst/>
          </a:prstGeom>
          <a:noFill/>
        </p:spPr>
        <p:txBody>
          <a:bodyPr wrap="square" rtlCol="0">
            <a:spAutoFit/>
          </a:bodyPr>
          <a:lstStyle/>
          <a:p>
            <a:pPr algn="just"/>
            <a:r>
              <a:rPr lang="id-ID" sz="1200" dirty="0" smtClean="0"/>
              <a:t>SAPI PASUNDAN </a:t>
            </a:r>
          </a:p>
          <a:p>
            <a:pPr algn="just"/>
            <a:r>
              <a:rPr lang="id-ID" sz="1200" dirty="0" smtClean="0"/>
              <a:t>MASYARAKAT</a:t>
            </a:r>
          </a:p>
          <a:p>
            <a:pPr algn="just"/>
            <a:r>
              <a:rPr lang="id-ID" sz="1200" dirty="0" smtClean="0"/>
              <a:t> (± 250 EKOR) </a:t>
            </a:r>
          </a:p>
          <a:p>
            <a:pPr algn="just"/>
            <a:r>
              <a:rPr lang="id-ID" sz="1200" dirty="0" smtClean="0"/>
              <a:t>SEBAGAI AKSEPTOR I.B</a:t>
            </a:r>
            <a:endParaRPr lang="id-ID" sz="1200" dirty="0"/>
          </a:p>
        </p:txBody>
      </p:sp>
      <p:sp>
        <p:nvSpPr>
          <p:cNvPr id="65" name="TextBox 64"/>
          <p:cNvSpPr txBox="1"/>
          <p:nvPr/>
        </p:nvSpPr>
        <p:spPr>
          <a:xfrm>
            <a:off x="4716016" y="260648"/>
            <a:ext cx="2701381" cy="646331"/>
          </a:xfrm>
          <a:prstGeom prst="rect">
            <a:avLst/>
          </a:prstGeom>
          <a:noFill/>
        </p:spPr>
        <p:txBody>
          <a:bodyPr wrap="square" rtlCol="0">
            <a:spAutoFit/>
          </a:bodyPr>
          <a:lstStyle/>
          <a:p>
            <a:pPr algn="ctr"/>
            <a:r>
              <a:rPr lang="id-ID" b="1" dirty="0" smtClean="0"/>
              <a:t>KLASTER II </a:t>
            </a:r>
          </a:p>
          <a:p>
            <a:pPr algn="ctr"/>
            <a:r>
              <a:rPr lang="id-ID" b="1" dirty="0" smtClean="0"/>
              <a:t>CIAMIS</a:t>
            </a:r>
            <a:endParaRPr lang="id-ID" b="1" dirty="0"/>
          </a:p>
        </p:txBody>
      </p:sp>
      <p:sp>
        <p:nvSpPr>
          <p:cNvPr id="66" name="TextBox 65"/>
          <p:cNvSpPr txBox="1"/>
          <p:nvPr/>
        </p:nvSpPr>
        <p:spPr>
          <a:xfrm>
            <a:off x="539552" y="260648"/>
            <a:ext cx="2701381" cy="646331"/>
          </a:xfrm>
          <a:prstGeom prst="rect">
            <a:avLst/>
          </a:prstGeom>
          <a:noFill/>
        </p:spPr>
        <p:txBody>
          <a:bodyPr wrap="square" rtlCol="0">
            <a:spAutoFit/>
          </a:bodyPr>
          <a:lstStyle/>
          <a:p>
            <a:pPr algn="ctr"/>
            <a:r>
              <a:rPr lang="id-ID" b="1" dirty="0" smtClean="0"/>
              <a:t>KLASTER I </a:t>
            </a:r>
          </a:p>
          <a:p>
            <a:pPr algn="ctr"/>
            <a:r>
              <a:rPr lang="id-ID" b="1" dirty="0" smtClean="0"/>
              <a:t>RUMPIN BOGOR</a:t>
            </a:r>
            <a:endParaRPr lang="id-ID" b="1" dirty="0"/>
          </a:p>
        </p:txBody>
      </p:sp>
      <p:sp>
        <p:nvSpPr>
          <p:cNvPr id="67" name="TextBox 66"/>
          <p:cNvSpPr txBox="1"/>
          <p:nvPr/>
        </p:nvSpPr>
        <p:spPr>
          <a:xfrm>
            <a:off x="2915816" y="4869160"/>
            <a:ext cx="1549253" cy="646331"/>
          </a:xfrm>
          <a:prstGeom prst="rect">
            <a:avLst/>
          </a:prstGeom>
          <a:noFill/>
        </p:spPr>
        <p:txBody>
          <a:bodyPr wrap="square" rtlCol="0">
            <a:spAutoFit/>
          </a:bodyPr>
          <a:lstStyle/>
          <a:p>
            <a:pPr algn="ctr"/>
            <a:r>
              <a:rPr lang="id-ID" b="1" dirty="0" smtClean="0"/>
              <a:t>KLASTER III </a:t>
            </a:r>
          </a:p>
          <a:p>
            <a:pPr algn="ctr"/>
            <a:r>
              <a:rPr lang="id-ID" b="1" dirty="0" smtClean="0"/>
              <a:t>CIANJUR</a:t>
            </a:r>
            <a:endParaRPr lang="id-ID" b="1" dirty="0"/>
          </a:p>
        </p:txBody>
      </p:sp>
      <p:cxnSp>
        <p:nvCxnSpPr>
          <p:cNvPr id="68" name="Straight Connector 67"/>
          <p:cNvCxnSpPr/>
          <p:nvPr/>
        </p:nvCxnSpPr>
        <p:spPr>
          <a:xfrm>
            <a:off x="6111184" y="4653136"/>
            <a:ext cx="0" cy="720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599016" y="5373216"/>
            <a:ext cx="309634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599016" y="537321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19096" y="537321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95160" y="537321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27208" y="537321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695360" y="537321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75280" y="5373216"/>
            <a:ext cx="8384" cy="29641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51344" y="5733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Oval 76"/>
          <p:cNvSpPr/>
          <p:nvPr/>
        </p:nvSpPr>
        <p:spPr>
          <a:xfrm>
            <a:off x="6831264" y="5733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6183192" y="5733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9" name="Oval 78"/>
          <p:cNvSpPr/>
          <p:nvPr/>
        </p:nvSpPr>
        <p:spPr>
          <a:xfrm>
            <a:off x="5751144" y="5733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Oval 79"/>
          <p:cNvSpPr/>
          <p:nvPr/>
        </p:nvSpPr>
        <p:spPr>
          <a:xfrm>
            <a:off x="5175080" y="5733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4455000" y="5733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Rectangle 81"/>
          <p:cNvSpPr/>
          <p:nvPr/>
        </p:nvSpPr>
        <p:spPr>
          <a:xfrm>
            <a:off x="6111184" y="4941168"/>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TextBox 82"/>
          <p:cNvSpPr txBox="1"/>
          <p:nvPr/>
        </p:nvSpPr>
        <p:spPr>
          <a:xfrm>
            <a:off x="7911384" y="5301208"/>
            <a:ext cx="1269128" cy="1015663"/>
          </a:xfrm>
          <a:prstGeom prst="rect">
            <a:avLst/>
          </a:prstGeom>
          <a:noFill/>
        </p:spPr>
        <p:txBody>
          <a:bodyPr wrap="square" rtlCol="0">
            <a:spAutoFit/>
          </a:bodyPr>
          <a:lstStyle/>
          <a:p>
            <a:pPr algn="just"/>
            <a:r>
              <a:rPr lang="id-ID" sz="1200" dirty="0" smtClean="0"/>
              <a:t>SAPI PASUNDAN </a:t>
            </a:r>
          </a:p>
          <a:p>
            <a:pPr algn="just"/>
            <a:r>
              <a:rPr lang="id-ID" sz="1200" dirty="0" smtClean="0"/>
              <a:t>MASYARAKAT</a:t>
            </a:r>
          </a:p>
          <a:p>
            <a:pPr algn="just"/>
            <a:r>
              <a:rPr lang="id-ID" sz="1200" dirty="0" smtClean="0"/>
              <a:t> (± 250 EKOR) </a:t>
            </a:r>
          </a:p>
          <a:p>
            <a:pPr algn="just"/>
            <a:r>
              <a:rPr lang="id-ID" sz="1200" dirty="0" smtClean="0"/>
              <a:t>SEBAGAI AKSEPTOR I.B</a:t>
            </a:r>
            <a:endParaRPr lang="id-ID" sz="1200" dirty="0"/>
          </a:p>
        </p:txBody>
      </p:sp>
      <p:sp>
        <p:nvSpPr>
          <p:cNvPr id="84" name="TextBox 83"/>
          <p:cNvSpPr txBox="1"/>
          <p:nvPr/>
        </p:nvSpPr>
        <p:spPr>
          <a:xfrm>
            <a:off x="6084168" y="4941168"/>
            <a:ext cx="1335302" cy="276999"/>
          </a:xfrm>
          <a:prstGeom prst="rect">
            <a:avLst/>
          </a:prstGeom>
          <a:noFill/>
        </p:spPr>
        <p:txBody>
          <a:bodyPr wrap="none" rtlCol="0">
            <a:spAutoFit/>
          </a:bodyPr>
          <a:lstStyle/>
          <a:p>
            <a:r>
              <a:rPr lang="id-ID" sz="1200" b="1" dirty="0" smtClean="0"/>
              <a:t>MENGKOORDINIR</a:t>
            </a:r>
            <a:endParaRPr lang="id-ID" sz="1200" b="1" dirty="0"/>
          </a:p>
        </p:txBody>
      </p:sp>
      <p:cxnSp>
        <p:nvCxnSpPr>
          <p:cNvPr id="90" name="Elbow Connector 89"/>
          <p:cNvCxnSpPr>
            <a:stCxn id="21" idx="3"/>
            <a:endCxn id="24" idx="1"/>
          </p:cNvCxnSpPr>
          <p:nvPr/>
        </p:nvCxnSpPr>
        <p:spPr>
          <a:xfrm flipV="1">
            <a:off x="3203848" y="1772816"/>
            <a:ext cx="2232248" cy="1080120"/>
          </a:xfrm>
          <a:prstGeom prst="bentConnector3">
            <a:avLst>
              <a:gd name="adj1" fmla="val 4872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21" idx="3"/>
            <a:endCxn id="25" idx="1"/>
          </p:cNvCxnSpPr>
          <p:nvPr/>
        </p:nvCxnSpPr>
        <p:spPr>
          <a:xfrm>
            <a:off x="3203848" y="2852936"/>
            <a:ext cx="2187256" cy="144016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283968" y="1484784"/>
            <a:ext cx="846707" cy="276999"/>
          </a:xfrm>
          <a:prstGeom prst="rect">
            <a:avLst/>
          </a:prstGeom>
          <a:noFill/>
        </p:spPr>
        <p:txBody>
          <a:bodyPr wrap="none" rtlCol="0">
            <a:spAutoFit/>
          </a:bodyPr>
          <a:lstStyle/>
          <a:p>
            <a:r>
              <a:rPr lang="id-ID" sz="1200" b="1" dirty="0" smtClean="0"/>
              <a:t>TRANSFER</a:t>
            </a:r>
            <a:endParaRPr lang="id-ID" sz="1200" b="1" dirty="0"/>
          </a:p>
        </p:txBody>
      </p:sp>
      <p:sp>
        <p:nvSpPr>
          <p:cNvPr id="95" name="TextBox 94"/>
          <p:cNvSpPr txBox="1"/>
          <p:nvPr/>
        </p:nvSpPr>
        <p:spPr>
          <a:xfrm>
            <a:off x="4283968" y="4293096"/>
            <a:ext cx="846707" cy="276999"/>
          </a:xfrm>
          <a:prstGeom prst="rect">
            <a:avLst/>
          </a:prstGeom>
          <a:noFill/>
        </p:spPr>
        <p:txBody>
          <a:bodyPr wrap="none" rtlCol="0">
            <a:spAutoFit/>
          </a:bodyPr>
          <a:lstStyle/>
          <a:p>
            <a:r>
              <a:rPr lang="id-ID" sz="1200" b="1" dirty="0" smtClean="0"/>
              <a:t>TRANSFER</a:t>
            </a:r>
            <a:endParaRPr lang="id-ID" sz="1200" b="1" dirty="0"/>
          </a:p>
        </p:txBody>
      </p:sp>
    </p:spTree>
    <p:extLst>
      <p:ext uri="{BB962C8B-B14F-4D97-AF65-F5344CB8AC3E}">
        <p14:creationId xmlns:p14="http://schemas.microsoft.com/office/powerpoint/2010/main" val="232852002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id-ID" sz="2400" dirty="0" smtClean="0"/>
              <a:t>       MODEL PENGEMBANGAN SAPI POTONG BERBASIS KAWASAN DI JAWA BARAT 2015-2018</a:t>
            </a:r>
            <a:endParaRPr lang="id-ID" sz="2400" dirty="0"/>
          </a:p>
        </p:txBody>
      </p:sp>
      <p:sp>
        <p:nvSpPr>
          <p:cNvPr id="3" name="Content Placeholder 2"/>
          <p:cNvSpPr>
            <a:spLocks noGrp="1"/>
          </p:cNvSpPr>
          <p:nvPr>
            <p:ph idx="1"/>
          </p:nvPr>
        </p:nvSpPr>
        <p:spPr/>
        <p:txBody>
          <a:bodyPr/>
          <a:lstStyle/>
          <a:p>
            <a:pPr marL="0" indent="0">
              <a:buNone/>
            </a:pPr>
            <a:endParaRPr lang="id-ID" dirty="0"/>
          </a:p>
        </p:txBody>
      </p:sp>
      <p:sp>
        <p:nvSpPr>
          <p:cNvPr id="4" name="Oval 3"/>
          <p:cNvSpPr/>
          <p:nvPr/>
        </p:nvSpPr>
        <p:spPr>
          <a:xfrm>
            <a:off x="755576" y="1772816"/>
            <a:ext cx="2160240" cy="11521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solidFill>
                  <a:schemeClr val="bg1"/>
                </a:solidFill>
              </a:rPr>
              <a:t>KLASTER I </a:t>
            </a:r>
            <a:r>
              <a:rPr lang="en-US" dirty="0" err="1" smtClean="0">
                <a:solidFill>
                  <a:schemeClr val="bg1"/>
                </a:solidFill>
              </a:rPr>
              <a:t>Rumpin</a:t>
            </a:r>
            <a:endParaRPr lang="en-US" dirty="0" smtClean="0">
              <a:solidFill>
                <a:schemeClr val="bg1"/>
              </a:solidFill>
            </a:endParaRPr>
          </a:p>
          <a:p>
            <a:pPr algn="ctr"/>
            <a:r>
              <a:rPr lang="en-US" dirty="0" err="1" smtClean="0">
                <a:solidFill>
                  <a:schemeClr val="bg1"/>
                </a:solidFill>
              </a:rPr>
              <a:t>Kab.Bogor</a:t>
            </a:r>
            <a:endParaRPr lang="en-US" dirty="0">
              <a:solidFill>
                <a:schemeClr val="bg1"/>
              </a:solidFill>
            </a:endParaRPr>
          </a:p>
        </p:txBody>
      </p:sp>
      <p:sp>
        <p:nvSpPr>
          <p:cNvPr id="5" name="Oval 4"/>
          <p:cNvSpPr/>
          <p:nvPr/>
        </p:nvSpPr>
        <p:spPr>
          <a:xfrm>
            <a:off x="755576" y="3212976"/>
            <a:ext cx="2160240" cy="11521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solidFill>
                  <a:schemeClr val="bg1"/>
                </a:solidFill>
              </a:rPr>
              <a:t>KLASTER II </a:t>
            </a:r>
            <a:r>
              <a:rPr lang="en-US" dirty="0" smtClean="0">
                <a:solidFill>
                  <a:schemeClr val="bg1"/>
                </a:solidFill>
              </a:rPr>
              <a:t>UPTD </a:t>
            </a:r>
          </a:p>
          <a:p>
            <a:pPr algn="ctr"/>
            <a:r>
              <a:rPr lang="en-US" dirty="0" err="1" smtClean="0">
                <a:solidFill>
                  <a:schemeClr val="bg1"/>
                </a:solidFill>
              </a:rPr>
              <a:t>sapi</a:t>
            </a:r>
            <a:r>
              <a:rPr lang="en-US" dirty="0" smtClean="0">
                <a:solidFill>
                  <a:schemeClr val="bg1"/>
                </a:solidFill>
              </a:rPr>
              <a:t> </a:t>
            </a:r>
            <a:r>
              <a:rPr lang="en-US" dirty="0" err="1" smtClean="0">
                <a:solidFill>
                  <a:schemeClr val="bg1"/>
                </a:solidFill>
              </a:rPr>
              <a:t>potong</a:t>
            </a:r>
            <a:r>
              <a:rPr lang="en-US" dirty="0" smtClean="0">
                <a:solidFill>
                  <a:schemeClr val="bg1"/>
                </a:solidFill>
              </a:rPr>
              <a:t> </a:t>
            </a:r>
            <a:r>
              <a:rPr lang="en-US" dirty="0" err="1" smtClean="0">
                <a:solidFill>
                  <a:schemeClr val="bg1"/>
                </a:solidFill>
              </a:rPr>
              <a:t>ciamis</a:t>
            </a:r>
            <a:endParaRPr lang="en-US" dirty="0">
              <a:solidFill>
                <a:schemeClr val="bg1"/>
              </a:solidFill>
            </a:endParaRPr>
          </a:p>
        </p:txBody>
      </p:sp>
      <p:sp>
        <p:nvSpPr>
          <p:cNvPr id="6" name="Oval 5"/>
          <p:cNvSpPr/>
          <p:nvPr/>
        </p:nvSpPr>
        <p:spPr>
          <a:xfrm>
            <a:off x="827584" y="4725144"/>
            <a:ext cx="2160240" cy="11521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solidFill>
                  <a:schemeClr val="bg1"/>
                </a:solidFill>
              </a:rPr>
              <a:t>KLASTER III</a:t>
            </a:r>
          </a:p>
          <a:p>
            <a:pPr algn="ctr"/>
            <a:r>
              <a:rPr lang="en-US" dirty="0" smtClean="0">
                <a:solidFill>
                  <a:schemeClr val="bg1"/>
                </a:solidFill>
              </a:rPr>
              <a:t>CIKADU</a:t>
            </a:r>
            <a:endParaRPr lang="en-US" dirty="0">
              <a:solidFill>
                <a:schemeClr val="bg1"/>
              </a:solidFill>
            </a:endParaRPr>
          </a:p>
        </p:txBody>
      </p:sp>
      <p:cxnSp>
        <p:nvCxnSpPr>
          <p:cNvPr id="8" name="Straight Arrow Connector 7"/>
          <p:cNvCxnSpPr/>
          <p:nvPr/>
        </p:nvCxnSpPr>
        <p:spPr>
          <a:xfrm>
            <a:off x="3059832" y="3861048"/>
            <a:ext cx="10081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059832" y="2348880"/>
            <a:ext cx="10081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059832" y="5373216"/>
            <a:ext cx="10081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572000" y="1916832"/>
            <a:ext cx="3456384"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bg1"/>
                </a:solidFill>
              </a:rPr>
              <a:t>Untuk</a:t>
            </a:r>
            <a:r>
              <a:rPr lang="en-US" dirty="0" smtClean="0">
                <a:solidFill>
                  <a:schemeClr val="bg1"/>
                </a:solidFill>
              </a:rPr>
              <a:t> </a:t>
            </a:r>
            <a:r>
              <a:rPr lang="en-US" dirty="0" err="1" smtClean="0">
                <a:solidFill>
                  <a:schemeClr val="bg1"/>
                </a:solidFill>
              </a:rPr>
              <a:t>perbaikan</a:t>
            </a:r>
            <a:r>
              <a:rPr lang="en-US" dirty="0" smtClean="0">
                <a:solidFill>
                  <a:schemeClr val="bg1"/>
                </a:solidFill>
              </a:rPr>
              <a:t> </a:t>
            </a:r>
            <a:r>
              <a:rPr lang="en-US" dirty="0" err="1" smtClean="0">
                <a:solidFill>
                  <a:schemeClr val="bg1"/>
                </a:solidFill>
              </a:rPr>
              <a:t>genetik</a:t>
            </a:r>
            <a:r>
              <a:rPr lang="en-US" dirty="0" smtClean="0">
                <a:solidFill>
                  <a:schemeClr val="bg1"/>
                </a:solidFill>
              </a:rPr>
              <a:t> </a:t>
            </a:r>
            <a:r>
              <a:rPr lang="id-ID" dirty="0" err="1" smtClean="0">
                <a:solidFill>
                  <a:schemeClr val="bg1"/>
                </a:solidFill>
              </a:rPr>
              <a:t>S</a:t>
            </a:r>
            <a:r>
              <a:rPr lang="en-US" dirty="0" err="1" smtClean="0">
                <a:solidFill>
                  <a:schemeClr val="bg1"/>
                </a:solidFill>
              </a:rPr>
              <a:t>api</a:t>
            </a:r>
            <a:r>
              <a:rPr lang="en-US" dirty="0" smtClean="0">
                <a:solidFill>
                  <a:schemeClr val="bg1"/>
                </a:solidFill>
              </a:rPr>
              <a:t> </a:t>
            </a:r>
            <a:r>
              <a:rPr lang="id-ID" dirty="0" err="1">
                <a:solidFill>
                  <a:schemeClr val="bg1"/>
                </a:solidFill>
              </a:rPr>
              <a:t>P</a:t>
            </a:r>
            <a:r>
              <a:rPr lang="en-US" dirty="0" err="1" smtClean="0">
                <a:solidFill>
                  <a:schemeClr val="bg1"/>
                </a:solidFill>
              </a:rPr>
              <a:t>asundan</a:t>
            </a:r>
            <a:endParaRPr lang="en-US" dirty="0">
              <a:solidFill>
                <a:schemeClr val="bg1"/>
              </a:solidFill>
            </a:endParaRPr>
          </a:p>
        </p:txBody>
      </p:sp>
      <p:sp>
        <p:nvSpPr>
          <p:cNvPr id="16" name="Rectangle 15"/>
          <p:cNvSpPr/>
          <p:nvPr/>
        </p:nvSpPr>
        <p:spPr>
          <a:xfrm>
            <a:off x="4572000" y="3429000"/>
            <a:ext cx="3456384"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bg1"/>
                </a:solidFill>
              </a:rPr>
              <a:t>Pengembangan</a:t>
            </a:r>
            <a:r>
              <a:rPr lang="en-US" dirty="0" smtClean="0">
                <a:solidFill>
                  <a:schemeClr val="bg1"/>
                </a:solidFill>
              </a:rPr>
              <a:t> /(SEXING) </a:t>
            </a:r>
            <a:r>
              <a:rPr lang="id-ID" dirty="0" err="1">
                <a:solidFill>
                  <a:schemeClr val="bg1"/>
                </a:solidFill>
              </a:rPr>
              <a:t>S</a:t>
            </a:r>
            <a:r>
              <a:rPr lang="en-US" dirty="0" err="1" smtClean="0">
                <a:solidFill>
                  <a:schemeClr val="bg1"/>
                </a:solidFill>
              </a:rPr>
              <a:t>api</a:t>
            </a:r>
            <a:r>
              <a:rPr lang="en-US" dirty="0" smtClean="0">
                <a:solidFill>
                  <a:schemeClr val="bg1"/>
                </a:solidFill>
              </a:rPr>
              <a:t> </a:t>
            </a:r>
            <a:r>
              <a:rPr lang="id-ID" dirty="0" err="1">
                <a:solidFill>
                  <a:schemeClr val="bg1"/>
                </a:solidFill>
              </a:rPr>
              <a:t>P</a:t>
            </a:r>
            <a:r>
              <a:rPr lang="en-US" dirty="0" err="1" smtClean="0">
                <a:solidFill>
                  <a:schemeClr val="bg1"/>
                </a:solidFill>
              </a:rPr>
              <a:t>asundan</a:t>
            </a:r>
            <a:endParaRPr lang="en-US" dirty="0">
              <a:solidFill>
                <a:schemeClr val="bg1"/>
              </a:solidFill>
            </a:endParaRPr>
          </a:p>
        </p:txBody>
      </p:sp>
      <p:sp>
        <p:nvSpPr>
          <p:cNvPr id="17" name="Rectangle 16"/>
          <p:cNvSpPr/>
          <p:nvPr/>
        </p:nvSpPr>
        <p:spPr>
          <a:xfrm>
            <a:off x="4572000" y="4941168"/>
            <a:ext cx="3456384"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VBC </a:t>
            </a:r>
            <a:r>
              <a:rPr lang="en-US" dirty="0" err="1" smtClean="0">
                <a:solidFill>
                  <a:schemeClr val="bg1"/>
                </a:solidFill>
              </a:rPr>
              <a:t>Bibit</a:t>
            </a:r>
            <a:r>
              <a:rPr lang="en-US" dirty="0" smtClean="0">
                <a:solidFill>
                  <a:schemeClr val="bg1"/>
                </a:solidFill>
              </a:rPr>
              <a:t> </a:t>
            </a:r>
            <a:r>
              <a:rPr lang="en-US" dirty="0" err="1" smtClean="0">
                <a:solidFill>
                  <a:schemeClr val="bg1"/>
                </a:solidFill>
              </a:rPr>
              <a:t>sebar</a:t>
            </a:r>
            <a:r>
              <a:rPr lang="en-US" dirty="0" smtClean="0">
                <a:solidFill>
                  <a:schemeClr val="bg1"/>
                </a:solidFill>
              </a:rPr>
              <a:t> / </a:t>
            </a:r>
            <a:r>
              <a:rPr lang="en-US" dirty="0" err="1" smtClean="0">
                <a:solidFill>
                  <a:schemeClr val="bg1"/>
                </a:solidFill>
              </a:rPr>
              <a:t>bibit</a:t>
            </a:r>
            <a:r>
              <a:rPr lang="en-US" dirty="0" smtClean="0">
                <a:solidFill>
                  <a:schemeClr val="bg1"/>
                </a:solidFill>
              </a:rPr>
              <a:t> </a:t>
            </a:r>
            <a:r>
              <a:rPr lang="en-US" dirty="0" err="1" smtClean="0">
                <a:solidFill>
                  <a:schemeClr val="bg1"/>
                </a:solidFill>
              </a:rPr>
              <a:t>komersial</a:t>
            </a:r>
            <a:r>
              <a:rPr lang="id-ID" dirty="0" smtClean="0">
                <a:solidFill>
                  <a:schemeClr val="bg1"/>
                </a:solidFill>
              </a:rPr>
              <a:t> / Agribisnis</a:t>
            </a:r>
            <a:r>
              <a:rPr lang="en-US" dirty="0" smtClean="0">
                <a:solidFill>
                  <a:schemeClr val="bg1"/>
                </a:solidFill>
              </a:rPr>
              <a:t> </a:t>
            </a:r>
          </a:p>
          <a:p>
            <a:pPr algn="ctr"/>
            <a:r>
              <a:rPr lang="id-ID" dirty="0" err="1">
                <a:solidFill>
                  <a:schemeClr val="bg1"/>
                </a:solidFill>
              </a:rPr>
              <a:t>S</a:t>
            </a:r>
            <a:r>
              <a:rPr lang="en-US" dirty="0" err="1" smtClean="0">
                <a:solidFill>
                  <a:schemeClr val="bg1"/>
                </a:solidFill>
              </a:rPr>
              <a:t>api</a:t>
            </a:r>
            <a:r>
              <a:rPr lang="en-US" dirty="0" smtClean="0">
                <a:solidFill>
                  <a:schemeClr val="bg1"/>
                </a:solidFill>
              </a:rPr>
              <a:t> </a:t>
            </a:r>
            <a:r>
              <a:rPr lang="id-ID" dirty="0" err="1">
                <a:solidFill>
                  <a:schemeClr val="bg1"/>
                </a:solidFill>
              </a:rPr>
              <a:t>P</a:t>
            </a:r>
            <a:r>
              <a:rPr lang="en-US" dirty="0" err="1" smtClean="0">
                <a:solidFill>
                  <a:schemeClr val="bg1"/>
                </a:solidFill>
              </a:rPr>
              <a:t>asundan</a:t>
            </a:r>
            <a:endParaRPr lang="en-US" dirty="0">
              <a:solidFill>
                <a:schemeClr val="bg1"/>
              </a:solidFill>
            </a:endParaRPr>
          </a:p>
        </p:txBody>
      </p:sp>
    </p:spTree>
    <p:extLst>
      <p:ext uri="{BB962C8B-B14F-4D97-AF65-F5344CB8AC3E}">
        <p14:creationId xmlns:p14="http://schemas.microsoft.com/office/powerpoint/2010/main" val="311078439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94122"/>
          </a:xfrm>
        </p:spPr>
        <p:txBody>
          <a:bodyPr>
            <a:normAutofit/>
          </a:bodyPr>
          <a:lstStyle/>
          <a:p>
            <a:r>
              <a:rPr lang="id-ID" sz="2400" dirty="0" smtClean="0"/>
              <a:t>SINERGITA PROGRAM MODEL PENGEMBANGAN TERNAK SAPI POTONG BERBASIS KAWASAN DI JAWA-BARAT</a:t>
            </a:r>
            <a:endParaRPr lang="id-ID" sz="2400" dirty="0"/>
          </a:p>
        </p:txBody>
      </p:sp>
      <p:sp>
        <p:nvSpPr>
          <p:cNvPr id="3" name="Content Placeholder 2"/>
          <p:cNvSpPr>
            <a:spLocks noGrp="1"/>
          </p:cNvSpPr>
          <p:nvPr>
            <p:ph idx="1"/>
          </p:nvPr>
        </p:nvSpPr>
        <p:spPr>
          <a:solidFill>
            <a:schemeClr val="tx2">
              <a:lumMod val="20000"/>
              <a:lumOff val="80000"/>
            </a:schemeClr>
          </a:solidFill>
        </p:spPr>
        <p:txBody>
          <a:bodyPr>
            <a:normAutofit/>
          </a:bodyPr>
          <a:lstStyle/>
          <a:p>
            <a:pPr marL="514350" indent="-514350">
              <a:buFont typeface="+mj-lt"/>
              <a:buAutoNum type="arabicPeriod"/>
            </a:pPr>
            <a:r>
              <a:rPr lang="id-ID" dirty="0" smtClean="0"/>
              <a:t>Kemenristek : Deputi Bidang </a:t>
            </a:r>
            <a:r>
              <a:rPr lang="id-ID" dirty="0"/>
              <a:t>P</a:t>
            </a:r>
            <a:r>
              <a:rPr lang="id-ID" dirty="0" smtClean="0"/>
              <a:t>endayagunaan IPTEK</a:t>
            </a:r>
          </a:p>
          <a:p>
            <a:pPr marL="514350" indent="-514350">
              <a:buFont typeface="+mj-lt"/>
              <a:buAutoNum type="arabicPeriod"/>
            </a:pPr>
            <a:r>
              <a:rPr lang="id-ID" dirty="0" smtClean="0"/>
              <a:t>LIPI Bioteknologi Bogor</a:t>
            </a:r>
          </a:p>
          <a:p>
            <a:pPr marL="514350" indent="-514350">
              <a:buFont typeface="+mj-lt"/>
              <a:buAutoNum type="arabicPeriod"/>
            </a:pPr>
            <a:r>
              <a:rPr lang="id-ID" dirty="0" smtClean="0"/>
              <a:t>UNPAD : Fakultas Peternakan</a:t>
            </a:r>
          </a:p>
          <a:p>
            <a:pPr marL="514350" indent="-514350">
              <a:buFont typeface="+mj-lt"/>
              <a:buAutoNum type="arabicPeriod"/>
            </a:pPr>
            <a:r>
              <a:rPr lang="id-ID" dirty="0" smtClean="0"/>
              <a:t>Pemda Provinsi Jawa-Barat</a:t>
            </a:r>
          </a:p>
          <a:p>
            <a:pPr marL="514350" indent="-514350">
              <a:buFont typeface="+mj-lt"/>
              <a:buAutoNum type="arabicPeriod"/>
            </a:pPr>
            <a:r>
              <a:rPr lang="id-ID" dirty="0" smtClean="0"/>
              <a:t>P.T KAR </a:t>
            </a:r>
            <a:endParaRPr lang="id-ID" dirty="0"/>
          </a:p>
        </p:txBody>
      </p:sp>
      <p:cxnSp>
        <p:nvCxnSpPr>
          <p:cNvPr id="6" name="Straight Connector 5"/>
          <p:cNvCxnSpPr/>
          <p:nvPr/>
        </p:nvCxnSpPr>
        <p:spPr>
          <a:xfrm flipV="1">
            <a:off x="5724128" y="3933056"/>
            <a:ext cx="576064" cy="28803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724128" y="4221088"/>
            <a:ext cx="576064" cy="216024"/>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300192" y="3645024"/>
            <a:ext cx="2377574" cy="461665"/>
          </a:xfrm>
          <a:prstGeom prst="rect">
            <a:avLst/>
          </a:prstGeom>
          <a:noFill/>
        </p:spPr>
        <p:txBody>
          <a:bodyPr wrap="none" rtlCol="0">
            <a:spAutoFit/>
          </a:bodyPr>
          <a:lstStyle/>
          <a:p>
            <a:r>
              <a:rPr lang="en-US" sz="2400" dirty="0" err="1" smtClean="0">
                <a:solidFill>
                  <a:prstClr val="black"/>
                </a:solidFill>
              </a:rPr>
              <a:t>Dinas</a:t>
            </a:r>
            <a:r>
              <a:rPr lang="en-US" sz="2400" dirty="0" smtClean="0">
                <a:solidFill>
                  <a:prstClr val="black"/>
                </a:solidFill>
              </a:rPr>
              <a:t> </a:t>
            </a:r>
            <a:r>
              <a:rPr lang="en-US" sz="2400" dirty="0" err="1" smtClean="0">
                <a:solidFill>
                  <a:prstClr val="black"/>
                </a:solidFill>
              </a:rPr>
              <a:t>Peternakan</a:t>
            </a:r>
            <a:endParaRPr lang="en-US" sz="2400" dirty="0">
              <a:solidFill>
                <a:prstClr val="black"/>
              </a:solidFill>
            </a:endParaRPr>
          </a:p>
        </p:txBody>
      </p:sp>
      <p:sp>
        <p:nvSpPr>
          <p:cNvPr id="12" name="TextBox 11"/>
          <p:cNvSpPr txBox="1"/>
          <p:nvPr/>
        </p:nvSpPr>
        <p:spPr>
          <a:xfrm>
            <a:off x="6300192" y="4221088"/>
            <a:ext cx="1872208" cy="461665"/>
          </a:xfrm>
          <a:prstGeom prst="rect">
            <a:avLst/>
          </a:prstGeom>
          <a:noFill/>
        </p:spPr>
        <p:txBody>
          <a:bodyPr wrap="square" rtlCol="0">
            <a:spAutoFit/>
          </a:bodyPr>
          <a:lstStyle/>
          <a:p>
            <a:r>
              <a:rPr lang="en-US" sz="2400" dirty="0" smtClean="0">
                <a:solidFill>
                  <a:prstClr val="black"/>
                </a:solidFill>
              </a:rPr>
              <a:t>BP3IPTEK</a:t>
            </a:r>
            <a:endParaRPr lang="en-US" sz="2400" dirty="0">
              <a:solidFill>
                <a:prstClr val="black"/>
              </a:solidFill>
            </a:endParaRPr>
          </a:p>
        </p:txBody>
      </p:sp>
    </p:spTree>
    <p:extLst>
      <p:ext uri="{BB962C8B-B14F-4D97-AF65-F5344CB8AC3E}">
        <p14:creationId xmlns:p14="http://schemas.microsoft.com/office/powerpoint/2010/main" val="323810028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id-ID" dirty="0" smtClean="0"/>
              <a:t>IMPLEMENTASI TAHUN 2015</a:t>
            </a:r>
            <a:endParaRPr lang="id-ID" dirty="0"/>
          </a:p>
        </p:txBody>
      </p:sp>
      <p:sp>
        <p:nvSpPr>
          <p:cNvPr id="3" name="Content Placeholder 2"/>
          <p:cNvSpPr>
            <a:spLocks noGrp="1"/>
          </p:cNvSpPr>
          <p:nvPr>
            <p:ph idx="1"/>
          </p:nvPr>
        </p:nvSpPr>
        <p:spPr>
          <a:solidFill>
            <a:schemeClr val="tx2">
              <a:lumMod val="20000"/>
              <a:lumOff val="80000"/>
            </a:schemeClr>
          </a:solidFill>
        </p:spPr>
        <p:txBody>
          <a:bodyPr>
            <a:normAutofit/>
          </a:bodyPr>
          <a:lstStyle/>
          <a:p>
            <a:r>
              <a:rPr lang="id-ID" sz="1800" b="1" dirty="0" smtClean="0"/>
              <a:t>Klaster I  : Rumpin Bogor</a:t>
            </a:r>
          </a:p>
          <a:p>
            <a:pPr marL="0" indent="0">
              <a:buNone/>
            </a:pPr>
            <a:r>
              <a:rPr lang="id-ID" sz="1800" dirty="0"/>
              <a:t> </a:t>
            </a:r>
            <a:r>
              <a:rPr lang="id-ID" sz="1800" dirty="0" smtClean="0"/>
              <a:t>      Core kegiatan : Perbaikan genetik sapi lokal (Pasundan)</a:t>
            </a:r>
          </a:p>
          <a:p>
            <a:r>
              <a:rPr lang="id-ID" sz="1800" b="1" dirty="0" smtClean="0"/>
              <a:t>Klaster II : UPTD sapi potong ciamis</a:t>
            </a:r>
          </a:p>
          <a:p>
            <a:pPr marL="0" indent="0">
              <a:buNone/>
            </a:pPr>
            <a:r>
              <a:rPr lang="id-ID" sz="1800" dirty="0"/>
              <a:t> </a:t>
            </a:r>
            <a:r>
              <a:rPr lang="id-ID" sz="1800" dirty="0" smtClean="0"/>
              <a:t>      Core Kegiatan : Pengembangan sapi bibit (sex</a:t>
            </a:r>
            <a:r>
              <a:rPr lang="en-US" sz="1800" dirty="0" err="1" smtClean="0"/>
              <a:t>ing</a:t>
            </a:r>
            <a:r>
              <a:rPr lang="id-ID" sz="1800" dirty="0" smtClean="0"/>
              <a:t>)</a:t>
            </a:r>
          </a:p>
          <a:p>
            <a:r>
              <a:rPr lang="id-ID" sz="1800" b="1" dirty="0" smtClean="0"/>
              <a:t>Klaster III : EX ATP Cikadu Kab. </a:t>
            </a:r>
            <a:r>
              <a:rPr lang="en-US" sz="1800" b="1" dirty="0" smtClean="0"/>
              <a:t>C</a:t>
            </a:r>
            <a:r>
              <a:rPr lang="id-ID" sz="1800" b="1" dirty="0" smtClean="0"/>
              <a:t>ianjur (40 ha + 2100 ha)</a:t>
            </a:r>
          </a:p>
          <a:p>
            <a:pPr marL="0" indent="0">
              <a:buNone/>
            </a:pPr>
            <a:r>
              <a:rPr lang="id-ID" sz="1800" b="1" dirty="0"/>
              <a:t> </a:t>
            </a:r>
            <a:r>
              <a:rPr lang="id-ID" sz="1800" b="1" dirty="0" smtClean="0"/>
              <a:t>    </a:t>
            </a:r>
            <a:r>
              <a:rPr lang="en-US" sz="1800" b="1" dirty="0"/>
              <a:t> </a:t>
            </a:r>
            <a:r>
              <a:rPr lang="en-US" sz="1800" b="1" dirty="0" smtClean="0"/>
              <a:t> </a:t>
            </a:r>
            <a:r>
              <a:rPr lang="en-US" sz="1800" dirty="0" smtClean="0"/>
              <a:t>Agro Techno Park</a:t>
            </a:r>
            <a:r>
              <a:rPr lang="id-ID" sz="1800" b="1" dirty="0" smtClean="0"/>
              <a:t> </a:t>
            </a:r>
            <a:r>
              <a:rPr lang="id-ID" sz="1800" dirty="0" smtClean="0"/>
              <a:t>Core Kegiatan </a:t>
            </a:r>
            <a:r>
              <a:rPr lang="en-US" sz="1800" dirty="0" smtClean="0"/>
              <a:t>VBC </a:t>
            </a:r>
            <a:r>
              <a:rPr lang="id-ID" sz="1800" dirty="0" smtClean="0"/>
              <a:t>agribisnis bibit Sapi Pasundan</a:t>
            </a:r>
          </a:p>
          <a:p>
            <a:pPr marL="0" indent="0">
              <a:buNone/>
            </a:pPr>
            <a:endParaRPr lang="id-ID" sz="1800" b="1" dirty="0"/>
          </a:p>
          <a:p>
            <a:pPr marL="0" indent="0">
              <a:buNone/>
            </a:pPr>
            <a:endParaRPr lang="id-ID" sz="1800" b="1" dirty="0" smtClean="0"/>
          </a:p>
          <a:p>
            <a:pPr marL="0" indent="0">
              <a:buNone/>
            </a:pPr>
            <a:endParaRPr lang="id-ID" sz="1800" b="1" dirty="0"/>
          </a:p>
          <a:p>
            <a:pPr marL="0" indent="0">
              <a:buNone/>
            </a:pPr>
            <a:endParaRPr lang="id-ID" sz="1800" b="1" dirty="0" smtClean="0"/>
          </a:p>
          <a:p>
            <a:pPr marL="0" indent="0">
              <a:buNone/>
            </a:pPr>
            <a:endParaRPr lang="id-ID" sz="1800" b="1" dirty="0" smtClean="0"/>
          </a:p>
          <a:p>
            <a:pPr marL="0" indent="0">
              <a:buNone/>
            </a:pPr>
            <a:endParaRPr lang="id-ID" sz="1800" b="1" dirty="0" smtClean="0"/>
          </a:p>
          <a:p>
            <a:pPr marL="0" indent="0">
              <a:buNone/>
            </a:pPr>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endParaRPr lang="id-ID" sz="1800" dirty="0"/>
          </a:p>
        </p:txBody>
      </p:sp>
      <p:graphicFrame>
        <p:nvGraphicFramePr>
          <p:cNvPr id="4" name="Table 3"/>
          <p:cNvGraphicFramePr>
            <a:graphicFrameLocks noGrp="1"/>
          </p:cNvGraphicFramePr>
          <p:nvPr>
            <p:extLst>
              <p:ext uri="{D42A27DB-BD31-4B8C-83A1-F6EECF244321}">
                <p14:modId xmlns:p14="http://schemas.microsoft.com/office/powerpoint/2010/main" val="3722174179"/>
              </p:ext>
            </p:extLst>
          </p:nvPr>
        </p:nvGraphicFramePr>
        <p:xfrm>
          <a:off x="971600" y="3789040"/>
          <a:ext cx="5976663" cy="1496770"/>
        </p:xfrm>
        <a:graphic>
          <a:graphicData uri="http://schemas.openxmlformats.org/drawingml/2006/table">
            <a:tbl>
              <a:tblPr bandRow="1">
                <a:tableStyleId>{BC89EF96-8CEA-46FF-86C4-4CE0E7609802}</a:tableStyleId>
              </a:tblPr>
              <a:tblGrid>
                <a:gridCol w="1992221"/>
                <a:gridCol w="1992221"/>
                <a:gridCol w="1992221"/>
              </a:tblGrid>
              <a:tr h="399490">
                <a:tc>
                  <a:txBody>
                    <a:bodyPr/>
                    <a:lstStyle/>
                    <a:p>
                      <a:pPr algn="ctr"/>
                      <a:r>
                        <a:rPr lang="en-US" dirty="0" smtClean="0"/>
                        <a:t>HULU</a:t>
                      </a:r>
                      <a:endParaRPr lang="en-US" dirty="0">
                        <a:solidFill>
                          <a:srgbClr val="000000"/>
                        </a:solidFill>
                      </a:endParaRPr>
                    </a:p>
                  </a:txBody>
                  <a:tcPr/>
                </a:tc>
                <a:tc>
                  <a:txBody>
                    <a:bodyPr/>
                    <a:lstStyle/>
                    <a:p>
                      <a:pPr algn="ctr"/>
                      <a:r>
                        <a:rPr lang="en-US" dirty="0" smtClean="0"/>
                        <a:t>ON FARM</a:t>
                      </a:r>
                      <a:endParaRPr lang="en-US" dirty="0">
                        <a:solidFill>
                          <a:srgbClr val="000000"/>
                        </a:solidFill>
                      </a:endParaRPr>
                    </a:p>
                  </a:txBody>
                  <a:tcPr/>
                </a:tc>
                <a:tc>
                  <a:txBody>
                    <a:bodyPr/>
                    <a:lstStyle/>
                    <a:p>
                      <a:pPr algn="ctr"/>
                      <a:r>
                        <a:rPr lang="en-US" dirty="0" smtClean="0"/>
                        <a:t>HILIR</a:t>
                      </a:r>
                      <a:endParaRPr lang="en-US" dirty="0">
                        <a:solidFill>
                          <a:srgbClr val="000000"/>
                        </a:solidFill>
                      </a:endParaRPr>
                    </a:p>
                  </a:txBody>
                  <a:tcPr/>
                </a:tc>
              </a:tr>
              <a:tr h="346890">
                <a:tc>
                  <a:txBody>
                    <a:bodyPr/>
                    <a:lstStyle/>
                    <a:p>
                      <a:pPr algn="ctr"/>
                      <a:r>
                        <a:rPr lang="en-US" dirty="0" err="1" smtClean="0"/>
                        <a:t>Bibit</a:t>
                      </a:r>
                      <a:endParaRPr lang="en-US" dirty="0" smtClean="0"/>
                    </a:p>
                  </a:txBody>
                  <a:tcPr/>
                </a:tc>
                <a:tc>
                  <a:txBody>
                    <a:bodyPr/>
                    <a:lstStyle/>
                    <a:p>
                      <a:pPr algn="ctr"/>
                      <a:r>
                        <a:rPr lang="en-US" dirty="0" smtClean="0"/>
                        <a:t>Budi </a:t>
                      </a:r>
                      <a:r>
                        <a:rPr lang="en-US" dirty="0" err="1" smtClean="0"/>
                        <a:t>daya</a:t>
                      </a:r>
                      <a:endParaRPr lang="en-US" dirty="0"/>
                    </a:p>
                  </a:txBody>
                  <a:tcPr/>
                </a:tc>
                <a:tc>
                  <a:txBody>
                    <a:bodyPr/>
                    <a:lstStyle/>
                    <a:p>
                      <a:pPr algn="ctr"/>
                      <a:r>
                        <a:rPr lang="en-US" dirty="0" err="1" smtClean="0"/>
                        <a:t>Produk</a:t>
                      </a:r>
                      <a:r>
                        <a:rPr lang="en-US" dirty="0" smtClean="0"/>
                        <a:t> &amp; </a:t>
                      </a:r>
                      <a:r>
                        <a:rPr lang="en-US" dirty="0" err="1" smtClean="0"/>
                        <a:t>olahan</a:t>
                      </a:r>
                      <a:endParaRPr lang="en-US" dirty="0"/>
                    </a:p>
                  </a:txBody>
                  <a:tcPr/>
                </a:tc>
              </a:tr>
              <a:tr h="346890">
                <a:tc>
                  <a:txBody>
                    <a:bodyPr/>
                    <a:lstStyle/>
                    <a:p>
                      <a:pPr algn="ctr"/>
                      <a:r>
                        <a:rPr lang="en-US" dirty="0" err="1" smtClean="0"/>
                        <a:t>Pakan</a:t>
                      </a:r>
                      <a:endParaRPr lang="en-US" dirty="0"/>
                    </a:p>
                  </a:txBody>
                  <a:tcPr/>
                </a:tc>
                <a:tc>
                  <a:txBody>
                    <a:bodyPr/>
                    <a:lstStyle/>
                    <a:p>
                      <a:pPr algn="ctr"/>
                      <a:r>
                        <a:rPr lang="en-US" dirty="0" smtClean="0"/>
                        <a:t>Zero waste</a:t>
                      </a:r>
                      <a:endParaRPr lang="en-US" dirty="0"/>
                    </a:p>
                  </a:txBody>
                  <a:tcPr/>
                </a:tc>
                <a:tc>
                  <a:txBody>
                    <a:bodyPr/>
                    <a:lstStyle/>
                    <a:p>
                      <a:pPr algn="ctr"/>
                      <a:r>
                        <a:rPr lang="en-US" dirty="0" err="1" smtClean="0"/>
                        <a:t>Tataniaga</a:t>
                      </a:r>
                      <a:endParaRPr lang="en-US" dirty="0"/>
                    </a:p>
                  </a:txBody>
                  <a:tcPr/>
                </a:tc>
              </a:tr>
              <a:tr h="346890">
                <a:tc>
                  <a:txBody>
                    <a:bodyPr/>
                    <a:lstStyle/>
                    <a:p>
                      <a:pPr algn="ctr"/>
                      <a:r>
                        <a:rPr lang="en-US" dirty="0" smtClean="0"/>
                        <a:t>Sperm sexing</a:t>
                      </a:r>
                      <a:endParaRPr lang="en-US" dirty="0"/>
                    </a:p>
                  </a:txBody>
                  <a:tcPr/>
                </a:tc>
                <a:tc>
                  <a:txBody>
                    <a:bodyPr/>
                    <a:lstStyle/>
                    <a:p>
                      <a:pPr algn="ctr"/>
                      <a:r>
                        <a:rPr lang="en-US" dirty="0" err="1" smtClean="0"/>
                        <a:t>Pendukung</a:t>
                      </a:r>
                      <a:r>
                        <a:rPr lang="en-US" dirty="0" smtClean="0"/>
                        <a:t> </a:t>
                      </a:r>
                      <a:r>
                        <a:rPr lang="en-US" dirty="0" err="1" smtClean="0"/>
                        <a:t>Pakan</a:t>
                      </a:r>
                      <a:endParaRPr lang="en-US" dirty="0"/>
                    </a:p>
                  </a:txBody>
                  <a:tcPr/>
                </a:tc>
                <a:tc>
                  <a:txBody>
                    <a:bodyPr/>
                    <a:lstStyle/>
                    <a:p>
                      <a:pPr algn="ctr"/>
                      <a:r>
                        <a:rPr lang="en-US" dirty="0" smtClean="0"/>
                        <a:t>IKM - UKM</a:t>
                      </a:r>
                      <a:endParaRPr lang="en-US" dirty="0"/>
                    </a:p>
                  </a:txBody>
                  <a:tcPr/>
                </a:tc>
              </a:tr>
            </a:tbl>
          </a:graphicData>
        </a:graphic>
      </p:graphicFrame>
    </p:spTree>
    <p:extLst>
      <p:ext uri="{BB962C8B-B14F-4D97-AF65-F5344CB8AC3E}">
        <p14:creationId xmlns:p14="http://schemas.microsoft.com/office/powerpoint/2010/main" val="391061494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1143000"/>
          </a:xfrm>
        </p:spPr>
        <p:txBody>
          <a:bodyPr>
            <a:normAutofit/>
          </a:bodyPr>
          <a:lstStyle/>
          <a:p>
            <a:r>
              <a:rPr lang="id-ID" sz="2400" dirty="0" smtClean="0"/>
              <a:t>PEMBAGIAN PERAN KEGIATAN PERBAIKAN GENETIK DAN SEX</a:t>
            </a:r>
            <a:r>
              <a:rPr lang="en-US" sz="2400" dirty="0" smtClean="0"/>
              <a:t>ING</a:t>
            </a:r>
            <a:r>
              <a:rPr lang="id-ID" sz="2400" dirty="0" smtClean="0"/>
              <a:t> SAPI PASUNDAN</a:t>
            </a:r>
            <a:endParaRPr lang="id-ID" sz="2400" dirty="0"/>
          </a:p>
        </p:txBody>
      </p:sp>
      <p:sp>
        <p:nvSpPr>
          <p:cNvPr id="3" name="Content Placeholder 2"/>
          <p:cNvSpPr>
            <a:spLocks noGrp="1"/>
          </p:cNvSpPr>
          <p:nvPr>
            <p:ph idx="1"/>
          </p:nvPr>
        </p:nvSpPr>
        <p:spPr>
          <a:solidFill>
            <a:schemeClr val="tx2">
              <a:lumMod val="20000"/>
              <a:lumOff val="80000"/>
            </a:schemeClr>
          </a:solidFill>
        </p:spPr>
        <p:txBody>
          <a:bodyPr>
            <a:normAutofit fontScale="85000" lnSpcReduction="20000"/>
          </a:bodyPr>
          <a:lstStyle/>
          <a:p>
            <a:pPr marL="0" indent="0">
              <a:buNone/>
            </a:pPr>
            <a:r>
              <a:rPr lang="id-ID" sz="2400" b="1" dirty="0" smtClean="0"/>
              <a:t>Tahun 2015 :</a:t>
            </a:r>
            <a:endParaRPr lang="id-ID" sz="2400" dirty="0" smtClean="0"/>
          </a:p>
          <a:p>
            <a:pPr marL="0" indent="0">
              <a:buNone/>
            </a:pPr>
            <a:r>
              <a:rPr lang="id-ID" sz="2400" dirty="0" smtClean="0"/>
              <a:t>1. PT KAR :</a:t>
            </a:r>
          </a:p>
          <a:p>
            <a:r>
              <a:rPr lang="id-ID" sz="2400" dirty="0" smtClean="0"/>
              <a:t>Koleksi sperm sex</a:t>
            </a:r>
            <a:r>
              <a:rPr lang="en-US" sz="2400" dirty="0" err="1" smtClean="0"/>
              <a:t>ing</a:t>
            </a:r>
            <a:r>
              <a:rPr lang="id-ID" sz="2400" dirty="0" smtClean="0"/>
              <a:t> </a:t>
            </a:r>
            <a:r>
              <a:rPr lang="en-US" sz="2400" dirty="0" smtClean="0"/>
              <a:t>2500 - 3000</a:t>
            </a:r>
            <a:r>
              <a:rPr lang="id-ID" sz="2400" dirty="0" smtClean="0"/>
              <a:t> dosis</a:t>
            </a:r>
            <a:endParaRPr lang="en-US" sz="2400" dirty="0" smtClean="0"/>
          </a:p>
          <a:p>
            <a:r>
              <a:rPr lang="en-US" sz="2400" dirty="0" err="1" smtClean="0"/>
              <a:t>Pengelolaan</a:t>
            </a:r>
            <a:r>
              <a:rPr lang="en-US" sz="2400" dirty="0" smtClean="0"/>
              <a:t> </a:t>
            </a:r>
            <a:r>
              <a:rPr lang="en-US" sz="2400" dirty="0" err="1" smtClean="0"/>
              <a:t>Sapi</a:t>
            </a:r>
            <a:r>
              <a:rPr lang="en-US" sz="2400" dirty="0" smtClean="0"/>
              <a:t> </a:t>
            </a:r>
            <a:r>
              <a:rPr lang="en-US" sz="2400" dirty="0" err="1" smtClean="0"/>
              <a:t>Pasundan</a:t>
            </a:r>
            <a:r>
              <a:rPr lang="en-US" sz="2400" dirty="0" smtClean="0"/>
              <a:t> </a:t>
            </a:r>
            <a:r>
              <a:rPr lang="en-US" sz="2400" dirty="0" err="1" smtClean="0"/>
              <a:t>untuk</a:t>
            </a:r>
            <a:r>
              <a:rPr lang="en-US" sz="2400" dirty="0" smtClean="0"/>
              <a:t> </a:t>
            </a:r>
            <a:r>
              <a:rPr lang="en-US" sz="2400" dirty="0" err="1" smtClean="0"/>
              <a:t>riset</a:t>
            </a:r>
            <a:endParaRPr lang="en-US" sz="2400" dirty="0" smtClean="0"/>
          </a:p>
          <a:p>
            <a:r>
              <a:rPr lang="en-US" sz="2400" dirty="0" err="1" smtClean="0"/>
              <a:t>Sarana</a:t>
            </a:r>
            <a:r>
              <a:rPr lang="en-US" sz="2400" dirty="0" smtClean="0"/>
              <a:t> </a:t>
            </a:r>
            <a:r>
              <a:rPr lang="en-US" sz="2400" dirty="0" err="1" smtClean="0"/>
              <a:t>dan</a:t>
            </a:r>
            <a:r>
              <a:rPr lang="en-US" sz="2400" dirty="0" smtClean="0"/>
              <a:t> </a:t>
            </a:r>
            <a:r>
              <a:rPr lang="en-US" sz="2400" dirty="0" err="1" smtClean="0"/>
              <a:t>Prasarana</a:t>
            </a:r>
            <a:r>
              <a:rPr lang="en-US" sz="2400" dirty="0" smtClean="0"/>
              <a:t> </a:t>
            </a:r>
            <a:r>
              <a:rPr lang="en-US" sz="2400" dirty="0" err="1" smtClean="0"/>
              <a:t>Laboratorium</a:t>
            </a:r>
            <a:r>
              <a:rPr lang="en-US" sz="2400" dirty="0" smtClean="0"/>
              <a:t>.</a:t>
            </a:r>
            <a:endParaRPr lang="id-ID" sz="2400" dirty="0" smtClean="0"/>
          </a:p>
          <a:p>
            <a:pPr marL="0" indent="0">
              <a:buNone/>
            </a:pPr>
            <a:r>
              <a:rPr lang="id-ID" sz="2400" dirty="0" smtClean="0"/>
              <a:t>2. Pemda Jabar (BP3IPTEK, Dinas Peternakan) : </a:t>
            </a:r>
          </a:p>
          <a:p>
            <a:r>
              <a:rPr lang="id-ID" sz="2400" dirty="0" smtClean="0"/>
              <a:t>Seleksi</a:t>
            </a:r>
            <a:r>
              <a:rPr lang="en-US" sz="2400" dirty="0" smtClean="0"/>
              <a:t> </a:t>
            </a:r>
            <a:r>
              <a:rPr lang="en-US" sz="2400" dirty="0" err="1" smtClean="0"/>
              <a:t>bibit</a:t>
            </a:r>
            <a:r>
              <a:rPr lang="id-ID" sz="2400" dirty="0" smtClean="0"/>
              <a:t> Sapi </a:t>
            </a:r>
            <a:r>
              <a:rPr lang="id-ID" sz="2400" dirty="0"/>
              <a:t>P</a:t>
            </a:r>
            <a:r>
              <a:rPr lang="id-ID" sz="2400" dirty="0" smtClean="0"/>
              <a:t>asundan</a:t>
            </a:r>
          </a:p>
          <a:p>
            <a:pPr>
              <a:lnSpc>
                <a:spcPct val="80000"/>
              </a:lnSpc>
            </a:pPr>
            <a:r>
              <a:rPr lang="id-ID" sz="2400" dirty="0" smtClean="0"/>
              <a:t>Sinkronisasi</a:t>
            </a:r>
            <a:r>
              <a:rPr lang="en-US" sz="2400" dirty="0" smtClean="0"/>
              <a:t> </a:t>
            </a:r>
            <a:r>
              <a:rPr lang="en-US" sz="2400" dirty="0" err="1" smtClean="0"/>
              <a:t>Birahi</a:t>
            </a:r>
            <a:r>
              <a:rPr lang="en-US" sz="2400" dirty="0" smtClean="0"/>
              <a:t> (Program </a:t>
            </a:r>
            <a:r>
              <a:rPr lang="en-US" sz="2400" dirty="0" err="1" smtClean="0"/>
              <a:t>Gertak</a:t>
            </a:r>
            <a:r>
              <a:rPr lang="en-US" sz="2400" dirty="0" smtClean="0"/>
              <a:t> </a:t>
            </a:r>
            <a:r>
              <a:rPr lang="en-US" sz="2400" dirty="0" err="1" smtClean="0"/>
              <a:t>Birahi</a:t>
            </a:r>
            <a:r>
              <a:rPr lang="en-US" sz="2400" dirty="0" smtClean="0"/>
              <a:t> </a:t>
            </a:r>
            <a:r>
              <a:rPr lang="en-US" sz="2400" dirty="0" err="1" smtClean="0"/>
              <a:t>oleh</a:t>
            </a:r>
            <a:r>
              <a:rPr lang="en-US" sz="2400" dirty="0" smtClean="0"/>
              <a:t> </a:t>
            </a:r>
            <a:r>
              <a:rPr lang="en-US" sz="2400" dirty="0" err="1" smtClean="0"/>
              <a:t>Dinas</a:t>
            </a:r>
            <a:r>
              <a:rPr lang="en-US" sz="2400" dirty="0" smtClean="0"/>
              <a:t> </a:t>
            </a:r>
            <a:r>
              <a:rPr lang="en-US" sz="2400" dirty="0" err="1" smtClean="0"/>
              <a:t>Peternakan</a:t>
            </a:r>
            <a:r>
              <a:rPr lang="en-US" sz="2400" dirty="0" smtClean="0"/>
              <a:t>)</a:t>
            </a:r>
            <a:endParaRPr lang="id-ID" sz="2400" dirty="0" smtClean="0"/>
          </a:p>
          <a:p>
            <a:pPr>
              <a:lnSpc>
                <a:spcPct val="80000"/>
              </a:lnSpc>
            </a:pPr>
            <a:r>
              <a:rPr lang="en-US" sz="2400" dirty="0" err="1"/>
              <a:t>M</a:t>
            </a:r>
            <a:r>
              <a:rPr lang="en-US" sz="2400" dirty="0" err="1" smtClean="0"/>
              <a:t>enyiapkan</a:t>
            </a:r>
            <a:r>
              <a:rPr lang="en-US" sz="2400" dirty="0" smtClean="0"/>
              <a:t> 250 </a:t>
            </a:r>
            <a:r>
              <a:rPr lang="en-US" sz="2400" dirty="0" err="1" smtClean="0"/>
              <a:t>ekor</a:t>
            </a:r>
            <a:r>
              <a:rPr lang="en-US" sz="2400" dirty="0" smtClean="0"/>
              <a:t> </a:t>
            </a:r>
            <a:r>
              <a:rPr lang="en-US" sz="2400" dirty="0" err="1" smtClean="0"/>
              <a:t>sapi</a:t>
            </a:r>
            <a:r>
              <a:rPr lang="en-US" sz="2400" dirty="0" smtClean="0"/>
              <a:t> </a:t>
            </a:r>
            <a:r>
              <a:rPr lang="en-US" sz="2400" dirty="0" err="1" smtClean="0"/>
              <a:t>Pasun</a:t>
            </a:r>
            <a:r>
              <a:rPr lang="en-US" sz="2400" dirty="0" smtClean="0"/>
              <a:t> di </a:t>
            </a:r>
            <a:r>
              <a:rPr lang="en-US" sz="2400" dirty="0" err="1" smtClean="0"/>
              <a:t>Ciamis</a:t>
            </a:r>
            <a:r>
              <a:rPr lang="en-US" sz="2400" dirty="0" smtClean="0"/>
              <a:t> </a:t>
            </a:r>
            <a:r>
              <a:rPr lang="en-US" sz="2400" dirty="0" err="1" smtClean="0"/>
              <a:t>dan</a:t>
            </a:r>
            <a:r>
              <a:rPr lang="en-US" sz="2400" dirty="0" smtClean="0"/>
              <a:t> 250 </a:t>
            </a:r>
            <a:r>
              <a:rPr lang="en-US" sz="2400" dirty="0" err="1" smtClean="0"/>
              <a:t>ekor</a:t>
            </a:r>
            <a:r>
              <a:rPr lang="en-US" sz="2400" dirty="0" smtClean="0"/>
              <a:t> di </a:t>
            </a:r>
            <a:r>
              <a:rPr lang="en-US" sz="2400" dirty="0" err="1" smtClean="0"/>
              <a:t>Cianjur</a:t>
            </a:r>
            <a:r>
              <a:rPr lang="en-US" sz="2400" dirty="0" smtClean="0"/>
              <a:t> </a:t>
            </a:r>
            <a:r>
              <a:rPr lang="en-US" sz="2400" dirty="0" err="1" smtClean="0"/>
              <a:t>untuk</a:t>
            </a:r>
            <a:r>
              <a:rPr lang="en-US" sz="2400" dirty="0" smtClean="0"/>
              <a:t> </a:t>
            </a:r>
            <a:r>
              <a:rPr lang="en-US" sz="2400" dirty="0" err="1" smtClean="0"/>
              <a:t>akseptor</a:t>
            </a:r>
            <a:r>
              <a:rPr lang="en-US" sz="2400" dirty="0" smtClean="0"/>
              <a:t> IB (UPTD </a:t>
            </a:r>
            <a:r>
              <a:rPr lang="en-US" sz="2400" dirty="0" err="1" smtClean="0"/>
              <a:t>Cijeungjing</a:t>
            </a:r>
            <a:r>
              <a:rPr lang="en-US" sz="2400" dirty="0" smtClean="0"/>
              <a:t> </a:t>
            </a:r>
            <a:r>
              <a:rPr lang="en-US" sz="2400" dirty="0" err="1" smtClean="0"/>
              <a:t>dan</a:t>
            </a:r>
            <a:r>
              <a:rPr lang="en-US" sz="2400" dirty="0" smtClean="0"/>
              <a:t> UPTD </a:t>
            </a:r>
            <a:r>
              <a:rPr lang="en-US" sz="2400" dirty="0" err="1" smtClean="0"/>
              <a:t>Cikadu</a:t>
            </a:r>
            <a:r>
              <a:rPr lang="en-US" sz="2400" dirty="0" smtClean="0"/>
              <a:t>)</a:t>
            </a:r>
          </a:p>
          <a:p>
            <a:pPr>
              <a:lnSpc>
                <a:spcPct val="80000"/>
              </a:lnSpc>
            </a:pPr>
            <a:r>
              <a:rPr lang="en-US" sz="2400" dirty="0" err="1" smtClean="0"/>
              <a:t>Inseminasi</a:t>
            </a:r>
            <a:r>
              <a:rPr lang="en-US" sz="2400" dirty="0" smtClean="0"/>
              <a:t> </a:t>
            </a:r>
            <a:r>
              <a:rPr lang="en-US" sz="2400" dirty="0" err="1" smtClean="0"/>
              <a:t>Buatan</a:t>
            </a:r>
            <a:r>
              <a:rPr lang="en-US" sz="2400" dirty="0" smtClean="0"/>
              <a:t> (IB) sexing </a:t>
            </a:r>
            <a:r>
              <a:rPr lang="en-US" sz="2400" dirty="0" err="1" smtClean="0"/>
              <a:t>oleh</a:t>
            </a:r>
            <a:r>
              <a:rPr lang="en-US" sz="2400" dirty="0" smtClean="0"/>
              <a:t> LIPI, </a:t>
            </a:r>
            <a:r>
              <a:rPr lang="en-US" sz="2400" dirty="0" err="1" smtClean="0"/>
              <a:t>Disnak</a:t>
            </a:r>
            <a:r>
              <a:rPr lang="en-US" sz="2400" dirty="0" smtClean="0"/>
              <a:t> Prov. </a:t>
            </a:r>
            <a:r>
              <a:rPr lang="en-US" sz="2400" dirty="0" err="1" smtClean="0"/>
              <a:t>Jabar</a:t>
            </a:r>
            <a:r>
              <a:rPr lang="en-US" sz="2400" dirty="0" smtClean="0"/>
              <a:t> </a:t>
            </a:r>
            <a:r>
              <a:rPr lang="en-US" sz="2400" dirty="0" err="1" smtClean="0"/>
              <a:t>dan</a:t>
            </a:r>
            <a:r>
              <a:rPr lang="en-US" sz="2400" dirty="0" smtClean="0"/>
              <a:t> UNPAD</a:t>
            </a:r>
            <a:endParaRPr lang="id-ID" sz="2400" dirty="0" smtClean="0"/>
          </a:p>
          <a:p>
            <a:pPr>
              <a:lnSpc>
                <a:spcPct val="80000"/>
              </a:lnSpc>
            </a:pPr>
            <a:r>
              <a:rPr lang="id-ID" sz="2400" dirty="0" smtClean="0"/>
              <a:t>Koordinator Program</a:t>
            </a:r>
            <a:r>
              <a:rPr lang="en-US" sz="2400" dirty="0" smtClean="0"/>
              <a:t> (BP3IPTEK)</a:t>
            </a:r>
            <a:endParaRPr lang="id-ID" sz="2400" dirty="0"/>
          </a:p>
          <a:p>
            <a:pPr marL="0" indent="0">
              <a:buNone/>
            </a:pPr>
            <a:r>
              <a:rPr lang="id-ID" sz="2400" dirty="0" smtClean="0"/>
              <a:t>3. LIPI :</a:t>
            </a:r>
            <a:endParaRPr lang="en-US" sz="2400" dirty="0" smtClean="0"/>
          </a:p>
          <a:p>
            <a:r>
              <a:rPr lang="en-US" sz="2400" dirty="0" err="1" smtClean="0"/>
              <a:t>Perbaikan</a:t>
            </a:r>
            <a:r>
              <a:rPr lang="en-US" sz="2400" dirty="0" smtClean="0"/>
              <a:t> </a:t>
            </a:r>
            <a:r>
              <a:rPr lang="en-US" sz="2400" dirty="0" err="1" smtClean="0"/>
              <a:t>Genetik</a:t>
            </a:r>
            <a:r>
              <a:rPr lang="en-US" sz="2400" dirty="0" smtClean="0"/>
              <a:t> </a:t>
            </a:r>
            <a:r>
              <a:rPr lang="en-US" sz="2400" dirty="0" err="1" smtClean="0"/>
              <a:t>Sapi</a:t>
            </a:r>
            <a:r>
              <a:rPr lang="en-US" sz="2400" dirty="0" smtClean="0"/>
              <a:t> </a:t>
            </a:r>
            <a:r>
              <a:rPr lang="en-US" sz="2400" dirty="0" err="1" smtClean="0"/>
              <a:t>Pasundan</a:t>
            </a:r>
            <a:endParaRPr lang="id-ID" sz="2400" dirty="0" smtClean="0"/>
          </a:p>
          <a:p>
            <a:r>
              <a:rPr lang="id-ID" sz="2400" dirty="0" smtClean="0"/>
              <a:t>Rekording</a:t>
            </a:r>
          </a:p>
          <a:p>
            <a:pPr marL="0" indent="0">
              <a:buNone/>
            </a:pPr>
            <a:endParaRPr lang="id-ID" sz="2400" dirty="0"/>
          </a:p>
          <a:p>
            <a:pPr marL="0" indent="0">
              <a:buNone/>
            </a:pPr>
            <a:endParaRPr lang="id-ID" sz="2400" dirty="0" smtClean="0"/>
          </a:p>
          <a:p>
            <a:pPr marL="0" indent="0">
              <a:buNone/>
            </a:pPr>
            <a:endParaRPr lang="id-ID" sz="2400" dirty="0" smtClean="0"/>
          </a:p>
        </p:txBody>
      </p:sp>
    </p:spTree>
    <p:extLst>
      <p:ext uri="{BB962C8B-B14F-4D97-AF65-F5344CB8AC3E}">
        <p14:creationId xmlns:p14="http://schemas.microsoft.com/office/powerpoint/2010/main" val="184058636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1143000"/>
          </a:xfrm>
        </p:spPr>
        <p:txBody>
          <a:bodyPr>
            <a:normAutofit/>
          </a:bodyPr>
          <a:lstStyle/>
          <a:p>
            <a:r>
              <a:rPr lang="id-ID" sz="2400" dirty="0" smtClean="0"/>
              <a:t>KEGIATAN PERBAIKAN GENETIK DAN SEX</a:t>
            </a:r>
            <a:r>
              <a:rPr lang="en-US" sz="2400" dirty="0" smtClean="0"/>
              <a:t>ING</a:t>
            </a:r>
            <a:r>
              <a:rPr lang="id-ID" sz="2400" dirty="0" smtClean="0"/>
              <a:t> SAPI PASUNDAN</a:t>
            </a:r>
            <a:endParaRPr lang="id-ID" sz="2400" dirty="0"/>
          </a:p>
        </p:txBody>
      </p:sp>
      <p:sp>
        <p:nvSpPr>
          <p:cNvPr id="3" name="Content Placeholder 2"/>
          <p:cNvSpPr>
            <a:spLocks noGrp="1"/>
          </p:cNvSpPr>
          <p:nvPr>
            <p:ph idx="1"/>
          </p:nvPr>
        </p:nvSpPr>
        <p:spPr>
          <a:solidFill>
            <a:schemeClr val="tx2">
              <a:lumMod val="20000"/>
              <a:lumOff val="80000"/>
            </a:schemeClr>
          </a:solidFill>
        </p:spPr>
        <p:txBody>
          <a:bodyPr>
            <a:normAutofit fontScale="77500" lnSpcReduction="20000"/>
          </a:bodyPr>
          <a:lstStyle/>
          <a:p>
            <a:pPr marL="0" indent="0">
              <a:buNone/>
            </a:pPr>
            <a:r>
              <a:rPr lang="id-ID" sz="2400" b="1" dirty="0" smtClean="0"/>
              <a:t>Tahun 2016 :</a:t>
            </a:r>
            <a:endParaRPr lang="id-ID" sz="2400" dirty="0" smtClean="0"/>
          </a:p>
          <a:p>
            <a:pPr marL="457200" indent="-457200">
              <a:buAutoNum type="arabicPeriod"/>
            </a:pPr>
            <a:r>
              <a:rPr lang="en-US" sz="2400" dirty="0" err="1" smtClean="0"/>
              <a:t>Pemetaan</a:t>
            </a:r>
            <a:r>
              <a:rPr lang="en-US" sz="2400" dirty="0" smtClean="0"/>
              <a:t> </a:t>
            </a:r>
            <a:r>
              <a:rPr lang="en-US" sz="2400" dirty="0" err="1" smtClean="0"/>
              <a:t>Genetik</a:t>
            </a:r>
            <a:r>
              <a:rPr lang="en-US" sz="2400" dirty="0" smtClean="0"/>
              <a:t> </a:t>
            </a:r>
            <a:r>
              <a:rPr lang="en-US" sz="2400" dirty="0" err="1" smtClean="0"/>
              <a:t>Sapi</a:t>
            </a:r>
            <a:r>
              <a:rPr lang="en-US" sz="2400" dirty="0" smtClean="0"/>
              <a:t> </a:t>
            </a:r>
            <a:r>
              <a:rPr lang="en-US" sz="2400" dirty="0" err="1" smtClean="0"/>
              <a:t>Pasundan</a:t>
            </a:r>
            <a:r>
              <a:rPr lang="en-US" sz="2400" dirty="0" smtClean="0"/>
              <a:t>: </a:t>
            </a:r>
            <a:r>
              <a:rPr lang="en-US" sz="2400" dirty="0" err="1" smtClean="0"/>
              <a:t>Kekerabatan</a:t>
            </a:r>
            <a:r>
              <a:rPr lang="en-US" sz="2400" dirty="0" smtClean="0"/>
              <a:t> </a:t>
            </a:r>
            <a:r>
              <a:rPr lang="en-US" sz="2400" dirty="0" err="1" smtClean="0"/>
              <a:t>Rancah</a:t>
            </a:r>
            <a:r>
              <a:rPr lang="en-US" sz="2400" dirty="0" smtClean="0"/>
              <a:t>-Bali-Madura- </a:t>
            </a:r>
          </a:p>
          <a:p>
            <a:pPr marL="0" indent="0">
              <a:buNone/>
            </a:pPr>
            <a:r>
              <a:rPr lang="en-US" sz="2400" dirty="0"/>
              <a:t> </a:t>
            </a:r>
            <a:r>
              <a:rPr lang="en-US" sz="2400" dirty="0" smtClean="0"/>
              <a:t>       </a:t>
            </a:r>
            <a:r>
              <a:rPr lang="en-US" sz="2400" dirty="0" err="1" smtClean="0"/>
              <a:t>Ongole</a:t>
            </a:r>
            <a:endParaRPr lang="en-US" sz="2400" dirty="0" smtClean="0"/>
          </a:p>
          <a:p>
            <a:pPr marL="0" indent="0">
              <a:buNone/>
            </a:pPr>
            <a:r>
              <a:rPr lang="en-US" sz="2400" dirty="0" smtClean="0"/>
              <a:t>2. </a:t>
            </a:r>
            <a:r>
              <a:rPr lang="en-US" sz="2400" dirty="0" err="1" smtClean="0"/>
              <a:t>Panen</a:t>
            </a:r>
            <a:r>
              <a:rPr lang="en-US" sz="2400" dirty="0" smtClean="0"/>
              <a:t> </a:t>
            </a:r>
            <a:r>
              <a:rPr lang="en-US" sz="2400" dirty="0" err="1" smtClean="0"/>
              <a:t>ternak</a:t>
            </a:r>
            <a:r>
              <a:rPr lang="en-US" sz="2400" dirty="0" smtClean="0"/>
              <a:t> </a:t>
            </a:r>
            <a:r>
              <a:rPr lang="en-US" sz="2400" dirty="0" err="1" smtClean="0"/>
              <a:t>sapi</a:t>
            </a:r>
            <a:r>
              <a:rPr lang="en-US" sz="2400" dirty="0" smtClean="0"/>
              <a:t> </a:t>
            </a:r>
            <a:r>
              <a:rPr lang="en-US" sz="2400" dirty="0" err="1" smtClean="0"/>
              <a:t>pasundan</a:t>
            </a:r>
            <a:r>
              <a:rPr lang="en-US" sz="2400" dirty="0" smtClean="0"/>
              <a:t> </a:t>
            </a:r>
            <a:r>
              <a:rPr lang="en-US" sz="2400" dirty="0" err="1" smtClean="0"/>
              <a:t>hasil</a:t>
            </a:r>
            <a:r>
              <a:rPr lang="en-US" sz="2400" dirty="0" smtClean="0"/>
              <a:t> sexing (</a:t>
            </a:r>
            <a:r>
              <a:rPr lang="en-US" sz="2400" dirty="0" err="1" smtClean="0"/>
              <a:t>bln</a:t>
            </a:r>
            <a:r>
              <a:rPr lang="en-US" sz="2400" dirty="0" smtClean="0"/>
              <a:t> </a:t>
            </a:r>
            <a:r>
              <a:rPr lang="en-US" sz="2400" dirty="0" err="1" smtClean="0"/>
              <a:t>Oktober</a:t>
            </a:r>
            <a:r>
              <a:rPr lang="en-US" sz="2400" dirty="0" smtClean="0"/>
              <a:t> 2016)</a:t>
            </a:r>
          </a:p>
          <a:p>
            <a:pPr marL="0" indent="0">
              <a:buNone/>
            </a:pPr>
            <a:r>
              <a:rPr lang="en-US" sz="2400" dirty="0" smtClean="0"/>
              <a:t>3. Launching </a:t>
            </a:r>
            <a:r>
              <a:rPr lang="en-US" sz="2400" dirty="0" err="1" smtClean="0"/>
              <a:t>Sapi</a:t>
            </a:r>
            <a:r>
              <a:rPr lang="en-US" sz="2400" dirty="0" smtClean="0"/>
              <a:t> </a:t>
            </a:r>
            <a:r>
              <a:rPr lang="en-US" sz="2400" dirty="0" err="1" smtClean="0"/>
              <a:t>Pasundan</a:t>
            </a:r>
            <a:r>
              <a:rPr lang="en-US" sz="2400" dirty="0" smtClean="0"/>
              <a:t> </a:t>
            </a:r>
            <a:r>
              <a:rPr lang="en-US" sz="2400" dirty="0" err="1" smtClean="0"/>
              <a:t>hasil</a:t>
            </a:r>
            <a:r>
              <a:rPr lang="en-US" sz="2400" dirty="0" smtClean="0"/>
              <a:t> </a:t>
            </a:r>
            <a:r>
              <a:rPr lang="en-US" sz="2400" dirty="0" err="1" smtClean="0"/>
              <a:t>perbaikan</a:t>
            </a:r>
            <a:r>
              <a:rPr lang="en-US" sz="2400" dirty="0" smtClean="0"/>
              <a:t> </a:t>
            </a:r>
            <a:r>
              <a:rPr lang="en-US" sz="2400" dirty="0" err="1" smtClean="0"/>
              <a:t>genetik</a:t>
            </a:r>
            <a:r>
              <a:rPr lang="en-US" sz="2400" dirty="0" smtClean="0"/>
              <a:t> </a:t>
            </a:r>
            <a:r>
              <a:rPr lang="en-US" sz="2400" dirty="0" err="1" smtClean="0"/>
              <a:t>dan</a:t>
            </a:r>
            <a:r>
              <a:rPr lang="en-US" sz="2400" dirty="0" smtClean="0"/>
              <a:t> sexing  </a:t>
            </a:r>
            <a:r>
              <a:rPr lang="en-US" sz="2400" dirty="0" err="1" smtClean="0"/>
              <a:t>oleh</a:t>
            </a:r>
            <a:r>
              <a:rPr lang="en-US" sz="2400" dirty="0" smtClean="0"/>
              <a:t> </a:t>
            </a:r>
          </a:p>
          <a:p>
            <a:pPr marL="0" indent="0">
              <a:buNone/>
            </a:pPr>
            <a:r>
              <a:rPr lang="en-US" sz="2400" dirty="0"/>
              <a:t> </a:t>
            </a:r>
            <a:r>
              <a:rPr lang="en-US" sz="2400" dirty="0" smtClean="0"/>
              <a:t>    </a:t>
            </a:r>
            <a:r>
              <a:rPr lang="en-US" sz="2400" dirty="0" err="1" smtClean="0"/>
              <a:t>Gubernur</a:t>
            </a:r>
            <a:r>
              <a:rPr lang="en-US" sz="2400" dirty="0" smtClean="0"/>
              <a:t> </a:t>
            </a:r>
            <a:r>
              <a:rPr lang="en-US" sz="2400" dirty="0" err="1" smtClean="0"/>
              <a:t>Jawa</a:t>
            </a:r>
            <a:r>
              <a:rPr lang="en-US" sz="2400" dirty="0" smtClean="0"/>
              <a:t> Barat.</a:t>
            </a:r>
          </a:p>
          <a:p>
            <a:pPr marL="0" indent="0">
              <a:buNone/>
            </a:pPr>
            <a:r>
              <a:rPr lang="en-US" sz="2400" dirty="0" smtClean="0"/>
              <a:t>4. </a:t>
            </a:r>
            <a:r>
              <a:rPr lang="en-US" sz="2400" dirty="0" err="1" smtClean="0"/>
              <a:t>Evaluasi</a:t>
            </a:r>
            <a:r>
              <a:rPr lang="en-US" sz="2400" dirty="0" smtClean="0"/>
              <a:t> </a:t>
            </a:r>
            <a:r>
              <a:rPr lang="en-US" sz="2400" dirty="0" err="1" smtClean="0"/>
              <a:t>Kinerja</a:t>
            </a:r>
            <a:r>
              <a:rPr lang="en-US" sz="2400" dirty="0" smtClean="0"/>
              <a:t> </a:t>
            </a:r>
            <a:r>
              <a:rPr lang="en-US" sz="2400" dirty="0" err="1" smtClean="0"/>
              <a:t>reproduksi</a:t>
            </a:r>
            <a:endParaRPr lang="en-US" sz="2400" dirty="0" smtClean="0"/>
          </a:p>
          <a:p>
            <a:pPr marL="0" indent="0">
              <a:buNone/>
            </a:pPr>
            <a:r>
              <a:rPr lang="en-US" sz="2400" dirty="0" smtClean="0"/>
              <a:t>5. </a:t>
            </a:r>
            <a:r>
              <a:rPr lang="id-ID" sz="2400" dirty="0" smtClean="0"/>
              <a:t>Pemantapan dan perbanyak populasi</a:t>
            </a:r>
          </a:p>
          <a:p>
            <a:r>
              <a:rPr lang="id-ID" sz="2400" dirty="0" smtClean="0"/>
              <a:t>Inisiasi Village breeding center (VBC) hasil I.B</a:t>
            </a:r>
            <a:r>
              <a:rPr lang="en-US" sz="2400" dirty="0" smtClean="0"/>
              <a:t> sexing--</a:t>
            </a:r>
            <a:r>
              <a:rPr lang="en-US" sz="2400" dirty="0" smtClean="0">
                <a:sym typeface="Wingdings" pitchFamily="2" charset="2"/>
              </a:rPr>
              <a:t> </a:t>
            </a:r>
            <a:r>
              <a:rPr lang="en-US" sz="2400" dirty="0" err="1" smtClean="0">
                <a:sym typeface="Wingdings" pitchFamily="2" charset="2"/>
              </a:rPr>
              <a:t>calon-calon</a:t>
            </a:r>
            <a:r>
              <a:rPr lang="en-US" sz="2400" dirty="0" smtClean="0">
                <a:sym typeface="Wingdings" pitchFamily="2" charset="2"/>
              </a:rPr>
              <a:t> </a:t>
            </a:r>
            <a:r>
              <a:rPr lang="en-US" sz="2400" dirty="0" err="1" smtClean="0">
                <a:sym typeface="Wingdings" pitchFamily="2" charset="2"/>
              </a:rPr>
              <a:t>Bibit</a:t>
            </a:r>
            <a:r>
              <a:rPr lang="en-US" sz="2400" dirty="0" smtClean="0">
                <a:sym typeface="Wingdings" pitchFamily="2" charset="2"/>
              </a:rPr>
              <a:t> </a:t>
            </a:r>
            <a:r>
              <a:rPr lang="en-US" sz="2400" dirty="0" err="1" smtClean="0">
                <a:sym typeface="Wingdings" pitchFamily="2" charset="2"/>
              </a:rPr>
              <a:t>unggul</a:t>
            </a:r>
            <a:endParaRPr lang="id-ID" sz="2400" dirty="0" smtClean="0"/>
          </a:p>
          <a:p>
            <a:endParaRPr lang="id-ID" sz="2400" dirty="0"/>
          </a:p>
          <a:p>
            <a:pPr marL="0" indent="0">
              <a:buNone/>
            </a:pPr>
            <a:r>
              <a:rPr lang="id-ID" sz="2400" b="1" dirty="0" smtClean="0"/>
              <a:t>Tahun 2017</a:t>
            </a:r>
          </a:p>
          <a:p>
            <a:r>
              <a:rPr lang="id-ID" sz="2400" dirty="0" smtClean="0"/>
              <a:t>Pengembangan </a:t>
            </a:r>
            <a:r>
              <a:rPr lang="en-US" sz="2400" dirty="0" smtClean="0"/>
              <a:t>mini ranch (</a:t>
            </a:r>
            <a:r>
              <a:rPr lang="id-ID" sz="2400" dirty="0" smtClean="0"/>
              <a:t>VBC</a:t>
            </a:r>
            <a:r>
              <a:rPr lang="en-US" sz="2400" dirty="0" smtClean="0"/>
              <a:t>)</a:t>
            </a:r>
            <a:r>
              <a:rPr lang="id-ID" sz="2400" dirty="0" smtClean="0"/>
              <a:t> di Sukabumi</a:t>
            </a:r>
            <a:r>
              <a:rPr lang="en-US" sz="2400" dirty="0" smtClean="0"/>
              <a:t> </a:t>
            </a:r>
            <a:endParaRPr lang="id-ID" sz="2400" dirty="0" smtClean="0"/>
          </a:p>
          <a:p>
            <a:r>
              <a:rPr lang="id-ID" sz="2400" dirty="0" smtClean="0"/>
              <a:t>Pengembangan </a:t>
            </a:r>
            <a:r>
              <a:rPr lang="en-US" sz="2400" dirty="0" smtClean="0"/>
              <a:t>mini ranch (</a:t>
            </a:r>
            <a:r>
              <a:rPr lang="id-ID" sz="2400" dirty="0" smtClean="0"/>
              <a:t>VBC</a:t>
            </a:r>
            <a:r>
              <a:rPr lang="en-US" sz="2400" dirty="0" smtClean="0"/>
              <a:t>)</a:t>
            </a:r>
            <a:r>
              <a:rPr lang="id-ID" sz="2400" dirty="0" smtClean="0"/>
              <a:t> di Cianjur</a:t>
            </a:r>
          </a:p>
          <a:p>
            <a:r>
              <a:rPr lang="id-ID" sz="2400" dirty="0" smtClean="0"/>
              <a:t>Pengembangan </a:t>
            </a:r>
            <a:r>
              <a:rPr lang="en-US" sz="2400" dirty="0" smtClean="0"/>
              <a:t>mini ranch (</a:t>
            </a:r>
            <a:r>
              <a:rPr lang="id-ID" sz="2400" dirty="0" smtClean="0"/>
              <a:t>VBC</a:t>
            </a:r>
            <a:r>
              <a:rPr lang="en-US" sz="2400" dirty="0" smtClean="0"/>
              <a:t>)</a:t>
            </a:r>
            <a:r>
              <a:rPr lang="id-ID" sz="2400" dirty="0" smtClean="0"/>
              <a:t> di Ciamis</a:t>
            </a:r>
          </a:p>
          <a:p>
            <a:pPr marL="0" indent="0">
              <a:buNone/>
            </a:pPr>
            <a:endParaRPr lang="id-ID" sz="2400" dirty="0" smtClean="0"/>
          </a:p>
          <a:p>
            <a:pPr marL="0" indent="0">
              <a:buNone/>
            </a:pPr>
            <a:endParaRPr lang="id-ID" sz="2400" dirty="0" smtClean="0"/>
          </a:p>
        </p:txBody>
      </p:sp>
      <p:sp>
        <p:nvSpPr>
          <p:cNvPr id="4" name="Right Arrow Callout 3"/>
          <p:cNvSpPr/>
          <p:nvPr/>
        </p:nvSpPr>
        <p:spPr>
          <a:xfrm>
            <a:off x="5579583" y="5166838"/>
            <a:ext cx="360040" cy="72008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56176" y="5054003"/>
            <a:ext cx="1512168" cy="94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Mesin</a:t>
            </a:r>
            <a:r>
              <a:rPr lang="en-US" dirty="0" smtClean="0">
                <a:solidFill>
                  <a:schemeClr val="tx1"/>
                </a:solidFill>
              </a:rPr>
              <a:t> </a:t>
            </a:r>
            <a:r>
              <a:rPr lang="en-US" dirty="0" err="1" smtClean="0">
                <a:solidFill>
                  <a:schemeClr val="tx1"/>
                </a:solidFill>
              </a:rPr>
              <a:t>Produksi</a:t>
            </a:r>
            <a:r>
              <a:rPr lang="en-US" dirty="0" smtClean="0">
                <a:solidFill>
                  <a:schemeClr val="tx1"/>
                </a:solidFill>
              </a:rPr>
              <a:t> </a:t>
            </a:r>
            <a:r>
              <a:rPr lang="en-US" dirty="0" err="1" smtClean="0">
                <a:solidFill>
                  <a:schemeClr val="tx1"/>
                </a:solidFill>
              </a:rPr>
              <a:t>Sapi</a:t>
            </a:r>
            <a:r>
              <a:rPr lang="en-US" dirty="0" smtClean="0">
                <a:solidFill>
                  <a:schemeClr val="tx1"/>
                </a:solidFill>
              </a:rPr>
              <a:t> </a:t>
            </a:r>
            <a:r>
              <a:rPr lang="en-US" dirty="0" err="1" smtClean="0">
                <a:solidFill>
                  <a:schemeClr val="tx1"/>
                </a:solidFill>
              </a:rPr>
              <a:t>Pasundan</a:t>
            </a:r>
            <a:endParaRPr lang="en-US" dirty="0">
              <a:solidFill>
                <a:schemeClr val="tx1"/>
              </a:solidFill>
            </a:endParaRPr>
          </a:p>
        </p:txBody>
      </p:sp>
    </p:spTree>
    <p:extLst>
      <p:ext uri="{BB962C8B-B14F-4D97-AF65-F5344CB8AC3E}">
        <p14:creationId xmlns:p14="http://schemas.microsoft.com/office/powerpoint/2010/main" val="28450582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idx="4294967295"/>
          </p:nvPr>
        </p:nvSpPr>
        <p:spPr>
          <a:xfrm>
            <a:off x="376750" y="38580"/>
            <a:ext cx="8228647" cy="1143000"/>
          </a:xfrm>
        </p:spPr>
        <p:txBody>
          <a:bodyPr>
            <a:normAutofit/>
          </a:bodyPr>
          <a:lstStyle/>
          <a:p>
            <a:pPr algn="r"/>
            <a:r>
              <a:rPr lang="en-US" sz="3304" b="1" dirty="0" smtClean="0"/>
              <a:t>VISI </a:t>
            </a:r>
            <a:r>
              <a:rPr lang="en-US" sz="3304" b="1" dirty="0"/>
              <a:t>&amp; MISI </a:t>
            </a:r>
            <a:br>
              <a:rPr lang="en-US" sz="3304" b="1" dirty="0"/>
            </a:br>
            <a:r>
              <a:rPr lang="en-US" sz="3304" b="1" dirty="0"/>
              <a:t>PEMBANGUNAN 2015-2019 </a:t>
            </a:r>
          </a:p>
        </p:txBody>
      </p:sp>
      <p:sp>
        <p:nvSpPr>
          <p:cNvPr id="195587" name="Content Placeholder 3"/>
          <p:cNvSpPr>
            <a:spLocks noGrp="1"/>
          </p:cNvSpPr>
          <p:nvPr>
            <p:ph sz="half" idx="4294967295"/>
          </p:nvPr>
        </p:nvSpPr>
        <p:spPr>
          <a:xfrm>
            <a:off x="371989" y="1371600"/>
            <a:ext cx="8543421" cy="878326"/>
          </a:xfrm>
          <a:solidFill>
            <a:schemeClr val="accent5">
              <a:lumMod val="60000"/>
              <a:lumOff val="40000"/>
            </a:schemeClr>
          </a:solidFill>
        </p:spPr>
        <p:txBody>
          <a:bodyPr>
            <a:normAutofit/>
          </a:bodyPr>
          <a:lstStyle/>
          <a:p>
            <a:pPr marL="0" indent="0" algn="ctr">
              <a:buNone/>
            </a:pPr>
            <a:r>
              <a:rPr lang="en-US" sz="2102" b="1" dirty="0"/>
              <a:t>VISI</a:t>
            </a:r>
            <a:r>
              <a:rPr lang="en-US" sz="2102" dirty="0"/>
              <a:t> : TERWUJUDNYA INDONESIA YANG BERDAULAT, MANDIRI DAN </a:t>
            </a:r>
          </a:p>
          <a:p>
            <a:pPr marL="0" indent="0" algn="ctr">
              <a:buNone/>
            </a:pPr>
            <a:r>
              <a:rPr lang="en-US" sz="2102" dirty="0"/>
              <a:t>          BERKEPRIBADIAN BERLANDASKAN GOTONG ROYONG</a:t>
            </a:r>
          </a:p>
          <a:p>
            <a:pPr marL="0" indent="0">
              <a:buNone/>
            </a:pPr>
            <a:endParaRPr lang="en-US" sz="2102" dirty="0"/>
          </a:p>
        </p:txBody>
      </p:sp>
      <p:sp>
        <p:nvSpPr>
          <p:cNvPr id="5" name="Content Placeholder 3"/>
          <p:cNvSpPr txBox="1">
            <a:spLocks/>
          </p:cNvSpPr>
          <p:nvPr/>
        </p:nvSpPr>
        <p:spPr>
          <a:xfrm>
            <a:off x="372037" y="2281761"/>
            <a:ext cx="4123821" cy="4326915"/>
          </a:xfrm>
          <a:prstGeom prst="rect">
            <a:avLst/>
          </a:prstGeom>
          <a:solidFill>
            <a:schemeClr val="accent3">
              <a:lumMod val="20000"/>
              <a:lumOff val="80000"/>
            </a:schemeClr>
          </a:solidFill>
        </p:spPr>
        <p:txBody>
          <a:bodyPr vert="horz" lIns="68652" tIns="34326" rIns="68652" bIns="34326" rtlCol="0">
            <a:normAutofit fontScale="70000" lnSpcReduction="20000"/>
          </a:bodyPr>
          <a:lstStyle>
            <a:lvl1pPr marL="456709" indent="-456709" algn="l" defTabSz="1217889" rtl="0" eaLnBrk="1" latinLnBrk="0" hangingPunct="1">
              <a:spcBef>
                <a:spcPct val="20000"/>
              </a:spcBef>
              <a:buFont typeface="Arial" panose="020B0604020202020204" pitchFamily="34" charset="0"/>
              <a:buChar char="•"/>
              <a:defRPr sz="4262" kern="1200">
                <a:solidFill>
                  <a:schemeClr val="tx1"/>
                </a:solidFill>
                <a:latin typeface="+mn-lt"/>
                <a:ea typeface="+mn-ea"/>
                <a:cs typeface="+mn-cs"/>
              </a:defRPr>
            </a:lvl1pPr>
            <a:lvl2pPr marL="989535" indent="-380590" algn="l" defTabSz="1217889" rtl="0" eaLnBrk="1" latinLnBrk="0" hangingPunct="1">
              <a:spcBef>
                <a:spcPct val="20000"/>
              </a:spcBef>
              <a:buFont typeface="Arial" panose="020B0604020202020204" pitchFamily="34" charset="0"/>
              <a:buChar char="–"/>
              <a:defRPr sz="3729" kern="1200">
                <a:solidFill>
                  <a:schemeClr val="tx1"/>
                </a:solidFill>
                <a:latin typeface="+mn-lt"/>
                <a:ea typeface="+mn-ea"/>
                <a:cs typeface="+mn-cs"/>
              </a:defRPr>
            </a:lvl2pPr>
            <a:lvl3pPr marL="1522362" indent="-304472" algn="l" defTabSz="1217889" rtl="0" eaLnBrk="1" latinLnBrk="0" hangingPunct="1">
              <a:spcBef>
                <a:spcPct val="20000"/>
              </a:spcBef>
              <a:buFont typeface="Arial" panose="020B0604020202020204" pitchFamily="34" charset="0"/>
              <a:buChar char="•"/>
              <a:defRPr sz="3197" kern="1200">
                <a:solidFill>
                  <a:schemeClr val="tx1"/>
                </a:solidFill>
                <a:latin typeface="+mn-lt"/>
                <a:ea typeface="+mn-ea"/>
                <a:cs typeface="+mn-cs"/>
              </a:defRPr>
            </a:lvl3pPr>
            <a:lvl4pPr marL="2131306"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4pPr>
            <a:lvl5pPr marL="2740251"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5pPr>
            <a:lvl6pPr marL="3349196"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140"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085"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030"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a:lstStyle>
          <a:p>
            <a:pPr marL="0" indent="0">
              <a:buNone/>
              <a:defRPr/>
            </a:pPr>
            <a:endParaRPr lang="en-US" sz="2000" b="1" dirty="0" smtClean="0"/>
          </a:p>
          <a:p>
            <a:pPr marL="0" indent="0">
              <a:buNone/>
              <a:defRPr/>
            </a:pPr>
            <a:endParaRPr lang="en-US" sz="2000" b="1" dirty="0"/>
          </a:p>
          <a:p>
            <a:pPr marL="473183" indent="-473183">
              <a:lnSpc>
                <a:spcPct val="110000"/>
              </a:lnSpc>
              <a:buNone/>
              <a:defRPr/>
            </a:pPr>
            <a:endParaRPr lang="en-US" sz="2000" dirty="0" smtClean="0"/>
          </a:p>
          <a:p>
            <a:pPr marL="342900" indent="-342900">
              <a:lnSpc>
                <a:spcPct val="110000"/>
              </a:lnSpc>
              <a:buNone/>
              <a:defRPr/>
            </a:pPr>
            <a:r>
              <a:rPr lang="en-US" sz="2000" dirty="0" smtClean="0"/>
              <a:t>M1</a:t>
            </a:r>
            <a:r>
              <a:rPr lang="en-US" sz="2000" dirty="0"/>
              <a:t>. </a:t>
            </a:r>
            <a:r>
              <a:rPr lang="en-US" sz="2000" dirty="0" smtClean="0"/>
              <a:t>	</a:t>
            </a:r>
            <a:r>
              <a:rPr lang="en-US" sz="2000" dirty="0" err="1" smtClean="0"/>
              <a:t>Mewujudkan</a:t>
            </a:r>
            <a:r>
              <a:rPr lang="en-US" sz="2000" dirty="0" smtClean="0"/>
              <a:t> </a:t>
            </a:r>
            <a:r>
              <a:rPr lang="en-US" sz="2000" dirty="0" err="1"/>
              <a:t>keamanan</a:t>
            </a:r>
            <a:r>
              <a:rPr lang="en-US" sz="2000" dirty="0"/>
              <a:t> </a:t>
            </a:r>
            <a:r>
              <a:rPr lang="en-US" sz="2000" dirty="0" err="1"/>
              <a:t>nasional</a:t>
            </a:r>
            <a:r>
              <a:rPr lang="en-US" sz="2000" dirty="0"/>
              <a:t> yang </a:t>
            </a:r>
            <a:r>
              <a:rPr lang="en-US" sz="2000" dirty="0" err="1"/>
              <a:t>mampu</a:t>
            </a:r>
            <a:r>
              <a:rPr lang="en-US" sz="2000" dirty="0"/>
              <a:t> </a:t>
            </a:r>
            <a:r>
              <a:rPr lang="en-US" sz="2000" dirty="0" err="1"/>
              <a:t>menjaga</a:t>
            </a:r>
            <a:r>
              <a:rPr lang="en-US" sz="2000" dirty="0"/>
              <a:t> </a:t>
            </a:r>
            <a:r>
              <a:rPr lang="en-US" sz="2000" dirty="0" err="1"/>
              <a:t>kedaulatan</a:t>
            </a:r>
            <a:r>
              <a:rPr lang="en-US" sz="2000" dirty="0"/>
              <a:t> </a:t>
            </a:r>
            <a:r>
              <a:rPr lang="en-US" sz="2000" dirty="0" err="1"/>
              <a:t>wilayah</a:t>
            </a:r>
            <a:r>
              <a:rPr lang="en-US" sz="2000" dirty="0"/>
              <a:t>, </a:t>
            </a:r>
            <a:r>
              <a:rPr lang="en-US" sz="2000" dirty="0" err="1"/>
              <a:t>menopang</a:t>
            </a:r>
            <a:r>
              <a:rPr lang="en-US" sz="2000" dirty="0"/>
              <a:t> </a:t>
            </a:r>
            <a:r>
              <a:rPr lang="en-US" sz="2000" dirty="0" err="1"/>
              <a:t>kemandirian</a:t>
            </a:r>
            <a:r>
              <a:rPr lang="en-US" sz="2000" dirty="0"/>
              <a:t> </a:t>
            </a:r>
            <a:r>
              <a:rPr lang="en-US" sz="2000" dirty="0" err="1"/>
              <a:t>ekonomi</a:t>
            </a:r>
            <a:r>
              <a:rPr lang="en-US" sz="2000" dirty="0"/>
              <a:t> </a:t>
            </a:r>
            <a:r>
              <a:rPr lang="en-US" sz="2000" dirty="0" err="1"/>
              <a:t>dengan</a:t>
            </a:r>
            <a:r>
              <a:rPr lang="en-US" sz="2000" dirty="0"/>
              <a:t> </a:t>
            </a:r>
            <a:r>
              <a:rPr lang="en-US" sz="2000" dirty="0" err="1"/>
              <a:t>mengamankan</a:t>
            </a:r>
            <a:r>
              <a:rPr lang="en-US" sz="2000" dirty="0"/>
              <a:t> </a:t>
            </a:r>
            <a:r>
              <a:rPr lang="en-US" sz="2000" dirty="0" err="1"/>
              <a:t>sumber</a:t>
            </a:r>
            <a:r>
              <a:rPr lang="en-US" sz="2000" dirty="0"/>
              <a:t> </a:t>
            </a:r>
            <a:r>
              <a:rPr lang="en-US" sz="2000" dirty="0" err="1"/>
              <a:t>daya</a:t>
            </a:r>
            <a:r>
              <a:rPr lang="en-US" sz="2000" dirty="0"/>
              <a:t> </a:t>
            </a:r>
            <a:r>
              <a:rPr lang="en-US" sz="2000" dirty="0" err="1"/>
              <a:t>maritim</a:t>
            </a:r>
            <a:r>
              <a:rPr lang="en-US" sz="2000" dirty="0"/>
              <a:t>, </a:t>
            </a:r>
            <a:r>
              <a:rPr lang="en-US" sz="2000" dirty="0" err="1"/>
              <a:t>dan</a:t>
            </a:r>
            <a:r>
              <a:rPr lang="en-US" sz="2000" dirty="0"/>
              <a:t> </a:t>
            </a:r>
            <a:r>
              <a:rPr lang="en-US" sz="2000" dirty="0" err="1"/>
              <a:t>mencerminkan</a:t>
            </a:r>
            <a:r>
              <a:rPr lang="en-US" sz="2000" dirty="0"/>
              <a:t> </a:t>
            </a:r>
            <a:r>
              <a:rPr lang="en-US" sz="2000" dirty="0" err="1"/>
              <a:t>kepribadian</a:t>
            </a:r>
            <a:r>
              <a:rPr lang="en-US" sz="2000" dirty="0"/>
              <a:t> Indonesia </a:t>
            </a:r>
            <a:r>
              <a:rPr lang="en-US" sz="2000" dirty="0" err="1"/>
              <a:t>sebagai</a:t>
            </a:r>
            <a:r>
              <a:rPr lang="en-US" sz="2000" dirty="0"/>
              <a:t> </a:t>
            </a:r>
            <a:r>
              <a:rPr lang="en-US" sz="2000" dirty="0" err="1"/>
              <a:t>negara</a:t>
            </a:r>
            <a:r>
              <a:rPr lang="en-US" sz="2000" dirty="0"/>
              <a:t> </a:t>
            </a:r>
            <a:r>
              <a:rPr lang="en-US" sz="2000" dirty="0" err="1"/>
              <a:t>kepulauan</a:t>
            </a:r>
            <a:r>
              <a:rPr lang="en-US" sz="2000" dirty="0"/>
              <a:t>.</a:t>
            </a:r>
          </a:p>
          <a:p>
            <a:pPr marL="342900" indent="-342900">
              <a:lnSpc>
                <a:spcPct val="110000"/>
              </a:lnSpc>
              <a:buNone/>
              <a:defRPr/>
            </a:pPr>
            <a:r>
              <a:rPr lang="en-US" sz="2000" dirty="0"/>
              <a:t>M2. </a:t>
            </a:r>
            <a:r>
              <a:rPr lang="en-US" sz="2000" dirty="0" smtClean="0"/>
              <a:t>	</a:t>
            </a:r>
            <a:r>
              <a:rPr lang="en-US" sz="2000" dirty="0" err="1" smtClean="0"/>
              <a:t>Mewujudkan</a:t>
            </a:r>
            <a:r>
              <a:rPr lang="en-US" sz="2000" dirty="0" smtClean="0"/>
              <a:t> </a:t>
            </a:r>
            <a:r>
              <a:rPr lang="en-US" sz="2000" dirty="0" err="1"/>
              <a:t>masyarakat</a:t>
            </a:r>
            <a:r>
              <a:rPr lang="en-US" sz="2000" dirty="0"/>
              <a:t> </a:t>
            </a:r>
            <a:r>
              <a:rPr lang="en-US" sz="2000" dirty="0" err="1"/>
              <a:t>maju</a:t>
            </a:r>
            <a:r>
              <a:rPr lang="en-US" sz="2000" dirty="0"/>
              <a:t>, </a:t>
            </a:r>
            <a:r>
              <a:rPr lang="en-US" sz="2000" dirty="0" err="1"/>
              <a:t>berkeseimbangan</a:t>
            </a:r>
            <a:r>
              <a:rPr lang="en-US" sz="2000" dirty="0"/>
              <a:t> </a:t>
            </a:r>
            <a:r>
              <a:rPr lang="en-US" sz="2000" dirty="0" err="1"/>
              <a:t>dan</a:t>
            </a:r>
            <a:r>
              <a:rPr lang="en-US" sz="2000" dirty="0"/>
              <a:t> </a:t>
            </a:r>
            <a:r>
              <a:rPr lang="en-US" sz="2000" dirty="0" err="1"/>
              <a:t>demokratis</a:t>
            </a:r>
            <a:r>
              <a:rPr lang="en-US" sz="2000" dirty="0"/>
              <a:t> </a:t>
            </a:r>
            <a:r>
              <a:rPr lang="en-US" sz="2000" dirty="0" err="1"/>
              <a:t>berlandaskan</a:t>
            </a:r>
            <a:r>
              <a:rPr lang="en-US" sz="2000" dirty="0"/>
              <a:t> Negara </a:t>
            </a:r>
            <a:r>
              <a:rPr lang="en-US" sz="2000" dirty="0" err="1"/>
              <a:t>Hukum</a:t>
            </a:r>
            <a:r>
              <a:rPr lang="en-US" sz="2000" dirty="0"/>
              <a:t>.</a:t>
            </a:r>
          </a:p>
          <a:p>
            <a:pPr marL="342900" indent="-342900">
              <a:lnSpc>
                <a:spcPct val="110000"/>
              </a:lnSpc>
              <a:buNone/>
              <a:defRPr/>
            </a:pPr>
            <a:r>
              <a:rPr lang="en-US" sz="2000" dirty="0"/>
              <a:t>M3. </a:t>
            </a:r>
            <a:r>
              <a:rPr lang="en-US" sz="2000" dirty="0" smtClean="0"/>
              <a:t>	</a:t>
            </a:r>
            <a:r>
              <a:rPr lang="en-US" sz="2000" dirty="0" err="1" smtClean="0"/>
              <a:t>Mewujudkan</a:t>
            </a:r>
            <a:r>
              <a:rPr lang="en-US" sz="2000" dirty="0" smtClean="0"/>
              <a:t> </a:t>
            </a:r>
            <a:r>
              <a:rPr lang="en-US" sz="2000" dirty="0" err="1"/>
              <a:t>politik</a:t>
            </a:r>
            <a:r>
              <a:rPr lang="en-US" sz="2000" dirty="0"/>
              <a:t> </a:t>
            </a:r>
            <a:r>
              <a:rPr lang="en-US" sz="2000" dirty="0" err="1"/>
              <a:t>luar</a:t>
            </a:r>
            <a:r>
              <a:rPr lang="en-US" sz="2000" dirty="0"/>
              <a:t> </a:t>
            </a:r>
            <a:r>
              <a:rPr lang="en-US" sz="2000" dirty="0" err="1"/>
              <a:t>negeri</a:t>
            </a:r>
            <a:r>
              <a:rPr lang="en-US" sz="2000" dirty="0"/>
              <a:t> </a:t>
            </a:r>
            <a:r>
              <a:rPr lang="en-US" sz="2000" dirty="0" err="1"/>
              <a:t>bebas</a:t>
            </a:r>
            <a:r>
              <a:rPr lang="en-US" sz="2000" dirty="0"/>
              <a:t> </a:t>
            </a:r>
            <a:r>
              <a:rPr lang="en-US" sz="2000" dirty="0" err="1"/>
              <a:t>aktif</a:t>
            </a:r>
            <a:r>
              <a:rPr lang="en-US" sz="2000" dirty="0"/>
              <a:t> </a:t>
            </a:r>
            <a:r>
              <a:rPr lang="en-US" sz="2000" dirty="0" err="1"/>
              <a:t>dan</a:t>
            </a:r>
            <a:r>
              <a:rPr lang="en-US" sz="2000" dirty="0"/>
              <a:t> </a:t>
            </a:r>
            <a:r>
              <a:rPr lang="en-US" sz="2000" dirty="0" err="1"/>
              <a:t>memperkuat</a:t>
            </a:r>
            <a:r>
              <a:rPr lang="en-US" sz="2000" dirty="0"/>
              <a:t> </a:t>
            </a:r>
            <a:r>
              <a:rPr lang="en-US" sz="2000" dirty="0" err="1"/>
              <a:t>jati</a:t>
            </a:r>
            <a:r>
              <a:rPr lang="en-US" sz="2000" dirty="0"/>
              <a:t> </a:t>
            </a:r>
            <a:r>
              <a:rPr lang="en-US" sz="2000" dirty="0" err="1"/>
              <a:t>diri</a:t>
            </a:r>
            <a:r>
              <a:rPr lang="en-US" sz="2000" dirty="0"/>
              <a:t> </a:t>
            </a:r>
            <a:r>
              <a:rPr lang="en-US" sz="2000" dirty="0" err="1"/>
              <a:t>sebagai</a:t>
            </a:r>
            <a:r>
              <a:rPr lang="en-US" sz="2000" dirty="0"/>
              <a:t> </a:t>
            </a:r>
            <a:r>
              <a:rPr lang="en-US" sz="2000" dirty="0" err="1"/>
              <a:t>negara</a:t>
            </a:r>
            <a:r>
              <a:rPr lang="en-US" sz="2000" dirty="0"/>
              <a:t> </a:t>
            </a:r>
            <a:r>
              <a:rPr lang="en-US" sz="2000" dirty="0" err="1"/>
              <a:t>maritim</a:t>
            </a:r>
            <a:endParaRPr lang="en-US" sz="2000" dirty="0"/>
          </a:p>
          <a:p>
            <a:pPr marL="342900" indent="-342900">
              <a:lnSpc>
                <a:spcPct val="110000"/>
              </a:lnSpc>
              <a:buNone/>
              <a:defRPr/>
            </a:pPr>
            <a:r>
              <a:rPr lang="en-US" sz="2000" dirty="0"/>
              <a:t>M4. </a:t>
            </a:r>
            <a:r>
              <a:rPr lang="en-US" sz="2000" dirty="0" smtClean="0"/>
              <a:t>	</a:t>
            </a:r>
            <a:r>
              <a:rPr lang="en-US" sz="2000" dirty="0" err="1" smtClean="0"/>
              <a:t>Mewujudkan</a:t>
            </a:r>
            <a:r>
              <a:rPr lang="en-US" sz="2000" dirty="0" smtClean="0"/>
              <a:t> </a:t>
            </a:r>
            <a:r>
              <a:rPr lang="en-US" sz="2000" dirty="0" err="1"/>
              <a:t>kualitas</a:t>
            </a:r>
            <a:r>
              <a:rPr lang="en-US" sz="2000" dirty="0"/>
              <a:t> </a:t>
            </a:r>
            <a:r>
              <a:rPr lang="en-US" sz="2000" dirty="0" err="1"/>
              <a:t>hidup</a:t>
            </a:r>
            <a:r>
              <a:rPr lang="en-US" sz="2000" dirty="0"/>
              <a:t> </a:t>
            </a:r>
            <a:r>
              <a:rPr lang="en-US" sz="2000" dirty="0" err="1"/>
              <a:t>manusia</a:t>
            </a:r>
            <a:r>
              <a:rPr lang="en-US" sz="2000" dirty="0"/>
              <a:t> Indonesia yang </a:t>
            </a:r>
            <a:r>
              <a:rPr lang="en-US" sz="2000" dirty="0" err="1"/>
              <a:t>tinggi</a:t>
            </a:r>
            <a:r>
              <a:rPr lang="en-US" sz="2000" dirty="0"/>
              <a:t>, </a:t>
            </a:r>
            <a:r>
              <a:rPr lang="en-US" sz="2000" dirty="0" err="1"/>
              <a:t>maju</a:t>
            </a:r>
            <a:r>
              <a:rPr lang="en-US" sz="2000" dirty="0"/>
              <a:t> </a:t>
            </a:r>
            <a:r>
              <a:rPr lang="en-US" sz="2000" dirty="0" err="1"/>
              <a:t>dan</a:t>
            </a:r>
            <a:r>
              <a:rPr lang="en-US" sz="2000" dirty="0"/>
              <a:t> </a:t>
            </a:r>
            <a:r>
              <a:rPr lang="en-US" sz="2000" dirty="0" err="1"/>
              <a:t>sejahtera</a:t>
            </a:r>
            <a:endParaRPr lang="en-US" sz="2000" dirty="0"/>
          </a:p>
          <a:p>
            <a:pPr marL="342900" indent="-342900">
              <a:lnSpc>
                <a:spcPct val="110000"/>
              </a:lnSpc>
              <a:buNone/>
              <a:defRPr/>
            </a:pPr>
            <a:r>
              <a:rPr lang="en-US" sz="2000" dirty="0"/>
              <a:t>M5. </a:t>
            </a:r>
            <a:r>
              <a:rPr lang="en-US" sz="2000" dirty="0" smtClean="0"/>
              <a:t>	</a:t>
            </a:r>
            <a:r>
              <a:rPr lang="en-US" sz="2000" dirty="0" err="1" smtClean="0"/>
              <a:t>Mewujudkan</a:t>
            </a:r>
            <a:r>
              <a:rPr lang="en-US" sz="2000" dirty="0" smtClean="0"/>
              <a:t> </a:t>
            </a:r>
            <a:r>
              <a:rPr lang="en-US" sz="2000" dirty="0"/>
              <a:t>Indonesia yang </a:t>
            </a:r>
            <a:r>
              <a:rPr lang="en-US" sz="2000" dirty="0" err="1"/>
              <a:t>berdaya</a:t>
            </a:r>
            <a:r>
              <a:rPr lang="en-US" sz="2000" dirty="0"/>
              <a:t> </a:t>
            </a:r>
            <a:r>
              <a:rPr lang="en-US" sz="2000" dirty="0" err="1"/>
              <a:t>saing</a:t>
            </a:r>
            <a:endParaRPr lang="en-US" sz="2000" dirty="0"/>
          </a:p>
          <a:p>
            <a:pPr marL="342900" indent="-342900">
              <a:lnSpc>
                <a:spcPct val="110000"/>
              </a:lnSpc>
              <a:buNone/>
              <a:defRPr/>
            </a:pPr>
            <a:r>
              <a:rPr lang="en-US" sz="2000" dirty="0"/>
              <a:t>M6. </a:t>
            </a:r>
            <a:r>
              <a:rPr lang="en-US" sz="2000" dirty="0" smtClean="0"/>
              <a:t>	</a:t>
            </a:r>
            <a:r>
              <a:rPr lang="en-US" sz="2000" dirty="0" err="1" smtClean="0"/>
              <a:t>Mewujudkan</a:t>
            </a:r>
            <a:r>
              <a:rPr lang="en-US" sz="2000" dirty="0" smtClean="0"/>
              <a:t> </a:t>
            </a:r>
            <a:r>
              <a:rPr lang="en-US" sz="2000" dirty="0"/>
              <a:t>Indonesia </a:t>
            </a:r>
            <a:r>
              <a:rPr lang="en-US" sz="2000" dirty="0" err="1"/>
              <a:t>menjadi</a:t>
            </a:r>
            <a:r>
              <a:rPr lang="en-US" sz="2000" dirty="0"/>
              <a:t> </a:t>
            </a:r>
            <a:r>
              <a:rPr lang="en-US" sz="2000" dirty="0" err="1"/>
              <a:t>negara</a:t>
            </a:r>
            <a:r>
              <a:rPr lang="en-US" sz="2000" dirty="0"/>
              <a:t> </a:t>
            </a:r>
            <a:r>
              <a:rPr lang="en-US" sz="2000" dirty="0" err="1"/>
              <a:t>maritim</a:t>
            </a:r>
            <a:r>
              <a:rPr lang="en-US" sz="2000" dirty="0"/>
              <a:t> yang </a:t>
            </a:r>
            <a:r>
              <a:rPr lang="en-US" sz="2000" dirty="0" err="1"/>
              <a:t>mandiri</a:t>
            </a:r>
            <a:r>
              <a:rPr lang="en-US" sz="2000" dirty="0"/>
              <a:t>, </a:t>
            </a:r>
            <a:r>
              <a:rPr lang="en-US" sz="2000" dirty="0" err="1"/>
              <a:t>maju</a:t>
            </a:r>
            <a:r>
              <a:rPr lang="en-US" sz="2000" dirty="0"/>
              <a:t>, </a:t>
            </a:r>
            <a:r>
              <a:rPr lang="en-US" sz="2000" dirty="0" err="1"/>
              <a:t>kuat</a:t>
            </a:r>
            <a:r>
              <a:rPr lang="en-US" sz="2000" dirty="0"/>
              <a:t>, </a:t>
            </a:r>
            <a:r>
              <a:rPr lang="en-US" sz="2000" dirty="0" err="1"/>
              <a:t>dan</a:t>
            </a:r>
            <a:r>
              <a:rPr lang="en-US" sz="2000" dirty="0"/>
              <a:t> </a:t>
            </a:r>
            <a:r>
              <a:rPr lang="en-US" sz="2000" dirty="0" err="1"/>
              <a:t>berbasiskan</a:t>
            </a:r>
            <a:r>
              <a:rPr lang="en-US" sz="2000" dirty="0"/>
              <a:t> </a:t>
            </a:r>
            <a:r>
              <a:rPr lang="en-US" sz="2000" dirty="0" err="1"/>
              <a:t>kepentingan</a:t>
            </a:r>
            <a:r>
              <a:rPr lang="en-US" sz="2000" dirty="0"/>
              <a:t> </a:t>
            </a:r>
            <a:r>
              <a:rPr lang="en-US" sz="2000" dirty="0" err="1"/>
              <a:t>nasional</a:t>
            </a:r>
            <a:endParaRPr lang="en-US" sz="2000" dirty="0"/>
          </a:p>
          <a:p>
            <a:pPr marL="342900" indent="-342900">
              <a:lnSpc>
                <a:spcPct val="110000"/>
              </a:lnSpc>
              <a:buNone/>
              <a:defRPr/>
            </a:pPr>
            <a:r>
              <a:rPr lang="en-US" sz="2000" dirty="0"/>
              <a:t>M7. </a:t>
            </a:r>
            <a:r>
              <a:rPr lang="en-US" sz="2000" dirty="0" smtClean="0"/>
              <a:t>	</a:t>
            </a:r>
            <a:r>
              <a:rPr lang="en-US" sz="2000" dirty="0" err="1" smtClean="0"/>
              <a:t>Mewujudkan</a:t>
            </a:r>
            <a:r>
              <a:rPr lang="en-US" sz="2000" dirty="0" smtClean="0"/>
              <a:t> </a:t>
            </a:r>
            <a:r>
              <a:rPr lang="en-US" sz="2000" dirty="0" err="1"/>
              <a:t>masyarakat</a:t>
            </a:r>
            <a:r>
              <a:rPr lang="en-US" sz="2000" dirty="0"/>
              <a:t> yang </a:t>
            </a:r>
            <a:r>
              <a:rPr lang="en-US" sz="2000" dirty="0" err="1"/>
              <a:t>berkepribadian</a:t>
            </a:r>
            <a:r>
              <a:rPr lang="en-US" sz="2000" dirty="0"/>
              <a:t> </a:t>
            </a:r>
            <a:r>
              <a:rPr lang="en-US" sz="2000" dirty="0" err="1"/>
              <a:t>dalam</a:t>
            </a:r>
            <a:r>
              <a:rPr lang="en-US" sz="2000" dirty="0"/>
              <a:t> </a:t>
            </a:r>
            <a:r>
              <a:rPr lang="en-US" sz="2000" dirty="0" err="1" smtClean="0"/>
              <a:t>kebudayaan</a:t>
            </a:r>
            <a:endParaRPr lang="en-US" sz="2000" dirty="0"/>
          </a:p>
          <a:p>
            <a:pPr marL="514345" indent="-514345">
              <a:buFont typeface="+mj-lt"/>
              <a:buAutoNum type="arabicPeriod"/>
              <a:defRPr/>
            </a:pPr>
            <a:endParaRPr lang="en-US" sz="2000" dirty="0"/>
          </a:p>
        </p:txBody>
      </p:sp>
      <p:sp>
        <p:nvSpPr>
          <p:cNvPr id="6" name="Content Placeholder 3"/>
          <p:cNvSpPr txBox="1">
            <a:spLocks/>
          </p:cNvSpPr>
          <p:nvPr/>
        </p:nvSpPr>
        <p:spPr>
          <a:xfrm>
            <a:off x="4572000" y="2261130"/>
            <a:ext cx="4343400" cy="4332196"/>
          </a:xfrm>
          <a:prstGeom prst="rect">
            <a:avLst/>
          </a:prstGeom>
          <a:solidFill>
            <a:schemeClr val="accent2">
              <a:lumMod val="20000"/>
              <a:lumOff val="80000"/>
            </a:schemeClr>
          </a:solidFill>
        </p:spPr>
        <p:txBody>
          <a:bodyPr vert="horz" lIns="91440" tIns="45720" rIns="91440" bIns="45720" rtlCol="0">
            <a:normAutofit fontScale="55000" lnSpcReduction="20000"/>
          </a:bodyPr>
          <a:lstStyle/>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rgbClr val="FF0000"/>
              </a:solidFill>
              <a:effectLst/>
              <a:uLnTx/>
              <a:uFillTx/>
              <a:latin typeface="+mn-lt"/>
              <a:ea typeface="+mn-ea"/>
              <a:cs typeface="+mn-cs"/>
            </a:endParaRP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tabLst/>
              <a:defRPr/>
            </a:pPr>
            <a:endParaRPr lang="en-US" dirty="0">
              <a:solidFill>
                <a:srgbClr val="FF0000"/>
              </a:solidFill>
            </a:endParaRP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defRPr/>
            </a:pPr>
            <a:endParaRPr kumimoji="0" lang="en-US" sz="1800" b="0" i="0" u="none" strike="noStrike" kern="1200" cap="none" spc="0" normalizeH="0" baseline="0" noProof="0" dirty="0" smtClean="0">
              <a:ln>
                <a:noFill/>
              </a:ln>
              <a:solidFill>
                <a:srgbClr val="FF0000"/>
              </a:solidFill>
              <a:effectLst/>
              <a:uLnTx/>
              <a:uFillTx/>
              <a:latin typeface="+mn-lt"/>
              <a:ea typeface="+mn-ea"/>
              <a:cs typeface="+mn-cs"/>
            </a:endParaRP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C</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1.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Menghadirkan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kembali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negara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melindungi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segenap</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bangsa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memberikan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rasa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aman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seluruh</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warga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negara</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FF0000"/>
                </a:solidFill>
                <a:effectLst/>
                <a:uLnTx/>
                <a:uFillTx/>
                <a:latin typeface="+mn-lt"/>
                <a:ea typeface="+mn-ea"/>
                <a:cs typeface="+mn-cs"/>
              </a:rPr>
              <a:t>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2.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Membangun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tata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kelola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pemerintahan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bersih</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efektif</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demokratis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terpercaya</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FF0000"/>
                </a:solidFill>
                <a:effectLst/>
                <a:uLnTx/>
                <a:uFillTx/>
                <a:latin typeface="+mn-lt"/>
                <a:ea typeface="+mn-ea"/>
                <a:cs typeface="+mn-cs"/>
              </a:rPr>
              <a:t>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3.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Membangun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Indonesia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pinggiran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memperkuat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daerah-daerah</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desa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kerangka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negara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kesatuan</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FF0000"/>
                </a:solidFill>
                <a:effectLst/>
                <a:uLnTx/>
                <a:uFillTx/>
                <a:latin typeface="+mn-lt"/>
                <a:ea typeface="+mn-ea"/>
                <a:cs typeface="+mn-cs"/>
              </a:rPr>
              <a:t>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4. 	</a:t>
            </a:r>
            <a:r>
              <a:rPr kumimoji="0" lang="id-ID" sz="2200" b="0" i="0" u="none" strike="noStrike" kern="1200" cap="none" spc="0" normalizeH="0" baseline="0" noProof="0" dirty="0" smtClean="0">
                <a:ln>
                  <a:noFill/>
                </a:ln>
                <a:solidFill>
                  <a:schemeClr val="tx1"/>
                </a:solidFill>
                <a:effectLst/>
                <a:uLnTx/>
                <a:uFillTx/>
                <a:latin typeface="+mn-lt"/>
                <a:ea typeface="+mn-ea"/>
                <a:cs typeface="+mn-cs"/>
              </a:rPr>
              <a:t>Memperkuat kehadiran negara dalam melakukan reformasi sistem dan penegakan hukum yang bebas korupsi, bermartabat dan terpercaya</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FF0000"/>
                </a:solidFill>
                <a:effectLst/>
                <a:uLnTx/>
                <a:uFillTx/>
                <a:latin typeface="+mn-lt"/>
                <a:ea typeface="+mn-ea"/>
                <a:cs typeface="+mn-cs"/>
              </a:rPr>
              <a:t>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5.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Meningkatkan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kualitas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hidup</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manusia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indonesia</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FF0000"/>
                </a:solidFill>
                <a:effectLst/>
                <a:uLnTx/>
                <a:uFillTx/>
                <a:latin typeface="+mn-lt"/>
                <a:ea typeface="+mn-ea"/>
                <a:cs typeface="+mn-cs"/>
              </a:rPr>
              <a:t>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6.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Meningkatkan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produktivitas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rakyat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daya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saing</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pasar</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internasional</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FF0000"/>
                </a:solidFill>
                <a:effectLst/>
                <a:uLnTx/>
                <a:uFillTx/>
                <a:latin typeface="+mn-lt"/>
                <a:ea typeface="+mn-ea"/>
                <a:cs typeface="+mn-cs"/>
              </a:rPr>
              <a:t>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7.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Mewujudkan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kemandirian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ekonomi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menggerakan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sektor-sektor</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strategis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ekonomi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domestik</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FF0000"/>
                </a:solidFill>
                <a:effectLst/>
                <a:uLnTx/>
                <a:uFillTx/>
                <a:latin typeface="+mn-lt"/>
                <a:ea typeface="+mn-ea"/>
                <a:cs typeface="+mn-cs"/>
              </a:rPr>
              <a:t>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8.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Melakukan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revolusi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karakter</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bangsa</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3266" marR="0" lvl="0" indent="-343266" algn="l" defTabSz="914400" rtl="0" eaLnBrk="1" fontAlgn="auto" latinLnBrk="0" hangingPunct="1">
              <a:lnSpc>
                <a:spcPct val="110000"/>
              </a:lnSpc>
              <a:spcBef>
                <a:spcPct val="0"/>
              </a:spcBef>
              <a:spcAft>
                <a:spcPts val="45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FF0000"/>
                </a:solidFill>
                <a:effectLst/>
                <a:uLnTx/>
                <a:uFillTx/>
                <a:latin typeface="+mn-lt"/>
                <a:ea typeface="+mn-ea"/>
                <a:cs typeface="+mn-cs"/>
              </a:rPr>
              <a:t>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9.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Memperteguh</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ke</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bhineka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-an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memperkuat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restorasi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sosial</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indonesia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txBox="1">
            <a:spLocks/>
          </p:cNvSpPr>
          <p:nvPr/>
        </p:nvSpPr>
        <p:spPr>
          <a:xfrm>
            <a:off x="4572000" y="2249926"/>
            <a:ext cx="4343400" cy="533400"/>
          </a:xfrm>
          <a:prstGeom prst="rect">
            <a:avLst/>
          </a:prstGeom>
          <a:solidFill>
            <a:srgbClr val="0000CC"/>
          </a:solidFill>
        </p:spPr>
        <p:txBody>
          <a:bodyPr vert="horz" lIns="91440" tIns="45720" rIns="91440" bIns="45720" rtlCol="0" anchor="ct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9 AGENDA PRIORITAS PEMBANGUNAN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 (NAWA </a:t>
            </a:r>
            <a:r>
              <a:rPr kumimoji="0" lang="en-US" sz="3600" b="1" i="0" u="none" strike="noStrike" kern="1200" cap="none" spc="0" normalizeH="0" baseline="0" noProof="0" dirty="0" smtClean="0">
                <a:ln>
                  <a:noFill/>
                </a:ln>
                <a:solidFill>
                  <a:srgbClr val="FF0000"/>
                </a:solidFill>
                <a:effectLst/>
                <a:uLnTx/>
                <a:uFillTx/>
                <a:latin typeface="+mj-lt"/>
                <a:ea typeface="+mj-ea"/>
                <a:cs typeface="+mj-cs"/>
              </a:rPr>
              <a:t>C</a:t>
            </a:r>
            <a:r>
              <a:rPr kumimoji="0" lang="en-US" sz="3600" b="1" i="0" u="none" strike="noStrike" kern="1200" cap="none" spc="0" normalizeH="0" baseline="0" noProof="0" dirty="0" smtClean="0">
                <a:ln>
                  <a:noFill/>
                </a:ln>
                <a:solidFill>
                  <a:schemeClr val="bg1"/>
                </a:solidFill>
                <a:effectLst/>
                <a:uLnTx/>
                <a:uFillTx/>
                <a:latin typeface="+mj-lt"/>
                <a:ea typeface="+mj-ea"/>
                <a:cs typeface="+mj-cs"/>
              </a:rPr>
              <a:t>ITA)</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itle 1"/>
          <p:cNvSpPr txBox="1">
            <a:spLocks/>
          </p:cNvSpPr>
          <p:nvPr/>
        </p:nvSpPr>
        <p:spPr>
          <a:xfrm>
            <a:off x="381000" y="2249926"/>
            <a:ext cx="4114800" cy="533400"/>
          </a:xfrm>
          <a:prstGeom prst="rect">
            <a:avLst/>
          </a:prstGeom>
          <a:solidFill>
            <a:schemeClr val="accent6">
              <a:lumMod val="75000"/>
            </a:schemeClr>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smtClean="0">
                <a:ln>
                  <a:noFill/>
                </a:ln>
                <a:solidFill>
                  <a:schemeClr val="bg1"/>
                </a:solidFill>
                <a:effectLst/>
                <a:uLnTx/>
                <a:uFillTx/>
                <a:latin typeface="+mj-lt"/>
                <a:ea typeface="+mj-ea"/>
                <a:cs typeface="+mj-cs"/>
              </a:rPr>
              <a:t>Misi</a:t>
            </a:r>
            <a:r>
              <a:rPr kumimoji="0" lang="en-US" sz="2000" b="1" i="0" u="none" strike="noStrike" kern="1200" cap="none" spc="0" normalizeH="0" baseline="0" noProof="0" dirty="0" smtClean="0">
                <a:ln>
                  <a:noFill/>
                </a:ln>
                <a:solidFill>
                  <a:schemeClr val="bg1"/>
                </a:solidFill>
                <a:effectLst/>
                <a:uLnTx/>
                <a:uFillTx/>
                <a:latin typeface="+mj-lt"/>
                <a:ea typeface="+mj-ea"/>
                <a:cs typeface="+mj-cs"/>
              </a:rPr>
              <a:t> :</a:t>
            </a:r>
            <a:endParaRPr kumimoji="0" lang="en-US"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Rounded Rectangle 9"/>
          <p:cNvSpPr/>
          <p:nvPr/>
        </p:nvSpPr>
        <p:spPr>
          <a:xfrm>
            <a:off x="8532440" y="6343692"/>
            <a:ext cx="432048" cy="325668"/>
          </a:xfrm>
          <a:prstGeom prst="roundRect">
            <a:avLst/>
          </a:prstGeom>
          <a:solidFill>
            <a:srgbClr val="0000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t>41</a:t>
            </a:r>
            <a:endParaRPr lang="id-ID" sz="1400" b="1" dirty="0"/>
          </a:p>
        </p:txBody>
      </p:sp>
      <p:sp>
        <p:nvSpPr>
          <p:cNvPr id="9" name="Title 1"/>
          <p:cNvSpPr txBox="1">
            <a:spLocks/>
          </p:cNvSpPr>
          <p:nvPr/>
        </p:nvSpPr>
        <p:spPr>
          <a:xfrm>
            <a:off x="-37214" y="1"/>
            <a:ext cx="2856614" cy="838200"/>
          </a:xfrm>
          <a:prstGeom prst="rect">
            <a:avLst/>
          </a:prstGeom>
          <a:solidFill>
            <a:schemeClr val="tx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id-ID" sz="3600" b="1" i="1" smtClean="0">
                <a:solidFill>
                  <a:schemeClr val="bg1"/>
                </a:solidFill>
              </a:rPr>
              <a:t>Nasional</a:t>
            </a:r>
            <a:endParaRPr lang="id-ID" sz="3600" b="1" i="1" dirty="0">
              <a:solidFill>
                <a:schemeClr val="bg1"/>
              </a:solidFill>
            </a:endParaRPr>
          </a:p>
        </p:txBody>
      </p:sp>
    </p:spTree>
    <p:extLst>
      <p:ext uri="{BB962C8B-B14F-4D97-AF65-F5344CB8AC3E}">
        <p14:creationId xmlns:p14="http://schemas.microsoft.com/office/powerpoint/2010/main" val="331301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706090"/>
          </a:xfrm>
        </p:spPr>
        <p:txBody>
          <a:bodyPr>
            <a:noAutofit/>
          </a:bodyPr>
          <a:lstStyle/>
          <a:p>
            <a:r>
              <a:rPr lang="id-ID" sz="2200" b="1" dirty="0" smtClean="0"/>
              <a:t>MODEL PENGEMBANGAN SAPI POTONG BERBASIS TECHNO PARK </a:t>
            </a:r>
            <a:br>
              <a:rPr lang="id-ID" sz="2200" b="1" dirty="0" smtClean="0"/>
            </a:br>
            <a:r>
              <a:rPr lang="id-ID" sz="2200" b="1" dirty="0" smtClean="0"/>
              <a:t>DI JAWA BARAT</a:t>
            </a:r>
            <a:endParaRPr lang="id-ID" sz="2200" b="1" dirty="0"/>
          </a:p>
        </p:txBody>
      </p:sp>
      <p:sp>
        <p:nvSpPr>
          <p:cNvPr id="3" name="Content Placeholder 2"/>
          <p:cNvSpPr>
            <a:spLocks noGrp="1"/>
          </p:cNvSpPr>
          <p:nvPr>
            <p:ph idx="1"/>
          </p:nvPr>
        </p:nvSpPr>
        <p:spPr/>
        <p:txBody>
          <a:bodyPr/>
          <a:lstStyle/>
          <a:p>
            <a:endParaRPr lang="id-ID"/>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8568952" cy="5112568"/>
          </a:xfrm>
          <a:prstGeom prst="rect">
            <a:avLst/>
          </a:prstGeom>
          <a:noFill/>
          <a:ln w="38100" cmpd="sng">
            <a:solidFill>
              <a:srgbClr val="000000"/>
            </a:solidFill>
          </a:ln>
        </p:spPr>
      </p:pic>
    </p:spTree>
    <p:extLst>
      <p:ext uri="{BB962C8B-B14F-4D97-AF65-F5344CB8AC3E}">
        <p14:creationId xmlns:p14="http://schemas.microsoft.com/office/powerpoint/2010/main" val="408183908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Program </a:t>
            </a:r>
            <a:r>
              <a:rPr lang="en-US" sz="4800" dirty="0" err="1" smtClean="0"/>
              <a:t>kegiatan</a:t>
            </a:r>
            <a:endParaRPr lang="en-US" sz="4800" dirty="0"/>
          </a:p>
        </p:txBody>
      </p:sp>
      <p:sp>
        <p:nvSpPr>
          <p:cNvPr id="3" name="Text Placeholder 2"/>
          <p:cNvSpPr>
            <a:spLocks noGrp="1"/>
          </p:cNvSpPr>
          <p:nvPr>
            <p:ph type="body" idx="1"/>
          </p:nvPr>
        </p:nvSpPr>
        <p:spPr/>
        <p:txBody>
          <a:bodyPr/>
          <a:lstStyle/>
          <a:p>
            <a:endParaRPr lang="en-US" sz="3600" dirty="0">
              <a:solidFill>
                <a:schemeClr val="tx2"/>
              </a:solidFill>
            </a:endParaRPr>
          </a:p>
        </p:txBody>
      </p:sp>
    </p:spTree>
    <p:extLst>
      <p:ext uri="{BB962C8B-B14F-4D97-AF65-F5344CB8AC3E}">
        <p14:creationId xmlns:p14="http://schemas.microsoft.com/office/powerpoint/2010/main" val="235010331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6"/>
          <p:cNvGrpSpPr>
            <a:grpSpLocks/>
          </p:cNvGrpSpPr>
          <p:nvPr/>
        </p:nvGrpSpPr>
        <p:grpSpPr bwMode="auto">
          <a:xfrm>
            <a:off x="-863600" y="-638175"/>
            <a:ext cx="9855200" cy="7650163"/>
            <a:chOff x="-863302" y="-638105"/>
            <a:chExt cx="9854902" cy="7649993"/>
          </a:xfrm>
        </p:grpSpPr>
        <p:sp>
          <p:nvSpPr>
            <p:cNvPr id="18" name="Rectangle 17"/>
            <p:cNvSpPr/>
            <p:nvPr/>
          </p:nvSpPr>
          <p:spPr bwMode="auto">
            <a:xfrm>
              <a:off x="244739" y="4241762"/>
              <a:ext cx="7965834" cy="2474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 name="Rectangle 1"/>
            <p:cNvSpPr/>
            <p:nvPr/>
          </p:nvSpPr>
          <p:spPr bwMode="auto">
            <a:xfrm>
              <a:off x="244739" y="508045"/>
              <a:ext cx="7965834" cy="182875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4" name="Straight Connector 3"/>
            <p:cNvCxnSpPr/>
            <p:nvPr/>
          </p:nvCxnSpPr>
          <p:spPr bwMode="auto">
            <a:xfrm>
              <a:off x="819397" y="508045"/>
              <a:ext cx="0" cy="1828759"/>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226" name="TextBox 5"/>
            <p:cNvSpPr txBox="1">
              <a:spLocks noChangeArrowheads="1"/>
            </p:cNvSpPr>
            <p:nvPr/>
          </p:nvSpPr>
          <p:spPr bwMode="auto">
            <a:xfrm rot="-5400000">
              <a:off x="-308040" y="1186986"/>
              <a:ext cx="1666023" cy="30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1400" b="1"/>
                <a:t>TRANSFORMASI</a:t>
              </a:r>
              <a:endParaRPr lang="id-ID" sz="1600" b="1"/>
            </a:p>
          </p:txBody>
        </p:sp>
        <p:sp>
          <p:nvSpPr>
            <p:cNvPr id="9" name="Rectangle 8"/>
            <p:cNvSpPr/>
            <p:nvPr/>
          </p:nvSpPr>
          <p:spPr bwMode="auto">
            <a:xfrm>
              <a:off x="244739" y="2336804"/>
              <a:ext cx="7965834" cy="190495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13" name="Straight Connector 12"/>
            <p:cNvCxnSpPr/>
            <p:nvPr/>
          </p:nvCxnSpPr>
          <p:spPr bwMode="auto">
            <a:xfrm flipH="1">
              <a:off x="801936" y="4241762"/>
              <a:ext cx="7937" cy="247485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flipH="1">
              <a:off x="809872" y="2336804"/>
              <a:ext cx="9525" cy="190495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230" name="TextBox 15"/>
            <p:cNvSpPr txBox="1">
              <a:spLocks noChangeArrowheads="1"/>
            </p:cNvSpPr>
            <p:nvPr/>
          </p:nvSpPr>
          <p:spPr bwMode="auto">
            <a:xfrm rot="-5400000">
              <a:off x="-319310" y="3038020"/>
              <a:ext cx="1688564" cy="30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400" b="1"/>
                <a:t>BASIC ACTIVITY</a:t>
              </a:r>
            </a:p>
          </p:txBody>
        </p:sp>
        <p:sp>
          <p:nvSpPr>
            <p:cNvPr id="17" name="TextBox 16"/>
            <p:cNvSpPr txBox="1"/>
            <p:nvPr/>
          </p:nvSpPr>
          <p:spPr bwMode="auto">
            <a:xfrm>
              <a:off x="814635" y="2347917"/>
              <a:ext cx="7257831" cy="2354439"/>
            </a:xfrm>
            <a:prstGeom prst="rect">
              <a:avLst/>
            </a:prstGeom>
            <a:noFill/>
          </p:spPr>
          <p:txBody>
            <a:bodyPr>
              <a:spAutoFit/>
            </a:bodyPr>
            <a:lstStyle/>
            <a:p>
              <a:pPr marL="342900" indent="-342900">
                <a:buFont typeface="+mj-lt"/>
                <a:buAutoNum type="arabicPeriod"/>
                <a:defRPr/>
              </a:pPr>
              <a:r>
                <a:rPr lang="id-ID" sz="1600" dirty="0"/>
                <a:t>Penyebarluasan hasil-hasil penelitian </a:t>
              </a:r>
            </a:p>
            <a:p>
              <a:pPr marL="342900" indent="-342900">
                <a:buFont typeface="+mj-lt"/>
                <a:buAutoNum type="arabicPeriod"/>
                <a:defRPr/>
              </a:pPr>
              <a:r>
                <a:rPr lang="id-ID" sz="1600" dirty="0"/>
                <a:t>Peningkatan kualitas penelitian BP3Iptek </a:t>
              </a:r>
            </a:p>
            <a:p>
              <a:pPr marL="342900" indent="-342900">
                <a:buFont typeface="+mj-lt"/>
                <a:buAutoNum type="arabicPeriod"/>
                <a:defRPr/>
              </a:pPr>
              <a:r>
                <a:rPr lang="id-ID" sz="1600" dirty="0"/>
                <a:t>Analisis Kebijakan Iptek untuk pembangunan Jawa Barat dan pengembangan inovasi </a:t>
              </a:r>
              <a:r>
                <a:rPr lang="id-ID" sz="1600" dirty="0" smtClean="0"/>
                <a:t>daerah</a:t>
              </a:r>
              <a:endParaRPr lang="id-ID" sz="1600" dirty="0"/>
            </a:p>
            <a:p>
              <a:pPr marL="342900" indent="-342900">
                <a:buFont typeface="+mj-lt"/>
                <a:buAutoNum type="arabicPeriod"/>
                <a:defRPr/>
              </a:pPr>
              <a:r>
                <a:rPr lang="id-ID" sz="1600" dirty="0"/>
                <a:t>Pengembangan kemitraan dan kolaborasi  riset untuk pembangunan Jawa Barat </a:t>
              </a:r>
              <a:endParaRPr lang="en-US" sz="1600" dirty="0" smtClean="0"/>
            </a:p>
            <a:p>
              <a:pPr marL="342900" indent="-342900">
                <a:buFont typeface="+mj-lt"/>
                <a:buAutoNum type="arabicPeriod"/>
                <a:defRPr/>
              </a:pPr>
              <a:r>
                <a:rPr lang="id-ID" sz="1600" dirty="0"/>
                <a:t>Peragaan Iptek </a:t>
              </a:r>
              <a:r>
                <a:rPr lang="id-ID" sz="1600" dirty="0" smtClean="0"/>
                <a:t>Terapan</a:t>
              </a:r>
              <a:endParaRPr lang="en-AU" sz="1600" dirty="0"/>
            </a:p>
            <a:p>
              <a:pPr marL="342900" indent="-342900">
                <a:buFont typeface="+mj-lt"/>
                <a:buAutoNum type="arabicPeriod"/>
                <a:defRPr/>
              </a:pPr>
              <a:endParaRPr lang="en-AU" sz="1100" dirty="0"/>
            </a:p>
            <a:p>
              <a:pPr marL="342900" indent="-342900">
                <a:buFont typeface="+mj-lt"/>
                <a:buAutoNum type="arabicPeriod"/>
                <a:defRPr/>
              </a:pPr>
              <a:endParaRPr lang="id-ID" sz="1100" dirty="0"/>
            </a:p>
            <a:p>
              <a:pPr marL="342900" indent="-342900">
                <a:buFont typeface="+mj-lt"/>
                <a:buAutoNum type="arabicPeriod"/>
                <a:defRPr/>
              </a:pPr>
              <a:endParaRPr lang="id-ID" sz="1100" dirty="0"/>
            </a:p>
            <a:p>
              <a:pPr marL="85725" indent="-85725">
                <a:buFont typeface="Arial" panose="020B0604020202020204" pitchFamily="34" charset="0"/>
                <a:buChar char="•"/>
                <a:defRPr/>
              </a:pPr>
              <a:endParaRPr lang="id-ID" dirty="0"/>
            </a:p>
          </p:txBody>
        </p:sp>
        <p:sp>
          <p:nvSpPr>
            <p:cNvPr id="9232" name="TextBox 19"/>
            <p:cNvSpPr txBox="1">
              <a:spLocks noChangeArrowheads="1"/>
            </p:cNvSpPr>
            <p:nvPr/>
          </p:nvSpPr>
          <p:spPr bwMode="auto">
            <a:xfrm rot="-5400000">
              <a:off x="-308039" y="5269492"/>
              <a:ext cx="1666023" cy="30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400" b="1"/>
                <a:t>BASIC OFFICE</a:t>
              </a:r>
            </a:p>
          </p:txBody>
        </p:sp>
        <p:sp>
          <p:nvSpPr>
            <p:cNvPr id="21" name="TextBox 20"/>
            <p:cNvSpPr txBox="1"/>
            <p:nvPr/>
          </p:nvSpPr>
          <p:spPr bwMode="auto">
            <a:xfrm>
              <a:off x="801936" y="4241762"/>
              <a:ext cx="7059399" cy="2739964"/>
            </a:xfrm>
            <a:prstGeom prst="rect">
              <a:avLst/>
            </a:prstGeom>
            <a:noFill/>
          </p:spPr>
          <p:txBody>
            <a:bodyPr>
              <a:spAutoFit/>
            </a:bodyPr>
            <a:lstStyle/>
            <a:p>
              <a:pPr marL="342900" indent="-342900">
                <a:buFont typeface="+mj-lt"/>
                <a:buAutoNum type="arabicPeriod"/>
                <a:defRPr/>
              </a:pPr>
              <a:r>
                <a:rPr lang="id-ID" sz="1400" dirty="0"/>
                <a:t>Gaji dan Tunjangan</a:t>
              </a:r>
            </a:p>
            <a:p>
              <a:pPr marL="342900" indent="-342900">
                <a:buFont typeface="+mj-lt"/>
                <a:buAutoNum type="arabicPeriod"/>
                <a:defRPr/>
              </a:pPr>
              <a:r>
                <a:rPr lang="id-ID" sz="1400" dirty="0"/>
                <a:t>Peningkatan Kesejahteraan aparatur</a:t>
              </a:r>
            </a:p>
            <a:p>
              <a:pPr marL="342900" indent="-342900">
                <a:buFont typeface="+mj-lt"/>
                <a:buAutoNum type="arabicPeriod"/>
                <a:defRPr/>
              </a:pPr>
              <a:r>
                <a:rPr lang="es-ES" sz="1400" dirty="0" err="1"/>
                <a:t>Peningkatan</a:t>
              </a:r>
              <a:r>
                <a:rPr lang="es-ES" sz="1400" dirty="0"/>
                <a:t> </a:t>
              </a:r>
              <a:r>
                <a:rPr lang="es-ES" sz="1400" dirty="0" err="1"/>
                <a:t>kapasitas</a:t>
              </a:r>
              <a:r>
                <a:rPr lang="es-ES" sz="1400" dirty="0"/>
                <a:t> dan </a:t>
              </a:r>
              <a:r>
                <a:rPr lang="es-ES" sz="1400" dirty="0" err="1"/>
                <a:t>kualitas</a:t>
              </a:r>
              <a:r>
                <a:rPr lang="es-ES" sz="1400" dirty="0"/>
                <a:t> </a:t>
              </a:r>
              <a:r>
                <a:rPr lang="es-ES" sz="1400" dirty="0" err="1"/>
                <a:t>aparatur</a:t>
              </a:r>
              <a:endParaRPr lang="id-ID" sz="1400" dirty="0"/>
            </a:p>
            <a:p>
              <a:pPr marL="342900" indent="-342900">
                <a:buFont typeface="+mj-lt"/>
                <a:buAutoNum type="arabicPeriod"/>
                <a:defRPr/>
              </a:pPr>
              <a:r>
                <a:rPr lang="id-ID" sz="1400" dirty="0"/>
                <a:t>Administrasi Perkantoran</a:t>
              </a:r>
            </a:p>
            <a:p>
              <a:pPr marL="342900" indent="-342900">
                <a:buFont typeface="+mj-lt"/>
                <a:buAutoNum type="arabicPeriod"/>
                <a:defRPr/>
              </a:pPr>
              <a:r>
                <a:rPr lang="id-ID" sz="1400" dirty="0"/>
                <a:t>Peningkatan dan Pengadaan Sarana Prasarana Aparatur</a:t>
              </a:r>
            </a:p>
            <a:p>
              <a:pPr marL="342900" indent="-342900">
                <a:buFont typeface="+mj-lt"/>
                <a:buAutoNum type="arabicPeriod"/>
                <a:defRPr/>
              </a:pPr>
              <a:r>
                <a:rPr lang="id-ID" sz="1400" dirty="0"/>
                <a:t>Pemeliharaan Sarana dan Prasarana</a:t>
              </a:r>
            </a:p>
            <a:p>
              <a:pPr marL="342900" indent="-342900">
                <a:buFont typeface="+mj-lt"/>
                <a:buAutoNum type="arabicPeriod"/>
                <a:defRPr/>
              </a:pPr>
              <a:r>
                <a:rPr lang="es-ES" sz="1400" dirty="0" err="1"/>
                <a:t>Pengendalian</a:t>
              </a:r>
              <a:r>
                <a:rPr lang="es-ES" sz="1400" dirty="0"/>
                <a:t>, </a:t>
              </a:r>
              <a:r>
                <a:rPr lang="es-ES" sz="1400" dirty="0" err="1"/>
                <a:t>Evaluasi</a:t>
              </a:r>
              <a:r>
                <a:rPr lang="es-ES" sz="1400" dirty="0"/>
                <a:t> dan </a:t>
              </a:r>
              <a:r>
                <a:rPr lang="es-ES" sz="1400" dirty="0" err="1"/>
                <a:t>pelaporan</a:t>
              </a:r>
              <a:r>
                <a:rPr lang="es-ES" sz="1400" dirty="0"/>
                <a:t> </a:t>
              </a:r>
              <a:r>
                <a:rPr lang="es-ES" sz="1400" dirty="0" err="1"/>
                <a:t>Internal</a:t>
              </a:r>
              <a:endParaRPr lang="id-ID" sz="1400" dirty="0"/>
            </a:p>
            <a:p>
              <a:pPr marL="342900" indent="-342900">
                <a:buFont typeface="+mj-lt"/>
                <a:buAutoNum type="arabicPeriod"/>
                <a:defRPr/>
              </a:pPr>
              <a:r>
                <a:rPr lang="id-ID" sz="1400" dirty="0"/>
                <a:t>Penyusunan Perencanaan tahunan  BP3Iptek</a:t>
              </a:r>
            </a:p>
            <a:p>
              <a:pPr marL="342900" indent="-342900">
                <a:buFont typeface="+mj-lt"/>
                <a:buAutoNum type="arabicPeriod"/>
                <a:defRPr/>
              </a:pPr>
              <a:r>
                <a:rPr lang="id-ID" sz="1400" dirty="0"/>
                <a:t>Pengelolaan sistem, pengelolaan data dan </a:t>
              </a:r>
              <a:r>
                <a:rPr lang="id-ID" sz="1400" dirty="0" err="1"/>
                <a:t>web</a:t>
              </a:r>
              <a:r>
                <a:rPr lang="id-ID" sz="1400" dirty="0"/>
                <a:t> BP3IPTEK</a:t>
              </a:r>
            </a:p>
            <a:p>
              <a:pPr marL="342900" indent="-342900">
                <a:buFont typeface="+mj-lt"/>
                <a:buAutoNum type="arabicPeriod"/>
                <a:defRPr/>
              </a:pPr>
              <a:r>
                <a:rPr lang="id-ID" sz="1400" dirty="0"/>
                <a:t>Penyusunan DED Gedung BP3Iptek dan analisis perencanaan pembangunan gedung BP3Iptek</a:t>
              </a:r>
            </a:p>
            <a:p>
              <a:pPr marL="85725" indent="-85725" algn="ctr">
                <a:buFont typeface="Arial" panose="020B0604020202020204" pitchFamily="34" charset="0"/>
                <a:buChar char="•"/>
                <a:defRPr/>
              </a:pPr>
              <a:endParaRPr lang="id-ID" dirty="0"/>
            </a:p>
          </p:txBody>
        </p:sp>
        <p:sp>
          <p:nvSpPr>
            <p:cNvPr id="9234" name="TextBox 21"/>
            <p:cNvSpPr txBox="1">
              <a:spLocks noChangeArrowheads="1"/>
            </p:cNvSpPr>
            <p:nvPr/>
          </p:nvSpPr>
          <p:spPr bwMode="auto">
            <a:xfrm>
              <a:off x="990842" y="-33338"/>
              <a:ext cx="673869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2400" b="1" dirty="0"/>
                <a:t>Rencana Kegiatan </a:t>
              </a:r>
              <a:r>
                <a:rPr lang="id-ID" sz="2400" b="1" dirty="0" smtClean="0"/>
                <a:t>BP3Iptek</a:t>
              </a:r>
              <a:endParaRPr lang="id-ID" sz="2400" b="1" dirty="0"/>
            </a:p>
          </p:txBody>
        </p:sp>
        <p:sp>
          <p:nvSpPr>
            <p:cNvPr id="24" name="Rectangle 23"/>
            <p:cNvSpPr/>
            <p:nvPr/>
          </p:nvSpPr>
          <p:spPr>
            <a:xfrm>
              <a:off x="8210574" y="508045"/>
              <a:ext cx="323840" cy="18287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6" name="Rectangle 25"/>
            <p:cNvSpPr/>
            <p:nvPr/>
          </p:nvSpPr>
          <p:spPr>
            <a:xfrm>
              <a:off x="8210574" y="2336804"/>
              <a:ext cx="323840" cy="190495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7" name="Rectangle 26"/>
            <p:cNvSpPr/>
            <p:nvPr/>
          </p:nvSpPr>
          <p:spPr>
            <a:xfrm>
              <a:off x="8210574" y="4241762"/>
              <a:ext cx="323840" cy="24732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238" name="TextBox 27"/>
            <p:cNvSpPr txBox="1">
              <a:spLocks noChangeArrowheads="1"/>
            </p:cNvSpPr>
            <p:nvPr/>
          </p:nvSpPr>
          <p:spPr bwMode="auto">
            <a:xfrm rot="5400000">
              <a:off x="7509669" y="1267619"/>
              <a:ext cx="1681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id-ID" sz="1400" b="1" dirty="0"/>
            </a:p>
          </p:txBody>
        </p:sp>
        <p:sp>
          <p:nvSpPr>
            <p:cNvPr id="9239" name="TextBox 28"/>
            <p:cNvSpPr txBox="1">
              <a:spLocks noChangeArrowheads="1"/>
            </p:cNvSpPr>
            <p:nvPr/>
          </p:nvSpPr>
          <p:spPr bwMode="auto">
            <a:xfrm rot="5400000">
              <a:off x="7523163" y="3063875"/>
              <a:ext cx="1682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id-ID" sz="1400" b="1" dirty="0"/>
            </a:p>
          </p:txBody>
        </p:sp>
        <p:sp>
          <p:nvSpPr>
            <p:cNvPr id="31" name="Rectangle 30"/>
            <p:cNvSpPr/>
            <p:nvPr/>
          </p:nvSpPr>
          <p:spPr>
            <a:xfrm>
              <a:off x="8534414" y="508045"/>
              <a:ext cx="457186" cy="620698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33" name="Picture 32" descr="Gedung-sate.jpg"/>
            <p:cNvPicPr>
              <a:picLocks noChangeAspect="1"/>
            </p:cNvPicPr>
            <p:nvPr/>
          </p:nvPicPr>
          <p:blipFill>
            <a:blip r:embed="rId2" cstate="print"/>
            <a:srcRect l="17513" t="8889" b="35556"/>
            <a:stretch>
              <a:fillRect/>
            </a:stretch>
          </p:blipFill>
          <p:spPr>
            <a:xfrm>
              <a:off x="-863302" y="-638105"/>
              <a:ext cx="2214546" cy="2133600"/>
            </a:xfrm>
            <a:prstGeom prst="rect">
              <a:avLst/>
            </a:prstGeom>
            <a:ln>
              <a:noFill/>
            </a:ln>
            <a:effectLst>
              <a:softEdge rad="635000"/>
            </a:effectLst>
          </p:spPr>
        </p:pic>
        <p:sp>
          <p:nvSpPr>
            <p:cNvPr id="9244" name="TextBox 6"/>
            <p:cNvSpPr txBox="1">
              <a:spLocks noChangeArrowheads="1"/>
            </p:cNvSpPr>
            <p:nvPr/>
          </p:nvSpPr>
          <p:spPr bwMode="auto">
            <a:xfrm>
              <a:off x="6009180" y="6673334"/>
              <a:ext cx="2982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i="1">
                  <a:solidFill>
                    <a:srgbClr val="FF0000"/>
                  </a:solidFill>
                  <a:latin typeface="Brush Script MT" pitchFamily="66" charset="0"/>
                </a:rPr>
                <a:t>creative research for west java development</a:t>
              </a:r>
            </a:p>
          </p:txBody>
        </p:sp>
        <p:sp>
          <p:nvSpPr>
            <p:cNvPr id="35" name="Rectangle 34"/>
            <p:cNvSpPr/>
            <p:nvPr/>
          </p:nvSpPr>
          <p:spPr>
            <a:xfrm>
              <a:off x="1265608" y="685799"/>
              <a:ext cx="1262910" cy="1488225"/>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id-ID" sz="1400" b="1" dirty="0">
                  <a:solidFill>
                    <a:schemeClr val="tx1"/>
                  </a:solidFill>
                </a:rPr>
                <a:t>Kompetisi riset kreatif untuk percep</a:t>
              </a:r>
              <a:r>
                <a:rPr lang="en-AU" sz="1400" b="1" dirty="0">
                  <a:solidFill>
                    <a:schemeClr val="tx1"/>
                  </a:solidFill>
                </a:rPr>
                <a:t>a</a:t>
              </a:r>
              <a:r>
                <a:rPr lang="id-ID" sz="1400" b="1" dirty="0">
                  <a:solidFill>
                    <a:schemeClr val="tx1"/>
                  </a:solidFill>
                </a:rPr>
                <a:t>tan pembangunan Jawa Barat</a:t>
              </a:r>
            </a:p>
          </p:txBody>
        </p:sp>
        <p:sp>
          <p:nvSpPr>
            <p:cNvPr id="36" name="Rectangle 35"/>
            <p:cNvSpPr/>
            <p:nvPr/>
          </p:nvSpPr>
          <p:spPr>
            <a:xfrm>
              <a:off x="6444505" y="685800"/>
              <a:ext cx="1262910" cy="148822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id-ID" sz="1400" b="1" dirty="0">
                  <a:solidFill>
                    <a:schemeClr val="tx1"/>
                  </a:solidFill>
                </a:rPr>
                <a:t>Kajian komprehensif kegiatan monumental Jawa Barat</a:t>
              </a:r>
              <a:endParaRPr lang="id-ID" sz="1050" b="1" dirty="0">
                <a:solidFill>
                  <a:schemeClr val="tx1"/>
                </a:solidFill>
              </a:endParaRPr>
            </a:p>
          </p:txBody>
        </p:sp>
        <p:sp>
          <p:nvSpPr>
            <p:cNvPr id="38" name="Rectangle 37"/>
            <p:cNvSpPr/>
            <p:nvPr/>
          </p:nvSpPr>
          <p:spPr>
            <a:xfrm>
              <a:off x="4813300" y="685800"/>
              <a:ext cx="1262910" cy="148822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600"/>
                </a:spcBef>
                <a:spcAft>
                  <a:spcPts val="0"/>
                </a:spcAft>
                <a:defRPr/>
              </a:pPr>
              <a:r>
                <a:rPr lang="id-ID" sz="1400" b="1" dirty="0">
                  <a:solidFill>
                    <a:schemeClr val="tx1"/>
                  </a:solidFill>
                </a:rPr>
                <a:t>Pembangunan teknopark berbasis </a:t>
              </a:r>
              <a:r>
                <a:rPr lang="id-ID" sz="1400" b="1" dirty="0" smtClean="0">
                  <a:solidFill>
                    <a:schemeClr val="tx1"/>
                  </a:solidFill>
                </a:rPr>
                <a:t>agro</a:t>
              </a:r>
              <a:r>
                <a:rPr lang="en-US" sz="1400" b="1" dirty="0" smtClean="0">
                  <a:solidFill>
                    <a:schemeClr val="tx1"/>
                  </a:solidFill>
                </a:rPr>
                <a:t>/ </a:t>
              </a:r>
              <a:r>
                <a:rPr lang="en-US" sz="1400" b="1" dirty="0" err="1" smtClean="0">
                  <a:solidFill>
                    <a:schemeClr val="tx1"/>
                  </a:solidFill>
                </a:rPr>
                <a:t>Energi</a:t>
              </a:r>
              <a:r>
                <a:rPr lang="en-US" sz="1400" b="1" dirty="0" smtClean="0">
                  <a:solidFill>
                    <a:schemeClr val="tx1"/>
                  </a:solidFill>
                </a:rPr>
                <a:t>/ IT</a:t>
              </a:r>
              <a:endParaRPr lang="sv-SE" sz="1400" b="1" dirty="0">
                <a:solidFill>
                  <a:schemeClr val="tx1"/>
                </a:solidFill>
                <a:latin typeface="Times New Roman" pitchFamily="18" charset="0"/>
                <a:cs typeface="Times New Roman" pitchFamily="18" charset="0"/>
              </a:endParaRPr>
            </a:p>
          </p:txBody>
        </p:sp>
        <p:sp>
          <p:nvSpPr>
            <p:cNvPr id="39" name="Rectangle 38"/>
            <p:cNvSpPr/>
            <p:nvPr/>
          </p:nvSpPr>
          <p:spPr>
            <a:xfrm>
              <a:off x="3033671" y="711297"/>
              <a:ext cx="1262910" cy="1462727"/>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id-ID" sz="1050" dirty="0"/>
            </a:p>
          </p:txBody>
        </p:sp>
      </p:grpSp>
      <p:sp>
        <p:nvSpPr>
          <p:cNvPr id="9222" name="Slide Number Placeholder 10"/>
          <p:cNvSpPr>
            <a:spLocks noGrp="1"/>
          </p:cNvSpPr>
          <p:nvPr>
            <p:ph type="sldNum" sz="quarter" idx="12"/>
          </p:nvPr>
        </p:nvSpPr>
        <p:spPr bwMode="auto">
          <a:xfrm>
            <a:off x="7391400" y="5715000"/>
            <a:ext cx="1600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ltLang="en-US" b="1" smtClean="0">
                <a:latin typeface="Century Gothic" pitchFamily="34" charset="0"/>
              </a:rPr>
              <a:t>6</a:t>
            </a:r>
            <a:endParaRPr lang="en-GB" altLang="en-US" b="1" smtClean="0">
              <a:latin typeface="Century Gothic" pitchFamily="34" charset="0"/>
            </a:endParaRPr>
          </a:p>
        </p:txBody>
      </p:sp>
      <p:sp>
        <p:nvSpPr>
          <p:cNvPr id="3" name="Rectangle 2"/>
          <p:cNvSpPr/>
          <p:nvPr/>
        </p:nvSpPr>
        <p:spPr>
          <a:xfrm>
            <a:off x="3111351" y="799317"/>
            <a:ext cx="1107227" cy="1384995"/>
          </a:xfrm>
          <a:prstGeom prst="rect">
            <a:avLst/>
          </a:prstGeom>
        </p:spPr>
        <p:txBody>
          <a:bodyPr wrap="square">
            <a:spAutoFit/>
          </a:bodyPr>
          <a:lstStyle/>
          <a:p>
            <a:r>
              <a:rPr lang="id-ID" sz="1400" b="1" dirty="0"/>
              <a:t>Penelitian terapan untuk solusi permasalahan Jawa Barat</a:t>
            </a:r>
            <a:endParaRPr lang="en-US" sz="1400" b="1" dirty="0"/>
          </a:p>
        </p:txBody>
      </p:sp>
    </p:spTree>
    <p:extLst>
      <p:ext uri="{BB962C8B-B14F-4D97-AF65-F5344CB8AC3E}">
        <p14:creationId xmlns:p14="http://schemas.microsoft.com/office/powerpoint/2010/main" val="17725998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a:xfrm>
            <a:off x="914400" y="0"/>
            <a:ext cx="8229600" cy="1143000"/>
          </a:xfrm>
        </p:spPr>
        <p:txBody>
          <a:bodyPr>
            <a:normAutofit/>
          </a:bodyPr>
          <a:lstStyle/>
          <a:p>
            <a:pPr>
              <a:defRPr/>
            </a:pPr>
            <a:r>
              <a:rPr lang="en-US" sz="3000" b="1" dirty="0" smtClean="0">
                <a:latin typeface="Century Gothic" pitchFamily="34" charset="0"/>
              </a:rPr>
              <a:t>KEGIATAN PRIORITAS </a:t>
            </a:r>
            <a:r>
              <a:rPr lang="id-ID" sz="3000" b="1" kern="0" dirty="0" smtClean="0">
                <a:solidFill>
                  <a:srgbClr val="0070C0"/>
                </a:solidFill>
                <a:latin typeface="Century Gothic" pitchFamily="34" charset="0"/>
              </a:rPr>
              <a:t>BP</a:t>
            </a:r>
            <a:r>
              <a:rPr lang="id-ID" sz="3000" b="1" kern="0" baseline="-25000" dirty="0" smtClean="0">
                <a:solidFill>
                  <a:srgbClr val="FF0000"/>
                </a:solidFill>
                <a:latin typeface="Century Gothic" pitchFamily="34" charset="0"/>
              </a:rPr>
              <a:t>3</a:t>
            </a:r>
            <a:r>
              <a:rPr lang="id-ID" sz="3000" b="1" kern="0" dirty="0" smtClean="0">
                <a:solidFill>
                  <a:srgbClr val="0070C0"/>
                </a:solidFill>
                <a:latin typeface="Century Gothic" pitchFamily="34" charset="0"/>
              </a:rPr>
              <a:t>I</a:t>
            </a:r>
            <a:r>
              <a:rPr lang="en-US" sz="3000" b="1" kern="0" dirty="0" err="1" smtClean="0">
                <a:solidFill>
                  <a:srgbClr val="0070C0"/>
                </a:solidFill>
                <a:latin typeface="Century Gothic" pitchFamily="34" charset="0"/>
              </a:rPr>
              <a:t>ptek</a:t>
            </a:r>
            <a:r>
              <a:rPr lang="en-US" sz="3000" b="1" dirty="0" smtClean="0">
                <a:latin typeface="Century Gothic" pitchFamily="34" charset="0"/>
              </a:rPr>
              <a:t> 2016</a:t>
            </a:r>
            <a:endParaRPr lang="id-ID" sz="3000" dirty="0" smtClean="0">
              <a:latin typeface="Century Gothic" pitchFamily="34" charset="0"/>
            </a:endParaRPr>
          </a:p>
        </p:txBody>
      </p:sp>
      <p:graphicFrame>
        <p:nvGraphicFramePr>
          <p:cNvPr id="6" name="Content Placeholder 5"/>
          <p:cNvGraphicFramePr>
            <a:graphicFrameLocks noGrp="1"/>
          </p:cNvGraphicFramePr>
          <p:nvPr>
            <p:ph idx="4294967295"/>
          </p:nvPr>
        </p:nvGraphicFramePr>
        <p:xfrm>
          <a:off x="381000" y="1524000"/>
          <a:ext cx="8229600" cy="3992740"/>
        </p:xfrm>
        <a:graphic>
          <a:graphicData uri="http://schemas.openxmlformats.org/drawingml/2006/table">
            <a:tbl>
              <a:tblPr firstRow="1" bandRow="1">
                <a:tableStyleId>{5C22544A-7EE6-4342-B048-85BDC9FD1C3A}</a:tableStyleId>
              </a:tblPr>
              <a:tblGrid>
                <a:gridCol w="533400"/>
                <a:gridCol w="7696200"/>
              </a:tblGrid>
              <a:tr h="396204">
                <a:tc>
                  <a:txBody>
                    <a:bodyPr/>
                    <a:lstStyle/>
                    <a:p>
                      <a:pPr algn="ctr"/>
                      <a:endParaRPr lang="id-ID" sz="2000" dirty="0">
                        <a:solidFill>
                          <a:schemeClr val="tx1"/>
                        </a:solidFill>
                        <a:latin typeface="Century Gothic" pitchFamily="34" charset="0"/>
                      </a:endParaRPr>
                    </a:p>
                  </a:txBody>
                  <a:tcPr marT="45710" marB="45710">
                    <a:noFill/>
                  </a:tcPr>
                </a:tc>
                <a:tc>
                  <a:txBody>
                    <a:bodyPr/>
                    <a:lstStyle/>
                    <a:p>
                      <a:pPr algn="ctr"/>
                      <a:endParaRPr lang="id-ID" sz="2000" dirty="0">
                        <a:solidFill>
                          <a:schemeClr val="tx1"/>
                        </a:solidFill>
                        <a:latin typeface="Century Gothic" pitchFamily="34" charset="0"/>
                      </a:endParaRPr>
                    </a:p>
                  </a:txBody>
                  <a:tcPr marT="45710" marB="45710">
                    <a:noFill/>
                  </a:tcPr>
                </a:tc>
              </a:tr>
              <a:tr h="396204">
                <a:tc>
                  <a:txBody>
                    <a:bodyPr/>
                    <a:lstStyle/>
                    <a:p>
                      <a:pPr algn="ctr"/>
                      <a:r>
                        <a:rPr lang="id-ID" sz="2000" dirty="0" smtClean="0">
                          <a:solidFill>
                            <a:schemeClr val="tx1"/>
                          </a:solidFill>
                          <a:latin typeface="Century Gothic" pitchFamily="34" charset="0"/>
                        </a:rPr>
                        <a:t>1</a:t>
                      </a:r>
                      <a:endParaRPr lang="id-ID" sz="2000" dirty="0">
                        <a:solidFill>
                          <a:schemeClr val="tx1"/>
                        </a:solidFill>
                        <a:latin typeface="Century Gothic" pitchFamily="34" charset="0"/>
                      </a:endParaRPr>
                    </a:p>
                  </a:txBody>
                  <a:tcPr marT="45710" marB="45710">
                    <a:noFill/>
                  </a:tcPr>
                </a:tc>
                <a:tc>
                  <a:txBody>
                    <a:bodyPr/>
                    <a:lstStyle/>
                    <a:p>
                      <a:r>
                        <a:rPr lang="en-US" sz="2000" kern="1200" dirty="0" smtClean="0">
                          <a:solidFill>
                            <a:schemeClr val="tx1"/>
                          </a:solidFill>
                          <a:latin typeface="Century Gothic" pitchFamily="34" charset="0"/>
                          <a:ea typeface="+mn-ea"/>
                          <a:cs typeface="+mn-cs"/>
                        </a:rPr>
                        <a:t>P</a:t>
                      </a:r>
                      <a:r>
                        <a:rPr lang="id-ID" sz="2000" kern="1200" dirty="0" smtClean="0">
                          <a:solidFill>
                            <a:schemeClr val="tx1"/>
                          </a:solidFill>
                          <a:latin typeface="Century Gothic" pitchFamily="34" charset="0"/>
                          <a:ea typeface="+mn-ea"/>
                          <a:cs typeface="+mn-cs"/>
                        </a:rPr>
                        <a:t>embangunan Agro Techno Park Berbasis Agro</a:t>
                      </a:r>
                      <a:endParaRPr lang="id-ID" sz="2000" dirty="0">
                        <a:solidFill>
                          <a:schemeClr val="tx1"/>
                        </a:solidFill>
                        <a:latin typeface="Century Gothic" pitchFamily="34" charset="0"/>
                      </a:endParaRPr>
                    </a:p>
                  </a:txBody>
                  <a:tcPr marT="45710" marB="45710">
                    <a:noFill/>
                  </a:tcPr>
                </a:tc>
              </a:tr>
              <a:tr h="700988">
                <a:tc>
                  <a:txBody>
                    <a:bodyPr/>
                    <a:lstStyle/>
                    <a:p>
                      <a:pPr algn="ctr"/>
                      <a:r>
                        <a:rPr lang="id-ID" sz="2000" dirty="0" smtClean="0">
                          <a:solidFill>
                            <a:schemeClr val="tx1"/>
                          </a:solidFill>
                          <a:latin typeface="Century Gothic" pitchFamily="34" charset="0"/>
                        </a:rPr>
                        <a:t>2</a:t>
                      </a:r>
                      <a:endParaRPr lang="id-ID" sz="2000" dirty="0">
                        <a:solidFill>
                          <a:schemeClr val="tx1"/>
                        </a:solidFill>
                        <a:latin typeface="Century Gothic" pitchFamily="34" charset="0"/>
                      </a:endParaRPr>
                    </a:p>
                  </a:txBody>
                  <a:tcPr marT="45710" marB="45710">
                    <a:noFill/>
                  </a:tcPr>
                </a:tc>
                <a:tc>
                  <a:txBody>
                    <a:bodyPr/>
                    <a:lstStyle/>
                    <a:p>
                      <a:r>
                        <a:rPr lang="id-ID" sz="2000" dirty="0" smtClean="0">
                          <a:solidFill>
                            <a:schemeClr val="tx1"/>
                          </a:solidFill>
                          <a:latin typeface="Century Gothic" pitchFamily="34" charset="0"/>
                        </a:rPr>
                        <a:t>Analisis Berbasis IPTEK Untuk Kebijakan Pembangunan Jawa Barat</a:t>
                      </a:r>
                      <a:endParaRPr lang="id-ID" sz="2000" dirty="0">
                        <a:solidFill>
                          <a:schemeClr val="tx1"/>
                        </a:solidFill>
                        <a:latin typeface="Century Gothic" pitchFamily="34" charset="0"/>
                      </a:endParaRPr>
                    </a:p>
                  </a:txBody>
                  <a:tcPr marT="45710" marB="45710">
                    <a:noFill/>
                  </a:tcPr>
                </a:tc>
              </a:tr>
              <a:tr h="396204">
                <a:tc>
                  <a:txBody>
                    <a:bodyPr/>
                    <a:lstStyle/>
                    <a:p>
                      <a:pPr algn="ctr"/>
                      <a:r>
                        <a:rPr lang="id-ID" sz="2000" dirty="0" smtClean="0">
                          <a:solidFill>
                            <a:schemeClr val="tx1"/>
                          </a:solidFill>
                          <a:latin typeface="Century Gothic" pitchFamily="34" charset="0"/>
                        </a:rPr>
                        <a:t>3</a:t>
                      </a:r>
                      <a:endParaRPr lang="id-ID" sz="2000" dirty="0">
                        <a:solidFill>
                          <a:schemeClr val="tx1"/>
                        </a:solidFill>
                        <a:latin typeface="Century Gothic" pitchFamily="34" charset="0"/>
                      </a:endParaRPr>
                    </a:p>
                  </a:txBody>
                  <a:tcPr marT="45710" marB="45710">
                    <a:noFill/>
                  </a:tcPr>
                </a:tc>
                <a:tc>
                  <a:txBody>
                    <a:bodyPr/>
                    <a:lstStyle/>
                    <a:p>
                      <a:r>
                        <a:rPr lang="en-US" sz="2000" kern="1200" dirty="0" err="1" smtClean="0">
                          <a:solidFill>
                            <a:schemeClr val="tx1"/>
                          </a:solidFill>
                          <a:latin typeface="Century Gothic" pitchFamily="34" charset="0"/>
                          <a:ea typeface="+mn-ea"/>
                          <a:cs typeface="+mn-cs"/>
                        </a:rPr>
                        <a:t>Penelitian</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Terapan</a:t>
                      </a:r>
                      <a:r>
                        <a:rPr lang="en-US" sz="2000" kern="1200" dirty="0" smtClean="0">
                          <a:solidFill>
                            <a:schemeClr val="tx1"/>
                          </a:solidFill>
                          <a:latin typeface="Century Gothic" pitchFamily="34" charset="0"/>
                          <a:ea typeface="+mn-ea"/>
                          <a:cs typeface="+mn-cs"/>
                        </a:rPr>
                        <a:t> </a:t>
                      </a:r>
                      <a:r>
                        <a:rPr lang="id-ID" sz="2000" kern="1200" dirty="0" smtClean="0">
                          <a:solidFill>
                            <a:schemeClr val="tx1"/>
                          </a:solidFill>
                          <a:latin typeface="Century Gothic" pitchFamily="34" charset="0"/>
                          <a:ea typeface="+mn-ea"/>
                          <a:cs typeface="+mn-cs"/>
                        </a:rPr>
                        <a:t>untuk </a:t>
                      </a:r>
                      <a:r>
                        <a:rPr lang="en-AU" sz="2000" kern="1200" dirty="0" smtClean="0">
                          <a:solidFill>
                            <a:schemeClr val="tx1"/>
                          </a:solidFill>
                          <a:latin typeface="Century Gothic" pitchFamily="34" charset="0"/>
                          <a:ea typeface="+mn-ea"/>
                          <a:cs typeface="+mn-cs"/>
                        </a:rPr>
                        <a:t>S</a:t>
                      </a:r>
                      <a:r>
                        <a:rPr lang="id-ID" sz="2000" kern="1200" dirty="0" smtClean="0">
                          <a:solidFill>
                            <a:schemeClr val="tx1"/>
                          </a:solidFill>
                          <a:latin typeface="Century Gothic" pitchFamily="34" charset="0"/>
                          <a:ea typeface="+mn-ea"/>
                          <a:cs typeface="+mn-cs"/>
                        </a:rPr>
                        <a:t>olusi </a:t>
                      </a:r>
                      <a:r>
                        <a:rPr lang="en-AU" sz="2000" kern="1200" dirty="0" smtClean="0">
                          <a:solidFill>
                            <a:schemeClr val="tx1"/>
                          </a:solidFill>
                          <a:latin typeface="Century Gothic" pitchFamily="34" charset="0"/>
                          <a:ea typeface="+mn-ea"/>
                          <a:cs typeface="+mn-cs"/>
                        </a:rPr>
                        <a:t>P</a:t>
                      </a:r>
                      <a:r>
                        <a:rPr lang="id-ID" sz="2000" kern="1200" dirty="0" smtClean="0">
                          <a:solidFill>
                            <a:schemeClr val="tx1"/>
                          </a:solidFill>
                          <a:latin typeface="Century Gothic" pitchFamily="34" charset="0"/>
                          <a:ea typeface="+mn-ea"/>
                          <a:cs typeface="+mn-cs"/>
                        </a:rPr>
                        <a:t>ermasalahan </a:t>
                      </a:r>
                      <a:r>
                        <a:rPr lang="en-US" sz="2000" kern="1200" dirty="0" err="1" smtClean="0">
                          <a:solidFill>
                            <a:schemeClr val="tx1"/>
                          </a:solidFill>
                          <a:latin typeface="Century Gothic" pitchFamily="34" charset="0"/>
                          <a:ea typeface="+mn-ea"/>
                          <a:cs typeface="+mn-cs"/>
                        </a:rPr>
                        <a:t>Jawa</a:t>
                      </a:r>
                      <a:r>
                        <a:rPr lang="en-US" sz="2000" kern="1200" dirty="0" smtClean="0">
                          <a:solidFill>
                            <a:schemeClr val="tx1"/>
                          </a:solidFill>
                          <a:latin typeface="Century Gothic" pitchFamily="34" charset="0"/>
                          <a:ea typeface="+mn-ea"/>
                          <a:cs typeface="+mn-cs"/>
                        </a:rPr>
                        <a:t> Barat</a:t>
                      </a:r>
                      <a:r>
                        <a:rPr lang="id-ID" sz="2000" kern="1200" dirty="0" smtClean="0">
                          <a:solidFill>
                            <a:schemeClr val="tx1"/>
                          </a:solidFill>
                          <a:latin typeface="Century Gothic" pitchFamily="34" charset="0"/>
                          <a:ea typeface="+mn-ea"/>
                          <a:cs typeface="+mn-cs"/>
                        </a:rPr>
                        <a:t>,</a:t>
                      </a:r>
                      <a:endParaRPr lang="id-ID" sz="2000" dirty="0">
                        <a:solidFill>
                          <a:schemeClr val="tx1"/>
                        </a:solidFill>
                        <a:latin typeface="Century Gothic" pitchFamily="34" charset="0"/>
                      </a:endParaRPr>
                    </a:p>
                  </a:txBody>
                  <a:tcPr marT="45710" marB="45710">
                    <a:noFill/>
                  </a:tcPr>
                </a:tc>
              </a:tr>
              <a:tr h="700988">
                <a:tc>
                  <a:txBody>
                    <a:bodyPr/>
                    <a:lstStyle/>
                    <a:p>
                      <a:pPr algn="ctr"/>
                      <a:r>
                        <a:rPr lang="id-ID" sz="2000" dirty="0" smtClean="0">
                          <a:solidFill>
                            <a:schemeClr val="tx1"/>
                          </a:solidFill>
                          <a:latin typeface="Century Gothic" pitchFamily="34" charset="0"/>
                        </a:rPr>
                        <a:t>4</a:t>
                      </a:r>
                      <a:endParaRPr lang="id-ID" sz="2000" dirty="0">
                        <a:solidFill>
                          <a:schemeClr val="tx1"/>
                        </a:solidFill>
                        <a:latin typeface="Century Gothic" pitchFamily="34" charset="0"/>
                      </a:endParaRPr>
                    </a:p>
                  </a:txBody>
                  <a:tcPr marT="45710" marB="45710">
                    <a:noFill/>
                  </a:tcPr>
                </a:tc>
                <a:tc>
                  <a:txBody>
                    <a:bodyPr/>
                    <a:lstStyle/>
                    <a:p>
                      <a:r>
                        <a:rPr lang="en-US" sz="2000" kern="1200" dirty="0" err="1" smtClean="0">
                          <a:solidFill>
                            <a:schemeClr val="tx1"/>
                          </a:solidFill>
                          <a:latin typeface="Century Gothic" pitchFamily="34" charset="0"/>
                          <a:ea typeface="+mn-ea"/>
                          <a:cs typeface="+mn-cs"/>
                        </a:rPr>
                        <a:t>Pengembangan</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Kemitraan</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dan</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Kolaborasi</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Riset</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untuk</a:t>
                      </a:r>
                      <a:r>
                        <a:rPr lang="en-US" sz="2000" kern="1200" dirty="0" smtClean="0">
                          <a:solidFill>
                            <a:schemeClr val="tx1"/>
                          </a:solidFill>
                          <a:latin typeface="Century Gothic" pitchFamily="34" charset="0"/>
                          <a:ea typeface="+mn-ea"/>
                          <a:cs typeface="+mn-cs"/>
                        </a:rPr>
                        <a:t> Pembangunan </a:t>
                      </a:r>
                      <a:r>
                        <a:rPr lang="en-US" sz="2000" kern="1200" dirty="0" err="1" smtClean="0">
                          <a:solidFill>
                            <a:schemeClr val="tx1"/>
                          </a:solidFill>
                          <a:latin typeface="Century Gothic" pitchFamily="34" charset="0"/>
                          <a:ea typeface="+mn-ea"/>
                          <a:cs typeface="+mn-cs"/>
                        </a:rPr>
                        <a:t>Jawa</a:t>
                      </a:r>
                      <a:r>
                        <a:rPr lang="en-US" sz="2000" kern="1200" dirty="0" smtClean="0">
                          <a:solidFill>
                            <a:schemeClr val="tx1"/>
                          </a:solidFill>
                          <a:latin typeface="Century Gothic" pitchFamily="34" charset="0"/>
                          <a:ea typeface="+mn-ea"/>
                          <a:cs typeface="+mn-cs"/>
                        </a:rPr>
                        <a:t> Barat</a:t>
                      </a:r>
                      <a:r>
                        <a:rPr lang="id-ID" sz="2000" kern="1200" dirty="0" smtClean="0">
                          <a:solidFill>
                            <a:schemeClr val="tx1"/>
                          </a:solidFill>
                          <a:latin typeface="Century Gothic" pitchFamily="34" charset="0"/>
                          <a:ea typeface="+mn-ea"/>
                          <a:cs typeface="+mn-cs"/>
                        </a:rPr>
                        <a:t>,</a:t>
                      </a:r>
                      <a:endParaRPr lang="id-ID" sz="2000" dirty="0">
                        <a:solidFill>
                          <a:schemeClr val="tx1"/>
                        </a:solidFill>
                        <a:latin typeface="Century Gothic" pitchFamily="34" charset="0"/>
                      </a:endParaRPr>
                    </a:p>
                  </a:txBody>
                  <a:tcPr marT="45710" marB="45710">
                    <a:noFill/>
                  </a:tcPr>
                </a:tc>
              </a:tr>
              <a:tr h="700988">
                <a:tc>
                  <a:txBody>
                    <a:bodyPr/>
                    <a:lstStyle/>
                    <a:p>
                      <a:pPr algn="ctr"/>
                      <a:r>
                        <a:rPr lang="id-ID" sz="2000" dirty="0" smtClean="0">
                          <a:solidFill>
                            <a:schemeClr val="tx1"/>
                          </a:solidFill>
                          <a:latin typeface="Century Gothic" pitchFamily="34" charset="0"/>
                        </a:rPr>
                        <a:t>5</a:t>
                      </a:r>
                      <a:endParaRPr lang="id-ID" sz="2000" dirty="0">
                        <a:solidFill>
                          <a:schemeClr val="tx1"/>
                        </a:solidFill>
                        <a:latin typeface="Century Gothic" pitchFamily="34" charset="0"/>
                      </a:endParaRPr>
                    </a:p>
                  </a:txBody>
                  <a:tcPr marT="45710" marB="45710">
                    <a:noFill/>
                  </a:tcPr>
                </a:tc>
                <a:tc>
                  <a:txBody>
                    <a:bodyPr/>
                    <a:lstStyle/>
                    <a:p>
                      <a:r>
                        <a:rPr lang="en-US" sz="2000" kern="1200" dirty="0" err="1" smtClean="0">
                          <a:solidFill>
                            <a:schemeClr val="tx1"/>
                          </a:solidFill>
                          <a:latin typeface="Century Gothic" pitchFamily="34" charset="0"/>
                          <a:ea typeface="+mn-ea"/>
                          <a:cs typeface="+mn-cs"/>
                        </a:rPr>
                        <a:t>Kompetisi</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Riset</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Kreatif</a:t>
                      </a:r>
                      <a:r>
                        <a:rPr lang="id-ID" sz="2000" kern="1200" dirty="0" smtClean="0">
                          <a:solidFill>
                            <a:schemeClr val="tx1"/>
                          </a:solidFill>
                          <a:latin typeface="Century Gothic" pitchFamily="34" charset="0"/>
                          <a:ea typeface="+mn-ea"/>
                          <a:cs typeface="+mn-cs"/>
                        </a:rPr>
                        <a:t> untuk </a:t>
                      </a:r>
                      <a:r>
                        <a:rPr lang="en-AU" sz="2000" kern="1200" dirty="0" err="1" smtClean="0">
                          <a:solidFill>
                            <a:schemeClr val="tx1"/>
                          </a:solidFill>
                          <a:latin typeface="Century Gothic" pitchFamily="34" charset="0"/>
                          <a:ea typeface="+mn-ea"/>
                          <a:cs typeface="+mn-cs"/>
                        </a:rPr>
                        <a:t>Percepatan</a:t>
                      </a:r>
                      <a:r>
                        <a:rPr lang="en-AU" sz="2000" kern="1200" dirty="0" smtClean="0">
                          <a:solidFill>
                            <a:schemeClr val="tx1"/>
                          </a:solidFill>
                          <a:latin typeface="Century Gothic" pitchFamily="34" charset="0"/>
                          <a:ea typeface="+mn-ea"/>
                          <a:cs typeface="+mn-cs"/>
                        </a:rPr>
                        <a:t> P</a:t>
                      </a:r>
                      <a:r>
                        <a:rPr lang="id-ID" sz="2000" kern="1200" dirty="0" smtClean="0">
                          <a:solidFill>
                            <a:schemeClr val="tx1"/>
                          </a:solidFill>
                          <a:latin typeface="Century Gothic" pitchFamily="34" charset="0"/>
                          <a:ea typeface="+mn-ea"/>
                          <a:cs typeface="+mn-cs"/>
                        </a:rPr>
                        <a:t>embangunan </a:t>
                      </a:r>
                      <a:r>
                        <a:rPr lang="en-US" sz="2000" kern="1200" dirty="0" err="1" smtClean="0">
                          <a:solidFill>
                            <a:schemeClr val="tx1"/>
                          </a:solidFill>
                          <a:latin typeface="Century Gothic" pitchFamily="34" charset="0"/>
                          <a:ea typeface="+mn-ea"/>
                          <a:cs typeface="+mn-cs"/>
                        </a:rPr>
                        <a:t>Jawa</a:t>
                      </a:r>
                      <a:r>
                        <a:rPr lang="en-US" sz="2000" kern="1200" dirty="0" smtClean="0">
                          <a:solidFill>
                            <a:schemeClr val="tx1"/>
                          </a:solidFill>
                          <a:latin typeface="Century Gothic" pitchFamily="34" charset="0"/>
                          <a:ea typeface="+mn-ea"/>
                          <a:cs typeface="+mn-cs"/>
                        </a:rPr>
                        <a:t> Barat</a:t>
                      </a:r>
                      <a:r>
                        <a:rPr lang="id-ID" sz="2000" kern="1200" dirty="0" smtClean="0">
                          <a:solidFill>
                            <a:schemeClr val="tx1"/>
                          </a:solidFill>
                          <a:latin typeface="Century Gothic" pitchFamily="34" charset="0"/>
                          <a:ea typeface="+mn-ea"/>
                          <a:cs typeface="+mn-cs"/>
                        </a:rPr>
                        <a:t>,</a:t>
                      </a:r>
                      <a:endParaRPr lang="id-ID" sz="2000" dirty="0">
                        <a:solidFill>
                          <a:schemeClr val="tx1"/>
                        </a:solidFill>
                        <a:latin typeface="Century Gothic" pitchFamily="34" charset="0"/>
                      </a:endParaRPr>
                    </a:p>
                  </a:txBody>
                  <a:tcPr marT="45710" marB="45710">
                    <a:noFill/>
                  </a:tcPr>
                </a:tc>
              </a:tr>
              <a:tr h="700988">
                <a:tc>
                  <a:txBody>
                    <a:bodyPr/>
                    <a:lstStyle/>
                    <a:p>
                      <a:pPr algn="ctr"/>
                      <a:r>
                        <a:rPr lang="id-ID" sz="2000" dirty="0" smtClean="0">
                          <a:solidFill>
                            <a:schemeClr val="tx1"/>
                          </a:solidFill>
                          <a:latin typeface="Century Gothic" pitchFamily="34" charset="0"/>
                        </a:rPr>
                        <a:t>6</a:t>
                      </a:r>
                      <a:endParaRPr lang="id-ID" sz="2000" dirty="0">
                        <a:solidFill>
                          <a:schemeClr val="tx1"/>
                        </a:solidFill>
                        <a:latin typeface="Century Gothic" pitchFamily="34" charset="0"/>
                      </a:endParaRPr>
                    </a:p>
                  </a:txBody>
                  <a:tcPr marT="45710" marB="45710">
                    <a:noFill/>
                  </a:tcPr>
                </a:tc>
                <a:tc>
                  <a:txBody>
                    <a:bodyPr/>
                    <a:lstStyle/>
                    <a:p>
                      <a:r>
                        <a:rPr lang="en-US" sz="2000" kern="1200" dirty="0" smtClean="0">
                          <a:solidFill>
                            <a:schemeClr val="tx1"/>
                          </a:solidFill>
                          <a:latin typeface="Century Gothic" pitchFamily="34" charset="0"/>
                          <a:ea typeface="+mn-ea"/>
                          <a:cs typeface="+mn-cs"/>
                        </a:rPr>
                        <a:t>Focus  </a:t>
                      </a:r>
                      <a:r>
                        <a:rPr lang="en-US" sz="2000" kern="1200" dirty="0" err="1" smtClean="0">
                          <a:solidFill>
                            <a:schemeClr val="tx1"/>
                          </a:solidFill>
                          <a:latin typeface="Century Gothic" pitchFamily="34" charset="0"/>
                          <a:ea typeface="+mn-ea"/>
                          <a:cs typeface="+mn-cs"/>
                        </a:rPr>
                        <a:t>Grup</a:t>
                      </a:r>
                      <a:r>
                        <a:rPr lang="en-US" sz="2000" kern="1200" dirty="0" smtClean="0">
                          <a:solidFill>
                            <a:schemeClr val="tx1"/>
                          </a:solidFill>
                          <a:latin typeface="Century Gothic" pitchFamily="34" charset="0"/>
                          <a:ea typeface="+mn-ea"/>
                          <a:cs typeface="+mn-cs"/>
                        </a:rPr>
                        <a:t> Discussion (FGD) </a:t>
                      </a:r>
                      <a:r>
                        <a:rPr lang="en-US" sz="2000" kern="1200" dirty="0" err="1" smtClean="0">
                          <a:solidFill>
                            <a:schemeClr val="tx1"/>
                          </a:solidFill>
                          <a:latin typeface="Century Gothic" pitchFamily="34" charset="0"/>
                          <a:ea typeface="+mn-ea"/>
                          <a:cs typeface="+mn-cs"/>
                        </a:rPr>
                        <a:t>Pengembangan</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Riset</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Kreatif</a:t>
                      </a:r>
                      <a:r>
                        <a:rPr lang="en-US" sz="2000" kern="1200" dirty="0" smtClean="0">
                          <a:solidFill>
                            <a:schemeClr val="tx1"/>
                          </a:solidFill>
                          <a:latin typeface="Century Gothic" pitchFamily="34" charset="0"/>
                          <a:ea typeface="+mn-ea"/>
                          <a:cs typeface="+mn-cs"/>
                        </a:rPr>
                        <a:t> </a:t>
                      </a:r>
                      <a:r>
                        <a:rPr lang="en-US" sz="2000" kern="1200" dirty="0" err="1" smtClean="0">
                          <a:solidFill>
                            <a:schemeClr val="tx1"/>
                          </a:solidFill>
                          <a:latin typeface="Century Gothic" pitchFamily="34" charset="0"/>
                          <a:ea typeface="+mn-ea"/>
                          <a:cs typeface="+mn-cs"/>
                        </a:rPr>
                        <a:t>Jawa</a:t>
                      </a:r>
                      <a:r>
                        <a:rPr lang="en-US" sz="2000" kern="1200" dirty="0" smtClean="0">
                          <a:solidFill>
                            <a:schemeClr val="tx1"/>
                          </a:solidFill>
                          <a:latin typeface="Century Gothic" pitchFamily="34" charset="0"/>
                          <a:ea typeface="+mn-ea"/>
                          <a:cs typeface="+mn-cs"/>
                        </a:rPr>
                        <a:t> Barat</a:t>
                      </a:r>
                      <a:r>
                        <a:rPr lang="id-ID" sz="2000" kern="1200" dirty="0" smtClean="0">
                          <a:solidFill>
                            <a:schemeClr val="tx1"/>
                          </a:solidFill>
                          <a:latin typeface="Century Gothic" pitchFamily="34" charset="0"/>
                          <a:ea typeface="+mn-ea"/>
                          <a:cs typeface="+mn-cs"/>
                        </a:rPr>
                        <a:t>,</a:t>
                      </a:r>
                      <a:endParaRPr lang="id-ID" sz="2000" dirty="0">
                        <a:solidFill>
                          <a:schemeClr val="tx1"/>
                        </a:solidFill>
                        <a:latin typeface="Century Gothic" pitchFamily="34" charset="0"/>
                      </a:endParaRPr>
                    </a:p>
                  </a:txBody>
                  <a:tcPr marT="45710" marB="45710">
                    <a:noFill/>
                  </a:tcPr>
                </a:tc>
              </a:tr>
            </a:tbl>
          </a:graphicData>
        </a:graphic>
      </p:graphicFrame>
      <p:pic>
        <p:nvPicPr>
          <p:cNvPr id="5" name="Picture 4" descr="Gedung-sate.jpg"/>
          <p:cNvPicPr>
            <a:picLocks noChangeAspect="1"/>
          </p:cNvPicPr>
          <p:nvPr/>
        </p:nvPicPr>
        <p:blipFill>
          <a:blip r:embed="rId2" cstate="print"/>
          <a:srcRect l="17513" t="8889" b="35556"/>
          <a:stretch>
            <a:fillRect/>
          </a:stretch>
        </p:blipFill>
        <p:spPr>
          <a:xfrm>
            <a:off x="-533400" y="-457200"/>
            <a:ext cx="1950824" cy="2590800"/>
          </a:xfrm>
          <a:prstGeom prst="rect">
            <a:avLst/>
          </a:prstGeom>
          <a:ln>
            <a:noFill/>
          </a:ln>
          <a:effectLst>
            <a:softEdge rad="635000"/>
          </a:effectLst>
        </p:spPr>
      </p:pic>
      <p:sp>
        <p:nvSpPr>
          <p:cNvPr id="8222" name="TextBox 6"/>
          <p:cNvSpPr txBox="1">
            <a:spLocks noChangeArrowheads="1"/>
          </p:cNvSpPr>
          <p:nvPr/>
        </p:nvSpPr>
        <p:spPr bwMode="auto">
          <a:xfrm>
            <a:off x="4581525" y="6380163"/>
            <a:ext cx="45577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500" i="1">
                <a:solidFill>
                  <a:srgbClr val="FF0000"/>
                </a:solidFill>
                <a:latin typeface="Brush Script MT" pitchFamily="66" charset="0"/>
              </a:rPr>
              <a:t>creative research for west java development</a:t>
            </a:r>
          </a:p>
        </p:txBody>
      </p:sp>
      <p:sp>
        <p:nvSpPr>
          <p:cNvPr id="8223" name="Slide Number Placeholder 10"/>
          <p:cNvSpPr>
            <a:spLocks noGrp="1"/>
          </p:cNvSpPr>
          <p:nvPr>
            <p:ph type="sldNum" sz="quarter" idx="12"/>
          </p:nvPr>
        </p:nvSpPr>
        <p:spPr bwMode="auto">
          <a:xfrm>
            <a:off x="7010400" y="5715000"/>
            <a:ext cx="2133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ltLang="en-US" b="1" smtClean="0">
                <a:latin typeface="Century Gothic" pitchFamily="34" charset="0"/>
              </a:rPr>
              <a:t>5</a:t>
            </a:r>
            <a:endParaRPr lang="en-GB" altLang="en-US" b="1" smtClean="0">
              <a:latin typeface="Century Gothic" pitchFamily="34" charset="0"/>
            </a:endParaRPr>
          </a:p>
        </p:txBody>
      </p:sp>
    </p:spTree>
    <p:extLst>
      <p:ext uri="{BB962C8B-B14F-4D97-AF65-F5344CB8AC3E}">
        <p14:creationId xmlns:p14="http://schemas.microsoft.com/office/powerpoint/2010/main" val="350523728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6"/>
          <p:cNvGrpSpPr>
            <a:grpSpLocks/>
          </p:cNvGrpSpPr>
          <p:nvPr/>
        </p:nvGrpSpPr>
        <p:grpSpPr bwMode="auto">
          <a:xfrm>
            <a:off x="-863600" y="-638175"/>
            <a:ext cx="9855200" cy="7650163"/>
            <a:chOff x="-863302" y="-638105"/>
            <a:chExt cx="9854902" cy="7649993"/>
          </a:xfrm>
        </p:grpSpPr>
        <p:sp>
          <p:nvSpPr>
            <p:cNvPr id="18" name="Rectangle 17"/>
            <p:cNvSpPr/>
            <p:nvPr/>
          </p:nvSpPr>
          <p:spPr bwMode="auto">
            <a:xfrm>
              <a:off x="244739" y="4241762"/>
              <a:ext cx="7965834" cy="2474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 name="Rectangle 1"/>
            <p:cNvSpPr/>
            <p:nvPr/>
          </p:nvSpPr>
          <p:spPr bwMode="auto">
            <a:xfrm>
              <a:off x="244739" y="508045"/>
              <a:ext cx="7965834" cy="182875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4" name="Straight Connector 3"/>
            <p:cNvCxnSpPr/>
            <p:nvPr/>
          </p:nvCxnSpPr>
          <p:spPr bwMode="auto">
            <a:xfrm>
              <a:off x="819397" y="508045"/>
              <a:ext cx="0" cy="1828759"/>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226" name="TextBox 5"/>
            <p:cNvSpPr txBox="1">
              <a:spLocks noChangeArrowheads="1"/>
            </p:cNvSpPr>
            <p:nvPr/>
          </p:nvSpPr>
          <p:spPr bwMode="auto">
            <a:xfrm rot="-5400000">
              <a:off x="-308040" y="1186986"/>
              <a:ext cx="1666023" cy="30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1400" b="1"/>
                <a:t>TRANSFORMASI</a:t>
              </a:r>
              <a:endParaRPr lang="id-ID" sz="1600" b="1"/>
            </a:p>
          </p:txBody>
        </p:sp>
        <p:sp>
          <p:nvSpPr>
            <p:cNvPr id="9" name="Rectangle 8"/>
            <p:cNvSpPr/>
            <p:nvPr/>
          </p:nvSpPr>
          <p:spPr bwMode="auto">
            <a:xfrm>
              <a:off x="244739" y="2336804"/>
              <a:ext cx="7965834" cy="190495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13" name="Straight Connector 12"/>
            <p:cNvCxnSpPr/>
            <p:nvPr/>
          </p:nvCxnSpPr>
          <p:spPr bwMode="auto">
            <a:xfrm flipH="1">
              <a:off x="801936" y="4241762"/>
              <a:ext cx="7937" cy="247485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flipH="1">
              <a:off x="809872" y="2336804"/>
              <a:ext cx="9525" cy="190495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230" name="TextBox 15"/>
            <p:cNvSpPr txBox="1">
              <a:spLocks noChangeArrowheads="1"/>
            </p:cNvSpPr>
            <p:nvPr/>
          </p:nvSpPr>
          <p:spPr bwMode="auto">
            <a:xfrm rot="-5400000">
              <a:off x="-319310" y="3038020"/>
              <a:ext cx="1688564" cy="30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400" b="1"/>
                <a:t>BASIC ACTIVITY</a:t>
              </a:r>
            </a:p>
          </p:txBody>
        </p:sp>
        <p:sp>
          <p:nvSpPr>
            <p:cNvPr id="17" name="TextBox 16"/>
            <p:cNvSpPr txBox="1"/>
            <p:nvPr/>
          </p:nvSpPr>
          <p:spPr bwMode="auto">
            <a:xfrm>
              <a:off x="814635" y="2347917"/>
              <a:ext cx="7257831" cy="2600267"/>
            </a:xfrm>
            <a:prstGeom prst="rect">
              <a:avLst/>
            </a:prstGeom>
            <a:noFill/>
          </p:spPr>
          <p:txBody>
            <a:bodyPr>
              <a:spAutoFit/>
            </a:bodyPr>
            <a:lstStyle/>
            <a:p>
              <a:pPr marL="342900" indent="-342900">
                <a:buFont typeface="+mj-lt"/>
                <a:buAutoNum type="arabicPeriod"/>
                <a:defRPr/>
              </a:pPr>
              <a:r>
                <a:rPr lang="id-ID" sz="1600" dirty="0"/>
                <a:t>Penyebarluasan hasil-hasil penelitian (2 keg.) (b.1, b.11)</a:t>
              </a:r>
            </a:p>
            <a:p>
              <a:pPr marL="342900" indent="-342900">
                <a:buFont typeface="+mj-lt"/>
                <a:buAutoNum type="arabicPeriod"/>
                <a:defRPr/>
              </a:pPr>
              <a:r>
                <a:rPr lang="id-ID" sz="1600" dirty="0"/>
                <a:t>Peningkatan kualitas penelitian BP3Iptek (2 keg.) (b.2, b.6)</a:t>
              </a:r>
            </a:p>
            <a:p>
              <a:pPr marL="342900" indent="-342900">
                <a:buFont typeface="+mj-lt"/>
                <a:buAutoNum type="arabicPeriod"/>
                <a:defRPr/>
              </a:pPr>
              <a:r>
                <a:rPr lang="id-ID" sz="1600" dirty="0"/>
                <a:t>Analisis Kebijakan Iptek untuk pembangunan Jawa Barat dan pengembangan inovasi daerah (5 keg.) (b.3, b.4, b5,b.8, b.10)</a:t>
              </a:r>
            </a:p>
            <a:p>
              <a:pPr marL="342900" indent="-342900">
                <a:buFont typeface="+mj-lt"/>
                <a:buAutoNum type="arabicPeriod"/>
                <a:defRPr/>
              </a:pPr>
              <a:r>
                <a:rPr lang="id-ID" sz="1600" dirty="0"/>
                <a:t>Pengembangan kemitraan dan kolaborasi  riset untuk pembangunan Jawa Barat (1 keg) (b.7)</a:t>
              </a:r>
            </a:p>
            <a:p>
              <a:pPr marL="342900" indent="-342900">
                <a:buFont typeface="+mj-lt"/>
                <a:buAutoNum type="arabicPeriod"/>
                <a:defRPr/>
              </a:pPr>
              <a:r>
                <a:rPr lang="id-ID" sz="1600" dirty="0"/>
                <a:t>Penelitian terapan untuk solusi permasalahan Jawa Barat ( 1 keg.) (b.9)</a:t>
              </a:r>
              <a:endParaRPr lang="en-AU" sz="1600" dirty="0"/>
            </a:p>
            <a:p>
              <a:pPr marL="342900" indent="-342900">
                <a:buFont typeface="+mj-lt"/>
                <a:buAutoNum type="arabicPeriod"/>
                <a:defRPr/>
              </a:pPr>
              <a:endParaRPr lang="en-AU" sz="1100" dirty="0"/>
            </a:p>
            <a:p>
              <a:pPr marL="342900" indent="-342900">
                <a:buFont typeface="+mj-lt"/>
                <a:buAutoNum type="arabicPeriod"/>
                <a:defRPr/>
              </a:pPr>
              <a:endParaRPr lang="id-ID" sz="1100" dirty="0"/>
            </a:p>
            <a:p>
              <a:pPr marL="342900" indent="-342900">
                <a:buFont typeface="+mj-lt"/>
                <a:buAutoNum type="arabicPeriod"/>
                <a:defRPr/>
              </a:pPr>
              <a:endParaRPr lang="id-ID" sz="1100" dirty="0"/>
            </a:p>
            <a:p>
              <a:pPr marL="85725" indent="-85725">
                <a:buFont typeface="Arial" panose="020B0604020202020204" pitchFamily="34" charset="0"/>
                <a:buChar char="•"/>
                <a:defRPr/>
              </a:pPr>
              <a:endParaRPr lang="id-ID" dirty="0"/>
            </a:p>
          </p:txBody>
        </p:sp>
        <p:sp>
          <p:nvSpPr>
            <p:cNvPr id="9232" name="TextBox 19"/>
            <p:cNvSpPr txBox="1">
              <a:spLocks noChangeArrowheads="1"/>
            </p:cNvSpPr>
            <p:nvPr/>
          </p:nvSpPr>
          <p:spPr bwMode="auto">
            <a:xfrm rot="-5400000">
              <a:off x="-308039" y="5269492"/>
              <a:ext cx="1666023" cy="30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400" b="1"/>
                <a:t>BASIC OFFICE</a:t>
              </a:r>
            </a:p>
          </p:txBody>
        </p:sp>
        <p:sp>
          <p:nvSpPr>
            <p:cNvPr id="21" name="TextBox 20"/>
            <p:cNvSpPr txBox="1"/>
            <p:nvPr/>
          </p:nvSpPr>
          <p:spPr bwMode="auto">
            <a:xfrm>
              <a:off x="801936" y="4241762"/>
              <a:ext cx="7059399" cy="2739964"/>
            </a:xfrm>
            <a:prstGeom prst="rect">
              <a:avLst/>
            </a:prstGeom>
            <a:noFill/>
          </p:spPr>
          <p:txBody>
            <a:bodyPr>
              <a:spAutoFit/>
            </a:bodyPr>
            <a:lstStyle/>
            <a:p>
              <a:pPr marL="342900" indent="-342900">
                <a:buFont typeface="+mj-lt"/>
                <a:buAutoNum type="arabicPeriod"/>
                <a:defRPr/>
              </a:pPr>
              <a:r>
                <a:rPr lang="id-ID" sz="1400" dirty="0"/>
                <a:t>Gaji dan Tunjangan</a:t>
              </a:r>
            </a:p>
            <a:p>
              <a:pPr marL="342900" indent="-342900">
                <a:buFont typeface="+mj-lt"/>
                <a:buAutoNum type="arabicPeriod"/>
                <a:defRPr/>
              </a:pPr>
              <a:r>
                <a:rPr lang="id-ID" sz="1400" dirty="0"/>
                <a:t>Peningkatan Kesejahteraan aparatur</a:t>
              </a:r>
            </a:p>
            <a:p>
              <a:pPr marL="342900" indent="-342900">
                <a:buFont typeface="+mj-lt"/>
                <a:buAutoNum type="arabicPeriod"/>
                <a:defRPr/>
              </a:pPr>
              <a:r>
                <a:rPr lang="es-ES" sz="1400" dirty="0" err="1"/>
                <a:t>Peningkatan</a:t>
              </a:r>
              <a:r>
                <a:rPr lang="es-ES" sz="1400" dirty="0"/>
                <a:t> </a:t>
              </a:r>
              <a:r>
                <a:rPr lang="es-ES" sz="1400" dirty="0" err="1"/>
                <a:t>kapasitas</a:t>
              </a:r>
              <a:r>
                <a:rPr lang="es-ES" sz="1400" dirty="0"/>
                <a:t> dan </a:t>
              </a:r>
              <a:r>
                <a:rPr lang="es-ES" sz="1400" dirty="0" err="1"/>
                <a:t>kualitas</a:t>
              </a:r>
              <a:r>
                <a:rPr lang="es-ES" sz="1400" dirty="0"/>
                <a:t> </a:t>
              </a:r>
              <a:r>
                <a:rPr lang="es-ES" sz="1400" dirty="0" err="1"/>
                <a:t>aparatur</a:t>
              </a:r>
              <a:endParaRPr lang="id-ID" sz="1400" dirty="0"/>
            </a:p>
            <a:p>
              <a:pPr marL="342900" indent="-342900">
                <a:buFont typeface="+mj-lt"/>
                <a:buAutoNum type="arabicPeriod"/>
                <a:defRPr/>
              </a:pPr>
              <a:r>
                <a:rPr lang="id-ID" sz="1400" dirty="0"/>
                <a:t>Administrasi Perkantoran</a:t>
              </a:r>
            </a:p>
            <a:p>
              <a:pPr marL="342900" indent="-342900">
                <a:buFont typeface="+mj-lt"/>
                <a:buAutoNum type="arabicPeriod"/>
                <a:defRPr/>
              </a:pPr>
              <a:r>
                <a:rPr lang="id-ID" sz="1400" dirty="0"/>
                <a:t>Peningkatan dan Pengadaan Sarana Prasarana Aparatur</a:t>
              </a:r>
            </a:p>
            <a:p>
              <a:pPr marL="342900" indent="-342900">
                <a:buFont typeface="+mj-lt"/>
                <a:buAutoNum type="arabicPeriod"/>
                <a:defRPr/>
              </a:pPr>
              <a:r>
                <a:rPr lang="id-ID" sz="1400" dirty="0"/>
                <a:t>Pemeliharaan Sarana dan Prasarana</a:t>
              </a:r>
            </a:p>
            <a:p>
              <a:pPr marL="342900" indent="-342900">
                <a:buFont typeface="+mj-lt"/>
                <a:buAutoNum type="arabicPeriod"/>
                <a:defRPr/>
              </a:pPr>
              <a:r>
                <a:rPr lang="es-ES" sz="1400" dirty="0" err="1"/>
                <a:t>Pengendalian</a:t>
              </a:r>
              <a:r>
                <a:rPr lang="es-ES" sz="1400" dirty="0"/>
                <a:t>, </a:t>
              </a:r>
              <a:r>
                <a:rPr lang="es-ES" sz="1400" dirty="0" err="1"/>
                <a:t>Evaluasi</a:t>
              </a:r>
              <a:r>
                <a:rPr lang="es-ES" sz="1400" dirty="0"/>
                <a:t> dan </a:t>
              </a:r>
              <a:r>
                <a:rPr lang="es-ES" sz="1400" dirty="0" err="1"/>
                <a:t>pelaporan</a:t>
              </a:r>
              <a:r>
                <a:rPr lang="es-ES" sz="1400" dirty="0"/>
                <a:t> </a:t>
              </a:r>
              <a:r>
                <a:rPr lang="es-ES" sz="1400" dirty="0" err="1"/>
                <a:t>Internal</a:t>
              </a:r>
              <a:endParaRPr lang="id-ID" sz="1400" dirty="0"/>
            </a:p>
            <a:p>
              <a:pPr marL="342900" indent="-342900">
                <a:buFont typeface="+mj-lt"/>
                <a:buAutoNum type="arabicPeriod"/>
                <a:defRPr/>
              </a:pPr>
              <a:r>
                <a:rPr lang="id-ID" sz="1400" dirty="0"/>
                <a:t>Penyusunan Perencanaan tahunan  BP3Iptek</a:t>
              </a:r>
            </a:p>
            <a:p>
              <a:pPr marL="342900" indent="-342900">
                <a:buFont typeface="+mj-lt"/>
                <a:buAutoNum type="arabicPeriod"/>
                <a:defRPr/>
              </a:pPr>
              <a:r>
                <a:rPr lang="id-ID" sz="1400" dirty="0"/>
                <a:t>Pengelolaan sistem, pengelolaan data dan </a:t>
              </a:r>
              <a:r>
                <a:rPr lang="id-ID" sz="1400" dirty="0" err="1"/>
                <a:t>web</a:t>
              </a:r>
              <a:r>
                <a:rPr lang="id-ID" sz="1400" dirty="0"/>
                <a:t> BP3IPTEK</a:t>
              </a:r>
            </a:p>
            <a:p>
              <a:pPr marL="342900" indent="-342900">
                <a:buFont typeface="+mj-lt"/>
                <a:buAutoNum type="arabicPeriod"/>
                <a:defRPr/>
              </a:pPr>
              <a:r>
                <a:rPr lang="id-ID" sz="1400" dirty="0"/>
                <a:t>Penyusunan DED Gedung BP3Iptek dan analisis perencanaan pembangunan gedung BP3Iptek</a:t>
              </a:r>
            </a:p>
            <a:p>
              <a:pPr marL="85725" indent="-85725" algn="ctr">
                <a:buFont typeface="Arial" panose="020B0604020202020204" pitchFamily="34" charset="0"/>
                <a:buChar char="•"/>
                <a:defRPr/>
              </a:pPr>
              <a:endParaRPr lang="id-ID" dirty="0"/>
            </a:p>
          </p:txBody>
        </p:sp>
        <p:sp>
          <p:nvSpPr>
            <p:cNvPr id="9234" name="TextBox 21"/>
            <p:cNvSpPr txBox="1">
              <a:spLocks noChangeArrowheads="1"/>
            </p:cNvSpPr>
            <p:nvPr/>
          </p:nvSpPr>
          <p:spPr bwMode="auto">
            <a:xfrm>
              <a:off x="990842" y="-33338"/>
              <a:ext cx="673869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2400" b="1"/>
                <a:t>Rencana Kegiatan BP3Iptek TAHUN 2016 </a:t>
              </a:r>
            </a:p>
          </p:txBody>
        </p:sp>
        <p:sp>
          <p:nvSpPr>
            <p:cNvPr id="24" name="Rectangle 23"/>
            <p:cNvSpPr/>
            <p:nvPr/>
          </p:nvSpPr>
          <p:spPr>
            <a:xfrm>
              <a:off x="8210574" y="508045"/>
              <a:ext cx="323840" cy="18287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6" name="Rectangle 25"/>
            <p:cNvSpPr/>
            <p:nvPr/>
          </p:nvSpPr>
          <p:spPr>
            <a:xfrm>
              <a:off x="8210574" y="2336804"/>
              <a:ext cx="323840" cy="190495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7" name="Rectangle 26"/>
            <p:cNvSpPr/>
            <p:nvPr/>
          </p:nvSpPr>
          <p:spPr>
            <a:xfrm>
              <a:off x="8210574" y="4241762"/>
              <a:ext cx="323840" cy="24732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238" name="TextBox 27"/>
            <p:cNvSpPr txBox="1">
              <a:spLocks noChangeArrowheads="1"/>
            </p:cNvSpPr>
            <p:nvPr/>
          </p:nvSpPr>
          <p:spPr bwMode="auto">
            <a:xfrm rot="5400000">
              <a:off x="7509669" y="1267619"/>
              <a:ext cx="1681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1400" b="1"/>
                <a:t>Rp.</a:t>
              </a:r>
              <a:r>
                <a:rPr lang="en-AU" sz="1400" b="1"/>
                <a:t>9</a:t>
              </a:r>
              <a:r>
                <a:rPr lang="id-ID" sz="1400" b="1"/>
                <a:t>.000.000.000,-</a:t>
              </a:r>
            </a:p>
          </p:txBody>
        </p:sp>
        <p:sp>
          <p:nvSpPr>
            <p:cNvPr id="9239" name="TextBox 28"/>
            <p:cNvSpPr txBox="1">
              <a:spLocks noChangeArrowheads="1"/>
            </p:cNvSpPr>
            <p:nvPr/>
          </p:nvSpPr>
          <p:spPr bwMode="auto">
            <a:xfrm rot="5400000">
              <a:off x="7523163" y="3063875"/>
              <a:ext cx="1682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1400" b="1"/>
                <a:t>Rp.14.800.000.000,-</a:t>
              </a:r>
            </a:p>
          </p:txBody>
        </p:sp>
        <p:sp>
          <p:nvSpPr>
            <p:cNvPr id="9240" name="TextBox 29"/>
            <p:cNvSpPr txBox="1">
              <a:spLocks noChangeArrowheads="1"/>
            </p:cNvSpPr>
            <p:nvPr/>
          </p:nvSpPr>
          <p:spPr bwMode="auto">
            <a:xfrm rot="5400000">
              <a:off x="7539038" y="5283200"/>
              <a:ext cx="1682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1400" b="1"/>
                <a:t>Rp.9.</a:t>
              </a:r>
              <a:r>
                <a:rPr lang="en-AU" sz="1400" b="1"/>
                <a:t>90</a:t>
              </a:r>
              <a:r>
                <a:rPr lang="id-ID" sz="1400" b="1"/>
                <a:t>0.000.000,-</a:t>
              </a:r>
            </a:p>
          </p:txBody>
        </p:sp>
        <p:sp>
          <p:nvSpPr>
            <p:cNvPr id="31" name="Rectangle 30"/>
            <p:cNvSpPr/>
            <p:nvPr/>
          </p:nvSpPr>
          <p:spPr>
            <a:xfrm>
              <a:off x="8534414" y="508045"/>
              <a:ext cx="457186" cy="620698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242" name="TextBox 31"/>
            <p:cNvSpPr txBox="1">
              <a:spLocks noChangeArrowheads="1"/>
            </p:cNvSpPr>
            <p:nvPr/>
          </p:nvSpPr>
          <p:spPr bwMode="auto">
            <a:xfrm rot="5400000">
              <a:off x="7283450" y="3735388"/>
              <a:ext cx="297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2000" b="1"/>
                <a:t>Rp. </a:t>
              </a:r>
              <a:r>
                <a:rPr lang="en-AU" sz="2000" b="1"/>
                <a:t>33</a:t>
              </a:r>
              <a:r>
                <a:rPr lang="id-ID" sz="2000" b="1"/>
                <a:t>.</a:t>
              </a:r>
              <a:r>
                <a:rPr lang="en-AU" sz="2000" b="1"/>
                <a:t>700.</a:t>
              </a:r>
              <a:r>
                <a:rPr lang="id-ID" sz="2000" b="1"/>
                <a:t>000.000</a:t>
              </a:r>
              <a:r>
                <a:rPr lang="id-ID" sz="1400" b="1"/>
                <a:t>,-</a:t>
              </a:r>
            </a:p>
          </p:txBody>
        </p:sp>
        <p:pic>
          <p:nvPicPr>
            <p:cNvPr id="33" name="Picture 32" descr="Gedung-sate.jpg"/>
            <p:cNvPicPr>
              <a:picLocks noChangeAspect="1"/>
            </p:cNvPicPr>
            <p:nvPr/>
          </p:nvPicPr>
          <p:blipFill>
            <a:blip r:embed="rId2" cstate="print"/>
            <a:srcRect l="17513" t="8889" b="35556"/>
            <a:stretch>
              <a:fillRect/>
            </a:stretch>
          </p:blipFill>
          <p:spPr>
            <a:xfrm>
              <a:off x="-863302" y="-638105"/>
              <a:ext cx="2214546" cy="2133600"/>
            </a:xfrm>
            <a:prstGeom prst="rect">
              <a:avLst/>
            </a:prstGeom>
            <a:ln>
              <a:noFill/>
            </a:ln>
            <a:effectLst>
              <a:softEdge rad="635000"/>
            </a:effectLst>
          </p:spPr>
        </p:pic>
        <p:sp>
          <p:nvSpPr>
            <p:cNvPr id="9244" name="TextBox 6"/>
            <p:cNvSpPr txBox="1">
              <a:spLocks noChangeArrowheads="1"/>
            </p:cNvSpPr>
            <p:nvPr/>
          </p:nvSpPr>
          <p:spPr bwMode="auto">
            <a:xfrm>
              <a:off x="6009180" y="6673334"/>
              <a:ext cx="2982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i="1">
                  <a:solidFill>
                    <a:srgbClr val="FF0000"/>
                  </a:solidFill>
                  <a:latin typeface="Brush Script MT" pitchFamily="66" charset="0"/>
                </a:rPr>
                <a:t>creative research for west java development</a:t>
              </a:r>
            </a:p>
          </p:txBody>
        </p:sp>
        <p:sp>
          <p:nvSpPr>
            <p:cNvPr id="35" name="Rectangle 34"/>
            <p:cNvSpPr/>
            <p:nvPr/>
          </p:nvSpPr>
          <p:spPr>
            <a:xfrm>
              <a:off x="1265608" y="685799"/>
              <a:ext cx="1262910" cy="1488225"/>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id-ID" sz="1400" b="1" dirty="0">
                  <a:solidFill>
                    <a:schemeClr val="tx1"/>
                  </a:solidFill>
                </a:rPr>
                <a:t>Kompetisi riset kreatif untuk percep</a:t>
              </a:r>
              <a:r>
                <a:rPr lang="en-AU" sz="1400" b="1" dirty="0">
                  <a:solidFill>
                    <a:schemeClr val="tx1"/>
                  </a:solidFill>
                </a:rPr>
                <a:t>a</a:t>
              </a:r>
              <a:r>
                <a:rPr lang="id-ID" sz="1400" b="1" dirty="0">
                  <a:solidFill>
                    <a:schemeClr val="tx1"/>
                  </a:solidFill>
                </a:rPr>
                <a:t>tan pembangunan Jawa Barat</a:t>
              </a:r>
            </a:p>
          </p:txBody>
        </p:sp>
        <p:sp>
          <p:nvSpPr>
            <p:cNvPr id="36" name="Rectangle 35"/>
            <p:cNvSpPr/>
            <p:nvPr/>
          </p:nvSpPr>
          <p:spPr>
            <a:xfrm>
              <a:off x="6444505" y="685800"/>
              <a:ext cx="1262910" cy="1488224"/>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id-ID" sz="1400" b="1" dirty="0">
                  <a:solidFill>
                    <a:schemeClr val="tx1"/>
                  </a:solidFill>
                </a:rPr>
                <a:t>Kajian komprehensif kegiatan monumental Jawa Barat</a:t>
              </a:r>
              <a:endParaRPr lang="id-ID" sz="1050" b="1" dirty="0">
                <a:solidFill>
                  <a:schemeClr val="tx1"/>
                </a:solidFill>
              </a:endParaRPr>
            </a:p>
          </p:txBody>
        </p:sp>
        <p:sp>
          <p:nvSpPr>
            <p:cNvPr id="38" name="Rectangle 37"/>
            <p:cNvSpPr/>
            <p:nvPr/>
          </p:nvSpPr>
          <p:spPr>
            <a:xfrm>
              <a:off x="4813300" y="685800"/>
              <a:ext cx="1262910" cy="1488224"/>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600"/>
                </a:spcBef>
                <a:spcAft>
                  <a:spcPts val="0"/>
                </a:spcAft>
                <a:defRPr/>
              </a:pPr>
              <a:r>
                <a:rPr lang="id-ID" sz="1400" b="1" dirty="0">
                  <a:solidFill>
                    <a:schemeClr val="tx1"/>
                  </a:solidFill>
                </a:rPr>
                <a:t>Pembangunan teknopark berbasis agro</a:t>
              </a:r>
              <a:endParaRPr lang="sv-SE" sz="1400" b="1" dirty="0">
                <a:solidFill>
                  <a:schemeClr val="tx1"/>
                </a:solidFill>
                <a:latin typeface="Times New Roman" pitchFamily="18" charset="0"/>
                <a:cs typeface="Times New Roman" pitchFamily="18" charset="0"/>
              </a:endParaRPr>
            </a:p>
          </p:txBody>
        </p:sp>
        <p:sp>
          <p:nvSpPr>
            <p:cNvPr id="39" name="Rectangle 38"/>
            <p:cNvSpPr/>
            <p:nvPr/>
          </p:nvSpPr>
          <p:spPr>
            <a:xfrm>
              <a:off x="3033671" y="711297"/>
              <a:ext cx="1262910" cy="1462727"/>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id-ID" sz="1400" b="1" dirty="0">
                  <a:solidFill>
                    <a:schemeClr val="tx1"/>
                  </a:solidFill>
                </a:rPr>
                <a:t>Peragaan Iptek Terapan dan Seminar Iptek</a:t>
              </a:r>
              <a:endParaRPr lang="id-ID" sz="1050" dirty="0"/>
            </a:p>
          </p:txBody>
        </p:sp>
      </p:grpSp>
      <p:sp>
        <p:nvSpPr>
          <p:cNvPr id="29" name="Rectangle 28"/>
          <p:cNvSpPr/>
          <p:nvPr/>
        </p:nvSpPr>
        <p:spPr bwMode="auto">
          <a:xfrm>
            <a:off x="7391400" y="0"/>
            <a:ext cx="1600200" cy="457201"/>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id-ID" sz="1200" b="1" dirty="0">
                <a:solidFill>
                  <a:schemeClr val="tx1"/>
                </a:solidFill>
                <a:latin typeface="Century Gothic" pitchFamily="34" charset="0"/>
              </a:rPr>
              <a:t>10 PROGRAM</a:t>
            </a:r>
          </a:p>
          <a:p>
            <a:pPr algn="ctr">
              <a:defRPr/>
            </a:pPr>
            <a:r>
              <a:rPr lang="id-ID" sz="1200" b="1" dirty="0">
                <a:solidFill>
                  <a:schemeClr val="tx1"/>
                </a:solidFill>
                <a:latin typeface="Century Gothic" pitchFamily="34" charset="0"/>
              </a:rPr>
              <a:t>24 KEGIATAN</a:t>
            </a:r>
            <a:endParaRPr lang="id-ID" sz="1200" dirty="0">
              <a:latin typeface="Century Gothic" pitchFamily="34" charset="0"/>
            </a:endParaRPr>
          </a:p>
        </p:txBody>
      </p:sp>
      <p:sp>
        <p:nvSpPr>
          <p:cNvPr id="9222" name="Slide Number Placeholder 10"/>
          <p:cNvSpPr>
            <a:spLocks noGrp="1"/>
          </p:cNvSpPr>
          <p:nvPr>
            <p:ph type="sldNum" sz="quarter" idx="12"/>
          </p:nvPr>
        </p:nvSpPr>
        <p:spPr bwMode="auto">
          <a:xfrm>
            <a:off x="7391400" y="5715000"/>
            <a:ext cx="1600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ltLang="en-US" b="1" smtClean="0">
                <a:latin typeface="Century Gothic" pitchFamily="34" charset="0"/>
              </a:rPr>
              <a:t>6</a:t>
            </a:r>
            <a:endParaRPr lang="en-GB" altLang="en-US" b="1" smtClean="0">
              <a:latin typeface="Century Gothic" pitchFamily="34" charset="0"/>
            </a:endParaRPr>
          </a:p>
        </p:txBody>
      </p:sp>
    </p:spTree>
    <p:extLst>
      <p:ext uri="{BB962C8B-B14F-4D97-AF65-F5344CB8AC3E}">
        <p14:creationId xmlns:p14="http://schemas.microsoft.com/office/powerpoint/2010/main" val="2320305595"/>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9515699"/>
              </p:ext>
            </p:extLst>
          </p:nvPr>
        </p:nvGraphicFramePr>
        <p:xfrm>
          <a:off x="838200" y="914400"/>
          <a:ext cx="7315199" cy="5732463"/>
        </p:xfrm>
        <a:graphic>
          <a:graphicData uri="http://schemas.openxmlformats.org/drawingml/2006/table">
            <a:tbl>
              <a:tblPr/>
              <a:tblGrid>
                <a:gridCol w="381000"/>
                <a:gridCol w="2362200"/>
                <a:gridCol w="3421293"/>
                <a:gridCol w="1150706"/>
              </a:tblGrid>
              <a:tr h="341415">
                <a:tc>
                  <a:txBody>
                    <a:bodyPr/>
                    <a:lstStyle/>
                    <a:p>
                      <a:pPr algn="ctr" fontAlgn="t"/>
                      <a:r>
                        <a:rPr lang="fi-FI" sz="1100" b="1" i="0" u="none" strike="noStrike" dirty="0" smtClean="0">
                          <a:solidFill>
                            <a:srgbClr val="000000"/>
                          </a:solidFill>
                          <a:latin typeface="Century Gothic" pitchFamily="34" charset="0"/>
                        </a:rPr>
                        <a:t>NO</a:t>
                      </a:r>
                      <a:endParaRPr lang="fi-FI"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fi-FI" sz="1100" b="1" i="0" u="none" strike="noStrike" dirty="0" smtClean="0">
                          <a:solidFill>
                            <a:srgbClr val="000000"/>
                          </a:solidFill>
                          <a:latin typeface="Century Gothic" pitchFamily="34" charset="0"/>
                        </a:rPr>
                        <a:t>KEGIATAN</a:t>
                      </a:r>
                      <a:endParaRPr lang="fi-FI"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OUTPUT</a:t>
                      </a:r>
                      <a:endParaRPr lang="fi-FI"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en-US" sz="1100" b="1" i="0" u="none" strike="noStrike" dirty="0" smtClean="0">
                          <a:solidFill>
                            <a:srgbClr val="000000"/>
                          </a:solidFill>
                          <a:latin typeface="Century Gothic" pitchFamily="34" charset="0"/>
                        </a:rPr>
                        <a:t>ANGGARAN</a:t>
                      </a:r>
                      <a:r>
                        <a:rPr lang="en-US" sz="1100" b="1" i="0" u="none" strike="noStrike" baseline="0" dirty="0" smtClean="0">
                          <a:solidFill>
                            <a:srgbClr val="000000"/>
                          </a:solidFill>
                          <a:latin typeface="Century Gothic" pitchFamily="34" charset="0"/>
                        </a:rPr>
                        <a:t> </a:t>
                      </a:r>
                      <a:r>
                        <a:rPr lang="en-US" sz="1100" b="1" i="0" u="none" strike="noStrike" dirty="0" smtClean="0">
                          <a:solidFill>
                            <a:srgbClr val="000000"/>
                          </a:solidFill>
                          <a:latin typeface="Century Gothic" pitchFamily="34" charset="0"/>
                        </a:rPr>
                        <a:t>(</a:t>
                      </a:r>
                      <a:r>
                        <a:rPr lang="en-US" sz="1100" b="1" i="0" u="none" strike="noStrike" dirty="0" err="1" smtClean="0">
                          <a:solidFill>
                            <a:srgbClr val="000000"/>
                          </a:solidFill>
                          <a:latin typeface="Century Gothic" pitchFamily="34" charset="0"/>
                        </a:rPr>
                        <a:t>Rp</a:t>
                      </a:r>
                      <a:r>
                        <a:rPr lang="en-US" sz="1100" b="1" i="0" u="none" strike="noStrike" dirty="0" smtClean="0">
                          <a:solidFill>
                            <a:srgbClr val="000000"/>
                          </a:solidFill>
                          <a:latin typeface="Century Gothic" pitchFamily="34" charset="0"/>
                        </a:rPr>
                        <a:t>.)</a:t>
                      </a:r>
                      <a:endParaRPr lang="fi-FI"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173760">
                <a:tc>
                  <a:txBody>
                    <a:bodyPr/>
                    <a:lstStyle/>
                    <a:p>
                      <a:pPr algn="ctr" fontAlgn="t"/>
                      <a:r>
                        <a:rPr lang="en-US" sz="1100" b="1" i="0" u="none" strike="noStrike" dirty="0" smtClean="0">
                          <a:solidFill>
                            <a:srgbClr val="000000"/>
                          </a:solidFill>
                          <a:latin typeface="Century Gothic" pitchFamily="34" charset="0"/>
                        </a:rPr>
                        <a:t>1</a:t>
                      </a:r>
                      <a:endParaRPr lang="id-ID"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en-US" sz="1100" b="1" i="0" u="none" strike="noStrike" dirty="0" smtClean="0">
                          <a:solidFill>
                            <a:srgbClr val="000000"/>
                          </a:solidFill>
                          <a:latin typeface="Century Gothic" pitchFamily="34" charset="0"/>
                        </a:rPr>
                        <a:t>2</a:t>
                      </a:r>
                      <a:endParaRPr lang="id-ID"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en-US" sz="1100" b="1" i="0" u="none" strike="noStrike" dirty="0" smtClean="0">
                          <a:solidFill>
                            <a:srgbClr val="000000"/>
                          </a:solidFill>
                          <a:latin typeface="Century Gothic" pitchFamily="34" charset="0"/>
                        </a:rPr>
                        <a:t>3</a:t>
                      </a:r>
                      <a:endParaRPr lang="id-ID"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en-US" sz="1100" b="1" i="0" u="none" strike="noStrike" dirty="0" smtClean="0">
                          <a:solidFill>
                            <a:srgbClr val="000000"/>
                          </a:solidFill>
                          <a:latin typeface="Century Gothic" pitchFamily="34" charset="0"/>
                        </a:rPr>
                        <a:t>4</a:t>
                      </a:r>
                      <a:endParaRPr lang="id-ID"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1179690">
                <a:tc>
                  <a:txBody>
                    <a:bodyPr/>
                    <a:lstStyle/>
                    <a:p>
                      <a:pPr algn="ctr" fontAlgn="t">
                        <a:buFont typeface="Arial" pitchFamily="34" charset="0"/>
                        <a:buNone/>
                      </a:pPr>
                      <a:r>
                        <a:rPr lang="en-US" sz="1100" b="0" i="0" u="none" strike="noStrike" dirty="0" smtClean="0">
                          <a:solidFill>
                            <a:srgbClr val="000000"/>
                          </a:solidFill>
                          <a:latin typeface="Century Gothic" pitchFamily="34" charset="0"/>
                        </a:rPr>
                        <a:t>1</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914400" rtl="0" eaLnBrk="1" fontAlgn="t" latinLnBrk="0" hangingPunct="1">
                        <a:lnSpc>
                          <a:spcPct val="100000"/>
                        </a:lnSpc>
                        <a:spcBef>
                          <a:spcPts val="0"/>
                        </a:spcBef>
                        <a:spcAft>
                          <a:spcPts val="0"/>
                        </a:spcAft>
                        <a:buClrTx/>
                        <a:buSzTx/>
                        <a:buFont typeface="Arial" pitchFamily="34" charset="0"/>
                        <a:buNone/>
                        <a:tabLst/>
                        <a:defRPr/>
                      </a:pPr>
                      <a:r>
                        <a:rPr lang="id-ID" sz="1100" b="0" dirty="0" smtClean="0">
                          <a:solidFill>
                            <a:schemeClr val="tx1"/>
                          </a:solidFill>
                          <a:latin typeface="Century Gothic" pitchFamily="34" charset="0"/>
                        </a:rPr>
                        <a:t>Pembangunan teknopark berbasis agro</a:t>
                      </a:r>
                      <a:endParaRPr lang="sv-SE" sz="1100" b="0" dirty="0" smtClean="0">
                        <a:solidFill>
                          <a:schemeClr val="tx1"/>
                        </a:solidFill>
                        <a:latin typeface="Century Gothic" pitchFamily="34" charset="0"/>
                        <a:cs typeface="Times New Roman" pitchFamily="18"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Font typeface="Arial" pitchFamily="34" charset="0"/>
                        <a:buChar char="•"/>
                      </a:pPr>
                      <a:r>
                        <a:rPr lang="id-ID" sz="1100" b="0" i="0" u="none" strike="noStrike" dirty="0" smtClean="0">
                          <a:solidFill>
                            <a:srgbClr val="000000"/>
                          </a:solidFill>
                          <a:latin typeface="Century Gothic" pitchFamily="34" charset="0"/>
                        </a:rPr>
                        <a:t> Village Breeding Centre Domba Pajajaran (Garut)</a:t>
                      </a:r>
                      <a:r>
                        <a:rPr lang="en-US" sz="1100" b="0" i="0" u="none" strike="noStrike" dirty="0" smtClean="0">
                          <a:solidFill>
                            <a:srgbClr val="000000"/>
                          </a:solidFill>
                          <a:latin typeface="Century Gothic" pitchFamily="34" charset="0"/>
                        </a:rPr>
                        <a:t> </a:t>
                      </a:r>
                      <a:endParaRPr lang="id-ID" sz="1100" b="0" i="0" u="none" strike="noStrike" dirty="0" smtClean="0">
                        <a:solidFill>
                          <a:srgbClr val="000000"/>
                        </a:solidFill>
                        <a:latin typeface="Century Gothic" pitchFamily="34" charset="0"/>
                      </a:endParaRPr>
                    </a:p>
                    <a:p>
                      <a:pPr algn="l" fontAlgn="t">
                        <a:buFont typeface="Arial" pitchFamily="34" charset="0"/>
                        <a:buChar char="•"/>
                      </a:pPr>
                      <a:r>
                        <a:rPr lang="en-US" sz="1100" b="0" i="0" u="none" strike="noStrike" dirty="0" smtClean="0">
                          <a:solidFill>
                            <a:srgbClr val="000000"/>
                          </a:solidFill>
                          <a:latin typeface="Century Gothic" pitchFamily="34" charset="0"/>
                        </a:rPr>
                        <a:t>Village Breeding Centre </a:t>
                      </a:r>
                      <a:r>
                        <a:rPr lang="en-US" sz="1100" b="0" i="0" u="none" strike="noStrike" dirty="0" err="1" smtClean="0">
                          <a:solidFill>
                            <a:srgbClr val="000000"/>
                          </a:solidFill>
                          <a:latin typeface="Century Gothic" pitchFamily="34" charset="0"/>
                        </a:rPr>
                        <a:t>Sapi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Pasundan</a:t>
                      </a:r>
                      <a:endParaRPr lang="en-US" sz="1100" b="0" i="0" u="none" strike="noStrike" dirty="0" smtClean="0">
                        <a:solidFill>
                          <a:srgbClr val="000000"/>
                        </a:solidFill>
                        <a:latin typeface="Century Gothic" pitchFamily="34" charset="0"/>
                      </a:endParaRPr>
                    </a:p>
                    <a:p>
                      <a:pPr algn="l" fontAlgn="t">
                        <a:buFont typeface="Arial" pitchFamily="34" charset="0"/>
                        <a:buChar char="•"/>
                      </a:pPr>
                      <a:r>
                        <a:rPr lang="en-US" sz="1100" b="0" i="0" u="none" strike="noStrike" baseline="0" dirty="0" smtClean="0">
                          <a:solidFill>
                            <a:srgbClr val="000000"/>
                          </a:solidFill>
                          <a:latin typeface="Century Gothic" pitchFamily="34" charset="0"/>
                        </a:rPr>
                        <a:t> Model </a:t>
                      </a:r>
                      <a:r>
                        <a:rPr lang="en-US" sz="1100" b="0" i="0" u="none" strike="noStrike" baseline="0" dirty="0" err="1" smtClean="0">
                          <a:solidFill>
                            <a:srgbClr val="000000"/>
                          </a:solidFill>
                          <a:latin typeface="Century Gothic" pitchFamily="34" charset="0"/>
                        </a:rPr>
                        <a:t>Penggemukan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Sapi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Pasundan</a:t>
                      </a:r>
                      <a:endParaRPr lang="en-US" sz="1100" b="0" i="0" u="none" strike="noStrike" dirty="0" smtClean="0">
                        <a:solidFill>
                          <a:srgbClr val="000000"/>
                        </a:solidFill>
                        <a:latin typeface="Century Gothic" pitchFamily="34" charset="0"/>
                      </a:endParaRPr>
                    </a:p>
                    <a:p>
                      <a:pPr algn="l" fontAlgn="t">
                        <a:buFont typeface="Arial" pitchFamily="34" charset="0"/>
                        <a:buChar char="•"/>
                      </a:pP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Energi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Terbarukan</a:t>
                      </a:r>
                      <a:endParaRPr lang="en-US" sz="1100" b="0" i="0" u="none" strike="noStrike" dirty="0" smtClean="0">
                        <a:solidFill>
                          <a:srgbClr val="000000"/>
                        </a:solidFill>
                        <a:latin typeface="Century Gothic" pitchFamily="34" charset="0"/>
                      </a:endParaRPr>
                    </a:p>
                    <a:p>
                      <a:pPr algn="l" fontAlgn="t">
                        <a:buFont typeface="Arial" pitchFamily="34" charset="0"/>
                        <a:buChar char="•"/>
                      </a:pP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Hijauan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Pakan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Ternak</a:t>
                      </a:r>
                      <a:endParaRPr lang="en-US" sz="1100" b="0" i="0" u="none" strike="noStrike" baseline="0" dirty="0" smtClean="0">
                        <a:solidFill>
                          <a:srgbClr val="000000"/>
                        </a:solidFill>
                        <a:latin typeface="Century Gothic" pitchFamily="34" charset="0"/>
                      </a:endParaRPr>
                    </a:p>
                    <a:p>
                      <a:pPr algn="l" fontAlgn="t">
                        <a:buFont typeface="Arial" pitchFamily="34" charset="0"/>
                        <a:buChar char="•"/>
                      </a:pP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Pupuk</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Organik</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100" b="0" i="0" u="none" strike="noStrike" dirty="0" smtClean="0">
                          <a:solidFill>
                            <a:srgbClr val="000000"/>
                          </a:solidFill>
                          <a:latin typeface="Century Gothic" pitchFamily="34" charset="0"/>
                        </a:rPr>
                        <a:t>2.000.000.000</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12035">
                <a:tc>
                  <a:txBody>
                    <a:bodyPr/>
                    <a:lstStyle/>
                    <a:p>
                      <a:pPr marL="0" indent="0" algn="ctr" fontAlgn="t">
                        <a:buNone/>
                      </a:pPr>
                      <a:r>
                        <a:rPr lang="en-US" sz="1100" b="0" i="0" u="none" strike="noStrike" dirty="0" smtClean="0">
                          <a:solidFill>
                            <a:srgbClr val="000000"/>
                          </a:solidFill>
                          <a:latin typeface="Century Gothic" pitchFamily="34" charset="0"/>
                        </a:rPr>
                        <a:t>2</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indent="0" algn="l" fontAlgn="t"/>
                      <a:r>
                        <a:rPr lang="en-US" sz="1100" b="0" i="0" u="none" strike="noStrike" dirty="0" err="1" smtClean="0">
                          <a:solidFill>
                            <a:srgbClr val="000000"/>
                          </a:solidFill>
                          <a:latin typeface="Century Gothic" pitchFamily="34" charset="0"/>
                        </a:rPr>
                        <a:t>Kompetisi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Riset</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Kreatif</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untuk</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Percepatan</a:t>
                      </a:r>
                      <a:r>
                        <a:rPr lang="en-US" sz="1100" b="0" i="0" u="none" strike="noStrike" baseline="0" dirty="0" smtClean="0">
                          <a:solidFill>
                            <a:srgbClr val="000000"/>
                          </a:solidFill>
                          <a:latin typeface="Century Gothic" pitchFamily="34" charset="0"/>
                        </a:rPr>
                        <a:t> Pembangunan </a:t>
                      </a:r>
                      <a:r>
                        <a:rPr lang="en-US" sz="1100" b="0" i="0" u="none" strike="noStrike" baseline="0" dirty="0" err="1" smtClean="0">
                          <a:solidFill>
                            <a:srgbClr val="000000"/>
                          </a:solidFill>
                          <a:latin typeface="Century Gothic" pitchFamily="34" charset="0"/>
                        </a:rPr>
                        <a:t>Jawa</a:t>
                      </a:r>
                      <a:r>
                        <a:rPr lang="en-US" sz="1100" b="0" i="0" u="none" strike="noStrike" baseline="0" dirty="0" smtClean="0">
                          <a:solidFill>
                            <a:srgbClr val="000000"/>
                          </a:solidFill>
                          <a:latin typeface="Century Gothic" pitchFamily="34" charset="0"/>
                        </a:rPr>
                        <a:t> Barat</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Font typeface="Arial" pitchFamily="34" charset="0"/>
                        <a:buChar char="•"/>
                      </a:pPr>
                      <a:r>
                        <a:rPr lang="en-US" sz="1100" b="0" i="0" u="none" strike="noStrike" dirty="0" smtClean="0">
                          <a:solidFill>
                            <a:srgbClr val="000000"/>
                          </a:solidFill>
                          <a:latin typeface="Century Gothic" pitchFamily="34" charset="0"/>
                        </a:rPr>
                        <a:t> 20 </a:t>
                      </a:r>
                      <a:r>
                        <a:rPr lang="en-US" sz="1100" b="0" i="0" u="none" strike="noStrike" dirty="0" err="1" smtClean="0">
                          <a:solidFill>
                            <a:srgbClr val="000000"/>
                          </a:solidFill>
                          <a:latin typeface="Century Gothic" pitchFamily="34" charset="0"/>
                        </a:rPr>
                        <a:t>Hasil</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Penelitian</a:t>
                      </a:r>
                      <a:r>
                        <a:rPr lang="en-US" sz="1100" b="0" i="0" u="none" strike="noStrike" dirty="0" smtClean="0">
                          <a:solidFill>
                            <a:srgbClr val="000000"/>
                          </a:solidFill>
                          <a:latin typeface="Century Gothic" pitchFamily="34" charset="0"/>
                        </a:rPr>
                        <a:t> yang</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dibutuhkan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masyarakat</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dalam</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Menjawab</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Permasalahan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Jawa</a:t>
                      </a:r>
                      <a:r>
                        <a:rPr lang="en-US" sz="1100" b="0" i="0" u="none" strike="noStrike" baseline="0" dirty="0" smtClean="0">
                          <a:solidFill>
                            <a:srgbClr val="000000"/>
                          </a:solidFill>
                          <a:latin typeface="Century Gothic" pitchFamily="34" charset="0"/>
                        </a:rPr>
                        <a:t> Barat</a:t>
                      </a:r>
                    </a:p>
                    <a:p>
                      <a:pPr algn="l" fontAlgn="t">
                        <a:buFont typeface="Arial" pitchFamily="34" charset="0"/>
                        <a:buChar char="•"/>
                      </a:pPr>
                      <a:r>
                        <a:rPr lang="en-US" sz="1100" b="0" i="0" u="none" strike="noStrike" baseline="0" dirty="0" smtClean="0">
                          <a:solidFill>
                            <a:srgbClr val="000000"/>
                          </a:solidFill>
                          <a:latin typeface="Century Gothic" pitchFamily="34" charset="0"/>
                        </a:rPr>
                        <a:t> 50 </a:t>
                      </a:r>
                      <a:r>
                        <a:rPr lang="en-US" sz="1100" b="0" i="0" u="none" strike="noStrike" baseline="0" dirty="0" err="1" smtClean="0">
                          <a:solidFill>
                            <a:srgbClr val="000000"/>
                          </a:solidFill>
                          <a:latin typeface="Century Gothic" pitchFamily="34" charset="0"/>
                        </a:rPr>
                        <a:t>Hasil</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Penelitian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Dosen</a:t>
                      </a:r>
                      <a:r>
                        <a:rPr lang="en-US" sz="1100" b="0" i="0" u="none" strike="noStrike" baseline="0" dirty="0" smtClean="0">
                          <a:solidFill>
                            <a:srgbClr val="000000"/>
                          </a:solidFill>
                          <a:latin typeface="Century Gothic" pitchFamily="34" charset="0"/>
                        </a:rPr>
                        <a:t> PTS/PTN </a:t>
                      </a:r>
                      <a:r>
                        <a:rPr lang="en-US" sz="1100" b="0" i="0" u="none" strike="noStrike" baseline="0" dirty="0" err="1" smtClean="0">
                          <a:solidFill>
                            <a:srgbClr val="000000"/>
                          </a:solidFill>
                          <a:latin typeface="Century Gothic" pitchFamily="34" charset="0"/>
                        </a:rPr>
                        <a:t>dan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Politeknik</a:t>
                      </a:r>
                      <a:r>
                        <a:rPr lang="en-US" sz="1100" b="0" i="0" u="none" strike="noStrike" baseline="0" dirty="0" smtClean="0">
                          <a:solidFill>
                            <a:srgbClr val="000000"/>
                          </a:solidFill>
                          <a:latin typeface="Century Gothic" pitchFamily="34" charset="0"/>
                        </a:rPr>
                        <a:t> yang </a:t>
                      </a:r>
                      <a:r>
                        <a:rPr lang="en-US" sz="1100" b="0" i="0" u="none" strike="noStrike" baseline="0" dirty="0" err="1" smtClean="0">
                          <a:solidFill>
                            <a:srgbClr val="000000"/>
                          </a:solidFill>
                          <a:latin typeface="Century Gothic" pitchFamily="34" charset="0"/>
                        </a:rPr>
                        <a:t>Sinergi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dengan</a:t>
                      </a:r>
                      <a:r>
                        <a:rPr lang="en-US" sz="1100" b="0" i="0" u="none" strike="noStrike" baseline="0" dirty="0" smtClean="0">
                          <a:solidFill>
                            <a:srgbClr val="000000"/>
                          </a:solidFill>
                          <a:latin typeface="Century Gothic" pitchFamily="34" charset="0"/>
                        </a:rPr>
                        <a:t> Pembangunan </a:t>
                      </a:r>
                      <a:r>
                        <a:rPr lang="en-US" sz="1100" b="0" i="0" u="none" strike="noStrike" baseline="0" dirty="0" err="1" smtClean="0">
                          <a:solidFill>
                            <a:srgbClr val="000000"/>
                          </a:solidFill>
                          <a:latin typeface="Century Gothic" pitchFamily="34" charset="0"/>
                        </a:rPr>
                        <a:t>Jawa</a:t>
                      </a:r>
                      <a:r>
                        <a:rPr lang="en-US" sz="1100" b="0" i="0" u="none" strike="noStrike" baseline="0" dirty="0" smtClean="0">
                          <a:solidFill>
                            <a:srgbClr val="000000"/>
                          </a:solidFill>
                          <a:latin typeface="Century Gothic" pitchFamily="34" charset="0"/>
                        </a:rPr>
                        <a:t> Barat</a:t>
                      </a:r>
                    </a:p>
                    <a:p>
                      <a:pPr algn="l" fontAlgn="t">
                        <a:buFont typeface="Arial" pitchFamily="34" charset="0"/>
                        <a:buChar char="•"/>
                      </a:pP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Terseleksinya</a:t>
                      </a:r>
                      <a:r>
                        <a:rPr lang="en-US" sz="1100" b="0" i="0" u="none" strike="noStrike" baseline="0" dirty="0" smtClean="0">
                          <a:solidFill>
                            <a:srgbClr val="000000"/>
                          </a:solidFill>
                          <a:latin typeface="Century Gothic" pitchFamily="34" charset="0"/>
                        </a:rPr>
                        <a:t> 70 Proposal </a:t>
                      </a:r>
                      <a:r>
                        <a:rPr lang="en-US" sz="1100" b="0" i="0" u="none" strike="noStrike" baseline="0" dirty="0" err="1" smtClean="0">
                          <a:solidFill>
                            <a:srgbClr val="000000"/>
                          </a:solidFill>
                          <a:latin typeface="Century Gothic" pitchFamily="34" charset="0"/>
                        </a:rPr>
                        <a:t>Penelitian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untuk</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Tahun</a:t>
                      </a:r>
                      <a:r>
                        <a:rPr lang="en-US" sz="1100" b="0" i="0" u="none" strike="noStrike" baseline="0" dirty="0" smtClean="0">
                          <a:solidFill>
                            <a:srgbClr val="000000"/>
                          </a:solidFill>
                          <a:latin typeface="Century Gothic" pitchFamily="34" charset="0"/>
                        </a:rPr>
                        <a:t> 2017</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100" b="0" i="0" u="none" strike="noStrike" dirty="0" smtClean="0">
                          <a:solidFill>
                            <a:srgbClr val="000000"/>
                          </a:solidFill>
                          <a:latin typeface="Century Gothic" pitchFamily="34" charset="0"/>
                        </a:rPr>
                        <a:t>5.000.000.000</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50310">
                <a:tc>
                  <a:txBody>
                    <a:bodyPr/>
                    <a:lstStyle/>
                    <a:p>
                      <a:pPr algn="ctr" fontAlgn="t"/>
                      <a:r>
                        <a:rPr lang="en-US" sz="1100" b="0" i="0" u="none" strike="noStrike" dirty="0" smtClean="0">
                          <a:solidFill>
                            <a:srgbClr val="000000"/>
                          </a:solidFill>
                          <a:latin typeface="Century Gothic" pitchFamily="34" charset="0"/>
                        </a:rPr>
                        <a:t>3</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0325" indent="0" algn="l" fontAlgn="t"/>
                      <a:r>
                        <a:rPr lang="en-US" sz="1100" b="0" i="0" u="none" strike="noStrike" dirty="0" err="1" smtClean="0">
                          <a:solidFill>
                            <a:srgbClr val="000000"/>
                          </a:solidFill>
                          <a:latin typeface="Century Gothic" pitchFamily="34" charset="0"/>
                        </a:rPr>
                        <a:t>Analisis</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Berbasis</a:t>
                      </a:r>
                      <a:r>
                        <a:rPr lang="en-US" sz="1100" b="0" i="0" u="none" strike="noStrike" baseline="0" dirty="0" smtClean="0">
                          <a:solidFill>
                            <a:srgbClr val="000000"/>
                          </a:solidFill>
                          <a:latin typeface="Century Gothic" pitchFamily="34" charset="0"/>
                        </a:rPr>
                        <a:t> IPTEK </a:t>
                      </a:r>
                      <a:r>
                        <a:rPr lang="en-US" sz="1100" b="0" i="0" u="none" strike="noStrike" baseline="0" dirty="0" err="1" smtClean="0">
                          <a:solidFill>
                            <a:srgbClr val="000000"/>
                          </a:solidFill>
                          <a:latin typeface="Century Gothic" pitchFamily="34" charset="0"/>
                        </a:rPr>
                        <a:t>untuk</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Kebijakan</a:t>
                      </a:r>
                      <a:r>
                        <a:rPr lang="en-US" sz="1100" b="0" i="0" u="none" strike="noStrike" baseline="0" dirty="0" smtClean="0">
                          <a:solidFill>
                            <a:srgbClr val="000000"/>
                          </a:solidFill>
                          <a:latin typeface="Century Gothic" pitchFamily="34" charset="0"/>
                        </a:rPr>
                        <a:t> Pembangunan </a:t>
                      </a:r>
                    </a:p>
                    <a:p>
                      <a:pPr marL="60325" indent="0" algn="l" fontAlgn="t"/>
                      <a:r>
                        <a:rPr lang="en-US" sz="1100" b="0" i="0" u="none" strike="noStrike" baseline="0" dirty="0" err="1" smtClean="0">
                          <a:solidFill>
                            <a:srgbClr val="000000"/>
                          </a:solidFill>
                          <a:latin typeface="Century Gothic" pitchFamily="34" charset="0"/>
                        </a:rPr>
                        <a:t>Jawa</a:t>
                      </a:r>
                      <a:r>
                        <a:rPr lang="en-US" sz="1100" b="0" i="0" u="none" strike="noStrike" baseline="0" dirty="0" smtClean="0">
                          <a:solidFill>
                            <a:srgbClr val="000000"/>
                          </a:solidFill>
                          <a:latin typeface="Century Gothic" pitchFamily="34" charset="0"/>
                        </a:rPr>
                        <a:t> Barat</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938" indent="-7938">
                        <a:buFont typeface="Arial" pitchFamily="34" charset="0"/>
                        <a:buChar char="•"/>
                      </a:pPr>
                      <a:r>
                        <a:rPr lang="en-US" sz="1100" dirty="0" smtClean="0">
                          <a:latin typeface="Century Gothic" pitchFamily="34" charset="0"/>
                        </a:rPr>
                        <a:t> </a:t>
                      </a:r>
                      <a:r>
                        <a:rPr lang="id-ID" sz="1100" dirty="0" smtClean="0">
                          <a:latin typeface="Century Gothic" pitchFamily="34" charset="0"/>
                        </a:rPr>
                        <a:t>Identifikasi Teknologi Konservasi Pemanfaatan Sumber Daya Air dan Energi</a:t>
                      </a:r>
                    </a:p>
                    <a:p>
                      <a:pPr marL="7938" indent="-7938">
                        <a:buFont typeface="Arial" pitchFamily="34" charset="0"/>
                        <a:buChar char="•"/>
                      </a:pPr>
                      <a:r>
                        <a:rPr lang="en-US" sz="1100" dirty="0" smtClean="0">
                          <a:latin typeface="Century Gothic" pitchFamily="34" charset="0"/>
                        </a:rPr>
                        <a:t> </a:t>
                      </a:r>
                      <a:r>
                        <a:rPr lang="id-ID" sz="1100" dirty="0" smtClean="0">
                          <a:latin typeface="Century Gothic" pitchFamily="34" charset="0"/>
                        </a:rPr>
                        <a:t>Analisis Kelayakan</a:t>
                      </a:r>
                      <a:r>
                        <a:rPr lang="id-ID" sz="1100" baseline="0" dirty="0" smtClean="0">
                          <a:latin typeface="Century Gothic" pitchFamily="34" charset="0"/>
                        </a:rPr>
                        <a:t> Teknologi Pemanfaatan Sumber Daya Air dan Energi</a:t>
                      </a:r>
                    </a:p>
                    <a:p>
                      <a:pPr marL="7938" indent="-7938">
                        <a:buFont typeface="Arial" pitchFamily="34" charset="0"/>
                        <a:buChar char="•"/>
                      </a:pPr>
                      <a:r>
                        <a:rPr lang="en-US" sz="1100" baseline="0" dirty="0" smtClean="0">
                          <a:latin typeface="Century Gothic" pitchFamily="34" charset="0"/>
                        </a:rPr>
                        <a:t> </a:t>
                      </a:r>
                      <a:r>
                        <a:rPr lang="id-ID" sz="1100" baseline="0" dirty="0" smtClean="0">
                          <a:latin typeface="Century Gothic" pitchFamily="34" charset="0"/>
                        </a:rPr>
                        <a:t>Penyusunan dokumen rekomendasi kelayakan teknologi pemanfaatan Sumber Daya Air dan Energi</a:t>
                      </a:r>
                    </a:p>
                    <a:p>
                      <a:pPr marL="7938" indent="-7938">
                        <a:buFont typeface="Arial" pitchFamily="34" charset="0"/>
                        <a:buChar char="•"/>
                      </a:pPr>
                      <a:r>
                        <a:rPr lang="en-US" sz="1100" baseline="0" dirty="0" smtClean="0">
                          <a:latin typeface="Century Gothic" pitchFamily="34" charset="0"/>
                        </a:rPr>
                        <a:t> </a:t>
                      </a:r>
                      <a:r>
                        <a:rPr lang="id-ID" sz="1100" baseline="0" dirty="0" smtClean="0">
                          <a:latin typeface="Century Gothic" pitchFamily="34" charset="0"/>
                        </a:rPr>
                        <a:t>Analisis hasil-hasil penelitian untuk direkomendasikan kepada Pemprov Jabar</a:t>
                      </a:r>
                    </a:p>
                    <a:p>
                      <a:pPr marL="7938" indent="-7938">
                        <a:buFont typeface="Arial" pitchFamily="34" charset="0"/>
                        <a:buChar char="•"/>
                      </a:pPr>
                      <a:r>
                        <a:rPr lang="en-US" sz="1100" baseline="0" dirty="0" smtClean="0">
                          <a:latin typeface="Century Gothic" pitchFamily="34" charset="0"/>
                        </a:rPr>
                        <a:t> </a:t>
                      </a:r>
                      <a:r>
                        <a:rPr lang="id-ID" sz="1100" baseline="0" dirty="0" smtClean="0">
                          <a:latin typeface="Century Gothic" pitchFamily="34" charset="0"/>
                        </a:rPr>
                        <a:t>Inventarisasi Karya IPTEK untuk mendapatkan HAKI</a:t>
                      </a: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entury Gothic" pitchFamily="34" charset="0"/>
                        </a:rPr>
                        <a:t>2.500.000.000</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5253">
                <a:tc>
                  <a:txBody>
                    <a:bodyPr/>
                    <a:lstStyle/>
                    <a:p>
                      <a:pPr algn="ctr" fontAlgn="t"/>
                      <a:r>
                        <a:rPr lang="en-US" sz="1100" b="0" i="0" u="none" strike="noStrike" dirty="0" smtClean="0">
                          <a:solidFill>
                            <a:srgbClr val="000000"/>
                          </a:solidFill>
                          <a:latin typeface="Century Gothic" pitchFamily="34" charset="0"/>
                        </a:rPr>
                        <a:t>4</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indent="0" algn="l" fontAlgn="t"/>
                      <a:r>
                        <a:rPr lang="en-US" sz="1100" b="0" i="0" u="none" strike="noStrike" dirty="0" err="1" smtClean="0">
                          <a:solidFill>
                            <a:srgbClr val="000000"/>
                          </a:solidFill>
                          <a:latin typeface="Century Gothic" pitchFamily="34" charset="0"/>
                        </a:rPr>
                        <a:t>Kajian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Komprehensif</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Kegiatan</a:t>
                      </a:r>
                      <a:r>
                        <a:rPr lang="en-US" sz="1100" b="0" i="0" u="none" strike="noStrike" baseline="0" dirty="0" smtClean="0">
                          <a:solidFill>
                            <a:srgbClr val="000000"/>
                          </a:solidFill>
                          <a:latin typeface="Century Gothic" pitchFamily="34" charset="0"/>
                        </a:rPr>
                        <a:t> Monumental </a:t>
                      </a:r>
                      <a:r>
                        <a:rPr lang="en-US" sz="1100" b="0" i="0" u="none" strike="noStrike" baseline="0" dirty="0" err="1" smtClean="0">
                          <a:solidFill>
                            <a:srgbClr val="000000"/>
                          </a:solidFill>
                          <a:latin typeface="Century Gothic" pitchFamily="34" charset="0"/>
                        </a:rPr>
                        <a:t>Jawa</a:t>
                      </a:r>
                      <a:r>
                        <a:rPr lang="en-US" sz="1100" b="0" i="0" u="none" strike="noStrike" baseline="0" dirty="0" smtClean="0">
                          <a:solidFill>
                            <a:srgbClr val="000000"/>
                          </a:solidFill>
                          <a:latin typeface="Century Gothic" pitchFamily="34" charset="0"/>
                        </a:rPr>
                        <a:t> Barat</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 typeface="Arial" pitchFamily="34" charset="0"/>
                        <a:buChar char="•"/>
                        <a:tabLst/>
                        <a:defRPr/>
                      </a:pPr>
                      <a:r>
                        <a:rPr lang="en-US" sz="1100" baseline="0" dirty="0" smtClean="0">
                          <a:latin typeface="Century Gothic" pitchFamily="34" charset="0"/>
                        </a:rPr>
                        <a:t> </a:t>
                      </a:r>
                      <a:r>
                        <a:rPr lang="id-ID" sz="1100" baseline="0" dirty="0" smtClean="0">
                          <a:latin typeface="Century Gothic" pitchFamily="34" charset="0"/>
                        </a:rPr>
                        <a:t>Penyusunan Kajian Transportasi Massal Berbasis Rek Metropolitan Bandung Raya</a:t>
                      </a:r>
                      <a:endParaRPr lang="en-US" sz="1100" b="0" i="0" u="none" strike="noStrike" baseline="0" dirty="0" smtClean="0">
                        <a:solidFill>
                          <a:srgbClr val="000000"/>
                        </a:solidFill>
                        <a:latin typeface="Century Gothic" pitchFamily="34" charset="0"/>
                      </a:endParaRPr>
                    </a:p>
                    <a:p>
                      <a:pPr marL="0" marR="0" indent="0" algn="l" defTabSz="914400" rtl="0" eaLnBrk="1" fontAlgn="t" latinLnBrk="0" hangingPunct="1">
                        <a:lnSpc>
                          <a:spcPct val="100000"/>
                        </a:lnSpc>
                        <a:spcBef>
                          <a:spcPts val="0"/>
                        </a:spcBef>
                        <a:spcAft>
                          <a:spcPts val="0"/>
                        </a:spcAft>
                        <a:buClrTx/>
                        <a:buSzTx/>
                        <a:buFont typeface="Arial" pitchFamily="34" charset="0"/>
                        <a:buChar char="•"/>
                        <a:tabLst/>
                        <a:defRPr/>
                      </a:pPr>
                      <a:r>
                        <a:rPr lang="en-US" sz="1100" b="0" i="0" u="none" strike="noStrike" baseline="0" dirty="0" smtClean="0">
                          <a:solidFill>
                            <a:srgbClr val="000000"/>
                          </a:solidFill>
                          <a:latin typeface="Century Gothic" pitchFamily="34" charset="0"/>
                        </a:rPr>
                        <a:t> </a:t>
                      </a:r>
                      <a:r>
                        <a:rPr lang="id-ID" sz="1100" baseline="0" dirty="0" smtClean="0">
                          <a:latin typeface="Century Gothic" pitchFamily="34" charset="0"/>
                        </a:rPr>
                        <a:t>Penyusunan Kajian Pengembangan Wilayah Ciayumajakuning</a:t>
                      </a:r>
                    </a:p>
                    <a:p>
                      <a:pPr marL="0" marR="0" indent="0" algn="l" defTabSz="914400" rtl="0" eaLnBrk="1" fontAlgn="t" latinLnBrk="0" hangingPunct="1">
                        <a:lnSpc>
                          <a:spcPct val="100000"/>
                        </a:lnSpc>
                        <a:spcBef>
                          <a:spcPts val="0"/>
                        </a:spcBef>
                        <a:spcAft>
                          <a:spcPts val="0"/>
                        </a:spcAft>
                        <a:buClrTx/>
                        <a:buSzTx/>
                        <a:buFont typeface="Arial" pitchFamily="34" charset="0"/>
                        <a:buChar char="•"/>
                        <a:tabLst/>
                        <a:defRPr/>
                      </a:pPr>
                      <a:r>
                        <a:rPr lang="en-US" sz="1100" baseline="0" dirty="0" smtClean="0">
                          <a:latin typeface="Century Gothic" pitchFamily="34" charset="0"/>
                        </a:rPr>
                        <a:t> </a:t>
                      </a:r>
                      <a:r>
                        <a:rPr lang="id-ID" sz="1100" baseline="0" dirty="0" smtClean="0">
                          <a:latin typeface="Century Gothic" pitchFamily="34" charset="0"/>
                        </a:rPr>
                        <a:t>Penyusunan Kajian Sistem Proteksi Petir dan Grounding Serta Sistem Peringatan Dini Untuk BIJB</a:t>
                      </a: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100" b="0" i="0" u="none" strike="noStrike" dirty="0" smtClean="0">
                          <a:solidFill>
                            <a:srgbClr val="000000"/>
                          </a:solidFill>
                          <a:latin typeface="Century Gothic" pitchFamily="34" charset="0"/>
                        </a:rPr>
                        <a:t>1.500.000.000</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2" name="Title 1"/>
          <p:cNvSpPr>
            <a:spLocks noGrp="1"/>
          </p:cNvSpPr>
          <p:nvPr>
            <p:ph type="title"/>
          </p:nvPr>
        </p:nvSpPr>
        <p:spPr>
          <a:xfrm>
            <a:off x="857250" y="142875"/>
            <a:ext cx="7296150" cy="695325"/>
          </a:xfr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oAutofit/>
          </a:bodyPr>
          <a:lstStyle/>
          <a:p>
            <a:pPr algn="l" fontAlgn="auto">
              <a:spcBef>
                <a:spcPts val="600"/>
              </a:spcBef>
              <a:spcAft>
                <a:spcPts val="0"/>
              </a:spcAft>
              <a:defRPr/>
            </a:pPr>
            <a:r>
              <a:rPr lang="id-ID" sz="1800" b="1" dirty="0" smtClean="0">
                <a:solidFill>
                  <a:schemeClr val="bg1"/>
                </a:solidFill>
                <a:latin typeface="Century Gothic" pitchFamily="34" charset="0"/>
              </a:rPr>
              <a:t>                   OUTPUT </a:t>
            </a:r>
            <a:r>
              <a:rPr lang="en-US" sz="1800" b="1" dirty="0" smtClean="0">
                <a:solidFill>
                  <a:schemeClr val="bg1"/>
                </a:solidFill>
                <a:latin typeface="Century Gothic" pitchFamily="34" charset="0"/>
              </a:rPr>
              <a:t>KEGIATAN BP3IPTEK TAHUN 2016</a:t>
            </a:r>
            <a:endParaRPr lang="sv-SE" sz="1800" b="1" dirty="0">
              <a:solidFill>
                <a:schemeClr val="bg1"/>
              </a:solidFill>
              <a:latin typeface="Century Gothic" pitchFamily="34" charset="0"/>
              <a:cs typeface="Times New Roman" pitchFamily="18" charset="0"/>
            </a:endParaRPr>
          </a:p>
        </p:txBody>
      </p:sp>
      <p:sp>
        <p:nvSpPr>
          <p:cNvPr id="5" name="Rectangle 4"/>
          <p:cNvSpPr/>
          <p:nvPr/>
        </p:nvSpPr>
        <p:spPr bwMode="auto">
          <a:xfrm>
            <a:off x="6705601" y="228600"/>
            <a:ext cx="1371599" cy="497617"/>
          </a:xfrm>
          <a:prstGeom prst="rect">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id-ID" sz="1200" b="1" dirty="0">
                <a:solidFill>
                  <a:schemeClr val="tx1"/>
                </a:solidFill>
                <a:latin typeface="Century Gothic" pitchFamily="34" charset="0"/>
              </a:rPr>
              <a:t>Total : 33.700.000.000</a:t>
            </a:r>
            <a:endParaRPr lang="id-ID" sz="1200" dirty="0">
              <a:latin typeface="Century Gothic" pitchFamily="34" charset="0"/>
            </a:endParaRPr>
          </a:p>
        </p:txBody>
      </p:sp>
      <p:sp>
        <p:nvSpPr>
          <p:cNvPr id="10283" name="Slide Number Placeholder 10"/>
          <p:cNvSpPr>
            <a:spLocks noGrp="1"/>
          </p:cNvSpPr>
          <p:nvPr>
            <p:ph type="sldNum" sz="quarter" idx="12"/>
          </p:nvPr>
        </p:nvSpPr>
        <p:spPr bwMode="auto">
          <a:xfrm>
            <a:off x="7010400" y="5715000"/>
            <a:ext cx="2133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ltLang="en-US" b="1" smtClean="0">
                <a:latin typeface="Century Gothic" pitchFamily="34" charset="0"/>
              </a:rPr>
              <a:t>7</a:t>
            </a:r>
            <a:endParaRPr lang="en-GB" altLang="en-US" b="1" smtClean="0">
              <a:latin typeface="Century Gothic" pitchFamily="34" charset="0"/>
            </a:endParaRPr>
          </a:p>
        </p:txBody>
      </p:sp>
    </p:spTree>
    <p:extLst>
      <p:ext uri="{BB962C8B-B14F-4D97-AF65-F5344CB8AC3E}">
        <p14:creationId xmlns:p14="http://schemas.microsoft.com/office/powerpoint/2010/main" val="347218929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914400"/>
          <a:ext cx="7315199" cy="5338763"/>
        </p:xfrm>
        <a:graphic>
          <a:graphicData uri="http://schemas.openxmlformats.org/drawingml/2006/table">
            <a:tbl>
              <a:tblPr/>
              <a:tblGrid>
                <a:gridCol w="381000"/>
                <a:gridCol w="2286000"/>
                <a:gridCol w="3497493"/>
                <a:gridCol w="1150706"/>
              </a:tblGrid>
              <a:tr h="341400">
                <a:tc>
                  <a:txBody>
                    <a:bodyPr/>
                    <a:lstStyle/>
                    <a:p>
                      <a:pPr algn="ctr" fontAlgn="t"/>
                      <a:r>
                        <a:rPr lang="fi-FI" sz="1100" b="1" i="0" u="none" strike="noStrike" dirty="0" smtClean="0">
                          <a:solidFill>
                            <a:srgbClr val="000000"/>
                          </a:solidFill>
                          <a:latin typeface="Century Gothic" pitchFamily="34" charset="0"/>
                        </a:rPr>
                        <a:t>NO</a:t>
                      </a:r>
                      <a:endParaRPr lang="fi-FI" sz="1100" b="1"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fi-FI" sz="1100" b="1" i="0" u="none" strike="noStrike" dirty="0" smtClean="0">
                          <a:solidFill>
                            <a:srgbClr val="000000"/>
                          </a:solidFill>
                          <a:latin typeface="Century Gothic" pitchFamily="34" charset="0"/>
                        </a:rPr>
                        <a:t>KEGIATAN</a:t>
                      </a:r>
                      <a:endParaRPr lang="fi-FI" sz="1100" b="1"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OUTPUT</a:t>
                      </a:r>
                      <a:endParaRPr lang="fi-FI" sz="1100" b="1"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en-US" sz="1100" b="1" i="0" u="none" strike="noStrike" dirty="0" smtClean="0">
                          <a:solidFill>
                            <a:srgbClr val="000000"/>
                          </a:solidFill>
                          <a:latin typeface="Century Gothic" pitchFamily="34" charset="0"/>
                        </a:rPr>
                        <a:t>ANGGARAN</a:t>
                      </a:r>
                    </a:p>
                    <a:p>
                      <a:pPr algn="ctr" fontAlgn="t"/>
                      <a:r>
                        <a:rPr lang="en-US" sz="1100" b="1" i="0" u="none" strike="noStrike" dirty="0" smtClean="0">
                          <a:solidFill>
                            <a:srgbClr val="000000"/>
                          </a:solidFill>
                          <a:latin typeface="Century Gothic" pitchFamily="34" charset="0"/>
                        </a:rPr>
                        <a:t>(</a:t>
                      </a:r>
                      <a:r>
                        <a:rPr lang="en-US" sz="1100" b="1" i="0" u="none" strike="noStrike" dirty="0" err="1" smtClean="0">
                          <a:solidFill>
                            <a:srgbClr val="000000"/>
                          </a:solidFill>
                          <a:latin typeface="Century Gothic" pitchFamily="34" charset="0"/>
                        </a:rPr>
                        <a:t>Rp</a:t>
                      </a:r>
                      <a:r>
                        <a:rPr lang="en-US" sz="1100" b="1" i="0" u="none" strike="noStrike" dirty="0" smtClean="0">
                          <a:solidFill>
                            <a:srgbClr val="000000"/>
                          </a:solidFill>
                          <a:latin typeface="Century Gothic" pitchFamily="34" charset="0"/>
                        </a:rPr>
                        <a:t>.)</a:t>
                      </a:r>
                      <a:endParaRPr lang="fi-FI" sz="1100" b="1"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173753">
                <a:tc>
                  <a:txBody>
                    <a:bodyPr/>
                    <a:lstStyle/>
                    <a:p>
                      <a:pPr algn="ctr" fontAlgn="t"/>
                      <a:r>
                        <a:rPr lang="en-US" sz="1100" b="1" i="0" u="none" strike="noStrike" dirty="0" smtClean="0">
                          <a:solidFill>
                            <a:srgbClr val="000000"/>
                          </a:solidFill>
                          <a:latin typeface="Century Gothic" pitchFamily="34" charset="0"/>
                        </a:rPr>
                        <a:t>1</a:t>
                      </a:r>
                      <a:endParaRPr lang="id-ID" sz="1100" b="1"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en-US" sz="1100" b="1" i="0" u="none" strike="noStrike" dirty="0" smtClean="0">
                          <a:solidFill>
                            <a:srgbClr val="000000"/>
                          </a:solidFill>
                          <a:latin typeface="Century Gothic" pitchFamily="34" charset="0"/>
                        </a:rPr>
                        <a:t>2</a:t>
                      </a:r>
                      <a:endParaRPr lang="id-ID" sz="1100" b="1"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en-US" sz="1100" b="1" i="0" u="none" strike="noStrike" dirty="0" smtClean="0">
                          <a:solidFill>
                            <a:srgbClr val="000000"/>
                          </a:solidFill>
                          <a:latin typeface="Century Gothic" pitchFamily="34" charset="0"/>
                        </a:rPr>
                        <a:t>3</a:t>
                      </a:r>
                      <a:endParaRPr lang="id-ID" sz="1100" b="1"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en-US" sz="1100" b="1" i="0" u="none" strike="noStrike" dirty="0" smtClean="0">
                          <a:solidFill>
                            <a:srgbClr val="000000"/>
                          </a:solidFill>
                          <a:latin typeface="Century Gothic" pitchFamily="34" charset="0"/>
                        </a:rPr>
                        <a:t>4</a:t>
                      </a:r>
                      <a:endParaRPr lang="id-ID" sz="1100" b="1"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676696">
                <a:tc>
                  <a:txBody>
                    <a:bodyPr/>
                    <a:lstStyle/>
                    <a:p>
                      <a:pPr algn="ctr" fontAlgn="t"/>
                      <a:r>
                        <a:rPr lang="en-US" sz="1100" b="0" i="0" u="none" strike="noStrike" dirty="0" smtClean="0">
                          <a:solidFill>
                            <a:srgbClr val="000000"/>
                          </a:solidFill>
                          <a:latin typeface="Century Gothic" pitchFamily="34" charset="0"/>
                        </a:rPr>
                        <a:t>5</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0325" indent="0" algn="l" fontAlgn="t"/>
                      <a:r>
                        <a:rPr lang="en-US" sz="1100" b="0" i="0" u="none" strike="noStrike" dirty="0" err="1" smtClean="0">
                          <a:solidFill>
                            <a:srgbClr val="000000"/>
                          </a:solidFill>
                          <a:latin typeface="Century Gothic" pitchFamily="34" charset="0"/>
                        </a:rPr>
                        <a:t>Pengembangan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Kemitraan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dan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Kolaborasi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Riset</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untuk</a:t>
                      </a:r>
                      <a:r>
                        <a:rPr lang="en-US" sz="1100" b="0" i="0" u="none" strike="noStrike" baseline="0" dirty="0" smtClean="0">
                          <a:solidFill>
                            <a:srgbClr val="000000"/>
                          </a:solidFill>
                          <a:latin typeface="Century Gothic" pitchFamily="34" charset="0"/>
                        </a:rPr>
                        <a:t> Pembangunan </a:t>
                      </a:r>
                      <a:r>
                        <a:rPr lang="en-US" sz="1100" b="0" i="0" u="none" strike="noStrike" baseline="0" dirty="0" err="1" smtClean="0">
                          <a:solidFill>
                            <a:srgbClr val="000000"/>
                          </a:solidFill>
                          <a:latin typeface="Century Gothic" pitchFamily="34" charset="0"/>
                        </a:rPr>
                        <a:t>Jawa</a:t>
                      </a:r>
                      <a:r>
                        <a:rPr lang="en-US" sz="1100" b="0" i="0" u="none" strike="noStrike" baseline="0" dirty="0" smtClean="0">
                          <a:solidFill>
                            <a:srgbClr val="000000"/>
                          </a:solidFill>
                          <a:latin typeface="Century Gothic" pitchFamily="34" charset="0"/>
                        </a:rPr>
                        <a:t> Barat</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Font typeface="Arial" pitchFamily="34" charset="0"/>
                        <a:buChar char="•"/>
                      </a:pPr>
                      <a:r>
                        <a:rPr lang="en-US" sz="1100" b="0" i="0" u="none" strike="noStrike" dirty="0" smtClean="0">
                          <a:solidFill>
                            <a:srgbClr val="000000"/>
                          </a:solidFill>
                          <a:latin typeface="Century Gothic" pitchFamily="34" charset="0"/>
                        </a:rPr>
                        <a:t> </a:t>
                      </a:r>
                      <a:r>
                        <a:rPr lang="id-ID" sz="1100" dirty="0" smtClean="0">
                          <a:latin typeface="Century Gothic" pitchFamily="34" charset="0"/>
                        </a:rPr>
                        <a:t> Kemitraan &amp; Kolaborasi Riset dengan  Perguruan Tinggi</a:t>
                      </a:r>
                      <a:endParaRPr lang="en-US" sz="1100" dirty="0" smtClean="0">
                        <a:latin typeface="Century Gothic" pitchFamily="34" charset="0"/>
                      </a:endParaRPr>
                    </a:p>
                    <a:p>
                      <a:pPr algn="l" fontAlgn="t">
                        <a:buFont typeface="Arial" pitchFamily="34" charset="0"/>
                        <a:buChar char="•"/>
                      </a:pPr>
                      <a:r>
                        <a:rPr lang="en-US" sz="1100" b="0" i="0" u="none" strike="noStrike" dirty="0" smtClean="0">
                          <a:solidFill>
                            <a:srgbClr val="000000"/>
                          </a:solidFill>
                          <a:latin typeface="Century Gothic" pitchFamily="34" charset="0"/>
                        </a:rPr>
                        <a:t> </a:t>
                      </a:r>
                      <a:r>
                        <a:rPr lang="id-ID" sz="1100" dirty="0" smtClean="0">
                          <a:latin typeface="Century Gothic" pitchFamily="34" charset="0"/>
                        </a:rPr>
                        <a:t>Identifikasi dengan</a:t>
                      </a:r>
                      <a:r>
                        <a:rPr lang="id-ID" sz="1100" baseline="0" dirty="0" smtClean="0">
                          <a:latin typeface="Century Gothic" pitchFamily="34" charset="0"/>
                        </a:rPr>
                        <a:t> Lembaga Litbang (Pusat &amp; Daerah)</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entury Gothic" pitchFamily="34" charset="0"/>
                        </a:rPr>
                        <a:t>2.000.000.000</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1991">
                <a:tc>
                  <a:txBody>
                    <a:bodyPr/>
                    <a:lstStyle/>
                    <a:p>
                      <a:pPr algn="ctr" fontAlgn="t">
                        <a:buFont typeface="Arial" pitchFamily="34" charset="0"/>
                        <a:buNone/>
                      </a:pPr>
                      <a:r>
                        <a:rPr lang="en-US" sz="1100" b="0" i="0" u="none" strike="noStrike" dirty="0" smtClean="0">
                          <a:solidFill>
                            <a:srgbClr val="000000"/>
                          </a:solidFill>
                          <a:latin typeface="Century Gothic" pitchFamily="34" charset="0"/>
                        </a:rPr>
                        <a:t>6</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0325" marR="0" indent="0" algn="l" defTabSz="914400" rtl="0" eaLnBrk="1" fontAlgn="t" latinLnBrk="0" hangingPunct="1">
                        <a:lnSpc>
                          <a:spcPct val="100000"/>
                        </a:lnSpc>
                        <a:spcBef>
                          <a:spcPts val="0"/>
                        </a:spcBef>
                        <a:spcAft>
                          <a:spcPts val="0"/>
                        </a:spcAft>
                        <a:buClrTx/>
                        <a:buSzTx/>
                        <a:buFont typeface="Arial" pitchFamily="34" charset="0"/>
                        <a:buNone/>
                        <a:tabLst/>
                        <a:defRPr/>
                      </a:pPr>
                      <a:r>
                        <a:rPr lang="sv-SE" sz="1100" b="0" dirty="0" smtClean="0">
                          <a:solidFill>
                            <a:schemeClr val="tx1"/>
                          </a:solidFill>
                          <a:latin typeface="Century Gothic" pitchFamily="34" charset="0"/>
                          <a:cs typeface="Times New Roman" pitchFamily="18" charset="0"/>
                        </a:rPr>
                        <a:t>Pengembangan Inovasi Daerah, Budaya Riset dan Daya Saing Daerah</a:t>
                      </a: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Font typeface="Arial" pitchFamily="34" charset="0"/>
                        <a:buChar char="•"/>
                      </a:pPr>
                      <a:r>
                        <a:rPr lang="en-US" sz="1100" b="0" i="0" u="none" strike="noStrike" dirty="0" smtClean="0">
                          <a:solidFill>
                            <a:srgbClr val="000000"/>
                          </a:solidFill>
                          <a:latin typeface="Century Gothic" pitchFamily="34" charset="0"/>
                        </a:rPr>
                        <a:t> </a:t>
                      </a:r>
                      <a:r>
                        <a:rPr lang="id-ID" sz="1100" dirty="0" smtClean="0">
                          <a:latin typeface="Century Gothic" pitchFamily="34" charset="0"/>
                        </a:rPr>
                        <a:t>Koordinasi Pusat, Provinsi Daerah</a:t>
                      </a:r>
                      <a:endParaRPr lang="en-US" sz="1100" dirty="0" smtClean="0">
                        <a:latin typeface="Century Gothic" pitchFamily="34" charset="0"/>
                      </a:endParaRPr>
                    </a:p>
                    <a:p>
                      <a:pPr algn="l" fontAlgn="t">
                        <a:buFont typeface="Arial" pitchFamily="34" charset="0"/>
                        <a:buChar char="•"/>
                      </a:pPr>
                      <a:r>
                        <a:rPr lang="en-US" sz="1100" b="0" i="0" u="none" strike="noStrike" dirty="0" smtClean="0">
                          <a:solidFill>
                            <a:srgbClr val="000000"/>
                          </a:solidFill>
                          <a:latin typeface="Century Gothic" pitchFamily="34" charset="0"/>
                        </a:rPr>
                        <a:t> </a:t>
                      </a:r>
                      <a:r>
                        <a:rPr lang="id-ID" sz="1100" dirty="0" smtClean="0">
                          <a:latin typeface="Century Gothic" pitchFamily="34" charset="0"/>
                        </a:rPr>
                        <a:t>Penyusunan</a:t>
                      </a:r>
                      <a:r>
                        <a:rPr lang="id-ID" sz="1100" baseline="0" dirty="0" smtClean="0">
                          <a:latin typeface="Century Gothic" pitchFamily="34" charset="0"/>
                        </a:rPr>
                        <a:t> Roadmap SIDA</a:t>
                      </a:r>
                      <a:endParaRPr lang="en-US" sz="1100" baseline="0" dirty="0" smtClean="0">
                        <a:latin typeface="Century Gothic" pitchFamily="34" charset="0"/>
                      </a:endParaRPr>
                    </a:p>
                    <a:p>
                      <a:pPr marL="0" marR="0" indent="0" algn="l" defTabSz="914400" rtl="0" eaLnBrk="1" fontAlgn="t" latinLnBrk="0" hangingPunct="1">
                        <a:lnSpc>
                          <a:spcPct val="100000"/>
                        </a:lnSpc>
                        <a:spcBef>
                          <a:spcPts val="0"/>
                        </a:spcBef>
                        <a:spcAft>
                          <a:spcPts val="0"/>
                        </a:spcAft>
                        <a:buClrTx/>
                        <a:buSzTx/>
                        <a:buFont typeface="Arial" pitchFamily="34" charset="0"/>
                        <a:buChar char="•"/>
                        <a:tabLst/>
                        <a:defRPr/>
                      </a:pPr>
                      <a:r>
                        <a:rPr lang="en-US" sz="1100" b="0" i="0" u="none" strike="noStrike" baseline="0" dirty="0" smtClean="0">
                          <a:solidFill>
                            <a:srgbClr val="000000"/>
                          </a:solidFill>
                          <a:latin typeface="Century Gothic" pitchFamily="34" charset="0"/>
                        </a:rPr>
                        <a:t> </a:t>
                      </a:r>
                      <a:r>
                        <a:rPr lang="id-ID" sz="1100" dirty="0" smtClean="0">
                          <a:latin typeface="Century Gothic" pitchFamily="34" charset="0"/>
                        </a:rPr>
                        <a:t>Analisis Prioritas Daerah</a:t>
                      </a:r>
                      <a:r>
                        <a:rPr lang="id-ID" sz="1100" baseline="0" dirty="0" smtClean="0">
                          <a:latin typeface="Century Gothic" pitchFamily="34" charset="0"/>
                        </a:rPr>
                        <a:t> – RPJP – RPJMD – Renstra OPD Jabar</a:t>
                      </a:r>
                      <a:endParaRPr lang="en-US" sz="1100" baseline="0" dirty="0" smtClean="0">
                        <a:latin typeface="Century Gothic" pitchFamily="34" charset="0"/>
                      </a:endParaRPr>
                    </a:p>
                    <a:p>
                      <a:pPr marL="0" marR="0" indent="0" algn="l" defTabSz="914400" rtl="0" eaLnBrk="1" fontAlgn="t" latinLnBrk="0" hangingPunct="1">
                        <a:lnSpc>
                          <a:spcPct val="100000"/>
                        </a:lnSpc>
                        <a:spcBef>
                          <a:spcPts val="0"/>
                        </a:spcBef>
                        <a:spcAft>
                          <a:spcPts val="0"/>
                        </a:spcAft>
                        <a:buClrTx/>
                        <a:buSzTx/>
                        <a:buFont typeface="Arial" pitchFamily="34" charset="0"/>
                        <a:buChar char="•"/>
                        <a:tabLst/>
                        <a:defRPr/>
                      </a:pPr>
                      <a:r>
                        <a:rPr lang="en-US" sz="1100" b="0" i="0" u="none" strike="noStrike" dirty="0" smtClean="0">
                          <a:solidFill>
                            <a:srgbClr val="000000"/>
                          </a:solidFill>
                          <a:latin typeface="Century Gothic" pitchFamily="34" charset="0"/>
                        </a:rPr>
                        <a:t> </a:t>
                      </a:r>
                      <a:r>
                        <a:rPr lang="id-ID" sz="1100" baseline="0" dirty="0" smtClean="0">
                          <a:latin typeface="Century Gothic" pitchFamily="34" charset="0"/>
                        </a:rPr>
                        <a:t>Rencana aksi dokumen kebijakan pengembangan SIDA Daerah</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entury Gothic" pitchFamily="34" charset="0"/>
                        </a:rPr>
                        <a:t>1.000.000.000</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048">
                <a:tc>
                  <a:txBody>
                    <a:bodyPr/>
                    <a:lstStyle/>
                    <a:p>
                      <a:pPr marL="0" indent="0" algn="ctr" fontAlgn="t">
                        <a:buNone/>
                      </a:pPr>
                      <a:r>
                        <a:rPr lang="en-US" sz="1100" b="0" i="0" u="none" strike="noStrike" dirty="0" smtClean="0">
                          <a:solidFill>
                            <a:srgbClr val="000000"/>
                          </a:solidFill>
                          <a:latin typeface="Century Gothic" pitchFamily="34" charset="0"/>
                        </a:rPr>
                        <a:t>7</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0325" marR="0" indent="0" algn="l" defTabSz="914400" rtl="0" eaLnBrk="1" fontAlgn="t" latinLnBrk="0" hangingPunct="1">
                        <a:lnSpc>
                          <a:spcPct val="100000"/>
                        </a:lnSpc>
                        <a:spcBef>
                          <a:spcPts val="0"/>
                        </a:spcBef>
                        <a:spcAft>
                          <a:spcPts val="0"/>
                        </a:spcAft>
                        <a:buClrTx/>
                        <a:buSzTx/>
                        <a:buFont typeface="Arial" pitchFamily="34" charset="0"/>
                        <a:buNone/>
                        <a:tabLst/>
                        <a:defRPr/>
                      </a:pPr>
                      <a:r>
                        <a:rPr lang="sv-SE" sz="1100" b="0" dirty="0" smtClean="0">
                          <a:solidFill>
                            <a:schemeClr val="tx1"/>
                          </a:solidFill>
                          <a:latin typeface="Century Gothic" pitchFamily="34" charset="0"/>
                          <a:cs typeface="Times New Roman" pitchFamily="18" charset="0"/>
                        </a:rPr>
                        <a:t>Peragaan IPTEK Terapan dan </a:t>
                      </a:r>
                      <a:r>
                        <a:rPr lang="en-US" sz="1100" b="0" i="0" u="none" strike="noStrike" dirty="0" err="1" smtClean="0">
                          <a:solidFill>
                            <a:srgbClr val="000000"/>
                          </a:solidFill>
                          <a:latin typeface="Century Gothic" pitchFamily="34" charset="0"/>
                        </a:rPr>
                        <a:t>Penyebarluasan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Hasil-Hasil</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Penelitian</a:t>
                      </a:r>
                      <a:r>
                        <a:rPr lang="sv-SE" sz="1100" b="0" i="0" u="none" strike="noStrike" baseline="0" dirty="0" smtClean="0">
                          <a:solidFill>
                            <a:schemeClr val="tx1"/>
                          </a:solidFill>
                          <a:latin typeface="Century Gothic" pitchFamily="34" charset="0"/>
                          <a:cs typeface="Times New Roman" pitchFamily="18" charset="0"/>
                        </a:rPr>
                        <a:t> (2 Kegiatan)</a:t>
                      </a:r>
                      <a:endParaRPr lang="id-ID" sz="1100" b="0" i="0" u="none" strike="noStrike" dirty="0" smtClean="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Font typeface="Arial" pitchFamily="34" charset="0"/>
                        <a:buChar char="•"/>
                      </a:pPr>
                      <a:r>
                        <a:rPr lang="en-US" sz="1100" dirty="0" smtClean="0">
                          <a:latin typeface="Century Gothic" pitchFamily="34" charset="0"/>
                        </a:rPr>
                        <a:t> </a:t>
                      </a:r>
                      <a:r>
                        <a:rPr lang="id-ID" sz="1100" dirty="0" smtClean="0">
                          <a:latin typeface="Century Gothic" pitchFamily="34" charset="0"/>
                        </a:rPr>
                        <a:t>Terselenggaranya</a:t>
                      </a:r>
                      <a:r>
                        <a:rPr lang="id-ID" sz="1100" baseline="0" dirty="0" smtClean="0">
                          <a:latin typeface="Century Gothic" pitchFamily="34" charset="0"/>
                        </a:rPr>
                        <a:t> dan Tersosialisasikannya hasil-hasil penelitian BP3Iptek</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entury Gothic" pitchFamily="34" charset="0"/>
                        </a:rPr>
                        <a:t>1.000.000.000</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400">
                <a:tc>
                  <a:txBody>
                    <a:bodyPr/>
                    <a:lstStyle/>
                    <a:p>
                      <a:pPr algn="ctr" fontAlgn="t"/>
                      <a:r>
                        <a:rPr lang="en-US" sz="1100" b="0" i="0" u="none" strike="noStrike" dirty="0" smtClean="0">
                          <a:solidFill>
                            <a:srgbClr val="000000"/>
                          </a:solidFill>
                          <a:latin typeface="Century Gothic" pitchFamily="34" charset="0"/>
                        </a:rPr>
                        <a:t>8</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0325" indent="0" algn="l" fontAlgn="t"/>
                      <a:r>
                        <a:rPr lang="en-US" sz="1100" b="0" i="0" u="none" strike="noStrike" dirty="0" smtClean="0">
                          <a:solidFill>
                            <a:srgbClr val="000000"/>
                          </a:solidFill>
                          <a:latin typeface="Century Gothic" pitchFamily="34" charset="0"/>
                        </a:rPr>
                        <a:t>FGD</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untuk</a:t>
                      </a:r>
                      <a:r>
                        <a:rPr lang="en-US" sz="1100" b="0" i="0" u="none" strike="noStrike" baseline="0" dirty="0" smtClean="0">
                          <a:solidFill>
                            <a:srgbClr val="000000"/>
                          </a:solidFill>
                          <a:latin typeface="Century Gothic" pitchFamily="34" charset="0"/>
                        </a:rPr>
                        <a:t> </a:t>
                      </a:r>
                      <a:r>
                        <a:rPr lang="id-ID" sz="1100" b="0" i="0" u="none" strike="noStrike" baseline="0" dirty="0" smtClean="0">
                          <a:solidFill>
                            <a:srgbClr val="000000"/>
                          </a:solidFill>
                          <a:latin typeface="Century Gothic" pitchFamily="34" charset="0"/>
                        </a:rPr>
                        <a:t>Permasalahan </a:t>
                      </a:r>
                      <a:r>
                        <a:rPr lang="en-US" sz="1100" b="0" i="0" u="none" strike="noStrike" baseline="0" dirty="0" err="1" smtClean="0">
                          <a:solidFill>
                            <a:srgbClr val="000000"/>
                          </a:solidFill>
                          <a:latin typeface="Century Gothic" pitchFamily="34" charset="0"/>
                        </a:rPr>
                        <a:t>Jawa</a:t>
                      </a:r>
                      <a:r>
                        <a:rPr lang="en-US" sz="1100" b="0" i="0" u="none" strike="noStrike" baseline="0" dirty="0" smtClean="0">
                          <a:solidFill>
                            <a:srgbClr val="000000"/>
                          </a:solidFill>
                          <a:latin typeface="Century Gothic" pitchFamily="34" charset="0"/>
                        </a:rPr>
                        <a:t> Barat </a:t>
                      </a:r>
                      <a:r>
                        <a:rPr lang="en-US" sz="1100" b="0" i="0" u="none" strike="noStrike" baseline="0" dirty="0" err="1" smtClean="0">
                          <a:solidFill>
                            <a:srgbClr val="000000"/>
                          </a:solidFill>
                          <a:latin typeface="Century Gothic" pitchFamily="34" charset="0"/>
                        </a:rPr>
                        <a:t>Berbasis</a:t>
                      </a:r>
                      <a:r>
                        <a:rPr lang="en-US" sz="1100" b="0" i="0" u="none" strike="noStrike" baseline="0" dirty="0" smtClean="0">
                          <a:solidFill>
                            <a:srgbClr val="000000"/>
                          </a:solidFill>
                          <a:latin typeface="Century Gothic" pitchFamily="34" charset="0"/>
                        </a:rPr>
                        <a:t> IPTEK</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Font typeface="Arial" pitchFamily="34" charset="0"/>
                        <a:buChar char="•"/>
                      </a:pP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Rekomendasi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Isu-Isu</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Aktual</a:t>
                      </a:r>
                      <a:r>
                        <a:rPr lang="en-US" sz="1100" b="0" i="0" u="none" strike="noStrike" baseline="0" dirty="0" smtClean="0">
                          <a:solidFill>
                            <a:srgbClr val="000000"/>
                          </a:solidFill>
                          <a:latin typeface="Century Gothic" pitchFamily="34" charset="0"/>
                        </a:rPr>
                        <a:t> Pembangunan </a:t>
                      </a:r>
                      <a:r>
                        <a:rPr lang="en-US" sz="1100" b="0" i="0" u="none" strike="noStrike" baseline="0" dirty="0" err="1" smtClean="0">
                          <a:solidFill>
                            <a:srgbClr val="000000"/>
                          </a:solidFill>
                          <a:latin typeface="Century Gothic" pitchFamily="34" charset="0"/>
                        </a:rPr>
                        <a:t>Jawa</a:t>
                      </a:r>
                      <a:r>
                        <a:rPr lang="en-US" sz="1100" b="0" i="0" u="none" strike="noStrike" baseline="0" dirty="0" smtClean="0">
                          <a:solidFill>
                            <a:srgbClr val="000000"/>
                          </a:solidFill>
                          <a:latin typeface="Century Gothic" pitchFamily="34" charset="0"/>
                        </a:rPr>
                        <a:t> Barat </a:t>
                      </a:r>
                      <a:r>
                        <a:rPr lang="en-US" sz="1100" b="0" i="0" u="none" strike="noStrike" baseline="0" dirty="0" err="1" smtClean="0">
                          <a:solidFill>
                            <a:srgbClr val="000000"/>
                          </a:solidFill>
                          <a:latin typeface="Century Gothic" pitchFamily="34" charset="0"/>
                        </a:rPr>
                        <a:t>Berbasis</a:t>
                      </a:r>
                      <a:r>
                        <a:rPr lang="en-US" sz="1100" b="0" i="0" u="none" strike="noStrike" baseline="0" dirty="0" smtClean="0">
                          <a:solidFill>
                            <a:srgbClr val="000000"/>
                          </a:solidFill>
                          <a:latin typeface="Century Gothic" pitchFamily="34" charset="0"/>
                        </a:rPr>
                        <a:t> IPTEK</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entury Gothic" pitchFamily="34" charset="0"/>
                        </a:rPr>
                        <a:t>1.500.000.000</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696">
                <a:tc>
                  <a:txBody>
                    <a:bodyPr/>
                    <a:lstStyle/>
                    <a:p>
                      <a:pPr algn="ctr" fontAlgn="t"/>
                      <a:r>
                        <a:rPr lang="en-US" sz="1100" b="0" i="0" u="none" strike="noStrike" dirty="0" smtClean="0">
                          <a:solidFill>
                            <a:srgbClr val="000000"/>
                          </a:solidFill>
                          <a:latin typeface="Century Gothic" pitchFamily="34" charset="0"/>
                        </a:rPr>
                        <a:t>9</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0325" indent="0" algn="l" fontAlgn="t"/>
                      <a:r>
                        <a:rPr lang="en-US" sz="1100" b="0" i="0" u="none" strike="noStrike" dirty="0" err="1" smtClean="0">
                          <a:solidFill>
                            <a:srgbClr val="000000"/>
                          </a:solidFill>
                          <a:latin typeface="Century Gothic" pitchFamily="34" charset="0"/>
                        </a:rPr>
                        <a:t>Operasionalisasi</a:t>
                      </a:r>
                      <a:r>
                        <a:rPr lang="en-US" sz="1100" b="0" i="0" u="none" strike="noStrike" dirty="0" smtClean="0">
                          <a:solidFill>
                            <a:srgbClr val="000000"/>
                          </a:solidFill>
                          <a:latin typeface="Century Gothic" pitchFamily="34" charset="0"/>
                        </a:rPr>
                        <a:t> DRD,</a:t>
                      </a:r>
                      <a:r>
                        <a:rPr lang="en-US" sz="1100" b="0" i="0" u="none" strike="noStrike" baseline="0" dirty="0" smtClean="0">
                          <a:solidFill>
                            <a:srgbClr val="000000"/>
                          </a:solidFill>
                          <a:latin typeface="Century Gothic" pitchFamily="34" charset="0"/>
                        </a:rPr>
                        <a:t> Tim </a:t>
                      </a:r>
                      <a:r>
                        <a:rPr lang="en-US" sz="1100" b="0" i="0" u="none" strike="noStrike" baseline="0" dirty="0" err="1" smtClean="0">
                          <a:solidFill>
                            <a:srgbClr val="000000"/>
                          </a:solidFill>
                          <a:latin typeface="Century Gothic" pitchFamily="34" charset="0"/>
                        </a:rPr>
                        <a:t>Advisori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Majelis</a:t>
                      </a:r>
                      <a:r>
                        <a:rPr lang="en-US" sz="1100" b="0" i="0" u="none" strike="noStrike" baseline="0" dirty="0" smtClean="0">
                          <a:solidFill>
                            <a:srgbClr val="000000"/>
                          </a:solidFill>
                          <a:latin typeface="Century Gothic" pitchFamily="34" charset="0"/>
                        </a:rPr>
                        <a:t> BP3I</a:t>
                      </a:r>
                      <a:r>
                        <a:rPr lang="id-ID" sz="1100" b="0" i="0" u="none" strike="noStrike" baseline="0" dirty="0" smtClean="0">
                          <a:solidFill>
                            <a:srgbClr val="000000"/>
                          </a:solidFill>
                          <a:latin typeface="Century Gothic" pitchFamily="34" charset="0"/>
                        </a:rPr>
                        <a:t>ptek</a:t>
                      </a:r>
                      <a:endParaRPr lang="en-US" sz="1100" b="0" i="0" u="none" strike="noStrike" baseline="0" dirty="0" smtClean="0">
                        <a:solidFill>
                          <a:srgbClr val="000000"/>
                        </a:solidFill>
                        <a:latin typeface="Century Gothic" pitchFamily="34" charset="0"/>
                      </a:endParaRPr>
                    </a:p>
                    <a:p>
                      <a:pPr marL="60325" indent="0" algn="l" fontAlgn="t"/>
                      <a:r>
                        <a:rPr lang="en-US" sz="1100" b="0" i="0" u="none" strike="noStrike" baseline="0" dirty="0" smtClean="0">
                          <a:solidFill>
                            <a:srgbClr val="000000"/>
                          </a:solidFill>
                          <a:latin typeface="Century Gothic" pitchFamily="34" charset="0"/>
                        </a:rPr>
                        <a:t>(3 </a:t>
                      </a:r>
                      <a:r>
                        <a:rPr lang="en-US" sz="1100" b="0" i="0" u="none" strike="noStrike" baseline="0" dirty="0" err="1" smtClean="0">
                          <a:solidFill>
                            <a:srgbClr val="000000"/>
                          </a:solidFill>
                          <a:latin typeface="Century Gothic" pitchFamily="34" charset="0"/>
                        </a:rPr>
                        <a:t>Kegiatan</a:t>
                      </a:r>
                      <a:r>
                        <a:rPr lang="en-US" sz="1100" b="0" i="0" u="none" strike="noStrike" baseline="0" dirty="0" smtClean="0">
                          <a:solidFill>
                            <a:srgbClr val="000000"/>
                          </a:solidFill>
                          <a:latin typeface="Century Gothic" pitchFamily="34" charset="0"/>
                        </a:rPr>
                        <a:t>)</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Font typeface="Arial" pitchFamily="34" charset="0"/>
                        <a:buChar char="•"/>
                      </a:pP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Rekomendasi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Arah</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Kebijakan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Riset</a:t>
                      </a:r>
                      <a:endParaRPr lang="en-US" sz="1100" b="0" i="0" u="none" strike="noStrike" baseline="0" dirty="0" smtClean="0">
                        <a:solidFill>
                          <a:srgbClr val="000000"/>
                        </a:solidFill>
                        <a:latin typeface="Century Gothic" pitchFamily="34" charset="0"/>
                      </a:endParaRPr>
                    </a:p>
                    <a:p>
                      <a:pPr algn="l" fontAlgn="t">
                        <a:buFont typeface="Arial" pitchFamily="34" charset="0"/>
                        <a:buChar char="•"/>
                      </a:pP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Rekomendasi</a:t>
                      </a:r>
                      <a:r>
                        <a:rPr lang="en-US" sz="1100" b="0" i="0" u="none" strike="noStrike" baseline="0" dirty="0" smtClean="0">
                          <a:solidFill>
                            <a:srgbClr val="000000"/>
                          </a:solidFill>
                          <a:latin typeface="Century Gothic" pitchFamily="34" charset="0"/>
                        </a:rPr>
                        <a:t> IPTEK yang </a:t>
                      </a:r>
                      <a:r>
                        <a:rPr lang="en-US" sz="1100" b="0" i="0" u="none" strike="noStrike" baseline="0" dirty="0" err="1" smtClean="0">
                          <a:solidFill>
                            <a:srgbClr val="000000"/>
                          </a:solidFill>
                          <a:latin typeface="Century Gothic" pitchFamily="34" charset="0"/>
                        </a:rPr>
                        <a:t>Siap</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diterapkan</a:t>
                      </a:r>
                      <a:endParaRPr lang="en-US" sz="1100" b="0" i="0" u="none" strike="noStrike" baseline="0" dirty="0" smtClean="0">
                        <a:solidFill>
                          <a:srgbClr val="000000"/>
                        </a:solidFill>
                        <a:latin typeface="Century Gothic" pitchFamily="34" charset="0"/>
                      </a:endParaRPr>
                    </a:p>
                    <a:p>
                      <a:pPr algn="l" fontAlgn="t">
                        <a:buFont typeface="Arial" pitchFamily="34" charset="0"/>
                        <a:buChar char="•"/>
                      </a:pP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Meningkatnya</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Kualitas</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Peneliti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Hasil</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Penelitian</a:t>
                      </a:r>
                      <a:r>
                        <a:rPr lang="en-US" sz="1100" b="0" i="0" u="none" strike="noStrike" baseline="0" dirty="0" smtClean="0">
                          <a:solidFill>
                            <a:srgbClr val="000000"/>
                          </a:solidFill>
                          <a:latin typeface="Century Gothic" pitchFamily="34" charset="0"/>
                        </a:rPr>
                        <a:t> BP3I</a:t>
                      </a:r>
                      <a:r>
                        <a:rPr lang="id-ID" sz="1100" b="0" i="0" u="none" strike="noStrike" baseline="0" dirty="0" smtClean="0">
                          <a:solidFill>
                            <a:srgbClr val="000000"/>
                          </a:solidFill>
                          <a:latin typeface="Century Gothic" pitchFamily="34" charset="0"/>
                        </a:rPr>
                        <a:t>ptek</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entury Gothic" pitchFamily="34" charset="0"/>
                        </a:rPr>
                        <a:t>1.300.000.000</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4343">
                <a:tc>
                  <a:txBody>
                    <a:bodyPr/>
                    <a:lstStyle/>
                    <a:p>
                      <a:pPr algn="ctr" fontAlgn="t"/>
                      <a:r>
                        <a:rPr lang="en-US" sz="1100" b="0" i="0" u="none" strike="noStrike" dirty="0" smtClean="0">
                          <a:solidFill>
                            <a:srgbClr val="000000"/>
                          </a:solidFill>
                          <a:latin typeface="Century Gothic" pitchFamily="34" charset="0"/>
                        </a:rPr>
                        <a:t>10</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0325" indent="0" algn="l" fontAlgn="t"/>
                      <a:r>
                        <a:rPr lang="en-US" sz="1100" b="0" i="0" u="none" strike="noStrike" dirty="0" err="1" smtClean="0">
                          <a:solidFill>
                            <a:srgbClr val="000000"/>
                          </a:solidFill>
                          <a:latin typeface="Century Gothic" pitchFamily="34" charset="0"/>
                        </a:rPr>
                        <a:t>Kegiatan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Pelayanan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Dasar</a:t>
                      </a:r>
                      <a:r>
                        <a:rPr lang="en-US" sz="1100" b="0" i="0" u="none" strike="noStrike" baseline="0" dirty="0" smtClean="0">
                          <a:solidFill>
                            <a:srgbClr val="000000"/>
                          </a:solidFill>
                          <a:latin typeface="Century Gothic" pitchFamily="34" charset="0"/>
                        </a:rPr>
                        <a:t> Kantor BP3I</a:t>
                      </a:r>
                      <a:r>
                        <a:rPr lang="id-ID" sz="1100" b="0" i="0" u="none" strike="noStrike" baseline="0" dirty="0" smtClean="0">
                          <a:solidFill>
                            <a:srgbClr val="000000"/>
                          </a:solidFill>
                          <a:latin typeface="Century Gothic" pitchFamily="34" charset="0"/>
                        </a:rPr>
                        <a:t>ptek</a:t>
                      </a:r>
                      <a:r>
                        <a:rPr lang="en-US" sz="1100" b="0" i="0" u="none" strike="noStrike" baseline="0" dirty="0" smtClean="0">
                          <a:solidFill>
                            <a:srgbClr val="000000"/>
                          </a:solidFill>
                          <a:latin typeface="Century Gothic" pitchFamily="34" charset="0"/>
                        </a:rPr>
                        <a:t> (9 </a:t>
                      </a:r>
                      <a:r>
                        <a:rPr lang="en-US" sz="1100" b="0" i="0" u="none" strike="noStrike" baseline="0" dirty="0" err="1" smtClean="0">
                          <a:solidFill>
                            <a:srgbClr val="000000"/>
                          </a:solidFill>
                          <a:latin typeface="Century Gothic" pitchFamily="34" charset="0"/>
                        </a:rPr>
                        <a:t>Kegiatan</a:t>
                      </a:r>
                      <a:r>
                        <a:rPr lang="en-US" sz="1100" b="0" i="0" u="none" strike="noStrike" baseline="0" dirty="0" smtClean="0">
                          <a:solidFill>
                            <a:srgbClr val="000000"/>
                          </a:solidFill>
                          <a:latin typeface="Century Gothic" pitchFamily="34" charset="0"/>
                        </a:rPr>
                        <a:t>)</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Font typeface="Arial" pitchFamily="34" charset="0"/>
                        <a:buChar char="•"/>
                      </a:pP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Administrasi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Perkantoran</a:t>
                      </a:r>
                      <a:endParaRPr lang="en-US" sz="1100" b="0" i="0" u="none" strike="noStrike" baseline="0" dirty="0" smtClean="0">
                        <a:solidFill>
                          <a:srgbClr val="000000"/>
                        </a:solidFill>
                        <a:latin typeface="Century Gothic" pitchFamily="34" charset="0"/>
                      </a:endParaRPr>
                    </a:p>
                    <a:p>
                      <a:pPr algn="l" fontAlgn="t">
                        <a:buFont typeface="Arial" pitchFamily="34" charset="0"/>
                        <a:buChar char="•"/>
                      </a:pP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Sarana</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Prasarana</a:t>
                      </a:r>
                      <a:endParaRPr lang="en-US" sz="1100" b="0" i="0" u="none" strike="noStrike" baseline="0" dirty="0" smtClean="0">
                        <a:solidFill>
                          <a:srgbClr val="000000"/>
                        </a:solidFill>
                        <a:latin typeface="Century Gothic" pitchFamily="34" charset="0"/>
                      </a:endParaRPr>
                    </a:p>
                    <a:p>
                      <a:pPr algn="l" fontAlgn="t">
                        <a:buFont typeface="Arial" pitchFamily="34" charset="0"/>
                        <a:buChar char="•"/>
                      </a:pP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Peningkatan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Kualitas</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Aparatur</a:t>
                      </a:r>
                      <a:endParaRPr lang="id-ID" sz="1100" b="0" i="0" u="none" strike="noStrike" baseline="0" dirty="0" smtClean="0">
                        <a:solidFill>
                          <a:srgbClr val="000000"/>
                        </a:solidFill>
                        <a:latin typeface="Century Gothic" pitchFamily="34" charset="0"/>
                      </a:endParaRPr>
                    </a:p>
                    <a:p>
                      <a:pPr algn="l" fontAlgn="t">
                        <a:buFont typeface="Arial" pitchFamily="34" charset="0"/>
                        <a:buChar char="•"/>
                      </a:pPr>
                      <a:r>
                        <a:rPr lang="id-ID" sz="1100" b="0" i="0" u="none" strike="noStrike" baseline="0" dirty="0" smtClean="0">
                          <a:solidFill>
                            <a:srgbClr val="000000"/>
                          </a:solidFill>
                          <a:latin typeface="Century Gothic" pitchFamily="34" charset="0"/>
                        </a:rPr>
                        <a:t> Perencanaan BP3Iptek</a:t>
                      </a:r>
                    </a:p>
                    <a:p>
                      <a:pPr algn="l" fontAlgn="t">
                        <a:buFont typeface="Arial" pitchFamily="34" charset="0"/>
                        <a:buChar char="•"/>
                      </a:pPr>
                      <a:r>
                        <a:rPr lang="id-ID" sz="1100" b="0" i="0" u="none" strike="noStrike" baseline="0" dirty="0" smtClean="0">
                          <a:solidFill>
                            <a:srgbClr val="000000"/>
                          </a:solidFill>
                          <a:latin typeface="Century Gothic" pitchFamily="34" charset="0"/>
                        </a:rPr>
                        <a:t>Evaluasi BP3Iptek</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entury Gothic" pitchFamily="34" charset="0"/>
                        </a:rPr>
                        <a:t>9.400.000.000</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3436">
                <a:tc>
                  <a:txBody>
                    <a:bodyPr/>
                    <a:lstStyle/>
                    <a:p>
                      <a:pPr algn="ctr" fontAlgn="t"/>
                      <a:r>
                        <a:rPr lang="en-US" sz="1100" b="0" i="0" u="none" strike="noStrike" dirty="0" smtClean="0">
                          <a:solidFill>
                            <a:srgbClr val="000000"/>
                          </a:solidFill>
                          <a:latin typeface="Century Gothic" pitchFamily="34" charset="0"/>
                        </a:rPr>
                        <a:t>11</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0325" marR="0" indent="0" algn="l" defTabSz="914400" rtl="0" eaLnBrk="1" fontAlgn="t" latinLnBrk="0" hangingPunct="1">
                        <a:lnSpc>
                          <a:spcPct val="100000"/>
                        </a:lnSpc>
                        <a:spcBef>
                          <a:spcPts val="0"/>
                        </a:spcBef>
                        <a:spcAft>
                          <a:spcPts val="0"/>
                        </a:spcAft>
                        <a:buClrTx/>
                        <a:buSzTx/>
                        <a:buFontTx/>
                        <a:buNone/>
                        <a:tabLst/>
                        <a:defRPr/>
                      </a:pPr>
                      <a:r>
                        <a:rPr lang="id-ID" sz="1100" dirty="0" smtClean="0">
                          <a:latin typeface="Century Gothic" pitchFamily="34" charset="0"/>
                          <a:cs typeface="Arial" charset="0"/>
                        </a:rPr>
                        <a:t>Penyusunan DED Gedung BP3Iptek dan analisis perencanaan pembangunan gedung BP3Iptek</a:t>
                      </a: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Font typeface="Arial" pitchFamily="34" charset="0"/>
                        <a:buChar char="•"/>
                      </a:pPr>
                      <a:r>
                        <a:rPr lang="en-US" sz="1100" b="0" i="0" u="none" strike="noStrike" dirty="0" smtClean="0">
                          <a:solidFill>
                            <a:srgbClr val="000000"/>
                          </a:solidFill>
                          <a:latin typeface="Century Gothic" pitchFamily="34" charset="0"/>
                        </a:rPr>
                        <a:t> DED </a:t>
                      </a:r>
                      <a:r>
                        <a:rPr lang="en-US" sz="1100" b="0" i="0" u="none" strike="noStrike" dirty="0" err="1" smtClean="0">
                          <a:solidFill>
                            <a:srgbClr val="000000"/>
                          </a:solidFill>
                          <a:latin typeface="Century Gothic" pitchFamily="34" charset="0"/>
                        </a:rPr>
                        <a:t>Gedung</a:t>
                      </a:r>
                      <a:r>
                        <a:rPr lang="en-US" sz="1100" b="0" i="0" u="none" strike="noStrike" dirty="0" smtClean="0">
                          <a:solidFill>
                            <a:srgbClr val="000000"/>
                          </a:solidFill>
                          <a:latin typeface="Century Gothic" pitchFamily="34" charset="0"/>
                        </a:rPr>
                        <a:t> BP3I</a:t>
                      </a:r>
                      <a:r>
                        <a:rPr lang="id-ID" sz="1100" b="0" i="0" u="none" strike="noStrike" dirty="0" smtClean="0">
                          <a:solidFill>
                            <a:srgbClr val="000000"/>
                          </a:solidFill>
                          <a:latin typeface="Century Gothic" pitchFamily="34" charset="0"/>
                        </a:rPr>
                        <a:t>ptek</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entury Gothic" pitchFamily="34" charset="0"/>
                        </a:rPr>
                        <a:t>500.000.000</a:t>
                      </a:r>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a:xfrm>
            <a:off x="857250" y="142875"/>
            <a:ext cx="7296150" cy="695325"/>
          </a:xfr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oAutofit/>
          </a:bodyPr>
          <a:lstStyle/>
          <a:p>
            <a:pPr fontAlgn="auto">
              <a:spcBef>
                <a:spcPts val="600"/>
              </a:spcBef>
              <a:spcAft>
                <a:spcPts val="0"/>
              </a:spcAft>
              <a:defRPr/>
            </a:pPr>
            <a:r>
              <a:rPr lang="id-ID" sz="2400" b="1" dirty="0" smtClean="0">
                <a:solidFill>
                  <a:schemeClr val="bg1"/>
                </a:solidFill>
              </a:rPr>
              <a:t>OUTPUT</a:t>
            </a:r>
            <a:r>
              <a:rPr lang="en-US" sz="2400" b="1" dirty="0" smtClean="0">
                <a:solidFill>
                  <a:schemeClr val="bg1"/>
                </a:solidFill>
              </a:rPr>
              <a:t> KEGIATAN BP3IPTEK TAHUN 2016</a:t>
            </a:r>
            <a:endParaRPr lang="sv-SE" sz="2400" b="1" dirty="0">
              <a:solidFill>
                <a:schemeClr val="bg1"/>
              </a:solidFill>
              <a:latin typeface="Times New Roman" pitchFamily="18" charset="0"/>
              <a:cs typeface="Times New Roman" pitchFamily="18" charset="0"/>
            </a:endParaRPr>
          </a:p>
        </p:txBody>
      </p:sp>
      <p:sp>
        <p:nvSpPr>
          <p:cNvPr id="11319" name="TextBox 6"/>
          <p:cNvSpPr txBox="1">
            <a:spLocks noChangeArrowheads="1"/>
          </p:cNvSpPr>
          <p:nvPr/>
        </p:nvSpPr>
        <p:spPr bwMode="auto">
          <a:xfrm>
            <a:off x="4581525" y="6380163"/>
            <a:ext cx="45577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500" i="1">
                <a:solidFill>
                  <a:srgbClr val="FF0000"/>
                </a:solidFill>
                <a:latin typeface="Brush Script MT" pitchFamily="66" charset="0"/>
              </a:rPr>
              <a:t>creative research for west java development</a:t>
            </a:r>
          </a:p>
        </p:txBody>
      </p:sp>
      <p:sp>
        <p:nvSpPr>
          <p:cNvPr id="11320" name="Slide Number Placeholder 10"/>
          <p:cNvSpPr>
            <a:spLocks noGrp="1"/>
          </p:cNvSpPr>
          <p:nvPr>
            <p:ph type="sldNum" sz="quarter" idx="12"/>
          </p:nvPr>
        </p:nvSpPr>
        <p:spPr bwMode="auto">
          <a:xfrm>
            <a:off x="7010400" y="5715000"/>
            <a:ext cx="2133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ltLang="en-US" b="1" smtClean="0">
                <a:latin typeface="Century Gothic" pitchFamily="34" charset="0"/>
              </a:rPr>
              <a:t>8</a:t>
            </a:r>
            <a:endParaRPr lang="en-GB" altLang="en-US" b="1" smtClean="0">
              <a:latin typeface="Century Gothic" pitchFamily="34" charset="0"/>
            </a:endParaRPr>
          </a:p>
        </p:txBody>
      </p:sp>
    </p:spTree>
    <p:extLst>
      <p:ext uri="{BB962C8B-B14F-4D97-AF65-F5344CB8AC3E}">
        <p14:creationId xmlns:p14="http://schemas.microsoft.com/office/powerpoint/2010/main" val="131830271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838200"/>
          <a:ext cx="8534399" cy="5581650"/>
        </p:xfrm>
        <a:graphic>
          <a:graphicData uri="http://schemas.openxmlformats.org/drawingml/2006/table">
            <a:tbl>
              <a:tblPr/>
              <a:tblGrid>
                <a:gridCol w="2662107"/>
                <a:gridCol w="1644242"/>
                <a:gridCol w="2035728"/>
                <a:gridCol w="1096161"/>
                <a:gridCol w="1096161"/>
              </a:tblGrid>
              <a:tr h="341427">
                <a:tc>
                  <a:txBody>
                    <a:bodyPr/>
                    <a:lstStyle/>
                    <a:p>
                      <a:pPr algn="ctr" fontAlgn="t"/>
                      <a:r>
                        <a:rPr lang="fi-FI" sz="1100" b="1" i="0" u="none" strike="noStrike" dirty="0" smtClean="0">
                          <a:solidFill>
                            <a:srgbClr val="000000"/>
                          </a:solidFill>
                          <a:latin typeface="Century Gothic" pitchFamily="34" charset="0"/>
                        </a:rPr>
                        <a:t>ISU/PERMASALAHAN</a:t>
                      </a:r>
                      <a:endParaRPr lang="fi-FI"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fi-FI" sz="1100" b="1" i="0" u="none" strike="noStrike" dirty="0" smtClean="0">
                          <a:solidFill>
                            <a:srgbClr val="000000"/>
                          </a:solidFill>
                          <a:latin typeface="Century Gothic" pitchFamily="34" charset="0"/>
                        </a:rPr>
                        <a:t>KEGIATAN PENELITIAN </a:t>
                      </a:r>
                      <a:r>
                        <a:rPr lang="fi-FI" sz="1100" b="1" i="0" u="none" strike="noStrike" baseline="0" dirty="0" smtClean="0">
                          <a:solidFill>
                            <a:srgbClr val="000000"/>
                          </a:solidFill>
                          <a:latin typeface="Century Gothic" pitchFamily="34" charset="0"/>
                        </a:rPr>
                        <a:t> TAHUN </a:t>
                      </a:r>
                      <a:r>
                        <a:rPr lang="fi-FI" sz="1100" b="1" i="0" u="none" strike="noStrike" dirty="0" smtClean="0">
                          <a:solidFill>
                            <a:srgbClr val="000000"/>
                          </a:solidFill>
                          <a:latin typeface="Century Gothic" pitchFamily="34" charset="0"/>
                        </a:rPr>
                        <a:t> 2016 </a:t>
                      </a:r>
                      <a:endParaRPr lang="fi-FI"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OUTPUT</a:t>
                      </a:r>
                      <a:endParaRPr lang="fi-FI"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OPD PENGGUNA</a:t>
                      </a:r>
                      <a:endParaRPr lang="fi-FI"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Anggaran</a:t>
                      </a:r>
                    </a:p>
                    <a:p>
                      <a:pPr algn="ctr" fontAlgn="t"/>
                      <a:r>
                        <a:rPr lang="id-ID" sz="1100" b="1" i="0" u="none" strike="noStrike" dirty="0" smtClean="0">
                          <a:solidFill>
                            <a:srgbClr val="000000"/>
                          </a:solidFill>
                          <a:latin typeface="Century Gothic" pitchFamily="34" charset="0"/>
                        </a:rPr>
                        <a:t>(Rp.)</a:t>
                      </a:r>
                      <a:endParaRPr lang="fi-FI"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173766">
                <a:tc>
                  <a:txBody>
                    <a:bodyPr/>
                    <a:lstStyle/>
                    <a:p>
                      <a:pPr algn="ctr" fontAlgn="t"/>
                      <a:r>
                        <a:rPr lang="id-ID" sz="1100" b="1" i="0" u="none" strike="noStrike" dirty="0" smtClean="0">
                          <a:solidFill>
                            <a:srgbClr val="000000"/>
                          </a:solidFill>
                          <a:latin typeface="Century Gothic" pitchFamily="34" charset="0"/>
                        </a:rPr>
                        <a:t>1</a:t>
                      </a:r>
                      <a:endParaRPr lang="id-ID"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2</a:t>
                      </a:r>
                      <a:r>
                        <a:rPr lang="id-ID" sz="1100" b="1" i="0" u="none" strike="noStrike" dirty="0">
                          <a:solidFill>
                            <a:srgbClr val="000000"/>
                          </a:solidFill>
                          <a:latin typeface="Century Gothic" pitchFamily="34" charset="0"/>
                        </a:rPr>
                        <a:t> </a:t>
                      </a: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3</a:t>
                      </a:r>
                      <a:endParaRPr lang="id-ID"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4</a:t>
                      </a:r>
                      <a:endParaRPr lang="id-ID"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5</a:t>
                      </a:r>
                      <a:endParaRPr lang="id-ID" sz="1100" b="1"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676749">
                <a:tc>
                  <a:txBody>
                    <a:bodyPr/>
                    <a:lstStyle/>
                    <a:p>
                      <a:pPr marL="171450" indent="-171450" algn="l" fontAlgn="t">
                        <a:buFont typeface="Arial" pitchFamily="34" charset="0"/>
                        <a:buChar char="•"/>
                      </a:pPr>
                      <a:r>
                        <a:rPr lang="sv-SE" sz="1100" b="0" i="0" u="none" strike="noStrike" dirty="0" smtClean="0">
                          <a:solidFill>
                            <a:srgbClr val="000000"/>
                          </a:solidFill>
                          <a:latin typeface="Century Gothic" pitchFamily="34" charset="0"/>
                        </a:rPr>
                        <a:t>Meningkatkan cakupan elektrifikasi rumah tangga.</a:t>
                      </a:r>
                    </a:p>
                    <a:p>
                      <a:pPr marL="171450" indent="-171450" algn="l" fontAlgn="t">
                        <a:buFont typeface="Arial" pitchFamily="34" charset="0"/>
                        <a:buChar char="•"/>
                      </a:pPr>
                      <a:r>
                        <a:rPr lang="sv-SE" sz="1100" b="0" i="0" u="none" strike="noStrike" dirty="0" smtClean="0">
                          <a:solidFill>
                            <a:srgbClr val="000000"/>
                          </a:solidFill>
                          <a:latin typeface="Century Gothic" pitchFamily="34" charset="0"/>
                        </a:rPr>
                        <a:t>Energi</a:t>
                      </a:r>
                      <a:r>
                        <a:rPr lang="sv-SE" sz="1100" b="0" i="0" u="none" strike="noStrike" baseline="0" dirty="0" smtClean="0">
                          <a:solidFill>
                            <a:srgbClr val="000000"/>
                          </a:solidFill>
                          <a:latin typeface="Century Gothic" pitchFamily="34" charset="0"/>
                        </a:rPr>
                        <a:t> murah ramah lingkungan</a:t>
                      </a:r>
                    </a:p>
                    <a:p>
                      <a:pPr marL="171450" indent="-171450" algn="l" fontAlgn="t">
                        <a:buFont typeface="Arial" pitchFamily="34" charset="0"/>
                        <a:buChar char="•"/>
                      </a:pPr>
                      <a:r>
                        <a:rPr lang="sv-SE" sz="1100" b="0" i="0" u="none" strike="noStrike" baseline="0" dirty="0" smtClean="0">
                          <a:solidFill>
                            <a:srgbClr val="000000"/>
                          </a:solidFill>
                          <a:latin typeface="Century Gothic" pitchFamily="34" charset="0"/>
                        </a:rPr>
                        <a:t>Menurunnya produksi energi fosil</a:t>
                      </a:r>
                      <a:endParaRPr lang="sv-SE"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sv-SE" sz="1100" b="0" i="0" u="none" strike="noStrike" baseline="0" dirty="0" smtClean="0">
                          <a:solidFill>
                            <a:srgbClr val="000000"/>
                          </a:solidFill>
                          <a:latin typeface="Century Gothic" pitchFamily="34" charset="0"/>
                        </a:rPr>
                        <a:t>Desa Mandiri Energi Berbasis Energi Terbarukan</a:t>
                      </a:r>
                      <a:endParaRPr lang="sv-SE"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smtClean="0">
                          <a:solidFill>
                            <a:srgbClr val="000000"/>
                          </a:solidFill>
                          <a:latin typeface="Century Gothic" pitchFamily="34" charset="0"/>
                        </a:rPr>
                        <a:t>Micro Grid  </a:t>
                      </a:r>
                      <a:r>
                        <a:rPr lang="en-US" sz="1100" b="0" i="0" u="none" strike="noStrike" dirty="0" err="1" smtClean="0">
                          <a:solidFill>
                            <a:srgbClr val="000000"/>
                          </a:solidFill>
                          <a:latin typeface="Century Gothic" pitchFamily="34" charset="0"/>
                        </a:rPr>
                        <a:t>Elektrifikasi</a:t>
                      </a:r>
                      <a:r>
                        <a:rPr lang="en-US" sz="1100" b="0" i="0" u="none" strike="noStrike" dirty="0" smtClean="0">
                          <a:solidFill>
                            <a:srgbClr val="000000"/>
                          </a:solidFill>
                          <a:latin typeface="Century Gothic" pitchFamily="34" charset="0"/>
                        </a:rPr>
                        <a:t> Tingkat </a:t>
                      </a:r>
                      <a:r>
                        <a:rPr lang="en-US" sz="1100" b="0" i="0" u="none" strike="noStrike" dirty="0" err="1" smtClean="0">
                          <a:solidFill>
                            <a:srgbClr val="000000"/>
                          </a:solidFill>
                          <a:latin typeface="Century Gothic" pitchFamily="34" charset="0"/>
                        </a:rPr>
                        <a:t>Pedesaan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untuk</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mendorong</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kegiatan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ekonomi</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100" b="0" i="0" u="none" strike="noStrike" dirty="0" smtClean="0">
                          <a:solidFill>
                            <a:srgbClr val="000000"/>
                          </a:solidFill>
                          <a:latin typeface="Century Gothic" pitchFamily="34" charset="0"/>
                        </a:rPr>
                        <a:t>ESDM</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dirty="0" smtClean="0">
                          <a:solidFill>
                            <a:srgbClr val="000000"/>
                          </a:solidFill>
                          <a:latin typeface="Century Gothic" pitchFamily="34" charset="0"/>
                        </a:rPr>
                        <a:t>1.000.000.000</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44409">
                <a:tc>
                  <a:txBody>
                    <a:bodyPr/>
                    <a:lstStyle/>
                    <a:p>
                      <a:pPr marL="171450" indent="-171450" algn="l" fontAlgn="t">
                        <a:buFont typeface="Arial" pitchFamily="34" charset="0"/>
                        <a:buChar char="•"/>
                      </a:pPr>
                      <a:r>
                        <a:rPr lang="en-US" sz="1100" b="0" i="0" u="none" strike="noStrike" dirty="0" err="1" smtClean="0">
                          <a:solidFill>
                            <a:srgbClr val="000000"/>
                          </a:solidFill>
                          <a:latin typeface="Century Gothic" pitchFamily="34" charset="0"/>
                        </a:rPr>
                        <a:t>Pengurangan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subsidi</a:t>
                      </a:r>
                      <a:r>
                        <a:rPr lang="en-US" sz="1100" b="0" i="0" u="none" strike="noStrike" dirty="0" smtClean="0">
                          <a:solidFill>
                            <a:srgbClr val="000000"/>
                          </a:solidFill>
                          <a:latin typeface="Century Gothic" pitchFamily="34" charset="0"/>
                        </a:rPr>
                        <a:t> BBM </a:t>
                      </a:r>
                      <a:r>
                        <a:rPr lang="en-US" sz="1100" b="0" i="0" u="none" strike="noStrike" dirty="0" err="1" smtClean="0">
                          <a:solidFill>
                            <a:srgbClr val="000000"/>
                          </a:solidFill>
                          <a:latin typeface="Century Gothic" pitchFamily="34" charset="0"/>
                        </a:rPr>
                        <a:t>dari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tahun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ke</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tahun</a:t>
                      </a:r>
                      <a:r>
                        <a:rPr lang="en-US" sz="1100" b="0" i="0" u="none" strike="noStrike" dirty="0" smtClean="0">
                          <a:solidFill>
                            <a:srgbClr val="000000"/>
                          </a:solidFill>
                          <a:latin typeface="Century Gothic" pitchFamily="34" charset="0"/>
                        </a:rPr>
                        <a:t>.</a:t>
                      </a:r>
                    </a:p>
                    <a:p>
                      <a:pPr marL="171450" indent="-171450" algn="l" fontAlgn="t">
                        <a:buFont typeface="Arial" pitchFamily="34" charset="0"/>
                        <a:buChar char="•"/>
                      </a:pPr>
                      <a:r>
                        <a:rPr lang="en-US" sz="1100" b="0" i="0" u="none" strike="noStrike" dirty="0" smtClean="0">
                          <a:solidFill>
                            <a:srgbClr val="000000"/>
                          </a:solidFill>
                          <a:latin typeface="Century Gothic" pitchFamily="34" charset="0"/>
                        </a:rPr>
                        <a:t>Cold Chain</a:t>
                      </a:r>
                    </a:p>
                    <a:p>
                      <a:pPr marL="171450" indent="-171450" algn="l" fontAlgn="t">
                        <a:buFont typeface="Arial" pitchFamily="34" charset="0"/>
                        <a:buChar char="•"/>
                      </a:pPr>
                      <a:r>
                        <a:rPr lang="en-US" sz="1100" b="0" i="0" u="none" strike="noStrike" dirty="0" err="1" smtClean="0">
                          <a:solidFill>
                            <a:srgbClr val="000000"/>
                          </a:solidFill>
                          <a:latin typeface="Century Gothic" pitchFamily="34" charset="0"/>
                        </a:rPr>
                        <a:t>Penggunaan</a:t>
                      </a:r>
                      <a:r>
                        <a:rPr lang="en-US" sz="1100" b="0" i="0" u="none" strike="noStrike" dirty="0" smtClean="0">
                          <a:solidFill>
                            <a:srgbClr val="000000"/>
                          </a:solidFill>
                          <a:latin typeface="Century Gothic" pitchFamily="34" charset="0"/>
                        </a:rPr>
                        <a:t> formalin </a:t>
                      </a:r>
                      <a:r>
                        <a:rPr lang="en-US" sz="1100" b="0" i="0" u="none" strike="noStrike" dirty="0" err="1" smtClean="0">
                          <a:solidFill>
                            <a:srgbClr val="000000"/>
                          </a:solidFill>
                          <a:latin typeface="Century Gothic" pitchFamily="34" charset="0"/>
                        </a:rPr>
                        <a:t>untuk</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pengawetan</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baseline="0" dirty="0" smtClean="0">
                          <a:solidFill>
                            <a:srgbClr val="000000"/>
                          </a:solidFill>
                          <a:latin typeface="Century Gothic" pitchFamily="34" charset="0"/>
                        </a:rPr>
                        <a:t>.</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Pengembangan</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Marine Business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melalui</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Penerapan</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Energi</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alternatif</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228600" indent="-228600" algn="l" fontAlgn="t">
                        <a:buAutoNum type="arabicPeriod"/>
                      </a:pPr>
                      <a:r>
                        <a:rPr lang="en-US" sz="1100" b="0" i="0" u="none" strike="noStrike" dirty="0" smtClean="0">
                          <a:solidFill>
                            <a:srgbClr val="000000"/>
                          </a:solidFill>
                          <a:latin typeface="Century Gothic" pitchFamily="34" charset="0"/>
                        </a:rPr>
                        <a:t>Cool storage </a:t>
                      </a:r>
                      <a:r>
                        <a:rPr lang="en-US" sz="1100" b="0" i="0" u="none" strike="noStrike" dirty="0" err="1" smtClean="0">
                          <a:solidFill>
                            <a:srgbClr val="000000"/>
                          </a:solidFill>
                          <a:latin typeface="Century Gothic" pitchFamily="34" charset="0"/>
                        </a:rPr>
                        <a:t>kapal</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nelayan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kecil</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berbasis</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energi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terbarukan</a:t>
                      </a:r>
                      <a:r>
                        <a:rPr lang="en-US" sz="1100" b="0" i="0" u="none" strike="noStrike" dirty="0" smtClean="0">
                          <a:solidFill>
                            <a:srgbClr val="000000"/>
                          </a:solidFill>
                          <a:latin typeface="Century Gothic" pitchFamily="34" charset="0"/>
                        </a:rPr>
                        <a:t>.</a:t>
                      </a:r>
                    </a:p>
                    <a:p>
                      <a:pPr marL="228600" indent="-228600" algn="l" fontAlgn="t">
                        <a:buAutoNum type="arabicPeriod"/>
                      </a:pPr>
                      <a:r>
                        <a:rPr lang="en-US" sz="1100" b="0" i="0" u="none" strike="noStrike" dirty="0" err="1" smtClean="0">
                          <a:solidFill>
                            <a:srgbClr val="000000"/>
                          </a:solidFill>
                          <a:latin typeface="Century Gothic" pitchFamily="34" charset="0"/>
                        </a:rPr>
                        <a:t>Alat</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Pengolah</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Ikan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ramah</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lingkungan</a:t>
                      </a:r>
                      <a:r>
                        <a:rPr lang="en-US" sz="1100" b="0" i="0" u="none" strike="noStrike" baseline="0" dirty="0" smtClean="0">
                          <a:solidFill>
                            <a:srgbClr val="000000"/>
                          </a:solidFill>
                          <a:latin typeface="Century Gothic" pitchFamily="34" charset="0"/>
                        </a:rPr>
                        <a:t>.</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id-ID" sz="1100" b="0" i="0" u="none" strike="noStrike" dirty="0" smtClean="0">
                          <a:solidFill>
                            <a:srgbClr val="000000"/>
                          </a:solidFill>
                          <a:latin typeface="Century Gothic" pitchFamily="34" charset="0"/>
                        </a:rPr>
                        <a:t>Dinas </a:t>
                      </a:r>
                      <a:r>
                        <a:rPr lang="en-US" sz="1100" b="0" i="0" u="none" strike="noStrike" dirty="0" err="1" smtClean="0">
                          <a:solidFill>
                            <a:srgbClr val="000000"/>
                          </a:solidFill>
                          <a:latin typeface="Century Gothic" pitchFamily="34" charset="0"/>
                        </a:rPr>
                        <a:t>Perikanan</a:t>
                      </a:r>
                      <a:endParaRPr lang="id-ID" sz="1100" b="0" i="0" u="none" strike="noStrike" dirty="0" smtClean="0">
                        <a:solidFill>
                          <a:srgbClr val="000000"/>
                        </a:solidFill>
                        <a:latin typeface="Century Gothic" pitchFamily="34" charset="0"/>
                      </a:endParaRPr>
                    </a:p>
                    <a:p>
                      <a:pPr algn="ctr" fontAlgn="t"/>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dirty="0" smtClean="0">
                          <a:solidFill>
                            <a:srgbClr val="000000"/>
                          </a:solidFill>
                          <a:latin typeface="Century Gothic" pitchFamily="34" charset="0"/>
                        </a:rPr>
                        <a:t>750.000.000</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76749">
                <a:tc>
                  <a:txBody>
                    <a:bodyPr/>
                    <a:lstStyle/>
                    <a:p>
                      <a:pPr marL="171450" indent="-171450" algn="l" fontAlgn="t">
                        <a:buFont typeface="Arial" pitchFamily="34" charset="0"/>
                        <a:buChar char="•"/>
                      </a:pPr>
                      <a:r>
                        <a:rPr lang="en-US" sz="1100" b="0" i="0" u="none" strike="noStrike" dirty="0" err="1" smtClean="0">
                          <a:solidFill>
                            <a:srgbClr val="000000"/>
                          </a:solidFill>
                          <a:latin typeface="Century Gothic" pitchFamily="34" charset="0"/>
                        </a:rPr>
                        <a:t>Kesinambungan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pasokan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komoditi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mangga</a:t>
                      </a:r>
                      <a:r>
                        <a:rPr lang="en-US" sz="1100" b="0" i="0" u="none" strike="noStrike" dirty="0" smtClean="0">
                          <a:solidFill>
                            <a:srgbClr val="000000"/>
                          </a:solidFill>
                          <a:latin typeface="Century Gothic" pitchFamily="34" charset="0"/>
                        </a:rPr>
                        <a:t>/</a:t>
                      </a:r>
                      <a:r>
                        <a:rPr lang="en-US" sz="1100" b="0" i="0" u="none" strike="noStrike" dirty="0" err="1" smtClean="0">
                          <a:solidFill>
                            <a:srgbClr val="000000"/>
                          </a:solidFill>
                          <a:latin typeface="Century Gothic" pitchFamily="34" charset="0"/>
                        </a:rPr>
                        <a:t>pisang</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sepanjang</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tahun</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Penerapan</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Teknologi</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Ekspresi</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Gen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Terkait</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Pematangan</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Pisang</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dan</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Mangga</a:t>
                      </a:r>
                      <a:endParaRPr kumimoji="0" lang="id-ID" sz="1100" b="0" i="0" u="none" strike="noStrike" kern="1200" cap="none" spc="0" normalizeH="0" baseline="0" noProof="0" dirty="0" smtClean="0">
                        <a:ln>
                          <a:noFill/>
                        </a:ln>
                        <a:solidFill>
                          <a:srgbClr val="000000"/>
                        </a:solidFill>
                        <a:effectLst/>
                        <a:uLnTx/>
                        <a:uFillTx/>
                        <a:latin typeface="Century Gothic" pitchFamily="34" charset="0"/>
                        <a:ea typeface="+mn-ea"/>
                        <a:cs typeface="+mn-cs"/>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err="1" smtClean="0">
                          <a:solidFill>
                            <a:srgbClr val="000000"/>
                          </a:solidFill>
                          <a:latin typeface="Century Gothic" pitchFamily="34" charset="0"/>
                        </a:rPr>
                        <a:t>Perpanjangan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masa</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panen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dan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berbuah</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pada</a:t>
                      </a:r>
                      <a:r>
                        <a:rPr lang="en-US" sz="1100" b="0" i="0" u="none" strike="noStrike" dirty="0" smtClean="0">
                          <a:solidFill>
                            <a:srgbClr val="000000"/>
                          </a:solidFill>
                          <a:latin typeface="Century Gothic" pitchFamily="34" charset="0"/>
                        </a:rPr>
                        <a:t> “off season” </a:t>
                      </a:r>
                      <a:r>
                        <a:rPr lang="en-US" sz="1100" b="0" i="0" u="none" strike="noStrike" dirty="0" err="1" smtClean="0">
                          <a:solidFill>
                            <a:srgbClr val="000000"/>
                          </a:solidFill>
                          <a:latin typeface="Century Gothic" pitchFamily="34" charset="0"/>
                        </a:rPr>
                        <a:t>untuk</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kontinuitas</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pasokan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ke</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pasar</a:t>
                      </a:r>
                      <a:r>
                        <a:rPr lang="en-US" sz="1100" b="0" i="0" u="none" strike="noStrike" dirty="0" smtClean="0">
                          <a:solidFill>
                            <a:srgbClr val="000000"/>
                          </a:solidFill>
                          <a:latin typeface="Century Gothic" pitchFamily="34" charset="0"/>
                        </a:rPr>
                        <a:t>.</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id-ID" sz="1100" b="0" i="0" u="none" strike="noStrike" dirty="0" smtClean="0">
                          <a:solidFill>
                            <a:srgbClr val="000000"/>
                          </a:solidFill>
                          <a:latin typeface="Century Gothic" pitchFamily="34" charset="0"/>
                        </a:rPr>
                        <a:t>Dinas </a:t>
                      </a:r>
                      <a:r>
                        <a:rPr lang="en-US" sz="1100" b="0" i="0" u="none" strike="noStrike" dirty="0" err="1" smtClean="0">
                          <a:solidFill>
                            <a:srgbClr val="000000"/>
                          </a:solidFill>
                          <a:latin typeface="Century Gothic" pitchFamily="34" charset="0"/>
                        </a:rPr>
                        <a:t>Pertanian</a:t>
                      </a:r>
                      <a:endParaRPr lang="id-ID" sz="1100" b="0" i="0" u="none" strike="noStrike" dirty="0" smtClean="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id-ID" sz="1100" b="0" i="0" u="none" strike="noStrike" dirty="0" smtClean="0">
                          <a:solidFill>
                            <a:srgbClr val="000000"/>
                          </a:solidFill>
                          <a:latin typeface="Century Gothic" pitchFamily="34" charset="0"/>
                        </a:rPr>
                        <a:t>500.000.000</a:t>
                      </a: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9731">
                <a:tc>
                  <a:txBody>
                    <a:bodyPr/>
                    <a:lstStyle/>
                    <a:p>
                      <a:pPr marL="171450" indent="-171450" algn="l" fontAlgn="t">
                        <a:buFont typeface="Arial" pitchFamily="34" charset="0"/>
                        <a:buChar char="•"/>
                      </a:pPr>
                      <a:r>
                        <a:rPr lang="en-US" sz="1100" b="0" i="0" u="none" strike="noStrike" dirty="0" err="1" smtClean="0">
                          <a:solidFill>
                            <a:srgbClr val="000000"/>
                          </a:solidFill>
                          <a:latin typeface="Century Gothic" pitchFamily="34" charset="0"/>
                        </a:rPr>
                        <a:t>Ketahanan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Pangan</a:t>
                      </a:r>
                      <a:endParaRPr lang="en-US" sz="1100" b="0" i="0" u="none" strike="noStrike" baseline="0" dirty="0" smtClean="0">
                        <a:solidFill>
                          <a:srgbClr val="000000"/>
                        </a:solidFill>
                        <a:latin typeface="Century Gothic" pitchFamily="34" charset="0"/>
                      </a:endParaRPr>
                    </a:p>
                    <a:p>
                      <a:pPr marL="171450" indent="-171450" algn="l" fontAlgn="t">
                        <a:buFont typeface="Arial" pitchFamily="34" charset="0"/>
                        <a:buChar char="•"/>
                      </a:pPr>
                      <a:r>
                        <a:rPr lang="en-US" sz="1100" b="0" i="0" u="none" strike="noStrike" baseline="0" dirty="0" err="1" smtClean="0">
                          <a:solidFill>
                            <a:srgbClr val="000000"/>
                          </a:solidFill>
                          <a:latin typeface="Century Gothic" pitchFamily="34" charset="0"/>
                        </a:rPr>
                        <a:t>Peningkatan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pendapatan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petani</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err="1" smtClean="0">
                          <a:solidFill>
                            <a:srgbClr val="000000"/>
                          </a:solidFill>
                          <a:latin typeface="Century Gothic" pitchFamily="34" charset="0"/>
                        </a:rPr>
                        <a:t>Uji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Multilokasi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benih</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Unggul</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Baru</a:t>
                      </a:r>
                      <a:r>
                        <a:rPr lang="en-US" sz="1100" b="0" i="0" u="none" strike="noStrike" dirty="0" smtClean="0">
                          <a:solidFill>
                            <a:srgbClr val="000000"/>
                          </a:solidFill>
                          <a:latin typeface="Century Gothic" pitchFamily="34" charset="0"/>
                        </a:rPr>
                        <a:t>: 1)</a:t>
                      </a:r>
                      <a:r>
                        <a:rPr lang="en-US" sz="1100" b="0" i="0" u="none" strike="noStrike" baseline="0" dirty="0" smtClean="0">
                          <a:solidFill>
                            <a:srgbClr val="000000"/>
                          </a:solidFill>
                          <a:latin typeface="Century Gothic" pitchFamily="34" charset="0"/>
                        </a:rPr>
                        <a:t> </a:t>
                      </a:r>
                      <a:r>
                        <a:rPr lang="id-ID" sz="1100" b="0" i="0" u="none" strike="noStrike" dirty="0" smtClean="0">
                          <a:solidFill>
                            <a:srgbClr val="000000"/>
                          </a:solidFill>
                          <a:latin typeface="Century Gothic" pitchFamily="34" charset="0"/>
                        </a:rPr>
                        <a:t>ujicoba varietas pandan wangi </a:t>
                      </a:r>
                      <a:r>
                        <a:rPr lang="id-ID" sz="1100" b="0" i="0" u="none" strike="noStrike" dirty="0">
                          <a:solidFill>
                            <a:srgbClr val="000000"/>
                          </a:solidFill>
                          <a:latin typeface="Century Gothic" pitchFamily="34" charset="0"/>
                        </a:rPr>
                        <a:t>hasil rekayasa </a:t>
                      </a:r>
                      <a:r>
                        <a:rPr lang="id-ID" sz="1100" b="0" i="0" u="none" strike="noStrike" dirty="0" smtClean="0">
                          <a:solidFill>
                            <a:srgbClr val="000000"/>
                          </a:solidFill>
                          <a:latin typeface="Century Gothic" pitchFamily="34" charset="0"/>
                        </a:rPr>
                        <a:t>BATAN</a:t>
                      </a:r>
                      <a:r>
                        <a:rPr lang="en-US" sz="1100" b="0" i="0" u="none" strike="noStrike" dirty="0" smtClean="0">
                          <a:solidFill>
                            <a:srgbClr val="000000"/>
                          </a:solidFill>
                          <a:latin typeface="Century Gothic" pitchFamily="34" charset="0"/>
                        </a:rPr>
                        <a:t>; 2)</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Kedelai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hasil</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rekayasa</a:t>
                      </a:r>
                      <a:r>
                        <a:rPr lang="en-US" sz="1100" b="0" i="0" u="none" strike="noStrike" baseline="0" dirty="0" smtClean="0">
                          <a:solidFill>
                            <a:srgbClr val="000000"/>
                          </a:solidFill>
                          <a:latin typeface="Century Gothic" pitchFamily="34" charset="0"/>
                        </a:rPr>
                        <a:t> UNPAD </a:t>
                      </a:r>
                      <a:r>
                        <a:rPr lang="en-US" sz="1100" b="0" i="0" u="none" strike="noStrike" baseline="0" dirty="0" err="1" smtClean="0">
                          <a:solidFill>
                            <a:srgbClr val="000000"/>
                          </a:solidFill>
                          <a:latin typeface="Century Gothic" pitchFamily="34" charset="0"/>
                        </a:rPr>
                        <a:t>untuk</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Dataran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Tinggi</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id-ID" sz="1100" b="0" i="0" u="none" strike="noStrike" dirty="0" smtClean="0">
                          <a:solidFill>
                            <a:srgbClr val="000000"/>
                          </a:solidFill>
                          <a:latin typeface="Century Gothic" pitchFamily="34" charset="0"/>
                        </a:rPr>
                        <a:t>Menghasilkan</a:t>
                      </a:r>
                      <a:r>
                        <a:rPr lang="id-ID" sz="1100" b="0" i="0" u="none" strike="noStrike" baseline="0" dirty="0" smtClean="0">
                          <a:solidFill>
                            <a:srgbClr val="000000"/>
                          </a:solidFill>
                          <a:latin typeface="Century Gothic" pitchFamily="34" charset="0"/>
                        </a:rPr>
                        <a:t> lokasi-lokasi/daerah yang cocok untuk pengembangan Pandan Wangi</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kedelai</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dirty="0" smtClean="0">
                          <a:solidFill>
                            <a:srgbClr val="000000"/>
                          </a:solidFill>
                          <a:latin typeface="Century Gothic" pitchFamily="34" charset="0"/>
                        </a:rPr>
                        <a:t>Dinas Pertanian</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dirty="0" smtClean="0">
                          <a:solidFill>
                            <a:srgbClr val="000000"/>
                          </a:solidFill>
                          <a:latin typeface="Century Gothic" pitchFamily="34" charset="0"/>
                        </a:rPr>
                        <a:t>400.000.000</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12070">
                <a:tc>
                  <a:txBody>
                    <a:bodyPr/>
                    <a:lstStyle/>
                    <a:p>
                      <a:pPr marL="171450" indent="-171450" algn="l" fontAlgn="t">
                        <a:buFont typeface="Arial" pitchFamily="34" charset="0"/>
                        <a:buChar char="•"/>
                      </a:pPr>
                      <a:r>
                        <a:rPr lang="en-US" sz="1100" b="0" i="0" u="none" strike="noStrike" dirty="0" err="1" smtClean="0">
                          <a:solidFill>
                            <a:srgbClr val="000000"/>
                          </a:solidFill>
                          <a:latin typeface="Century Gothic" pitchFamily="34" charset="0"/>
                        </a:rPr>
                        <a:t>Kurangnya</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informasi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komunikasi</a:t>
                      </a:r>
                      <a:r>
                        <a:rPr lang="en-US" sz="1100" b="0" i="0" u="none" strike="noStrike" dirty="0" smtClean="0">
                          <a:solidFill>
                            <a:srgbClr val="000000"/>
                          </a:solidFill>
                          <a:latin typeface="Century Gothic" pitchFamily="34" charset="0"/>
                        </a:rPr>
                        <a:t> yang </a:t>
                      </a:r>
                      <a:r>
                        <a:rPr lang="en-US" sz="1100" b="0" i="0" u="none" strike="noStrike" dirty="0" err="1" smtClean="0">
                          <a:solidFill>
                            <a:srgbClr val="000000"/>
                          </a:solidFill>
                          <a:latin typeface="Century Gothic" pitchFamily="34" charset="0"/>
                        </a:rPr>
                        <a:t>efektif</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antar</a:t>
                      </a:r>
                      <a:r>
                        <a:rPr lang="en-US" sz="1100" b="0" i="0" u="none" strike="noStrike" dirty="0" smtClean="0">
                          <a:solidFill>
                            <a:srgbClr val="000000"/>
                          </a:solidFill>
                          <a:latin typeface="Century Gothic" pitchFamily="34" charset="0"/>
                        </a:rPr>
                        <a:t> stakeholders </a:t>
                      </a:r>
                      <a:r>
                        <a:rPr lang="en-US" sz="1100" b="0" i="0" u="none" strike="noStrike" dirty="0" err="1" smtClean="0">
                          <a:solidFill>
                            <a:srgbClr val="000000"/>
                          </a:solidFill>
                          <a:latin typeface="Century Gothic" pitchFamily="34" charset="0"/>
                        </a:rPr>
                        <a:t>agribisnis</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peneliti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petani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pedagang</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konsumen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pembina</a:t>
                      </a:r>
                      <a:r>
                        <a:rPr lang="en-US" sz="1100" b="0" i="0" u="none" strike="noStrike" dirty="0" smtClean="0">
                          <a:solidFill>
                            <a:srgbClr val="000000"/>
                          </a:solidFill>
                          <a:latin typeface="Century Gothic" pitchFamily="34" charset="0"/>
                        </a:rPr>
                        <a:t>)</a:t>
                      </a:r>
                    </a:p>
                    <a:p>
                      <a:pPr marL="171450" indent="-171450" algn="l" fontAlgn="t">
                        <a:buFont typeface="Arial" pitchFamily="34" charset="0"/>
                        <a:buChar char="•"/>
                      </a:pPr>
                      <a:r>
                        <a:rPr lang="en-US" sz="1100" b="0" i="0" u="none" strike="noStrike" dirty="0" err="1" smtClean="0">
                          <a:solidFill>
                            <a:srgbClr val="000000"/>
                          </a:solidFill>
                          <a:latin typeface="Century Gothic" pitchFamily="34" charset="0"/>
                        </a:rPr>
                        <a:t>Belum</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terbangunnya</a:t>
                      </a:r>
                      <a:r>
                        <a:rPr lang="en-US" sz="1100" b="0" i="0" u="none" strike="noStrike" baseline="0" dirty="0" smtClean="0">
                          <a:solidFill>
                            <a:srgbClr val="000000"/>
                          </a:solidFill>
                          <a:latin typeface="Century Gothic" pitchFamily="34" charset="0"/>
                        </a:rPr>
                        <a:t> trust </a:t>
                      </a:r>
                      <a:r>
                        <a:rPr lang="en-US" sz="1100" b="0" i="0" u="none" strike="noStrike" baseline="0" dirty="0" err="1" smtClean="0">
                          <a:solidFill>
                            <a:srgbClr val="000000"/>
                          </a:solidFill>
                          <a:latin typeface="Century Gothic" pitchFamily="34" charset="0"/>
                        </a:rPr>
                        <a:t>antar</a:t>
                      </a:r>
                      <a:r>
                        <a:rPr lang="en-US" sz="1100" b="0" i="0" u="none" strike="noStrike" baseline="0" dirty="0" smtClean="0">
                          <a:solidFill>
                            <a:srgbClr val="000000"/>
                          </a:solidFill>
                          <a:latin typeface="Century Gothic" pitchFamily="34" charset="0"/>
                        </a:rPr>
                        <a:t> stakeholders</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smtClean="0">
                          <a:solidFill>
                            <a:srgbClr val="000000"/>
                          </a:solidFill>
                          <a:latin typeface="Century Gothic" pitchFamily="34" charset="0"/>
                        </a:rPr>
                        <a:t>Platform Business Ecosystem </a:t>
                      </a:r>
                      <a:r>
                        <a:rPr lang="en-US" sz="1100" b="0" i="0" u="none" strike="noStrike" dirty="0" err="1" smtClean="0">
                          <a:solidFill>
                            <a:srgbClr val="000000"/>
                          </a:solidFill>
                          <a:latin typeface="Century Gothic" pitchFamily="34" charset="0"/>
                        </a:rPr>
                        <a:t>komoditi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pertanian</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smtClean="0">
                          <a:solidFill>
                            <a:srgbClr val="000000"/>
                          </a:solidFill>
                          <a:latin typeface="Century Gothic" pitchFamily="34" charset="0"/>
                        </a:rPr>
                        <a:t>Software </a:t>
                      </a:r>
                      <a:r>
                        <a:rPr lang="en-US" sz="1100" b="0" i="0" u="none" strike="noStrike" dirty="0" err="1" smtClean="0">
                          <a:solidFill>
                            <a:srgbClr val="000000"/>
                          </a:solidFill>
                          <a:latin typeface="Century Gothic" pitchFamily="34" charset="0"/>
                        </a:rPr>
                        <a:t>dan</a:t>
                      </a:r>
                      <a:r>
                        <a:rPr lang="en-US" sz="1100" b="0" i="0" u="none" strike="noStrike" dirty="0" smtClean="0">
                          <a:solidFill>
                            <a:srgbClr val="000000"/>
                          </a:solidFill>
                          <a:latin typeface="Century Gothic" pitchFamily="34" charset="0"/>
                        </a:rPr>
                        <a:t> media website, social media</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err="1" smtClean="0">
                          <a:solidFill>
                            <a:srgbClr val="000000"/>
                          </a:solidFill>
                          <a:latin typeface="Century Gothic" pitchFamily="34" charset="0"/>
                        </a:rPr>
                        <a:t>Dinas</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Pertanian</a:t>
                      </a:r>
                      <a:r>
                        <a:rPr lang="en-US" sz="1100" b="0" i="0" u="none" strike="noStrike" dirty="0" smtClean="0">
                          <a:solidFill>
                            <a:srgbClr val="000000"/>
                          </a:solidFill>
                          <a:latin typeface="Century Gothic" pitchFamily="34" charset="0"/>
                        </a:rPr>
                        <a:t>,</a:t>
                      </a:r>
                      <a:r>
                        <a:rPr lang="en-US" sz="1100" b="0" i="0" u="none" strike="noStrike" baseline="0" dirty="0" smtClean="0">
                          <a:solidFill>
                            <a:srgbClr val="000000"/>
                          </a:solidFill>
                          <a:latin typeface="Century Gothic" pitchFamily="34" charset="0"/>
                        </a:rPr>
                        <a:t> Perkebunan, </a:t>
                      </a:r>
                      <a:r>
                        <a:rPr lang="en-US" sz="1100" b="0" i="0" u="none" strike="noStrike" baseline="0" dirty="0" err="1" smtClean="0">
                          <a:solidFill>
                            <a:srgbClr val="000000"/>
                          </a:solidFill>
                          <a:latin typeface="Century Gothic" pitchFamily="34" charset="0"/>
                        </a:rPr>
                        <a:t>Perikanan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Indag</a:t>
                      </a:r>
                      <a:r>
                        <a:rPr lang="en-US" sz="1100" b="0" i="0" u="none" strike="noStrike" baseline="0" dirty="0" smtClean="0">
                          <a:solidFill>
                            <a:srgbClr val="000000"/>
                          </a:solidFill>
                          <a:latin typeface="Century Gothic" pitchFamily="34" charset="0"/>
                        </a:rPr>
                        <a:t>, KUMKM</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smtClean="0">
                          <a:solidFill>
                            <a:srgbClr val="000000"/>
                          </a:solidFill>
                          <a:latin typeface="Century Gothic" pitchFamily="34" charset="0"/>
                        </a:rPr>
                        <a:t>200.000.000</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749">
                <a:tc>
                  <a:txBody>
                    <a:bodyPr/>
                    <a:lstStyle/>
                    <a:p>
                      <a:pPr marL="171450" indent="-171450" algn="l" fontAlgn="t">
                        <a:buFont typeface="Arial" pitchFamily="34" charset="0"/>
                        <a:buChar char="•"/>
                      </a:pPr>
                      <a:r>
                        <a:rPr lang="en-US" sz="1100" b="0" i="0" u="none" strike="noStrike" dirty="0" err="1" smtClean="0">
                          <a:solidFill>
                            <a:srgbClr val="000000"/>
                          </a:solidFill>
                          <a:latin typeface="Century Gothic" pitchFamily="34" charset="0"/>
                        </a:rPr>
                        <a:t>Peningkatan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nilai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tambah</a:t>
                      </a:r>
                      <a:r>
                        <a:rPr lang="en-US" sz="1100" b="0" i="0" u="none" strike="noStrike" baseline="0" dirty="0" smtClean="0">
                          <a:solidFill>
                            <a:srgbClr val="000000"/>
                          </a:solidFill>
                          <a:latin typeface="Century Gothic" pitchFamily="34" charset="0"/>
                        </a:rPr>
                        <a:t> di </a:t>
                      </a:r>
                      <a:r>
                        <a:rPr lang="en-US" sz="1100" b="0" i="0" u="none" strike="noStrike" baseline="0" dirty="0" err="1" smtClean="0">
                          <a:solidFill>
                            <a:srgbClr val="000000"/>
                          </a:solidFill>
                          <a:latin typeface="Century Gothic" pitchFamily="34" charset="0"/>
                        </a:rPr>
                        <a:t>tingkat</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petani</a:t>
                      </a:r>
                      <a:endParaRPr lang="en-US" sz="1100" b="0" i="0" u="none" strike="noStrike" baseline="0" dirty="0" smtClean="0">
                        <a:solidFill>
                          <a:srgbClr val="000000"/>
                        </a:solidFill>
                        <a:latin typeface="Century Gothic" pitchFamily="34" charset="0"/>
                      </a:endParaRPr>
                    </a:p>
                    <a:p>
                      <a:pPr marL="171450" indent="-171450" algn="l" fontAlgn="t">
                        <a:buFont typeface="Arial" pitchFamily="34" charset="0"/>
                        <a:buChar char="•"/>
                      </a:pPr>
                      <a:r>
                        <a:rPr lang="en-US" sz="1100" b="0" i="0" u="none" strike="noStrike" baseline="0" dirty="0" err="1" smtClean="0">
                          <a:solidFill>
                            <a:srgbClr val="000000"/>
                          </a:solidFill>
                          <a:latin typeface="Century Gothic" pitchFamily="34" charset="0"/>
                        </a:rPr>
                        <a:t>Masih</a:t>
                      </a:r>
                      <a:r>
                        <a:rPr lang="en-US" sz="1100" b="0" i="0" u="none" strike="noStrike" baseline="0"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Rendahnya</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penerapan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teknologi</a:t>
                      </a:r>
                      <a:r>
                        <a:rPr lang="en-US" sz="1100" b="0" i="0" u="none" strike="noStrike" baseline="0" dirty="0" smtClean="0">
                          <a:solidFill>
                            <a:srgbClr val="000000"/>
                          </a:solidFill>
                          <a:latin typeface="Century Gothic" pitchFamily="34" charset="0"/>
                        </a:rPr>
                        <a:t> </a:t>
                      </a:r>
                      <a:r>
                        <a:rPr lang="en-US" sz="1100" b="0" i="0" u="none" strike="noStrike" dirty="0" smtClean="0">
                          <a:solidFill>
                            <a:srgbClr val="000000"/>
                          </a:solidFill>
                          <a:latin typeface="Century Gothic" pitchFamily="34" charset="0"/>
                        </a:rPr>
                        <a:t>di  Perkebunan </a:t>
                      </a:r>
                      <a:r>
                        <a:rPr lang="en-US" sz="1100" b="0" i="0" u="none" strike="noStrike" dirty="0" err="1" smtClean="0">
                          <a:solidFill>
                            <a:srgbClr val="000000"/>
                          </a:solidFill>
                          <a:latin typeface="Century Gothic" pitchFamily="34" charset="0"/>
                        </a:rPr>
                        <a:t>Teh</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rakyat</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err="1" smtClean="0">
                          <a:solidFill>
                            <a:srgbClr val="000000"/>
                          </a:solidFill>
                          <a:latin typeface="Century Gothic" pitchFamily="34" charset="0"/>
                        </a:rPr>
                        <a:t>Pengembangan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Mesin</a:t>
                      </a:r>
                      <a:r>
                        <a:rPr lang="en-US" sz="1100" b="0" i="0" u="none" strike="noStrike" dirty="0" smtClean="0">
                          <a:solidFill>
                            <a:srgbClr val="000000"/>
                          </a:solidFill>
                          <a:latin typeface="Century Gothic" pitchFamily="34" charset="0"/>
                        </a:rPr>
                        <a:t> Tea Powder </a:t>
                      </a:r>
                      <a:r>
                        <a:rPr lang="en-US" sz="1100" b="0" i="0" u="none" strike="noStrike" dirty="0" err="1" smtClean="0">
                          <a:solidFill>
                            <a:srgbClr val="000000"/>
                          </a:solidFill>
                          <a:latin typeface="Century Gothic" pitchFamily="34" charset="0"/>
                        </a:rPr>
                        <a:t>teh</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rakyat</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untuk</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kuliner</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dan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biofarmaka</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err="1" smtClean="0">
                          <a:solidFill>
                            <a:srgbClr val="000000"/>
                          </a:solidFill>
                          <a:latin typeface="Century Gothic" pitchFamily="34" charset="0"/>
                        </a:rPr>
                        <a:t>Mesin</a:t>
                      </a:r>
                      <a:r>
                        <a:rPr lang="en-US" sz="1100" b="0" i="0" u="none" strike="noStrike" dirty="0" smtClean="0">
                          <a:solidFill>
                            <a:srgbClr val="000000"/>
                          </a:solidFill>
                          <a:latin typeface="Century Gothic" pitchFamily="34" charset="0"/>
                        </a:rPr>
                        <a:t> Tea Powder </a:t>
                      </a:r>
                      <a:r>
                        <a:rPr lang="en-US" sz="1100" b="0" i="0" u="none" strike="noStrike" dirty="0" err="1" smtClean="0">
                          <a:solidFill>
                            <a:srgbClr val="000000"/>
                          </a:solidFill>
                          <a:latin typeface="Century Gothic" pitchFamily="34" charset="0"/>
                        </a:rPr>
                        <a:t>skala</a:t>
                      </a:r>
                      <a:r>
                        <a:rPr lang="en-US" sz="1100" b="0" i="0" u="none" strike="noStrike" dirty="0" smtClean="0">
                          <a:solidFill>
                            <a:srgbClr val="000000"/>
                          </a:solidFill>
                          <a:latin typeface="Century Gothic" pitchFamily="34" charset="0"/>
                        </a:rPr>
                        <a:t> UKM</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err="1" smtClean="0">
                          <a:solidFill>
                            <a:srgbClr val="000000"/>
                          </a:solidFill>
                          <a:latin typeface="Century Gothic" pitchFamily="34" charset="0"/>
                        </a:rPr>
                        <a:t>Dinas</a:t>
                      </a:r>
                      <a:r>
                        <a:rPr lang="en-US" sz="1100" b="0" i="0" u="none" strike="noStrike" baseline="0" dirty="0" smtClean="0">
                          <a:solidFill>
                            <a:srgbClr val="000000"/>
                          </a:solidFill>
                          <a:latin typeface="Century Gothic" pitchFamily="34" charset="0"/>
                        </a:rPr>
                        <a:t> Perkebunan</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smtClean="0">
                          <a:solidFill>
                            <a:srgbClr val="000000"/>
                          </a:solidFill>
                          <a:latin typeface="Century Gothic" pitchFamily="34" charset="0"/>
                        </a:rPr>
                        <a:t>300.000.000</a:t>
                      </a:r>
                      <a:endParaRPr lang="id-ID" sz="1100" b="0" i="0" u="none" strike="noStrike" dirty="0">
                        <a:solidFill>
                          <a:srgbClr val="000000"/>
                        </a:solidFill>
                        <a:latin typeface="Century Gothic" pitchFamily="34" charset="0"/>
                      </a:endParaRPr>
                    </a:p>
                  </a:txBody>
                  <a:tcPr marL="6105" marR="6105" marT="61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a:xfrm>
            <a:off x="914400" y="152400"/>
            <a:ext cx="7239000" cy="542925"/>
          </a:xfr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oAutofit/>
          </a:bodyPr>
          <a:lstStyle/>
          <a:p>
            <a:pPr algn="l" eaLnBrk="1" fontAlgn="auto" hangingPunct="1">
              <a:spcAft>
                <a:spcPts val="0"/>
              </a:spcAft>
              <a:defRPr/>
            </a:pPr>
            <a:r>
              <a:rPr lang="en-US" sz="1400" b="1" dirty="0" smtClean="0">
                <a:latin typeface="Century Gothic" pitchFamily="34" charset="0"/>
                <a:cs typeface="Arial" charset="0"/>
              </a:rPr>
              <a:t>12. </a:t>
            </a:r>
            <a:r>
              <a:rPr lang="id-ID" sz="1400" b="1" dirty="0" smtClean="0">
                <a:latin typeface="Century Gothic" pitchFamily="34" charset="0"/>
                <a:cs typeface="Arial" charset="0"/>
              </a:rPr>
              <a:t>Penelitian </a:t>
            </a:r>
            <a:r>
              <a:rPr lang="en-US" sz="1400" b="1" dirty="0" smtClean="0">
                <a:latin typeface="Century Gothic" pitchFamily="34" charset="0"/>
                <a:cs typeface="Arial" charset="0"/>
              </a:rPr>
              <a:t>T</a:t>
            </a:r>
            <a:r>
              <a:rPr lang="id-ID" sz="1400" b="1" dirty="0" smtClean="0">
                <a:latin typeface="Century Gothic" pitchFamily="34" charset="0"/>
                <a:cs typeface="Arial" charset="0"/>
              </a:rPr>
              <a:t>erapan untuk </a:t>
            </a:r>
            <a:r>
              <a:rPr lang="en-US" sz="1400" b="1" dirty="0" smtClean="0">
                <a:latin typeface="Century Gothic" pitchFamily="34" charset="0"/>
                <a:cs typeface="Arial" charset="0"/>
              </a:rPr>
              <a:t>S</a:t>
            </a:r>
            <a:r>
              <a:rPr lang="id-ID" sz="1400" b="1" dirty="0" smtClean="0">
                <a:latin typeface="Century Gothic" pitchFamily="34" charset="0"/>
                <a:cs typeface="Arial" charset="0"/>
              </a:rPr>
              <a:t>olusi </a:t>
            </a:r>
            <a:r>
              <a:rPr lang="en-US" sz="1400" b="1" dirty="0" smtClean="0">
                <a:latin typeface="Century Gothic" pitchFamily="34" charset="0"/>
                <a:cs typeface="Arial" charset="0"/>
              </a:rPr>
              <a:t>P</a:t>
            </a:r>
            <a:r>
              <a:rPr lang="id-ID" sz="1400" b="1" dirty="0" smtClean="0">
                <a:latin typeface="Century Gothic" pitchFamily="34" charset="0"/>
                <a:cs typeface="Arial" charset="0"/>
              </a:rPr>
              <a:t>ermasalahan Jawa Barat</a:t>
            </a:r>
            <a:r>
              <a:rPr lang="en-US" sz="1400" b="1" dirty="0" smtClean="0">
                <a:latin typeface="Century Gothic" pitchFamily="34" charset="0"/>
                <a:cs typeface="Arial" charset="0"/>
              </a:rPr>
              <a:t> </a:t>
            </a:r>
            <a:br>
              <a:rPr lang="en-US" sz="1400" b="1" dirty="0" smtClean="0">
                <a:latin typeface="Century Gothic" pitchFamily="34" charset="0"/>
                <a:cs typeface="Arial" charset="0"/>
              </a:rPr>
            </a:br>
            <a:r>
              <a:rPr lang="en-US" sz="1400" b="1" dirty="0" smtClean="0">
                <a:latin typeface="Century Gothic" pitchFamily="34" charset="0"/>
                <a:cs typeface="Arial" charset="0"/>
              </a:rPr>
              <a:t>      </a:t>
            </a:r>
            <a:r>
              <a:rPr lang="en-US" sz="1400" b="1" dirty="0" err="1" smtClean="0">
                <a:latin typeface="Century Gothic" pitchFamily="34" charset="0"/>
                <a:cs typeface="Arial" charset="0"/>
              </a:rPr>
              <a:t>Berbasis</a:t>
            </a:r>
            <a:r>
              <a:rPr lang="en-US" sz="1400" b="1" dirty="0" smtClean="0">
                <a:latin typeface="Century Gothic" pitchFamily="34" charset="0"/>
                <a:cs typeface="Arial" charset="0"/>
              </a:rPr>
              <a:t> </a:t>
            </a:r>
            <a:r>
              <a:rPr lang="en-US" sz="1400" b="1" dirty="0" err="1" smtClean="0">
                <a:latin typeface="Century Gothic" pitchFamily="34" charset="0"/>
                <a:cs typeface="Arial" charset="0"/>
              </a:rPr>
              <a:t>Tematik</a:t>
            </a:r>
            <a:r>
              <a:rPr lang="en-US" sz="1400" b="1" dirty="0" smtClean="0">
                <a:latin typeface="Century Gothic" pitchFamily="34" charset="0"/>
                <a:cs typeface="Arial" charset="0"/>
              </a:rPr>
              <a:t> </a:t>
            </a:r>
            <a:r>
              <a:rPr lang="en-US" sz="1400" b="1" dirty="0" err="1" smtClean="0">
                <a:latin typeface="Century Gothic" pitchFamily="34" charset="0"/>
                <a:cs typeface="Arial" charset="0"/>
              </a:rPr>
              <a:t>Sektoral</a:t>
            </a:r>
            <a:r>
              <a:rPr lang="en-US" sz="1400" b="1" dirty="0" smtClean="0">
                <a:latin typeface="Century Gothic" pitchFamily="34" charset="0"/>
                <a:cs typeface="Arial" charset="0"/>
              </a:rPr>
              <a:t> </a:t>
            </a:r>
            <a:r>
              <a:rPr lang="en-US" sz="1400" b="1" dirty="0" err="1" smtClean="0">
                <a:latin typeface="Century Gothic" pitchFamily="34" charset="0"/>
                <a:cs typeface="Arial" charset="0"/>
              </a:rPr>
              <a:t>dan</a:t>
            </a:r>
            <a:r>
              <a:rPr lang="en-US" sz="1400" b="1" dirty="0" smtClean="0">
                <a:latin typeface="Century Gothic" pitchFamily="34" charset="0"/>
                <a:cs typeface="Arial" charset="0"/>
              </a:rPr>
              <a:t> </a:t>
            </a:r>
            <a:r>
              <a:rPr lang="en-US" sz="1400" b="1" dirty="0" err="1" smtClean="0">
                <a:latin typeface="Century Gothic" pitchFamily="34" charset="0"/>
                <a:cs typeface="Arial" charset="0"/>
              </a:rPr>
              <a:t>Kewilayahan</a:t>
            </a:r>
            <a:r>
              <a:rPr lang="en-US" sz="1400" b="1" dirty="0" smtClean="0">
                <a:latin typeface="Century Gothic" pitchFamily="34" charset="0"/>
                <a:cs typeface="Arial" charset="0"/>
              </a:rPr>
              <a:t> : </a:t>
            </a:r>
            <a:r>
              <a:rPr lang="en-US" sz="1400" b="1" dirty="0" err="1" smtClean="0">
                <a:latin typeface="Century Gothic" pitchFamily="34" charset="0"/>
              </a:rPr>
              <a:t>anggaran</a:t>
            </a:r>
            <a:r>
              <a:rPr lang="en-US" sz="1400" b="1" dirty="0" smtClean="0">
                <a:latin typeface="Century Gothic" pitchFamily="34" charset="0"/>
              </a:rPr>
              <a:t> </a:t>
            </a:r>
            <a:r>
              <a:rPr lang="en-US" sz="1400" b="1" dirty="0" err="1" smtClean="0">
                <a:latin typeface="Century Gothic" pitchFamily="34" charset="0"/>
              </a:rPr>
              <a:t>Rp</a:t>
            </a:r>
            <a:r>
              <a:rPr lang="en-US" sz="1400" b="1" dirty="0" smtClean="0">
                <a:latin typeface="Century Gothic" pitchFamily="34" charset="0"/>
              </a:rPr>
              <a:t>. 5.000.000.000,-</a:t>
            </a:r>
            <a:endParaRPr lang="id-ID" sz="1400" b="1" dirty="0">
              <a:latin typeface="Century Gothic" pitchFamily="34" charset="0"/>
            </a:endParaRPr>
          </a:p>
        </p:txBody>
      </p:sp>
      <p:sp>
        <p:nvSpPr>
          <p:cNvPr id="12347" name="Slide Number Placeholder 10"/>
          <p:cNvSpPr>
            <a:spLocks noGrp="1"/>
          </p:cNvSpPr>
          <p:nvPr>
            <p:ph type="sldNum" sz="quarter" idx="12"/>
          </p:nvPr>
        </p:nvSpPr>
        <p:spPr bwMode="auto">
          <a:xfrm>
            <a:off x="7010400" y="5715000"/>
            <a:ext cx="2133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ltLang="en-US" b="1" smtClean="0">
                <a:latin typeface="Century Gothic" pitchFamily="34" charset="0"/>
              </a:rPr>
              <a:t>9</a:t>
            </a:r>
            <a:endParaRPr lang="en-GB" altLang="en-US" b="1" smtClean="0">
              <a:latin typeface="Century Gothic" pitchFamily="34" charset="0"/>
            </a:endParaRPr>
          </a:p>
        </p:txBody>
      </p:sp>
    </p:spTree>
    <p:extLst>
      <p:ext uri="{BB962C8B-B14F-4D97-AF65-F5344CB8AC3E}">
        <p14:creationId xmlns:p14="http://schemas.microsoft.com/office/powerpoint/2010/main" val="178929584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842963"/>
          <a:ext cx="8000999" cy="3842245"/>
        </p:xfrm>
        <a:graphic>
          <a:graphicData uri="http://schemas.openxmlformats.org/drawingml/2006/table">
            <a:tbl>
              <a:tblPr/>
              <a:tblGrid>
                <a:gridCol w="1657865"/>
                <a:gridCol w="2018270"/>
                <a:gridCol w="2018270"/>
                <a:gridCol w="1153297"/>
                <a:gridCol w="1153297"/>
              </a:tblGrid>
              <a:tr h="432103">
                <a:tc>
                  <a:txBody>
                    <a:bodyPr/>
                    <a:lstStyle/>
                    <a:p>
                      <a:pPr algn="ctr" fontAlgn="t"/>
                      <a:r>
                        <a:rPr lang="fi-FI" sz="1100" b="1" i="0" u="none" strike="noStrike" dirty="0" smtClean="0">
                          <a:solidFill>
                            <a:srgbClr val="000000"/>
                          </a:solidFill>
                          <a:latin typeface="Century Gothic" pitchFamily="34" charset="0"/>
                        </a:rPr>
                        <a:t>ISU/PERMASALAHAN</a:t>
                      </a:r>
                      <a:endParaRPr lang="fi-FI"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fi-FI" sz="1100" b="1" i="0" u="none" strike="noStrike" dirty="0" smtClean="0">
                          <a:solidFill>
                            <a:srgbClr val="000000"/>
                          </a:solidFill>
                          <a:latin typeface="Century Gothic" pitchFamily="34" charset="0"/>
                        </a:rPr>
                        <a:t>KEGIATAN PENELITIAN </a:t>
                      </a:r>
                      <a:r>
                        <a:rPr lang="fi-FI" sz="1100" b="1" i="0" u="none" strike="noStrike" baseline="0" dirty="0" smtClean="0">
                          <a:solidFill>
                            <a:srgbClr val="000000"/>
                          </a:solidFill>
                          <a:latin typeface="Century Gothic" pitchFamily="34" charset="0"/>
                        </a:rPr>
                        <a:t> TAHUN </a:t>
                      </a:r>
                      <a:r>
                        <a:rPr lang="fi-FI" sz="1100" b="1" i="0" u="none" strike="noStrike" dirty="0" smtClean="0">
                          <a:solidFill>
                            <a:srgbClr val="000000"/>
                          </a:solidFill>
                          <a:latin typeface="Century Gothic" pitchFamily="34" charset="0"/>
                        </a:rPr>
                        <a:t> 2016 </a:t>
                      </a:r>
                      <a:endParaRPr lang="fi-FI"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OUTPUT</a:t>
                      </a:r>
                      <a:endParaRPr lang="fi-FI"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OPD PENGGUNA</a:t>
                      </a:r>
                      <a:endParaRPr lang="fi-FI"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Anggaran</a:t>
                      </a:r>
                    </a:p>
                    <a:p>
                      <a:pPr algn="ctr" fontAlgn="t"/>
                      <a:r>
                        <a:rPr lang="id-ID" sz="1100" b="1" i="0" u="none" strike="noStrike" dirty="0" smtClean="0">
                          <a:solidFill>
                            <a:srgbClr val="000000"/>
                          </a:solidFill>
                          <a:latin typeface="Century Gothic" pitchFamily="34" charset="0"/>
                        </a:rPr>
                        <a:t>(Rp.)</a:t>
                      </a:r>
                      <a:endParaRPr lang="fi-FI"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179792">
                <a:tc>
                  <a:txBody>
                    <a:bodyPr/>
                    <a:lstStyle/>
                    <a:p>
                      <a:pPr algn="ctr" fontAlgn="t"/>
                      <a:r>
                        <a:rPr lang="id-ID" sz="1100" b="1" i="0" u="none" strike="noStrike" dirty="0" smtClean="0">
                          <a:solidFill>
                            <a:srgbClr val="000000"/>
                          </a:solidFill>
                          <a:latin typeface="Century Gothic" pitchFamily="34" charset="0"/>
                        </a:rPr>
                        <a:t>1</a:t>
                      </a:r>
                      <a:endParaRPr lang="id-ID"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2</a:t>
                      </a:r>
                      <a:r>
                        <a:rPr lang="id-ID" sz="1100" b="1" i="0" u="none" strike="noStrike" dirty="0">
                          <a:solidFill>
                            <a:srgbClr val="000000"/>
                          </a:solidFill>
                          <a:latin typeface="Century Gothic" pitchFamily="34" charset="0"/>
                        </a:rPr>
                        <a:t> </a:t>
                      </a: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3</a:t>
                      </a:r>
                      <a:endParaRPr lang="id-ID"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4</a:t>
                      </a:r>
                      <a:endParaRPr lang="id-ID"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id-ID" sz="1100" b="1" i="0" u="none" strike="noStrike" dirty="0" smtClean="0">
                          <a:solidFill>
                            <a:srgbClr val="000000"/>
                          </a:solidFill>
                          <a:latin typeface="Century Gothic" pitchFamily="34" charset="0"/>
                        </a:rPr>
                        <a:t>5</a:t>
                      </a:r>
                      <a:endParaRPr lang="id-ID"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844167">
                <a:tc>
                  <a:txBody>
                    <a:bodyPr/>
                    <a:lstStyle/>
                    <a:p>
                      <a:pPr marL="171450" indent="-171450" algn="l" fontAlgn="t">
                        <a:buFont typeface="Arial" pitchFamily="34" charset="0"/>
                        <a:buChar char="•"/>
                      </a:pPr>
                      <a:r>
                        <a:rPr lang="sv-SE" sz="1100" b="0" i="0" u="none" strike="noStrike" dirty="0" smtClean="0">
                          <a:solidFill>
                            <a:srgbClr val="000000"/>
                          </a:solidFill>
                          <a:latin typeface="Century Gothic" pitchFamily="34" charset="0"/>
                        </a:rPr>
                        <a:t>Masih rendahnya mekanisasi di tingkat</a:t>
                      </a:r>
                      <a:r>
                        <a:rPr lang="sv-SE" sz="1100" b="0" i="0" u="none" strike="noStrike" baseline="0" dirty="0" smtClean="0">
                          <a:solidFill>
                            <a:srgbClr val="000000"/>
                          </a:solidFill>
                          <a:latin typeface="Century Gothic" pitchFamily="34" charset="0"/>
                        </a:rPr>
                        <a:t> petani</a:t>
                      </a:r>
                    </a:p>
                    <a:p>
                      <a:pPr marL="171450" indent="-171450" algn="l" fontAlgn="t">
                        <a:buFont typeface="Arial" pitchFamily="34" charset="0"/>
                        <a:buChar char="•"/>
                      </a:pPr>
                      <a:r>
                        <a:rPr lang="sv-SE" sz="1100" b="0" i="0" u="none" strike="noStrike" baseline="0" dirty="0" smtClean="0">
                          <a:solidFill>
                            <a:srgbClr val="000000"/>
                          </a:solidFill>
                          <a:latin typeface="Century Gothic" pitchFamily="34" charset="0"/>
                        </a:rPr>
                        <a:t>Semakin langka buruh tani</a:t>
                      </a:r>
                      <a:endParaRPr lang="sv-SE"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sv-SE" sz="1100" b="0" i="0" u="none" strike="noStrike" baseline="0" dirty="0" smtClean="0">
                          <a:solidFill>
                            <a:srgbClr val="000000"/>
                          </a:solidFill>
                          <a:latin typeface="Century Gothic" pitchFamily="34" charset="0"/>
                        </a:rPr>
                        <a:t>Pengembangan Engine untuk mendukung mekanisasi pertanian.</a:t>
                      </a:r>
                      <a:endParaRPr lang="sv-SE"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100" b="0" i="0" u="none" strike="noStrike" dirty="0" smtClean="0">
                          <a:solidFill>
                            <a:srgbClr val="000000"/>
                          </a:solidFill>
                          <a:latin typeface="Century Gothic" pitchFamily="34" charset="0"/>
                        </a:rPr>
                        <a:t>Engine </a:t>
                      </a:r>
                      <a:r>
                        <a:rPr lang="en-US" sz="1100" b="0" i="0" u="none" strike="noStrike" dirty="0" err="1" smtClean="0">
                          <a:solidFill>
                            <a:srgbClr val="000000"/>
                          </a:solidFill>
                          <a:latin typeface="Century Gothic" pitchFamily="34" charset="0"/>
                        </a:rPr>
                        <a:t>untuk</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peralatan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pertanian</a:t>
                      </a:r>
                      <a:r>
                        <a:rPr lang="en-US" sz="1100" b="0" i="0" u="none" strike="noStrike" dirty="0" smtClean="0">
                          <a:solidFill>
                            <a:srgbClr val="000000"/>
                          </a:solidFill>
                          <a:latin typeface="Century Gothic" pitchFamily="34" charset="0"/>
                        </a:rPr>
                        <a:t>.</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100" b="0" i="0" u="none" strike="noStrike" dirty="0" err="1" smtClean="0">
                          <a:solidFill>
                            <a:srgbClr val="000000"/>
                          </a:solidFill>
                          <a:latin typeface="Century Gothic" pitchFamily="34" charset="0"/>
                        </a:rPr>
                        <a:t>Dinas</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Pertanian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Dinas</a:t>
                      </a:r>
                      <a:r>
                        <a:rPr lang="en-US" sz="1100" b="0" i="0" u="none" strike="noStrike" baseline="0" dirty="0" smtClean="0">
                          <a:solidFill>
                            <a:srgbClr val="000000"/>
                          </a:solidFill>
                          <a:latin typeface="Century Gothic" pitchFamily="34" charset="0"/>
                        </a:rPr>
                        <a:t> Perkebunan</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dirty="0" smtClean="0">
                          <a:solidFill>
                            <a:srgbClr val="000000"/>
                          </a:solidFill>
                          <a:latin typeface="Century Gothic" pitchFamily="34" charset="0"/>
                        </a:rPr>
                        <a:t>500.000.000</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44167">
                <a:tc>
                  <a:txBody>
                    <a:bodyPr/>
                    <a:lstStyle/>
                    <a:p>
                      <a:pPr marL="171450" indent="-171450" algn="l" fontAlgn="t">
                        <a:buFont typeface="Arial" pitchFamily="34" charset="0"/>
                        <a:buChar char="•"/>
                      </a:pPr>
                      <a:r>
                        <a:rPr lang="en-US" sz="1100" b="0" i="0" u="none" strike="noStrike" dirty="0" err="1" smtClean="0">
                          <a:solidFill>
                            <a:srgbClr val="000000"/>
                          </a:solidFill>
                          <a:latin typeface="Century Gothic" pitchFamily="34" charset="0"/>
                        </a:rPr>
                        <a:t>Ketersediaan</a:t>
                      </a:r>
                      <a:r>
                        <a:rPr lang="en-US" sz="1100" b="0" i="0" u="none" strike="noStrike" dirty="0" smtClean="0">
                          <a:solidFill>
                            <a:srgbClr val="000000"/>
                          </a:solidFill>
                          <a:latin typeface="Century Gothic" pitchFamily="34" charset="0"/>
                        </a:rPr>
                        <a:t> air </a:t>
                      </a:r>
                      <a:r>
                        <a:rPr lang="en-US" sz="1100" b="0" i="0" u="none" strike="noStrike" dirty="0" err="1" smtClean="0">
                          <a:solidFill>
                            <a:srgbClr val="000000"/>
                          </a:solidFill>
                          <a:latin typeface="Century Gothic" pitchFamily="34" charset="0"/>
                        </a:rPr>
                        <a:t>baku</a:t>
                      </a:r>
                      <a:r>
                        <a:rPr lang="en-US" sz="1100" b="0" i="0" u="none" strike="noStrike" dirty="0" smtClean="0">
                          <a:solidFill>
                            <a:srgbClr val="000000"/>
                          </a:solidFill>
                          <a:latin typeface="Century Gothic" pitchFamily="34" charset="0"/>
                        </a:rPr>
                        <a:t> yang </a:t>
                      </a:r>
                      <a:r>
                        <a:rPr lang="en-US" sz="1100" b="0" i="0" u="none" strike="noStrike" dirty="0" err="1" smtClean="0">
                          <a:solidFill>
                            <a:srgbClr val="000000"/>
                          </a:solidFill>
                          <a:latin typeface="Century Gothic" pitchFamily="34" charset="0"/>
                        </a:rPr>
                        <a:t>semakin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menurun</a:t>
                      </a:r>
                      <a:endParaRPr lang="en-US" sz="1100" b="0" i="0" u="none" strike="noStrike" dirty="0" smtClean="0">
                        <a:solidFill>
                          <a:srgbClr val="000000"/>
                        </a:solidFill>
                        <a:latin typeface="Century Gothic" pitchFamily="34" charset="0"/>
                      </a:endParaRPr>
                    </a:p>
                    <a:p>
                      <a:pPr marL="171450" indent="-171450" algn="l" fontAlgn="t">
                        <a:buFont typeface="Arial" pitchFamily="34" charset="0"/>
                        <a:buChar char="•"/>
                      </a:pPr>
                      <a:r>
                        <a:rPr lang="en-US" sz="1100" b="0" i="0" u="none" strike="noStrike" dirty="0" err="1" smtClean="0">
                          <a:solidFill>
                            <a:srgbClr val="000000"/>
                          </a:solidFill>
                          <a:latin typeface="Century Gothic" pitchFamily="34" charset="0"/>
                        </a:rPr>
                        <a:t>Pencemaran</a:t>
                      </a:r>
                      <a:r>
                        <a:rPr lang="en-US" sz="1100" b="0" i="0" u="none" strike="noStrike" dirty="0" smtClean="0">
                          <a:solidFill>
                            <a:srgbClr val="000000"/>
                          </a:solidFill>
                          <a:latin typeface="Century Gothic" pitchFamily="34" charset="0"/>
                        </a:rPr>
                        <a:t> air </a:t>
                      </a:r>
                      <a:r>
                        <a:rPr lang="en-US" sz="1100" b="0" i="0" u="none" strike="noStrike" dirty="0" err="1" smtClean="0">
                          <a:solidFill>
                            <a:srgbClr val="000000"/>
                          </a:solidFill>
                          <a:latin typeface="Century Gothic" pitchFamily="34" charset="0"/>
                        </a:rPr>
                        <a:t>oleh</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limbah</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industri</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Pengembangan</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Reverse Osmosis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berbahan</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baku</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lokal</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bernilai</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ekonomis</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untuk</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air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bersih</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bagi</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masyarakat</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entury Gothic" pitchFamily="34" charset="0"/>
                          <a:ea typeface="+mn-ea"/>
                          <a:cs typeface="+mn-cs"/>
                        </a:rPr>
                        <a:t>pesisir</a:t>
                      </a:r>
                      <a:r>
                        <a:rPr kumimoji="0" lang="en-US" sz="1100" b="0" i="0" u="none" strike="noStrike" kern="1200" cap="none" spc="0" normalizeH="0" baseline="0" noProof="0" dirty="0" smtClean="0">
                          <a:ln>
                            <a:noFill/>
                          </a:ln>
                          <a:solidFill>
                            <a:srgbClr val="000000"/>
                          </a:solidFill>
                          <a:effectLst/>
                          <a:uLnTx/>
                          <a:uFillTx/>
                          <a:latin typeface="Century Gothic" pitchFamily="34" charset="0"/>
                          <a:ea typeface="+mn-ea"/>
                          <a:cs typeface="+mn-cs"/>
                        </a:rPr>
                        <a:t> </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indent="0" algn="ctr" fontAlgn="t">
                        <a:buNone/>
                      </a:pPr>
                      <a:r>
                        <a:rPr lang="en-US" sz="1100" b="0" i="0" u="none" strike="noStrike" baseline="0" dirty="0" err="1" smtClean="0">
                          <a:solidFill>
                            <a:srgbClr val="000000"/>
                          </a:solidFill>
                          <a:latin typeface="Century Gothic" pitchFamily="34" charset="0"/>
                        </a:rPr>
                        <a:t>Alat</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penjernih</a:t>
                      </a:r>
                      <a:r>
                        <a:rPr lang="en-US" sz="1100" b="0" i="0" u="none" strike="noStrike" baseline="0" dirty="0" smtClean="0">
                          <a:solidFill>
                            <a:srgbClr val="000000"/>
                          </a:solidFill>
                          <a:latin typeface="Century Gothic" pitchFamily="34" charset="0"/>
                        </a:rPr>
                        <a:t> air </a:t>
                      </a:r>
                      <a:r>
                        <a:rPr lang="en-US" sz="1100" b="0" i="0" u="none" strike="noStrike" baseline="0" dirty="0" err="1" smtClean="0">
                          <a:solidFill>
                            <a:srgbClr val="000000"/>
                          </a:solidFill>
                          <a:latin typeface="Century Gothic" pitchFamily="34" charset="0"/>
                        </a:rPr>
                        <a:t>untuk</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daerah</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pesisir</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pegunungan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dengan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sumber</a:t>
                      </a:r>
                      <a:r>
                        <a:rPr lang="en-US" sz="1100" b="0" i="0" u="none" strike="noStrike" baseline="0" dirty="0" smtClean="0">
                          <a:solidFill>
                            <a:srgbClr val="000000"/>
                          </a:solidFill>
                          <a:latin typeface="Century Gothic" pitchFamily="34" charset="0"/>
                        </a:rPr>
                        <a:t> air </a:t>
                      </a:r>
                      <a:r>
                        <a:rPr lang="en-US" sz="1100" b="0" i="0" u="none" strike="noStrike" baseline="0" dirty="0" err="1" smtClean="0">
                          <a:solidFill>
                            <a:srgbClr val="000000"/>
                          </a:solidFill>
                          <a:latin typeface="Century Gothic" pitchFamily="34" charset="0"/>
                        </a:rPr>
                        <a:t>baru</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laut</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atau</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hujan</a:t>
                      </a:r>
                      <a:r>
                        <a:rPr lang="en-US" sz="1100" b="0" i="0" u="none" strike="noStrike" baseline="0" dirty="0" smtClean="0">
                          <a:solidFill>
                            <a:srgbClr val="000000"/>
                          </a:solidFill>
                          <a:latin typeface="Century Gothic" pitchFamily="34" charset="0"/>
                        </a:rPr>
                        <a:t>/New Water).</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id-ID" sz="1100" b="0" i="0" u="none" strike="noStrike" dirty="0" smtClean="0">
                          <a:solidFill>
                            <a:srgbClr val="000000"/>
                          </a:solidFill>
                          <a:latin typeface="Century Gothic" pitchFamily="34" charset="0"/>
                        </a:rPr>
                        <a:t>Dinas </a:t>
                      </a:r>
                      <a:r>
                        <a:rPr lang="en-US" sz="1100" b="0" i="0" u="none" strike="noStrike" dirty="0" smtClean="0">
                          <a:solidFill>
                            <a:srgbClr val="000000"/>
                          </a:solidFill>
                          <a:latin typeface="Century Gothic" pitchFamily="34" charset="0"/>
                        </a:rPr>
                        <a:t>PSDA</a:t>
                      </a:r>
                      <a:endParaRPr lang="id-ID" sz="1100" b="0" i="0" u="none" strike="noStrike" dirty="0" smtClean="0">
                        <a:solidFill>
                          <a:srgbClr val="000000"/>
                        </a:solidFill>
                        <a:latin typeface="Century Gothic" pitchFamily="34" charset="0"/>
                      </a:endParaRPr>
                    </a:p>
                    <a:p>
                      <a:pPr algn="ctr" fontAlgn="t"/>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dirty="0" smtClean="0">
                          <a:solidFill>
                            <a:srgbClr val="000000"/>
                          </a:solidFill>
                          <a:latin typeface="Century Gothic" pitchFamily="34" charset="0"/>
                        </a:rPr>
                        <a:t>500.000.000</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76554">
                <a:tc>
                  <a:txBody>
                    <a:bodyPr/>
                    <a:lstStyle/>
                    <a:p>
                      <a:pPr marL="171450" indent="-171450" algn="l" fontAlgn="t">
                        <a:buFont typeface="Arial" pitchFamily="34" charset="0"/>
                        <a:buChar char="•"/>
                      </a:pPr>
                      <a:r>
                        <a:rPr lang="id-ID" sz="1100" b="0" i="0" u="none" strike="noStrike" dirty="0" smtClean="0">
                          <a:solidFill>
                            <a:srgbClr val="000000"/>
                          </a:solidFill>
                          <a:latin typeface="Century Gothic" pitchFamily="34" charset="0"/>
                        </a:rPr>
                        <a:t>Ketergantungan DOC Import dan Pasar Ayam Negeri dikuasai kartel</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id-ID" sz="1100" b="0" i="0" u="none" strike="noStrike" dirty="0" smtClean="0">
                          <a:solidFill>
                            <a:srgbClr val="000000"/>
                          </a:solidFill>
                          <a:latin typeface="Century Gothic" pitchFamily="34" charset="0"/>
                        </a:rPr>
                        <a:t>Pengembangan Ayam Lokal</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dirty="0" smtClean="0">
                          <a:solidFill>
                            <a:srgbClr val="000000"/>
                          </a:solidFill>
                          <a:latin typeface="Century Gothic" pitchFamily="34" charset="0"/>
                        </a:rPr>
                        <a:t>Pemurnian Genetik (Mapping)</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smtClean="0">
                          <a:solidFill>
                            <a:srgbClr val="000000"/>
                          </a:solidFill>
                          <a:latin typeface="Century Gothic" pitchFamily="34" charset="0"/>
                        </a:rPr>
                        <a:t>Dinas Peternakan</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smtClean="0">
                          <a:solidFill>
                            <a:srgbClr val="000000"/>
                          </a:solidFill>
                          <a:latin typeface="Century Gothic" pitchFamily="34" charset="0"/>
                        </a:rPr>
                        <a:t>550.000.000</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554">
                <a:tc>
                  <a:txBody>
                    <a:bodyPr/>
                    <a:lstStyle/>
                    <a:p>
                      <a:pPr marL="171450" indent="-171450" algn="l" fontAlgn="t">
                        <a:buFont typeface="Arial" pitchFamily="34" charset="0"/>
                        <a:buChar char="•"/>
                      </a:pPr>
                      <a:r>
                        <a:rPr lang="en-US" sz="1100" b="0" i="0" u="none" strike="noStrike" dirty="0" err="1" smtClean="0">
                          <a:solidFill>
                            <a:srgbClr val="000000"/>
                          </a:solidFill>
                          <a:latin typeface="Century Gothic" pitchFamily="34" charset="0"/>
                        </a:rPr>
                        <a:t>Kerusakan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alam</a:t>
                      </a:r>
                      <a:r>
                        <a:rPr lang="en-US" sz="1100" b="0" i="0" u="none" strike="noStrike" dirty="0" smtClean="0">
                          <a:solidFill>
                            <a:srgbClr val="000000"/>
                          </a:solidFill>
                          <a:latin typeface="Century Gothic" pitchFamily="34" charset="0"/>
                        </a:rPr>
                        <a:t> yang </a:t>
                      </a:r>
                      <a:r>
                        <a:rPr lang="en-US" sz="1100" b="0" i="0" u="none" strike="noStrike" dirty="0" err="1" smtClean="0">
                          <a:solidFill>
                            <a:srgbClr val="000000"/>
                          </a:solidFill>
                          <a:latin typeface="Century Gothic" pitchFamily="34" charset="0"/>
                        </a:rPr>
                        <a:t>berpengaruh</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pada</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kehidupan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sosial</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masyarakat</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err="1" smtClean="0">
                          <a:solidFill>
                            <a:srgbClr val="000000"/>
                          </a:solidFill>
                          <a:latin typeface="Century Gothic" pitchFamily="34" charset="0"/>
                        </a:rPr>
                        <a:t>Dampak</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lingkungan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sosial</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budaya</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ekonomi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eksploitasi</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pasir</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besi</a:t>
                      </a:r>
                      <a:r>
                        <a:rPr lang="en-US" sz="1100" b="0" i="0" u="none" strike="noStrike" dirty="0" smtClean="0">
                          <a:solidFill>
                            <a:srgbClr val="000000"/>
                          </a:solidFill>
                          <a:latin typeface="Century Gothic" pitchFamily="34" charset="0"/>
                        </a:rPr>
                        <a:t> di </a:t>
                      </a:r>
                      <a:r>
                        <a:rPr lang="en-US" sz="1100" b="0" i="0" u="none" strike="noStrike" dirty="0" err="1" smtClean="0">
                          <a:solidFill>
                            <a:srgbClr val="000000"/>
                          </a:solidFill>
                          <a:latin typeface="Century Gothic" pitchFamily="34" charset="0"/>
                        </a:rPr>
                        <a:t>Pantai</a:t>
                      </a:r>
                      <a:r>
                        <a:rPr lang="en-US" sz="1100" b="0" i="0" u="none" strike="noStrike" dirty="0" smtClean="0">
                          <a:solidFill>
                            <a:srgbClr val="000000"/>
                          </a:solidFill>
                          <a:latin typeface="Century Gothic" pitchFamily="34" charset="0"/>
                        </a:rPr>
                        <a:t> Selatan </a:t>
                      </a:r>
                      <a:r>
                        <a:rPr lang="en-US" sz="1100" b="0" i="0" u="none" strike="noStrike" dirty="0" err="1" smtClean="0">
                          <a:solidFill>
                            <a:srgbClr val="000000"/>
                          </a:solidFill>
                          <a:latin typeface="Century Gothic" pitchFamily="34" charset="0"/>
                        </a:rPr>
                        <a:t>Jabar</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100" b="0" i="0" u="none" strike="noStrike" dirty="0" err="1" smtClean="0">
                          <a:solidFill>
                            <a:srgbClr val="000000"/>
                          </a:solidFill>
                          <a:latin typeface="Century Gothic" pitchFamily="34" charset="0"/>
                        </a:rPr>
                        <a:t>Kajian</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untuk</a:t>
                      </a:r>
                      <a:r>
                        <a:rPr lang="en-US" sz="1100" b="0" i="0" u="none" strike="noStrike" dirty="0" smtClean="0">
                          <a:solidFill>
                            <a:srgbClr val="000000"/>
                          </a:solidFill>
                          <a:latin typeface="Century Gothic" pitchFamily="34" charset="0"/>
                        </a:rPr>
                        <a:t> </a:t>
                      </a:r>
                      <a:r>
                        <a:rPr lang="en-US" sz="1100" b="0" i="0" u="none" strike="noStrike" dirty="0" err="1" smtClean="0">
                          <a:solidFill>
                            <a:srgbClr val="000000"/>
                          </a:solidFill>
                          <a:latin typeface="Century Gothic" pitchFamily="34" charset="0"/>
                        </a:rPr>
                        <a:t>bahan</a:t>
                      </a:r>
                      <a:r>
                        <a:rPr lang="en-US" sz="1100" b="0" i="0" u="none" strike="noStrike" baseline="0" dirty="0" smtClean="0">
                          <a:solidFill>
                            <a:srgbClr val="000000"/>
                          </a:solidFill>
                          <a:latin typeface="Century Gothic" pitchFamily="34" charset="0"/>
                        </a:rPr>
                        <a:t> </a:t>
                      </a:r>
                      <a:r>
                        <a:rPr lang="en-US" sz="1100" b="0" i="0" u="none" strike="noStrike" baseline="0" dirty="0" err="1" smtClean="0">
                          <a:solidFill>
                            <a:srgbClr val="000000"/>
                          </a:solidFill>
                          <a:latin typeface="Century Gothic" pitchFamily="34" charset="0"/>
                        </a:rPr>
                        <a:t>kebijakan</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dirty="0" smtClean="0">
                          <a:solidFill>
                            <a:srgbClr val="000000"/>
                          </a:solidFill>
                          <a:latin typeface="Century Gothic" pitchFamily="34" charset="0"/>
                        </a:rPr>
                        <a:t>Dinas </a:t>
                      </a:r>
                      <a:r>
                        <a:rPr lang="en-US" sz="1100" b="0" i="0" u="none" strike="noStrike" baseline="0" dirty="0" smtClean="0">
                          <a:solidFill>
                            <a:srgbClr val="000000"/>
                          </a:solidFill>
                          <a:latin typeface="Century Gothic" pitchFamily="34" charset="0"/>
                        </a:rPr>
                        <a:t> ESDM</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dirty="0" smtClean="0">
                          <a:solidFill>
                            <a:srgbClr val="000000"/>
                          </a:solidFill>
                          <a:latin typeface="Century Gothic" pitchFamily="34" charset="0"/>
                        </a:rPr>
                        <a:t>300.000.000</a:t>
                      </a:r>
                      <a:endParaRPr lang="id-ID" sz="1100" b="0"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8414">
                <a:tc gridSpan="4">
                  <a:txBody>
                    <a:bodyPr/>
                    <a:lstStyle/>
                    <a:p>
                      <a:pPr marL="171450" indent="-171450" algn="ctr" fontAlgn="t">
                        <a:buFont typeface="Arial" pitchFamily="34" charset="0"/>
                        <a:buNone/>
                      </a:pPr>
                      <a:r>
                        <a:rPr lang="id-ID" sz="1100" b="1" i="0" u="none" strike="noStrike" dirty="0" smtClean="0">
                          <a:solidFill>
                            <a:srgbClr val="000000"/>
                          </a:solidFill>
                          <a:latin typeface="Century Gothic" pitchFamily="34" charset="0"/>
                        </a:rPr>
                        <a:t>Jumlah</a:t>
                      </a:r>
                      <a:endParaRPr lang="id-ID"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t"/>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t"/>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t"/>
                      <a:endParaRPr lang="id-ID" sz="1100" b="0" i="0" u="none" strike="noStrike" dirty="0">
                        <a:solidFill>
                          <a:srgbClr val="000000"/>
                        </a:solidFill>
                        <a:latin typeface="Century Gothic" pitchFamily="34" charset="0"/>
                      </a:endParaRPr>
                    </a:p>
                  </a:txBody>
                  <a:tcPr marL="6105" marR="6105" marT="61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1" i="0" u="none" strike="noStrike" dirty="0" smtClean="0">
                          <a:solidFill>
                            <a:srgbClr val="000000"/>
                          </a:solidFill>
                          <a:latin typeface="Century Gothic" pitchFamily="34" charset="0"/>
                        </a:rPr>
                        <a:t>5.000.000.000</a:t>
                      </a:r>
                      <a:endParaRPr lang="id-ID" sz="1100" b="1" i="0" u="none" strike="noStrike" dirty="0">
                        <a:solidFill>
                          <a:srgbClr val="000000"/>
                        </a:solidFill>
                        <a:latin typeface="Century Gothic" pitchFamily="34" charset="0"/>
                      </a:endParaRPr>
                    </a:p>
                  </a:txBody>
                  <a:tcPr marL="6105" marR="6105" marT="6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2" name="Title 1"/>
          <p:cNvSpPr>
            <a:spLocks noGrp="1"/>
          </p:cNvSpPr>
          <p:nvPr>
            <p:ph type="title"/>
          </p:nvPr>
        </p:nvSpPr>
        <p:spPr>
          <a:xfrm>
            <a:off x="914400" y="228600"/>
            <a:ext cx="7239000" cy="533400"/>
          </a:xfr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oAutofit/>
          </a:bodyPr>
          <a:lstStyle/>
          <a:p>
            <a:pPr algn="l" eaLnBrk="1" fontAlgn="auto" hangingPunct="1">
              <a:spcAft>
                <a:spcPts val="0"/>
              </a:spcAft>
              <a:defRPr/>
            </a:pPr>
            <a:r>
              <a:rPr lang="en-US" sz="1400" b="1" dirty="0" smtClean="0">
                <a:latin typeface="Century Gothic" pitchFamily="34" charset="0"/>
                <a:cs typeface="Arial" charset="0"/>
              </a:rPr>
              <a:t>12. </a:t>
            </a:r>
            <a:r>
              <a:rPr lang="id-ID" sz="1400" b="1" dirty="0" smtClean="0">
                <a:latin typeface="Century Gothic" pitchFamily="34" charset="0"/>
                <a:cs typeface="Arial" charset="0"/>
              </a:rPr>
              <a:t>Penelitian </a:t>
            </a:r>
            <a:r>
              <a:rPr lang="en-US" sz="1400" b="1" dirty="0" smtClean="0">
                <a:latin typeface="Century Gothic" pitchFamily="34" charset="0"/>
                <a:cs typeface="Arial" charset="0"/>
              </a:rPr>
              <a:t>T</a:t>
            </a:r>
            <a:r>
              <a:rPr lang="id-ID" sz="1400" b="1" dirty="0" smtClean="0">
                <a:latin typeface="Century Gothic" pitchFamily="34" charset="0"/>
                <a:cs typeface="Arial" charset="0"/>
              </a:rPr>
              <a:t>erapan untuk </a:t>
            </a:r>
            <a:r>
              <a:rPr lang="en-US" sz="1400" b="1" dirty="0" smtClean="0">
                <a:latin typeface="Century Gothic" pitchFamily="34" charset="0"/>
                <a:cs typeface="Arial" charset="0"/>
              </a:rPr>
              <a:t>S</a:t>
            </a:r>
            <a:r>
              <a:rPr lang="id-ID" sz="1400" b="1" dirty="0" smtClean="0">
                <a:latin typeface="Century Gothic" pitchFamily="34" charset="0"/>
                <a:cs typeface="Arial" charset="0"/>
              </a:rPr>
              <a:t>olusi </a:t>
            </a:r>
            <a:r>
              <a:rPr lang="en-US" sz="1400" b="1" dirty="0" smtClean="0">
                <a:latin typeface="Century Gothic" pitchFamily="34" charset="0"/>
                <a:cs typeface="Arial" charset="0"/>
              </a:rPr>
              <a:t>P</a:t>
            </a:r>
            <a:r>
              <a:rPr lang="id-ID" sz="1400" b="1" dirty="0" smtClean="0">
                <a:latin typeface="Century Gothic" pitchFamily="34" charset="0"/>
                <a:cs typeface="Arial" charset="0"/>
              </a:rPr>
              <a:t>ermasalahan Jawa Barat</a:t>
            </a:r>
            <a:r>
              <a:rPr lang="en-US" sz="1400" b="1" dirty="0" smtClean="0">
                <a:latin typeface="Century Gothic" pitchFamily="34" charset="0"/>
                <a:cs typeface="Arial" charset="0"/>
              </a:rPr>
              <a:t> </a:t>
            </a:r>
            <a:br>
              <a:rPr lang="en-US" sz="1400" b="1" dirty="0" smtClean="0">
                <a:latin typeface="Century Gothic" pitchFamily="34" charset="0"/>
                <a:cs typeface="Arial" charset="0"/>
              </a:rPr>
            </a:br>
            <a:r>
              <a:rPr lang="en-US" sz="1400" b="1" dirty="0" smtClean="0">
                <a:latin typeface="Century Gothic" pitchFamily="34" charset="0"/>
                <a:cs typeface="Arial" charset="0"/>
              </a:rPr>
              <a:t>      </a:t>
            </a:r>
            <a:r>
              <a:rPr lang="en-US" sz="1400" b="1" dirty="0" err="1" smtClean="0">
                <a:latin typeface="Century Gothic" pitchFamily="34" charset="0"/>
                <a:cs typeface="Arial" charset="0"/>
              </a:rPr>
              <a:t>Berbasis</a:t>
            </a:r>
            <a:r>
              <a:rPr lang="en-US" sz="1400" b="1" dirty="0" smtClean="0">
                <a:latin typeface="Century Gothic" pitchFamily="34" charset="0"/>
                <a:cs typeface="Arial" charset="0"/>
              </a:rPr>
              <a:t> </a:t>
            </a:r>
            <a:r>
              <a:rPr lang="en-US" sz="1400" b="1" dirty="0" err="1" smtClean="0">
                <a:latin typeface="Century Gothic" pitchFamily="34" charset="0"/>
                <a:cs typeface="Arial" charset="0"/>
              </a:rPr>
              <a:t>Tematik</a:t>
            </a:r>
            <a:r>
              <a:rPr lang="en-US" sz="1400" b="1" dirty="0" smtClean="0">
                <a:latin typeface="Century Gothic" pitchFamily="34" charset="0"/>
                <a:cs typeface="Arial" charset="0"/>
              </a:rPr>
              <a:t> </a:t>
            </a:r>
            <a:r>
              <a:rPr lang="en-US" sz="1400" b="1" dirty="0" err="1" smtClean="0">
                <a:latin typeface="Century Gothic" pitchFamily="34" charset="0"/>
                <a:cs typeface="Arial" charset="0"/>
              </a:rPr>
              <a:t>Sektoral</a:t>
            </a:r>
            <a:r>
              <a:rPr lang="en-US" sz="1400" b="1" dirty="0" smtClean="0">
                <a:latin typeface="Century Gothic" pitchFamily="34" charset="0"/>
                <a:cs typeface="Arial" charset="0"/>
              </a:rPr>
              <a:t> </a:t>
            </a:r>
            <a:r>
              <a:rPr lang="en-US" sz="1400" b="1" dirty="0" err="1" smtClean="0">
                <a:latin typeface="Century Gothic" pitchFamily="34" charset="0"/>
                <a:cs typeface="Arial" charset="0"/>
              </a:rPr>
              <a:t>dan</a:t>
            </a:r>
            <a:r>
              <a:rPr lang="en-US" sz="1400" b="1" dirty="0" smtClean="0">
                <a:latin typeface="Century Gothic" pitchFamily="34" charset="0"/>
                <a:cs typeface="Arial" charset="0"/>
              </a:rPr>
              <a:t> </a:t>
            </a:r>
            <a:r>
              <a:rPr lang="en-US" sz="1400" b="1" dirty="0" err="1" smtClean="0">
                <a:latin typeface="Century Gothic" pitchFamily="34" charset="0"/>
                <a:cs typeface="Arial" charset="0"/>
              </a:rPr>
              <a:t>Kewilayahan</a:t>
            </a:r>
            <a:r>
              <a:rPr lang="en-US" sz="1400" b="1" dirty="0" smtClean="0">
                <a:latin typeface="Century Gothic" pitchFamily="34" charset="0"/>
                <a:cs typeface="Arial" charset="0"/>
              </a:rPr>
              <a:t> : </a:t>
            </a:r>
            <a:r>
              <a:rPr lang="en-US" sz="1400" b="1" dirty="0" err="1" smtClean="0">
                <a:latin typeface="Century Gothic" pitchFamily="34" charset="0"/>
              </a:rPr>
              <a:t>anggaran</a:t>
            </a:r>
            <a:r>
              <a:rPr lang="en-US" sz="1400" b="1" dirty="0" smtClean="0">
                <a:latin typeface="Century Gothic" pitchFamily="34" charset="0"/>
              </a:rPr>
              <a:t> </a:t>
            </a:r>
            <a:r>
              <a:rPr lang="en-US" sz="1400" b="1" dirty="0" err="1" smtClean="0">
                <a:latin typeface="Century Gothic" pitchFamily="34" charset="0"/>
              </a:rPr>
              <a:t>Rp</a:t>
            </a:r>
            <a:r>
              <a:rPr lang="en-US" sz="1400" b="1" dirty="0" smtClean="0">
                <a:latin typeface="Century Gothic" pitchFamily="34" charset="0"/>
              </a:rPr>
              <a:t>. 5.000.000.000,-</a:t>
            </a:r>
            <a:endParaRPr lang="id-ID" sz="1400" b="1" dirty="0">
              <a:latin typeface="Century Gothic" pitchFamily="34" charset="0"/>
            </a:endParaRPr>
          </a:p>
        </p:txBody>
      </p:sp>
      <p:sp>
        <p:nvSpPr>
          <p:cNvPr id="13362" name="TextBox 5"/>
          <p:cNvSpPr txBox="1">
            <a:spLocks noChangeArrowheads="1"/>
          </p:cNvSpPr>
          <p:nvPr/>
        </p:nvSpPr>
        <p:spPr bwMode="auto">
          <a:xfrm>
            <a:off x="7162800" y="0"/>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a:solidFill>
                  <a:srgbClr val="FF0000"/>
                </a:solidFill>
                <a:latin typeface="Century Gothic" pitchFamily="34" charset="0"/>
              </a:rPr>
              <a:t>LANJUTAN</a:t>
            </a:r>
          </a:p>
        </p:txBody>
      </p:sp>
      <p:sp>
        <p:nvSpPr>
          <p:cNvPr id="13363" name="TextBox 6"/>
          <p:cNvSpPr txBox="1">
            <a:spLocks noChangeArrowheads="1"/>
          </p:cNvSpPr>
          <p:nvPr/>
        </p:nvSpPr>
        <p:spPr bwMode="auto">
          <a:xfrm>
            <a:off x="4581525" y="6380163"/>
            <a:ext cx="45577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500" i="1">
                <a:solidFill>
                  <a:srgbClr val="FF0000"/>
                </a:solidFill>
                <a:latin typeface="Brush Script MT" pitchFamily="66" charset="0"/>
              </a:rPr>
              <a:t>creative research for west java development</a:t>
            </a:r>
          </a:p>
        </p:txBody>
      </p:sp>
      <p:sp>
        <p:nvSpPr>
          <p:cNvPr id="13364" name="Slide Number Placeholder 10"/>
          <p:cNvSpPr>
            <a:spLocks noGrp="1"/>
          </p:cNvSpPr>
          <p:nvPr>
            <p:ph type="sldNum" sz="quarter" idx="12"/>
          </p:nvPr>
        </p:nvSpPr>
        <p:spPr bwMode="auto">
          <a:xfrm>
            <a:off x="7010400" y="5715000"/>
            <a:ext cx="2133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ltLang="en-US" b="1" smtClean="0">
                <a:latin typeface="Century Gothic" pitchFamily="34" charset="0"/>
              </a:rPr>
              <a:t>10</a:t>
            </a:r>
            <a:endParaRPr lang="en-GB" altLang="en-US" b="1" smtClean="0">
              <a:latin typeface="Century Gothic" pitchFamily="34" charset="0"/>
            </a:endParaRPr>
          </a:p>
        </p:txBody>
      </p:sp>
    </p:spTree>
    <p:extLst>
      <p:ext uri="{BB962C8B-B14F-4D97-AF65-F5344CB8AC3E}">
        <p14:creationId xmlns:p14="http://schemas.microsoft.com/office/powerpoint/2010/main" val="166054381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1143000"/>
          </a:xfrm>
        </p:spPr>
        <p:txBody>
          <a:bodyPr>
            <a:normAutofit/>
          </a:bodyPr>
          <a:lstStyle/>
          <a:p>
            <a:r>
              <a:rPr lang="en-US" sz="2400" dirty="0" smtClean="0"/>
              <a:t>KOMPETISI RISET KREATIF UNTUK PTN/PTS</a:t>
            </a:r>
            <a:endParaRPr lang="id-ID" sz="2400" dirty="0"/>
          </a:p>
        </p:txBody>
      </p:sp>
      <p:sp>
        <p:nvSpPr>
          <p:cNvPr id="3" name="Content Placeholder 2"/>
          <p:cNvSpPr>
            <a:spLocks noGrp="1"/>
          </p:cNvSpPr>
          <p:nvPr>
            <p:ph idx="1"/>
          </p:nvPr>
        </p:nvSpPr>
        <p:spPr>
          <a:solidFill>
            <a:schemeClr val="tx2">
              <a:lumMod val="20000"/>
              <a:lumOff val="80000"/>
            </a:schemeClr>
          </a:solidFill>
        </p:spPr>
        <p:txBody>
          <a:bodyPr>
            <a:normAutofit lnSpcReduction="10000"/>
          </a:bodyPr>
          <a:lstStyle/>
          <a:p>
            <a:pPr marL="0" indent="0">
              <a:buNone/>
            </a:pPr>
            <a:r>
              <a:rPr lang="id-ID" sz="2400" b="1" dirty="0" smtClean="0"/>
              <a:t>T</a:t>
            </a:r>
            <a:r>
              <a:rPr lang="en-US" sz="2400" b="1" dirty="0" smtClean="0"/>
              <a:t>UJUAN</a:t>
            </a:r>
            <a:r>
              <a:rPr lang="id-ID" sz="2400" b="1" dirty="0" smtClean="0"/>
              <a:t> :</a:t>
            </a:r>
            <a:endParaRPr lang="id-ID" sz="2400" dirty="0" smtClean="0"/>
          </a:p>
          <a:p>
            <a:pPr marL="512763" lvl="0" indent="-512763" defTabSz="457200" fontAlgn="base">
              <a:spcBef>
                <a:spcPts val="500"/>
              </a:spcBef>
              <a:spcAft>
                <a:spcPct val="0"/>
              </a:spcAft>
              <a:buClr>
                <a:srgbClr val="000000"/>
              </a:buClr>
              <a:buSzPct val="100000"/>
              <a:buFont typeface="Times New Roman" pitchFamily="16" charset="0"/>
              <a:buAutoNum type="arabicPeriod"/>
              <a:tabLst>
                <a:tab pos="1082675" algn="l"/>
                <a:tab pos="1997075" algn="l"/>
                <a:tab pos="2911475" algn="l"/>
                <a:tab pos="3825875" algn="l"/>
                <a:tab pos="4740275" algn="l"/>
                <a:tab pos="5654675" algn="l"/>
                <a:tab pos="6569075" algn="l"/>
                <a:tab pos="7483475" algn="l"/>
                <a:tab pos="8397875" algn="l"/>
                <a:tab pos="9312275" algn="l"/>
                <a:tab pos="10226675" algn="l"/>
              </a:tabLst>
            </a:pPr>
            <a:r>
              <a:rPr lang="en-US" sz="2000" dirty="0" err="1" smtClean="0">
                <a:solidFill>
                  <a:srgbClr val="000000"/>
                </a:solidFill>
                <a:latin typeface="Calibri" pitchFamily="32" charset="0"/>
                <a:cs typeface="Arial" charset="0"/>
              </a:rPr>
              <a:t>Sinergitas</a:t>
            </a:r>
            <a:r>
              <a:rPr lang="en-US" sz="2000" dirty="0" smtClean="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penelitian-penelitian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Perguruan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Tinggi</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dengan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kebutuhan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masyarakat</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Jawa</a:t>
            </a:r>
            <a:r>
              <a:rPr lang="en-US" sz="2000" dirty="0">
                <a:solidFill>
                  <a:srgbClr val="000000"/>
                </a:solidFill>
                <a:latin typeface="Calibri" pitchFamily="32" charset="0"/>
                <a:cs typeface="Arial" charset="0"/>
              </a:rPr>
              <a:t> Barat</a:t>
            </a:r>
          </a:p>
          <a:p>
            <a:pPr marL="512763" lvl="0" indent="-512763" defTabSz="457200" fontAlgn="base">
              <a:spcBef>
                <a:spcPts val="500"/>
              </a:spcBef>
              <a:spcAft>
                <a:spcPct val="0"/>
              </a:spcAft>
              <a:buClr>
                <a:srgbClr val="000000"/>
              </a:buClr>
              <a:buSzPct val="100000"/>
              <a:buFont typeface="Times New Roman" pitchFamily="16" charset="0"/>
              <a:buAutoNum type="arabicPeriod"/>
              <a:tabLst>
                <a:tab pos="1082675" algn="l"/>
                <a:tab pos="1997075" algn="l"/>
                <a:tab pos="2911475" algn="l"/>
                <a:tab pos="3825875" algn="l"/>
                <a:tab pos="4740275" algn="l"/>
                <a:tab pos="5654675" algn="l"/>
                <a:tab pos="6569075" algn="l"/>
                <a:tab pos="7483475" algn="l"/>
                <a:tab pos="8397875" algn="l"/>
                <a:tab pos="9312275" algn="l"/>
                <a:tab pos="10226675" algn="l"/>
              </a:tabLst>
            </a:pPr>
            <a:r>
              <a:rPr lang="en-US" sz="2000" dirty="0" err="1">
                <a:solidFill>
                  <a:srgbClr val="000000"/>
                </a:solidFill>
                <a:latin typeface="Calibri" pitchFamily="32" charset="0"/>
                <a:cs typeface="Arial" charset="0"/>
              </a:rPr>
              <a:t>Menerapkan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hasil</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penelitian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Perguruan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Tinggi</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untuk</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kepentingan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Jawa</a:t>
            </a:r>
            <a:r>
              <a:rPr lang="en-US" sz="2000" dirty="0">
                <a:solidFill>
                  <a:srgbClr val="000000"/>
                </a:solidFill>
                <a:latin typeface="Calibri" pitchFamily="32" charset="0"/>
                <a:cs typeface="Arial" charset="0"/>
              </a:rPr>
              <a:t> Barat</a:t>
            </a:r>
          </a:p>
          <a:p>
            <a:pPr marL="512763" lvl="0" indent="-512763" defTabSz="457200" fontAlgn="base">
              <a:spcBef>
                <a:spcPts val="500"/>
              </a:spcBef>
              <a:spcAft>
                <a:spcPct val="0"/>
              </a:spcAft>
              <a:buClr>
                <a:srgbClr val="000000"/>
              </a:buClr>
              <a:buSzPct val="100000"/>
              <a:buFont typeface="Times New Roman" pitchFamily="16" charset="0"/>
              <a:buAutoNum type="arabicPeriod"/>
              <a:tabLst>
                <a:tab pos="1082675" algn="l"/>
                <a:tab pos="1997075" algn="l"/>
                <a:tab pos="2911475" algn="l"/>
                <a:tab pos="3825875" algn="l"/>
                <a:tab pos="4740275" algn="l"/>
                <a:tab pos="5654675" algn="l"/>
                <a:tab pos="6569075" algn="l"/>
                <a:tab pos="7483475" algn="l"/>
                <a:tab pos="8397875" algn="l"/>
                <a:tab pos="9312275" algn="l"/>
                <a:tab pos="10226675" algn="l"/>
              </a:tabLst>
            </a:pPr>
            <a:r>
              <a:rPr lang="en-US" sz="2000" dirty="0" err="1">
                <a:solidFill>
                  <a:srgbClr val="000000"/>
                </a:solidFill>
                <a:latin typeface="Calibri" pitchFamily="32" charset="0"/>
                <a:cs typeface="Arial" charset="0"/>
              </a:rPr>
              <a:t>Memperoleh</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contoh-contoh</a:t>
            </a:r>
            <a:r>
              <a:rPr lang="en-US" sz="2000" dirty="0">
                <a:solidFill>
                  <a:srgbClr val="000000"/>
                </a:solidFill>
                <a:latin typeface="Calibri" pitchFamily="32" charset="0"/>
                <a:cs typeface="Arial" charset="0"/>
              </a:rPr>
              <a:t> (model) </a:t>
            </a:r>
            <a:r>
              <a:rPr lang="en-US" sz="2000" dirty="0" err="1">
                <a:solidFill>
                  <a:srgbClr val="000000"/>
                </a:solidFill>
                <a:latin typeface="Calibri" pitchFamily="32" charset="0"/>
                <a:cs typeface="Arial" charset="0"/>
              </a:rPr>
              <a:t>pembinaan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dan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penanganan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permasalahan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pembangunan</a:t>
            </a:r>
            <a:r>
              <a:rPr lang="en-US" sz="2000" dirty="0">
                <a:solidFill>
                  <a:srgbClr val="000000"/>
                </a:solidFill>
                <a:latin typeface="Calibri" pitchFamily="32" charset="0"/>
                <a:cs typeface="Arial" charset="0"/>
              </a:rPr>
              <a:t> yang </a:t>
            </a:r>
            <a:r>
              <a:rPr lang="en-US" sz="2000" dirty="0" err="1">
                <a:solidFill>
                  <a:srgbClr val="000000"/>
                </a:solidFill>
                <a:latin typeface="Calibri" pitchFamily="32" charset="0"/>
                <a:cs typeface="Arial" charset="0"/>
              </a:rPr>
              <a:t>ditangani</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berbasis</a:t>
            </a:r>
            <a:r>
              <a:rPr lang="en-US" sz="2000" dirty="0">
                <a:solidFill>
                  <a:srgbClr val="000000"/>
                </a:solidFill>
                <a:latin typeface="Calibri" pitchFamily="32" charset="0"/>
                <a:cs typeface="Arial" charset="0"/>
              </a:rPr>
              <a:t> </a:t>
            </a:r>
            <a:r>
              <a:rPr lang="en-US" sz="2000" dirty="0" err="1" smtClean="0">
                <a:solidFill>
                  <a:srgbClr val="000000"/>
                </a:solidFill>
                <a:latin typeface="Calibri" pitchFamily="32" charset="0"/>
                <a:cs typeface="Arial" charset="0"/>
              </a:rPr>
              <a:t>Iptek</a:t>
            </a:r>
            <a:endParaRPr lang="en-US" sz="2000" dirty="0" smtClean="0">
              <a:solidFill>
                <a:srgbClr val="000000"/>
              </a:solidFill>
              <a:latin typeface="Calibri" pitchFamily="32" charset="0"/>
              <a:cs typeface="Arial" charset="0"/>
            </a:endParaRPr>
          </a:p>
          <a:p>
            <a:pPr marL="0" lvl="0" indent="0" defTabSz="457200" fontAlgn="base">
              <a:spcBef>
                <a:spcPts val="500"/>
              </a:spcBef>
              <a:spcAft>
                <a:spcPct val="0"/>
              </a:spcAft>
              <a:buClr>
                <a:srgbClr val="000000"/>
              </a:buClr>
              <a:buSzPct val="100000"/>
              <a:buNone/>
              <a:tabLst>
                <a:tab pos="1082675" algn="l"/>
                <a:tab pos="1997075" algn="l"/>
                <a:tab pos="2911475" algn="l"/>
                <a:tab pos="3825875" algn="l"/>
                <a:tab pos="4740275" algn="l"/>
                <a:tab pos="5654675" algn="l"/>
                <a:tab pos="6569075" algn="l"/>
                <a:tab pos="7483475" algn="l"/>
                <a:tab pos="8397875" algn="l"/>
                <a:tab pos="9312275" algn="l"/>
                <a:tab pos="10226675" algn="l"/>
              </a:tabLst>
            </a:pPr>
            <a:endParaRPr lang="en-US" sz="2000" b="1" dirty="0" smtClean="0">
              <a:solidFill>
                <a:srgbClr val="000000"/>
              </a:solidFill>
              <a:latin typeface="Calibri" pitchFamily="32" charset="0"/>
              <a:cs typeface="Arial" charset="0"/>
            </a:endParaRPr>
          </a:p>
          <a:p>
            <a:pPr marL="0" lvl="0" indent="0" defTabSz="457200" fontAlgn="base">
              <a:spcBef>
                <a:spcPts val="500"/>
              </a:spcBef>
              <a:spcAft>
                <a:spcPct val="0"/>
              </a:spcAft>
              <a:buClr>
                <a:srgbClr val="000000"/>
              </a:buClr>
              <a:buSzPct val="100000"/>
              <a:buNone/>
              <a:tabLst>
                <a:tab pos="1082675" algn="l"/>
                <a:tab pos="1997075" algn="l"/>
                <a:tab pos="2911475" algn="l"/>
                <a:tab pos="3825875" algn="l"/>
                <a:tab pos="4740275" algn="l"/>
                <a:tab pos="5654675" algn="l"/>
                <a:tab pos="6569075" algn="l"/>
                <a:tab pos="7483475" algn="l"/>
                <a:tab pos="8397875" algn="l"/>
                <a:tab pos="9312275" algn="l"/>
                <a:tab pos="10226675" algn="l"/>
              </a:tabLst>
            </a:pPr>
            <a:r>
              <a:rPr lang="en-US" sz="2000" b="1" dirty="0" smtClean="0">
                <a:solidFill>
                  <a:srgbClr val="000000"/>
                </a:solidFill>
                <a:latin typeface="Calibri" pitchFamily="32" charset="0"/>
                <a:cs typeface="Arial" charset="0"/>
              </a:rPr>
              <a:t>ORIENTASI KEGIATAN:</a:t>
            </a:r>
          </a:p>
          <a:p>
            <a:pPr marL="457200" lvl="0" indent="-457200" defTabSz="457200" fontAlgn="base">
              <a:spcBef>
                <a:spcPts val="500"/>
              </a:spcBef>
              <a:spcAft>
                <a:spcPct val="0"/>
              </a:spcAft>
              <a:buClr>
                <a:srgbClr val="000000"/>
              </a:buClr>
              <a:buSzPct val="100000"/>
              <a:buFont typeface="Times New Roman" pitchFamily="16" charset="0"/>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000" dirty="0" err="1">
                <a:solidFill>
                  <a:srgbClr val="000000"/>
                </a:solidFill>
                <a:latin typeface="Calibri" pitchFamily="32" charset="0"/>
                <a:cs typeface="Arial" charset="0"/>
              </a:rPr>
              <a:t>Menginisiasi</a:t>
            </a:r>
            <a:r>
              <a:rPr lang="en-US" sz="2000" dirty="0">
                <a:solidFill>
                  <a:srgbClr val="000000"/>
                </a:solidFill>
                <a:latin typeface="Calibri" pitchFamily="32" charset="0"/>
                <a:cs typeface="Arial" charset="0"/>
              </a:rPr>
              <a:t> model </a:t>
            </a:r>
            <a:r>
              <a:rPr lang="en-US" sz="2000" dirty="0" err="1">
                <a:solidFill>
                  <a:srgbClr val="000000"/>
                </a:solidFill>
                <a:latin typeface="Calibri" pitchFamily="32" charset="0"/>
                <a:cs typeface="Arial" charset="0"/>
              </a:rPr>
              <a:t>pembangunan</a:t>
            </a:r>
            <a:r>
              <a:rPr lang="en-US" sz="2000" dirty="0">
                <a:solidFill>
                  <a:srgbClr val="000000"/>
                </a:solidFill>
                <a:latin typeface="Calibri" pitchFamily="32" charset="0"/>
                <a:cs typeface="Arial" charset="0"/>
              </a:rPr>
              <a:t> yang </a:t>
            </a:r>
            <a:r>
              <a:rPr lang="en-US" sz="2000" dirty="0" err="1">
                <a:solidFill>
                  <a:srgbClr val="000000"/>
                </a:solidFill>
                <a:latin typeface="Calibri" pitchFamily="32" charset="0"/>
                <a:cs typeface="Arial" charset="0"/>
              </a:rPr>
              <a:t>berbasis</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pada</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Iptek</a:t>
            </a:r>
            <a:endParaRPr lang="en-US" sz="2000" dirty="0">
              <a:solidFill>
                <a:srgbClr val="000000"/>
              </a:solidFill>
              <a:latin typeface="Calibri" pitchFamily="32" charset="0"/>
              <a:cs typeface="Arial" charset="0"/>
            </a:endParaRPr>
          </a:p>
          <a:p>
            <a:pPr marL="457200" lvl="0" indent="-457200" defTabSz="457200" fontAlgn="base">
              <a:spcBef>
                <a:spcPts val="500"/>
              </a:spcBef>
              <a:spcAft>
                <a:spcPct val="0"/>
              </a:spcAft>
              <a:buClr>
                <a:srgbClr val="000000"/>
              </a:buClr>
              <a:buSzPct val="100000"/>
              <a:buFont typeface="Times New Roman" pitchFamily="16" charset="0"/>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000" dirty="0" err="1">
                <a:solidFill>
                  <a:srgbClr val="000000"/>
                </a:solidFill>
                <a:latin typeface="Calibri" pitchFamily="32" charset="0"/>
                <a:cs typeface="Arial" charset="0"/>
              </a:rPr>
              <a:t>Adanya</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wilayah</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binaan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Perguruan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Tinggi</a:t>
            </a:r>
            <a:endParaRPr lang="en-US" sz="2000" dirty="0">
              <a:solidFill>
                <a:srgbClr val="000000"/>
              </a:solidFill>
              <a:latin typeface="Calibri" pitchFamily="32" charset="0"/>
              <a:cs typeface="Arial" charset="0"/>
            </a:endParaRPr>
          </a:p>
          <a:p>
            <a:pPr marL="457200" lvl="0" indent="-457200" defTabSz="457200" fontAlgn="base">
              <a:spcBef>
                <a:spcPts val="500"/>
              </a:spcBef>
              <a:spcAft>
                <a:spcPct val="0"/>
              </a:spcAft>
              <a:buClr>
                <a:srgbClr val="000000"/>
              </a:buClr>
              <a:buSzPct val="100000"/>
              <a:buFont typeface="Times New Roman" pitchFamily="16" charset="0"/>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000" dirty="0" err="1">
                <a:solidFill>
                  <a:srgbClr val="000000"/>
                </a:solidFill>
                <a:latin typeface="Calibri" pitchFamily="32" charset="0"/>
                <a:cs typeface="Arial" charset="0"/>
              </a:rPr>
              <a:t>Mendorong</a:t>
            </a:r>
            <a:r>
              <a:rPr lang="en-US" sz="2000" dirty="0">
                <a:solidFill>
                  <a:srgbClr val="000000"/>
                </a:solidFill>
                <a:latin typeface="Calibri" pitchFamily="32" charset="0"/>
                <a:cs typeface="Arial" charset="0"/>
              </a:rPr>
              <a:t> program-program </a:t>
            </a:r>
            <a:r>
              <a:rPr lang="en-US" sz="2000" dirty="0" err="1">
                <a:solidFill>
                  <a:srgbClr val="000000"/>
                </a:solidFill>
                <a:latin typeface="Calibri" pitchFamily="32" charset="0"/>
                <a:cs typeface="Arial" charset="0"/>
              </a:rPr>
              <a:t>pendidikan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tinggi</a:t>
            </a:r>
            <a:r>
              <a:rPr lang="en-US" sz="2000" dirty="0">
                <a:solidFill>
                  <a:srgbClr val="000000"/>
                </a:solidFill>
                <a:latin typeface="Calibri" pitchFamily="32" charset="0"/>
                <a:cs typeface="Arial" charset="0"/>
              </a:rPr>
              <a:t> yang </a:t>
            </a:r>
            <a:r>
              <a:rPr lang="en-US" sz="2000" dirty="0" err="1">
                <a:solidFill>
                  <a:srgbClr val="000000"/>
                </a:solidFill>
                <a:latin typeface="Calibri" pitchFamily="32" charset="0"/>
                <a:cs typeface="Arial" charset="0"/>
              </a:rPr>
              <a:t>berorientasi</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penyelesaian</a:t>
            </a:r>
            <a:r>
              <a:rPr lang="en-US" sz="2000" dirty="0">
                <a:solidFill>
                  <a:srgbClr val="000000"/>
                </a:solidFill>
                <a:latin typeface="Calibri" pitchFamily="32" charset="0"/>
                <a:cs typeface="Arial" charset="0"/>
              </a:rPr>
              <a:t> </a:t>
            </a:r>
            <a:r>
              <a:rPr lang="en-US" sz="2000" dirty="0" err="1">
                <a:solidFill>
                  <a:srgbClr val="000000"/>
                </a:solidFill>
                <a:latin typeface="Calibri" pitchFamily="32" charset="0"/>
                <a:cs typeface="Arial" charset="0"/>
              </a:rPr>
              <a:t>masalah</a:t>
            </a:r>
            <a:r>
              <a:rPr lang="en-US" sz="2000" dirty="0">
                <a:solidFill>
                  <a:srgbClr val="000000"/>
                </a:solidFill>
                <a:latin typeface="Calibri" pitchFamily="32" charset="0"/>
                <a:cs typeface="Arial" charset="0"/>
              </a:rPr>
              <a:t> </a:t>
            </a:r>
            <a:r>
              <a:rPr lang="en-US" sz="2000" dirty="0" err="1" smtClean="0">
                <a:solidFill>
                  <a:srgbClr val="000000"/>
                </a:solidFill>
                <a:latin typeface="Calibri" pitchFamily="32" charset="0"/>
                <a:cs typeface="Arial" charset="0"/>
              </a:rPr>
              <a:t>pembangunan</a:t>
            </a:r>
            <a:endParaRPr lang="en-US" sz="2000" dirty="0" smtClean="0">
              <a:solidFill>
                <a:srgbClr val="000000"/>
              </a:solidFill>
              <a:latin typeface="Calibri" pitchFamily="32" charset="0"/>
              <a:cs typeface="Arial" charset="0"/>
            </a:endParaRPr>
          </a:p>
          <a:p>
            <a:pPr marL="0" lvl="0" indent="0" defTabSz="457200" fontAlgn="base">
              <a:spcBef>
                <a:spcPts val="500"/>
              </a:spcBef>
              <a:spcAft>
                <a:spcPct val="0"/>
              </a:spcAft>
              <a:buClr>
                <a:srgbClr val="000000"/>
              </a:buClr>
              <a:buSzPct val="100000"/>
              <a:buNone/>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1700" b="1" dirty="0" err="1" smtClean="0">
                <a:solidFill>
                  <a:srgbClr val="000000"/>
                </a:solidFill>
                <a:latin typeface="Calibri" pitchFamily="32" charset="0"/>
                <a:cs typeface="Arial" charset="0"/>
              </a:rPr>
              <a:t>Catatan</a:t>
            </a:r>
            <a:r>
              <a:rPr lang="en-US" sz="1700" dirty="0" smtClean="0">
                <a:solidFill>
                  <a:srgbClr val="000000"/>
                </a:solidFill>
                <a:latin typeface="Calibri" pitchFamily="32" charset="0"/>
                <a:cs typeface="Arial" charset="0"/>
              </a:rPr>
              <a:t>: </a:t>
            </a:r>
            <a:r>
              <a:rPr lang="en-US" sz="1700" dirty="0" err="1" smtClean="0">
                <a:solidFill>
                  <a:srgbClr val="000000"/>
                </a:solidFill>
                <a:latin typeface="Calibri" pitchFamily="32" charset="0"/>
                <a:cs typeface="Arial" charset="0"/>
              </a:rPr>
              <a:t>Th</a:t>
            </a:r>
            <a:r>
              <a:rPr lang="en-US" sz="1700" dirty="0" smtClean="0">
                <a:solidFill>
                  <a:srgbClr val="000000"/>
                </a:solidFill>
                <a:latin typeface="Calibri" pitchFamily="32" charset="0"/>
                <a:cs typeface="Arial" charset="0"/>
              </a:rPr>
              <a:t> 2015 </a:t>
            </a:r>
            <a:r>
              <a:rPr lang="en-US" sz="1700" dirty="0" err="1" smtClean="0">
                <a:solidFill>
                  <a:srgbClr val="000000"/>
                </a:solidFill>
                <a:latin typeface="Calibri" pitchFamily="32" charset="0"/>
                <a:cs typeface="Arial" charset="0"/>
              </a:rPr>
              <a:t>telah</a:t>
            </a:r>
            <a:r>
              <a:rPr lang="en-US" sz="1700" dirty="0" smtClean="0">
                <a:solidFill>
                  <a:srgbClr val="000000"/>
                </a:solidFill>
                <a:latin typeface="Calibri" pitchFamily="32" charset="0"/>
                <a:cs typeface="Arial" charset="0"/>
              </a:rPr>
              <a:t> </a:t>
            </a:r>
            <a:r>
              <a:rPr lang="en-US" sz="1700" dirty="0" err="1" smtClean="0">
                <a:solidFill>
                  <a:srgbClr val="000000"/>
                </a:solidFill>
                <a:latin typeface="Calibri" pitchFamily="32" charset="0"/>
                <a:cs typeface="Arial" charset="0"/>
              </a:rPr>
              <a:t>didanai</a:t>
            </a:r>
            <a:r>
              <a:rPr lang="en-US" sz="1700" dirty="0" smtClean="0">
                <a:solidFill>
                  <a:srgbClr val="000000"/>
                </a:solidFill>
                <a:latin typeface="Calibri" pitchFamily="32" charset="0"/>
                <a:cs typeface="Arial" charset="0"/>
              </a:rPr>
              <a:t> 43 Proposal </a:t>
            </a:r>
            <a:r>
              <a:rPr lang="en-US" sz="1700" dirty="0" err="1" smtClean="0">
                <a:solidFill>
                  <a:srgbClr val="000000"/>
                </a:solidFill>
                <a:latin typeface="Calibri" pitchFamily="32" charset="0"/>
                <a:cs typeface="Arial" charset="0"/>
              </a:rPr>
              <a:t>riset</a:t>
            </a:r>
            <a:r>
              <a:rPr lang="en-US" sz="1700" dirty="0" smtClean="0">
                <a:solidFill>
                  <a:srgbClr val="000000"/>
                </a:solidFill>
                <a:latin typeface="Calibri" pitchFamily="32" charset="0"/>
                <a:cs typeface="Arial" charset="0"/>
              </a:rPr>
              <a:t> </a:t>
            </a:r>
            <a:r>
              <a:rPr lang="en-US" sz="1700" dirty="0" err="1" smtClean="0">
                <a:solidFill>
                  <a:srgbClr val="000000"/>
                </a:solidFill>
                <a:latin typeface="Calibri" pitchFamily="32" charset="0"/>
                <a:cs typeface="Arial" charset="0"/>
              </a:rPr>
              <a:t>hasil</a:t>
            </a:r>
            <a:r>
              <a:rPr lang="en-US" sz="1700" dirty="0" smtClean="0">
                <a:solidFill>
                  <a:srgbClr val="000000"/>
                </a:solidFill>
                <a:latin typeface="Calibri" pitchFamily="32" charset="0"/>
                <a:cs typeface="Arial" charset="0"/>
              </a:rPr>
              <a:t> </a:t>
            </a:r>
            <a:r>
              <a:rPr lang="en-US" sz="1700" dirty="0" err="1" smtClean="0">
                <a:solidFill>
                  <a:srgbClr val="000000"/>
                </a:solidFill>
                <a:latin typeface="Calibri" pitchFamily="32" charset="0"/>
                <a:cs typeface="Arial" charset="0"/>
              </a:rPr>
              <a:t>Seleksi</a:t>
            </a:r>
            <a:r>
              <a:rPr lang="en-US" sz="1700" dirty="0" smtClean="0">
                <a:solidFill>
                  <a:srgbClr val="000000"/>
                </a:solidFill>
                <a:latin typeface="Calibri" pitchFamily="32" charset="0"/>
                <a:cs typeface="Arial" charset="0"/>
              </a:rPr>
              <a:t> </a:t>
            </a:r>
            <a:r>
              <a:rPr lang="en-US" sz="1700" dirty="0" err="1" smtClean="0">
                <a:solidFill>
                  <a:srgbClr val="000000"/>
                </a:solidFill>
                <a:latin typeface="Calibri" pitchFamily="32" charset="0"/>
                <a:cs typeface="Arial" charset="0"/>
              </a:rPr>
              <a:t>Th</a:t>
            </a:r>
            <a:r>
              <a:rPr lang="en-US" sz="1700" dirty="0" smtClean="0">
                <a:solidFill>
                  <a:srgbClr val="000000"/>
                </a:solidFill>
                <a:latin typeface="Calibri" pitchFamily="32" charset="0"/>
                <a:cs typeface="Arial" charset="0"/>
              </a:rPr>
              <a:t> 2014</a:t>
            </a:r>
            <a:endParaRPr lang="en-US" sz="1700" dirty="0">
              <a:solidFill>
                <a:srgbClr val="000000"/>
              </a:solidFill>
              <a:latin typeface="Calibri" pitchFamily="32" charset="0"/>
              <a:cs typeface="Arial" charset="0"/>
            </a:endParaRPr>
          </a:p>
          <a:p>
            <a:pPr marL="0" lvl="0" indent="0" defTabSz="457200" fontAlgn="base">
              <a:spcBef>
                <a:spcPts val="500"/>
              </a:spcBef>
              <a:spcAft>
                <a:spcPct val="0"/>
              </a:spcAft>
              <a:buClr>
                <a:srgbClr val="000000"/>
              </a:buClr>
              <a:buSzPct val="100000"/>
              <a:buNone/>
              <a:tabLst>
                <a:tab pos="1082675" algn="l"/>
                <a:tab pos="1997075" algn="l"/>
                <a:tab pos="2911475" algn="l"/>
                <a:tab pos="3825875" algn="l"/>
                <a:tab pos="4740275" algn="l"/>
                <a:tab pos="5654675" algn="l"/>
                <a:tab pos="6569075" algn="l"/>
                <a:tab pos="7483475" algn="l"/>
                <a:tab pos="8397875" algn="l"/>
                <a:tab pos="9312275" algn="l"/>
                <a:tab pos="10226675" algn="l"/>
              </a:tabLst>
            </a:pPr>
            <a:endParaRPr lang="en-US" sz="2000" dirty="0" smtClean="0">
              <a:solidFill>
                <a:srgbClr val="000000"/>
              </a:solidFill>
              <a:latin typeface="Calibri" pitchFamily="32" charset="0"/>
              <a:cs typeface="Arial" charset="0"/>
            </a:endParaRPr>
          </a:p>
          <a:p>
            <a:pPr marL="0" lvl="0" indent="0" defTabSz="457200" fontAlgn="base">
              <a:spcBef>
                <a:spcPts val="500"/>
              </a:spcBef>
              <a:spcAft>
                <a:spcPct val="0"/>
              </a:spcAft>
              <a:buClr>
                <a:srgbClr val="000000"/>
              </a:buClr>
              <a:buSzPct val="100000"/>
              <a:buNone/>
              <a:tabLst>
                <a:tab pos="1082675" algn="l"/>
                <a:tab pos="1997075" algn="l"/>
                <a:tab pos="2911475" algn="l"/>
                <a:tab pos="3825875" algn="l"/>
                <a:tab pos="4740275" algn="l"/>
                <a:tab pos="5654675" algn="l"/>
                <a:tab pos="6569075" algn="l"/>
                <a:tab pos="7483475" algn="l"/>
                <a:tab pos="8397875" algn="l"/>
                <a:tab pos="9312275" algn="l"/>
                <a:tab pos="10226675" algn="l"/>
              </a:tabLst>
            </a:pPr>
            <a:endParaRPr lang="en-US" sz="2000" dirty="0">
              <a:solidFill>
                <a:srgbClr val="000000"/>
              </a:solidFill>
              <a:latin typeface="Calibri" pitchFamily="32" charset="0"/>
              <a:cs typeface="Arial" charset="0"/>
            </a:endParaRPr>
          </a:p>
          <a:p>
            <a:pPr marL="0" indent="0">
              <a:buNone/>
            </a:pPr>
            <a:endParaRPr lang="id-ID" sz="2400" dirty="0"/>
          </a:p>
          <a:p>
            <a:pPr marL="0" indent="0">
              <a:buNone/>
            </a:pPr>
            <a:endParaRPr lang="id-ID" sz="2400" dirty="0" smtClean="0"/>
          </a:p>
          <a:p>
            <a:pPr marL="0" indent="0">
              <a:buNone/>
            </a:pPr>
            <a:endParaRPr lang="id-ID" sz="2400" dirty="0" smtClean="0"/>
          </a:p>
        </p:txBody>
      </p:sp>
    </p:spTree>
    <p:extLst>
      <p:ext uri="{BB962C8B-B14F-4D97-AF65-F5344CB8AC3E}">
        <p14:creationId xmlns:p14="http://schemas.microsoft.com/office/powerpoint/2010/main" val="13238660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849741" y="4034788"/>
          <a:ext cx="7245113" cy="1936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916210" y="1823616"/>
            <a:ext cx="3466604"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
            </a:pPr>
            <a:r>
              <a:rPr lang="en-US" sz="1600" dirty="0" err="1">
                <a:latin typeface="Cambria" pitchFamily="18" charset="0"/>
              </a:rPr>
              <a:t>Membangun</a:t>
            </a:r>
            <a:r>
              <a:rPr lang="en-US" sz="1600" dirty="0">
                <a:latin typeface="Cambria" panose="02040503050406030204" pitchFamily="18" charset="0"/>
              </a:rPr>
              <a:t> </a:t>
            </a:r>
            <a:r>
              <a:rPr lang="en-US" sz="1600" dirty="0" err="1">
                <a:latin typeface="Cambria" panose="02040503050406030204" pitchFamily="18" charset="0"/>
              </a:rPr>
              <a:t>untuk</a:t>
            </a:r>
            <a:r>
              <a:rPr lang="en-US" sz="1600" dirty="0">
                <a:latin typeface="Cambria" panose="02040503050406030204" pitchFamily="18" charset="0"/>
              </a:rPr>
              <a:t> </a:t>
            </a:r>
            <a:r>
              <a:rPr lang="en-US" sz="1600" dirty="0" err="1">
                <a:latin typeface="Cambria" panose="02040503050406030204" pitchFamily="18" charset="0"/>
              </a:rPr>
              <a:t>manusia</a:t>
            </a:r>
            <a:r>
              <a:rPr lang="en-US" sz="1600" dirty="0">
                <a:latin typeface="Cambria" panose="02040503050406030204" pitchFamily="18" charset="0"/>
              </a:rPr>
              <a:t> </a:t>
            </a:r>
            <a:r>
              <a:rPr lang="en-US" sz="1600" dirty="0" err="1">
                <a:latin typeface="Cambria" panose="02040503050406030204" pitchFamily="18" charset="0"/>
              </a:rPr>
              <a:t>dan</a:t>
            </a:r>
            <a:r>
              <a:rPr lang="en-US" sz="1600" dirty="0">
                <a:latin typeface="Cambria" panose="02040503050406030204" pitchFamily="18" charset="0"/>
              </a:rPr>
              <a:t> </a:t>
            </a:r>
            <a:r>
              <a:rPr lang="en-US" sz="1600" dirty="0" err="1">
                <a:latin typeface="Cambria" panose="02040503050406030204" pitchFamily="18" charset="0"/>
              </a:rPr>
              <a:t>masyarakat</a:t>
            </a:r>
            <a:endParaRPr lang="en-US" sz="1600" dirty="0">
              <a:latin typeface="Cambria" panose="02040503050406030204" pitchFamily="18" charset="0"/>
            </a:endParaRPr>
          </a:p>
          <a:p>
            <a:pPr marL="285750" indent="-285750">
              <a:buFont typeface="Wingdings" panose="05000000000000000000" pitchFamily="2" charset="2"/>
              <a:buChar char="§"/>
            </a:pPr>
            <a:r>
              <a:rPr lang="en-US" sz="1600" dirty="0" err="1">
                <a:latin typeface="Cambria" panose="02040503050406030204" pitchFamily="18" charset="0"/>
              </a:rPr>
              <a:t>Mewujudkan</a:t>
            </a:r>
            <a:r>
              <a:rPr lang="en-US" sz="1600" dirty="0">
                <a:latin typeface="Cambria" panose="02040503050406030204" pitchFamily="18" charset="0"/>
              </a:rPr>
              <a:t> </a:t>
            </a:r>
            <a:r>
              <a:rPr lang="en-US" sz="1600" dirty="0" err="1">
                <a:latin typeface="Cambria" panose="02040503050406030204" pitchFamily="18" charset="0"/>
              </a:rPr>
              <a:t>pertumbuhan</a:t>
            </a:r>
            <a:r>
              <a:rPr lang="en-US" sz="1600" dirty="0">
                <a:latin typeface="Cambria" panose="02040503050406030204" pitchFamily="18" charset="0"/>
              </a:rPr>
              <a:t> </a:t>
            </a:r>
            <a:r>
              <a:rPr lang="en-US" sz="1600" dirty="0" err="1">
                <a:latin typeface="Cambria" panose="02040503050406030204" pitchFamily="18" charset="0"/>
              </a:rPr>
              <a:t>ekonomi</a:t>
            </a:r>
            <a:r>
              <a:rPr lang="en-US" sz="1600" dirty="0">
                <a:latin typeface="Cambria" panose="02040503050406030204" pitchFamily="18" charset="0"/>
              </a:rPr>
              <a:t>, </a:t>
            </a:r>
            <a:r>
              <a:rPr lang="en-US" sz="1600" dirty="0" err="1">
                <a:latin typeface="Cambria" panose="02040503050406030204" pitchFamily="18" charset="0"/>
              </a:rPr>
              <a:t>pembangunan</a:t>
            </a:r>
            <a:r>
              <a:rPr lang="en-US" sz="1600" dirty="0">
                <a:latin typeface="Cambria" panose="02040503050406030204" pitchFamily="18" charset="0"/>
              </a:rPr>
              <a:t> </a:t>
            </a:r>
            <a:r>
              <a:rPr lang="en-US" sz="1600" dirty="0" err="1">
                <a:latin typeface="Cambria" panose="02040503050406030204" pitchFamily="18" charset="0"/>
              </a:rPr>
              <a:t>sosial</a:t>
            </a:r>
            <a:r>
              <a:rPr lang="en-US" sz="1600" dirty="0">
                <a:latin typeface="Cambria" panose="02040503050406030204" pitchFamily="18" charset="0"/>
              </a:rPr>
              <a:t> </a:t>
            </a:r>
            <a:r>
              <a:rPr lang="en-US" sz="1600" dirty="0" err="1">
                <a:latin typeface="Cambria" panose="02040503050406030204" pitchFamily="18" charset="0"/>
              </a:rPr>
              <a:t>dan</a:t>
            </a:r>
            <a:r>
              <a:rPr lang="en-US" sz="1600" dirty="0">
                <a:latin typeface="Cambria" panose="02040503050406030204" pitchFamily="18" charset="0"/>
              </a:rPr>
              <a:t> </a:t>
            </a:r>
            <a:r>
              <a:rPr lang="en-US" sz="1600" dirty="0" err="1">
                <a:latin typeface="Cambria" panose="02040503050406030204" pitchFamily="18" charset="0"/>
              </a:rPr>
              <a:t>pembangunan</a:t>
            </a:r>
            <a:r>
              <a:rPr lang="en-US" sz="1600" dirty="0">
                <a:latin typeface="Cambria" panose="02040503050406030204" pitchFamily="18" charset="0"/>
              </a:rPr>
              <a:t> </a:t>
            </a:r>
            <a:r>
              <a:rPr lang="en-US" sz="1600" dirty="0" err="1">
                <a:latin typeface="Cambria" panose="02040503050406030204" pitchFamily="18" charset="0"/>
              </a:rPr>
              <a:t>ekologi</a:t>
            </a:r>
            <a:r>
              <a:rPr lang="en-US" sz="1600" dirty="0">
                <a:latin typeface="Cambria" panose="02040503050406030204" pitchFamily="18" charset="0"/>
              </a:rPr>
              <a:t> yang </a:t>
            </a:r>
            <a:r>
              <a:rPr lang="en-US" sz="1600" dirty="0" err="1">
                <a:latin typeface="Cambria" panose="02040503050406030204" pitchFamily="18" charset="0"/>
              </a:rPr>
              <a:t>berkelanjutan</a:t>
            </a:r>
            <a:endParaRPr lang="en-US" sz="1600" dirty="0">
              <a:latin typeface="Cambria" panose="02040503050406030204" pitchFamily="18" charset="0"/>
            </a:endParaRPr>
          </a:p>
        </p:txBody>
      </p:sp>
      <p:sp>
        <p:nvSpPr>
          <p:cNvPr id="10" name="TextBox 9"/>
          <p:cNvSpPr txBox="1"/>
          <p:nvPr/>
        </p:nvSpPr>
        <p:spPr>
          <a:xfrm>
            <a:off x="916210" y="1340768"/>
            <a:ext cx="6115141" cy="338554"/>
          </a:xfrm>
          <a:prstGeom prst="rect">
            <a:avLst/>
          </a:prstGeom>
          <a:solidFill>
            <a:srgbClr val="C5E0B4"/>
          </a:solidFill>
        </p:spPr>
        <p:txBody>
          <a:bodyPr wrap="square" rtlCol="0">
            <a:spAutoFit/>
          </a:bodyPr>
          <a:lstStyle/>
          <a:p>
            <a:r>
              <a:rPr lang="en-US" sz="1600" b="1" dirty="0">
                <a:latin typeface="Cambria" pitchFamily="18" charset="0"/>
              </a:rPr>
              <a:t>TITIK TEKAN PEMBANGUNAN KABINET KERJA</a:t>
            </a:r>
          </a:p>
        </p:txBody>
      </p:sp>
      <p:sp>
        <p:nvSpPr>
          <p:cNvPr id="11" name="TextBox 10"/>
          <p:cNvSpPr txBox="1"/>
          <p:nvPr/>
        </p:nvSpPr>
        <p:spPr>
          <a:xfrm>
            <a:off x="916210" y="3602732"/>
            <a:ext cx="6115141" cy="338554"/>
          </a:xfrm>
          <a:prstGeom prst="rect">
            <a:avLst/>
          </a:prstGeom>
          <a:solidFill>
            <a:srgbClr val="C5E0B4"/>
          </a:solidFill>
        </p:spPr>
        <p:txBody>
          <a:bodyPr wrap="square" rtlCol="0">
            <a:spAutoFit/>
          </a:bodyPr>
          <a:lstStyle/>
          <a:p>
            <a:r>
              <a:rPr lang="en-US" sz="1600" b="1" dirty="0">
                <a:latin typeface="Cambria" pitchFamily="18" charset="0"/>
              </a:rPr>
              <a:t>3 FOKUS ALOKASI PADA PRIORITAS</a:t>
            </a:r>
          </a:p>
        </p:txBody>
      </p:sp>
      <p:sp>
        <p:nvSpPr>
          <p:cNvPr id="12" name="Title 1"/>
          <p:cNvSpPr txBox="1">
            <a:spLocks/>
          </p:cNvSpPr>
          <p:nvPr/>
        </p:nvSpPr>
        <p:spPr bwMode="auto">
          <a:xfrm>
            <a:off x="982683" y="196059"/>
            <a:ext cx="709539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kern="1200">
                <a:solidFill>
                  <a:schemeClr val="tx1"/>
                </a:solidFill>
                <a:latin typeface="Cambria" pitchFamily="18" charset="0"/>
                <a:ea typeface="MS PGothic" pitchFamily="34" charset="-128"/>
                <a:cs typeface="MS PGothic" panose="020B0600070205080204" pitchFamily="34" charset="-128"/>
              </a:defRPr>
            </a:lvl1pPr>
            <a:lvl2pPr algn="ctr" rtl="0" eaLnBrk="0" fontAlgn="base" hangingPunct="0">
              <a:spcBef>
                <a:spcPct val="0"/>
              </a:spcBef>
              <a:spcAft>
                <a:spcPct val="0"/>
              </a:spcAft>
              <a:defRPr sz="4400" b="1">
                <a:solidFill>
                  <a:schemeClr val="tx1"/>
                </a:solidFill>
                <a:latin typeface="Cambria" pitchFamily="18" charset="0"/>
                <a:ea typeface="MS PGothic" pitchFamily="34" charset="-128"/>
                <a:cs typeface="MS PGothic" panose="020B0600070205080204" pitchFamily="34" charset="-128"/>
              </a:defRPr>
            </a:lvl2pPr>
            <a:lvl3pPr algn="ctr" rtl="0" eaLnBrk="0" fontAlgn="base" hangingPunct="0">
              <a:spcBef>
                <a:spcPct val="0"/>
              </a:spcBef>
              <a:spcAft>
                <a:spcPct val="0"/>
              </a:spcAft>
              <a:defRPr sz="4400" b="1">
                <a:solidFill>
                  <a:schemeClr val="tx1"/>
                </a:solidFill>
                <a:latin typeface="Cambria" pitchFamily="18" charset="0"/>
                <a:ea typeface="MS PGothic" pitchFamily="34" charset="-128"/>
                <a:cs typeface="MS PGothic" panose="020B0600070205080204" pitchFamily="34" charset="-128"/>
              </a:defRPr>
            </a:lvl3pPr>
            <a:lvl4pPr algn="ctr" rtl="0" eaLnBrk="0" fontAlgn="base" hangingPunct="0">
              <a:spcBef>
                <a:spcPct val="0"/>
              </a:spcBef>
              <a:spcAft>
                <a:spcPct val="0"/>
              </a:spcAft>
              <a:defRPr sz="4400" b="1">
                <a:solidFill>
                  <a:schemeClr val="tx1"/>
                </a:solidFill>
                <a:latin typeface="Cambria" pitchFamily="18" charset="0"/>
                <a:ea typeface="MS PGothic" pitchFamily="34" charset="-128"/>
                <a:cs typeface="MS PGothic" panose="020B0600070205080204" pitchFamily="34" charset="-128"/>
              </a:defRPr>
            </a:lvl4pPr>
            <a:lvl5pPr algn="ctr" rtl="0" eaLnBrk="0" fontAlgn="base" hangingPunct="0">
              <a:spcBef>
                <a:spcPct val="0"/>
              </a:spcBef>
              <a:spcAft>
                <a:spcPct val="0"/>
              </a:spcAft>
              <a:defRPr sz="4400" b="1">
                <a:solidFill>
                  <a:schemeClr val="tx1"/>
                </a:solidFill>
                <a:latin typeface="Cambria" pitchFamily="18" charset="0"/>
                <a:ea typeface="MS PGothic" pitchFamily="34" charset="-128"/>
                <a:cs typeface="MS PGothic" panose="020B0600070205080204" pitchFamily="34" charset="-128"/>
              </a:defRPr>
            </a:lvl5pPr>
            <a:lvl6pPr marL="457200" algn="ctr" rtl="0" eaLnBrk="1" fontAlgn="base" hangingPunct="1">
              <a:spcBef>
                <a:spcPct val="0"/>
              </a:spcBef>
              <a:spcAft>
                <a:spcPct val="0"/>
              </a:spcAft>
              <a:defRPr sz="4400" b="1">
                <a:solidFill>
                  <a:schemeClr val="tx1"/>
                </a:solidFill>
                <a:latin typeface="Cambria" pitchFamily="18" charset="0"/>
              </a:defRPr>
            </a:lvl6pPr>
            <a:lvl7pPr marL="914400" algn="ctr" rtl="0" eaLnBrk="1" fontAlgn="base" hangingPunct="1">
              <a:spcBef>
                <a:spcPct val="0"/>
              </a:spcBef>
              <a:spcAft>
                <a:spcPct val="0"/>
              </a:spcAft>
              <a:defRPr sz="4400" b="1">
                <a:solidFill>
                  <a:schemeClr val="tx1"/>
                </a:solidFill>
                <a:latin typeface="Cambria" pitchFamily="18" charset="0"/>
              </a:defRPr>
            </a:lvl7pPr>
            <a:lvl8pPr marL="1371600" algn="ctr" rtl="0" eaLnBrk="1" fontAlgn="base" hangingPunct="1">
              <a:spcBef>
                <a:spcPct val="0"/>
              </a:spcBef>
              <a:spcAft>
                <a:spcPct val="0"/>
              </a:spcAft>
              <a:defRPr sz="4400" b="1">
                <a:solidFill>
                  <a:schemeClr val="tx1"/>
                </a:solidFill>
                <a:latin typeface="Cambria" pitchFamily="18" charset="0"/>
              </a:defRPr>
            </a:lvl8pPr>
            <a:lvl9pPr marL="1828800" algn="ctr" rtl="0" eaLnBrk="1" fontAlgn="base" hangingPunct="1">
              <a:spcBef>
                <a:spcPct val="0"/>
              </a:spcBef>
              <a:spcAft>
                <a:spcPct val="0"/>
              </a:spcAft>
              <a:defRPr sz="4400" b="1">
                <a:solidFill>
                  <a:schemeClr val="tx1"/>
                </a:solidFill>
                <a:latin typeface="Cambria" pitchFamily="18" charset="0"/>
              </a:defRPr>
            </a:lvl9pPr>
          </a:lstStyle>
          <a:p>
            <a:pPr algn="l">
              <a:lnSpc>
                <a:spcPts val="3500"/>
              </a:lnSpc>
            </a:pPr>
            <a:r>
              <a:rPr lang="en-US" sz="2800" dirty="0" smtClean="0">
                <a:solidFill>
                  <a:srgbClr val="0000CC"/>
                </a:solidFill>
              </a:rPr>
              <a:t>PENDANAAN PEMBANGUNAN </a:t>
            </a:r>
            <a:r>
              <a:rPr lang="en-US" sz="2400" dirty="0" smtClean="0"/>
              <a:t>: STRATEGI </a:t>
            </a:r>
            <a:r>
              <a:rPr lang="en-US" sz="2400" dirty="0"/>
              <a:t>ALOKASI PADA PRIORITAS</a:t>
            </a:r>
          </a:p>
        </p:txBody>
      </p:sp>
      <p:sp>
        <p:nvSpPr>
          <p:cNvPr id="13" name="TextBox 12"/>
          <p:cNvSpPr txBox="1"/>
          <p:nvPr/>
        </p:nvSpPr>
        <p:spPr>
          <a:xfrm>
            <a:off x="916209" y="6237442"/>
            <a:ext cx="7178644" cy="323165"/>
          </a:xfrm>
          <a:prstGeom prst="rect">
            <a:avLst/>
          </a:prstGeom>
          <a:solidFill>
            <a:srgbClr val="C5E0B4"/>
          </a:solidFill>
        </p:spPr>
        <p:txBody>
          <a:bodyPr wrap="square" rtlCol="0">
            <a:spAutoFit/>
          </a:bodyPr>
          <a:lstStyle/>
          <a:p>
            <a:r>
              <a:rPr lang="en-US" sz="1500" b="1" dirty="0">
                <a:latin typeface="Cambria" pitchFamily="18" charset="0"/>
              </a:rPr>
              <a:t>ALOKASI PADA QUICK WINS DAN PROGRAM LANJUTAN LAINNYA</a:t>
            </a:r>
          </a:p>
        </p:txBody>
      </p:sp>
      <p:cxnSp>
        <p:nvCxnSpPr>
          <p:cNvPr id="15" name="Straight Connector 14"/>
          <p:cNvCxnSpPr/>
          <p:nvPr/>
        </p:nvCxnSpPr>
        <p:spPr>
          <a:xfrm>
            <a:off x="583865" y="1484784"/>
            <a:ext cx="0" cy="4968552"/>
          </a:xfrm>
          <a:prstGeom prst="line">
            <a:avLst/>
          </a:prstGeom>
          <a:ln w="88900" cmpd="sng">
            <a:solidFill>
              <a:srgbClr val="5B9BD5"/>
            </a:solidFill>
          </a:ln>
        </p:spPr>
        <p:style>
          <a:lnRef idx="2">
            <a:schemeClr val="accent1"/>
          </a:lnRef>
          <a:fillRef idx="0">
            <a:schemeClr val="accent1"/>
          </a:fillRef>
          <a:effectRef idx="1">
            <a:schemeClr val="accent1"/>
          </a:effectRef>
          <a:fontRef idx="minor">
            <a:schemeClr val="tx1"/>
          </a:fontRef>
        </p:style>
      </p:cxnSp>
      <p:sp>
        <p:nvSpPr>
          <p:cNvPr id="17" name="Chevron 16"/>
          <p:cNvSpPr/>
          <p:nvPr/>
        </p:nvSpPr>
        <p:spPr>
          <a:xfrm>
            <a:off x="650333" y="1412776"/>
            <a:ext cx="199407" cy="21602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mbria" pitchFamily="18" charset="0"/>
            </a:endParaRPr>
          </a:p>
        </p:txBody>
      </p:sp>
      <p:sp>
        <p:nvSpPr>
          <p:cNvPr id="18" name="Chevron 17"/>
          <p:cNvSpPr/>
          <p:nvPr/>
        </p:nvSpPr>
        <p:spPr>
          <a:xfrm>
            <a:off x="650333" y="3649340"/>
            <a:ext cx="199407" cy="21602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mbria" pitchFamily="18" charset="0"/>
            </a:endParaRPr>
          </a:p>
        </p:txBody>
      </p:sp>
      <p:sp>
        <p:nvSpPr>
          <p:cNvPr id="19" name="Chevron 18"/>
          <p:cNvSpPr/>
          <p:nvPr/>
        </p:nvSpPr>
        <p:spPr>
          <a:xfrm>
            <a:off x="650333" y="6309320"/>
            <a:ext cx="199407" cy="21602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mbria" pitchFamily="18" charset="0"/>
            </a:endParaRPr>
          </a:p>
        </p:txBody>
      </p:sp>
      <p:sp>
        <p:nvSpPr>
          <p:cNvPr id="16" name="TextBox 15"/>
          <p:cNvSpPr txBox="1"/>
          <p:nvPr/>
        </p:nvSpPr>
        <p:spPr>
          <a:xfrm>
            <a:off x="4546579" y="1824740"/>
            <a:ext cx="3636130"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
            </a:pPr>
            <a:r>
              <a:rPr lang="id-ID" sz="1500" dirty="0">
                <a:latin typeface="Cambria" panose="02040503050406030204" pitchFamily="18" charset="0"/>
              </a:rPr>
              <a:t>Memulihkan dan menjaga keseimbangan antarsektor, </a:t>
            </a:r>
            <a:r>
              <a:rPr lang="id-ID" sz="1500" dirty="0" smtClean="0">
                <a:latin typeface="Cambria" panose="02040503050406030204" pitchFamily="18" charset="0"/>
              </a:rPr>
              <a:t>antarwilayah </a:t>
            </a:r>
            <a:r>
              <a:rPr lang="id-ID" sz="1500" dirty="0">
                <a:latin typeface="Cambria" panose="02040503050406030204" pitchFamily="18" charset="0"/>
              </a:rPr>
              <a:t>dan </a:t>
            </a:r>
            <a:r>
              <a:rPr lang="id-ID" sz="1500" dirty="0" smtClean="0">
                <a:latin typeface="Cambria" panose="02040503050406030204" pitchFamily="18" charset="0"/>
              </a:rPr>
              <a:t>antarkel</a:t>
            </a:r>
            <a:r>
              <a:rPr lang="en-US" sz="1500" dirty="0" err="1" smtClean="0">
                <a:latin typeface="Cambria" panose="02040503050406030204" pitchFamily="18" charset="0"/>
              </a:rPr>
              <a:t>ompok</a:t>
            </a:r>
            <a:r>
              <a:rPr lang="id-ID" sz="1500" dirty="0" smtClean="0">
                <a:latin typeface="Cambria" panose="02040503050406030204" pitchFamily="18" charset="0"/>
              </a:rPr>
              <a:t> </a:t>
            </a:r>
            <a:r>
              <a:rPr lang="id-ID" sz="1500" dirty="0">
                <a:latin typeface="Cambria" panose="02040503050406030204" pitchFamily="18" charset="0"/>
              </a:rPr>
              <a:t>sosial dalam pembangunan</a:t>
            </a:r>
            <a:endParaRPr lang="en-US" sz="1500" dirty="0">
              <a:latin typeface="Cambria" panose="02040503050406030204" pitchFamily="18" charset="0"/>
            </a:endParaRPr>
          </a:p>
          <a:p>
            <a:pPr marL="285750" indent="-285750">
              <a:buFont typeface="Wingdings" panose="05000000000000000000" pitchFamily="2" charset="2"/>
              <a:buChar char="§"/>
            </a:pPr>
            <a:r>
              <a:rPr lang="id-ID" sz="1500" dirty="0">
                <a:latin typeface="Cambria" panose="02040503050406030204" pitchFamily="18" charset="0"/>
              </a:rPr>
              <a:t>Mewujudkan perekonomian yang inklusif, berbasis </a:t>
            </a:r>
            <a:r>
              <a:rPr lang="id-ID" sz="1500" b="1" dirty="0">
                <a:latin typeface="Cambria" panose="02040503050406030204" pitchFamily="18" charset="0"/>
              </a:rPr>
              <a:t>ilmu pengetahuan dan teknologi, dan keunggulan sumber daya manusia</a:t>
            </a:r>
            <a:endParaRPr lang="en-US" sz="1500" b="1" dirty="0">
              <a:latin typeface="Cambria" panose="02040503050406030204" pitchFamily="18" charset="0"/>
            </a:endParaRPr>
          </a:p>
        </p:txBody>
      </p:sp>
      <p:grpSp>
        <p:nvGrpSpPr>
          <p:cNvPr id="2" name="Group 19"/>
          <p:cNvGrpSpPr/>
          <p:nvPr/>
        </p:nvGrpSpPr>
        <p:grpSpPr>
          <a:xfrm>
            <a:off x="6034085" y="4752223"/>
            <a:ext cx="1839579" cy="380532"/>
            <a:chOff x="2927997" y="581249"/>
            <a:chExt cx="1992877" cy="380532"/>
          </a:xfrm>
        </p:grpSpPr>
        <p:sp>
          <p:nvSpPr>
            <p:cNvPr id="21" name="Rounded Rectangle 20"/>
            <p:cNvSpPr/>
            <p:nvPr/>
          </p:nvSpPr>
          <p:spPr>
            <a:xfrm>
              <a:off x="2927997" y="581249"/>
              <a:ext cx="1992877" cy="38053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939142" y="592394"/>
              <a:ext cx="1970587" cy="358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ctr" defTabSz="622300">
                <a:lnSpc>
                  <a:spcPct val="90000"/>
                </a:lnSpc>
                <a:spcBef>
                  <a:spcPct val="0"/>
                </a:spcBef>
                <a:spcAft>
                  <a:spcPct val="35000"/>
                </a:spcAft>
              </a:pPr>
              <a:r>
                <a:rPr lang="en-US" sz="1400" dirty="0" err="1" smtClean="0">
                  <a:latin typeface="Cambria" pitchFamily="18" charset="0"/>
                </a:rPr>
                <a:t>Antarkelompok</a:t>
              </a:r>
              <a:r>
                <a:rPr lang="en-US" sz="1400" dirty="0" smtClean="0">
                  <a:latin typeface="Cambria" pitchFamily="18" charset="0"/>
                </a:rPr>
                <a:t> </a:t>
              </a:r>
              <a:r>
                <a:rPr lang="id-ID" sz="1400" dirty="0">
                  <a:latin typeface="Cambria" pitchFamily="18" charset="0"/>
                </a:rPr>
                <a:t>Pendapatan</a:t>
              </a:r>
              <a:endParaRPr lang="en-US" sz="1400" dirty="0">
                <a:latin typeface="Cambria" panose="02040503050406030204" pitchFamily="18" charset="0"/>
              </a:endParaRPr>
            </a:p>
          </p:txBody>
        </p:sp>
      </p:grpSp>
      <p:grpSp>
        <p:nvGrpSpPr>
          <p:cNvPr id="3" name="Group 22"/>
          <p:cNvGrpSpPr/>
          <p:nvPr/>
        </p:nvGrpSpPr>
        <p:grpSpPr>
          <a:xfrm>
            <a:off x="6029230" y="5297595"/>
            <a:ext cx="1839579" cy="380532"/>
            <a:chOff x="2927997" y="581249"/>
            <a:chExt cx="1992877" cy="380532"/>
          </a:xfrm>
        </p:grpSpPr>
        <p:sp>
          <p:nvSpPr>
            <p:cNvPr id="24" name="Rounded Rectangle 23"/>
            <p:cNvSpPr/>
            <p:nvPr/>
          </p:nvSpPr>
          <p:spPr>
            <a:xfrm>
              <a:off x="2927997" y="581249"/>
              <a:ext cx="1992877" cy="38053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ounded Rectangle 4"/>
            <p:cNvSpPr/>
            <p:nvPr/>
          </p:nvSpPr>
          <p:spPr>
            <a:xfrm>
              <a:off x="2939142" y="592394"/>
              <a:ext cx="1970587" cy="358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ctr" defTabSz="622300">
                <a:lnSpc>
                  <a:spcPct val="90000"/>
                </a:lnSpc>
                <a:spcBef>
                  <a:spcPct val="0"/>
                </a:spcBef>
                <a:spcAft>
                  <a:spcPct val="35000"/>
                </a:spcAft>
              </a:pPr>
              <a:r>
                <a:rPr lang="en-US" dirty="0" err="1" smtClean="0">
                  <a:latin typeface="Cambria" pitchFamily="18" charset="0"/>
                </a:rPr>
                <a:t>Antarw</a:t>
              </a:r>
              <a:r>
                <a:rPr lang="id-ID" dirty="0" smtClean="0">
                  <a:latin typeface="Cambria" pitchFamily="18" charset="0"/>
                </a:rPr>
                <a:t>ilayah</a:t>
              </a:r>
              <a:endParaRPr lang="en-US" dirty="0">
                <a:latin typeface="Cambria" panose="02040503050406030204" pitchFamily="18" charset="0"/>
              </a:endParaRPr>
            </a:p>
          </p:txBody>
        </p:sp>
      </p:grpSp>
    </p:spTree>
    <p:extLst>
      <p:ext uri="{BB962C8B-B14F-4D97-AF65-F5344CB8AC3E}">
        <p14:creationId xmlns:p14="http://schemas.microsoft.com/office/powerpoint/2010/main" val="189630422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pPr eaLnBrk="1" fontAlgn="auto" hangingPunct="1">
              <a:spcAft>
                <a:spcPts val="0"/>
              </a:spcAft>
              <a:defRPr/>
            </a:pPr>
            <a:r>
              <a:rPr lang="en-US" sz="2800" dirty="0" err="1" smtClean="0"/>
              <a:t>Topik</a:t>
            </a:r>
            <a:r>
              <a:rPr lang="en-US" sz="2800" dirty="0" smtClean="0"/>
              <a:t> </a:t>
            </a:r>
            <a:r>
              <a:rPr lang="en-US" sz="2800" dirty="0" err="1" smtClean="0"/>
              <a:t>Penelitian</a:t>
            </a:r>
            <a:endParaRPr lang="id-ID" sz="2800" dirty="0"/>
          </a:p>
        </p:txBody>
      </p:sp>
      <p:sp>
        <p:nvSpPr>
          <p:cNvPr id="3" name="Content Placeholder 2"/>
          <p:cNvSpPr>
            <a:spLocks noGrp="1"/>
          </p:cNvSpPr>
          <p:nvPr>
            <p:ph idx="1"/>
          </p:nvPr>
        </p:nvSpPr>
        <p:spPr>
          <a:xfrm>
            <a:off x="142844" y="1214422"/>
            <a:ext cx="8239156" cy="5391168"/>
          </a:xfrm>
        </p:spPr>
        <p:style>
          <a:lnRef idx="1">
            <a:schemeClr val="accent1"/>
          </a:lnRef>
          <a:fillRef idx="2">
            <a:schemeClr val="accent1"/>
          </a:fillRef>
          <a:effectRef idx="1">
            <a:schemeClr val="accent1"/>
          </a:effectRef>
          <a:fontRef idx="minor">
            <a:schemeClr val="dk1"/>
          </a:fontRef>
        </p:style>
        <p:txBody>
          <a:bodyPr numCol="1" rtlCol="0">
            <a:noAutofit/>
          </a:bodyPr>
          <a:lstStyle/>
          <a:p>
            <a:pPr marL="265113" lvl="0" indent="-265113">
              <a:spcBef>
                <a:spcPts val="0"/>
              </a:spcBef>
              <a:spcAft>
                <a:spcPts val="0"/>
              </a:spcAft>
              <a:buFont typeface="+mj-lt"/>
              <a:buAutoNum type="arabicPeriod"/>
              <a:tabLst>
                <a:tab pos="457200" algn="l"/>
              </a:tabLst>
            </a:pPr>
            <a:r>
              <a:rPr lang="en-US" sz="1500" b="1" dirty="0" err="1" smtClean="0">
                <a:ea typeface="Times New Roman"/>
              </a:rPr>
              <a:t>Penyelenggaraan</a:t>
            </a:r>
            <a:r>
              <a:rPr lang="en-US" sz="1500" b="1" dirty="0" smtClean="0">
                <a:ea typeface="Times New Roman"/>
              </a:rPr>
              <a:t> </a:t>
            </a:r>
            <a:r>
              <a:rPr lang="en-US" sz="1500" b="1" dirty="0" err="1" smtClean="0">
                <a:ea typeface="Times New Roman"/>
              </a:rPr>
              <a:t>Pemerintahan</a:t>
            </a:r>
            <a:r>
              <a:rPr lang="en-US" sz="1500" b="1" dirty="0" smtClean="0">
                <a:ea typeface="Times New Roman"/>
              </a:rPr>
              <a:t> yang </a:t>
            </a:r>
            <a:r>
              <a:rPr lang="en-US" sz="1500" b="1" dirty="0" err="1">
                <a:ea typeface="Times New Roman"/>
              </a:rPr>
              <a:t>Bermutu</a:t>
            </a:r>
            <a:r>
              <a:rPr lang="en-US" sz="1500" b="1" dirty="0">
                <a:ea typeface="Times New Roman"/>
              </a:rPr>
              <a:t> (Beyond the expectation), </a:t>
            </a:r>
            <a:r>
              <a:rPr lang="en-US" sz="1500" b="1" dirty="0" err="1">
                <a:ea typeface="Times New Roman"/>
              </a:rPr>
              <a:t>Akuntabel</a:t>
            </a:r>
            <a:r>
              <a:rPr lang="en-US" sz="1500" b="1" dirty="0">
                <a:ea typeface="Times New Roman"/>
              </a:rPr>
              <a:t> </a:t>
            </a:r>
            <a:r>
              <a:rPr lang="en-US" sz="1500" b="1" dirty="0" err="1">
                <a:ea typeface="Times New Roman"/>
              </a:rPr>
              <a:t>dan</a:t>
            </a:r>
            <a:r>
              <a:rPr lang="en-US" sz="1500" b="1" dirty="0">
                <a:ea typeface="Times New Roman"/>
              </a:rPr>
              <a:t> </a:t>
            </a:r>
            <a:r>
              <a:rPr lang="en-US" sz="1500" b="1" dirty="0" err="1" smtClean="0">
                <a:ea typeface="Times New Roman"/>
              </a:rPr>
              <a:t>berbasis</a:t>
            </a:r>
            <a:r>
              <a:rPr lang="en-US" sz="1500" b="1" dirty="0" smtClean="0">
                <a:ea typeface="Times New Roman"/>
              </a:rPr>
              <a:t> </a:t>
            </a:r>
            <a:r>
              <a:rPr lang="en-US" sz="1500" b="1" dirty="0" err="1">
                <a:ea typeface="Times New Roman"/>
              </a:rPr>
              <a:t>Ilmu</a:t>
            </a:r>
            <a:r>
              <a:rPr lang="en-US" sz="1500" b="1" dirty="0">
                <a:ea typeface="Times New Roman"/>
              </a:rPr>
              <a:t> </a:t>
            </a:r>
            <a:r>
              <a:rPr lang="en-US" sz="1500" b="1" dirty="0" err="1">
                <a:ea typeface="Times New Roman"/>
              </a:rPr>
              <a:t>Pengetahuan</a:t>
            </a:r>
            <a:r>
              <a:rPr lang="en-US" sz="1500" b="1" dirty="0">
                <a:ea typeface="Times New Roman"/>
              </a:rPr>
              <a:t>. </a:t>
            </a:r>
          </a:p>
          <a:p>
            <a:pPr marL="457200" marR="0">
              <a:spcBef>
                <a:spcPts val="0"/>
              </a:spcBef>
              <a:spcAft>
                <a:spcPts val="0"/>
              </a:spcAft>
              <a:buNone/>
            </a:pPr>
            <a:r>
              <a:rPr lang="en-US" sz="1500" b="1" dirty="0" err="1">
                <a:ea typeface="Times New Roman"/>
              </a:rPr>
              <a:t>Tema</a:t>
            </a:r>
            <a:r>
              <a:rPr lang="en-US" sz="1500" b="1" dirty="0">
                <a:ea typeface="Times New Roman"/>
              </a:rPr>
              <a:t> :</a:t>
            </a:r>
            <a:endParaRPr lang="en-US" sz="1500" dirty="0">
              <a:ea typeface="Times New Roman"/>
            </a:endParaRPr>
          </a:p>
          <a:p>
            <a:pPr marL="627063" lvl="0" indent="-265113">
              <a:spcBef>
                <a:spcPts val="0"/>
              </a:spcBef>
              <a:spcAft>
                <a:spcPts val="0"/>
              </a:spcAft>
              <a:buFont typeface="+mj-lt"/>
              <a:buAutoNum type="arabicParenR"/>
            </a:pPr>
            <a:r>
              <a:rPr lang="en-US" sz="1500" dirty="0" err="1">
                <a:ea typeface="Times New Roman"/>
              </a:rPr>
              <a:t>Evaluasi</a:t>
            </a:r>
            <a:r>
              <a:rPr lang="en-US" sz="1500" dirty="0">
                <a:ea typeface="Times New Roman"/>
              </a:rPr>
              <a:t> </a:t>
            </a:r>
            <a:r>
              <a:rPr lang="en-US" sz="1500" dirty="0" err="1">
                <a:ea typeface="Times New Roman"/>
              </a:rPr>
              <a:t>penyelenggaraan</a:t>
            </a:r>
            <a:r>
              <a:rPr lang="en-US" sz="1500" dirty="0">
                <a:ea typeface="Times New Roman"/>
              </a:rPr>
              <a:t> </a:t>
            </a:r>
            <a:r>
              <a:rPr lang="en-US" sz="1500" dirty="0" err="1">
                <a:ea typeface="Times New Roman"/>
              </a:rPr>
              <a:t>pemerintahan</a:t>
            </a:r>
            <a:r>
              <a:rPr lang="en-US" sz="1500" dirty="0">
                <a:ea typeface="Times New Roman"/>
              </a:rPr>
              <a:t> yang </a:t>
            </a:r>
            <a:r>
              <a:rPr lang="en-US" sz="1500" dirty="0" err="1">
                <a:ea typeface="Times New Roman"/>
              </a:rPr>
              <a:t>bermutu</a:t>
            </a:r>
            <a:r>
              <a:rPr lang="en-US" sz="1500" dirty="0">
                <a:ea typeface="Times New Roman"/>
              </a:rPr>
              <a:t> </a:t>
            </a:r>
            <a:r>
              <a:rPr lang="en-US" sz="1500" dirty="0" err="1">
                <a:ea typeface="Times New Roman"/>
              </a:rPr>
              <a:t>tingkat</a:t>
            </a:r>
            <a:r>
              <a:rPr lang="en-US" sz="1500" dirty="0">
                <a:ea typeface="Times New Roman"/>
              </a:rPr>
              <a:t> </a:t>
            </a:r>
            <a:r>
              <a:rPr lang="en-US" sz="1500" dirty="0" err="1">
                <a:ea typeface="Times New Roman"/>
              </a:rPr>
              <a:t>kabupaten</a:t>
            </a:r>
            <a:r>
              <a:rPr lang="en-US" sz="1500" dirty="0">
                <a:ea typeface="Times New Roman"/>
              </a:rPr>
              <a:t>/</a:t>
            </a:r>
            <a:r>
              <a:rPr lang="en-US" sz="1500" dirty="0" err="1">
                <a:ea typeface="Times New Roman"/>
              </a:rPr>
              <a:t>kota</a:t>
            </a:r>
            <a:r>
              <a:rPr lang="en-US" sz="1500" dirty="0">
                <a:ea typeface="Times New Roman"/>
              </a:rPr>
              <a:t> </a:t>
            </a:r>
            <a:r>
              <a:rPr lang="en-US" sz="1500" dirty="0" err="1">
                <a:ea typeface="Times New Roman"/>
              </a:rPr>
              <a:t>dan</a:t>
            </a:r>
            <a:r>
              <a:rPr lang="en-US" sz="1500" dirty="0">
                <a:ea typeface="Times New Roman"/>
              </a:rPr>
              <a:t> </a:t>
            </a:r>
            <a:r>
              <a:rPr lang="en-US" sz="1500" dirty="0" err="1">
                <a:ea typeface="Times New Roman"/>
              </a:rPr>
              <a:t>provinsi</a:t>
            </a:r>
            <a:endParaRPr lang="en-US" sz="1500" dirty="0">
              <a:ea typeface="Times New Roman"/>
            </a:endParaRPr>
          </a:p>
          <a:p>
            <a:pPr marL="627063" lvl="0" indent="-265113">
              <a:spcBef>
                <a:spcPts val="0"/>
              </a:spcBef>
              <a:spcAft>
                <a:spcPts val="0"/>
              </a:spcAft>
              <a:buFont typeface="+mj-lt"/>
              <a:buAutoNum type="arabicParenR"/>
            </a:pPr>
            <a:r>
              <a:rPr lang="en-US" sz="1500" dirty="0" err="1">
                <a:ea typeface="Times New Roman"/>
              </a:rPr>
              <a:t>Evaluasi</a:t>
            </a:r>
            <a:r>
              <a:rPr lang="en-US" sz="1500" dirty="0">
                <a:ea typeface="Times New Roman"/>
              </a:rPr>
              <a:t> </a:t>
            </a:r>
            <a:r>
              <a:rPr lang="en-US" sz="1500" dirty="0" err="1">
                <a:ea typeface="Times New Roman"/>
              </a:rPr>
              <a:t>Kualitas</a:t>
            </a:r>
            <a:r>
              <a:rPr lang="en-US" sz="1500" dirty="0">
                <a:ea typeface="Times New Roman"/>
              </a:rPr>
              <a:t> </a:t>
            </a:r>
            <a:r>
              <a:rPr lang="en-US" sz="1500" dirty="0" err="1">
                <a:ea typeface="Times New Roman"/>
              </a:rPr>
              <a:t>pelayanan</a:t>
            </a:r>
            <a:r>
              <a:rPr lang="en-US" sz="1500" dirty="0">
                <a:ea typeface="Times New Roman"/>
              </a:rPr>
              <a:t> </a:t>
            </a:r>
            <a:r>
              <a:rPr lang="en-US" sz="1500" dirty="0" err="1">
                <a:ea typeface="Times New Roman"/>
              </a:rPr>
              <a:t>publik</a:t>
            </a:r>
            <a:r>
              <a:rPr lang="en-US" sz="1500" dirty="0">
                <a:ea typeface="Times New Roman"/>
              </a:rPr>
              <a:t> </a:t>
            </a:r>
            <a:r>
              <a:rPr lang="en-US" sz="1500" dirty="0" err="1">
                <a:ea typeface="Times New Roman"/>
              </a:rPr>
              <a:t>Provinsi</a:t>
            </a:r>
            <a:r>
              <a:rPr lang="en-US" sz="1500" dirty="0">
                <a:ea typeface="Times New Roman"/>
              </a:rPr>
              <a:t> </a:t>
            </a:r>
            <a:r>
              <a:rPr lang="en-US" sz="1500" dirty="0" err="1">
                <a:ea typeface="Times New Roman"/>
              </a:rPr>
              <a:t>Jawa</a:t>
            </a:r>
            <a:r>
              <a:rPr lang="en-US" sz="1500" dirty="0">
                <a:ea typeface="Times New Roman"/>
              </a:rPr>
              <a:t> </a:t>
            </a:r>
            <a:r>
              <a:rPr lang="en-US" sz="1500" dirty="0" smtClean="0">
                <a:ea typeface="Times New Roman"/>
              </a:rPr>
              <a:t>Barat</a:t>
            </a:r>
          </a:p>
          <a:p>
            <a:pPr marL="627063" lvl="0" indent="-265113">
              <a:spcBef>
                <a:spcPts val="0"/>
              </a:spcBef>
              <a:spcAft>
                <a:spcPts val="0"/>
              </a:spcAft>
              <a:buNone/>
            </a:pPr>
            <a:endParaRPr lang="en-US" sz="1500" dirty="0">
              <a:ea typeface="Times New Roman"/>
            </a:endParaRPr>
          </a:p>
          <a:p>
            <a:pPr marL="265113" lvl="0" indent="-265113">
              <a:spcBef>
                <a:spcPts val="0"/>
              </a:spcBef>
              <a:spcAft>
                <a:spcPts val="0"/>
              </a:spcAft>
              <a:buNone/>
              <a:tabLst>
                <a:tab pos="457200" algn="l"/>
              </a:tabLst>
            </a:pPr>
            <a:r>
              <a:rPr lang="en-US" sz="1500" b="1" dirty="0" smtClean="0"/>
              <a:t>2. </a:t>
            </a:r>
            <a:r>
              <a:rPr lang="en-US" sz="1500" b="1" dirty="0" err="1" smtClean="0">
                <a:ea typeface="Times New Roman"/>
              </a:rPr>
              <a:t>Masyarakat</a:t>
            </a:r>
            <a:r>
              <a:rPr lang="en-US" sz="1500" b="1" dirty="0" smtClean="0">
                <a:ea typeface="Times New Roman"/>
              </a:rPr>
              <a:t>  </a:t>
            </a:r>
            <a:r>
              <a:rPr lang="en-US" sz="1500" b="1" dirty="0">
                <a:ea typeface="Times New Roman"/>
              </a:rPr>
              <a:t>Yang  </a:t>
            </a:r>
            <a:r>
              <a:rPr lang="en-US" sz="1500" b="1" dirty="0" err="1">
                <a:ea typeface="Times New Roman"/>
              </a:rPr>
              <a:t>Cerdas</a:t>
            </a:r>
            <a:r>
              <a:rPr lang="en-US" sz="1500" b="1" dirty="0">
                <a:ea typeface="Times New Roman"/>
              </a:rPr>
              <a:t>, </a:t>
            </a:r>
            <a:r>
              <a:rPr lang="en-US" sz="1500" b="1" dirty="0" err="1">
                <a:ea typeface="Times New Roman"/>
              </a:rPr>
              <a:t>Produktif</a:t>
            </a:r>
            <a:r>
              <a:rPr lang="en-US" sz="1500" b="1" dirty="0">
                <a:ea typeface="Times New Roman"/>
              </a:rPr>
              <a:t> </a:t>
            </a:r>
            <a:r>
              <a:rPr lang="en-US" sz="1500" b="1" dirty="0" err="1">
                <a:ea typeface="Times New Roman"/>
              </a:rPr>
              <a:t>dan</a:t>
            </a:r>
            <a:r>
              <a:rPr lang="en-US" sz="1500" b="1" dirty="0">
                <a:ea typeface="Times New Roman"/>
              </a:rPr>
              <a:t> </a:t>
            </a:r>
            <a:r>
              <a:rPr lang="en-US" sz="1500" b="1" dirty="0" err="1">
                <a:ea typeface="Times New Roman"/>
              </a:rPr>
              <a:t>Berdaya</a:t>
            </a:r>
            <a:r>
              <a:rPr lang="en-US" sz="1500" b="1" dirty="0">
                <a:ea typeface="Times New Roman"/>
              </a:rPr>
              <a:t> </a:t>
            </a:r>
            <a:r>
              <a:rPr lang="en-US" sz="1500" b="1" dirty="0" err="1">
                <a:ea typeface="Times New Roman"/>
              </a:rPr>
              <a:t>Saing</a:t>
            </a:r>
            <a:r>
              <a:rPr lang="en-US" sz="1500" b="1" dirty="0">
                <a:ea typeface="Times New Roman"/>
              </a:rPr>
              <a:t> </a:t>
            </a:r>
            <a:r>
              <a:rPr lang="en-US" sz="1500" b="1" dirty="0" err="1" smtClean="0">
                <a:ea typeface="Times New Roman"/>
              </a:rPr>
              <a:t>Tinggi</a:t>
            </a:r>
            <a:r>
              <a:rPr lang="en-US" sz="1500" b="1" dirty="0" smtClean="0">
                <a:ea typeface="Times New Roman"/>
              </a:rPr>
              <a:t>. </a:t>
            </a:r>
            <a:endParaRPr lang="en-US" sz="1500" dirty="0">
              <a:ea typeface="Times New Roman"/>
            </a:endParaRPr>
          </a:p>
          <a:p>
            <a:pPr marL="457200" marR="0">
              <a:spcBef>
                <a:spcPts val="0"/>
              </a:spcBef>
              <a:spcAft>
                <a:spcPts val="0"/>
              </a:spcAft>
              <a:buNone/>
            </a:pPr>
            <a:r>
              <a:rPr lang="en-US" sz="1500" b="1" dirty="0" err="1">
                <a:ea typeface="Times New Roman"/>
              </a:rPr>
              <a:t>Tema</a:t>
            </a:r>
            <a:r>
              <a:rPr lang="en-US" sz="1500" b="1" dirty="0">
                <a:ea typeface="Times New Roman"/>
              </a:rPr>
              <a:t>:</a:t>
            </a:r>
          </a:p>
          <a:p>
            <a:pPr marL="627063" lvl="0" indent="-265113">
              <a:spcBef>
                <a:spcPts val="0"/>
              </a:spcBef>
              <a:spcAft>
                <a:spcPts val="0"/>
              </a:spcAft>
              <a:buFont typeface="+mj-lt"/>
              <a:buAutoNum type="arabicParenR"/>
            </a:pPr>
            <a:r>
              <a:rPr lang="en-US" sz="1500" dirty="0">
                <a:ea typeface="Times New Roman"/>
              </a:rPr>
              <a:t>Model </a:t>
            </a:r>
            <a:r>
              <a:rPr lang="en-US" sz="1500" dirty="0" err="1">
                <a:ea typeface="Times New Roman"/>
              </a:rPr>
              <a:t>penumbuhan</a:t>
            </a:r>
            <a:r>
              <a:rPr lang="en-US" sz="1500" dirty="0">
                <a:ea typeface="Times New Roman"/>
              </a:rPr>
              <a:t> </a:t>
            </a:r>
            <a:r>
              <a:rPr lang="en-US" sz="1500" dirty="0" err="1">
                <a:ea typeface="Times New Roman"/>
              </a:rPr>
              <a:t>budaya</a:t>
            </a:r>
            <a:r>
              <a:rPr lang="en-US" sz="1500" dirty="0">
                <a:ea typeface="Times New Roman"/>
              </a:rPr>
              <a:t> </a:t>
            </a:r>
            <a:r>
              <a:rPr lang="en-US" sz="1500" dirty="0" err="1">
                <a:ea typeface="Times New Roman"/>
              </a:rPr>
              <a:t>belajar</a:t>
            </a:r>
            <a:r>
              <a:rPr lang="en-US" sz="1500" dirty="0">
                <a:ea typeface="Times New Roman"/>
              </a:rPr>
              <a:t> (</a:t>
            </a:r>
            <a:r>
              <a:rPr lang="en-US" sz="1500" dirty="0" err="1">
                <a:ea typeface="Times New Roman"/>
              </a:rPr>
              <a:t>sekolah</a:t>
            </a:r>
            <a:r>
              <a:rPr lang="en-US" sz="1500" dirty="0">
                <a:ea typeface="Times New Roman"/>
              </a:rPr>
              <a:t>)  </a:t>
            </a:r>
            <a:r>
              <a:rPr lang="en-US" sz="1500" dirty="0" err="1">
                <a:ea typeface="Times New Roman"/>
              </a:rPr>
              <a:t>masyarakat</a:t>
            </a:r>
            <a:r>
              <a:rPr lang="en-US" sz="1500" dirty="0">
                <a:ea typeface="Times New Roman"/>
              </a:rPr>
              <a:t>.</a:t>
            </a:r>
          </a:p>
          <a:p>
            <a:pPr marL="627063" lvl="0" indent="-265113">
              <a:spcBef>
                <a:spcPts val="0"/>
              </a:spcBef>
              <a:spcAft>
                <a:spcPts val="0"/>
              </a:spcAft>
              <a:buFont typeface="+mj-lt"/>
              <a:buAutoNum type="arabicParenR"/>
            </a:pPr>
            <a:r>
              <a:rPr lang="en-US" sz="1500" dirty="0">
                <a:ea typeface="Times New Roman"/>
              </a:rPr>
              <a:t>Model </a:t>
            </a:r>
            <a:r>
              <a:rPr lang="en-US" sz="1500" dirty="0" err="1">
                <a:ea typeface="Times New Roman"/>
              </a:rPr>
              <a:t>penumbuhan</a:t>
            </a:r>
            <a:r>
              <a:rPr lang="en-US" sz="1500" dirty="0">
                <a:ea typeface="Times New Roman"/>
              </a:rPr>
              <a:t> </a:t>
            </a:r>
            <a:r>
              <a:rPr lang="en-US" sz="1500" dirty="0" err="1">
                <a:ea typeface="Times New Roman"/>
              </a:rPr>
              <a:t>Budaya</a:t>
            </a:r>
            <a:r>
              <a:rPr lang="en-US" sz="1500" dirty="0">
                <a:ea typeface="Times New Roman"/>
              </a:rPr>
              <a:t> </a:t>
            </a:r>
            <a:r>
              <a:rPr lang="en-US" sz="1500" dirty="0" err="1">
                <a:ea typeface="Times New Roman"/>
              </a:rPr>
              <a:t>kerja</a:t>
            </a:r>
            <a:r>
              <a:rPr lang="en-US" sz="1500" dirty="0">
                <a:ea typeface="Times New Roman"/>
              </a:rPr>
              <a:t> </a:t>
            </a:r>
            <a:r>
              <a:rPr lang="en-US" sz="1500" dirty="0" err="1" smtClean="0">
                <a:ea typeface="Times New Roman"/>
              </a:rPr>
              <a:t>masyarakat</a:t>
            </a:r>
            <a:r>
              <a:rPr lang="en-US" sz="1500" dirty="0" smtClean="0">
                <a:ea typeface="Times New Roman"/>
              </a:rPr>
              <a:t>.</a:t>
            </a:r>
          </a:p>
          <a:p>
            <a:pPr marL="627063" lvl="0" indent="-265113">
              <a:spcBef>
                <a:spcPts val="0"/>
              </a:spcBef>
              <a:spcAft>
                <a:spcPts val="0"/>
              </a:spcAft>
              <a:buFont typeface="+mj-lt"/>
              <a:buAutoNum type="arabicParenR"/>
            </a:pPr>
            <a:r>
              <a:rPr lang="en-US" sz="1500" dirty="0" smtClean="0">
                <a:ea typeface="Times New Roman"/>
              </a:rPr>
              <a:t>Model </a:t>
            </a:r>
            <a:r>
              <a:rPr lang="en-US" sz="1500" dirty="0" err="1">
                <a:ea typeface="Times New Roman"/>
              </a:rPr>
              <a:t>sekolah</a:t>
            </a:r>
            <a:r>
              <a:rPr lang="en-US" sz="1500" dirty="0">
                <a:ea typeface="Times New Roman"/>
              </a:rPr>
              <a:t> </a:t>
            </a:r>
            <a:r>
              <a:rPr lang="en-US" sz="1500" dirty="0" err="1">
                <a:ea typeface="Times New Roman"/>
              </a:rPr>
              <a:t>rakyat</a:t>
            </a:r>
            <a:r>
              <a:rPr lang="en-US" sz="1500" dirty="0">
                <a:ea typeface="Times New Roman"/>
              </a:rPr>
              <a:t> (informal) </a:t>
            </a:r>
            <a:r>
              <a:rPr lang="en-US" sz="1500" dirty="0" err="1">
                <a:ea typeface="Times New Roman"/>
              </a:rPr>
              <a:t>untuk</a:t>
            </a:r>
            <a:r>
              <a:rPr lang="en-US" sz="1500" dirty="0">
                <a:ea typeface="Times New Roman"/>
              </a:rPr>
              <a:t> </a:t>
            </a:r>
            <a:r>
              <a:rPr lang="en-US" sz="1500" dirty="0" err="1">
                <a:ea typeface="Times New Roman"/>
              </a:rPr>
              <a:t>menuntaskan</a:t>
            </a:r>
            <a:r>
              <a:rPr lang="en-US" sz="1500" dirty="0">
                <a:ea typeface="Times New Roman"/>
              </a:rPr>
              <a:t> </a:t>
            </a:r>
            <a:r>
              <a:rPr lang="en-US" sz="1500" dirty="0" err="1">
                <a:ea typeface="Times New Roman"/>
              </a:rPr>
              <a:t>wajib</a:t>
            </a:r>
            <a:r>
              <a:rPr lang="en-US" sz="1500" dirty="0">
                <a:ea typeface="Times New Roman"/>
              </a:rPr>
              <a:t> </a:t>
            </a:r>
            <a:r>
              <a:rPr lang="en-US" sz="1500" dirty="0" err="1">
                <a:ea typeface="Times New Roman"/>
              </a:rPr>
              <a:t>belajar</a:t>
            </a:r>
            <a:r>
              <a:rPr lang="en-US" sz="1500" dirty="0">
                <a:ea typeface="Times New Roman"/>
              </a:rPr>
              <a:t> 9 </a:t>
            </a:r>
            <a:r>
              <a:rPr lang="en-US" sz="1500" dirty="0" err="1">
                <a:ea typeface="Times New Roman"/>
              </a:rPr>
              <a:t>tahun</a:t>
            </a:r>
            <a:r>
              <a:rPr lang="en-US" sz="1500" dirty="0">
                <a:ea typeface="Times New Roman"/>
              </a:rPr>
              <a:t> </a:t>
            </a:r>
            <a:r>
              <a:rPr lang="en-US" sz="1500" dirty="0" err="1">
                <a:ea typeface="Times New Roman"/>
              </a:rPr>
              <a:t>bagi</a:t>
            </a:r>
            <a:r>
              <a:rPr lang="en-US" sz="1500" dirty="0">
                <a:ea typeface="Times New Roman"/>
              </a:rPr>
              <a:t> </a:t>
            </a:r>
            <a:r>
              <a:rPr lang="en-US" sz="1500" dirty="0" err="1">
                <a:ea typeface="Times New Roman"/>
              </a:rPr>
              <a:t>masyarakat</a:t>
            </a:r>
            <a:r>
              <a:rPr lang="en-US" sz="1500" dirty="0">
                <a:ea typeface="Times New Roman"/>
              </a:rPr>
              <a:t>  </a:t>
            </a:r>
            <a:r>
              <a:rPr lang="en-US" sz="1500" dirty="0" err="1">
                <a:ea typeface="Times New Roman"/>
              </a:rPr>
              <a:t>usia</a:t>
            </a:r>
            <a:r>
              <a:rPr lang="en-US" sz="1500" dirty="0">
                <a:ea typeface="Times New Roman"/>
              </a:rPr>
              <a:t> </a:t>
            </a:r>
            <a:r>
              <a:rPr lang="en-US" sz="1500" dirty="0" err="1">
                <a:ea typeface="Times New Roman"/>
              </a:rPr>
              <a:t>diatas</a:t>
            </a:r>
            <a:r>
              <a:rPr lang="en-US" sz="1500" dirty="0">
                <a:ea typeface="Times New Roman"/>
              </a:rPr>
              <a:t> 15 </a:t>
            </a:r>
            <a:r>
              <a:rPr lang="en-US" sz="1500" dirty="0" err="1" smtClean="0">
                <a:ea typeface="Times New Roman"/>
              </a:rPr>
              <a:t>tahun</a:t>
            </a:r>
            <a:endParaRPr lang="en-US" sz="1500" dirty="0" smtClean="0">
              <a:ea typeface="Times New Roman"/>
            </a:endParaRPr>
          </a:p>
          <a:p>
            <a:pPr marL="627063" lvl="0" indent="-265113">
              <a:spcBef>
                <a:spcPts val="0"/>
              </a:spcBef>
              <a:spcAft>
                <a:spcPts val="0"/>
              </a:spcAft>
              <a:buNone/>
            </a:pPr>
            <a:endParaRPr lang="en-US" sz="1500" dirty="0" smtClean="0">
              <a:ea typeface="Times New Roman"/>
            </a:endParaRPr>
          </a:p>
          <a:p>
            <a:pPr marL="0" lvl="0" indent="0">
              <a:spcBef>
                <a:spcPts val="0"/>
              </a:spcBef>
              <a:spcAft>
                <a:spcPts val="0"/>
              </a:spcAft>
              <a:buNone/>
              <a:tabLst>
                <a:tab pos="457200" algn="l"/>
              </a:tabLst>
            </a:pPr>
            <a:r>
              <a:rPr lang="en-US" sz="1500" b="1" dirty="0" smtClean="0">
                <a:ea typeface="Times New Roman"/>
              </a:rPr>
              <a:t>3. </a:t>
            </a:r>
            <a:r>
              <a:rPr lang="en-US" sz="1500" b="1" dirty="0" err="1" smtClean="0">
                <a:ea typeface="Times New Roman"/>
              </a:rPr>
              <a:t>Pengelolaan</a:t>
            </a:r>
            <a:r>
              <a:rPr lang="en-US" sz="1500" b="1" dirty="0" smtClean="0">
                <a:ea typeface="Times New Roman"/>
              </a:rPr>
              <a:t> </a:t>
            </a:r>
            <a:r>
              <a:rPr lang="en-US" sz="1500" b="1" dirty="0" err="1">
                <a:ea typeface="Times New Roman"/>
              </a:rPr>
              <a:t>Pertanian</a:t>
            </a:r>
            <a:r>
              <a:rPr lang="en-US" sz="1500" b="1" dirty="0">
                <a:ea typeface="Times New Roman"/>
              </a:rPr>
              <a:t> Dan </a:t>
            </a:r>
            <a:r>
              <a:rPr lang="en-US" sz="1500" b="1" dirty="0" err="1">
                <a:ea typeface="Times New Roman"/>
              </a:rPr>
              <a:t>Kelautan</a:t>
            </a:r>
            <a:r>
              <a:rPr lang="en-US" sz="1500" dirty="0">
                <a:ea typeface="Times New Roman"/>
              </a:rPr>
              <a:t>. </a:t>
            </a:r>
          </a:p>
          <a:p>
            <a:pPr marL="457200" marR="0">
              <a:spcBef>
                <a:spcPts val="0"/>
              </a:spcBef>
              <a:spcAft>
                <a:spcPts val="0"/>
              </a:spcAft>
              <a:buNone/>
            </a:pPr>
            <a:r>
              <a:rPr lang="en-US" sz="1500" dirty="0" err="1">
                <a:ea typeface="Times New Roman"/>
              </a:rPr>
              <a:t>Tema</a:t>
            </a:r>
            <a:r>
              <a:rPr lang="en-US" sz="1500" dirty="0">
                <a:ea typeface="Times New Roman"/>
              </a:rPr>
              <a:t> : </a:t>
            </a:r>
          </a:p>
          <a:p>
            <a:pPr marL="627063" lvl="0" indent="-265113">
              <a:spcBef>
                <a:spcPts val="0"/>
              </a:spcBef>
              <a:spcAft>
                <a:spcPts val="0"/>
              </a:spcAft>
              <a:buFont typeface="+mj-lt"/>
              <a:buAutoNum type="arabicParenR"/>
            </a:pPr>
            <a:r>
              <a:rPr lang="en-US" sz="1500" dirty="0" err="1">
                <a:ea typeface="Times New Roman"/>
              </a:rPr>
              <a:t>Dampak</a:t>
            </a:r>
            <a:r>
              <a:rPr lang="en-US" sz="1500" dirty="0">
                <a:ea typeface="Times New Roman"/>
              </a:rPr>
              <a:t> </a:t>
            </a:r>
            <a:r>
              <a:rPr lang="en-US" sz="1500" dirty="0" err="1" smtClean="0">
                <a:ea typeface="Times New Roman"/>
              </a:rPr>
              <a:t>lingkungan</a:t>
            </a:r>
            <a:r>
              <a:rPr lang="en-US" sz="1500" dirty="0" smtClean="0">
                <a:ea typeface="Times New Roman"/>
              </a:rPr>
              <a:t> (</a:t>
            </a:r>
            <a:r>
              <a:rPr lang="en-US" sz="1500" dirty="0" err="1" smtClean="0">
                <a:ea typeface="Times New Roman"/>
              </a:rPr>
              <a:t>sosial</a:t>
            </a:r>
            <a:r>
              <a:rPr lang="en-US" sz="1500" dirty="0" smtClean="0">
                <a:ea typeface="Times New Roman"/>
              </a:rPr>
              <a:t>, </a:t>
            </a:r>
            <a:r>
              <a:rPr lang="en-US" sz="1500" dirty="0" err="1" smtClean="0">
                <a:ea typeface="Times New Roman"/>
              </a:rPr>
              <a:t>budaya</a:t>
            </a:r>
            <a:r>
              <a:rPr lang="en-US" sz="1500" dirty="0" smtClean="0">
                <a:ea typeface="Times New Roman"/>
              </a:rPr>
              <a:t>, </a:t>
            </a:r>
            <a:r>
              <a:rPr lang="en-US" sz="1500" dirty="0" err="1" smtClean="0">
                <a:ea typeface="Times New Roman"/>
              </a:rPr>
              <a:t>ekonomi</a:t>
            </a:r>
            <a:r>
              <a:rPr lang="en-US" sz="1500" dirty="0" smtClean="0">
                <a:ea typeface="Times New Roman"/>
              </a:rPr>
              <a:t>) </a:t>
            </a:r>
            <a:r>
              <a:rPr lang="en-US" sz="1500" dirty="0" err="1">
                <a:ea typeface="Times New Roman"/>
              </a:rPr>
              <a:t>eksploitasi</a:t>
            </a:r>
            <a:r>
              <a:rPr lang="en-US" sz="1500" dirty="0">
                <a:ea typeface="Times New Roman"/>
              </a:rPr>
              <a:t> </a:t>
            </a:r>
            <a:r>
              <a:rPr lang="en-US" sz="1500" dirty="0" err="1">
                <a:ea typeface="Times New Roman"/>
              </a:rPr>
              <a:t>pasir</a:t>
            </a:r>
            <a:r>
              <a:rPr lang="en-US" sz="1500" dirty="0">
                <a:ea typeface="Times New Roman"/>
              </a:rPr>
              <a:t> </a:t>
            </a:r>
            <a:r>
              <a:rPr lang="en-US" sz="1500" dirty="0" err="1">
                <a:ea typeface="Times New Roman"/>
              </a:rPr>
              <a:t>besi</a:t>
            </a:r>
            <a:r>
              <a:rPr lang="en-US" sz="1500" dirty="0">
                <a:ea typeface="Times New Roman"/>
              </a:rPr>
              <a:t> di </a:t>
            </a:r>
            <a:r>
              <a:rPr lang="en-US" sz="1500" dirty="0" err="1">
                <a:ea typeface="Times New Roman"/>
              </a:rPr>
              <a:t>Pantai</a:t>
            </a:r>
            <a:r>
              <a:rPr lang="en-US" sz="1500" dirty="0">
                <a:ea typeface="Times New Roman"/>
              </a:rPr>
              <a:t> Selatan </a:t>
            </a:r>
            <a:r>
              <a:rPr lang="en-US" sz="1500" dirty="0" err="1">
                <a:ea typeface="Times New Roman"/>
              </a:rPr>
              <a:t>Jawa</a:t>
            </a:r>
            <a:r>
              <a:rPr lang="en-US" sz="1500" dirty="0">
                <a:ea typeface="Times New Roman"/>
              </a:rPr>
              <a:t> Barat </a:t>
            </a:r>
          </a:p>
          <a:p>
            <a:pPr marL="627063" lvl="0" indent="-265113">
              <a:spcBef>
                <a:spcPts val="0"/>
              </a:spcBef>
              <a:spcAft>
                <a:spcPts val="0"/>
              </a:spcAft>
              <a:buFont typeface="+mj-lt"/>
              <a:buAutoNum type="arabicParenR"/>
            </a:pPr>
            <a:r>
              <a:rPr lang="en-US" sz="1500" dirty="0" err="1">
                <a:ea typeface="Times New Roman"/>
              </a:rPr>
              <a:t>Pendeteksi</a:t>
            </a:r>
            <a:r>
              <a:rPr lang="en-US" sz="1500" dirty="0">
                <a:ea typeface="Times New Roman"/>
              </a:rPr>
              <a:t> </a:t>
            </a:r>
            <a:r>
              <a:rPr lang="en-US" sz="1500" dirty="0" err="1">
                <a:ea typeface="Times New Roman"/>
              </a:rPr>
              <a:t>kualitas</a:t>
            </a:r>
            <a:r>
              <a:rPr lang="en-US" sz="1500" dirty="0">
                <a:ea typeface="Times New Roman"/>
              </a:rPr>
              <a:t> air </a:t>
            </a:r>
            <a:r>
              <a:rPr lang="en-US" sz="1500" dirty="0" err="1">
                <a:ea typeface="Times New Roman"/>
              </a:rPr>
              <a:t>laut</a:t>
            </a:r>
            <a:r>
              <a:rPr lang="en-US" sz="1500" dirty="0">
                <a:ea typeface="Times New Roman"/>
              </a:rPr>
              <a:t> </a:t>
            </a:r>
            <a:r>
              <a:rPr lang="en-US" sz="1500" dirty="0" err="1">
                <a:ea typeface="Times New Roman"/>
              </a:rPr>
              <a:t>untuk</a:t>
            </a:r>
            <a:r>
              <a:rPr lang="en-US" sz="1500" dirty="0">
                <a:ea typeface="Times New Roman"/>
              </a:rPr>
              <a:t> </a:t>
            </a:r>
            <a:r>
              <a:rPr lang="en-US" sz="1500" dirty="0" err="1">
                <a:ea typeface="Times New Roman"/>
              </a:rPr>
              <a:t>budidaya</a:t>
            </a:r>
            <a:r>
              <a:rPr lang="en-US" sz="1500" dirty="0">
                <a:ea typeface="Times New Roman"/>
              </a:rPr>
              <a:t> air </a:t>
            </a:r>
            <a:r>
              <a:rPr lang="en-US" sz="1500" dirty="0" err="1">
                <a:ea typeface="Times New Roman"/>
              </a:rPr>
              <a:t>laut</a:t>
            </a:r>
            <a:endParaRPr lang="en-US" sz="1500" dirty="0">
              <a:ea typeface="Times New Roman"/>
            </a:endParaRPr>
          </a:p>
          <a:p>
            <a:pPr marL="627063" lvl="0" indent="-265113">
              <a:spcBef>
                <a:spcPts val="0"/>
              </a:spcBef>
              <a:spcAft>
                <a:spcPts val="0"/>
              </a:spcAft>
              <a:buFont typeface="+mj-lt"/>
              <a:buAutoNum type="arabicParenR"/>
            </a:pPr>
            <a:r>
              <a:rPr lang="en-US" sz="1500" dirty="0" err="1">
                <a:ea typeface="Times New Roman"/>
              </a:rPr>
              <a:t>Pendeteksi</a:t>
            </a:r>
            <a:r>
              <a:rPr lang="en-US" sz="1500" dirty="0">
                <a:ea typeface="Times New Roman"/>
              </a:rPr>
              <a:t> </a:t>
            </a:r>
            <a:r>
              <a:rPr lang="en-US" sz="1500" dirty="0" err="1">
                <a:ea typeface="Times New Roman"/>
              </a:rPr>
              <a:t>polutan</a:t>
            </a:r>
            <a:r>
              <a:rPr lang="en-US" sz="1500" dirty="0">
                <a:ea typeface="Times New Roman"/>
              </a:rPr>
              <a:t> air </a:t>
            </a:r>
            <a:r>
              <a:rPr lang="en-US" sz="1500" dirty="0" err="1">
                <a:ea typeface="Times New Roman"/>
              </a:rPr>
              <a:t>melalui</a:t>
            </a:r>
            <a:r>
              <a:rPr lang="en-US" sz="1500" dirty="0">
                <a:ea typeface="Times New Roman"/>
              </a:rPr>
              <a:t> </a:t>
            </a:r>
            <a:r>
              <a:rPr lang="en-US" sz="1500" dirty="0" err="1">
                <a:ea typeface="Times New Roman"/>
              </a:rPr>
              <a:t>citra</a:t>
            </a:r>
            <a:r>
              <a:rPr lang="en-US" sz="1500" dirty="0">
                <a:ea typeface="Times New Roman"/>
              </a:rPr>
              <a:t> </a:t>
            </a:r>
            <a:r>
              <a:rPr lang="en-US" sz="1500" dirty="0" err="1">
                <a:ea typeface="Times New Roman"/>
              </a:rPr>
              <a:t>satelit</a:t>
            </a:r>
            <a:endParaRPr lang="en-US" sz="1500" dirty="0">
              <a:ea typeface="Times New Roman"/>
            </a:endParaRPr>
          </a:p>
          <a:p>
            <a:pPr marL="627063" lvl="0" indent="-265113">
              <a:spcBef>
                <a:spcPts val="0"/>
              </a:spcBef>
              <a:spcAft>
                <a:spcPts val="0"/>
              </a:spcAft>
              <a:buFont typeface="+mj-lt"/>
              <a:buAutoNum type="arabicParenR"/>
            </a:pPr>
            <a:r>
              <a:rPr lang="en-US" sz="1500" dirty="0" err="1">
                <a:ea typeface="Times New Roman"/>
              </a:rPr>
              <a:t>Teknologi</a:t>
            </a:r>
            <a:r>
              <a:rPr lang="en-US" sz="1500" dirty="0">
                <a:ea typeface="Times New Roman"/>
              </a:rPr>
              <a:t> </a:t>
            </a:r>
            <a:r>
              <a:rPr lang="en-US" sz="1500" dirty="0" err="1">
                <a:ea typeface="Times New Roman"/>
              </a:rPr>
              <a:t>produksi</a:t>
            </a:r>
            <a:r>
              <a:rPr lang="en-US" sz="1500" dirty="0">
                <a:ea typeface="Times New Roman"/>
              </a:rPr>
              <a:t>, </a:t>
            </a:r>
            <a:r>
              <a:rPr lang="en-US" sz="1500" dirty="0" err="1">
                <a:ea typeface="Times New Roman"/>
              </a:rPr>
              <a:t>pengaturan</a:t>
            </a:r>
            <a:r>
              <a:rPr lang="en-US" sz="1500" dirty="0">
                <a:ea typeface="Times New Roman"/>
              </a:rPr>
              <a:t> </a:t>
            </a:r>
            <a:r>
              <a:rPr lang="en-US" sz="1500" dirty="0" err="1">
                <a:ea typeface="Times New Roman"/>
              </a:rPr>
              <a:t>waktu</a:t>
            </a:r>
            <a:r>
              <a:rPr lang="en-US" sz="1500" dirty="0">
                <a:ea typeface="Times New Roman"/>
              </a:rPr>
              <a:t> </a:t>
            </a:r>
            <a:r>
              <a:rPr lang="en-US" sz="1500" dirty="0" err="1">
                <a:ea typeface="Times New Roman"/>
              </a:rPr>
              <a:t>panen</a:t>
            </a:r>
            <a:r>
              <a:rPr lang="en-US" sz="1500" dirty="0">
                <a:ea typeface="Times New Roman"/>
              </a:rPr>
              <a:t> </a:t>
            </a:r>
            <a:r>
              <a:rPr lang="en-US" sz="1500" dirty="0" err="1">
                <a:ea typeface="Times New Roman"/>
              </a:rPr>
              <a:t>dan</a:t>
            </a:r>
            <a:r>
              <a:rPr lang="en-US" sz="1500" dirty="0">
                <a:ea typeface="Times New Roman"/>
              </a:rPr>
              <a:t> </a:t>
            </a:r>
            <a:r>
              <a:rPr lang="en-US" sz="1500" dirty="0" err="1">
                <a:ea typeface="Times New Roman"/>
              </a:rPr>
              <a:t>pasca</a:t>
            </a:r>
            <a:r>
              <a:rPr lang="en-US" sz="1500" dirty="0">
                <a:ea typeface="Times New Roman"/>
              </a:rPr>
              <a:t> </a:t>
            </a:r>
            <a:r>
              <a:rPr lang="en-US" sz="1500" dirty="0" err="1">
                <a:ea typeface="Times New Roman"/>
              </a:rPr>
              <a:t>panen</a:t>
            </a:r>
            <a:r>
              <a:rPr lang="en-US" sz="1500" dirty="0">
                <a:ea typeface="Times New Roman"/>
              </a:rPr>
              <a:t> </a:t>
            </a:r>
            <a:r>
              <a:rPr lang="en-US" sz="1500" dirty="0" err="1">
                <a:ea typeface="Times New Roman"/>
              </a:rPr>
              <a:t>buah-buahan</a:t>
            </a:r>
            <a:r>
              <a:rPr lang="en-US" sz="1500" dirty="0">
                <a:ea typeface="Times New Roman"/>
              </a:rPr>
              <a:t> (</a:t>
            </a:r>
            <a:r>
              <a:rPr lang="en-US" sz="1500" dirty="0" err="1">
                <a:ea typeface="Times New Roman"/>
              </a:rPr>
              <a:t>pisang</a:t>
            </a:r>
            <a:r>
              <a:rPr lang="en-US" sz="1500" dirty="0">
                <a:ea typeface="Times New Roman"/>
              </a:rPr>
              <a:t>, </a:t>
            </a:r>
            <a:r>
              <a:rPr lang="en-US" sz="1500" dirty="0" err="1">
                <a:ea typeface="Times New Roman"/>
              </a:rPr>
              <a:t>mangga</a:t>
            </a:r>
            <a:r>
              <a:rPr lang="en-US" sz="1500" dirty="0">
                <a:ea typeface="Times New Roman"/>
              </a:rPr>
              <a:t>)</a:t>
            </a:r>
          </a:p>
          <a:p>
            <a:pPr marL="627063" lvl="0" indent="-265113">
              <a:spcBef>
                <a:spcPts val="0"/>
              </a:spcBef>
              <a:spcAft>
                <a:spcPts val="0"/>
              </a:spcAft>
              <a:buFont typeface="+mj-lt"/>
              <a:buAutoNum type="arabicParenR"/>
            </a:pPr>
            <a:r>
              <a:rPr lang="en-US" sz="1500" dirty="0" err="1">
                <a:ea typeface="Times New Roman"/>
              </a:rPr>
              <a:t>Peningkatan</a:t>
            </a:r>
            <a:r>
              <a:rPr lang="en-US" sz="1500" dirty="0">
                <a:ea typeface="Times New Roman"/>
              </a:rPr>
              <a:t> </a:t>
            </a:r>
            <a:r>
              <a:rPr lang="en-US" sz="1500" dirty="0" err="1">
                <a:ea typeface="Times New Roman"/>
              </a:rPr>
              <a:t>kualitas</a:t>
            </a:r>
            <a:r>
              <a:rPr lang="en-US" sz="1500" dirty="0">
                <a:ea typeface="Times New Roman"/>
              </a:rPr>
              <a:t> </a:t>
            </a:r>
            <a:r>
              <a:rPr lang="en-US" sz="1500" dirty="0" err="1">
                <a:ea typeface="Times New Roman"/>
              </a:rPr>
              <a:t>dan</a:t>
            </a:r>
            <a:r>
              <a:rPr lang="en-US" sz="1500" dirty="0">
                <a:ea typeface="Times New Roman"/>
              </a:rPr>
              <a:t> </a:t>
            </a:r>
            <a:r>
              <a:rPr lang="en-US" sz="1500" dirty="0" err="1">
                <a:ea typeface="Times New Roman"/>
              </a:rPr>
              <a:t>produktifitas</a:t>
            </a:r>
            <a:r>
              <a:rPr lang="en-US" sz="1500" dirty="0">
                <a:ea typeface="Times New Roman"/>
              </a:rPr>
              <a:t> </a:t>
            </a:r>
            <a:r>
              <a:rPr lang="en-US" sz="1500" dirty="0" err="1">
                <a:ea typeface="Times New Roman"/>
              </a:rPr>
              <a:t>garam</a:t>
            </a:r>
            <a:r>
              <a:rPr lang="en-US" sz="1500" dirty="0">
                <a:ea typeface="Times New Roman"/>
              </a:rPr>
              <a:t> </a:t>
            </a:r>
            <a:r>
              <a:rPr lang="en-US" sz="1500" dirty="0" err="1">
                <a:ea typeface="Times New Roman"/>
              </a:rPr>
              <a:t>rakyat</a:t>
            </a:r>
            <a:endParaRPr lang="en-US" sz="1500" dirty="0">
              <a:ea typeface="Times New Roman"/>
            </a:endParaRPr>
          </a:p>
          <a:p>
            <a:pPr marL="627063" lvl="0" indent="-265113">
              <a:spcBef>
                <a:spcPts val="0"/>
              </a:spcBef>
              <a:spcAft>
                <a:spcPts val="0"/>
              </a:spcAft>
              <a:buFont typeface="+mj-lt"/>
              <a:buAutoNum type="arabicParenR"/>
            </a:pPr>
            <a:r>
              <a:rPr lang="en-US" sz="1500" dirty="0" err="1">
                <a:ea typeface="Times New Roman"/>
              </a:rPr>
              <a:t>Peningkatan</a:t>
            </a:r>
            <a:r>
              <a:rPr lang="en-US" sz="1500" dirty="0">
                <a:ea typeface="Times New Roman"/>
              </a:rPr>
              <a:t> </a:t>
            </a:r>
            <a:r>
              <a:rPr lang="en-US" sz="1500" dirty="0" err="1">
                <a:ea typeface="Times New Roman"/>
              </a:rPr>
              <a:t>kesejahteraan</a:t>
            </a:r>
            <a:r>
              <a:rPr lang="en-US" sz="1500" dirty="0">
                <a:ea typeface="Times New Roman"/>
              </a:rPr>
              <a:t> </a:t>
            </a:r>
            <a:r>
              <a:rPr lang="en-US" sz="1500" dirty="0" err="1">
                <a:ea typeface="Times New Roman"/>
              </a:rPr>
              <a:t>nelayan</a:t>
            </a:r>
            <a:endParaRPr lang="en-US" sz="1500" dirty="0">
              <a:ea typeface="Times New Roman"/>
            </a:endParaRPr>
          </a:p>
          <a:p>
            <a:pPr marL="627063" lvl="0" indent="-265113">
              <a:lnSpc>
                <a:spcPct val="115000"/>
              </a:lnSpc>
              <a:spcBef>
                <a:spcPts val="0"/>
              </a:spcBef>
              <a:spcAft>
                <a:spcPts val="0"/>
              </a:spcAft>
              <a:buFont typeface="+mj-lt"/>
              <a:buAutoNum type="arabicParenR"/>
            </a:pPr>
            <a:r>
              <a:rPr lang="en-US" sz="1500" dirty="0" err="1">
                <a:ea typeface="Times New Roman"/>
              </a:rPr>
              <a:t>Teknologi</a:t>
            </a:r>
            <a:r>
              <a:rPr lang="en-US" sz="1500" dirty="0">
                <a:ea typeface="Times New Roman"/>
              </a:rPr>
              <a:t> </a:t>
            </a:r>
            <a:r>
              <a:rPr lang="en-US" sz="1500" dirty="0" err="1">
                <a:ea typeface="Times New Roman"/>
              </a:rPr>
              <a:t>untuk</a:t>
            </a:r>
            <a:r>
              <a:rPr lang="en-US" sz="1500" dirty="0">
                <a:ea typeface="Times New Roman"/>
              </a:rPr>
              <a:t> </a:t>
            </a:r>
            <a:r>
              <a:rPr lang="en-US" sz="1500" dirty="0" err="1">
                <a:ea typeface="Times New Roman"/>
              </a:rPr>
              <a:t>mendukung</a:t>
            </a:r>
            <a:r>
              <a:rPr lang="en-US" sz="1500" dirty="0">
                <a:ea typeface="Times New Roman"/>
              </a:rPr>
              <a:t> </a:t>
            </a:r>
            <a:r>
              <a:rPr lang="en-US" sz="1500" dirty="0" err="1">
                <a:ea typeface="Times New Roman"/>
              </a:rPr>
              <a:t>nelayan</a:t>
            </a:r>
            <a:r>
              <a:rPr lang="en-US" sz="1500" dirty="0">
                <a:ea typeface="Times New Roman"/>
              </a:rPr>
              <a:t> </a:t>
            </a:r>
            <a:r>
              <a:rPr lang="en-US" sz="1500" dirty="0" err="1">
                <a:ea typeface="Times New Roman"/>
              </a:rPr>
              <a:t>dan</a:t>
            </a:r>
            <a:r>
              <a:rPr lang="en-US" sz="1500" dirty="0">
                <a:ea typeface="Times New Roman"/>
              </a:rPr>
              <a:t> </a:t>
            </a:r>
            <a:r>
              <a:rPr lang="en-US" sz="1500" dirty="0" err="1">
                <a:ea typeface="Times New Roman"/>
              </a:rPr>
              <a:t>pesisir</a:t>
            </a:r>
            <a:endParaRPr lang="en-US" sz="1500" dirty="0">
              <a:ea typeface="Times New Roman"/>
            </a:endParaRPr>
          </a:p>
          <a:p>
            <a:pPr lvl="0" indent="-342900">
              <a:lnSpc>
                <a:spcPct val="115000"/>
              </a:lnSpc>
              <a:spcBef>
                <a:spcPts val="0"/>
              </a:spcBef>
              <a:spcAft>
                <a:spcPts val="0"/>
              </a:spcAft>
              <a:buFont typeface="+mj-lt"/>
              <a:buAutoNum type="arabicParenR"/>
            </a:pPr>
            <a:endParaRPr lang="en-US" sz="1500" dirty="0" smtClean="0">
              <a:ea typeface="Times New Roman"/>
            </a:endParaRPr>
          </a:p>
          <a:p>
            <a:pPr marL="0" lvl="0" indent="0">
              <a:lnSpc>
                <a:spcPct val="115000"/>
              </a:lnSpc>
              <a:spcBef>
                <a:spcPts val="0"/>
              </a:spcBef>
              <a:spcAft>
                <a:spcPts val="0"/>
              </a:spcAft>
              <a:buNone/>
            </a:pPr>
            <a:endParaRPr lang="id-ID" sz="1500" dirty="0"/>
          </a:p>
          <a:p>
            <a:pPr marL="411480" lvl="1" indent="0" eaLnBrk="1" fontAlgn="auto" hangingPunct="1">
              <a:spcBef>
                <a:spcPts val="0"/>
              </a:spcBef>
              <a:spcAft>
                <a:spcPts val="0"/>
              </a:spcAft>
              <a:buNone/>
              <a:defRPr/>
            </a:pPr>
            <a:endParaRPr lang="id-ID" sz="1500" dirty="0"/>
          </a:p>
          <a:p>
            <a:pPr marL="114300" indent="0" eaLnBrk="1" fontAlgn="auto" hangingPunct="1">
              <a:spcBef>
                <a:spcPts val="0"/>
              </a:spcBef>
              <a:spcAft>
                <a:spcPts val="0"/>
              </a:spcAft>
              <a:buNone/>
              <a:defRPr/>
            </a:pPr>
            <a:endParaRPr lang="id-ID" sz="1500" dirty="0"/>
          </a:p>
        </p:txBody>
      </p:sp>
    </p:spTree>
    <p:extLst>
      <p:ext uri="{BB962C8B-B14F-4D97-AF65-F5344CB8AC3E}">
        <p14:creationId xmlns:p14="http://schemas.microsoft.com/office/powerpoint/2010/main" val="225578863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pPr eaLnBrk="1" hangingPunct="1">
              <a:defRPr/>
            </a:pPr>
            <a:r>
              <a:rPr lang="en-US" sz="2800" dirty="0" err="1" smtClean="0"/>
              <a:t>Topik</a:t>
            </a:r>
            <a:r>
              <a:rPr lang="en-US" sz="2800" dirty="0" smtClean="0"/>
              <a:t> </a:t>
            </a:r>
            <a:r>
              <a:rPr lang="en-US" sz="2800" dirty="0" err="1" smtClean="0"/>
              <a:t>Penelitian</a:t>
            </a:r>
            <a:r>
              <a:rPr lang="en-US" sz="2800" dirty="0" smtClean="0"/>
              <a:t> (</a:t>
            </a:r>
            <a:r>
              <a:rPr lang="en-US" sz="2800" dirty="0" err="1" smtClean="0"/>
              <a:t>lanjutan</a:t>
            </a:r>
            <a:r>
              <a:rPr lang="en-US" sz="2800" dirty="0" smtClean="0"/>
              <a:t>)</a:t>
            </a:r>
            <a:endParaRPr lang="id-ID" sz="2800" dirty="0"/>
          </a:p>
        </p:txBody>
      </p:sp>
      <p:sp>
        <p:nvSpPr>
          <p:cNvPr id="3" name="Content Placeholder 2"/>
          <p:cNvSpPr>
            <a:spLocks noGrp="1"/>
          </p:cNvSpPr>
          <p:nvPr>
            <p:ph idx="1"/>
          </p:nvPr>
        </p:nvSpPr>
        <p:spPr>
          <a:xfrm>
            <a:off x="457200" y="1143000"/>
            <a:ext cx="7924800" cy="5105400"/>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marL="114300" indent="0" eaLnBrk="1" hangingPunct="1">
              <a:buNone/>
              <a:defRPr/>
            </a:pPr>
            <a:r>
              <a:rPr lang="en-US" b="1" dirty="0" smtClean="0"/>
              <a:t>4.   </a:t>
            </a:r>
            <a:r>
              <a:rPr lang="en-US" b="1" dirty="0" err="1" smtClean="0"/>
              <a:t>Energi</a:t>
            </a:r>
            <a:r>
              <a:rPr lang="en-US" b="1" dirty="0" smtClean="0"/>
              <a:t> </a:t>
            </a:r>
            <a:r>
              <a:rPr lang="en-US" b="1" dirty="0" err="1"/>
              <a:t>Baru</a:t>
            </a:r>
            <a:r>
              <a:rPr lang="en-US" b="1" dirty="0"/>
              <a:t> </a:t>
            </a:r>
            <a:r>
              <a:rPr lang="en-US" b="1" dirty="0" err="1"/>
              <a:t>dan</a:t>
            </a:r>
            <a:r>
              <a:rPr lang="en-US" b="1" dirty="0"/>
              <a:t> </a:t>
            </a:r>
            <a:r>
              <a:rPr lang="en-US" b="1" dirty="0" err="1"/>
              <a:t>Terbarukan</a:t>
            </a:r>
            <a:r>
              <a:rPr lang="en-US" b="1" dirty="0"/>
              <a:t> </a:t>
            </a:r>
            <a:r>
              <a:rPr lang="en-US" b="1" dirty="0" smtClean="0"/>
              <a:t> </a:t>
            </a:r>
            <a:r>
              <a:rPr lang="en-US" b="1" dirty="0" err="1" smtClean="0"/>
              <a:t>serta</a:t>
            </a:r>
            <a:r>
              <a:rPr lang="en-US" b="1" dirty="0" smtClean="0"/>
              <a:t>  </a:t>
            </a:r>
            <a:r>
              <a:rPr lang="en-US" b="1" dirty="0" err="1" smtClean="0"/>
              <a:t>ketersediaan</a:t>
            </a:r>
            <a:r>
              <a:rPr lang="en-US" b="1" dirty="0" smtClean="0"/>
              <a:t> air </a:t>
            </a:r>
            <a:r>
              <a:rPr lang="en-US" b="1" dirty="0" err="1" smtClean="0"/>
              <a:t>baku</a:t>
            </a:r>
            <a:r>
              <a:rPr lang="en-US" b="1" dirty="0" smtClean="0"/>
              <a:t>:</a:t>
            </a:r>
            <a:endParaRPr lang="id-ID" dirty="0"/>
          </a:p>
          <a:p>
            <a:pPr lvl="1" eaLnBrk="1" hangingPunct="1">
              <a:defRPr/>
            </a:pPr>
            <a:r>
              <a:rPr lang="en-US" dirty="0" err="1" smtClean="0"/>
              <a:t>Pengembangan</a:t>
            </a:r>
            <a:r>
              <a:rPr lang="en-US" dirty="0" smtClean="0"/>
              <a:t> </a:t>
            </a:r>
            <a:r>
              <a:rPr lang="en-US" i="1" dirty="0" smtClean="0"/>
              <a:t>Reverse Osmosis</a:t>
            </a:r>
            <a:r>
              <a:rPr lang="en-US" dirty="0" smtClean="0"/>
              <a:t> </a:t>
            </a:r>
            <a:r>
              <a:rPr lang="en-US" dirty="0" err="1" smtClean="0"/>
              <a:t>berbahan</a:t>
            </a:r>
            <a:r>
              <a:rPr lang="en-US" dirty="0" smtClean="0"/>
              <a:t> </a:t>
            </a:r>
            <a:r>
              <a:rPr lang="en-US" dirty="0" err="1" smtClean="0"/>
              <a:t>baku</a:t>
            </a:r>
            <a:r>
              <a:rPr lang="en-US" dirty="0" smtClean="0"/>
              <a:t> </a:t>
            </a:r>
            <a:r>
              <a:rPr lang="en-US" dirty="0" err="1" smtClean="0"/>
              <a:t>lokal</a:t>
            </a:r>
            <a:r>
              <a:rPr lang="en-US" dirty="0" smtClean="0"/>
              <a:t>/</a:t>
            </a:r>
            <a:r>
              <a:rPr lang="en-US" dirty="0" err="1" smtClean="0"/>
              <a:t>ekonomis</a:t>
            </a:r>
            <a:r>
              <a:rPr lang="en-US" dirty="0" smtClean="0"/>
              <a:t> </a:t>
            </a:r>
            <a:r>
              <a:rPr lang="en-US" dirty="0" err="1" smtClean="0"/>
              <a:t>untuk</a:t>
            </a:r>
            <a:r>
              <a:rPr lang="en-US" dirty="0" smtClean="0"/>
              <a:t> </a:t>
            </a:r>
            <a:r>
              <a:rPr lang="en-US" dirty="0" err="1" smtClean="0"/>
              <a:t>penyediaan</a:t>
            </a:r>
            <a:r>
              <a:rPr lang="en-US" dirty="0" smtClean="0"/>
              <a:t> air </a:t>
            </a:r>
            <a:r>
              <a:rPr lang="en-US" dirty="0" err="1" smtClean="0"/>
              <a:t>bersih</a:t>
            </a:r>
            <a:r>
              <a:rPr lang="en-US" dirty="0" smtClean="0"/>
              <a:t> </a:t>
            </a:r>
            <a:r>
              <a:rPr lang="en-US" dirty="0" err="1" smtClean="0"/>
              <a:t>bagi</a:t>
            </a:r>
            <a:r>
              <a:rPr lang="en-US" dirty="0" smtClean="0"/>
              <a:t> </a:t>
            </a:r>
            <a:r>
              <a:rPr lang="en-US" dirty="0" err="1" smtClean="0"/>
              <a:t>masyarakat</a:t>
            </a:r>
            <a:r>
              <a:rPr lang="en-US" dirty="0" smtClean="0"/>
              <a:t> </a:t>
            </a:r>
            <a:r>
              <a:rPr lang="en-US" dirty="0" err="1" smtClean="0"/>
              <a:t>pantai</a:t>
            </a:r>
            <a:r>
              <a:rPr lang="en-US" dirty="0" smtClean="0"/>
              <a:t> </a:t>
            </a:r>
            <a:r>
              <a:rPr lang="en-US" dirty="0" err="1" smtClean="0"/>
              <a:t>dan</a:t>
            </a:r>
            <a:r>
              <a:rPr lang="en-US" dirty="0" smtClean="0"/>
              <a:t> </a:t>
            </a:r>
            <a:r>
              <a:rPr lang="en-US" dirty="0" err="1" smtClean="0"/>
              <a:t>pegunungan</a:t>
            </a:r>
            <a:r>
              <a:rPr lang="en-US" dirty="0" smtClean="0"/>
              <a:t> (</a:t>
            </a:r>
            <a:r>
              <a:rPr lang="en-US" i="1" dirty="0" smtClean="0"/>
              <a:t>New water</a:t>
            </a:r>
            <a:r>
              <a:rPr lang="en-US" dirty="0" smtClean="0"/>
              <a:t>).</a:t>
            </a:r>
          </a:p>
          <a:p>
            <a:pPr lvl="1" eaLnBrk="1" hangingPunct="1">
              <a:defRPr/>
            </a:pPr>
            <a:r>
              <a:rPr lang="en-US" dirty="0" smtClean="0"/>
              <a:t>Model </a:t>
            </a:r>
            <a:r>
              <a:rPr lang="en-US" dirty="0" err="1" smtClean="0"/>
              <a:t>gerakan</a:t>
            </a:r>
            <a:r>
              <a:rPr lang="en-US" dirty="0" smtClean="0"/>
              <a:t> </a:t>
            </a:r>
            <a:r>
              <a:rPr lang="en-US" dirty="0" err="1" smtClean="0"/>
              <a:t>untuk</a:t>
            </a:r>
            <a:r>
              <a:rPr lang="en-US" dirty="0" smtClean="0"/>
              <a:t> </a:t>
            </a:r>
            <a:r>
              <a:rPr lang="en-US" dirty="0" err="1" smtClean="0"/>
              <a:t>menumbuhkan</a:t>
            </a:r>
            <a:r>
              <a:rPr lang="en-US" dirty="0" smtClean="0"/>
              <a:t> </a:t>
            </a:r>
            <a:r>
              <a:rPr lang="en-US" dirty="0" err="1" smtClean="0"/>
              <a:t>kesadaran</a:t>
            </a:r>
            <a:r>
              <a:rPr lang="en-US" dirty="0" smtClean="0"/>
              <a:t> </a:t>
            </a:r>
            <a:r>
              <a:rPr lang="en-US" dirty="0" err="1" smtClean="0"/>
              <a:t>masyarakat</a:t>
            </a:r>
            <a:r>
              <a:rPr lang="en-US" dirty="0" smtClean="0"/>
              <a:t> </a:t>
            </a:r>
            <a:r>
              <a:rPr lang="en-US" dirty="0" err="1" smtClean="0"/>
              <a:t>untuk</a:t>
            </a:r>
            <a:r>
              <a:rPr lang="en-US" dirty="0" smtClean="0"/>
              <a:t> </a:t>
            </a:r>
            <a:r>
              <a:rPr lang="en-US" dirty="0" err="1" smtClean="0"/>
              <a:t>mencintai</a:t>
            </a:r>
            <a:r>
              <a:rPr lang="en-US" dirty="0" smtClean="0"/>
              <a:t> </a:t>
            </a:r>
            <a:r>
              <a:rPr lang="en-US" dirty="0" err="1" smtClean="0"/>
              <a:t>sungai</a:t>
            </a:r>
            <a:r>
              <a:rPr lang="en-US" dirty="0" smtClean="0"/>
              <a:t> </a:t>
            </a:r>
            <a:r>
              <a:rPr lang="en-US" dirty="0" err="1" smtClean="0"/>
              <a:t>dan</a:t>
            </a:r>
            <a:r>
              <a:rPr lang="en-US" dirty="0" smtClean="0"/>
              <a:t> situ.</a:t>
            </a:r>
          </a:p>
          <a:p>
            <a:pPr lvl="1" eaLnBrk="1" hangingPunct="1">
              <a:defRPr/>
            </a:pPr>
            <a:r>
              <a:rPr lang="en-US" dirty="0" err="1" smtClean="0"/>
              <a:t>Energi</a:t>
            </a:r>
            <a:r>
              <a:rPr lang="en-US" dirty="0" smtClean="0"/>
              <a:t> </a:t>
            </a:r>
            <a:r>
              <a:rPr lang="en-US" dirty="0" err="1" smtClean="0"/>
              <a:t>terbarukan</a:t>
            </a:r>
            <a:r>
              <a:rPr lang="en-US" dirty="0" smtClean="0"/>
              <a:t> </a:t>
            </a:r>
            <a:r>
              <a:rPr lang="en-US" dirty="0" err="1" smtClean="0"/>
              <a:t>hibrid</a:t>
            </a:r>
            <a:r>
              <a:rPr lang="en-US" dirty="0" smtClean="0"/>
              <a:t>: </a:t>
            </a:r>
            <a:r>
              <a:rPr lang="en-US" dirty="0" err="1" smtClean="0"/>
              <a:t>mikrohidro</a:t>
            </a:r>
            <a:r>
              <a:rPr lang="en-US" dirty="0" smtClean="0"/>
              <a:t>, </a:t>
            </a:r>
            <a:r>
              <a:rPr lang="en-US" dirty="0" err="1" smtClean="0"/>
              <a:t>angin</a:t>
            </a:r>
            <a:r>
              <a:rPr lang="en-US" dirty="0" smtClean="0"/>
              <a:t>, </a:t>
            </a:r>
            <a:r>
              <a:rPr lang="en-US" dirty="0" err="1" smtClean="0"/>
              <a:t>surya</a:t>
            </a:r>
            <a:r>
              <a:rPr lang="en-US" dirty="0" smtClean="0"/>
              <a:t>, biogas</a:t>
            </a:r>
            <a:endParaRPr lang="id-ID" dirty="0"/>
          </a:p>
          <a:p>
            <a:pPr marL="114300" indent="0" eaLnBrk="1" hangingPunct="1">
              <a:buNone/>
              <a:defRPr/>
            </a:pPr>
            <a:r>
              <a:rPr lang="en-US" b="1" dirty="0" smtClean="0"/>
              <a:t>5.   </a:t>
            </a:r>
            <a:r>
              <a:rPr lang="en-US" b="1" dirty="0" err="1" smtClean="0"/>
              <a:t>Industri</a:t>
            </a:r>
            <a:r>
              <a:rPr lang="en-US" b="1" dirty="0" smtClean="0"/>
              <a:t> </a:t>
            </a:r>
            <a:r>
              <a:rPr lang="en-US" b="1" dirty="0" err="1" smtClean="0"/>
              <a:t>manufaktur</a:t>
            </a:r>
            <a:r>
              <a:rPr lang="en-US" b="1" dirty="0" smtClean="0"/>
              <a:t>, </a:t>
            </a:r>
            <a:r>
              <a:rPr lang="en-US" b="1" dirty="0" err="1" smtClean="0"/>
              <a:t>industri</a:t>
            </a:r>
            <a:r>
              <a:rPr lang="en-US" b="1" dirty="0" smtClean="0"/>
              <a:t> </a:t>
            </a:r>
            <a:r>
              <a:rPr lang="en-US" b="1" dirty="0" err="1" smtClean="0"/>
              <a:t>jasa</a:t>
            </a:r>
            <a:r>
              <a:rPr lang="en-US" b="1" dirty="0" smtClean="0"/>
              <a:t> </a:t>
            </a:r>
            <a:r>
              <a:rPr lang="en-US" b="1" dirty="0" err="1" smtClean="0"/>
              <a:t>dan</a:t>
            </a:r>
            <a:r>
              <a:rPr lang="en-US" b="1" dirty="0" smtClean="0"/>
              <a:t> </a:t>
            </a:r>
            <a:r>
              <a:rPr lang="en-US" b="1" dirty="0" err="1" smtClean="0"/>
              <a:t>industri</a:t>
            </a:r>
            <a:r>
              <a:rPr lang="en-US" b="1" dirty="0" smtClean="0"/>
              <a:t> </a:t>
            </a:r>
            <a:r>
              <a:rPr lang="en-US" b="1" dirty="0" err="1" smtClean="0"/>
              <a:t>kreatif</a:t>
            </a:r>
            <a:r>
              <a:rPr lang="en-US" b="1" dirty="0" smtClean="0"/>
              <a:t>:</a:t>
            </a:r>
            <a:endParaRPr lang="id-ID" dirty="0"/>
          </a:p>
          <a:p>
            <a:pPr lvl="1" eaLnBrk="1" hangingPunct="1">
              <a:defRPr/>
            </a:pPr>
            <a:r>
              <a:rPr lang="en-US" dirty="0" smtClean="0"/>
              <a:t>Model </a:t>
            </a:r>
            <a:r>
              <a:rPr lang="en-US" i="1" dirty="0" smtClean="0"/>
              <a:t>Eco </a:t>
            </a:r>
            <a:r>
              <a:rPr lang="en-US" i="1" dirty="0"/>
              <a:t>I</a:t>
            </a:r>
            <a:r>
              <a:rPr lang="en-US" i="1" dirty="0" smtClean="0"/>
              <a:t>ndustrial </a:t>
            </a:r>
            <a:r>
              <a:rPr lang="en-US" i="1" dirty="0"/>
              <a:t>P</a:t>
            </a:r>
            <a:r>
              <a:rPr lang="en-US" i="1" dirty="0" smtClean="0"/>
              <a:t>ark</a:t>
            </a:r>
            <a:r>
              <a:rPr lang="en-US" dirty="0" smtClean="0"/>
              <a:t> IKM.</a:t>
            </a:r>
          </a:p>
          <a:p>
            <a:pPr lvl="1" eaLnBrk="1" hangingPunct="1">
              <a:defRPr/>
            </a:pPr>
            <a:r>
              <a:rPr lang="en-US" dirty="0" err="1" smtClean="0"/>
              <a:t>Teknologi</a:t>
            </a:r>
            <a:r>
              <a:rPr lang="en-US" dirty="0" smtClean="0"/>
              <a:t> </a:t>
            </a:r>
            <a:r>
              <a:rPr lang="en-US" dirty="0" err="1" smtClean="0"/>
              <a:t>untuk</a:t>
            </a:r>
            <a:r>
              <a:rPr lang="en-US" dirty="0" smtClean="0"/>
              <a:t> proses </a:t>
            </a:r>
            <a:r>
              <a:rPr lang="en-US" dirty="0" err="1" smtClean="0"/>
              <a:t>produksi</a:t>
            </a:r>
            <a:r>
              <a:rPr lang="en-US" dirty="0" smtClean="0"/>
              <a:t> UKM/IKM </a:t>
            </a:r>
            <a:r>
              <a:rPr lang="en-US" dirty="0" err="1" smtClean="0"/>
              <a:t>dalam</a:t>
            </a:r>
            <a:r>
              <a:rPr lang="en-US" dirty="0" smtClean="0"/>
              <a:t> </a:t>
            </a:r>
            <a:r>
              <a:rPr lang="en-US" dirty="0" err="1" smtClean="0"/>
              <a:t>upaya</a:t>
            </a:r>
            <a:r>
              <a:rPr lang="en-US" dirty="0" smtClean="0"/>
              <a:t> </a:t>
            </a:r>
            <a:r>
              <a:rPr lang="en-US" dirty="0" err="1" smtClean="0"/>
              <a:t>peningkatan</a:t>
            </a:r>
            <a:r>
              <a:rPr lang="en-US" dirty="0" smtClean="0"/>
              <a:t> </a:t>
            </a:r>
            <a:r>
              <a:rPr lang="en-US" dirty="0" err="1" smtClean="0"/>
              <a:t>daya</a:t>
            </a:r>
            <a:r>
              <a:rPr lang="en-US" dirty="0" smtClean="0"/>
              <a:t> </a:t>
            </a:r>
            <a:r>
              <a:rPr lang="en-US" dirty="0" err="1" smtClean="0"/>
              <a:t>saing</a:t>
            </a:r>
            <a:r>
              <a:rPr lang="en-US" dirty="0" smtClean="0"/>
              <a:t>.</a:t>
            </a:r>
          </a:p>
          <a:p>
            <a:pPr lvl="1" eaLnBrk="1" hangingPunct="1">
              <a:defRPr/>
            </a:pPr>
            <a:r>
              <a:rPr lang="en-US" dirty="0" err="1" smtClean="0"/>
              <a:t>Lembaga</a:t>
            </a:r>
            <a:r>
              <a:rPr lang="en-US" dirty="0" smtClean="0"/>
              <a:t> </a:t>
            </a:r>
            <a:r>
              <a:rPr lang="en-US" dirty="0" err="1" smtClean="0"/>
              <a:t>pemasaran</a:t>
            </a:r>
            <a:r>
              <a:rPr lang="en-US" dirty="0" smtClean="0"/>
              <a:t>/system </a:t>
            </a:r>
            <a:r>
              <a:rPr lang="en-US" dirty="0" err="1" smtClean="0"/>
              <a:t>pemasaran</a:t>
            </a:r>
            <a:r>
              <a:rPr lang="en-US" dirty="0" smtClean="0"/>
              <a:t> yang </a:t>
            </a:r>
            <a:r>
              <a:rPr lang="en-US" dirty="0" err="1" smtClean="0"/>
              <a:t>berkeadilan</a:t>
            </a:r>
            <a:r>
              <a:rPr lang="en-US" dirty="0" smtClean="0"/>
              <a:t> </a:t>
            </a:r>
            <a:r>
              <a:rPr lang="en-US" dirty="0" err="1" smtClean="0"/>
              <a:t>bagi</a:t>
            </a:r>
            <a:r>
              <a:rPr lang="en-US" dirty="0" smtClean="0"/>
              <a:t> </a:t>
            </a:r>
            <a:r>
              <a:rPr lang="en-US" dirty="0" err="1" smtClean="0"/>
              <a:t>produk-produk</a:t>
            </a:r>
            <a:r>
              <a:rPr lang="en-US" dirty="0" smtClean="0"/>
              <a:t> </a:t>
            </a:r>
            <a:r>
              <a:rPr lang="en-US" dirty="0" err="1" smtClean="0"/>
              <a:t>kreatif</a:t>
            </a:r>
            <a:r>
              <a:rPr lang="en-US" dirty="0" smtClean="0"/>
              <a:t> UKM/IKM.</a:t>
            </a:r>
            <a:endParaRPr lang="en-AU" dirty="0" smtClean="0"/>
          </a:p>
          <a:p>
            <a:pPr marL="447675" lvl="1" indent="-361950" eaLnBrk="1" hangingPunct="1">
              <a:buNone/>
              <a:defRPr/>
            </a:pPr>
            <a:r>
              <a:rPr lang="en-AU" b="1" dirty="0" smtClean="0"/>
              <a:t> 6.   </a:t>
            </a:r>
            <a:r>
              <a:rPr lang="en-US" b="1" dirty="0" err="1" smtClean="0"/>
              <a:t>Infrastruktur</a:t>
            </a:r>
            <a:r>
              <a:rPr lang="en-US" b="1" dirty="0" smtClean="0"/>
              <a:t> </a:t>
            </a:r>
            <a:r>
              <a:rPr lang="en-US" b="1" dirty="0" err="1" smtClean="0"/>
              <a:t>yg</a:t>
            </a:r>
            <a:r>
              <a:rPr lang="en-US" b="1" dirty="0" smtClean="0"/>
              <a:t> </a:t>
            </a:r>
            <a:r>
              <a:rPr lang="en-US" b="1" dirty="0" err="1" smtClean="0"/>
              <a:t>handal</a:t>
            </a:r>
            <a:r>
              <a:rPr lang="en-US" b="1" dirty="0"/>
              <a:t> </a:t>
            </a:r>
            <a:r>
              <a:rPr lang="en-US" b="1" dirty="0" smtClean="0"/>
              <a:t>&amp; </a:t>
            </a:r>
            <a:r>
              <a:rPr lang="en-US" b="1" dirty="0" err="1" smtClean="0"/>
              <a:t>pengelolaan</a:t>
            </a:r>
            <a:r>
              <a:rPr lang="en-US" b="1" dirty="0" smtClean="0"/>
              <a:t> </a:t>
            </a:r>
            <a:r>
              <a:rPr lang="en-US" b="1" dirty="0" err="1" smtClean="0"/>
              <a:t>lingkungan</a:t>
            </a:r>
            <a:r>
              <a:rPr lang="en-US" b="1" dirty="0" smtClean="0"/>
              <a:t> </a:t>
            </a:r>
            <a:r>
              <a:rPr lang="en-US" b="1" dirty="0" err="1" smtClean="0"/>
              <a:t>hidup</a:t>
            </a:r>
            <a:r>
              <a:rPr lang="en-US" b="1" dirty="0" smtClean="0"/>
              <a:t> </a:t>
            </a:r>
            <a:r>
              <a:rPr lang="en-US" b="1" dirty="0" err="1" smtClean="0"/>
              <a:t>yg</a:t>
            </a:r>
            <a:r>
              <a:rPr lang="en-US" b="1" dirty="0" smtClean="0"/>
              <a:t> </a:t>
            </a:r>
            <a:r>
              <a:rPr lang="en-US" b="1" dirty="0" err="1" smtClean="0"/>
              <a:t>berimbang</a:t>
            </a:r>
            <a:r>
              <a:rPr lang="en-US" b="1" dirty="0" smtClean="0"/>
              <a:t> </a:t>
            </a:r>
            <a:r>
              <a:rPr lang="en-US" b="1" dirty="0" err="1" smtClean="0"/>
              <a:t>untuk</a:t>
            </a:r>
            <a:r>
              <a:rPr lang="en-US" b="1" dirty="0" smtClean="0"/>
              <a:t> </a:t>
            </a:r>
          </a:p>
          <a:p>
            <a:pPr marL="114300" indent="0" eaLnBrk="1" hangingPunct="1">
              <a:buNone/>
              <a:defRPr/>
            </a:pPr>
            <a:r>
              <a:rPr lang="en-US" b="1" dirty="0"/>
              <a:t> </a:t>
            </a:r>
            <a:r>
              <a:rPr lang="en-US" b="1" dirty="0" smtClean="0"/>
              <a:t>        </a:t>
            </a:r>
            <a:r>
              <a:rPr lang="en-US" b="1" dirty="0" err="1" smtClean="0"/>
              <a:t>pembangunan</a:t>
            </a:r>
            <a:r>
              <a:rPr lang="en-US" b="1" dirty="0" smtClean="0"/>
              <a:t> yang </a:t>
            </a:r>
            <a:r>
              <a:rPr lang="en-US" b="1" dirty="0" err="1" smtClean="0"/>
              <a:t>berkelanjutan</a:t>
            </a:r>
            <a:r>
              <a:rPr lang="en-US" b="1" dirty="0" smtClean="0"/>
              <a:t>:</a:t>
            </a:r>
            <a:endParaRPr lang="id-ID" dirty="0"/>
          </a:p>
          <a:p>
            <a:pPr lvl="1" eaLnBrk="1" hangingPunct="1">
              <a:defRPr/>
            </a:pPr>
            <a:r>
              <a:rPr lang="en-US" dirty="0" smtClean="0"/>
              <a:t>Model </a:t>
            </a:r>
            <a:r>
              <a:rPr lang="en-US" dirty="0" err="1" smtClean="0"/>
              <a:t>pemanfaatan</a:t>
            </a:r>
            <a:r>
              <a:rPr lang="en-US" dirty="0" smtClean="0"/>
              <a:t> </a:t>
            </a:r>
            <a:r>
              <a:rPr lang="en-US" dirty="0" err="1" smtClean="0"/>
              <a:t>hutan</a:t>
            </a:r>
            <a:r>
              <a:rPr lang="en-US" dirty="0" smtClean="0"/>
              <a:t> </a:t>
            </a:r>
            <a:r>
              <a:rPr lang="en-US" dirty="0" err="1" smtClean="0"/>
              <a:t>bakau</a:t>
            </a:r>
            <a:r>
              <a:rPr lang="en-US" dirty="0" smtClean="0"/>
              <a:t> </a:t>
            </a:r>
            <a:r>
              <a:rPr lang="en-US" dirty="0" err="1" smtClean="0"/>
              <a:t>untuk</a:t>
            </a:r>
            <a:r>
              <a:rPr lang="en-US" dirty="0" smtClean="0"/>
              <a:t> </a:t>
            </a:r>
            <a:r>
              <a:rPr lang="en-US" dirty="0" err="1" smtClean="0"/>
              <a:t>kegiatan</a:t>
            </a:r>
            <a:r>
              <a:rPr lang="en-US" dirty="0" smtClean="0"/>
              <a:t> </a:t>
            </a:r>
            <a:r>
              <a:rPr lang="en-US" dirty="0" err="1" smtClean="0"/>
              <a:t>ekonomi</a:t>
            </a:r>
            <a:r>
              <a:rPr lang="en-US" dirty="0" smtClean="0"/>
              <a:t> </a:t>
            </a:r>
            <a:r>
              <a:rPr lang="en-US" dirty="0" err="1" smtClean="0"/>
              <a:t>pantai</a:t>
            </a:r>
            <a:r>
              <a:rPr lang="en-US" dirty="0" smtClean="0"/>
              <a:t> </a:t>
            </a:r>
            <a:r>
              <a:rPr lang="en-US" dirty="0" err="1" smtClean="0"/>
              <a:t>utara</a:t>
            </a:r>
            <a:r>
              <a:rPr lang="en-US" dirty="0" smtClean="0"/>
              <a:t> </a:t>
            </a:r>
            <a:r>
              <a:rPr lang="en-US" dirty="0" err="1" smtClean="0"/>
              <a:t>dan</a:t>
            </a:r>
            <a:r>
              <a:rPr lang="en-US" dirty="0" smtClean="0"/>
              <a:t> </a:t>
            </a:r>
            <a:r>
              <a:rPr lang="en-US" dirty="0" err="1" smtClean="0"/>
              <a:t>selatan</a:t>
            </a:r>
            <a:r>
              <a:rPr lang="en-US" dirty="0" smtClean="0"/>
              <a:t> </a:t>
            </a:r>
            <a:r>
              <a:rPr lang="en-US" dirty="0" err="1" smtClean="0"/>
              <a:t>Jawa</a:t>
            </a:r>
            <a:r>
              <a:rPr lang="en-US" dirty="0" smtClean="0"/>
              <a:t> Barat.</a:t>
            </a:r>
            <a:endParaRPr lang="id-ID" dirty="0"/>
          </a:p>
          <a:p>
            <a:pPr lvl="1" eaLnBrk="1" hangingPunct="1">
              <a:defRPr/>
            </a:pPr>
            <a:r>
              <a:rPr lang="en-US" dirty="0" err="1" smtClean="0"/>
              <a:t>Pemanfaatan</a:t>
            </a:r>
            <a:r>
              <a:rPr lang="en-US" dirty="0" smtClean="0"/>
              <a:t> </a:t>
            </a:r>
            <a:r>
              <a:rPr lang="en-US" dirty="0" err="1" smtClean="0"/>
              <a:t>bahan</a:t>
            </a:r>
            <a:r>
              <a:rPr lang="en-US" dirty="0" smtClean="0"/>
              <a:t> </a:t>
            </a:r>
            <a:r>
              <a:rPr lang="en-US" dirty="0" err="1" smtClean="0"/>
              <a:t>baku</a:t>
            </a:r>
            <a:r>
              <a:rPr lang="en-US" dirty="0" smtClean="0"/>
              <a:t> </a:t>
            </a:r>
            <a:r>
              <a:rPr lang="en-US" dirty="0" err="1" smtClean="0"/>
              <a:t>lokal</a:t>
            </a:r>
            <a:r>
              <a:rPr lang="en-US" dirty="0" smtClean="0"/>
              <a:t> </a:t>
            </a:r>
            <a:r>
              <a:rPr lang="en-US" dirty="0" err="1" smtClean="0"/>
              <a:t>bambu</a:t>
            </a:r>
            <a:r>
              <a:rPr lang="en-US" dirty="0" smtClean="0"/>
              <a:t> </a:t>
            </a:r>
            <a:r>
              <a:rPr lang="en-US" dirty="0" err="1" smtClean="0"/>
              <a:t>untuk</a:t>
            </a:r>
            <a:r>
              <a:rPr lang="en-US" dirty="0" smtClean="0"/>
              <a:t> </a:t>
            </a:r>
            <a:r>
              <a:rPr lang="en-US" dirty="0" err="1" smtClean="0"/>
              <a:t>menunjang</a:t>
            </a:r>
            <a:r>
              <a:rPr lang="en-US" dirty="0" smtClean="0"/>
              <a:t> </a:t>
            </a:r>
            <a:r>
              <a:rPr lang="en-US" dirty="0" err="1" smtClean="0"/>
              <a:t>pembangunan</a:t>
            </a:r>
            <a:r>
              <a:rPr lang="en-US" dirty="0" smtClean="0"/>
              <a:t> </a:t>
            </a:r>
            <a:r>
              <a:rPr lang="en-US" dirty="0" err="1" smtClean="0"/>
              <a:t>infrasruktur</a:t>
            </a:r>
            <a:r>
              <a:rPr lang="en-US" dirty="0" smtClean="0"/>
              <a:t>.</a:t>
            </a:r>
            <a:endParaRPr lang="id-ID" dirty="0"/>
          </a:p>
          <a:p>
            <a:pPr marL="114300" indent="0" eaLnBrk="1" hangingPunct="1">
              <a:buNone/>
              <a:defRPr/>
            </a:pPr>
            <a:r>
              <a:rPr lang="en-US" b="1" dirty="0" smtClean="0"/>
              <a:t>7.   </a:t>
            </a:r>
            <a:r>
              <a:rPr lang="en-US" b="1" dirty="0" err="1" smtClean="0"/>
              <a:t>Pengembangan</a:t>
            </a:r>
            <a:r>
              <a:rPr lang="en-US" b="1" dirty="0" smtClean="0"/>
              <a:t> </a:t>
            </a:r>
            <a:r>
              <a:rPr lang="en-US" b="1" dirty="0" err="1" smtClean="0"/>
              <a:t>budaya</a:t>
            </a:r>
            <a:r>
              <a:rPr lang="en-US" b="1" dirty="0" smtClean="0"/>
              <a:t> </a:t>
            </a:r>
            <a:r>
              <a:rPr lang="en-US" b="1" dirty="0" err="1" smtClean="0"/>
              <a:t>lokal</a:t>
            </a:r>
            <a:r>
              <a:rPr lang="en-US" b="1" dirty="0" smtClean="0"/>
              <a:t> </a:t>
            </a:r>
            <a:r>
              <a:rPr lang="en-US" b="1" dirty="0" err="1" smtClean="0"/>
              <a:t>dan</a:t>
            </a:r>
            <a:r>
              <a:rPr lang="en-US" b="1" dirty="0" smtClean="0"/>
              <a:t> </a:t>
            </a:r>
            <a:r>
              <a:rPr lang="en-US" b="1" dirty="0" err="1" smtClean="0"/>
              <a:t>menjadi</a:t>
            </a:r>
            <a:r>
              <a:rPr lang="en-US" b="1" dirty="0" smtClean="0"/>
              <a:t> </a:t>
            </a:r>
            <a:r>
              <a:rPr lang="en-US" b="1" dirty="0" err="1" smtClean="0"/>
              <a:t>destinasi</a:t>
            </a:r>
            <a:r>
              <a:rPr lang="en-US" b="1" dirty="0" smtClean="0"/>
              <a:t> </a:t>
            </a:r>
            <a:r>
              <a:rPr lang="en-US" b="1" dirty="0" err="1" smtClean="0"/>
              <a:t>wisata</a:t>
            </a:r>
            <a:r>
              <a:rPr lang="en-US" b="1" dirty="0" smtClean="0"/>
              <a:t> </a:t>
            </a:r>
            <a:r>
              <a:rPr lang="en-US" b="1" dirty="0" err="1" smtClean="0"/>
              <a:t>dunia</a:t>
            </a:r>
            <a:r>
              <a:rPr lang="en-US" b="1" dirty="0" smtClean="0"/>
              <a:t> (</a:t>
            </a:r>
            <a:r>
              <a:rPr lang="en-US" b="1" dirty="0" err="1" smtClean="0"/>
              <a:t>berbasis</a:t>
            </a:r>
            <a:r>
              <a:rPr lang="en-US" b="1" dirty="0" smtClean="0"/>
              <a:t> </a:t>
            </a:r>
            <a:r>
              <a:rPr lang="en-US" b="1" dirty="0" err="1" smtClean="0"/>
              <a:t>Iptek</a:t>
            </a:r>
            <a:r>
              <a:rPr lang="en-US" b="1" dirty="0" smtClean="0"/>
              <a:t>):</a:t>
            </a:r>
            <a:endParaRPr lang="id-ID" dirty="0"/>
          </a:p>
          <a:p>
            <a:pPr lvl="1" eaLnBrk="1" hangingPunct="1">
              <a:defRPr/>
            </a:pPr>
            <a:r>
              <a:rPr lang="en-US" dirty="0" err="1" smtClean="0"/>
              <a:t>Destinasi</a:t>
            </a:r>
            <a:r>
              <a:rPr lang="en-US" dirty="0" smtClean="0"/>
              <a:t> </a:t>
            </a:r>
            <a:r>
              <a:rPr lang="en-US" dirty="0" err="1" smtClean="0"/>
              <a:t>wisata</a:t>
            </a:r>
            <a:r>
              <a:rPr lang="en-US" dirty="0" smtClean="0"/>
              <a:t> </a:t>
            </a:r>
            <a:r>
              <a:rPr lang="en-US" dirty="0" err="1" smtClean="0"/>
              <a:t>berbasis</a:t>
            </a:r>
            <a:r>
              <a:rPr lang="en-US" dirty="0" smtClean="0"/>
              <a:t> </a:t>
            </a:r>
            <a:r>
              <a:rPr lang="en-US" dirty="0" err="1" smtClean="0"/>
              <a:t>Iptek</a:t>
            </a:r>
            <a:r>
              <a:rPr lang="en-US" dirty="0" smtClean="0"/>
              <a:t>, </a:t>
            </a:r>
            <a:r>
              <a:rPr lang="en-US" dirty="0" err="1" smtClean="0"/>
              <a:t>budaya</a:t>
            </a:r>
            <a:r>
              <a:rPr lang="en-US" dirty="0" smtClean="0"/>
              <a:t>, </a:t>
            </a:r>
            <a:r>
              <a:rPr lang="en-US" dirty="0" err="1" smtClean="0"/>
              <a:t>religi</a:t>
            </a:r>
            <a:r>
              <a:rPr lang="en-US" dirty="0" smtClean="0"/>
              <a:t>.</a:t>
            </a:r>
          </a:p>
          <a:p>
            <a:pPr lvl="1" eaLnBrk="1" hangingPunct="1">
              <a:defRPr/>
            </a:pPr>
            <a:r>
              <a:rPr lang="en-US" dirty="0" err="1" smtClean="0"/>
              <a:t>Ekowisata</a:t>
            </a:r>
            <a:r>
              <a:rPr lang="en-US" dirty="0" smtClean="0"/>
              <a:t> mangrove</a:t>
            </a:r>
          </a:p>
          <a:p>
            <a:pPr lvl="1" eaLnBrk="1" hangingPunct="1">
              <a:defRPr/>
            </a:pPr>
            <a:r>
              <a:rPr lang="en-US" dirty="0" err="1" smtClean="0"/>
              <a:t>Strategi</a:t>
            </a:r>
            <a:r>
              <a:rPr lang="en-US" dirty="0" smtClean="0"/>
              <a:t> </a:t>
            </a:r>
            <a:r>
              <a:rPr lang="en-US" dirty="0" err="1" smtClean="0"/>
              <a:t>menghidupkan</a:t>
            </a:r>
            <a:r>
              <a:rPr lang="en-US" dirty="0" smtClean="0"/>
              <a:t> </a:t>
            </a:r>
            <a:r>
              <a:rPr lang="en-US" dirty="0" err="1" smtClean="0"/>
              <a:t>kembali</a:t>
            </a:r>
            <a:r>
              <a:rPr lang="en-US" dirty="0" smtClean="0"/>
              <a:t> </a:t>
            </a:r>
            <a:r>
              <a:rPr lang="en-US" dirty="0" err="1" smtClean="0"/>
              <a:t>budaya</a:t>
            </a:r>
            <a:r>
              <a:rPr lang="en-US" dirty="0" smtClean="0"/>
              <a:t> </a:t>
            </a:r>
            <a:r>
              <a:rPr lang="en-US" dirty="0" err="1" smtClean="0"/>
              <a:t>lokal</a:t>
            </a:r>
            <a:r>
              <a:rPr lang="en-US" dirty="0" smtClean="0"/>
              <a:t> yang </a:t>
            </a:r>
            <a:r>
              <a:rPr lang="en-US" dirty="0" err="1" smtClean="0"/>
              <a:t>baik</a:t>
            </a:r>
            <a:endParaRPr lang="id-ID" dirty="0"/>
          </a:p>
          <a:p>
            <a:pPr eaLnBrk="1" hangingPunct="1">
              <a:defRPr/>
            </a:pPr>
            <a:endParaRPr lang="id-ID" dirty="0"/>
          </a:p>
        </p:txBody>
      </p:sp>
    </p:spTree>
    <p:extLst>
      <p:ext uri="{BB962C8B-B14F-4D97-AF65-F5344CB8AC3E}">
        <p14:creationId xmlns:p14="http://schemas.microsoft.com/office/powerpoint/2010/main" val="283223086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3060142"/>
              </p:ext>
            </p:extLst>
          </p:nvPr>
        </p:nvGraphicFramePr>
        <p:xfrm>
          <a:off x="214313" y="1114425"/>
          <a:ext cx="8064499" cy="5232264"/>
        </p:xfrm>
        <a:graphic>
          <a:graphicData uri="http://schemas.openxmlformats.org/drawingml/2006/table">
            <a:tbl>
              <a:tblPr firstRow="1" bandRow="1">
                <a:tableStyleId>{5C22544A-7EE6-4342-B048-85BDC9FD1C3A}</a:tableStyleId>
              </a:tblPr>
              <a:tblGrid>
                <a:gridCol w="571473"/>
                <a:gridCol w="3903023"/>
                <a:gridCol w="3590003"/>
              </a:tblGrid>
              <a:tr h="335258">
                <a:tc>
                  <a:txBody>
                    <a:bodyPr/>
                    <a:lstStyle/>
                    <a:p>
                      <a:pPr algn="ctr"/>
                      <a:r>
                        <a:rPr lang="en-AU" sz="1200" dirty="0" smtClean="0"/>
                        <a:t>KODE</a:t>
                      </a:r>
                      <a:endParaRPr lang="id-ID" sz="1200" dirty="0"/>
                    </a:p>
                  </a:txBody>
                  <a:tcPr marL="91436" marR="91436" marT="45717" marB="45717"/>
                </a:tc>
                <a:tc>
                  <a:txBody>
                    <a:bodyPr/>
                    <a:lstStyle/>
                    <a:p>
                      <a:pPr algn="ctr"/>
                      <a:r>
                        <a:rPr lang="en-US" sz="1200" dirty="0" smtClean="0"/>
                        <a:t>PRIORITAS</a:t>
                      </a:r>
                      <a:r>
                        <a:rPr lang="en-US" sz="1200" baseline="0" dirty="0" smtClean="0"/>
                        <a:t> TEMATIK SEKTORAL</a:t>
                      </a:r>
                      <a:endParaRPr lang="id-ID" sz="1200" dirty="0"/>
                    </a:p>
                  </a:txBody>
                  <a:tcPr marL="91436" marR="91436" marT="45717" marB="45717"/>
                </a:tc>
                <a:tc>
                  <a:txBody>
                    <a:bodyPr/>
                    <a:lstStyle/>
                    <a:p>
                      <a:pPr algn="ctr"/>
                      <a:r>
                        <a:rPr lang="en-US" sz="1200" dirty="0" smtClean="0"/>
                        <a:t>TEMA</a:t>
                      </a:r>
                      <a:r>
                        <a:rPr lang="en-US" sz="1200" baseline="0" dirty="0" smtClean="0"/>
                        <a:t> PENELITIAN</a:t>
                      </a:r>
                      <a:endParaRPr lang="id-ID" sz="1200" dirty="0"/>
                    </a:p>
                  </a:txBody>
                  <a:tcPr marL="91436" marR="91436" marT="45717" marB="45717"/>
                </a:tc>
              </a:tr>
              <a:tr h="2123333">
                <a:tc>
                  <a:txBody>
                    <a:bodyPr/>
                    <a:lstStyle/>
                    <a:p>
                      <a:pPr marL="0" lvl="1" indent="0" algn="ctr">
                        <a:buFont typeface="Arial" pitchFamily="34" charset="0"/>
                        <a:buNone/>
                      </a:pPr>
                      <a:r>
                        <a:rPr lang="en-AU" sz="1400" b="1" dirty="0" smtClean="0"/>
                        <a:t>CG 1</a:t>
                      </a:r>
                      <a:endParaRPr lang="id-ID" sz="1400" b="1" dirty="0" smtClean="0"/>
                    </a:p>
                  </a:txBody>
                  <a:tcPr marL="91436" marR="91436" marT="45717" marB="45717"/>
                </a:tc>
                <a:tc>
                  <a:txBody>
                    <a:bodyPr/>
                    <a:lstStyle/>
                    <a:p>
                      <a:pPr marL="342900" marR="0" lvl="0" indent="-342900">
                        <a:spcBef>
                          <a:spcPts val="0"/>
                        </a:spcBef>
                        <a:spcAft>
                          <a:spcPts val="0"/>
                        </a:spcAft>
                        <a:buFont typeface="+mj-lt"/>
                        <a:buAutoNum type="arabicPeriod"/>
                      </a:pPr>
                      <a:r>
                        <a:rPr lang="en-US" sz="1600" dirty="0" err="1" smtClean="0">
                          <a:effectLst/>
                          <a:latin typeface="Times New Roman"/>
                          <a:ea typeface="Times New Roman"/>
                        </a:rPr>
                        <a:t>Peningkatan</a:t>
                      </a:r>
                      <a:r>
                        <a:rPr lang="en-US" sz="1600" dirty="0" smtClean="0">
                          <a:effectLst/>
                          <a:latin typeface="Times New Roman"/>
                          <a:ea typeface="Times New Roman"/>
                        </a:rPr>
                        <a:t> </a:t>
                      </a:r>
                      <a:r>
                        <a:rPr lang="en-US" sz="1600" dirty="0" err="1" smtClean="0">
                          <a:effectLst/>
                          <a:latin typeface="Times New Roman"/>
                          <a:ea typeface="Times New Roman"/>
                        </a:rPr>
                        <a:t>pelayanan</a:t>
                      </a:r>
                      <a:r>
                        <a:rPr lang="en-US" sz="1600" dirty="0" smtClean="0">
                          <a:effectLst/>
                          <a:latin typeface="Times New Roman"/>
                          <a:ea typeface="Times New Roman"/>
                        </a:rPr>
                        <a:t> </a:t>
                      </a:r>
                      <a:r>
                        <a:rPr lang="en-US" sz="1600" dirty="0" err="1" smtClean="0">
                          <a:effectLst/>
                          <a:latin typeface="Times New Roman"/>
                          <a:ea typeface="Times New Roman"/>
                        </a:rPr>
                        <a:t>pendidikan</a:t>
                      </a:r>
                      <a:r>
                        <a:rPr lang="en-US" sz="1600" dirty="0" smtClean="0">
                          <a:effectLst/>
                          <a:latin typeface="Times New Roman"/>
                          <a:ea typeface="Times New Roman"/>
                        </a:rPr>
                        <a:t> non formal plus </a:t>
                      </a:r>
                      <a:r>
                        <a:rPr lang="en-US" sz="1600" dirty="0" err="1" smtClean="0">
                          <a:effectLst/>
                          <a:latin typeface="Times New Roman"/>
                          <a:ea typeface="Times New Roman"/>
                        </a:rPr>
                        <a:t>kewirausahaan</a:t>
                      </a:r>
                      <a:r>
                        <a:rPr lang="en-US" sz="1600" dirty="0" smtClean="0">
                          <a:effectLst/>
                          <a:latin typeface="Times New Roman"/>
                          <a:ea typeface="Times New Roman"/>
                        </a:rPr>
                        <a:t> </a:t>
                      </a:r>
                      <a:r>
                        <a:rPr lang="en-US" sz="1600" dirty="0" err="1" smtClean="0">
                          <a:effectLst/>
                          <a:latin typeface="Times New Roman"/>
                          <a:ea typeface="Times New Roman"/>
                        </a:rPr>
                        <a:t>dengan</a:t>
                      </a:r>
                      <a:r>
                        <a:rPr lang="en-US" sz="1600" dirty="0" smtClean="0">
                          <a:effectLst/>
                          <a:latin typeface="Times New Roman"/>
                          <a:ea typeface="Times New Roman"/>
                        </a:rPr>
                        <a:t> </a:t>
                      </a:r>
                      <a:r>
                        <a:rPr lang="en-US" sz="1600" dirty="0" err="1" smtClean="0">
                          <a:effectLst/>
                          <a:latin typeface="Times New Roman"/>
                          <a:ea typeface="Times New Roman"/>
                        </a:rPr>
                        <a:t>sasaran</a:t>
                      </a:r>
                      <a:r>
                        <a:rPr lang="en-US" sz="1600" dirty="0" smtClean="0">
                          <a:effectLst/>
                          <a:latin typeface="Times New Roman"/>
                          <a:ea typeface="Times New Roman"/>
                        </a:rPr>
                        <a:t> </a:t>
                      </a:r>
                      <a:r>
                        <a:rPr lang="en-US" sz="1600" dirty="0" err="1" smtClean="0">
                          <a:effectLst/>
                          <a:latin typeface="Times New Roman"/>
                          <a:ea typeface="Times New Roman"/>
                        </a:rPr>
                        <a:t>usia</a:t>
                      </a:r>
                      <a:r>
                        <a:rPr lang="en-US" sz="1600" dirty="0" smtClean="0">
                          <a:effectLst/>
                          <a:latin typeface="Times New Roman"/>
                          <a:ea typeface="Times New Roman"/>
                        </a:rPr>
                        <a:t> 15 </a:t>
                      </a:r>
                      <a:r>
                        <a:rPr lang="en-US" sz="1600" dirty="0" err="1" smtClean="0">
                          <a:effectLst/>
                          <a:latin typeface="Times New Roman"/>
                          <a:ea typeface="Times New Roman"/>
                        </a:rPr>
                        <a:t>tahun</a:t>
                      </a:r>
                      <a:r>
                        <a:rPr lang="en-US" sz="1600" dirty="0" smtClean="0">
                          <a:effectLst/>
                          <a:latin typeface="Times New Roman"/>
                          <a:ea typeface="Times New Roman"/>
                        </a:rPr>
                        <a:t> </a:t>
                      </a:r>
                      <a:r>
                        <a:rPr lang="en-US" sz="1600" dirty="0" err="1" smtClean="0">
                          <a:effectLst/>
                          <a:latin typeface="Times New Roman"/>
                          <a:ea typeface="Times New Roman"/>
                        </a:rPr>
                        <a:t>keatas</a:t>
                      </a:r>
                      <a:endParaRPr lang="en-US" sz="16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Pendidikan</a:t>
                      </a:r>
                      <a:r>
                        <a:rPr lang="en-US" sz="1600" dirty="0" smtClean="0">
                          <a:effectLst/>
                          <a:latin typeface="Times New Roman"/>
                          <a:ea typeface="Times New Roman"/>
                        </a:rPr>
                        <a:t> </a:t>
                      </a:r>
                      <a:r>
                        <a:rPr lang="en-US" sz="1600" dirty="0" err="1" smtClean="0">
                          <a:effectLst/>
                          <a:latin typeface="Times New Roman"/>
                          <a:ea typeface="Times New Roman"/>
                        </a:rPr>
                        <a:t>berkebutuhan</a:t>
                      </a:r>
                      <a:r>
                        <a:rPr lang="en-US" sz="1600" dirty="0" smtClean="0">
                          <a:effectLst/>
                          <a:latin typeface="Times New Roman"/>
                          <a:ea typeface="Times New Roman"/>
                        </a:rPr>
                        <a:t> </a:t>
                      </a:r>
                      <a:r>
                        <a:rPr lang="en-US" sz="1600" dirty="0" err="1" smtClean="0">
                          <a:effectLst/>
                          <a:latin typeface="Times New Roman"/>
                          <a:ea typeface="Times New Roman"/>
                        </a:rPr>
                        <a:t>khusus</a:t>
                      </a:r>
                      <a:endParaRPr lang="en-US" sz="1600" dirty="0" smtClean="0">
                        <a:effectLst/>
                        <a:latin typeface="Times New Roman"/>
                        <a:ea typeface="Times New Roman"/>
                      </a:endParaRPr>
                    </a:p>
                    <a:p>
                      <a:pPr marL="0" lvl="1" indent="0">
                        <a:buFont typeface="Arial" pitchFamily="34" charset="0"/>
                        <a:buNone/>
                      </a:pPr>
                      <a:endParaRPr lang="id-ID" sz="1200" dirty="0" smtClean="0"/>
                    </a:p>
                  </a:txBody>
                  <a:tcPr marL="91436" marR="91436" marT="45717" marB="45717"/>
                </a:tc>
                <a:tc>
                  <a:txBody>
                    <a:bodyPr/>
                    <a:lstStyle/>
                    <a:p>
                      <a:pPr marL="342900" marR="0" lvl="0" indent="-342900">
                        <a:spcBef>
                          <a:spcPts val="0"/>
                        </a:spcBef>
                        <a:spcAft>
                          <a:spcPts val="0"/>
                        </a:spcAft>
                        <a:buFont typeface="+mj-lt"/>
                        <a:buAutoNum type="arabicPeriod"/>
                      </a:pPr>
                      <a:r>
                        <a:rPr lang="en-US" sz="1600" dirty="0" err="1" smtClean="0">
                          <a:effectLst/>
                          <a:latin typeface="Times New Roman"/>
                          <a:ea typeface="Times New Roman"/>
                        </a:rPr>
                        <a:t>Mengembangkan</a:t>
                      </a:r>
                      <a:r>
                        <a:rPr lang="en-US" sz="1600" dirty="0" smtClean="0">
                          <a:effectLst/>
                          <a:latin typeface="Times New Roman"/>
                          <a:ea typeface="Times New Roman"/>
                        </a:rPr>
                        <a:t> </a:t>
                      </a:r>
                      <a:r>
                        <a:rPr lang="en-US" sz="1600" dirty="0" err="1" smtClean="0">
                          <a:effectLst/>
                          <a:latin typeface="Times New Roman"/>
                          <a:ea typeface="Times New Roman"/>
                        </a:rPr>
                        <a:t>pendidikan</a:t>
                      </a:r>
                      <a:r>
                        <a:rPr lang="en-US" sz="1600" dirty="0" smtClean="0">
                          <a:effectLst/>
                          <a:latin typeface="Times New Roman"/>
                          <a:ea typeface="Times New Roman"/>
                        </a:rPr>
                        <a:t> non formal </a:t>
                      </a:r>
                      <a:r>
                        <a:rPr lang="en-US" sz="1600" dirty="0" err="1" smtClean="0">
                          <a:effectLst/>
                          <a:latin typeface="Times New Roman"/>
                          <a:ea typeface="Times New Roman"/>
                        </a:rPr>
                        <a:t>dengan</a:t>
                      </a:r>
                      <a:r>
                        <a:rPr lang="en-US" sz="1600" dirty="0" smtClean="0">
                          <a:effectLst/>
                          <a:latin typeface="Times New Roman"/>
                          <a:ea typeface="Times New Roman"/>
                        </a:rPr>
                        <a:t> </a:t>
                      </a:r>
                      <a:r>
                        <a:rPr lang="en-US" sz="1600" dirty="0" err="1" smtClean="0">
                          <a:effectLst/>
                          <a:latin typeface="Times New Roman"/>
                          <a:ea typeface="Times New Roman"/>
                        </a:rPr>
                        <a:t>tidak</a:t>
                      </a:r>
                      <a:r>
                        <a:rPr lang="en-US" sz="1600" dirty="0" smtClean="0">
                          <a:effectLst/>
                          <a:latin typeface="Times New Roman"/>
                          <a:ea typeface="Times New Roman"/>
                        </a:rPr>
                        <a:t> </a:t>
                      </a:r>
                      <a:r>
                        <a:rPr lang="en-US" sz="1600" dirty="0" err="1" smtClean="0">
                          <a:effectLst/>
                          <a:latin typeface="Times New Roman"/>
                          <a:ea typeface="Times New Roman"/>
                        </a:rPr>
                        <a:t>berbatas</a:t>
                      </a:r>
                      <a:r>
                        <a:rPr lang="en-US" sz="1600" dirty="0" smtClean="0">
                          <a:effectLst/>
                          <a:latin typeface="Times New Roman"/>
                          <a:ea typeface="Times New Roman"/>
                        </a:rPr>
                        <a:t> </a:t>
                      </a:r>
                      <a:r>
                        <a:rPr lang="en-US" sz="1600" dirty="0" err="1" smtClean="0">
                          <a:effectLst/>
                          <a:latin typeface="Times New Roman"/>
                          <a:ea typeface="Times New Roman"/>
                        </a:rPr>
                        <a:t>waktu</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tempat</a:t>
                      </a:r>
                      <a:r>
                        <a:rPr lang="en-US" sz="1600" dirty="0" smtClean="0">
                          <a:effectLst/>
                          <a:latin typeface="Times New Roman"/>
                          <a:ea typeface="Times New Roman"/>
                        </a:rPr>
                        <a:t> </a:t>
                      </a: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Mengembangkan</a:t>
                      </a:r>
                      <a:r>
                        <a:rPr lang="en-US" sz="1600" dirty="0" smtClean="0">
                          <a:effectLst/>
                          <a:latin typeface="Times New Roman"/>
                          <a:ea typeface="Times New Roman"/>
                        </a:rPr>
                        <a:t> </a:t>
                      </a:r>
                      <a:r>
                        <a:rPr lang="en-US" sz="1600" dirty="0" err="1" smtClean="0">
                          <a:effectLst/>
                          <a:latin typeface="Times New Roman"/>
                          <a:ea typeface="Times New Roman"/>
                        </a:rPr>
                        <a:t>sarana</a:t>
                      </a:r>
                      <a:r>
                        <a:rPr lang="en-US" sz="1600" dirty="0" smtClean="0">
                          <a:effectLst/>
                          <a:latin typeface="Times New Roman"/>
                          <a:ea typeface="Times New Roman"/>
                        </a:rPr>
                        <a:t> </a:t>
                      </a:r>
                      <a:r>
                        <a:rPr lang="en-US" sz="1600" dirty="0" err="1" smtClean="0">
                          <a:effectLst/>
                          <a:latin typeface="Times New Roman"/>
                          <a:ea typeface="Times New Roman"/>
                        </a:rPr>
                        <a:t>pendidikan</a:t>
                      </a:r>
                      <a:r>
                        <a:rPr lang="en-US" sz="1600" dirty="0" smtClean="0">
                          <a:effectLst/>
                          <a:latin typeface="Times New Roman"/>
                          <a:ea typeface="Times New Roman"/>
                        </a:rPr>
                        <a:t> </a:t>
                      </a:r>
                      <a:r>
                        <a:rPr lang="en-US" sz="1600" dirty="0" err="1" smtClean="0">
                          <a:effectLst/>
                          <a:latin typeface="Times New Roman"/>
                          <a:ea typeface="Times New Roman"/>
                        </a:rPr>
                        <a:t>untuk</a:t>
                      </a:r>
                      <a:r>
                        <a:rPr lang="en-US" sz="1600" dirty="0" smtClean="0">
                          <a:effectLst/>
                          <a:latin typeface="Times New Roman"/>
                          <a:ea typeface="Times New Roman"/>
                        </a:rPr>
                        <a:t> yang </a:t>
                      </a:r>
                      <a:r>
                        <a:rPr lang="en-US" sz="1600" dirty="0" err="1" smtClean="0">
                          <a:effectLst/>
                          <a:latin typeface="Times New Roman"/>
                          <a:ea typeface="Times New Roman"/>
                        </a:rPr>
                        <a:t>berkebutuhan</a:t>
                      </a:r>
                      <a:r>
                        <a:rPr lang="en-US" sz="1600" dirty="0" smtClean="0">
                          <a:effectLst/>
                          <a:latin typeface="Times New Roman"/>
                          <a:ea typeface="Times New Roman"/>
                        </a:rPr>
                        <a:t> </a:t>
                      </a:r>
                      <a:r>
                        <a:rPr lang="en-US" sz="1600" dirty="0" err="1" smtClean="0">
                          <a:effectLst/>
                          <a:latin typeface="Times New Roman"/>
                          <a:ea typeface="Times New Roman"/>
                        </a:rPr>
                        <a:t>khusus</a:t>
                      </a:r>
                      <a:endParaRPr lang="en-US" sz="16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Mengembangkan</a:t>
                      </a:r>
                      <a:r>
                        <a:rPr lang="en-US" sz="1600" dirty="0" smtClean="0">
                          <a:effectLst/>
                          <a:latin typeface="Times New Roman"/>
                          <a:ea typeface="Times New Roman"/>
                        </a:rPr>
                        <a:t>  </a:t>
                      </a:r>
                      <a:r>
                        <a:rPr lang="en-US" sz="1600" dirty="0" err="1" smtClean="0">
                          <a:effectLst/>
                          <a:latin typeface="Times New Roman"/>
                          <a:ea typeface="Times New Roman"/>
                        </a:rPr>
                        <a:t>kurikulum</a:t>
                      </a:r>
                      <a:r>
                        <a:rPr lang="en-US" sz="1600" dirty="0" smtClean="0">
                          <a:effectLst/>
                          <a:latin typeface="Times New Roman"/>
                          <a:ea typeface="Times New Roman"/>
                        </a:rPr>
                        <a:t> </a:t>
                      </a:r>
                      <a:r>
                        <a:rPr lang="en-US" sz="1600" dirty="0" err="1" smtClean="0">
                          <a:effectLst/>
                          <a:latin typeface="Times New Roman"/>
                          <a:ea typeface="Times New Roman"/>
                        </a:rPr>
                        <a:t>pendidikan</a:t>
                      </a:r>
                      <a:r>
                        <a:rPr lang="en-US" sz="1600" dirty="0" smtClean="0">
                          <a:effectLst/>
                          <a:latin typeface="Times New Roman"/>
                          <a:ea typeface="Times New Roman"/>
                        </a:rPr>
                        <a:t> </a:t>
                      </a:r>
                      <a:r>
                        <a:rPr lang="en-US" sz="1600" dirty="0" err="1" smtClean="0">
                          <a:effectLst/>
                          <a:latin typeface="Times New Roman"/>
                          <a:ea typeface="Times New Roman"/>
                        </a:rPr>
                        <a:t>untuk</a:t>
                      </a:r>
                      <a:r>
                        <a:rPr lang="en-US" sz="1600" dirty="0" smtClean="0">
                          <a:effectLst/>
                          <a:latin typeface="Times New Roman"/>
                          <a:ea typeface="Times New Roman"/>
                        </a:rPr>
                        <a:t> yang </a:t>
                      </a:r>
                      <a:r>
                        <a:rPr lang="en-US" sz="1600" dirty="0" err="1" smtClean="0">
                          <a:effectLst/>
                          <a:latin typeface="Times New Roman"/>
                          <a:ea typeface="Times New Roman"/>
                        </a:rPr>
                        <a:t>berkubutuhan</a:t>
                      </a:r>
                      <a:r>
                        <a:rPr lang="en-US" sz="1600" dirty="0" smtClean="0">
                          <a:effectLst/>
                          <a:latin typeface="Times New Roman"/>
                          <a:ea typeface="Times New Roman"/>
                        </a:rPr>
                        <a:t> </a:t>
                      </a:r>
                      <a:r>
                        <a:rPr lang="en-US" sz="1600" dirty="0" err="1" smtClean="0">
                          <a:effectLst/>
                          <a:latin typeface="Times New Roman"/>
                          <a:ea typeface="Times New Roman"/>
                        </a:rPr>
                        <a:t>khusus</a:t>
                      </a:r>
                      <a:r>
                        <a:rPr lang="en-US" sz="1600" dirty="0" smtClean="0">
                          <a:effectLst/>
                          <a:latin typeface="Times New Roman"/>
                          <a:ea typeface="Times New Roman"/>
                        </a:rPr>
                        <a:t>.</a:t>
                      </a:r>
                    </a:p>
                  </a:txBody>
                  <a:tcPr marL="91436" marR="91436" marT="45717" marB="45717"/>
                </a:tc>
              </a:tr>
              <a:tr h="1798204">
                <a:tc>
                  <a:txBody>
                    <a:bodyPr/>
                    <a:lstStyle/>
                    <a:p>
                      <a:pPr marL="179388" marR="0" lvl="1" indent="-179388" algn="l" defTabSz="914400" rtl="0" eaLnBrk="1" fontAlgn="auto" latinLnBrk="0" hangingPunct="1">
                        <a:lnSpc>
                          <a:spcPct val="100000"/>
                        </a:lnSpc>
                        <a:spcBef>
                          <a:spcPts val="0"/>
                        </a:spcBef>
                        <a:spcAft>
                          <a:spcPts val="0"/>
                        </a:spcAft>
                        <a:buClrTx/>
                        <a:buSzTx/>
                        <a:buFont typeface="Arial" pitchFamily="34" charset="0"/>
                        <a:buNone/>
                        <a:tabLst/>
                        <a:defRPr/>
                      </a:pPr>
                      <a:r>
                        <a:rPr lang="en-AU" sz="1400" b="1" dirty="0" smtClean="0"/>
                        <a:t>CG 2</a:t>
                      </a:r>
                      <a:endParaRPr lang="id-ID" sz="1400" b="1" dirty="0" smtClean="0"/>
                    </a:p>
                    <a:p>
                      <a:pPr marL="179388" marR="0" lvl="1" indent="-179388" algn="l" defTabSz="914400" rtl="0" eaLnBrk="1" fontAlgn="auto" latinLnBrk="0" hangingPunct="1">
                        <a:lnSpc>
                          <a:spcPct val="100000"/>
                        </a:lnSpc>
                        <a:spcBef>
                          <a:spcPts val="0"/>
                        </a:spcBef>
                        <a:spcAft>
                          <a:spcPts val="0"/>
                        </a:spcAft>
                        <a:buClrTx/>
                        <a:buSzTx/>
                        <a:buFont typeface="Arial" pitchFamily="34" charset="0"/>
                        <a:buChar char="•"/>
                        <a:tabLst/>
                        <a:defRPr/>
                      </a:pPr>
                      <a:endParaRPr lang="id-ID" sz="1400" dirty="0" smtClean="0"/>
                    </a:p>
                  </a:txBody>
                  <a:tcPr marL="91436" marR="91436" marT="45717" marB="45717"/>
                </a:tc>
                <a:tc>
                  <a:txBody>
                    <a:bodyPr/>
                    <a:lstStyle/>
                    <a:p>
                      <a:pPr marL="179388" marR="0" lvl="1"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effectLst/>
                          <a:latin typeface="Times New Roman"/>
                          <a:ea typeface="Times New Roman"/>
                        </a:rPr>
                        <a:t>Pemberantasan</a:t>
                      </a:r>
                      <a:r>
                        <a:rPr lang="en-US" sz="1600" dirty="0" smtClean="0">
                          <a:effectLst/>
                          <a:latin typeface="Times New Roman"/>
                          <a:ea typeface="Times New Roman"/>
                        </a:rPr>
                        <a:t> </a:t>
                      </a:r>
                      <a:r>
                        <a:rPr lang="en-US" sz="1600" dirty="0" err="1" smtClean="0">
                          <a:effectLst/>
                          <a:latin typeface="Times New Roman"/>
                          <a:ea typeface="Times New Roman"/>
                        </a:rPr>
                        <a:t>penyakit</a:t>
                      </a:r>
                      <a:r>
                        <a:rPr lang="en-US" sz="1600" dirty="0" smtClean="0">
                          <a:effectLst/>
                          <a:latin typeface="Times New Roman"/>
                          <a:ea typeface="Times New Roman"/>
                        </a:rPr>
                        <a:t> </a:t>
                      </a:r>
                      <a:r>
                        <a:rPr lang="en-US" sz="1600" dirty="0" err="1" smtClean="0">
                          <a:effectLst/>
                          <a:latin typeface="Times New Roman"/>
                          <a:ea typeface="Times New Roman"/>
                        </a:rPr>
                        <a:t>menular</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penyakit</a:t>
                      </a:r>
                      <a:r>
                        <a:rPr lang="en-US" sz="1600" dirty="0" smtClean="0">
                          <a:effectLst/>
                          <a:latin typeface="Times New Roman"/>
                          <a:ea typeface="Times New Roman"/>
                        </a:rPr>
                        <a:t> </a:t>
                      </a:r>
                      <a:r>
                        <a:rPr lang="en-US" sz="1600" dirty="0" err="1" smtClean="0">
                          <a:effectLst/>
                          <a:latin typeface="Times New Roman"/>
                          <a:ea typeface="Times New Roman"/>
                        </a:rPr>
                        <a:t>tidak</a:t>
                      </a:r>
                      <a:r>
                        <a:rPr lang="en-US" sz="1600" dirty="0" smtClean="0">
                          <a:effectLst/>
                          <a:latin typeface="Times New Roman"/>
                          <a:ea typeface="Times New Roman"/>
                        </a:rPr>
                        <a:t> </a:t>
                      </a:r>
                      <a:r>
                        <a:rPr lang="en-US" sz="1600" dirty="0" err="1" smtClean="0">
                          <a:effectLst/>
                          <a:latin typeface="Times New Roman"/>
                          <a:ea typeface="Times New Roman"/>
                        </a:rPr>
                        <a:t>menular</a:t>
                      </a:r>
                      <a:r>
                        <a:rPr lang="en-US" sz="1600" dirty="0" smtClean="0">
                          <a:effectLst/>
                          <a:latin typeface="Times New Roman"/>
                          <a:ea typeface="Times New Roman"/>
                        </a:rPr>
                        <a:t> </a:t>
                      </a:r>
                      <a:r>
                        <a:rPr lang="en-US" sz="1600" dirty="0" err="1" smtClean="0">
                          <a:effectLst/>
                          <a:latin typeface="Times New Roman"/>
                          <a:ea typeface="Times New Roman"/>
                        </a:rPr>
                        <a:t>serta</a:t>
                      </a:r>
                      <a:r>
                        <a:rPr lang="en-US" sz="1600" dirty="0" smtClean="0">
                          <a:effectLst/>
                          <a:latin typeface="Times New Roman"/>
                          <a:ea typeface="Times New Roman"/>
                        </a:rPr>
                        <a:t> </a:t>
                      </a:r>
                      <a:r>
                        <a:rPr lang="en-US" sz="1600" dirty="0" err="1" smtClean="0">
                          <a:effectLst/>
                          <a:latin typeface="Times New Roman"/>
                          <a:ea typeface="Times New Roman"/>
                        </a:rPr>
                        <a:t>peningkatan</a:t>
                      </a:r>
                      <a:r>
                        <a:rPr lang="en-US" sz="1600" dirty="0" smtClean="0">
                          <a:effectLst/>
                          <a:latin typeface="Times New Roman"/>
                          <a:ea typeface="Times New Roman"/>
                        </a:rPr>
                        <a:t> </a:t>
                      </a:r>
                      <a:r>
                        <a:rPr lang="en-US" sz="1600" dirty="0" err="1" smtClean="0">
                          <a:effectLst/>
                          <a:latin typeface="Times New Roman"/>
                          <a:ea typeface="Times New Roman"/>
                        </a:rPr>
                        <a:t>perilaku</a:t>
                      </a:r>
                      <a:r>
                        <a:rPr lang="en-US" sz="1600" dirty="0" smtClean="0">
                          <a:effectLst/>
                          <a:latin typeface="Times New Roman"/>
                          <a:ea typeface="Times New Roman"/>
                        </a:rPr>
                        <a:t> </a:t>
                      </a:r>
                      <a:r>
                        <a:rPr lang="en-US" sz="1600" dirty="0" err="1" smtClean="0">
                          <a:effectLst/>
                          <a:latin typeface="Times New Roman"/>
                          <a:ea typeface="Times New Roman"/>
                        </a:rPr>
                        <a:t>hidup</a:t>
                      </a:r>
                      <a:r>
                        <a:rPr lang="en-US" sz="1600" dirty="0" smtClean="0">
                          <a:effectLst/>
                          <a:latin typeface="Times New Roman"/>
                          <a:ea typeface="Times New Roman"/>
                        </a:rPr>
                        <a:t> </a:t>
                      </a:r>
                      <a:r>
                        <a:rPr lang="en-US" sz="1600" dirty="0" err="1" smtClean="0">
                          <a:effectLst/>
                          <a:latin typeface="Times New Roman"/>
                          <a:ea typeface="Times New Roman"/>
                        </a:rPr>
                        <a:t>bersih</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sehat</a:t>
                      </a:r>
                      <a:endParaRPr lang="id-ID" sz="1600" dirty="0" smtClean="0"/>
                    </a:p>
                  </a:txBody>
                  <a:tcPr marL="91436" marR="91436" marT="45717" marB="45717"/>
                </a:tc>
                <a:tc>
                  <a:txBody>
                    <a:bodyPr/>
                    <a:lstStyle/>
                    <a:p>
                      <a:pPr marL="342900" marR="0" lvl="0" indent="-342900">
                        <a:spcBef>
                          <a:spcPts val="0"/>
                        </a:spcBef>
                        <a:spcAft>
                          <a:spcPts val="0"/>
                        </a:spcAft>
                        <a:buFont typeface="+mj-lt"/>
                        <a:buAutoNum type="arabicPeriod"/>
                      </a:pPr>
                      <a:r>
                        <a:rPr lang="en-US" sz="1600" dirty="0" err="1" smtClean="0">
                          <a:effectLst/>
                          <a:latin typeface="Times New Roman"/>
                          <a:ea typeface="Times New Roman"/>
                        </a:rPr>
                        <a:t>Pendekatan</a:t>
                      </a:r>
                      <a:r>
                        <a:rPr lang="en-US" sz="1600" dirty="0" smtClean="0">
                          <a:effectLst/>
                          <a:latin typeface="Times New Roman"/>
                          <a:ea typeface="Times New Roman"/>
                        </a:rPr>
                        <a:t> </a:t>
                      </a:r>
                      <a:r>
                        <a:rPr lang="en-US" sz="1600" dirty="0" err="1" smtClean="0">
                          <a:effectLst/>
                          <a:latin typeface="Times New Roman"/>
                          <a:ea typeface="Times New Roman"/>
                        </a:rPr>
                        <a:t>sosial</a:t>
                      </a:r>
                      <a:r>
                        <a:rPr lang="en-US" sz="1600" dirty="0" smtClean="0">
                          <a:effectLst/>
                          <a:latin typeface="Times New Roman"/>
                          <a:ea typeface="Times New Roman"/>
                        </a:rPr>
                        <a:t> </a:t>
                      </a:r>
                      <a:r>
                        <a:rPr lang="en-US" sz="1600" dirty="0" err="1" smtClean="0">
                          <a:effectLst/>
                          <a:latin typeface="Times New Roman"/>
                          <a:ea typeface="Times New Roman"/>
                        </a:rPr>
                        <a:t>untuk</a:t>
                      </a:r>
                      <a:r>
                        <a:rPr lang="en-US" sz="1600" dirty="0" smtClean="0">
                          <a:effectLst/>
                          <a:latin typeface="Times New Roman"/>
                          <a:ea typeface="Times New Roman"/>
                        </a:rPr>
                        <a:t> </a:t>
                      </a:r>
                      <a:r>
                        <a:rPr lang="en-US" sz="1600" dirty="0" err="1" smtClean="0">
                          <a:effectLst/>
                          <a:latin typeface="Times New Roman"/>
                          <a:ea typeface="Times New Roman"/>
                        </a:rPr>
                        <a:t>penurunan</a:t>
                      </a:r>
                      <a:r>
                        <a:rPr lang="en-US" sz="1600" dirty="0" smtClean="0">
                          <a:effectLst/>
                          <a:latin typeface="Times New Roman"/>
                          <a:ea typeface="Times New Roman"/>
                        </a:rPr>
                        <a:t> </a:t>
                      </a:r>
                      <a:r>
                        <a:rPr lang="en-US" sz="1600" dirty="0" err="1" smtClean="0">
                          <a:effectLst/>
                          <a:latin typeface="Times New Roman"/>
                          <a:ea typeface="Times New Roman"/>
                        </a:rPr>
                        <a:t>kematian</a:t>
                      </a:r>
                      <a:r>
                        <a:rPr lang="en-US" sz="1600" dirty="0" smtClean="0">
                          <a:effectLst/>
                          <a:latin typeface="Times New Roman"/>
                          <a:ea typeface="Times New Roman"/>
                        </a:rPr>
                        <a:t> </a:t>
                      </a:r>
                      <a:r>
                        <a:rPr lang="en-US" sz="1600" dirty="0" err="1" smtClean="0">
                          <a:effectLst/>
                          <a:latin typeface="Times New Roman"/>
                          <a:ea typeface="Times New Roman"/>
                        </a:rPr>
                        <a:t>ibu</a:t>
                      </a:r>
                      <a:r>
                        <a:rPr lang="en-US" sz="1600" dirty="0" smtClean="0">
                          <a:effectLst/>
                          <a:latin typeface="Times New Roman"/>
                          <a:ea typeface="Times New Roman"/>
                        </a:rPr>
                        <a:t> </a:t>
                      </a:r>
                      <a:r>
                        <a:rPr lang="en-US" sz="1600" dirty="0" err="1" smtClean="0">
                          <a:effectLst/>
                          <a:latin typeface="Times New Roman"/>
                          <a:ea typeface="Times New Roman"/>
                        </a:rPr>
                        <a:t>melahirkan</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kematian</a:t>
                      </a:r>
                      <a:r>
                        <a:rPr lang="en-US" sz="1600" dirty="0" smtClean="0">
                          <a:effectLst/>
                          <a:latin typeface="Times New Roman"/>
                          <a:ea typeface="Times New Roman"/>
                        </a:rPr>
                        <a:t> </a:t>
                      </a:r>
                      <a:r>
                        <a:rPr lang="en-US" sz="1600" dirty="0" err="1" smtClean="0">
                          <a:effectLst/>
                          <a:latin typeface="Times New Roman"/>
                          <a:ea typeface="Times New Roman"/>
                        </a:rPr>
                        <a:t>bayi</a:t>
                      </a:r>
                      <a:endParaRPr lang="en-US" sz="16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Pendekatan</a:t>
                      </a:r>
                      <a:r>
                        <a:rPr lang="en-US" sz="1600" dirty="0" smtClean="0">
                          <a:effectLst/>
                          <a:latin typeface="Times New Roman"/>
                          <a:ea typeface="Times New Roman"/>
                        </a:rPr>
                        <a:t> </a:t>
                      </a:r>
                      <a:r>
                        <a:rPr lang="en-US" sz="1600" dirty="0" err="1" smtClean="0">
                          <a:effectLst/>
                          <a:latin typeface="Times New Roman"/>
                          <a:ea typeface="Times New Roman"/>
                        </a:rPr>
                        <a:t>teknologi</a:t>
                      </a:r>
                      <a:r>
                        <a:rPr lang="en-US" sz="1600" dirty="0" smtClean="0">
                          <a:effectLst/>
                          <a:latin typeface="Times New Roman"/>
                          <a:ea typeface="Times New Roman"/>
                        </a:rPr>
                        <a:t> </a:t>
                      </a:r>
                      <a:r>
                        <a:rPr lang="en-US" sz="1600" dirty="0" err="1" smtClean="0">
                          <a:effectLst/>
                          <a:latin typeface="Times New Roman"/>
                          <a:ea typeface="Times New Roman"/>
                        </a:rPr>
                        <a:t>untuk</a:t>
                      </a:r>
                      <a:r>
                        <a:rPr lang="en-US" sz="1600" dirty="0" smtClean="0">
                          <a:effectLst/>
                          <a:latin typeface="Times New Roman"/>
                          <a:ea typeface="Times New Roman"/>
                        </a:rPr>
                        <a:t> </a:t>
                      </a:r>
                      <a:r>
                        <a:rPr lang="en-US" sz="1600" dirty="0" err="1" smtClean="0">
                          <a:effectLst/>
                          <a:latin typeface="Times New Roman"/>
                          <a:ea typeface="Times New Roman"/>
                        </a:rPr>
                        <a:t>Penurunan</a:t>
                      </a:r>
                      <a:r>
                        <a:rPr lang="en-US" sz="1600" dirty="0" smtClean="0">
                          <a:effectLst/>
                          <a:latin typeface="Times New Roman"/>
                          <a:ea typeface="Times New Roman"/>
                        </a:rPr>
                        <a:t> </a:t>
                      </a:r>
                      <a:r>
                        <a:rPr lang="en-US" sz="1600" dirty="0" err="1" smtClean="0">
                          <a:effectLst/>
                          <a:latin typeface="Times New Roman"/>
                          <a:ea typeface="Times New Roman"/>
                        </a:rPr>
                        <a:t>kematian</a:t>
                      </a:r>
                      <a:r>
                        <a:rPr lang="en-US" sz="1600" dirty="0" smtClean="0">
                          <a:effectLst/>
                          <a:latin typeface="Times New Roman"/>
                          <a:ea typeface="Times New Roman"/>
                        </a:rPr>
                        <a:t> </a:t>
                      </a:r>
                      <a:r>
                        <a:rPr lang="en-US" sz="1600" dirty="0" err="1" smtClean="0">
                          <a:effectLst/>
                          <a:latin typeface="Times New Roman"/>
                          <a:ea typeface="Times New Roman"/>
                        </a:rPr>
                        <a:t>ibu</a:t>
                      </a:r>
                      <a:r>
                        <a:rPr lang="en-US" sz="1600" dirty="0" smtClean="0">
                          <a:effectLst/>
                          <a:latin typeface="Times New Roman"/>
                          <a:ea typeface="Times New Roman"/>
                        </a:rPr>
                        <a:t> </a:t>
                      </a:r>
                      <a:r>
                        <a:rPr lang="en-US" sz="1600" dirty="0" err="1" smtClean="0">
                          <a:effectLst/>
                          <a:latin typeface="Times New Roman"/>
                          <a:ea typeface="Times New Roman"/>
                        </a:rPr>
                        <a:t>melahirkan</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kematian</a:t>
                      </a:r>
                      <a:r>
                        <a:rPr lang="en-US" sz="1600" dirty="0" smtClean="0">
                          <a:effectLst/>
                          <a:latin typeface="Times New Roman"/>
                          <a:ea typeface="Times New Roman"/>
                        </a:rPr>
                        <a:t> </a:t>
                      </a:r>
                      <a:r>
                        <a:rPr lang="en-US" sz="1600" dirty="0" err="1" smtClean="0">
                          <a:effectLst/>
                          <a:latin typeface="Times New Roman"/>
                          <a:ea typeface="Times New Roman"/>
                        </a:rPr>
                        <a:t>bayi</a:t>
                      </a:r>
                      <a:endParaRPr lang="en-US" sz="16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Peningkatan</a:t>
                      </a:r>
                      <a:r>
                        <a:rPr lang="en-US" sz="1600" dirty="0" smtClean="0">
                          <a:effectLst/>
                          <a:latin typeface="Times New Roman"/>
                          <a:ea typeface="Times New Roman"/>
                        </a:rPr>
                        <a:t> </a:t>
                      </a:r>
                      <a:r>
                        <a:rPr lang="en-US" sz="1600" dirty="0" err="1" smtClean="0">
                          <a:effectLst/>
                          <a:latin typeface="Times New Roman"/>
                          <a:ea typeface="Times New Roman"/>
                        </a:rPr>
                        <a:t>Kualitas</a:t>
                      </a:r>
                      <a:r>
                        <a:rPr lang="en-US" sz="1600" dirty="0" smtClean="0">
                          <a:effectLst/>
                          <a:latin typeface="Times New Roman"/>
                          <a:ea typeface="Times New Roman"/>
                        </a:rPr>
                        <a:t> </a:t>
                      </a:r>
                      <a:r>
                        <a:rPr lang="en-US" sz="1600" dirty="0" err="1" smtClean="0">
                          <a:effectLst/>
                          <a:latin typeface="Times New Roman"/>
                          <a:ea typeface="Times New Roman"/>
                        </a:rPr>
                        <a:t>Hidup</a:t>
                      </a:r>
                      <a:r>
                        <a:rPr lang="en-US" sz="1600" dirty="0" smtClean="0">
                          <a:effectLst/>
                          <a:latin typeface="Times New Roman"/>
                          <a:ea typeface="Times New Roman"/>
                        </a:rPr>
                        <a:t> </a:t>
                      </a:r>
                      <a:r>
                        <a:rPr lang="en-US" sz="1600" dirty="0" err="1" smtClean="0">
                          <a:effectLst/>
                          <a:latin typeface="Times New Roman"/>
                          <a:ea typeface="Times New Roman"/>
                        </a:rPr>
                        <a:t>Balita</a:t>
                      </a:r>
                      <a:r>
                        <a:rPr lang="en-US" sz="1600" dirty="0" smtClean="0">
                          <a:effectLst/>
                          <a:latin typeface="Times New Roman"/>
                          <a:ea typeface="Times New Roman"/>
                        </a:rPr>
                        <a:t> (</a:t>
                      </a:r>
                      <a:r>
                        <a:rPr lang="en-US" sz="1600" i="1" dirty="0" smtClean="0">
                          <a:effectLst/>
                          <a:latin typeface="Times New Roman"/>
                          <a:ea typeface="Times New Roman"/>
                        </a:rPr>
                        <a:t>Golden Age</a:t>
                      </a:r>
                      <a:r>
                        <a:rPr lang="en-US" sz="1600" dirty="0" smtClean="0">
                          <a:effectLst/>
                          <a:latin typeface="Times New Roman"/>
                          <a:ea typeface="Times New Roman"/>
                        </a:rPr>
                        <a:t>)</a:t>
                      </a: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Metoda</a:t>
                      </a:r>
                      <a:r>
                        <a:rPr lang="en-US" sz="1600" dirty="0" smtClean="0">
                          <a:effectLst/>
                          <a:latin typeface="Times New Roman"/>
                          <a:ea typeface="Times New Roman"/>
                        </a:rPr>
                        <a:t> </a:t>
                      </a:r>
                      <a:r>
                        <a:rPr lang="en-US" sz="1600" dirty="0" err="1" smtClean="0">
                          <a:effectLst/>
                          <a:latin typeface="Times New Roman"/>
                          <a:ea typeface="Times New Roman"/>
                        </a:rPr>
                        <a:t>pencegahan</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penanggulangan</a:t>
                      </a:r>
                      <a:r>
                        <a:rPr lang="en-US" sz="1600" dirty="0" smtClean="0">
                          <a:effectLst/>
                          <a:latin typeface="Times New Roman"/>
                          <a:ea typeface="Times New Roman"/>
                        </a:rPr>
                        <a:t> </a:t>
                      </a:r>
                      <a:r>
                        <a:rPr lang="en-US" sz="1600" dirty="0" err="1" smtClean="0">
                          <a:effectLst/>
                          <a:latin typeface="Times New Roman"/>
                          <a:ea typeface="Times New Roman"/>
                        </a:rPr>
                        <a:t>penyakit</a:t>
                      </a:r>
                      <a:r>
                        <a:rPr lang="en-US" sz="1600" dirty="0" smtClean="0">
                          <a:effectLst/>
                          <a:latin typeface="Times New Roman"/>
                          <a:ea typeface="Times New Roman"/>
                        </a:rPr>
                        <a:t> </a:t>
                      </a:r>
                      <a:r>
                        <a:rPr lang="en-US" sz="1600" dirty="0" err="1" smtClean="0">
                          <a:effectLst/>
                          <a:latin typeface="Times New Roman"/>
                          <a:ea typeface="Times New Roman"/>
                        </a:rPr>
                        <a:t>menular</a:t>
                      </a:r>
                      <a:endParaRPr lang="en-US" sz="1600" dirty="0" smtClean="0">
                        <a:effectLst/>
                        <a:latin typeface="Times New Roman"/>
                        <a:ea typeface="Times New Roman"/>
                      </a:endParaRPr>
                    </a:p>
                    <a:p>
                      <a:endParaRPr lang="id-ID" sz="1600" dirty="0"/>
                    </a:p>
                  </a:txBody>
                  <a:tcPr marL="91436" marR="91436" marT="45717" marB="45717"/>
                </a:tc>
              </a:tr>
            </a:tbl>
          </a:graphicData>
        </a:graphic>
      </p:graphicFrame>
      <p:sp>
        <p:nvSpPr>
          <p:cNvPr id="3" name="Title 1"/>
          <p:cNvSpPr>
            <a:spLocks noGrp="1"/>
          </p:cNvSpPr>
          <p:nvPr>
            <p:ph type="title"/>
          </p:nvPr>
        </p:nvSpPr>
        <p:spPr>
          <a:xfrm>
            <a:off x="457200" y="274638"/>
            <a:ext cx="7620000" cy="639762"/>
          </a:xfrm>
        </p:spPr>
        <p:txBody>
          <a:bodyPr/>
          <a:lstStyle/>
          <a:p>
            <a:pPr eaLnBrk="1" fontAlgn="auto" hangingPunct="1">
              <a:spcAft>
                <a:spcPts val="0"/>
              </a:spcAft>
              <a:defRPr/>
            </a:pPr>
            <a:r>
              <a:rPr lang="en-US" sz="2400" b="1" dirty="0" smtClean="0"/>
              <a:t>PRIORITAS TEMATIK SEKTORAL (COMMON GOALS/CG)</a:t>
            </a:r>
            <a:endParaRPr lang="id-ID" sz="2400" b="1" dirty="0"/>
          </a:p>
        </p:txBody>
      </p:sp>
    </p:spTree>
    <p:extLst>
      <p:ext uri="{BB962C8B-B14F-4D97-AF65-F5344CB8AC3E}">
        <p14:creationId xmlns:p14="http://schemas.microsoft.com/office/powerpoint/2010/main" val="313482506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3820387"/>
              </p:ext>
            </p:extLst>
          </p:nvPr>
        </p:nvGraphicFramePr>
        <p:xfrm>
          <a:off x="250825" y="1214423"/>
          <a:ext cx="8064499" cy="5029754"/>
        </p:xfrm>
        <a:graphic>
          <a:graphicData uri="http://schemas.openxmlformats.org/drawingml/2006/table">
            <a:tbl>
              <a:tblPr firstRow="1" bandRow="1">
                <a:tableStyleId>{5C22544A-7EE6-4342-B048-85BDC9FD1C3A}</a:tableStyleId>
              </a:tblPr>
              <a:tblGrid>
                <a:gridCol w="820713"/>
                <a:gridCol w="3653783"/>
                <a:gridCol w="3590003"/>
              </a:tblGrid>
              <a:tr h="289470">
                <a:tc>
                  <a:txBody>
                    <a:bodyPr/>
                    <a:lstStyle/>
                    <a:p>
                      <a:pPr algn="ctr"/>
                      <a:r>
                        <a:rPr lang="en-AU" sz="1400" dirty="0" smtClean="0"/>
                        <a:t>KODE</a:t>
                      </a:r>
                      <a:endParaRPr lang="id-ID" sz="1400" dirty="0"/>
                    </a:p>
                  </a:txBody>
                  <a:tcPr marL="91436" marR="91436" marT="45716" marB="45716"/>
                </a:tc>
                <a:tc>
                  <a:txBody>
                    <a:bodyPr/>
                    <a:lstStyle/>
                    <a:p>
                      <a:pPr algn="ctr"/>
                      <a:r>
                        <a:rPr lang="en-US" sz="1400" dirty="0" smtClean="0"/>
                        <a:t>PRIORITAS</a:t>
                      </a:r>
                      <a:r>
                        <a:rPr lang="en-US" sz="1400" baseline="0" dirty="0" smtClean="0"/>
                        <a:t> SEKTORAL</a:t>
                      </a:r>
                      <a:endParaRPr lang="id-ID" sz="1400" dirty="0"/>
                    </a:p>
                  </a:txBody>
                  <a:tcPr marL="91436" marR="91436" marT="45716" marB="45716"/>
                </a:tc>
                <a:tc>
                  <a:txBody>
                    <a:bodyPr/>
                    <a:lstStyle/>
                    <a:p>
                      <a:pPr algn="ctr"/>
                      <a:r>
                        <a:rPr lang="en-US" sz="1400" b="1" kern="1200" baseline="0" dirty="0" smtClean="0">
                          <a:solidFill>
                            <a:schemeClr val="lt1"/>
                          </a:solidFill>
                          <a:latin typeface="+mn-lt"/>
                          <a:ea typeface="+mn-ea"/>
                          <a:cs typeface="+mn-cs"/>
                        </a:rPr>
                        <a:t>TEMA PENELITIAN</a:t>
                      </a:r>
                      <a:endParaRPr lang="id-ID" sz="1400" b="1" kern="1200" baseline="0" dirty="0">
                        <a:solidFill>
                          <a:schemeClr val="dk1"/>
                        </a:solidFill>
                        <a:latin typeface="+mn-lt"/>
                        <a:ea typeface="+mn-ea"/>
                        <a:cs typeface="+mn-cs"/>
                      </a:endParaRPr>
                    </a:p>
                  </a:txBody>
                  <a:tcPr marL="91436" marR="91436" marT="45716" marB="45716"/>
                </a:tc>
              </a:tr>
              <a:tr h="1784540">
                <a:tc>
                  <a:txBody>
                    <a:bodyPr/>
                    <a:lstStyle/>
                    <a:p>
                      <a:pPr marL="342900" marR="0" lvl="0" indent="-342900" algn="ctr">
                        <a:spcBef>
                          <a:spcPts val="0"/>
                        </a:spcBef>
                        <a:spcAft>
                          <a:spcPts val="0"/>
                        </a:spcAft>
                        <a:buFont typeface="+mj-lt"/>
                        <a:buNone/>
                      </a:pPr>
                      <a:r>
                        <a:rPr lang="en-AU" sz="1400" b="1" dirty="0" smtClean="0"/>
                        <a:t>CG 3</a:t>
                      </a:r>
                      <a:endParaRPr lang="id-ID" sz="1400" b="1" dirty="0" smtClean="0"/>
                    </a:p>
                  </a:txBody>
                  <a:tcPr marL="91436" marR="91436" marT="45716" marB="45716"/>
                </a:tc>
                <a:tc>
                  <a:txBody>
                    <a:bodyPr/>
                    <a:lstStyle/>
                    <a:p>
                      <a:pPr marL="342900" marR="0" lvl="0" indent="-342900">
                        <a:spcBef>
                          <a:spcPts val="0"/>
                        </a:spcBef>
                        <a:spcAft>
                          <a:spcPts val="0"/>
                        </a:spcAft>
                        <a:buFont typeface="+mj-lt"/>
                        <a:buAutoNum type="arabicPeriod"/>
                      </a:pPr>
                      <a:r>
                        <a:rPr lang="en-US" sz="1400" dirty="0" err="1" smtClean="0">
                          <a:effectLst/>
                          <a:latin typeface="Times New Roman"/>
                          <a:ea typeface="Times New Roman"/>
                        </a:rPr>
                        <a:t>Kawasan</a:t>
                      </a:r>
                      <a:r>
                        <a:rPr lang="en-US" sz="1400" dirty="0" smtClean="0">
                          <a:effectLst/>
                          <a:latin typeface="Times New Roman"/>
                          <a:ea typeface="Times New Roman"/>
                        </a:rPr>
                        <a:t> </a:t>
                      </a:r>
                      <a:r>
                        <a:rPr lang="en-US" sz="1400" dirty="0" err="1" smtClean="0">
                          <a:effectLst/>
                          <a:latin typeface="Times New Roman"/>
                          <a:ea typeface="Times New Roman"/>
                        </a:rPr>
                        <a:t>industri</a:t>
                      </a:r>
                      <a:r>
                        <a:rPr lang="en-US" sz="1400" dirty="0" smtClean="0">
                          <a:effectLst/>
                          <a:latin typeface="Times New Roman"/>
                          <a:ea typeface="Times New Roman"/>
                        </a:rPr>
                        <a:t> </a:t>
                      </a:r>
                      <a:r>
                        <a:rPr lang="en-US" sz="1400" dirty="0" err="1" smtClean="0">
                          <a:effectLst/>
                          <a:latin typeface="Times New Roman"/>
                          <a:ea typeface="Times New Roman"/>
                        </a:rPr>
                        <a:t>terpadu</a:t>
                      </a:r>
                      <a:r>
                        <a:rPr lang="en-US" sz="1400" dirty="0" smtClean="0">
                          <a:effectLst/>
                          <a:latin typeface="Times New Roman"/>
                          <a:ea typeface="Times New Roman"/>
                        </a:rPr>
                        <a:t>, </a:t>
                      </a:r>
                      <a:r>
                        <a:rPr lang="en-US" sz="1400" dirty="0" err="1" smtClean="0">
                          <a:effectLst/>
                          <a:latin typeface="Times New Roman"/>
                          <a:ea typeface="Times New Roman"/>
                        </a:rPr>
                        <a:t>infrastruktur</a:t>
                      </a:r>
                      <a:r>
                        <a:rPr lang="en-US" sz="1400" dirty="0" smtClean="0">
                          <a:effectLst/>
                          <a:latin typeface="Times New Roman"/>
                          <a:ea typeface="Times New Roman"/>
                        </a:rPr>
                        <a:t> </a:t>
                      </a:r>
                      <a:r>
                        <a:rPr lang="en-US" sz="1400" dirty="0" err="1" smtClean="0">
                          <a:effectLst/>
                          <a:latin typeface="Times New Roman"/>
                          <a:ea typeface="Times New Roman"/>
                        </a:rPr>
                        <a:t>permukiman</a:t>
                      </a:r>
                      <a:r>
                        <a:rPr lang="en-US" sz="1400" dirty="0" smtClean="0">
                          <a:effectLst/>
                          <a:latin typeface="Times New Roman"/>
                          <a:ea typeface="Times New Roman"/>
                        </a:rPr>
                        <a:t> </a:t>
                      </a:r>
                      <a:r>
                        <a:rPr lang="en-US" sz="1400" dirty="0" err="1" smtClean="0">
                          <a:effectLst/>
                          <a:latin typeface="Times New Roman"/>
                          <a:ea typeface="Times New Roman"/>
                        </a:rPr>
                        <a:t>dan</a:t>
                      </a:r>
                      <a:r>
                        <a:rPr lang="en-US" sz="1400" dirty="0" smtClean="0">
                          <a:effectLst/>
                          <a:latin typeface="Times New Roman"/>
                          <a:ea typeface="Times New Roman"/>
                        </a:rPr>
                        <a:t> </a:t>
                      </a:r>
                      <a:r>
                        <a:rPr lang="en-US" sz="1400" dirty="0" err="1" smtClean="0">
                          <a:effectLst/>
                          <a:latin typeface="Times New Roman"/>
                          <a:ea typeface="Times New Roman"/>
                        </a:rPr>
                        <a:t>perumahan</a:t>
                      </a:r>
                      <a:endParaRPr lang="en-US" sz="14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400" dirty="0" err="1" smtClean="0">
                          <a:effectLst/>
                          <a:latin typeface="Times New Roman"/>
                          <a:ea typeface="Times New Roman"/>
                        </a:rPr>
                        <a:t>Jabar</a:t>
                      </a:r>
                      <a:r>
                        <a:rPr lang="en-US" sz="1400" dirty="0" smtClean="0">
                          <a:effectLst/>
                          <a:latin typeface="Times New Roman"/>
                          <a:ea typeface="Times New Roman"/>
                        </a:rPr>
                        <a:t> </a:t>
                      </a:r>
                      <a:r>
                        <a:rPr lang="en-US" sz="1400" dirty="0" err="1" smtClean="0">
                          <a:effectLst/>
                          <a:latin typeface="Times New Roman"/>
                          <a:ea typeface="Times New Roman"/>
                        </a:rPr>
                        <a:t>mandiri</a:t>
                      </a:r>
                      <a:r>
                        <a:rPr lang="en-US" sz="1400" dirty="0" smtClean="0">
                          <a:effectLst/>
                          <a:latin typeface="Times New Roman"/>
                          <a:ea typeface="Times New Roman"/>
                        </a:rPr>
                        <a:t> energy </a:t>
                      </a:r>
                      <a:r>
                        <a:rPr lang="en-US" sz="1400" dirty="0" err="1" smtClean="0">
                          <a:effectLst/>
                          <a:latin typeface="Times New Roman"/>
                          <a:ea typeface="Times New Roman"/>
                        </a:rPr>
                        <a:t>perdesaan</a:t>
                      </a:r>
                      <a:r>
                        <a:rPr lang="en-US" sz="1400" dirty="0" smtClean="0">
                          <a:effectLst/>
                          <a:latin typeface="Times New Roman"/>
                          <a:ea typeface="Times New Roman"/>
                        </a:rPr>
                        <a:t> </a:t>
                      </a:r>
                      <a:r>
                        <a:rPr lang="en-US" sz="1400" dirty="0" err="1" smtClean="0">
                          <a:effectLst/>
                          <a:latin typeface="Times New Roman"/>
                          <a:ea typeface="Times New Roman"/>
                        </a:rPr>
                        <a:t>untuk</a:t>
                      </a:r>
                      <a:r>
                        <a:rPr lang="en-US" sz="1400" dirty="0" smtClean="0">
                          <a:effectLst/>
                          <a:latin typeface="Times New Roman"/>
                          <a:ea typeface="Times New Roman"/>
                        </a:rPr>
                        <a:t> </a:t>
                      </a:r>
                      <a:r>
                        <a:rPr lang="en-US" sz="1400" dirty="0" err="1" smtClean="0">
                          <a:effectLst/>
                          <a:latin typeface="Times New Roman"/>
                          <a:ea typeface="Times New Roman"/>
                        </a:rPr>
                        <a:t>listrik</a:t>
                      </a:r>
                      <a:r>
                        <a:rPr lang="en-US" sz="1400" dirty="0" smtClean="0">
                          <a:effectLst/>
                          <a:latin typeface="Times New Roman"/>
                          <a:ea typeface="Times New Roman"/>
                        </a:rPr>
                        <a:t> </a:t>
                      </a:r>
                      <a:r>
                        <a:rPr lang="en-US" sz="1400" dirty="0" err="1" smtClean="0">
                          <a:effectLst/>
                          <a:latin typeface="Times New Roman"/>
                          <a:ea typeface="Times New Roman"/>
                        </a:rPr>
                        <a:t>dan</a:t>
                      </a:r>
                      <a:r>
                        <a:rPr lang="en-US" sz="1400" dirty="0" smtClean="0">
                          <a:effectLst/>
                          <a:latin typeface="Times New Roman"/>
                          <a:ea typeface="Times New Roman"/>
                        </a:rPr>
                        <a:t> </a:t>
                      </a:r>
                      <a:r>
                        <a:rPr lang="en-US" sz="1400" dirty="0" err="1" smtClean="0">
                          <a:effectLst/>
                          <a:latin typeface="Times New Roman"/>
                          <a:ea typeface="Times New Roman"/>
                        </a:rPr>
                        <a:t>bahan</a:t>
                      </a:r>
                      <a:r>
                        <a:rPr lang="en-US" sz="1400" dirty="0" smtClean="0">
                          <a:effectLst/>
                          <a:latin typeface="Times New Roman"/>
                          <a:ea typeface="Times New Roman"/>
                        </a:rPr>
                        <a:t> </a:t>
                      </a:r>
                      <a:r>
                        <a:rPr lang="en-US" sz="1400" dirty="0" err="1" smtClean="0">
                          <a:effectLst/>
                          <a:latin typeface="Times New Roman"/>
                          <a:ea typeface="Times New Roman"/>
                        </a:rPr>
                        <a:t>bakar</a:t>
                      </a:r>
                      <a:r>
                        <a:rPr lang="en-US" sz="1400" dirty="0" smtClean="0">
                          <a:effectLst/>
                          <a:latin typeface="Times New Roman"/>
                          <a:ea typeface="Times New Roman"/>
                        </a:rPr>
                        <a:t> </a:t>
                      </a:r>
                      <a:r>
                        <a:rPr lang="en-US" sz="1400" dirty="0" err="1" smtClean="0">
                          <a:effectLst/>
                          <a:latin typeface="Times New Roman"/>
                          <a:ea typeface="Times New Roman"/>
                        </a:rPr>
                        <a:t>kebutuhan</a:t>
                      </a:r>
                      <a:r>
                        <a:rPr lang="en-US" sz="1400" dirty="0" smtClean="0">
                          <a:effectLst/>
                          <a:latin typeface="Times New Roman"/>
                          <a:ea typeface="Times New Roman"/>
                        </a:rPr>
                        <a:t> </a:t>
                      </a:r>
                      <a:r>
                        <a:rPr lang="en-US" sz="1400" dirty="0" err="1" smtClean="0">
                          <a:effectLst/>
                          <a:latin typeface="Times New Roman"/>
                          <a:ea typeface="Times New Roman"/>
                        </a:rPr>
                        <a:t>domestik</a:t>
                      </a:r>
                      <a:endParaRPr lang="en-US" sz="14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400" dirty="0" err="1" smtClean="0">
                          <a:effectLst/>
                          <a:latin typeface="Times New Roman"/>
                          <a:ea typeface="Times New Roman"/>
                        </a:rPr>
                        <a:t>Pemenuhan</a:t>
                      </a:r>
                      <a:r>
                        <a:rPr lang="en-US" sz="1400" dirty="0" smtClean="0">
                          <a:effectLst/>
                          <a:latin typeface="Times New Roman"/>
                          <a:ea typeface="Times New Roman"/>
                        </a:rPr>
                        <a:t> </a:t>
                      </a:r>
                      <a:r>
                        <a:rPr lang="en-US" sz="1400" dirty="0" err="1" smtClean="0">
                          <a:effectLst/>
                          <a:latin typeface="Times New Roman"/>
                          <a:ea typeface="Times New Roman"/>
                        </a:rPr>
                        <a:t>kecukupan</a:t>
                      </a:r>
                      <a:r>
                        <a:rPr lang="en-US" sz="1400" dirty="0" smtClean="0">
                          <a:effectLst/>
                          <a:latin typeface="Times New Roman"/>
                          <a:ea typeface="Times New Roman"/>
                        </a:rPr>
                        <a:t> air </a:t>
                      </a:r>
                      <a:r>
                        <a:rPr lang="en-US" sz="1400" dirty="0" err="1" smtClean="0">
                          <a:effectLst/>
                          <a:latin typeface="Times New Roman"/>
                          <a:ea typeface="Times New Roman"/>
                        </a:rPr>
                        <a:t>baku</a:t>
                      </a:r>
                      <a:r>
                        <a:rPr lang="en-US" sz="1400" dirty="0" smtClean="0">
                          <a:effectLst/>
                          <a:latin typeface="Times New Roman"/>
                          <a:ea typeface="Times New Roman"/>
                        </a:rPr>
                        <a:t> </a:t>
                      </a:r>
                      <a:r>
                        <a:rPr lang="en-US" sz="1400" dirty="0" err="1" smtClean="0">
                          <a:effectLst/>
                          <a:latin typeface="Times New Roman"/>
                          <a:ea typeface="Times New Roman"/>
                        </a:rPr>
                        <a:t>dan</a:t>
                      </a:r>
                      <a:r>
                        <a:rPr lang="en-US" sz="1400" dirty="0" smtClean="0">
                          <a:effectLst/>
                          <a:latin typeface="Times New Roman"/>
                          <a:ea typeface="Times New Roman"/>
                        </a:rPr>
                        <a:t> </a:t>
                      </a:r>
                      <a:r>
                        <a:rPr lang="en-US" sz="1400" dirty="0" err="1" smtClean="0">
                          <a:effectLst/>
                          <a:latin typeface="Times New Roman"/>
                          <a:ea typeface="Times New Roman"/>
                        </a:rPr>
                        <a:t>pengembangan</a:t>
                      </a:r>
                      <a:r>
                        <a:rPr lang="en-US" sz="1400" dirty="0" smtClean="0">
                          <a:effectLst/>
                          <a:latin typeface="Times New Roman"/>
                          <a:ea typeface="Times New Roman"/>
                        </a:rPr>
                        <a:t> </a:t>
                      </a:r>
                      <a:r>
                        <a:rPr lang="en-US" sz="1400" dirty="0" err="1" smtClean="0">
                          <a:effectLst/>
                          <a:latin typeface="Times New Roman"/>
                          <a:ea typeface="Times New Roman"/>
                        </a:rPr>
                        <a:t>infrastruktur</a:t>
                      </a:r>
                      <a:r>
                        <a:rPr lang="en-US" sz="1400" dirty="0" smtClean="0">
                          <a:effectLst/>
                          <a:latin typeface="Times New Roman"/>
                          <a:ea typeface="Times New Roman"/>
                        </a:rPr>
                        <a:t> air </a:t>
                      </a:r>
                      <a:r>
                        <a:rPr lang="en-US" sz="1400" dirty="0" err="1" smtClean="0">
                          <a:effectLst/>
                          <a:latin typeface="Times New Roman"/>
                          <a:ea typeface="Times New Roman"/>
                        </a:rPr>
                        <a:t>bersih</a:t>
                      </a:r>
                      <a:r>
                        <a:rPr lang="en-US" sz="1400" dirty="0" smtClean="0">
                          <a:effectLst/>
                          <a:latin typeface="Times New Roman"/>
                          <a:ea typeface="Times New Roman"/>
                        </a:rPr>
                        <a:t> </a:t>
                      </a:r>
                      <a:r>
                        <a:rPr lang="en-US" sz="1400" dirty="0" err="1" smtClean="0">
                          <a:effectLst/>
                          <a:latin typeface="Times New Roman"/>
                          <a:ea typeface="Times New Roman"/>
                        </a:rPr>
                        <a:t>perkotaan</a:t>
                      </a:r>
                      <a:r>
                        <a:rPr lang="en-US" sz="1400" dirty="0" smtClean="0">
                          <a:effectLst/>
                          <a:latin typeface="Times New Roman"/>
                          <a:ea typeface="Times New Roman"/>
                        </a:rPr>
                        <a:t> </a:t>
                      </a:r>
                      <a:r>
                        <a:rPr lang="en-US" sz="1400" dirty="0" err="1" smtClean="0">
                          <a:effectLst/>
                          <a:latin typeface="Times New Roman"/>
                          <a:ea typeface="Times New Roman"/>
                        </a:rPr>
                        <a:t>dan</a:t>
                      </a:r>
                      <a:r>
                        <a:rPr lang="en-US" sz="1400" dirty="0" smtClean="0">
                          <a:effectLst/>
                          <a:latin typeface="Times New Roman"/>
                          <a:ea typeface="Times New Roman"/>
                        </a:rPr>
                        <a:t> </a:t>
                      </a:r>
                      <a:r>
                        <a:rPr lang="en-US" sz="1400" dirty="0" err="1" smtClean="0">
                          <a:effectLst/>
                          <a:latin typeface="Times New Roman"/>
                          <a:ea typeface="Times New Roman"/>
                        </a:rPr>
                        <a:t>perdesaan</a:t>
                      </a:r>
                      <a:r>
                        <a:rPr lang="en-US" sz="1400" dirty="0" smtClean="0">
                          <a:effectLst/>
                          <a:latin typeface="Times New Roman"/>
                          <a:ea typeface="Times New Roman"/>
                        </a:rPr>
                        <a:t> di </a:t>
                      </a:r>
                      <a:r>
                        <a:rPr lang="en-US" sz="1400" dirty="0" err="1" smtClean="0">
                          <a:effectLst/>
                          <a:latin typeface="Times New Roman"/>
                          <a:ea typeface="Times New Roman"/>
                        </a:rPr>
                        <a:t>Jawa</a:t>
                      </a:r>
                      <a:r>
                        <a:rPr lang="en-US" sz="1400" dirty="0" smtClean="0">
                          <a:effectLst/>
                          <a:latin typeface="Times New Roman"/>
                          <a:ea typeface="Times New Roman"/>
                        </a:rPr>
                        <a:t> Barat</a:t>
                      </a:r>
                      <a:endParaRPr lang="id-ID" sz="1400" dirty="0" smtClean="0"/>
                    </a:p>
                  </a:txBody>
                  <a:tcPr marL="91436" marR="91436" marT="45716" marB="45716"/>
                </a:tc>
                <a:tc>
                  <a:txBody>
                    <a:bodyPr/>
                    <a:lstStyle/>
                    <a:p>
                      <a:pPr marL="342900" marR="0" lvl="0" indent="-342900">
                        <a:spcBef>
                          <a:spcPts val="0"/>
                        </a:spcBef>
                        <a:spcAft>
                          <a:spcPts val="0"/>
                        </a:spcAft>
                        <a:buFont typeface="+mj-lt"/>
                        <a:buAutoNum type="arabicPeriod"/>
                      </a:pPr>
                      <a:r>
                        <a:rPr lang="en-US" sz="1400" dirty="0" smtClean="0">
                          <a:effectLst/>
                          <a:latin typeface="Times New Roman"/>
                          <a:ea typeface="Times New Roman"/>
                        </a:rPr>
                        <a:t>Model </a:t>
                      </a:r>
                      <a:r>
                        <a:rPr lang="en-US" sz="1400" dirty="0" err="1" smtClean="0">
                          <a:effectLst/>
                          <a:latin typeface="Times New Roman"/>
                          <a:ea typeface="Times New Roman"/>
                        </a:rPr>
                        <a:t>kawasan</a:t>
                      </a:r>
                      <a:r>
                        <a:rPr lang="en-US" sz="1400" dirty="0" smtClean="0">
                          <a:effectLst/>
                          <a:latin typeface="Times New Roman"/>
                          <a:ea typeface="Times New Roman"/>
                        </a:rPr>
                        <a:t> </a:t>
                      </a:r>
                      <a:r>
                        <a:rPr lang="en-US" sz="1400" dirty="0" err="1" smtClean="0">
                          <a:effectLst/>
                          <a:latin typeface="Times New Roman"/>
                          <a:ea typeface="Times New Roman"/>
                        </a:rPr>
                        <a:t>industri</a:t>
                      </a:r>
                      <a:r>
                        <a:rPr lang="en-US" sz="1400" dirty="0" smtClean="0">
                          <a:effectLst/>
                          <a:latin typeface="Times New Roman"/>
                          <a:ea typeface="Times New Roman"/>
                        </a:rPr>
                        <a:t> (IKM) </a:t>
                      </a:r>
                      <a:r>
                        <a:rPr lang="en-US" sz="1400" dirty="0" err="1" smtClean="0">
                          <a:effectLst/>
                          <a:latin typeface="Times New Roman"/>
                          <a:ea typeface="Times New Roman"/>
                        </a:rPr>
                        <a:t>terpadu</a:t>
                      </a:r>
                      <a:r>
                        <a:rPr lang="en-US" sz="1400" dirty="0" smtClean="0">
                          <a:effectLst/>
                          <a:latin typeface="Times New Roman"/>
                          <a:ea typeface="Times New Roman"/>
                        </a:rPr>
                        <a:t> yang </a:t>
                      </a:r>
                      <a:r>
                        <a:rPr lang="en-US" sz="1400" dirty="0" err="1" smtClean="0">
                          <a:effectLst/>
                          <a:latin typeface="Times New Roman"/>
                          <a:ea typeface="Times New Roman"/>
                        </a:rPr>
                        <a:t>ramah</a:t>
                      </a:r>
                      <a:r>
                        <a:rPr lang="en-US" sz="1400" dirty="0" smtClean="0">
                          <a:effectLst/>
                          <a:latin typeface="Times New Roman"/>
                          <a:ea typeface="Times New Roman"/>
                        </a:rPr>
                        <a:t> </a:t>
                      </a:r>
                      <a:r>
                        <a:rPr lang="en-US" sz="1400" dirty="0" err="1" smtClean="0">
                          <a:effectLst/>
                          <a:latin typeface="Times New Roman"/>
                          <a:ea typeface="Times New Roman"/>
                        </a:rPr>
                        <a:t>lingkungan</a:t>
                      </a:r>
                      <a:endParaRPr lang="en-US" sz="14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400" dirty="0" smtClean="0">
                          <a:effectLst/>
                          <a:latin typeface="Times New Roman"/>
                          <a:ea typeface="Times New Roman"/>
                        </a:rPr>
                        <a:t>Model </a:t>
                      </a:r>
                      <a:r>
                        <a:rPr lang="en-US" sz="1400" dirty="0" err="1" smtClean="0">
                          <a:effectLst/>
                          <a:latin typeface="Times New Roman"/>
                          <a:ea typeface="Times New Roman"/>
                        </a:rPr>
                        <a:t>mandiri</a:t>
                      </a:r>
                      <a:r>
                        <a:rPr lang="en-US" sz="1400" dirty="0" smtClean="0">
                          <a:effectLst/>
                          <a:latin typeface="Times New Roman"/>
                          <a:ea typeface="Times New Roman"/>
                        </a:rPr>
                        <a:t> energy </a:t>
                      </a:r>
                      <a:r>
                        <a:rPr lang="en-US" sz="1400" dirty="0" err="1" smtClean="0">
                          <a:effectLst/>
                          <a:latin typeface="Times New Roman"/>
                          <a:ea typeface="Times New Roman"/>
                        </a:rPr>
                        <a:t>pedesaan</a:t>
                      </a:r>
                      <a:r>
                        <a:rPr lang="en-US" sz="1400" dirty="0" smtClean="0">
                          <a:effectLst/>
                          <a:latin typeface="Times New Roman"/>
                          <a:ea typeface="Times New Roman"/>
                        </a:rPr>
                        <a:t> </a:t>
                      </a:r>
                      <a:r>
                        <a:rPr lang="en-US" sz="1400" dirty="0" err="1" smtClean="0">
                          <a:effectLst/>
                          <a:latin typeface="Times New Roman"/>
                          <a:ea typeface="Times New Roman"/>
                        </a:rPr>
                        <a:t>berbasis</a:t>
                      </a:r>
                      <a:r>
                        <a:rPr lang="en-US" sz="1400" dirty="0" smtClean="0">
                          <a:effectLst/>
                          <a:latin typeface="Times New Roman"/>
                          <a:ea typeface="Times New Roman"/>
                        </a:rPr>
                        <a:t> </a:t>
                      </a:r>
                      <a:r>
                        <a:rPr lang="en-US" sz="1400" dirty="0" err="1" smtClean="0">
                          <a:effectLst/>
                          <a:latin typeface="Times New Roman"/>
                          <a:ea typeface="Times New Roman"/>
                        </a:rPr>
                        <a:t>produk</a:t>
                      </a:r>
                      <a:r>
                        <a:rPr lang="en-US" sz="1400" dirty="0" smtClean="0">
                          <a:effectLst/>
                          <a:latin typeface="Times New Roman"/>
                          <a:ea typeface="Times New Roman"/>
                        </a:rPr>
                        <a:t> </a:t>
                      </a:r>
                      <a:r>
                        <a:rPr lang="en-US" sz="1400" dirty="0" err="1" smtClean="0">
                          <a:effectLst/>
                          <a:latin typeface="Times New Roman"/>
                          <a:ea typeface="Times New Roman"/>
                        </a:rPr>
                        <a:t>dan</a:t>
                      </a:r>
                      <a:r>
                        <a:rPr lang="en-US" sz="1400" dirty="0" smtClean="0">
                          <a:effectLst/>
                          <a:latin typeface="Times New Roman"/>
                          <a:ea typeface="Times New Roman"/>
                        </a:rPr>
                        <a:t> </a:t>
                      </a:r>
                      <a:r>
                        <a:rPr lang="en-US" sz="1400" dirty="0" err="1" smtClean="0">
                          <a:effectLst/>
                          <a:latin typeface="Times New Roman"/>
                          <a:ea typeface="Times New Roman"/>
                        </a:rPr>
                        <a:t>limbah</a:t>
                      </a:r>
                      <a:r>
                        <a:rPr lang="en-US" sz="1400" dirty="0" smtClean="0">
                          <a:effectLst/>
                          <a:latin typeface="Times New Roman"/>
                          <a:ea typeface="Times New Roman"/>
                        </a:rPr>
                        <a:t> </a:t>
                      </a:r>
                      <a:r>
                        <a:rPr lang="en-US" sz="1400" dirty="0" err="1" smtClean="0">
                          <a:effectLst/>
                          <a:latin typeface="Times New Roman"/>
                          <a:ea typeface="Times New Roman"/>
                        </a:rPr>
                        <a:t>pertanian</a:t>
                      </a:r>
                      <a:endParaRPr lang="en-US" sz="14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400" dirty="0" err="1" smtClean="0">
                          <a:effectLst/>
                          <a:latin typeface="Times New Roman"/>
                          <a:ea typeface="Times New Roman"/>
                        </a:rPr>
                        <a:t>Peta</a:t>
                      </a:r>
                      <a:r>
                        <a:rPr lang="en-US" sz="1400" dirty="0" smtClean="0">
                          <a:effectLst/>
                          <a:latin typeface="Times New Roman"/>
                          <a:ea typeface="Times New Roman"/>
                        </a:rPr>
                        <a:t> </a:t>
                      </a:r>
                      <a:r>
                        <a:rPr lang="en-US" sz="1400" dirty="0" err="1" smtClean="0">
                          <a:effectLst/>
                          <a:latin typeface="Times New Roman"/>
                          <a:ea typeface="Times New Roman"/>
                        </a:rPr>
                        <a:t>kebutuhan</a:t>
                      </a:r>
                      <a:r>
                        <a:rPr lang="en-US" sz="1400" dirty="0" smtClean="0">
                          <a:effectLst/>
                          <a:latin typeface="Times New Roman"/>
                          <a:ea typeface="Times New Roman"/>
                        </a:rPr>
                        <a:t> air </a:t>
                      </a:r>
                      <a:r>
                        <a:rPr lang="en-US" sz="1400" dirty="0" err="1" smtClean="0">
                          <a:effectLst/>
                          <a:latin typeface="Times New Roman"/>
                          <a:ea typeface="Times New Roman"/>
                        </a:rPr>
                        <a:t>baku</a:t>
                      </a:r>
                      <a:r>
                        <a:rPr lang="en-US" sz="1400" dirty="0" smtClean="0">
                          <a:effectLst/>
                          <a:latin typeface="Times New Roman"/>
                          <a:ea typeface="Times New Roman"/>
                        </a:rPr>
                        <a:t> </a:t>
                      </a:r>
                      <a:r>
                        <a:rPr lang="en-US" sz="1400" dirty="0" err="1" smtClean="0">
                          <a:effectLst/>
                          <a:latin typeface="Times New Roman"/>
                          <a:ea typeface="Times New Roman"/>
                        </a:rPr>
                        <a:t>untuk</a:t>
                      </a:r>
                      <a:r>
                        <a:rPr lang="en-US" sz="1400" dirty="0" smtClean="0">
                          <a:effectLst/>
                          <a:latin typeface="Times New Roman"/>
                          <a:ea typeface="Times New Roman"/>
                        </a:rPr>
                        <a:t> </a:t>
                      </a:r>
                      <a:r>
                        <a:rPr lang="en-US" sz="1400" dirty="0" err="1" smtClean="0">
                          <a:effectLst/>
                          <a:latin typeface="Times New Roman"/>
                          <a:ea typeface="Times New Roman"/>
                        </a:rPr>
                        <a:t>rumah</a:t>
                      </a:r>
                      <a:r>
                        <a:rPr lang="en-US" sz="1400" dirty="0" smtClean="0">
                          <a:effectLst/>
                          <a:latin typeface="Times New Roman"/>
                          <a:ea typeface="Times New Roman"/>
                        </a:rPr>
                        <a:t> </a:t>
                      </a:r>
                      <a:r>
                        <a:rPr lang="en-US" sz="1400" dirty="0" err="1" smtClean="0">
                          <a:effectLst/>
                          <a:latin typeface="Times New Roman"/>
                          <a:ea typeface="Times New Roman"/>
                        </a:rPr>
                        <a:t>tangga</a:t>
                      </a:r>
                      <a:r>
                        <a:rPr lang="en-US" sz="1400" dirty="0" smtClean="0">
                          <a:effectLst/>
                          <a:latin typeface="Times New Roman"/>
                          <a:ea typeface="Times New Roman"/>
                        </a:rPr>
                        <a:t> </a:t>
                      </a:r>
                      <a:r>
                        <a:rPr lang="en-US" sz="1400" dirty="0" err="1" smtClean="0">
                          <a:effectLst/>
                          <a:latin typeface="Times New Roman"/>
                          <a:ea typeface="Times New Roman"/>
                        </a:rPr>
                        <a:t>dan</a:t>
                      </a:r>
                      <a:r>
                        <a:rPr lang="en-US" sz="1400" dirty="0" smtClean="0">
                          <a:effectLst/>
                          <a:latin typeface="Times New Roman"/>
                          <a:ea typeface="Times New Roman"/>
                        </a:rPr>
                        <a:t>/</a:t>
                      </a:r>
                      <a:r>
                        <a:rPr lang="en-US" sz="1400" dirty="0" err="1" smtClean="0">
                          <a:effectLst/>
                          <a:latin typeface="Times New Roman"/>
                          <a:ea typeface="Times New Roman"/>
                        </a:rPr>
                        <a:t>atau</a:t>
                      </a:r>
                      <a:r>
                        <a:rPr lang="en-US" sz="1400" dirty="0" smtClean="0">
                          <a:effectLst/>
                          <a:latin typeface="Times New Roman"/>
                          <a:ea typeface="Times New Roman"/>
                        </a:rPr>
                        <a:t> </a:t>
                      </a:r>
                      <a:r>
                        <a:rPr lang="en-US" sz="1400" dirty="0" err="1" smtClean="0">
                          <a:effectLst/>
                          <a:latin typeface="Times New Roman"/>
                          <a:ea typeface="Times New Roman"/>
                        </a:rPr>
                        <a:t>pertanian</a:t>
                      </a:r>
                      <a:r>
                        <a:rPr lang="en-US" sz="1400" dirty="0" smtClean="0">
                          <a:effectLst/>
                          <a:latin typeface="Times New Roman"/>
                          <a:ea typeface="Times New Roman"/>
                        </a:rPr>
                        <a:t> di </a:t>
                      </a:r>
                      <a:r>
                        <a:rPr lang="en-US" sz="1400" dirty="0" err="1" smtClean="0">
                          <a:effectLst/>
                          <a:latin typeface="Times New Roman"/>
                          <a:ea typeface="Times New Roman"/>
                        </a:rPr>
                        <a:t>Jabar</a:t>
                      </a:r>
                      <a:r>
                        <a:rPr lang="en-US" sz="1400" dirty="0" smtClean="0">
                          <a:effectLst/>
                          <a:latin typeface="Times New Roman"/>
                          <a:ea typeface="Times New Roman"/>
                        </a:rPr>
                        <a:t> Selatan </a:t>
                      </a:r>
                      <a:r>
                        <a:rPr lang="en-US" sz="1400" dirty="0" err="1" smtClean="0">
                          <a:effectLst/>
                          <a:latin typeface="Times New Roman"/>
                          <a:ea typeface="Times New Roman"/>
                        </a:rPr>
                        <a:t>dan</a:t>
                      </a:r>
                      <a:r>
                        <a:rPr lang="en-US" sz="1400" dirty="0" smtClean="0">
                          <a:effectLst/>
                          <a:latin typeface="Times New Roman"/>
                          <a:ea typeface="Times New Roman"/>
                        </a:rPr>
                        <a:t> </a:t>
                      </a:r>
                      <a:r>
                        <a:rPr lang="en-US" sz="1400" dirty="0" err="1" smtClean="0">
                          <a:effectLst/>
                          <a:latin typeface="Times New Roman"/>
                          <a:ea typeface="Times New Roman"/>
                        </a:rPr>
                        <a:t>Pesisir</a:t>
                      </a:r>
                      <a:r>
                        <a:rPr lang="en-US" sz="1400" dirty="0" smtClean="0">
                          <a:effectLst/>
                          <a:latin typeface="Times New Roman"/>
                          <a:ea typeface="Times New Roman"/>
                        </a:rPr>
                        <a:t> Utara</a:t>
                      </a:r>
                    </a:p>
                    <a:p>
                      <a:endParaRPr lang="id-ID" sz="1400" b="0" kern="1200" baseline="0" dirty="0">
                        <a:solidFill>
                          <a:schemeClr val="dk1"/>
                        </a:solidFill>
                        <a:latin typeface="+mn-lt"/>
                        <a:ea typeface="+mn-ea"/>
                        <a:cs typeface="+mn-cs"/>
                      </a:endParaRPr>
                    </a:p>
                  </a:txBody>
                  <a:tcPr marL="91436" marR="91436" marT="45716" marB="45716"/>
                </a:tc>
              </a:tr>
              <a:tr h="2926650">
                <a:tc>
                  <a:txBody>
                    <a:bodyPr/>
                    <a:lstStyle/>
                    <a:p>
                      <a:pPr marL="179388" marR="0" lvl="1" indent="-179388" algn="ctr" defTabSz="914400" rtl="0" eaLnBrk="1" fontAlgn="auto" latinLnBrk="0" hangingPunct="1">
                        <a:lnSpc>
                          <a:spcPct val="100000"/>
                        </a:lnSpc>
                        <a:spcBef>
                          <a:spcPts val="0"/>
                        </a:spcBef>
                        <a:spcAft>
                          <a:spcPts val="0"/>
                        </a:spcAft>
                        <a:buClrTx/>
                        <a:buSzTx/>
                        <a:buFont typeface="Arial" pitchFamily="34" charset="0"/>
                        <a:buNone/>
                        <a:tabLst/>
                        <a:defRPr/>
                      </a:pPr>
                      <a:r>
                        <a:rPr lang="en-AU" sz="1400" b="1" dirty="0" smtClean="0"/>
                        <a:t>CG 4</a:t>
                      </a:r>
                      <a:endParaRPr lang="id-ID" sz="1400" b="1" dirty="0" smtClean="0"/>
                    </a:p>
                  </a:txBody>
                  <a:tcPr marL="91436" marR="91436" marT="45716" marB="45716"/>
                </a:tc>
                <a:tc>
                  <a:txBody>
                    <a:bodyPr/>
                    <a:lstStyle/>
                    <a:p>
                      <a:pPr marL="342900" marR="0" lvl="0" indent="-342900">
                        <a:spcBef>
                          <a:spcPts val="0"/>
                        </a:spcBef>
                        <a:spcAft>
                          <a:spcPts val="0"/>
                        </a:spcAft>
                        <a:buFont typeface="+mj-lt"/>
                        <a:buAutoNum type="arabicPeriod"/>
                      </a:pPr>
                      <a:r>
                        <a:rPr lang="en-US" sz="1400" dirty="0" err="1" smtClean="0">
                          <a:effectLst/>
                          <a:latin typeface="Times New Roman"/>
                          <a:ea typeface="Times New Roman"/>
                        </a:rPr>
                        <a:t>Jabar</a:t>
                      </a:r>
                      <a:r>
                        <a:rPr lang="en-US" sz="1400" dirty="0" smtClean="0">
                          <a:effectLst/>
                          <a:latin typeface="Times New Roman"/>
                          <a:ea typeface="Times New Roman"/>
                        </a:rPr>
                        <a:t> </a:t>
                      </a:r>
                      <a:r>
                        <a:rPr lang="en-US" sz="1400" dirty="0" err="1" smtClean="0">
                          <a:effectLst/>
                          <a:latin typeface="Times New Roman"/>
                          <a:ea typeface="Times New Roman"/>
                        </a:rPr>
                        <a:t>sebagai</a:t>
                      </a:r>
                      <a:r>
                        <a:rPr lang="en-US" sz="1400" dirty="0" smtClean="0">
                          <a:effectLst/>
                          <a:latin typeface="Times New Roman"/>
                          <a:ea typeface="Times New Roman"/>
                        </a:rPr>
                        <a:t> </a:t>
                      </a:r>
                      <a:r>
                        <a:rPr lang="en-US" sz="1400" dirty="0" err="1" smtClean="0">
                          <a:effectLst/>
                          <a:latin typeface="Times New Roman"/>
                          <a:ea typeface="Times New Roman"/>
                        </a:rPr>
                        <a:t>sentra</a:t>
                      </a:r>
                      <a:r>
                        <a:rPr lang="en-US" sz="1400" dirty="0" smtClean="0">
                          <a:effectLst/>
                          <a:latin typeface="Times New Roman"/>
                          <a:ea typeface="Times New Roman"/>
                        </a:rPr>
                        <a:t> </a:t>
                      </a:r>
                      <a:r>
                        <a:rPr lang="en-US" sz="1400" dirty="0" err="1" smtClean="0">
                          <a:effectLst/>
                          <a:latin typeface="Times New Roman"/>
                          <a:ea typeface="Times New Roman"/>
                        </a:rPr>
                        <a:t>produksi</a:t>
                      </a:r>
                      <a:r>
                        <a:rPr lang="en-US" sz="1400" dirty="0" smtClean="0">
                          <a:effectLst/>
                          <a:latin typeface="Times New Roman"/>
                          <a:ea typeface="Times New Roman"/>
                        </a:rPr>
                        <a:t> </a:t>
                      </a:r>
                      <a:r>
                        <a:rPr lang="en-US" sz="1400" dirty="0" err="1" smtClean="0">
                          <a:effectLst/>
                          <a:latin typeface="Times New Roman"/>
                          <a:ea typeface="Times New Roman"/>
                        </a:rPr>
                        <a:t>benih</a:t>
                      </a:r>
                      <a:r>
                        <a:rPr lang="en-US" sz="1400" dirty="0" smtClean="0">
                          <a:effectLst/>
                          <a:latin typeface="Times New Roman"/>
                          <a:ea typeface="Times New Roman"/>
                        </a:rPr>
                        <a:t> / </a:t>
                      </a:r>
                      <a:r>
                        <a:rPr lang="en-US" sz="1400" dirty="0" err="1" smtClean="0">
                          <a:effectLst/>
                          <a:latin typeface="Times New Roman"/>
                          <a:ea typeface="Times New Roman"/>
                        </a:rPr>
                        <a:t>bibit</a:t>
                      </a:r>
                      <a:r>
                        <a:rPr lang="en-US" sz="1400" dirty="0" smtClean="0">
                          <a:effectLst/>
                          <a:latin typeface="Times New Roman"/>
                          <a:ea typeface="Times New Roman"/>
                        </a:rPr>
                        <a:t> </a:t>
                      </a:r>
                      <a:r>
                        <a:rPr lang="en-US" sz="1400" dirty="0" err="1" smtClean="0">
                          <a:effectLst/>
                          <a:latin typeface="Times New Roman"/>
                          <a:ea typeface="Times New Roman"/>
                        </a:rPr>
                        <a:t>nasional</a:t>
                      </a:r>
                      <a:endParaRPr lang="en-US" sz="14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400" dirty="0" err="1" smtClean="0">
                          <a:effectLst/>
                          <a:latin typeface="Times New Roman"/>
                          <a:ea typeface="Times New Roman"/>
                        </a:rPr>
                        <a:t>Pengembangan</a:t>
                      </a:r>
                      <a:r>
                        <a:rPr lang="en-US" sz="1400" dirty="0" smtClean="0">
                          <a:effectLst/>
                          <a:latin typeface="Times New Roman"/>
                          <a:ea typeface="Times New Roman"/>
                        </a:rPr>
                        <a:t> </a:t>
                      </a:r>
                      <a:r>
                        <a:rPr lang="en-US" sz="1400" dirty="0" err="1" smtClean="0">
                          <a:effectLst/>
                          <a:latin typeface="Times New Roman"/>
                          <a:ea typeface="Times New Roman"/>
                        </a:rPr>
                        <a:t>agribisnis</a:t>
                      </a:r>
                      <a:r>
                        <a:rPr lang="en-US" sz="1400" dirty="0" smtClean="0">
                          <a:effectLst/>
                          <a:latin typeface="Times New Roman"/>
                          <a:ea typeface="Times New Roman"/>
                        </a:rPr>
                        <a:t>, forest business, marine business </a:t>
                      </a:r>
                      <a:r>
                        <a:rPr lang="en-US" sz="1400" dirty="0" err="1" smtClean="0">
                          <a:effectLst/>
                          <a:latin typeface="Times New Roman"/>
                          <a:ea typeface="Times New Roman"/>
                        </a:rPr>
                        <a:t>dan</a:t>
                      </a:r>
                      <a:r>
                        <a:rPr lang="en-US" sz="1400" dirty="0" smtClean="0">
                          <a:effectLst/>
                          <a:latin typeface="Times New Roman"/>
                          <a:ea typeface="Times New Roman"/>
                        </a:rPr>
                        <a:t> </a:t>
                      </a:r>
                      <a:r>
                        <a:rPr lang="en-US" sz="1400" dirty="0" err="1" smtClean="0">
                          <a:effectLst/>
                          <a:latin typeface="Times New Roman"/>
                          <a:ea typeface="Times New Roman"/>
                        </a:rPr>
                        <a:t>agroindustri</a:t>
                      </a:r>
                      <a:endParaRPr lang="en-US" sz="14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400" dirty="0" err="1" smtClean="0">
                          <a:effectLst/>
                          <a:latin typeface="Times New Roman"/>
                          <a:ea typeface="Times New Roman"/>
                        </a:rPr>
                        <a:t>Perlindungan</a:t>
                      </a:r>
                      <a:r>
                        <a:rPr lang="en-US" sz="1400" dirty="0" smtClean="0">
                          <a:effectLst/>
                          <a:latin typeface="Times New Roman"/>
                          <a:ea typeface="Times New Roman"/>
                        </a:rPr>
                        <a:t> </a:t>
                      </a:r>
                      <a:r>
                        <a:rPr lang="en-US" sz="1400" dirty="0" err="1" smtClean="0">
                          <a:effectLst/>
                          <a:latin typeface="Times New Roman"/>
                          <a:ea typeface="Times New Roman"/>
                        </a:rPr>
                        <a:t>lahan</a:t>
                      </a:r>
                      <a:r>
                        <a:rPr lang="en-US" sz="1400" dirty="0" smtClean="0">
                          <a:effectLst/>
                          <a:latin typeface="Times New Roman"/>
                          <a:ea typeface="Times New Roman"/>
                        </a:rPr>
                        <a:t> </a:t>
                      </a:r>
                      <a:r>
                        <a:rPr lang="en-US" sz="1400" dirty="0" err="1" smtClean="0">
                          <a:effectLst/>
                          <a:latin typeface="Times New Roman"/>
                          <a:ea typeface="Times New Roman"/>
                        </a:rPr>
                        <a:t>pertanian</a:t>
                      </a:r>
                      <a:r>
                        <a:rPr lang="en-US" sz="1400" dirty="0" smtClean="0">
                          <a:effectLst/>
                          <a:latin typeface="Times New Roman"/>
                          <a:ea typeface="Times New Roman"/>
                        </a:rPr>
                        <a:t> </a:t>
                      </a:r>
                      <a:r>
                        <a:rPr lang="en-US" sz="1400" dirty="0" err="1" smtClean="0">
                          <a:effectLst/>
                          <a:latin typeface="Times New Roman"/>
                          <a:ea typeface="Times New Roman"/>
                        </a:rPr>
                        <a:t>berkelanjutan</a:t>
                      </a:r>
                      <a:r>
                        <a:rPr lang="en-US" sz="1400" dirty="0" smtClean="0">
                          <a:effectLst/>
                          <a:latin typeface="Times New Roman"/>
                          <a:ea typeface="Times New Roman"/>
                        </a:rPr>
                        <a:t>, </a:t>
                      </a:r>
                      <a:r>
                        <a:rPr lang="en-US" sz="1400" dirty="0" err="1" smtClean="0">
                          <a:effectLst/>
                          <a:latin typeface="Times New Roman"/>
                          <a:ea typeface="Times New Roman"/>
                        </a:rPr>
                        <a:t>pemenuhan</a:t>
                      </a:r>
                      <a:r>
                        <a:rPr lang="en-US" sz="1400" dirty="0" smtClean="0">
                          <a:effectLst/>
                          <a:latin typeface="Times New Roman"/>
                          <a:ea typeface="Times New Roman"/>
                        </a:rPr>
                        <a:t> 13 </a:t>
                      </a:r>
                      <a:r>
                        <a:rPr lang="en-US" sz="1400" dirty="0" err="1" smtClean="0">
                          <a:effectLst/>
                          <a:latin typeface="Times New Roman"/>
                          <a:ea typeface="Times New Roman"/>
                        </a:rPr>
                        <a:t>juta</a:t>
                      </a:r>
                      <a:r>
                        <a:rPr lang="en-US" sz="1400" dirty="0" smtClean="0">
                          <a:effectLst/>
                          <a:latin typeface="Times New Roman"/>
                          <a:ea typeface="Times New Roman"/>
                        </a:rPr>
                        <a:t> ton GKG </a:t>
                      </a:r>
                      <a:r>
                        <a:rPr lang="en-US" sz="1400" dirty="0" err="1" smtClean="0">
                          <a:effectLst/>
                          <a:latin typeface="Times New Roman"/>
                          <a:ea typeface="Times New Roman"/>
                        </a:rPr>
                        <a:t>dan</a:t>
                      </a:r>
                      <a:r>
                        <a:rPr lang="en-US" sz="1400" dirty="0" smtClean="0">
                          <a:effectLst/>
                          <a:latin typeface="Times New Roman"/>
                          <a:ea typeface="Times New Roman"/>
                        </a:rPr>
                        <a:t> </a:t>
                      </a:r>
                      <a:r>
                        <a:rPr lang="en-US" sz="1400" dirty="0" err="1" smtClean="0">
                          <a:effectLst/>
                          <a:latin typeface="Times New Roman"/>
                          <a:ea typeface="Times New Roman"/>
                        </a:rPr>
                        <a:t>swasembada</a:t>
                      </a:r>
                      <a:r>
                        <a:rPr lang="en-US" sz="1400" dirty="0" smtClean="0">
                          <a:effectLst/>
                          <a:latin typeface="Times New Roman"/>
                          <a:ea typeface="Times New Roman"/>
                        </a:rPr>
                        <a:t> protein </a:t>
                      </a:r>
                      <a:r>
                        <a:rPr lang="en-US" sz="1400" dirty="0" err="1" smtClean="0">
                          <a:effectLst/>
                          <a:latin typeface="Times New Roman"/>
                          <a:ea typeface="Times New Roman"/>
                        </a:rPr>
                        <a:t>hewani</a:t>
                      </a:r>
                      <a:endParaRPr lang="en-US" sz="1400" dirty="0" smtClean="0">
                        <a:effectLst/>
                        <a:latin typeface="Times New Roman"/>
                        <a:ea typeface="Times New Roman"/>
                      </a:endParaRPr>
                    </a:p>
                    <a:p>
                      <a:pPr marL="179388" marR="0" lvl="1" indent="-179388" algn="l" defTabSz="914400" rtl="0" eaLnBrk="1" fontAlgn="auto" latinLnBrk="0" hangingPunct="1">
                        <a:lnSpc>
                          <a:spcPct val="100000"/>
                        </a:lnSpc>
                        <a:spcBef>
                          <a:spcPts val="0"/>
                        </a:spcBef>
                        <a:spcAft>
                          <a:spcPts val="0"/>
                        </a:spcAft>
                        <a:buClrTx/>
                        <a:buSzTx/>
                        <a:buFont typeface="Arial" pitchFamily="34" charset="0"/>
                        <a:buChar char="•"/>
                        <a:tabLst/>
                        <a:defRPr/>
                      </a:pPr>
                      <a:endParaRPr lang="id-ID" sz="1400" dirty="0" smtClean="0"/>
                    </a:p>
                  </a:txBody>
                  <a:tcPr marL="91436" marR="91436" marT="45716" marB="45716"/>
                </a:tc>
                <a:tc>
                  <a:txBody>
                    <a:bodyPr/>
                    <a:lstStyle/>
                    <a:p>
                      <a:pPr marL="342900" marR="0" lvl="0" indent="-342900">
                        <a:spcBef>
                          <a:spcPts val="0"/>
                        </a:spcBef>
                        <a:spcAft>
                          <a:spcPts val="0"/>
                        </a:spcAft>
                        <a:buFont typeface="+mj-lt"/>
                        <a:buAutoNum type="arabicPeriod"/>
                      </a:pPr>
                      <a:r>
                        <a:rPr lang="en-US" sz="1400" dirty="0" err="1" smtClean="0">
                          <a:effectLst/>
                          <a:latin typeface="Times New Roman"/>
                          <a:ea typeface="Times New Roman"/>
                        </a:rPr>
                        <a:t>Teknologi</a:t>
                      </a:r>
                      <a:r>
                        <a:rPr lang="en-US" sz="1400" dirty="0" smtClean="0">
                          <a:effectLst/>
                          <a:latin typeface="Times New Roman"/>
                          <a:ea typeface="Times New Roman"/>
                        </a:rPr>
                        <a:t> </a:t>
                      </a:r>
                      <a:r>
                        <a:rPr lang="en-US" sz="1400" dirty="0" err="1" smtClean="0">
                          <a:effectLst/>
                          <a:latin typeface="Times New Roman"/>
                          <a:ea typeface="Times New Roman"/>
                        </a:rPr>
                        <a:t>produksi</a:t>
                      </a:r>
                      <a:r>
                        <a:rPr lang="en-US" sz="1400" dirty="0" smtClean="0">
                          <a:effectLst/>
                          <a:latin typeface="Times New Roman"/>
                          <a:ea typeface="Times New Roman"/>
                        </a:rPr>
                        <a:t> </a:t>
                      </a:r>
                      <a:r>
                        <a:rPr lang="en-US" sz="1400" dirty="0" err="1" smtClean="0">
                          <a:effectLst/>
                          <a:latin typeface="Times New Roman"/>
                          <a:ea typeface="Times New Roman"/>
                        </a:rPr>
                        <a:t>benih</a:t>
                      </a:r>
                      <a:r>
                        <a:rPr lang="en-US" sz="1400" dirty="0" smtClean="0">
                          <a:effectLst/>
                          <a:latin typeface="Times New Roman"/>
                          <a:ea typeface="Times New Roman"/>
                        </a:rPr>
                        <a:t>/</a:t>
                      </a:r>
                      <a:r>
                        <a:rPr lang="en-US" sz="1400" dirty="0" err="1" smtClean="0">
                          <a:effectLst/>
                          <a:latin typeface="Times New Roman"/>
                          <a:ea typeface="Times New Roman"/>
                        </a:rPr>
                        <a:t>bibit</a:t>
                      </a:r>
                      <a:r>
                        <a:rPr lang="en-US" sz="1400" dirty="0" smtClean="0">
                          <a:effectLst/>
                          <a:latin typeface="Times New Roman"/>
                          <a:ea typeface="Times New Roman"/>
                        </a:rPr>
                        <a:t> (</a:t>
                      </a:r>
                      <a:r>
                        <a:rPr lang="en-US" sz="1400" dirty="0" err="1" smtClean="0">
                          <a:effectLst/>
                          <a:latin typeface="Times New Roman"/>
                          <a:ea typeface="Times New Roman"/>
                        </a:rPr>
                        <a:t>tomat</a:t>
                      </a:r>
                      <a:r>
                        <a:rPr lang="en-US" sz="1400" dirty="0" smtClean="0">
                          <a:effectLst/>
                          <a:latin typeface="Times New Roman"/>
                          <a:ea typeface="Times New Roman"/>
                        </a:rPr>
                        <a:t>, </a:t>
                      </a:r>
                      <a:r>
                        <a:rPr lang="en-US" sz="1400" dirty="0" err="1" smtClean="0">
                          <a:effectLst/>
                          <a:latin typeface="Times New Roman"/>
                          <a:ea typeface="Times New Roman"/>
                        </a:rPr>
                        <a:t>cabe</a:t>
                      </a:r>
                      <a:r>
                        <a:rPr lang="en-US" sz="1400" dirty="0" smtClean="0">
                          <a:effectLst/>
                          <a:latin typeface="Times New Roman"/>
                          <a:ea typeface="Times New Roman"/>
                        </a:rPr>
                        <a:t>, </a:t>
                      </a:r>
                      <a:r>
                        <a:rPr lang="en-US" sz="1400" dirty="0" err="1" smtClean="0">
                          <a:effectLst/>
                          <a:latin typeface="Times New Roman"/>
                          <a:ea typeface="Times New Roman"/>
                        </a:rPr>
                        <a:t>kentang</a:t>
                      </a:r>
                      <a:r>
                        <a:rPr lang="en-US" sz="1400" dirty="0" smtClean="0">
                          <a:effectLst/>
                          <a:latin typeface="Times New Roman"/>
                          <a:ea typeface="Times New Roman"/>
                        </a:rPr>
                        <a:t>, </a:t>
                      </a:r>
                      <a:r>
                        <a:rPr lang="en-US" sz="1400" dirty="0" err="1" smtClean="0">
                          <a:effectLst/>
                          <a:latin typeface="Times New Roman"/>
                          <a:ea typeface="Times New Roman"/>
                        </a:rPr>
                        <a:t>kedelai</a:t>
                      </a:r>
                      <a:r>
                        <a:rPr lang="en-US" sz="1400" dirty="0" smtClean="0">
                          <a:effectLst/>
                          <a:latin typeface="Times New Roman"/>
                          <a:ea typeface="Times New Roman"/>
                        </a:rPr>
                        <a:t>, </a:t>
                      </a:r>
                      <a:r>
                        <a:rPr lang="en-US" sz="1400" dirty="0" err="1" smtClean="0">
                          <a:effectLst/>
                          <a:latin typeface="Times New Roman"/>
                          <a:ea typeface="Times New Roman"/>
                        </a:rPr>
                        <a:t>dan</a:t>
                      </a:r>
                      <a:r>
                        <a:rPr lang="en-US" sz="1400" dirty="0" smtClean="0">
                          <a:effectLst/>
                          <a:latin typeface="Times New Roman"/>
                          <a:ea typeface="Times New Roman"/>
                        </a:rPr>
                        <a:t> </a:t>
                      </a:r>
                      <a:r>
                        <a:rPr lang="en-US" sz="1400" dirty="0" err="1" smtClean="0">
                          <a:effectLst/>
                          <a:latin typeface="Times New Roman"/>
                          <a:ea typeface="Times New Roman"/>
                        </a:rPr>
                        <a:t>ayam</a:t>
                      </a:r>
                      <a:r>
                        <a:rPr lang="en-US" sz="1400" dirty="0" smtClean="0">
                          <a:effectLst/>
                          <a:latin typeface="Times New Roman"/>
                          <a:ea typeface="Times New Roman"/>
                        </a:rPr>
                        <a:t> </a:t>
                      </a:r>
                      <a:r>
                        <a:rPr lang="en-US" sz="1400" dirty="0" err="1" smtClean="0">
                          <a:effectLst/>
                          <a:latin typeface="Times New Roman"/>
                          <a:ea typeface="Times New Roman"/>
                        </a:rPr>
                        <a:t>buras</a:t>
                      </a:r>
                      <a:r>
                        <a:rPr lang="en-US" sz="1400" dirty="0" smtClean="0">
                          <a:effectLst/>
                          <a:latin typeface="Times New Roman"/>
                          <a:ea typeface="Times New Roman"/>
                        </a:rPr>
                        <a:t>)</a:t>
                      </a:r>
                    </a:p>
                    <a:p>
                      <a:pPr marL="342900" marR="0" lvl="0" indent="-342900">
                        <a:spcBef>
                          <a:spcPts val="0"/>
                        </a:spcBef>
                        <a:spcAft>
                          <a:spcPts val="0"/>
                        </a:spcAft>
                        <a:buFont typeface="+mj-lt"/>
                        <a:buAutoNum type="arabicPeriod"/>
                      </a:pPr>
                      <a:r>
                        <a:rPr lang="en-US" sz="1400" dirty="0" err="1" smtClean="0">
                          <a:effectLst/>
                          <a:latin typeface="Times New Roman"/>
                          <a:ea typeface="Times New Roman"/>
                        </a:rPr>
                        <a:t>Uji</a:t>
                      </a:r>
                      <a:r>
                        <a:rPr lang="en-US" sz="1400" dirty="0" smtClean="0">
                          <a:effectLst/>
                          <a:latin typeface="Times New Roman"/>
                          <a:ea typeface="Times New Roman"/>
                        </a:rPr>
                        <a:t> </a:t>
                      </a:r>
                      <a:r>
                        <a:rPr lang="en-US" sz="1400" dirty="0" err="1" smtClean="0">
                          <a:effectLst/>
                          <a:latin typeface="Times New Roman"/>
                          <a:ea typeface="Times New Roman"/>
                        </a:rPr>
                        <a:t>adaptasi</a:t>
                      </a:r>
                      <a:r>
                        <a:rPr lang="en-US" sz="1400" dirty="0" smtClean="0">
                          <a:effectLst/>
                          <a:latin typeface="Times New Roman"/>
                          <a:ea typeface="Times New Roman"/>
                        </a:rPr>
                        <a:t> </a:t>
                      </a:r>
                      <a:r>
                        <a:rPr lang="en-US" sz="1400" dirty="0" err="1" smtClean="0">
                          <a:effectLst/>
                          <a:latin typeface="Times New Roman"/>
                          <a:ea typeface="Times New Roman"/>
                        </a:rPr>
                        <a:t>benih</a:t>
                      </a:r>
                      <a:r>
                        <a:rPr lang="en-US" sz="1400" dirty="0" smtClean="0">
                          <a:effectLst/>
                          <a:latin typeface="Times New Roman"/>
                          <a:ea typeface="Times New Roman"/>
                        </a:rPr>
                        <a:t> </a:t>
                      </a:r>
                      <a:r>
                        <a:rPr lang="en-US" sz="1400" dirty="0" err="1" smtClean="0">
                          <a:effectLst/>
                          <a:latin typeface="Times New Roman"/>
                          <a:ea typeface="Times New Roman"/>
                        </a:rPr>
                        <a:t>pada</a:t>
                      </a:r>
                      <a:r>
                        <a:rPr lang="en-US" sz="1400" dirty="0" smtClean="0">
                          <a:effectLst/>
                          <a:latin typeface="Times New Roman"/>
                          <a:ea typeface="Times New Roman"/>
                        </a:rPr>
                        <a:t> </a:t>
                      </a:r>
                      <a:r>
                        <a:rPr lang="en-US" sz="1400" dirty="0" err="1" smtClean="0">
                          <a:effectLst/>
                          <a:latin typeface="Times New Roman"/>
                          <a:ea typeface="Times New Roman"/>
                        </a:rPr>
                        <a:t>berbagai</a:t>
                      </a:r>
                      <a:r>
                        <a:rPr lang="en-US" sz="1400" dirty="0" smtClean="0">
                          <a:effectLst/>
                          <a:latin typeface="Times New Roman"/>
                          <a:ea typeface="Times New Roman"/>
                        </a:rPr>
                        <a:t> </a:t>
                      </a:r>
                      <a:r>
                        <a:rPr lang="en-US" sz="1400" dirty="0" err="1" smtClean="0">
                          <a:effectLst/>
                          <a:latin typeface="Times New Roman"/>
                          <a:ea typeface="Times New Roman"/>
                        </a:rPr>
                        <a:t>agroekosistem</a:t>
                      </a:r>
                      <a:endParaRPr lang="en-US" sz="14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400" dirty="0" err="1" smtClean="0">
                          <a:effectLst/>
                          <a:latin typeface="Times New Roman"/>
                          <a:ea typeface="Times New Roman"/>
                        </a:rPr>
                        <a:t>Kelembagaan</a:t>
                      </a:r>
                      <a:r>
                        <a:rPr lang="en-US" sz="1400" dirty="0" smtClean="0">
                          <a:effectLst/>
                          <a:latin typeface="Times New Roman"/>
                          <a:ea typeface="Times New Roman"/>
                        </a:rPr>
                        <a:t> </a:t>
                      </a:r>
                      <a:r>
                        <a:rPr lang="en-US" sz="1400" dirty="0" err="1" smtClean="0">
                          <a:effectLst/>
                          <a:latin typeface="Times New Roman"/>
                          <a:ea typeface="Times New Roman"/>
                        </a:rPr>
                        <a:t>penyebaran</a:t>
                      </a:r>
                      <a:r>
                        <a:rPr lang="en-US" sz="1400" dirty="0" smtClean="0">
                          <a:effectLst/>
                          <a:latin typeface="Times New Roman"/>
                          <a:ea typeface="Times New Roman"/>
                        </a:rPr>
                        <a:t> </a:t>
                      </a:r>
                      <a:r>
                        <a:rPr lang="en-US" sz="1400" dirty="0" err="1" smtClean="0">
                          <a:effectLst/>
                          <a:latin typeface="Times New Roman"/>
                          <a:ea typeface="Times New Roman"/>
                        </a:rPr>
                        <a:t>benih</a:t>
                      </a:r>
                      <a:r>
                        <a:rPr lang="en-US" sz="1400" dirty="0" smtClean="0">
                          <a:effectLst/>
                          <a:latin typeface="Times New Roman"/>
                          <a:ea typeface="Times New Roman"/>
                        </a:rPr>
                        <a:t> </a:t>
                      </a:r>
                      <a:r>
                        <a:rPr lang="en-US" sz="1400" dirty="0" err="1" smtClean="0">
                          <a:effectLst/>
                          <a:latin typeface="Times New Roman"/>
                          <a:ea typeface="Times New Roman"/>
                        </a:rPr>
                        <a:t>dan</a:t>
                      </a:r>
                      <a:r>
                        <a:rPr lang="en-US" sz="1400" dirty="0" smtClean="0">
                          <a:effectLst/>
                          <a:latin typeface="Times New Roman"/>
                          <a:ea typeface="Times New Roman"/>
                        </a:rPr>
                        <a:t> </a:t>
                      </a:r>
                      <a:r>
                        <a:rPr lang="en-US" sz="1400" dirty="0" err="1" smtClean="0">
                          <a:effectLst/>
                          <a:latin typeface="Times New Roman"/>
                          <a:ea typeface="Times New Roman"/>
                        </a:rPr>
                        <a:t>pemasaran</a:t>
                      </a:r>
                      <a:endParaRPr lang="en-US" sz="14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400" dirty="0" err="1" smtClean="0">
                          <a:effectLst/>
                          <a:latin typeface="Times New Roman"/>
                          <a:ea typeface="Times New Roman"/>
                        </a:rPr>
                        <a:t>Harmonisasi</a:t>
                      </a:r>
                      <a:r>
                        <a:rPr lang="en-US" sz="1400" dirty="0" smtClean="0">
                          <a:effectLst/>
                          <a:latin typeface="Times New Roman"/>
                          <a:ea typeface="Times New Roman"/>
                        </a:rPr>
                        <a:t> </a:t>
                      </a:r>
                      <a:r>
                        <a:rPr lang="en-US" sz="1400" dirty="0" err="1" smtClean="0">
                          <a:effectLst/>
                          <a:latin typeface="Times New Roman"/>
                          <a:ea typeface="Times New Roman"/>
                        </a:rPr>
                        <a:t>kebijakan</a:t>
                      </a:r>
                      <a:r>
                        <a:rPr lang="en-US" sz="1400" dirty="0" smtClean="0">
                          <a:effectLst/>
                          <a:latin typeface="Times New Roman"/>
                          <a:ea typeface="Times New Roman"/>
                        </a:rPr>
                        <a:t> </a:t>
                      </a:r>
                      <a:r>
                        <a:rPr lang="en-US" sz="1400" dirty="0" err="1" smtClean="0">
                          <a:effectLst/>
                          <a:latin typeface="Times New Roman"/>
                          <a:ea typeface="Times New Roman"/>
                        </a:rPr>
                        <a:t>tentang</a:t>
                      </a:r>
                      <a:r>
                        <a:rPr lang="en-US" sz="1400" dirty="0" smtClean="0">
                          <a:effectLst/>
                          <a:latin typeface="Times New Roman"/>
                          <a:ea typeface="Times New Roman"/>
                        </a:rPr>
                        <a:t> </a:t>
                      </a:r>
                      <a:r>
                        <a:rPr lang="en-US" sz="1400" dirty="0" err="1" smtClean="0">
                          <a:effectLst/>
                          <a:latin typeface="Times New Roman"/>
                          <a:ea typeface="Times New Roman"/>
                        </a:rPr>
                        <a:t>perlindungan</a:t>
                      </a:r>
                      <a:r>
                        <a:rPr lang="en-US" sz="1400" dirty="0" smtClean="0">
                          <a:effectLst/>
                          <a:latin typeface="Times New Roman"/>
                          <a:ea typeface="Times New Roman"/>
                        </a:rPr>
                        <a:t> </a:t>
                      </a:r>
                      <a:r>
                        <a:rPr lang="en-US" sz="1400" dirty="0" err="1" smtClean="0">
                          <a:effectLst/>
                          <a:latin typeface="Times New Roman"/>
                          <a:ea typeface="Times New Roman"/>
                        </a:rPr>
                        <a:t>lahan</a:t>
                      </a:r>
                      <a:r>
                        <a:rPr lang="en-US" sz="1400" dirty="0" smtClean="0">
                          <a:effectLst/>
                          <a:latin typeface="Times New Roman"/>
                          <a:ea typeface="Times New Roman"/>
                        </a:rPr>
                        <a:t> </a:t>
                      </a:r>
                      <a:r>
                        <a:rPr lang="en-US" sz="1400" dirty="0" err="1" smtClean="0">
                          <a:effectLst/>
                          <a:latin typeface="Times New Roman"/>
                          <a:ea typeface="Times New Roman"/>
                        </a:rPr>
                        <a:t>usaha</a:t>
                      </a:r>
                      <a:r>
                        <a:rPr lang="en-US" sz="1400" dirty="0" smtClean="0">
                          <a:effectLst/>
                          <a:latin typeface="Times New Roman"/>
                          <a:ea typeface="Times New Roman"/>
                        </a:rPr>
                        <a:t> </a:t>
                      </a:r>
                      <a:r>
                        <a:rPr lang="en-US" sz="1400" dirty="0" err="1" smtClean="0">
                          <a:effectLst/>
                          <a:latin typeface="Times New Roman"/>
                          <a:ea typeface="Times New Roman"/>
                        </a:rPr>
                        <a:t>tani</a:t>
                      </a:r>
                      <a:endParaRPr lang="en-US" sz="14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400" dirty="0" err="1" smtClean="0">
                          <a:effectLst/>
                          <a:latin typeface="Times New Roman"/>
                          <a:ea typeface="Times New Roman"/>
                        </a:rPr>
                        <a:t>Teknologi</a:t>
                      </a:r>
                      <a:r>
                        <a:rPr lang="en-US" sz="1400" dirty="0" smtClean="0">
                          <a:effectLst/>
                          <a:latin typeface="Times New Roman"/>
                          <a:ea typeface="Times New Roman"/>
                        </a:rPr>
                        <a:t>  </a:t>
                      </a:r>
                      <a:r>
                        <a:rPr lang="en-US" sz="1400" dirty="0" err="1" smtClean="0">
                          <a:effectLst/>
                          <a:latin typeface="Times New Roman"/>
                          <a:ea typeface="Times New Roman"/>
                        </a:rPr>
                        <a:t>pengelolaan</a:t>
                      </a:r>
                      <a:r>
                        <a:rPr lang="en-US" sz="1400" dirty="0" smtClean="0">
                          <a:effectLst/>
                          <a:latin typeface="Times New Roman"/>
                          <a:ea typeface="Times New Roman"/>
                        </a:rPr>
                        <a:t> </a:t>
                      </a:r>
                      <a:r>
                        <a:rPr lang="en-US" sz="1400" dirty="0" err="1" smtClean="0">
                          <a:effectLst/>
                          <a:latin typeface="Times New Roman"/>
                          <a:ea typeface="Times New Roman"/>
                        </a:rPr>
                        <a:t>lahan</a:t>
                      </a:r>
                      <a:r>
                        <a:rPr lang="en-US" sz="1400" dirty="0" smtClean="0">
                          <a:effectLst/>
                          <a:latin typeface="Times New Roman"/>
                          <a:ea typeface="Times New Roman"/>
                        </a:rPr>
                        <a:t> </a:t>
                      </a:r>
                      <a:r>
                        <a:rPr lang="en-US" sz="1400" dirty="0" err="1" smtClean="0">
                          <a:effectLst/>
                          <a:latin typeface="Times New Roman"/>
                          <a:ea typeface="Times New Roman"/>
                        </a:rPr>
                        <a:t>untuk</a:t>
                      </a:r>
                      <a:r>
                        <a:rPr lang="en-US" sz="1400" dirty="0" smtClean="0">
                          <a:effectLst/>
                          <a:latin typeface="Times New Roman"/>
                          <a:ea typeface="Times New Roman"/>
                        </a:rPr>
                        <a:t> </a:t>
                      </a:r>
                      <a:r>
                        <a:rPr lang="en-US" sz="1400" dirty="0" err="1" smtClean="0">
                          <a:effectLst/>
                          <a:latin typeface="Times New Roman"/>
                          <a:ea typeface="Times New Roman"/>
                        </a:rPr>
                        <a:t>pertanian</a:t>
                      </a:r>
                      <a:r>
                        <a:rPr lang="en-US" sz="1400" dirty="0" smtClean="0">
                          <a:effectLst/>
                          <a:latin typeface="Times New Roman"/>
                          <a:ea typeface="Times New Roman"/>
                        </a:rPr>
                        <a:t> </a:t>
                      </a:r>
                      <a:r>
                        <a:rPr lang="en-US" sz="1400" dirty="0" err="1" smtClean="0">
                          <a:effectLst/>
                          <a:latin typeface="Times New Roman"/>
                          <a:ea typeface="Times New Roman"/>
                        </a:rPr>
                        <a:t>berkelanjuta</a:t>
                      </a:r>
                      <a:r>
                        <a:rPr lang="en-US" sz="1400" dirty="0" smtClean="0">
                          <a:effectLst/>
                          <a:latin typeface="Times New Roman"/>
                          <a:ea typeface="Times New Roman"/>
                        </a:rPr>
                        <a:t>.</a:t>
                      </a:r>
                    </a:p>
                    <a:p>
                      <a:pPr marL="342900" marR="0" lvl="0" indent="-342900">
                        <a:spcBef>
                          <a:spcPts val="0"/>
                        </a:spcBef>
                        <a:spcAft>
                          <a:spcPts val="0"/>
                        </a:spcAft>
                        <a:buFont typeface="+mj-lt"/>
                        <a:buAutoNum type="arabicPeriod"/>
                      </a:pPr>
                      <a:r>
                        <a:rPr lang="en-US" sz="1400" dirty="0" err="1" smtClean="0">
                          <a:effectLst/>
                          <a:latin typeface="Times New Roman"/>
                          <a:ea typeface="Times New Roman"/>
                        </a:rPr>
                        <a:t>Sistem</a:t>
                      </a:r>
                      <a:r>
                        <a:rPr lang="en-US" sz="1400" dirty="0" smtClean="0">
                          <a:effectLst/>
                          <a:latin typeface="Times New Roman"/>
                          <a:ea typeface="Times New Roman"/>
                        </a:rPr>
                        <a:t> </a:t>
                      </a:r>
                      <a:r>
                        <a:rPr lang="en-US" sz="1400" dirty="0" err="1" smtClean="0">
                          <a:effectLst/>
                          <a:latin typeface="Times New Roman"/>
                          <a:ea typeface="Times New Roman"/>
                        </a:rPr>
                        <a:t>informasi</a:t>
                      </a:r>
                      <a:r>
                        <a:rPr lang="en-US" sz="1400" dirty="0" smtClean="0">
                          <a:effectLst/>
                          <a:latin typeface="Times New Roman"/>
                          <a:ea typeface="Times New Roman"/>
                        </a:rPr>
                        <a:t> data </a:t>
                      </a:r>
                      <a:r>
                        <a:rPr lang="en-US" sz="1400" dirty="0" err="1" smtClean="0">
                          <a:effectLst/>
                          <a:latin typeface="Times New Roman"/>
                          <a:ea typeface="Times New Roman"/>
                        </a:rPr>
                        <a:t>komoditi</a:t>
                      </a:r>
                      <a:r>
                        <a:rPr lang="en-US" sz="1400" dirty="0" smtClean="0">
                          <a:effectLst/>
                          <a:latin typeface="Times New Roman"/>
                          <a:ea typeface="Times New Roman"/>
                        </a:rPr>
                        <a:t> </a:t>
                      </a:r>
                      <a:r>
                        <a:rPr lang="en-US" sz="1400" dirty="0" err="1" smtClean="0">
                          <a:effectLst/>
                          <a:latin typeface="Times New Roman"/>
                          <a:ea typeface="Times New Roman"/>
                        </a:rPr>
                        <a:t>pertanian</a:t>
                      </a:r>
                      <a:endParaRPr lang="en-US" sz="1400" dirty="0" smtClean="0">
                        <a:effectLst/>
                        <a:latin typeface="Times New Roman"/>
                        <a:ea typeface="Times New Roman"/>
                      </a:endParaRPr>
                    </a:p>
                    <a:p>
                      <a:pPr marL="342900" marR="0" lvl="0" indent="-342900">
                        <a:spcBef>
                          <a:spcPts val="0"/>
                        </a:spcBef>
                        <a:spcAft>
                          <a:spcPts val="0"/>
                        </a:spcAft>
                        <a:buFont typeface="+mj-lt"/>
                        <a:buAutoNum type="arabicPeriod"/>
                      </a:pPr>
                      <a:endParaRPr lang="en-US" sz="1400" dirty="0" smtClean="0">
                        <a:effectLst/>
                        <a:latin typeface="Times New Roman"/>
                        <a:ea typeface="Times New Roman"/>
                      </a:endParaRPr>
                    </a:p>
                    <a:p>
                      <a:endParaRPr lang="id-ID" sz="1400" b="0" kern="1200" baseline="0" dirty="0">
                        <a:solidFill>
                          <a:schemeClr val="dk1"/>
                        </a:solidFill>
                        <a:latin typeface="+mn-lt"/>
                        <a:ea typeface="+mn-ea"/>
                        <a:cs typeface="+mn-cs"/>
                      </a:endParaRPr>
                    </a:p>
                  </a:txBody>
                  <a:tcPr marL="91436" marR="91436" marT="45716" marB="45716"/>
                </a:tc>
              </a:tr>
            </a:tbl>
          </a:graphicData>
        </a:graphic>
      </p:graphicFrame>
      <p:sp>
        <p:nvSpPr>
          <p:cNvPr id="6" name="Title 1"/>
          <p:cNvSpPr>
            <a:spLocks noGrp="1"/>
          </p:cNvSpPr>
          <p:nvPr>
            <p:ph type="title"/>
          </p:nvPr>
        </p:nvSpPr>
        <p:spPr>
          <a:xfrm>
            <a:off x="457200" y="274638"/>
            <a:ext cx="7620000" cy="796908"/>
          </a:xfrm>
        </p:spPr>
        <p:txBody>
          <a:bodyPr/>
          <a:lstStyle/>
          <a:p>
            <a:pPr algn="ctr" eaLnBrk="1" fontAlgn="auto" hangingPunct="1">
              <a:spcAft>
                <a:spcPts val="0"/>
              </a:spcAft>
              <a:defRPr/>
            </a:pPr>
            <a:r>
              <a:rPr lang="en-US" sz="2400" b="1" dirty="0" smtClean="0"/>
              <a:t>PRIORITAS TEMATIK SEKTORAL (COMMON GOALS/CG)            </a:t>
            </a:r>
            <a:br>
              <a:rPr lang="en-US" sz="2400" b="1" dirty="0" smtClean="0"/>
            </a:br>
            <a:r>
              <a:rPr lang="en-US" sz="2400" b="1" dirty="0" smtClean="0"/>
              <a:t>                                                                                                             </a:t>
            </a:r>
            <a:r>
              <a:rPr lang="en-US" sz="1800" dirty="0" smtClean="0"/>
              <a:t>LANJUTAN….</a:t>
            </a:r>
            <a:endParaRPr lang="id-ID" sz="2400" dirty="0"/>
          </a:p>
        </p:txBody>
      </p:sp>
    </p:spTree>
    <p:extLst>
      <p:ext uri="{BB962C8B-B14F-4D97-AF65-F5344CB8AC3E}">
        <p14:creationId xmlns:p14="http://schemas.microsoft.com/office/powerpoint/2010/main" val="559215599"/>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49280748"/>
              </p:ext>
            </p:extLst>
          </p:nvPr>
        </p:nvGraphicFramePr>
        <p:xfrm>
          <a:off x="285720" y="1142984"/>
          <a:ext cx="8064499" cy="5389510"/>
        </p:xfrm>
        <a:graphic>
          <a:graphicData uri="http://schemas.openxmlformats.org/drawingml/2006/table">
            <a:tbl>
              <a:tblPr firstRow="1" bandRow="1">
                <a:tableStyleId>{5C22544A-7EE6-4342-B048-85BDC9FD1C3A}</a:tableStyleId>
              </a:tblPr>
              <a:tblGrid>
                <a:gridCol w="1071570"/>
                <a:gridCol w="3402926"/>
                <a:gridCol w="3590003"/>
              </a:tblGrid>
              <a:tr h="370810">
                <a:tc>
                  <a:txBody>
                    <a:bodyPr/>
                    <a:lstStyle/>
                    <a:p>
                      <a:pPr algn="ctr"/>
                      <a:r>
                        <a:rPr lang="en-AU" sz="1400" dirty="0" smtClean="0"/>
                        <a:t>KODE</a:t>
                      </a:r>
                      <a:endParaRPr lang="id-ID" sz="1400" dirty="0"/>
                    </a:p>
                  </a:txBody>
                  <a:tcPr marL="91436" marR="91436" marT="45716" marB="45716"/>
                </a:tc>
                <a:tc>
                  <a:txBody>
                    <a:bodyPr/>
                    <a:lstStyle/>
                    <a:p>
                      <a:pPr algn="ctr"/>
                      <a:r>
                        <a:rPr lang="en-US" sz="1400" dirty="0" smtClean="0"/>
                        <a:t>PRIORITAS</a:t>
                      </a:r>
                      <a:r>
                        <a:rPr lang="en-US" sz="1400" baseline="0" dirty="0" smtClean="0"/>
                        <a:t> SEKTORAL</a:t>
                      </a:r>
                      <a:endParaRPr lang="id-ID" sz="1400" dirty="0"/>
                    </a:p>
                  </a:txBody>
                  <a:tcPr marL="91436" marR="91436" marT="45716" marB="45716"/>
                </a:tc>
                <a:tc>
                  <a:txBody>
                    <a:bodyPr/>
                    <a:lstStyle/>
                    <a:p>
                      <a:pPr algn="ctr"/>
                      <a:r>
                        <a:rPr lang="en-US" sz="1400" b="1" kern="1200" baseline="0" dirty="0" smtClean="0">
                          <a:solidFill>
                            <a:schemeClr val="lt1"/>
                          </a:solidFill>
                          <a:latin typeface="+mn-lt"/>
                          <a:ea typeface="+mn-ea"/>
                          <a:cs typeface="+mn-cs"/>
                        </a:rPr>
                        <a:t>TEMA PENELITIAN</a:t>
                      </a:r>
                      <a:endParaRPr lang="id-ID" sz="1400" b="1" kern="1200" baseline="0" dirty="0">
                        <a:solidFill>
                          <a:schemeClr val="dk1"/>
                        </a:solidFill>
                        <a:latin typeface="+mn-lt"/>
                        <a:ea typeface="+mn-ea"/>
                        <a:cs typeface="+mn-cs"/>
                      </a:endParaRPr>
                    </a:p>
                  </a:txBody>
                  <a:tcPr marL="91436" marR="91436" marT="45716" marB="45716"/>
                </a:tc>
              </a:tr>
              <a:tr h="781988">
                <a:tc>
                  <a:txBody>
                    <a:bodyPr/>
                    <a:lstStyle/>
                    <a:p>
                      <a:pPr marL="342900" marR="0" lvl="0" indent="-342900" algn="ctr">
                        <a:spcBef>
                          <a:spcPts val="0"/>
                        </a:spcBef>
                        <a:spcAft>
                          <a:spcPts val="0"/>
                        </a:spcAft>
                        <a:buFont typeface="+mj-lt"/>
                        <a:buNone/>
                      </a:pPr>
                      <a:r>
                        <a:rPr lang="en-AU" sz="1600" b="1" dirty="0" smtClean="0"/>
                        <a:t>CG </a:t>
                      </a:r>
                      <a:r>
                        <a:rPr lang="en-AU" sz="1600" b="1" baseline="0" dirty="0" smtClean="0"/>
                        <a:t> 5</a:t>
                      </a:r>
                      <a:endParaRPr lang="id-ID" sz="1600" b="1" dirty="0" smtClean="0"/>
                    </a:p>
                  </a:txBody>
                  <a:tcPr marL="91436" marR="91436" marT="45716" marB="45716"/>
                </a:tc>
                <a:tc>
                  <a:txBody>
                    <a:bodyPr/>
                    <a:lstStyle/>
                    <a:p>
                      <a:pPr marL="342900" marR="0" lvl="0" indent="-342900">
                        <a:spcBef>
                          <a:spcPts val="0"/>
                        </a:spcBef>
                        <a:spcAft>
                          <a:spcPts val="0"/>
                        </a:spcAft>
                        <a:buFont typeface="+mj-lt"/>
                        <a:buNone/>
                      </a:pPr>
                      <a:r>
                        <a:rPr lang="en-US" sz="1600" dirty="0" err="1" smtClean="0">
                          <a:effectLst/>
                          <a:latin typeface="Times New Roman"/>
                          <a:ea typeface="Times New Roman"/>
                        </a:rPr>
                        <a:t>Pengembangan</a:t>
                      </a:r>
                      <a:r>
                        <a:rPr lang="en-US" sz="1600" dirty="0" smtClean="0">
                          <a:effectLst/>
                          <a:latin typeface="Times New Roman"/>
                          <a:ea typeface="Times New Roman"/>
                        </a:rPr>
                        <a:t> </a:t>
                      </a:r>
                      <a:r>
                        <a:rPr lang="en-US" sz="1600" dirty="0" err="1" smtClean="0">
                          <a:effectLst/>
                          <a:latin typeface="Times New Roman"/>
                          <a:ea typeface="Times New Roman"/>
                        </a:rPr>
                        <a:t>industri</a:t>
                      </a:r>
                      <a:r>
                        <a:rPr lang="en-US" sz="1600" dirty="0" smtClean="0">
                          <a:effectLst/>
                          <a:latin typeface="Times New Roman"/>
                          <a:ea typeface="Times New Roman"/>
                        </a:rPr>
                        <a:t> </a:t>
                      </a:r>
                      <a:r>
                        <a:rPr lang="en-US" sz="1600" dirty="0" err="1" smtClean="0">
                          <a:effectLst/>
                          <a:latin typeface="Times New Roman"/>
                          <a:ea typeface="Times New Roman"/>
                        </a:rPr>
                        <a:t>manufaktur</a:t>
                      </a:r>
                      <a:endParaRPr lang="id-ID" sz="1600" dirty="0" smtClean="0"/>
                    </a:p>
                  </a:txBody>
                  <a:tcPr marL="91436" marR="91436" marT="45716" marB="45716"/>
                </a:tc>
                <a:tc>
                  <a:txBody>
                    <a:bodyPr/>
                    <a:lstStyle/>
                    <a:p>
                      <a:r>
                        <a:rPr lang="en-US" sz="1600" dirty="0" err="1" smtClean="0">
                          <a:effectLst/>
                          <a:latin typeface="Times New Roman"/>
                          <a:ea typeface="Times New Roman"/>
                        </a:rPr>
                        <a:t>Industri</a:t>
                      </a:r>
                      <a:r>
                        <a:rPr lang="en-US" sz="1600" dirty="0" smtClean="0">
                          <a:effectLst/>
                          <a:latin typeface="Times New Roman"/>
                          <a:ea typeface="Times New Roman"/>
                        </a:rPr>
                        <a:t> </a:t>
                      </a:r>
                      <a:r>
                        <a:rPr lang="en-US" sz="1600" dirty="0" err="1" smtClean="0">
                          <a:effectLst/>
                          <a:latin typeface="Times New Roman"/>
                          <a:ea typeface="Times New Roman"/>
                        </a:rPr>
                        <a:t>manufaktur</a:t>
                      </a:r>
                      <a:r>
                        <a:rPr lang="en-US" sz="1600" dirty="0" smtClean="0">
                          <a:effectLst/>
                          <a:latin typeface="Times New Roman"/>
                          <a:ea typeface="Times New Roman"/>
                        </a:rPr>
                        <a:t> </a:t>
                      </a:r>
                      <a:r>
                        <a:rPr lang="en-US" sz="1600" dirty="0" err="1" smtClean="0">
                          <a:effectLst/>
                          <a:latin typeface="Times New Roman"/>
                          <a:ea typeface="Times New Roman"/>
                        </a:rPr>
                        <a:t>untuk</a:t>
                      </a:r>
                      <a:r>
                        <a:rPr lang="en-US" sz="1600" dirty="0" smtClean="0">
                          <a:effectLst/>
                          <a:latin typeface="Times New Roman"/>
                          <a:ea typeface="Times New Roman"/>
                        </a:rPr>
                        <a:t> </a:t>
                      </a:r>
                      <a:r>
                        <a:rPr lang="en-US" sz="1600" dirty="0" err="1" smtClean="0">
                          <a:effectLst/>
                          <a:latin typeface="Times New Roman"/>
                          <a:ea typeface="Times New Roman"/>
                        </a:rPr>
                        <a:t>pengembangan</a:t>
                      </a:r>
                      <a:r>
                        <a:rPr lang="en-US" sz="1600" dirty="0" smtClean="0">
                          <a:effectLst/>
                          <a:latin typeface="Times New Roman"/>
                          <a:ea typeface="Times New Roman"/>
                        </a:rPr>
                        <a:t> </a:t>
                      </a:r>
                      <a:r>
                        <a:rPr lang="en-US" sz="1600" dirty="0" err="1" smtClean="0">
                          <a:effectLst/>
                          <a:latin typeface="Times New Roman"/>
                          <a:ea typeface="Times New Roman"/>
                        </a:rPr>
                        <a:t>alat-alat</a:t>
                      </a:r>
                      <a:r>
                        <a:rPr lang="en-US" sz="1600" dirty="0" smtClean="0">
                          <a:effectLst/>
                          <a:latin typeface="Times New Roman"/>
                          <a:ea typeface="Times New Roman"/>
                        </a:rPr>
                        <a:t> </a:t>
                      </a:r>
                      <a:r>
                        <a:rPr lang="en-US" sz="1600" dirty="0" err="1" smtClean="0">
                          <a:effectLst/>
                          <a:latin typeface="Times New Roman"/>
                          <a:ea typeface="Times New Roman"/>
                        </a:rPr>
                        <a:t>pertanian</a:t>
                      </a:r>
                      <a:endParaRPr lang="id-ID" sz="1600" b="0" kern="1200" baseline="0" dirty="0">
                        <a:solidFill>
                          <a:schemeClr val="dk1"/>
                        </a:solidFill>
                        <a:latin typeface="+mn-lt"/>
                        <a:ea typeface="+mn-ea"/>
                        <a:cs typeface="+mn-cs"/>
                      </a:endParaRPr>
                    </a:p>
                  </a:txBody>
                  <a:tcPr marL="91436" marR="91436" marT="45716" marB="45716"/>
                </a:tc>
              </a:tr>
              <a:tr h="1554356">
                <a:tc>
                  <a:txBody>
                    <a:bodyPr/>
                    <a:lstStyle/>
                    <a:p>
                      <a:pPr marL="179388" marR="0" lvl="1" indent="-179388" algn="ctr" defTabSz="914400" rtl="0" eaLnBrk="1" fontAlgn="auto" latinLnBrk="0" hangingPunct="1">
                        <a:lnSpc>
                          <a:spcPct val="100000"/>
                        </a:lnSpc>
                        <a:spcBef>
                          <a:spcPts val="0"/>
                        </a:spcBef>
                        <a:spcAft>
                          <a:spcPts val="0"/>
                        </a:spcAft>
                        <a:buClrTx/>
                        <a:buSzTx/>
                        <a:buFont typeface="Arial" pitchFamily="34" charset="0"/>
                        <a:buNone/>
                        <a:tabLst/>
                        <a:defRPr/>
                      </a:pPr>
                      <a:r>
                        <a:rPr lang="en-AU" sz="1600" b="1" dirty="0" smtClean="0"/>
                        <a:t>CG 6</a:t>
                      </a:r>
                      <a:endParaRPr lang="id-ID" sz="1600" b="1" dirty="0" smtClean="0"/>
                    </a:p>
                  </a:txBody>
                  <a:tcPr marL="91436" marR="91436" marT="45716" marB="45716"/>
                </a:tc>
                <a:tc>
                  <a:txBody>
                    <a:bodyPr/>
                    <a:lstStyle/>
                    <a:p>
                      <a:pPr marL="342900" marR="0" lvl="0" indent="-342900">
                        <a:spcBef>
                          <a:spcPts val="0"/>
                        </a:spcBef>
                        <a:spcAft>
                          <a:spcPts val="0"/>
                        </a:spcAft>
                        <a:buFont typeface="+mj-lt"/>
                        <a:buAutoNum type="arabicPeriod"/>
                      </a:pPr>
                      <a:r>
                        <a:rPr lang="en-US" sz="1600" dirty="0" err="1" smtClean="0">
                          <a:effectLst/>
                          <a:latin typeface="Times New Roman"/>
                          <a:ea typeface="Times New Roman"/>
                        </a:rPr>
                        <a:t>Pengendalian</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pencemaran</a:t>
                      </a:r>
                      <a:r>
                        <a:rPr lang="en-US" sz="1600" dirty="0" smtClean="0">
                          <a:effectLst/>
                          <a:latin typeface="Times New Roman"/>
                          <a:ea typeface="Times New Roman"/>
                        </a:rPr>
                        <a:t> </a:t>
                      </a:r>
                      <a:r>
                        <a:rPr lang="en-US" sz="1600" dirty="0" err="1" smtClean="0">
                          <a:effectLst/>
                          <a:latin typeface="Times New Roman"/>
                          <a:ea typeface="Times New Roman"/>
                        </a:rPr>
                        <a:t>limbah</a:t>
                      </a:r>
                      <a:r>
                        <a:rPr lang="en-US" sz="1600" dirty="0" smtClean="0">
                          <a:effectLst/>
                          <a:latin typeface="Times New Roman"/>
                          <a:ea typeface="Times New Roman"/>
                        </a:rPr>
                        <a:t> </a:t>
                      </a:r>
                      <a:r>
                        <a:rPr lang="en-US" sz="1600" dirty="0" err="1" smtClean="0">
                          <a:effectLst/>
                          <a:latin typeface="Times New Roman"/>
                          <a:ea typeface="Times New Roman"/>
                        </a:rPr>
                        <a:t>industri</a:t>
                      </a:r>
                      <a:r>
                        <a:rPr lang="en-US" sz="1600" dirty="0" smtClean="0">
                          <a:effectLst/>
                          <a:latin typeface="Times New Roman"/>
                          <a:ea typeface="Times New Roman"/>
                        </a:rPr>
                        <a:t>, </a:t>
                      </a:r>
                      <a:r>
                        <a:rPr lang="en-US" sz="1600" dirty="0" err="1" smtClean="0">
                          <a:effectLst/>
                          <a:latin typeface="Times New Roman"/>
                          <a:ea typeface="Times New Roman"/>
                        </a:rPr>
                        <a:t>limbah</a:t>
                      </a:r>
                      <a:r>
                        <a:rPr lang="en-US" sz="1600" dirty="0" smtClean="0">
                          <a:effectLst/>
                          <a:latin typeface="Times New Roman"/>
                          <a:ea typeface="Times New Roman"/>
                        </a:rPr>
                        <a:t> </a:t>
                      </a:r>
                      <a:r>
                        <a:rPr lang="en-US" sz="1600" dirty="0" err="1" smtClean="0">
                          <a:effectLst/>
                          <a:latin typeface="Times New Roman"/>
                          <a:ea typeface="Times New Roman"/>
                        </a:rPr>
                        <a:t>domestik</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pengelolaan</a:t>
                      </a:r>
                      <a:r>
                        <a:rPr lang="en-US" sz="1600" dirty="0" smtClean="0">
                          <a:effectLst/>
                          <a:latin typeface="Times New Roman"/>
                          <a:ea typeface="Times New Roman"/>
                        </a:rPr>
                        <a:t> </a:t>
                      </a:r>
                      <a:r>
                        <a:rPr lang="en-US" sz="1600" dirty="0" err="1" smtClean="0">
                          <a:effectLst/>
                          <a:latin typeface="Times New Roman"/>
                          <a:ea typeface="Times New Roman"/>
                        </a:rPr>
                        <a:t>sampah</a:t>
                      </a:r>
                      <a:r>
                        <a:rPr lang="en-US" sz="1600" dirty="0" smtClean="0">
                          <a:effectLst/>
                          <a:latin typeface="Times New Roman"/>
                          <a:ea typeface="Times New Roman"/>
                        </a:rPr>
                        <a:t> regional</a:t>
                      </a: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Penanganan</a:t>
                      </a:r>
                      <a:r>
                        <a:rPr lang="en-US" sz="1600" dirty="0" smtClean="0">
                          <a:effectLst/>
                          <a:latin typeface="Times New Roman"/>
                          <a:ea typeface="Times New Roman"/>
                        </a:rPr>
                        <a:t> </a:t>
                      </a:r>
                      <a:r>
                        <a:rPr lang="en-US" sz="1600" dirty="0" err="1" smtClean="0">
                          <a:effectLst/>
                          <a:latin typeface="Times New Roman"/>
                          <a:ea typeface="Times New Roman"/>
                        </a:rPr>
                        <a:t>bencana</a:t>
                      </a:r>
                      <a:r>
                        <a:rPr lang="en-US" sz="1600" dirty="0" smtClean="0">
                          <a:effectLst/>
                          <a:latin typeface="Times New Roman"/>
                          <a:ea typeface="Times New Roman"/>
                        </a:rPr>
                        <a:t> </a:t>
                      </a:r>
                      <a:r>
                        <a:rPr lang="en-US" sz="1600" dirty="0" err="1" smtClean="0">
                          <a:effectLst/>
                          <a:latin typeface="Times New Roman"/>
                          <a:ea typeface="Times New Roman"/>
                        </a:rPr>
                        <a:t>longsor</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banjir</a:t>
                      </a:r>
                      <a:endParaRPr lang="en-US" sz="1600" dirty="0" smtClean="0">
                        <a:effectLst/>
                        <a:latin typeface="Times New Roman"/>
                        <a:ea typeface="Times New Roman"/>
                      </a:endParaRPr>
                    </a:p>
                    <a:p>
                      <a:pPr marL="179388" marR="0" lvl="1" indent="-179388" algn="l" defTabSz="914400" rtl="0" eaLnBrk="1" fontAlgn="auto" latinLnBrk="0" hangingPunct="1">
                        <a:lnSpc>
                          <a:spcPct val="100000"/>
                        </a:lnSpc>
                        <a:spcBef>
                          <a:spcPts val="0"/>
                        </a:spcBef>
                        <a:spcAft>
                          <a:spcPts val="0"/>
                        </a:spcAft>
                        <a:buClrTx/>
                        <a:buSzTx/>
                        <a:buFont typeface="Arial" pitchFamily="34" charset="0"/>
                        <a:buNone/>
                        <a:tabLst/>
                        <a:defRPr/>
                      </a:pPr>
                      <a:endParaRPr lang="id-ID" sz="1600" dirty="0" smtClean="0"/>
                    </a:p>
                  </a:txBody>
                  <a:tcPr marL="91436" marR="91436" marT="45716" marB="45716"/>
                </a:tc>
                <a:tc>
                  <a:txBody>
                    <a:bodyPr/>
                    <a:lstStyle/>
                    <a:p>
                      <a:pPr marL="342900" marR="0" lvl="0" indent="-342900">
                        <a:spcBef>
                          <a:spcPts val="0"/>
                        </a:spcBef>
                        <a:spcAft>
                          <a:spcPts val="0"/>
                        </a:spcAft>
                        <a:buFont typeface="+mj-lt"/>
                        <a:buAutoNum type="arabicPeriod"/>
                      </a:pPr>
                      <a:r>
                        <a:rPr lang="en-US" sz="1600" dirty="0" err="1" smtClean="0">
                          <a:effectLst/>
                          <a:latin typeface="Times New Roman"/>
                          <a:ea typeface="Times New Roman"/>
                        </a:rPr>
                        <a:t>Kelembagaan</a:t>
                      </a:r>
                      <a:r>
                        <a:rPr lang="en-US" sz="1600" dirty="0" smtClean="0">
                          <a:effectLst/>
                          <a:latin typeface="Times New Roman"/>
                          <a:ea typeface="Times New Roman"/>
                        </a:rPr>
                        <a:t> </a:t>
                      </a:r>
                      <a:r>
                        <a:rPr lang="en-US" sz="1600" dirty="0" err="1" smtClean="0">
                          <a:effectLst/>
                          <a:latin typeface="Times New Roman"/>
                          <a:ea typeface="Times New Roman"/>
                        </a:rPr>
                        <a:t>pengelolaan</a:t>
                      </a:r>
                      <a:r>
                        <a:rPr lang="en-US" sz="1600" dirty="0" smtClean="0">
                          <a:effectLst/>
                          <a:latin typeface="Times New Roman"/>
                          <a:ea typeface="Times New Roman"/>
                        </a:rPr>
                        <a:t> </a:t>
                      </a:r>
                      <a:r>
                        <a:rPr lang="en-US" sz="1600" dirty="0" err="1" smtClean="0">
                          <a:effectLst/>
                          <a:latin typeface="Times New Roman"/>
                          <a:ea typeface="Times New Roman"/>
                        </a:rPr>
                        <a:t>sampah</a:t>
                      </a:r>
                      <a:r>
                        <a:rPr lang="en-US" sz="1600" dirty="0" smtClean="0">
                          <a:effectLst/>
                          <a:latin typeface="Times New Roman"/>
                          <a:ea typeface="Times New Roman"/>
                        </a:rPr>
                        <a:t> </a:t>
                      </a:r>
                      <a:r>
                        <a:rPr lang="en-US" sz="1600" dirty="0" err="1" smtClean="0">
                          <a:effectLst/>
                          <a:latin typeface="Times New Roman"/>
                          <a:ea typeface="Times New Roman"/>
                        </a:rPr>
                        <a:t>tingkat</a:t>
                      </a:r>
                      <a:r>
                        <a:rPr lang="en-US" sz="1600" dirty="0" smtClean="0">
                          <a:effectLst/>
                          <a:latin typeface="Times New Roman"/>
                          <a:ea typeface="Times New Roman"/>
                        </a:rPr>
                        <a:t> RW</a:t>
                      </a: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Mengendalikan</a:t>
                      </a:r>
                      <a:r>
                        <a:rPr lang="en-US" sz="1600" dirty="0" smtClean="0">
                          <a:effectLst/>
                          <a:latin typeface="Times New Roman"/>
                          <a:ea typeface="Times New Roman"/>
                        </a:rPr>
                        <a:t> </a:t>
                      </a:r>
                      <a:r>
                        <a:rPr lang="en-US" sz="1600" dirty="0" err="1" smtClean="0">
                          <a:effectLst/>
                          <a:latin typeface="Times New Roman"/>
                          <a:ea typeface="Times New Roman"/>
                        </a:rPr>
                        <a:t>perilaku</a:t>
                      </a:r>
                      <a:r>
                        <a:rPr lang="en-US" sz="1600" dirty="0" smtClean="0">
                          <a:effectLst/>
                          <a:latin typeface="Times New Roman"/>
                          <a:ea typeface="Times New Roman"/>
                        </a:rPr>
                        <a:t> </a:t>
                      </a:r>
                      <a:r>
                        <a:rPr lang="en-US" sz="1600" dirty="0" err="1" smtClean="0">
                          <a:effectLst/>
                          <a:latin typeface="Times New Roman"/>
                          <a:ea typeface="Times New Roman"/>
                        </a:rPr>
                        <a:t>nyampah</a:t>
                      </a:r>
                      <a:r>
                        <a:rPr lang="en-US" sz="1600" dirty="0" smtClean="0">
                          <a:effectLst/>
                          <a:latin typeface="Times New Roman"/>
                          <a:ea typeface="Times New Roman"/>
                        </a:rPr>
                        <a:t> </a:t>
                      </a:r>
                      <a:r>
                        <a:rPr lang="en-US" sz="1600" dirty="0" err="1" smtClean="0">
                          <a:effectLst/>
                          <a:latin typeface="Times New Roman"/>
                          <a:ea typeface="Times New Roman"/>
                        </a:rPr>
                        <a:t>pada</a:t>
                      </a:r>
                      <a:r>
                        <a:rPr lang="en-US" sz="1600" dirty="0" smtClean="0">
                          <a:effectLst/>
                          <a:latin typeface="Times New Roman"/>
                          <a:ea typeface="Times New Roman"/>
                        </a:rPr>
                        <a:t> </a:t>
                      </a:r>
                      <a:r>
                        <a:rPr lang="en-US" sz="1600" dirty="0" err="1" smtClean="0">
                          <a:effectLst/>
                          <a:latin typeface="Times New Roman"/>
                          <a:ea typeface="Times New Roman"/>
                        </a:rPr>
                        <a:t>masyarakat</a:t>
                      </a:r>
                      <a:endParaRPr lang="en-US" sz="16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Pra</a:t>
                      </a:r>
                      <a:r>
                        <a:rPr lang="en-US" sz="1600" dirty="0" smtClean="0">
                          <a:effectLst/>
                          <a:latin typeface="Times New Roman"/>
                          <a:ea typeface="Times New Roman"/>
                        </a:rPr>
                        <a:t> </a:t>
                      </a:r>
                      <a:r>
                        <a:rPr lang="en-US" sz="1600" dirty="0" err="1" smtClean="0">
                          <a:effectLst/>
                          <a:latin typeface="Times New Roman"/>
                          <a:ea typeface="Times New Roman"/>
                        </a:rPr>
                        <a:t>Bencana</a:t>
                      </a:r>
                      <a:r>
                        <a:rPr lang="en-US" sz="1600" dirty="0" smtClean="0">
                          <a:effectLst/>
                          <a:latin typeface="Times New Roman"/>
                          <a:ea typeface="Times New Roman"/>
                        </a:rPr>
                        <a:t>, Early warning system </a:t>
                      </a:r>
                      <a:r>
                        <a:rPr lang="en-US" sz="1600" dirty="0" err="1" smtClean="0">
                          <a:effectLst/>
                          <a:latin typeface="Times New Roman"/>
                          <a:ea typeface="Times New Roman"/>
                        </a:rPr>
                        <a:t>untuk</a:t>
                      </a:r>
                      <a:r>
                        <a:rPr lang="en-US" sz="1600" dirty="0" smtClean="0">
                          <a:effectLst/>
                          <a:latin typeface="Times New Roman"/>
                          <a:ea typeface="Times New Roman"/>
                        </a:rPr>
                        <a:t> </a:t>
                      </a:r>
                      <a:r>
                        <a:rPr lang="en-US" sz="1600" dirty="0" err="1" smtClean="0">
                          <a:effectLst/>
                          <a:latin typeface="Times New Roman"/>
                          <a:ea typeface="Times New Roman"/>
                        </a:rPr>
                        <a:t>longsor</a:t>
                      </a:r>
                      <a:endParaRPr lang="en-US" sz="16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Alat</a:t>
                      </a:r>
                      <a:r>
                        <a:rPr lang="en-US" sz="1600" dirty="0" smtClean="0">
                          <a:effectLst/>
                          <a:latin typeface="Times New Roman"/>
                          <a:ea typeface="Times New Roman"/>
                        </a:rPr>
                        <a:t> </a:t>
                      </a:r>
                      <a:r>
                        <a:rPr lang="en-US" sz="1600" dirty="0" err="1" smtClean="0">
                          <a:effectLst/>
                          <a:latin typeface="Times New Roman"/>
                          <a:ea typeface="Times New Roman"/>
                        </a:rPr>
                        <a:t>pendeteksi</a:t>
                      </a:r>
                      <a:r>
                        <a:rPr lang="en-US" sz="1600" dirty="0" smtClean="0">
                          <a:effectLst/>
                          <a:latin typeface="Times New Roman"/>
                          <a:ea typeface="Times New Roman"/>
                        </a:rPr>
                        <a:t> </a:t>
                      </a:r>
                      <a:r>
                        <a:rPr lang="en-US" sz="1600" dirty="0" err="1" smtClean="0">
                          <a:effectLst/>
                          <a:latin typeface="Times New Roman"/>
                          <a:ea typeface="Times New Roman"/>
                        </a:rPr>
                        <a:t>korban</a:t>
                      </a:r>
                      <a:r>
                        <a:rPr lang="en-US" sz="1600" dirty="0" smtClean="0">
                          <a:effectLst/>
                          <a:latin typeface="Times New Roman"/>
                          <a:ea typeface="Times New Roman"/>
                        </a:rPr>
                        <a:t> </a:t>
                      </a:r>
                      <a:r>
                        <a:rPr lang="en-US" sz="1600" dirty="0" err="1" smtClean="0">
                          <a:effectLst/>
                          <a:latin typeface="Times New Roman"/>
                          <a:ea typeface="Times New Roman"/>
                        </a:rPr>
                        <a:t>longsor</a:t>
                      </a:r>
                      <a:endParaRPr lang="en-US" sz="16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Pengembangan</a:t>
                      </a:r>
                      <a:r>
                        <a:rPr lang="en-US" sz="1600" dirty="0" smtClean="0">
                          <a:effectLst/>
                          <a:latin typeface="Times New Roman"/>
                          <a:ea typeface="Times New Roman"/>
                        </a:rPr>
                        <a:t> </a:t>
                      </a:r>
                      <a:r>
                        <a:rPr lang="en-US" sz="1600" dirty="0" err="1" smtClean="0">
                          <a:effectLst/>
                          <a:latin typeface="Times New Roman"/>
                          <a:ea typeface="Times New Roman"/>
                        </a:rPr>
                        <a:t>alat</a:t>
                      </a:r>
                      <a:r>
                        <a:rPr lang="en-US" sz="1600" dirty="0" smtClean="0">
                          <a:effectLst/>
                          <a:latin typeface="Times New Roman"/>
                          <a:ea typeface="Times New Roman"/>
                        </a:rPr>
                        <a:t> survival portable </a:t>
                      </a:r>
                      <a:r>
                        <a:rPr lang="en-US" sz="1600" dirty="0" err="1" smtClean="0">
                          <a:effectLst/>
                          <a:latin typeface="Times New Roman"/>
                          <a:ea typeface="Times New Roman"/>
                        </a:rPr>
                        <a:t>untuk</a:t>
                      </a:r>
                      <a:r>
                        <a:rPr lang="en-US" sz="1600" dirty="0" smtClean="0">
                          <a:effectLst/>
                          <a:latin typeface="Times New Roman"/>
                          <a:ea typeface="Times New Roman"/>
                        </a:rPr>
                        <a:t> </a:t>
                      </a:r>
                      <a:r>
                        <a:rPr lang="en-US" sz="1600" dirty="0" err="1" smtClean="0">
                          <a:effectLst/>
                          <a:latin typeface="Times New Roman"/>
                          <a:ea typeface="Times New Roman"/>
                        </a:rPr>
                        <a:t>penyediaan</a:t>
                      </a:r>
                      <a:r>
                        <a:rPr lang="en-US" sz="1600" dirty="0" smtClean="0">
                          <a:effectLst/>
                          <a:latin typeface="Times New Roman"/>
                          <a:ea typeface="Times New Roman"/>
                        </a:rPr>
                        <a:t> air </a:t>
                      </a:r>
                      <a:r>
                        <a:rPr lang="en-US" sz="1600" dirty="0" err="1" smtClean="0">
                          <a:effectLst/>
                          <a:latin typeface="Times New Roman"/>
                          <a:ea typeface="Times New Roman"/>
                        </a:rPr>
                        <a:t>dan</a:t>
                      </a:r>
                      <a:r>
                        <a:rPr lang="en-US" sz="1600" dirty="0" smtClean="0">
                          <a:effectLst/>
                          <a:latin typeface="Times New Roman"/>
                          <a:ea typeface="Times New Roman"/>
                        </a:rPr>
                        <a:t> energy</a:t>
                      </a: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Komposter</a:t>
                      </a:r>
                      <a:r>
                        <a:rPr lang="en-US" sz="1600" dirty="0" smtClean="0">
                          <a:effectLst/>
                          <a:latin typeface="Times New Roman"/>
                          <a:ea typeface="Times New Roman"/>
                        </a:rPr>
                        <a:t> </a:t>
                      </a:r>
                      <a:r>
                        <a:rPr lang="en-US" sz="1600" dirty="0" err="1" smtClean="0">
                          <a:effectLst/>
                          <a:latin typeface="Times New Roman"/>
                          <a:ea typeface="Times New Roman"/>
                        </a:rPr>
                        <a:t>skala</a:t>
                      </a:r>
                      <a:r>
                        <a:rPr lang="en-US" sz="1600" dirty="0" smtClean="0">
                          <a:effectLst/>
                          <a:latin typeface="Times New Roman"/>
                          <a:ea typeface="Times New Roman"/>
                        </a:rPr>
                        <a:t> </a:t>
                      </a:r>
                      <a:r>
                        <a:rPr lang="en-US" sz="1600" dirty="0" err="1" smtClean="0">
                          <a:effectLst/>
                          <a:latin typeface="Times New Roman"/>
                          <a:ea typeface="Times New Roman"/>
                        </a:rPr>
                        <a:t>rumah</a:t>
                      </a:r>
                      <a:r>
                        <a:rPr lang="en-US" sz="1600" dirty="0" smtClean="0">
                          <a:effectLst/>
                          <a:latin typeface="Times New Roman"/>
                          <a:ea typeface="Times New Roman"/>
                        </a:rPr>
                        <a:t> </a:t>
                      </a:r>
                      <a:r>
                        <a:rPr lang="en-US" sz="1600" dirty="0" err="1" smtClean="0">
                          <a:effectLst/>
                          <a:latin typeface="Times New Roman"/>
                          <a:ea typeface="Times New Roman"/>
                        </a:rPr>
                        <a:t>tangga</a:t>
                      </a:r>
                      <a:endParaRPr lang="en-US" sz="16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600" dirty="0" err="1" smtClean="0">
                          <a:effectLst/>
                          <a:latin typeface="Times New Roman"/>
                          <a:ea typeface="Times New Roman"/>
                        </a:rPr>
                        <a:t>Pengembangan</a:t>
                      </a:r>
                      <a:r>
                        <a:rPr lang="en-US" sz="1600" dirty="0" smtClean="0">
                          <a:effectLst/>
                          <a:latin typeface="Times New Roman"/>
                          <a:ea typeface="Times New Roman"/>
                        </a:rPr>
                        <a:t> </a:t>
                      </a:r>
                      <a:r>
                        <a:rPr lang="en-US" sz="1600" dirty="0" err="1" smtClean="0">
                          <a:effectLst/>
                          <a:latin typeface="Times New Roman"/>
                          <a:ea typeface="Times New Roman"/>
                        </a:rPr>
                        <a:t>Bioremediasi</a:t>
                      </a:r>
                      <a:r>
                        <a:rPr lang="en-US" sz="1600" dirty="0" smtClean="0">
                          <a:effectLst/>
                          <a:latin typeface="Times New Roman"/>
                          <a:ea typeface="Times New Roman"/>
                        </a:rPr>
                        <a:t> </a:t>
                      </a:r>
                      <a:r>
                        <a:rPr lang="en-US" sz="1600" dirty="0" err="1" smtClean="0">
                          <a:effectLst/>
                          <a:latin typeface="Times New Roman"/>
                          <a:ea typeface="Times New Roman"/>
                        </a:rPr>
                        <a:t>limbah</a:t>
                      </a:r>
                      <a:r>
                        <a:rPr lang="en-US" sz="1600" dirty="0" smtClean="0">
                          <a:effectLst/>
                          <a:latin typeface="Times New Roman"/>
                          <a:ea typeface="Times New Roman"/>
                        </a:rPr>
                        <a:t> </a:t>
                      </a:r>
                      <a:r>
                        <a:rPr lang="en-US" sz="1600" dirty="0" err="1" smtClean="0">
                          <a:effectLst/>
                          <a:latin typeface="Times New Roman"/>
                          <a:ea typeface="Times New Roman"/>
                        </a:rPr>
                        <a:t>industri</a:t>
                      </a:r>
                      <a:r>
                        <a:rPr lang="en-US" sz="1600" dirty="0" smtClean="0">
                          <a:effectLst/>
                          <a:latin typeface="Times New Roman"/>
                          <a:ea typeface="Times New Roman"/>
                        </a:rPr>
                        <a:t> batik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atau</a:t>
                      </a:r>
                      <a:r>
                        <a:rPr lang="en-US" sz="1600" dirty="0" smtClean="0">
                          <a:effectLst/>
                          <a:latin typeface="Times New Roman"/>
                          <a:ea typeface="Times New Roman"/>
                        </a:rPr>
                        <a:t> </a:t>
                      </a:r>
                      <a:r>
                        <a:rPr lang="en-US" sz="1600" dirty="0" err="1" smtClean="0">
                          <a:effectLst/>
                          <a:latin typeface="Times New Roman"/>
                          <a:ea typeface="Times New Roman"/>
                        </a:rPr>
                        <a:t>kulit</a:t>
                      </a:r>
                      <a:endParaRPr lang="en-US" sz="16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600" dirty="0" smtClean="0">
                          <a:effectLst/>
                          <a:latin typeface="Times New Roman"/>
                          <a:ea typeface="Times New Roman"/>
                        </a:rPr>
                        <a:t>Model </a:t>
                      </a:r>
                      <a:r>
                        <a:rPr lang="en-US" sz="1600" dirty="0" err="1" smtClean="0">
                          <a:effectLst/>
                          <a:latin typeface="Times New Roman"/>
                          <a:ea typeface="Times New Roman"/>
                        </a:rPr>
                        <a:t>Mitigasi</a:t>
                      </a:r>
                      <a:r>
                        <a:rPr lang="en-US" sz="1600" dirty="0" smtClean="0">
                          <a:effectLst/>
                          <a:latin typeface="Times New Roman"/>
                          <a:ea typeface="Times New Roman"/>
                        </a:rPr>
                        <a:t> </a:t>
                      </a:r>
                      <a:r>
                        <a:rPr lang="en-US" sz="1600" dirty="0" err="1" smtClean="0">
                          <a:effectLst/>
                          <a:latin typeface="Times New Roman"/>
                          <a:ea typeface="Times New Roman"/>
                        </a:rPr>
                        <a:t>bencana</a:t>
                      </a:r>
                      <a:r>
                        <a:rPr lang="en-US" sz="1600" dirty="0" smtClean="0">
                          <a:effectLst/>
                          <a:latin typeface="Times New Roman"/>
                          <a:ea typeface="Times New Roman"/>
                        </a:rPr>
                        <a:t> (</a:t>
                      </a:r>
                      <a:r>
                        <a:rPr lang="en-US" sz="1600" dirty="0" err="1" smtClean="0">
                          <a:effectLst/>
                          <a:latin typeface="Times New Roman"/>
                          <a:ea typeface="Times New Roman"/>
                        </a:rPr>
                        <a:t>prabencana</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Model </a:t>
                      </a:r>
                      <a:r>
                        <a:rPr lang="en-US" sz="1600" dirty="0" err="1" smtClean="0">
                          <a:effectLst/>
                          <a:latin typeface="Times New Roman"/>
                          <a:ea typeface="Times New Roman"/>
                        </a:rPr>
                        <a:t>Tanggap</a:t>
                      </a:r>
                      <a:r>
                        <a:rPr lang="en-US" sz="1600" dirty="0" smtClean="0">
                          <a:effectLst/>
                          <a:latin typeface="Times New Roman"/>
                          <a:ea typeface="Times New Roman"/>
                        </a:rPr>
                        <a:t> </a:t>
                      </a:r>
                      <a:r>
                        <a:rPr lang="en-US" sz="1600" dirty="0" err="1" smtClean="0">
                          <a:effectLst/>
                          <a:latin typeface="Times New Roman"/>
                          <a:ea typeface="Times New Roman"/>
                        </a:rPr>
                        <a:t>darurat</a:t>
                      </a:r>
                      <a:r>
                        <a:rPr lang="en-US" sz="1600" dirty="0" smtClean="0">
                          <a:effectLst/>
                          <a:latin typeface="Times New Roman"/>
                          <a:ea typeface="Times New Roman"/>
                        </a:rPr>
                        <a:t> </a:t>
                      </a:r>
                      <a:r>
                        <a:rPr lang="en-US" sz="1600" dirty="0" err="1" smtClean="0">
                          <a:effectLst/>
                          <a:latin typeface="Times New Roman"/>
                          <a:ea typeface="Times New Roman"/>
                        </a:rPr>
                        <a:t>bencana</a:t>
                      </a:r>
                      <a:r>
                        <a:rPr lang="en-US" sz="1600" dirty="0" smtClean="0">
                          <a:effectLst/>
                          <a:latin typeface="Times New Roman"/>
                          <a:ea typeface="Times New Roman"/>
                        </a:rPr>
                        <a:t> (</a:t>
                      </a:r>
                      <a:r>
                        <a:rPr lang="en-US" sz="1600" dirty="0" err="1" smtClean="0">
                          <a:effectLst/>
                          <a:latin typeface="Times New Roman"/>
                          <a:ea typeface="Times New Roman"/>
                        </a:rPr>
                        <a:t>pasca</a:t>
                      </a:r>
                      <a:r>
                        <a:rPr lang="en-US" sz="1600" dirty="0" smtClean="0">
                          <a:effectLst/>
                          <a:latin typeface="Times New Roman"/>
                          <a:ea typeface="Times New Roman"/>
                        </a:rPr>
                        <a:t> </a:t>
                      </a:r>
                      <a:r>
                        <a:rPr lang="en-US" sz="1600" dirty="0" err="1" smtClean="0">
                          <a:effectLst/>
                          <a:latin typeface="Times New Roman"/>
                          <a:ea typeface="Times New Roman"/>
                        </a:rPr>
                        <a:t>bencana</a:t>
                      </a:r>
                      <a:r>
                        <a:rPr lang="en-US" sz="1600" dirty="0" smtClean="0">
                          <a:effectLst/>
                          <a:latin typeface="Times New Roman"/>
                          <a:ea typeface="Times New Roman"/>
                        </a:rPr>
                        <a:t>) </a:t>
                      </a:r>
                      <a:r>
                        <a:rPr lang="en-US" sz="1600" dirty="0" err="1" smtClean="0">
                          <a:effectLst/>
                          <a:latin typeface="Times New Roman"/>
                          <a:ea typeface="Times New Roman"/>
                        </a:rPr>
                        <a:t>berdasarkan</a:t>
                      </a:r>
                      <a:r>
                        <a:rPr lang="en-US" sz="1600" dirty="0" smtClean="0">
                          <a:effectLst/>
                          <a:latin typeface="Times New Roman"/>
                          <a:ea typeface="Times New Roman"/>
                        </a:rPr>
                        <a:t> </a:t>
                      </a:r>
                      <a:r>
                        <a:rPr lang="en-US" sz="1600" dirty="0" err="1" smtClean="0">
                          <a:effectLst/>
                          <a:latin typeface="Times New Roman"/>
                          <a:ea typeface="Times New Roman"/>
                        </a:rPr>
                        <a:t>sumber</a:t>
                      </a:r>
                      <a:r>
                        <a:rPr lang="en-US" sz="1600" dirty="0" smtClean="0">
                          <a:effectLst/>
                          <a:latin typeface="Times New Roman"/>
                          <a:ea typeface="Times New Roman"/>
                        </a:rPr>
                        <a:t> </a:t>
                      </a:r>
                      <a:r>
                        <a:rPr lang="en-US" sz="1600" dirty="0" err="1" smtClean="0">
                          <a:effectLst/>
                          <a:latin typeface="Times New Roman"/>
                          <a:ea typeface="Times New Roman"/>
                        </a:rPr>
                        <a:t>sumber</a:t>
                      </a:r>
                      <a:r>
                        <a:rPr lang="en-US" sz="1600" dirty="0" smtClean="0">
                          <a:effectLst/>
                          <a:latin typeface="Times New Roman"/>
                          <a:ea typeface="Times New Roman"/>
                        </a:rPr>
                        <a:t> </a:t>
                      </a:r>
                      <a:r>
                        <a:rPr lang="en-US" sz="1600" dirty="0" err="1" smtClean="0">
                          <a:effectLst/>
                          <a:latin typeface="Times New Roman"/>
                          <a:ea typeface="Times New Roman"/>
                        </a:rPr>
                        <a:t>daya</a:t>
                      </a:r>
                      <a:r>
                        <a:rPr lang="en-US" sz="1600" dirty="0" smtClean="0">
                          <a:effectLst/>
                          <a:latin typeface="Times New Roman"/>
                          <a:ea typeface="Times New Roman"/>
                        </a:rPr>
                        <a:t> yang </a:t>
                      </a:r>
                      <a:r>
                        <a:rPr lang="en-US" sz="1600" dirty="0" err="1" smtClean="0">
                          <a:effectLst/>
                          <a:latin typeface="Times New Roman"/>
                          <a:ea typeface="Times New Roman"/>
                        </a:rPr>
                        <a:t>ada</a:t>
                      </a:r>
                      <a:r>
                        <a:rPr lang="en-US" sz="1600" dirty="0" smtClean="0">
                          <a:effectLst/>
                          <a:latin typeface="Times New Roman"/>
                          <a:ea typeface="Times New Roman"/>
                        </a:rPr>
                        <a:t> di </a:t>
                      </a:r>
                      <a:r>
                        <a:rPr lang="en-US" sz="1600" dirty="0" err="1" smtClean="0">
                          <a:effectLst/>
                          <a:latin typeface="Times New Roman"/>
                          <a:ea typeface="Times New Roman"/>
                        </a:rPr>
                        <a:t>desa</a:t>
                      </a:r>
                      <a:r>
                        <a:rPr lang="en-US" sz="1600" dirty="0" smtClean="0">
                          <a:effectLst/>
                          <a:latin typeface="Times New Roman"/>
                          <a:ea typeface="Times New Roman"/>
                        </a:rPr>
                        <a:t> </a:t>
                      </a:r>
                      <a:r>
                        <a:rPr lang="en-US" sz="1600" dirty="0" err="1" smtClean="0">
                          <a:effectLst/>
                          <a:latin typeface="Times New Roman"/>
                          <a:ea typeface="Times New Roman"/>
                        </a:rPr>
                        <a:t>rawan</a:t>
                      </a:r>
                      <a:r>
                        <a:rPr lang="en-US" sz="1600" dirty="0" smtClean="0">
                          <a:effectLst/>
                          <a:latin typeface="Times New Roman"/>
                          <a:ea typeface="Times New Roman"/>
                        </a:rPr>
                        <a:t> </a:t>
                      </a:r>
                      <a:r>
                        <a:rPr lang="en-US" sz="1600" dirty="0" err="1" smtClean="0">
                          <a:effectLst/>
                          <a:latin typeface="Times New Roman"/>
                          <a:ea typeface="Times New Roman"/>
                        </a:rPr>
                        <a:t>bencana</a:t>
                      </a:r>
                      <a:endParaRPr lang="id-ID" sz="1600" b="0" kern="1200" baseline="0" dirty="0">
                        <a:solidFill>
                          <a:schemeClr val="dk1"/>
                        </a:solidFill>
                        <a:latin typeface="+mn-lt"/>
                        <a:ea typeface="+mn-ea"/>
                        <a:cs typeface="+mn-cs"/>
                      </a:endParaRPr>
                    </a:p>
                  </a:txBody>
                  <a:tcPr marL="91436" marR="91436" marT="45716" marB="45716"/>
                </a:tc>
              </a:tr>
            </a:tbl>
          </a:graphicData>
        </a:graphic>
      </p:graphicFrame>
      <p:sp>
        <p:nvSpPr>
          <p:cNvPr id="8" name="Title 1"/>
          <p:cNvSpPr>
            <a:spLocks noGrp="1"/>
          </p:cNvSpPr>
          <p:nvPr>
            <p:ph type="title"/>
          </p:nvPr>
        </p:nvSpPr>
        <p:spPr>
          <a:xfrm>
            <a:off x="457200" y="274638"/>
            <a:ext cx="7620000" cy="796908"/>
          </a:xfrm>
        </p:spPr>
        <p:txBody>
          <a:bodyPr/>
          <a:lstStyle/>
          <a:p>
            <a:pPr algn="ctr" eaLnBrk="1" fontAlgn="auto" hangingPunct="1">
              <a:spcAft>
                <a:spcPts val="0"/>
              </a:spcAft>
              <a:defRPr/>
            </a:pPr>
            <a:r>
              <a:rPr lang="en-US" sz="2400" b="1" dirty="0" smtClean="0"/>
              <a:t>PRIORITAS TEMATIK SEKTORAL (COMMON GOALS/CG)            </a:t>
            </a:r>
            <a:br>
              <a:rPr lang="en-US" sz="2400" b="1" dirty="0" smtClean="0"/>
            </a:br>
            <a:r>
              <a:rPr lang="en-US" sz="2400" b="1" dirty="0" smtClean="0"/>
              <a:t>                                                                                                             </a:t>
            </a:r>
            <a:r>
              <a:rPr lang="en-US" sz="1800" dirty="0" smtClean="0"/>
              <a:t>LANJUTAN….</a:t>
            </a:r>
            <a:endParaRPr lang="id-ID" sz="2400" dirty="0"/>
          </a:p>
        </p:txBody>
      </p:sp>
    </p:spTree>
    <p:extLst>
      <p:ext uri="{BB962C8B-B14F-4D97-AF65-F5344CB8AC3E}">
        <p14:creationId xmlns:p14="http://schemas.microsoft.com/office/powerpoint/2010/main" val="61960579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3547750"/>
              </p:ext>
            </p:extLst>
          </p:nvPr>
        </p:nvGraphicFramePr>
        <p:xfrm>
          <a:off x="214282" y="1428736"/>
          <a:ext cx="8064501" cy="5130394"/>
        </p:xfrm>
        <a:graphic>
          <a:graphicData uri="http://schemas.openxmlformats.org/drawingml/2006/table">
            <a:tbl>
              <a:tblPr firstRow="1" bandRow="1">
                <a:tableStyleId>{5C22544A-7EE6-4342-B048-85BDC9FD1C3A}</a:tableStyleId>
              </a:tblPr>
              <a:tblGrid>
                <a:gridCol w="1035027"/>
                <a:gridCol w="3440355"/>
                <a:gridCol w="3589119"/>
              </a:tblGrid>
              <a:tr h="322275">
                <a:tc>
                  <a:txBody>
                    <a:bodyPr/>
                    <a:lstStyle/>
                    <a:p>
                      <a:pPr algn="ctr"/>
                      <a:r>
                        <a:rPr lang="en-AU" sz="1600" dirty="0" smtClean="0"/>
                        <a:t>KODE</a:t>
                      </a:r>
                      <a:endParaRPr lang="id-ID" sz="1600" dirty="0"/>
                    </a:p>
                  </a:txBody>
                  <a:tcPr marL="91436" marR="91436" marT="45716" marB="45716"/>
                </a:tc>
                <a:tc>
                  <a:txBody>
                    <a:bodyPr/>
                    <a:lstStyle/>
                    <a:p>
                      <a:pPr algn="ctr"/>
                      <a:r>
                        <a:rPr lang="en-US" sz="1600" dirty="0" smtClean="0"/>
                        <a:t>PRIORITAS</a:t>
                      </a:r>
                      <a:r>
                        <a:rPr lang="en-US" sz="1600" baseline="0" dirty="0" smtClean="0"/>
                        <a:t> SEKTORAL</a:t>
                      </a:r>
                      <a:endParaRPr lang="id-ID" sz="1600" dirty="0"/>
                    </a:p>
                  </a:txBody>
                  <a:tcPr marL="91436" marR="91436" marT="45716" marB="45716"/>
                </a:tc>
                <a:tc>
                  <a:txBody>
                    <a:bodyPr/>
                    <a:lstStyle/>
                    <a:p>
                      <a:pPr algn="ctr"/>
                      <a:r>
                        <a:rPr lang="en-US" sz="1600" b="1" kern="1200" baseline="0" dirty="0" smtClean="0">
                          <a:solidFill>
                            <a:schemeClr val="lt1"/>
                          </a:solidFill>
                          <a:latin typeface="+mn-lt"/>
                          <a:ea typeface="+mn-ea"/>
                          <a:cs typeface="+mn-cs"/>
                        </a:rPr>
                        <a:t>TEMA PENELITIAN</a:t>
                      </a:r>
                      <a:endParaRPr lang="id-ID" sz="1600" b="1" kern="1200" baseline="0" dirty="0">
                        <a:solidFill>
                          <a:schemeClr val="dk1"/>
                        </a:solidFill>
                        <a:latin typeface="+mn-lt"/>
                        <a:ea typeface="+mn-ea"/>
                        <a:cs typeface="+mn-cs"/>
                      </a:endParaRPr>
                    </a:p>
                  </a:txBody>
                  <a:tcPr marL="91436" marR="91436" marT="45716" marB="45716"/>
                </a:tc>
              </a:tr>
              <a:tr h="715235">
                <a:tc>
                  <a:txBody>
                    <a:bodyPr/>
                    <a:lstStyle/>
                    <a:p>
                      <a:pPr marL="285750" marR="0" lvl="0" indent="-285750" algn="ctr">
                        <a:spcBef>
                          <a:spcPts val="0"/>
                        </a:spcBef>
                        <a:spcAft>
                          <a:spcPts val="0"/>
                        </a:spcAft>
                        <a:buFont typeface="Arial" pitchFamily="34" charset="0"/>
                        <a:buNone/>
                      </a:pPr>
                      <a:r>
                        <a:rPr lang="en-AU" sz="1600" b="1" dirty="0" smtClean="0"/>
                        <a:t>CG 7</a:t>
                      </a:r>
                      <a:endParaRPr lang="id-ID" sz="1600" b="1" dirty="0" smtClean="0"/>
                    </a:p>
                  </a:txBody>
                  <a:tcPr marL="91436" marR="91436" marT="45716" marB="45716"/>
                </a:tc>
                <a:tc>
                  <a:txBody>
                    <a:bodyPr/>
                    <a:lstStyle/>
                    <a:p>
                      <a:pPr marL="0" marR="0" lvl="0" indent="0">
                        <a:spcBef>
                          <a:spcPts val="0"/>
                        </a:spcBef>
                        <a:spcAft>
                          <a:spcPts val="0"/>
                        </a:spcAft>
                        <a:buFont typeface="Arial" pitchFamily="34" charset="0"/>
                        <a:buNone/>
                      </a:pPr>
                      <a:r>
                        <a:rPr lang="en-US" sz="1600" dirty="0" err="1" smtClean="0">
                          <a:effectLst/>
                          <a:latin typeface="Times New Roman"/>
                          <a:ea typeface="Times New Roman"/>
                        </a:rPr>
                        <a:t>Pelestarian</a:t>
                      </a:r>
                      <a:r>
                        <a:rPr lang="en-US" sz="1600" dirty="0" smtClean="0">
                          <a:effectLst/>
                          <a:latin typeface="Times New Roman"/>
                          <a:ea typeface="Times New Roman"/>
                        </a:rPr>
                        <a:t> </a:t>
                      </a:r>
                      <a:r>
                        <a:rPr lang="en-US" sz="1600" dirty="0" err="1" smtClean="0">
                          <a:effectLst/>
                          <a:latin typeface="Times New Roman"/>
                          <a:ea typeface="Times New Roman"/>
                        </a:rPr>
                        <a:t>seni</a:t>
                      </a:r>
                      <a:r>
                        <a:rPr lang="en-US" sz="1600" dirty="0" smtClean="0">
                          <a:effectLst/>
                          <a:latin typeface="Times New Roman"/>
                          <a:ea typeface="Times New Roman"/>
                        </a:rPr>
                        <a:t> </a:t>
                      </a:r>
                      <a:r>
                        <a:rPr lang="en-US" sz="1600" dirty="0" err="1" smtClean="0">
                          <a:effectLst/>
                          <a:latin typeface="Times New Roman"/>
                          <a:ea typeface="Times New Roman"/>
                        </a:rPr>
                        <a:t>budaya</a:t>
                      </a:r>
                      <a:r>
                        <a:rPr lang="en-US" sz="1600" dirty="0" smtClean="0">
                          <a:effectLst/>
                          <a:latin typeface="Times New Roman"/>
                          <a:ea typeface="Times New Roman"/>
                        </a:rPr>
                        <a:t> </a:t>
                      </a:r>
                      <a:r>
                        <a:rPr lang="en-US" sz="1600" dirty="0" err="1" smtClean="0">
                          <a:effectLst/>
                          <a:latin typeface="Times New Roman"/>
                          <a:ea typeface="Times New Roman"/>
                        </a:rPr>
                        <a:t>tradisional</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benda</a:t>
                      </a:r>
                      <a:r>
                        <a:rPr lang="en-US" sz="1600" baseline="0" dirty="0" smtClean="0">
                          <a:effectLst/>
                          <a:latin typeface="Times New Roman"/>
                          <a:ea typeface="Times New Roman"/>
                        </a:rPr>
                        <a:t> </a:t>
                      </a:r>
                      <a:r>
                        <a:rPr lang="en-US" sz="1600" dirty="0" err="1" smtClean="0">
                          <a:effectLst/>
                          <a:latin typeface="Times New Roman"/>
                          <a:ea typeface="Times New Roman"/>
                        </a:rPr>
                        <a:t>cagar</a:t>
                      </a:r>
                      <a:r>
                        <a:rPr lang="en-US" sz="1600" dirty="0" smtClean="0">
                          <a:effectLst/>
                          <a:latin typeface="Times New Roman"/>
                          <a:ea typeface="Times New Roman"/>
                        </a:rPr>
                        <a:t> </a:t>
                      </a:r>
                      <a:r>
                        <a:rPr lang="en-US" sz="1600" dirty="0" err="1" smtClean="0">
                          <a:effectLst/>
                          <a:latin typeface="Times New Roman"/>
                          <a:ea typeface="Times New Roman"/>
                        </a:rPr>
                        <a:t>budaya</a:t>
                      </a:r>
                      <a:r>
                        <a:rPr lang="en-US" sz="1600" dirty="0" smtClean="0">
                          <a:effectLst/>
                          <a:latin typeface="Times New Roman"/>
                          <a:ea typeface="Times New Roman"/>
                        </a:rPr>
                        <a:t> di </a:t>
                      </a:r>
                      <a:r>
                        <a:rPr lang="en-US" sz="1600" dirty="0" err="1" smtClean="0">
                          <a:effectLst/>
                          <a:latin typeface="Times New Roman"/>
                          <a:ea typeface="Times New Roman"/>
                        </a:rPr>
                        <a:t>Jawa</a:t>
                      </a:r>
                      <a:r>
                        <a:rPr lang="en-US" sz="1600" dirty="0" smtClean="0">
                          <a:effectLst/>
                          <a:latin typeface="Times New Roman"/>
                          <a:ea typeface="Times New Roman"/>
                        </a:rPr>
                        <a:t> Barat</a:t>
                      </a:r>
                      <a:endParaRPr lang="id-ID" sz="1600" dirty="0" smtClean="0"/>
                    </a:p>
                  </a:txBody>
                  <a:tcPr marL="91436" marR="91436" marT="45716" marB="45716"/>
                </a:tc>
                <a:tc>
                  <a:txBody>
                    <a:bodyPr/>
                    <a:lstStyle/>
                    <a:p>
                      <a:pPr marL="285750" indent="-285750">
                        <a:buFont typeface="Arial" pitchFamily="34" charset="0"/>
                        <a:buChar char="•"/>
                      </a:pPr>
                      <a:r>
                        <a:rPr lang="en-US" sz="1600" dirty="0" err="1" smtClean="0">
                          <a:effectLst/>
                          <a:latin typeface="Times New Roman"/>
                          <a:ea typeface="Times New Roman"/>
                        </a:rPr>
                        <a:t>Kajian</a:t>
                      </a:r>
                      <a:r>
                        <a:rPr lang="en-US" sz="1600" dirty="0" smtClean="0">
                          <a:effectLst/>
                          <a:latin typeface="Times New Roman"/>
                          <a:ea typeface="Times New Roman"/>
                        </a:rPr>
                        <a:t> </a:t>
                      </a:r>
                      <a:r>
                        <a:rPr lang="en-US" sz="1600" dirty="0" err="1" smtClean="0">
                          <a:effectLst/>
                          <a:latin typeface="Times New Roman"/>
                          <a:ea typeface="Times New Roman"/>
                        </a:rPr>
                        <a:t>kearifan</a:t>
                      </a:r>
                      <a:r>
                        <a:rPr lang="en-US" sz="1600" dirty="0" smtClean="0">
                          <a:effectLst/>
                          <a:latin typeface="Times New Roman"/>
                          <a:ea typeface="Times New Roman"/>
                        </a:rPr>
                        <a:t> local spirit </a:t>
                      </a:r>
                      <a:r>
                        <a:rPr lang="en-US" sz="1600" dirty="0" err="1" smtClean="0">
                          <a:effectLst/>
                          <a:latin typeface="Times New Roman"/>
                          <a:ea typeface="Times New Roman"/>
                        </a:rPr>
                        <a:t>sunda</a:t>
                      </a:r>
                      <a:r>
                        <a:rPr lang="en-US" sz="1600" dirty="0" smtClean="0">
                          <a:effectLst/>
                          <a:latin typeface="Times New Roman"/>
                          <a:ea typeface="Times New Roman"/>
                        </a:rPr>
                        <a:t> </a:t>
                      </a:r>
                      <a:r>
                        <a:rPr lang="en-US" sz="1600" dirty="0" err="1" smtClean="0">
                          <a:effectLst/>
                          <a:latin typeface="Times New Roman"/>
                          <a:ea typeface="Times New Roman"/>
                        </a:rPr>
                        <a:t>untuk</a:t>
                      </a:r>
                      <a:r>
                        <a:rPr lang="en-US" sz="1600" dirty="0" smtClean="0">
                          <a:effectLst/>
                          <a:latin typeface="Times New Roman"/>
                          <a:ea typeface="Times New Roman"/>
                        </a:rPr>
                        <a:t> </a:t>
                      </a:r>
                      <a:r>
                        <a:rPr lang="en-US" sz="1600" dirty="0" err="1" smtClean="0">
                          <a:effectLst/>
                          <a:latin typeface="Times New Roman"/>
                          <a:ea typeface="Times New Roman"/>
                        </a:rPr>
                        <a:t>pembangunan</a:t>
                      </a:r>
                      <a:r>
                        <a:rPr lang="en-US" sz="1600" dirty="0" smtClean="0">
                          <a:effectLst/>
                          <a:latin typeface="Times New Roman"/>
                          <a:ea typeface="Times New Roman"/>
                        </a:rPr>
                        <a:t> </a:t>
                      </a:r>
                      <a:r>
                        <a:rPr lang="en-US" sz="1600" dirty="0" err="1" smtClean="0">
                          <a:effectLst/>
                          <a:latin typeface="Times New Roman"/>
                          <a:ea typeface="Times New Roman"/>
                        </a:rPr>
                        <a:t>masyarakat</a:t>
                      </a:r>
                      <a:r>
                        <a:rPr lang="en-US" sz="1600" dirty="0" smtClean="0">
                          <a:effectLst/>
                          <a:latin typeface="Times New Roman"/>
                          <a:ea typeface="Times New Roman"/>
                        </a:rPr>
                        <a:t> </a:t>
                      </a:r>
                      <a:r>
                        <a:rPr lang="en-US" sz="1600" dirty="0" err="1" smtClean="0">
                          <a:effectLst/>
                          <a:latin typeface="Times New Roman"/>
                          <a:ea typeface="Times New Roman"/>
                        </a:rPr>
                        <a:t>Jawa</a:t>
                      </a:r>
                      <a:r>
                        <a:rPr lang="en-US" sz="1600" dirty="0" smtClean="0">
                          <a:effectLst/>
                          <a:latin typeface="Times New Roman"/>
                          <a:ea typeface="Times New Roman"/>
                        </a:rPr>
                        <a:t> Barat</a:t>
                      </a:r>
                      <a:endParaRPr lang="id-ID" sz="1600" b="0" kern="1200" baseline="0" dirty="0">
                        <a:solidFill>
                          <a:schemeClr val="dk1"/>
                        </a:solidFill>
                        <a:latin typeface="+mn-lt"/>
                        <a:ea typeface="+mn-ea"/>
                        <a:cs typeface="+mn-cs"/>
                      </a:endParaRPr>
                    </a:p>
                  </a:txBody>
                  <a:tcPr marL="91436" marR="91436" marT="45716" marB="45716"/>
                </a:tc>
              </a:tr>
              <a:tr h="1139083">
                <a:tc>
                  <a:txBody>
                    <a:bodyPr/>
                    <a:lstStyle/>
                    <a:p>
                      <a:pPr marL="179388" marR="0" lvl="1" indent="-179388" algn="ctr" defTabSz="914400" rtl="0" eaLnBrk="1" fontAlgn="auto" latinLnBrk="0" hangingPunct="1">
                        <a:lnSpc>
                          <a:spcPct val="100000"/>
                        </a:lnSpc>
                        <a:spcBef>
                          <a:spcPts val="0"/>
                        </a:spcBef>
                        <a:spcAft>
                          <a:spcPts val="0"/>
                        </a:spcAft>
                        <a:buClrTx/>
                        <a:buSzTx/>
                        <a:buFont typeface="Arial" pitchFamily="34" charset="0"/>
                        <a:buNone/>
                        <a:tabLst/>
                        <a:defRPr/>
                      </a:pPr>
                      <a:r>
                        <a:rPr lang="en-AU" sz="1600" b="1" dirty="0" smtClean="0"/>
                        <a:t>CG 8</a:t>
                      </a:r>
                      <a:endParaRPr lang="id-ID" sz="1600" b="1" dirty="0" smtClean="0"/>
                    </a:p>
                  </a:txBody>
                  <a:tcPr marL="91436" marR="91436" marT="45716" marB="45716"/>
                </a:tc>
                <a:tc>
                  <a:txBody>
                    <a:bodyPr/>
                    <a:lstStyle/>
                    <a:p>
                      <a:pPr marL="0" marR="0" indent="0">
                        <a:spcBef>
                          <a:spcPts val="0"/>
                        </a:spcBef>
                        <a:spcAft>
                          <a:spcPts val="0"/>
                        </a:spcAft>
                        <a:buFont typeface="Arial" pitchFamily="34" charset="0"/>
                        <a:buNone/>
                      </a:pPr>
                      <a:r>
                        <a:rPr lang="en-US" sz="1600" dirty="0" err="1" smtClean="0">
                          <a:effectLst/>
                          <a:latin typeface="Times New Roman"/>
                          <a:ea typeface="Times New Roman"/>
                        </a:rPr>
                        <a:t>Peningkatan</a:t>
                      </a:r>
                      <a:r>
                        <a:rPr lang="en-US" sz="1600" dirty="0" smtClean="0">
                          <a:effectLst/>
                          <a:latin typeface="Times New Roman"/>
                          <a:ea typeface="Times New Roman"/>
                        </a:rPr>
                        <a:t> </a:t>
                      </a:r>
                      <a:r>
                        <a:rPr lang="en-US" sz="1600" dirty="0" err="1" smtClean="0">
                          <a:effectLst/>
                          <a:latin typeface="Times New Roman"/>
                          <a:ea typeface="Times New Roman"/>
                        </a:rPr>
                        <a:t>pemberdayaan</a:t>
                      </a:r>
                      <a:r>
                        <a:rPr lang="en-US" sz="1600" dirty="0" smtClean="0">
                          <a:effectLst/>
                          <a:latin typeface="Times New Roman"/>
                          <a:ea typeface="Times New Roman"/>
                        </a:rPr>
                        <a:t> </a:t>
                      </a:r>
                      <a:r>
                        <a:rPr lang="en-US" sz="1600" dirty="0" err="1" smtClean="0">
                          <a:effectLst/>
                          <a:latin typeface="Times New Roman"/>
                          <a:ea typeface="Times New Roman"/>
                        </a:rPr>
                        <a:t>ekonomi</a:t>
                      </a:r>
                      <a:r>
                        <a:rPr lang="en-US" sz="1600" baseline="0" dirty="0" smtClean="0">
                          <a:effectLst/>
                          <a:latin typeface="Times New Roman"/>
                          <a:ea typeface="Times New Roman"/>
                        </a:rPr>
                        <a:t> </a:t>
                      </a:r>
                      <a:r>
                        <a:rPr lang="en-US" sz="1600" dirty="0" err="1" smtClean="0">
                          <a:effectLst/>
                          <a:latin typeface="Times New Roman"/>
                          <a:ea typeface="Times New Roman"/>
                        </a:rPr>
                        <a:t>keluarga</a:t>
                      </a:r>
                      <a:endParaRPr lang="en-US" sz="1600" dirty="0" smtClean="0">
                        <a:effectLst/>
                        <a:latin typeface="Times New Roman"/>
                        <a:ea typeface="Times New Roman"/>
                      </a:endParaRPr>
                    </a:p>
                    <a:p>
                      <a:pPr marL="179388" marR="0" lvl="1" indent="-179388" algn="l" defTabSz="914400" rtl="0" eaLnBrk="1" fontAlgn="auto" latinLnBrk="0" hangingPunct="1">
                        <a:lnSpc>
                          <a:spcPct val="100000"/>
                        </a:lnSpc>
                        <a:spcBef>
                          <a:spcPts val="0"/>
                        </a:spcBef>
                        <a:spcAft>
                          <a:spcPts val="0"/>
                        </a:spcAft>
                        <a:buClrTx/>
                        <a:buSzTx/>
                        <a:buFont typeface="Arial" pitchFamily="34" charset="0"/>
                        <a:buNone/>
                        <a:tabLst/>
                        <a:defRPr/>
                      </a:pPr>
                      <a:endParaRPr lang="id-ID" sz="1600" dirty="0" smtClean="0"/>
                    </a:p>
                  </a:txBody>
                  <a:tcPr marL="91436" marR="91436" marT="45716" marB="45716"/>
                </a:tc>
                <a:tc>
                  <a:txBody>
                    <a:bodyPr/>
                    <a:lstStyle/>
                    <a:p>
                      <a:pPr marL="342900" marR="0" lvl="0" indent="-342900">
                        <a:spcBef>
                          <a:spcPts val="0"/>
                        </a:spcBef>
                        <a:spcAft>
                          <a:spcPts val="0"/>
                        </a:spcAft>
                        <a:buFont typeface="+mj-lt"/>
                        <a:buAutoNum type="arabicPeriod"/>
                      </a:pPr>
                      <a:r>
                        <a:rPr lang="en-US" sz="1600" dirty="0" smtClean="0">
                          <a:effectLst/>
                          <a:latin typeface="Times New Roman"/>
                          <a:ea typeface="Times New Roman"/>
                        </a:rPr>
                        <a:t>Model </a:t>
                      </a:r>
                      <a:r>
                        <a:rPr lang="en-US" sz="1600" dirty="0" err="1" smtClean="0">
                          <a:effectLst/>
                          <a:latin typeface="Times New Roman"/>
                          <a:ea typeface="Times New Roman"/>
                        </a:rPr>
                        <a:t>agribisnis</a:t>
                      </a:r>
                      <a:r>
                        <a:rPr lang="en-US" sz="1600" dirty="0" smtClean="0">
                          <a:effectLst/>
                          <a:latin typeface="Times New Roman"/>
                          <a:ea typeface="Times New Roman"/>
                        </a:rPr>
                        <a:t> </a:t>
                      </a:r>
                      <a:r>
                        <a:rPr lang="en-US" sz="1600" dirty="0" err="1" smtClean="0">
                          <a:effectLst/>
                          <a:latin typeface="Times New Roman"/>
                          <a:ea typeface="Times New Roman"/>
                        </a:rPr>
                        <a:t>untuk</a:t>
                      </a:r>
                      <a:r>
                        <a:rPr lang="en-US" sz="1600" dirty="0" smtClean="0">
                          <a:effectLst/>
                          <a:latin typeface="Times New Roman"/>
                          <a:ea typeface="Times New Roman"/>
                        </a:rPr>
                        <a:t> </a:t>
                      </a:r>
                      <a:r>
                        <a:rPr lang="en-US" sz="1600" dirty="0" err="1" smtClean="0">
                          <a:effectLst/>
                          <a:latin typeface="Times New Roman"/>
                          <a:ea typeface="Times New Roman"/>
                        </a:rPr>
                        <a:t>meningkatkan</a:t>
                      </a:r>
                      <a:r>
                        <a:rPr lang="en-US" sz="1600" dirty="0" smtClean="0">
                          <a:effectLst/>
                          <a:latin typeface="Times New Roman"/>
                          <a:ea typeface="Times New Roman"/>
                        </a:rPr>
                        <a:t> </a:t>
                      </a:r>
                      <a:r>
                        <a:rPr lang="en-US" sz="1600" dirty="0" err="1" smtClean="0">
                          <a:effectLst/>
                          <a:latin typeface="Times New Roman"/>
                          <a:ea typeface="Times New Roman"/>
                        </a:rPr>
                        <a:t>pendapatan</a:t>
                      </a:r>
                      <a:r>
                        <a:rPr lang="en-US" sz="1600" dirty="0" smtClean="0">
                          <a:effectLst/>
                          <a:latin typeface="Times New Roman"/>
                          <a:ea typeface="Times New Roman"/>
                        </a:rPr>
                        <a:t> </a:t>
                      </a:r>
                      <a:r>
                        <a:rPr lang="en-US" sz="1600" dirty="0" err="1" smtClean="0">
                          <a:effectLst/>
                          <a:latin typeface="Times New Roman"/>
                          <a:ea typeface="Times New Roman"/>
                        </a:rPr>
                        <a:t>petani</a:t>
                      </a:r>
                      <a:r>
                        <a:rPr lang="en-US" sz="1600" dirty="0" smtClean="0">
                          <a:effectLst/>
                          <a:latin typeface="Times New Roman"/>
                          <a:ea typeface="Times New Roman"/>
                        </a:rPr>
                        <a:t> (</a:t>
                      </a:r>
                      <a:r>
                        <a:rPr lang="en-US" sz="1600" dirty="0" err="1" smtClean="0">
                          <a:effectLst/>
                          <a:latin typeface="Times New Roman"/>
                          <a:ea typeface="Times New Roman"/>
                        </a:rPr>
                        <a:t>pedesaan</a:t>
                      </a:r>
                      <a:r>
                        <a:rPr lang="en-US" sz="1600" dirty="0" smtClean="0">
                          <a:effectLst/>
                          <a:latin typeface="Times New Roman"/>
                          <a:ea typeface="Times New Roman"/>
                        </a:rPr>
                        <a:t>)</a:t>
                      </a:r>
                    </a:p>
                    <a:p>
                      <a:pPr marL="342900" marR="0" lvl="0" indent="-342900">
                        <a:spcBef>
                          <a:spcPts val="0"/>
                        </a:spcBef>
                        <a:spcAft>
                          <a:spcPts val="0"/>
                        </a:spcAft>
                        <a:buFont typeface="+mj-lt"/>
                        <a:buAutoNum type="arabicPeriod"/>
                      </a:pPr>
                      <a:r>
                        <a:rPr lang="en-US" sz="1600" dirty="0" smtClean="0">
                          <a:effectLst/>
                          <a:latin typeface="Times New Roman"/>
                          <a:ea typeface="Times New Roman"/>
                        </a:rPr>
                        <a:t>Model </a:t>
                      </a:r>
                      <a:r>
                        <a:rPr lang="en-US" sz="1600" dirty="0" err="1" smtClean="0">
                          <a:effectLst/>
                          <a:latin typeface="Times New Roman"/>
                          <a:ea typeface="Times New Roman"/>
                        </a:rPr>
                        <a:t>industri</a:t>
                      </a:r>
                      <a:r>
                        <a:rPr lang="en-US" sz="1600" dirty="0" smtClean="0">
                          <a:effectLst/>
                          <a:latin typeface="Times New Roman"/>
                          <a:ea typeface="Times New Roman"/>
                        </a:rPr>
                        <a:t> </a:t>
                      </a:r>
                      <a:r>
                        <a:rPr lang="en-US" sz="1600" dirty="0" err="1" smtClean="0">
                          <a:effectLst/>
                          <a:latin typeface="Times New Roman"/>
                          <a:ea typeface="Times New Roman"/>
                        </a:rPr>
                        <a:t>kreatif</a:t>
                      </a:r>
                      <a:r>
                        <a:rPr lang="en-US" sz="1600" dirty="0" smtClean="0">
                          <a:effectLst/>
                          <a:latin typeface="Times New Roman"/>
                          <a:ea typeface="Times New Roman"/>
                        </a:rPr>
                        <a:t> </a:t>
                      </a:r>
                      <a:r>
                        <a:rPr lang="en-US" sz="1600" dirty="0" err="1" smtClean="0">
                          <a:effectLst/>
                          <a:latin typeface="Times New Roman"/>
                          <a:ea typeface="Times New Roman"/>
                        </a:rPr>
                        <a:t>pemanfaatan</a:t>
                      </a:r>
                      <a:r>
                        <a:rPr lang="en-US" sz="1600" dirty="0" smtClean="0">
                          <a:effectLst/>
                          <a:latin typeface="Times New Roman"/>
                          <a:ea typeface="Times New Roman"/>
                        </a:rPr>
                        <a:t> </a:t>
                      </a:r>
                      <a:r>
                        <a:rPr lang="en-US" sz="1600" dirty="0" err="1" smtClean="0">
                          <a:effectLst/>
                          <a:latin typeface="Times New Roman"/>
                          <a:ea typeface="Times New Roman"/>
                        </a:rPr>
                        <a:t>sampah</a:t>
                      </a:r>
                      <a:r>
                        <a:rPr lang="en-US" sz="1600" dirty="0" smtClean="0">
                          <a:effectLst/>
                          <a:latin typeface="Times New Roman"/>
                          <a:ea typeface="Times New Roman"/>
                        </a:rPr>
                        <a:t> (</a:t>
                      </a:r>
                      <a:r>
                        <a:rPr lang="en-US" sz="1600" dirty="0" err="1" smtClean="0">
                          <a:effectLst/>
                          <a:latin typeface="Times New Roman"/>
                          <a:ea typeface="Times New Roman"/>
                        </a:rPr>
                        <a:t>perkotaan</a:t>
                      </a:r>
                      <a:r>
                        <a:rPr lang="en-US" sz="1600" dirty="0" smtClean="0">
                          <a:effectLst/>
                          <a:latin typeface="Times New Roman"/>
                          <a:ea typeface="Times New Roman"/>
                        </a:rPr>
                        <a:t>)</a:t>
                      </a:r>
                      <a:endParaRPr lang="id-ID" sz="1600" b="0" kern="1200" baseline="0" dirty="0">
                        <a:solidFill>
                          <a:schemeClr val="dk1"/>
                        </a:solidFill>
                        <a:latin typeface="+mn-lt"/>
                        <a:ea typeface="+mn-ea"/>
                        <a:cs typeface="+mn-cs"/>
                      </a:endParaRPr>
                    </a:p>
                  </a:txBody>
                  <a:tcPr marL="91436" marR="91436" marT="45716" marB="45716"/>
                </a:tc>
              </a:tr>
              <a:tr h="1195102">
                <a:tc>
                  <a:txBody>
                    <a:bodyPr/>
                    <a:lstStyle/>
                    <a:p>
                      <a:pPr marL="179388" marR="0" lvl="1" indent="-179388" algn="ctr" defTabSz="914400" rtl="0" eaLnBrk="1" fontAlgn="auto" latinLnBrk="0" hangingPunct="1">
                        <a:lnSpc>
                          <a:spcPct val="100000"/>
                        </a:lnSpc>
                        <a:spcBef>
                          <a:spcPts val="0"/>
                        </a:spcBef>
                        <a:spcAft>
                          <a:spcPts val="0"/>
                        </a:spcAft>
                        <a:buClrTx/>
                        <a:buSzTx/>
                        <a:buFont typeface="Arial" pitchFamily="34" charset="0"/>
                        <a:buNone/>
                        <a:tabLst/>
                        <a:defRPr/>
                      </a:pPr>
                      <a:r>
                        <a:rPr lang="en-AU" sz="1600" b="1" dirty="0" smtClean="0"/>
                        <a:t>CG 9</a:t>
                      </a:r>
                      <a:endParaRPr lang="id-ID" sz="1600" b="1" dirty="0" smtClean="0"/>
                    </a:p>
                  </a:txBody>
                  <a:tcPr marL="91436" marR="91436" marT="45716" marB="45716"/>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err="1" smtClean="0">
                          <a:effectLst/>
                          <a:latin typeface="Times New Roman"/>
                          <a:ea typeface="Times New Roman"/>
                        </a:rPr>
                        <a:t>Peningkatan</a:t>
                      </a:r>
                      <a:r>
                        <a:rPr lang="en-US" sz="1600" dirty="0" smtClean="0">
                          <a:effectLst/>
                          <a:latin typeface="Times New Roman"/>
                          <a:ea typeface="Times New Roman"/>
                        </a:rPr>
                        <a:t> </a:t>
                      </a:r>
                      <a:r>
                        <a:rPr lang="en-US" sz="1600" dirty="0" err="1" smtClean="0">
                          <a:effectLst/>
                          <a:latin typeface="Times New Roman"/>
                          <a:ea typeface="Times New Roman"/>
                        </a:rPr>
                        <a:t>rehabilitasi</a:t>
                      </a:r>
                      <a:r>
                        <a:rPr lang="en-US" sz="1600" dirty="0" smtClean="0">
                          <a:effectLst/>
                          <a:latin typeface="Times New Roman"/>
                          <a:ea typeface="Times New Roman"/>
                        </a:rPr>
                        <a:t> </a:t>
                      </a:r>
                      <a:r>
                        <a:rPr lang="en-US" sz="1600" dirty="0" err="1" smtClean="0">
                          <a:effectLst/>
                          <a:latin typeface="Times New Roman"/>
                          <a:ea typeface="Times New Roman"/>
                        </a:rPr>
                        <a:t>sosial</a:t>
                      </a:r>
                      <a:r>
                        <a:rPr lang="en-US" sz="1600" dirty="0" smtClean="0">
                          <a:effectLst/>
                          <a:latin typeface="Times New Roman"/>
                          <a:ea typeface="Times New Roman"/>
                        </a:rPr>
                        <a:t>, </a:t>
                      </a:r>
                      <a:r>
                        <a:rPr lang="en-US" sz="1600" dirty="0" err="1" smtClean="0">
                          <a:effectLst/>
                          <a:latin typeface="Times New Roman"/>
                          <a:ea typeface="Times New Roman"/>
                        </a:rPr>
                        <a:t>pemberdayaan</a:t>
                      </a:r>
                      <a:r>
                        <a:rPr lang="en-US" sz="1600" dirty="0" smtClean="0">
                          <a:effectLst/>
                          <a:latin typeface="Times New Roman"/>
                          <a:ea typeface="Times New Roman"/>
                        </a:rPr>
                        <a:t> </a:t>
                      </a:r>
                      <a:r>
                        <a:rPr lang="en-US" sz="1600" dirty="0" err="1" smtClean="0">
                          <a:effectLst/>
                          <a:latin typeface="Times New Roman"/>
                          <a:ea typeface="Times New Roman"/>
                        </a:rPr>
                        <a:t>sosial</a:t>
                      </a:r>
                      <a:r>
                        <a:rPr lang="en-US" sz="1600" dirty="0" smtClean="0">
                          <a:effectLst/>
                          <a:latin typeface="Times New Roman"/>
                          <a:ea typeface="Times New Roman"/>
                        </a:rPr>
                        <a:t>, </a:t>
                      </a:r>
                      <a:r>
                        <a:rPr lang="en-US" sz="1600" dirty="0" err="1" smtClean="0">
                          <a:effectLst/>
                          <a:latin typeface="Times New Roman"/>
                          <a:ea typeface="Times New Roman"/>
                        </a:rPr>
                        <a:t>jaminan</a:t>
                      </a:r>
                      <a:r>
                        <a:rPr lang="en-US" sz="1600" dirty="0" smtClean="0">
                          <a:effectLst/>
                          <a:latin typeface="Times New Roman"/>
                          <a:ea typeface="Times New Roman"/>
                        </a:rPr>
                        <a:t> </a:t>
                      </a:r>
                      <a:r>
                        <a:rPr lang="en-US" sz="1600" dirty="0" err="1" smtClean="0">
                          <a:effectLst/>
                          <a:latin typeface="Times New Roman"/>
                          <a:ea typeface="Times New Roman"/>
                        </a:rPr>
                        <a:t>sosial</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perlindungan</a:t>
                      </a:r>
                      <a:r>
                        <a:rPr lang="en-US" sz="1600" dirty="0" smtClean="0">
                          <a:effectLst/>
                          <a:latin typeface="Times New Roman"/>
                          <a:ea typeface="Times New Roman"/>
                        </a:rPr>
                        <a:t> </a:t>
                      </a:r>
                      <a:r>
                        <a:rPr lang="en-US" sz="1600" dirty="0" err="1" smtClean="0">
                          <a:effectLst/>
                          <a:latin typeface="Times New Roman"/>
                          <a:ea typeface="Times New Roman"/>
                        </a:rPr>
                        <a:t>sosial</a:t>
                      </a:r>
                      <a:r>
                        <a:rPr lang="en-US" sz="1600" dirty="0" smtClean="0">
                          <a:effectLst/>
                          <a:latin typeface="Times New Roman"/>
                          <a:ea typeface="Times New Roman"/>
                        </a:rPr>
                        <a:t> </a:t>
                      </a:r>
                      <a:r>
                        <a:rPr lang="en-US" sz="1600" dirty="0" err="1" smtClean="0">
                          <a:effectLst/>
                          <a:latin typeface="Times New Roman"/>
                          <a:ea typeface="Times New Roman"/>
                        </a:rPr>
                        <a:t>terhadap</a:t>
                      </a:r>
                      <a:r>
                        <a:rPr lang="en-US" sz="1600" dirty="0" smtClean="0">
                          <a:effectLst/>
                          <a:latin typeface="Times New Roman"/>
                          <a:ea typeface="Times New Roman"/>
                        </a:rPr>
                        <a:t> PMKS</a:t>
                      </a:r>
                    </a:p>
                    <a:p>
                      <a:pPr marL="179388" marR="0" lvl="1" indent="-179388" algn="l" defTabSz="914400" rtl="0" eaLnBrk="1" fontAlgn="auto" latinLnBrk="0" hangingPunct="1">
                        <a:lnSpc>
                          <a:spcPct val="100000"/>
                        </a:lnSpc>
                        <a:spcBef>
                          <a:spcPts val="0"/>
                        </a:spcBef>
                        <a:spcAft>
                          <a:spcPts val="0"/>
                        </a:spcAft>
                        <a:buClrTx/>
                        <a:buSzTx/>
                        <a:buFont typeface="Arial" pitchFamily="34" charset="0"/>
                        <a:buChar char="•"/>
                        <a:tabLst/>
                        <a:defRPr/>
                      </a:pPr>
                      <a:endParaRPr lang="id-ID" sz="1600" dirty="0" smtClean="0"/>
                    </a:p>
                  </a:txBody>
                  <a:tcPr marL="91436" marR="91436" marT="45716" marB="45716"/>
                </a:tc>
                <a:tc>
                  <a:txBody>
                    <a:bodyPr/>
                    <a:lstStyle/>
                    <a:p>
                      <a:pPr marL="342900" marR="0" lvl="0" indent="-342900">
                        <a:spcBef>
                          <a:spcPts val="0"/>
                        </a:spcBef>
                        <a:spcAft>
                          <a:spcPts val="0"/>
                        </a:spcAft>
                        <a:buFont typeface="+mj-lt"/>
                        <a:buAutoNum type="arabicPeriod"/>
                      </a:pPr>
                      <a:r>
                        <a:rPr lang="en-US" sz="1600" dirty="0" err="1" smtClean="0">
                          <a:effectLst/>
                          <a:latin typeface="Times New Roman"/>
                          <a:ea typeface="Times New Roman"/>
                        </a:rPr>
                        <a:t>Kajian</a:t>
                      </a:r>
                      <a:r>
                        <a:rPr lang="en-US" sz="1600" dirty="0" smtClean="0">
                          <a:effectLst/>
                          <a:latin typeface="Times New Roman"/>
                          <a:ea typeface="Times New Roman"/>
                        </a:rPr>
                        <a:t> </a:t>
                      </a:r>
                      <a:r>
                        <a:rPr lang="en-US" sz="1600" dirty="0" err="1" smtClean="0">
                          <a:effectLst/>
                          <a:latin typeface="Times New Roman"/>
                          <a:ea typeface="Times New Roman"/>
                        </a:rPr>
                        <a:t>kebijakan</a:t>
                      </a:r>
                      <a:r>
                        <a:rPr lang="en-US" sz="1600" dirty="0" smtClean="0">
                          <a:effectLst/>
                          <a:latin typeface="Times New Roman"/>
                          <a:ea typeface="Times New Roman"/>
                        </a:rPr>
                        <a:t> </a:t>
                      </a:r>
                      <a:r>
                        <a:rPr lang="en-US" sz="1600" dirty="0" err="1" smtClean="0">
                          <a:effectLst/>
                          <a:latin typeface="Times New Roman"/>
                          <a:ea typeface="Times New Roman"/>
                        </a:rPr>
                        <a:t>pemerintah</a:t>
                      </a:r>
                      <a:r>
                        <a:rPr lang="en-US" sz="1600" dirty="0" smtClean="0">
                          <a:effectLst/>
                          <a:latin typeface="Times New Roman"/>
                          <a:ea typeface="Times New Roman"/>
                        </a:rPr>
                        <a:t> </a:t>
                      </a:r>
                      <a:r>
                        <a:rPr lang="en-US" sz="1600" dirty="0" err="1" smtClean="0">
                          <a:effectLst/>
                          <a:latin typeface="Times New Roman"/>
                          <a:ea typeface="Times New Roman"/>
                        </a:rPr>
                        <a:t>terhadap</a:t>
                      </a:r>
                      <a:r>
                        <a:rPr lang="en-US" sz="1600" dirty="0" smtClean="0">
                          <a:effectLst/>
                          <a:latin typeface="Times New Roman"/>
                          <a:ea typeface="Times New Roman"/>
                        </a:rPr>
                        <a:t> </a:t>
                      </a:r>
                      <a:r>
                        <a:rPr lang="en-US" sz="1600" dirty="0" err="1" smtClean="0">
                          <a:effectLst/>
                          <a:latin typeface="Times New Roman"/>
                          <a:ea typeface="Times New Roman"/>
                        </a:rPr>
                        <a:t>jaminan</a:t>
                      </a:r>
                      <a:r>
                        <a:rPr lang="en-US" sz="1600" dirty="0" smtClean="0">
                          <a:effectLst/>
                          <a:latin typeface="Times New Roman"/>
                          <a:ea typeface="Times New Roman"/>
                        </a:rPr>
                        <a:t> </a:t>
                      </a:r>
                      <a:r>
                        <a:rPr lang="en-US" sz="1600" dirty="0" err="1" smtClean="0">
                          <a:effectLst/>
                          <a:latin typeface="Times New Roman"/>
                          <a:ea typeface="Times New Roman"/>
                        </a:rPr>
                        <a:t>sosial</a:t>
                      </a:r>
                      <a:r>
                        <a:rPr lang="en-US" sz="1600" dirty="0" smtClean="0">
                          <a:effectLst/>
                          <a:latin typeface="Times New Roman"/>
                          <a:ea typeface="Times New Roman"/>
                        </a:rPr>
                        <a:t> </a:t>
                      </a:r>
                      <a:r>
                        <a:rPr lang="en-US" sz="1600" dirty="0" err="1" smtClean="0">
                          <a:effectLst/>
                          <a:latin typeface="Times New Roman"/>
                          <a:ea typeface="Times New Roman"/>
                        </a:rPr>
                        <a:t>masyarakat</a:t>
                      </a:r>
                      <a:endParaRPr lang="en-US" sz="1600" dirty="0" smtClean="0">
                        <a:effectLst/>
                        <a:latin typeface="Times New Roman"/>
                        <a:ea typeface="Times New Roman"/>
                      </a:endParaRPr>
                    </a:p>
                    <a:p>
                      <a:pPr marL="342900" marR="0" lvl="0" indent="-342900">
                        <a:spcBef>
                          <a:spcPts val="0"/>
                        </a:spcBef>
                        <a:spcAft>
                          <a:spcPts val="0"/>
                        </a:spcAft>
                        <a:buFont typeface="+mj-lt"/>
                        <a:buAutoNum type="arabicPeriod"/>
                      </a:pPr>
                      <a:r>
                        <a:rPr lang="en-US" sz="1600" dirty="0" smtClean="0">
                          <a:effectLst/>
                          <a:latin typeface="Times New Roman"/>
                          <a:ea typeface="Times New Roman"/>
                        </a:rPr>
                        <a:t>Model </a:t>
                      </a:r>
                      <a:r>
                        <a:rPr lang="en-US" sz="1600" dirty="0" err="1" smtClean="0">
                          <a:effectLst/>
                          <a:latin typeface="Times New Roman"/>
                          <a:ea typeface="Times New Roman"/>
                        </a:rPr>
                        <a:t>Pengurangan</a:t>
                      </a:r>
                      <a:r>
                        <a:rPr lang="en-US" sz="1600" dirty="0" smtClean="0">
                          <a:effectLst/>
                          <a:latin typeface="Times New Roman"/>
                          <a:ea typeface="Times New Roman"/>
                        </a:rPr>
                        <a:t> </a:t>
                      </a:r>
                      <a:r>
                        <a:rPr lang="en-US" sz="1600" dirty="0" err="1" smtClean="0">
                          <a:effectLst/>
                          <a:latin typeface="Times New Roman"/>
                          <a:ea typeface="Times New Roman"/>
                        </a:rPr>
                        <a:t>Kemiskinan</a:t>
                      </a:r>
                      <a:endParaRPr lang="en-US" sz="1600" dirty="0" smtClean="0">
                        <a:effectLst/>
                        <a:latin typeface="Times New Roman"/>
                        <a:ea typeface="Times New Roman"/>
                      </a:endParaRPr>
                    </a:p>
                    <a:p>
                      <a:pPr marL="342900" marR="0" lvl="0" indent="-342900">
                        <a:spcBef>
                          <a:spcPts val="0"/>
                        </a:spcBef>
                        <a:spcAft>
                          <a:spcPts val="0"/>
                        </a:spcAft>
                        <a:buFont typeface="+mj-lt"/>
                        <a:buNone/>
                      </a:pPr>
                      <a:endParaRPr lang="id-ID" sz="1600" b="0" kern="1200" baseline="0" dirty="0">
                        <a:solidFill>
                          <a:schemeClr val="dk1"/>
                        </a:solidFill>
                        <a:latin typeface="+mn-lt"/>
                        <a:ea typeface="+mn-ea"/>
                        <a:cs typeface="+mn-cs"/>
                      </a:endParaRPr>
                    </a:p>
                  </a:txBody>
                  <a:tcPr marL="91436" marR="91436" marT="45716" marB="45716"/>
                </a:tc>
              </a:tr>
              <a:tr h="1350906">
                <a:tc>
                  <a:txBody>
                    <a:bodyPr/>
                    <a:lstStyle/>
                    <a:p>
                      <a:pPr marL="179388" marR="0" lvl="1" indent="-179388" algn="ctr" defTabSz="914400" rtl="0" eaLnBrk="1" fontAlgn="auto" latinLnBrk="0" hangingPunct="1">
                        <a:lnSpc>
                          <a:spcPct val="100000"/>
                        </a:lnSpc>
                        <a:spcBef>
                          <a:spcPts val="0"/>
                        </a:spcBef>
                        <a:spcAft>
                          <a:spcPts val="0"/>
                        </a:spcAft>
                        <a:buClrTx/>
                        <a:buSzTx/>
                        <a:buFont typeface="Arial" pitchFamily="34" charset="0"/>
                        <a:buNone/>
                        <a:tabLst/>
                        <a:defRPr/>
                      </a:pPr>
                      <a:r>
                        <a:rPr lang="en-AU" sz="1600" b="1" dirty="0" smtClean="0"/>
                        <a:t>CG 10</a:t>
                      </a:r>
                      <a:endParaRPr lang="id-ID" sz="1600" b="1" dirty="0" smtClean="0"/>
                    </a:p>
                  </a:txBody>
                  <a:tcPr marL="91436" marR="91436" marT="45716" marB="45716"/>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err="1" smtClean="0">
                          <a:effectLst/>
                          <a:latin typeface="Times New Roman"/>
                          <a:ea typeface="Times New Roman"/>
                        </a:rPr>
                        <a:t>Peningkatan</a:t>
                      </a:r>
                      <a:r>
                        <a:rPr lang="en-US" sz="1600" dirty="0" smtClean="0">
                          <a:effectLst/>
                          <a:latin typeface="Times New Roman"/>
                          <a:ea typeface="Times New Roman"/>
                        </a:rPr>
                        <a:t> </a:t>
                      </a:r>
                      <a:r>
                        <a:rPr lang="en-US" sz="1600" dirty="0" err="1" smtClean="0">
                          <a:effectLst/>
                          <a:latin typeface="Times New Roman"/>
                          <a:ea typeface="Times New Roman"/>
                        </a:rPr>
                        <a:t>kualitas</a:t>
                      </a:r>
                      <a:r>
                        <a:rPr lang="en-US" sz="1600" dirty="0" smtClean="0">
                          <a:effectLst/>
                          <a:latin typeface="Times New Roman"/>
                          <a:ea typeface="Times New Roman"/>
                        </a:rPr>
                        <a:t> </a:t>
                      </a:r>
                      <a:r>
                        <a:rPr lang="en-US" sz="1600" dirty="0" err="1" smtClean="0">
                          <a:effectLst/>
                          <a:latin typeface="Times New Roman"/>
                          <a:ea typeface="Times New Roman"/>
                        </a:rPr>
                        <a:t>kominikasi</a:t>
                      </a:r>
                      <a:r>
                        <a:rPr lang="en-US" sz="1600" dirty="0" smtClean="0">
                          <a:effectLst/>
                          <a:latin typeface="Times New Roman"/>
                          <a:ea typeface="Times New Roman"/>
                        </a:rPr>
                        <a:t> </a:t>
                      </a:r>
                      <a:r>
                        <a:rPr lang="en-US" sz="1600" dirty="0" err="1" smtClean="0">
                          <a:effectLst/>
                          <a:latin typeface="Times New Roman"/>
                          <a:ea typeface="Times New Roman"/>
                        </a:rPr>
                        <a:t>organisasi</a:t>
                      </a:r>
                      <a:r>
                        <a:rPr lang="en-US" sz="1600" dirty="0" smtClean="0">
                          <a:effectLst/>
                          <a:latin typeface="Times New Roman"/>
                          <a:ea typeface="Times New Roman"/>
                        </a:rPr>
                        <a:t> </a:t>
                      </a:r>
                      <a:r>
                        <a:rPr lang="en-US" sz="1600" dirty="0" err="1" smtClean="0">
                          <a:effectLst/>
                          <a:latin typeface="Times New Roman"/>
                          <a:ea typeface="Times New Roman"/>
                        </a:rPr>
                        <a:t>dan</a:t>
                      </a:r>
                      <a:r>
                        <a:rPr lang="en-US" sz="1600" dirty="0" smtClean="0">
                          <a:effectLst/>
                          <a:latin typeface="Times New Roman"/>
                          <a:ea typeface="Times New Roman"/>
                        </a:rPr>
                        <a:t> </a:t>
                      </a:r>
                      <a:r>
                        <a:rPr lang="en-US" sz="1600" dirty="0" err="1" smtClean="0">
                          <a:effectLst/>
                          <a:latin typeface="Times New Roman"/>
                          <a:ea typeface="Times New Roman"/>
                        </a:rPr>
                        <a:t>komunikasi</a:t>
                      </a:r>
                      <a:r>
                        <a:rPr lang="en-US" sz="1600" dirty="0" smtClean="0">
                          <a:effectLst/>
                          <a:latin typeface="Times New Roman"/>
                          <a:ea typeface="Times New Roman"/>
                        </a:rPr>
                        <a:t> public</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id-ID" sz="1600" dirty="0" smtClean="0"/>
                    </a:p>
                  </a:txBody>
                  <a:tcPr marL="91436" marR="91436" marT="45716" marB="45716"/>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smtClean="0">
                          <a:effectLst/>
                          <a:latin typeface="Times New Roman"/>
                          <a:ea typeface="Times New Roman"/>
                        </a:rPr>
                        <a:t>Model </a:t>
                      </a:r>
                      <a:r>
                        <a:rPr lang="en-US" sz="1600" dirty="0" err="1" smtClean="0">
                          <a:effectLst/>
                          <a:latin typeface="Times New Roman"/>
                          <a:ea typeface="Times New Roman"/>
                        </a:rPr>
                        <a:t>Pengembangan</a:t>
                      </a:r>
                      <a:r>
                        <a:rPr lang="en-US" sz="1600" dirty="0" smtClean="0">
                          <a:effectLst/>
                          <a:latin typeface="Times New Roman"/>
                          <a:ea typeface="Times New Roman"/>
                        </a:rPr>
                        <a:t>/</a:t>
                      </a:r>
                      <a:r>
                        <a:rPr lang="en-US" sz="1600" dirty="0" err="1" smtClean="0">
                          <a:effectLst/>
                          <a:latin typeface="Times New Roman"/>
                          <a:ea typeface="Times New Roman"/>
                        </a:rPr>
                        <a:t>peningkatan</a:t>
                      </a:r>
                      <a:r>
                        <a:rPr lang="en-US" sz="1600" dirty="0" smtClean="0">
                          <a:effectLst/>
                          <a:latin typeface="Times New Roman"/>
                          <a:ea typeface="Times New Roman"/>
                        </a:rPr>
                        <a:t> </a:t>
                      </a:r>
                      <a:r>
                        <a:rPr lang="en-US" sz="1600" dirty="0" err="1" smtClean="0">
                          <a:effectLst/>
                          <a:latin typeface="Times New Roman"/>
                          <a:ea typeface="Times New Roman"/>
                        </a:rPr>
                        <a:t>komunikasi</a:t>
                      </a:r>
                      <a:r>
                        <a:rPr lang="en-US" sz="1600" dirty="0" smtClean="0">
                          <a:effectLst/>
                          <a:latin typeface="Times New Roman"/>
                          <a:ea typeface="Times New Roman"/>
                        </a:rPr>
                        <a:t> yang </a:t>
                      </a:r>
                      <a:r>
                        <a:rPr lang="en-US" sz="1600" dirty="0" err="1" smtClean="0">
                          <a:effectLst/>
                          <a:latin typeface="Times New Roman"/>
                          <a:ea typeface="Times New Roman"/>
                        </a:rPr>
                        <a:t>efektif</a:t>
                      </a:r>
                      <a:endParaRPr lang="id-ID" sz="1600" b="0" kern="1200" baseline="0" dirty="0" smtClean="0">
                        <a:solidFill>
                          <a:schemeClr val="dk1"/>
                        </a:solidFill>
                        <a:latin typeface="+mn-lt"/>
                        <a:ea typeface="+mn-ea"/>
                        <a:cs typeface="+mn-cs"/>
                      </a:endParaRPr>
                    </a:p>
                    <a:p>
                      <a:pPr marL="342900" marR="0" lvl="0" indent="-342900">
                        <a:spcBef>
                          <a:spcPts val="0"/>
                        </a:spcBef>
                        <a:spcAft>
                          <a:spcPts val="0"/>
                        </a:spcAft>
                        <a:buFont typeface="+mj-lt"/>
                        <a:buAutoNum type="arabicPeriod"/>
                      </a:pPr>
                      <a:endParaRPr lang="id-ID" sz="1600" b="0" kern="1200" baseline="0" dirty="0">
                        <a:solidFill>
                          <a:schemeClr val="dk1"/>
                        </a:solidFill>
                        <a:latin typeface="+mn-lt"/>
                        <a:ea typeface="+mn-ea"/>
                        <a:cs typeface="+mn-cs"/>
                      </a:endParaRPr>
                    </a:p>
                  </a:txBody>
                  <a:tcPr marL="91436" marR="91436" marT="45716" marB="45716"/>
                </a:tc>
              </a:tr>
            </a:tbl>
          </a:graphicData>
        </a:graphic>
      </p:graphicFrame>
      <p:sp>
        <p:nvSpPr>
          <p:cNvPr id="3" name="Title 1"/>
          <p:cNvSpPr>
            <a:spLocks noGrp="1"/>
          </p:cNvSpPr>
          <p:nvPr>
            <p:ph type="title"/>
          </p:nvPr>
        </p:nvSpPr>
        <p:spPr>
          <a:xfrm>
            <a:off x="457200" y="274638"/>
            <a:ext cx="7620000" cy="796908"/>
          </a:xfrm>
        </p:spPr>
        <p:txBody>
          <a:bodyPr/>
          <a:lstStyle/>
          <a:p>
            <a:pPr algn="ctr" eaLnBrk="1" fontAlgn="auto" hangingPunct="1">
              <a:spcAft>
                <a:spcPts val="0"/>
              </a:spcAft>
              <a:defRPr/>
            </a:pPr>
            <a:r>
              <a:rPr lang="en-US" sz="2400" b="1" dirty="0" smtClean="0"/>
              <a:t>PRIORITAS TEMATIK SEKTORAL (COMMON GOALS/CG)            </a:t>
            </a:r>
            <a:br>
              <a:rPr lang="en-US" sz="2400" b="1" dirty="0" smtClean="0"/>
            </a:br>
            <a:r>
              <a:rPr lang="en-US" sz="2400" b="1" dirty="0" smtClean="0"/>
              <a:t>                                                                                                             </a:t>
            </a:r>
            <a:r>
              <a:rPr lang="en-US" sz="1800" dirty="0" smtClean="0"/>
              <a:t>LANJUTAN….</a:t>
            </a:r>
            <a:endParaRPr lang="id-ID" sz="2400" dirty="0"/>
          </a:p>
        </p:txBody>
      </p:sp>
    </p:spTree>
    <p:extLst>
      <p:ext uri="{BB962C8B-B14F-4D97-AF65-F5344CB8AC3E}">
        <p14:creationId xmlns:p14="http://schemas.microsoft.com/office/powerpoint/2010/main" val="69749760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631907"/>
              </p:ext>
            </p:extLst>
          </p:nvPr>
        </p:nvGraphicFramePr>
        <p:xfrm>
          <a:off x="250825" y="908050"/>
          <a:ext cx="8064501" cy="5137881"/>
        </p:xfrm>
        <a:graphic>
          <a:graphicData uri="http://schemas.openxmlformats.org/drawingml/2006/table">
            <a:tbl>
              <a:tblPr firstRow="1" bandRow="1">
                <a:tableStyleId>{69CF1AB2-1976-4502-BF36-3FF5EA218861}</a:tableStyleId>
              </a:tblPr>
              <a:tblGrid>
                <a:gridCol w="2237691"/>
                <a:gridCol w="2237691"/>
                <a:gridCol w="3589119"/>
              </a:tblGrid>
              <a:tr h="370810">
                <a:tc>
                  <a:txBody>
                    <a:bodyPr/>
                    <a:lstStyle/>
                    <a:p>
                      <a:pPr algn="ctr"/>
                      <a:r>
                        <a:rPr lang="en-AU" sz="1800" dirty="0" smtClean="0">
                          <a:solidFill>
                            <a:schemeClr val="tx1"/>
                          </a:solidFill>
                          <a:latin typeface="+mn-lt"/>
                        </a:rPr>
                        <a:t>WILAYAH</a:t>
                      </a:r>
                      <a:endParaRPr lang="id-ID" sz="1800" dirty="0">
                        <a:solidFill>
                          <a:schemeClr val="tx1"/>
                        </a:solidFill>
                        <a:latin typeface="+mn-lt"/>
                      </a:endParaRPr>
                    </a:p>
                  </a:txBody>
                  <a:tcPr marL="91436" marR="91436" marT="45716" marB="45716"/>
                </a:tc>
                <a:tc>
                  <a:txBody>
                    <a:bodyPr/>
                    <a:lstStyle/>
                    <a:p>
                      <a:pPr algn="ctr"/>
                      <a:r>
                        <a:rPr lang="en-US" sz="1800" dirty="0" smtClean="0">
                          <a:solidFill>
                            <a:schemeClr val="tx1"/>
                          </a:solidFill>
                          <a:latin typeface="+mn-lt"/>
                        </a:rPr>
                        <a:t>PRIORITAS</a:t>
                      </a:r>
                      <a:r>
                        <a:rPr lang="en-US" sz="1800" baseline="0" dirty="0" smtClean="0">
                          <a:solidFill>
                            <a:schemeClr val="tx1"/>
                          </a:solidFill>
                          <a:latin typeface="+mn-lt"/>
                        </a:rPr>
                        <a:t> SEKTORAL</a:t>
                      </a:r>
                      <a:endParaRPr lang="id-ID" sz="1800" dirty="0">
                        <a:solidFill>
                          <a:schemeClr val="tx1"/>
                        </a:solidFill>
                        <a:latin typeface="+mn-lt"/>
                      </a:endParaRPr>
                    </a:p>
                  </a:txBody>
                  <a:tcPr marL="91436" marR="91436" marT="45716" marB="45716"/>
                </a:tc>
                <a:tc>
                  <a:txBody>
                    <a:bodyPr/>
                    <a:lstStyle/>
                    <a:p>
                      <a:pPr algn="ctr"/>
                      <a:r>
                        <a:rPr lang="en-US" sz="1800" kern="1200" baseline="0" dirty="0" smtClean="0">
                          <a:solidFill>
                            <a:schemeClr val="tx1"/>
                          </a:solidFill>
                          <a:latin typeface="+mn-lt"/>
                        </a:rPr>
                        <a:t>TEMA PENELITIAN</a:t>
                      </a:r>
                      <a:endParaRPr lang="id-ID" sz="1800" b="1" kern="1200" baseline="0" dirty="0">
                        <a:solidFill>
                          <a:schemeClr val="tx1"/>
                        </a:solidFill>
                        <a:latin typeface="+mn-lt"/>
                        <a:ea typeface="+mn-ea"/>
                        <a:cs typeface="+mn-cs"/>
                      </a:endParaRPr>
                    </a:p>
                  </a:txBody>
                  <a:tcPr marL="91436" marR="91436" marT="45716" marB="45716"/>
                </a:tc>
              </a:tr>
              <a:tr h="1502068">
                <a:tc>
                  <a:txBody>
                    <a:bodyPr/>
                    <a:lstStyle/>
                    <a:p>
                      <a:pPr marL="0" lvl="0" indent="0">
                        <a:lnSpc>
                          <a:spcPct val="115000"/>
                        </a:lnSpc>
                        <a:spcAft>
                          <a:spcPts val="0"/>
                        </a:spcAft>
                        <a:buFont typeface="+mj-lt"/>
                        <a:buNone/>
                      </a:pPr>
                      <a:r>
                        <a:rPr lang="en-US" sz="1600" dirty="0">
                          <a:solidFill>
                            <a:schemeClr val="tx1"/>
                          </a:solidFill>
                          <a:latin typeface="+mn-lt"/>
                        </a:rPr>
                        <a:t>BKPP I</a:t>
                      </a:r>
                      <a:endParaRPr lang="en-AU" sz="1600" dirty="0">
                        <a:solidFill>
                          <a:schemeClr val="tx1"/>
                        </a:solidFill>
                        <a:latin typeface="+mn-lt"/>
                      </a:endParaRPr>
                    </a:p>
                    <a:p>
                      <a:pPr marL="180975" indent="0">
                        <a:lnSpc>
                          <a:spcPct val="115000"/>
                        </a:lnSpc>
                        <a:spcAft>
                          <a:spcPts val="0"/>
                        </a:spcAft>
                      </a:pPr>
                      <a:r>
                        <a:rPr lang="en-US" sz="1600" dirty="0" smtClean="0">
                          <a:solidFill>
                            <a:schemeClr val="tx1"/>
                          </a:solidFill>
                          <a:latin typeface="+mn-lt"/>
                        </a:rPr>
                        <a:t>(Kota </a:t>
                      </a:r>
                      <a:r>
                        <a:rPr lang="en-US" sz="1600" dirty="0" err="1">
                          <a:solidFill>
                            <a:schemeClr val="tx1"/>
                          </a:solidFill>
                          <a:latin typeface="+mn-lt"/>
                        </a:rPr>
                        <a:t>Depok</a:t>
                      </a:r>
                      <a:r>
                        <a:rPr lang="en-US" sz="1600" dirty="0">
                          <a:solidFill>
                            <a:schemeClr val="tx1"/>
                          </a:solidFill>
                          <a:latin typeface="+mn-lt"/>
                        </a:rPr>
                        <a:t>, </a:t>
                      </a:r>
                      <a:endParaRPr lang="en-AU" sz="1600" dirty="0">
                        <a:solidFill>
                          <a:schemeClr val="tx1"/>
                        </a:solidFill>
                        <a:latin typeface="+mn-lt"/>
                      </a:endParaRPr>
                    </a:p>
                    <a:p>
                      <a:pPr marL="180975" indent="0">
                        <a:lnSpc>
                          <a:spcPct val="115000"/>
                        </a:lnSpc>
                        <a:spcAft>
                          <a:spcPts val="0"/>
                        </a:spcAft>
                      </a:pPr>
                      <a:r>
                        <a:rPr lang="en-US" sz="1600" dirty="0">
                          <a:solidFill>
                            <a:schemeClr val="tx1"/>
                          </a:solidFill>
                          <a:latin typeface="+mn-lt"/>
                        </a:rPr>
                        <a:t>Kota Bogor, </a:t>
                      </a:r>
                      <a:endParaRPr lang="en-AU" sz="1600" dirty="0">
                        <a:solidFill>
                          <a:schemeClr val="tx1"/>
                        </a:solidFill>
                        <a:latin typeface="+mn-lt"/>
                      </a:endParaRPr>
                    </a:p>
                    <a:p>
                      <a:pPr marL="180975" indent="0">
                        <a:lnSpc>
                          <a:spcPct val="115000"/>
                        </a:lnSpc>
                        <a:spcAft>
                          <a:spcPts val="0"/>
                        </a:spcAft>
                      </a:pPr>
                      <a:r>
                        <a:rPr lang="en-US" sz="1600" dirty="0">
                          <a:solidFill>
                            <a:schemeClr val="tx1"/>
                          </a:solidFill>
                          <a:latin typeface="+mn-lt"/>
                        </a:rPr>
                        <a:t>Kota </a:t>
                      </a:r>
                      <a:r>
                        <a:rPr lang="en-US" sz="1600" dirty="0" err="1">
                          <a:solidFill>
                            <a:schemeClr val="tx1"/>
                          </a:solidFill>
                          <a:latin typeface="+mn-lt"/>
                        </a:rPr>
                        <a:t>Sukabumi</a:t>
                      </a:r>
                      <a:r>
                        <a:rPr lang="en-US" sz="1600" dirty="0">
                          <a:solidFill>
                            <a:schemeClr val="tx1"/>
                          </a:solidFill>
                          <a:latin typeface="+mn-lt"/>
                        </a:rPr>
                        <a:t>, </a:t>
                      </a:r>
                      <a:endParaRPr lang="en-US" sz="1600" dirty="0" smtClean="0">
                        <a:solidFill>
                          <a:schemeClr val="tx1"/>
                        </a:solidFill>
                        <a:latin typeface="+mn-lt"/>
                      </a:endParaRPr>
                    </a:p>
                    <a:p>
                      <a:pPr marL="180975" indent="0">
                        <a:lnSpc>
                          <a:spcPct val="115000"/>
                        </a:lnSpc>
                        <a:spcAft>
                          <a:spcPts val="0"/>
                        </a:spcAft>
                      </a:pPr>
                      <a:r>
                        <a:rPr lang="en-US" sz="1600" dirty="0" err="1" smtClean="0">
                          <a:solidFill>
                            <a:schemeClr val="tx1"/>
                          </a:solidFill>
                          <a:latin typeface="+mn-lt"/>
                        </a:rPr>
                        <a:t>Kab</a:t>
                      </a:r>
                      <a:r>
                        <a:rPr lang="en-US" sz="1600" dirty="0">
                          <a:solidFill>
                            <a:schemeClr val="tx1"/>
                          </a:solidFill>
                          <a:latin typeface="+mn-lt"/>
                        </a:rPr>
                        <a:t>. </a:t>
                      </a:r>
                      <a:r>
                        <a:rPr lang="en-US" sz="1600" dirty="0" err="1">
                          <a:solidFill>
                            <a:schemeClr val="tx1"/>
                          </a:solidFill>
                          <a:latin typeface="+mn-lt"/>
                        </a:rPr>
                        <a:t>Sukabumi</a:t>
                      </a:r>
                      <a:r>
                        <a:rPr lang="en-US" sz="1600" dirty="0" smtClean="0">
                          <a:solidFill>
                            <a:schemeClr val="tx1"/>
                          </a:solidFill>
                          <a:latin typeface="+mn-lt"/>
                        </a:rPr>
                        <a:t>,</a:t>
                      </a:r>
                    </a:p>
                    <a:p>
                      <a:pPr marL="180975" indent="0">
                        <a:lnSpc>
                          <a:spcPct val="115000"/>
                        </a:lnSpc>
                        <a:spcAft>
                          <a:spcPts val="0"/>
                        </a:spcAft>
                      </a:pPr>
                      <a:r>
                        <a:rPr lang="en-US" sz="1600" dirty="0" err="1" smtClean="0">
                          <a:solidFill>
                            <a:schemeClr val="tx1"/>
                          </a:solidFill>
                          <a:latin typeface="+mn-lt"/>
                        </a:rPr>
                        <a:t>Kab</a:t>
                      </a:r>
                      <a:r>
                        <a:rPr lang="en-US" sz="1600" dirty="0">
                          <a:solidFill>
                            <a:schemeClr val="tx1"/>
                          </a:solidFill>
                          <a:latin typeface="+mn-lt"/>
                        </a:rPr>
                        <a:t>. </a:t>
                      </a:r>
                      <a:r>
                        <a:rPr lang="en-US" sz="1600" dirty="0" err="1" smtClean="0">
                          <a:solidFill>
                            <a:schemeClr val="tx1"/>
                          </a:solidFill>
                          <a:latin typeface="+mn-lt"/>
                        </a:rPr>
                        <a:t>Cianjur</a:t>
                      </a:r>
                      <a:r>
                        <a:rPr lang="en-US" sz="1600" dirty="0" smtClean="0">
                          <a:solidFill>
                            <a:schemeClr val="tx1"/>
                          </a:solidFill>
                          <a:latin typeface="+mn-lt"/>
                        </a:rPr>
                        <a:t>)</a:t>
                      </a:r>
                      <a:endParaRPr lang="en-AU" sz="1600" dirty="0">
                        <a:solidFill>
                          <a:schemeClr val="tx1"/>
                        </a:solidFill>
                        <a:latin typeface="+mn-lt"/>
                        <a:ea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n-US" sz="1600" dirty="0" err="1">
                          <a:solidFill>
                            <a:schemeClr val="tx1"/>
                          </a:solidFill>
                          <a:latin typeface="+mn-lt"/>
                        </a:rPr>
                        <a:t>Pengembangan</a:t>
                      </a:r>
                      <a:r>
                        <a:rPr lang="en-US" sz="1600" dirty="0">
                          <a:solidFill>
                            <a:schemeClr val="tx1"/>
                          </a:solidFill>
                          <a:latin typeface="+mn-lt"/>
                        </a:rPr>
                        <a:t> </a:t>
                      </a:r>
                      <a:r>
                        <a:rPr lang="en-US" sz="1600" dirty="0" err="1">
                          <a:solidFill>
                            <a:schemeClr val="tx1"/>
                          </a:solidFill>
                          <a:latin typeface="+mn-lt"/>
                        </a:rPr>
                        <a:t>sentra</a:t>
                      </a:r>
                      <a:r>
                        <a:rPr lang="en-US" sz="1600" dirty="0">
                          <a:solidFill>
                            <a:schemeClr val="tx1"/>
                          </a:solidFill>
                          <a:latin typeface="+mn-lt"/>
                        </a:rPr>
                        <a:t> </a:t>
                      </a:r>
                      <a:r>
                        <a:rPr lang="en-US" sz="1600" dirty="0" err="1">
                          <a:solidFill>
                            <a:schemeClr val="tx1"/>
                          </a:solidFill>
                          <a:latin typeface="+mn-lt"/>
                        </a:rPr>
                        <a:t>ternak</a:t>
                      </a:r>
                      <a:r>
                        <a:rPr lang="en-US" sz="1600" dirty="0">
                          <a:solidFill>
                            <a:schemeClr val="tx1"/>
                          </a:solidFill>
                          <a:latin typeface="+mn-lt"/>
                        </a:rPr>
                        <a:t> </a:t>
                      </a:r>
                      <a:r>
                        <a:rPr lang="en-US" sz="1600" dirty="0" err="1">
                          <a:solidFill>
                            <a:schemeClr val="tx1"/>
                          </a:solidFill>
                          <a:latin typeface="+mn-lt"/>
                        </a:rPr>
                        <a:t>sapi</a:t>
                      </a:r>
                      <a:r>
                        <a:rPr lang="en-US" sz="1600" dirty="0">
                          <a:solidFill>
                            <a:schemeClr val="tx1"/>
                          </a:solidFill>
                          <a:latin typeface="+mn-lt"/>
                        </a:rPr>
                        <a:t> </a:t>
                      </a:r>
                      <a:r>
                        <a:rPr lang="en-US" sz="1600" dirty="0" err="1">
                          <a:solidFill>
                            <a:schemeClr val="tx1"/>
                          </a:solidFill>
                          <a:latin typeface="+mn-lt"/>
                        </a:rPr>
                        <a:t>potong</a:t>
                      </a:r>
                      <a:r>
                        <a:rPr lang="en-US" sz="1600" dirty="0">
                          <a:solidFill>
                            <a:schemeClr val="tx1"/>
                          </a:solidFill>
                          <a:latin typeface="+mn-lt"/>
                        </a:rPr>
                        <a:t>, </a:t>
                      </a:r>
                      <a:r>
                        <a:rPr lang="en-US" sz="1600" dirty="0" err="1">
                          <a:solidFill>
                            <a:schemeClr val="tx1"/>
                          </a:solidFill>
                          <a:latin typeface="+mn-lt"/>
                        </a:rPr>
                        <a:t>sapi</a:t>
                      </a:r>
                      <a:r>
                        <a:rPr lang="en-US" sz="1600" dirty="0">
                          <a:solidFill>
                            <a:schemeClr val="tx1"/>
                          </a:solidFill>
                          <a:latin typeface="+mn-lt"/>
                        </a:rPr>
                        <a:t> </a:t>
                      </a:r>
                      <a:r>
                        <a:rPr lang="en-US" sz="1600" dirty="0" err="1">
                          <a:solidFill>
                            <a:schemeClr val="tx1"/>
                          </a:solidFill>
                          <a:latin typeface="+mn-lt"/>
                        </a:rPr>
                        <a:t>perah</a:t>
                      </a:r>
                      <a:r>
                        <a:rPr lang="en-US" sz="1600" dirty="0">
                          <a:solidFill>
                            <a:schemeClr val="tx1"/>
                          </a:solidFill>
                          <a:latin typeface="+mn-lt"/>
                        </a:rPr>
                        <a:t>, </a:t>
                      </a:r>
                      <a:r>
                        <a:rPr lang="en-US" sz="1600" dirty="0" err="1">
                          <a:solidFill>
                            <a:schemeClr val="tx1"/>
                          </a:solidFill>
                          <a:latin typeface="+mn-lt"/>
                        </a:rPr>
                        <a:t>ayam</a:t>
                      </a:r>
                      <a:r>
                        <a:rPr lang="en-US" sz="1600" dirty="0">
                          <a:solidFill>
                            <a:schemeClr val="tx1"/>
                          </a:solidFill>
                          <a:latin typeface="+mn-lt"/>
                        </a:rPr>
                        <a:t> </a:t>
                      </a:r>
                      <a:r>
                        <a:rPr lang="en-US" sz="1600" dirty="0" err="1" smtClean="0">
                          <a:solidFill>
                            <a:schemeClr val="tx1"/>
                          </a:solidFill>
                          <a:latin typeface="+mn-lt"/>
                        </a:rPr>
                        <a:t>ras</a:t>
                      </a:r>
                      <a:r>
                        <a:rPr lang="en-US" sz="1600" dirty="0" smtClean="0">
                          <a:solidFill>
                            <a:schemeClr val="tx1"/>
                          </a:solidFill>
                          <a:latin typeface="+mn-lt"/>
                        </a:rPr>
                        <a:t> </a:t>
                      </a:r>
                      <a:r>
                        <a:rPr lang="en-US" sz="1600" dirty="0" err="1">
                          <a:solidFill>
                            <a:schemeClr val="tx1"/>
                          </a:solidFill>
                          <a:latin typeface="+mn-lt"/>
                        </a:rPr>
                        <a:t>lokal</a:t>
                      </a:r>
                      <a:endParaRPr lang="en-AU" sz="1600" dirty="0">
                        <a:solidFill>
                          <a:schemeClr val="tx1"/>
                        </a:solidFill>
                        <a:latin typeface="+mn-lt"/>
                      </a:endParaRPr>
                    </a:p>
                    <a:p>
                      <a:pPr marL="342900" lvl="0" indent="-342900">
                        <a:lnSpc>
                          <a:spcPct val="115000"/>
                        </a:lnSpc>
                        <a:spcAft>
                          <a:spcPts val="600"/>
                        </a:spcAft>
                        <a:buFont typeface="+mj-lt"/>
                        <a:buAutoNum type="arabicPeriod"/>
                      </a:pPr>
                      <a:r>
                        <a:rPr lang="en-US" sz="1600" dirty="0" err="1">
                          <a:solidFill>
                            <a:schemeClr val="tx1"/>
                          </a:solidFill>
                          <a:latin typeface="+mn-lt"/>
                        </a:rPr>
                        <a:t>Pengembangan</a:t>
                      </a:r>
                      <a:r>
                        <a:rPr lang="en-US" sz="1600" dirty="0">
                          <a:solidFill>
                            <a:schemeClr val="tx1"/>
                          </a:solidFill>
                          <a:latin typeface="+mn-lt"/>
                        </a:rPr>
                        <a:t> </a:t>
                      </a:r>
                      <a:r>
                        <a:rPr lang="en-US" sz="1600" dirty="0" err="1">
                          <a:solidFill>
                            <a:schemeClr val="tx1"/>
                          </a:solidFill>
                          <a:latin typeface="+mn-lt"/>
                        </a:rPr>
                        <a:t>pusat</a:t>
                      </a:r>
                      <a:r>
                        <a:rPr lang="en-US" sz="1600" dirty="0">
                          <a:solidFill>
                            <a:schemeClr val="tx1"/>
                          </a:solidFill>
                          <a:latin typeface="+mn-lt"/>
                        </a:rPr>
                        <a:t> </a:t>
                      </a:r>
                      <a:r>
                        <a:rPr lang="en-US" sz="1600" dirty="0" err="1">
                          <a:solidFill>
                            <a:schemeClr val="tx1"/>
                          </a:solidFill>
                          <a:latin typeface="+mn-lt"/>
                        </a:rPr>
                        <a:t>pemuliaan</a:t>
                      </a:r>
                      <a:r>
                        <a:rPr lang="en-US" sz="1600" dirty="0">
                          <a:solidFill>
                            <a:schemeClr val="tx1"/>
                          </a:solidFill>
                          <a:latin typeface="+mn-lt"/>
                        </a:rPr>
                        <a:t> </a:t>
                      </a:r>
                      <a:r>
                        <a:rPr lang="en-US" sz="1600" dirty="0" err="1">
                          <a:solidFill>
                            <a:schemeClr val="tx1"/>
                          </a:solidFill>
                          <a:latin typeface="+mn-lt"/>
                        </a:rPr>
                        <a:t>padi</a:t>
                      </a:r>
                      <a:r>
                        <a:rPr lang="en-US" sz="1600" dirty="0">
                          <a:solidFill>
                            <a:schemeClr val="tx1"/>
                          </a:solidFill>
                          <a:latin typeface="+mn-lt"/>
                        </a:rPr>
                        <a:t> </a:t>
                      </a:r>
                      <a:r>
                        <a:rPr lang="en-US" sz="1600" dirty="0" err="1">
                          <a:solidFill>
                            <a:schemeClr val="tx1"/>
                          </a:solidFill>
                          <a:latin typeface="+mn-lt"/>
                        </a:rPr>
                        <a:t>varietas</a:t>
                      </a:r>
                      <a:r>
                        <a:rPr lang="en-US" sz="1600" dirty="0">
                          <a:solidFill>
                            <a:schemeClr val="tx1"/>
                          </a:solidFill>
                          <a:latin typeface="+mn-lt"/>
                        </a:rPr>
                        <a:t> </a:t>
                      </a:r>
                      <a:r>
                        <a:rPr lang="en-US" sz="1600" dirty="0" err="1">
                          <a:solidFill>
                            <a:schemeClr val="tx1"/>
                          </a:solidFill>
                          <a:latin typeface="+mn-lt"/>
                        </a:rPr>
                        <a:t>pandan</a:t>
                      </a:r>
                      <a:r>
                        <a:rPr lang="en-US" sz="1600" dirty="0">
                          <a:solidFill>
                            <a:schemeClr val="tx1"/>
                          </a:solidFill>
                          <a:latin typeface="+mn-lt"/>
                        </a:rPr>
                        <a:t> </a:t>
                      </a:r>
                      <a:r>
                        <a:rPr lang="en-US" sz="1600" dirty="0" err="1">
                          <a:solidFill>
                            <a:schemeClr val="tx1"/>
                          </a:solidFill>
                          <a:latin typeface="+mn-lt"/>
                        </a:rPr>
                        <a:t>wangi</a:t>
                      </a:r>
                      <a:r>
                        <a:rPr lang="en-US" sz="1600" dirty="0">
                          <a:solidFill>
                            <a:schemeClr val="tx1"/>
                          </a:solidFill>
                          <a:latin typeface="+mn-lt"/>
                        </a:rPr>
                        <a:t> </a:t>
                      </a:r>
                      <a:r>
                        <a:rPr lang="en-US" sz="1600" dirty="0" err="1">
                          <a:solidFill>
                            <a:schemeClr val="tx1"/>
                          </a:solidFill>
                          <a:latin typeface="+mn-lt"/>
                        </a:rPr>
                        <a:t>dan</a:t>
                      </a:r>
                      <a:r>
                        <a:rPr lang="en-US" sz="1600" dirty="0">
                          <a:solidFill>
                            <a:schemeClr val="tx1"/>
                          </a:solidFill>
                          <a:latin typeface="+mn-lt"/>
                        </a:rPr>
                        <a:t> </a:t>
                      </a:r>
                      <a:r>
                        <a:rPr lang="en-US" sz="1600" dirty="0" err="1">
                          <a:solidFill>
                            <a:schemeClr val="tx1"/>
                          </a:solidFill>
                          <a:latin typeface="+mn-lt"/>
                        </a:rPr>
                        <a:t>varietas</a:t>
                      </a:r>
                      <a:r>
                        <a:rPr lang="en-US" sz="1600" dirty="0">
                          <a:solidFill>
                            <a:schemeClr val="tx1"/>
                          </a:solidFill>
                          <a:latin typeface="+mn-lt"/>
                        </a:rPr>
                        <a:t> </a:t>
                      </a:r>
                      <a:r>
                        <a:rPr lang="en-US" sz="1600" dirty="0" err="1">
                          <a:solidFill>
                            <a:schemeClr val="tx1"/>
                          </a:solidFill>
                          <a:latin typeface="+mn-lt"/>
                        </a:rPr>
                        <a:t>unggul</a:t>
                      </a:r>
                      <a:r>
                        <a:rPr lang="en-US" sz="1600" dirty="0">
                          <a:solidFill>
                            <a:schemeClr val="tx1"/>
                          </a:solidFill>
                          <a:latin typeface="+mn-lt"/>
                        </a:rPr>
                        <a:t> </a:t>
                      </a:r>
                      <a:r>
                        <a:rPr lang="en-US" sz="1600" dirty="0" err="1">
                          <a:solidFill>
                            <a:schemeClr val="tx1"/>
                          </a:solidFill>
                          <a:latin typeface="+mn-lt"/>
                        </a:rPr>
                        <a:t>lainnya</a:t>
                      </a:r>
                      <a:endParaRPr lang="en-AU" sz="1600" dirty="0">
                        <a:solidFill>
                          <a:schemeClr val="tx1"/>
                        </a:solidFill>
                        <a:latin typeface="+mn-lt"/>
                        <a:ea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n-US" sz="1600" dirty="0" err="1">
                          <a:solidFill>
                            <a:schemeClr val="tx1"/>
                          </a:solidFill>
                          <a:latin typeface="+mn-lt"/>
                        </a:rPr>
                        <a:t>Penciptaan</a:t>
                      </a:r>
                      <a:r>
                        <a:rPr lang="en-US" sz="1600" dirty="0">
                          <a:solidFill>
                            <a:schemeClr val="tx1"/>
                          </a:solidFill>
                          <a:latin typeface="+mn-lt"/>
                        </a:rPr>
                        <a:t> </a:t>
                      </a:r>
                      <a:r>
                        <a:rPr lang="en-US" sz="1600" dirty="0" err="1">
                          <a:solidFill>
                            <a:schemeClr val="tx1"/>
                          </a:solidFill>
                          <a:latin typeface="+mn-lt"/>
                        </a:rPr>
                        <a:t>varietas</a:t>
                      </a:r>
                      <a:r>
                        <a:rPr lang="en-US" sz="1600" dirty="0">
                          <a:solidFill>
                            <a:schemeClr val="tx1"/>
                          </a:solidFill>
                          <a:latin typeface="+mn-lt"/>
                        </a:rPr>
                        <a:t> </a:t>
                      </a:r>
                      <a:r>
                        <a:rPr lang="en-US" sz="1600" dirty="0" err="1">
                          <a:solidFill>
                            <a:schemeClr val="tx1"/>
                          </a:solidFill>
                          <a:latin typeface="+mn-lt"/>
                        </a:rPr>
                        <a:t>padi</a:t>
                      </a:r>
                      <a:r>
                        <a:rPr lang="en-US" sz="1600" dirty="0">
                          <a:solidFill>
                            <a:schemeClr val="tx1"/>
                          </a:solidFill>
                          <a:latin typeface="+mn-lt"/>
                        </a:rPr>
                        <a:t> </a:t>
                      </a:r>
                      <a:r>
                        <a:rPr lang="en-US" sz="1600" dirty="0" err="1">
                          <a:solidFill>
                            <a:schemeClr val="tx1"/>
                          </a:solidFill>
                          <a:latin typeface="+mn-lt"/>
                        </a:rPr>
                        <a:t>tahan</a:t>
                      </a:r>
                      <a:r>
                        <a:rPr lang="en-US" sz="1600" dirty="0">
                          <a:solidFill>
                            <a:schemeClr val="tx1"/>
                          </a:solidFill>
                          <a:latin typeface="+mn-lt"/>
                        </a:rPr>
                        <a:t> </a:t>
                      </a:r>
                      <a:r>
                        <a:rPr lang="en-US" sz="1600" dirty="0" err="1">
                          <a:solidFill>
                            <a:schemeClr val="tx1"/>
                          </a:solidFill>
                          <a:latin typeface="+mn-lt"/>
                        </a:rPr>
                        <a:t>genangan</a:t>
                      </a:r>
                      <a:r>
                        <a:rPr lang="en-US" sz="1600" dirty="0">
                          <a:solidFill>
                            <a:schemeClr val="tx1"/>
                          </a:solidFill>
                          <a:latin typeface="+mn-lt"/>
                        </a:rPr>
                        <a:t> (</a:t>
                      </a:r>
                      <a:r>
                        <a:rPr lang="en-US" sz="1600" dirty="0" err="1">
                          <a:solidFill>
                            <a:schemeClr val="tx1"/>
                          </a:solidFill>
                          <a:latin typeface="+mn-lt"/>
                        </a:rPr>
                        <a:t>lebih</a:t>
                      </a:r>
                      <a:r>
                        <a:rPr lang="en-US" sz="1600" dirty="0">
                          <a:solidFill>
                            <a:schemeClr val="tx1"/>
                          </a:solidFill>
                          <a:latin typeface="+mn-lt"/>
                        </a:rPr>
                        <a:t> </a:t>
                      </a:r>
                      <a:r>
                        <a:rPr lang="en-US" sz="1600" dirty="0" err="1">
                          <a:solidFill>
                            <a:schemeClr val="tx1"/>
                          </a:solidFill>
                          <a:latin typeface="+mn-lt"/>
                        </a:rPr>
                        <a:t>dari</a:t>
                      </a:r>
                      <a:r>
                        <a:rPr lang="en-US" sz="1600" dirty="0">
                          <a:solidFill>
                            <a:schemeClr val="tx1"/>
                          </a:solidFill>
                          <a:latin typeface="+mn-lt"/>
                        </a:rPr>
                        <a:t> 2 </a:t>
                      </a:r>
                      <a:r>
                        <a:rPr lang="en-US" sz="1600" dirty="0" err="1">
                          <a:solidFill>
                            <a:schemeClr val="tx1"/>
                          </a:solidFill>
                          <a:latin typeface="+mn-lt"/>
                        </a:rPr>
                        <a:t>minggu</a:t>
                      </a:r>
                      <a:r>
                        <a:rPr lang="en-US" sz="1600" dirty="0">
                          <a:solidFill>
                            <a:schemeClr val="tx1"/>
                          </a:solidFill>
                          <a:latin typeface="+mn-lt"/>
                        </a:rPr>
                        <a:t>)</a:t>
                      </a:r>
                      <a:endParaRPr lang="en-AU" sz="1600" dirty="0">
                        <a:solidFill>
                          <a:schemeClr val="tx1"/>
                        </a:solidFill>
                        <a:latin typeface="+mn-lt"/>
                      </a:endParaRPr>
                    </a:p>
                    <a:p>
                      <a:pPr marL="342900" lvl="0" indent="-342900">
                        <a:lnSpc>
                          <a:spcPct val="115000"/>
                        </a:lnSpc>
                        <a:spcAft>
                          <a:spcPts val="0"/>
                        </a:spcAft>
                        <a:buFont typeface="+mj-lt"/>
                        <a:buAutoNum type="arabicPeriod"/>
                      </a:pPr>
                      <a:r>
                        <a:rPr lang="en-US" sz="1600" dirty="0" smtClean="0">
                          <a:solidFill>
                            <a:schemeClr val="tx1"/>
                          </a:solidFill>
                          <a:latin typeface="+mn-lt"/>
                        </a:rPr>
                        <a:t>Model </a:t>
                      </a:r>
                      <a:r>
                        <a:rPr lang="en-US" sz="1600" dirty="0" err="1">
                          <a:solidFill>
                            <a:schemeClr val="tx1"/>
                          </a:solidFill>
                          <a:latin typeface="+mn-lt"/>
                        </a:rPr>
                        <a:t>pengembangan</a:t>
                      </a:r>
                      <a:r>
                        <a:rPr lang="en-US" sz="1600" dirty="0">
                          <a:solidFill>
                            <a:schemeClr val="tx1"/>
                          </a:solidFill>
                          <a:latin typeface="+mn-lt"/>
                        </a:rPr>
                        <a:t> </a:t>
                      </a:r>
                      <a:r>
                        <a:rPr lang="en-US" sz="1600" dirty="0" err="1">
                          <a:solidFill>
                            <a:schemeClr val="tx1"/>
                          </a:solidFill>
                          <a:latin typeface="+mn-lt"/>
                        </a:rPr>
                        <a:t>sentra</a:t>
                      </a:r>
                      <a:r>
                        <a:rPr lang="en-US" sz="1600" dirty="0">
                          <a:solidFill>
                            <a:schemeClr val="tx1"/>
                          </a:solidFill>
                          <a:latin typeface="+mn-lt"/>
                        </a:rPr>
                        <a:t> </a:t>
                      </a:r>
                      <a:r>
                        <a:rPr lang="en-US" sz="1600" dirty="0" err="1">
                          <a:solidFill>
                            <a:schemeClr val="tx1"/>
                          </a:solidFill>
                          <a:latin typeface="+mn-lt"/>
                        </a:rPr>
                        <a:t>produk</a:t>
                      </a:r>
                      <a:r>
                        <a:rPr lang="en-US" sz="1600" dirty="0">
                          <a:solidFill>
                            <a:schemeClr val="tx1"/>
                          </a:solidFill>
                          <a:latin typeface="+mn-lt"/>
                        </a:rPr>
                        <a:t> </a:t>
                      </a:r>
                      <a:r>
                        <a:rPr lang="en-US" sz="1600" dirty="0" err="1">
                          <a:solidFill>
                            <a:schemeClr val="tx1"/>
                          </a:solidFill>
                          <a:latin typeface="+mn-lt"/>
                        </a:rPr>
                        <a:t>pakan</a:t>
                      </a:r>
                      <a:r>
                        <a:rPr lang="en-US" sz="1600" dirty="0">
                          <a:solidFill>
                            <a:schemeClr val="tx1"/>
                          </a:solidFill>
                          <a:latin typeface="+mn-lt"/>
                        </a:rPr>
                        <a:t> </a:t>
                      </a:r>
                      <a:r>
                        <a:rPr lang="en-US" sz="1600" dirty="0" err="1">
                          <a:solidFill>
                            <a:schemeClr val="tx1"/>
                          </a:solidFill>
                          <a:latin typeface="+mn-lt"/>
                        </a:rPr>
                        <a:t>ternak</a:t>
                      </a:r>
                      <a:r>
                        <a:rPr lang="en-US" sz="1600" dirty="0">
                          <a:solidFill>
                            <a:schemeClr val="tx1"/>
                          </a:solidFill>
                          <a:latin typeface="+mn-lt"/>
                        </a:rPr>
                        <a:t> </a:t>
                      </a:r>
                      <a:r>
                        <a:rPr lang="en-US" sz="1600" dirty="0" err="1">
                          <a:solidFill>
                            <a:schemeClr val="tx1"/>
                          </a:solidFill>
                          <a:latin typeface="+mn-lt"/>
                        </a:rPr>
                        <a:t>sapi</a:t>
                      </a:r>
                      <a:endParaRPr lang="en-AU" sz="1600" dirty="0">
                        <a:solidFill>
                          <a:schemeClr val="tx1"/>
                        </a:solidFill>
                        <a:latin typeface="+mn-lt"/>
                        <a:ea typeface="Times New Roman"/>
                      </a:endParaRPr>
                    </a:p>
                  </a:txBody>
                  <a:tcPr marL="68580" marR="68580" marT="0" marB="0"/>
                </a:tc>
              </a:tr>
              <a:tr h="1554356">
                <a:tc>
                  <a:txBody>
                    <a:bodyPr/>
                    <a:lstStyle/>
                    <a:p>
                      <a:pPr marL="342900" lvl="0" indent="-342900">
                        <a:lnSpc>
                          <a:spcPct val="115000"/>
                        </a:lnSpc>
                        <a:spcAft>
                          <a:spcPts val="0"/>
                        </a:spcAft>
                        <a:buFont typeface="+mj-lt"/>
                        <a:buNone/>
                      </a:pPr>
                      <a:r>
                        <a:rPr lang="en-US" sz="1600" dirty="0">
                          <a:solidFill>
                            <a:schemeClr val="tx1"/>
                          </a:solidFill>
                          <a:latin typeface="+mn-lt"/>
                          <a:ea typeface="Times New Roman"/>
                        </a:rPr>
                        <a:t>BKPP II</a:t>
                      </a:r>
                      <a:endParaRPr lang="en-AU" sz="1600" dirty="0">
                        <a:solidFill>
                          <a:schemeClr val="tx1"/>
                        </a:solidFill>
                        <a:latin typeface="+mn-lt"/>
                        <a:ea typeface="Times New Roman"/>
                      </a:endParaRPr>
                    </a:p>
                    <a:p>
                      <a:pPr marL="179388" indent="0">
                        <a:lnSpc>
                          <a:spcPct val="115000"/>
                        </a:lnSpc>
                        <a:spcAft>
                          <a:spcPts val="0"/>
                        </a:spcAft>
                      </a:pPr>
                      <a:r>
                        <a:rPr lang="en-US" sz="1600" dirty="0">
                          <a:solidFill>
                            <a:schemeClr val="tx1"/>
                          </a:solidFill>
                          <a:latin typeface="+mn-lt"/>
                          <a:ea typeface="Times New Roman"/>
                        </a:rPr>
                        <a:t>(</a:t>
                      </a:r>
                      <a:r>
                        <a:rPr lang="en-US" sz="1600" dirty="0" err="1">
                          <a:solidFill>
                            <a:schemeClr val="tx1"/>
                          </a:solidFill>
                          <a:latin typeface="+mn-lt"/>
                          <a:ea typeface="Times New Roman"/>
                        </a:rPr>
                        <a:t>Kab</a:t>
                      </a:r>
                      <a:r>
                        <a:rPr lang="en-US" sz="1600" dirty="0">
                          <a:solidFill>
                            <a:schemeClr val="tx1"/>
                          </a:solidFill>
                          <a:latin typeface="+mn-lt"/>
                          <a:ea typeface="Times New Roman"/>
                        </a:rPr>
                        <a:t>. </a:t>
                      </a:r>
                      <a:r>
                        <a:rPr lang="en-US" sz="1600" dirty="0" err="1">
                          <a:solidFill>
                            <a:schemeClr val="tx1"/>
                          </a:solidFill>
                          <a:latin typeface="+mn-lt"/>
                          <a:ea typeface="Times New Roman"/>
                        </a:rPr>
                        <a:t>Purwakarta</a:t>
                      </a:r>
                      <a:r>
                        <a:rPr lang="en-US" sz="1600" dirty="0">
                          <a:solidFill>
                            <a:schemeClr val="tx1"/>
                          </a:solidFill>
                          <a:latin typeface="+mn-lt"/>
                          <a:ea typeface="Times New Roman"/>
                        </a:rPr>
                        <a:t>,</a:t>
                      </a:r>
                      <a:endParaRPr lang="en-AU" sz="1600" dirty="0">
                        <a:solidFill>
                          <a:schemeClr val="tx1"/>
                        </a:solidFill>
                        <a:latin typeface="+mn-lt"/>
                        <a:ea typeface="Times New Roman"/>
                      </a:endParaRPr>
                    </a:p>
                    <a:p>
                      <a:pPr marL="179388" indent="0">
                        <a:lnSpc>
                          <a:spcPct val="115000"/>
                        </a:lnSpc>
                        <a:spcAft>
                          <a:spcPts val="0"/>
                        </a:spcAft>
                      </a:pPr>
                      <a:r>
                        <a:rPr lang="en-US" sz="1600" dirty="0">
                          <a:solidFill>
                            <a:schemeClr val="tx1"/>
                          </a:solidFill>
                          <a:latin typeface="+mn-lt"/>
                          <a:ea typeface="Times New Roman"/>
                        </a:rPr>
                        <a:t> </a:t>
                      </a:r>
                      <a:r>
                        <a:rPr lang="en-US" sz="1600" dirty="0" err="1">
                          <a:solidFill>
                            <a:schemeClr val="tx1"/>
                          </a:solidFill>
                          <a:latin typeface="+mn-lt"/>
                          <a:ea typeface="Times New Roman"/>
                        </a:rPr>
                        <a:t>Kab</a:t>
                      </a:r>
                      <a:r>
                        <a:rPr lang="en-US" sz="1600" dirty="0">
                          <a:solidFill>
                            <a:schemeClr val="tx1"/>
                          </a:solidFill>
                          <a:latin typeface="+mn-lt"/>
                          <a:ea typeface="Times New Roman"/>
                        </a:rPr>
                        <a:t>. </a:t>
                      </a:r>
                      <a:r>
                        <a:rPr lang="en-US" sz="1600" dirty="0" err="1">
                          <a:solidFill>
                            <a:schemeClr val="tx1"/>
                          </a:solidFill>
                          <a:latin typeface="+mn-lt"/>
                          <a:ea typeface="Times New Roman"/>
                        </a:rPr>
                        <a:t>Karawang</a:t>
                      </a:r>
                      <a:r>
                        <a:rPr lang="en-US" sz="1600" dirty="0">
                          <a:solidFill>
                            <a:schemeClr val="tx1"/>
                          </a:solidFill>
                          <a:latin typeface="+mn-lt"/>
                          <a:ea typeface="Times New Roman"/>
                        </a:rPr>
                        <a:t>, </a:t>
                      </a:r>
                      <a:endParaRPr lang="en-AU" sz="1600" dirty="0">
                        <a:solidFill>
                          <a:schemeClr val="tx1"/>
                        </a:solidFill>
                        <a:latin typeface="+mn-lt"/>
                        <a:ea typeface="Times New Roman"/>
                      </a:endParaRPr>
                    </a:p>
                    <a:p>
                      <a:pPr marL="179388" indent="0">
                        <a:lnSpc>
                          <a:spcPct val="115000"/>
                        </a:lnSpc>
                        <a:spcAft>
                          <a:spcPts val="0"/>
                        </a:spcAft>
                      </a:pPr>
                      <a:r>
                        <a:rPr lang="en-US" sz="1600" dirty="0">
                          <a:solidFill>
                            <a:schemeClr val="tx1"/>
                          </a:solidFill>
                          <a:latin typeface="+mn-lt"/>
                          <a:ea typeface="Times New Roman"/>
                        </a:rPr>
                        <a:t> </a:t>
                      </a:r>
                      <a:r>
                        <a:rPr lang="en-US" sz="1600" dirty="0" err="1">
                          <a:solidFill>
                            <a:schemeClr val="tx1"/>
                          </a:solidFill>
                          <a:latin typeface="+mn-lt"/>
                          <a:ea typeface="Times New Roman"/>
                        </a:rPr>
                        <a:t>Kab</a:t>
                      </a:r>
                      <a:r>
                        <a:rPr lang="en-US" sz="1600" dirty="0">
                          <a:solidFill>
                            <a:schemeClr val="tx1"/>
                          </a:solidFill>
                          <a:latin typeface="+mn-lt"/>
                          <a:ea typeface="Times New Roman"/>
                        </a:rPr>
                        <a:t>. </a:t>
                      </a:r>
                      <a:r>
                        <a:rPr lang="en-US" sz="1600" dirty="0" err="1">
                          <a:solidFill>
                            <a:schemeClr val="tx1"/>
                          </a:solidFill>
                          <a:latin typeface="+mn-lt"/>
                          <a:ea typeface="Times New Roman"/>
                        </a:rPr>
                        <a:t>Subang</a:t>
                      </a:r>
                      <a:r>
                        <a:rPr lang="en-US" sz="1600" dirty="0">
                          <a:solidFill>
                            <a:schemeClr val="tx1"/>
                          </a:solidFill>
                          <a:latin typeface="+mn-lt"/>
                          <a:ea typeface="Times New Roman"/>
                        </a:rPr>
                        <a:t>, </a:t>
                      </a:r>
                      <a:endParaRPr lang="en-AU" sz="1600" dirty="0">
                        <a:solidFill>
                          <a:schemeClr val="tx1"/>
                        </a:solidFill>
                        <a:latin typeface="+mn-lt"/>
                        <a:ea typeface="Times New Roman"/>
                      </a:endParaRPr>
                    </a:p>
                    <a:p>
                      <a:pPr marL="179388" indent="0">
                        <a:lnSpc>
                          <a:spcPct val="115000"/>
                        </a:lnSpc>
                        <a:spcAft>
                          <a:spcPts val="0"/>
                        </a:spcAft>
                      </a:pPr>
                      <a:r>
                        <a:rPr lang="en-US" sz="1600" dirty="0">
                          <a:solidFill>
                            <a:schemeClr val="tx1"/>
                          </a:solidFill>
                          <a:latin typeface="+mn-lt"/>
                          <a:ea typeface="Times New Roman"/>
                        </a:rPr>
                        <a:t> </a:t>
                      </a:r>
                      <a:r>
                        <a:rPr lang="en-US" sz="1600" dirty="0" err="1">
                          <a:solidFill>
                            <a:schemeClr val="tx1"/>
                          </a:solidFill>
                          <a:latin typeface="+mn-lt"/>
                          <a:ea typeface="Times New Roman"/>
                        </a:rPr>
                        <a:t>Kab</a:t>
                      </a:r>
                      <a:r>
                        <a:rPr lang="en-US" sz="1600" dirty="0">
                          <a:solidFill>
                            <a:schemeClr val="tx1"/>
                          </a:solidFill>
                          <a:latin typeface="+mn-lt"/>
                          <a:ea typeface="Times New Roman"/>
                        </a:rPr>
                        <a:t>. </a:t>
                      </a:r>
                      <a:r>
                        <a:rPr lang="en-US" sz="1600" dirty="0" err="1">
                          <a:solidFill>
                            <a:schemeClr val="tx1"/>
                          </a:solidFill>
                          <a:latin typeface="+mn-lt"/>
                          <a:ea typeface="Times New Roman"/>
                        </a:rPr>
                        <a:t>Bekasi</a:t>
                      </a:r>
                      <a:r>
                        <a:rPr lang="en-US" sz="1600" dirty="0">
                          <a:solidFill>
                            <a:schemeClr val="tx1"/>
                          </a:solidFill>
                          <a:latin typeface="+mn-lt"/>
                          <a:ea typeface="Times New Roman"/>
                        </a:rPr>
                        <a:t>, </a:t>
                      </a:r>
                      <a:endParaRPr lang="en-AU" sz="1600" dirty="0">
                        <a:solidFill>
                          <a:schemeClr val="tx1"/>
                        </a:solidFill>
                        <a:latin typeface="+mn-lt"/>
                        <a:ea typeface="Times New Roman"/>
                      </a:endParaRPr>
                    </a:p>
                    <a:p>
                      <a:pPr marL="179388" indent="0">
                        <a:lnSpc>
                          <a:spcPct val="115000"/>
                        </a:lnSpc>
                        <a:spcAft>
                          <a:spcPts val="0"/>
                        </a:spcAft>
                      </a:pPr>
                      <a:r>
                        <a:rPr lang="en-US" sz="1600" dirty="0">
                          <a:solidFill>
                            <a:schemeClr val="tx1"/>
                          </a:solidFill>
                          <a:latin typeface="+mn-lt"/>
                          <a:ea typeface="Times New Roman"/>
                        </a:rPr>
                        <a:t> Kota </a:t>
                      </a:r>
                      <a:r>
                        <a:rPr lang="en-US" sz="1600" dirty="0" err="1">
                          <a:solidFill>
                            <a:schemeClr val="tx1"/>
                          </a:solidFill>
                          <a:latin typeface="+mn-lt"/>
                          <a:ea typeface="Times New Roman"/>
                        </a:rPr>
                        <a:t>Bekasi</a:t>
                      </a:r>
                      <a:r>
                        <a:rPr lang="en-US" sz="1600" dirty="0">
                          <a:solidFill>
                            <a:schemeClr val="tx1"/>
                          </a:solidFill>
                          <a:latin typeface="+mn-lt"/>
                          <a:ea typeface="Times New Roman"/>
                        </a:rPr>
                        <a:t>)</a:t>
                      </a:r>
                      <a:endParaRPr lang="en-AU" sz="1600" dirty="0">
                        <a:solidFill>
                          <a:schemeClr val="tx1"/>
                        </a:solidFill>
                        <a:latin typeface="+mn-lt"/>
                        <a:ea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n-US" sz="1600" dirty="0" err="1">
                          <a:solidFill>
                            <a:schemeClr val="tx1"/>
                          </a:solidFill>
                          <a:latin typeface="+mn-lt"/>
                          <a:ea typeface="Times New Roman"/>
                        </a:rPr>
                        <a:t>Pengembangan</a:t>
                      </a:r>
                      <a:r>
                        <a:rPr lang="en-US" sz="1600" dirty="0">
                          <a:solidFill>
                            <a:schemeClr val="tx1"/>
                          </a:solidFill>
                          <a:latin typeface="+mn-lt"/>
                          <a:ea typeface="Times New Roman"/>
                        </a:rPr>
                        <a:t> </a:t>
                      </a:r>
                      <a:r>
                        <a:rPr lang="en-US" sz="1600" dirty="0" err="1">
                          <a:solidFill>
                            <a:schemeClr val="tx1"/>
                          </a:solidFill>
                          <a:latin typeface="+mn-lt"/>
                          <a:ea typeface="Times New Roman"/>
                        </a:rPr>
                        <a:t>industri</a:t>
                      </a:r>
                      <a:r>
                        <a:rPr lang="en-US" sz="1600" dirty="0">
                          <a:solidFill>
                            <a:schemeClr val="tx1"/>
                          </a:solidFill>
                          <a:latin typeface="+mn-lt"/>
                          <a:ea typeface="Times New Roman"/>
                        </a:rPr>
                        <a:t> </a:t>
                      </a:r>
                      <a:r>
                        <a:rPr lang="en-US" sz="1600" dirty="0" err="1">
                          <a:solidFill>
                            <a:schemeClr val="tx1"/>
                          </a:solidFill>
                          <a:latin typeface="+mn-lt"/>
                          <a:ea typeface="Times New Roman"/>
                        </a:rPr>
                        <a:t>manufaktur</a:t>
                      </a:r>
                      <a:endParaRPr lang="en-AU" sz="16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600" dirty="0" err="1">
                          <a:solidFill>
                            <a:schemeClr val="tx1"/>
                          </a:solidFill>
                          <a:latin typeface="+mn-lt"/>
                          <a:ea typeface="Times New Roman"/>
                        </a:rPr>
                        <a:t>Pengembangan</a:t>
                      </a:r>
                      <a:r>
                        <a:rPr lang="en-US" sz="1600" dirty="0">
                          <a:solidFill>
                            <a:schemeClr val="tx1"/>
                          </a:solidFill>
                          <a:latin typeface="+mn-lt"/>
                          <a:ea typeface="Times New Roman"/>
                        </a:rPr>
                        <a:t> </a:t>
                      </a:r>
                      <a:r>
                        <a:rPr lang="en-US" sz="1600" dirty="0" err="1">
                          <a:solidFill>
                            <a:schemeClr val="tx1"/>
                          </a:solidFill>
                          <a:latin typeface="+mn-lt"/>
                          <a:ea typeface="Times New Roman"/>
                        </a:rPr>
                        <a:t>industri</a:t>
                      </a:r>
                      <a:r>
                        <a:rPr lang="en-US" sz="1600" dirty="0">
                          <a:solidFill>
                            <a:schemeClr val="tx1"/>
                          </a:solidFill>
                          <a:latin typeface="+mn-lt"/>
                          <a:ea typeface="Times New Roman"/>
                        </a:rPr>
                        <a:t> </a:t>
                      </a:r>
                      <a:r>
                        <a:rPr lang="en-US" sz="1600" dirty="0" err="1">
                          <a:solidFill>
                            <a:schemeClr val="tx1"/>
                          </a:solidFill>
                          <a:latin typeface="+mn-lt"/>
                          <a:ea typeface="Times New Roman"/>
                        </a:rPr>
                        <a:t>keramik</a:t>
                      </a:r>
                      <a:r>
                        <a:rPr lang="en-US" sz="1600" dirty="0">
                          <a:solidFill>
                            <a:schemeClr val="tx1"/>
                          </a:solidFill>
                          <a:latin typeface="+mn-lt"/>
                          <a:ea typeface="Times New Roman"/>
                        </a:rPr>
                        <a:t> </a:t>
                      </a:r>
                      <a:r>
                        <a:rPr lang="en-US" sz="1600" dirty="0" err="1">
                          <a:solidFill>
                            <a:schemeClr val="tx1"/>
                          </a:solidFill>
                          <a:latin typeface="+mn-lt"/>
                          <a:ea typeface="Times New Roman"/>
                        </a:rPr>
                        <a:t>dan</a:t>
                      </a:r>
                      <a:r>
                        <a:rPr lang="en-US" sz="1600" dirty="0">
                          <a:solidFill>
                            <a:schemeClr val="tx1"/>
                          </a:solidFill>
                          <a:latin typeface="+mn-lt"/>
                          <a:ea typeface="Times New Roman"/>
                        </a:rPr>
                        <a:t> </a:t>
                      </a:r>
                      <a:r>
                        <a:rPr lang="en-US" sz="1600" dirty="0" err="1">
                          <a:solidFill>
                            <a:schemeClr val="tx1"/>
                          </a:solidFill>
                          <a:latin typeface="+mn-lt"/>
                          <a:ea typeface="Times New Roman"/>
                        </a:rPr>
                        <a:t>gerabah</a:t>
                      </a:r>
                      <a:endParaRPr lang="en-AU" sz="16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600" dirty="0" err="1">
                          <a:solidFill>
                            <a:schemeClr val="tx1"/>
                          </a:solidFill>
                          <a:latin typeface="+mn-lt"/>
                          <a:ea typeface="Times New Roman"/>
                        </a:rPr>
                        <a:t>Pengembangan</a:t>
                      </a:r>
                      <a:r>
                        <a:rPr lang="en-US" sz="1600" dirty="0">
                          <a:solidFill>
                            <a:schemeClr val="tx1"/>
                          </a:solidFill>
                          <a:latin typeface="+mn-lt"/>
                          <a:ea typeface="Times New Roman"/>
                        </a:rPr>
                        <a:t> </a:t>
                      </a:r>
                      <a:r>
                        <a:rPr lang="en-US" sz="1600" dirty="0" err="1">
                          <a:solidFill>
                            <a:schemeClr val="tx1"/>
                          </a:solidFill>
                          <a:latin typeface="+mn-lt"/>
                          <a:ea typeface="Times New Roman"/>
                        </a:rPr>
                        <a:t>budidaya</a:t>
                      </a:r>
                      <a:r>
                        <a:rPr lang="en-US" sz="1600" dirty="0">
                          <a:solidFill>
                            <a:schemeClr val="tx1"/>
                          </a:solidFill>
                          <a:latin typeface="+mn-lt"/>
                          <a:ea typeface="Times New Roman"/>
                        </a:rPr>
                        <a:t> </a:t>
                      </a:r>
                      <a:r>
                        <a:rPr lang="en-US" sz="1600" dirty="0" err="1">
                          <a:solidFill>
                            <a:schemeClr val="tx1"/>
                          </a:solidFill>
                          <a:latin typeface="+mn-lt"/>
                          <a:ea typeface="Times New Roman"/>
                        </a:rPr>
                        <a:t>ikan</a:t>
                      </a:r>
                      <a:r>
                        <a:rPr lang="en-US" sz="1600" dirty="0">
                          <a:solidFill>
                            <a:schemeClr val="tx1"/>
                          </a:solidFill>
                          <a:latin typeface="+mn-lt"/>
                          <a:ea typeface="Times New Roman"/>
                        </a:rPr>
                        <a:t> air </a:t>
                      </a:r>
                      <a:r>
                        <a:rPr lang="en-US" sz="1600" dirty="0" err="1">
                          <a:solidFill>
                            <a:schemeClr val="tx1"/>
                          </a:solidFill>
                          <a:latin typeface="+mn-lt"/>
                          <a:ea typeface="Times New Roman"/>
                        </a:rPr>
                        <a:t>tawar</a:t>
                      </a:r>
                      <a:endParaRPr lang="en-AU" sz="1600" dirty="0">
                        <a:solidFill>
                          <a:schemeClr val="tx1"/>
                        </a:solidFill>
                        <a:latin typeface="+mn-lt"/>
                        <a:ea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n-US" sz="1600" dirty="0" err="1">
                          <a:solidFill>
                            <a:schemeClr val="tx1"/>
                          </a:solidFill>
                          <a:latin typeface="+mn-lt"/>
                          <a:ea typeface="Times New Roman"/>
                        </a:rPr>
                        <a:t>Teknologi</a:t>
                      </a:r>
                      <a:r>
                        <a:rPr lang="en-US" sz="1600" dirty="0">
                          <a:solidFill>
                            <a:schemeClr val="tx1"/>
                          </a:solidFill>
                          <a:latin typeface="+mn-lt"/>
                          <a:ea typeface="Times New Roman"/>
                        </a:rPr>
                        <a:t> </a:t>
                      </a:r>
                      <a:r>
                        <a:rPr lang="en-US" sz="1600" dirty="0" err="1">
                          <a:solidFill>
                            <a:schemeClr val="tx1"/>
                          </a:solidFill>
                          <a:latin typeface="+mn-lt"/>
                          <a:ea typeface="Times New Roman"/>
                        </a:rPr>
                        <a:t>permesinan</a:t>
                      </a:r>
                      <a:r>
                        <a:rPr lang="en-US" sz="1600" dirty="0">
                          <a:solidFill>
                            <a:schemeClr val="tx1"/>
                          </a:solidFill>
                          <a:latin typeface="+mn-lt"/>
                          <a:ea typeface="Times New Roman"/>
                        </a:rPr>
                        <a:t> </a:t>
                      </a:r>
                      <a:r>
                        <a:rPr lang="en-US" sz="1600" dirty="0" err="1">
                          <a:solidFill>
                            <a:schemeClr val="tx1"/>
                          </a:solidFill>
                          <a:latin typeface="+mn-lt"/>
                          <a:ea typeface="Times New Roman"/>
                        </a:rPr>
                        <a:t>pendukung</a:t>
                      </a:r>
                      <a:r>
                        <a:rPr lang="en-US" sz="1600" dirty="0">
                          <a:solidFill>
                            <a:schemeClr val="tx1"/>
                          </a:solidFill>
                          <a:latin typeface="+mn-lt"/>
                          <a:ea typeface="Times New Roman"/>
                        </a:rPr>
                        <a:t> </a:t>
                      </a:r>
                      <a:r>
                        <a:rPr lang="en-US" sz="1600" dirty="0" err="1">
                          <a:solidFill>
                            <a:schemeClr val="tx1"/>
                          </a:solidFill>
                          <a:latin typeface="+mn-lt"/>
                          <a:ea typeface="Times New Roman"/>
                        </a:rPr>
                        <a:t>sektor</a:t>
                      </a:r>
                      <a:r>
                        <a:rPr lang="en-US" sz="1600" dirty="0">
                          <a:solidFill>
                            <a:schemeClr val="tx1"/>
                          </a:solidFill>
                          <a:latin typeface="+mn-lt"/>
                          <a:ea typeface="Times New Roman"/>
                        </a:rPr>
                        <a:t> </a:t>
                      </a:r>
                      <a:r>
                        <a:rPr lang="en-US" sz="1600" dirty="0" err="1">
                          <a:solidFill>
                            <a:schemeClr val="tx1"/>
                          </a:solidFill>
                          <a:latin typeface="+mn-lt"/>
                          <a:ea typeface="Times New Roman"/>
                        </a:rPr>
                        <a:t>pertanian</a:t>
                      </a:r>
                      <a:r>
                        <a:rPr lang="en-US" sz="1600" dirty="0">
                          <a:solidFill>
                            <a:schemeClr val="tx1"/>
                          </a:solidFill>
                          <a:latin typeface="+mn-lt"/>
                          <a:ea typeface="Times New Roman"/>
                        </a:rPr>
                        <a:t> </a:t>
                      </a:r>
                      <a:r>
                        <a:rPr lang="en-US" sz="1600" dirty="0" err="1">
                          <a:solidFill>
                            <a:schemeClr val="tx1"/>
                          </a:solidFill>
                          <a:latin typeface="+mn-lt"/>
                          <a:ea typeface="Times New Roman"/>
                        </a:rPr>
                        <a:t>dan</a:t>
                      </a:r>
                      <a:r>
                        <a:rPr lang="en-US" sz="1600" dirty="0">
                          <a:solidFill>
                            <a:schemeClr val="tx1"/>
                          </a:solidFill>
                          <a:latin typeface="+mn-lt"/>
                          <a:ea typeface="Times New Roman"/>
                        </a:rPr>
                        <a:t> </a:t>
                      </a:r>
                      <a:r>
                        <a:rPr lang="en-US" sz="1600" dirty="0" err="1">
                          <a:solidFill>
                            <a:schemeClr val="tx1"/>
                          </a:solidFill>
                          <a:latin typeface="+mn-lt"/>
                          <a:ea typeface="Times New Roman"/>
                        </a:rPr>
                        <a:t>perikanan</a:t>
                      </a:r>
                      <a:endParaRPr lang="en-AU" sz="16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600" dirty="0" err="1">
                          <a:solidFill>
                            <a:schemeClr val="tx1"/>
                          </a:solidFill>
                          <a:latin typeface="+mn-lt"/>
                          <a:ea typeface="Times New Roman"/>
                        </a:rPr>
                        <a:t>Penguatan</a:t>
                      </a:r>
                      <a:r>
                        <a:rPr lang="en-US" sz="1600" dirty="0">
                          <a:solidFill>
                            <a:schemeClr val="tx1"/>
                          </a:solidFill>
                          <a:latin typeface="+mn-lt"/>
                          <a:ea typeface="Times New Roman"/>
                        </a:rPr>
                        <a:t> </a:t>
                      </a:r>
                      <a:r>
                        <a:rPr lang="en-US" sz="1600" dirty="0" err="1">
                          <a:solidFill>
                            <a:schemeClr val="tx1"/>
                          </a:solidFill>
                          <a:latin typeface="+mn-lt"/>
                          <a:ea typeface="Times New Roman"/>
                        </a:rPr>
                        <a:t>daya</a:t>
                      </a:r>
                      <a:r>
                        <a:rPr lang="en-US" sz="1600" dirty="0">
                          <a:solidFill>
                            <a:schemeClr val="tx1"/>
                          </a:solidFill>
                          <a:latin typeface="+mn-lt"/>
                          <a:ea typeface="Times New Roman"/>
                        </a:rPr>
                        <a:t> </a:t>
                      </a:r>
                      <a:r>
                        <a:rPr lang="en-US" sz="1600" dirty="0" err="1">
                          <a:solidFill>
                            <a:schemeClr val="tx1"/>
                          </a:solidFill>
                          <a:latin typeface="+mn-lt"/>
                          <a:ea typeface="Times New Roman"/>
                        </a:rPr>
                        <a:t>saing</a:t>
                      </a:r>
                      <a:r>
                        <a:rPr lang="en-US" sz="1600" dirty="0">
                          <a:solidFill>
                            <a:schemeClr val="tx1"/>
                          </a:solidFill>
                          <a:latin typeface="+mn-lt"/>
                          <a:ea typeface="Times New Roman"/>
                        </a:rPr>
                        <a:t> </a:t>
                      </a:r>
                      <a:r>
                        <a:rPr lang="en-US" sz="1600" dirty="0" err="1">
                          <a:solidFill>
                            <a:schemeClr val="tx1"/>
                          </a:solidFill>
                          <a:latin typeface="+mn-lt"/>
                          <a:ea typeface="Times New Roman"/>
                        </a:rPr>
                        <a:t>industri</a:t>
                      </a:r>
                      <a:r>
                        <a:rPr lang="en-US" sz="1600" dirty="0">
                          <a:solidFill>
                            <a:schemeClr val="tx1"/>
                          </a:solidFill>
                          <a:latin typeface="+mn-lt"/>
                          <a:ea typeface="Times New Roman"/>
                        </a:rPr>
                        <a:t> </a:t>
                      </a:r>
                      <a:r>
                        <a:rPr lang="en-US" sz="1600" dirty="0" err="1">
                          <a:solidFill>
                            <a:schemeClr val="tx1"/>
                          </a:solidFill>
                          <a:latin typeface="+mn-lt"/>
                          <a:ea typeface="Times New Roman"/>
                        </a:rPr>
                        <a:t>kreatif</a:t>
                      </a:r>
                      <a:r>
                        <a:rPr lang="en-US" sz="1600" dirty="0">
                          <a:solidFill>
                            <a:schemeClr val="tx1"/>
                          </a:solidFill>
                          <a:latin typeface="+mn-lt"/>
                          <a:ea typeface="Times New Roman"/>
                        </a:rPr>
                        <a:t> </a:t>
                      </a:r>
                      <a:r>
                        <a:rPr lang="en-US" sz="1600" dirty="0" err="1">
                          <a:solidFill>
                            <a:schemeClr val="tx1"/>
                          </a:solidFill>
                          <a:latin typeface="+mn-lt"/>
                          <a:ea typeface="Times New Roman"/>
                        </a:rPr>
                        <a:t>keramik</a:t>
                      </a:r>
                      <a:r>
                        <a:rPr lang="en-US" sz="1600" dirty="0">
                          <a:solidFill>
                            <a:schemeClr val="tx1"/>
                          </a:solidFill>
                          <a:latin typeface="+mn-lt"/>
                          <a:ea typeface="Times New Roman"/>
                        </a:rPr>
                        <a:t> </a:t>
                      </a:r>
                      <a:r>
                        <a:rPr lang="en-US" sz="1600" dirty="0" err="1">
                          <a:solidFill>
                            <a:schemeClr val="tx1"/>
                          </a:solidFill>
                          <a:latin typeface="+mn-lt"/>
                          <a:ea typeface="Times New Roman"/>
                        </a:rPr>
                        <a:t>dan</a:t>
                      </a:r>
                      <a:r>
                        <a:rPr lang="en-US" sz="1600" dirty="0">
                          <a:solidFill>
                            <a:schemeClr val="tx1"/>
                          </a:solidFill>
                          <a:latin typeface="+mn-lt"/>
                          <a:ea typeface="Times New Roman"/>
                        </a:rPr>
                        <a:t> </a:t>
                      </a:r>
                      <a:r>
                        <a:rPr lang="en-US" sz="1600" dirty="0" err="1">
                          <a:solidFill>
                            <a:schemeClr val="tx1"/>
                          </a:solidFill>
                          <a:latin typeface="+mn-lt"/>
                          <a:ea typeface="Times New Roman"/>
                        </a:rPr>
                        <a:t>gerabah</a:t>
                      </a:r>
                      <a:endParaRPr lang="en-AU" sz="1600" dirty="0">
                        <a:solidFill>
                          <a:schemeClr val="tx1"/>
                        </a:solidFill>
                        <a:latin typeface="+mn-lt"/>
                        <a:ea typeface="Times New Roman"/>
                      </a:endParaRPr>
                    </a:p>
                    <a:p>
                      <a:pPr marL="342900" lvl="0" indent="-342900">
                        <a:lnSpc>
                          <a:spcPct val="115000"/>
                        </a:lnSpc>
                        <a:spcAft>
                          <a:spcPts val="600"/>
                        </a:spcAft>
                        <a:buFont typeface="+mj-lt"/>
                        <a:buAutoNum type="arabicPeriod"/>
                      </a:pPr>
                      <a:r>
                        <a:rPr lang="en-US" sz="1600" dirty="0" err="1">
                          <a:solidFill>
                            <a:schemeClr val="tx1"/>
                          </a:solidFill>
                          <a:latin typeface="+mn-lt"/>
                          <a:ea typeface="Times New Roman"/>
                        </a:rPr>
                        <a:t>Kelembagaan</a:t>
                      </a:r>
                      <a:r>
                        <a:rPr lang="en-US" sz="1600" dirty="0">
                          <a:solidFill>
                            <a:schemeClr val="tx1"/>
                          </a:solidFill>
                          <a:latin typeface="+mn-lt"/>
                          <a:ea typeface="Times New Roman"/>
                        </a:rPr>
                        <a:t> </a:t>
                      </a:r>
                      <a:r>
                        <a:rPr lang="en-US" sz="1600" dirty="0" err="1">
                          <a:solidFill>
                            <a:schemeClr val="tx1"/>
                          </a:solidFill>
                          <a:latin typeface="+mn-lt"/>
                          <a:ea typeface="Times New Roman"/>
                        </a:rPr>
                        <a:t>pemasaran</a:t>
                      </a:r>
                      <a:r>
                        <a:rPr lang="en-US" sz="1600" dirty="0">
                          <a:solidFill>
                            <a:schemeClr val="tx1"/>
                          </a:solidFill>
                          <a:latin typeface="+mn-lt"/>
                          <a:ea typeface="Times New Roman"/>
                        </a:rPr>
                        <a:t> </a:t>
                      </a:r>
                      <a:r>
                        <a:rPr lang="en-US" sz="1600" dirty="0" err="1">
                          <a:solidFill>
                            <a:schemeClr val="tx1"/>
                          </a:solidFill>
                          <a:latin typeface="+mn-lt"/>
                          <a:ea typeface="Times New Roman"/>
                        </a:rPr>
                        <a:t>untuk</a:t>
                      </a:r>
                      <a:r>
                        <a:rPr lang="en-US" sz="1600" dirty="0">
                          <a:solidFill>
                            <a:schemeClr val="tx1"/>
                          </a:solidFill>
                          <a:latin typeface="+mn-lt"/>
                          <a:ea typeface="Times New Roman"/>
                        </a:rPr>
                        <a:t> </a:t>
                      </a:r>
                      <a:r>
                        <a:rPr lang="en-US" sz="1600" dirty="0" err="1">
                          <a:solidFill>
                            <a:schemeClr val="tx1"/>
                          </a:solidFill>
                          <a:latin typeface="+mn-lt"/>
                          <a:ea typeface="Times New Roman"/>
                        </a:rPr>
                        <a:t>penguatan</a:t>
                      </a:r>
                      <a:r>
                        <a:rPr lang="en-US" sz="1600" dirty="0">
                          <a:solidFill>
                            <a:schemeClr val="tx1"/>
                          </a:solidFill>
                          <a:latin typeface="+mn-lt"/>
                          <a:ea typeface="Times New Roman"/>
                        </a:rPr>
                        <a:t> </a:t>
                      </a:r>
                      <a:r>
                        <a:rPr lang="en-US" sz="1600" dirty="0" err="1">
                          <a:solidFill>
                            <a:schemeClr val="tx1"/>
                          </a:solidFill>
                          <a:latin typeface="+mn-lt"/>
                          <a:ea typeface="Times New Roman"/>
                        </a:rPr>
                        <a:t>klaster</a:t>
                      </a:r>
                      <a:r>
                        <a:rPr lang="en-US" sz="1600" dirty="0">
                          <a:solidFill>
                            <a:schemeClr val="tx1"/>
                          </a:solidFill>
                          <a:latin typeface="+mn-lt"/>
                          <a:ea typeface="Times New Roman"/>
                        </a:rPr>
                        <a:t> </a:t>
                      </a:r>
                      <a:r>
                        <a:rPr lang="en-US" sz="1600" dirty="0" err="1">
                          <a:solidFill>
                            <a:schemeClr val="tx1"/>
                          </a:solidFill>
                          <a:latin typeface="+mn-lt"/>
                          <a:ea typeface="Times New Roman"/>
                        </a:rPr>
                        <a:t>ikan</a:t>
                      </a:r>
                      <a:r>
                        <a:rPr lang="en-US" sz="1600" dirty="0">
                          <a:solidFill>
                            <a:schemeClr val="tx1"/>
                          </a:solidFill>
                          <a:latin typeface="+mn-lt"/>
                          <a:ea typeface="Times New Roman"/>
                        </a:rPr>
                        <a:t> </a:t>
                      </a:r>
                      <a:r>
                        <a:rPr lang="en-US" sz="1600" dirty="0" err="1">
                          <a:solidFill>
                            <a:schemeClr val="tx1"/>
                          </a:solidFill>
                          <a:latin typeface="+mn-lt"/>
                          <a:ea typeface="Times New Roman"/>
                        </a:rPr>
                        <a:t>nila</a:t>
                      </a:r>
                      <a:r>
                        <a:rPr lang="en-US" sz="1600" dirty="0">
                          <a:solidFill>
                            <a:schemeClr val="tx1"/>
                          </a:solidFill>
                          <a:latin typeface="+mn-lt"/>
                          <a:ea typeface="Times New Roman"/>
                        </a:rPr>
                        <a:t> (</a:t>
                      </a:r>
                      <a:r>
                        <a:rPr lang="en-US" sz="1600" dirty="0" err="1">
                          <a:solidFill>
                            <a:schemeClr val="tx1"/>
                          </a:solidFill>
                          <a:latin typeface="+mn-lt"/>
                          <a:ea typeface="Times New Roman"/>
                        </a:rPr>
                        <a:t>Kab</a:t>
                      </a:r>
                      <a:r>
                        <a:rPr lang="en-US" sz="1600" dirty="0">
                          <a:solidFill>
                            <a:schemeClr val="tx1"/>
                          </a:solidFill>
                          <a:latin typeface="+mn-lt"/>
                          <a:ea typeface="Times New Roman"/>
                        </a:rPr>
                        <a:t>. </a:t>
                      </a:r>
                      <a:r>
                        <a:rPr lang="en-US" sz="1600" dirty="0" err="1">
                          <a:solidFill>
                            <a:schemeClr val="tx1"/>
                          </a:solidFill>
                          <a:latin typeface="+mn-lt"/>
                          <a:ea typeface="Times New Roman"/>
                        </a:rPr>
                        <a:t>Purwakarta</a:t>
                      </a:r>
                      <a:r>
                        <a:rPr lang="en-US" sz="1600" dirty="0">
                          <a:solidFill>
                            <a:schemeClr val="tx1"/>
                          </a:solidFill>
                          <a:latin typeface="+mn-lt"/>
                          <a:ea typeface="Times New Roman"/>
                        </a:rPr>
                        <a:t>) </a:t>
                      </a:r>
                      <a:r>
                        <a:rPr lang="en-US" sz="1600" dirty="0" err="1">
                          <a:solidFill>
                            <a:schemeClr val="tx1"/>
                          </a:solidFill>
                          <a:latin typeface="+mn-lt"/>
                          <a:ea typeface="Times New Roman"/>
                        </a:rPr>
                        <a:t>dan</a:t>
                      </a:r>
                      <a:r>
                        <a:rPr lang="en-US" sz="1600" dirty="0">
                          <a:solidFill>
                            <a:schemeClr val="tx1"/>
                          </a:solidFill>
                          <a:latin typeface="+mn-lt"/>
                          <a:ea typeface="Times New Roman"/>
                        </a:rPr>
                        <a:t> </a:t>
                      </a:r>
                      <a:r>
                        <a:rPr lang="en-US" sz="1600" dirty="0" err="1">
                          <a:solidFill>
                            <a:schemeClr val="tx1"/>
                          </a:solidFill>
                          <a:latin typeface="+mn-lt"/>
                          <a:ea typeface="Times New Roman"/>
                        </a:rPr>
                        <a:t>ikan</a:t>
                      </a:r>
                      <a:r>
                        <a:rPr lang="en-US" sz="1600" dirty="0">
                          <a:solidFill>
                            <a:schemeClr val="tx1"/>
                          </a:solidFill>
                          <a:latin typeface="+mn-lt"/>
                          <a:ea typeface="Times New Roman"/>
                        </a:rPr>
                        <a:t> </a:t>
                      </a:r>
                      <a:r>
                        <a:rPr lang="en-US" sz="1600" dirty="0" err="1">
                          <a:solidFill>
                            <a:schemeClr val="tx1"/>
                          </a:solidFill>
                          <a:latin typeface="+mn-lt"/>
                          <a:ea typeface="Times New Roman"/>
                        </a:rPr>
                        <a:t>patin</a:t>
                      </a:r>
                      <a:r>
                        <a:rPr lang="en-US" sz="1600" dirty="0">
                          <a:solidFill>
                            <a:schemeClr val="tx1"/>
                          </a:solidFill>
                          <a:latin typeface="+mn-lt"/>
                          <a:ea typeface="Times New Roman"/>
                        </a:rPr>
                        <a:t> (</a:t>
                      </a:r>
                      <a:r>
                        <a:rPr lang="en-US" sz="1600" dirty="0" err="1">
                          <a:solidFill>
                            <a:schemeClr val="tx1"/>
                          </a:solidFill>
                          <a:latin typeface="+mn-lt"/>
                          <a:ea typeface="Times New Roman"/>
                        </a:rPr>
                        <a:t>Kab</a:t>
                      </a:r>
                      <a:r>
                        <a:rPr lang="en-US" sz="1600" dirty="0">
                          <a:solidFill>
                            <a:schemeClr val="tx1"/>
                          </a:solidFill>
                          <a:latin typeface="+mn-lt"/>
                          <a:ea typeface="Times New Roman"/>
                        </a:rPr>
                        <a:t>. </a:t>
                      </a:r>
                      <a:r>
                        <a:rPr lang="en-US" sz="1600" dirty="0" err="1">
                          <a:solidFill>
                            <a:schemeClr val="tx1"/>
                          </a:solidFill>
                          <a:latin typeface="+mn-lt"/>
                          <a:ea typeface="Times New Roman"/>
                        </a:rPr>
                        <a:t>Subang</a:t>
                      </a:r>
                      <a:r>
                        <a:rPr lang="en-US" sz="1600" dirty="0">
                          <a:solidFill>
                            <a:schemeClr val="tx1"/>
                          </a:solidFill>
                          <a:latin typeface="+mn-lt"/>
                          <a:ea typeface="Times New Roman"/>
                        </a:rPr>
                        <a:t>)</a:t>
                      </a:r>
                      <a:endParaRPr lang="en-AU" sz="1600" dirty="0">
                        <a:solidFill>
                          <a:schemeClr val="tx1"/>
                        </a:solidFill>
                        <a:latin typeface="+mn-lt"/>
                        <a:ea typeface="Times New Roman"/>
                      </a:endParaRPr>
                    </a:p>
                  </a:txBody>
                  <a:tcPr marL="68580" marR="68580" marT="0" marB="0"/>
                </a:tc>
              </a:tr>
            </a:tbl>
          </a:graphicData>
        </a:graphic>
      </p:graphicFrame>
      <p:sp>
        <p:nvSpPr>
          <p:cNvPr id="3" name="Title 1"/>
          <p:cNvSpPr>
            <a:spLocks noGrp="1"/>
          </p:cNvSpPr>
          <p:nvPr>
            <p:ph type="title"/>
          </p:nvPr>
        </p:nvSpPr>
        <p:spPr>
          <a:xfrm>
            <a:off x="457200" y="274638"/>
            <a:ext cx="7620000" cy="562074"/>
          </a:xfrm>
        </p:spPr>
        <p:txBody>
          <a:bodyPr/>
          <a:lstStyle/>
          <a:p>
            <a:pPr algn="ctr" eaLnBrk="1" fontAlgn="auto" hangingPunct="1">
              <a:spcAft>
                <a:spcPts val="0"/>
              </a:spcAft>
              <a:defRPr/>
            </a:pPr>
            <a:r>
              <a:rPr lang="en-US" sz="2400" b="1" dirty="0" smtClean="0"/>
              <a:t>PRIORITAS TEMATIK KEWILAYAHAN</a:t>
            </a:r>
            <a:endParaRPr lang="id-ID" sz="2400" dirty="0"/>
          </a:p>
        </p:txBody>
      </p:sp>
    </p:spTree>
    <p:extLst>
      <p:ext uri="{BB962C8B-B14F-4D97-AF65-F5344CB8AC3E}">
        <p14:creationId xmlns:p14="http://schemas.microsoft.com/office/powerpoint/2010/main" val="3573608838"/>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8493969"/>
              </p:ext>
            </p:extLst>
          </p:nvPr>
        </p:nvGraphicFramePr>
        <p:xfrm>
          <a:off x="214282" y="1142984"/>
          <a:ext cx="8064501" cy="5523455"/>
        </p:xfrm>
        <a:graphic>
          <a:graphicData uri="http://schemas.openxmlformats.org/drawingml/2006/table">
            <a:tbl>
              <a:tblPr firstRow="1" bandRow="1">
                <a:tableStyleId>{69CF1AB2-1976-4502-BF36-3FF5EA218861}</a:tableStyleId>
              </a:tblPr>
              <a:tblGrid>
                <a:gridCol w="2237691"/>
                <a:gridCol w="2237691"/>
                <a:gridCol w="3589119"/>
              </a:tblGrid>
              <a:tr h="370810">
                <a:tc>
                  <a:txBody>
                    <a:bodyPr/>
                    <a:lstStyle/>
                    <a:p>
                      <a:pPr algn="ctr"/>
                      <a:r>
                        <a:rPr lang="en-AU" sz="1800" dirty="0" smtClean="0">
                          <a:solidFill>
                            <a:schemeClr val="tx1"/>
                          </a:solidFill>
                          <a:latin typeface="+mn-lt"/>
                        </a:rPr>
                        <a:t>WILAYAH</a:t>
                      </a:r>
                      <a:endParaRPr lang="id-ID" sz="1800" dirty="0">
                        <a:solidFill>
                          <a:schemeClr val="tx1"/>
                        </a:solidFill>
                        <a:latin typeface="+mn-lt"/>
                      </a:endParaRPr>
                    </a:p>
                  </a:txBody>
                  <a:tcPr marL="91436" marR="91436" marT="45716" marB="45716"/>
                </a:tc>
                <a:tc>
                  <a:txBody>
                    <a:bodyPr/>
                    <a:lstStyle/>
                    <a:p>
                      <a:pPr algn="ctr"/>
                      <a:r>
                        <a:rPr lang="en-US" sz="1800" dirty="0" smtClean="0">
                          <a:solidFill>
                            <a:schemeClr val="tx1"/>
                          </a:solidFill>
                          <a:latin typeface="+mn-lt"/>
                        </a:rPr>
                        <a:t>PRIORITAS</a:t>
                      </a:r>
                      <a:r>
                        <a:rPr lang="en-US" sz="1800" baseline="0" dirty="0" smtClean="0">
                          <a:solidFill>
                            <a:schemeClr val="tx1"/>
                          </a:solidFill>
                          <a:latin typeface="+mn-lt"/>
                        </a:rPr>
                        <a:t> SEKTORAL</a:t>
                      </a:r>
                      <a:endParaRPr lang="id-ID" sz="1800" dirty="0">
                        <a:solidFill>
                          <a:schemeClr val="tx1"/>
                        </a:solidFill>
                        <a:latin typeface="+mn-lt"/>
                      </a:endParaRPr>
                    </a:p>
                  </a:txBody>
                  <a:tcPr marL="91436" marR="91436" marT="45716" marB="45716"/>
                </a:tc>
                <a:tc>
                  <a:txBody>
                    <a:bodyPr/>
                    <a:lstStyle/>
                    <a:p>
                      <a:pPr algn="ctr"/>
                      <a:r>
                        <a:rPr lang="en-US" sz="1800" kern="1200" baseline="0" dirty="0" smtClean="0">
                          <a:solidFill>
                            <a:schemeClr val="tx1"/>
                          </a:solidFill>
                          <a:latin typeface="+mn-lt"/>
                        </a:rPr>
                        <a:t>TEMA PENELITIAN</a:t>
                      </a:r>
                      <a:endParaRPr lang="id-ID" sz="1800" b="1" kern="1200" baseline="0" dirty="0">
                        <a:solidFill>
                          <a:schemeClr val="tx1"/>
                        </a:solidFill>
                        <a:latin typeface="+mn-lt"/>
                        <a:ea typeface="+mn-ea"/>
                        <a:cs typeface="+mn-cs"/>
                      </a:endParaRPr>
                    </a:p>
                  </a:txBody>
                  <a:tcPr marL="91436" marR="91436" marT="45716" marB="45716"/>
                </a:tc>
              </a:tr>
              <a:tr h="1502068">
                <a:tc>
                  <a:txBody>
                    <a:bodyPr/>
                    <a:lstStyle/>
                    <a:p>
                      <a:pPr marL="342900" lvl="0" indent="-342900">
                        <a:lnSpc>
                          <a:spcPct val="115000"/>
                        </a:lnSpc>
                        <a:spcAft>
                          <a:spcPts val="0"/>
                        </a:spcAft>
                        <a:buFont typeface="+mj-lt"/>
                        <a:buNone/>
                      </a:pPr>
                      <a:r>
                        <a:rPr lang="en-US" sz="1400" dirty="0">
                          <a:solidFill>
                            <a:schemeClr val="tx1"/>
                          </a:solidFill>
                          <a:latin typeface="+mn-lt"/>
                          <a:ea typeface="Times New Roman"/>
                        </a:rPr>
                        <a:t>BKPP III</a:t>
                      </a:r>
                      <a:endParaRPr lang="en-AU" sz="1400" dirty="0">
                        <a:solidFill>
                          <a:schemeClr val="tx1"/>
                        </a:solidFill>
                        <a:latin typeface="+mn-lt"/>
                        <a:ea typeface="Times New Roman"/>
                      </a:endParaRPr>
                    </a:p>
                    <a:p>
                      <a:pPr marL="180340" indent="-180340">
                        <a:lnSpc>
                          <a:spcPct val="115000"/>
                        </a:lnSpc>
                        <a:spcAft>
                          <a:spcPts val="0"/>
                        </a:spcAft>
                      </a:pPr>
                      <a:r>
                        <a:rPr lang="en-US" sz="1400" dirty="0">
                          <a:solidFill>
                            <a:schemeClr val="tx1"/>
                          </a:solidFill>
                          <a:latin typeface="+mn-lt"/>
                          <a:ea typeface="Times New Roman"/>
                        </a:rPr>
                        <a:t>   </a:t>
                      </a:r>
                      <a:r>
                        <a:rPr lang="en-US" sz="1400" dirty="0" smtClean="0">
                          <a:solidFill>
                            <a:schemeClr val="tx1"/>
                          </a:solidFill>
                          <a:latin typeface="+mn-lt"/>
                          <a:ea typeface="Times New Roman"/>
                        </a:rPr>
                        <a:t> (</a:t>
                      </a:r>
                      <a:r>
                        <a:rPr lang="en-US" sz="1400" dirty="0">
                          <a:solidFill>
                            <a:schemeClr val="tx1"/>
                          </a:solidFill>
                          <a:latin typeface="+mn-lt"/>
                          <a:ea typeface="Times New Roman"/>
                        </a:rPr>
                        <a:t>Kota Cirebon,</a:t>
                      </a:r>
                      <a:endParaRPr lang="en-AU" sz="1400" dirty="0">
                        <a:solidFill>
                          <a:schemeClr val="tx1"/>
                        </a:solidFill>
                        <a:latin typeface="+mn-lt"/>
                        <a:ea typeface="Times New Roman"/>
                      </a:endParaRPr>
                    </a:p>
                    <a:p>
                      <a:pPr marL="180340">
                        <a:lnSpc>
                          <a:spcPct val="115000"/>
                        </a:lnSpc>
                        <a:spcAft>
                          <a:spcPts val="0"/>
                        </a:spcAft>
                      </a:pPr>
                      <a:r>
                        <a:rPr lang="en-US" sz="1400" dirty="0" err="1">
                          <a:solidFill>
                            <a:schemeClr val="tx1"/>
                          </a:solidFill>
                          <a:latin typeface="+mn-lt"/>
                          <a:ea typeface="Times New Roman"/>
                        </a:rPr>
                        <a:t>Kab</a:t>
                      </a:r>
                      <a:r>
                        <a:rPr lang="en-US" sz="1400" dirty="0">
                          <a:solidFill>
                            <a:schemeClr val="tx1"/>
                          </a:solidFill>
                          <a:latin typeface="+mn-lt"/>
                          <a:ea typeface="Times New Roman"/>
                        </a:rPr>
                        <a:t>. Cirebon,</a:t>
                      </a:r>
                      <a:endParaRPr lang="en-AU" sz="1400" dirty="0">
                        <a:solidFill>
                          <a:schemeClr val="tx1"/>
                        </a:solidFill>
                        <a:latin typeface="+mn-lt"/>
                        <a:ea typeface="Times New Roman"/>
                      </a:endParaRPr>
                    </a:p>
                    <a:p>
                      <a:pPr marL="180340" indent="-180340">
                        <a:lnSpc>
                          <a:spcPct val="115000"/>
                        </a:lnSpc>
                        <a:spcAft>
                          <a:spcPts val="0"/>
                        </a:spcAft>
                      </a:pPr>
                      <a:r>
                        <a:rPr lang="en-US" sz="1400" dirty="0">
                          <a:solidFill>
                            <a:schemeClr val="tx1"/>
                          </a:solidFill>
                          <a:latin typeface="+mn-lt"/>
                          <a:ea typeface="Times New Roman"/>
                        </a:rPr>
                        <a:t>     </a:t>
                      </a:r>
                      <a:r>
                        <a:rPr lang="en-US" sz="1400" dirty="0" err="1">
                          <a:solidFill>
                            <a:schemeClr val="tx1"/>
                          </a:solidFill>
                          <a:latin typeface="+mn-lt"/>
                          <a:ea typeface="Times New Roman"/>
                        </a:rPr>
                        <a:t>Kab</a:t>
                      </a:r>
                      <a:r>
                        <a:rPr lang="en-US" sz="1400" dirty="0">
                          <a:solidFill>
                            <a:schemeClr val="tx1"/>
                          </a:solidFill>
                          <a:latin typeface="+mn-lt"/>
                          <a:ea typeface="Times New Roman"/>
                        </a:rPr>
                        <a:t>. </a:t>
                      </a:r>
                      <a:r>
                        <a:rPr lang="en-US" sz="1400" dirty="0" err="1">
                          <a:solidFill>
                            <a:schemeClr val="tx1"/>
                          </a:solidFill>
                          <a:latin typeface="+mn-lt"/>
                          <a:ea typeface="Times New Roman"/>
                        </a:rPr>
                        <a:t>Indramyu</a:t>
                      </a:r>
                      <a:r>
                        <a:rPr lang="en-US" sz="1400" dirty="0">
                          <a:solidFill>
                            <a:schemeClr val="tx1"/>
                          </a:solidFill>
                          <a:latin typeface="+mn-lt"/>
                          <a:ea typeface="Times New Roman"/>
                        </a:rPr>
                        <a:t>, </a:t>
                      </a:r>
                      <a:r>
                        <a:rPr lang="en-US" sz="1400" dirty="0" err="1">
                          <a:solidFill>
                            <a:schemeClr val="tx1"/>
                          </a:solidFill>
                          <a:latin typeface="+mn-lt"/>
                          <a:ea typeface="Times New Roman"/>
                        </a:rPr>
                        <a:t>Kab</a:t>
                      </a:r>
                      <a:r>
                        <a:rPr lang="en-US" sz="1400" dirty="0">
                          <a:solidFill>
                            <a:schemeClr val="tx1"/>
                          </a:solidFill>
                          <a:latin typeface="+mn-lt"/>
                          <a:ea typeface="Times New Roman"/>
                        </a:rPr>
                        <a:t>. </a:t>
                      </a:r>
                      <a:r>
                        <a:rPr lang="en-US" sz="1400" dirty="0" err="1">
                          <a:solidFill>
                            <a:schemeClr val="tx1"/>
                          </a:solidFill>
                          <a:latin typeface="+mn-lt"/>
                          <a:ea typeface="Times New Roman"/>
                        </a:rPr>
                        <a:t>Majalengka</a:t>
                      </a:r>
                      <a:r>
                        <a:rPr lang="en-US" sz="1400" dirty="0">
                          <a:solidFill>
                            <a:schemeClr val="tx1"/>
                          </a:solidFill>
                          <a:latin typeface="+mn-lt"/>
                          <a:ea typeface="Times New Roman"/>
                        </a:rPr>
                        <a:t>, </a:t>
                      </a:r>
                      <a:r>
                        <a:rPr lang="en-US" sz="1400" dirty="0" err="1">
                          <a:solidFill>
                            <a:schemeClr val="tx1"/>
                          </a:solidFill>
                          <a:latin typeface="+mn-lt"/>
                          <a:ea typeface="Times New Roman"/>
                        </a:rPr>
                        <a:t>Kab</a:t>
                      </a:r>
                      <a:r>
                        <a:rPr lang="en-US" sz="1400" dirty="0">
                          <a:solidFill>
                            <a:schemeClr val="tx1"/>
                          </a:solidFill>
                          <a:latin typeface="+mn-lt"/>
                          <a:ea typeface="Times New Roman"/>
                        </a:rPr>
                        <a:t>. </a:t>
                      </a:r>
                      <a:r>
                        <a:rPr lang="en-US" sz="1400" dirty="0" err="1">
                          <a:solidFill>
                            <a:schemeClr val="tx1"/>
                          </a:solidFill>
                          <a:latin typeface="+mn-lt"/>
                          <a:ea typeface="Times New Roman"/>
                        </a:rPr>
                        <a:t>Kuningan</a:t>
                      </a:r>
                      <a:r>
                        <a:rPr lang="en-US" sz="1400" dirty="0">
                          <a:solidFill>
                            <a:schemeClr val="tx1"/>
                          </a:solidFill>
                          <a:latin typeface="+mn-lt"/>
                          <a:ea typeface="Times New Roman"/>
                        </a:rPr>
                        <a:t>)</a:t>
                      </a:r>
                      <a:endParaRPr lang="en-AU" sz="1400" dirty="0">
                        <a:solidFill>
                          <a:schemeClr val="tx1"/>
                        </a:solidFill>
                        <a:latin typeface="+mn-lt"/>
                        <a:ea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n-US" sz="1400" dirty="0" err="1">
                          <a:solidFill>
                            <a:schemeClr val="tx1"/>
                          </a:solidFill>
                          <a:latin typeface="+mn-lt"/>
                          <a:ea typeface="Times New Roman"/>
                        </a:rPr>
                        <a:t>Pengembangan</a:t>
                      </a:r>
                      <a:r>
                        <a:rPr lang="en-US" sz="1400" dirty="0">
                          <a:solidFill>
                            <a:schemeClr val="tx1"/>
                          </a:solidFill>
                          <a:latin typeface="+mn-lt"/>
                          <a:ea typeface="Times New Roman"/>
                        </a:rPr>
                        <a:t> </a:t>
                      </a:r>
                      <a:r>
                        <a:rPr lang="en-US" sz="1400" dirty="0" err="1">
                          <a:solidFill>
                            <a:schemeClr val="tx1"/>
                          </a:solidFill>
                          <a:latin typeface="+mn-lt"/>
                          <a:ea typeface="Times New Roman"/>
                        </a:rPr>
                        <a:t>industri</a:t>
                      </a:r>
                      <a:r>
                        <a:rPr lang="en-US" sz="1400" dirty="0">
                          <a:solidFill>
                            <a:schemeClr val="tx1"/>
                          </a:solidFill>
                          <a:latin typeface="+mn-lt"/>
                          <a:ea typeface="Times New Roman"/>
                        </a:rPr>
                        <a:t> </a:t>
                      </a:r>
                      <a:r>
                        <a:rPr lang="en-US" sz="1400" dirty="0" err="1">
                          <a:solidFill>
                            <a:schemeClr val="tx1"/>
                          </a:solidFill>
                          <a:latin typeface="+mn-lt"/>
                          <a:ea typeface="Times New Roman"/>
                        </a:rPr>
                        <a:t>mangga</a:t>
                      </a:r>
                      <a:r>
                        <a:rPr lang="en-US" sz="1400" dirty="0">
                          <a:solidFill>
                            <a:schemeClr val="tx1"/>
                          </a:solidFill>
                          <a:latin typeface="+mn-lt"/>
                          <a:ea typeface="Times New Roman"/>
                        </a:rPr>
                        <a:t> </a:t>
                      </a:r>
                      <a:r>
                        <a:rPr lang="en-US" sz="1400" dirty="0" err="1">
                          <a:solidFill>
                            <a:schemeClr val="tx1"/>
                          </a:solidFill>
                          <a:latin typeface="+mn-lt"/>
                          <a:ea typeface="Times New Roman"/>
                        </a:rPr>
                        <a:t>gedong</a:t>
                      </a:r>
                      <a:r>
                        <a:rPr lang="en-US" sz="1400" dirty="0">
                          <a:solidFill>
                            <a:schemeClr val="tx1"/>
                          </a:solidFill>
                          <a:latin typeface="+mn-lt"/>
                          <a:ea typeface="Times New Roman"/>
                        </a:rPr>
                        <a:t> </a:t>
                      </a:r>
                      <a:r>
                        <a:rPr lang="en-US" sz="1400" dirty="0" err="1">
                          <a:solidFill>
                            <a:schemeClr val="tx1"/>
                          </a:solidFill>
                          <a:latin typeface="+mn-lt"/>
                          <a:ea typeface="Times New Roman"/>
                        </a:rPr>
                        <a:t>gincu</a:t>
                      </a:r>
                      <a:r>
                        <a:rPr lang="en-US" sz="1400" dirty="0">
                          <a:solidFill>
                            <a:schemeClr val="tx1"/>
                          </a:solidFill>
                          <a:latin typeface="+mn-lt"/>
                          <a:ea typeface="Times New Roman"/>
                        </a:rPr>
                        <a:t> </a:t>
                      </a:r>
                      <a:r>
                        <a:rPr lang="en-US" sz="1400" dirty="0" err="1">
                          <a:solidFill>
                            <a:schemeClr val="tx1"/>
                          </a:solidFill>
                          <a:latin typeface="+mn-lt"/>
                          <a:ea typeface="Times New Roman"/>
                        </a:rPr>
                        <a:t>dan</a:t>
                      </a:r>
                      <a:r>
                        <a:rPr lang="en-US" sz="1400" dirty="0">
                          <a:solidFill>
                            <a:schemeClr val="tx1"/>
                          </a:solidFill>
                          <a:latin typeface="+mn-lt"/>
                          <a:ea typeface="Times New Roman"/>
                        </a:rPr>
                        <a:t> </a:t>
                      </a:r>
                      <a:r>
                        <a:rPr lang="en-US" sz="1400" dirty="0" err="1">
                          <a:solidFill>
                            <a:schemeClr val="tx1"/>
                          </a:solidFill>
                          <a:latin typeface="+mn-lt"/>
                          <a:ea typeface="Times New Roman"/>
                        </a:rPr>
                        <a:t>industrialisasi</a:t>
                      </a:r>
                      <a:r>
                        <a:rPr lang="en-US" sz="1400" dirty="0">
                          <a:solidFill>
                            <a:schemeClr val="tx1"/>
                          </a:solidFill>
                          <a:latin typeface="+mn-lt"/>
                          <a:ea typeface="Times New Roman"/>
                        </a:rPr>
                        <a:t> </a:t>
                      </a:r>
                      <a:r>
                        <a:rPr lang="en-US" sz="1400" dirty="0" err="1">
                          <a:solidFill>
                            <a:schemeClr val="tx1"/>
                          </a:solidFill>
                          <a:latin typeface="+mn-lt"/>
                          <a:ea typeface="Times New Roman"/>
                        </a:rPr>
                        <a:t>perikanan</a:t>
                      </a:r>
                      <a:endParaRPr lang="en-AU" sz="14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400" dirty="0" err="1">
                          <a:solidFill>
                            <a:schemeClr val="tx1"/>
                          </a:solidFill>
                          <a:latin typeface="+mn-lt"/>
                          <a:ea typeface="Times New Roman"/>
                        </a:rPr>
                        <a:t>Pengembangan</a:t>
                      </a:r>
                      <a:r>
                        <a:rPr lang="en-US" sz="1400" dirty="0">
                          <a:solidFill>
                            <a:schemeClr val="tx1"/>
                          </a:solidFill>
                          <a:latin typeface="+mn-lt"/>
                          <a:ea typeface="Times New Roman"/>
                        </a:rPr>
                        <a:t> </a:t>
                      </a:r>
                      <a:r>
                        <a:rPr lang="en-US" sz="1400" dirty="0" err="1">
                          <a:solidFill>
                            <a:schemeClr val="tx1"/>
                          </a:solidFill>
                          <a:latin typeface="+mn-lt"/>
                          <a:ea typeface="Times New Roman"/>
                        </a:rPr>
                        <a:t>sistem</a:t>
                      </a:r>
                      <a:r>
                        <a:rPr lang="en-US" sz="1400" dirty="0">
                          <a:solidFill>
                            <a:schemeClr val="tx1"/>
                          </a:solidFill>
                          <a:latin typeface="+mn-lt"/>
                          <a:ea typeface="Times New Roman"/>
                        </a:rPr>
                        <a:t> </a:t>
                      </a:r>
                      <a:r>
                        <a:rPr lang="en-US" sz="1400" dirty="0" err="1">
                          <a:solidFill>
                            <a:schemeClr val="tx1"/>
                          </a:solidFill>
                          <a:latin typeface="+mn-lt"/>
                          <a:ea typeface="Times New Roman"/>
                        </a:rPr>
                        <a:t>perdagangan</a:t>
                      </a:r>
                      <a:r>
                        <a:rPr lang="en-US" sz="1400" dirty="0">
                          <a:solidFill>
                            <a:schemeClr val="tx1"/>
                          </a:solidFill>
                          <a:latin typeface="+mn-lt"/>
                          <a:ea typeface="Times New Roman"/>
                        </a:rPr>
                        <a:t> </a:t>
                      </a:r>
                      <a:r>
                        <a:rPr lang="en-US" sz="1400" dirty="0" err="1">
                          <a:solidFill>
                            <a:schemeClr val="tx1"/>
                          </a:solidFill>
                          <a:latin typeface="+mn-lt"/>
                          <a:ea typeface="Times New Roman"/>
                        </a:rPr>
                        <a:t>komoditi</a:t>
                      </a:r>
                      <a:r>
                        <a:rPr lang="en-US" sz="1400" dirty="0">
                          <a:solidFill>
                            <a:schemeClr val="tx1"/>
                          </a:solidFill>
                          <a:latin typeface="+mn-lt"/>
                          <a:ea typeface="Times New Roman"/>
                        </a:rPr>
                        <a:t> </a:t>
                      </a:r>
                      <a:r>
                        <a:rPr lang="en-US" sz="1400" dirty="0" err="1">
                          <a:solidFill>
                            <a:schemeClr val="tx1"/>
                          </a:solidFill>
                          <a:latin typeface="+mn-lt"/>
                          <a:ea typeface="Times New Roman"/>
                        </a:rPr>
                        <a:t>barang</a:t>
                      </a:r>
                      <a:r>
                        <a:rPr lang="en-US" sz="1400" dirty="0">
                          <a:solidFill>
                            <a:schemeClr val="tx1"/>
                          </a:solidFill>
                          <a:latin typeface="+mn-lt"/>
                          <a:ea typeface="Times New Roman"/>
                        </a:rPr>
                        <a:t> </a:t>
                      </a:r>
                      <a:r>
                        <a:rPr lang="en-US" sz="1400" dirty="0" err="1">
                          <a:solidFill>
                            <a:schemeClr val="tx1"/>
                          </a:solidFill>
                          <a:latin typeface="+mn-lt"/>
                          <a:ea typeface="Times New Roman"/>
                        </a:rPr>
                        <a:t>dan</a:t>
                      </a:r>
                      <a:r>
                        <a:rPr lang="en-US" sz="1400" dirty="0">
                          <a:solidFill>
                            <a:schemeClr val="tx1"/>
                          </a:solidFill>
                          <a:latin typeface="+mn-lt"/>
                          <a:ea typeface="Times New Roman"/>
                        </a:rPr>
                        <a:t> </a:t>
                      </a:r>
                      <a:r>
                        <a:rPr lang="en-US" sz="1400" dirty="0" err="1">
                          <a:solidFill>
                            <a:schemeClr val="tx1"/>
                          </a:solidFill>
                          <a:latin typeface="+mn-lt"/>
                          <a:ea typeface="Times New Roman"/>
                        </a:rPr>
                        <a:t>palawija</a:t>
                      </a:r>
                      <a:endParaRPr lang="en-AU" sz="14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400" dirty="0" err="1">
                          <a:solidFill>
                            <a:schemeClr val="tx1"/>
                          </a:solidFill>
                          <a:latin typeface="+mn-lt"/>
                          <a:ea typeface="Times New Roman"/>
                        </a:rPr>
                        <a:t>Pengembangan</a:t>
                      </a:r>
                      <a:r>
                        <a:rPr lang="en-US" sz="1400" dirty="0">
                          <a:solidFill>
                            <a:schemeClr val="tx1"/>
                          </a:solidFill>
                          <a:latin typeface="+mn-lt"/>
                          <a:ea typeface="Times New Roman"/>
                        </a:rPr>
                        <a:t> </a:t>
                      </a:r>
                      <a:r>
                        <a:rPr lang="en-US" sz="1400" dirty="0" err="1">
                          <a:solidFill>
                            <a:schemeClr val="tx1"/>
                          </a:solidFill>
                          <a:latin typeface="+mn-lt"/>
                          <a:ea typeface="Times New Roman"/>
                        </a:rPr>
                        <a:t>industri</a:t>
                      </a:r>
                      <a:r>
                        <a:rPr lang="en-US" sz="1400" dirty="0">
                          <a:solidFill>
                            <a:schemeClr val="tx1"/>
                          </a:solidFill>
                          <a:latin typeface="+mn-lt"/>
                          <a:ea typeface="Times New Roman"/>
                        </a:rPr>
                        <a:t> batik </a:t>
                      </a:r>
                      <a:r>
                        <a:rPr lang="en-US" sz="1400" dirty="0" err="1">
                          <a:solidFill>
                            <a:schemeClr val="tx1"/>
                          </a:solidFill>
                          <a:latin typeface="+mn-lt"/>
                          <a:ea typeface="Times New Roman"/>
                        </a:rPr>
                        <a:t>dan</a:t>
                      </a:r>
                      <a:r>
                        <a:rPr lang="en-US" sz="1400" dirty="0">
                          <a:solidFill>
                            <a:schemeClr val="tx1"/>
                          </a:solidFill>
                          <a:latin typeface="+mn-lt"/>
                          <a:ea typeface="Times New Roman"/>
                        </a:rPr>
                        <a:t> </a:t>
                      </a:r>
                      <a:r>
                        <a:rPr lang="en-US" sz="1400" dirty="0" err="1">
                          <a:solidFill>
                            <a:schemeClr val="tx1"/>
                          </a:solidFill>
                          <a:latin typeface="+mn-lt"/>
                          <a:ea typeface="Times New Roman"/>
                        </a:rPr>
                        <a:t>rotan</a:t>
                      </a:r>
                      <a:r>
                        <a:rPr lang="en-US" sz="1400" dirty="0">
                          <a:solidFill>
                            <a:schemeClr val="tx1"/>
                          </a:solidFill>
                          <a:latin typeface="+mn-lt"/>
                          <a:ea typeface="Times New Roman"/>
                        </a:rPr>
                        <a:t>, </a:t>
                      </a:r>
                      <a:r>
                        <a:rPr lang="en-US" sz="1400" dirty="0" err="1">
                          <a:solidFill>
                            <a:schemeClr val="tx1"/>
                          </a:solidFill>
                          <a:latin typeface="+mn-lt"/>
                          <a:ea typeface="Times New Roman"/>
                        </a:rPr>
                        <a:t>serta</a:t>
                      </a:r>
                      <a:r>
                        <a:rPr lang="en-US" sz="1400" dirty="0">
                          <a:solidFill>
                            <a:schemeClr val="tx1"/>
                          </a:solidFill>
                          <a:latin typeface="+mn-lt"/>
                          <a:ea typeface="Times New Roman"/>
                        </a:rPr>
                        <a:t> </a:t>
                      </a:r>
                      <a:r>
                        <a:rPr lang="en-US" sz="1400" dirty="0" err="1">
                          <a:solidFill>
                            <a:schemeClr val="tx1"/>
                          </a:solidFill>
                          <a:latin typeface="+mn-lt"/>
                          <a:ea typeface="Times New Roman"/>
                        </a:rPr>
                        <a:t>industri</a:t>
                      </a:r>
                      <a:r>
                        <a:rPr lang="en-US" sz="1400" dirty="0">
                          <a:solidFill>
                            <a:schemeClr val="tx1"/>
                          </a:solidFill>
                          <a:latin typeface="+mn-lt"/>
                          <a:ea typeface="Times New Roman"/>
                        </a:rPr>
                        <a:t> </a:t>
                      </a:r>
                      <a:r>
                        <a:rPr lang="en-US" sz="1400" dirty="0" err="1">
                          <a:solidFill>
                            <a:schemeClr val="tx1"/>
                          </a:solidFill>
                          <a:latin typeface="+mn-lt"/>
                          <a:ea typeface="Times New Roman"/>
                        </a:rPr>
                        <a:t>makanan</a:t>
                      </a:r>
                      <a:r>
                        <a:rPr lang="en-US" sz="1400" dirty="0">
                          <a:solidFill>
                            <a:schemeClr val="tx1"/>
                          </a:solidFill>
                          <a:latin typeface="+mn-lt"/>
                          <a:ea typeface="Times New Roman"/>
                        </a:rPr>
                        <a:t> </a:t>
                      </a:r>
                      <a:r>
                        <a:rPr lang="en-US" sz="1400" dirty="0" err="1">
                          <a:solidFill>
                            <a:schemeClr val="tx1"/>
                          </a:solidFill>
                          <a:latin typeface="+mn-lt"/>
                          <a:ea typeface="Times New Roman"/>
                        </a:rPr>
                        <a:t>olahan</a:t>
                      </a:r>
                      <a:r>
                        <a:rPr lang="en-US" sz="1400" dirty="0">
                          <a:solidFill>
                            <a:schemeClr val="tx1"/>
                          </a:solidFill>
                          <a:latin typeface="+mn-lt"/>
                          <a:ea typeface="Times New Roman"/>
                        </a:rPr>
                        <a:t> </a:t>
                      </a:r>
                      <a:r>
                        <a:rPr lang="en-US" sz="1400" dirty="0" err="1">
                          <a:solidFill>
                            <a:schemeClr val="tx1"/>
                          </a:solidFill>
                          <a:latin typeface="+mn-lt"/>
                          <a:ea typeface="Times New Roman"/>
                        </a:rPr>
                        <a:t>berbahan</a:t>
                      </a:r>
                      <a:r>
                        <a:rPr lang="en-US" sz="1400" dirty="0">
                          <a:solidFill>
                            <a:schemeClr val="tx1"/>
                          </a:solidFill>
                          <a:latin typeface="+mn-lt"/>
                          <a:ea typeface="Times New Roman"/>
                        </a:rPr>
                        <a:t> </a:t>
                      </a:r>
                      <a:r>
                        <a:rPr lang="en-US" sz="1400" dirty="0" err="1">
                          <a:solidFill>
                            <a:schemeClr val="tx1"/>
                          </a:solidFill>
                          <a:latin typeface="+mn-lt"/>
                          <a:ea typeface="Times New Roman"/>
                        </a:rPr>
                        <a:t>baku</a:t>
                      </a:r>
                      <a:r>
                        <a:rPr lang="en-US" sz="1400" dirty="0">
                          <a:solidFill>
                            <a:schemeClr val="tx1"/>
                          </a:solidFill>
                          <a:latin typeface="+mn-lt"/>
                          <a:ea typeface="Times New Roman"/>
                        </a:rPr>
                        <a:t> </a:t>
                      </a:r>
                      <a:r>
                        <a:rPr lang="en-US" sz="1400" dirty="0" err="1">
                          <a:solidFill>
                            <a:schemeClr val="tx1"/>
                          </a:solidFill>
                          <a:latin typeface="+mn-lt"/>
                          <a:ea typeface="Times New Roman"/>
                        </a:rPr>
                        <a:t>lokal</a:t>
                      </a:r>
                      <a:endParaRPr lang="en-AU" sz="1400" dirty="0">
                        <a:solidFill>
                          <a:schemeClr val="tx1"/>
                        </a:solidFill>
                        <a:latin typeface="+mn-lt"/>
                        <a:ea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n-US" sz="1400" dirty="0" err="1" smtClean="0">
                          <a:solidFill>
                            <a:schemeClr val="tx1"/>
                          </a:solidFill>
                          <a:latin typeface="+mn-lt"/>
                          <a:ea typeface="Times New Roman"/>
                        </a:rPr>
                        <a:t>Estimasi</a:t>
                      </a:r>
                      <a:r>
                        <a:rPr lang="en-US" sz="1400" dirty="0" smtClean="0">
                          <a:solidFill>
                            <a:schemeClr val="tx1"/>
                          </a:solidFill>
                          <a:latin typeface="+mn-lt"/>
                          <a:ea typeface="Times New Roman"/>
                        </a:rPr>
                        <a:t> </a:t>
                      </a:r>
                      <a:r>
                        <a:rPr lang="en-US" sz="1400" dirty="0" err="1" smtClean="0">
                          <a:solidFill>
                            <a:schemeClr val="tx1"/>
                          </a:solidFill>
                          <a:latin typeface="+mn-lt"/>
                          <a:ea typeface="Times New Roman"/>
                        </a:rPr>
                        <a:t>Populasi</a:t>
                      </a:r>
                      <a:r>
                        <a:rPr lang="en-US" sz="1400" dirty="0" smtClean="0">
                          <a:solidFill>
                            <a:schemeClr val="tx1"/>
                          </a:solidFill>
                          <a:latin typeface="+mn-lt"/>
                          <a:ea typeface="Times New Roman"/>
                        </a:rPr>
                        <a:t> </a:t>
                      </a:r>
                      <a:r>
                        <a:rPr lang="en-US" sz="1400" dirty="0" err="1">
                          <a:solidFill>
                            <a:schemeClr val="tx1"/>
                          </a:solidFill>
                          <a:latin typeface="+mn-lt"/>
                          <a:ea typeface="Times New Roman"/>
                        </a:rPr>
                        <a:t>dan</a:t>
                      </a:r>
                      <a:r>
                        <a:rPr lang="en-US" sz="1400" dirty="0">
                          <a:solidFill>
                            <a:schemeClr val="tx1"/>
                          </a:solidFill>
                          <a:latin typeface="+mn-lt"/>
                          <a:ea typeface="Times New Roman"/>
                        </a:rPr>
                        <a:t> </a:t>
                      </a:r>
                      <a:r>
                        <a:rPr lang="en-US" sz="1400" dirty="0" err="1">
                          <a:solidFill>
                            <a:schemeClr val="tx1"/>
                          </a:solidFill>
                          <a:latin typeface="+mn-lt"/>
                          <a:ea typeface="Times New Roman"/>
                        </a:rPr>
                        <a:t>jenis</a:t>
                      </a:r>
                      <a:r>
                        <a:rPr lang="en-US" sz="1400" dirty="0">
                          <a:solidFill>
                            <a:schemeClr val="tx1"/>
                          </a:solidFill>
                          <a:latin typeface="+mn-lt"/>
                          <a:ea typeface="Times New Roman"/>
                        </a:rPr>
                        <a:t> </a:t>
                      </a:r>
                      <a:r>
                        <a:rPr lang="en-US" sz="1400" dirty="0" err="1">
                          <a:solidFill>
                            <a:schemeClr val="tx1"/>
                          </a:solidFill>
                          <a:latin typeface="+mn-lt"/>
                          <a:ea typeface="Times New Roman"/>
                        </a:rPr>
                        <a:t>lalat</a:t>
                      </a:r>
                      <a:r>
                        <a:rPr lang="en-US" sz="1400" dirty="0">
                          <a:solidFill>
                            <a:schemeClr val="tx1"/>
                          </a:solidFill>
                          <a:latin typeface="+mn-lt"/>
                          <a:ea typeface="Times New Roman"/>
                        </a:rPr>
                        <a:t> </a:t>
                      </a:r>
                      <a:r>
                        <a:rPr lang="en-US" sz="1400" dirty="0" err="1">
                          <a:solidFill>
                            <a:schemeClr val="tx1"/>
                          </a:solidFill>
                          <a:latin typeface="+mn-lt"/>
                          <a:ea typeface="Times New Roman"/>
                        </a:rPr>
                        <a:t>buah</a:t>
                      </a:r>
                      <a:r>
                        <a:rPr lang="en-US" sz="1400" dirty="0">
                          <a:solidFill>
                            <a:schemeClr val="tx1"/>
                          </a:solidFill>
                          <a:latin typeface="+mn-lt"/>
                          <a:ea typeface="Times New Roman"/>
                        </a:rPr>
                        <a:t> (</a:t>
                      </a:r>
                      <a:r>
                        <a:rPr lang="en-US" sz="1400" dirty="0" err="1">
                          <a:solidFill>
                            <a:schemeClr val="tx1"/>
                          </a:solidFill>
                          <a:latin typeface="+mn-lt"/>
                          <a:ea typeface="Times New Roman"/>
                        </a:rPr>
                        <a:t>mangga</a:t>
                      </a:r>
                      <a:r>
                        <a:rPr lang="en-US" sz="1400" dirty="0">
                          <a:solidFill>
                            <a:schemeClr val="tx1"/>
                          </a:solidFill>
                          <a:latin typeface="+mn-lt"/>
                          <a:ea typeface="Times New Roman"/>
                        </a:rPr>
                        <a:t>) di </a:t>
                      </a:r>
                      <a:r>
                        <a:rPr lang="en-US" sz="1400" dirty="0" err="1">
                          <a:solidFill>
                            <a:schemeClr val="tx1"/>
                          </a:solidFill>
                          <a:latin typeface="+mn-lt"/>
                          <a:ea typeface="Times New Roman"/>
                        </a:rPr>
                        <a:t>lokasi</a:t>
                      </a:r>
                      <a:r>
                        <a:rPr lang="en-US" sz="1400" dirty="0">
                          <a:solidFill>
                            <a:schemeClr val="tx1"/>
                          </a:solidFill>
                          <a:latin typeface="+mn-lt"/>
                          <a:ea typeface="Times New Roman"/>
                        </a:rPr>
                        <a:t> </a:t>
                      </a:r>
                      <a:r>
                        <a:rPr lang="en-US" sz="1400" dirty="0" err="1">
                          <a:solidFill>
                            <a:schemeClr val="tx1"/>
                          </a:solidFill>
                          <a:latin typeface="+mn-lt"/>
                          <a:ea typeface="Times New Roman"/>
                        </a:rPr>
                        <a:t>Majalengka</a:t>
                      </a:r>
                      <a:r>
                        <a:rPr lang="en-US" sz="1400" dirty="0">
                          <a:solidFill>
                            <a:schemeClr val="tx1"/>
                          </a:solidFill>
                          <a:latin typeface="+mn-lt"/>
                          <a:ea typeface="Times New Roman"/>
                        </a:rPr>
                        <a:t>, Cirebon, </a:t>
                      </a:r>
                      <a:r>
                        <a:rPr lang="en-US" sz="1400" dirty="0" err="1">
                          <a:solidFill>
                            <a:schemeClr val="tx1"/>
                          </a:solidFill>
                          <a:latin typeface="+mn-lt"/>
                          <a:ea typeface="Times New Roman"/>
                        </a:rPr>
                        <a:t>Indramayu</a:t>
                      </a:r>
                      <a:r>
                        <a:rPr lang="en-US" sz="1400" dirty="0">
                          <a:solidFill>
                            <a:schemeClr val="tx1"/>
                          </a:solidFill>
                          <a:latin typeface="+mn-lt"/>
                          <a:ea typeface="Times New Roman"/>
                        </a:rPr>
                        <a:t>, </a:t>
                      </a:r>
                      <a:r>
                        <a:rPr lang="en-US" sz="1400" dirty="0" err="1">
                          <a:solidFill>
                            <a:schemeClr val="tx1"/>
                          </a:solidFill>
                          <a:latin typeface="+mn-lt"/>
                          <a:ea typeface="Times New Roman"/>
                        </a:rPr>
                        <a:t>Sumedang</a:t>
                      </a:r>
                      <a:r>
                        <a:rPr lang="en-US" sz="1400" dirty="0">
                          <a:solidFill>
                            <a:schemeClr val="tx1"/>
                          </a:solidFill>
                          <a:latin typeface="+mn-lt"/>
                          <a:ea typeface="Times New Roman"/>
                        </a:rPr>
                        <a:t>)</a:t>
                      </a:r>
                      <a:endParaRPr lang="en-AU" sz="14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400" dirty="0" err="1">
                          <a:solidFill>
                            <a:schemeClr val="tx1"/>
                          </a:solidFill>
                          <a:latin typeface="+mn-lt"/>
                          <a:ea typeface="Times New Roman"/>
                        </a:rPr>
                        <a:t>Lembaga</a:t>
                      </a:r>
                      <a:r>
                        <a:rPr lang="en-US" sz="1400" dirty="0">
                          <a:solidFill>
                            <a:schemeClr val="tx1"/>
                          </a:solidFill>
                          <a:latin typeface="+mn-lt"/>
                          <a:ea typeface="Times New Roman"/>
                        </a:rPr>
                        <a:t> </a:t>
                      </a:r>
                      <a:r>
                        <a:rPr lang="en-US" sz="1400" dirty="0" err="1">
                          <a:solidFill>
                            <a:schemeClr val="tx1"/>
                          </a:solidFill>
                          <a:latin typeface="+mn-lt"/>
                          <a:ea typeface="Times New Roman"/>
                        </a:rPr>
                        <a:t>pemasaran</a:t>
                      </a:r>
                      <a:r>
                        <a:rPr lang="en-US" sz="1400" dirty="0">
                          <a:solidFill>
                            <a:schemeClr val="tx1"/>
                          </a:solidFill>
                          <a:latin typeface="+mn-lt"/>
                          <a:ea typeface="Times New Roman"/>
                        </a:rPr>
                        <a:t> </a:t>
                      </a:r>
                      <a:r>
                        <a:rPr lang="en-US" sz="1400" dirty="0" err="1">
                          <a:solidFill>
                            <a:schemeClr val="tx1"/>
                          </a:solidFill>
                          <a:latin typeface="+mn-lt"/>
                          <a:ea typeface="Times New Roman"/>
                        </a:rPr>
                        <a:t>beras</a:t>
                      </a:r>
                      <a:r>
                        <a:rPr lang="en-US" sz="1400" dirty="0">
                          <a:solidFill>
                            <a:schemeClr val="tx1"/>
                          </a:solidFill>
                          <a:latin typeface="+mn-lt"/>
                          <a:ea typeface="Times New Roman"/>
                        </a:rPr>
                        <a:t>, </a:t>
                      </a:r>
                      <a:r>
                        <a:rPr lang="en-US" sz="1400" dirty="0" err="1">
                          <a:solidFill>
                            <a:schemeClr val="tx1"/>
                          </a:solidFill>
                          <a:latin typeface="+mn-lt"/>
                          <a:ea typeface="Times New Roman"/>
                        </a:rPr>
                        <a:t>kedelai</a:t>
                      </a:r>
                      <a:r>
                        <a:rPr lang="en-US" sz="1400" dirty="0">
                          <a:solidFill>
                            <a:schemeClr val="tx1"/>
                          </a:solidFill>
                          <a:latin typeface="+mn-lt"/>
                          <a:ea typeface="Times New Roman"/>
                        </a:rPr>
                        <a:t>, </a:t>
                      </a:r>
                      <a:r>
                        <a:rPr lang="en-US" sz="1400" dirty="0" err="1">
                          <a:solidFill>
                            <a:schemeClr val="tx1"/>
                          </a:solidFill>
                          <a:latin typeface="+mn-lt"/>
                          <a:ea typeface="Times New Roman"/>
                        </a:rPr>
                        <a:t>palawija</a:t>
                      </a:r>
                      <a:r>
                        <a:rPr lang="en-US" sz="1400" dirty="0">
                          <a:solidFill>
                            <a:schemeClr val="tx1"/>
                          </a:solidFill>
                          <a:latin typeface="+mn-lt"/>
                          <a:ea typeface="Times New Roman"/>
                        </a:rPr>
                        <a:t> </a:t>
                      </a:r>
                      <a:r>
                        <a:rPr lang="en-US" sz="1400" dirty="0" err="1">
                          <a:solidFill>
                            <a:schemeClr val="tx1"/>
                          </a:solidFill>
                          <a:latin typeface="+mn-lt"/>
                          <a:ea typeface="Times New Roman"/>
                        </a:rPr>
                        <a:t>untuk</a:t>
                      </a:r>
                      <a:r>
                        <a:rPr lang="en-US" sz="1400" dirty="0">
                          <a:solidFill>
                            <a:schemeClr val="tx1"/>
                          </a:solidFill>
                          <a:latin typeface="+mn-lt"/>
                          <a:ea typeface="Times New Roman"/>
                        </a:rPr>
                        <a:t> </a:t>
                      </a:r>
                      <a:r>
                        <a:rPr lang="en-US" sz="1400" dirty="0" err="1">
                          <a:solidFill>
                            <a:schemeClr val="tx1"/>
                          </a:solidFill>
                          <a:latin typeface="+mn-lt"/>
                          <a:ea typeface="Times New Roman"/>
                        </a:rPr>
                        <a:t>perluasan</a:t>
                      </a:r>
                      <a:r>
                        <a:rPr lang="en-US" sz="1400" dirty="0">
                          <a:solidFill>
                            <a:schemeClr val="tx1"/>
                          </a:solidFill>
                          <a:latin typeface="+mn-lt"/>
                          <a:ea typeface="Times New Roman"/>
                        </a:rPr>
                        <a:t> </a:t>
                      </a:r>
                      <a:r>
                        <a:rPr lang="en-US" sz="1400" dirty="0" err="1">
                          <a:solidFill>
                            <a:schemeClr val="tx1"/>
                          </a:solidFill>
                          <a:latin typeface="+mn-lt"/>
                          <a:ea typeface="Times New Roman"/>
                        </a:rPr>
                        <a:t>posisi</a:t>
                      </a:r>
                      <a:r>
                        <a:rPr lang="en-US" sz="1400" dirty="0">
                          <a:solidFill>
                            <a:schemeClr val="tx1"/>
                          </a:solidFill>
                          <a:latin typeface="+mn-lt"/>
                          <a:ea typeface="Times New Roman"/>
                        </a:rPr>
                        <a:t> </a:t>
                      </a:r>
                      <a:r>
                        <a:rPr lang="en-US" sz="1400" dirty="0" err="1" smtClean="0">
                          <a:solidFill>
                            <a:schemeClr val="tx1"/>
                          </a:solidFill>
                          <a:latin typeface="+mn-lt"/>
                          <a:ea typeface="Times New Roman"/>
                        </a:rPr>
                        <a:t>tawar</a:t>
                      </a:r>
                      <a:r>
                        <a:rPr lang="en-US" sz="1400" baseline="0" dirty="0" smtClean="0">
                          <a:solidFill>
                            <a:schemeClr val="tx1"/>
                          </a:solidFill>
                          <a:latin typeface="+mn-lt"/>
                          <a:ea typeface="Times New Roman"/>
                        </a:rPr>
                        <a:t> </a:t>
                      </a:r>
                      <a:r>
                        <a:rPr lang="en-US" sz="1400" dirty="0" err="1" smtClean="0">
                          <a:solidFill>
                            <a:schemeClr val="tx1"/>
                          </a:solidFill>
                          <a:latin typeface="+mn-lt"/>
                          <a:ea typeface="Times New Roman"/>
                        </a:rPr>
                        <a:t>petani</a:t>
                      </a:r>
                      <a:endParaRPr lang="en-AU" sz="14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400" dirty="0" err="1">
                          <a:solidFill>
                            <a:schemeClr val="tx1"/>
                          </a:solidFill>
                          <a:latin typeface="+mn-lt"/>
                          <a:ea typeface="Times New Roman"/>
                        </a:rPr>
                        <a:t>Penguatan</a:t>
                      </a:r>
                      <a:r>
                        <a:rPr lang="en-US" sz="1400" dirty="0">
                          <a:solidFill>
                            <a:schemeClr val="tx1"/>
                          </a:solidFill>
                          <a:latin typeface="+mn-lt"/>
                          <a:ea typeface="Times New Roman"/>
                        </a:rPr>
                        <a:t> </a:t>
                      </a:r>
                      <a:r>
                        <a:rPr lang="en-US" sz="1400" dirty="0" err="1">
                          <a:solidFill>
                            <a:schemeClr val="tx1"/>
                          </a:solidFill>
                          <a:latin typeface="+mn-lt"/>
                          <a:ea typeface="Times New Roman"/>
                        </a:rPr>
                        <a:t>industri</a:t>
                      </a:r>
                      <a:r>
                        <a:rPr lang="en-US" sz="1400" dirty="0">
                          <a:solidFill>
                            <a:schemeClr val="tx1"/>
                          </a:solidFill>
                          <a:latin typeface="+mn-lt"/>
                          <a:ea typeface="Times New Roman"/>
                        </a:rPr>
                        <a:t> </a:t>
                      </a:r>
                      <a:r>
                        <a:rPr lang="en-US" sz="1400" dirty="0" err="1">
                          <a:solidFill>
                            <a:schemeClr val="tx1"/>
                          </a:solidFill>
                          <a:latin typeface="+mn-lt"/>
                          <a:ea typeface="Times New Roman"/>
                        </a:rPr>
                        <a:t>kreatif</a:t>
                      </a:r>
                      <a:r>
                        <a:rPr lang="en-US" sz="1400" dirty="0">
                          <a:solidFill>
                            <a:schemeClr val="tx1"/>
                          </a:solidFill>
                          <a:latin typeface="+mn-lt"/>
                          <a:ea typeface="Times New Roman"/>
                        </a:rPr>
                        <a:t> batik, </a:t>
                      </a:r>
                      <a:r>
                        <a:rPr lang="en-US" sz="1400" dirty="0" err="1">
                          <a:solidFill>
                            <a:schemeClr val="tx1"/>
                          </a:solidFill>
                          <a:latin typeface="+mn-lt"/>
                          <a:ea typeface="Times New Roman"/>
                        </a:rPr>
                        <a:t>rotan</a:t>
                      </a:r>
                      <a:r>
                        <a:rPr lang="en-US" sz="1400" dirty="0">
                          <a:solidFill>
                            <a:schemeClr val="tx1"/>
                          </a:solidFill>
                          <a:latin typeface="+mn-lt"/>
                          <a:ea typeface="Times New Roman"/>
                        </a:rPr>
                        <a:t>, </a:t>
                      </a:r>
                      <a:r>
                        <a:rPr lang="en-US" sz="1400" dirty="0" err="1">
                          <a:solidFill>
                            <a:schemeClr val="tx1"/>
                          </a:solidFill>
                          <a:latin typeface="+mn-lt"/>
                          <a:ea typeface="Times New Roman"/>
                        </a:rPr>
                        <a:t>dan</a:t>
                      </a:r>
                      <a:r>
                        <a:rPr lang="en-US" sz="1400" dirty="0">
                          <a:solidFill>
                            <a:schemeClr val="tx1"/>
                          </a:solidFill>
                          <a:latin typeface="+mn-lt"/>
                          <a:ea typeface="Times New Roman"/>
                        </a:rPr>
                        <a:t> </a:t>
                      </a:r>
                      <a:r>
                        <a:rPr lang="en-US" sz="1400" dirty="0" err="1">
                          <a:solidFill>
                            <a:schemeClr val="tx1"/>
                          </a:solidFill>
                          <a:latin typeface="+mn-lt"/>
                          <a:ea typeface="Times New Roman"/>
                        </a:rPr>
                        <a:t>industri</a:t>
                      </a:r>
                      <a:r>
                        <a:rPr lang="en-US" sz="1400" dirty="0">
                          <a:solidFill>
                            <a:schemeClr val="tx1"/>
                          </a:solidFill>
                          <a:latin typeface="+mn-lt"/>
                          <a:ea typeface="Times New Roman"/>
                        </a:rPr>
                        <a:t> </a:t>
                      </a:r>
                      <a:r>
                        <a:rPr lang="en-US" sz="1400" dirty="0" err="1">
                          <a:solidFill>
                            <a:schemeClr val="tx1"/>
                          </a:solidFill>
                          <a:latin typeface="+mn-lt"/>
                          <a:ea typeface="Times New Roman"/>
                        </a:rPr>
                        <a:t>makanan</a:t>
                      </a:r>
                      <a:r>
                        <a:rPr lang="en-US" sz="1400" dirty="0">
                          <a:solidFill>
                            <a:schemeClr val="tx1"/>
                          </a:solidFill>
                          <a:latin typeface="+mn-lt"/>
                          <a:ea typeface="Times New Roman"/>
                        </a:rPr>
                        <a:t> </a:t>
                      </a:r>
                      <a:r>
                        <a:rPr lang="en-US" sz="1400" dirty="0" err="1">
                          <a:solidFill>
                            <a:schemeClr val="tx1"/>
                          </a:solidFill>
                          <a:latin typeface="+mn-lt"/>
                          <a:ea typeface="Times New Roman"/>
                        </a:rPr>
                        <a:t>olahan</a:t>
                      </a:r>
                      <a:r>
                        <a:rPr lang="en-US" sz="1400" dirty="0">
                          <a:solidFill>
                            <a:schemeClr val="tx1"/>
                          </a:solidFill>
                          <a:latin typeface="+mn-lt"/>
                          <a:ea typeface="Times New Roman"/>
                        </a:rPr>
                        <a:t> </a:t>
                      </a:r>
                      <a:r>
                        <a:rPr lang="en-US" sz="1400" dirty="0" err="1">
                          <a:solidFill>
                            <a:schemeClr val="tx1"/>
                          </a:solidFill>
                          <a:latin typeface="+mn-lt"/>
                          <a:ea typeface="Times New Roman"/>
                        </a:rPr>
                        <a:t>berbahan</a:t>
                      </a:r>
                      <a:r>
                        <a:rPr lang="en-US" sz="1400" dirty="0">
                          <a:solidFill>
                            <a:schemeClr val="tx1"/>
                          </a:solidFill>
                          <a:latin typeface="+mn-lt"/>
                          <a:ea typeface="Times New Roman"/>
                        </a:rPr>
                        <a:t> </a:t>
                      </a:r>
                      <a:r>
                        <a:rPr lang="en-US" sz="1400" dirty="0" err="1">
                          <a:solidFill>
                            <a:schemeClr val="tx1"/>
                          </a:solidFill>
                          <a:latin typeface="+mn-lt"/>
                          <a:ea typeface="Times New Roman"/>
                        </a:rPr>
                        <a:t>baku</a:t>
                      </a:r>
                      <a:r>
                        <a:rPr lang="en-US" sz="1400" dirty="0">
                          <a:solidFill>
                            <a:schemeClr val="tx1"/>
                          </a:solidFill>
                          <a:latin typeface="+mn-lt"/>
                          <a:ea typeface="Times New Roman"/>
                        </a:rPr>
                        <a:t> </a:t>
                      </a:r>
                      <a:r>
                        <a:rPr lang="en-US" sz="1400" dirty="0" err="1">
                          <a:solidFill>
                            <a:schemeClr val="tx1"/>
                          </a:solidFill>
                          <a:latin typeface="+mn-lt"/>
                          <a:ea typeface="Times New Roman"/>
                        </a:rPr>
                        <a:t>lokal</a:t>
                      </a:r>
                      <a:endParaRPr lang="en-AU" sz="14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400" dirty="0" err="1">
                          <a:solidFill>
                            <a:schemeClr val="tx1"/>
                          </a:solidFill>
                          <a:latin typeface="+mn-lt"/>
                          <a:ea typeface="Times New Roman"/>
                        </a:rPr>
                        <a:t>Penetapan</a:t>
                      </a:r>
                      <a:r>
                        <a:rPr lang="en-US" sz="1400" dirty="0">
                          <a:solidFill>
                            <a:schemeClr val="tx1"/>
                          </a:solidFill>
                          <a:latin typeface="+mn-lt"/>
                          <a:ea typeface="Times New Roman"/>
                        </a:rPr>
                        <a:t> </a:t>
                      </a:r>
                      <a:r>
                        <a:rPr lang="en-US" sz="1400" dirty="0" err="1">
                          <a:solidFill>
                            <a:schemeClr val="tx1"/>
                          </a:solidFill>
                          <a:latin typeface="+mn-lt"/>
                          <a:ea typeface="Times New Roman"/>
                        </a:rPr>
                        <a:t>spesifikasi</a:t>
                      </a:r>
                      <a:r>
                        <a:rPr lang="en-US" sz="1400" dirty="0">
                          <a:solidFill>
                            <a:schemeClr val="tx1"/>
                          </a:solidFill>
                          <a:latin typeface="+mn-lt"/>
                          <a:ea typeface="Times New Roman"/>
                        </a:rPr>
                        <a:t> </a:t>
                      </a:r>
                      <a:r>
                        <a:rPr lang="en-US" sz="1400" dirty="0" err="1">
                          <a:solidFill>
                            <a:schemeClr val="tx1"/>
                          </a:solidFill>
                          <a:latin typeface="+mn-lt"/>
                          <a:ea typeface="Times New Roman"/>
                        </a:rPr>
                        <a:t>gedong</a:t>
                      </a:r>
                      <a:r>
                        <a:rPr lang="en-US" sz="1400" dirty="0">
                          <a:solidFill>
                            <a:schemeClr val="tx1"/>
                          </a:solidFill>
                          <a:latin typeface="+mn-lt"/>
                          <a:ea typeface="Times New Roman"/>
                        </a:rPr>
                        <a:t> </a:t>
                      </a:r>
                      <a:r>
                        <a:rPr lang="en-US" sz="1400" dirty="0" err="1">
                          <a:solidFill>
                            <a:schemeClr val="tx1"/>
                          </a:solidFill>
                          <a:latin typeface="+mn-lt"/>
                          <a:ea typeface="Times New Roman"/>
                        </a:rPr>
                        <a:t>gincu</a:t>
                      </a:r>
                      <a:r>
                        <a:rPr lang="en-US" sz="1400" dirty="0">
                          <a:solidFill>
                            <a:schemeClr val="tx1"/>
                          </a:solidFill>
                          <a:latin typeface="+mn-lt"/>
                          <a:ea typeface="Times New Roman"/>
                        </a:rPr>
                        <a:t> </a:t>
                      </a:r>
                      <a:r>
                        <a:rPr lang="en-US" sz="1400" dirty="0" err="1">
                          <a:solidFill>
                            <a:schemeClr val="tx1"/>
                          </a:solidFill>
                          <a:latin typeface="+mn-lt"/>
                          <a:ea typeface="Times New Roman"/>
                        </a:rPr>
                        <a:t>tiap</a:t>
                      </a:r>
                      <a:r>
                        <a:rPr lang="en-US" sz="1400" dirty="0">
                          <a:solidFill>
                            <a:schemeClr val="tx1"/>
                          </a:solidFill>
                          <a:latin typeface="+mn-lt"/>
                          <a:ea typeface="Times New Roman"/>
                        </a:rPr>
                        <a:t> </a:t>
                      </a:r>
                      <a:r>
                        <a:rPr lang="en-US" sz="1400" dirty="0" err="1">
                          <a:solidFill>
                            <a:schemeClr val="tx1"/>
                          </a:solidFill>
                          <a:latin typeface="+mn-lt"/>
                          <a:ea typeface="Times New Roman"/>
                        </a:rPr>
                        <a:t>wilayah</a:t>
                      </a:r>
                      <a:endParaRPr lang="en-AU" sz="14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400" dirty="0" err="1">
                          <a:solidFill>
                            <a:schemeClr val="tx1"/>
                          </a:solidFill>
                          <a:latin typeface="+mn-lt"/>
                          <a:ea typeface="Times New Roman"/>
                        </a:rPr>
                        <a:t>Pengembangan</a:t>
                      </a:r>
                      <a:r>
                        <a:rPr lang="en-US" sz="1400" dirty="0">
                          <a:solidFill>
                            <a:schemeClr val="tx1"/>
                          </a:solidFill>
                          <a:latin typeface="+mn-lt"/>
                          <a:ea typeface="Times New Roman"/>
                        </a:rPr>
                        <a:t> </a:t>
                      </a:r>
                      <a:r>
                        <a:rPr lang="en-US" sz="1400" dirty="0" err="1">
                          <a:solidFill>
                            <a:schemeClr val="tx1"/>
                          </a:solidFill>
                          <a:latin typeface="+mn-lt"/>
                          <a:ea typeface="Times New Roman"/>
                        </a:rPr>
                        <a:t>mesin</a:t>
                      </a:r>
                      <a:r>
                        <a:rPr lang="en-US" sz="1400" dirty="0">
                          <a:solidFill>
                            <a:schemeClr val="tx1"/>
                          </a:solidFill>
                          <a:latin typeface="+mn-lt"/>
                          <a:ea typeface="Times New Roman"/>
                        </a:rPr>
                        <a:t> grading </a:t>
                      </a:r>
                      <a:r>
                        <a:rPr lang="en-US" sz="1400" dirty="0" err="1">
                          <a:solidFill>
                            <a:schemeClr val="tx1"/>
                          </a:solidFill>
                          <a:latin typeface="+mn-lt"/>
                          <a:ea typeface="Times New Roman"/>
                        </a:rPr>
                        <a:t>warna</a:t>
                      </a:r>
                      <a:r>
                        <a:rPr lang="en-US" sz="1400" dirty="0">
                          <a:solidFill>
                            <a:schemeClr val="tx1"/>
                          </a:solidFill>
                          <a:latin typeface="+mn-lt"/>
                          <a:ea typeface="Times New Roman"/>
                        </a:rPr>
                        <a:t> </a:t>
                      </a:r>
                      <a:r>
                        <a:rPr lang="en-US" sz="1400" dirty="0" err="1">
                          <a:solidFill>
                            <a:schemeClr val="tx1"/>
                          </a:solidFill>
                          <a:latin typeface="+mn-lt"/>
                          <a:ea typeface="Times New Roman"/>
                        </a:rPr>
                        <a:t>ukuran</a:t>
                      </a:r>
                      <a:r>
                        <a:rPr lang="en-US" sz="1400" dirty="0">
                          <a:solidFill>
                            <a:schemeClr val="tx1"/>
                          </a:solidFill>
                          <a:latin typeface="+mn-lt"/>
                          <a:ea typeface="Times New Roman"/>
                        </a:rPr>
                        <a:t> </a:t>
                      </a:r>
                      <a:r>
                        <a:rPr lang="en-US" sz="1400" dirty="0" err="1">
                          <a:solidFill>
                            <a:schemeClr val="tx1"/>
                          </a:solidFill>
                          <a:latin typeface="+mn-lt"/>
                          <a:ea typeface="Times New Roman"/>
                        </a:rPr>
                        <a:t>dan</a:t>
                      </a:r>
                      <a:r>
                        <a:rPr lang="en-US" sz="1400" dirty="0">
                          <a:solidFill>
                            <a:schemeClr val="tx1"/>
                          </a:solidFill>
                          <a:latin typeface="+mn-lt"/>
                          <a:ea typeface="Times New Roman"/>
                        </a:rPr>
                        <a:t> </a:t>
                      </a:r>
                      <a:r>
                        <a:rPr lang="en-US" sz="1400" dirty="0" err="1">
                          <a:solidFill>
                            <a:schemeClr val="tx1"/>
                          </a:solidFill>
                          <a:latin typeface="+mn-lt"/>
                          <a:ea typeface="Times New Roman"/>
                        </a:rPr>
                        <a:t>alat</a:t>
                      </a:r>
                      <a:r>
                        <a:rPr lang="en-US" sz="1400" dirty="0">
                          <a:solidFill>
                            <a:schemeClr val="tx1"/>
                          </a:solidFill>
                          <a:latin typeface="+mn-lt"/>
                          <a:ea typeface="Times New Roman"/>
                        </a:rPr>
                        <a:t> </a:t>
                      </a:r>
                      <a:r>
                        <a:rPr lang="en-US" sz="1400" dirty="0" err="1">
                          <a:solidFill>
                            <a:schemeClr val="tx1"/>
                          </a:solidFill>
                          <a:latin typeface="+mn-lt"/>
                          <a:ea typeface="Times New Roman"/>
                        </a:rPr>
                        <a:t>panen</a:t>
                      </a:r>
                      <a:r>
                        <a:rPr lang="en-US" sz="1400" dirty="0">
                          <a:solidFill>
                            <a:schemeClr val="tx1"/>
                          </a:solidFill>
                          <a:latin typeface="+mn-lt"/>
                          <a:ea typeface="Times New Roman"/>
                        </a:rPr>
                        <a:t> </a:t>
                      </a:r>
                      <a:r>
                        <a:rPr lang="en-US" sz="1400" dirty="0" err="1">
                          <a:solidFill>
                            <a:schemeClr val="tx1"/>
                          </a:solidFill>
                          <a:latin typeface="+mn-lt"/>
                          <a:ea typeface="Times New Roman"/>
                        </a:rPr>
                        <a:t>mangga</a:t>
                      </a:r>
                      <a:endParaRPr lang="en-AU" sz="14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400" dirty="0" err="1">
                          <a:solidFill>
                            <a:schemeClr val="tx1"/>
                          </a:solidFill>
                          <a:latin typeface="+mn-lt"/>
                          <a:ea typeface="Times New Roman"/>
                        </a:rPr>
                        <a:t>Modul</a:t>
                      </a:r>
                      <a:r>
                        <a:rPr lang="en-US" sz="1400" dirty="0">
                          <a:solidFill>
                            <a:schemeClr val="tx1"/>
                          </a:solidFill>
                          <a:latin typeface="+mn-lt"/>
                          <a:ea typeface="Times New Roman"/>
                        </a:rPr>
                        <a:t> </a:t>
                      </a:r>
                      <a:r>
                        <a:rPr lang="en-US" sz="1400" dirty="0" err="1">
                          <a:solidFill>
                            <a:schemeClr val="tx1"/>
                          </a:solidFill>
                          <a:latin typeface="+mn-lt"/>
                          <a:ea typeface="Times New Roman"/>
                        </a:rPr>
                        <a:t>pasar</a:t>
                      </a:r>
                      <a:r>
                        <a:rPr lang="en-US" sz="1400" dirty="0">
                          <a:solidFill>
                            <a:schemeClr val="tx1"/>
                          </a:solidFill>
                          <a:latin typeface="+mn-lt"/>
                          <a:ea typeface="Times New Roman"/>
                        </a:rPr>
                        <a:t> </a:t>
                      </a:r>
                      <a:r>
                        <a:rPr lang="en-US" sz="1400" dirty="0" err="1">
                          <a:solidFill>
                            <a:schemeClr val="tx1"/>
                          </a:solidFill>
                          <a:latin typeface="+mn-lt"/>
                          <a:ea typeface="Times New Roman"/>
                        </a:rPr>
                        <a:t>terstruktur</a:t>
                      </a:r>
                      <a:r>
                        <a:rPr lang="en-US" sz="1400" dirty="0">
                          <a:solidFill>
                            <a:schemeClr val="tx1"/>
                          </a:solidFill>
                          <a:latin typeface="+mn-lt"/>
                          <a:ea typeface="Times New Roman"/>
                        </a:rPr>
                        <a:t>  </a:t>
                      </a:r>
                      <a:r>
                        <a:rPr lang="en-US" sz="1400" dirty="0" err="1">
                          <a:solidFill>
                            <a:schemeClr val="tx1"/>
                          </a:solidFill>
                          <a:latin typeface="+mn-lt"/>
                          <a:ea typeface="Times New Roman"/>
                        </a:rPr>
                        <a:t>mangga</a:t>
                      </a:r>
                      <a:r>
                        <a:rPr lang="en-US" sz="1400" dirty="0">
                          <a:solidFill>
                            <a:schemeClr val="tx1"/>
                          </a:solidFill>
                          <a:latin typeface="+mn-lt"/>
                          <a:ea typeface="Times New Roman"/>
                        </a:rPr>
                        <a:t> </a:t>
                      </a:r>
                      <a:r>
                        <a:rPr lang="en-US" sz="1400" dirty="0" err="1">
                          <a:solidFill>
                            <a:schemeClr val="tx1"/>
                          </a:solidFill>
                          <a:latin typeface="+mn-lt"/>
                          <a:ea typeface="Times New Roman"/>
                        </a:rPr>
                        <a:t>gedong</a:t>
                      </a:r>
                      <a:r>
                        <a:rPr lang="en-US" sz="1400" dirty="0">
                          <a:solidFill>
                            <a:schemeClr val="tx1"/>
                          </a:solidFill>
                          <a:latin typeface="+mn-lt"/>
                          <a:ea typeface="Times New Roman"/>
                        </a:rPr>
                        <a:t> </a:t>
                      </a:r>
                      <a:r>
                        <a:rPr lang="en-US" sz="1400" dirty="0" err="1">
                          <a:solidFill>
                            <a:schemeClr val="tx1"/>
                          </a:solidFill>
                          <a:latin typeface="+mn-lt"/>
                          <a:ea typeface="Times New Roman"/>
                        </a:rPr>
                        <a:t>gincu</a:t>
                      </a:r>
                      <a:endParaRPr lang="en-AU" sz="14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400" dirty="0" err="1">
                          <a:solidFill>
                            <a:schemeClr val="tx1"/>
                          </a:solidFill>
                          <a:latin typeface="+mn-lt"/>
                          <a:ea typeface="Times New Roman"/>
                        </a:rPr>
                        <a:t>Pengaruh</a:t>
                      </a:r>
                      <a:r>
                        <a:rPr lang="en-US" sz="1400" dirty="0">
                          <a:solidFill>
                            <a:schemeClr val="tx1"/>
                          </a:solidFill>
                          <a:latin typeface="+mn-lt"/>
                          <a:ea typeface="Times New Roman"/>
                        </a:rPr>
                        <a:t> </a:t>
                      </a:r>
                      <a:r>
                        <a:rPr lang="en-US" sz="1400" dirty="0" err="1">
                          <a:solidFill>
                            <a:schemeClr val="tx1"/>
                          </a:solidFill>
                          <a:latin typeface="+mn-lt"/>
                          <a:ea typeface="Times New Roman"/>
                        </a:rPr>
                        <a:t>atraktan</a:t>
                      </a:r>
                      <a:r>
                        <a:rPr lang="en-US" sz="1400" dirty="0">
                          <a:solidFill>
                            <a:schemeClr val="tx1"/>
                          </a:solidFill>
                          <a:latin typeface="+mn-lt"/>
                          <a:ea typeface="Times New Roman"/>
                        </a:rPr>
                        <a:t> </a:t>
                      </a:r>
                      <a:r>
                        <a:rPr lang="en-US" sz="1400" dirty="0" err="1">
                          <a:solidFill>
                            <a:schemeClr val="tx1"/>
                          </a:solidFill>
                          <a:latin typeface="+mn-lt"/>
                          <a:ea typeface="Times New Roman"/>
                        </a:rPr>
                        <a:t>alami</a:t>
                      </a:r>
                      <a:r>
                        <a:rPr lang="en-US" sz="1400" dirty="0">
                          <a:solidFill>
                            <a:schemeClr val="tx1"/>
                          </a:solidFill>
                          <a:latin typeface="+mn-lt"/>
                          <a:ea typeface="Times New Roman"/>
                        </a:rPr>
                        <a:t> </a:t>
                      </a:r>
                      <a:r>
                        <a:rPr lang="en-US" sz="1400" dirty="0" err="1">
                          <a:solidFill>
                            <a:schemeClr val="tx1"/>
                          </a:solidFill>
                          <a:latin typeface="+mn-lt"/>
                          <a:ea typeface="Times New Roman"/>
                        </a:rPr>
                        <a:t>terhadap</a:t>
                      </a:r>
                      <a:r>
                        <a:rPr lang="en-US" sz="1400" dirty="0">
                          <a:solidFill>
                            <a:schemeClr val="tx1"/>
                          </a:solidFill>
                          <a:latin typeface="+mn-lt"/>
                          <a:ea typeface="Times New Roman"/>
                        </a:rPr>
                        <a:t> </a:t>
                      </a:r>
                      <a:r>
                        <a:rPr lang="en-US" sz="1400" dirty="0" err="1">
                          <a:solidFill>
                            <a:schemeClr val="tx1"/>
                          </a:solidFill>
                          <a:latin typeface="+mn-lt"/>
                          <a:ea typeface="Times New Roman"/>
                        </a:rPr>
                        <a:t>penurunan</a:t>
                      </a:r>
                      <a:r>
                        <a:rPr lang="en-US" sz="1400" dirty="0">
                          <a:solidFill>
                            <a:schemeClr val="tx1"/>
                          </a:solidFill>
                          <a:latin typeface="+mn-lt"/>
                          <a:ea typeface="Times New Roman"/>
                        </a:rPr>
                        <a:t> </a:t>
                      </a:r>
                      <a:r>
                        <a:rPr lang="en-US" sz="1400" dirty="0" err="1">
                          <a:solidFill>
                            <a:schemeClr val="tx1"/>
                          </a:solidFill>
                          <a:latin typeface="+mn-lt"/>
                          <a:ea typeface="Times New Roman"/>
                        </a:rPr>
                        <a:t>serangan</a:t>
                      </a:r>
                      <a:r>
                        <a:rPr lang="en-US" sz="1400" dirty="0">
                          <a:solidFill>
                            <a:schemeClr val="tx1"/>
                          </a:solidFill>
                          <a:latin typeface="+mn-lt"/>
                          <a:ea typeface="Times New Roman"/>
                        </a:rPr>
                        <a:t> </a:t>
                      </a:r>
                      <a:r>
                        <a:rPr lang="en-US" sz="1400" dirty="0" err="1">
                          <a:solidFill>
                            <a:schemeClr val="tx1"/>
                          </a:solidFill>
                          <a:latin typeface="+mn-lt"/>
                          <a:ea typeface="Times New Roman"/>
                        </a:rPr>
                        <a:t>lalat</a:t>
                      </a:r>
                      <a:r>
                        <a:rPr lang="en-US" sz="1400" dirty="0">
                          <a:solidFill>
                            <a:schemeClr val="tx1"/>
                          </a:solidFill>
                          <a:latin typeface="+mn-lt"/>
                          <a:ea typeface="Times New Roman"/>
                        </a:rPr>
                        <a:t> </a:t>
                      </a:r>
                      <a:r>
                        <a:rPr lang="en-US" sz="1400" dirty="0" err="1">
                          <a:solidFill>
                            <a:schemeClr val="tx1"/>
                          </a:solidFill>
                          <a:latin typeface="+mn-lt"/>
                          <a:ea typeface="Times New Roman"/>
                        </a:rPr>
                        <a:t>buah</a:t>
                      </a:r>
                      <a:endParaRPr lang="en-AU" sz="1400" dirty="0">
                        <a:solidFill>
                          <a:schemeClr val="tx1"/>
                        </a:solidFill>
                        <a:latin typeface="+mn-lt"/>
                        <a:ea typeface="Times New Roman"/>
                      </a:endParaRPr>
                    </a:p>
                    <a:p>
                      <a:pPr marL="342900" lvl="0" indent="-342900">
                        <a:lnSpc>
                          <a:spcPct val="115000"/>
                        </a:lnSpc>
                        <a:spcAft>
                          <a:spcPts val="600"/>
                        </a:spcAft>
                        <a:buFont typeface="+mj-lt"/>
                        <a:buAutoNum type="arabicPeriod"/>
                      </a:pPr>
                      <a:r>
                        <a:rPr lang="en-US" sz="1400" dirty="0" err="1">
                          <a:solidFill>
                            <a:schemeClr val="tx1"/>
                          </a:solidFill>
                          <a:latin typeface="+mn-lt"/>
                          <a:ea typeface="Times New Roman"/>
                        </a:rPr>
                        <a:t>Optimasi</a:t>
                      </a:r>
                      <a:r>
                        <a:rPr lang="en-US" sz="1400" dirty="0">
                          <a:solidFill>
                            <a:schemeClr val="tx1"/>
                          </a:solidFill>
                          <a:latin typeface="+mn-lt"/>
                          <a:ea typeface="Times New Roman"/>
                        </a:rPr>
                        <a:t> </a:t>
                      </a:r>
                      <a:r>
                        <a:rPr lang="en-US" sz="1400" dirty="0" err="1">
                          <a:solidFill>
                            <a:schemeClr val="tx1"/>
                          </a:solidFill>
                          <a:latin typeface="+mn-lt"/>
                          <a:ea typeface="Times New Roman"/>
                        </a:rPr>
                        <a:t>pemupukan</a:t>
                      </a:r>
                      <a:r>
                        <a:rPr lang="en-US" sz="1400" dirty="0">
                          <a:solidFill>
                            <a:schemeClr val="tx1"/>
                          </a:solidFill>
                          <a:latin typeface="+mn-lt"/>
                          <a:ea typeface="Times New Roman"/>
                        </a:rPr>
                        <a:t> </a:t>
                      </a:r>
                      <a:r>
                        <a:rPr lang="en-US" sz="1400" dirty="0" err="1">
                          <a:solidFill>
                            <a:schemeClr val="tx1"/>
                          </a:solidFill>
                          <a:latin typeface="+mn-lt"/>
                          <a:ea typeface="Times New Roman"/>
                        </a:rPr>
                        <a:t>organik</a:t>
                      </a:r>
                      <a:r>
                        <a:rPr lang="en-US" sz="1400" dirty="0">
                          <a:solidFill>
                            <a:schemeClr val="tx1"/>
                          </a:solidFill>
                          <a:latin typeface="+mn-lt"/>
                          <a:ea typeface="Times New Roman"/>
                        </a:rPr>
                        <a:t> / </a:t>
                      </a:r>
                      <a:r>
                        <a:rPr lang="en-US" sz="1400" dirty="0" err="1">
                          <a:solidFill>
                            <a:schemeClr val="tx1"/>
                          </a:solidFill>
                          <a:latin typeface="+mn-lt"/>
                          <a:ea typeface="Times New Roman"/>
                        </a:rPr>
                        <a:t>anorganik</a:t>
                      </a:r>
                      <a:r>
                        <a:rPr lang="en-US" sz="1400" dirty="0">
                          <a:solidFill>
                            <a:schemeClr val="tx1"/>
                          </a:solidFill>
                          <a:latin typeface="+mn-lt"/>
                          <a:ea typeface="Times New Roman"/>
                        </a:rPr>
                        <a:t> (</a:t>
                      </a:r>
                      <a:r>
                        <a:rPr lang="en-US" sz="1400" dirty="0" err="1">
                          <a:solidFill>
                            <a:schemeClr val="tx1"/>
                          </a:solidFill>
                          <a:latin typeface="+mn-lt"/>
                          <a:ea typeface="Times New Roman"/>
                        </a:rPr>
                        <a:t>pemupukan</a:t>
                      </a:r>
                      <a:r>
                        <a:rPr lang="en-US" sz="1400" dirty="0">
                          <a:solidFill>
                            <a:schemeClr val="tx1"/>
                          </a:solidFill>
                          <a:latin typeface="+mn-lt"/>
                          <a:ea typeface="Times New Roman"/>
                        </a:rPr>
                        <a:t> </a:t>
                      </a:r>
                      <a:r>
                        <a:rPr lang="en-US" sz="1400" dirty="0" err="1">
                          <a:solidFill>
                            <a:schemeClr val="tx1"/>
                          </a:solidFill>
                          <a:latin typeface="+mn-lt"/>
                          <a:ea typeface="Times New Roman"/>
                        </a:rPr>
                        <a:t>berimbang</a:t>
                      </a:r>
                      <a:r>
                        <a:rPr lang="en-US" sz="1400" dirty="0">
                          <a:solidFill>
                            <a:schemeClr val="tx1"/>
                          </a:solidFill>
                          <a:latin typeface="+mn-lt"/>
                          <a:ea typeface="Times New Roman"/>
                        </a:rPr>
                        <a:t>) </a:t>
                      </a:r>
                      <a:r>
                        <a:rPr lang="en-US" sz="1400" dirty="0" err="1">
                          <a:solidFill>
                            <a:schemeClr val="tx1"/>
                          </a:solidFill>
                          <a:latin typeface="+mn-lt"/>
                          <a:ea typeface="Times New Roman"/>
                        </a:rPr>
                        <a:t>untuk</a:t>
                      </a:r>
                      <a:r>
                        <a:rPr lang="en-US" sz="1400" dirty="0">
                          <a:solidFill>
                            <a:schemeClr val="tx1"/>
                          </a:solidFill>
                          <a:latin typeface="+mn-lt"/>
                          <a:ea typeface="Times New Roman"/>
                        </a:rPr>
                        <a:t> </a:t>
                      </a:r>
                      <a:r>
                        <a:rPr lang="en-US" sz="1400" dirty="0" err="1">
                          <a:solidFill>
                            <a:schemeClr val="tx1"/>
                          </a:solidFill>
                          <a:latin typeface="+mn-lt"/>
                          <a:ea typeface="Times New Roman"/>
                        </a:rPr>
                        <a:t>menurunkan</a:t>
                      </a:r>
                      <a:r>
                        <a:rPr lang="en-US" sz="1400" dirty="0">
                          <a:solidFill>
                            <a:schemeClr val="tx1"/>
                          </a:solidFill>
                          <a:latin typeface="+mn-lt"/>
                          <a:ea typeface="Times New Roman"/>
                        </a:rPr>
                        <a:t> </a:t>
                      </a:r>
                      <a:r>
                        <a:rPr lang="en-US" sz="1400" dirty="0" err="1">
                          <a:solidFill>
                            <a:schemeClr val="tx1"/>
                          </a:solidFill>
                          <a:latin typeface="+mn-lt"/>
                          <a:ea typeface="Times New Roman"/>
                        </a:rPr>
                        <a:t>bercak</a:t>
                      </a:r>
                      <a:r>
                        <a:rPr lang="en-US" sz="1400" dirty="0">
                          <a:solidFill>
                            <a:schemeClr val="tx1"/>
                          </a:solidFill>
                          <a:latin typeface="+mn-lt"/>
                          <a:ea typeface="Times New Roman"/>
                        </a:rPr>
                        <a:t> </a:t>
                      </a:r>
                      <a:r>
                        <a:rPr lang="en-US" sz="1400" dirty="0" err="1">
                          <a:solidFill>
                            <a:schemeClr val="tx1"/>
                          </a:solidFill>
                          <a:latin typeface="+mn-lt"/>
                          <a:ea typeface="Times New Roman"/>
                        </a:rPr>
                        <a:t>putih</a:t>
                      </a:r>
                      <a:r>
                        <a:rPr lang="en-US" sz="1400" dirty="0">
                          <a:solidFill>
                            <a:schemeClr val="tx1"/>
                          </a:solidFill>
                          <a:latin typeface="+mn-lt"/>
                          <a:ea typeface="Times New Roman"/>
                        </a:rPr>
                        <a:t> </a:t>
                      </a:r>
                      <a:r>
                        <a:rPr lang="en-US" sz="1400" dirty="0" err="1">
                          <a:solidFill>
                            <a:schemeClr val="tx1"/>
                          </a:solidFill>
                          <a:latin typeface="+mn-lt"/>
                          <a:ea typeface="Times New Roman"/>
                        </a:rPr>
                        <a:t>daging</a:t>
                      </a:r>
                      <a:r>
                        <a:rPr lang="en-US" sz="1400" dirty="0">
                          <a:solidFill>
                            <a:schemeClr val="tx1"/>
                          </a:solidFill>
                          <a:latin typeface="+mn-lt"/>
                          <a:ea typeface="Times New Roman"/>
                        </a:rPr>
                        <a:t> </a:t>
                      </a:r>
                      <a:r>
                        <a:rPr lang="en-US" sz="1400" dirty="0" err="1">
                          <a:solidFill>
                            <a:schemeClr val="tx1"/>
                          </a:solidFill>
                          <a:latin typeface="+mn-lt"/>
                          <a:ea typeface="Times New Roman"/>
                        </a:rPr>
                        <a:t>buah</a:t>
                      </a:r>
                      <a:r>
                        <a:rPr lang="en-US" sz="1400" dirty="0">
                          <a:solidFill>
                            <a:schemeClr val="tx1"/>
                          </a:solidFill>
                          <a:latin typeface="+mn-lt"/>
                          <a:ea typeface="Times New Roman"/>
                        </a:rPr>
                        <a:t> </a:t>
                      </a:r>
                      <a:r>
                        <a:rPr lang="en-US" sz="1400" dirty="0" err="1">
                          <a:solidFill>
                            <a:schemeClr val="tx1"/>
                          </a:solidFill>
                          <a:latin typeface="+mn-lt"/>
                          <a:ea typeface="Times New Roman"/>
                        </a:rPr>
                        <a:t>pada</a:t>
                      </a:r>
                      <a:r>
                        <a:rPr lang="en-US" sz="1400" dirty="0">
                          <a:solidFill>
                            <a:schemeClr val="tx1"/>
                          </a:solidFill>
                          <a:latin typeface="+mn-lt"/>
                          <a:ea typeface="Times New Roman"/>
                        </a:rPr>
                        <a:t> </a:t>
                      </a:r>
                      <a:r>
                        <a:rPr lang="en-US" sz="1400" dirty="0" err="1">
                          <a:solidFill>
                            <a:schemeClr val="tx1"/>
                          </a:solidFill>
                          <a:latin typeface="+mn-lt"/>
                          <a:ea typeface="Times New Roman"/>
                        </a:rPr>
                        <a:t>mangga</a:t>
                      </a:r>
                      <a:r>
                        <a:rPr lang="en-US" sz="1400" dirty="0">
                          <a:solidFill>
                            <a:schemeClr val="tx1"/>
                          </a:solidFill>
                          <a:latin typeface="+mn-lt"/>
                          <a:ea typeface="Times New Roman"/>
                        </a:rPr>
                        <a:t> </a:t>
                      </a:r>
                      <a:r>
                        <a:rPr lang="en-US" sz="1400" dirty="0" err="1">
                          <a:solidFill>
                            <a:schemeClr val="tx1"/>
                          </a:solidFill>
                          <a:latin typeface="+mn-lt"/>
                          <a:ea typeface="Times New Roman"/>
                        </a:rPr>
                        <a:t>gedong</a:t>
                      </a:r>
                      <a:r>
                        <a:rPr lang="en-US" sz="1400" dirty="0">
                          <a:solidFill>
                            <a:schemeClr val="tx1"/>
                          </a:solidFill>
                          <a:latin typeface="+mn-lt"/>
                          <a:ea typeface="Times New Roman"/>
                        </a:rPr>
                        <a:t> </a:t>
                      </a:r>
                      <a:r>
                        <a:rPr lang="en-US" sz="1400" dirty="0" err="1">
                          <a:solidFill>
                            <a:schemeClr val="tx1"/>
                          </a:solidFill>
                          <a:latin typeface="+mn-lt"/>
                          <a:ea typeface="Times New Roman"/>
                        </a:rPr>
                        <a:t>gincu</a:t>
                      </a:r>
                      <a:endParaRPr lang="en-AU" sz="1400" dirty="0">
                        <a:solidFill>
                          <a:schemeClr val="tx1"/>
                        </a:solidFill>
                        <a:latin typeface="+mn-lt"/>
                        <a:ea typeface="Times New Roman"/>
                      </a:endParaRPr>
                    </a:p>
                  </a:txBody>
                  <a:tcPr marL="68580" marR="68580" marT="0" marB="0"/>
                </a:tc>
              </a:tr>
            </a:tbl>
          </a:graphicData>
        </a:graphic>
      </p:graphicFrame>
      <p:sp>
        <p:nvSpPr>
          <p:cNvPr id="3" name="Title 1"/>
          <p:cNvSpPr>
            <a:spLocks noGrp="1"/>
          </p:cNvSpPr>
          <p:nvPr>
            <p:ph type="title"/>
          </p:nvPr>
        </p:nvSpPr>
        <p:spPr>
          <a:xfrm>
            <a:off x="428596" y="142852"/>
            <a:ext cx="7620000" cy="857256"/>
          </a:xfrm>
        </p:spPr>
        <p:txBody>
          <a:bodyPr/>
          <a:lstStyle/>
          <a:p>
            <a:pPr algn="ctr" eaLnBrk="1" fontAlgn="auto" hangingPunct="1">
              <a:spcAft>
                <a:spcPts val="0"/>
              </a:spcAft>
              <a:defRPr/>
            </a:pPr>
            <a:r>
              <a:rPr lang="en-US" sz="2400" b="1" dirty="0" smtClean="0"/>
              <a:t>PRIORITAS TEMATIK KEWILAYAHAN</a:t>
            </a:r>
            <a:br>
              <a:rPr lang="en-US" sz="2400" b="1" dirty="0" smtClean="0"/>
            </a:br>
            <a:r>
              <a:rPr lang="en-US" sz="2000" b="1" dirty="0" smtClean="0"/>
              <a:t>                                                                                                                                               </a:t>
            </a:r>
            <a:r>
              <a:rPr lang="en-US" sz="2000" b="1" dirty="0" err="1" smtClean="0"/>
              <a:t>Lanjutan</a:t>
            </a:r>
            <a:r>
              <a:rPr lang="en-US" sz="2000" b="1" dirty="0" smtClean="0"/>
              <a:t> …..</a:t>
            </a:r>
            <a:endParaRPr lang="id-ID" sz="2400" dirty="0"/>
          </a:p>
        </p:txBody>
      </p:sp>
    </p:spTree>
    <p:extLst>
      <p:ext uri="{BB962C8B-B14F-4D97-AF65-F5344CB8AC3E}">
        <p14:creationId xmlns:p14="http://schemas.microsoft.com/office/powerpoint/2010/main" val="139301859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98705930"/>
              </p:ext>
            </p:extLst>
          </p:nvPr>
        </p:nvGraphicFramePr>
        <p:xfrm>
          <a:off x="214282" y="1142984"/>
          <a:ext cx="8064501" cy="5365720"/>
        </p:xfrm>
        <a:graphic>
          <a:graphicData uri="http://schemas.openxmlformats.org/drawingml/2006/table">
            <a:tbl>
              <a:tblPr firstRow="1" bandRow="1">
                <a:tableStyleId>{69CF1AB2-1976-4502-BF36-3FF5EA218861}</a:tableStyleId>
              </a:tblPr>
              <a:tblGrid>
                <a:gridCol w="2237691"/>
                <a:gridCol w="2237691"/>
                <a:gridCol w="3589119"/>
              </a:tblGrid>
              <a:tr h="370810">
                <a:tc>
                  <a:txBody>
                    <a:bodyPr/>
                    <a:lstStyle/>
                    <a:p>
                      <a:pPr algn="ctr"/>
                      <a:r>
                        <a:rPr lang="en-AU" sz="1800" dirty="0" smtClean="0">
                          <a:solidFill>
                            <a:schemeClr val="tx1"/>
                          </a:solidFill>
                          <a:latin typeface="+mn-lt"/>
                        </a:rPr>
                        <a:t>WILAYAH</a:t>
                      </a:r>
                      <a:endParaRPr lang="id-ID" sz="1800" dirty="0">
                        <a:solidFill>
                          <a:schemeClr val="tx1"/>
                        </a:solidFill>
                        <a:latin typeface="+mn-lt"/>
                      </a:endParaRPr>
                    </a:p>
                  </a:txBody>
                  <a:tcPr marL="91436" marR="91436" marT="45716" marB="45716"/>
                </a:tc>
                <a:tc>
                  <a:txBody>
                    <a:bodyPr/>
                    <a:lstStyle/>
                    <a:p>
                      <a:pPr algn="ctr"/>
                      <a:r>
                        <a:rPr lang="en-US" sz="1800" dirty="0" smtClean="0">
                          <a:solidFill>
                            <a:schemeClr val="tx1"/>
                          </a:solidFill>
                          <a:latin typeface="+mn-lt"/>
                        </a:rPr>
                        <a:t>PRIORITAS</a:t>
                      </a:r>
                      <a:r>
                        <a:rPr lang="en-US" sz="1800" baseline="0" dirty="0" smtClean="0">
                          <a:solidFill>
                            <a:schemeClr val="tx1"/>
                          </a:solidFill>
                          <a:latin typeface="+mn-lt"/>
                        </a:rPr>
                        <a:t> SEKTORAL</a:t>
                      </a:r>
                      <a:endParaRPr lang="id-ID" sz="1800" dirty="0">
                        <a:solidFill>
                          <a:schemeClr val="tx1"/>
                        </a:solidFill>
                        <a:latin typeface="+mn-lt"/>
                      </a:endParaRPr>
                    </a:p>
                  </a:txBody>
                  <a:tcPr marL="91436" marR="91436" marT="45716" marB="45716"/>
                </a:tc>
                <a:tc>
                  <a:txBody>
                    <a:bodyPr/>
                    <a:lstStyle/>
                    <a:p>
                      <a:pPr algn="ctr"/>
                      <a:r>
                        <a:rPr lang="en-US" sz="1800" kern="1200" baseline="0" dirty="0" smtClean="0">
                          <a:solidFill>
                            <a:schemeClr val="tx1"/>
                          </a:solidFill>
                          <a:latin typeface="+mn-lt"/>
                        </a:rPr>
                        <a:t>TEMA PENELITIAN</a:t>
                      </a:r>
                      <a:endParaRPr lang="id-ID" sz="1800" b="1" kern="1200" baseline="0" dirty="0">
                        <a:solidFill>
                          <a:schemeClr val="tx1"/>
                        </a:solidFill>
                        <a:latin typeface="+mn-lt"/>
                        <a:ea typeface="+mn-ea"/>
                        <a:cs typeface="+mn-cs"/>
                      </a:endParaRPr>
                    </a:p>
                  </a:txBody>
                  <a:tcPr marL="91436" marR="91436" marT="45716" marB="45716"/>
                </a:tc>
              </a:tr>
              <a:tr h="1502068">
                <a:tc>
                  <a:txBody>
                    <a:bodyPr/>
                    <a:lstStyle/>
                    <a:p>
                      <a:pPr marL="342900" lvl="0" indent="-342900">
                        <a:lnSpc>
                          <a:spcPct val="115000"/>
                        </a:lnSpc>
                        <a:spcAft>
                          <a:spcPts val="0"/>
                        </a:spcAft>
                        <a:buFont typeface="+mj-lt"/>
                        <a:buNone/>
                      </a:pPr>
                      <a:r>
                        <a:rPr lang="en-US" sz="1500" dirty="0">
                          <a:solidFill>
                            <a:schemeClr val="tx1"/>
                          </a:solidFill>
                          <a:latin typeface="+mn-lt"/>
                          <a:ea typeface="Times New Roman"/>
                        </a:rPr>
                        <a:t>BKPP IV</a:t>
                      </a:r>
                      <a:endParaRPr lang="en-AU" sz="1500" dirty="0">
                        <a:solidFill>
                          <a:schemeClr val="tx1"/>
                        </a:solidFill>
                        <a:latin typeface="+mn-lt"/>
                        <a:ea typeface="Times New Roman"/>
                      </a:endParaRPr>
                    </a:p>
                    <a:p>
                      <a:pPr marL="180340">
                        <a:lnSpc>
                          <a:spcPct val="115000"/>
                        </a:lnSpc>
                        <a:spcAft>
                          <a:spcPts val="0"/>
                        </a:spcAft>
                      </a:pPr>
                      <a:r>
                        <a:rPr lang="en-US" sz="1500" dirty="0" smtClean="0">
                          <a:solidFill>
                            <a:schemeClr val="tx1"/>
                          </a:solidFill>
                          <a:latin typeface="+mn-lt"/>
                          <a:ea typeface="Times New Roman"/>
                        </a:rPr>
                        <a:t>(Kota </a:t>
                      </a:r>
                      <a:r>
                        <a:rPr lang="en-US" sz="1500" dirty="0">
                          <a:solidFill>
                            <a:schemeClr val="tx1"/>
                          </a:solidFill>
                          <a:latin typeface="+mn-lt"/>
                          <a:ea typeface="Times New Roman"/>
                        </a:rPr>
                        <a:t>Bandung,</a:t>
                      </a:r>
                      <a:endParaRPr lang="en-AU" sz="1500" dirty="0">
                        <a:solidFill>
                          <a:schemeClr val="tx1"/>
                        </a:solidFill>
                        <a:latin typeface="+mn-lt"/>
                        <a:ea typeface="Times New Roman"/>
                      </a:endParaRPr>
                    </a:p>
                    <a:p>
                      <a:pPr marL="180340">
                        <a:lnSpc>
                          <a:spcPct val="115000"/>
                        </a:lnSpc>
                        <a:spcAft>
                          <a:spcPts val="0"/>
                        </a:spcAft>
                      </a:pPr>
                      <a:r>
                        <a:rPr lang="en-US" sz="1500" dirty="0">
                          <a:solidFill>
                            <a:schemeClr val="tx1"/>
                          </a:solidFill>
                          <a:latin typeface="+mn-lt"/>
                          <a:ea typeface="Times New Roman"/>
                        </a:rPr>
                        <a:t>Kota </a:t>
                      </a:r>
                      <a:r>
                        <a:rPr lang="en-US" sz="1500" dirty="0" err="1">
                          <a:solidFill>
                            <a:schemeClr val="tx1"/>
                          </a:solidFill>
                          <a:latin typeface="+mn-lt"/>
                          <a:ea typeface="Times New Roman"/>
                        </a:rPr>
                        <a:t>Banjar</a:t>
                      </a:r>
                      <a:r>
                        <a:rPr lang="en-US" sz="1500" dirty="0">
                          <a:solidFill>
                            <a:schemeClr val="tx1"/>
                          </a:solidFill>
                          <a:latin typeface="+mn-lt"/>
                          <a:ea typeface="Times New Roman"/>
                        </a:rPr>
                        <a:t>, </a:t>
                      </a:r>
                      <a:endParaRPr lang="en-AU" sz="1500" dirty="0">
                        <a:solidFill>
                          <a:schemeClr val="tx1"/>
                        </a:solidFill>
                        <a:latin typeface="+mn-lt"/>
                        <a:ea typeface="Times New Roman"/>
                      </a:endParaRPr>
                    </a:p>
                    <a:p>
                      <a:pPr marL="180340">
                        <a:lnSpc>
                          <a:spcPct val="115000"/>
                        </a:lnSpc>
                        <a:spcAft>
                          <a:spcPts val="0"/>
                        </a:spcAft>
                      </a:pPr>
                      <a:r>
                        <a:rPr lang="en-US" sz="1500" dirty="0">
                          <a:solidFill>
                            <a:schemeClr val="tx1"/>
                          </a:solidFill>
                          <a:latin typeface="+mn-lt"/>
                          <a:ea typeface="Times New Roman"/>
                        </a:rPr>
                        <a:t>Kota </a:t>
                      </a:r>
                      <a:r>
                        <a:rPr lang="en-US" sz="1500" dirty="0" err="1">
                          <a:solidFill>
                            <a:schemeClr val="tx1"/>
                          </a:solidFill>
                          <a:latin typeface="+mn-lt"/>
                          <a:ea typeface="Times New Roman"/>
                        </a:rPr>
                        <a:t>Cimahi</a:t>
                      </a:r>
                      <a:r>
                        <a:rPr lang="en-US" sz="1500" dirty="0">
                          <a:solidFill>
                            <a:schemeClr val="tx1"/>
                          </a:solidFill>
                          <a:latin typeface="+mn-lt"/>
                          <a:ea typeface="Times New Roman"/>
                        </a:rPr>
                        <a:t>,</a:t>
                      </a:r>
                      <a:endParaRPr lang="en-AU" sz="1500" dirty="0">
                        <a:solidFill>
                          <a:schemeClr val="tx1"/>
                        </a:solidFill>
                        <a:latin typeface="+mn-lt"/>
                        <a:ea typeface="Times New Roman"/>
                      </a:endParaRPr>
                    </a:p>
                    <a:p>
                      <a:pPr marL="180340">
                        <a:lnSpc>
                          <a:spcPct val="115000"/>
                        </a:lnSpc>
                        <a:spcAft>
                          <a:spcPts val="0"/>
                        </a:spcAft>
                      </a:pPr>
                      <a:r>
                        <a:rPr lang="en-US" sz="1500" dirty="0">
                          <a:solidFill>
                            <a:schemeClr val="tx1"/>
                          </a:solidFill>
                          <a:latin typeface="+mn-lt"/>
                          <a:ea typeface="Times New Roman"/>
                        </a:rPr>
                        <a:t>Kota </a:t>
                      </a:r>
                      <a:r>
                        <a:rPr lang="en-US" sz="1500" dirty="0" err="1">
                          <a:solidFill>
                            <a:schemeClr val="tx1"/>
                          </a:solidFill>
                          <a:latin typeface="+mn-lt"/>
                          <a:ea typeface="Times New Roman"/>
                        </a:rPr>
                        <a:t>Tasikmalaya</a:t>
                      </a:r>
                      <a:r>
                        <a:rPr lang="en-US" sz="1500" dirty="0">
                          <a:solidFill>
                            <a:schemeClr val="tx1"/>
                          </a:solidFill>
                          <a:latin typeface="+mn-lt"/>
                          <a:ea typeface="Times New Roman"/>
                        </a:rPr>
                        <a:t>,</a:t>
                      </a:r>
                      <a:endParaRPr lang="en-AU" sz="1500" dirty="0">
                        <a:solidFill>
                          <a:schemeClr val="tx1"/>
                        </a:solidFill>
                        <a:latin typeface="+mn-lt"/>
                        <a:ea typeface="Times New Roman"/>
                      </a:endParaRPr>
                    </a:p>
                    <a:p>
                      <a:pPr marL="180340">
                        <a:lnSpc>
                          <a:spcPct val="115000"/>
                        </a:lnSpc>
                        <a:spcAft>
                          <a:spcPts val="0"/>
                        </a:spcAft>
                      </a:pPr>
                      <a:r>
                        <a:rPr lang="en-US" sz="1500" dirty="0" err="1">
                          <a:solidFill>
                            <a:schemeClr val="tx1"/>
                          </a:solidFill>
                          <a:latin typeface="+mn-lt"/>
                          <a:ea typeface="Times New Roman"/>
                        </a:rPr>
                        <a:t>Kab</a:t>
                      </a:r>
                      <a:r>
                        <a:rPr lang="en-US" sz="1500" dirty="0">
                          <a:solidFill>
                            <a:schemeClr val="tx1"/>
                          </a:solidFill>
                          <a:latin typeface="+mn-lt"/>
                          <a:ea typeface="Times New Roman"/>
                        </a:rPr>
                        <a:t>. Bandung, </a:t>
                      </a:r>
                      <a:endParaRPr lang="en-AU" sz="1500" dirty="0">
                        <a:solidFill>
                          <a:schemeClr val="tx1"/>
                        </a:solidFill>
                        <a:latin typeface="+mn-lt"/>
                        <a:ea typeface="Times New Roman"/>
                      </a:endParaRPr>
                    </a:p>
                    <a:p>
                      <a:pPr marL="180340">
                        <a:lnSpc>
                          <a:spcPct val="115000"/>
                        </a:lnSpc>
                        <a:spcAft>
                          <a:spcPts val="0"/>
                        </a:spcAft>
                      </a:pPr>
                      <a:r>
                        <a:rPr lang="en-US" sz="1500" dirty="0" err="1">
                          <a:solidFill>
                            <a:schemeClr val="tx1"/>
                          </a:solidFill>
                          <a:latin typeface="+mn-lt"/>
                          <a:ea typeface="Times New Roman"/>
                        </a:rPr>
                        <a:t>Kab</a:t>
                      </a:r>
                      <a:r>
                        <a:rPr lang="en-US" sz="1500" dirty="0">
                          <a:solidFill>
                            <a:schemeClr val="tx1"/>
                          </a:solidFill>
                          <a:latin typeface="+mn-lt"/>
                          <a:ea typeface="Times New Roman"/>
                        </a:rPr>
                        <a:t>. Bandung Barat, </a:t>
                      </a:r>
                      <a:endParaRPr lang="en-AU" sz="1500" dirty="0">
                        <a:solidFill>
                          <a:schemeClr val="tx1"/>
                        </a:solidFill>
                        <a:latin typeface="+mn-lt"/>
                        <a:ea typeface="Times New Roman"/>
                      </a:endParaRPr>
                    </a:p>
                    <a:p>
                      <a:pPr marL="180340">
                        <a:lnSpc>
                          <a:spcPct val="115000"/>
                        </a:lnSpc>
                        <a:spcAft>
                          <a:spcPts val="0"/>
                        </a:spcAft>
                      </a:pPr>
                      <a:r>
                        <a:rPr lang="en-US" sz="1500" dirty="0" err="1">
                          <a:solidFill>
                            <a:schemeClr val="tx1"/>
                          </a:solidFill>
                          <a:latin typeface="+mn-lt"/>
                          <a:ea typeface="Times New Roman"/>
                        </a:rPr>
                        <a:t>Kab</a:t>
                      </a:r>
                      <a:r>
                        <a:rPr lang="en-US" sz="1500" dirty="0">
                          <a:solidFill>
                            <a:schemeClr val="tx1"/>
                          </a:solidFill>
                          <a:latin typeface="+mn-lt"/>
                          <a:ea typeface="Times New Roman"/>
                        </a:rPr>
                        <a:t>. </a:t>
                      </a:r>
                      <a:r>
                        <a:rPr lang="en-US" sz="1500" dirty="0" err="1">
                          <a:solidFill>
                            <a:schemeClr val="tx1"/>
                          </a:solidFill>
                          <a:latin typeface="+mn-lt"/>
                          <a:ea typeface="Times New Roman"/>
                        </a:rPr>
                        <a:t>Garut</a:t>
                      </a:r>
                      <a:r>
                        <a:rPr lang="en-US" sz="1500" dirty="0">
                          <a:solidFill>
                            <a:schemeClr val="tx1"/>
                          </a:solidFill>
                          <a:latin typeface="+mn-lt"/>
                          <a:ea typeface="Times New Roman"/>
                        </a:rPr>
                        <a:t>, </a:t>
                      </a:r>
                      <a:endParaRPr lang="en-AU" sz="1500" dirty="0">
                        <a:solidFill>
                          <a:schemeClr val="tx1"/>
                        </a:solidFill>
                        <a:latin typeface="+mn-lt"/>
                        <a:ea typeface="Times New Roman"/>
                      </a:endParaRPr>
                    </a:p>
                    <a:p>
                      <a:pPr marL="180340">
                        <a:lnSpc>
                          <a:spcPct val="115000"/>
                        </a:lnSpc>
                        <a:spcAft>
                          <a:spcPts val="0"/>
                        </a:spcAft>
                      </a:pPr>
                      <a:r>
                        <a:rPr lang="en-US" sz="1500" dirty="0" err="1">
                          <a:solidFill>
                            <a:schemeClr val="tx1"/>
                          </a:solidFill>
                          <a:latin typeface="+mn-lt"/>
                          <a:ea typeface="Times New Roman"/>
                        </a:rPr>
                        <a:t>Kab</a:t>
                      </a:r>
                      <a:r>
                        <a:rPr lang="en-US" sz="1500" dirty="0">
                          <a:solidFill>
                            <a:schemeClr val="tx1"/>
                          </a:solidFill>
                          <a:latin typeface="+mn-lt"/>
                          <a:ea typeface="Times New Roman"/>
                        </a:rPr>
                        <a:t>. </a:t>
                      </a:r>
                      <a:r>
                        <a:rPr lang="en-US" sz="1500" dirty="0" err="1">
                          <a:solidFill>
                            <a:schemeClr val="tx1"/>
                          </a:solidFill>
                          <a:latin typeface="+mn-lt"/>
                          <a:ea typeface="Times New Roman"/>
                        </a:rPr>
                        <a:t>Tasikmalaya</a:t>
                      </a:r>
                      <a:r>
                        <a:rPr lang="en-US" sz="1500" dirty="0">
                          <a:solidFill>
                            <a:schemeClr val="tx1"/>
                          </a:solidFill>
                          <a:latin typeface="+mn-lt"/>
                          <a:ea typeface="Times New Roman"/>
                        </a:rPr>
                        <a:t>, </a:t>
                      </a:r>
                      <a:endParaRPr lang="en-US" sz="1500" dirty="0" smtClean="0">
                        <a:solidFill>
                          <a:schemeClr val="tx1"/>
                        </a:solidFill>
                        <a:latin typeface="+mn-lt"/>
                        <a:ea typeface="Times New Roman"/>
                      </a:endParaRPr>
                    </a:p>
                    <a:p>
                      <a:pPr marL="180340">
                        <a:lnSpc>
                          <a:spcPct val="115000"/>
                        </a:lnSpc>
                        <a:spcAft>
                          <a:spcPts val="0"/>
                        </a:spcAft>
                      </a:pPr>
                      <a:r>
                        <a:rPr lang="en-US" sz="1500" dirty="0" err="1" smtClean="0">
                          <a:solidFill>
                            <a:schemeClr val="tx1"/>
                          </a:solidFill>
                          <a:latin typeface="+mn-lt"/>
                          <a:ea typeface="Times New Roman"/>
                        </a:rPr>
                        <a:t>Kab</a:t>
                      </a:r>
                      <a:r>
                        <a:rPr lang="en-US" sz="1500" dirty="0">
                          <a:solidFill>
                            <a:schemeClr val="tx1"/>
                          </a:solidFill>
                          <a:latin typeface="+mn-lt"/>
                          <a:ea typeface="Times New Roman"/>
                        </a:rPr>
                        <a:t>. </a:t>
                      </a:r>
                      <a:r>
                        <a:rPr lang="en-US" sz="1500" dirty="0" err="1" smtClean="0">
                          <a:solidFill>
                            <a:schemeClr val="tx1"/>
                          </a:solidFill>
                          <a:latin typeface="+mn-lt"/>
                          <a:ea typeface="Times New Roman"/>
                        </a:rPr>
                        <a:t>Pangandaran</a:t>
                      </a:r>
                      <a:r>
                        <a:rPr lang="en-US" sz="1500" dirty="0" smtClean="0">
                          <a:solidFill>
                            <a:schemeClr val="tx1"/>
                          </a:solidFill>
                          <a:latin typeface="+mn-lt"/>
                          <a:ea typeface="Times New Roman"/>
                        </a:rPr>
                        <a:t>)</a:t>
                      </a:r>
                      <a:endParaRPr lang="en-AU" sz="1500" dirty="0">
                        <a:solidFill>
                          <a:schemeClr val="tx1"/>
                        </a:solidFill>
                        <a:latin typeface="+mn-lt"/>
                        <a:ea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n-US" sz="1500" dirty="0" err="1">
                          <a:solidFill>
                            <a:schemeClr val="tx1"/>
                          </a:solidFill>
                          <a:latin typeface="+mn-lt"/>
                          <a:ea typeface="Times New Roman"/>
                        </a:rPr>
                        <a:t>Pengembangan</a:t>
                      </a:r>
                      <a:r>
                        <a:rPr lang="en-US" sz="1500" dirty="0">
                          <a:solidFill>
                            <a:schemeClr val="tx1"/>
                          </a:solidFill>
                          <a:latin typeface="+mn-lt"/>
                          <a:ea typeface="Times New Roman"/>
                        </a:rPr>
                        <a:t> </a:t>
                      </a:r>
                      <a:r>
                        <a:rPr lang="en-US" sz="1500" dirty="0" err="1">
                          <a:solidFill>
                            <a:schemeClr val="tx1"/>
                          </a:solidFill>
                          <a:latin typeface="+mn-lt"/>
                          <a:ea typeface="Times New Roman"/>
                        </a:rPr>
                        <a:t>klaster</a:t>
                      </a:r>
                      <a:r>
                        <a:rPr lang="en-US" sz="1500" dirty="0">
                          <a:solidFill>
                            <a:schemeClr val="tx1"/>
                          </a:solidFill>
                          <a:latin typeface="+mn-lt"/>
                          <a:ea typeface="Times New Roman"/>
                        </a:rPr>
                        <a:t> </a:t>
                      </a:r>
                      <a:r>
                        <a:rPr lang="en-US" sz="1500" dirty="0" err="1">
                          <a:solidFill>
                            <a:schemeClr val="tx1"/>
                          </a:solidFill>
                          <a:latin typeface="+mn-lt"/>
                          <a:ea typeface="Times New Roman"/>
                        </a:rPr>
                        <a:t>unggas</a:t>
                      </a:r>
                      <a:r>
                        <a:rPr lang="en-US" sz="1500" dirty="0">
                          <a:solidFill>
                            <a:schemeClr val="tx1"/>
                          </a:solidFill>
                          <a:latin typeface="+mn-lt"/>
                          <a:ea typeface="Times New Roman"/>
                        </a:rPr>
                        <a:t>, </a:t>
                      </a:r>
                      <a:r>
                        <a:rPr lang="en-US" sz="1500" dirty="0" err="1">
                          <a:solidFill>
                            <a:schemeClr val="tx1"/>
                          </a:solidFill>
                          <a:latin typeface="+mn-lt"/>
                          <a:ea typeface="Times New Roman"/>
                        </a:rPr>
                        <a:t>perikanan</a:t>
                      </a:r>
                      <a:r>
                        <a:rPr lang="en-US" sz="1500" dirty="0">
                          <a:solidFill>
                            <a:schemeClr val="tx1"/>
                          </a:solidFill>
                          <a:latin typeface="+mn-lt"/>
                          <a:ea typeface="Times New Roman"/>
                        </a:rPr>
                        <a:t> </a:t>
                      </a:r>
                      <a:r>
                        <a:rPr lang="en-US" sz="1500" dirty="0" err="1">
                          <a:solidFill>
                            <a:schemeClr val="tx1"/>
                          </a:solidFill>
                          <a:latin typeface="+mn-lt"/>
                          <a:ea typeface="Times New Roman"/>
                        </a:rPr>
                        <a:t>budidaya</a:t>
                      </a:r>
                      <a:r>
                        <a:rPr lang="en-US" sz="1500" dirty="0">
                          <a:solidFill>
                            <a:schemeClr val="tx1"/>
                          </a:solidFill>
                          <a:latin typeface="+mn-lt"/>
                          <a:ea typeface="Times New Roman"/>
                        </a:rPr>
                        <a:t> air </a:t>
                      </a:r>
                      <a:r>
                        <a:rPr lang="en-US" sz="1500" dirty="0" err="1">
                          <a:solidFill>
                            <a:schemeClr val="tx1"/>
                          </a:solidFill>
                          <a:latin typeface="+mn-lt"/>
                          <a:ea typeface="Times New Roman"/>
                        </a:rPr>
                        <a:t>tawar</a:t>
                      </a:r>
                      <a:r>
                        <a:rPr lang="en-US" sz="1500" dirty="0">
                          <a:solidFill>
                            <a:schemeClr val="tx1"/>
                          </a:solidFill>
                          <a:latin typeface="+mn-lt"/>
                          <a:ea typeface="Times New Roman"/>
                        </a:rPr>
                        <a:t> </a:t>
                      </a:r>
                      <a:r>
                        <a:rPr lang="en-US" sz="1500" dirty="0" err="1">
                          <a:solidFill>
                            <a:schemeClr val="tx1"/>
                          </a:solidFill>
                          <a:latin typeface="+mn-lt"/>
                          <a:ea typeface="Times New Roman"/>
                        </a:rPr>
                        <a:t>dan</a:t>
                      </a:r>
                      <a:r>
                        <a:rPr lang="en-US" sz="1500" dirty="0">
                          <a:solidFill>
                            <a:schemeClr val="tx1"/>
                          </a:solidFill>
                          <a:latin typeface="+mn-lt"/>
                          <a:ea typeface="Times New Roman"/>
                        </a:rPr>
                        <a:t> </a:t>
                      </a:r>
                      <a:r>
                        <a:rPr lang="en-US" sz="1500" dirty="0" err="1">
                          <a:solidFill>
                            <a:schemeClr val="tx1"/>
                          </a:solidFill>
                          <a:latin typeface="+mn-lt"/>
                          <a:ea typeface="Times New Roman"/>
                        </a:rPr>
                        <a:t>tangkap</a:t>
                      </a:r>
                      <a:r>
                        <a:rPr lang="en-US" sz="1500" dirty="0">
                          <a:solidFill>
                            <a:schemeClr val="tx1"/>
                          </a:solidFill>
                          <a:latin typeface="+mn-lt"/>
                          <a:ea typeface="Times New Roman"/>
                        </a:rPr>
                        <a:t>, </a:t>
                      </a:r>
                      <a:r>
                        <a:rPr lang="en-US" sz="1500" dirty="0" err="1">
                          <a:solidFill>
                            <a:schemeClr val="tx1"/>
                          </a:solidFill>
                          <a:latin typeface="+mn-lt"/>
                          <a:ea typeface="Times New Roman"/>
                        </a:rPr>
                        <a:t>sapi</a:t>
                      </a:r>
                      <a:r>
                        <a:rPr lang="en-US" sz="1500" dirty="0">
                          <a:solidFill>
                            <a:schemeClr val="tx1"/>
                          </a:solidFill>
                          <a:latin typeface="+mn-lt"/>
                          <a:ea typeface="Times New Roman"/>
                        </a:rPr>
                        <a:t> </a:t>
                      </a:r>
                      <a:r>
                        <a:rPr lang="en-US" sz="1500" dirty="0" err="1">
                          <a:solidFill>
                            <a:schemeClr val="tx1"/>
                          </a:solidFill>
                          <a:latin typeface="+mn-lt"/>
                          <a:ea typeface="Times New Roman"/>
                        </a:rPr>
                        <a:t>perah</a:t>
                      </a:r>
                      <a:r>
                        <a:rPr lang="en-US" sz="1500" dirty="0">
                          <a:solidFill>
                            <a:schemeClr val="tx1"/>
                          </a:solidFill>
                          <a:latin typeface="+mn-lt"/>
                          <a:ea typeface="Times New Roman"/>
                        </a:rPr>
                        <a:t>, </a:t>
                      </a:r>
                      <a:r>
                        <a:rPr lang="en-US" sz="1500" dirty="0" err="1">
                          <a:solidFill>
                            <a:schemeClr val="tx1"/>
                          </a:solidFill>
                          <a:latin typeface="+mn-lt"/>
                          <a:ea typeface="Times New Roman"/>
                        </a:rPr>
                        <a:t>sapi</a:t>
                      </a:r>
                      <a:r>
                        <a:rPr lang="en-US" sz="1500" dirty="0">
                          <a:solidFill>
                            <a:schemeClr val="tx1"/>
                          </a:solidFill>
                          <a:latin typeface="+mn-lt"/>
                          <a:ea typeface="Times New Roman"/>
                        </a:rPr>
                        <a:t> </a:t>
                      </a:r>
                      <a:r>
                        <a:rPr lang="en-US" sz="1500" dirty="0" err="1">
                          <a:solidFill>
                            <a:schemeClr val="tx1"/>
                          </a:solidFill>
                          <a:latin typeface="+mn-lt"/>
                          <a:ea typeface="Times New Roman"/>
                        </a:rPr>
                        <a:t>potong</a:t>
                      </a:r>
                      <a:r>
                        <a:rPr lang="en-US" sz="1500" dirty="0">
                          <a:solidFill>
                            <a:schemeClr val="tx1"/>
                          </a:solidFill>
                          <a:latin typeface="+mn-lt"/>
                          <a:ea typeface="Times New Roman"/>
                        </a:rPr>
                        <a:t>, </a:t>
                      </a:r>
                      <a:r>
                        <a:rPr lang="en-US" sz="1500" dirty="0" err="1">
                          <a:solidFill>
                            <a:schemeClr val="tx1"/>
                          </a:solidFill>
                          <a:latin typeface="+mn-lt"/>
                          <a:ea typeface="Times New Roman"/>
                        </a:rPr>
                        <a:t>domba</a:t>
                      </a:r>
                      <a:r>
                        <a:rPr lang="en-US" sz="1500" dirty="0">
                          <a:solidFill>
                            <a:schemeClr val="tx1"/>
                          </a:solidFill>
                          <a:latin typeface="+mn-lt"/>
                          <a:ea typeface="Times New Roman"/>
                        </a:rPr>
                        <a:t> </a:t>
                      </a:r>
                      <a:r>
                        <a:rPr lang="en-US" sz="1500" dirty="0" err="1">
                          <a:solidFill>
                            <a:schemeClr val="tx1"/>
                          </a:solidFill>
                          <a:latin typeface="+mn-lt"/>
                          <a:ea typeface="Times New Roman"/>
                        </a:rPr>
                        <a:t>garut</a:t>
                      </a:r>
                      <a:r>
                        <a:rPr lang="en-US" sz="1500" dirty="0">
                          <a:solidFill>
                            <a:schemeClr val="tx1"/>
                          </a:solidFill>
                          <a:latin typeface="+mn-lt"/>
                          <a:ea typeface="Times New Roman"/>
                        </a:rPr>
                        <a:t>, </a:t>
                      </a:r>
                      <a:r>
                        <a:rPr lang="en-US" sz="1500" dirty="0" err="1">
                          <a:solidFill>
                            <a:schemeClr val="tx1"/>
                          </a:solidFill>
                          <a:latin typeface="+mn-lt"/>
                          <a:ea typeface="Times New Roman"/>
                        </a:rPr>
                        <a:t>kambing</a:t>
                      </a:r>
                      <a:r>
                        <a:rPr lang="en-US" sz="1500" dirty="0">
                          <a:solidFill>
                            <a:schemeClr val="tx1"/>
                          </a:solidFill>
                          <a:latin typeface="+mn-lt"/>
                          <a:ea typeface="Times New Roman"/>
                        </a:rPr>
                        <a:t> </a:t>
                      </a:r>
                      <a:r>
                        <a:rPr lang="en-US" sz="1500" dirty="0" err="1">
                          <a:solidFill>
                            <a:schemeClr val="tx1"/>
                          </a:solidFill>
                          <a:latin typeface="+mn-lt"/>
                          <a:ea typeface="Times New Roman"/>
                        </a:rPr>
                        <a:t>dan</a:t>
                      </a:r>
                      <a:r>
                        <a:rPr lang="en-US" sz="1500" dirty="0">
                          <a:solidFill>
                            <a:schemeClr val="tx1"/>
                          </a:solidFill>
                          <a:latin typeface="+mn-lt"/>
                          <a:ea typeface="Times New Roman"/>
                        </a:rPr>
                        <a:t> </a:t>
                      </a:r>
                      <a:r>
                        <a:rPr lang="en-US" sz="1500" dirty="0" err="1">
                          <a:solidFill>
                            <a:schemeClr val="tx1"/>
                          </a:solidFill>
                          <a:latin typeface="+mn-lt"/>
                          <a:ea typeface="Times New Roman"/>
                        </a:rPr>
                        <a:t>jejaringnya</a:t>
                      </a:r>
                      <a:r>
                        <a:rPr lang="en-US" sz="1500" dirty="0">
                          <a:solidFill>
                            <a:schemeClr val="tx1"/>
                          </a:solidFill>
                          <a:latin typeface="+mn-lt"/>
                          <a:ea typeface="Times New Roman"/>
                        </a:rPr>
                        <a:t> </a:t>
                      </a:r>
                      <a:r>
                        <a:rPr lang="en-US" sz="1500" dirty="0" err="1">
                          <a:solidFill>
                            <a:schemeClr val="tx1"/>
                          </a:solidFill>
                          <a:latin typeface="+mn-lt"/>
                          <a:ea typeface="Times New Roman"/>
                        </a:rPr>
                        <a:t>serta</a:t>
                      </a:r>
                      <a:r>
                        <a:rPr lang="en-US" sz="1500" dirty="0">
                          <a:solidFill>
                            <a:schemeClr val="tx1"/>
                          </a:solidFill>
                          <a:latin typeface="+mn-lt"/>
                          <a:ea typeface="Times New Roman"/>
                        </a:rPr>
                        <a:t> </a:t>
                      </a:r>
                      <a:r>
                        <a:rPr lang="en-US" sz="1500" dirty="0" err="1">
                          <a:solidFill>
                            <a:schemeClr val="tx1"/>
                          </a:solidFill>
                          <a:latin typeface="+mn-lt"/>
                          <a:ea typeface="Times New Roman"/>
                        </a:rPr>
                        <a:t>pengembangan</a:t>
                      </a:r>
                      <a:r>
                        <a:rPr lang="en-US" sz="1500" dirty="0">
                          <a:solidFill>
                            <a:schemeClr val="tx1"/>
                          </a:solidFill>
                          <a:latin typeface="+mn-lt"/>
                          <a:ea typeface="Times New Roman"/>
                        </a:rPr>
                        <a:t> </a:t>
                      </a:r>
                      <a:r>
                        <a:rPr lang="en-US" sz="1500" dirty="0" err="1">
                          <a:solidFill>
                            <a:schemeClr val="tx1"/>
                          </a:solidFill>
                          <a:latin typeface="+mn-lt"/>
                          <a:ea typeface="Times New Roman"/>
                        </a:rPr>
                        <a:t>sentra</a:t>
                      </a:r>
                      <a:r>
                        <a:rPr lang="en-US" sz="1500" dirty="0">
                          <a:solidFill>
                            <a:schemeClr val="tx1"/>
                          </a:solidFill>
                          <a:latin typeface="+mn-lt"/>
                          <a:ea typeface="Times New Roman"/>
                        </a:rPr>
                        <a:t> </a:t>
                      </a:r>
                      <a:r>
                        <a:rPr lang="en-US" sz="1500" dirty="0" err="1">
                          <a:solidFill>
                            <a:schemeClr val="tx1"/>
                          </a:solidFill>
                          <a:latin typeface="+mn-lt"/>
                          <a:ea typeface="Times New Roman"/>
                        </a:rPr>
                        <a:t>produk</a:t>
                      </a:r>
                      <a:r>
                        <a:rPr lang="en-US" sz="1500" dirty="0">
                          <a:solidFill>
                            <a:schemeClr val="tx1"/>
                          </a:solidFill>
                          <a:latin typeface="+mn-lt"/>
                          <a:ea typeface="Times New Roman"/>
                        </a:rPr>
                        <a:t> </a:t>
                      </a:r>
                      <a:r>
                        <a:rPr lang="en-US" sz="1500" dirty="0" err="1">
                          <a:solidFill>
                            <a:schemeClr val="tx1"/>
                          </a:solidFill>
                          <a:latin typeface="+mn-lt"/>
                          <a:ea typeface="Times New Roman"/>
                        </a:rPr>
                        <a:t>pakan</a:t>
                      </a:r>
                      <a:r>
                        <a:rPr lang="en-US" sz="1500" dirty="0">
                          <a:solidFill>
                            <a:schemeClr val="tx1"/>
                          </a:solidFill>
                          <a:latin typeface="+mn-lt"/>
                          <a:ea typeface="Times New Roman"/>
                        </a:rPr>
                        <a:t> </a:t>
                      </a:r>
                      <a:r>
                        <a:rPr lang="en-US" sz="1500" dirty="0" err="1">
                          <a:solidFill>
                            <a:schemeClr val="tx1"/>
                          </a:solidFill>
                          <a:latin typeface="+mn-lt"/>
                          <a:ea typeface="Times New Roman"/>
                        </a:rPr>
                        <a:t>ternak</a:t>
                      </a:r>
                      <a:endParaRPr lang="en-AU" sz="15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500" dirty="0" err="1">
                          <a:solidFill>
                            <a:schemeClr val="tx1"/>
                          </a:solidFill>
                          <a:latin typeface="+mn-lt"/>
                          <a:ea typeface="Times New Roman"/>
                        </a:rPr>
                        <a:t>Pengembangan</a:t>
                      </a:r>
                      <a:r>
                        <a:rPr lang="en-US" sz="1500" dirty="0">
                          <a:solidFill>
                            <a:schemeClr val="tx1"/>
                          </a:solidFill>
                          <a:latin typeface="+mn-lt"/>
                          <a:ea typeface="Times New Roman"/>
                        </a:rPr>
                        <a:t> </a:t>
                      </a:r>
                      <a:r>
                        <a:rPr lang="en-US" sz="1500" dirty="0" err="1">
                          <a:solidFill>
                            <a:schemeClr val="tx1"/>
                          </a:solidFill>
                          <a:latin typeface="+mn-lt"/>
                          <a:ea typeface="Times New Roman"/>
                        </a:rPr>
                        <a:t>produksi</a:t>
                      </a:r>
                      <a:r>
                        <a:rPr lang="en-US" sz="1500" dirty="0">
                          <a:solidFill>
                            <a:schemeClr val="tx1"/>
                          </a:solidFill>
                          <a:latin typeface="+mn-lt"/>
                          <a:ea typeface="Times New Roman"/>
                        </a:rPr>
                        <a:t> </a:t>
                      </a:r>
                      <a:r>
                        <a:rPr lang="en-US" sz="1500" dirty="0" err="1">
                          <a:solidFill>
                            <a:schemeClr val="tx1"/>
                          </a:solidFill>
                          <a:latin typeface="+mn-lt"/>
                          <a:ea typeface="Times New Roman"/>
                        </a:rPr>
                        <a:t>tanaman</a:t>
                      </a:r>
                      <a:r>
                        <a:rPr lang="en-US" sz="1500" dirty="0">
                          <a:solidFill>
                            <a:schemeClr val="tx1"/>
                          </a:solidFill>
                          <a:latin typeface="+mn-lt"/>
                          <a:ea typeface="Times New Roman"/>
                        </a:rPr>
                        <a:t>  </a:t>
                      </a:r>
                      <a:r>
                        <a:rPr lang="en-US" sz="1500" dirty="0" err="1">
                          <a:solidFill>
                            <a:schemeClr val="tx1"/>
                          </a:solidFill>
                          <a:latin typeface="+mn-lt"/>
                          <a:ea typeface="Times New Roman"/>
                        </a:rPr>
                        <a:t>industri</a:t>
                      </a:r>
                      <a:r>
                        <a:rPr lang="en-US" sz="1500" dirty="0">
                          <a:solidFill>
                            <a:schemeClr val="tx1"/>
                          </a:solidFill>
                          <a:latin typeface="+mn-lt"/>
                          <a:ea typeface="Times New Roman"/>
                        </a:rPr>
                        <a:t> (kopi, </a:t>
                      </a:r>
                      <a:r>
                        <a:rPr lang="en-US" sz="1500" dirty="0" err="1">
                          <a:solidFill>
                            <a:schemeClr val="tx1"/>
                          </a:solidFill>
                          <a:latin typeface="+mn-lt"/>
                          <a:ea typeface="Times New Roman"/>
                        </a:rPr>
                        <a:t>teh</a:t>
                      </a:r>
                      <a:r>
                        <a:rPr lang="en-US" sz="1500" dirty="0">
                          <a:solidFill>
                            <a:schemeClr val="tx1"/>
                          </a:solidFill>
                          <a:latin typeface="+mn-lt"/>
                          <a:ea typeface="Times New Roman"/>
                        </a:rPr>
                        <a:t>, </a:t>
                      </a:r>
                      <a:r>
                        <a:rPr lang="en-US" sz="1500" dirty="0" err="1">
                          <a:solidFill>
                            <a:schemeClr val="tx1"/>
                          </a:solidFill>
                          <a:latin typeface="+mn-lt"/>
                          <a:ea typeface="Times New Roman"/>
                        </a:rPr>
                        <a:t>kakao</a:t>
                      </a:r>
                      <a:r>
                        <a:rPr lang="en-US" sz="1500" dirty="0">
                          <a:solidFill>
                            <a:schemeClr val="tx1"/>
                          </a:solidFill>
                          <a:latin typeface="+mn-lt"/>
                          <a:ea typeface="Times New Roman"/>
                        </a:rPr>
                        <a:t>, </a:t>
                      </a:r>
                      <a:r>
                        <a:rPr lang="en-US" sz="1500" dirty="0" err="1">
                          <a:solidFill>
                            <a:schemeClr val="tx1"/>
                          </a:solidFill>
                          <a:latin typeface="+mn-lt"/>
                          <a:ea typeface="Times New Roman"/>
                        </a:rPr>
                        <a:t>karet</a:t>
                      </a:r>
                      <a:r>
                        <a:rPr lang="en-US" sz="1500" dirty="0">
                          <a:solidFill>
                            <a:schemeClr val="tx1"/>
                          </a:solidFill>
                          <a:latin typeface="+mn-lt"/>
                          <a:ea typeface="Times New Roman"/>
                        </a:rPr>
                        <a:t>, </a:t>
                      </a:r>
                      <a:r>
                        <a:rPr lang="en-US" sz="1500" dirty="0" err="1">
                          <a:solidFill>
                            <a:schemeClr val="tx1"/>
                          </a:solidFill>
                          <a:latin typeface="+mn-lt"/>
                          <a:ea typeface="Times New Roman"/>
                        </a:rPr>
                        <a:t>atsiri</a:t>
                      </a:r>
                      <a:r>
                        <a:rPr lang="en-US" sz="1500" dirty="0">
                          <a:solidFill>
                            <a:schemeClr val="tx1"/>
                          </a:solidFill>
                          <a:latin typeface="+mn-lt"/>
                          <a:ea typeface="Times New Roman"/>
                        </a:rPr>
                        <a:t>)  </a:t>
                      </a:r>
                      <a:r>
                        <a:rPr lang="en-US" sz="1500" dirty="0" err="1">
                          <a:solidFill>
                            <a:schemeClr val="tx1"/>
                          </a:solidFill>
                          <a:latin typeface="+mn-lt"/>
                          <a:ea typeface="Times New Roman"/>
                        </a:rPr>
                        <a:t>dan</a:t>
                      </a:r>
                      <a:r>
                        <a:rPr lang="en-US" sz="1500" dirty="0">
                          <a:solidFill>
                            <a:schemeClr val="tx1"/>
                          </a:solidFill>
                          <a:latin typeface="+mn-lt"/>
                          <a:ea typeface="Times New Roman"/>
                        </a:rPr>
                        <a:t> </a:t>
                      </a:r>
                      <a:r>
                        <a:rPr lang="en-US" sz="1500" dirty="0" err="1">
                          <a:solidFill>
                            <a:schemeClr val="tx1"/>
                          </a:solidFill>
                          <a:latin typeface="+mn-lt"/>
                          <a:ea typeface="Times New Roman"/>
                        </a:rPr>
                        <a:t>hortikultura</a:t>
                      </a:r>
                      <a:r>
                        <a:rPr lang="en-US" sz="1500" dirty="0">
                          <a:solidFill>
                            <a:schemeClr val="tx1"/>
                          </a:solidFill>
                          <a:latin typeface="+mn-lt"/>
                          <a:ea typeface="Times New Roman"/>
                        </a:rPr>
                        <a:t> yang </a:t>
                      </a:r>
                      <a:r>
                        <a:rPr lang="en-US" sz="1500" dirty="0" err="1">
                          <a:solidFill>
                            <a:schemeClr val="tx1"/>
                          </a:solidFill>
                          <a:latin typeface="+mn-lt"/>
                          <a:ea typeface="Times New Roman"/>
                        </a:rPr>
                        <a:t>berorientasi</a:t>
                      </a:r>
                      <a:r>
                        <a:rPr lang="en-US" sz="1500" dirty="0">
                          <a:solidFill>
                            <a:schemeClr val="tx1"/>
                          </a:solidFill>
                          <a:latin typeface="+mn-lt"/>
                          <a:ea typeface="Times New Roman"/>
                        </a:rPr>
                        <a:t> </a:t>
                      </a:r>
                      <a:r>
                        <a:rPr lang="en-US" sz="1500" dirty="0" err="1">
                          <a:solidFill>
                            <a:schemeClr val="tx1"/>
                          </a:solidFill>
                          <a:latin typeface="+mn-lt"/>
                          <a:ea typeface="Times New Roman"/>
                        </a:rPr>
                        <a:t>ekspor</a:t>
                      </a:r>
                      <a:endParaRPr lang="en-AU" sz="1500" dirty="0">
                        <a:solidFill>
                          <a:schemeClr val="tx1"/>
                        </a:solidFill>
                        <a:latin typeface="+mn-lt"/>
                        <a:ea typeface="Times New Roman"/>
                      </a:endParaRPr>
                    </a:p>
                    <a:p>
                      <a:pPr marL="342900" lvl="0" indent="-342900">
                        <a:lnSpc>
                          <a:spcPct val="115000"/>
                        </a:lnSpc>
                        <a:spcAft>
                          <a:spcPts val="600"/>
                        </a:spcAft>
                        <a:buFont typeface="+mj-lt"/>
                        <a:buAutoNum type="arabicPeriod"/>
                      </a:pPr>
                      <a:r>
                        <a:rPr lang="en-US" sz="1500" dirty="0" err="1">
                          <a:solidFill>
                            <a:schemeClr val="tx1"/>
                          </a:solidFill>
                          <a:latin typeface="+mn-lt"/>
                          <a:ea typeface="Times New Roman"/>
                        </a:rPr>
                        <a:t>Pengembangan</a:t>
                      </a:r>
                      <a:r>
                        <a:rPr lang="en-US" sz="1500" dirty="0">
                          <a:solidFill>
                            <a:schemeClr val="tx1"/>
                          </a:solidFill>
                          <a:latin typeface="+mn-lt"/>
                          <a:ea typeface="Times New Roman"/>
                        </a:rPr>
                        <a:t> </a:t>
                      </a:r>
                      <a:r>
                        <a:rPr lang="en-US" sz="1500" dirty="0" err="1">
                          <a:solidFill>
                            <a:schemeClr val="tx1"/>
                          </a:solidFill>
                          <a:latin typeface="+mn-lt"/>
                          <a:ea typeface="Times New Roman"/>
                        </a:rPr>
                        <a:t>jasa</a:t>
                      </a:r>
                      <a:r>
                        <a:rPr lang="en-US" sz="1500" dirty="0">
                          <a:solidFill>
                            <a:schemeClr val="tx1"/>
                          </a:solidFill>
                          <a:latin typeface="+mn-lt"/>
                          <a:ea typeface="Times New Roman"/>
                        </a:rPr>
                        <a:t> </a:t>
                      </a:r>
                      <a:r>
                        <a:rPr lang="en-US" sz="1500" dirty="0" err="1">
                          <a:solidFill>
                            <a:schemeClr val="tx1"/>
                          </a:solidFill>
                          <a:latin typeface="+mn-lt"/>
                          <a:ea typeface="Times New Roman"/>
                        </a:rPr>
                        <a:t>perdagangan</a:t>
                      </a:r>
                      <a:r>
                        <a:rPr lang="en-US" sz="1500" dirty="0">
                          <a:solidFill>
                            <a:schemeClr val="tx1"/>
                          </a:solidFill>
                          <a:latin typeface="+mn-lt"/>
                          <a:ea typeface="Times New Roman"/>
                        </a:rPr>
                        <a:t>, </a:t>
                      </a:r>
                      <a:r>
                        <a:rPr lang="en-US" sz="1500" dirty="0" err="1">
                          <a:solidFill>
                            <a:schemeClr val="tx1"/>
                          </a:solidFill>
                          <a:latin typeface="+mn-lt"/>
                          <a:ea typeface="Times New Roman"/>
                        </a:rPr>
                        <a:t>industri</a:t>
                      </a:r>
                      <a:r>
                        <a:rPr lang="en-US" sz="1500" dirty="0">
                          <a:solidFill>
                            <a:schemeClr val="tx1"/>
                          </a:solidFill>
                          <a:latin typeface="+mn-lt"/>
                          <a:ea typeface="Times New Roman"/>
                        </a:rPr>
                        <a:t> </a:t>
                      </a:r>
                      <a:r>
                        <a:rPr lang="en-US" sz="1500" dirty="0" err="1">
                          <a:solidFill>
                            <a:schemeClr val="tx1"/>
                          </a:solidFill>
                          <a:latin typeface="+mn-lt"/>
                          <a:ea typeface="Times New Roman"/>
                        </a:rPr>
                        <a:t>kreatif</a:t>
                      </a:r>
                      <a:r>
                        <a:rPr lang="en-US" sz="1500" dirty="0">
                          <a:solidFill>
                            <a:schemeClr val="tx1"/>
                          </a:solidFill>
                          <a:latin typeface="+mn-lt"/>
                          <a:ea typeface="Times New Roman"/>
                        </a:rPr>
                        <a:t> </a:t>
                      </a:r>
                      <a:r>
                        <a:rPr lang="en-US" sz="1500" dirty="0" err="1">
                          <a:solidFill>
                            <a:schemeClr val="tx1"/>
                          </a:solidFill>
                          <a:latin typeface="+mn-lt"/>
                          <a:ea typeface="Times New Roman"/>
                        </a:rPr>
                        <a:t>dan</a:t>
                      </a:r>
                      <a:r>
                        <a:rPr lang="en-US" sz="1500" dirty="0">
                          <a:solidFill>
                            <a:schemeClr val="tx1"/>
                          </a:solidFill>
                          <a:latin typeface="+mn-lt"/>
                          <a:ea typeface="Times New Roman"/>
                        </a:rPr>
                        <a:t> </a:t>
                      </a:r>
                      <a:r>
                        <a:rPr lang="en-US" sz="1500" dirty="0" err="1">
                          <a:solidFill>
                            <a:schemeClr val="tx1"/>
                          </a:solidFill>
                          <a:latin typeface="+mn-lt"/>
                          <a:ea typeface="Times New Roman"/>
                        </a:rPr>
                        <a:t>pariwisata</a:t>
                      </a:r>
                      <a:endParaRPr lang="en-AU" sz="1500" dirty="0">
                        <a:solidFill>
                          <a:schemeClr val="tx1"/>
                        </a:solidFill>
                        <a:latin typeface="+mn-lt"/>
                        <a:ea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n-US" sz="1500" dirty="0">
                          <a:solidFill>
                            <a:schemeClr val="tx1"/>
                          </a:solidFill>
                          <a:latin typeface="+mn-lt"/>
                          <a:ea typeface="Times New Roman"/>
                        </a:rPr>
                        <a:t>Model </a:t>
                      </a:r>
                      <a:r>
                        <a:rPr lang="en-US" sz="1500" dirty="0" err="1">
                          <a:solidFill>
                            <a:schemeClr val="tx1"/>
                          </a:solidFill>
                          <a:latin typeface="+mn-lt"/>
                          <a:ea typeface="Times New Roman"/>
                        </a:rPr>
                        <a:t>pengembangan</a:t>
                      </a:r>
                      <a:r>
                        <a:rPr lang="en-US" sz="1500" dirty="0">
                          <a:solidFill>
                            <a:schemeClr val="tx1"/>
                          </a:solidFill>
                          <a:latin typeface="+mn-lt"/>
                          <a:ea typeface="Times New Roman"/>
                        </a:rPr>
                        <a:t> </a:t>
                      </a:r>
                      <a:r>
                        <a:rPr lang="en-US" sz="1500" dirty="0" err="1">
                          <a:solidFill>
                            <a:schemeClr val="tx1"/>
                          </a:solidFill>
                          <a:latin typeface="+mn-lt"/>
                          <a:ea typeface="Times New Roman"/>
                        </a:rPr>
                        <a:t>sentra</a:t>
                      </a:r>
                      <a:r>
                        <a:rPr lang="en-US" sz="1500" dirty="0">
                          <a:solidFill>
                            <a:schemeClr val="tx1"/>
                          </a:solidFill>
                          <a:latin typeface="+mn-lt"/>
                          <a:ea typeface="Times New Roman"/>
                        </a:rPr>
                        <a:t> </a:t>
                      </a:r>
                      <a:r>
                        <a:rPr lang="en-US" sz="1500" dirty="0" err="1">
                          <a:solidFill>
                            <a:schemeClr val="tx1"/>
                          </a:solidFill>
                          <a:latin typeface="+mn-lt"/>
                          <a:ea typeface="Times New Roman"/>
                        </a:rPr>
                        <a:t>produk</a:t>
                      </a:r>
                      <a:r>
                        <a:rPr lang="en-US" sz="1500" dirty="0">
                          <a:solidFill>
                            <a:schemeClr val="tx1"/>
                          </a:solidFill>
                          <a:latin typeface="+mn-lt"/>
                          <a:ea typeface="Times New Roman"/>
                        </a:rPr>
                        <a:t> </a:t>
                      </a:r>
                      <a:r>
                        <a:rPr lang="en-US" sz="1500" dirty="0" err="1">
                          <a:solidFill>
                            <a:schemeClr val="tx1"/>
                          </a:solidFill>
                          <a:latin typeface="+mn-lt"/>
                          <a:ea typeface="Times New Roman"/>
                        </a:rPr>
                        <a:t>pakan</a:t>
                      </a:r>
                      <a:r>
                        <a:rPr lang="en-US" sz="1500" dirty="0">
                          <a:solidFill>
                            <a:schemeClr val="tx1"/>
                          </a:solidFill>
                          <a:latin typeface="+mn-lt"/>
                          <a:ea typeface="Times New Roman"/>
                        </a:rPr>
                        <a:t> </a:t>
                      </a:r>
                      <a:r>
                        <a:rPr lang="en-US" sz="1500" dirty="0" err="1">
                          <a:solidFill>
                            <a:schemeClr val="tx1"/>
                          </a:solidFill>
                          <a:latin typeface="+mn-lt"/>
                          <a:ea typeface="Times New Roman"/>
                        </a:rPr>
                        <a:t>ternak</a:t>
                      </a:r>
                      <a:r>
                        <a:rPr lang="en-US" sz="1500" dirty="0">
                          <a:solidFill>
                            <a:schemeClr val="tx1"/>
                          </a:solidFill>
                          <a:latin typeface="+mn-lt"/>
                          <a:ea typeface="Times New Roman"/>
                        </a:rPr>
                        <a:t> </a:t>
                      </a:r>
                      <a:r>
                        <a:rPr lang="en-US" sz="1500" dirty="0" err="1">
                          <a:solidFill>
                            <a:schemeClr val="tx1"/>
                          </a:solidFill>
                          <a:latin typeface="+mn-lt"/>
                          <a:ea typeface="Times New Roman"/>
                        </a:rPr>
                        <a:t>unggas</a:t>
                      </a:r>
                      <a:endParaRPr lang="en-AU" sz="15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500" dirty="0" err="1">
                          <a:solidFill>
                            <a:schemeClr val="tx1"/>
                          </a:solidFill>
                          <a:latin typeface="+mn-lt"/>
                          <a:ea typeface="Times New Roman"/>
                        </a:rPr>
                        <a:t>Kajian</a:t>
                      </a:r>
                      <a:r>
                        <a:rPr lang="en-US" sz="1500" dirty="0">
                          <a:solidFill>
                            <a:schemeClr val="tx1"/>
                          </a:solidFill>
                          <a:latin typeface="+mn-lt"/>
                          <a:ea typeface="Times New Roman"/>
                        </a:rPr>
                        <a:t> </a:t>
                      </a:r>
                      <a:r>
                        <a:rPr lang="en-US" sz="1500" dirty="0" err="1">
                          <a:solidFill>
                            <a:schemeClr val="tx1"/>
                          </a:solidFill>
                          <a:latin typeface="+mn-lt"/>
                          <a:ea typeface="Times New Roman"/>
                        </a:rPr>
                        <a:t>peran</a:t>
                      </a:r>
                      <a:r>
                        <a:rPr lang="en-US" sz="1500" dirty="0">
                          <a:solidFill>
                            <a:schemeClr val="tx1"/>
                          </a:solidFill>
                          <a:latin typeface="+mn-lt"/>
                          <a:ea typeface="Times New Roman"/>
                        </a:rPr>
                        <a:t> </a:t>
                      </a:r>
                      <a:r>
                        <a:rPr lang="en-US" sz="1500" dirty="0" err="1">
                          <a:solidFill>
                            <a:schemeClr val="tx1"/>
                          </a:solidFill>
                          <a:latin typeface="+mn-lt"/>
                          <a:ea typeface="Times New Roman"/>
                        </a:rPr>
                        <a:t>gapoktan</a:t>
                      </a:r>
                      <a:r>
                        <a:rPr lang="en-US" sz="1500" dirty="0">
                          <a:solidFill>
                            <a:schemeClr val="tx1"/>
                          </a:solidFill>
                          <a:latin typeface="+mn-lt"/>
                          <a:ea typeface="Times New Roman"/>
                        </a:rPr>
                        <a:t> </a:t>
                      </a:r>
                      <a:r>
                        <a:rPr lang="en-US" sz="1500" dirty="0" err="1">
                          <a:solidFill>
                            <a:schemeClr val="tx1"/>
                          </a:solidFill>
                          <a:latin typeface="+mn-lt"/>
                          <a:ea typeface="Times New Roman"/>
                        </a:rPr>
                        <a:t>mendorong</a:t>
                      </a:r>
                      <a:r>
                        <a:rPr lang="en-US" sz="1500" dirty="0">
                          <a:solidFill>
                            <a:schemeClr val="tx1"/>
                          </a:solidFill>
                          <a:latin typeface="+mn-lt"/>
                          <a:ea typeface="Times New Roman"/>
                        </a:rPr>
                        <a:t> </a:t>
                      </a:r>
                      <a:r>
                        <a:rPr lang="en-US" sz="1500" dirty="0" err="1">
                          <a:solidFill>
                            <a:schemeClr val="tx1"/>
                          </a:solidFill>
                          <a:latin typeface="+mn-lt"/>
                          <a:ea typeface="Times New Roman"/>
                        </a:rPr>
                        <a:t>ekspor</a:t>
                      </a:r>
                      <a:endParaRPr lang="en-AU" sz="15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500" dirty="0" err="1">
                          <a:solidFill>
                            <a:schemeClr val="tx1"/>
                          </a:solidFill>
                          <a:latin typeface="+mn-lt"/>
                          <a:ea typeface="Times New Roman"/>
                        </a:rPr>
                        <a:t>Penguatan</a:t>
                      </a:r>
                      <a:r>
                        <a:rPr lang="en-US" sz="1500" dirty="0">
                          <a:solidFill>
                            <a:schemeClr val="tx1"/>
                          </a:solidFill>
                          <a:latin typeface="+mn-lt"/>
                          <a:ea typeface="Times New Roman"/>
                        </a:rPr>
                        <a:t> </a:t>
                      </a:r>
                      <a:r>
                        <a:rPr lang="en-US" sz="1500" dirty="0" err="1">
                          <a:solidFill>
                            <a:schemeClr val="tx1"/>
                          </a:solidFill>
                          <a:latin typeface="+mn-lt"/>
                          <a:ea typeface="Times New Roman"/>
                        </a:rPr>
                        <a:t>kualitas</a:t>
                      </a:r>
                      <a:r>
                        <a:rPr lang="en-US" sz="1500" dirty="0">
                          <a:solidFill>
                            <a:schemeClr val="tx1"/>
                          </a:solidFill>
                          <a:latin typeface="+mn-lt"/>
                          <a:ea typeface="Times New Roman"/>
                        </a:rPr>
                        <a:t> </a:t>
                      </a:r>
                      <a:r>
                        <a:rPr lang="en-US" sz="1500" i="1" dirty="0">
                          <a:solidFill>
                            <a:schemeClr val="tx1"/>
                          </a:solidFill>
                          <a:latin typeface="+mn-lt"/>
                          <a:ea typeface="Times New Roman"/>
                        </a:rPr>
                        <a:t>tea powder </a:t>
                      </a:r>
                      <a:r>
                        <a:rPr lang="en-US" sz="1500" dirty="0" err="1">
                          <a:solidFill>
                            <a:schemeClr val="tx1"/>
                          </a:solidFill>
                          <a:latin typeface="+mn-lt"/>
                          <a:ea typeface="Times New Roman"/>
                        </a:rPr>
                        <a:t>teh</a:t>
                      </a:r>
                      <a:r>
                        <a:rPr lang="en-US" sz="1500" dirty="0">
                          <a:solidFill>
                            <a:schemeClr val="tx1"/>
                          </a:solidFill>
                          <a:latin typeface="+mn-lt"/>
                          <a:ea typeface="Times New Roman"/>
                        </a:rPr>
                        <a:t> </a:t>
                      </a:r>
                      <a:r>
                        <a:rPr lang="en-US" sz="1500" dirty="0" err="1">
                          <a:solidFill>
                            <a:schemeClr val="tx1"/>
                          </a:solidFill>
                          <a:latin typeface="+mn-lt"/>
                          <a:ea typeface="Times New Roman"/>
                        </a:rPr>
                        <a:t>rakyat</a:t>
                      </a:r>
                      <a:r>
                        <a:rPr lang="en-US" sz="1500" dirty="0">
                          <a:solidFill>
                            <a:schemeClr val="tx1"/>
                          </a:solidFill>
                          <a:latin typeface="+mn-lt"/>
                          <a:ea typeface="Times New Roman"/>
                        </a:rPr>
                        <a:t> </a:t>
                      </a:r>
                      <a:r>
                        <a:rPr lang="en-US" sz="1500" dirty="0" err="1">
                          <a:solidFill>
                            <a:schemeClr val="tx1"/>
                          </a:solidFill>
                          <a:latin typeface="+mn-lt"/>
                          <a:ea typeface="Times New Roman"/>
                        </a:rPr>
                        <a:t>untuk</a:t>
                      </a:r>
                      <a:r>
                        <a:rPr lang="en-US" sz="1500" dirty="0">
                          <a:solidFill>
                            <a:schemeClr val="tx1"/>
                          </a:solidFill>
                          <a:latin typeface="+mn-lt"/>
                          <a:ea typeface="Times New Roman"/>
                        </a:rPr>
                        <a:t> </a:t>
                      </a:r>
                      <a:r>
                        <a:rPr lang="en-US" sz="1500" dirty="0" err="1">
                          <a:solidFill>
                            <a:schemeClr val="tx1"/>
                          </a:solidFill>
                          <a:latin typeface="+mn-lt"/>
                          <a:ea typeface="Times New Roman"/>
                        </a:rPr>
                        <a:t>kuliner</a:t>
                      </a:r>
                      <a:r>
                        <a:rPr lang="en-US" sz="1500" dirty="0">
                          <a:solidFill>
                            <a:schemeClr val="tx1"/>
                          </a:solidFill>
                          <a:latin typeface="+mn-lt"/>
                          <a:ea typeface="Times New Roman"/>
                        </a:rPr>
                        <a:t> </a:t>
                      </a:r>
                      <a:r>
                        <a:rPr lang="en-US" sz="1500" dirty="0" err="1">
                          <a:solidFill>
                            <a:schemeClr val="tx1"/>
                          </a:solidFill>
                          <a:latin typeface="+mn-lt"/>
                          <a:ea typeface="Times New Roman"/>
                        </a:rPr>
                        <a:t>dan</a:t>
                      </a:r>
                      <a:r>
                        <a:rPr lang="en-US" sz="1500" dirty="0">
                          <a:solidFill>
                            <a:schemeClr val="tx1"/>
                          </a:solidFill>
                          <a:latin typeface="+mn-lt"/>
                          <a:ea typeface="Times New Roman"/>
                        </a:rPr>
                        <a:t> </a:t>
                      </a:r>
                      <a:r>
                        <a:rPr lang="en-US" sz="1500" dirty="0" err="1">
                          <a:solidFill>
                            <a:schemeClr val="tx1"/>
                          </a:solidFill>
                          <a:latin typeface="+mn-lt"/>
                          <a:ea typeface="Times New Roman"/>
                        </a:rPr>
                        <a:t>biofarmaka</a:t>
                      </a:r>
                      <a:endParaRPr lang="en-AU" sz="15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500" dirty="0" err="1">
                          <a:solidFill>
                            <a:schemeClr val="tx1"/>
                          </a:solidFill>
                          <a:latin typeface="+mn-lt"/>
                          <a:ea typeface="Times New Roman"/>
                        </a:rPr>
                        <a:t>Diversifikasi</a:t>
                      </a:r>
                      <a:r>
                        <a:rPr lang="en-US" sz="1500" dirty="0">
                          <a:solidFill>
                            <a:schemeClr val="tx1"/>
                          </a:solidFill>
                          <a:latin typeface="+mn-lt"/>
                          <a:ea typeface="Times New Roman"/>
                        </a:rPr>
                        <a:t> </a:t>
                      </a:r>
                      <a:r>
                        <a:rPr lang="en-US" sz="1500" dirty="0" err="1">
                          <a:solidFill>
                            <a:schemeClr val="tx1"/>
                          </a:solidFill>
                          <a:latin typeface="+mn-lt"/>
                          <a:ea typeface="Times New Roman"/>
                        </a:rPr>
                        <a:t>aneka</a:t>
                      </a:r>
                      <a:r>
                        <a:rPr lang="en-US" sz="1500" dirty="0">
                          <a:solidFill>
                            <a:schemeClr val="tx1"/>
                          </a:solidFill>
                          <a:latin typeface="+mn-lt"/>
                          <a:ea typeface="Times New Roman"/>
                        </a:rPr>
                        <a:t> </a:t>
                      </a:r>
                      <a:r>
                        <a:rPr lang="en-US" sz="1500" dirty="0" err="1">
                          <a:solidFill>
                            <a:schemeClr val="tx1"/>
                          </a:solidFill>
                          <a:latin typeface="+mn-lt"/>
                          <a:ea typeface="Times New Roman"/>
                        </a:rPr>
                        <a:t>jajanan</a:t>
                      </a:r>
                      <a:r>
                        <a:rPr lang="en-US" sz="1500" dirty="0">
                          <a:solidFill>
                            <a:schemeClr val="tx1"/>
                          </a:solidFill>
                          <a:latin typeface="+mn-lt"/>
                          <a:ea typeface="Times New Roman"/>
                        </a:rPr>
                        <a:t> </a:t>
                      </a:r>
                      <a:r>
                        <a:rPr lang="en-US" sz="1500" dirty="0" err="1">
                          <a:solidFill>
                            <a:schemeClr val="tx1"/>
                          </a:solidFill>
                          <a:latin typeface="+mn-lt"/>
                          <a:ea typeface="Times New Roman"/>
                        </a:rPr>
                        <a:t>dan</a:t>
                      </a:r>
                      <a:r>
                        <a:rPr lang="en-US" sz="1500" dirty="0">
                          <a:solidFill>
                            <a:schemeClr val="tx1"/>
                          </a:solidFill>
                          <a:latin typeface="+mn-lt"/>
                          <a:ea typeface="Times New Roman"/>
                        </a:rPr>
                        <a:t> </a:t>
                      </a:r>
                      <a:r>
                        <a:rPr lang="en-US" sz="1500" dirty="0" err="1">
                          <a:solidFill>
                            <a:schemeClr val="tx1"/>
                          </a:solidFill>
                          <a:latin typeface="+mn-lt"/>
                          <a:ea typeface="Times New Roman"/>
                        </a:rPr>
                        <a:t>oleh-oleh</a:t>
                      </a:r>
                      <a:r>
                        <a:rPr lang="en-US" sz="1500" dirty="0">
                          <a:solidFill>
                            <a:schemeClr val="tx1"/>
                          </a:solidFill>
                          <a:latin typeface="+mn-lt"/>
                          <a:ea typeface="Times New Roman"/>
                        </a:rPr>
                        <a:t> </a:t>
                      </a:r>
                      <a:r>
                        <a:rPr lang="en-US" sz="1500" dirty="0" err="1">
                          <a:solidFill>
                            <a:schemeClr val="tx1"/>
                          </a:solidFill>
                          <a:latin typeface="+mn-lt"/>
                          <a:ea typeface="Times New Roman"/>
                        </a:rPr>
                        <a:t>khas</a:t>
                      </a:r>
                      <a:r>
                        <a:rPr lang="en-US" sz="1500" dirty="0">
                          <a:solidFill>
                            <a:schemeClr val="tx1"/>
                          </a:solidFill>
                          <a:latin typeface="+mn-lt"/>
                          <a:ea typeface="Times New Roman"/>
                        </a:rPr>
                        <a:t> </a:t>
                      </a:r>
                      <a:r>
                        <a:rPr lang="en-US" sz="1500" dirty="0" err="1">
                          <a:solidFill>
                            <a:schemeClr val="tx1"/>
                          </a:solidFill>
                          <a:latin typeface="+mn-lt"/>
                          <a:ea typeface="Times New Roman"/>
                        </a:rPr>
                        <a:t>Jawa</a:t>
                      </a:r>
                      <a:r>
                        <a:rPr lang="en-US" sz="1500" dirty="0">
                          <a:solidFill>
                            <a:schemeClr val="tx1"/>
                          </a:solidFill>
                          <a:latin typeface="+mn-lt"/>
                          <a:ea typeface="Times New Roman"/>
                        </a:rPr>
                        <a:t> Barat yang </a:t>
                      </a:r>
                      <a:r>
                        <a:rPr lang="en-US" sz="1500" dirty="0" err="1">
                          <a:solidFill>
                            <a:schemeClr val="tx1"/>
                          </a:solidFill>
                          <a:latin typeface="+mn-lt"/>
                          <a:ea typeface="Times New Roman"/>
                        </a:rPr>
                        <a:t>mengandung</a:t>
                      </a:r>
                      <a:r>
                        <a:rPr lang="en-US" sz="1500" dirty="0">
                          <a:solidFill>
                            <a:schemeClr val="tx1"/>
                          </a:solidFill>
                          <a:latin typeface="+mn-lt"/>
                          <a:ea typeface="Times New Roman"/>
                        </a:rPr>
                        <a:t> </a:t>
                      </a:r>
                      <a:r>
                        <a:rPr lang="en-US" sz="1500" dirty="0" err="1">
                          <a:solidFill>
                            <a:schemeClr val="tx1"/>
                          </a:solidFill>
                          <a:latin typeface="+mn-lt"/>
                          <a:ea typeface="Times New Roman"/>
                        </a:rPr>
                        <a:t>teh</a:t>
                      </a:r>
                      <a:endParaRPr lang="en-AU" sz="15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500" dirty="0">
                          <a:solidFill>
                            <a:schemeClr val="tx1"/>
                          </a:solidFill>
                          <a:latin typeface="+mn-lt"/>
                          <a:ea typeface="Times New Roman"/>
                        </a:rPr>
                        <a:t>Model </a:t>
                      </a:r>
                      <a:r>
                        <a:rPr lang="en-US" sz="1500" dirty="0" err="1">
                          <a:solidFill>
                            <a:schemeClr val="tx1"/>
                          </a:solidFill>
                          <a:latin typeface="+mn-lt"/>
                          <a:ea typeface="Times New Roman"/>
                        </a:rPr>
                        <a:t>pemberdayaan</a:t>
                      </a:r>
                      <a:r>
                        <a:rPr lang="en-US" sz="1500" dirty="0">
                          <a:solidFill>
                            <a:schemeClr val="tx1"/>
                          </a:solidFill>
                          <a:latin typeface="+mn-lt"/>
                          <a:ea typeface="Times New Roman"/>
                        </a:rPr>
                        <a:t> </a:t>
                      </a:r>
                      <a:r>
                        <a:rPr lang="en-US" sz="1500" dirty="0" err="1">
                          <a:solidFill>
                            <a:schemeClr val="tx1"/>
                          </a:solidFill>
                          <a:latin typeface="+mn-lt"/>
                          <a:ea typeface="Times New Roman"/>
                        </a:rPr>
                        <a:t>masyarakat</a:t>
                      </a:r>
                      <a:r>
                        <a:rPr lang="en-US" sz="1500" dirty="0">
                          <a:solidFill>
                            <a:schemeClr val="tx1"/>
                          </a:solidFill>
                          <a:latin typeface="+mn-lt"/>
                          <a:ea typeface="Times New Roman"/>
                        </a:rPr>
                        <a:t> </a:t>
                      </a:r>
                      <a:r>
                        <a:rPr lang="en-US" sz="1500" dirty="0" err="1">
                          <a:solidFill>
                            <a:schemeClr val="tx1"/>
                          </a:solidFill>
                          <a:latin typeface="+mn-lt"/>
                          <a:ea typeface="Times New Roman"/>
                        </a:rPr>
                        <a:t>lokal</a:t>
                      </a:r>
                      <a:r>
                        <a:rPr lang="en-US" sz="1500" dirty="0">
                          <a:solidFill>
                            <a:schemeClr val="tx1"/>
                          </a:solidFill>
                          <a:latin typeface="+mn-lt"/>
                          <a:ea typeface="Times New Roman"/>
                        </a:rPr>
                        <a:t> </a:t>
                      </a:r>
                      <a:r>
                        <a:rPr lang="en-US" sz="1500" dirty="0" err="1">
                          <a:solidFill>
                            <a:schemeClr val="tx1"/>
                          </a:solidFill>
                          <a:latin typeface="+mn-lt"/>
                          <a:ea typeface="Times New Roman"/>
                        </a:rPr>
                        <a:t>dalam</a:t>
                      </a:r>
                      <a:r>
                        <a:rPr lang="en-US" sz="1500" dirty="0">
                          <a:solidFill>
                            <a:schemeClr val="tx1"/>
                          </a:solidFill>
                          <a:latin typeface="+mn-lt"/>
                          <a:ea typeface="Times New Roman"/>
                        </a:rPr>
                        <a:t> </a:t>
                      </a:r>
                      <a:r>
                        <a:rPr lang="en-US" sz="1500" dirty="0" err="1">
                          <a:solidFill>
                            <a:schemeClr val="tx1"/>
                          </a:solidFill>
                          <a:latin typeface="+mn-lt"/>
                          <a:ea typeface="Times New Roman"/>
                        </a:rPr>
                        <a:t>industri</a:t>
                      </a:r>
                      <a:r>
                        <a:rPr lang="en-US" sz="1500" dirty="0">
                          <a:solidFill>
                            <a:schemeClr val="tx1"/>
                          </a:solidFill>
                          <a:latin typeface="+mn-lt"/>
                          <a:ea typeface="Times New Roman"/>
                        </a:rPr>
                        <a:t> </a:t>
                      </a:r>
                      <a:r>
                        <a:rPr lang="en-US" sz="1500" dirty="0" err="1">
                          <a:solidFill>
                            <a:schemeClr val="tx1"/>
                          </a:solidFill>
                          <a:latin typeface="+mn-lt"/>
                          <a:ea typeface="Times New Roman"/>
                        </a:rPr>
                        <a:t>pariwisata</a:t>
                      </a:r>
                      <a:endParaRPr lang="en-AU" sz="1500" dirty="0">
                        <a:solidFill>
                          <a:schemeClr val="tx1"/>
                        </a:solidFill>
                        <a:latin typeface="+mn-lt"/>
                        <a:ea typeface="Times New Roman"/>
                      </a:endParaRPr>
                    </a:p>
                    <a:p>
                      <a:pPr marL="342900" lvl="0" indent="-342900">
                        <a:lnSpc>
                          <a:spcPct val="115000"/>
                        </a:lnSpc>
                        <a:spcAft>
                          <a:spcPts val="0"/>
                        </a:spcAft>
                        <a:buFont typeface="+mj-lt"/>
                        <a:buAutoNum type="arabicPeriod"/>
                      </a:pPr>
                      <a:r>
                        <a:rPr lang="en-US" sz="1500" dirty="0" err="1">
                          <a:solidFill>
                            <a:schemeClr val="tx1"/>
                          </a:solidFill>
                          <a:latin typeface="+mn-lt"/>
                          <a:ea typeface="Times New Roman"/>
                        </a:rPr>
                        <a:t>Pengemabangan</a:t>
                      </a:r>
                      <a:r>
                        <a:rPr lang="en-US" sz="1500" dirty="0">
                          <a:solidFill>
                            <a:schemeClr val="tx1"/>
                          </a:solidFill>
                          <a:latin typeface="+mn-lt"/>
                          <a:ea typeface="Times New Roman"/>
                        </a:rPr>
                        <a:t> </a:t>
                      </a:r>
                      <a:r>
                        <a:rPr lang="en-US" sz="1500" dirty="0" err="1">
                          <a:solidFill>
                            <a:schemeClr val="tx1"/>
                          </a:solidFill>
                          <a:latin typeface="+mn-lt"/>
                          <a:ea typeface="Times New Roman"/>
                        </a:rPr>
                        <a:t>sistem</a:t>
                      </a:r>
                      <a:r>
                        <a:rPr lang="en-US" sz="1500" dirty="0">
                          <a:solidFill>
                            <a:schemeClr val="tx1"/>
                          </a:solidFill>
                          <a:latin typeface="+mn-lt"/>
                          <a:ea typeface="Times New Roman"/>
                        </a:rPr>
                        <a:t> </a:t>
                      </a:r>
                      <a:r>
                        <a:rPr lang="en-US" sz="1500" dirty="0" err="1">
                          <a:solidFill>
                            <a:schemeClr val="tx1"/>
                          </a:solidFill>
                          <a:latin typeface="+mn-lt"/>
                          <a:ea typeface="Times New Roman"/>
                        </a:rPr>
                        <a:t>aerophonik</a:t>
                      </a:r>
                      <a:r>
                        <a:rPr lang="en-US" sz="1500" dirty="0">
                          <a:solidFill>
                            <a:schemeClr val="tx1"/>
                          </a:solidFill>
                          <a:latin typeface="+mn-lt"/>
                          <a:ea typeface="Times New Roman"/>
                        </a:rPr>
                        <a:t> </a:t>
                      </a:r>
                      <a:r>
                        <a:rPr lang="en-US" sz="1500" dirty="0" err="1">
                          <a:solidFill>
                            <a:schemeClr val="tx1"/>
                          </a:solidFill>
                          <a:latin typeface="+mn-lt"/>
                          <a:ea typeface="Times New Roman"/>
                        </a:rPr>
                        <a:t>untuk</a:t>
                      </a:r>
                      <a:r>
                        <a:rPr lang="en-US" sz="1500" dirty="0">
                          <a:solidFill>
                            <a:schemeClr val="tx1"/>
                          </a:solidFill>
                          <a:latin typeface="+mn-lt"/>
                          <a:ea typeface="Times New Roman"/>
                        </a:rPr>
                        <a:t> </a:t>
                      </a:r>
                      <a:r>
                        <a:rPr lang="en-US" sz="1500" dirty="0" err="1">
                          <a:solidFill>
                            <a:schemeClr val="tx1"/>
                          </a:solidFill>
                          <a:latin typeface="+mn-lt"/>
                          <a:ea typeface="Times New Roman"/>
                        </a:rPr>
                        <a:t>industri</a:t>
                      </a:r>
                      <a:r>
                        <a:rPr lang="en-US" sz="1500" dirty="0">
                          <a:solidFill>
                            <a:schemeClr val="tx1"/>
                          </a:solidFill>
                          <a:latin typeface="+mn-lt"/>
                          <a:ea typeface="Times New Roman"/>
                        </a:rPr>
                        <a:t> </a:t>
                      </a:r>
                      <a:r>
                        <a:rPr lang="en-US" sz="1500" dirty="0" err="1">
                          <a:solidFill>
                            <a:schemeClr val="tx1"/>
                          </a:solidFill>
                          <a:latin typeface="+mn-lt"/>
                          <a:ea typeface="Times New Roman"/>
                        </a:rPr>
                        <a:t>benih</a:t>
                      </a:r>
                      <a:r>
                        <a:rPr lang="en-US" sz="1500" dirty="0">
                          <a:solidFill>
                            <a:schemeClr val="tx1"/>
                          </a:solidFill>
                          <a:latin typeface="+mn-lt"/>
                          <a:ea typeface="Times New Roman"/>
                        </a:rPr>
                        <a:t> </a:t>
                      </a:r>
                      <a:r>
                        <a:rPr lang="en-US" sz="1500" dirty="0" err="1">
                          <a:solidFill>
                            <a:schemeClr val="tx1"/>
                          </a:solidFill>
                          <a:latin typeface="+mn-lt"/>
                          <a:ea typeface="Times New Roman"/>
                        </a:rPr>
                        <a:t>holtikultara</a:t>
                      </a:r>
                      <a:endParaRPr lang="en-AU" sz="1500" dirty="0">
                        <a:solidFill>
                          <a:schemeClr val="tx1"/>
                        </a:solidFill>
                        <a:latin typeface="+mn-lt"/>
                        <a:ea typeface="Times New Roman"/>
                      </a:endParaRPr>
                    </a:p>
                    <a:p>
                      <a:pPr marL="201295">
                        <a:lnSpc>
                          <a:spcPct val="115000"/>
                        </a:lnSpc>
                        <a:spcAft>
                          <a:spcPts val="0"/>
                        </a:spcAft>
                      </a:pPr>
                      <a:r>
                        <a:rPr lang="en-US" sz="1500" dirty="0">
                          <a:solidFill>
                            <a:schemeClr val="tx1"/>
                          </a:solidFill>
                          <a:latin typeface="+mn-lt"/>
                          <a:ea typeface="Times New Roman"/>
                        </a:rPr>
                        <a:t> </a:t>
                      </a:r>
                      <a:endParaRPr lang="en-AU" sz="1500" dirty="0">
                        <a:solidFill>
                          <a:schemeClr val="tx1"/>
                        </a:solidFill>
                        <a:latin typeface="+mn-lt"/>
                        <a:ea typeface="Times New Roman"/>
                      </a:endParaRPr>
                    </a:p>
                  </a:txBody>
                  <a:tcPr marL="68580" marR="68580" marT="0" marB="0"/>
                </a:tc>
              </a:tr>
            </a:tbl>
          </a:graphicData>
        </a:graphic>
      </p:graphicFrame>
      <p:sp>
        <p:nvSpPr>
          <p:cNvPr id="3" name="Title 1"/>
          <p:cNvSpPr>
            <a:spLocks noGrp="1"/>
          </p:cNvSpPr>
          <p:nvPr>
            <p:ph type="title"/>
          </p:nvPr>
        </p:nvSpPr>
        <p:spPr>
          <a:xfrm>
            <a:off x="428596" y="142852"/>
            <a:ext cx="7620000" cy="857256"/>
          </a:xfrm>
        </p:spPr>
        <p:txBody>
          <a:bodyPr/>
          <a:lstStyle/>
          <a:p>
            <a:pPr algn="ctr" eaLnBrk="1" fontAlgn="auto" hangingPunct="1">
              <a:spcAft>
                <a:spcPts val="0"/>
              </a:spcAft>
              <a:defRPr/>
            </a:pPr>
            <a:r>
              <a:rPr lang="en-US" sz="2400" b="1" dirty="0" smtClean="0"/>
              <a:t>PRIORITAS TEMATIK KEWILAYAHAN</a:t>
            </a:r>
            <a:br>
              <a:rPr lang="en-US" sz="2400" b="1" dirty="0" smtClean="0"/>
            </a:br>
            <a:r>
              <a:rPr lang="en-US" sz="2000" b="1" dirty="0" smtClean="0"/>
              <a:t>                                                                                                                                               </a:t>
            </a:r>
            <a:r>
              <a:rPr lang="en-US" sz="2000" b="1" dirty="0" err="1" smtClean="0"/>
              <a:t>Lanjutan</a:t>
            </a:r>
            <a:r>
              <a:rPr lang="en-US" sz="2000" b="1" dirty="0" smtClean="0"/>
              <a:t> …..</a:t>
            </a:r>
            <a:endParaRPr lang="id-ID" sz="2400" dirty="0"/>
          </a:p>
        </p:txBody>
      </p:sp>
    </p:spTree>
    <p:extLst>
      <p:ext uri="{BB962C8B-B14F-4D97-AF65-F5344CB8AC3E}">
        <p14:creationId xmlns:p14="http://schemas.microsoft.com/office/powerpoint/2010/main" val="178213039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TAPD's PC\Pictures\100px-West_Java_coa.png"/>
          <p:cNvPicPr>
            <a:picLocks noChangeAspect="1" noChangeArrowheads="1"/>
          </p:cNvPicPr>
          <p:nvPr/>
        </p:nvPicPr>
        <p:blipFill>
          <a:blip r:embed="rId2" cstate="print"/>
          <a:srcRect/>
          <a:stretch>
            <a:fillRect/>
          </a:stretch>
        </p:blipFill>
        <p:spPr bwMode="auto">
          <a:xfrm>
            <a:off x="236449" y="5551669"/>
            <a:ext cx="762000" cy="735013"/>
          </a:xfrm>
          <a:prstGeom prst="rect">
            <a:avLst/>
          </a:prstGeom>
          <a:noFill/>
          <a:ln w="9525">
            <a:noFill/>
            <a:miter lim="800000"/>
            <a:headEnd/>
            <a:tailEnd/>
          </a:ln>
        </p:spPr>
      </p:pic>
      <p:sp>
        <p:nvSpPr>
          <p:cNvPr id="16388" name="TextBox 6"/>
          <p:cNvSpPr txBox="1">
            <a:spLocks noChangeArrowheads="1"/>
          </p:cNvSpPr>
          <p:nvPr/>
        </p:nvSpPr>
        <p:spPr bwMode="auto">
          <a:xfrm>
            <a:off x="2199722" y="855543"/>
            <a:ext cx="6934200" cy="646331"/>
          </a:xfrm>
          <a:prstGeom prst="rect">
            <a:avLst/>
          </a:prstGeom>
          <a:noFill/>
          <a:ln w="9525">
            <a:noFill/>
            <a:miter lim="800000"/>
            <a:headEnd/>
            <a:tailEnd/>
          </a:ln>
        </p:spPr>
        <p:txBody>
          <a:bodyPr wrap="square">
            <a:spAutoFit/>
          </a:bodyPr>
          <a:lstStyle/>
          <a:p>
            <a:pPr algn="ctr"/>
            <a:r>
              <a:rPr lang="en-US" sz="3600" b="1" dirty="0" smtClean="0">
                <a:latin typeface="Century Gothic" pitchFamily="34" charset="0"/>
              </a:rPr>
              <a:t>www.bp3iptek.jabarprov.go.id</a:t>
            </a:r>
            <a:endParaRPr lang="en-US" sz="3600" b="1" dirty="0">
              <a:latin typeface="Century Gothic" pitchFamily="34" charset="0"/>
            </a:endParaRPr>
          </a:p>
        </p:txBody>
      </p:sp>
      <p:sp>
        <p:nvSpPr>
          <p:cNvPr id="16389" name="TextBox 12"/>
          <p:cNvSpPr txBox="1">
            <a:spLocks noChangeArrowheads="1"/>
          </p:cNvSpPr>
          <p:nvPr/>
        </p:nvSpPr>
        <p:spPr bwMode="auto">
          <a:xfrm>
            <a:off x="2667000" y="4876800"/>
            <a:ext cx="5181600" cy="1477328"/>
          </a:xfrm>
          <a:prstGeom prst="rect">
            <a:avLst/>
          </a:prstGeom>
          <a:noFill/>
          <a:ln w="9525">
            <a:noFill/>
            <a:miter lim="800000"/>
            <a:headEnd/>
            <a:tailEnd/>
          </a:ln>
        </p:spPr>
        <p:txBody>
          <a:bodyPr>
            <a:spAutoFit/>
          </a:bodyPr>
          <a:lstStyle/>
          <a:p>
            <a:r>
              <a:rPr lang="en-US" b="1" dirty="0">
                <a:latin typeface="Century Gothic" pitchFamily="34" charset="0"/>
              </a:rPr>
              <a:t>Jl. </a:t>
            </a:r>
            <a:r>
              <a:rPr lang="en-US" b="1" dirty="0" err="1">
                <a:latin typeface="Century Gothic" pitchFamily="34" charset="0"/>
              </a:rPr>
              <a:t>Citarum</a:t>
            </a:r>
            <a:r>
              <a:rPr lang="en-US" b="1" dirty="0">
                <a:latin typeface="Century Gothic" pitchFamily="34" charset="0"/>
              </a:rPr>
              <a:t>  No. 8 Bandung – Indonesia</a:t>
            </a:r>
          </a:p>
          <a:p>
            <a:r>
              <a:rPr lang="en-US" b="1" dirty="0" err="1">
                <a:latin typeface="Century Gothic" pitchFamily="34" charset="0"/>
              </a:rPr>
              <a:t>Telp</a:t>
            </a:r>
            <a:r>
              <a:rPr lang="en-US" b="1" dirty="0">
                <a:latin typeface="Century Gothic" pitchFamily="34" charset="0"/>
              </a:rPr>
              <a:t>:	+62-22-7272919 / +62-22-87244652</a:t>
            </a:r>
          </a:p>
          <a:p>
            <a:r>
              <a:rPr lang="en-US" b="1" dirty="0">
                <a:latin typeface="Century Gothic" pitchFamily="34" charset="0"/>
              </a:rPr>
              <a:t>Fax:	+62-22-7272919</a:t>
            </a:r>
          </a:p>
          <a:p>
            <a:r>
              <a:rPr lang="en-US" b="1" dirty="0">
                <a:latin typeface="Century Gothic" pitchFamily="34" charset="0"/>
              </a:rPr>
              <a:t>Email:	</a:t>
            </a:r>
            <a:r>
              <a:rPr lang="en-US" b="1" dirty="0" smtClean="0">
                <a:latin typeface="Century Gothic" pitchFamily="34" charset="0"/>
                <a:hlinkClick r:id="rId3"/>
              </a:rPr>
              <a:t>bp3iptek.jabar@gmail.com</a:t>
            </a:r>
            <a:endParaRPr lang="id-ID" b="1" dirty="0" smtClean="0">
              <a:latin typeface="Century Gothic" pitchFamily="34" charset="0"/>
            </a:endParaRPr>
          </a:p>
          <a:p>
            <a:r>
              <a:rPr lang="id-ID" b="1" dirty="0" smtClean="0">
                <a:latin typeface="Century Gothic" pitchFamily="34" charset="0"/>
              </a:rPr>
              <a:t>Twitter:	@bp3iptekjabar</a:t>
            </a:r>
            <a:endParaRPr lang="en-US" b="1" dirty="0">
              <a:latin typeface="Century Gothic" pitchFamily="34" charset="0"/>
            </a:endParaRPr>
          </a:p>
        </p:txBody>
      </p:sp>
      <p:sp>
        <p:nvSpPr>
          <p:cNvPr id="16391" name="TextBox 8"/>
          <p:cNvSpPr txBox="1">
            <a:spLocks noChangeArrowheads="1"/>
          </p:cNvSpPr>
          <p:nvPr/>
        </p:nvSpPr>
        <p:spPr bwMode="auto">
          <a:xfrm>
            <a:off x="4581525" y="6380163"/>
            <a:ext cx="4557713" cy="477837"/>
          </a:xfrm>
          <a:prstGeom prst="rect">
            <a:avLst/>
          </a:prstGeom>
          <a:noFill/>
          <a:ln w="9525">
            <a:noFill/>
            <a:miter lim="800000"/>
            <a:headEnd/>
            <a:tailEnd/>
          </a:ln>
        </p:spPr>
        <p:txBody>
          <a:bodyPr wrap="none">
            <a:spAutoFit/>
          </a:bodyPr>
          <a:lstStyle/>
          <a:p>
            <a:r>
              <a:rPr lang="en-US" sz="2500" i="1" dirty="0">
                <a:solidFill>
                  <a:srgbClr val="FF0000"/>
                </a:solidFill>
                <a:latin typeface="Brush Script MT" pitchFamily="66" charset="0"/>
              </a:rPr>
              <a:t>creative research for west java development</a:t>
            </a:r>
          </a:p>
        </p:txBody>
      </p:sp>
      <p:pic>
        <p:nvPicPr>
          <p:cNvPr id="1026" name="Picture 2" descr="D:\WORK\BP3 Iptek Jabar\IMG-20150228-WA00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9356" y="175260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cstate="print">
            <a:extLst/>
          </a:blip>
          <a:srcRect l="12869" t="8932" r="13898" b="10785"/>
          <a:stretch/>
        </p:blipFill>
        <p:spPr bwMode="auto">
          <a:xfrm rot="20325866">
            <a:off x="280337" y="245075"/>
            <a:ext cx="1703294" cy="1867269"/>
          </a:xfrm>
          <a:prstGeom prst="rect">
            <a:avLst/>
          </a:prstGeom>
          <a:ln>
            <a:noFill/>
          </a:ln>
          <a:effectLst>
            <a:outerShdw dist="35921" dir="2700000" algn="ctr" rotWithShape="0">
              <a:schemeClr val="bg2"/>
            </a:outerShdw>
            <a:reflection blurRad="6350" stA="50000" endA="300" endPos="90000" dir="5400000" sy="-100000" algn="bl" rotWithShape="0"/>
          </a:effectLst>
          <a:scene3d>
            <a:camera prst="obliqueTopLeft"/>
            <a:lightRig rig="threePt" dir="t"/>
          </a:scene3d>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13972</TotalTime>
  <Words>12616</Words>
  <Application>Microsoft Macintosh PowerPoint</Application>
  <PresentationFormat>On-screen Show (4:3)</PresentationFormat>
  <Paragraphs>3206</Paragraphs>
  <Slides>99</Slides>
  <Notes>17</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Office Theme</vt:lpstr>
      <vt:lpstr>PowerPoint Presentation</vt:lpstr>
      <vt:lpstr>Jabar dalam lingkungan Global, Regional, dan Nasional</vt:lpstr>
      <vt:lpstr>Dinamika Lingkungan Regional -Nasional</vt:lpstr>
      <vt:lpstr>Masyarakat Ekonomi ASEAN 2015</vt:lpstr>
      <vt:lpstr>Masyarakat Ekonomi ASEAN 2015 Antisipasi</vt:lpstr>
      <vt:lpstr>Ekspansi China:</vt:lpstr>
      <vt:lpstr>PowerPoint Presentation</vt:lpstr>
      <vt:lpstr>VISI &amp; MISI  PEMBANGUNAN 2015-2019 </vt:lpstr>
      <vt:lpstr>PowerPoint Presentation</vt:lpstr>
      <vt:lpstr>PowerPoint Presentation</vt:lpstr>
      <vt:lpstr>TRISAKTI DAN NAWACITA</vt:lpstr>
      <vt:lpstr>Bonus Demografi</vt:lpstr>
      <vt:lpstr>Middle Income Trap</vt:lpstr>
      <vt:lpstr>Middle Income Trap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KONSEP TWIN METROPOLITAN  BODEBEK KARPUR – DKI JAKARTA</vt:lpstr>
      <vt:lpstr>PowerPoint Presentation</vt:lpstr>
      <vt:lpstr>METROPOLITAN CIREBON RAYA</vt:lpstr>
      <vt:lpstr>PowerPoint Presentation</vt:lpstr>
      <vt:lpstr>PowerPoint Presentation</vt:lpstr>
      <vt:lpstr>PowerPoint Presentation</vt:lpstr>
      <vt:lpstr>PowerPoint Presentation</vt:lpstr>
      <vt:lpstr>PowerPoint Presentation</vt:lpstr>
      <vt:lpstr>PowerPoint Presentation</vt:lpstr>
      <vt:lpstr>Target dan Realisasi Capaian Indikator Kinerja Misi RPJMD 2013-2018</vt:lpstr>
      <vt:lpstr>Target dan Realisasi Capaian Indikator Kinerja Misi RPJMD 2013-2018</vt:lpstr>
      <vt:lpstr>Target dan Realisasi Capaian Indikator Kinerja Misi RPJMD 2013-2018</vt:lpstr>
      <vt:lpstr>Target dan Realisasi Capaian Indikator Kinerja Misi RPJMD 2013-2018</vt:lpstr>
      <vt:lpstr>Target dan Realisasi Capaian Indikator Kinerja Misi RPJMD 2013-2018</vt:lpstr>
      <vt:lpstr>Target dan Realisasi Capaian Indikator Kinerja Misi RPJMD 2013-2018</vt:lpstr>
      <vt:lpstr>Target dan Realisasi Capaian Indikator Kinerja Misi RPJMD 2013-2018</vt:lpstr>
      <vt:lpstr>Target dan Realisasi Capaian Indikator Kinerja Misi RPJMD 2013-2018</vt:lpstr>
      <vt:lpstr>Target dan Realisasi Capaian Indikator Kinerja Misi RPJMD 2013-2018</vt:lpstr>
      <vt:lpstr>Target dan Realisasi Capaian Indikator Kinerja Misi RPJMD 2013-2018</vt:lpstr>
      <vt:lpstr>Target dan Realisasi Capaian Indikator Kinerja Misi RPJMD 2013-2018</vt:lpstr>
      <vt:lpstr>PowerPoint Presentation</vt:lpstr>
      <vt:lpstr>PowerPoint Presentation</vt:lpstr>
      <vt:lpstr>PowerPoint Presentation</vt:lpstr>
      <vt:lpstr>Janji Gubernur 2013-2018</vt:lpstr>
      <vt:lpstr>BP3Iptek</vt:lpstr>
      <vt:lpstr>Fungsi BP3Iptek</vt:lpstr>
      <vt:lpstr>Tingkat Kesiapan Teknologi (TKT) -Technology Readiness Level</vt:lpstr>
      <vt:lpstr>Peran BP3Iptek dalam menaikkan TRL dan estafet di wilayah “kritis”</vt:lpstr>
      <vt:lpstr>PowerPoint Presentation</vt:lpstr>
      <vt:lpstr>Peran BP3Iptek dalam Sistem Inovasi Daerah</vt:lpstr>
      <vt:lpstr>Posisi BP3Iptek dan Lembaga Litbang lainnya</vt:lpstr>
      <vt:lpstr>PowerPoint Presentation</vt:lpstr>
      <vt:lpstr>PowerPoint Presentation</vt:lpstr>
      <vt:lpstr>PowerPoint Presentation</vt:lpstr>
      <vt:lpstr>PETA PERGURUAN TINGGI DAN Lembaga Litbang di JAWA BARAT </vt:lpstr>
      <vt:lpstr>Kegiatan yang telah dilakukan dalam kerangka penguatan Inovasi Daerah (pada komoditas unggulan Jawa Barat)</vt:lpstr>
      <vt:lpstr>PROGRAM PENATAAN SUMBERDAYA SIDa (2013-2018)</vt:lpstr>
      <vt:lpstr>PowerPoint Presentation</vt:lpstr>
      <vt:lpstr>PowerPoint Presentation</vt:lpstr>
      <vt:lpstr>PowerPoint Presentation</vt:lpstr>
      <vt:lpstr>PowerPoint Presentation</vt:lpstr>
      <vt:lpstr>ROADMAP PERBENIHAN IKAN NILA NIRWANA</vt:lpstr>
      <vt:lpstr>ROADMAP PERBENIHAN IKAN PATIN</vt:lpstr>
      <vt:lpstr>TIM KOORDINASI &amp; KEBIJAKAN  PENGUATAN SIDa  </vt:lpstr>
      <vt:lpstr>PROGRAM PENATAAN KELEMBAGAAN SIDa, 2014-2015</vt:lpstr>
      <vt:lpstr>PowerPoint Presentation</vt:lpstr>
      <vt:lpstr>PowerPoint Presentation</vt:lpstr>
      <vt:lpstr>PowerPoint Presentation</vt:lpstr>
      <vt:lpstr>PENGEMBANGAN AGRIBISNIS TERPADU KEANEKARAGAMAN HAYATI DI JAWA BARAT</vt:lpstr>
      <vt:lpstr>PERBAIKAN GENETIK DAN SEXING SAPI PASUNDAN</vt:lpstr>
      <vt:lpstr> TECHNO PARK  </vt:lpstr>
      <vt:lpstr>PowerPoint Presentation</vt:lpstr>
      <vt:lpstr>PowerPoint Presentation</vt:lpstr>
      <vt:lpstr>       MODEL PENGEMBANGAN SAPI POTONG BERBASIS KAWASAN DI JAWA BARAT 2015-2018</vt:lpstr>
      <vt:lpstr>SINERGITA PROGRAM MODEL PENGEMBANGAN TERNAK SAPI POTONG BERBASIS KAWASAN DI JAWA-BARAT</vt:lpstr>
      <vt:lpstr>IMPLEMENTASI TAHUN 2015</vt:lpstr>
      <vt:lpstr>PEMBAGIAN PERAN KEGIATAN PERBAIKAN GENETIK DAN SEXING SAPI PASUNDAN</vt:lpstr>
      <vt:lpstr>KEGIATAN PERBAIKAN GENETIK DAN SEXING SAPI PASUNDAN</vt:lpstr>
      <vt:lpstr>MODEL PENGEMBANGAN SAPI POTONG BERBASIS TECHNO PARK  DI JAWA BARAT</vt:lpstr>
      <vt:lpstr>Program kegiatan</vt:lpstr>
      <vt:lpstr>PowerPoint Presentation</vt:lpstr>
      <vt:lpstr>KEGIATAN PRIORITAS BP3Iptek 2016</vt:lpstr>
      <vt:lpstr>PowerPoint Presentation</vt:lpstr>
      <vt:lpstr>                   OUTPUT KEGIATAN BP3IPTEK TAHUN 2016</vt:lpstr>
      <vt:lpstr>OUTPUT KEGIATAN BP3IPTEK TAHUN 2016</vt:lpstr>
      <vt:lpstr>12. Penelitian Terapan untuk Solusi Permasalahan Jawa Barat        Berbasis Tematik Sektoral dan Kewilayahan : anggaran Rp. 5.000.000.000,-</vt:lpstr>
      <vt:lpstr>12. Penelitian Terapan untuk Solusi Permasalahan Jawa Barat        Berbasis Tematik Sektoral dan Kewilayahan : anggaran Rp. 5.000.000.000,-</vt:lpstr>
      <vt:lpstr>KOMPETISI RISET KREATIF UNTUK PTN/PTS</vt:lpstr>
      <vt:lpstr>Topik Penelitian</vt:lpstr>
      <vt:lpstr>Topik Penelitian (lanjutan)</vt:lpstr>
      <vt:lpstr>PRIORITAS TEMATIK SEKTORAL (COMMON GOALS/CG)</vt:lpstr>
      <vt:lpstr>PRIORITAS TEMATIK SEKTORAL (COMMON GOALS/CG)                                                                                                                          LANJUTAN….</vt:lpstr>
      <vt:lpstr>PRIORITAS TEMATIK SEKTORAL (COMMON GOALS/CG)                                                                                                                          LANJUTAN….</vt:lpstr>
      <vt:lpstr>PRIORITAS TEMATIK SEKTORAL (COMMON GOALS/CG)                                                                                                                          LANJUTAN….</vt:lpstr>
      <vt:lpstr>PRIORITAS TEMATIK KEWILAYAHAN</vt:lpstr>
      <vt:lpstr>PRIORITAS TEMATIK KEWILAYAHAN                                                                                                                                                Lanjutan …..</vt:lpstr>
      <vt:lpstr>PRIORITAS TEMATIK KEWILAYAHAN                                                                                                                                                Lanjutan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Swirly curves PowerPoint Presentation</dc:title>
  <dc:creator>Amy Pearce</dc:creator>
  <cp:lastModifiedBy>Tomy Perdana</cp:lastModifiedBy>
  <cp:revision>241</cp:revision>
  <cp:lastPrinted>2015-03-22T11:48:01Z</cp:lastPrinted>
  <dcterms:created xsi:type="dcterms:W3CDTF">2011-04-27T14:44:38Z</dcterms:created>
  <dcterms:modified xsi:type="dcterms:W3CDTF">2015-05-15T03:49:04Z</dcterms:modified>
</cp:coreProperties>
</file>