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2" r:id="rId1"/>
  </p:sldMasterIdLst>
  <p:sldIdLst>
    <p:sldId id="256" r:id="rId2"/>
    <p:sldId id="257" r:id="rId3"/>
    <p:sldId id="259" r:id="rId4"/>
  </p:sldIdLst>
  <p:sldSz cx="9144000" cy="6858000" type="screen4x3"/>
  <p:notesSz cx="7053263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985" autoAdjust="0"/>
    <p:restoredTop sz="94660"/>
  </p:normalViewPr>
  <p:slideViewPr>
    <p:cSldViewPr snapToGrid="0">
      <p:cViewPr varScale="1">
        <p:scale>
          <a:sx n="50" d="100"/>
          <a:sy n="50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5/20/2015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5051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pPr/>
              <a:t>5/20/2015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9405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pPr/>
              <a:t>5/20/2015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13591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pPr/>
              <a:t>5/20/2015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91447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pPr/>
              <a:t>5/20/2015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0264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pPr/>
              <a:t>5/20/2015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35079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pPr/>
              <a:t>5/20/2015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89804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pPr/>
              <a:t>5/20/2015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31477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pPr/>
              <a:t>5/20/2015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22348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pPr/>
              <a:t>5/20/2015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42308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pPr/>
              <a:t>5/20/2015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19441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pPr/>
              <a:t>5/20/2015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42766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7352769" cy="2550877"/>
          </a:xfrm>
        </p:spPr>
        <p:txBody>
          <a:bodyPr>
            <a:normAutofit/>
          </a:bodyPr>
          <a:lstStyle/>
          <a:p>
            <a:r>
              <a:rPr lang="id-ID" sz="2800" dirty="0"/>
              <a:t>Pemanfaatan Biodiversitas Mikroorganisme </a:t>
            </a:r>
            <a:r>
              <a:rPr lang="id-ID" sz="2800"/>
              <a:t>untuk </a:t>
            </a:r>
            <a:r>
              <a:rPr lang="id-ID" sz="2800" smtClean="0"/>
              <a:t>Produksi </a:t>
            </a:r>
            <a:r>
              <a:rPr lang="id-ID" sz="2800" dirty="0" smtClean="0"/>
              <a:t>Pangan, BioPakan </a:t>
            </a:r>
            <a:r>
              <a:rPr lang="en-US" sz="2800" dirty="0" err="1" smtClean="0"/>
              <a:t>dan</a:t>
            </a:r>
            <a:r>
              <a:rPr lang="en-US" sz="2800" dirty="0" smtClean="0"/>
              <a:t> By-Product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68800"/>
            <a:ext cx="6400800" cy="1752600"/>
          </a:xfrm>
        </p:spPr>
        <p:txBody>
          <a:bodyPr/>
          <a:lstStyle/>
          <a:p>
            <a:r>
              <a:rPr lang="id-ID" dirty="0" smtClean="0"/>
              <a:t>Prof. </a:t>
            </a:r>
            <a:r>
              <a:rPr lang="en-US" dirty="0" smtClean="0"/>
              <a:t>R</a:t>
            </a:r>
            <a:r>
              <a:rPr lang="id-ID" dirty="0" smtClean="0"/>
              <a:t>oostita </a:t>
            </a:r>
            <a:r>
              <a:rPr lang="en-US" dirty="0"/>
              <a:t>L</a:t>
            </a:r>
            <a:r>
              <a:rPr lang="id-ID" dirty="0" smtClean="0"/>
              <a:t>. </a:t>
            </a:r>
            <a:r>
              <a:rPr lang="en-US" dirty="0"/>
              <a:t>B</a:t>
            </a:r>
            <a:r>
              <a:rPr lang="id-ID" dirty="0" smtClean="0"/>
              <a:t>alia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2848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2363241" y="1412580"/>
            <a:ext cx="2083443" cy="5816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350" dirty="0">
                <a:solidFill>
                  <a:schemeClr val="bg1"/>
                </a:solidFill>
              </a:rPr>
              <a:t>mikroorganisme</a:t>
            </a:r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727843" y="2150466"/>
            <a:ext cx="1354238" cy="5816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350" dirty="0">
                <a:solidFill>
                  <a:schemeClr val="bg1"/>
                </a:solidFill>
              </a:rPr>
              <a:t>diversitas</a:t>
            </a:r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825018" y="2862308"/>
            <a:ext cx="850739" cy="4514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350" dirty="0">
                <a:solidFill>
                  <a:schemeClr val="bg1"/>
                </a:solidFill>
              </a:rPr>
              <a:t>jenis</a:t>
            </a:r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203615" y="2862308"/>
            <a:ext cx="850739" cy="4514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350" dirty="0">
                <a:solidFill>
                  <a:schemeClr val="bg1"/>
                </a:solidFill>
              </a:rPr>
              <a:t>fungsi</a:t>
            </a:r>
            <a:endParaRPr lang="en-US" sz="1350" dirty="0">
              <a:solidFill>
                <a:schemeClr val="bg1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961260" y="3934407"/>
            <a:ext cx="1961909" cy="1076446"/>
            <a:chOff x="1643605" y="3732834"/>
            <a:chExt cx="2615878" cy="1435261"/>
          </a:xfrm>
        </p:grpSpPr>
        <p:sp>
          <p:nvSpPr>
            <p:cNvPr id="10" name="Oval 9"/>
            <p:cNvSpPr/>
            <p:nvPr/>
          </p:nvSpPr>
          <p:spPr>
            <a:xfrm>
              <a:off x="1689904" y="3732834"/>
              <a:ext cx="1504709" cy="77550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id-ID" sz="1350" dirty="0">
                  <a:solidFill>
                    <a:schemeClr val="tx1"/>
                  </a:solidFill>
                </a:rPr>
                <a:t>bakteri</a:t>
              </a:r>
              <a:endParaRPr lang="en-US" sz="1350" dirty="0">
                <a:solidFill>
                  <a:schemeClr val="tx1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643605" y="4392592"/>
              <a:ext cx="1504709" cy="77550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id-ID" sz="1350" dirty="0">
                  <a:solidFill>
                    <a:schemeClr val="tx1"/>
                  </a:solidFill>
                </a:rPr>
                <a:t>khamir</a:t>
              </a:r>
              <a:endParaRPr lang="en-US" sz="1350" dirty="0">
                <a:solidFill>
                  <a:schemeClr val="tx1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2754774" y="4120585"/>
              <a:ext cx="1504709" cy="77550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id-ID" sz="1350" dirty="0">
                  <a:solidFill>
                    <a:schemeClr val="tx1"/>
                  </a:solidFill>
                </a:rPr>
                <a:t>kapang</a:t>
              </a:r>
              <a:endParaRPr lang="en-US" sz="1350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Oval 12"/>
          <p:cNvSpPr/>
          <p:nvPr/>
        </p:nvSpPr>
        <p:spPr>
          <a:xfrm>
            <a:off x="3661051" y="4042919"/>
            <a:ext cx="1154575" cy="5816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350" dirty="0">
                <a:solidFill>
                  <a:schemeClr val="bg1"/>
                </a:solidFill>
              </a:rPr>
              <a:t>pangan</a:t>
            </a:r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57703" y="4550758"/>
            <a:ext cx="1154575" cy="5816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350" dirty="0">
                <a:solidFill>
                  <a:schemeClr val="bg1"/>
                </a:solidFill>
              </a:rPr>
              <a:t>pakan</a:t>
            </a:r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54355" y="4042919"/>
            <a:ext cx="1154575" cy="5816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 smtClean="0">
                <a:solidFill>
                  <a:schemeClr val="bg1"/>
                </a:solidFill>
              </a:rPr>
              <a:t>By-product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611302" y="3686999"/>
            <a:ext cx="2948288" cy="159730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3410931" y="3686999"/>
            <a:ext cx="2948288" cy="159730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 dirty="0">
              <a:solidFill>
                <a:schemeClr val="bg1"/>
              </a:solidFill>
            </a:endParaRPr>
          </a:p>
        </p:txBody>
      </p:sp>
      <p:cxnSp>
        <p:nvCxnSpPr>
          <p:cNvPr id="20" name="Straight Arrow Connector 19"/>
          <p:cNvCxnSpPr>
            <a:stCxn id="6" idx="4"/>
            <a:endCxn id="7" idx="0"/>
          </p:cNvCxnSpPr>
          <p:nvPr/>
        </p:nvCxnSpPr>
        <p:spPr>
          <a:xfrm>
            <a:off x="3404962" y="1994207"/>
            <a:ext cx="0" cy="1562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7" idx="3"/>
            <a:endCxn id="8" idx="0"/>
          </p:cNvCxnSpPr>
          <p:nvPr/>
        </p:nvCxnSpPr>
        <p:spPr>
          <a:xfrm flipH="1">
            <a:off x="2250388" y="2646916"/>
            <a:ext cx="675779" cy="2153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7" idx="5"/>
            <a:endCxn id="9" idx="0"/>
          </p:cNvCxnSpPr>
          <p:nvPr/>
        </p:nvCxnSpPr>
        <p:spPr>
          <a:xfrm>
            <a:off x="3883758" y="2646916"/>
            <a:ext cx="745228" cy="2153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8" idx="2"/>
            <a:endCxn id="17" idx="0"/>
          </p:cNvCxnSpPr>
          <p:nvPr/>
        </p:nvCxnSpPr>
        <p:spPr>
          <a:xfrm flipH="1">
            <a:off x="2085447" y="3313721"/>
            <a:ext cx="164942" cy="3732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9" idx="2"/>
            <a:endCxn id="18" idx="0"/>
          </p:cNvCxnSpPr>
          <p:nvPr/>
        </p:nvCxnSpPr>
        <p:spPr>
          <a:xfrm>
            <a:off x="4628985" y="3313721"/>
            <a:ext cx="256090" cy="3732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5488405" y="1807566"/>
            <a:ext cx="1301003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350" dirty="0">
                <a:solidFill>
                  <a:schemeClr val="bg1"/>
                </a:solidFill>
              </a:rPr>
              <a:t>RIP UNPAD  2012-2016</a:t>
            </a:r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192820" y="1807566"/>
            <a:ext cx="1301003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350" dirty="0"/>
              <a:t>PILAR PENELITIAN UNPAD</a:t>
            </a:r>
            <a:endParaRPr lang="en-US" sz="1350" dirty="0"/>
          </a:p>
        </p:txBody>
      </p:sp>
      <p:sp>
        <p:nvSpPr>
          <p:cNvPr id="32" name="Rounded Rectangle 31"/>
          <p:cNvSpPr/>
          <p:nvPr/>
        </p:nvSpPr>
        <p:spPr>
          <a:xfrm>
            <a:off x="7200996" y="2953220"/>
            <a:ext cx="1301003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350" dirty="0"/>
              <a:t>MP3EI</a:t>
            </a:r>
            <a:endParaRPr lang="en-US" sz="1350" dirty="0"/>
          </a:p>
        </p:txBody>
      </p:sp>
      <p:cxnSp>
        <p:nvCxnSpPr>
          <p:cNvPr id="34" name="Straight Connector 33"/>
          <p:cNvCxnSpPr>
            <a:stCxn id="30" idx="2"/>
            <a:endCxn id="18" idx="7"/>
          </p:cNvCxnSpPr>
          <p:nvPr/>
        </p:nvCxnSpPr>
        <p:spPr>
          <a:xfrm flipH="1">
            <a:off x="5927451" y="2493366"/>
            <a:ext cx="211455" cy="14275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18" idx="7"/>
          </p:cNvCxnSpPr>
          <p:nvPr/>
        </p:nvCxnSpPr>
        <p:spPr>
          <a:xfrm flipH="1">
            <a:off x="5927452" y="2441280"/>
            <a:ext cx="1301003" cy="14796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2" idx="1"/>
            <a:endCxn id="18" idx="7"/>
          </p:cNvCxnSpPr>
          <p:nvPr/>
        </p:nvCxnSpPr>
        <p:spPr>
          <a:xfrm flipH="1">
            <a:off x="5927452" y="3296119"/>
            <a:ext cx="1273544" cy="62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7200996" y="3908126"/>
            <a:ext cx="1301003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350" dirty="0" smtClean="0"/>
              <a:t>COMMON GOALS JABAR</a:t>
            </a:r>
            <a:endParaRPr lang="en-US" sz="1350" dirty="0"/>
          </a:p>
        </p:txBody>
      </p:sp>
      <p:cxnSp>
        <p:nvCxnSpPr>
          <p:cNvPr id="43" name="Straight Connector 42"/>
          <p:cNvCxnSpPr>
            <a:stCxn id="42" idx="1"/>
            <a:endCxn id="18" idx="7"/>
          </p:cNvCxnSpPr>
          <p:nvPr/>
        </p:nvCxnSpPr>
        <p:spPr>
          <a:xfrm flipH="1" flipV="1">
            <a:off x="5927452" y="3920919"/>
            <a:ext cx="1273544" cy="3301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2433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1" name="Straight Connector 140"/>
          <p:cNvCxnSpPr/>
          <p:nvPr/>
        </p:nvCxnSpPr>
        <p:spPr>
          <a:xfrm>
            <a:off x="17665" y="2619995"/>
            <a:ext cx="7388923" cy="20617"/>
          </a:xfrm>
          <a:prstGeom prst="line">
            <a:avLst/>
          </a:prstGeom>
          <a:ln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494285" y="2997467"/>
            <a:ext cx="815217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529858" y="3963157"/>
            <a:ext cx="815217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529858" y="4932418"/>
            <a:ext cx="815217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2706674" y="701764"/>
            <a:ext cx="2338111" cy="3343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200" dirty="0">
                <a:solidFill>
                  <a:schemeClr val="bg1"/>
                </a:solidFill>
              </a:rPr>
              <a:t>diversitas mikroorganisme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894326" y="1327979"/>
            <a:ext cx="1250513" cy="5390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200" dirty="0">
                <a:solidFill>
                  <a:schemeClr val="bg1"/>
                </a:solidFill>
              </a:rPr>
              <a:t>pangan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3250473" y="1327979"/>
            <a:ext cx="1250513" cy="5390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200" dirty="0">
                <a:solidFill>
                  <a:schemeClr val="bg1"/>
                </a:solidFill>
              </a:rPr>
              <a:t>pakan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6156075" y="1327978"/>
            <a:ext cx="1250513" cy="5390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By-product</a:t>
            </a:r>
            <a:endParaRPr lang="en-US" sz="1050" dirty="0">
              <a:solidFill>
                <a:schemeClr val="bg1"/>
              </a:solidFill>
            </a:endParaRPr>
          </a:p>
        </p:txBody>
      </p:sp>
      <p:cxnSp>
        <p:nvCxnSpPr>
          <p:cNvPr id="3" name="Straight Arrow Connector 2"/>
          <p:cNvCxnSpPr>
            <a:stCxn id="7" idx="2"/>
            <a:endCxn id="27" idx="0"/>
          </p:cNvCxnSpPr>
          <p:nvPr/>
        </p:nvCxnSpPr>
        <p:spPr>
          <a:xfrm flipH="1">
            <a:off x="1519583" y="1036107"/>
            <a:ext cx="2356147" cy="2918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>
            <a:stCxn id="7" idx="2"/>
            <a:endCxn id="35" idx="0"/>
          </p:cNvCxnSpPr>
          <p:nvPr/>
        </p:nvCxnSpPr>
        <p:spPr>
          <a:xfrm>
            <a:off x="3875728" y="1036107"/>
            <a:ext cx="2905603" cy="2918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875728" y="1036107"/>
            <a:ext cx="0" cy="2918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519583" y="1842074"/>
            <a:ext cx="11585" cy="3356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33" idx="4"/>
            <a:endCxn id="43" idx="0"/>
          </p:cNvCxnSpPr>
          <p:nvPr/>
        </p:nvCxnSpPr>
        <p:spPr>
          <a:xfrm>
            <a:off x="3875730" y="1866998"/>
            <a:ext cx="40372" cy="4101345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ounded Rectangle 42"/>
          <p:cNvSpPr/>
          <p:nvPr/>
        </p:nvSpPr>
        <p:spPr>
          <a:xfrm>
            <a:off x="2747046" y="5968343"/>
            <a:ext cx="2338111" cy="5749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200" dirty="0">
                <a:solidFill>
                  <a:schemeClr val="bg1"/>
                </a:solidFill>
              </a:rPr>
              <a:t>Bank </a:t>
            </a:r>
            <a:r>
              <a:rPr lang="id-ID" sz="1200" dirty="0" smtClean="0">
                <a:solidFill>
                  <a:schemeClr val="bg1"/>
                </a:solidFill>
              </a:rPr>
              <a:t>Kultur Mikroorganisme</a:t>
            </a:r>
          </a:p>
          <a:p>
            <a:pPr algn="ctr"/>
            <a:r>
              <a:rPr lang="id-ID" sz="1200" dirty="0" smtClean="0">
                <a:solidFill>
                  <a:schemeClr val="bg1"/>
                </a:solidFill>
              </a:rPr>
              <a:t>Produk Inokulum Potensial</a:t>
            </a:r>
            <a:endParaRPr lang="id-ID" sz="1200" dirty="0">
              <a:solidFill>
                <a:schemeClr val="bg1"/>
              </a:solidFill>
            </a:endParaRPr>
          </a:p>
          <a:p>
            <a:pPr algn="ctr"/>
            <a:r>
              <a:rPr lang="id-ID" sz="1200" dirty="0">
                <a:solidFill>
                  <a:schemeClr val="bg1"/>
                </a:solidFill>
              </a:rPr>
              <a:t>Center For Yeasts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6" name="Straight Arrow Connector 45"/>
          <p:cNvCxnSpPr>
            <a:endCxn id="43" idx="3"/>
          </p:cNvCxnSpPr>
          <p:nvPr/>
        </p:nvCxnSpPr>
        <p:spPr>
          <a:xfrm flipH="1">
            <a:off x="5085157" y="5198240"/>
            <a:ext cx="1698322" cy="10575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43" idx="1"/>
          </p:cNvCxnSpPr>
          <p:nvPr/>
        </p:nvCxnSpPr>
        <p:spPr>
          <a:xfrm>
            <a:off x="1536968" y="5198240"/>
            <a:ext cx="1210078" cy="10575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1530871" y="2050295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91750" y="1994378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3881339" y="1958851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3038470" y="2515747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 rot="19608472">
            <a:off x="1483841" y="2096432"/>
            <a:ext cx="99418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800" dirty="0"/>
              <a:t>Biopreservasi Yeast</a:t>
            </a:r>
            <a:endParaRPr lang="en-US" sz="800" dirty="0"/>
          </a:p>
        </p:txBody>
      </p:sp>
      <p:sp>
        <p:nvSpPr>
          <p:cNvPr id="58" name="TextBox 57"/>
          <p:cNvSpPr txBox="1"/>
          <p:nvPr/>
        </p:nvSpPr>
        <p:spPr>
          <a:xfrm rot="1965316">
            <a:off x="624147" y="1921052"/>
            <a:ext cx="9076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800" dirty="0"/>
              <a:t>Probiotik </a:t>
            </a:r>
            <a:r>
              <a:rPr lang="id-ID" sz="800" dirty="0" smtClean="0"/>
              <a:t>Rumen </a:t>
            </a:r>
          </a:p>
          <a:p>
            <a:r>
              <a:rPr lang="id-ID" sz="800" dirty="0" smtClean="0"/>
              <a:t>dan Kolostrum</a:t>
            </a:r>
            <a:endParaRPr lang="en-US" sz="800" dirty="0"/>
          </a:p>
        </p:txBody>
      </p:sp>
      <p:cxnSp>
        <p:nvCxnSpPr>
          <p:cNvPr id="59" name="Straight Connector 58"/>
          <p:cNvCxnSpPr/>
          <p:nvPr/>
        </p:nvCxnSpPr>
        <p:spPr>
          <a:xfrm flipH="1">
            <a:off x="1521473" y="2899296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 rot="19608472">
            <a:off x="1549491" y="2284427"/>
            <a:ext cx="93006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500" i="1" dirty="0"/>
              <a:t>Saccharomycopsis fibuligera</a:t>
            </a:r>
          </a:p>
          <a:p>
            <a:r>
              <a:rPr lang="id-ID" sz="500" i="1" dirty="0"/>
              <a:t>Candida parapsilopsis</a:t>
            </a:r>
            <a:endParaRPr lang="en-US" sz="500" i="1" dirty="0"/>
          </a:p>
        </p:txBody>
      </p:sp>
      <p:sp>
        <p:nvSpPr>
          <p:cNvPr id="62" name="TextBox 61"/>
          <p:cNvSpPr txBox="1"/>
          <p:nvPr/>
        </p:nvSpPr>
        <p:spPr>
          <a:xfrm rot="1965316">
            <a:off x="477267" y="2194114"/>
            <a:ext cx="10374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500" i="1" dirty="0" smtClean="0"/>
              <a:t>B. licheniformis, B. megatherium</a:t>
            </a:r>
          </a:p>
          <a:p>
            <a:r>
              <a:rPr lang="id-ID" sz="500" i="1" dirty="0" smtClean="0"/>
              <a:t>L</a:t>
            </a:r>
            <a:r>
              <a:rPr lang="id-ID" sz="500" i="1" dirty="0"/>
              <a:t>. brevis, Aneurinibacillus spp.</a:t>
            </a:r>
          </a:p>
          <a:p>
            <a:r>
              <a:rPr lang="id-ID" sz="500" i="1" dirty="0"/>
              <a:t>B. curvatus, B. circulans</a:t>
            </a:r>
          </a:p>
          <a:p>
            <a:r>
              <a:rPr lang="id-ID" sz="500" i="1" dirty="0"/>
              <a:t>E. faecium, E. fecalis</a:t>
            </a:r>
          </a:p>
        </p:txBody>
      </p:sp>
      <p:sp>
        <p:nvSpPr>
          <p:cNvPr id="63" name="TextBox 62"/>
          <p:cNvSpPr txBox="1"/>
          <p:nvPr/>
        </p:nvSpPr>
        <p:spPr>
          <a:xfrm rot="19608472">
            <a:off x="1508728" y="2937466"/>
            <a:ext cx="88517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Proteolytic Yeast</a:t>
            </a:r>
            <a:endParaRPr lang="en-US" sz="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64" name="Straight Connector 63"/>
          <p:cNvCxnSpPr/>
          <p:nvPr/>
        </p:nvCxnSpPr>
        <p:spPr>
          <a:xfrm flipH="1">
            <a:off x="1521202" y="2648759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 rot="19608472">
            <a:off x="1513362" y="2600307"/>
            <a:ext cx="11416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Protease Spesifik Yeast</a:t>
            </a:r>
            <a:endParaRPr lang="en-US" sz="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6" name="TextBox 65"/>
          <p:cNvSpPr txBox="1"/>
          <p:nvPr/>
        </p:nvSpPr>
        <p:spPr>
          <a:xfrm rot="1965316">
            <a:off x="578315" y="2721650"/>
            <a:ext cx="9733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5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Pemanfaatan</a:t>
            </a:r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5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Mikroorganisme</a:t>
            </a:r>
            <a:endParaRPr lang="en-US" sz="50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r"/>
            <a:r>
              <a:rPr lang="en-US" sz="5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Dalam</a:t>
            </a:r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5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Pengolahan</a:t>
            </a:r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5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Daging</a:t>
            </a:r>
            <a:endParaRPr lang="en-US" sz="5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>
            <a:off x="684050" y="2741796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>
            <a:off x="1521472" y="1747865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 rot="19608472">
            <a:off x="1530360" y="1814778"/>
            <a:ext cx="8483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800" dirty="0"/>
              <a:t>Halophilic Yeast</a:t>
            </a:r>
            <a:endParaRPr lang="en-US" sz="800" dirty="0"/>
          </a:p>
        </p:txBody>
      </p:sp>
      <p:sp>
        <p:nvSpPr>
          <p:cNvPr id="70" name="TextBox 69"/>
          <p:cNvSpPr txBox="1"/>
          <p:nvPr/>
        </p:nvSpPr>
        <p:spPr>
          <a:xfrm rot="19608472">
            <a:off x="1558539" y="1997902"/>
            <a:ext cx="805029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500" i="1" dirty="0"/>
              <a:t>Debaryomyces hansenii</a:t>
            </a:r>
            <a:endParaRPr lang="en-US" sz="500" i="1" dirty="0"/>
          </a:p>
        </p:txBody>
      </p:sp>
      <p:sp>
        <p:nvSpPr>
          <p:cNvPr id="71" name="TextBox 70"/>
          <p:cNvSpPr txBox="1"/>
          <p:nvPr/>
        </p:nvSpPr>
        <p:spPr>
          <a:xfrm rot="1965316">
            <a:off x="658951" y="3208135"/>
            <a:ext cx="93326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Aktivitas anti m.o 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684049" y="3134517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 rot="1965316">
            <a:off x="831050" y="3416389"/>
            <a:ext cx="630301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500" i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Antimold spesifik</a:t>
            </a:r>
          </a:p>
        </p:txBody>
      </p:sp>
      <p:sp>
        <p:nvSpPr>
          <p:cNvPr id="77" name="TextBox 76"/>
          <p:cNvSpPr txBox="1"/>
          <p:nvPr/>
        </p:nvSpPr>
        <p:spPr>
          <a:xfrm rot="19608472">
            <a:off x="3831802" y="2019819"/>
            <a:ext cx="86273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800" dirty="0"/>
              <a:t>Pakan Probiotik </a:t>
            </a:r>
            <a:endParaRPr lang="en-US" sz="800" dirty="0"/>
          </a:p>
        </p:txBody>
      </p:sp>
      <p:sp>
        <p:nvSpPr>
          <p:cNvPr id="78" name="TextBox 77"/>
          <p:cNvSpPr txBox="1"/>
          <p:nvPr/>
        </p:nvSpPr>
        <p:spPr>
          <a:xfrm rot="19608472">
            <a:off x="3919603" y="2295196"/>
            <a:ext cx="6703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500" i="1" dirty="0"/>
              <a:t>Sacch. Cereviseae</a:t>
            </a:r>
          </a:p>
          <a:p>
            <a:r>
              <a:rPr lang="id-ID" sz="500" i="1" dirty="0"/>
              <a:t>L. </a:t>
            </a:r>
            <a:r>
              <a:rPr lang="id-ID" sz="500" i="1" dirty="0" smtClean="0"/>
              <a:t>lacti</a:t>
            </a:r>
            <a:r>
              <a:rPr lang="en-US" sz="500" i="1" dirty="0" smtClean="0"/>
              <a:t>s</a:t>
            </a:r>
            <a:r>
              <a:rPr lang="id-ID" sz="500" i="1" dirty="0" smtClean="0"/>
              <a:t>, </a:t>
            </a:r>
            <a:r>
              <a:rPr lang="id-ID" sz="500" i="1" dirty="0"/>
              <a:t>E. faecalis</a:t>
            </a:r>
            <a:endParaRPr lang="en-US" sz="500" i="1" dirty="0"/>
          </a:p>
        </p:txBody>
      </p:sp>
      <p:sp>
        <p:nvSpPr>
          <p:cNvPr id="79" name="TextBox 78"/>
          <p:cNvSpPr txBox="1"/>
          <p:nvPr/>
        </p:nvSpPr>
        <p:spPr>
          <a:xfrm rot="1965316">
            <a:off x="2883189" y="2441559"/>
            <a:ext cx="10823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Diversitas</a:t>
            </a:r>
            <a:r>
              <a:rPr lang="en-US" sz="6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6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Probiotik</a:t>
            </a:r>
            <a:r>
              <a:rPr lang="en-US" sz="6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6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thd</a:t>
            </a:r>
            <a:r>
              <a:rPr lang="en-US" sz="6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</a:p>
          <a:p>
            <a:r>
              <a:rPr lang="en-US" sz="6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Ekosistem</a:t>
            </a:r>
            <a:r>
              <a:rPr lang="en-US" sz="6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6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Mikroflora</a:t>
            </a:r>
            <a:r>
              <a:rPr lang="en-US" sz="6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6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Ternak</a:t>
            </a:r>
            <a:endParaRPr lang="id-ID" sz="6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81" name="Straight Connector 80"/>
          <p:cNvCxnSpPr/>
          <p:nvPr/>
        </p:nvCxnSpPr>
        <p:spPr>
          <a:xfrm flipH="1">
            <a:off x="3910272" y="3135554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 rot="19608472">
            <a:off x="3877474" y="3144940"/>
            <a:ext cx="99899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8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Probiotik Antistress</a:t>
            </a:r>
            <a:endParaRPr lang="en-US" sz="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3" name="TextBox 82"/>
          <p:cNvSpPr txBox="1"/>
          <p:nvPr/>
        </p:nvSpPr>
        <p:spPr>
          <a:xfrm rot="19608472">
            <a:off x="3851050" y="3447866"/>
            <a:ext cx="899605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Dr. Diding Latipudin (Fapet)</a:t>
            </a:r>
            <a:endParaRPr lang="en-US" sz="5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7" name="TextBox 86"/>
          <p:cNvSpPr txBox="1"/>
          <p:nvPr/>
        </p:nvSpPr>
        <p:spPr>
          <a:xfrm rot="1965316">
            <a:off x="789345" y="3646203"/>
            <a:ext cx="606256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7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Enkapsulasi</a:t>
            </a:r>
            <a:endParaRPr lang="en-US" sz="7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88" name="Straight Connector 87"/>
          <p:cNvCxnSpPr/>
          <p:nvPr/>
        </p:nvCxnSpPr>
        <p:spPr>
          <a:xfrm>
            <a:off x="696413" y="3589200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 rot="1965316">
            <a:off x="642446" y="3861704"/>
            <a:ext cx="84830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Aplikasi dan uji viabilitas</a:t>
            </a:r>
          </a:p>
          <a:p>
            <a:r>
              <a:rPr lang="id-ID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Dr. Ratu Safitri (Biologi)</a:t>
            </a:r>
          </a:p>
          <a:p>
            <a:r>
              <a:rPr lang="id-ID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Dr. Sri Rejeki (Biologi</a:t>
            </a:r>
            <a:endParaRPr lang="id-ID" sz="5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90" name="Straight Connector 89"/>
          <p:cNvCxnSpPr/>
          <p:nvPr/>
        </p:nvCxnSpPr>
        <p:spPr>
          <a:xfrm flipH="1">
            <a:off x="1521473" y="3992948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 rot="19608472">
            <a:off x="1549284" y="3823733"/>
            <a:ext cx="109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8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Produksi dan Aplikasi </a:t>
            </a:r>
          </a:p>
          <a:p>
            <a:r>
              <a:rPr lang="id-ID" sz="8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Biopreservasi </a:t>
            </a:r>
            <a:r>
              <a:rPr lang="id-ID" sz="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Yeast</a:t>
            </a:r>
            <a:endParaRPr lang="en-US" sz="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2" name="TextBox 91"/>
          <p:cNvSpPr txBox="1"/>
          <p:nvPr/>
        </p:nvSpPr>
        <p:spPr>
          <a:xfrm rot="19608472">
            <a:off x="1601546" y="4224789"/>
            <a:ext cx="91884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Isolasi Komponen Bioaktif</a:t>
            </a:r>
          </a:p>
          <a:p>
            <a:r>
              <a:rPr lang="id-ID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Up-Scale, Semi Pilot</a:t>
            </a:r>
          </a:p>
          <a:p>
            <a:r>
              <a:rPr lang="id-ID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Aplikas pada Produk Pangan</a:t>
            </a:r>
          </a:p>
        </p:txBody>
      </p:sp>
      <p:cxnSp>
        <p:nvCxnSpPr>
          <p:cNvPr id="94" name="Straight Connector 93"/>
          <p:cNvCxnSpPr/>
          <p:nvPr/>
        </p:nvCxnSpPr>
        <p:spPr>
          <a:xfrm flipH="1">
            <a:off x="3906502" y="4454423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 rot="19608472">
            <a:off x="3964034" y="4267282"/>
            <a:ext cx="11384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6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Produksi dan Aplikasi </a:t>
            </a:r>
          </a:p>
          <a:p>
            <a:r>
              <a:rPr lang="id-ID" sz="6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Pakan dan Suplemen Probiotik</a:t>
            </a:r>
            <a:endParaRPr lang="en-US" sz="6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>
            <a:off x="3038470" y="3076681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 rot="1965316">
            <a:off x="3069456" y="3370578"/>
            <a:ext cx="825867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5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Anti </a:t>
            </a:r>
            <a:r>
              <a:rPr lang="id-ID" sz="500" i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A. Flavus / Aflatoxin</a:t>
            </a:r>
          </a:p>
        </p:txBody>
      </p:sp>
      <p:cxnSp>
        <p:nvCxnSpPr>
          <p:cNvPr id="100" name="Straight Connector 99"/>
          <p:cNvCxnSpPr/>
          <p:nvPr/>
        </p:nvCxnSpPr>
        <p:spPr>
          <a:xfrm>
            <a:off x="3038470" y="3613340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 rot="1965316">
            <a:off x="2802283" y="3482262"/>
            <a:ext cx="10727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8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Produksi dan Aplikasi</a:t>
            </a:r>
          </a:p>
          <a:p>
            <a:pPr algn="r"/>
            <a:r>
              <a:rPr lang="id-ID" sz="8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anti m.o</a:t>
            </a:r>
            <a:endParaRPr lang="id-ID" sz="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2" name="TextBox 101"/>
          <p:cNvSpPr txBox="1"/>
          <p:nvPr/>
        </p:nvSpPr>
        <p:spPr>
          <a:xfrm rot="1965316">
            <a:off x="3069456" y="3907237"/>
            <a:ext cx="825867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5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Anti </a:t>
            </a:r>
            <a:r>
              <a:rPr lang="id-ID" sz="500" i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A. Flavus / Aflatoxin</a:t>
            </a:r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6780520" y="1811115"/>
            <a:ext cx="17386" cy="3379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5959089" y="1877511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 rot="1991528" flipH="1">
            <a:off x="5943025" y="1938478"/>
            <a:ext cx="85311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800" dirty="0" smtClean="0"/>
              <a:t>Bioetanol Whey</a:t>
            </a:r>
            <a:endParaRPr lang="en-US" sz="800" dirty="0"/>
          </a:p>
        </p:txBody>
      </p:sp>
      <p:sp>
        <p:nvSpPr>
          <p:cNvPr id="113" name="TextBox 112"/>
          <p:cNvSpPr txBox="1"/>
          <p:nvPr/>
        </p:nvSpPr>
        <p:spPr>
          <a:xfrm rot="1991528" flipH="1">
            <a:off x="5925421" y="1994440"/>
            <a:ext cx="385042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500" i="1" dirty="0" smtClean="0"/>
              <a:t>K. lactis</a:t>
            </a:r>
            <a:endParaRPr lang="en-US" sz="500" i="1" dirty="0"/>
          </a:p>
        </p:txBody>
      </p:sp>
      <p:cxnSp>
        <p:nvCxnSpPr>
          <p:cNvPr id="116" name="Straight Connector 115"/>
          <p:cNvCxnSpPr/>
          <p:nvPr/>
        </p:nvCxnSpPr>
        <p:spPr>
          <a:xfrm>
            <a:off x="5967240" y="2547864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 rot="1991528" flipH="1">
            <a:off x="5793931" y="2413702"/>
            <a:ext cx="10086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8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Optimisasi Produk</a:t>
            </a:r>
            <a:r>
              <a:rPr lang="en-US" sz="8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</a:t>
            </a:r>
            <a:r>
              <a:rPr lang="id-ID" sz="8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</a:t>
            </a:r>
          </a:p>
          <a:p>
            <a:r>
              <a:rPr lang="id-ID" sz="8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Bioetanol Whey</a:t>
            </a:r>
            <a:endParaRPr lang="en-US" sz="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8" name="TextBox 117"/>
          <p:cNvSpPr txBox="1"/>
          <p:nvPr/>
        </p:nvSpPr>
        <p:spPr>
          <a:xfrm rot="1991528" flipH="1">
            <a:off x="5751866" y="2757922"/>
            <a:ext cx="10214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500" dirty="0" smtClean="0"/>
              <a:t>Pemanfaatan Limbah Sawi Putih</a:t>
            </a:r>
          </a:p>
          <a:p>
            <a:r>
              <a:rPr lang="id-ID" sz="500" dirty="0" smtClean="0"/>
              <a:t>Limbah Daun Brokoli</a:t>
            </a:r>
          </a:p>
          <a:p>
            <a:r>
              <a:rPr lang="id-ID" sz="500" dirty="0" smtClean="0"/>
              <a:t>Isolasi Khamir Indigenous</a:t>
            </a:r>
          </a:p>
          <a:p>
            <a:r>
              <a:rPr lang="id-ID" sz="500" dirty="0" smtClean="0"/>
              <a:t>Konsorsium Khamir</a:t>
            </a:r>
            <a:endParaRPr lang="en-US" sz="500" dirty="0"/>
          </a:p>
        </p:txBody>
      </p:sp>
      <p:cxnSp>
        <p:nvCxnSpPr>
          <p:cNvPr id="121" name="Straight Connector 120"/>
          <p:cNvCxnSpPr/>
          <p:nvPr/>
        </p:nvCxnSpPr>
        <p:spPr>
          <a:xfrm>
            <a:off x="5959089" y="3394726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 rot="1991528" flipH="1">
            <a:off x="5816285" y="3393767"/>
            <a:ext cx="100540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800" dirty="0" smtClean="0"/>
              <a:t>Up Scale, Semi Pilot</a:t>
            </a:r>
            <a:endParaRPr lang="en-US" sz="800" dirty="0"/>
          </a:p>
        </p:txBody>
      </p:sp>
      <p:cxnSp>
        <p:nvCxnSpPr>
          <p:cNvPr id="124" name="Straight Connector 123"/>
          <p:cNvCxnSpPr/>
          <p:nvPr/>
        </p:nvCxnSpPr>
        <p:spPr>
          <a:xfrm>
            <a:off x="5954248" y="4041872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 rot="1991528" flipH="1">
            <a:off x="5823199" y="4046111"/>
            <a:ext cx="97815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7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Produksi dan Aplikasi 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7991467" y="2687042"/>
            <a:ext cx="588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Th 1</a:t>
            </a:r>
            <a:endParaRPr lang="en-US" dirty="0"/>
          </a:p>
        </p:txBody>
      </p:sp>
      <p:sp>
        <p:nvSpPr>
          <p:cNvPr id="132" name="TextBox 131"/>
          <p:cNvSpPr txBox="1"/>
          <p:nvPr/>
        </p:nvSpPr>
        <p:spPr>
          <a:xfrm>
            <a:off x="7991467" y="3639346"/>
            <a:ext cx="588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Th 2</a:t>
            </a:r>
            <a:endParaRPr lang="en-US" dirty="0"/>
          </a:p>
        </p:txBody>
      </p:sp>
      <p:sp>
        <p:nvSpPr>
          <p:cNvPr id="133" name="TextBox 132"/>
          <p:cNvSpPr txBox="1"/>
          <p:nvPr/>
        </p:nvSpPr>
        <p:spPr>
          <a:xfrm>
            <a:off x="7991467" y="4611830"/>
            <a:ext cx="588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Th 3</a:t>
            </a:r>
            <a:endParaRPr lang="en-US" dirty="0"/>
          </a:p>
        </p:txBody>
      </p:sp>
      <p:sp>
        <p:nvSpPr>
          <p:cNvPr id="135" name="TextBox 134"/>
          <p:cNvSpPr txBox="1"/>
          <p:nvPr/>
        </p:nvSpPr>
        <p:spPr>
          <a:xfrm>
            <a:off x="7499091" y="2300249"/>
            <a:ext cx="10839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800" dirty="0" smtClean="0"/>
              <a:t>1 Artikel Jurnal Int’l</a:t>
            </a:r>
          </a:p>
          <a:p>
            <a:pPr algn="r"/>
            <a:r>
              <a:rPr lang="id-ID" sz="800" dirty="0" smtClean="0"/>
              <a:t>2 Artikel Seminar Int’l</a:t>
            </a:r>
          </a:p>
          <a:p>
            <a:pPr algn="r"/>
            <a:r>
              <a:rPr lang="id-ID" sz="800" dirty="0" smtClean="0"/>
              <a:t>1 Doktor</a:t>
            </a:r>
            <a:endParaRPr lang="en-US" sz="800" dirty="0"/>
          </a:p>
        </p:txBody>
      </p:sp>
      <p:sp>
        <p:nvSpPr>
          <p:cNvPr id="136" name="TextBox 135"/>
          <p:cNvSpPr txBox="1"/>
          <p:nvPr/>
        </p:nvSpPr>
        <p:spPr>
          <a:xfrm>
            <a:off x="7490878" y="3099064"/>
            <a:ext cx="10839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800" dirty="0" smtClean="0"/>
              <a:t>1 Artikel Jurnal Int’l</a:t>
            </a:r>
          </a:p>
          <a:p>
            <a:pPr algn="r"/>
            <a:r>
              <a:rPr lang="id-ID" sz="800" dirty="0" smtClean="0"/>
              <a:t>2 Artikel Seminar Int’l</a:t>
            </a:r>
          </a:p>
          <a:p>
            <a:pPr algn="r"/>
            <a:r>
              <a:rPr lang="id-ID" sz="800" dirty="0" smtClean="0"/>
              <a:t>1 Doktor</a:t>
            </a:r>
          </a:p>
          <a:p>
            <a:pPr algn="r"/>
            <a:r>
              <a:rPr lang="id-ID" sz="800" dirty="0" smtClean="0"/>
              <a:t>2 Ajuan Prof</a:t>
            </a:r>
            <a:endParaRPr lang="en-US" sz="800" dirty="0"/>
          </a:p>
        </p:txBody>
      </p:sp>
      <p:sp>
        <p:nvSpPr>
          <p:cNvPr id="137" name="TextBox 136"/>
          <p:cNvSpPr txBox="1"/>
          <p:nvPr/>
        </p:nvSpPr>
        <p:spPr>
          <a:xfrm>
            <a:off x="7499154" y="4010290"/>
            <a:ext cx="10839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800" dirty="0" smtClean="0"/>
              <a:t>1 Artikel Jurnal Int’l</a:t>
            </a:r>
          </a:p>
          <a:p>
            <a:pPr algn="r"/>
            <a:r>
              <a:rPr lang="id-ID" sz="800" dirty="0" smtClean="0"/>
              <a:t>2 Artikel Seminar Int’l</a:t>
            </a:r>
          </a:p>
          <a:p>
            <a:pPr algn="r"/>
            <a:r>
              <a:rPr lang="id-ID" sz="800" dirty="0" smtClean="0"/>
              <a:t>1 Ajuan HKI</a:t>
            </a:r>
          </a:p>
          <a:p>
            <a:pPr algn="r"/>
            <a:r>
              <a:rPr lang="id-ID" sz="800" dirty="0" smtClean="0"/>
              <a:t>1 Doktor</a:t>
            </a:r>
          </a:p>
          <a:p>
            <a:pPr algn="r"/>
            <a:r>
              <a:rPr lang="id-ID" sz="800" dirty="0" smtClean="0"/>
              <a:t>2 Ajuan Prof</a:t>
            </a:r>
            <a:endParaRPr lang="en-US" sz="800" dirty="0"/>
          </a:p>
        </p:txBody>
      </p:sp>
      <p:sp>
        <p:nvSpPr>
          <p:cNvPr id="139" name="TextBox 138"/>
          <p:cNvSpPr txBox="1"/>
          <p:nvPr/>
        </p:nvSpPr>
        <p:spPr>
          <a:xfrm>
            <a:off x="7982314" y="5882898"/>
            <a:ext cx="588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Th 4</a:t>
            </a:r>
            <a:endParaRPr lang="en-US" dirty="0"/>
          </a:p>
        </p:txBody>
      </p:sp>
      <p:sp>
        <p:nvSpPr>
          <p:cNvPr id="140" name="TextBox 139"/>
          <p:cNvSpPr txBox="1"/>
          <p:nvPr/>
        </p:nvSpPr>
        <p:spPr>
          <a:xfrm>
            <a:off x="7490878" y="4988250"/>
            <a:ext cx="10839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800" dirty="0" smtClean="0"/>
              <a:t>1 Artikel Jurnal Int’l</a:t>
            </a:r>
          </a:p>
          <a:p>
            <a:pPr algn="r"/>
            <a:r>
              <a:rPr lang="id-ID" sz="800" dirty="0" smtClean="0"/>
              <a:t>2 Artikel Seminar Int’l</a:t>
            </a:r>
            <a:endParaRPr lang="en-US" sz="800" dirty="0" smtClean="0"/>
          </a:p>
          <a:p>
            <a:pPr algn="r"/>
            <a:r>
              <a:rPr lang="en-US" sz="800" dirty="0" smtClean="0"/>
              <a:t>1 Text Book</a:t>
            </a:r>
            <a:endParaRPr lang="id-ID" sz="800" dirty="0" smtClean="0"/>
          </a:p>
          <a:p>
            <a:pPr algn="r"/>
            <a:r>
              <a:rPr lang="id-ID" sz="800" dirty="0" smtClean="0"/>
              <a:t>1 Ajuan HKI</a:t>
            </a:r>
          </a:p>
          <a:p>
            <a:pPr algn="r"/>
            <a:r>
              <a:rPr lang="id-ID" sz="800" dirty="0" smtClean="0"/>
              <a:t>1 Doktor</a:t>
            </a:r>
          </a:p>
          <a:p>
            <a:pPr algn="r"/>
            <a:r>
              <a:rPr lang="id-ID" sz="800" dirty="0" smtClean="0"/>
              <a:t>2 Ajuan Prof</a:t>
            </a:r>
          </a:p>
          <a:p>
            <a:pPr algn="r"/>
            <a:r>
              <a:rPr lang="id-ID" sz="800" dirty="0" smtClean="0"/>
              <a:t>2 Professor</a:t>
            </a:r>
            <a:endParaRPr lang="en-US" sz="800" dirty="0"/>
          </a:p>
        </p:txBody>
      </p:sp>
      <p:sp>
        <p:nvSpPr>
          <p:cNvPr id="143" name="TextBox 142"/>
          <p:cNvSpPr txBox="1"/>
          <p:nvPr/>
        </p:nvSpPr>
        <p:spPr>
          <a:xfrm>
            <a:off x="-23616" y="2317687"/>
            <a:ext cx="54053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700" dirty="0" smtClean="0"/>
              <a:t>Sudah</a:t>
            </a:r>
          </a:p>
          <a:p>
            <a:r>
              <a:rPr lang="id-ID" sz="700" dirty="0" smtClean="0"/>
              <a:t>Dilakukan</a:t>
            </a:r>
          </a:p>
          <a:p>
            <a:endParaRPr lang="id-ID" sz="700" dirty="0" smtClean="0"/>
          </a:p>
          <a:p>
            <a:r>
              <a:rPr lang="id-ID" sz="700" dirty="0" smtClean="0"/>
              <a:t>Sedang</a:t>
            </a:r>
          </a:p>
          <a:p>
            <a:r>
              <a:rPr lang="id-ID" sz="700" dirty="0" smtClean="0"/>
              <a:t>dan</a:t>
            </a:r>
          </a:p>
          <a:p>
            <a:r>
              <a:rPr lang="id-ID" sz="700" dirty="0" smtClean="0"/>
              <a:t>Akan</a:t>
            </a:r>
            <a:endParaRPr lang="en-US" sz="700" dirty="0"/>
          </a:p>
        </p:txBody>
      </p:sp>
      <p:cxnSp>
        <p:nvCxnSpPr>
          <p:cNvPr id="84" name="Straight Connector 83"/>
          <p:cNvCxnSpPr/>
          <p:nvPr/>
        </p:nvCxnSpPr>
        <p:spPr>
          <a:xfrm flipH="1">
            <a:off x="6796040" y="2250711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 rot="19634684" flipH="1">
            <a:off x="6735483" y="2176579"/>
            <a:ext cx="10374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7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Fermentasi By-Product </a:t>
            </a:r>
          </a:p>
          <a:p>
            <a:r>
              <a:rPr lang="id-ID" sz="7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Hasil Industri Pertanian</a:t>
            </a:r>
            <a:endParaRPr lang="id-ID" sz="7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93" name="Straight Connector 92"/>
          <p:cNvCxnSpPr/>
          <p:nvPr/>
        </p:nvCxnSpPr>
        <p:spPr>
          <a:xfrm flipH="1">
            <a:off x="3910272" y="2654868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 rot="19608472">
            <a:off x="3875107" y="2590793"/>
            <a:ext cx="9284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Introduksi</a:t>
            </a:r>
            <a:r>
              <a:rPr lang="en-US" sz="7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7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Probiotik</a:t>
            </a:r>
            <a:r>
              <a:rPr lang="en-US" sz="7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</a:p>
          <a:p>
            <a:r>
              <a:rPr lang="en-US" sz="7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dalam</a:t>
            </a:r>
            <a:r>
              <a:rPr lang="en-US" sz="7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7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Komplit</a:t>
            </a:r>
            <a:r>
              <a:rPr lang="en-US" sz="7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Feed</a:t>
            </a:r>
            <a:endParaRPr lang="en-US" sz="7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3" name="TextBox 102"/>
          <p:cNvSpPr txBox="1"/>
          <p:nvPr/>
        </p:nvSpPr>
        <p:spPr>
          <a:xfrm rot="19608472">
            <a:off x="3887134" y="2900663"/>
            <a:ext cx="891591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Dr. </a:t>
            </a:r>
            <a:r>
              <a:rPr lang="en-US" sz="5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Rahmat</a:t>
            </a:r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5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Hidayat</a:t>
            </a:r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(</a:t>
            </a:r>
            <a:r>
              <a:rPr lang="en-US" sz="5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Fapet</a:t>
            </a:r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)</a:t>
            </a:r>
            <a:endParaRPr lang="en-US" sz="5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4" name="TextBox 103"/>
          <p:cNvSpPr txBox="1"/>
          <p:nvPr/>
        </p:nvSpPr>
        <p:spPr>
          <a:xfrm rot="1965316">
            <a:off x="687582" y="3014431"/>
            <a:ext cx="9172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5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Dr. Hendronoto (Fapet)</a:t>
            </a:r>
          </a:p>
          <a:p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Dr. </a:t>
            </a:r>
            <a:r>
              <a:rPr lang="en-US" sz="5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Lilis</a:t>
            </a:r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5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Suryaningsih</a:t>
            </a:r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(</a:t>
            </a:r>
            <a:r>
              <a:rPr lang="en-US" sz="5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Fapet</a:t>
            </a:r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)</a:t>
            </a:r>
            <a:endParaRPr lang="id-ID" sz="50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5" name="TextBox 104"/>
          <p:cNvSpPr txBox="1"/>
          <p:nvPr/>
        </p:nvSpPr>
        <p:spPr>
          <a:xfrm rot="1965316">
            <a:off x="3046226" y="2770213"/>
            <a:ext cx="8242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Dr. Ratu Safitrie (Biologi)</a:t>
            </a:r>
          </a:p>
          <a:p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Dr. Sri </a:t>
            </a:r>
            <a:r>
              <a:rPr lang="en-US" sz="5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Rejeki</a:t>
            </a:r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(</a:t>
            </a:r>
            <a:r>
              <a:rPr lang="en-US" sz="5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Biologi</a:t>
            </a:r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)</a:t>
            </a:r>
            <a:endParaRPr lang="id-ID" sz="50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6" name="TextBox 105"/>
          <p:cNvSpPr txBox="1"/>
          <p:nvPr/>
        </p:nvSpPr>
        <p:spPr>
          <a:xfrm rot="19608472">
            <a:off x="6839857" y="2509801"/>
            <a:ext cx="79220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Dr. </a:t>
            </a:r>
            <a:r>
              <a:rPr lang="en-US" sz="5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Ratu</a:t>
            </a:r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5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Safitri</a:t>
            </a:r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(</a:t>
            </a:r>
            <a:r>
              <a:rPr lang="en-US" sz="5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Biologi</a:t>
            </a:r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)</a:t>
            </a:r>
            <a:endParaRPr lang="id-ID" sz="50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id-ID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Dr. Sri Rejeki (Biologi)</a:t>
            </a:r>
          </a:p>
          <a:p>
            <a:endParaRPr lang="id-ID" sz="5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6" name="TextBox 85"/>
          <p:cNvSpPr txBox="1"/>
          <p:nvPr/>
        </p:nvSpPr>
        <p:spPr>
          <a:xfrm rot="19634684" flipH="1">
            <a:off x="6695434" y="2820477"/>
            <a:ext cx="12602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7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Fermentasi Limbah Pertanian</a:t>
            </a:r>
          </a:p>
          <a:p>
            <a:r>
              <a:rPr lang="id-ID" sz="7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Berbasis Lignoselulosa</a:t>
            </a:r>
            <a:endParaRPr lang="id-ID" sz="7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7" name="TextBox 106"/>
          <p:cNvSpPr txBox="1"/>
          <p:nvPr/>
        </p:nvSpPr>
        <p:spPr>
          <a:xfrm rot="19608472">
            <a:off x="6787685" y="3207715"/>
            <a:ext cx="8499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Dr. </a:t>
            </a:r>
            <a:r>
              <a:rPr lang="en-US" sz="5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Ratu</a:t>
            </a:r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5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Safitri</a:t>
            </a:r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(</a:t>
            </a:r>
            <a:r>
              <a:rPr lang="en-US" sz="5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Biologi</a:t>
            </a:r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)</a:t>
            </a:r>
            <a:endParaRPr lang="id-ID" sz="50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id-ID" sz="5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Dr. </a:t>
            </a:r>
            <a:r>
              <a:rPr lang="id-ID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Ida </a:t>
            </a:r>
            <a:r>
              <a:rPr lang="id-ID" sz="5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Indrawati (Biologi</a:t>
            </a:r>
            <a:r>
              <a:rPr lang="id-ID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)</a:t>
            </a:r>
            <a:endParaRPr lang="id-ID" sz="5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108" name="Straight Connector 107"/>
          <p:cNvCxnSpPr/>
          <p:nvPr/>
        </p:nvCxnSpPr>
        <p:spPr>
          <a:xfrm flipH="1">
            <a:off x="6796040" y="2940526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 rot="19634684" flipH="1">
            <a:off x="6718942" y="3561526"/>
            <a:ext cx="111761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7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Fermentasi </a:t>
            </a:r>
            <a:r>
              <a:rPr lang="id-ID" sz="700" i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Rejected Pulp</a:t>
            </a:r>
            <a:endParaRPr lang="id-ID" sz="700" i="1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1" name="TextBox 110"/>
          <p:cNvSpPr txBox="1"/>
          <p:nvPr/>
        </p:nvSpPr>
        <p:spPr>
          <a:xfrm rot="19608472">
            <a:off x="6787685" y="3801832"/>
            <a:ext cx="8499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Dr. </a:t>
            </a:r>
            <a:r>
              <a:rPr lang="en-US" sz="5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Ratu</a:t>
            </a:r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5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Safitri</a:t>
            </a:r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(</a:t>
            </a:r>
            <a:r>
              <a:rPr lang="en-US" sz="5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Biologi</a:t>
            </a:r>
            <a:r>
              <a:rPr lang="en-US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)</a:t>
            </a:r>
            <a:endParaRPr lang="id-ID" sz="50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id-ID" sz="5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Dr. </a:t>
            </a:r>
            <a:r>
              <a:rPr lang="id-ID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Ida </a:t>
            </a:r>
            <a:r>
              <a:rPr lang="id-ID" sz="5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Indrawati (Biologi</a:t>
            </a:r>
            <a:r>
              <a:rPr lang="id-ID" sz="5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)</a:t>
            </a:r>
            <a:endParaRPr lang="id-ID" sz="5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114" name="Straight Connector 113"/>
          <p:cNvCxnSpPr/>
          <p:nvPr/>
        </p:nvCxnSpPr>
        <p:spPr>
          <a:xfrm flipH="1">
            <a:off x="6796040" y="3534643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 rot="1965316">
            <a:off x="2811473" y="3081693"/>
            <a:ext cx="115448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8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Isolasi Bioaktif anti m.o</a:t>
            </a:r>
            <a:endParaRPr lang="id-ID" sz="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115" name="Straight Connector 114"/>
          <p:cNvCxnSpPr/>
          <p:nvPr/>
        </p:nvCxnSpPr>
        <p:spPr>
          <a:xfrm flipH="1">
            <a:off x="1521202" y="3244164"/>
            <a:ext cx="833204" cy="542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 rot="19608472">
            <a:off x="1481046" y="3112165"/>
            <a:ext cx="11881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8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 Kualitas Produk </a:t>
            </a:r>
          </a:p>
          <a:p>
            <a:r>
              <a:rPr lang="id-ID" sz="8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Hasil Peternakan</a:t>
            </a:r>
            <a:endParaRPr lang="en-US" sz="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0" name="TextBox 119"/>
          <p:cNvSpPr txBox="1"/>
          <p:nvPr/>
        </p:nvSpPr>
        <p:spPr>
          <a:xfrm rot="19608472">
            <a:off x="1538273" y="3472777"/>
            <a:ext cx="9525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500" dirty="0"/>
              <a:t>d</a:t>
            </a:r>
            <a:r>
              <a:rPr lang="id-ID" sz="500" dirty="0" smtClean="0"/>
              <a:t>rh. Dwi Wahyuda, MS.</a:t>
            </a:r>
          </a:p>
          <a:p>
            <a:r>
              <a:rPr lang="id-ID" sz="500" dirty="0" smtClean="0"/>
              <a:t>Souvia Rahimah, S&gt;TP., M.Sc.</a:t>
            </a:r>
            <a:endParaRPr lang="en-US" sz="500" dirty="0"/>
          </a:p>
        </p:txBody>
      </p:sp>
    </p:spTree>
    <p:extLst>
      <p:ext uri="{BB962C8B-B14F-4D97-AF65-F5344CB8AC3E}">
        <p14:creationId xmlns:p14="http://schemas.microsoft.com/office/powerpoint/2010/main" xmlns="" val="296167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2262</TotalTime>
  <Words>416</Words>
  <Application>Microsoft Office PowerPoint</Application>
  <PresentationFormat>On-screen Show (4:3)</PresentationFormat>
  <Paragraphs>124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Pemanfaatan Biodiversitas Mikroorganisme untuk Produksi Pangan, BioPakan dan By-Product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Pemanfaatan Biodiversitas Mikroorganisme untuk Poduksi Bioenergi, Pakan dan Pangan</dc:title>
  <dc:creator>user</dc:creator>
  <cp:lastModifiedBy>erman</cp:lastModifiedBy>
  <cp:revision>31</cp:revision>
  <cp:lastPrinted>2015-05-15T00:06:07Z</cp:lastPrinted>
  <dcterms:created xsi:type="dcterms:W3CDTF">2015-05-11T06:32:33Z</dcterms:created>
  <dcterms:modified xsi:type="dcterms:W3CDTF">2015-05-20T01:39:42Z</dcterms:modified>
</cp:coreProperties>
</file>