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5" r:id="rId1"/>
    <p:sldMasterId id="2147483709" r:id="rId2"/>
    <p:sldMasterId id="2147483733" r:id="rId3"/>
  </p:sldMasterIdLst>
  <p:sldIdLst>
    <p:sldId id="263" r:id="rId4"/>
    <p:sldId id="313" r:id="rId5"/>
    <p:sldId id="275" r:id="rId6"/>
    <p:sldId id="312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2" r:id="rId16"/>
    <p:sldId id="326" r:id="rId17"/>
    <p:sldId id="327" r:id="rId18"/>
    <p:sldId id="328" r:id="rId19"/>
    <p:sldId id="323" r:id="rId20"/>
    <p:sldId id="305" r:id="rId21"/>
    <p:sldId id="310" r:id="rId22"/>
    <p:sldId id="311" r:id="rId23"/>
    <p:sldId id="324" r:id="rId24"/>
    <p:sldId id="325" r:id="rId25"/>
    <p:sldId id="329" r:id="rId26"/>
    <p:sldId id="330" r:id="rId27"/>
    <p:sldId id="331" r:id="rId28"/>
    <p:sldId id="278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967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804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321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3357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3928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712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662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0703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97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7319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38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3878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9597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4338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2687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5593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3765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2631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1883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0934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2399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656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8356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1401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0802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1611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15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412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0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8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380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077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868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 defTabSz="914400"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8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 defTabSz="914400"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960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 defTabSz="914400"/>
              <a:t>28/07/2015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998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"/>
          <p:cNvSpPr>
            <a:spLocks noGrp="1"/>
          </p:cNvSpPr>
          <p:nvPr>
            <p:ph type="ctrTitle"/>
          </p:nvPr>
        </p:nvSpPr>
        <p:spPr>
          <a:xfrm>
            <a:off x="123824" y="1264568"/>
            <a:ext cx="11934825" cy="178010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r>
              <a:rPr lang="en-US" dirty="0" err="1" smtClean="0">
                <a:solidFill>
                  <a:schemeClr val="bg1"/>
                </a:solidFill>
              </a:rPr>
              <a:t>Peraturan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Pemerintah</a:t>
            </a:r>
            <a:r>
              <a:rPr lang="en-US" dirty="0" smtClean="0">
                <a:solidFill>
                  <a:schemeClr val="bg1"/>
                </a:solidFill>
              </a:rPr>
              <a:t> No 51/2015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Statuta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Universitas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Padjadjaran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err="1" smtClean="0">
                <a:solidFill>
                  <a:schemeClr val="bg1"/>
                </a:solidFill>
              </a:rPr>
              <a:t>terkait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Senat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Akademik</a:t>
            </a:r>
            <a:endParaRPr lang="id-ID" sz="1200" b="1" kern="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0" y="3284985"/>
            <a:ext cx="45720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1440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800" b="1" dirty="0" smtClean="0">
                <a:solidFill>
                  <a:srgbClr val="1F497D">
                    <a:lumMod val="50000"/>
                  </a:srgbClr>
                </a:solidFill>
                <a:latin typeface="Candara"/>
              </a:rPr>
              <a:t>Tim PTN BH</a:t>
            </a:r>
            <a:endParaRPr lang="id-ID" sz="2800" b="1" dirty="0">
              <a:solidFill>
                <a:srgbClr val="1F497D">
                  <a:lumMod val="50000"/>
                </a:srgbClr>
              </a:solidFill>
              <a:latin typeface="Candara"/>
            </a:endParaRPr>
          </a:p>
          <a:p>
            <a:pPr algn="ctr" defTabSz="914400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en-US" sz="2800" b="1" dirty="0" err="1" smtClean="0">
                <a:solidFill>
                  <a:srgbClr val="1F497D">
                    <a:lumMod val="50000"/>
                  </a:srgbClr>
                </a:solidFill>
                <a:latin typeface="Candara"/>
              </a:rPr>
              <a:t>Universitas</a:t>
            </a:r>
            <a:r>
              <a:rPr lang="en-US" sz="2800" b="1" dirty="0" smtClean="0">
                <a:solidFill>
                  <a:srgbClr val="1F497D">
                    <a:lumMod val="50000"/>
                  </a:srgbClr>
                </a:solidFill>
                <a:latin typeface="Candara"/>
              </a:rPr>
              <a:t> </a:t>
            </a:r>
            <a:r>
              <a:rPr lang="en-US" sz="2800" b="1" dirty="0" err="1" smtClean="0">
                <a:solidFill>
                  <a:srgbClr val="1F497D">
                    <a:lumMod val="50000"/>
                  </a:srgbClr>
                </a:solidFill>
                <a:latin typeface="Candara"/>
              </a:rPr>
              <a:t>Padjadjaran</a:t>
            </a:r>
            <a:endParaRPr lang="id-ID" sz="2800" b="1" dirty="0">
              <a:solidFill>
                <a:srgbClr val="1F497D">
                  <a:lumMod val="50000"/>
                </a:srgbClr>
              </a:solidFill>
              <a:latin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294616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SISTEM </a:t>
            </a:r>
            <a:r>
              <a:rPr lang="en-US" sz="5400" b="1" dirty="0" smtClean="0">
                <a:solidFill>
                  <a:srgbClr val="FF0000"/>
                </a:solidFill>
              </a:rPr>
              <a:t>PENGELOLAAN</a:t>
            </a:r>
          </a:p>
          <a:p>
            <a:pPr marL="914400" indent="-914400" defTabSz="914400">
              <a:buNone/>
              <a:defRPr/>
            </a:pPr>
            <a:r>
              <a:rPr lang="en-US" b="1" dirty="0" err="1" smtClean="0">
                <a:solidFill>
                  <a:srgbClr val="FF0000"/>
                </a:solidFill>
              </a:rPr>
              <a:t>Pasal</a:t>
            </a:r>
            <a:r>
              <a:rPr lang="en-US" b="1" dirty="0" smtClean="0">
                <a:solidFill>
                  <a:srgbClr val="FF0000"/>
                </a:solidFill>
              </a:rPr>
              <a:t> 36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(2)	</a:t>
            </a:r>
            <a:r>
              <a:rPr lang="en-US" sz="2400" b="1" dirty="0" err="1">
                <a:solidFill>
                  <a:prstClr val="black"/>
                </a:solidFill>
              </a:rPr>
              <a:t>Anggota</a:t>
            </a:r>
            <a:r>
              <a:rPr lang="en-US" sz="2400" b="1" dirty="0">
                <a:solidFill>
                  <a:prstClr val="black"/>
                </a:solidFill>
              </a:rPr>
              <a:t> SA yang </a:t>
            </a:r>
            <a:r>
              <a:rPr lang="en-US" sz="2400" b="1" dirty="0" err="1">
                <a:solidFill>
                  <a:prstClr val="black"/>
                </a:solidFill>
              </a:rPr>
              <a:t>diberhentikan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dalam</a:t>
            </a:r>
            <a:r>
              <a:rPr lang="en-US" sz="2400" b="1" dirty="0">
                <a:solidFill>
                  <a:prstClr val="black"/>
                </a:solidFill>
              </a:rPr>
              <a:t> masa </a:t>
            </a:r>
            <a:r>
              <a:rPr lang="en-US" sz="2400" b="1" dirty="0" err="1">
                <a:solidFill>
                  <a:prstClr val="black"/>
                </a:solidFill>
              </a:rPr>
              <a:t>jabatannya</a:t>
            </a:r>
            <a:r>
              <a:rPr lang="en-US" sz="2400" b="1" dirty="0">
                <a:solidFill>
                  <a:prstClr val="black"/>
                </a:solidFill>
              </a:rPr>
              <a:t>, yang </a:t>
            </a:r>
            <a:r>
              <a:rPr lang="en-US" sz="2400" b="1" dirty="0" err="1">
                <a:solidFill>
                  <a:prstClr val="black"/>
                </a:solidFill>
              </a:rPr>
              <a:t>bersangkutan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digantikan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oleh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anggota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baru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melalui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pergantian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antarwaktu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sampai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habis</a:t>
            </a:r>
            <a:r>
              <a:rPr lang="en-US" sz="2400" b="1" dirty="0">
                <a:solidFill>
                  <a:prstClr val="black"/>
                </a:solidFill>
              </a:rPr>
              <a:t> masa </a:t>
            </a:r>
            <a:r>
              <a:rPr lang="en-US" sz="2400" b="1" dirty="0" err="1">
                <a:solidFill>
                  <a:prstClr val="black"/>
                </a:solidFill>
              </a:rPr>
              <a:t>jabatan</a:t>
            </a:r>
            <a:r>
              <a:rPr lang="en-US" sz="2400" b="1" dirty="0">
                <a:solidFill>
                  <a:prstClr val="black"/>
                </a:solidFill>
              </a:rPr>
              <a:t> SA.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(3)	</a:t>
            </a:r>
            <a:r>
              <a:rPr lang="en-US" sz="2400" b="1" dirty="0" err="1">
                <a:solidFill>
                  <a:prstClr val="black"/>
                </a:solidFill>
              </a:rPr>
              <a:t>Ketentuan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lebih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lanjut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mengenai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pemberhentian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pengangkatan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antarwaktu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anggota</a:t>
            </a:r>
            <a:r>
              <a:rPr lang="en-US" sz="2400" b="1" dirty="0">
                <a:solidFill>
                  <a:srgbClr val="FF0000"/>
                </a:solidFill>
              </a:rPr>
              <a:t> SA </a:t>
            </a:r>
            <a:r>
              <a:rPr lang="en-US" sz="2400" b="1" dirty="0" err="1">
                <a:solidFill>
                  <a:srgbClr val="FF0000"/>
                </a:solidFill>
              </a:rPr>
              <a:t>diatur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dengan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Peraturan</a:t>
            </a:r>
            <a:r>
              <a:rPr lang="en-US" sz="2400" b="1" dirty="0">
                <a:solidFill>
                  <a:srgbClr val="FF0000"/>
                </a:solidFill>
              </a:rPr>
              <a:t> SA.</a:t>
            </a:r>
          </a:p>
          <a:p>
            <a:pPr marL="914400" indent="-914400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99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SISTEM </a:t>
            </a:r>
            <a:r>
              <a:rPr lang="en-US" sz="5400" b="1" dirty="0" smtClean="0">
                <a:solidFill>
                  <a:srgbClr val="FF0000"/>
                </a:solidFill>
              </a:rPr>
              <a:t>PENGELOLAAN</a:t>
            </a:r>
          </a:p>
          <a:p>
            <a:pPr marL="914400" indent="-914400" defTabSz="914400">
              <a:buNone/>
              <a:defRPr/>
            </a:pPr>
            <a:r>
              <a:rPr lang="en-US" b="1" dirty="0" err="1" smtClean="0">
                <a:solidFill>
                  <a:srgbClr val="FF0000"/>
                </a:solidFill>
              </a:rPr>
              <a:t>Pasal</a:t>
            </a:r>
            <a:r>
              <a:rPr lang="en-US" b="1" dirty="0" smtClean="0">
                <a:solidFill>
                  <a:srgbClr val="FF0000"/>
                </a:solidFill>
              </a:rPr>
              <a:t> 37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(1)	SA </a:t>
            </a:r>
            <a:r>
              <a:rPr lang="en-US" sz="2400" b="1" dirty="0" err="1">
                <a:solidFill>
                  <a:prstClr val="black"/>
                </a:solidFill>
              </a:rPr>
              <a:t>dapat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membentuk</a:t>
            </a:r>
            <a:r>
              <a:rPr lang="en-US" sz="2400" b="1" dirty="0">
                <a:solidFill>
                  <a:prstClr val="black"/>
                </a:solidFill>
              </a:rPr>
              <a:t> DP </a:t>
            </a:r>
            <a:r>
              <a:rPr lang="en-US" sz="2400" b="1" dirty="0" err="1">
                <a:solidFill>
                  <a:prstClr val="black"/>
                </a:solidFill>
              </a:rPr>
              <a:t>untuk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memberikan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masukan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kepada</a:t>
            </a:r>
            <a:r>
              <a:rPr lang="en-US" sz="2400" b="1" dirty="0">
                <a:solidFill>
                  <a:prstClr val="black"/>
                </a:solidFill>
              </a:rPr>
              <a:t> organ </a:t>
            </a:r>
            <a:r>
              <a:rPr lang="en-US" sz="2400" b="1" dirty="0" err="1">
                <a:solidFill>
                  <a:prstClr val="black"/>
                </a:solidFill>
              </a:rPr>
              <a:t>Unpad</a:t>
            </a:r>
            <a:r>
              <a:rPr lang="en-US" sz="2400" b="1" dirty="0">
                <a:solidFill>
                  <a:prstClr val="black"/>
                </a:solidFill>
              </a:rPr>
              <a:t>.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(2)	DP </a:t>
            </a:r>
            <a:r>
              <a:rPr lang="en-US" sz="2400" b="1" dirty="0" err="1">
                <a:solidFill>
                  <a:prstClr val="black"/>
                </a:solidFill>
              </a:rPr>
              <a:t>memiliki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tugas</a:t>
            </a:r>
            <a:r>
              <a:rPr lang="en-US" sz="2400" b="1" dirty="0">
                <a:solidFill>
                  <a:prstClr val="black"/>
                </a:solidFill>
              </a:rPr>
              <a:t>: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a.	</a:t>
            </a:r>
            <a:r>
              <a:rPr lang="en-US" sz="2400" b="1" dirty="0" err="1">
                <a:solidFill>
                  <a:prstClr val="black"/>
                </a:solidFill>
              </a:rPr>
              <a:t>mengembangkan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pemikiran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atau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pandangan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serta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memberikan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masukan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kepada</a:t>
            </a:r>
            <a:r>
              <a:rPr lang="en-US" sz="2400" b="1" dirty="0">
                <a:solidFill>
                  <a:prstClr val="black"/>
                </a:solidFill>
              </a:rPr>
              <a:t> organ </a:t>
            </a:r>
            <a:r>
              <a:rPr lang="en-US" sz="2400" b="1" dirty="0" err="1">
                <a:solidFill>
                  <a:prstClr val="black"/>
                </a:solidFill>
              </a:rPr>
              <a:t>Unpad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terkait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pembangunan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bangsa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b.	</a:t>
            </a:r>
            <a:r>
              <a:rPr lang="en-US" sz="2400" b="1" dirty="0" err="1">
                <a:solidFill>
                  <a:prstClr val="black"/>
                </a:solidFill>
              </a:rPr>
              <a:t>menyampaikan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pemikiran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atau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pandangan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kepada</a:t>
            </a:r>
            <a:r>
              <a:rPr lang="en-US" sz="2400" b="1" dirty="0">
                <a:solidFill>
                  <a:prstClr val="black"/>
                </a:solidFill>
              </a:rPr>
              <a:t> organ </a:t>
            </a:r>
            <a:r>
              <a:rPr lang="en-US" sz="2400" b="1" dirty="0" err="1">
                <a:solidFill>
                  <a:prstClr val="black"/>
                </a:solidFill>
              </a:rPr>
              <a:t>Unpad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terkait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pengembangan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ilmu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pengetahuan</a:t>
            </a:r>
            <a:r>
              <a:rPr lang="en-US" sz="2400" b="1" dirty="0">
                <a:solidFill>
                  <a:prstClr val="black"/>
                </a:solidFill>
              </a:rPr>
              <a:t>;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endParaRPr lang="en-US" sz="2400" b="1" dirty="0">
              <a:solidFill>
                <a:prstClr val="black"/>
              </a:solidFill>
            </a:endParaRP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c.	</a:t>
            </a:r>
            <a:r>
              <a:rPr lang="en-US" sz="2400" b="1" dirty="0" err="1">
                <a:solidFill>
                  <a:prstClr val="black"/>
                </a:solidFill>
              </a:rPr>
              <a:t>mengembangkan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menanamkan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menjaga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integritas</a:t>
            </a:r>
            <a:r>
              <a:rPr lang="en-US" sz="2400" b="1" dirty="0">
                <a:solidFill>
                  <a:prstClr val="black"/>
                </a:solidFill>
              </a:rPr>
              <a:t> moral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etika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wawasan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kebangsaan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kepada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Sivitas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masyarakat</a:t>
            </a:r>
            <a:r>
              <a:rPr lang="en-US" sz="2400" b="1" dirty="0">
                <a:solidFill>
                  <a:prstClr val="black"/>
                </a:solidFill>
              </a:rPr>
              <a:t>.</a:t>
            </a:r>
          </a:p>
          <a:p>
            <a:pPr marL="914400" indent="-914400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89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SISTEM </a:t>
            </a:r>
            <a:r>
              <a:rPr lang="en-US" sz="5400" b="1" dirty="0" smtClean="0">
                <a:solidFill>
                  <a:srgbClr val="FF0000"/>
                </a:solidFill>
              </a:rPr>
              <a:t>PENGELOLAAN</a:t>
            </a:r>
          </a:p>
          <a:p>
            <a:pPr marL="914400" indent="-914400" defTabSz="914400">
              <a:buNone/>
              <a:defRPr/>
            </a:pPr>
            <a:r>
              <a:rPr lang="en-US" b="1" dirty="0" err="1" smtClean="0">
                <a:solidFill>
                  <a:srgbClr val="FF0000"/>
                </a:solidFill>
              </a:rPr>
              <a:t>Pasal</a:t>
            </a:r>
            <a:r>
              <a:rPr lang="en-US" b="1" dirty="0" smtClean="0">
                <a:solidFill>
                  <a:srgbClr val="FF0000"/>
                </a:solidFill>
              </a:rPr>
              <a:t> 37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(3)	</a:t>
            </a:r>
            <a:r>
              <a:rPr lang="en-US" sz="2400" b="1" dirty="0" err="1">
                <a:solidFill>
                  <a:prstClr val="black"/>
                </a:solidFill>
              </a:rPr>
              <a:t>Anggota</a:t>
            </a:r>
            <a:r>
              <a:rPr lang="en-US" sz="2400" b="1" dirty="0">
                <a:solidFill>
                  <a:prstClr val="black"/>
                </a:solidFill>
              </a:rPr>
              <a:t> DP </a:t>
            </a:r>
            <a:r>
              <a:rPr lang="en-US" sz="2400" b="1" dirty="0" err="1">
                <a:solidFill>
                  <a:prstClr val="black"/>
                </a:solidFill>
              </a:rPr>
              <a:t>adalah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seluruh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profesor</a:t>
            </a:r>
            <a:r>
              <a:rPr lang="en-US" sz="2400" b="1" dirty="0">
                <a:solidFill>
                  <a:prstClr val="black"/>
                </a:solidFill>
              </a:rPr>
              <a:t> di </a:t>
            </a:r>
            <a:r>
              <a:rPr lang="en-US" sz="2400" b="1" dirty="0" err="1">
                <a:solidFill>
                  <a:prstClr val="black"/>
                </a:solidFill>
              </a:rPr>
              <a:t>Unpad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termasuk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profesor</a:t>
            </a:r>
            <a:r>
              <a:rPr lang="en-US" sz="2400" b="1" dirty="0">
                <a:solidFill>
                  <a:prstClr val="black"/>
                </a:solidFill>
              </a:rPr>
              <a:t> emeritus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purnabakti</a:t>
            </a:r>
            <a:r>
              <a:rPr lang="en-US" sz="2400" b="1" dirty="0">
                <a:solidFill>
                  <a:prstClr val="black"/>
                </a:solidFill>
              </a:rPr>
              <a:t>.</a:t>
            </a:r>
          </a:p>
          <a:p>
            <a:pPr marL="914400" indent="-914400" defTabSz="914400">
              <a:buAutoNum type="arabicParenBoth" startAt="4"/>
              <a:defRPr/>
            </a:pPr>
            <a:r>
              <a:rPr lang="en-US" sz="2400" b="1" dirty="0" smtClean="0">
                <a:solidFill>
                  <a:prstClr val="black"/>
                </a:solidFill>
              </a:rPr>
              <a:t>DP </a:t>
            </a:r>
            <a:r>
              <a:rPr lang="en-US" sz="2400" b="1" dirty="0" err="1">
                <a:solidFill>
                  <a:prstClr val="black"/>
                </a:solidFill>
              </a:rPr>
              <a:t>dipimpin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seorang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ketua</a:t>
            </a:r>
            <a:r>
              <a:rPr lang="en-US" sz="2400" b="1" dirty="0">
                <a:solidFill>
                  <a:prstClr val="black"/>
                </a:solidFill>
              </a:rPr>
              <a:t> yang </a:t>
            </a:r>
            <a:r>
              <a:rPr lang="en-US" sz="2400" b="1" dirty="0" err="1">
                <a:solidFill>
                  <a:prstClr val="black"/>
                </a:solidFill>
              </a:rPr>
              <a:t>dibantu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seorang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sekretaris</a:t>
            </a:r>
            <a:r>
              <a:rPr lang="en-US" sz="2400" b="1" dirty="0" smtClean="0">
                <a:solidFill>
                  <a:prstClr val="black"/>
                </a:solidFill>
              </a:rPr>
              <a:t>.</a:t>
            </a:r>
          </a:p>
          <a:p>
            <a:pPr marL="914400" indent="-914400" defTabSz="914400">
              <a:buAutoNum type="arabicParenBoth" startAt="4"/>
              <a:defRPr/>
            </a:pPr>
            <a:r>
              <a:rPr lang="en-US" sz="2400" b="1" dirty="0" err="1" smtClean="0">
                <a:solidFill>
                  <a:prstClr val="black"/>
                </a:solidFill>
              </a:rPr>
              <a:t>Ketentuan</a:t>
            </a:r>
            <a:r>
              <a:rPr lang="en-US" sz="2400" b="1" dirty="0" smtClean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lebih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lanjut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mengenai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tata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kerja</a:t>
            </a:r>
            <a:r>
              <a:rPr lang="en-US" sz="2400" b="1" dirty="0">
                <a:solidFill>
                  <a:srgbClr val="FF0000"/>
                </a:solidFill>
              </a:rPr>
              <a:t> DP </a:t>
            </a:r>
            <a:r>
              <a:rPr lang="en-US" sz="2400" b="1" dirty="0" err="1">
                <a:solidFill>
                  <a:srgbClr val="FF0000"/>
                </a:solidFill>
              </a:rPr>
              <a:t>diatur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dalam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Peraturan</a:t>
            </a:r>
            <a:r>
              <a:rPr lang="en-US" sz="2400" b="1" dirty="0">
                <a:solidFill>
                  <a:srgbClr val="FF0000"/>
                </a:solidFill>
              </a:rPr>
              <a:t> SA.</a:t>
            </a:r>
          </a:p>
        </p:txBody>
      </p:sp>
    </p:spTree>
    <p:extLst>
      <p:ext uri="{BB962C8B-B14F-4D97-AF65-F5344CB8AC3E}">
        <p14:creationId xmlns:p14="http://schemas.microsoft.com/office/powerpoint/2010/main" val="310687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KODE ETIK</a:t>
            </a:r>
          </a:p>
          <a:p>
            <a:pPr marL="914400" indent="-914400" defTabSz="914400">
              <a:buNone/>
              <a:defRPr/>
            </a:pPr>
            <a:r>
              <a:rPr lang="en-US" b="1" dirty="0" err="1" smtClean="0">
                <a:solidFill>
                  <a:srgbClr val="FF0000"/>
                </a:solidFill>
              </a:rPr>
              <a:t>Pasal</a:t>
            </a:r>
            <a:r>
              <a:rPr lang="en-US" b="1" dirty="0" smtClean="0">
                <a:solidFill>
                  <a:srgbClr val="FF0000"/>
                </a:solidFill>
              </a:rPr>
              <a:t> 59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(7)	</a:t>
            </a:r>
            <a:r>
              <a:rPr lang="en-US" sz="2400" b="1" dirty="0" err="1">
                <a:solidFill>
                  <a:srgbClr val="FF0000"/>
                </a:solidFill>
              </a:rPr>
              <a:t>Kode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etik</a:t>
            </a:r>
            <a:r>
              <a:rPr lang="en-US" sz="2400" b="1" dirty="0">
                <a:solidFill>
                  <a:srgbClr val="FF0000"/>
                </a:solidFill>
              </a:rPr>
              <a:t> Dosen </a:t>
            </a:r>
            <a:r>
              <a:rPr lang="en-US" sz="2400" b="1" dirty="0" err="1">
                <a:solidFill>
                  <a:srgbClr val="FF0000"/>
                </a:solidFill>
              </a:rPr>
              <a:t>Unpad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disusun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ditetapkan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dengan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Peraturan</a:t>
            </a:r>
            <a:r>
              <a:rPr lang="en-US" sz="2400" b="1" dirty="0">
                <a:solidFill>
                  <a:srgbClr val="FF0000"/>
                </a:solidFill>
              </a:rPr>
              <a:t> SA.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(8)	</a:t>
            </a:r>
            <a:r>
              <a:rPr lang="en-US" sz="2400" b="1" dirty="0" err="1">
                <a:solidFill>
                  <a:srgbClr val="FF0000"/>
                </a:solidFill>
              </a:rPr>
              <a:t>Kode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etik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Mahasiswa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disusun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ditetapkan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dengan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Peraturan</a:t>
            </a:r>
            <a:r>
              <a:rPr lang="en-US" sz="2400" b="1" dirty="0">
                <a:solidFill>
                  <a:srgbClr val="FF0000"/>
                </a:solidFill>
              </a:rPr>
              <a:t> SA.</a:t>
            </a:r>
          </a:p>
        </p:txBody>
      </p:sp>
    </p:spTree>
    <p:extLst>
      <p:ext uri="{BB962C8B-B14F-4D97-AF65-F5344CB8AC3E}">
        <p14:creationId xmlns:p14="http://schemas.microsoft.com/office/powerpoint/2010/main" val="164552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PENYELENGGARAAN TRIDHARMA PT</a:t>
            </a:r>
          </a:p>
          <a:p>
            <a:pPr marL="0" indent="0" defTabSz="914400">
              <a:buNone/>
              <a:defRPr/>
            </a:pPr>
            <a:r>
              <a:rPr lang="en-US" sz="4400" dirty="0" err="1" smtClean="0">
                <a:solidFill>
                  <a:srgbClr val="FF0000"/>
                </a:solidFill>
              </a:rPr>
              <a:t>Pasal</a:t>
            </a:r>
            <a:r>
              <a:rPr lang="en-US" sz="4400" dirty="0" smtClean="0">
                <a:solidFill>
                  <a:srgbClr val="FF0000"/>
                </a:solidFill>
              </a:rPr>
              <a:t> 9:</a:t>
            </a:r>
          </a:p>
          <a:p>
            <a:pPr marL="914400" indent="-914400" defTabSz="914400">
              <a:buNone/>
              <a:defRPr/>
            </a:pPr>
            <a:r>
              <a:rPr lang="en-US" sz="4400" dirty="0">
                <a:solidFill>
                  <a:prstClr val="black"/>
                </a:solidFill>
              </a:rPr>
              <a:t>(3)	</a:t>
            </a:r>
            <a:r>
              <a:rPr lang="en-US" sz="4400" dirty="0" err="1">
                <a:solidFill>
                  <a:prstClr val="black"/>
                </a:solidFill>
              </a:rPr>
              <a:t>Ketentuan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lebih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lanjut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mengenai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evaluasi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dan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pengembangan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kurikulum</a:t>
            </a:r>
            <a:r>
              <a:rPr lang="en-US" sz="4400" dirty="0">
                <a:solidFill>
                  <a:srgbClr val="FF0000"/>
                </a:solidFill>
              </a:rPr>
              <a:t>, </a:t>
            </a:r>
            <a:r>
              <a:rPr lang="en-US" sz="4400" dirty="0" err="1">
                <a:solidFill>
                  <a:srgbClr val="FF0000"/>
                </a:solidFill>
              </a:rPr>
              <a:t>tahun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akademik</a:t>
            </a:r>
            <a:r>
              <a:rPr lang="en-US" sz="4400" dirty="0">
                <a:solidFill>
                  <a:srgbClr val="FF0000"/>
                </a:solidFill>
              </a:rPr>
              <a:t>, </a:t>
            </a:r>
            <a:r>
              <a:rPr lang="en-US" sz="4400" dirty="0" err="1">
                <a:solidFill>
                  <a:srgbClr val="FF0000"/>
                </a:solidFill>
              </a:rPr>
              <a:t>serta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syarat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kelulusan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diatur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dengan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Peraturan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Rektor</a:t>
            </a:r>
            <a:r>
              <a:rPr lang="en-US" sz="4400" dirty="0">
                <a:solidFill>
                  <a:prstClr val="black"/>
                </a:solidFill>
              </a:rPr>
              <a:t> setelah </a:t>
            </a:r>
            <a:r>
              <a:rPr lang="en-US" sz="4400" dirty="0" err="1">
                <a:solidFill>
                  <a:prstClr val="black"/>
                </a:solidFill>
              </a:rPr>
              <a:t>mendapat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pertimbangan</a:t>
            </a:r>
            <a:r>
              <a:rPr lang="en-US" sz="4400" dirty="0">
                <a:solidFill>
                  <a:srgbClr val="FF0000"/>
                </a:solidFill>
              </a:rPr>
              <a:t> SA.</a:t>
            </a:r>
            <a:endParaRPr lang="en-US" sz="4400" dirty="0" smtClean="0">
              <a:solidFill>
                <a:srgbClr val="FF0000"/>
              </a:solidFill>
            </a:endParaRPr>
          </a:p>
          <a:p>
            <a:pPr marL="0" indent="0" defTabSz="914400">
              <a:buNone/>
              <a:defRPr/>
            </a:pPr>
            <a:endParaRPr lang="en-US" sz="3600" dirty="0" smtClean="0">
              <a:solidFill>
                <a:prstClr val="black"/>
              </a:solidFill>
            </a:endParaRP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304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PENYELENGGARAAN TRIDHARMA PT</a:t>
            </a:r>
          </a:p>
          <a:p>
            <a:pPr marL="0" indent="0" defTabSz="914400">
              <a:buNone/>
              <a:defRPr/>
            </a:pPr>
            <a:r>
              <a:rPr lang="en-US" sz="4400" dirty="0" err="1" smtClean="0">
                <a:solidFill>
                  <a:srgbClr val="FF0000"/>
                </a:solidFill>
              </a:rPr>
              <a:t>Pasal</a:t>
            </a:r>
            <a:r>
              <a:rPr lang="en-US" sz="4400" dirty="0" smtClean="0">
                <a:solidFill>
                  <a:srgbClr val="FF0000"/>
                </a:solidFill>
              </a:rPr>
              <a:t> 10:</a:t>
            </a:r>
          </a:p>
          <a:p>
            <a:pPr marL="914400" indent="-914400" defTabSz="914400">
              <a:buNone/>
              <a:defRPr/>
            </a:pPr>
            <a:r>
              <a:rPr lang="en-US" sz="4400" dirty="0">
                <a:solidFill>
                  <a:prstClr val="black"/>
                </a:solidFill>
              </a:rPr>
              <a:t>(4)	</a:t>
            </a:r>
            <a:r>
              <a:rPr lang="en-US" sz="4400" dirty="0" err="1">
                <a:solidFill>
                  <a:prstClr val="black"/>
                </a:solidFill>
              </a:rPr>
              <a:t>Ketentuan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lebih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lanjut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mengenai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pemberian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dan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pencabutan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ijazah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dan</a:t>
            </a:r>
            <a:r>
              <a:rPr lang="en-US" sz="4400" dirty="0">
                <a:solidFill>
                  <a:srgbClr val="FF0000"/>
                </a:solidFill>
              </a:rPr>
              <a:t>/</a:t>
            </a:r>
            <a:r>
              <a:rPr lang="en-US" sz="4400" dirty="0" err="1">
                <a:solidFill>
                  <a:srgbClr val="FF0000"/>
                </a:solidFill>
              </a:rPr>
              <a:t>atau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sertifikat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diatur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dengan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Peraturan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Rektor</a:t>
            </a:r>
            <a:r>
              <a:rPr lang="en-US" sz="4400" dirty="0">
                <a:solidFill>
                  <a:prstClr val="black"/>
                </a:solidFill>
              </a:rPr>
              <a:t> setelah </a:t>
            </a:r>
            <a:r>
              <a:rPr lang="en-US" sz="4400" dirty="0" err="1">
                <a:solidFill>
                  <a:prstClr val="black"/>
                </a:solidFill>
              </a:rPr>
              <a:t>mendapat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pertimbangan</a:t>
            </a:r>
            <a:r>
              <a:rPr lang="en-US" sz="4400" dirty="0">
                <a:solidFill>
                  <a:srgbClr val="FF0000"/>
                </a:solidFill>
              </a:rPr>
              <a:t> SA.</a:t>
            </a:r>
            <a:endParaRPr lang="en-US" sz="3600" dirty="0" smtClean="0">
              <a:solidFill>
                <a:srgbClr val="FF0000"/>
              </a:solidFill>
            </a:endParaRP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00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PENYELENGGARAAN TRIDHARMA PT</a:t>
            </a:r>
          </a:p>
          <a:p>
            <a:pPr marL="0" indent="0" defTabSz="914400">
              <a:buNone/>
              <a:defRPr/>
            </a:pPr>
            <a:r>
              <a:rPr lang="en-US" sz="4400" dirty="0" err="1" smtClean="0">
                <a:solidFill>
                  <a:srgbClr val="FF0000"/>
                </a:solidFill>
              </a:rPr>
              <a:t>Pasal</a:t>
            </a:r>
            <a:r>
              <a:rPr lang="en-US" sz="4400" dirty="0" smtClean="0">
                <a:solidFill>
                  <a:srgbClr val="FF0000"/>
                </a:solidFill>
              </a:rPr>
              <a:t> 11:</a:t>
            </a:r>
          </a:p>
          <a:p>
            <a:pPr marL="914400" indent="-914400" defTabSz="914400">
              <a:buNone/>
              <a:defRPr/>
            </a:pPr>
            <a:r>
              <a:rPr lang="en-US" sz="4400" dirty="0">
                <a:solidFill>
                  <a:prstClr val="black"/>
                </a:solidFill>
              </a:rPr>
              <a:t>(3)	</a:t>
            </a:r>
            <a:r>
              <a:rPr lang="en-US" sz="4400" dirty="0" err="1">
                <a:solidFill>
                  <a:prstClr val="black"/>
                </a:solidFill>
              </a:rPr>
              <a:t>Ketentuan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lebih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lanjut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mengenai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pemberian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dan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pencabutan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gelar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doktor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kehormatan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dan</a:t>
            </a:r>
            <a:r>
              <a:rPr lang="en-US" sz="4400" dirty="0">
                <a:solidFill>
                  <a:srgbClr val="FF0000"/>
                </a:solidFill>
              </a:rPr>
              <a:t>/</a:t>
            </a:r>
            <a:r>
              <a:rPr lang="en-US" sz="4400" dirty="0" err="1">
                <a:solidFill>
                  <a:srgbClr val="FF0000"/>
                </a:solidFill>
              </a:rPr>
              <a:t>atau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penghargaan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diatur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dalam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Peraturan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prstClr val="black"/>
                </a:solidFill>
              </a:rPr>
              <a:t>Rektor</a:t>
            </a:r>
            <a:r>
              <a:rPr lang="en-US" sz="4400" dirty="0">
                <a:solidFill>
                  <a:prstClr val="black"/>
                </a:solidFill>
              </a:rPr>
              <a:t> setelah </a:t>
            </a:r>
            <a:r>
              <a:rPr lang="en-US" sz="4400" dirty="0" err="1">
                <a:solidFill>
                  <a:prstClr val="black"/>
                </a:solidFill>
              </a:rPr>
              <a:t>mendapat</a:t>
            </a:r>
            <a:r>
              <a:rPr lang="en-US" sz="4400" dirty="0">
                <a:solidFill>
                  <a:prstClr val="black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pertimbangan</a:t>
            </a:r>
            <a:r>
              <a:rPr lang="en-US" sz="4400" dirty="0">
                <a:solidFill>
                  <a:srgbClr val="FF0000"/>
                </a:solidFill>
              </a:rPr>
              <a:t> SA.</a:t>
            </a:r>
            <a:endParaRPr lang="en-US" sz="2400" b="1" dirty="0">
              <a:solidFill>
                <a:srgbClr val="FF0000"/>
              </a:solidFill>
            </a:endParaRP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51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PENYELENGGARAAN TRIDHARMA PT</a:t>
            </a:r>
          </a:p>
          <a:p>
            <a:pPr marL="0" indent="0">
              <a:buNone/>
            </a:pPr>
            <a:r>
              <a:rPr lang="en-US" sz="3600" dirty="0" err="1">
                <a:solidFill>
                  <a:srgbClr val="FF0000"/>
                </a:solidFill>
              </a:rPr>
              <a:t>Pasal</a:t>
            </a:r>
            <a:r>
              <a:rPr lang="en-US" sz="3600" dirty="0">
                <a:solidFill>
                  <a:srgbClr val="FF0000"/>
                </a:solidFill>
              </a:rPr>
              <a:t> 14</a:t>
            </a:r>
          </a:p>
          <a:p>
            <a:pPr marL="628650" lvl="0" indent="-628650">
              <a:buNone/>
            </a:pPr>
            <a:r>
              <a:rPr lang="en-US" sz="3600" dirty="0" smtClean="0"/>
              <a:t>(1) </a:t>
            </a:r>
            <a:r>
              <a:rPr lang="en-US" sz="3600" dirty="0" err="1" smtClean="0"/>
              <a:t>Sivitas</a:t>
            </a:r>
            <a:r>
              <a:rPr lang="en-US" sz="3600" dirty="0" smtClean="0"/>
              <a:t> </a:t>
            </a:r>
            <a:r>
              <a:rPr lang="en-US" sz="3600" dirty="0" err="1"/>
              <a:t>Akademika</a:t>
            </a:r>
            <a:r>
              <a:rPr lang="en-US" sz="3600" dirty="0"/>
              <a:t> </a:t>
            </a:r>
            <a:r>
              <a:rPr lang="en-US" sz="3600" dirty="0" err="1"/>
              <a:t>memiliki</a:t>
            </a:r>
            <a:r>
              <a:rPr lang="en-US" sz="3600" dirty="0"/>
              <a:t> </a:t>
            </a:r>
            <a:r>
              <a:rPr lang="en-US" sz="3600" dirty="0" err="1"/>
              <a:t>kebebasan</a:t>
            </a:r>
            <a:r>
              <a:rPr lang="en-US" sz="3600" dirty="0"/>
              <a:t> </a:t>
            </a:r>
            <a:r>
              <a:rPr lang="en-US" sz="3600" dirty="0" err="1"/>
              <a:t>akademik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otonomi</a:t>
            </a:r>
            <a:r>
              <a:rPr lang="en-US" sz="3600" dirty="0"/>
              <a:t> </a:t>
            </a:r>
            <a:r>
              <a:rPr lang="en-US" sz="3600" dirty="0" err="1"/>
              <a:t>keilmuan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melaksanakan</a:t>
            </a:r>
            <a:r>
              <a:rPr lang="en-US" sz="3600" dirty="0"/>
              <a:t> </a:t>
            </a:r>
            <a:r>
              <a:rPr lang="en-US" sz="3600" dirty="0" err="1"/>
              <a:t>kegiatan</a:t>
            </a:r>
            <a:r>
              <a:rPr lang="en-US" sz="3600" dirty="0"/>
              <a:t> </a:t>
            </a:r>
            <a:r>
              <a:rPr lang="en-US" sz="3600" dirty="0" err="1"/>
              <a:t>pendidikan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pengembangan</a:t>
            </a:r>
            <a:r>
              <a:rPr lang="en-US" sz="3600" dirty="0"/>
              <a:t> </a:t>
            </a:r>
            <a:r>
              <a:rPr lang="en-US" sz="3600" dirty="0" err="1"/>
              <a:t>ilmu</a:t>
            </a:r>
            <a:r>
              <a:rPr lang="en-US" sz="3600" dirty="0"/>
              <a:t> </a:t>
            </a:r>
            <a:r>
              <a:rPr lang="en-US" sz="3600" dirty="0" err="1"/>
              <a:t>pengetahuan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teknologi</a:t>
            </a:r>
            <a:r>
              <a:rPr lang="en-US" sz="3600" dirty="0"/>
              <a:t> </a:t>
            </a:r>
            <a:r>
              <a:rPr lang="en-US" sz="3600" dirty="0" err="1"/>
              <a:t>secara</a:t>
            </a:r>
            <a:r>
              <a:rPr lang="en-US" sz="3600" dirty="0"/>
              <a:t> </a:t>
            </a:r>
            <a:r>
              <a:rPr lang="en-US" sz="3600" dirty="0" err="1"/>
              <a:t>bertanggung</a:t>
            </a:r>
            <a:r>
              <a:rPr lang="en-US" sz="3600" dirty="0"/>
              <a:t> </a:t>
            </a:r>
            <a:r>
              <a:rPr lang="en-US" sz="3600" dirty="0" err="1"/>
              <a:t>jawab</a:t>
            </a:r>
            <a:r>
              <a:rPr lang="en-US" sz="3600" dirty="0"/>
              <a:t>.</a:t>
            </a:r>
          </a:p>
          <a:p>
            <a:pPr marL="628650" lvl="0" indent="-628650">
              <a:buNone/>
            </a:pPr>
            <a:r>
              <a:rPr lang="en-US" sz="3600" dirty="0" smtClean="0"/>
              <a:t>(2) </a:t>
            </a:r>
            <a:r>
              <a:rPr lang="en-US" sz="3600" dirty="0" err="1" smtClean="0"/>
              <a:t>Ketentuan</a:t>
            </a:r>
            <a:r>
              <a:rPr lang="en-US" sz="3600" dirty="0" smtClean="0"/>
              <a:t> </a:t>
            </a:r>
            <a:r>
              <a:rPr lang="en-US" sz="3600" dirty="0" err="1"/>
              <a:t>lebih</a:t>
            </a:r>
            <a:r>
              <a:rPr lang="en-US" sz="3600" dirty="0"/>
              <a:t> </a:t>
            </a:r>
            <a:r>
              <a:rPr lang="en-US" sz="3600" dirty="0" err="1"/>
              <a:t>lanjut</a:t>
            </a:r>
            <a:r>
              <a:rPr lang="en-US" sz="3600" dirty="0"/>
              <a:t> </a:t>
            </a:r>
            <a:r>
              <a:rPr lang="en-US" sz="3600" dirty="0" err="1"/>
              <a:t>mengenai</a:t>
            </a:r>
            <a:r>
              <a:rPr lang="en-US" sz="3600" dirty="0"/>
              <a:t> </a:t>
            </a:r>
            <a:r>
              <a:rPr lang="en-US" sz="3600" dirty="0" err="1">
                <a:solidFill>
                  <a:srgbClr val="FF0000"/>
                </a:solidFill>
              </a:rPr>
              <a:t>kebebasan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akademik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dan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otonomi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keilmuan</a:t>
            </a:r>
            <a:r>
              <a:rPr lang="en-US" sz="3600" dirty="0"/>
              <a:t> </a:t>
            </a:r>
            <a:r>
              <a:rPr lang="en-US" sz="3600" dirty="0" err="1"/>
              <a:t>diatur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>
                <a:solidFill>
                  <a:srgbClr val="FF0000"/>
                </a:solidFill>
              </a:rPr>
              <a:t>Peraturan</a:t>
            </a:r>
            <a:r>
              <a:rPr lang="en-US" sz="3600" dirty="0">
                <a:solidFill>
                  <a:srgbClr val="FF0000"/>
                </a:solidFill>
              </a:rPr>
              <a:t> SA.</a:t>
            </a:r>
          </a:p>
          <a:p>
            <a:pPr marL="0" indent="0" defTabSz="914400">
              <a:buNone/>
              <a:defRPr/>
            </a:pPr>
            <a:endParaRPr lang="en-US" sz="3600" dirty="0" smtClean="0">
              <a:solidFill>
                <a:prstClr val="black"/>
              </a:solidFill>
            </a:endParaRP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93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SISTEM PENGELOLAAN</a:t>
            </a:r>
          </a:p>
          <a:p>
            <a:pPr marL="0" indent="0" defTabSz="914400">
              <a:buNone/>
              <a:defRPr/>
            </a:pPr>
            <a:r>
              <a:rPr lang="en-US" sz="3600" dirty="0" smtClean="0">
                <a:solidFill>
                  <a:prstClr val="black"/>
                </a:solidFill>
              </a:rPr>
              <a:t>Organ </a:t>
            </a:r>
            <a:r>
              <a:rPr lang="en-US" sz="3600" dirty="0" err="1" smtClean="0">
                <a:solidFill>
                  <a:prstClr val="black"/>
                </a:solidFill>
              </a:rPr>
              <a:t>Universitas</a:t>
            </a:r>
            <a:r>
              <a:rPr lang="en-US" sz="3600" dirty="0" smtClean="0">
                <a:solidFill>
                  <a:prstClr val="black"/>
                </a:solidFill>
              </a:rPr>
              <a:t>:</a:t>
            </a:r>
          </a:p>
          <a:p>
            <a:pPr marL="0" indent="0" defTabSz="914400">
              <a:buNone/>
              <a:defRPr/>
            </a:pPr>
            <a:r>
              <a:rPr lang="en-US" sz="3600" dirty="0" smtClean="0">
                <a:solidFill>
                  <a:prstClr val="black"/>
                </a:solidFill>
              </a:rPr>
              <a:t>MWA: </a:t>
            </a:r>
            <a:r>
              <a:rPr lang="en-US" sz="3600" dirty="0" err="1" smtClean="0">
                <a:solidFill>
                  <a:prstClr val="black"/>
                </a:solidFill>
              </a:rPr>
              <a:t>kebijakan</a:t>
            </a:r>
            <a:r>
              <a:rPr lang="en-US" sz="3600" dirty="0" smtClean="0">
                <a:solidFill>
                  <a:prstClr val="black"/>
                </a:solidFill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</a:rPr>
              <a:t>umum</a:t>
            </a:r>
            <a:r>
              <a:rPr lang="en-US" sz="3600" dirty="0" smtClean="0">
                <a:solidFill>
                  <a:prstClr val="black"/>
                </a:solidFill>
              </a:rPr>
              <a:t>, </a:t>
            </a:r>
            <a:r>
              <a:rPr lang="en-US" sz="3600" dirty="0" err="1" smtClean="0">
                <a:solidFill>
                  <a:prstClr val="black"/>
                </a:solidFill>
              </a:rPr>
              <a:t>pertimbangan</a:t>
            </a:r>
            <a:r>
              <a:rPr lang="en-US" sz="3600" dirty="0" smtClean="0">
                <a:solidFill>
                  <a:prstClr val="black"/>
                </a:solidFill>
              </a:rPr>
              <a:t>, </a:t>
            </a:r>
            <a:r>
              <a:rPr lang="en-US" sz="3600" dirty="0" err="1" smtClean="0">
                <a:solidFill>
                  <a:prstClr val="black"/>
                </a:solidFill>
              </a:rPr>
              <a:t>pengawasan</a:t>
            </a:r>
            <a:r>
              <a:rPr lang="en-US" sz="3600" dirty="0" smtClean="0">
                <a:solidFill>
                  <a:prstClr val="black"/>
                </a:solidFill>
              </a:rPr>
              <a:t> non-</a:t>
            </a:r>
            <a:r>
              <a:rPr lang="en-US" sz="3600" dirty="0" err="1" smtClean="0">
                <a:solidFill>
                  <a:prstClr val="black"/>
                </a:solidFill>
              </a:rPr>
              <a:t>akademik</a:t>
            </a:r>
            <a:endParaRPr lang="en-US" sz="3600" dirty="0" smtClean="0">
              <a:solidFill>
                <a:prstClr val="black"/>
              </a:solidFill>
            </a:endParaRPr>
          </a:p>
          <a:p>
            <a:pPr marL="0" indent="0" defTabSz="914400">
              <a:buNone/>
              <a:defRPr/>
            </a:pPr>
            <a:r>
              <a:rPr lang="en-US" sz="3600" dirty="0" smtClean="0">
                <a:solidFill>
                  <a:prstClr val="black"/>
                </a:solidFill>
              </a:rPr>
              <a:t>SA: </a:t>
            </a:r>
            <a:r>
              <a:rPr lang="en-US" sz="3600" dirty="0" err="1" smtClean="0">
                <a:solidFill>
                  <a:prstClr val="black"/>
                </a:solidFill>
              </a:rPr>
              <a:t>kebijakan</a:t>
            </a:r>
            <a:r>
              <a:rPr lang="en-US" sz="3600" dirty="0" smtClean="0">
                <a:solidFill>
                  <a:prstClr val="black"/>
                </a:solidFill>
              </a:rPr>
              <a:t>, </a:t>
            </a:r>
            <a:r>
              <a:rPr lang="en-US" sz="3600" dirty="0" err="1" smtClean="0">
                <a:solidFill>
                  <a:prstClr val="black"/>
                </a:solidFill>
              </a:rPr>
              <a:t>pertimbangan</a:t>
            </a:r>
            <a:r>
              <a:rPr lang="en-US" sz="3600" dirty="0" smtClean="0">
                <a:solidFill>
                  <a:prstClr val="black"/>
                </a:solidFill>
              </a:rPr>
              <a:t>, </a:t>
            </a:r>
            <a:r>
              <a:rPr lang="en-US" sz="3600" dirty="0" err="1" smtClean="0">
                <a:solidFill>
                  <a:prstClr val="black"/>
                </a:solidFill>
              </a:rPr>
              <a:t>pengawasan</a:t>
            </a:r>
            <a:r>
              <a:rPr lang="en-US" sz="3600" dirty="0" smtClean="0">
                <a:solidFill>
                  <a:prstClr val="black"/>
                </a:solidFill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</a:rPr>
              <a:t>akademik</a:t>
            </a:r>
            <a:endParaRPr lang="en-US" sz="3600" dirty="0" smtClean="0">
              <a:solidFill>
                <a:prstClr val="black"/>
              </a:solidFill>
            </a:endParaRPr>
          </a:p>
          <a:p>
            <a:pPr marL="0" indent="0" defTabSz="914400">
              <a:buNone/>
              <a:defRPr/>
            </a:pPr>
            <a:r>
              <a:rPr lang="en-US" sz="3600" dirty="0" err="1" smtClean="0">
                <a:solidFill>
                  <a:prstClr val="black"/>
                </a:solidFill>
              </a:rPr>
              <a:t>Rektor</a:t>
            </a:r>
            <a:r>
              <a:rPr lang="en-US" sz="3600" dirty="0" smtClean="0">
                <a:solidFill>
                  <a:prstClr val="black"/>
                </a:solidFill>
              </a:rPr>
              <a:t>: </a:t>
            </a:r>
            <a:r>
              <a:rPr lang="en-US" sz="3600" dirty="0" err="1" smtClean="0">
                <a:solidFill>
                  <a:prstClr val="black"/>
                </a:solidFill>
              </a:rPr>
              <a:t>pengelolaan</a:t>
            </a:r>
            <a:r>
              <a:rPr lang="en-US" sz="3600" dirty="0" smtClean="0">
                <a:solidFill>
                  <a:prstClr val="black"/>
                </a:solidFill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</a:rPr>
              <a:t>universitas</a:t>
            </a:r>
            <a:endParaRPr lang="en-US" sz="3600" dirty="0">
              <a:solidFill>
                <a:prstClr val="black"/>
              </a:solidFill>
            </a:endParaRPr>
          </a:p>
          <a:p>
            <a:pPr marL="0" indent="0" defTabSz="914400">
              <a:buNone/>
              <a:defRPr/>
            </a:pPr>
            <a:r>
              <a:rPr lang="en-US" sz="3600" dirty="0" smtClean="0">
                <a:solidFill>
                  <a:prstClr val="black"/>
                </a:solidFill>
              </a:rPr>
              <a:t>Masa </a:t>
            </a:r>
            <a:r>
              <a:rPr lang="en-US" sz="3600" dirty="0" err="1" smtClean="0">
                <a:solidFill>
                  <a:prstClr val="black"/>
                </a:solidFill>
              </a:rPr>
              <a:t>jabatan</a:t>
            </a:r>
            <a:r>
              <a:rPr lang="en-US" sz="3600" dirty="0" smtClean="0">
                <a:solidFill>
                  <a:prstClr val="black"/>
                </a:solidFill>
              </a:rPr>
              <a:t>: 5 </a:t>
            </a:r>
            <a:r>
              <a:rPr lang="en-US" sz="3600" dirty="0" err="1" smtClean="0">
                <a:solidFill>
                  <a:prstClr val="black"/>
                </a:solidFill>
              </a:rPr>
              <a:t>tahun</a:t>
            </a:r>
            <a:r>
              <a:rPr lang="en-US" sz="3600" dirty="0" smtClean="0">
                <a:solidFill>
                  <a:prstClr val="black"/>
                </a:solidFill>
              </a:rPr>
              <a:t>, </a:t>
            </a:r>
            <a:r>
              <a:rPr lang="en-US" sz="3600" dirty="0" err="1" smtClean="0">
                <a:solidFill>
                  <a:prstClr val="black"/>
                </a:solidFill>
              </a:rPr>
              <a:t>dapat</a:t>
            </a:r>
            <a:r>
              <a:rPr lang="en-US" sz="3600" dirty="0" smtClean="0">
                <a:solidFill>
                  <a:prstClr val="black"/>
                </a:solidFill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</a:rPr>
              <a:t>dipilih</a:t>
            </a:r>
            <a:r>
              <a:rPr lang="en-US" sz="3600" dirty="0" smtClean="0">
                <a:solidFill>
                  <a:prstClr val="black"/>
                </a:solidFill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</a:rPr>
              <a:t>kembali</a:t>
            </a:r>
            <a:r>
              <a:rPr lang="en-US" sz="3600" dirty="0" smtClean="0">
                <a:solidFill>
                  <a:prstClr val="black"/>
                </a:solidFill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</a:rPr>
              <a:t>hanya</a:t>
            </a:r>
            <a:r>
              <a:rPr lang="en-US" sz="3600" dirty="0" smtClean="0">
                <a:solidFill>
                  <a:prstClr val="black"/>
                </a:solidFill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</a:rPr>
              <a:t>untuk</a:t>
            </a:r>
            <a:r>
              <a:rPr lang="en-US" sz="3600" dirty="0" smtClean="0">
                <a:solidFill>
                  <a:prstClr val="black"/>
                </a:solidFill>
              </a:rPr>
              <a:t> 1 (</a:t>
            </a:r>
            <a:r>
              <a:rPr lang="en-US" sz="3600" dirty="0" err="1" smtClean="0">
                <a:solidFill>
                  <a:prstClr val="black"/>
                </a:solidFill>
              </a:rPr>
              <a:t>satu</a:t>
            </a:r>
            <a:r>
              <a:rPr lang="en-US" sz="3600" dirty="0" smtClean="0">
                <a:solidFill>
                  <a:prstClr val="black"/>
                </a:solidFill>
              </a:rPr>
              <a:t>) kali masa </a:t>
            </a:r>
            <a:r>
              <a:rPr lang="en-US" sz="3600" dirty="0" err="1" smtClean="0">
                <a:solidFill>
                  <a:prstClr val="black"/>
                </a:solidFill>
              </a:rPr>
              <a:t>jabatan</a:t>
            </a:r>
            <a:r>
              <a:rPr lang="en-US" sz="3600" dirty="0" smtClean="0">
                <a:solidFill>
                  <a:prstClr val="black"/>
                </a:solidFill>
              </a:rPr>
              <a:t>.</a:t>
            </a:r>
          </a:p>
          <a:p>
            <a:pPr marL="0" indent="0" defTabSz="914400">
              <a:buNone/>
              <a:defRPr/>
            </a:pPr>
            <a:endParaRPr lang="en-US" sz="3600" dirty="0" smtClean="0">
              <a:solidFill>
                <a:prstClr val="black"/>
              </a:solidFill>
            </a:endParaRP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92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SISTEM PENGELOLAAN</a:t>
            </a:r>
          </a:p>
          <a:p>
            <a:pPr marL="0" indent="0" defTabSz="914400">
              <a:buNone/>
              <a:defRPr/>
            </a:pPr>
            <a:r>
              <a:rPr lang="en-US" sz="2800" dirty="0" err="1" smtClean="0">
                <a:solidFill>
                  <a:prstClr val="black"/>
                </a:solidFill>
              </a:rPr>
              <a:t>Fakultas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terdiri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atas</a:t>
            </a:r>
            <a:r>
              <a:rPr lang="en-US" sz="2800" dirty="0" smtClean="0">
                <a:solidFill>
                  <a:prstClr val="black"/>
                </a:solidFill>
              </a:rPr>
              <a:t>:</a:t>
            </a:r>
          </a:p>
          <a:p>
            <a:pPr marL="457200" indent="-457200" defTabSz="914400">
              <a:buAutoNum type="alphaLcPeriod"/>
              <a:defRPr/>
            </a:pPr>
            <a:r>
              <a:rPr lang="en-US" sz="2800" dirty="0" err="1" smtClean="0">
                <a:solidFill>
                  <a:prstClr val="black"/>
                </a:solidFill>
              </a:rPr>
              <a:t>pimpinan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Fakultas</a:t>
            </a:r>
            <a:r>
              <a:rPr lang="en-US" sz="2800" dirty="0" smtClean="0">
                <a:solidFill>
                  <a:prstClr val="black"/>
                </a:solidFill>
              </a:rPr>
              <a:t>;</a:t>
            </a:r>
          </a:p>
          <a:p>
            <a:pPr marL="457200" indent="-457200" defTabSz="914400">
              <a:buAutoNum type="alphaLcPeriod"/>
              <a:defRPr/>
            </a:pPr>
            <a:r>
              <a:rPr lang="en-US" sz="2800" dirty="0" err="1" smtClean="0">
                <a:solidFill>
                  <a:prstClr val="black"/>
                </a:solidFill>
              </a:rPr>
              <a:t>senat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Fakultas</a:t>
            </a:r>
            <a:r>
              <a:rPr lang="en-US" sz="2800" dirty="0" smtClean="0">
                <a:solidFill>
                  <a:prstClr val="black"/>
                </a:solidFill>
              </a:rPr>
              <a:t>;</a:t>
            </a:r>
          </a:p>
          <a:p>
            <a:pPr marL="457200" indent="-457200" defTabSz="914400">
              <a:buAutoNum type="alphaLcPeriod"/>
              <a:defRPr/>
            </a:pPr>
            <a:r>
              <a:rPr lang="en-US" sz="2800" dirty="0" err="1" smtClean="0">
                <a:solidFill>
                  <a:prstClr val="black"/>
                </a:solidFill>
              </a:rPr>
              <a:t>Departemen</a:t>
            </a:r>
            <a:r>
              <a:rPr lang="en-US" sz="2800" dirty="0" smtClean="0">
                <a:solidFill>
                  <a:prstClr val="black"/>
                </a:solidFill>
              </a:rPr>
              <a:t>;</a:t>
            </a:r>
          </a:p>
          <a:p>
            <a:pPr marL="457200" indent="-457200" defTabSz="914400">
              <a:buAutoNum type="alphaLcPeriod"/>
              <a:defRPr/>
            </a:pPr>
            <a:r>
              <a:rPr lang="en-US" sz="2800" dirty="0" smtClean="0">
                <a:solidFill>
                  <a:prstClr val="black"/>
                </a:solidFill>
              </a:rPr>
              <a:t>Program </a:t>
            </a:r>
            <a:r>
              <a:rPr lang="en-US" sz="2800" dirty="0" err="1">
                <a:solidFill>
                  <a:prstClr val="black"/>
                </a:solidFill>
              </a:rPr>
              <a:t>Studi</a:t>
            </a:r>
            <a:r>
              <a:rPr lang="en-US" sz="2800" dirty="0">
                <a:solidFill>
                  <a:prstClr val="black"/>
                </a:solidFill>
              </a:rPr>
              <a:t>; </a:t>
            </a:r>
            <a:r>
              <a:rPr lang="en-US" sz="2800" dirty="0" err="1" smtClean="0">
                <a:solidFill>
                  <a:prstClr val="black"/>
                </a:solidFill>
              </a:rPr>
              <a:t>dan</a:t>
            </a:r>
            <a:endParaRPr lang="en-US" sz="2800" dirty="0" smtClean="0">
              <a:solidFill>
                <a:prstClr val="black"/>
              </a:solidFill>
            </a:endParaRPr>
          </a:p>
          <a:p>
            <a:pPr marL="457200" indent="-457200" defTabSz="914400">
              <a:buAutoNum type="alphaLcPeriod"/>
              <a:defRPr/>
            </a:pPr>
            <a:r>
              <a:rPr lang="en-US" sz="2800" dirty="0" err="1" smtClean="0">
                <a:solidFill>
                  <a:prstClr val="black"/>
                </a:solidFill>
              </a:rPr>
              <a:t>unsur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prstClr val="black"/>
                </a:solidFill>
              </a:rPr>
              <a:t>lain yang </a:t>
            </a:r>
            <a:r>
              <a:rPr lang="en-US" sz="2800" dirty="0" err="1">
                <a:solidFill>
                  <a:prstClr val="black"/>
                </a:solidFill>
              </a:rPr>
              <a:t>diperlukan</a:t>
            </a:r>
            <a:r>
              <a:rPr lang="en-US" sz="2800" dirty="0" smtClean="0">
                <a:solidFill>
                  <a:prstClr val="black"/>
                </a:solidFill>
              </a:rPr>
              <a:t>.</a:t>
            </a:r>
          </a:p>
          <a:p>
            <a:pPr marL="0" indent="0" defTabSz="914400">
              <a:buNone/>
              <a:defRPr/>
            </a:pPr>
            <a:r>
              <a:rPr lang="en-US" sz="2800" dirty="0" err="1" smtClean="0">
                <a:solidFill>
                  <a:prstClr val="black"/>
                </a:solidFill>
              </a:rPr>
              <a:t>Organisasi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Fakultas</a:t>
            </a:r>
            <a:r>
              <a:rPr lang="en-US" sz="2800" dirty="0">
                <a:solidFill>
                  <a:prstClr val="black"/>
                </a:solidFill>
              </a:rPr>
              <a:t>, </a:t>
            </a:r>
            <a:r>
              <a:rPr lang="en-US" sz="2800" dirty="0" err="1">
                <a:solidFill>
                  <a:prstClr val="black"/>
                </a:solidFill>
              </a:rPr>
              <a:t>syarat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dan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tata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cara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pemilihan</a:t>
            </a:r>
            <a:r>
              <a:rPr lang="en-US" sz="2800" dirty="0">
                <a:solidFill>
                  <a:prstClr val="black"/>
                </a:solidFill>
              </a:rPr>
              <a:t>, </a:t>
            </a:r>
            <a:r>
              <a:rPr lang="en-US" sz="2800" dirty="0" err="1">
                <a:solidFill>
                  <a:prstClr val="black"/>
                </a:solidFill>
              </a:rPr>
              <a:t>pengangkatan</a:t>
            </a:r>
            <a:r>
              <a:rPr lang="en-US" sz="2800" dirty="0">
                <a:solidFill>
                  <a:prstClr val="black"/>
                </a:solidFill>
              </a:rPr>
              <a:t>, </a:t>
            </a:r>
            <a:r>
              <a:rPr lang="en-US" sz="2800" dirty="0" err="1">
                <a:solidFill>
                  <a:prstClr val="black"/>
                </a:solidFill>
              </a:rPr>
              <a:t>dan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pemberhentian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Dekan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dan</a:t>
            </a:r>
            <a:r>
              <a:rPr lang="en-US" sz="2800" dirty="0">
                <a:solidFill>
                  <a:prstClr val="black"/>
                </a:solidFill>
              </a:rPr>
              <a:t> wakil </a:t>
            </a:r>
            <a:r>
              <a:rPr lang="en-US" sz="2800" dirty="0" err="1">
                <a:solidFill>
                  <a:prstClr val="black"/>
                </a:solidFill>
              </a:rPr>
              <a:t>Dekan</a:t>
            </a:r>
            <a:r>
              <a:rPr lang="en-US" sz="2800" dirty="0">
                <a:solidFill>
                  <a:prstClr val="black"/>
                </a:solidFill>
              </a:rPr>
              <a:t>, </a:t>
            </a:r>
            <a:r>
              <a:rPr lang="en-US" sz="2800" dirty="0" err="1">
                <a:solidFill>
                  <a:prstClr val="black"/>
                </a:solidFill>
              </a:rPr>
              <a:t>serta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pimpinan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organisasi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Fakultas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lainnya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diatur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dengan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Peraturan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Rektor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setelah </a:t>
            </a:r>
            <a:r>
              <a:rPr lang="en-US" sz="2800" dirty="0" err="1">
                <a:solidFill>
                  <a:srgbClr val="FF0000"/>
                </a:solidFill>
              </a:rPr>
              <a:t>mendapat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pertimbangan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SA.</a:t>
            </a:r>
            <a:endParaRPr lang="en-US" sz="2800" dirty="0">
              <a:solidFill>
                <a:srgbClr val="FF0000"/>
              </a:solidFill>
            </a:endParaRP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16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1222352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err="1" smtClean="0">
                <a:solidFill>
                  <a:prstClr val="black"/>
                </a:solidFill>
              </a:rPr>
              <a:t>Peraturan</a:t>
            </a:r>
            <a:r>
              <a:rPr lang="en-US" sz="5400" b="1" dirty="0" smtClean="0">
                <a:solidFill>
                  <a:prstClr val="black"/>
                </a:solidFill>
              </a:rPr>
              <a:t> </a:t>
            </a:r>
            <a:r>
              <a:rPr lang="en-US" sz="5400" b="1" dirty="0" err="1" smtClean="0">
                <a:solidFill>
                  <a:prstClr val="black"/>
                </a:solidFill>
              </a:rPr>
              <a:t>Pemerintah</a:t>
            </a:r>
            <a:r>
              <a:rPr lang="en-US" sz="5400" b="1" dirty="0">
                <a:solidFill>
                  <a:prstClr val="black"/>
                </a:solidFill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</a:rPr>
              <a:t>No 51/2015</a:t>
            </a:r>
          </a:p>
          <a:p>
            <a:pPr marL="0" indent="0" defTabSz="914400">
              <a:buNone/>
              <a:defRPr/>
            </a:pPr>
            <a:r>
              <a:rPr lang="en-US" sz="4800" dirty="0" err="1" smtClean="0">
                <a:solidFill>
                  <a:prstClr val="black"/>
                </a:solidFill>
              </a:rPr>
              <a:t>Tentang</a:t>
            </a:r>
            <a:r>
              <a:rPr lang="en-US" sz="4800" dirty="0" smtClean="0">
                <a:solidFill>
                  <a:prstClr val="black"/>
                </a:solidFill>
              </a:rPr>
              <a:t> </a:t>
            </a:r>
            <a:r>
              <a:rPr lang="en-US" sz="4800" dirty="0" err="1" smtClean="0">
                <a:solidFill>
                  <a:prstClr val="black"/>
                </a:solidFill>
              </a:rPr>
              <a:t>Statuta</a:t>
            </a:r>
            <a:r>
              <a:rPr lang="en-US" sz="4800" dirty="0" smtClean="0">
                <a:solidFill>
                  <a:prstClr val="black"/>
                </a:solidFill>
              </a:rPr>
              <a:t> </a:t>
            </a:r>
            <a:r>
              <a:rPr lang="en-US" sz="4800" dirty="0" err="1" smtClean="0">
                <a:solidFill>
                  <a:prstClr val="black"/>
                </a:solidFill>
              </a:rPr>
              <a:t>Universitas</a:t>
            </a:r>
            <a:r>
              <a:rPr lang="en-US" sz="4800" dirty="0" smtClean="0">
                <a:solidFill>
                  <a:prstClr val="black"/>
                </a:solidFill>
              </a:rPr>
              <a:t> </a:t>
            </a:r>
            <a:r>
              <a:rPr lang="en-US" sz="4800" dirty="0" err="1" smtClean="0">
                <a:solidFill>
                  <a:prstClr val="black"/>
                </a:solidFill>
              </a:rPr>
              <a:t>Padjadjaran</a:t>
            </a:r>
            <a:endParaRPr lang="en-US" sz="4800" dirty="0" smtClean="0">
              <a:solidFill>
                <a:prstClr val="black"/>
              </a:solidFill>
            </a:endParaRPr>
          </a:p>
          <a:p>
            <a:pPr marL="0" indent="0" defTabSz="914400">
              <a:buNone/>
              <a:defRPr/>
            </a:pPr>
            <a:r>
              <a:rPr lang="en-US" sz="4800" dirty="0" err="1" smtClean="0">
                <a:solidFill>
                  <a:prstClr val="black"/>
                </a:solidFill>
              </a:rPr>
              <a:t>Lembaran</a:t>
            </a:r>
            <a:r>
              <a:rPr lang="en-US" sz="4800" dirty="0" smtClean="0">
                <a:solidFill>
                  <a:prstClr val="black"/>
                </a:solidFill>
              </a:rPr>
              <a:t> Negara </a:t>
            </a:r>
            <a:r>
              <a:rPr lang="en-US" sz="4800" dirty="0" smtClean="0">
                <a:solidFill>
                  <a:srgbClr val="FF0000"/>
                </a:solidFill>
              </a:rPr>
              <a:t>No 169</a:t>
            </a:r>
          </a:p>
          <a:p>
            <a:pPr marL="0" indent="0" defTabSz="914400">
              <a:buNone/>
              <a:defRPr/>
            </a:pPr>
            <a:r>
              <a:rPr lang="en-US" sz="4800" dirty="0" err="1" smtClean="0">
                <a:solidFill>
                  <a:prstClr val="black"/>
                </a:solidFill>
              </a:rPr>
              <a:t>Tambahan</a:t>
            </a:r>
            <a:r>
              <a:rPr lang="en-US" sz="4800" dirty="0" smtClean="0">
                <a:solidFill>
                  <a:prstClr val="black"/>
                </a:solidFill>
              </a:rPr>
              <a:t> </a:t>
            </a:r>
            <a:r>
              <a:rPr lang="en-US" sz="4800" dirty="0" err="1" smtClean="0">
                <a:solidFill>
                  <a:prstClr val="black"/>
                </a:solidFill>
              </a:rPr>
              <a:t>Lembar</a:t>
            </a:r>
            <a:r>
              <a:rPr lang="en-US" sz="4800" dirty="0" smtClean="0">
                <a:solidFill>
                  <a:prstClr val="black"/>
                </a:solidFill>
              </a:rPr>
              <a:t> Negara </a:t>
            </a:r>
            <a:r>
              <a:rPr lang="en-US" sz="4800" dirty="0" smtClean="0">
                <a:solidFill>
                  <a:srgbClr val="FF0000"/>
                </a:solidFill>
              </a:rPr>
              <a:t>No 5720</a:t>
            </a:r>
          </a:p>
          <a:p>
            <a:pPr marL="0" indent="0" defTabSz="914400">
              <a:buNone/>
              <a:defRPr/>
            </a:pPr>
            <a:r>
              <a:rPr lang="en-US" sz="4800" dirty="0" err="1" smtClean="0">
                <a:solidFill>
                  <a:prstClr val="black"/>
                </a:solidFill>
              </a:rPr>
              <a:t>Diundangkan</a:t>
            </a:r>
            <a:r>
              <a:rPr lang="en-US" sz="4800" dirty="0" smtClean="0">
                <a:solidFill>
                  <a:prstClr val="black"/>
                </a:solidFill>
              </a:rPr>
              <a:t> </a:t>
            </a:r>
            <a:r>
              <a:rPr lang="en-US" sz="4800" dirty="0" err="1" smtClean="0">
                <a:solidFill>
                  <a:prstClr val="black"/>
                </a:solidFill>
              </a:rPr>
              <a:t>tanggal</a:t>
            </a:r>
            <a:r>
              <a:rPr lang="en-US" sz="4800" dirty="0" smtClean="0">
                <a:solidFill>
                  <a:prstClr val="black"/>
                </a:solidFill>
              </a:rPr>
              <a:t> </a:t>
            </a:r>
            <a:r>
              <a:rPr lang="en-US" sz="4800" dirty="0" smtClean="0">
                <a:solidFill>
                  <a:srgbClr val="FF0000"/>
                </a:solidFill>
              </a:rPr>
              <a:t>22 </a:t>
            </a:r>
            <a:r>
              <a:rPr lang="en-US" sz="4800" dirty="0" err="1" smtClean="0">
                <a:solidFill>
                  <a:srgbClr val="FF0000"/>
                </a:solidFill>
              </a:rPr>
              <a:t>Juli</a:t>
            </a:r>
            <a:r>
              <a:rPr lang="en-US" sz="4800" dirty="0" smtClean="0">
                <a:solidFill>
                  <a:srgbClr val="FF0000"/>
                </a:solidFill>
              </a:rPr>
              <a:t> 2015</a:t>
            </a:r>
          </a:p>
          <a:p>
            <a:pPr marL="0" indent="0" defTabSz="914400">
              <a:buNone/>
              <a:defRPr/>
            </a:pPr>
            <a:endParaRPr lang="en-US" sz="3600" b="1" dirty="0" smtClean="0">
              <a:solidFill>
                <a:prstClr val="black"/>
              </a:solidFill>
            </a:endParaRP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50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SISTEM PENGELOLAAN</a:t>
            </a:r>
          </a:p>
          <a:p>
            <a:pPr marL="0" indent="0" defTabSz="914400">
              <a:buNone/>
              <a:defRPr/>
            </a:pPr>
            <a:r>
              <a:rPr lang="en-US" sz="2800" dirty="0" err="1" smtClean="0"/>
              <a:t>Organisasi</a:t>
            </a:r>
            <a:r>
              <a:rPr lang="en-US" sz="2800" dirty="0" smtClean="0"/>
              <a:t> </a:t>
            </a:r>
            <a:r>
              <a:rPr lang="en-US" sz="2800" dirty="0" err="1"/>
              <a:t>Sekolah</a:t>
            </a:r>
            <a:r>
              <a:rPr lang="en-US" sz="2800" dirty="0"/>
              <a:t>, </a:t>
            </a:r>
            <a:r>
              <a:rPr lang="en-US" sz="2800" dirty="0" err="1"/>
              <a:t>syarat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tata</a:t>
            </a:r>
            <a:r>
              <a:rPr lang="en-US" sz="2800" dirty="0"/>
              <a:t> </a:t>
            </a:r>
            <a:r>
              <a:rPr lang="en-US" sz="2800" dirty="0" err="1"/>
              <a:t>cara</a:t>
            </a:r>
            <a:r>
              <a:rPr lang="en-US" sz="2800" dirty="0"/>
              <a:t> </a:t>
            </a:r>
            <a:r>
              <a:rPr lang="en-US" sz="2800" dirty="0" err="1"/>
              <a:t>pemilihan</a:t>
            </a:r>
            <a:r>
              <a:rPr lang="en-US" sz="2800" dirty="0"/>
              <a:t>, </a:t>
            </a:r>
            <a:r>
              <a:rPr lang="en-US" sz="2800" dirty="0" err="1"/>
              <a:t>pengangkatan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pemberhentian</a:t>
            </a:r>
            <a:r>
              <a:rPr lang="en-US" sz="2800" dirty="0"/>
              <a:t> </a:t>
            </a:r>
            <a:r>
              <a:rPr lang="en-US" sz="2800" dirty="0" err="1"/>
              <a:t>Dekan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wakil </a:t>
            </a:r>
            <a:r>
              <a:rPr lang="en-US" sz="2800" dirty="0" err="1"/>
              <a:t>Dekan</a:t>
            </a:r>
            <a:r>
              <a:rPr lang="en-US" sz="2800" dirty="0"/>
              <a:t> </a:t>
            </a:r>
            <a:r>
              <a:rPr lang="en-US" sz="2800" dirty="0" err="1"/>
              <a:t>Sekolah</a:t>
            </a:r>
            <a:r>
              <a:rPr lang="en-US" sz="2800" dirty="0"/>
              <a:t> </a:t>
            </a:r>
            <a:r>
              <a:rPr lang="en-US" sz="2800" dirty="0" err="1"/>
              <a:t>diatur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Peraturan</a:t>
            </a:r>
            <a:r>
              <a:rPr lang="en-US" sz="2800" dirty="0"/>
              <a:t> </a:t>
            </a:r>
            <a:r>
              <a:rPr lang="en-US" sz="2800" dirty="0" err="1"/>
              <a:t>Rektor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FF0000"/>
                </a:solidFill>
              </a:rPr>
              <a:t>dengan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pertimbangan</a:t>
            </a:r>
            <a:r>
              <a:rPr lang="en-US" sz="2800" dirty="0">
                <a:solidFill>
                  <a:srgbClr val="FF0000"/>
                </a:solidFill>
              </a:rPr>
              <a:t> SA</a:t>
            </a:r>
            <a:r>
              <a:rPr lang="en-US" sz="2800" dirty="0" smtClean="0">
                <a:solidFill>
                  <a:srgbClr val="FF0000"/>
                </a:solidFill>
              </a:rPr>
              <a:t>.</a:t>
            </a:r>
          </a:p>
          <a:p>
            <a:pPr marL="0" indent="0" defTabSz="914400">
              <a:buNone/>
              <a:defRPr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 defTabSz="914400">
              <a:buNone/>
              <a:defRPr/>
            </a:pPr>
            <a:r>
              <a:rPr lang="en-US" sz="2800" dirty="0" err="1" smtClean="0">
                <a:solidFill>
                  <a:srgbClr val="FF0000"/>
                </a:solidFill>
              </a:rPr>
              <a:t>Pasal</a:t>
            </a:r>
            <a:r>
              <a:rPr lang="en-US" sz="2800" dirty="0" smtClean="0">
                <a:solidFill>
                  <a:srgbClr val="FF0000"/>
                </a:solidFill>
              </a:rPr>
              <a:t> 30</a:t>
            </a:r>
          </a:p>
          <a:p>
            <a:pPr marL="914400" indent="-914400" defTabSz="914400">
              <a:buNone/>
              <a:defRPr/>
            </a:pPr>
            <a:r>
              <a:rPr lang="sv-SE" sz="2800" dirty="0"/>
              <a:t>(2)	</a:t>
            </a:r>
            <a:r>
              <a:rPr lang="sv-SE" sz="2800" dirty="0">
                <a:solidFill>
                  <a:srgbClr val="FF0000"/>
                </a:solidFill>
              </a:rPr>
              <a:t>Pemberhentian Rektor </a:t>
            </a:r>
            <a:r>
              <a:rPr lang="sv-SE" sz="2800" dirty="0"/>
              <a:t>dilakukan </a:t>
            </a:r>
            <a:r>
              <a:rPr lang="sv-SE" sz="2800" dirty="0">
                <a:solidFill>
                  <a:srgbClr val="FF0000"/>
                </a:solidFill>
              </a:rPr>
              <a:t>oleh MWA </a:t>
            </a:r>
            <a:r>
              <a:rPr lang="sv-SE" sz="2800" dirty="0"/>
              <a:t>setelah mendapatkan </a:t>
            </a:r>
            <a:r>
              <a:rPr lang="sv-SE" sz="2800" dirty="0">
                <a:solidFill>
                  <a:srgbClr val="FF0000"/>
                </a:solidFill>
              </a:rPr>
              <a:t>pertimbangan SA.</a:t>
            </a:r>
            <a:endParaRPr lang="en-US" sz="2800" dirty="0">
              <a:solidFill>
                <a:srgbClr val="FF0000"/>
              </a:solidFill>
            </a:endParaRPr>
          </a:p>
          <a:p>
            <a:pPr marL="0" indent="0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  <a:p>
            <a:pPr marL="0" indent="0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27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KETENTUAN PENUTUP</a:t>
            </a:r>
          </a:p>
          <a:p>
            <a:pPr marL="914400" indent="-914400" defTabSz="914400">
              <a:buNone/>
              <a:defRPr/>
            </a:pPr>
            <a:r>
              <a:rPr lang="en-US" b="1" dirty="0" err="1" smtClean="0">
                <a:solidFill>
                  <a:srgbClr val="FF0000"/>
                </a:solidFill>
              </a:rPr>
              <a:t>Pasal</a:t>
            </a:r>
            <a:r>
              <a:rPr lang="en-US" b="1" dirty="0" smtClean="0">
                <a:solidFill>
                  <a:srgbClr val="FF0000"/>
                </a:solidFill>
              </a:rPr>
              <a:t> 76</a:t>
            </a:r>
          </a:p>
          <a:p>
            <a:pPr marL="914400" indent="-914400" defTabSz="914400">
              <a:buNone/>
              <a:defRPr/>
            </a:pPr>
            <a:r>
              <a:rPr lang="en-US" sz="2400" b="1" dirty="0" smtClean="0">
                <a:solidFill>
                  <a:prstClr val="black"/>
                </a:solidFill>
              </a:rPr>
              <a:t>(</a:t>
            </a:r>
            <a:r>
              <a:rPr lang="en-US" sz="2400" b="1" dirty="0">
                <a:solidFill>
                  <a:prstClr val="black"/>
                </a:solidFill>
              </a:rPr>
              <a:t>1)	</a:t>
            </a:r>
            <a:r>
              <a:rPr lang="en-US" sz="2400" b="1" dirty="0" err="1">
                <a:solidFill>
                  <a:prstClr val="black"/>
                </a:solidFill>
              </a:rPr>
              <a:t>Untuk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pertama</a:t>
            </a:r>
            <a:r>
              <a:rPr lang="en-US" sz="2400" b="1" dirty="0">
                <a:solidFill>
                  <a:srgbClr val="FF0000"/>
                </a:solidFill>
              </a:rPr>
              <a:t> kali </a:t>
            </a:r>
            <a:r>
              <a:rPr lang="en-US" sz="2400" b="1" dirty="0" err="1">
                <a:solidFill>
                  <a:srgbClr val="FF0000"/>
                </a:solidFill>
              </a:rPr>
              <a:t>anggota</a:t>
            </a:r>
            <a:r>
              <a:rPr lang="en-US" sz="2400" b="1" dirty="0">
                <a:solidFill>
                  <a:srgbClr val="FF0000"/>
                </a:solidFill>
              </a:rPr>
              <a:t> SA </a:t>
            </a:r>
            <a:r>
              <a:rPr lang="en-US" sz="2400" b="1" dirty="0" err="1">
                <a:solidFill>
                  <a:srgbClr val="FF0000"/>
                </a:solidFill>
              </a:rPr>
              <a:t>ditetapkan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oleh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Rektor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dalam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jangka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waktu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paling </a:t>
            </a:r>
            <a:r>
              <a:rPr lang="en-US" sz="2400" b="1" dirty="0" err="1">
                <a:solidFill>
                  <a:srgbClr val="FF0000"/>
                </a:solidFill>
              </a:rPr>
              <a:t>lambat</a:t>
            </a:r>
            <a:r>
              <a:rPr lang="en-US" sz="2400" b="1" dirty="0">
                <a:solidFill>
                  <a:srgbClr val="FF0000"/>
                </a:solidFill>
              </a:rPr>
              <a:t> 3 (</a:t>
            </a:r>
            <a:r>
              <a:rPr lang="en-US" sz="2400" b="1" dirty="0" err="1">
                <a:solidFill>
                  <a:srgbClr val="FF0000"/>
                </a:solidFill>
              </a:rPr>
              <a:t>tiga</a:t>
            </a:r>
            <a:r>
              <a:rPr lang="en-US" sz="2400" b="1" dirty="0">
                <a:solidFill>
                  <a:srgbClr val="FF0000"/>
                </a:solidFill>
              </a:rPr>
              <a:t>) </a:t>
            </a:r>
            <a:r>
              <a:rPr lang="en-US" sz="2400" b="1" dirty="0" err="1">
                <a:solidFill>
                  <a:srgbClr val="FF0000"/>
                </a:solidFill>
              </a:rPr>
              <a:t>bulan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sejak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Peraturan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Pemerintah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ini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mulai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berlaku</a:t>
            </a:r>
            <a:r>
              <a:rPr lang="en-US" sz="2400" b="1" dirty="0">
                <a:solidFill>
                  <a:prstClr val="black"/>
                </a:solidFill>
              </a:rPr>
              <a:t>.</a:t>
            </a:r>
          </a:p>
          <a:p>
            <a:pPr marL="914400" indent="-914400" defTabSz="914400">
              <a:buAutoNum type="arabicParenBoth" startAt="2"/>
              <a:defRPr/>
            </a:pPr>
            <a:r>
              <a:rPr lang="en-US" sz="2400" b="1" dirty="0" err="1" smtClean="0">
                <a:solidFill>
                  <a:prstClr val="black"/>
                </a:solidFill>
              </a:rPr>
              <a:t>Ketentuan</a:t>
            </a:r>
            <a:r>
              <a:rPr lang="en-US" sz="2400" b="1" dirty="0" smtClean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mengenai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tata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cara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pemilihan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anggota</a:t>
            </a:r>
            <a:r>
              <a:rPr lang="en-US" sz="2400" b="1" dirty="0">
                <a:solidFill>
                  <a:srgbClr val="FF0000"/>
                </a:solidFill>
              </a:rPr>
              <a:t> SA </a:t>
            </a:r>
            <a:r>
              <a:rPr lang="en-US" sz="2400" b="1" dirty="0" err="1">
                <a:solidFill>
                  <a:srgbClr val="FF0000"/>
                </a:solidFill>
              </a:rPr>
              <a:t>untuk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pertama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kalinya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sebagaimana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dimaksud</a:t>
            </a:r>
            <a:r>
              <a:rPr lang="en-US" sz="2400" b="1" dirty="0">
                <a:solidFill>
                  <a:prstClr val="black"/>
                </a:solidFill>
              </a:rPr>
              <a:t> pada </a:t>
            </a:r>
            <a:r>
              <a:rPr lang="en-US" sz="2400" b="1" dirty="0" err="1">
                <a:solidFill>
                  <a:prstClr val="black"/>
                </a:solidFill>
              </a:rPr>
              <a:t>ayat</a:t>
            </a:r>
            <a:r>
              <a:rPr lang="en-US" sz="2400" b="1" dirty="0">
                <a:solidFill>
                  <a:prstClr val="black"/>
                </a:solidFill>
              </a:rPr>
              <a:t> (1) </a:t>
            </a:r>
            <a:r>
              <a:rPr lang="en-US" sz="2400" b="1" dirty="0" err="1">
                <a:solidFill>
                  <a:prstClr val="black"/>
                </a:solidFill>
              </a:rPr>
              <a:t>ditetapkan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dengan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Peraturan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Rektor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</a:p>
          <a:p>
            <a:pPr marL="914400" indent="-914400" defTabSz="914400">
              <a:buAutoNum type="arabicParenBoth" startAt="2"/>
              <a:defRPr/>
            </a:pPr>
            <a:endParaRPr lang="en-US" sz="2400" b="1" dirty="0">
              <a:solidFill>
                <a:srgbClr val="FF0000"/>
              </a:solidFill>
            </a:endParaRPr>
          </a:p>
          <a:p>
            <a:pPr marL="0" indent="0" defTabSz="914400">
              <a:buNone/>
              <a:defRPr/>
            </a:pPr>
            <a:r>
              <a:rPr lang="en-US" sz="2400" b="1" dirty="0" smtClean="0"/>
              <a:t>Deadline </a:t>
            </a:r>
            <a:r>
              <a:rPr lang="en-US" sz="2400" b="1" dirty="0" err="1" smtClean="0"/>
              <a:t>penetapan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anggota</a:t>
            </a:r>
            <a:r>
              <a:rPr lang="en-US" sz="2400" b="1" dirty="0" smtClean="0"/>
              <a:t> SA </a:t>
            </a:r>
            <a:r>
              <a:rPr lang="en-US" sz="2400" b="1" dirty="0" err="1" smtClean="0"/>
              <a:t>pertama</a:t>
            </a:r>
            <a:r>
              <a:rPr lang="en-US" sz="2400" b="1" dirty="0" smtClean="0"/>
              <a:t> kali: </a:t>
            </a:r>
            <a:r>
              <a:rPr lang="en-US" sz="2400" b="1" dirty="0" smtClean="0">
                <a:solidFill>
                  <a:srgbClr val="FF0000"/>
                </a:solidFill>
              </a:rPr>
              <a:t>22 </a:t>
            </a:r>
            <a:r>
              <a:rPr lang="en-US" sz="2400" b="1" dirty="0" err="1" smtClean="0">
                <a:solidFill>
                  <a:srgbClr val="FF0000"/>
                </a:solidFill>
              </a:rPr>
              <a:t>Oktober</a:t>
            </a:r>
            <a:r>
              <a:rPr lang="en-US" sz="2400" b="1" dirty="0" smtClean="0">
                <a:solidFill>
                  <a:srgbClr val="FF0000"/>
                </a:solidFill>
              </a:rPr>
              <a:t> 2015 (</a:t>
            </a:r>
            <a:r>
              <a:rPr lang="en-US" sz="2400" b="1" dirty="0" smtClean="0"/>
              <a:t>3 </a:t>
            </a:r>
            <a:r>
              <a:rPr lang="en-US" sz="2400" b="1" dirty="0" err="1" smtClean="0"/>
              <a:t>bulan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sesudah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berlakunya</a:t>
            </a:r>
            <a:r>
              <a:rPr lang="en-US" sz="2400" b="1" dirty="0" smtClean="0"/>
              <a:t> PP (22 </a:t>
            </a:r>
            <a:r>
              <a:rPr lang="en-US" sz="2400" b="1" dirty="0" err="1" smtClean="0"/>
              <a:t>Juli</a:t>
            </a:r>
            <a:r>
              <a:rPr lang="en-US" sz="2400" b="1" dirty="0" smtClean="0"/>
              <a:t> 2015)).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9968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KETENTUAN PENUTUP</a:t>
            </a:r>
          </a:p>
          <a:p>
            <a:pPr marL="914400" indent="-914400" defTabSz="914400">
              <a:buNone/>
              <a:defRPr/>
            </a:pPr>
            <a:r>
              <a:rPr lang="en-US" b="1" dirty="0" err="1" smtClean="0">
                <a:solidFill>
                  <a:srgbClr val="FF0000"/>
                </a:solidFill>
              </a:rPr>
              <a:t>Pasal</a:t>
            </a:r>
            <a:r>
              <a:rPr lang="en-US" b="1" dirty="0" smtClean="0">
                <a:solidFill>
                  <a:srgbClr val="FF0000"/>
                </a:solidFill>
              </a:rPr>
              <a:t> 76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(3)	SA </a:t>
            </a:r>
            <a:r>
              <a:rPr lang="en-US" sz="2400" b="1" dirty="0" err="1">
                <a:solidFill>
                  <a:prstClr val="black"/>
                </a:solidFill>
              </a:rPr>
              <a:t>sebagaimana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dimaksud</a:t>
            </a:r>
            <a:r>
              <a:rPr lang="en-US" sz="2400" b="1" dirty="0">
                <a:solidFill>
                  <a:prstClr val="black"/>
                </a:solidFill>
              </a:rPr>
              <a:t> pada </a:t>
            </a:r>
            <a:r>
              <a:rPr lang="en-US" sz="2400" b="1" dirty="0" err="1">
                <a:solidFill>
                  <a:prstClr val="black"/>
                </a:solidFill>
              </a:rPr>
              <a:t>ayat</a:t>
            </a:r>
            <a:r>
              <a:rPr lang="en-US" sz="2400" b="1" dirty="0">
                <a:solidFill>
                  <a:prstClr val="black"/>
                </a:solidFill>
              </a:rPr>
              <a:t> (1) </a:t>
            </a:r>
            <a:r>
              <a:rPr lang="en-US" sz="2400" b="1" dirty="0" err="1">
                <a:solidFill>
                  <a:srgbClr val="FF0000"/>
                </a:solidFill>
              </a:rPr>
              <a:t>mengusulkan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anggota</a:t>
            </a:r>
            <a:r>
              <a:rPr lang="en-US" sz="2400" b="1" dirty="0">
                <a:solidFill>
                  <a:srgbClr val="FF0000"/>
                </a:solidFill>
              </a:rPr>
              <a:t> MWA </a:t>
            </a:r>
            <a:r>
              <a:rPr lang="en-US" sz="2400" b="1" dirty="0" err="1">
                <a:solidFill>
                  <a:srgbClr val="FF0000"/>
                </a:solidFill>
              </a:rPr>
              <a:t>untuk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pertama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kalinya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sesuai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dengan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Peraturan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Pemerintah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ini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kepada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Menteri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dalam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jangka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waktu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paling </a:t>
            </a:r>
            <a:r>
              <a:rPr lang="en-US" sz="2400" b="1" dirty="0" err="1">
                <a:solidFill>
                  <a:srgbClr val="FF0000"/>
                </a:solidFill>
              </a:rPr>
              <a:t>lambat</a:t>
            </a:r>
            <a:r>
              <a:rPr lang="en-US" sz="2400" b="1" dirty="0">
                <a:solidFill>
                  <a:srgbClr val="FF0000"/>
                </a:solidFill>
              </a:rPr>
              <a:t> 3 (</a:t>
            </a:r>
            <a:r>
              <a:rPr lang="en-US" sz="2400" b="1" dirty="0" err="1">
                <a:solidFill>
                  <a:srgbClr val="FF0000"/>
                </a:solidFill>
              </a:rPr>
              <a:t>tiga</a:t>
            </a:r>
            <a:r>
              <a:rPr lang="en-US" sz="2400" b="1" dirty="0">
                <a:solidFill>
                  <a:srgbClr val="FF0000"/>
                </a:solidFill>
              </a:rPr>
              <a:t>) </a:t>
            </a:r>
            <a:r>
              <a:rPr lang="en-US" sz="2400" b="1" dirty="0" err="1">
                <a:solidFill>
                  <a:srgbClr val="FF0000"/>
                </a:solidFill>
              </a:rPr>
              <a:t>bulan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terhitung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sejak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tanggal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SA </a:t>
            </a:r>
            <a:r>
              <a:rPr lang="en-US" sz="2400" b="1" dirty="0" err="1">
                <a:solidFill>
                  <a:srgbClr val="FF0000"/>
                </a:solidFill>
              </a:rPr>
              <a:t>ditetapkan</a:t>
            </a:r>
            <a:r>
              <a:rPr lang="en-US" sz="2400" b="1" dirty="0">
                <a:solidFill>
                  <a:srgbClr val="FF0000"/>
                </a:solidFill>
              </a:rPr>
              <a:t>. </a:t>
            </a:r>
          </a:p>
          <a:p>
            <a:pPr marL="0" indent="0" defTabSz="914400">
              <a:buNone/>
              <a:defRPr/>
            </a:pPr>
            <a:r>
              <a:rPr lang="en-US" sz="2400" b="1" dirty="0" smtClean="0"/>
              <a:t>Deadline </a:t>
            </a:r>
            <a:r>
              <a:rPr lang="en-US" sz="2400" b="1" dirty="0" err="1" smtClean="0"/>
              <a:t>penetapan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anggota</a:t>
            </a:r>
            <a:r>
              <a:rPr lang="en-US" sz="2400" b="1" dirty="0" smtClean="0"/>
              <a:t> SA </a:t>
            </a:r>
            <a:r>
              <a:rPr lang="en-US" sz="2400" b="1" dirty="0" err="1" smtClean="0"/>
              <a:t>pertama</a:t>
            </a:r>
            <a:r>
              <a:rPr lang="en-US" sz="2400" b="1" dirty="0" smtClean="0"/>
              <a:t> kali: </a:t>
            </a:r>
            <a:r>
              <a:rPr lang="en-US" sz="2400" b="1" dirty="0" smtClean="0">
                <a:solidFill>
                  <a:srgbClr val="FF0000"/>
                </a:solidFill>
              </a:rPr>
              <a:t>22 </a:t>
            </a:r>
            <a:r>
              <a:rPr lang="en-US" sz="2400" b="1" dirty="0" err="1" smtClean="0">
                <a:solidFill>
                  <a:srgbClr val="FF0000"/>
                </a:solidFill>
              </a:rPr>
              <a:t>Oktober</a:t>
            </a:r>
            <a:r>
              <a:rPr lang="en-US" sz="2400" b="1" dirty="0" smtClean="0">
                <a:solidFill>
                  <a:srgbClr val="FF0000"/>
                </a:solidFill>
              </a:rPr>
              <a:t> 2015 </a:t>
            </a:r>
            <a:r>
              <a:rPr lang="en-US" sz="2400" b="1" dirty="0" smtClean="0"/>
              <a:t>(3 </a:t>
            </a:r>
            <a:r>
              <a:rPr lang="en-US" sz="2400" b="1" dirty="0" err="1" smtClean="0"/>
              <a:t>bulan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sesudah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berlakunya</a:t>
            </a:r>
            <a:r>
              <a:rPr lang="en-US" sz="2400" b="1" dirty="0" smtClean="0"/>
              <a:t> PP (22 </a:t>
            </a:r>
            <a:r>
              <a:rPr lang="en-US" sz="2400" b="1" dirty="0" err="1" smtClean="0"/>
              <a:t>Juli</a:t>
            </a:r>
            <a:r>
              <a:rPr lang="en-US" sz="2400" b="1" dirty="0" smtClean="0"/>
              <a:t> 2015)).</a:t>
            </a:r>
          </a:p>
          <a:p>
            <a:pPr marL="0" indent="0" defTabSz="914400">
              <a:buNone/>
              <a:defRPr/>
            </a:pPr>
            <a:r>
              <a:rPr lang="en-US" sz="2400" b="1" dirty="0" smtClean="0"/>
              <a:t>Deadline </a:t>
            </a:r>
            <a:r>
              <a:rPr lang="en-US" sz="2400" b="1" dirty="0" err="1" smtClean="0"/>
              <a:t>penetapan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anggota</a:t>
            </a:r>
            <a:r>
              <a:rPr lang="en-US" sz="2400" b="1" dirty="0" smtClean="0"/>
              <a:t> MWA </a:t>
            </a:r>
            <a:r>
              <a:rPr lang="en-US" sz="2400" b="1" dirty="0" err="1" smtClean="0"/>
              <a:t>pertama</a:t>
            </a:r>
            <a:r>
              <a:rPr lang="en-US" sz="2400" b="1" dirty="0" smtClean="0"/>
              <a:t> kali: </a:t>
            </a:r>
            <a:r>
              <a:rPr lang="en-US" sz="2400" b="1" dirty="0" smtClean="0">
                <a:solidFill>
                  <a:srgbClr val="FF0000"/>
                </a:solidFill>
              </a:rPr>
              <a:t>22 </a:t>
            </a:r>
            <a:r>
              <a:rPr lang="en-US" sz="2400" b="1" dirty="0" err="1" smtClean="0">
                <a:solidFill>
                  <a:srgbClr val="FF0000"/>
                </a:solidFill>
              </a:rPr>
              <a:t>Januari</a:t>
            </a:r>
            <a:r>
              <a:rPr lang="en-US" sz="2400" b="1" dirty="0" smtClean="0">
                <a:solidFill>
                  <a:srgbClr val="FF0000"/>
                </a:solidFill>
              </a:rPr>
              <a:t> 2016 </a:t>
            </a:r>
            <a:r>
              <a:rPr lang="en-US" sz="2400" b="1" dirty="0" smtClean="0"/>
              <a:t>(3 </a:t>
            </a:r>
            <a:r>
              <a:rPr lang="en-US" sz="2400" b="1" dirty="0" err="1" smtClean="0"/>
              <a:t>bulan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sesudah</a:t>
            </a:r>
            <a:r>
              <a:rPr lang="en-US" sz="2400" b="1" dirty="0" smtClean="0"/>
              <a:t> deadline </a:t>
            </a:r>
            <a:r>
              <a:rPr lang="en-US" sz="2400" b="1" dirty="0" err="1" smtClean="0"/>
              <a:t>penetapan</a:t>
            </a:r>
            <a:r>
              <a:rPr lang="en-US" sz="2400" b="1" dirty="0" smtClean="0"/>
              <a:t> SA)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2574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LUARAN PERTEMUAN I SA</a:t>
            </a:r>
          </a:p>
          <a:p>
            <a:pPr marL="0" indent="0" defTabSz="914400">
              <a:buNone/>
              <a:defRPr/>
            </a:pPr>
            <a:r>
              <a:rPr lang="en-US" dirty="0" smtClean="0"/>
              <a:t>1. </a:t>
            </a:r>
            <a:r>
              <a:rPr lang="en-US" dirty="0" err="1" smtClean="0"/>
              <a:t>Mereview</a:t>
            </a:r>
            <a:r>
              <a:rPr lang="en-US" dirty="0" smtClean="0"/>
              <a:t> draft </a:t>
            </a:r>
            <a:r>
              <a:rPr lang="en-US" dirty="0" err="1" smtClean="0"/>
              <a:t>Peraturan</a:t>
            </a:r>
            <a:r>
              <a:rPr lang="en-US" dirty="0" smtClean="0"/>
              <a:t> SA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dihasilkan</a:t>
            </a:r>
            <a:r>
              <a:rPr lang="en-US" dirty="0" smtClean="0"/>
              <a:t> Tim 63:</a:t>
            </a:r>
          </a:p>
          <a:p>
            <a:pPr marL="514350" indent="-514350" defTabSz="914400">
              <a:buAutoNum type="alphaLcPeriod"/>
              <a:defRPr/>
            </a:pPr>
            <a:r>
              <a:rPr lang="en-US" dirty="0" err="1" smtClean="0"/>
              <a:t>Peraturan</a:t>
            </a:r>
            <a:r>
              <a:rPr lang="en-US" dirty="0" smtClean="0"/>
              <a:t> SA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, </a:t>
            </a:r>
            <a:r>
              <a:rPr lang="en-US" dirty="0" err="1" smtClean="0"/>
              <a:t>Pengusulan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MWA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kalinya</a:t>
            </a:r>
            <a:r>
              <a:rPr lang="en-US" dirty="0" smtClean="0"/>
              <a:t>.</a:t>
            </a:r>
          </a:p>
          <a:p>
            <a:pPr marL="514350" indent="-514350" defTabSz="914400">
              <a:buAutoNum type="alphaLcPeriod"/>
              <a:defRPr/>
            </a:pPr>
            <a:r>
              <a:rPr lang="en-US" dirty="0" err="1" smtClean="0"/>
              <a:t>Peraturan</a:t>
            </a:r>
            <a:r>
              <a:rPr lang="en-US" dirty="0" smtClean="0"/>
              <a:t> SA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Kelengkapan</a:t>
            </a:r>
            <a:r>
              <a:rPr lang="en-US" dirty="0" smtClean="0"/>
              <a:t>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Tata Cara </a:t>
            </a:r>
            <a:r>
              <a:rPr lang="en-US" dirty="0" err="1" smtClean="0">
                <a:solidFill>
                  <a:srgbClr val="FF0000"/>
                </a:solidFill>
              </a:rPr>
              <a:t>Pengambilan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Keputusan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42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LUARAN PERTEMUAN I SA</a:t>
            </a:r>
          </a:p>
          <a:p>
            <a:pPr marL="0" indent="0" defTabSz="914400">
              <a:buNone/>
              <a:defRPr/>
            </a:pPr>
            <a:r>
              <a:rPr lang="en-US" dirty="0" smtClean="0"/>
              <a:t>2.  </a:t>
            </a:r>
            <a:r>
              <a:rPr lang="en-US" sz="2800" dirty="0" err="1" smtClean="0"/>
              <a:t>Merumuskan</a:t>
            </a:r>
            <a:r>
              <a:rPr lang="en-US" sz="2800" dirty="0" smtClean="0"/>
              <a:t> draft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SA yang </a:t>
            </a:r>
            <a:r>
              <a:rPr lang="en-US" sz="2800" dirty="0" err="1" smtClean="0"/>
              <a:t>lainnya</a:t>
            </a:r>
            <a:r>
              <a:rPr lang="en-US" sz="2800" dirty="0" smtClean="0"/>
              <a:t>:</a:t>
            </a:r>
          </a:p>
          <a:p>
            <a:pPr marL="514350" indent="-514350" defTabSz="914400">
              <a:buAutoNum type="alphaLcPeriod"/>
              <a:defRPr/>
            </a:pPr>
            <a:r>
              <a:rPr lang="en-US" sz="2800" dirty="0" err="1" smtClean="0"/>
              <a:t>Peraturan</a:t>
            </a:r>
            <a:r>
              <a:rPr lang="en-US" sz="2800" dirty="0" smtClean="0"/>
              <a:t> SA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Kebebasan</a:t>
            </a:r>
            <a:r>
              <a:rPr lang="en-US" sz="2800" dirty="0" smtClean="0"/>
              <a:t> </a:t>
            </a:r>
            <a:r>
              <a:rPr lang="en-US" sz="2800" dirty="0" err="1" smtClean="0"/>
              <a:t>Akademik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Otonomi</a:t>
            </a:r>
            <a:r>
              <a:rPr lang="en-US" sz="2800" dirty="0" smtClean="0"/>
              <a:t> </a:t>
            </a:r>
            <a:r>
              <a:rPr lang="en-US" sz="2800" dirty="0" err="1" smtClean="0"/>
              <a:t>Keilmuan</a:t>
            </a:r>
            <a:endParaRPr lang="en-US" sz="2800" dirty="0" smtClean="0"/>
          </a:p>
          <a:p>
            <a:pPr marL="514350" indent="-514350" defTabSz="914400">
              <a:buAutoNum type="alphaLcPeriod"/>
              <a:defRPr/>
            </a:pPr>
            <a:r>
              <a:rPr lang="en-US" sz="2800" dirty="0" err="1" smtClean="0"/>
              <a:t>Peraturan</a:t>
            </a:r>
            <a:r>
              <a:rPr lang="en-US" sz="2800" dirty="0" smtClean="0"/>
              <a:t> SA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Pemberhentian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Pengangkatan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Antarwaktu</a:t>
            </a:r>
            <a:r>
              <a:rPr lang="en-US" sz="2800" dirty="0" smtClean="0"/>
              <a:t> </a:t>
            </a:r>
            <a:r>
              <a:rPr lang="en-US" sz="2800" dirty="0" err="1" smtClean="0"/>
              <a:t>Anggota</a:t>
            </a:r>
            <a:r>
              <a:rPr lang="en-US" sz="2800" dirty="0" smtClean="0"/>
              <a:t> SA</a:t>
            </a:r>
          </a:p>
          <a:p>
            <a:pPr marL="514350" indent="-514350" defTabSz="914400">
              <a:buAutoNum type="alphaLcPeriod"/>
              <a:defRPr/>
            </a:pPr>
            <a:r>
              <a:rPr lang="en-US" sz="2800" dirty="0" err="1" smtClean="0"/>
              <a:t>Peraturan</a:t>
            </a:r>
            <a:r>
              <a:rPr lang="en-US" sz="2800" dirty="0" smtClean="0"/>
              <a:t> SA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Dewan</a:t>
            </a:r>
            <a:r>
              <a:rPr lang="en-US" sz="2800" dirty="0" smtClean="0"/>
              <a:t> </a:t>
            </a:r>
            <a:r>
              <a:rPr lang="en-US" sz="2800" dirty="0" err="1" smtClean="0"/>
              <a:t>Profesor</a:t>
            </a:r>
            <a:endParaRPr lang="en-US" sz="2800" dirty="0" smtClean="0"/>
          </a:p>
          <a:p>
            <a:pPr marL="514350" indent="-514350" defTabSz="914400">
              <a:buAutoNum type="alphaLcPeriod"/>
              <a:defRPr/>
            </a:pPr>
            <a:r>
              <a:rPr lang="en-US" sz="2800" dirty="0" err="1" smtClean="0"/>
              <a:t>Peraturan</a:t>
            </a:r>
            <a:r>
              <a:rPr lang="en-US" sz="2800" dirty="0" smtClean="0"/>
              <a:t> SA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Kode</a:t>
            </a:r>
            <a:r>
              <a:rPr lang="en-US" sz="2800" dirty="0" smtClean="0"/>
              <a:t> </a:t>
            </a:r>
            <a:r>
              <a:rPr lang="en-US" sz="2800" dirty="0" err="1" smtClean="0"/>
              <a:t>Etik</a:t>
            </a:r>
            <a:r>
              <a:rPr lang="en-US" sz="2800" dirty="0" smtClean="0"/>
              <a:t> Dosen</a:t>
            </a:r>
          </a:p>
          <a:p>
            <a:pPr marL="514350" indent="-514350" defTabSz="914400">
              <a:buAutoNum type="alphaLcPeriod"/>
              <a:defRPr/>
            </a:pPr>
            <a:r>
              <a:rPr lang="en-US" sz="2800" dirty="0" err="1" smtClean="0"/>
              <a:t>Peraturan</a:t>
            </a:r>
            <a:r>
              <a:rPr lang="en-US" sz="2800" dirty="0" smtClean="0"/>
              <a:t> SA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Kode</a:t>
            </a:r>
            <a:r>
              <a:rPr lang="en-US" sz="2800" dirty="0" smtClean="0"/>
              <a:t> </a:t>
            </a:r>
            <a:r>
              <a:rPr lang="en-US" sz="2800" dirty="0" err="1" smtClean="0"/>
              <a:t>Etik</a:t>
            </a:r>
            <a:r>
              <a:rPr lang="en-US" sz="2800" dirty="0" smtClean="0"/>
              <a:t> </a:t>
            </a:r>
            <a:r>
              <a:rPr lang="en-US" sz="2800" dirty="0" err="1" smtClean="0"/>
              <a:t>Mahasiswa</a:t>
            </a:r>
            <a:endParaRPr lang="en-US" sz="2800" dirty="0" smtClean="0"/>
          </a:p>
          <a:p>
            <a:pPr marL="514350" indent="-514350" defTabSz="914400">
              <a:buAutoNum type="alphaLcPeriod"/>
              <a:defRPr/>
            </a:pPr>
            <a:r>
              <a:rPr lang="en-US" sz="2800" dirty="0" err="1" smtClean="0">
                <a:solidFill>
                  <a:srgbClr val="FF0000"/>
                </a:solidFill>
              </a:rPr>
              <a:t>Peraturan</a:t>
            </a:r>
            <a:r>
              <a:rPr lang="en-US" sz="2800" dirty="0" smtClean="0">
                <a:solidFill>
                  <a:srgbClr val="FF0000"/>
                </a:solidFill>
              </a:rPr>
              <a:t> SA </a:t>
            </a:r>
            <a:r>
              <a:rPr lang="en-US" sz="2800" dirty="0" err="1" smtClean="0">
                <a:solidFill>
                  <a:srgbClr val="FF0000"/>
                </a:solidFill>
              </a:rPr>
              <a:t>tentang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Pemilihan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Ketua</a:t>
            </a:r>
            <a:r>
              <a:rPr lang="en-US" sz="2800" dirty="0" smtClean="0">
                <a:solidFill>
                  <a:srgbClr val="FF0000"/>
                </a:solidFill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</a:rPr>
              <a:t>Sekretaris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dan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Pimpinan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Alat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Kelengkapan</a:t>
            </a:r>
            <a:r>
              <a:rPr lang="en-US" sz="2800" dirty="0" smtClean="0">
                <a:solidFill>
                  <a:srgbClr val="FF0000"/>
                </a:solidFill>
              </a:rPr>
              <a:t> SA</a:t>
            </a:r>
          </a:p>
        </p:txBody>
      </p:sp>
    </p:spTree>
    <p:extLst>
      <p:ext uri="{BB962C8B-B14F-4D97-AF65-F5344CB8AC3E}">
        <p14:creationId xmlns:p14="http://schemas.microsoft.com/office/powerpoint/2010/main" val="80378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LUARAN PERTEMUAN I SA</a:t>
            </a:r>
          </a:p>
          <a:p>
            <a:pPr marL="0" indent="0" defTabSz="914400">
              <a:buNone/>
              <a:defRPr/>
            </a:pP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Rapat</a:t>
            </a:r>
            <a:r>
              <a:rPr lang="en-US" dirty="0" smtClean="0"/>
              <a:t>: target </a:t>
            </a:r>
            <a:r>
              <a:rPr lang="en-US" dirty="0" err="1" smtClean="0"/>
              <a:t>sebelum</a:t>
            </a:r>
            <a:r>
              <a:rPr lang="en-US" dirty="0" smtClean="0"/>
              <a:t> 11 September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SA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diselesaikan</a:t>
            </a:r>
            <a:r>
              <a:rPr lang="en-US" dirty="0" smtClean="0"/>
              <a:t>.</a:t>
            </a:r>
          </a:p>
          <a:p>
            <a:pPr marL="0" indent="0" defTabSz="914400">
              <a:buNone/>
              <a:defRPr/>
            </a:pPr>
            <a:r>
              <a:rPr lang="en-US" dirty="0" err="1" smtClean="0"/>
              <a:t>Anggota</a:t>
            </a:r>
            <a:r>
              <a:rPr lang="en-US" dirty="0" smtClean="0"/>
              <a:t> SA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sosialisasi</a:t>
            </a:r>
            <a:r>
              <a:rPr lang="en-US" dirty="0" smtClean="0"/>
              <a:t> PP </a:t>
            </a:r>
            <a:r>
              <a:rPr lang="en-US" dirty="0" err="1" smtClean="0"/>
              <a:t>Statuta</a:t>
            </a:r>
            <a:r>
              <a:rPr lang="en-US" dirty="0" smtClean="0"/>
              <a:t> </a:t>
            </a:r>
            <a:r>
              <a:rPr lang="en-US" dirty="0" err="1" smtClean="0"/>
              <a:t>Unpad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sivitas</a:t>
            </a:r>
            <a:r>
              <a:rPr lang="en-US" dirty="0" smtClean="0"/>
              <a:t> </a:t>
            </a:r>
            <a:r>
              <a:rPr lang="en-US" dirty="0" err="1" smtClean="0"/>
              <a:t>akademika</a:t>
            </a:r>
            <a:r>
              <a:rPr lang="en-US" dirty="0" smtClean="0"/>
              <a:t>, </a:t>
            </a:r>
            <a:r>
              <a:rPr lang="en-US" dirty="0" err="1" smtClean="0"/>
              <a:t>tendik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alumni.</a:t>
            </a:r>
          </a:p>
          <a:p>
            <a:pPr marL="0" indent="0" defTabSz="914400">
              <a:buNone/>
              <a:defRPr/>
            </a:pPr>
            <a:r>
              <a:rPr lang="en-US" dirty="0" err="1" smtClean="0"/>
              <a:t>Anggota</a:t>
            </a:r>
            <a:r>
              <a:rPr lang="en-US" dirty="0" smtClean="0"/>
              <a:t> SA </a:t>
            </a:r>
            <a:r>
              <a:rPr lang="en-US" dirty="0" err="1" smtClean="0"/>
              <a:t>menjaring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sosialisasi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SA.</a:t>
            </a:r>
          </a:p>
          <a:p>
            <a:pPr marL="0" indent="0" defTabSz="914400">
              <a:buNone/>
              <a:defRPr/>
            </a:pPr>
            <a:r>
              <a:rPr lang="en-US" dirty="0" err="1" smtClean="0"/>
              <a:t>Mereview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SA.</a:t>
            </a:r>
          </a:p>
          <a:p>
            <a:pPr marL="0" indent="0" defTabSz="914400">
              <a:buNone/>
              <a:defRPr/>
            </a:pPr>
            <a:endParaRPr lang="en-US" sz="2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12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317625" y="2638425"/>
            <a:ext cx="9858375" cy="2834863"/>
          </a:xfrm>
          <a:prstGeom prst="rect">
            <a:avLst/>
          </a:prstGeom>
        </p:spPr>
        <p:txBody>
          <a:bodyPr/>
          <a:lstStyle/>
          <a:p>
            <a:pPr algn="ctr" defTabSz="914400">
              <a:defRPr/>
            </a:pPr>
            <a:r>
              <a:rPr lang="en-US" sz="3600" b="1" kern="0" dirty="0" smtClean="0">
                <a:solidFill>
                  <a:srgbClr val="FFFF00"/>
                </a:solidFill>
              </a:rPr>
              <a:t>www.unpad.ac.id</a:t>
            </a:r>
          </a:p>
          <a:p>
            <a:pPr algn="ctr" defTabSz="914400">
              <a:defRPr/>
            </a:pPr>
            <a:endParaRPr lang="en-US" sz="4400" b="1" kern="0" dirty="0">
              <a:solidFill>
                <a:srgbClr val="FFFF00"/>
              </a:solidFill>
            </a:endParaRPr>
          </a:p>
          <a:p>
            <a:pPr algn="ctr" defTabSz="914400">
              <a:defRPr/>
            </a:pPr>
            <a:r>
              <a:rPr lang="en-US" sz="4400" b="1" kern="0" dirty="0" err="1" smtClean="0">
                <a:solidFill>
                  <a:srgbClr val="FFFF00"/>
                </a:solidFill>
              </a:rPr>
              <a:t>Terima</a:t>
            </a:r>
            <a:r>
              <a:rPr lang="en-US" sz="4400" b="1" kern="0" dirty="0" smtClean="0">
                <a:solidFill>
                  <a:srgbClr val="FFFF00"/>
                </a:solidFill>
              </a:rPr>
              <a:t> </a:t>
            </a:r>
            <a:r>
              <a:rPr lang="en-US" sz="4400" b="1" kern="0" dirty="0" err="1" smtClean="0">
                <a:solidFill>
                  <a:srgbClr val="FFFF00"/>
                </a:solidFill>
              </a:rPr>
              <a:t>kasih</a:t>
            </a:r>
            <a:r>
              <a:rPr lang="en-US" sz="4400" b="1" kern="0" dirty="0" smtClean="0">
                <a:solidFill>
                  <a:srgbClr val="FFFF00"/>
                </a:solidFill>
              </a:rPr>
              <a:t>…..</a:t>
            </a:r>
            <a:endParaRPr lang="en-US" sz="4400" b="1" kern="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40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4800" b="1" dirty="0" smtClean="0">
                <a:solidFill>
                  <a:srgbClr val="FF0000"/>
                </a:solidFill>
              </a:rPr>
              <a:t>SISTEMATIKA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pPr marL="0" indent="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BAB </a:t>
            </a:r>
            <a:r>
              <a:rPr lang="en-US" sz="2400" b="1" dirty="0" smtClean="0">
                <a:solidFill>
                  <a:prstClr val="black"/>
                </a:solidFill>
              </a:rPr>
              <a:t>I KETENTUAN UMUM</a:t>
            </a:r>
          </a:p>
          <a:p>
            <a:pPr marL="0" indent="0" defTabSz="914400">
              <a:buNone/>
              <a:defRPr/>
            </a:pPr>
            <a:r>
              <a:rPr lang="en-US" sz="2400" b="1" dirty="0" smtClean="0">
                <a:solidFill>
                  <a:prstClr val="black"/>
                </a:solidFill>
              </a:rPr>
              <a:t>BAB II IDENTITAS</a:t>
            </a:r>
          </a:p>
          <a:p>
            <a:pPr marL="0" indent="0" defTabSz="914400">
              <a:buNone/>
              <a:defRPr/>
            </a:pPr>
            <a:r>
              <a:rPr lang="en-US" sz="2400" b="1" dirty="0" smtClean="0">
                <a:solidFill>
                  <a:prstClr val="black"/>
                </a:solidFill>
              </a:rPr>
              <a:t>BAB III PENYELENGGARAAN TRIDHARMA PERGURUAN TINGGI</a:t>
            </a:r>
          </a:p>
          <a:p>
            <a:pPr marL="0" indent="0" defTabSz="914400">
              <a:buNone/>
              <a:defRPr/>
            </a:pPr>
            <a:r>
              <a:rPr lang="en-US" sz="2400" b="1" dirty="0" smtClean="0">
                <a:solidFill>
                  <a:prstClr val="black"/>
                </a:solidFill>
              </a:rPr>
              <a:t>BAB IV SISTEM PENGELOLAAN</a:t>
            </a:r>
          </a:p>
          <a:p>
            <a:pPr marL="0" indent="0" defTabSz="914400">
              <a:buNone/>
              <a:defRPr/>
            </a:pPr>
            <a:r>
              <a:rPr lang="en-US" sz="2400" b="1" dirty="0" smtClean="0">
                <a:solidFill>
                  <a:prstClr val="black"/>
                </a:solidFill>
              </a:rPr>
              <a:t>BAB V SISTEM PENJAMINAN MUTU INTERNAL</a:t>
            </a:r>
          </a:p>
          <a:p>
            <a:pPr marL="0" indent="0" defTabSz="914400">
              <a:buNone/>
              <a:defRPr/>
            </a:pPr>
            <a:r>
              <a:rPr lang="en-US" sz="2400" b="1" dirty="0" smtClean="0">
                <a:solidFill>
                  <a:prstClr val="black"/>
                </a:solidFill>
              </a:rPr>
              <a:t>BAB VI KODE ETIK</a:t>
            </a:r>
          </a:p>
          <a:p>
            <a:pPr marL="0" indent="0" defTabSz="914400">
              <a:buNone/>
              <a:defRPr/>
            </a:pPr>
            <a:r>
              <a:rPr lang="en-US" sz="2400" b="1" dirty="0" smtClean="0">
                <a:solidFill>
                  <a:prstClr val="black"/>
                </a:solidFill>
              </a:rPr>
              <a:t>BAB VII BENTUK DAN TATA CARA PENETAPAN PERATURAN</a:t>
            </a:r>
          </a:p>
          <a:p>
            <a:pPr marL="0" indent="0" defTabSz="914400">
              <a:buNone/>
              <a:defRPr/>
            </a:pPr>
            <a:r>
              <a:rPr lang="en-US" sz="2400" b="1" dirty="0" smtClean="0">
                <a:solidFill>
                  <a:prstClr val="black"/>
                </a:solidFill>
              </a:rPr>
              <a:t>BAB VIII PERENCANAAN</a:t>
            </a:r>
          </a:p>
          <a:p>
            <a:pPr marL="0" indent="0" defTabSz="914400">
              <a:buNone/>
              <a:defRPr/>
            </a:pPr>
            <a:r>
              <a:rPr lang="en-US" sz="2400" b="1" dirty="0" smtClean="0">
                <a:solidFill>
                  <a:prstClr val="black"/>
                </a:solidFill>
              </a:rPr>
              <a:t>BAB IX PENDANAAN DAN KEKAYAAN</a:t>
            </a:r>
          </a:p>
          <a:p>
            <a:pPr marL="0" indent="0" defTabSz="914400">
              <a:buNone/>
              <a:defRPr/>
            </a:pPr>
            <a:r>
              <a:rPr lang="en-US" sz="2400" b="1" dirty="0" smtClean="0">
                <a:solidFill>
                  <a:prstClr val="black"/>
                </a:solidFill>
              </a:rPr>
              <a:t>BAB X KETENTUAN PERALIHAN</a:t>
            </a:r>
          </a:p>
          <a:p>
            <a:pPr marL="0" indent="0" defTabSz="914400">
              <a:buNone/>
              <a:defRPr/>
            </a:pPr>
            <a:r>
              <a:rPr lang="en-US" sz="2400" b="1" dirty="0" smtClean="0">
                <a:solidFill>
                  <a:prstClr val="black"/>
                </a:solidFill>
              </a:rPr>
              <a:t>BAB XI KETENTUAN PENUTUP</a:t>
            </a:r>
            <a:endParaRPr lang="en-US" sz="2400" b="1" dirty="0">
              <a:solidFill>
                <a:prstClr val="black"/>
              </a:solidFill>
            </a:endParaRP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00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SISTEM PENGELOLAAN</a:t>
            </a:r>
          </a:p>
          <a:p>
            <a:pPr marL="0" indent="0" defTabSz="914400">
              <a:buNone/>
              <a:defRPr/>
            </a:pPr>
            <a:r>
              <a:rPr lang="en-US" sz="2400" b="1" dirty="0" err="1" smtClean="0">
                <a:solidFill>
                  <a:srgbClr val="FF0000"/>
                </a:solidFill>
              </a:rPr>
              <a:t>Pasal</a:t>
            </a:r>
            <a:r>
              <a:rPr lang="en-US" sz="2400" b="1" dirty="0" smtClean="0">
                <a:solidFill>
                  <a:srgbClr val="FF0000"/>
                </a:solidFill>
              </a:rPr>
              <a:t> 33:</a:t>
            </a:r>
          </a:p>
          <a:p>
            <a:pPr marL="0" indent="0" defTabSz="914400">
              <a:buNone/>
              <a:defRPr/>
            </a:pPr>
            <a:r>
              <a:rPr lang="en-US" sz="2400" b="1" dirty="0" smtClean="0">
                <a:solidFill>
                  <a:prstClr val="black"/>
                </a:solidFill>
              </a:rPr>
              <a:t>SA </a:t>
            </a:r>
            <a:r>
              <a:rPr lang="en-US" sz="2400" b="1" dirty="0" err="1">
                <a:solidFill>
                  <a:prstClr val="black"/>
                </a:solidFill>
              </a:rPr>
              <a:t>mempunyai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tugas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wewenang</a:t>
            </a:r>
            <a:r>
              <a:rPr lang="en-US" sz="2400" b="1" dirty="0">
                <a:solidFill>
                  <a:prstClr val="black"/>
                </a:solidFill>
              </a:rPr>
              <a:t>:</a:t>
            </a:r>
          </a:p>
          <a:p>
            <a:pPr marL="10287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a.	</a:t>
            </a:r>
            <a:r>
              <a:rPr lang="en-US" sz="2400" b="1" dirty="0" err="1">
                <a:solidFill>
                  <a:prstClr val="black"/>
                </a:solidFill>
              </a:rPr>
              <a:t>menyusun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menetapkan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kebijakan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mengenai</a:t>
            </a:r>
            <a:r>
              <a:rPr lang="en-US" sz="2400" b="1" dirty="0">
                <a:solidFill>
                  <a:prstClr val="black"/>
                </a:solidFill>
              </a:rPr>
              <a:t>:</a:t>
            </a:r>
          </a:p>
          <a:p>
            <a:pPr marL="1028700" indent="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1.	</a:t>
            </a:r>
            <a:r>
              <a:rPr lang="en-US" sz="2400" b="1" dirty="0" err="1">
                <a:solidFill>
                  <a:prstClr val="black"/>
                </a:solidFill>
              </a:rPr>
              <a:t>kurikulum</a:t>
            </a:r>
            <a:r>
              <a:rPr lang="en-US" sz="2400" b="1" dirty="0">
                <a:solidFill>
                  <a:prstClr val="black"/>
                </a:solidFill>
              </a:rPr>
              <a:t> Program </a:t>
            </a:r>
            <a:r>
              <a:rPr lang="en-US" sz="2400" b="1" dirty="0" err="1">
                <a:solidFill>
                  <a:prstClr val="black"/>
                </a:solidFill>
              </a:rPr>
              <a:t>Studi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1828800" indent="-8001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2.	</a:t>
            </a:r>
            <a:r>
              <a:rPr lang="en-US" sz="2400" b="1" dirty="0" err="1">
                <a:solidFill>
                  <a:prstClr val="black"/>
                </a:solidFill>
              </a:rPr>
              <a:t>persyaratan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untuk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pembukaan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perubahan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penutupan</a:t>
            </a:r>
            <a:r>
              <a:rPr lang="en-US" sz="2400" b="1" dirty="0">
                <a:solidFill>
                  <a:prstClr val="black"/>
                </a:solidFill>
              </a:rPr>
              <a:t> Program </a:t>
            </a:r>
            <a:r>
              <a:rPr lang="en-US" sz="2400" b="1" dirty="0" err="1">
                <a:solidFill>
                  <a:prstClr val="black"/>
                </a:solidFill>
              </a:rPr>
              <a:t>Studi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1028700" indent="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3.	</a:t>
            </a:r>
            <a:r>
              <a:rPr lang="en-US" sz="2400" b="1" dirty="0" err="1">
                <a:solidFill>
                  <a:prstClr val="black"/>
                </a:solidFill>
              </a:rPr>
              <a:t>persyaratan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untuk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pemberian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gelar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</a:t>
            </a:r>
            <a:r>
              <a:rPr lang="en-US" sz="2400" b="1" dirty="0">
                <a:solidFill>
                  <a:prstClr val="black"/>
                </a:solidFill>
              </a:rPr>
              <a:t>;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endParaRPr lang="en-US" sz="2400" b="1" dirty="0">
              <a:solidFill>
                <a:prstClr val="black"/>
              </a:solidFill>
            </a:endParaRPr>
          </a:p>
          <a:p>
            <a:pPr marL="1028700" indent="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4.	</a:t>
            </a:r>
            <a:r>
              <a:rPr lang="en-US" sz="2400" b="1" dirty="0" err="1">
                <a:solidFill>
                  <a:prstClr val="black"/>
                </a:solidFill>
              </a:rPr>
              <a:t>persyaratan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untuk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pemberian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penghargaan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</a:t>
            </a:r>
            <a:r>
              <a:rPr lang="en-US" sz="2400" b="1" dirty="0">
                <a:solidFill>
                  <a:prstClr val="black"/>
                </a:solidFill>
              </a:rPr>
              <a:t>.</a:t>
            </a:r>
          </a:p>
          <a:p>
            <a:pPr marL="10287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b.	</a:t>
            </a:r>
            <a:r>
              <a:rPr lang="en-US" sz="2400" b="1" dirty="0" err="1">
                <a:solidFill>
                  <a:prstClr val="black"/>
                </a:solidFill>
              </a:rPr>
              <a:t>menyusun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mengawasi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pelaksanaan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kebebasan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kebebasan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mimbar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otonomi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keilmuan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10287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c.	</a:t>
            </a:r>
            <a:r>
              <a:rPr lang="en-US" sz="2400" b="1" dirty="0" err="1">
                <a:solidFill>
                  <a:prstClr val="black"/>
                </a:solidFill>
              </a:rPr>
              <a:t>menyusun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mengawasi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pelaksanaan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norma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etika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peraturan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Sivitas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Akademika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71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SISTEM PENGELOLAAN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d.	</a:t>
            </a:r>
            <a:r>
              <a:rPr lang="en-US" sz="2400" b="1" dirty="0" err="1">
                <a:solidFill>
                  <a:prstClr val="black"/>
                </a:solidFill>
              </a:rPr>
              <a:t>merekomendasikan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sanksi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terhadap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pelanggaran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norma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etika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peraturan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oleh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Sivitas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kepada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Rektor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e.	</a:t>
            </a:r>
            <a:r>
              <a:rPr lang="en-US" sz="2400" b="1" dirty="0" err="1">
                <a:solidFill>
                  <a:prstClr val="black"/>
                </a:solidFill>
              </a:rPr>
              <a:t>mengawasi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kebijakan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pelaksanaan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kegiatan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oleh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Rektor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berdasarkan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norma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arah</a:t>
            </a:r>
            <a:r>
              <a:rPr lang="en-US" sz="2400" b="1" dirty="0">
                <a:solidFill>
                  <a:prstClr val="black"/>
                </a:solidFill>
              </a:rPr>
              <a:t> yang </a:t>
            </a:r>
            <a:r>
              <a:rPr lang="en-US" sz="2400" b="1" dirty="0" err="1">
                <a:solidFill>
                  <a:prstClr val="black"/>
                </a:solidFill>
              </a:rPr>
              <a:t>ditetapkan</a:t>
            </a:r>
            <a:r>
              <a:rPr lang="en-US" sz="2400" b="1" dirty="0">
                <a:solidFill>
                  <a:prstClr val="black"/>
                </a:solidFill>
              </a:rPr>
              <a:t> SA;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f.	</a:t>
            </a:r>
            <a:r>
              <a:rPr lang="en-US" sz="2400" b="1" dirty="0" err="1">
                <a:solidFill>
                  <a:prstClr val="black"/>
                </a:solidFill>
              </a:rPr>
              <a:t>mengawasi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penerapan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kebijakan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sebagaimana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dimaksud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dalam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huruf</a:t>
            </a:r>
            <a:r>
              <a:rPr lang="en-US" sz="2400" b="1" dirty="0">
                <a:solidFill>
                  <a:prstClr val="black"/>
                </a:solidFill>
              </a:rPr>
              <a:t> a;</a:t>
            </a:r>
          </a:p>
          <a:p>
            <a:pPr marL="0" indent="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g.	</a:t>
            </a:r>
            <a:r>
              <a:rPr lang="en-US" sz="2400" b="1" dirty="0" err="1">
                <a:solidFill>
                  <a:prstClr val="black"/>
                </a:solidFill>
              </a:rPr>
              <a:t>mengawasi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kebijakan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pelaksanaan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penjaminan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mutu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pendidikan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tinggi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h.	</a:t>
            </a:r>
            <a:r>
              <a:rPr lang="en-US" sz="2400" b="1" dirty="0" err="1">
                <a:solidFill>
                  <a:prstClr val="black"/>
                </a:solidFill>
              </a:rPr>
              <a:t>mengawasi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mengevaluasi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pencapaian</a:t>
            </a:r>
            <a:r>
              <a:rPr lang="en-US" sz="2400" b="1" dirty="0">
                <a:solidFill>
                  <a:prstClr val="black"/>
                </a:solidFill>
              </a:rPr>
              <a:t> proses </a:t>
            </a:r>
            <a:r>
              <a:rPr lang="en-US" sz="2400" b="1" dirty="0" err="1">
                <a:solidFill>
                  <a:prstClr val="black"/>
                </a:solidFill>
              </a:rPr>
              <a:t>penyelenggaraan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tridharma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perguruan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tinggi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dengan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mengacu</a:t>
            </a:r>
            <a:r>
              <a:rPr lang="en-US" sz="2400" b="1" dirty="0">
                <a:solidFill>
                  <a:prstClr val="black"/>
                </a:solidFill>
              </a:rPr>
              <a:t> pada </a:t>
            </a:r>
            <a:r>
              <a:rPr lang="en-US" sz="2400" b="1" dirty="0" err="1">
                <a:solidFill>
                  <a:prstClr val="black"/>
                </a:solidFill>
              </a:rPr>
              <a:t>tolok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ukur</a:t>
            </a:r>
            <a:r>
              <a:rPr lang="en-US" sz="2400" b="1" dirty="0">
                <a:solidFill>
                  <a:prstClr val="black"/>
                </a:solidFill>
              </a:rPr>
              <a:t> yang </a:t>
            </a:r>
            <a:r>
              <a:rPr lang="en-US" sz="2400" b="1" dirty="0" err="1">
                <a:solidFill>
                  <a:prstClr val="black"/>
                </a:solidFill>
              </a:rPr>
              <a:t>ditetapkan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dalam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rencana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strategis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0" indent="0" defTabSz="914400">
              <a:buNone/>
              <a:defRPr/>
            </a:pPr>
            <a:r>
              <a:rPr lang="en-US" sz="2400" b="1" dirty="0" err="1">
                <a:solidFill>
                  <a:prstClr val="black"/>
                </a:solidFill>
              </a:rPr>
              <a:t>i</a:t>
            </a:r>
            <a:r>
              <a:rPr lang="en-US" sz="2400" b="1" dirty="0">
                <a:solidFill>
                  <a:prstClr val="black"/>
                </a:solidFill>
              </a:rPr>
              <a:t>.	</a:t>
            </a:r>
            <a:r>
              <a:rPr lang="en-US" sz="2400" b="1" dirty="0" err="1">
                <a:solidFill>
                  <a:prstClr val="black"/>
                </a:solidFill>
              </a:rPr>
              <a:t>memberikan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persetujuan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kepada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Rektor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dalam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pengusulan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profesor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0" indent="0" algn="ctr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80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SISTEM PENGELOLAAN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j.	</a:t>
            </a:r>
            <a:r>
              <a:rPr lang="en-US" sz="2400" b="1" dirty="0" err="1">
                <a:solidFill>
                  <a:prstClr val="black"/>
                </a:solidFill>
              </a:rPr>
              <a:t>merekomendasikan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pemberian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atau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pencabutan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gelar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doktor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kehormatan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k.	</a:t>
            </a:r>
            <a:r>
              <a:rPr lang="en-US" sz="2400" b="1" dirty="0" err="1">
                <a:solidFill>
                  <a:prstClr val="black"/>
                </a:solidFill>
              </a:rPr>
              <a:t>memberikan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pertimbangan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kepada</a:t>
            </a:r>
            <a:r>
              <a:rPr lang="en-US" sz="2400" b="1" dirty="0">
                <a:solidFill>
                  <a:prstClr val="black"/>
                </a:solidFill>
              </a:rPr>
              <a:t> MWA </a:t>
            </a:r>
            <a:r>
              <a:rPr lang="en-US" sz="2400" b="1" dirty="0" err="1">
                <a:solidFill>
                  <a:prstClr val="black"/>
                </a:solidFill>
              </a:rPr>
              <a:t>mengenai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rencana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induk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pengembangan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rencana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strategis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serta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rencana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kerja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anggaran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bidang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Unpad</a:t>
            </a:r>
            <a:r>
              <a:rPr lang="en-US" sz="2400" b="1" dirty="0">
                <a:solidFill>
                  <a:prstClr val="black"/>
                </a:solidFill>
              </a:rPr>
              <a:t> yang </a:t>
            </a:r>
            <a:r>
              <a:rPr lang="en-US" sz="2400" b="1" dirty="0" err="1">
                <a:solidFill>
                  <a:prstClr val="black"/>
                </a:solidFill>
              </a:rPr>
              <a:t>diusulkan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Rektor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l.	</a:t>
            </a:r>
            <a:r>
              <a:rPr lang="en-US" sz="2400" b="1" dirty="0" err="1">
                <a:solidFill>
                  <a:prstClr val="black"/>
                </a:solidFill>
              </a:rPr>
              <a:t>memberikan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pertimbangan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kepada</a:t>
            </a:r>
            <a:r>
              <a:rPr lang="en-US" sz="2400" b="1" dirty="0">
                <a:solidFill>
                  <a:prstClr val="black"/>
                </a:solidFill>
              </a:rPr>
              <a:t> MWA </a:t>
            </a:r>
            <a:r>
              <a:rPr lang="en-US" sz="2400" b="1" dirty="0" err="1">
                <a:solidFill>
                  <a:prstClr val="black"/>
                </a:solidFill>
              </a:rPr>
              <a:t>mengenai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kinerja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Rektor</a:t>
            </a:r>
            <a:r>
              <a:rPr lang="en-US" sz="2400" b="1" dirty="0">
                <a:solidFill>
                  <a:prstClr val="black"/>
                </a:solidFill>
              </a:rPr>
              <a:t> di </a:t>
            </a:r>
            <a:r>
              <a:rPr lang="en-US" sz="2400" b="1" dirty="0" err="1">
                <a:solidFill>
                  <a:prstClr val="black"/>
                </a:solidFill>
              </a:rPr>
              <a:t>bidang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akademik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m.	</a:t>
            </a:r>
            <a:r>
              <a:rPr lang="en-US" sz="2400" b="1" dirty="0" err="1">
                <a:solidFill>
                  <a:prstClr val="black"/>
                </a:solidFill>
              </a:rPr>
              <a:t>memberikan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persetujuan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atas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pendirian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penggabungan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/</a:t>
            </a:r>
            <a:r>
              <a:rPr lang="en-US" sz="2400" b="1" dirty="0" err="1">
                <a:solidFill>
                  <a:prstClr val="black"/>
                </a:solidFill>
              </a:rPr>
              <a:t>atau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pembubaran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Fakultas</a:t>
            </a:r>
            <a:r>
              <a:rPr lang="en-US" sz="2400" b="1" dirty="0">
                <a:solidFill>
                  <a:prstClr val="black"/>
                </a:solidFill>
              </a:rPr>
              <a:t>/</a:t>
            </a:r>
            <a:r>
              <a:rPr lang="en-US" sz="2400" b="1" dirty="0" err="1">
                <a:solidFill>
                  <a:prstClr val="black"/>
                </a:solidFill>
              </a:rPr>
              <a:t>Sekolah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Departemen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/</a:t>
            </a:r>
            <a:r>
              <a:rPr lang="en-US" sz="2400" b="1" dirty="0" err="1">
                <a:solidFill>
                  <a:prstClr val="black"/>
                </a:solidFill>
              </a:rPr>
              <a:t>atau</a:t>
            </a:r>
            <a:r>
              <a:rPr lang="en-US" sz="2400" b="1" dirty="0">
                <a:solidFill>
                  <a:prstClr val="black"/>
                </a:solidFill>
              </a:rPr>
              <a:t> Program </a:t>
            </a:r>
            <a:r>
              <a:rPr lang="en-US" sz="2400" b="1" dirty="0" err="1">
                <a:solidFill>
                  <a:prstClr val="black"/>
                </a:solidFill>
              </a:rPr>
              <a:t>Studi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n.	</a:t>
            </a:r>
            <a:r>
              <a:rPr lang="en-US" sz="2400" b="1" dirty="0" err="1">
                <a:solidFill>
                  <a:prstClr val="black"/>
                </a:solidFill>
              </a:rPr>
              <a:t>memilih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anggota</a:t>
            </a:r>
            <a:r>
              <a:rPr lang="en-US" sz="2400" b="1" dirty="0">
                <a:solidFill>
                  <a:prstClr val="black"/>
                </a:solidFill>
              </a:rPr>
              <a:t> MWA yang </a:t>
            </a:r>
            <a:r>
              <a:rPr lang="en-US" sz="2400" b="1" dirty="0" err="1">
                <a:solidFill>
                  <a:prstClr val="black"/>
                </a:solidFill>
              </a:rPr>
              <a:t>mewakili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unsur</a:t>
            </a:r>
            <a:r>
              <a:rPr lang="en-US" sz="2400" b="1" dirty="0">
                <a:solidFill>
                  <a:prstClr val="black"/>
                </a:solidFill>
              </a:rPr>
              <a:t> SA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masyarakat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o.	</a:t>
            </a:r>
            <a:r>
              <a:rPr lang="en-US" sz="2400" b="1" dirty="0" err="1">
                <a:solidFill>
                  <a:prstClr val="black"/>
                </a:solidFill>
              </a:rPr>
              <a:t>bersama</a:t>
            </a:r>
            <a:r>
              <a:rPr lang="en-US" sz="2400" b="1" dirty="0">
                <a:solidFill>
                  <a:prstClr val="black"/>
                </a:solidFill>
              </a:rPr>
              <a:t> MWA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Rektor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menyusun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menyetujui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rancangan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perubahan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Statuta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Unpad</a:t>
            </a:r>
            <a:r>
              <a:rPr lang="en-US" sz="2400" b="1" dirty="0">
                <a:solidFill>
                  <a:prstClr val="black"/>
                </a:solidFill>
              </a:rPr>
              <a:t>;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endParaRPr lang="en-US" sz="2400" b="1" dirty="0">
              <a:solidFill>
                <a:prstClr val="black"/>
              </a:solidFill>
            </a:endParaRP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p.	</a:t>
            </a:r>
            <a:r>
              <a:rPr lang="en-US" sz="2400" b="1" dirty="0" err="1">
                <a:solidFill>
                  <a:prstClr val="black"/>
                </a:solidFill>
              </a:rPr>
              <a:t>memberikan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pertimbangan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atas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pemberhentian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Rektor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oleh</a:t>
            </a:r>
            <a:r>
              <a:rPr lang="en-US" sz="2400" b="1" dirty="0">
                <a:solidFill>
                  <a:prstClr val="black"/>
                </a:solidFill>
              </a:rPr>
              <a:t> MWA.</a:t>
            </a:r>
          </a:p>
          <a:p>
            <a:pPr marL="914400" indent="-914400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52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SISTEM </a:t>
            </a:r>
            <a:r>
              <a:rPr lang="en-US" sz="5400" b="1" dirty="0" smtClean="0">
                <a:solidFill>
                  <a:srgbClr val="FF0000"/>
                </a:solidFill>
              </a:rPr>
              <a:t>PENGELOLAAN</a:t>
            </a:r>
          </a:p>
          <a:p>
            <a:pPr marL="914400" indent="-914400" defTabSz="914400">
              <a:buNone/>
              <a:defRPr/>
            </a:pPr>
            <a:r>
              <a:rPr lang="en-US" b="1" dirty="0" err="1" smtClean="0">
                <a:solidFill>
                  <a:srgbClr val="FF0000"/>
                </a:solidFill>
              </a:rPr>
              <a:t>Pasal</a:t>
            </a:r>
            <a:r>
              <a:rPr lang="en-US" b="1" dirty="0" smtClean="0">
                <a:solidFill>
                  <a:srgbClr val="FF0000"/>
                </a:solidFill>
              </a:rPr>
              <a:t> 34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(1)	</a:t>
            </a:r>
            <a:r>
              <a:rPr lang="en-US" sz="2400" b="1" dirty="0" err="1">
                <a:solidFill>
                  <a:prstClr val="black"/>
                </a:solidFill>
              </a:rPr>
              <a:t>Keanggotaan</a:t>
            </a:r>
            <a:r>
              <a:rPr lang="en-US" sz="2400" b="1" dirty="0">
                <a:solidFill>
                  <a:prstClr val="black"/>
                </a:solidFill>
              </a:rPr>
              <a:t> SA </a:t>
            </a:r>
            <a:r>
              <a:rPr lang="en-US" sz="2400" b="1" dirty="0" err="1">
                <a:solidFill>
                  <a:prstClr val="black"/>
                </a:solidFill>
              </a:rPr>
              <a:t>terdiri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atas</a:t>
            </a:r>
            <a:r>
              <a:rPr lang="en-US" sz="2400" b="1" dirty="0">
                <a:solidFill>
                  <a:prstClr val="black"/>
                </a:solidFill>
              </a:rPr>
              <a:t>:</a:t>
            </a:r>
          </a:p>
          <a:p>
            <a:pPr marL="914400" indent="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a.	</a:t>
            </a:r>
            <a:r>
              <a:rPr lang="en-US" sz="2400" b="1" dirty="0" err="1">
                <a:solidFill>
                  <a:prstClr val="black"/>
                </a:solidFill>
              </a:rPr>
              <a:t>Rektor</a:t>
            </a:r>
            <a:r>
              <a:rPr lang="en-US" sz="2400" b="1" dirty="0">
                <a:solidFill>
                  <a:prstClr val="black"/>
                </a:solidFill>
              </a:rPr>
              <a:t>, wakil </a:t>
            </a:r>
            <a:r>
              <a:rPr lang="en-US" sz="2400" b="1" dirty="0" err="1">
                <a:solidFill>
                  <a:prstClr val="black"/>
                </a:solidFill>
              </a:rPr>
              <a:t>Rektor</a:t>
            </a:r>
            <a:r>
              <a:rPr lang="en-US" sz="2400" b="1" dirty="0">
                <a:solidFill>
                  <a:prstClr val="black"/>
                </a:solidFill>
              </a:rPr>
              <a:t>,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Dekan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18288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b.	Dosen </a:t>
            </a:r>
            <a:r>
              <a:rPr lang="en-US" sz="2400" b="1" dirty="0" err="1">
                <a:solidFill>
                  <a:prstClr val="black"/>
                </a:solidFill>
              </a:rPr>
              <a:t>terpilih</a:t>
            </a:r>
            <a:r>
              <a:rPr lang="en-US" sz="2400" b="1" dirty="0">
                <a:solidFill>
                  <a:prstClr val="black"/>
                </a:solidFill>
              </a:rPr>
              <a:t> yang </a:t>
            </a:r>
            <a:r>
              <a:rPr lang="en-US" sz="2400" b="1" dirty="0" err="1">
                <a:solidFill>
                  <a:prstClr val="black"/>
                </a:solidFill>
              </a:rPr>
              <a:t>mewakili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bidang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keilmuan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dipandang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mampu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melaksanakan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fungsi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tugas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sebagai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anggota</a:t>
            </a:r>
            <a:r>
              <a:rPr lang="en-US" sz="2400" b="1" dirty="0">
                <a:solidFill>
                  <a:prstClr val="black"/>
                </a:solidFill>
              </a:rPr>
              <a:t> SA;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endParaRPr lang="en-US" sz="2400" b="1" dirty="0">
              <a:solidFill>
                <a:prstClr val="black"/>
              </a:solidFill>
            </a:endParaRPr>
          </a:p>
          <a:p>
            <a:pPr marL="914400" indent="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c.	</a:t>
            </a:r>
            <a:r>
              <a:rPr lang="en-US" sz="2400" b="1" dirty="0" err="1">
                <a:solidFill>
                  <a:prstClr val="black"/>
                </a:solidFill>
              </a:rPr>
              <a:t>unsur</a:t>
            </a:r>
            <a:r>
              <a:rPr lang="en-US" sz="2400" b="1" dirty="0">
                <a:solidFill>
                  <a:prstClr val="black"/>
                </a:solidFill>
              </a:rPr>
              <a:t> lain yang </a:t>
            </a:r>
            <a:r>
              <a:rPr lang="en-US" sz="2400" b="1" dirty="0" err="1">
                <a:solidFill>
                  <a:prstClr val="black"/>
                </a:solidFill>
              </a:rPr>
              <a:t>ditetapkan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oleh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Peraturan</a:t>
            </a:r>
            <a:r>
              <a:rPr lang="en-US" sz="2400" b="1" dirty="0">
                <a:solidFill>
                  <a:prstClr val="black"/>
                </a:solidFill>
              </a:rPr>
              <a:t> SA.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(2)	Masa </a:t>
            </a:r>
            <a:r>
              <a:rPr lang="en-US" sz="2400" b="1" dirty="0" err="1">
                <a:solidFill>
                  <a:prstClr val="black"/>
                </a:solidFill>
              </a:rPr>
              <a:t>jabatan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anggota</a:t>
            </a:r>
            <a:r>
              <a:rPr lang="en-US" sz="2400" b="1" dirty="0">
                <a:solidFill>
                  <a:prstClr val="black"/>
                </a:solidFill>
              </a:rPr>
              <a:t> SA </a:t>
            </a:r>
            <a:r>
              <a:rPr lang="en-US" sz="2400" b="1" dirty="0" err="1">
                <a:solidFill>
                  <a:prstClr val="black"/>
                </a:solidFill>
              </a:rPr>
              <a:t>adalah</a:t>
            </a:r>
            <a:r>
              <a:rPr lang="en-US" sz="2400" b="1" dirty="0">
                <a:solidFill>
                  <a:prstClr val="black"/>
                </a:solidFill>
              </a:rPr>
              <a:t> 5 (lima) </a:t>
            </a:r>
            <a:r>
              <a:rPr lang="en-US" sz="2400" b="1" dirty="0" err="1">
                <a:solidFill>
                  <a:prstClr val="black"/>
                </a:solidFill>
              </a:rPr>
              <a:t>tahun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dapat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dipilih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kembali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hanya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untuk</a:t>
            </a:r>
            <a:r>
              <a:rPr lang="en-US" sz="2400" b="1" dirty="0">
                <a:solidFill>
                  <a:prstClr val="black"/>
                </a:solidFill>
              </a:rPr>
              <a:t> 1 (</a:t>
            </a:r>
            <a:r>
              <a:rPr lang="en-US" sz="2400" b="1" dirty="0" err="1">
                <a:solidFill>
                  <a:prstClr val="black"/>
                </a:solidFill>
              </a:rPr>
              <a:t>satu</a:t>
            </a:r>
            <a:r>
              <a:rPr lang="en-US" sz="2400" b="1" dirty="0">
                <a:solidFill>
                  <a:prstClr val="black"/>
                </a:solidFill>
              </a:rPr>
              <a:t>) kali masa </a:t>
            </a:r>
            <a:r>
              <a:rPr lang="en-US" sz="2400" b="1" dirty="0" err="1">
                <a:solidFill>
                  <a:prstClr val="black"/>
                </a:solidFill>
              </a:rPr>
              <a:t>jabatan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berikutnya</a:t>
            </a:r>
            <a:r>
              <a:rPr lang="en-US" sz="2400" b="1" dirty="0">
                <a:solidFill>
                  <a:prstClr val="black"/>
                </a:solidFill>
              </a:rPr>
              <a:t>.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(3)	</a:t>
            </a:r>
            <a:r>
              <a:rPr lang="en-US" sz="2400" b="1" dirty="0" err="1">
                <a:solidFill>
                  <a:prstClr val="black"/>
                </a:solidFill>
              </a:rPr>
              <a:t>Ketentuan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lebih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lanjut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mengenai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perimbangan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jumlah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anggota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komposisi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keanggotaan</a:t>
            </a:r>
            <a:r>
              <a:rPr lang="en-US" sz="2400" b="1" dirty="0">
                <a:solidFill>
                  <a:srgbClr val="FF0000"/>
                </a:solidFill>
              </a:rPr>
              <a:t> SA yang </a:t>
            </a:r>
            <a:r>
              <a:rPr lang="en-US" sz="2400" b="1" dirty="0" err="1">
                <a:solidFill>
                  <a:srgbClr val="FF0000"/>
                </a:solidFill>
              </a:rPr>
              <a:t>mewakili</a:t>
            </a:r>
            <a:r>
              <a:rPr lang="en-US" sz="2400" b="1" dirty="0">
                <a:solidFill>
                  <a:srgbClr val="FF0000"/>
                </a:solidFill>
              </a:rPr>
              <a:t> Dosen </a:t>
            </a:r>
            <a:r>
              <a:rPr lang="en-US" sz="2400" b="1" dirty="0" err="1">
                <a:solidFill>
                  <a:srgbClr val="FF0000"/>
                </a:solidFill>
              </a:rPr>
              <a:t>serta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persyaratan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tata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cara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pemilihan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anggota</a:t>
            </a:r>
            <a:r>
              <a:rPr lang="en-US" sz="2400" b="1" dirty="0">
                <a:solidFill>
                  <a:srgbClr val="FF0000"/>
                </a:solidFill>
              </a:rPr>
              <a:t> SA </a:t>
            </a:r>
            <a:r>
              <a:rPr lang="en-US" sz="2400" b="1" dirty="0" err="1">
                <a:solidFill>
                  <a:srgbClr val="FF0000"/>
                </a:solidFill>
              </a:rPr>
              <a:t>diatur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dalam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Peraturan</a:t>
            </a:r>
            <a:r>
              <a:rPr lang="en-US" sz="2400" b="1" dirty="0">
                <a:solidFill>
                  <a:srgbClr val="FF0000"/>
                </a:solidFill>
              </a:rPr>
              <a:t> SA.</a:t>
            </a:r>
          </a:p>
          <a:p>
            <a:pPr marL="914400" indent="-914400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44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SISTEM </a:t>
            </a:r>
            <a:r>
              <a:rPr lang="en-US" sz="5400" b="1" dirty="0" smtClean="0">
                <a:solidFill>
                  <a:srgbClr val="FF0000"/>
                </a:solidFill>
              </a:rPr>
              <a:t>PENGELOLAAN</a:t>
            </a:r>
          </a:p>
          <a:p>
            <a:pPr marL="914400" indent="-914400" defTabSz="914400">
              <a:buNone/>
              <a:defRPr/>
            </a:pPr>
            <a:r>
              <a:rPr lang="en-US" b="1" dirty="0" err="1" smtClean="0">
                <a:solidFill>
                  <a:srgbClr val="FF0000"/>
                </a:solidFill>
              </a:rPr>
              <a:t>Pasal</a:t>
            </a:r>
            <a:r>
              <a:rPr lang="en-US" b="1" dirty="0" smtClean="0">
                <a:solidFill>
                  <a:srgbClr val="FF0000"/>
                </a:solidFill>
              </a:rPr>
              <a:t> 35</a:t>
            </a:r>
          </a:p>
          <a:p>
            <a:pPr marL="914400" indent="-914400" defTabSz="914400">
              <a:buNone/>
              <a:defRPr/>
            </a:pPr>
            <a:r>
              <a:rPr lang="en-US" sz="2400" b="1" dirty="0" smtClean="0">
                <a:solidFill>
                  <a:prstClr val="black"/>
                </a:solidFill>
              </a:rPr>
              <a:t>(</a:t>
            </a:r>
            <a:r>
              <a:rPr lang="en-US" sz="2400" b="1" dirty="0">
                <a:solidFill>
                  <a:prstClr val="black"/>
                </a:solidFill>
              </a:rPr>
              <a:t>1)	</a:t>
            </a:r>
            <a:r>
              <a:rPr lang="en-US" sz="2400" b="1" dirty="0" smtClean="0">
                <a:solidFill>
                  <a:prstClr val="black"/>
                </a:solidFill>
              </a:rPr>
              <a:t>SA </a:t>
            </a:r>
            <a:r>
              <a:rPr lang="en-US" sz="2400" b="1" dirty="0" err="1">
                <a:solidFill>
                  <a:prstClr val="black"/>
                </a:solidFill>
              </a:rPr>
              <a:t>dipimpin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oleh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seorang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ketua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dibantu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oleh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seorang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sekretaris</a:t>
            </a:r>
            <a:r>
              <a:rPr lang="en-US" sz="2400" b="1" dirty="0">
                <a:solidFill>
                  <a:prstClr val="black"/>
                </a:solidFill>
              </a:rPr>
              <a:t>.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(2)	</a:t>
            </a:r>
            <a:r>
              <a:rPr lang="en-US" sz="2400" b="1" dirty="0" err="1">
                <a:solidFill>
                  <a:prstClr val="black"/>
                </a:solidFill>
              </a:rPr>
              <a:t>Ketua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sekretaris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sebagaimana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dimaksud</a:t>
            </a:r>
            <a:r>
              <a:rPr lang="en-US" sz="2400" b="1" dirty="0">
                <a:solidFill>
                  <a:prstClr val="black"/>
                </a:solidFill>
              </a:rPr>
              <a:t> pada </a:t>
            </a:r>
            <a:r>
              <a:rPr lang="en-US" sz="2400" b="1" dirty="0" err="1">
                <a:solidFill>
                  <a:prstClr val="black"/>
                </a:solidFill>
              </a:rPr>
              <a:t>ayat</a:t>
            </a:r>
            <a:r>
              <a:rPr lang="en-US" sz="2400" b="1" dirty="0">
                <a:solidFill>
                  <a:prstClr val="black"/>
                </a:solidFill>
              </a:rPr>
              <a:t> (1) </a:t>
            </a:r>
            <a:r>
              <a:rPr lang="en-US" sz="2400" b="1" dirty="0" err="1">
                <a:solidFill>
                  <a:prstClr val="black"/>
                </a:solidFill>
              </a:rPr>
              <a:t>berasal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dari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anggota</a:t>
            </a:r>
            <a:r>
              <a:rPr lang="en-US" sz="2400" b="1" dirty="0">
                <a:solidFill>
                  <a:prstClr val="black"/>
                </a:solidFill>
              </a:rPr>
              <a:t> SA.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(3)	</a:t>
            </a:r>
            <a:r>
              <a:rPr lang="en-US" sz="2400" b="1" dirty="0" err="1">
                <a:solidFill>
                  <a:prstClr val="black"/>
                </a:solidFill>
              </a:rPr>
              <a:t>Ketua</a:t>
            </a:r>
            <a:r>
              <a:rPr lang="en-US" sz="2400" b="1" dirty="0">
                <a:solidFill>
                  <a:prstClr val="black"/>
                </a:solidFill>
              </a:rPr>
              <a:t> SA </a:t>
            </a:r>
            <a:r>
              <a:rPr lang="en-US" sz="2400" b="1" dirty="0" err="1">
                <a:solidFill>
                  <a:prstClr val="black"/>
                </a:solidFill>
              </a:rPr>
              <a:t>dilarang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merangkap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jabatan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sebagai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pimpinan</a:t>
            </a:r>
            <a:r>
              <a:rPr lang="en-US" sz="2400" b="1" dirty="0">
                <a:solidFill>
                  <a:prstClr val="black"/>
                </a:solidFill>
              </a:rPr>
              <a:t> organ lain di </a:t>
            </a:r>
            <a:r>
              <a:rPr lang="en-US" sz="2400" b="1" dirty="0" err="1">
                <a:solidFill>
                  <a:prstClr val="black"/>
                </a:solidFill>
              </a:rPr>
              <a:t>lingkungan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Unpad</a:t>
            </a:r>
            <a:r>
              <a:rPr lang="en-US" sz="2400" b="1" dirty="0">
                <a:solidFill>
                  <a:prstClr val="black"/>
                </a:solidFill>
              </a:rPr>
              <a:t>.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(4)	SA </a:t>
            </a:r>
            <a:r>
              <a:rPr lang="en-US" sz="2400" b="1" dirty="0" err="1">
                <a:solidFill>
                  <a:prstClr val="black"/>
                </a:solidFill>
              </a:rPr>
              <a:t>dapat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membentuk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komisi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panitia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khusus</a:t>
            </a:r>
            <a:r>
              <a:rPr lang="en-US" sz="2400" b="1" dirty="0">
                <a:solidFill>
                  <a:prstClr val="black"/>
                </a:solidFill>
              </a:rPr>
              <a:t>/</a:t>
            </a:r>
            <a:r>
              <a:rPr lang="en-US" sz="2400" b="1" dirty="0" err="1">
                <a:solidFill>
                  <a:prstClr val="black"/>
                </a:solidFill>
              </a:rPr>
              <a:t>terbatas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sesuai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dengan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kebutuhan</a:t>
            </a:r>
            <a:r>
              <a:rPr lang="en-US" sz="2400" b="1" dirty="0">
                <a:solidFill>
                  <a:prstClr val="black"/>
                </a:solidFill>
              </a:rPr>
              <a:t>.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(5)	</a:t>
            </a:r>
            <a:r>
              <a:rPr lang="en-US" sz="2400" b="1" dirty="0" err="1">
                <a:solidFill>
                  <a:prstClr val="black"/>
                </a:solidFill>
              </a:rPr>
              <a:t>Ketentuan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lebih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lanjut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mengenai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alat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kelengkapan</a:t>
            </a:r>
            <a:r>
              <a:rPr lang="en-US" sz="2400" b="1" dirty="0">
                <a:solidFill>
                  <a:srgbClr val="FF0000"/>
                </a:solidFill>
              </a:rPr>
              <a:t> SA, </a:t>
            </a:r>
            <a:r>
              <a:rPr lang="en-US" sz="2400" b="1" dirty="0" err="1">
                <a:solidFill>
                  <a:srgbClr val="FF0000"/>
                </a:solidFill>
              </a:rPr>
              <a:t>hak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suara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dan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tata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cara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pengambilan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keputusan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diatur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dalam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Peraturan</a:t>
            </a:r>
            <a:r>
              <a:rPr lang="en-US" sz="2400" b="1" dirty="0">
                <a:solidFill>
                  <a:srgbClr val="FF0000"/>
                </a:solidFill>
              </a:rPr>
              <a:t> SA.</a:t>
            </a:r>
          </a:p>
          <a:p>
            <a:pPr marL="914400" indent="-914400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25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609600" y="938888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  <a:defRPr/>
            </a:pPr>
            <a:r>
              <a:rPr lang="en-US" sz="5400" b="1" dirty="0" smtClean="0">
                <a:solidFill>
                  <a:srgbClr val="FF0000"/>
                </a:solidFill>
              </a:rPr>
              <a:t>SISTEM </a:t>
            </a:r>
            <a:r>
              <a:rPr lang="en-US" sz="5400" b="1" dirty="0" smtClean="0">
                <a:solidFill>
                  <a:srgbClr val="FF0000"/>
                </a:solidFill>
              </a:rPr>
              <a:t>PENGELOLAAN</a:t>
            </a:r>
          </a:p>
          <a:p>
            <a:pPr marL="914400" indent="-914400" defTabSz="914400">
              <a:buNone/>
              <a:defRPr/>
            </a:pPr>
            <a:r>
              <a:rPr lang="en-US" b="1" dirty="0" err="1" smtClean="0">
                <a:solidFill>
                  <a:srgbClr val="FF0000"/>
                </a:solidFill>
              </a:rPr>
              <a:t>Pasal</a:t>
            </a:r>
            <a:r>
              <a:rPr lang="en-US" b="1" dirty="0" smtClean="0">
                <a:solidFill>
                  <a:srgbClr val="FF0000"/>
                </a:solidFill>
              </a:rPr>
              <a:t> 36</a:t>
            </a:r>
          </a:p>
          <a:p>
            <a:pPr marL="91440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(1)	</a:t>
            </a:r>
            <a:r>
              <a:rPr lang="en-US" sz="2400" b="1" dirty="0" err="1">
                <a:solidFill>
                  <a:prstClr val="black"/>
                </a:solidFill>
              </a:rPr>
              <a:t>Anggota</a:t>
            </a:r>
            <a:r>
              <a:rPr lang="en-US" sz="2400" b="1" dirty="0">
                <a:solidFill>
                  <a:prstClr val="black"/>
                </a:solidFill>
              </a:rPr>
              <a:t> SA </a:t>
            </a:r>
            <a:r>
              <a:rPr lang="en-US" sz="2400" b="1" dirty="0" err="1">
                <a:solidFill>
                  <a:prstClr val="black"/>
                </a:solidFill>
              </a:rPr>
              <a:t>diberhentikan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apabila</a:t>
            </a:r>
            <a:r>
              <a:rPr lang="en-US" sz="2400" b="1" dirty="0">
                <a:solidFill>
                  <a:prstClr val="black"/>
                </a:solidFill>
              </a:rPr>
              <a:t>:</a:t>
            </a:r>
          </a:p>
          <a:p>
            <a:pPr marL="177165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a.	</a:t>
            </a:r>
            <a:r>
              <a:rPr lang="en-US" sz="2400" b="1" dirty="0" err="1">
                <a:solidFill>
                  <a:prstClr val="black"/>
                </a:solidFill>
              </a:rPr>
              <a:t>meninggal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dunia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177165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b.	</a:t>
            </a:r>
            <a:r>
              <a:rPr lang="en-US" sz="2400" b="1" dirty="0" err="1">
                <a:solidFill>
                  <a:prstClr val="black"/>
                </a:solidFill>
              </a:rPr>
              <a:t>berakhir</a:t>
            </a:r>
            <a:r>
              <a:rPr lang="en-US" sz="2400" b="1" dirty="0">
                <a:solidFill>
                  <a:prstClr val="black"/>
                </a:solidFill>
              </a:rPr>
              <a:t> masa </a:t>
            </a:r>
            <a:r>
              <a:rPr lang="en-US" sz="2400" b="1" dirty="0" err="1">
                <a:solidFill>
                  <a:prstClr val="black"/>
                </a:solidFill>
              </a:rPr>
              <a:t>jabatannya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177165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c.	</a:t>
            </a:r>
            <a:r>
              <a:rPr lang="en-US" sz="2400" b="1" dirty="0" err="1">
                <a:solidFill>
                  <a:prstClr val="black"/>
                </a:solidFill>
              </a:rPr>
              <a:t>sakit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jasmani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dan</a:t>
            </a:r>
            <a:r>
              <a:rPr lang="en-US" sz="2400" b="1" dirty="0">
                <a:solidFill>
                  <a:prstClr val="black"/>
                </a:solidFill>
              </a:rPr>
              <a:t>/</a:t>
            </a:r>
            <a:r>
              <a:rPr lang="en-US" sz="2400" b="1" dirty="0" err="1">
                <a:solidFill>
                  <a:prstClr val="black"/>
                </a:solidFill>
              </a:rPr>
              <a:t>atau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rohani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secara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terus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menerus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dalam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waktu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lebih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dari</a:t>
            </a:r>
            <a:r>
              <a:rPr lang="en-US" sz="2400" b="1" dirty="0">
                <a:solidFill>
                  <a:prstClr val="black"/>
                </a:solidFill>
              </a:rPr>
              <a:t> 6 (</a:t>
            </a:r>
            <a:r>
              <a:rPr lang="en-US" sz="2400" b="1" dirty="0" err="1">
                <a:solidFill>
                  <a:prstClr val="black"/>
                </a:solidFill>
              </a:rPr>
              <a:t>enam</a:t>
            </a:r>
            <a:r>
              <a:rPr lang="en-US" sz="2400" b="1" dirty="0">
                <a:solidFill>
                  <a:prstClr val="black"/>
                </a:solidFill>
              </a:rPr>
              <a:t>) </a:t>
            </a:r>
            <a:r>
              <a:rPr lang="en-US" sz="2400" b="1" dirty="0" err="1">
                <a:solidFill>
                  <a:prstClr val="black"/>
                </a:solidFill>
              </a:rPr>
              <a:t>bulan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177165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d.	</a:t>
            </a:r>
            <a:r>
              <a:rPr lang="en-US" sz="2400" b="1" dirty="0" err="1">
                <a:solidFill>
                  <a:prstClr val="black"/>
                </a:solidFill>
              </a:rPr>
              <a:t>mengundurkan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diri</a:t>
            </a:r>
            <a:r>
              <a:rPr lang="en-US" sz="2400" b="1" dirty="0">
                <a:solidFill>
                  <a:prstClr val="black"/>
                </a:solidFill>
              </a:rPr>
              <a:t>;</a:t>
            </a:r>
          </a:p>
          <a:p>
            <a:pPr marL="177165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e.	</a:t>
            </a:r>
            <a:r>
              <a:rPr lang="en-US" sz="2400" b="1" dirty="0" err="1">
                <a:solidFill>
                  <a:prstClr val="black"/>
                </a:solidFill>
              </a:rPr>
              <a:t>melanggar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kode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etik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Unpad</a:t>
            </a:r>
            <a:r>
              <a:rPr lang="en-US" sz="2400" b="1" dirty="0">
                <a:solidFill>
                  <a:prstClr val="black"/>
                </a:solidFill>
              </a:rPr>
              <a:t>; </a:t>
            </a:r>
            <a:r>
              <a:rPr lang="en-US" sz="2400" b="1" dirty="0" err="1">
                <a:solidFill>
                  <a:prstClr val="black"/>
                </a:solidFill>
              </a:rPr>
              <a:t>atau</a:t>
            </a:r>
            <a:endParaRPr lang="en-US" sz="2400" b="1" dirty="0">
              <a:solidFill>
                <a:prstClr val="black"/>
              </a:solidFill>
            </a:endParaRPr>
          </a:p>
          <a:p>
            <a:pPr marL="1771650" indent="-914400" defTabSz="914400">
              <a:buNone/>
              <a:defRPr/>
            </a:pPr>
            <a:r>
              <a:rPr lang="en-US" sz="2400" b="1" dirty="0">
                <a:solidFill>
                  <a:prstClr val="black"/>
                </a:solidFill>
              </a:rPr>
              <a:t>f.	</a:t>
            </a:r>
            <a:r>
              <a:rPr lang="en-US" sz="2400" b="1" dirty="0" err="1">
                <a:solidFill>
                  <a:prstClr val="black"/>
                </a:solidFill>
              </a:rPr>
              <a:t>dipidana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karena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melakukan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tindak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pidana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dengan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pidana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penjara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berdasarkan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putusan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pengadilan</a:t>
            </a:r>
            <a:r>
              <a:rPr lang="en-US" sz="2400" b="1" dirty="0">
                <a:solidFill>
                  <a:prstClr val="black"/>
                </a:solidFill>
              </a:rPr>
              <a:t> yang </a:t>
            </a:r>
            <a:r>
              <a:rPr lang="en-US" sz="2400" b="1" dirty="0" err="1">
                <a:solidFill>
                  <a:prstClr val="black"/>
                </a:solidFill>
              </a:rPr>
              <a:t>telah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mempunyai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kekuatan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hukum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tetap</a:t>
            </a:r>
            <a:r>
              <a:rPr lang="en-US" sz="2400" b="1" dirty="0">
                <a:solidFill>
                  <a:prstClr val="black"/>
                </a:solidFill>
              </a:rPr>
              <a:t>.</a:t>
            </a:r>
          </a:p>
          <a:p>
            <a:pPr marL="914400" indent="-914400" defTabSz="914400">
              <a:buNone/>
              <a:defRPr/>
            </a:pP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40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5073</TotalTime>
  <Words>531</Words>
  <Application>Microsoft Office PowerPoint</Application>
  <PresentationFormat>Widescreen</PresentationFormat>
  <Paragraphs>156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Candara</vt:lpstr>
      <vt:lpstr>1_Office Theme</vt:lpstr>
      <vt:lpstr>6_Office Theme</vt:lpstr>
      <vt:lpstr>4_Office Theme</vt:lpstr>
      <vt:lpstr>Peraturan Pemerintah No 51/2015 Statuta Universitas Padjadjaran terkait Senat Akademik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Laporan Kemajuan Penetapan RPP Statuta 4 PTN BH</dc:title>
  <dc:creator>Setiawan</dc:creator>
  <cp:lastModifiedBy>Setiawan</cp:lastModifiedBy>
  <cp:revision>105</cp:revision>
  <dcterms:created xsi:type="dcterms:W3CDTF">2015-06-12T01:25:04Z</dcterms:created>
  <dcterms:modified xsi:type="dcterms:W3CDTF">2015-07-29T03:35:28Z</dcterms:modified>
</cp:coreProperties>
</file>