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8" r:id="rId3"/>
    <p:sldId id="277" r:id="rId4"/>
    <p:sldId id="278" r:id="rId5"/>
    <p:sldId id="279" r:id="rId6"/>
    <p:sldId id="280" r:id="rId7"/>
    <p:sldId id="281" r:id="rId8"/>
    <p:sldId id="282" r:id="rId9"/>
    <p:sldId id="260" r:id="rId10"/>
    <p:sldId id="274" r:id="rId11"/>
    <p:sldId id="261" r:id="rId12"/>
    <p:sldId id="262" r:id="rId13"/>
    <p:sldId id="263" r:id="rId14"/>
    <p:sldId id="276" r:id="rId15"/>
    <p:sldId id="264" r:id="rId16"/>
    <p:sldId id="265" r:id="rId17"/>
    <p:sldId id="266" r:id="rId18"/>
    <p:sldId id="267" r:id="rId19"/>
    <p:sldId id="268" r:id="rId20"/>
    <p:sldId id="269" r:id="rId21"/>
    <p:sldId id="275" r:id="rId22"/>
    <p:sldId id="270" r:id="rId23"/>
    <p:sldId id="271" r:id="rId24"/>
    <p:sldId id="28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4660"/>
  </p:normalViewPr>
  <p:slideViewPr>
    <p:cSldViewPr snapToGrid="0">
      <p:cViewPr>
        <p:scale>
          <a:sx n="81" d="100"/>
          <a:sy n="81" d="100"/>
        </p:scale>
        <p:origin x="-24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72E9A8-1D88-8942-B00B-D7312055A7C0}" type="datetimeFigureOut">
              <a:rPr lang="en-US" smtClean="0"/>
              <a:t>8/28/2015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81CAD-BD9B-674A-A969-9F6D1D8EF8F8}" type="slidenum">
              <a:rPr lang="en-US" smtClean="0"/>
              <a:t>‹#›</a:t>
            </a:fld>
            <a:endParaRPr lang="en-US"/>
          </a:p>
        </p:txBody>
      </p:sp>
    </p:spTree>
    <p:extLst>
      <p:ext uri="{BB962C8B-B14F-4D97-AF65-F5344CB8AC3E}">
        <p14:creationId xmlns:p14="http://schemas.microsoft.com/office/powerpoint/2010/main" val="29952262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Kalo</a:t>
            </a:r>
            <a:r>
              <a:rPr lang="en-US" dirty="0" smtClean="0"/>
              <a:t> </a:t>
            </a:r>
            <a:r>
              <a:rPr lang="en-US" dirty="0" err="1" smtClean="0"/>
              <a:t>dibuat</a:t>
            </a:r>
            <a:r>
              <a:rPr lang="en-US" dirty="0" smtClean="0"/>
              <a:t> </a:t>
            </a:r>
            <a:r>
              <a:rPr lang="en-US" dirty="0" err="1" smtClean="0"/>
              <a:t>dalam</a:t>
            </a:r>
            <a:r>
              <a:rPr lang="en-US" dirty="0" smtClean="0"/>
              <a:t> </a:t>
            </a:r>
            <a:r>
              <a:rPr lang="en-US" dirty="0" err="1" smtClean="0"/>
              <a:t>bentuk</a:t>
            </a:r>
            <a:r>
              <a:rPr lang="en-US" dirty="0" smtClean="0"/>
              <a:t> diagram,  </a:t>
            </a:r>
            <a:r>
              <a:rPr lang="en-US" dirty="0" err="1" smtClean="0"/>
              <a:t>maka</a:t>
            </a:r>
            <a:r>
              <a:rPr lang="en-US" dirty="0" smtClean="0"/>
              <a:t> </a:t>
            </a:r>
            <a:r>
              <a:rPr lang="en-US" dirty="0" err="1" smtClean="0"/>
              <a:t>digambarkan</a:t>
            </a:r>
            <a:r>
              <a:rPr lang="en-US" baseline="0" dirty="0" smtClean="0"/>
              <a:t> </a:t>
            </a:r>
            <a:r>
              <a:rPr lang="en-US" baseline="0" dirty="0" err="1" smtClean="0"/>
              <a:t>seperti</a:t>
            </a:r>
            <a:r>
              <a:rPr lang="en-US" baseline="0" dirty="0" smtClean="0"/>
              <a:t> </a:t>
            </a:r>
            <a:r>
              <a:rPr lang="en-US" baseline="0" dirty="0" err="1" smtClean="0"/>
              <a:t>gambar</a:t>
            </a:r>
            <a:r>
              <a:rPr lang="en-US" baseline="0" dirty="0" smtClean="0"/>
              <a:t> </a:t>
            </a:r>
            <a:r>
              <a:rPr lang="en-US" baseline="0" dirty="0" err="1" smtClean="0"/>
              <a:t>ini</a:t>
            </a:r>
            <a:r>
              <a:rPr lang="en-US" baseline="0" dirty="0" smtClean="0"/>
              <a:t>.</a:t>
            </a:r>
          </a:p>
          <a:p>
            <a:r>
              <a:rPr lang="en-US" baseline="0" dirty="0" err="1" smtClean="0"/>
              <a:t>Dimana</a:t>
            </a:r>
            <a:r>
              <a:rPr lang="en-US" baseline="0" dirty="0" smtClean="0"/>
              <a:t> </a:t>
            </a:r>
            <a:r>
              <a:rPr lang="en-US" baseline="0" dirty="0" err="1" smtClean="0"/>
              <a:t>kerentanan</a:t>
            </a:r>
            <a:r>
              <a:rPr lang="en-US" baseline="0" dirty="0" smtClean="0"/>
              <a:t> yang </a:t>
            </a:r>
            <a:r>
              <a:rPr lang="en-US" baseline="0" dirty="0" err="1" smtClean="0"/>
              <a:t>ditentukan</a:t>
            </a:r>
            <a:r>
              <a:rPr lang="en-US" baseline="0" dirty="0" smtClean="0"/>
              <a:t> </a:t>
            </a:r>
            <a:r>
              <a:rPr lang="en-US" baseline="0" dirty="0" err="1" smtClean="0"/>
              <a:t>oleh</a:t>
            </a:r>
            <a:r>
              <a:rPr lang="en-US" baseline="0" dirty="0" smtClean="0"/>
              <a:t> </a:t>
            </a:r>
            <a:r>
              <a:rPr lang="en-US" baseline="0" dirty="0" err="1" smtClean="0"/>
              <a:t>besar</a:t>
            </a:r>
            <a:r>
              <a:rPr lang="en-US" baseline="0" dirty="0" smtClean="0"/>
              <a:t> </a:t>
            </a:r>
            <a:r>
              <a:rPr lang="en-US" baseline="0" dirty="0" err="1" smtClean="0"/>
              <a:t>dan</a:t>
            </a:r>
            <a:r>
              <a:rPr lang="en-US" baseline="0" dirty="0" smtClean="0"/>
              <a:t> </a:t>
            </a:r>
            <a:r>
              <a:rPr lang="en-US" baseline="0" dirty="0" err="1" smtClean="0"/>
              <a:t>kecilnya</a:t>
            </a:r>
            <a:r>
              <a:rPr lang="en-US" baseline="0" dirty="0" smtClean="0"/>
              <a:t> 3 </a:t>
            </a:r>
            <a:r>
              <a:rPr lang="en-US" baseline="0" dirty="0" err="1" smtClean="0"/>
              <a:t>faktor</a:t>
            </a:r>
            <a:r>
              <a:rPr lang="en-US" baseline="0" dirty="0" smtClean="0"/>
              <a:t> (</a:t>
            </a:r>
            <a:r>
              <a:rPr lang="en-US" baseline="0" dirty="0" err="1" smtClean="0"/>
              <a:t>tingkat</a:t>
            </a:r>
            <a:r>
              <a:rPr lang="en-US" baseline="0" dirty="0" smtClean="0"/>
              <a:t> </a:t>
            </a:r>
            <a:r>
              <a:rPr lang="en-US" baseline="0" dirty="0" err="1" smtClean="0"/>
              <a:t>keterpaparan</a:t>
            </a:r>
            <a:r>
              <a:rPr lang="en-US" baseline="0" dirty="0" smtClean="0"/>
              <a:t>, </a:t>
            </a:r>
            <a:r>
              <a:rPr lang="en-US" baseline="0" dirty="0" err="1" smtClean="0"/>
              <a:t>sensitivitas</a:t>
            </a:r>
            <a:r>
              <a:rPr lang="en-US" baseline="0" dirty="0" smtClean="0"/>
              <a:t>, </a:t>
            </a:r>
            <a:r>
              <a:rPr lang="en-US" baseline="0" dirty="0" err="1" smtClean="0"/>
              <a:t>kemampuan</a:t>
            </a:r>
            <a:r>
              <a:rPr lang="en-US" baseline="0" dirty="0" smtClean="0"/>
              <a:t> </a:t>
            </a:r>
            <a:r>
              <a:rPr lang="en-US" baseline="0" dirty="0" err="1" smtClean="0"/>
              <a:t>adaptif</a:t>
            </a:r>
            <a:r>
              <a:rPr lang="en-US" baseline="0" dirty="0" smtClean="0"/>
              <a:t>).</a:t>
            </a:r>
          </a:p>
          <a:p>
            <a:r>
              <a:rPr lang="en-US" baseline="0" dirty="0" err="1" smtClean="0"/>
              <a:t>Kondisi</a:t>
            </a:r>
            <a:r>
              <a:rPr lang="en-US" baseline="0" dirty="0" smtClean="0"/>
              <a:t> 3 </a:t>
            </a:r>
            <a:r>
              <a:rPr lang="en-US" baseline="0" dirty="0" err="1" smtClean="0"/>
              <a:t>faktor</a:t>
            </a:r>
            <a:r>
              <a:rPr lang="en-US" baseline="0" dirty="0" smtClean="0"/>
              <a:t> </a:t>
            </a:r>
            <a:r>
              <a:rPr lang="en-US" baseline="0" dirty="0" err="1" smtClean="0"/>
              <a:t>ini</a:t>
            </a:r>
            <a:r>
              <a:rPr lang="en-US" baseline="0" dirty="0" smtClean="0"/>
              <a:t> </a:t>
            </a:r>
            <a:r>
              <a:rPr lang="en-US" baseline="0" dirty="0" err="1" smtClean="0"/>
              <a:t>juga</a:t>
            </a:r>
            <a:r>
              <a:rPr lang="en-US" baseline="0" dirty="0" smtClean="0"/>
              <a:t> </a:t>
            </a:r>
            <a:r>
              <a:rPr lang="en-US" baseline="0" dirty="0" err="1" smtClean="0"/>
              <a:t>akan</a:t>
            </a:r>
            <a:r>
              <a:rPr lang="en-US" baseline="0" dirty="0" smtClean="0"/>
              <a:t> </a:t>
            </a:r>
            <a:r>
              <a:rPr lang="en-US" baseline="0" dirty="0" err="1" smtClean="0"/>
              <a:t>berubah</a:t>
            </a:r>
            <a:r>
              <a:rPr lang="en-US" baseline="0" dirty="0" smtClean="0"/>
              <a:t> </a:t>
            </a:r>
            <a:r>
              <a:rPr lang="en-US" baseline="0" dirty="0" err="1" smtClean="0"/>
              <a:t>seiring</a:t>
            </a:r>
            <a:r>
              <a:rPr lang="en-US" baseline="0" dirty="0" smtClean="0"/>
              <a:t> </a:t>
            </a:r>
            <a:r>
              <a:rPr lang="en-US" baseline="0" dirty="0" err="1" smtClean="0"/>
              <a:t>terjadinya</a:t>
            </a:r>
            <a:r>
              <a:rPr lang="en-US" baseline="0" dirty="0" smtClean="0"/>
              <a:t> </a:t>
            </a:r>
            <a:r>
              <a:rPr lang="en-US" baseline="0" dirty="0" err="1" smtClean="0"/>
              <a:t>perubahan</a:t>
            </a:r>
            <a:r>
              <a:rPr lang="en-US" baseline="0" dirty="0" smtClean="0"/>
              <a:t> </a:t>
            </a:r>
            <a:r>
              <a:rPr lang="en-US" baseline="0" dirty="0" err="1" smtClean="0"/>
              <a:t>iklim</a:t>
            </a:r>
            <a:r>
              <a:rPr lang="en-US" baseline="0" dirty="0" smtClean="0"/>
              <a:t> </a:t>
            </a:r>
            <a:r>
              <a:rPr lang="en-US" baseline="0" dirty="0" err="1" smtClean="0"/>
              <a:t>sehigga</a:t>
            </a:r>
            <a:r>
              <a:rPr lang="en-US" baseline="0" dirty="0" smtClean="0"/>
              <a:t> </a:t>
            </a:r>
            <a:r>
              <a:rPr lang="en-US" baseline="0" dirty="0" err="1" smtClean="0"/>
              <a:t>besarnya</a:t>
            </a:r>
            <a:r>
              <a:rPr lang="en-US" baseline="0" dirty="0" smtClean="0"/>
              <a:t> </a:t>
            </a:r>
            <a:r>
              <a:rPr lang="en-US" baseline="0" dirty="0" err="1" smtClean="0"/>
              <a:t>dampak</a:t>
            </a:r>
            <a:r>
              <a:rPr lang="en-US" baseline="0" dirty="0" smtClean="0"/>
              <a:t> yang </a:t>
            </a:r>
            <a:r>
              <a:rPr lang="en-US" baseline="0" dirty="0" err="1" smtClean="0"/>
              <a:t>ditimbulkan</a:t>
            </a:r>
            <a:r>
              <a:rPr lang="en-US" baseline="0" dirty="0" smtClean="0"/>
              <a:t> </a:t>
            </a:r>
            <a:r>
              <a:rPr lang="en-US" baseline="0" dirty="0" err="1" smtClean="0"/>
              <a:t>akan</a:t>
            </a:r>
            <a:r>
              <a:rPr lang="en-US" baseline="0" dirty="0" smtClean="0"/>
              <a:t> </a:t>
            </a:r>
            <a:r>
              <a:rPr lang="en-US" baseline="0" dirty="0" err="1" smtClean="0"/>
              <a:t>berubah</a:t>
            </a:r>
            <a:r>
              <a:rPr lang="en-US" baseline="0" dirty="0" smtClean="0"/>
              <a:t> </a:t>
            </a:r>
            <a:r>
              <a:rPr lang="en-US" baseline="0" dirty="0" err="1" smtClean="0"/>
              <a:t>juga</a:t>
            </a:r>
            <a:r>
              <a:rPr lang="en-US" baseline="0" dirty="0" smtClean="0"/>
              <a:t>.</a:t>
            </a:r>
          </a:p>
          <a:p>
            <a:r>
              <a:rPr lang="en-US" baseline="0" dirty="0" err="1" smtClean="0"/>
              <a:t>Kondisi</a:t>
            </a:r>
            <a:r>
              <a:rPr lang="en-US" baseline="0" dirty="0" smtClean="0"/>
              <a:t> </a:t>
            </a:r>
            <a:r>
              <a:rPr lang="en-US" baseline="0" dirty="0" err="1" smtClean="0"/>
              <a:t>ini</a:t>
            </a:r>
            <a:r>
              <a:rPr lang="en-US" baseline="0" dirty="0" smtClean="0"/>
              <a:t> </a:t>
            </a:r>
            <a:r>
              <a:rPr lang="en-US" baseline="0" dirty="0" err="1" smtClean="0"/>
              <a:t>dapat</a:t>
            </a:r>
            <a:r>
              <a:rPr lang="en-US" baseline="0" dirty="0" smtClean="0"/>
              <a:t> </a:t>
            </a:r>
            <a:r>
              <a:rPr lang="en-US" baseline="0" dirty="0" err="1" smtClean="0"/>
              <a:t>dikurangi</a:t>
            </a:r>
            <a:r>
              <a:rPr lang="en-US" baseline="0" dirty="0" smtClean="0"/>
              <a:t> </a:t>
            </a:r>
            <a:r>
              <a:rPr lang="en-US" baseline="0" dirty="0" err="1" smtClean="0"/>
              <a:t>atau</a:t>
            </a:r>
            <a:r>
              <a:rPr lang="en-US" baseline="0" dirty="0" smtClean="0"/>
              <a:t> </a:t>
            </a:r>
            <a:r>
              <a:rPr lang="en-US" baseline="0" dirty="0" err="1" smtClean="0"/>
              <a:t>dicegah</a:t>
            </a:r>
            <a:r>
              <a:rPr lang="en-US" baseline="0" dirty="0" smtClean="0"/>
              <a:t> </a:t>
            </a:r>
            <a:r>
              <a:rPr lang="en-US" baseline="0" dirty="0" err="1" smtClean="0"/>
              <a:t>dengan</a:t>
            </a:r>
            <a:r>
              <a:rPr lang="en-US" baseline="0" dirty="0" smtClean="0"/>
              <a:t> </a:t>
            </a:r>
            <a:r>
              <a:rPr lang="en-US" baseline="0" dirty="0" err="1" smtClean="0"/>
              <a:t>adanya</a:t>
            </a:r>
            <a:r>
              <a:rPr lang="en-US" baseline="0" dirty="0" smtClean="0"/>
              <a:t> </a:t>
            </a:r>
            <a:r>
              <a:rPr lang="en-US" baseline="0" dirty="0" err="1" smtClean="0"/>
              <a:t>upaya</a:t>
            </a:r>
            <a:r>
              <a:rPr lang="en-US" baseline="0" dirty="0" smtClean="0"/>
              <a:t> </a:t>
            </a:r>
            <a:r>
              <a:rPr lang="en-US" baseline="0" dirty="0" err="1" smtClean="0"/>
              <a:t>adaptasi</a:t>
            </a:r>
            <a:r>
              <a:rPr lang="en-US" baseline="0" dirty="0" smtClean="0"/>
              <a:t> </a:t>
            </a:r>
            <a:r>
              <a:rPr lang="en-US" baseline="0" dirty="0" err="1" smtClean="0"/>
              <a:t>sehingga</a:t>
            </a:r>
            <a:r>
              <a:rPr lang="en-US" baseline="0" dirty="0" smtClean="0"/>
              <a:t> </a:t>
            </a:r>
            <a:r>
              <a:rPr lang="en-US" baseline="0" dirty="0" err="1" smtClean="0"/>
              <a:t>nantinya</a:t>
            </a:r>
            <a:r>
              <a:rPr lang="en-US" baseline="0" dirty="0" smtClean="0"/>
              <a:t> 3 </a:t>
            </a:r>
            <a:r>
              <a:rPr lang="en-US" baseline="0" dirty="0" err="1" smtClean="0"/>
              <a:t>faktor</a:t>
            </a:r>
            <a:r>
              <a:rPr lang="en-US" baseline="0" dirty="0" smtClean="0"/>
              <a:t> </a:t>
            </a:r>
            <a:r>
              <a:rPr lang="en-US" baseline="0" dirty="0" err="1" smtClean="0"/>
              <a:t>ini</a:t>
            </a:r>
            <a:r>
              <a:rPr lang="en-US" baseline="0" dirty="0" smtClean="0"/>
              <a:t> </a:t>
            </a:r>
            <a:r>
              <a:rPr lang="en-US" baseline="0" dirty="0" err="1" smtClean="0"/>
              <a:t>dapat</a:t>
            </a:r>
            <a:r>
              <a:rPr lang="en-US" baseline="0" dirty="0" smtClean="0"/>
              <a:t> </a:t>
            </a:r>
            <a:r>
              <a:rPr lang="en-US" baseline="0" dirty="0" err="1" smtClean="0"/>
              <a:t>diperbaiki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DE55419-E0E7-4155-B6FE-E990DBC43430}" type="slidenum">
              <a:rPr lang="en-US" smtClean="0"/>
              <a:pPr/>
              <a:t>3</a:t>
            </a:fld>
            <a:endParaRPr lang="en-US"/>
          </a:p>
        </p:txBody>
      </p:sp>
    </p:spTree>
    <p:extLst>
      <p:ext uri="{BB962C8B-B14F-4D97-AF65-F5344CB8AC3E}">
        <p14:creationId xmlns:p14="http://schemas.microsoft.com/office/powerpoint/2010/main" val="30581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pPr/>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8/28/2015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8/28/2015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8/28/2015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8/28/2015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8/28/2015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8/28/2015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8/28/2015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7033" y="2556341"/>
            <a:ext cx="9875521" cy="1776154"/>
          </a:xfrm>
        </p:spPr>
        <p:txBody>
          <a:bodyPr>
            <a:normAutofit/>
          </a:bodyPr>
          <a:lstStyle/>
          <a:p>
            <a:r>
              <a:rPr lang="id-ID" sz="4800" b="1" dirty="0" smtClean="0"/>
              <a:t>Resiko</a:t>
            </a:r>
            <a:r>
              <a:rPr lang="fi-FI" sz="4800" b="1" dirty="0" smtClean="0"/>
              <a:t> </a:t>
            </a:r>
            <a:r>
              <a:rPr lang="fi-FI" sz="4800" b="1" dirty="0"/>
              <a:t>Iklim dan Kerentanan</a:t>
            </a:r>
            <a:br>
              <a:rPr lang="fi-FI" sz="4800" b="1" dirty="0"/>
            </a:br>
            <a:r>
              <a:rPr lang="fi-FI" sz="4800" b="1" dirty="0"/>
              <a:t>Kota </a:t>
            </a:r>
            <a:r>
              <a:rPr lang="fi-FI" sz="4800" b="1" dirty="0" smtClean="0"/>
              <a:t>Bandung</a:t>
            </a:r>
            <a:endParaRPr lang="en-US" sz="4800" b="1" dirty="0"/>
          </a:p>
        </p:txBody>
      </p:sp>
      <p:sp>
        <p:nvSpPr>
          <p:cNvPr id="3" name="Subtitle 2"/>
          <p:cNvSpPr>
            <a:spLocks noGrp="1"/>
          </p:cNvSpPr>
          <p:nvPr>
            <p:ph type="subTitle" idx="1"/>
          </p:nvPr>
        </p:nvSpPr>
        <p:spPr>
          <a:xfrm>
            <a:off x="1197033" y="4804756"/>
            <a:ext cx="9875521" cy="1163782"/>
          </a:xfrm>
        </p:spPr>
        <p:txBody>
          <a:bodyPr>
            <a:normAutofit/>
          </a:bodyPr>
          <a:lstStyle/>
          <a:p>
            <a:pPr>
              <a:lnSpc>
                <a:spcPct val="120000"/>
              </a:lnSpc>
              <a:spcBef>
                <a:spcPts val="600"/>
              </a:spcBef>
              <a:spcAft>
                <a:spcPts val="0"/>
              </a:spcAft>
            </a:pPr>
            <a:r>
              <a:rPr lang="id-ID" b="1" cap="none" dirty="0" smtClean="0"/>
              <a:t>BADAN PENGELOLA LINGKUNGAN HIDUP KOTA BANDUNG</a:t>
            </a:r>
          </a:p>
          <a:p>
            <a:pPr>
              <a:lnSpc>
                <a:spcPct val="120000"/>
              </a:lnSpc>
              <a:spcBef>
                <a:spcPts val="600"/>
              </a:spcBef>
              <a:spcAft>
                <a:spcPts val="0"/>
              </a:spcAft>
            </a:pPr>
            <a:endParaRPr lang="en-US" b="1" cap="none" dirty="0" smtClean="0"/>
          </a:p>
        </p:txBody>
      </p:sp>
    </p:spTree>
    <p:extLst>
      <p:ext uri="{BB962C8B-B14F-4D97-AF65-F5344CB8AC3E}">
        <p14:creationId xmlns:p14="http://schemas.microsoft.com/office/powerpoint/2010/main" val="870686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200" dirty="0" err="1" smtClean="0"/>
              <a:t>Kondisi</a:t>
            </a:r>
            <a:r>
              <a:rPr lang="en-US" sz="3200" dirty="0" smtClean="0"/>
              <a:t> </a:t>
            </a:r>
            <a:r>
              <a:rPr lang="en-US" sz="3200" dirty="0" err="1" smtClean="0"/>
              <a:t>Iklim</a:t>
            </a:r>
            <a:r>
              <a:rPr lang="en-US" sz="3200" dirty="0" smtClean="0"/>
              <a:t> </a:t>
            </a:r>
            <a:r>
              <a:rPr lang="en-US" sz="3200" dirty="0" err="1" smtClean="0"/>
              <a:t>Historis</a:t>
            </a:r>
            <a:endParaRPr lang="en-US" sz="3200" dirty="0"/>
          </a:p>
        </p:txBody>
      </p:sp>
      <p:sp>
        <p:nvSpPr>
          <p:cNvPr id="6" name="Rectangle 5"/>
          <p:cNvSpPr/>
          <p:nvPr/>
        </p:nvSpPr>
        <p:spPr>
          <a:xfrm>
            <a:off x="435177" y="1739252"/>
            <a:ext cx="4134850" cy="461665"/>
          </a:xfrm>
          <a:prstGeom prst="rect">
            <a:avLst/>
          </a:prstGeom>
        </p:spPr>
        <p:txBody>
          <a:bodyPr wrap="none">
            <a:spAutoFit/>
          </a:bodyPr>
          <a:lstStyle/>
          <a:p>
            <a:r>
              <a:rPr lang="en-US" sz="1200" i="1" dirty="0" err="1" smtClean="0"/>
              <a:t>Gambar</a:t>
            </a:r>
            <a:r>
              <a:rPr lang="en-US" sz="1200" i="1" dirty="0" smtClean="0"/>
              <a:t> </a:t>
            </a:r>
            <a:r>
              <a:rPr lang="en-US" sz="1200" i="1" dirty="0" err="1" smtClean="0"/>
              <a:t>animasi</a:t>
            </a:r>
            <a:r>
              <a:rPr lang="en-US" sz="1200" i="1" dirty="0" smtClean="0"/>
              <a:t> MJO (</a:t>
            </a:r>
            <a:r>
              <a:rPr lang="en-US" sz="1200" i="1" dirty="0" err="1" smtClean="0"/>
              <a:t>Fase</a:t>
            </a:r>
            <a:r>
              <a:rPr lang="en-US" sz="1200" i="1" dirty="0" smtClean="0"/>
              <a:t> 1-8) </a:t>
            </a:r>
            <a:r>
              <a:rPr lang="en-US" sz="1200" i="1" dirty="0" err="1" smtClean="0"/>
              <a:t>dan</a:t>
            </a:r>
            <a:r>
              <a:rPr lang="en-US" sz="1200" i="1" dirty="0" smtClean="0"/>
              <a:t> </a:t>
            </a:r>
            <a:r>
              <a:rPr lang="en-US" sz="1200" i="1" dirty="0" err="1" smtClean="0"/>
              <a:t>pengaruhnya</a:t>
            </a:r>
            <a:endParaRPr lang="en-US" sz="1200" i="1" dirty="0" smtClean="0"/>
          </a:p>
          <a:p>
            <a:r>
              <a:rPr lang="en-US" sz="1200" i="1" dirty="0" err="1" smtClean="0"/>
              <a:t>terhadap</a:t>
            </a:r>
            <a:r>
              <a:rPr lang="en-US" sz="1200" i="1" dirty="0" smtClean="0"/>
              <a:t> </a:t>
            </a:r>
            <a:r>
              <a:rPr lang="en-US" sz="1200" i="1" dirty="0" err="1" smtClean="0"/>
              <a:t>anomali</a:t>
            </a:r>
            <a:r>
              <a:rPr lang="en-US" sz="1200" i="1" dirty="0" smtClean="0"/>
              <a:t> CH </a:t>
            </a:r>
            <a:r>
              <a:rPr lang="en-US" sz="1200" i="1" dirty="0" err="1" smtClean="0"/>
              <a:t>pada</a:t>
            </a:r>
            <a:r>
              <a:rPr lang="en-US" sz="1200" i="1" dirty="0" smtClean="0"/>
              <a:t> </a:t>
            </a:r>
            <a:r>
              <a:rPr lang="en-US" sz="1200" i="1" dirty="0" err="1" smtClean="0"/>
              <a:t>berbagai</a:t>
            </a:r>
            <a:r>
              <a:rPr lang="en-US" sz="1200" i="1" dirty="0" smtClean="0"/>
              <a:t> </a:t>
            </a:r>
            <a:r>
              <a:rPr lang="en-US" sz="1200" i="1" dirty="0" err="1" smtClean="0"/>
              <a:t>stasiun</a:t>
            </a:r>
            <a:r>
              <a:rPr lang="en-US" sz="1200" i="1" dirty="0" smtClean="0"/>
              <a:t> </a:t>
            </a:r>
            <a:r>
              <a:rPr lang="en-US" sz="1200" i="1" dirty="0" err="1" smtClean="0"/>
              <a:t>pengamatan</a:t>
            </a:r>
            <a:r>
              <a:rPr lang="en-US" sz="1200" i="1" dirty="0" smtClean="0"/>
              <a:t> </a:t>
            </a:r>
            <a:r>
              <a:rPr lang="en-US" sz="1200" i="1" dirty="0" err="1" smtClean="0"/>
              <a:t>hujan</a:t>
            </a:r>
            <a:endParaRPr lang="en-US" sz="1200" dirty="0"/>
          </a:p>
        </p:txBody>
      </p:sp>
      <p:pic>
        <p:nvPicPr>
          <p:cNvPr id="7" name="Content Placeholder 21" descr="stations_MJO.gif"/>
          <p:cNvPicPr>
            <a:picLocks noGrp="1" noChangeAspect="1"/>
          </p:cNvPicPr>
          <p:nvPr>
            <p:ph sz="half" idx="1"/>
          </p:nvPr>
        </p:nvPicPr>
        <p:blipFill>
          <a:blip r:embed="rId2">
            <a:extLst>
              <a:ext uri="{28A0092B-C50C-407E-A947-70E740481C1C}">
                <a14:useLocalDpi xmlns:a14="http://schemas.microsoft.com/office/drawing/2010/main" val="0"/>
              </a:ext>
            </a:extLst>
          </a:blip>
          <a:srcRect t="-7706" b="-7706"/>
          <a:stretch>
            <a:fillRect/>
          </a:stretch>
        </p:blipFill>
        <p:spPr>
          <a:xfrm>
            <a:off x="322883" y="2040796"/>
            <a:ext cx="6384228" cy="2437141"/>
          </a:xfrm>
        </p:spPr>
      </p:pic>
      <p:pic>
        <p:nvPicPr>
          <p:cNvPr id="8"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339" y="3939022"/>
            <a:ext cx="2182284"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8"/>
          <p:cNvSpPr txBox="1">
            <a:spLocks/>
          </p:cNvSpPr>
          <p:nvPr/>
        </p:nvSpPr>
        <p:spPr>
          <a:xfrm>
            <a:off x="7276525" y="1985963"/>
            <a:ext cx="4305876" cy="4140200"/>
          </a:xfrm>
          <a:prstGeom prst="rect">
            <a:avLst/>
          </a:prstGeom>
        </p:spPr>
        <p:txBody>
          <a:bodyPr>
            <a:normAutofit/>
          </a:bodyPr>
          <a:lstStyle/>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MJO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merupakan</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siklus</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intra-</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musiman</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dengan</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osilasi</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30-60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harian</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atau</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40-50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harian</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yang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terjadi</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di</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lapisan</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troposfer</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wilayah</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tropis</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yang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menyebabkan</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variasi</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cuaca</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di</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wilayah</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tersebut</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Sinyal</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kejadian</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MJO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menjalar</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dari</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wilayah</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Samudera</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Hindia</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bagian</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barat</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ke</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wilayah</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Indonesia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hingga</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ke</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Samudera</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Pasifik</a:t>
            </a:r>
            <a:endPar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Saat</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MJO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melintas</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di</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wilayah</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Indonesia,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terjadi</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peningkatan</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anomali</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CH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lihat</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warna</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biru</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pada</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gambar</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endParaRPr kumimoji="0" lang="en-US"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10" name="Content Placeholder 22" descr="olrmaps_MJO.gif"/>
          <p:cNvPicPr>
            <a:picLocks noChangeAspect="1"/>
          </p:cNvPicPr>
          <p:nvPr/>
        </p:nvPicPr>
        <p:blipFill>
          <a:blip r:embed="rId4">
            <a:extLst>
              <a:ext uri="{28A0092B-C50C-407E-A947-70E740481C1C}">
                <a14:useLocalDpi xmlns:a14="http://schemas.microsoft.com/office/drawing/2010/main" val="0"/>
              </a:ext>
            </a:extLst>
          </a:blip>
          <a:srcRect t="-7706" b="-7706"/>
          <a:stretch>
            <a:fillRect/>
          </a:stretch>
        </p:blipFill>
        <p:spPr>
          <a:xfrm>
            <a:off x="306841" y="4196272"/>
            <a:ext cx="6384228" cy="2437140"/>
          </a:xfrm>
          <a:prstGeom prst="rect">
            <a:avLst/>
          </a:prstGeom>
        </p:spPr>
      </p:pic>
    </p:spTree>
    <p:extLst>
      <p:ext uri="{BB962C8B-B14F-4D97-AF65-F5344CB8AC3E}">
        <p14:creationId xmlns:p14="http://schemas.microsoft.com/office/powerpoint/2010/main" val="2801041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lumMod val="75000"/>
                    <a:lumOff val="25000"/>
                  </a:prstClr>
                </a:solidFill>
              </a:rPr>
              <a:t/>
            </a:r>
            <a:br>
              <a:rPr lang="en-US" dirty="0">
                <a:solidFill>
                  <a:prstClr val="black">
                    <a:lumMod val="75000"/>
                    <a:lumOff val="25000"/>
                  </a:prstClr>
                </a:solidFill>
              </a:rPr>
            </a:br>
            <a:r>
              <a:rPr lang="en-US" sz="3200" dirty="0" err="1">
                <a:solidFill>
                  <a:prstClr val="black">
                    <a:lumMod val="75000"/>
                    <a:lumOff val="25000"/>
                  </a:prstClr>
                </a:solidFill>
              </a:rPr>
              <a:t>Kondisi</a:t>
            </a:r>
            <a:r>
              <a:rPr lang="en-US" sz="3200" dirty="0">
                <a:solidFill>
                  <a:prstClr val="black">
                    <a:lumMod val="75000"/>
                    <a:lumOff val="25000"/>
                  </a:prstClr>
                </a:solidFill>
              </a:rPr>
              <a:t> </a:t>
            </a:r>
            <a:r>
              <a:rPr lang="en-US" sz="3200" dirty="0" err="1">
                <a:solidFill>
                  <a:prstClr val="black">
                    <a:lumMod val="75000"/>
                    <a:lumOff val="25000"/>
                  </a:prstClr>
                </a:solidFill>
              </a:rPr>
              <a:t>Iklim</a:t>
            </a:r>
            <a:r>
              <a:rPr lang="en-US" sz="3200" dirty="0">
                <a:solidFill>
                  <a:prstClr val="black">
                    <a:lumMod val="75000"/>
                    <a:lumOff val="25000"/>
                  </a:prstClr>
                </a:solidFill>
              </a:rPr>
              <a:t> </a:t>
            </a:r>
            <a:r>
              <a:rPr lang="en-US" sz="3200" dirty="0" err="1">
                <a:solidFill>
                  <a:prstClr val="black">
                    <a:lumMod val="75000"/>
                    <a:lumOff val="25000"/>
                  </a:prstClr>
                </a:solidFill>
              </a:rPr>
              <a:t>Historis</a:t>
            </a:r>
            <a:endParaRPr lang="en-US" dirty="0"/>
          </a:p>
        </p:txBody>
      </p:sp>
      <p:sp>
        <p:nvSpPr>
          <p:cNvPr id="3" name="Content Placeholder 2"/>
          <p:cNvSpPr>
            <a:spLocks noGrp="1"/>
          </p:cNvSpPr>
          <p:nvPr>
            <p:ph idx="1"/>
          </p:nvPr>
        </p:nvSpPr>
        <p:spPr>
          <a:xfrm>
            <a:off x="92827" y="4911002"/>
            <a:ext cx="5746499" cy="1339002"/>
          </a:xfrm>
        </p:spPr>
        <p:txBody>
          <a:bodyPr>
            <a:normAutofit lnSpcReduction="10000"/>
          </a:bodyPr>
          <a:lstStyle/>
          <a:p>
            <a:r>
              <a:rPr lang="en-US" dirty="0" smtClean="0"/>
              <a:t>- </a:t>
            </a:r>
            <a:r>
              <a:rPr lang="en-US" dirty="0" err="1" smtClean="0"/>
              <a:t>Pada</a:t>
            </a:r>
            <a:r>
              <a:rPr lang="en-US" dirty="0" smtClean="0"/>
              <a:t> </a:t>
            </a:r>
            <a:r>
              <a:rPr lang="en-US" dirty="0" err="1" smtClean="0"/>
              <a:t>musim</a:t>
            </a:r>
            <a:r>
              <a:rPr lang="en-US" dirty="0" smtClean="0"/>
              <a:t> DJFM </a:t>
            </a:r>
            <a:r>
              <a:rPr lang="en-US" dirty="0" err="1" smtClean="0"/>
              <a:t>bulan</a:t>
            </a:r>
            <a:r>
              <a:rPr lang="en-US" dirty="0" smtClean="0"/>
              <a:t> </a:t>
            </a:r>
            <a:r>
              <a:rPr lang="en-US" dirty="0" err="1" smtClean="0"/>
              <a:t>dengan</a:t>
            </a:r>
            <a:r>
              <a:rPr lang="en-US" dirty="0" smtClean="0"/>
              <a:t> CH </a:t>
            </a:r>
            <a:r>
              <a:rPr lang="en-US" dirty="0" err="1" smtClean="0"/>
              <a:t>tinggi</a:t>
            </a:r>
            <a:r>
              <a:rPr lang="en-US" dirty="0" smtClean="0"/>
              <a:t> </a:t>
            </a:r>
            <a:r>
              <a:rPr lang="en-US" dirty="0" err="1" smtClean="0"/>
              <a:t>akibat</a:t>
            </a:r>
            <a:r>
              <a:rPr lang="en-US" dirty="0" smtClean="0"/>
              <a:t> MJO </a:t>
            </a:r>
            <a:r>
              <a:rPr lang="en-US" dirty="0" err="1" smtClean="0"/>
              <a:t>terjadi</a:t>
            </a:r>
            <a:r>
              <a:rPr lang="en-US" dirty="0" smtClean="0"/>
              <a:t> </a:t>
            </a:r>
            <a:r>
              <a:rPr lang="en-US" dirty="0" err="1" smtClean="0"/>
              <a:t>pada</a:t>
            </a:r>
            <a:r>
              <a:rPr lang="en-US" dirty="0" smtClean="0"/>
              <a:t> </a:t>
            </a:r>
            <a:r>
              <a:rPr lang="en-US" dirty="0" err="1" smtClean="0"/>
              <a:t>Maret</a:t>
            </a:r>
            <a:r>
              <a:rPr lang="en-US" dirty="0" smtClean="0"/>
              <a:t> 2012</a:t>
            </a:r>
          </a:p>
          <a:p>
            <a:r>
              <a:rPr lang="en-US" dirty="0" smtClean="0"/>
              <a:t>- </a:t>
            </a:r>
            <a:r>
              <a:rPr lang="en-US" dirty="0" err="1" smtClean="0"/>
              <a:t>Fase</a:t>
            </a:r>
            <a:r>
              <a:rPr lang="en-US" dirty="0" smtClean="0"/>
              <a:t> MJO </a:t>
            </a:r>
            <a:r>
              <a:rPr lang="en-US" dirty="0" err="1" smtClean="0"/>
              <a:t>dengan</a:t>
            </a:r>
            <a:r>
              <a:rPr lang="en-US" dirty="0" smtClean="0"/>
              <a:t> CH </a:t>
            </a:r>
            <a:r>
              <a:rPr lang="en-US" dirty="0" err="1" smtClean="0"/>
              <a:t>ekstrim</a:t>
            </a:r>
            <a:r>
              <a:rPr lang="en-US" dirty="0" smtClean="0"/>
              <a:t> </a:t>
            </a:r>
            <a:r>
              <a:rPr lang="en-US" dirty="0" err="1" smtClean="0"/>
              <a:t>terjadi</a:t>
            </a:r>
            <a:r>
              <a:rPr lang="en-US" dirty="0" smtClean="0"/>
              <a:t> </a:t>
            </a:r>
            <a:r>
              <a:rPr lang="en-US" dirty="0" err="1" smtClean="0"/>
              <a:t>pada</a:t>
            </a:r>
            <a:r>
              <a:rPr lang="en-US" dirty="0" smtClean="0"/>
              <a:t> </a:t>
            </a:r>
            <a:r>
              <a:rPr lang="en-US" dirty="0" err="1" smtClean="0"/>
              <a:t>fase</a:t>
            </a:r>
            <a:r>
              <a:rPr lang="en-US" dirty="0" smtClean="0"/>
              <a:t> 4 </a:t>
            </a:r>
            <a:r>
              <a:rPr lang="en-US" dirty="0" err="1" smtClean="0"/>
              <a:t>dan</a:t>
            </a:r>
            <a:r>
              <a:rPr lang="en-US" dirty="0" smtClean="0"/>
              <a:t> 7 (</a:t>
            </a:r>
            <a:r>
              <a:rPr lang="en-US" dirty="0" err="1" smtClean="0"/>
              <a:t>dekat</a:t>
            </a:r>
            <a:r>
              <a:rPr lang="en-US" dirty="0" smtClean="0"/>
              <a:t> Indonesia)</a:t>
            </a:r>
          </a:p>
          <a:p>
            <a:endParaRPr lang="en-US" dirty="0" smtClean="0"/>
          </a:p>
        </p:txBody>
      </p:sp>
      <p:sp>
        <p:nvSpPr>
          <p:cNvPr id="4" name="Rectangle 3"/>
          <p:cNvSpPr/>
          <p:nvPr/>
        </p:nvSpPr>
        <p:spPr>
          <a:xfrm>
            <a:off x="9426809" y="1368028"/>
            <a:ext cx="1728871" cy="369332"/>
          </a:xfrm>
          <a:prstGeom prst="rect">
            <a:avLst/>
          </a:prstGeom>
        </p:spPr>
        <p:txBody>
          <a:bodyPr wrap="none">
            <a:spAutoFit/>
          </a:bodyPr>
          <a:lstStyle/>
          <a:p>
            <a:r>
              <a:rPr lang="en-US" dirty="0" err="1">
                <a:latin typeface="Tw Cen MT" panose="020B0602020104020603" pitchFamily="34" charset="0"/>
                <a:ea typeface="Times New Roman" panose="02020603050405020304" pitchFamily="18" charset="0"/>
                <a:cs typeface="Times New Roman" panose="02020603050405020304" pitchFamily="18" charset="0"/>
              </a:rPr>
              <a:t>Keragaman</a:t>
            </a:r>
            <a:r>
              <a:rPr lang="en-US" dirty="0">
                <a:latin typeface="Tw Cen MT" panose="020B0602020104020603" pitchFamily="34" charset="0"/>
                <a:ea typeface="Times New Roman" panose="02020603050405020304" pitchFamily="18" charset="0"/>
                <a:cs typeface="Times New Roman" panose="02020603050405020304" pitchFamily="18" charset="0"/>
              </a:rPr>
              <a:t> </a:t>
            </a:r>
            <a:r>
              <a:rPr lang="en-US" dirty="0" err="1">
                <a:latin typeface="Tw Cen MT" panose="020B0602020104020603" pitchFamily="34" charset="0"/>
                <a:ea typeface="Times New Roman" panose="02020603050405020304" pitchFamily="18" charset="0"/>
                <a:cs typeface="Times New Roman" panose="02020603050405020304" pitchFamily="18" charset="0"/>
              </a:rPr>
              <a:t>Iklim</a:t>
            </a:r>
            <a:endParaRPr lang="en-US" dirty="0"/>
          </a:p>
        </p:txBody>
      </p:sp>
      <p:pic>
        <p:nvPicPr>
          <p:cNvPr id="5" name="Picture 4"/>
          <p:cNvPicPr/>
          <p:nvPr/>
        </p:nvPicPr>
        <p:blipFill>
          <a:blip r:embed="rId2"/>
          <a:stretch>
            <a:fillRect/>
          </a:stretch>
        </p:blipFill>
        <p:spPr>
          <a:xfrm>
            <a:off x="92827" y="1891454"/>
            <a:ext cx="2699385" cy="283337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687" y="2017290"/>
            <a:ext cx="3200400" cy="1958184"/>
          </a:xfrm>
          <a:prstGeom prst="rect">
            <a:avLst/>
          </a:prstGeom>
          <a:noFill/>
        </p:spPr>
      </p:pic>
      <p:pic>
        <p:nvPicPr>
          <p:cNvPr id="7" name="Picture 6"/>
          <p:cNvPicPr/>
          <p:nvPr/>
        </p:nvPicPr>
        <p:blipFill>
          <a:blip r:embed="rId4"/>
          <a:stretch>
            <a:fillRect/>
          </a:stretch>
        </p:blipFill>
        <p:spPr>
          <a:xfrm>
            <a:off x="6152631" y="1891454"/>
            <a:ext cx="2699385" cy="28333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92540" y="2017290"/>
            <a:ext cx="3200400" cy="1958184"/>
          </a:xfrm>
          <a:prstGeom prst="rect">
            <a:avLst/>
          </a:prstGeom>
          <a:noFill/>
        </p:spPr>
      </p:pic>
      <p:sp>
        <p:nvSpPr>
          <p:cNvPr id="9" name="Content Placeholder 2"/>
          <p:cNvSpPr txBox="1">
            <a:spLocks/>
          </p:cNvSpPr>
          <p:nvPr/>
        </p:nvSpPr>
        <p:spPr>
          <a:xfrm>
            <a:off x="6100596" y="4935066"/>
            <a:ext cx="5746499" cy="1339002"/>
          </a:xfrm>
          <a:prstGeom prst="rect">
            <a:avLst/>
          </a:prstGeom>
        </p:spPr>
        <p:txBody>
          <a:bodyPr vert="horz" lIns="0" tIns="45720" rIns="0" bIns="45720" rtlCol="0">
            <a:normAutofit lnSpcReduction="10000"/>
          </a:bodyPr>
          <a:lstStyle/>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Pada</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musim</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JJAS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bulan</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dengan</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CH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tinggi</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akibat</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MJO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terjadi</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pada</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Juni</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2012</a:t>
            </a: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Fase</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MJO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dengan</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CH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ekstrim</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terjadi</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pada</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fase</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3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dan</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fase</a:t>
            </a:r>
            <a:r>
              <a:rPr lang="en-US" sz="2000" dirty="0">
                <a:solidFill>
                  <a:schemeClr val="tx1">
                    <a:lumMod val="75000"/>
                    <a:lumOff val="25000"/>
                  </a:schemeClr>
                </a:solidFill>
              </a:rPr>
              <a:t> </a:t>
            </a:r>
            <a:r>
              <a:rPr lang="en-US" sz="2000" dirty="0" smtClean="0">
                <a:solidFill>
                  <a:schemeClr val="tx1">
                    <a:lumMod val="75000"/>
                    <a:lumOff val="25000"/>
                  </a:schemeClr>
                </a:solidFill>
              </a:rPr>
              <a:t>5</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dekat</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Indonesia)</a:t>
            </a: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2376485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lumMod val="75000"/>
                    <a:lumOff val="25000"/>
                  </a:prstClr>
                </a:solidFill>
              </a:rPr>
              <a:t/>
            </a:r>
            <a:br>
              <a:rPr lang="en-US" dirty="0">
                <a:solidFill>
                  <a:prstClr val="black">
                    <a:lumMod val="75000"/>
                    <a:lumOff val="25000"/>
                  </a:prstClr>
                </a:solidFill>
              </a:rPr>
            </a:br>
            <a:r>
              <a:rPr lang="en-US" sz="3200" dirty="0" err="1">
                <a:solidFill>
                  <a:prstClr val="black">
                    <a:lumMod val="75000"/>
                    <a:lumOff val="25000"/>
                  </a:prstClr>
                </a:solidFill>
              </a:rPr>
              <a:t>Kondisi</a:t>
            </a:r>
            <a:r>
              <a:rPr lang="en-US" sz="3200" dirty="0">
                <a:solidFill>
                  <a:prstClr val="black">
                    <a:lumMod val="75000"/>
                    <a:lumOff val="25000"/>
                  </a:prstClr>
                </a:solidFill>
              </a:rPr>
              <a:t> </a:t>
            </a:r>
            <a:r>
              <a:rPr lang="en-US" sz="3200" dirty="0" err="1">
                <a:solidFill>
                  <a:prstClr val="black">
                    <a:lumMod val="75000"/>
                    <a:lumOff val="25000"/>
                  </a:prstClr>
                </a:solidFill>
              </a:rPr>
              <a:t>Iklim</a:t>
            </a:r>
            <a:r>
              <a:rPr lang="en-US" sz="3200" dirty="0">
                <a:solidFill>
                  <a:prstClr val="black">
                    <a:lumMod val="75000"/>
                    <a:lumOff val="25000"/>
                  </a:prstClr>
                </a:solidFill>
              </a:rPr>
              <a:t> </a:t>
            </a:r>
            <a:r>
              <a:rPr lang="en-US" sz="3200" dirty="0" err="1">
                <a:solidFill>
                  <a:prstClr val="black">
                    <a:lumMod val="75000"/>
                    <a:lumOff val="25000"/>
                  </a:prstClr>
                </a:solidFill>
              </a:rPr>
              <a:t>Historis</a:t>
            </a:r>
            <a:endParaRPr lang="en-US" dirty="0"/>
          </a:p>
        </p:txBody>
      </p:sp>
      <p:sp>
        <p:nvSpPr>
          <p:cNvPr id="3" name="Content Placeholder 2"/>
          <p:cNvSpPr>
            <a:spLocks noGrp="1"/>
          </p:cNvSpPr>
          <p:nvPr>
            <p:ph idx="1"/>
          </p:nvPr>
        </p:nvSpPr>
        <p:spPr>
          <a:xfrm>
            <a:off x="8801100" y="1984792"/>
            <a:ext cx="3101340" cy="4164548"/>
          </a:xfrm>
        </p:spPr>
        <p:txBody>
          <a:bodyPr>
            <a:normAutofit lnSpcReduction="10000"/>
          </a:bodyPr>
          <a:lstStyle/>
          <a:p>
            <a:r>
              <a:rPr lang="en-US" dirty="0" smtClean="0"/>
              <a:t>- CH </a:t>
            </a:r>
            <a:r>
              <a:rPr lang="en-US" dirty="0" err="1" smtClean="0"/>
              <a:t>ekstrim</a:t>
            </a:r>
            <a:r>
              <a:rPr lang="en-US" dirty="0" smtClean="0"/>
              <a:t> (</a:t>
            </a:r>
            <a:r>
              <a:rPr lang="en-US" dirty="0" err="1" smtClean="0"/>
              <a:t>lebih</a:t>
            </a:r>
            <a:r>
              <a:rPr lang="en-US" dirty="0" smtClean="0"/>
              <a:t> </a:t>
            </a:r>
            <a:r>
              <a:rPr lang="en-US" dirty="0" err="1" smtClean="0"/>
              <a:t>dari</a:t>
            </a:r>
            <a:r>
              <a:rPr lang="en-US" dirty="0" smtClean="0"/>
              <a:t> 99 percentile) </a:t>
            </a:r>
            <a:r>
              <a:rPr lang="en-US" dirty="0" err="1" smtClean="0"/>
              <a:t>banyak</a:t>
            </a:r>
            <a:r>
              <a:rPr lang="en-US" dirty="0" smtClean="0"/>
              <a:t> </a:t>
            </a:r>
            <a:r>
              <a:rPr lang="en-US" dirty="0" err="1" smtClean="0"/>
              <a:t>terjadi</a:t>
            </a:r>
            <a:r>
              <a:rPr lang="en-US" dirty="0" smtClean="0"/>
              <a:t> </a:t>
            </a:r>
            <a:r>
              <a:rPr lang="en-US" dirty="0" err="1" smtClean="0"/>
              <a:t>di</a:t>
            </a:r>
            <a:r>
              <a:rPr lang="en-US" dirty="0" smtClean="0"/>
              <a:t> </a:t>
            </a:r>
            <a:r>
              <a:rPr lang="en-US" dirty="0" err="1" smtClean="0"/>
              <a:t>fase</a:t>
            </a:r>
            <a:r>
              <a:rPr lang="en-US" dirty="0" smtClean="0"/>
              <a:t> 2, 3, 4 </a:t>
            </a:r>
            <a:r>
              <a:rPr lang="en-US" dirty="0" err="1" smtClean="0"/>
              <a:t>dan</a:t>
            </a:r>
            <a:r>
              <a:rPr lang="en-US" dirty="0" smtClean="0"/>
              <a:t> 5 (</a:t>
            </a:r>
            <a:r>
              <a:rPr lang="en-US" dirty="0" err="1" smtClean="0"/>
              <a:t>dekat</a:t>
            </a:r>
            <a:r>
              <a:rPr lang="en-US" dirty="0" smtClean="0"/>
              <a:t> Indonesia).</a:t>
            </a:r>
          </a:p>
          <a:p>
            <a:r>
              <a:rPr lang="en-US" dirty="0" smtClean="0"/>
              <a:t>- </a:t>
            </a:r>
            <a:r>
              <a:rPr lang="en-US" dirty="0" err="1" smtClean="0"/>
              <a:t>Nilai</a:t>
            </a:r>
            <a:r>
              <a:rPr lang="en-US" dirty="0" smtClean="0"/>
              <a:t> CH </a:t>
            </a:r>
            <a:r>
              <a:rPr lang="en-US" dirty="0" err="1" smtClean="0"/>
              <a:t>harian</a:t>
            </a:r>
            <a:r>
              <a:rPr lang="en-US" dirty="0" smtClean="0"/>
              <a:t> </a:t>
            </a:r>
            <a:r>
              <a:rPr lang="en-US" dirty="0" err="1" smtClean="0"/>
              <a:t>pada</a:t>
            </a:r>
            <a:r>
              <a:rPr lang="en-US" dirty="0" smtClean="0"/>
              <a:t> </a:t>
            </a:r>
            <a:r>
              <a:rPr lang="en-US" dirty="0" err="1" smtClean="0"/>
              <a:t>periode</a:t>
            </a:r>
            <a:r>
              <a:rPr lang="en-US" dirty="0" smtClean="0"/>
              <a:t> DJFM </a:t>
            </a:r>
            <a:r>
              <a:rPr lang="en-US" dirty="0" err="1" smtClean="0"/>
              <a:t>pada</a:t>
            </a:r>
            <a:r>
              <a:rPr lang="en-US" dirty="0" smtClean="0"/>
              <a:t> </a:t>
            </a:r>
            <a:r>
              <a:rPr lang="en-US" dirty="0" err="1" smtClean="0"/>
              <a:t>fase</a:t>
            </a:r>
            <a:r>
              <a:rPr lang="en-US" dirty="0" smtClean="0"/>
              <a:t> </a:t>
            </a:r>
            <a:r>
              <a:rPr lang="en-US" dirty="0" err="1" smtClean="0"/>
              <a:t>tersebut</a:t>
            </a:r>
            <a:r>
              <a:rPr lang="en-US" dirty="0" smtClean="0"/>
              <a:t> </a:t>
            </a:r>
            <a:r>
              <a:rPr lang="en-US" dirty="0" err="1" smtClean="0"/>
              <a:t>mencapai</a:t>
            </a:r>
            <a:r>
              <a:rPr lang="en-US" dirty="0" smtClean="0"/>
              <a:t> 30-70 mm/</a:t>
            </a:r>
            <a:r>
              <a:rPr lang="en-US" dirty="0" err="1" smtClean="0"/>
              <a:t>hari</a:t>
            </a:r>
            <a:r>
              <a:rPr lang="en-US" dirty="0" smtClean="0"/>
              <a:t>.</a:t>
            </a:r>
          </a:p>
          <a:p>
            <a:r>
              <a:rPr lang="en-US" dirty="0" smtClean="0"/>
              <a:t>- </a:t>
            </a:r>
            <a:r>
              <a:rPr lang="en-US" dirty="0" err="1" smtClean="0"/>
              <a:t>Nilai</a:t>
            </a:r>
            <a:r>
              <a:rPr lang="en-US" dirty="0" smtClean="0"/>
              <a:t> CH </a:t>
            </a:r>
            <a:r>
              <a:rPr lang="en-US" dirty="0" err="1" smtClean="0"/>
              <a:t>harian</a:t>
            </a:r>
            <a:r>
              <a:rPr lang="en-US" dirty="0" smtClean="0"/>
              <a:t> </a:t>
            </a:r>
            <a:r>
              <a:rPr lang="en-US" dirty="0" err="1" smtClean="0"/>
              <a:t>pada</a:t>
            </a:r>
            <a:r>
              <a:rPr lang="en-US" dirty="0" smtClean="0"/>
              <a:t> </a:t>
            </a:r>
            <a:r>
              <a:rPr lang="en-US" dirty="0" err="1" smtClean="0"/>
              <a:t>periode</a:t>
            </a:r>
            <a:r>
              <a:rPr lang="en-US" dirty="0" smtClean="0"/>
              <a:t> JJAS </a:t>
            </a:r>
            <a:r>
              <a:rPr lang="en-US" dirty="0" err="1" smtClean="0"/>
              <a:t>pada</a:t>
            </a:r>
            <a:r>
              <a:rPr lang="en-US" dirty="0" smtClean="0"/>
              <a:t> </a:t>
            </a:r>
            <a:r>
              <a:rPr lang="en-US" dirty="0" err="1" smtClean="0"/>
              <a:t>fase</a:t>
            </a:r>
            <a:r>
              <a:rPr lang="en-US" dirty="0" smtClean="0"/>
              <a:t> </a:t>
            </a:r>
            <a:r>
              <a:rPr lang="en-US" dirty="0" err="1" smtClean="0"/>
              <a:t>tersebut</a:t>
            </a:r>
            <a:r>
              <a:rPr lang="en-US" dirty="0" smtClean="0"/>
              <a:t> </a:t>
            </a:r>
            <a:r>
              <a:rPr lang="en-US" dirty="0" err="1" smtClean="0"/>
              <a:t>mencapai</a:t>
            </a:r>
            <a:r>
              <a:rPr lang="en-US" dirty="0" smtClean="0"/>
              <a:t> 23-45 mm/</a:t>
            </a:r>
            <a:r>
              <a:rPr lang="en-US" dirty="0" err="1" smtClean="0"/>
              <a:t>hari</a:t>
            </a:r>
            <a:r>
              <a:rPr lang="en-US" dirty="0" smtClean="0"/>
              <a:t>.</a:t>
            </a:r>
          </a:p>
          <a:p>
            <a:r>
              <a:rPr lang="id-ID" dirty="0" smtClean="0"/>
              <a:t>(CCROM)</a:t>
            </a:r>
            <a:endParaRPr lang="en-US" dirty="0"/>
          </a:p>
        </p:txBody>
      </p:sp>
      <p:sp>
        <p:nvSpPr>
          <p:cNvPr id="5" name="Rectangle 4"/>
          <p:cNvSpPr/>
          <p:nvPr/>
        </p:nvSpPr>
        <p:spPr>
          <a:xfrm>
            <a:off x="9426809" y="1368028"/>
            <a:ext cx="1728871" cy="369332"/>
          </a:xfrm>
          <a:prstGeom prst="rect">
            <a:avLst/>
          </a:prstGeom>
        </p:spPr>
        <p:txBody>
          <a:bodyPr wrap="none">
            <a:spAutoFit/>
          </a:bodyPr>
          <a:lstStyle/>
          <a:p>
            <a:r>
              <a:rPr lang="en-US" dirty="0" err="1">
                <a:latin typeface="Tw Cen MT" panose="020B0602020104020603" pitchFamily="34" charset="0"/>
                <a:ea typeface="Times New Roman" panose="02020603050405020304" pitchFamily="18" charset="0"/>
                <a:cs typeface="Times New Roman" panose="02020603050405020304" pitchFamily="18" charset="0"/>
              </a:rPr>
              <a:t>Keragaman</a:t>
            </a:r>
            <a:r>
              <a:rPr lang="en-US" dirty="0">
                <a:latin typeface="Tw Cen MT" panose="020B0602020104020603" pitchFamily="34" charset="0"/>
                <a:ea typeface="Times New Roman" panose="02020603050405020304" pitchFamily="18" charset="0"/>
                <a:cs typeface="Times New Roman" panose="02020603050405020304" pitchFamily="18" charset="0"/>
              </a:rPr>
              <a:t> </a:t>
            </a:r>
            <a:r>
              <a:rPr lang="en-US" dirty="0" err="1">
                <a:latin typeface="Tw Cen MT" panose="020B0602020104020603" pitchFamily="34" charset="0"/>
                <a:ea typeface="Times New Roman" panose="02020603050405020304" pitchFamily="18" charset="0"/>
                <a:cs typeface="Times New Roman" panose="02020603050405020304" pitchFamily="18" charset="0"/>
              </a:rPr>
              <a:t>Iklim</a:t>
            </a:r>
            <a:endParaRPr lang="en-US" dirty="0"/>
          </a:p>
        </p:txBody>
      </p:sp>
      <p:pic>
        <p:nvPicPr>
          <p:cNvPr id="7" name="Picture 6"/>
          <p:cNvPicPr>
            <a:picLocks noChangeAspect="1"/>
          </p:cNvPicPr>
          <p:nvPr/>
        </p:nvPicPr>
        <p:blipFill>
          <a:blip r:embed="rId2"/>
          <a:stretch>
            <a:fillRect/>
          </a:stretch>
        </p:blipFill>
        <p:spPr>
          <a:xfrm>
            <a:off x="0" y="2023963"/>
            <a:ext cx="8736210" cy="3439577"/>
          </a:xfrm>
          <a:prstGeom prst="rect">
            <a:avLst/>
          </a:prstGeom>
        </p:spPr>
      </p:pic>
    </p:spTree>
    <p:extLst>
      <p:ext uri="{BB962C8B-B14F-4D97-AF65-F5344CB8AC3E}">
        <p14:creationId xmlns:p14="http://schemas.microsoft.com/office/powerpoint/2010/main" val="2134551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lumMod val="75000"/>
                    <a:lumOff val="25000"/>
                  </a:prstClr>
                </a:solidFill>
              </a:rPr>
              <a:t/>
            </a:r>
            <a:br>
              <a:rPr lang="en-US" dirty="0">
                <a:solidFill>
                  <a:prstClr val="black">
                    <a:lumMod val="75000"/>
                    <a:lumOff val="25000"/>
                  </a:prstClr>
                </a:solidFill>
              </a:rPr>
            </a:br>
            <a:r>
              <a:rPr lang="en-US" sz="3200" dirty="0" err="1">
                <a:solidFill>
                  <a:prstClr val="black">
                    <a:lumMod val="75000"/>
                    <a:lumOff val="25000"/>
                  </a:prstClr>
                </a:solidFill>
              </a:rPr>
              <a:t>Kondisi</a:t>
            </a:r>
            <a:r>
              <a:rPr lang="en-US" sz="3200" dirty="0">
                <a:solidFill>
                  <a:prstClr val="black">
                    <a:lumMod val="75000"/>
                    <a:lumOff val="25000"/>
                  </a:prstClr>
                </a:solidFill>
              </a:rPr>
              <a:t> </a:t>
            </a:r>
            <a:r>
              <a:rPr lang="en-US" sz="3200" dirty="0" err="1">
                <a:solidFill>
                  <a:prstClr val="black">
                    <a:lumMod val="75000"/>
                    <a:lumOff val="25000"/>
                  </a:prstClr>
                </a:solidFill>
              </a:rPr>
              <a:t>Iklim</a:t>
            </a:r>
            <a:r>
              <a:rPr lang="en-US" sz="3200" dirty="0">
                <a:solidFill>
                  <a:prstClr val="black">
                    <a:lumMod val="75000"/>
                    <a:lumOff val="25000"/>
                  </a:prstClr>
                </a:solidFill>
              </a:rPr>
              <a:t> </a:t>
            </a:r>
            <a:r>
              <a:rPr lang="en-US" sz="3200" dirty="0" err="1">
                <a:solidFill>
                  <a:prstClr val="black">
                    <a:lumMod val="75000"/>
                    <a:lumOff val="25000"/>
                  </a:prstClr>
                </a:solidFill>
              </a:rPr>
              <a:t>Historis</a:t>
            </a:r>
            <a:endParaRPr lang="en-US" dirty="0"/>
          </a:p>
        </p:txBody>
      </p:sp>
      <p:sp>
        <p:nvSpPr>
          <p:cNvPr id="3" name="Content Placeholder 2"/>
          <p:cNvSpPr>
            <a:spLocks noGrp="1"/>
          </p:cNvSpPr>
          <p:nvPr>
            <p:ph idx="1"/>
          </p:nvPr>
        </p:nvSpPr>
        <p:spPr>
          <a:xfrm>
            <a:off x="7749540" y="1937174"/>
            <a:ext cx="4160520" cy="3931920"/>
          </a:xfrm>
        </p:spPr>
        <p:txBody>
          <a:bodyPr>
            <a:normAutofit/>
          </a:bodyPr>
          <a:lstStyle/>
          <a:p>
            <a:pPr>
              <a:buNone/>
            </a:pPr>
            <a:r>
              <a:rPr lang="en-US" dirty="0" smtClean="0"/>
              <a:t> </a:t>
            </a:r>
          </a:p>
          <a:p>
            <a:r>
              <a:rPr lang="en-US" i="1" dirty="0" smtClean="0"/>
              <a:t>- El Nino Southern Oscillation</a:t>
            </a:r>
            <a:r>
              <a:rPr lang="en-US" dirty="0" smtClean="0"/>
              <a:t> </a:t>
            </a:r>
            <a:r>
              <a:rPr lang="en-US" dirty="0" err="1" smtClean="0"/>
              <a:t>terdiri</a:t>
            </a:r>
            <a:r>
              <a:rPr lang="en-US" dirty="0" smtClean="0"/>
              <a:t> </a:t>
            </a:r>
            <a:r>
              <a:rPr lang="en-US" dirty="0" err="1" smtClean="0"/>
              <a:t>dari</a:t>
            </a:r>
            <a:r>
              <a:rPr lang="en-US" dirty="0" smtClean="0"/>
              <a:t> </a:t>
            </a:r>
            <a:r>
              <a:rPr lang="en-US" dirty="0" err="1" smtClean="0"/>
              <a:t>dua</a:t>
            </a:r>
            <a:r>
              <a:rPr lang="en-US" dirty="0" smtClean="0"/>
              <a:t> </a:t>
            </a:r>
            <a:r>
              <a:rPr lang="en-US" dirty="0" err="1" smtClean="0"/>
              <a:t>kejadian</a:t>
            </a:r>
            <a:r>
              <a:rPr lang="en-US" dirty="0" smtClean="0"/>
              <a:t>, </a:t>
            </a:r>
            <a:r>
              <a:rPr lang="en-US" dirty="0" err="1" smtClean="0"/>
              <a:t>yaitu</a:t>
            </a:r>
            <a:r>
              <a:rPr lang="en-US" dirty="0" smtClean="0"/>
              <a:t> El Nino </a:t>
            </a:r>
            <a:r>
              <a:rPr lang="en-US" dirty="0" err="1" smtClean="0"/>
              <a:t>dan</a:t>
            </a:r>
            <a:r>
              <a:rPr lang="en-US" dirty="0" smtClean="0"/>
              <a:t> La Nina. </a:t>
            </a:r>
          </a:p>
          <a:p>
            <a:r>
              <a:rPr lang="en-US" dirty="0" smtClean="0"/>
              <a:t>- El Nino </a:t>
            </a:r>
            <a:r>
              <a:rPr lang="en-US" dirty="0" err="1" smtClean="0"/>
              <a:t>berdampak</a:t>
            </a:r>
            <a:r>
              <a:rPr lang="en-US" dirty="0" smtClean="0"/>
              <a:t> </a:t>
            </a:r>
            <a:r>
              <a:rPr lang="en-US" dirty="0" err="1" smtClean="0"/>
              <a:t>pada</a:t>
            </a:r>
            <a:r>
              <a:rPr lang="en-US" dirty="0" smtClean="0"/>
              <a:t> </a:t>
            </a:r>
            <a:r>
              <a:rPr lang="en-US" dirty="0" err="1" smtClean="0"/>
              <a:t>kemarau</a:t>
            </a:r>
            <a:r>
              <a:rPr lang="en-US" dirty="0" smtClean="0"/>
              <a:t> </a:t>
            </a:r>
            <a:r>
              <a:rPr lang="en-US" dirty="0" err="1" smtClean="0"/>
              <a:t>di</a:t>
            </a:r>
            <a:r>
              <a:rPr lang="en-US" dirty="0" smtClean="0"/>
              <a:t> Indonesia, </a:t>
            </a:r>
            <a:r>
              <a:rPr lang="en-US" dirty="0" err="1" smtClean="0"/>
              <a:t>dan</a:t>
            </a:r>
            <a:r>
              <a:rPr lang="en-US" dirty="0" smtClean="0"/>
              <a:t> </a:t>
            </a:r>
            <a:r>
              <a:rPr lang="en-US" dirty="0" err="1" smtClean="0"/>
              <a:t>hujan</a:t>
            </a:r>
            <a:r>
              <a:rPr lang="en-US" dirty="0" smtClean="0"/>
              <a:t> </a:t>
            </a:r>
            <a:r>
              <a:rPr lang="en-US" dirty="0" err="1" smtClean="0"/>
              <a:t>lebat</a:t>
            </a:r>
            <a:r>
              <a:rPr lang="en-US" dirty="0" smtClean="0"/>
              <a:t> </a:t>
            </a:r>
            <a:r>
              <a:rPr lang="en-US" dirty="0" err="1" smtClean="0"/>
              <a:t>di</a:t>
            </a:r>
            <a:r>
              <a:rPr lang="en-US" dirty="0" smtClean="0"/>
              <a:t> Peru/</a:t>
            </a:r>
            <a:r>
              <a:rPr lang="en-US" dirty="0" err="1" smtClean="0"/>
              <a:t>Ekuador</a:t>
            </a:r>
            <a:r>
              <a:rPr lang="en-US" dirty="0" smtClean="0"/>
              <a:t>.</a:t>
            </a:r>
          </a:p>
          <a:p>
            <a:r>
              <a:rPr lang="en-US" dirty="0" smtClean="0"/>
              <a:t>- </a:t>
            </a:r>
            <a:r>
              <a:rPr lang="en-US" dirty="0" err="1" smtClean="0"/>
              <a:t>Sebaliknya</a:t>
            </a:r>
            <a:r>
              <a:rPr lang="en-US" dirty="0" smtClean="0"/>
              <a:t>, </a:t>
            </a:r>
            <a:r>
              <a:rPr lang="en-US" dirty="0" err="1" smtClean="0"/>
              <a:t>dampak</a:t>
            </a:r>
            <a:r>
              <a:rPr lang="en-US" dirty="0" smtClean="0"/>
              <a:t> La Nina </a:t>
            </a:r>
            <a:r>
              <a:rPr lang="en-US" dirty="0" err="1" smtClean="0"/>
              <a:t>yaitu</a:t>
            </a:r>
            <a:r>
              <a:rPr lang="en-US" dirty="0" smtClean="0"/>
              <a:t> </a:t>
            </a:r>
            <a:r>
              <a:rPr lang="en-US" dirty="0" err="1" smtClean="0"/>
              <a:t>hujan</a:t>
            </a:r>
            <a:r>
              <a:rPr lang="en-US" dirty="0" smtClean="0"/>
              <a:t> </a:t>
            </a:r>
            <a:r>
              <a:rPr lang="en-US" dirty="0" err="1" smtClean="0"/>
              <a:t>lebat</a:t>
            </a:r>
            <a:r>
              <a:rPr lang="en-US" dirty="0" smtClean="0"/>
              <a:t> </a:t>
            </a:r>
            <a:r>
              <a:rPr lang="en-US" dirty="0" err="1" smtClean="0"/>
              <a:t>di</a:t>
            </a:r>
            <a:r>
              <a:rPr lang="en-US" dirty="0" smtClean="0"/>
              <a:t> Indonesia, </a:t>
            </a:r>
            <a:r>
              <a:rPr lang="en-US" dirty="0" err="1" smtClean="0"/>
              <a:t>sedangkan</a:t>
            </a:r>
            <a:r>
              <a:rPr lang="en-US" dirty="0" smtClean="0"/>
              <a:t> </a:t>
            </a:r>
            <a:r>
              <a:rPr lang="en-US" dirty="0" err="1" smtClean="0"/>
              <a:t>kemarau</a:t>
            </a:r>
            <a:r>
              <a:rPr lang="en-US" dirty="0" smtClean="0"/>
              <a:t> </a:t>
            </a:r>
            <a:r>
              <a:rPr lang="en-US" dirty="0" err="1" smtClean="0"/>
              <a:t>di</a:t>
            </a:r>
            <a:r>
              <a:rPr lang="en-US" dirty="0" smtClean="0"/>
              <a:t> </a:t>
            </a:r>
            <a:r>
              <a:rPr lang="en-US" dirty="0" err="1" smtClean="0"/>
              <a:t>wilayah</a:t>
            </a:r>
            <a:r>
              <a:rPr lang="en-US" dirty="0" smtClean="0"/>
              <a:t> Peru/</a:t>
            </a:r>
            <a:r>
              <a:rPr lang="en-US" dirty="0" err="1" smtClean="0"/>
              <a:t>Ekuador</a:t>
            </a:r>
            <a:r>
              <a:rPr lang="en-US" dirty="0" smtClean="0"/>
              <a: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94" y="2170003"/>
            <a:ext cx="6925810" cy="3214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5254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lumMod val="75000"/>
                    <a:lumOff val="25000"/>
                  </a:prstClr>
                </a:solidFill>
              </a:rPr>
              <a:t/>
            </a:r>
            <a:br>
              <a:rPr lang="en-US" dirty="0">
                <a:solidFill>
                  <a:prstClr val="black">
                    <a:lumMod val="75000"/>
                    <a:lumOff val="25000"/>
                  </a:prstClr>
                </a:solidFill>
              </a:rPr>
            </a:br>
            <a:r>
              <a:rPr lang="en-US" sz="3200" dirty="0" err="1">
                <a:solidFill>
                  <a:prstClr val="black">
                    <a:lumMod val="75000"/>
                    <a:lumOff val="25000"/>
                  </a:prstClr>
                </a:solidFill>
              </a:rPr>
              <a:t>Kondisi</a:t>
            </a:r>
            <a:r>
              <a:rPr lang="en-US" sz="3200" dirty="0">
                <a:solidFill>
                  <a:prstClr val="black">
                    <a:lumMod val="75000"/>
                    <a:lumOff val="25000"/>
                  </a:prstClr>
                </a:solidFill>
              </a:rPr>
              <a:t> </a:t>
            </a:r>
            <a:r>
              <a:rPr lang="en-US" sz="3200" dirty="0" err="1">
                <a:solidFill>
                  <a:prstClr val="black">
                    <a:lumMod val="75000"/>
                    <a:lumOff val="25000"/>
                  </a:prstClr>
                </a:solidFill>
              </a:rPr>
              <a:t>Iklim</a:t>
            </a:r>
            <a:r>
              <a:rPr lang="en-US" sz="3200" dirty="0">
                <a:solidFill>
                  <a:prstClr val="black">
                    <a:lumMod val="75000"/>
                    <a:lumOff val="25000"/>
                  </a:prstClr>
                </a:solidFill>
              </a:rPr>
              <a:t> </a:t>
            </a:r>
            <a:r>
              <a:rPr lang="en-US" sz="3200" dirty="0" err="1">
                <a:solidFill>
                  <a:prstClr val="black">
                    <a:lumMod val="75000"/>
                    <a:lumOff val="25000"/>
                  </a:prstClr>
                </a:solidFill>
              </a:rPr>
              <a:t>Historis</a:t>
            </a:r>
            <a:endParaRPr lang="en-US" dirty="0"/>
          </a:p>
        </p:txBody>
      </p:sp>
      <p:sp>
        <p:nvSpPr>
          <p:cNvPr id="3" name="Content Placeholder 2"/>
          <p:cNvSpPr>
            <a:spLocks noGrp="1"/>
          </p:cNvSpPr>
          <p:nvPr>
            <p:ph idx="1"/>
          </p:nvPr>
        </p:nvSpPr>
        <p:spPr>
          <a:xfrm>
            <a:off x="7749540" y="1937174"/>
            <a:ext cx="4160520" cy="3931920"/>
          </a:xfrm>
        </p:spPr>
        <p:txBody>
          <a:bodyPr/>
          <a:lstStyle/>
          <a:p>
            <a:pPr>
              <a:buNone/>
            </a:pPr>
            <a:r>
              <a:rPr lang="en-US" dirty="0" smtClean="0"/>
              <a:t> </a:t>
            </a:r>
          </a:p>
          <a:p>
            <a:pPr>
              <a:buNone/>
            </a:pPr>
            <a:r>
              <a:rPr lang="en-US" dirty="0" smtClean="0"/>
              <a:t>- </a:t>
            </a:r>
            <a:r>
              <a:rPr lang="en-US" dirty="0" err="1" smtClean="0"/>
              <a:t>Nilai</a:t>
            </a:r>
            <a:r>
              <a:rPr lang="en-US" dirty="0" smtClean="0"/>
              <a:t> </a:t>
            </a:r>
            <a:r>
              <a:rPr lang="en-US" dirty="0" err="1" smtClean="0"/>
              <a:t>korelasi</a:t>
            </a:r>
            <a:r>
              <a:rPr lang="en-US" dirty="0" smtClean="0"/>
              <a:t> </a:t>
            </a:r>
            <a:r>
              <a:rPr lang="en-US" dirty="0" err="1" smtClean="0"/>
              <a:t>kuat</a:t>
            </a:r>
            <a:r>
              <a:rPr lang="en-US" dirty="0" smtClean="0"/>
              <a:t> </a:t>
            </a:r>
            <a:r>
              <a:rPr lang="en-US" dirty="0" err="1" smtClean="0"/>
              <a:t>pada</a:t>
            </a:r>
            <a:r>
              <a:rPr lang="en-US" dirty="0" smtClean="0"/>
              <a:t> lag 1 </a:t>
            </a:r>
            <a:r>
              <a:rPr lang="en-US" dirty="0" err="1" smtClean="0"/>
              <a:t>dan</a:t>
            </a:r>
            <a:r>
              <a:rPr lang="en-US" dirty="0" smtClean="0"/>
              <a:t> 2 </a:t>
            </a:r>
            <a:r>
              <a:rPr lang="en-US" dirty="0" err="1" smtClean="0"/>
              <a:t>dengan</a:t>
            </a:r>
            <a:r>
              <a:rPr lang="en-US" dirty="0" smtClean="0"/>
              <a:t> </a:t>
            </a:r>
            <a:r>
              <a:rPr lang="en-US" dirty="0" err="1" smtClean="0"/>
              <a:t>nilai</a:t>
            </a:r>
            <a:r>
              <a:rPr lang="en-US" dirty="0" smtClean="0"/>
              <a:t> -0.5</a:t>
            </a:r>
          </a:p>
          <a:p>
            <a:pPr>
              <a:buNone/>
            </a:pPr>
            <a:r>
              <a:rPr lang="en-US" dirty="0" smtClean="0"/>
              <a:t>- </a:t>
            </a:r>
            <a:r>
              <a:rPr lang="en-US" dirty="0" err="1" smtClean="0"/>
              <a:t>Pada</a:t>
            </a:r>
            <a:r>
              <a:rPr lang="en-US" dirty="0" smtClean="0"/>
              <a:t> lag 3 </a:t>
            </a:r>
            <a:r>
              <a:rPr lang="en-US" dirty="0" err="1" smtClean="0"/>
              <a:t>dan</a:t>
            </a:r>
            <a:r>
              <a:rPr lang="en-US" dirty="0" smtClean="0"/>
              <a:t> 4 </a:t>
            </a:r>
            <a:r>
              <a:rPr lang="en-US" dirty="0" err="1" smtClean="0"/>
              <a:t>nilai</a:t>
            </a:r>
            <a:r>
              <a:rPr lang="en-US" dirty="0" smtClean="0"/>
              <a:t> </a:t>
            </a:r>
            <a:r>
              <a:rPr lang="en-US" dirty="0" err="1" smtClean="0"/>
              <a:t>korelasi</a:t>
            </a:r>
            <a:r>
              <a:rPr lang="en-US" dirty="0" smtClean="0"/>
              <a:t> -0.4</a:t>
            </a:r>
          </a:p>
          <a:p>
            <a:pPr>
              <a:buNone/>
            </a:pPr>
            <a:r>
              <a:rPr lang="en-US" dirty="0" smtClean="0"/>
              <a:t>- </a:t>
            </a:r>
            <a:r>
              <a:rPr lang="en-US" dirty="0" err="1" smtClean="0"/>
              <a:t>Pengaruh</a:t>
            </a:r>
            <a:r>
              <a:rPr lang="en-US" dirty="0" smtClean="0"/>
              <a:t> SST </a:t>
            </a:r>
            <a:r>
              <a:rPr lang="en-US" dirty="0" err="1" smtClean="0"/>
              <a:t>di</a:t>
            </a:r>
            <a:r>
              <a:rPr lang="en-US" dirty="0" smtClean="0"/>
              <a:t> </a:t>
            </a:r>
            <a:r>
              <a:rPr lang="en-US" dirty="0" err="1" smtClean="0"/>
              <a:t>Samudra</a:t>
            </a:r>
            <a:r>
              <a:rPr lang="en-US" dirty="0" smtClean="0"/>
              <a:t> </a:t>
            </a:r>
            <a:r>
              <a:rPr lang="en-US" dirty="0" err="1" smtClean="0"/>
              <a:t>Pasifik</a:t>
            </a:r>
            <a:r>
              <a:rPr lang="en-US" dirty="0" smtClean="0"/>
              <a:t> (ENSO) </a:t>
            </a:r>
            <a:r>
              <a:rPr lang="en-US" dirty="0" err="1" smtClean="0"/>
              <a:t>terhadap</a:t>
            </a:r>
            <a:r>
              <a:rPr lang="en-US" dirty="0" smtClean="0"/>
              <a:t> CH </a:t>
            </a:r>
            <a:r>
              <a:rPr lang="en-US" dirty="0" err="1" smtClean="0"/>
              <a:t>di</a:t>
            </a:r>
            <a:r>
              <a:rPr lang="en-US" dirty="0" smtClean="0"/>
              <a:t> Bandung </a:t>
            </a:r>
            <a:r>
              <a:rPr lang="en-US" dirty="0" err="1" smtClean="0"/>
              <a:t>bisa</a:t>
            </a:r>
            <a:r>
              <a:rPr lang="en-US" dirty="0" smtClean="0"/>
              <a:t> </a:t>
            </a:r>
            <a:r>
              <a:rPr lang="en-US" dirty="0" err="1" smtClean="0"/>
              <a:t>sampai</a:t>
            </a:r>
            <a:r>
              <a:rPr lang="en-US" dirty="0" smtClean="0"/>
              <a:t> lag 4 -&gt; SST </a:t>
            </a:r>
            <a:r>
              <a:rPr lang="en-US" dirty="0" err="1" smtClean="0"/>
              <a:t>di</a:t>
            </a:r>
            <a:r>
              <a:rPr lang="en-US" dirty="0" smtClean="0"/>
              <a:t> </a:t>
            </a:r>
            <a:r>
              <a:rPr lang="en-US" dirty="0" err="1" smtClean="0"/>
              <a:t>Samudra</a:t>
            </a:r>
            <a:r>
              <a:rPr lang="en-US" dirty="0" smtClean="0"/>
              <a:t> </a:t>
            </a:r>
            <a:r>
              <a:rPr lang="en-US" dirty="0" err="1" smtClean="0"/>
              <a:t>Pasifik</a:t>
            </a:r>
            <a:r>
              <a:rPr lang="en-US" dirty="0" smtClean="0"/>
              <a:t> </a:t>
            </a:r>
            <a:r>
              <a:rPr lang="en-US" dirty="0" err="1" smtClean="0"/>
              <a:t>mempengaruhi</a:t>
            </a:r>
            <a:r>
              <a:rPr lang="en-US" dirty="0" smtClean="0"/>
              <a:t> CH </a:t>
            </a:r>
            <a:r>
              <a:rPr lang="en-US" dirty="0" err="1" smtClean="0"/>
              <a:t>di</a:t>
            </a:r>
            <a:r>
              <a:rPr lang="en-US" dirty="0" smtClean="0"/>
              <a:t> Bandung </a:t>
            </a:r>
            <a:r>
              <a:rPr lang="en-US" dirty="0" err="1" smtClean="0"/>
              <a:t>sampai</a:t>
            </a:r>
            <a:r>
              <a:rPr lang="en-US" dirty="0" smtClean="0"/>
              <a:t> </a:t>
            </a:r>
            <a:r>
              <a:rPr lang="en-US" dirty="0" err="1" smtClean="0"/>
              <a:t>pada</a:t>
            </a:r>
            <a:r>
              <a:rPr lang="en-US" dirty="0" smtClean="0"/>
              <a:t> </a:t>
            </a:r>
            <a:r>
              <a:rPr lang="en-US" dirty="0" err="1" smtClean="0"/>
              <a:t>bulan</a:t>
            </a:r>
            <a:r>
              <a:rPr lang="en-US" dirty="0" smtClean="0"/>
              <a:t> ke-4</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455" y="1937174"/>
            <a:ext cx="7286934" cy="4212166"/>
          </a:xfrm>
          <a:prstGeom prst="rect">
            <a:avLst/>
          </a:prstGeom>
        </p:spPr>
      </p:pic>
    </p:spTree>
    <p:extLst>
      <p:ext uri="{BB962C8B-B14F-4D97-AF65-F5344CB8AC3E}">
        <p14:creationId xmlns:p14="http://schemas.microsoft.com/office/powerpoint/2010/main" val="1852540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prstClr val="black">
                    <a:lumMod val="75000"/>
                    <a:lumOff val="25000"/>
                  </a:prstClr>
                </a:solidFill>
              </a:rPr>
              <a:t>Hasil</a:t>
            </a:r>
            <a:r>
              <a:rPr lang="en-US" dirty="0">
                <a:solidFill>
                  <a:prstClr val="black">
                    <a:lumMod val="75000"/>
                    <a:lumOff val="25000"/>
                  </a:prstClr>
                </a:solidFill>
              </a:rPr>
              <a:t> &amp; </a:t>
            </a:r>
            <a:r>
              <a:rPr lang="en-US" dirty="0" err="1">
                <a:solidFill>
                  <a:prstClr val="black">
                    <a:lumMod val="75000"/>
                    <a:lumOff val="25000"/>
                  </a:prstClr>
                </a:solidFill>
              </a:rPr>
              <a:t>Pembahasan</a:t>
            </a:r>
            <a:r>
              <a:rPr lang="en-US" dirty="0">
                <a:solidFill>
                  <a:prstClr val="black">
                    <a:lumMod val="75000"/>
                    <a:lumOff val="25000"/>
                  </a:prstClr>
                </a:solidFill>
              </a:rPr>
              <a:t/>
            </a:r>
            <a:br>
              <a:rPr lang="en-US" dirty="0">
                <a:solidFill>
                  <a:prstClr val="black">
                    <a:lumMod val="75000"/>
                    <a:lumOff val="25000"/>
                  </a:prstClr>
                </a:solidFill>
              </a:rPr>
            </a:br>
            <a:r>
              <a:rPr lang="en-US" sz="3200" dirty="0" err="1">
                <a:solidFill>
                  <a:prstClr val="black">
                    <a:lumMod val="75000"/>
                    <a:lumOff val="25000"/>
                  </a:prstClr>
                </a:solidFill>
              </a:rPr>
              <a:t>Kondisi</a:t>
            </a:r>
            <a:r>
              <a:rPr lang="en-US" sz="3200" dirty="0">
                <a:solidFill>
                  <a:prstClr val="black">
                    <a:lumMod val="75000"/>
                    <a:lumOff val="25000"/>
                  </a:prstClr>
                </a:solidFill>
              </a:rPr>
              <a:t> </a:t>
            </a:r>
            <a:r>
              <a:rPr lang="en-US" sz="3200" dirty="0" err="1">
                <a:solidFill>
                  <a:prstClr val="black">
                    <a:lumMod val="75000"/>
                    <a:lumOff val="25000"/>
                  </a:prstClr>
                </a:solidFill>
              </a:rPr>
              <a:t>Iklim</a:t>
            </a:r>
            <a:r>
              <a:rPr lang="en-US" sz="3200" dirty="0">
                <a:solidFill>
                  <a:prstClr val="black">
                    <a:lumMod val="75000"/>
                    <a:lumOff val="25000"/>
                  </a:prstClr>
                </a:solidFill>
              </a:rPr>
              <a:t> </a:t>
            </a:r>
            <a:r>
              <a:rPr lang="en-US" sz="3200" dirty="0" err="1">
                <a:solidFill>
                  <a:prstClr val="black">
                    <a:lumMod val="75000"/>
                    <a:lumOff val="25000"/>
                  </a:prstClr>
                </a:solidFill>
              </a:rPr>
              <a:t>Historis</a:t>
            </a:r>
            <a:endParaRPr lang="en-US" dirty="0"/>
          </a:p>
        </p:txBody>
      </p:sp>
      <p:sp>
        <p:nvSpPr>
          <p:cNvPr id="3" name="Content Placeholder 2"/>
          <p:cNvSpPr>
            <a:spLocks noGrp="1"/>
          </p:cNvSpPr>
          <p:nvPr>
            <p:ph idx="1"/>
          </p:nvPr>
        </p:nvSpPr>
        <p:spPr>
          <a:xfrm>
            <a:off x="673768" y="1937174"/>
            <a:ext cx="5589872" cy="3931920"/>
          </a:xfrm>
        </p:spPr>
        <p:txBody>
          <a:bodyPr/>
          <a:lstStyle/>
          <a:p>
            <a:pPr>
              <a:buNone/>
            </a:pPr>
            <a:endParaRPr lang="en-US" dirty="0" smtClean="0"/>
          </a:p>
          <a:p>
            <a:pPr>
              <a:buNone/>
            </a:pPr>
            <a:endParaRPr lang="en-US" dirty="0" smtClean="0"/>
          </a:p>
          <a:p>
            <a:pPr>
              <a:buNone/>
            </a:pPr>
            <a:r>
              <a:rPr lang="en-US" dirty="0" smtClean="0"/>
              <a:t>- </a:t>
            </a:r>
            <a:r>
              <a:rPr lang="en-US" dirty="0" err="1" smtClean="0"/>
              <a:t>Nilai</a:t>
            </a:r>
            <a:r>
              <a:rPr lang="en-US" dirty="0" smtClean="0"/>
              <a:t> </a:t>
            </a:r>
            <a:r>
              <a:rPr lang="en-US" dirty="0" err="1" smtClean="0"/>
              <a:t>korelasi</a:t>
            </a:r>
            <a:r>
              <a:rPr lang="en-US" dirty="0" smtClean="0"/>
              <a:t> </a:t>
            </a:r>
            <a:r>
              <a:rPr lang="en-US" dirty="0" err="1" smtClean="0"/>
              <a:t>kuat</a:t>
            </a:r>
            <a:r>
              <a:rPr lang="en-US" dirty="0" smtClean="0"/>
              <a:t> </a:t>
            </a:r>
            <a:r>
              <a:rPr lang="en-US" dirty="0" err="1" smtClean="0"/>
              <a:t>pada</a:t>
            </a:r>
            <a:r>
              <a:rPr lang="en-US" dirty="0" smtClean="0"/>
              <a:t> lag 1 </a:t>
            </a:r>
            <a:r>
              <a:rPr lang="en-US" dirty="0" err="1" smtClean="0"/>
              <a:t>dan</a:t>
            </a:r>
            <a:r>
              <a:rPr lang="en-US" dirty="0" smtClean="0"/>
              <a:t> 2 </a:t>
            </a:r>
            <a:r>
              <a:rPr lang="en-US" dirty="0" err="1" smtClean="0"/>
              <a:t>dengan</a:t>
            </a:r>
            <a:r>
              <a:rPr lang="en-US" dirty="0" smtClean="0"/>
              <a:t> </a:t>
            </a:r>
            <a:r>
              <a:rPr lang="en-US" dirty="0" err="1" smtClean="0"/>
              <a:t>nilai</a:t>
            </a:r>
            <a:r>
              <a:rPr lang="en-US" dirty="0" smtClean="0"/>
              <a:t> </a:t>
            </a:r>
            <a:r>
              <a:rPr lang="en-US" dirty="0" err="1" smtClean="0"/>
              <a:t>korelasi</a:t>
            </a:r>
            <a:r>
              <a:rPr lang="en-US" dirty="0" smtClean="0"/>
              <a:t> </a:t>
            </a:r>
            <a:r>
              <a:rPr lang="en-US" dirty="0" err="1" smtClean="0"/>
              <a:t>sampai</a:t>
            </a:r>
            <a:r>
              <a:rPr lang="en-US" dirty="0" smtClean="0"/>
              <a:t> </a:t>
            </a:r>
            <a:r>
              <a:rPr lang="en-US" dirty="0" err="1" smtClean="0"/>
              <a:t>dengan</a:t>
            </a:r>
            <a:r>
              <a:rPr lang="en-US" dirty="0" smtClean="0"/>
              <a:t> -0.5</a:t>
            </a:r>
          </a:p>
          <a:p>
            <a:pPr>
              <a:buNone/>
            </a:pPr>
            <a:r>
              <a:rPr lang="en-US" dirty="0" smtClean="0"/>
              <a:t>- </a:t>
            </a:r>
            <a:r>
              <a:rPr lang="en-US" dirty="0" err="1" smtClean="0"/>
              <a:t>Pada</a:t>
            </a:r>
            <a:r>
              <a:rPr lang="en-US" dirty="0" smtClean="0"/>
              <a:t> lag 3, 4 </a:t>
            </a:r>
            <a:r>
              <a:rPr lang="en-US" dirty="0" err="1" smtClean="0"/>
              <a:t>dan</a:t>
            </a:r>
            <a:r>
              <a:rPr lang="en-US" dirty="0" smtClean="0"/>
              <a:t> 5 </a:t>
            </a:r>
            <a:r>
              <a:rPr lang="en-US" dirty="0" err="1" smtClean="0"/>
              <a:t>nilai</a:t>
            </a:r>
            <a:r>
              <a:rPr lang="en-US" dirty="0" smtClean="0"/>
              <a:t> </a:t>
            </a:r>
            <a:r>
              <a:rPr lang="en-US" dirty="0" err="1" smtClean="0"/>
              <a:t>korelasi</a:t>
            </a:r>
            <a:r>
              <a:rPr lang="en-US" dirty="0" smtClean="0"/>
              <a:t> -0.4</a:t>
            </a:r>
          </a:p>
          <a:p>
            <a:pPr>
              <a:buNone/>
            </a:pPr>
            <a:r>
              <a:rPr lang="en-US" dirty="0" smtClean="0"/>
              <a:t>- </a:t>
            </a:r>
            <a:r>
              <a:rPr lang="en-US" dirty="0" err="1" smtClean="0"/>
              <a:t>Pengaruh</a:t>
            </a:r>
            <a:r>
              <a:rPr lang="en-US" dirty="0" smtClean="0"/>
              <a:t> SST </a:t>
            </a:r>
            <a:r>
              <a:rPr lang="en-US" dirty="0" err="1" smtClean="0"/>
              <a:t>di</a:t>
            </a:r>
            <a:r>
              <a:rPr lang="en-US" dirty="0" smtClean="0"/>
              <a:t> </a:t>
            </a:r>
            <a:r>
              <a:rPr lang="en-US" dirty="0" err="1" smtClean="0"/>
              <a:t>Samudra</a:t>
            </a:r>
            <a:r>
              <a:rPr lang="en-US" dirty="0" smtClean="0"/>
              <a:t> </a:t>
            </a:r>
            <a:r>
              <a:rPr lang="en-US" dirty="0" err="1" smtClean="0"/>
              <a:t>Hindia</a:t>
            </a:r>
            <a:r>
              <a:rPr lang="en-US" dirty="0" smtClean="0"/>
              <a:t> (IOD) </a:t>
            </a:r>
            <a:r>
              <a:rPr lang="en-US" dirty="0" err="1" smtClean="0"/>
              <a:t>terhadap</a:t>
            </a:r>
            <a:r>
              <a:rPr lang="en-US" dirty="0" smtClean="0"/>
              <a:t> CH </a:t>
            </a:r>
            <a:r>
              <a:rPr lang="en-US" dirty="0" err="1" smtClean="0"/>
              <a:t>di</a:t>
            </a:r>
            <a:r>
              <a:rPr lang="en-US" dirty="0" smtClean="0"/>
              <a:t> Bandung </a:t>
            </a:r>
            <a:r>
              <a:rPr lang="en-US" dirty="0" err="1" smtClean="0"/>
              <a:t>bisa</a:t>
            </a:r>
            <a:r>
              <a:rPr lang="en-US" dirty="0" smtClean="0"/>
              <a:t> </a:t>
            </a:r>
            <a:r>
              <a:rPr lang="en-US" dirty="0" err="1" smtClean="0"/>
              <a:t>sampai</a:t>
            </a:r>
            <a:r>
              <a:rPr lang="en-US" dirty="0" smtClean="0"/>
              <a:t> lag 5 -&gt; SST </a:t>
            </a:r>
            <a:r>
              <a:rPr lang="en-US" dirty="0" err="1" smtClean="0"/>
              <a:t>di</a:t>
            </a:r>
            <a:r>
              <a:rPr lang="en-US" dirty="0" smtClean="0"/>
              <a:t> </a:t>
            </a:r>
            <a:r>
              <a:rPr lang="en-US" dirty="0" err="1" smtClean="0"/>
              <a:t>Samudra</a:t>
            </a:r>
            <a:r>
              <a:rPr lang="en-US" dirty="0" smtClean="0"/>
              <a:t> </a:t>
            </a:r>
            <a:r>
              <a:rPr lang="en-US" dirty="0" err="1" smtClean="0"/>
              <a:t>Hindia</a:t>
            </a:r>
            <a:r>
              <a:rPr lang="en-US" dirty="0" smtClean="0"/>
              <a:t> </a:t>
            </a:r>
            <a:r>
              <a:rPr lang="en-US" dirty="0" err="1" smtClean="0"/>
              <a:t>mempengaruhi</a:t>
            </a:r>
            <a:r>
              <a:rPr lang="en-US" dirty="0" smtClean="0"/>
              <a:t> CH </a:t>
            </a:r>
            <a:r>
              <a:rPr lang="en-US" dirty="0" err="1" smtClean="0"/>
              <a:t>di</a:t>
            </a:r>
            <a:r>
              <a:rPr lang="en-US" dirty="0" smtClean="0"/>
              <a:t> Bandung </a:t>
            </a:r>
            <a:r>
              <a:rPr lang="en-US" dirty="0" err="1" smtClean="0"/>
              <a:t>sampai</a:t>
            </a:r>
            <a:r>
              <a:rPr lang="en-US" dirty="0" smtClean="0"/>
              <a:t> </a:t>
            </a:r>
            <a:r>
              <a:rPr lang="en-US" dirty="0" err="1" smtClean="0"/>
              <a:t>pada</a:t>
            </a:r>
            <a:r>
              <a:rPr lang="en-US" dirty="0" smtClean="0"/>
              <a:t> </a:t>
            </a:r>
            <a:r>
              <a:rPr lang="en-US" dirty="0" err="1" smtClean="0"/>
              <a:t>bulan</a:t>
            </a:r>
            <a:r>
              <a:rPr lang="en-US" dirty="0" smtClean="0"/>
              <a:t> ke-5</a:t>
            </a:r>
          </a:p>
          <a:p>
            <a:endParaRPr lang="en-US" dirty="0"/>
          </a:p>
        </p:txBody>
      </p:sp>
      <p:pic>
        <p:nvPicPr>
          <p:cNvPr id="5" name="Picture 4"/>
          <p:cNvPicPr>
            <a:picLocks noChangeAspect="1"/>
          </p:cNvPicPr>
          <p:nvPr/>
        </p:nvPicPr>
        <p:blipFill>
          <a:blip r:embed="rId2"/>
          <a:stretch>
            <a:fillRect/>
          </a:stretch>
        </p:blipFill>
        <p:spPr>
          <a:xfrm>
            <a:off x="6461263" y="659650"/>
            <a:ext cx="5730737" cy="5584420"/>
          </a:xfrm>
          <a:prstGeom prst="rect">
            <a:avLst/>
          </a:prstGeom>
        </p:spPr>
      </p:pic>
    </p:spTree>
    <p:extLst>
      <p:ext uri="{BB962C8B-B14F-4D97-AF65-F5344CB8AC3E}">
        <p14:creationId xmlns:p14="http://schemas.microsoft.com/office/powerpoint/2010/main" val="686466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solidFill>
                  <a:prstClr val="black">
                    <a:lumMod val="75000"/>
                    <a:lumOff val="25000"/>
                  </a:prstClr>
                </a:solidFill>
              </a:rPr>
              <a:t>Kondisi</a:t>
            </a:r>
            <a:r>
              <a:rPr lang="en-US" sz="3200" dirty="0" smtClean="0">
                <a:solidFill>
                  <a:prstClr val="black">
                    <a:lumMod val="75000"/>
                    <a:lumOff val="25000"/>
                  </a:prstClr>
                </a:solidFill>
              </a:rPr>
              <a:t> </a:t>
            </a:r>
            <a:r>
              <a:rPr lang="en-US" sz="3200" dirty="0" err="1">
                <a:solidFill>
                  <a:prstClr val="black">
                    <a:lumMod val="75000"/>
                    <a:lumOff val="25000"/>
                  </a:prstClr>
                </a:solidFill>
              </a:rPr>
              <a:t>Iklim</a:t>
            </a:r>
            <a:r>
              <a:rPr lang="en-US" sz="3200" dirty="0">
                <a:solidFill>
                  <a:prstClr val="black">
                    <a:lumMod val="75000"/>
                    <a:lumOff val="25000"/>
                  </a:prstClr>
                </a:solidFill>
              </a:rPr>
              <a:t> </a:t>
            </a:r>
            <a:r>
              <a:rPr lang="en-US" sz="3200" dirty="0" err="1">
                <a:solidFill>
                  <a:prstClr val="black">
                    <a:lumMod val="75000"/>
                    <a:lumOff val="25000"/>
                  </a:prstClr>
                </a:solidFill>
              </a:rPr>
              <a:t>Historis</a:t>
            </a:r>
            <a:endParaRPr lang="en-US" dirty="0"/>
          </a:p>
        </p:txBody>
      </p:sp>
      <p:sp>
        <p:nvSpPr>
          <p:cNvPr id="3" name="Content Placeholder 2"/>
          <p:cNvSpPr>
            <a:spLocks noGrp="1"/>
          </p:cNvSpPr>
          <p:nvPr>
            <p:ph idx="1"/>
          </p:nvPr>
        </p:nvSpPr>
        <p:spPr>
          <a:xfrm>
            <a:off x="1097280" y="1845734"/>
            <a:ext cx="4892040" cy="4023360"/>
          </a:xfrm>
        </p:spPr>
        <p:txBody>
          <a:bodyPr>
            <a:normAutofit fontScale="92500" lnSpcReduction="10000"/>
          </a:bodyPr>
          <a:lstStyle/>
          <a:p>
            <a:r>
              <a:rPr lang="id-ID" dirty="0"/>
              <a:t>Tren suhu udara rata-rata Kota Bandung dari tahun 1960 hingga tahun 2008 menunjukan tren positif dengan kenaikan yang cukup tinggi, laju peningkatan suhu  udara rata-rata tiap tahun mencapai 0.0168 </a:t>
            </a:r>
            <a:r>
              <a:rPr lang="id-ID" baseline="30000" dirty="0"/>
              <a:t>o</a:t>
            </a:r>
            <a:r>
              <a:rPr lang="id-ID" dirty="0"/>
              <a:t>C.</a:t>
            </a:r>
          </a:p>
          <a:p>
            <a:r>
              <a:rPr lang="id-ID" dirty="0"/>
              <a:t>Demikian pula dengan tren suhu udara maksimum dan minimum Kota Bandung yang menunjukan tren positif dengan </a:t>
            </a:r>
            <a:r>
              <a:rPr lang="en-US" dirty="0" err="1"/>
              <a:t>laju</a:t>
            </a:r>
            <a:r>
              <a:rPr lang="en-US" dirty="0"/>
              <a:t> </a:t>
            </a:r>
            <a:r>
              <a:rPr lang="en-US" dirty="0" err="1"/>
              <a:t>peningkatan</a:t>
            </a:r>
            <a:r>
              <a:rPr lang="en-US" dirty="0"/>
              <a:t> </a:t>
            </a:r>
            <a:r>
              <a:rPr lang="en-US" dirty="0" err="1"/>
              <a:t>relatif</a:t>
            </a:r>
            <a:r>
              <a:rPr lang="en-US" dirty="0"/>
              <a:t> </a:t>
            </a:r>
            <a:r>
              <a:rPr lang="id-ID" dirty="0"/>
              <a:t>sama besar </a:t>
            </a:r>
            <a:r>
              <a:rPr lang="en-US" dirty="0"/>
              <a:t>per </a:t>
            </a:r>
            <a:r>
              <a:rPr lang="en-US" dirty="0" err="1"/>
              <a:t>tahun</a:t>
            </a:r>
            <a:r>
              <a:rPr lang="id-ID" dirty="0"/>
              <a:t>.</a:t>
            </a:r>
          </a:p>
          <a:p>
            <a:r>
              <a:rPr lang="id-ID" dirty="0"/>
              <a:t>Sementara untuk tren selang suhu harian menunjukan kecenderungan yang relatif menurun dengan laju penurunan yang relatif kecil. Selang suhu harian antar tahun Kota Bandung juga menunjukan fluktuasi yang relatif besar.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616" y="1845734"/>
            <a:ext cx="5888224" cy="4389120"/>
          </a:xfrm>
          <a:prstGeom prst="rect">
            <a:avLst/>
          </a:prstGeom>
        </p:spPr>
      </p:pic>
    </p:spTree>
    <p:extLst>
      <p:ext uri="{BB962C8B-B14F-4D97-AF65-F5344CB8AC3E}">
        <p14:creationId xmlns:p14="http://schemas.microsoft.com/office/powerpoint/2010/main" val="2308253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lumMod val="75000"/>
                    <a:lumOff val="25000"/>
                  </a:prstClr>
                </a:solidFill>
              </a:rPr>
              <a:t/>
            </a:r>
            <a:br>
              <a:rPr lang="en-US" dirty="0">
                <a:solidFill>
                  <a:prstClr val="black">
                    <a:lumMod val="75000"/>
                    <a:lumOff val="25000"/>
                  </a:prstClr>
                </a:solidFill>
              </a:rPr>
            </a:br>
            <a:r>
              <a:rPr lang="en-US" sz="3200" dirty="0" err="1">
                <a:solidFill>
                  <a:prstClr val="black">
                    <a:lumMod val="75000"/>
                    <a:lumOff val="25000"/>
                  </a:prstClr>
                </a:solidFill>
              </a:rPr>
              <a:t>Kondisi</a:t>
            </a:r>
            <a:r>
              <a:rPr lang="en-US" sz="3200" dirty="0">
                <a:solidFill>
                  <a:prstClr val="black">
                    <a:lumMod val="75000"/>
                    <a:lumOff val="25000"/>
                  </a:prstClr>
                </a:solidFill>
              </a:rPr>
              <a:t> </a:t>
            </a:r>
            <a:r>
              <a:rPr lang="en-US" sz="3200" dirty="0" err="1">
                <a:solidFill>
                  <a:prstClr val="black">
                    <a:lumMod val="75000"/>
                    <a:lumOff val="25000"/>
                  </a:prstClr>
                </a:solidFill>
              </a:rPr>
              <a:t>Iklim</a:t>
            </a:r>
            <a:r>
              <a:rPr lang="en-US" sz="3200" dirty="0">
                <a:solidFill>
                  <a:prstClr val="black">
                    <a:lumMod val="75000"/>
                    <a:lumOff val="25000"/>
                  </a:prstClr>
                </a:solidFill>
              </a:rPr>
              <a:t> </a:t>
            </a:r>
            <a:r>
              <a:rPr lang="en-US" sz="3200" dirty="0" err="1">
                <a:solidFill>
                  <a:prstClr val="black">
                    <a:lumMod val="75000"/>
                    <a:lumOff val="25000"/>
                  </a:prstClr>
                </a:solidFill>
              </a:rPr>
              <a:t>Historis</a:t>
            </a:r>
            <a:endParaRPr lang="en-US" dirty="0"/>
          </a:p>
        </p:txBody>
      </p:sp>
      <p:sp>
        <p:nvSpPr>
          <p:cNvPr id="3" name="Content Placeholder 2"/>
          <p:cNvSpPr>
            <a:spLocks noGrp="1"/>
          </p:cNvSpPr>
          <p:nvPr>
            <p:ph idx="1"/>
          </p:nvPr>
        </p:nvSpPr>
        <p:spPr>
          <a:xfrm>
            <a:off x="233172" y="2045548"/>
            <a:ext cx="4201668" cy="4023360"/>
          </a:xfrm>
        </p:spPr>
        <p:txBody>
          <a:bodyPr/>
          <a:lstStyle/>
          <a:p>
            <a:r>
              <a:rPr lang="id-ID" dirty="0"/>
              <a:t>Curah hujan tahunan di Kota Bandung menunjukan tren positif dengan laju kenaikan CH yang relatif kecil per tahunnya. </a:t>
            </a:r>
          </a:p>
          <a:p>
            <a:endParaRPr lang="en-US" dirty="0"/>
          </a:p>
        </p:txBody>
      </p:sp>
      <p:pic>
        <p:nvPicPr>
          <p:cNvPr id="5" name="Picture 4"/>
          <p:cNvPicPr>
            <a:picLocks noChangeAspect="1"/>
          </p:cNvPicPr>
          <p:nvPr/>
        </p:nvPicPr>
        <p:blipFill>
          <a:blip r:embed="rId2"/>
          <a:stretch>
            <a:fillRect/>
          </a:stretch>
        </p:blipFill>
        <p:spPr>
          <a:xfrm>
            <a:off x="4640579" y="2045548"/>
            <a:ext cx="7205473" cy="4023360"/>
          </a:xfrm>
          <a:prstGeom prst="rect">
            <a:avLst/>
          </a:prstGeom>
        </p:spPr>
      </p:pic>
    </p:spTree>
    <p:extLst>
      <p:ext uri="{BB962C8B-B14F-4D97-AF65-F5344CB8AC3E}">
        <p14:creationId xmlns:p14="http://schemas.microsoft.com/office/powerpoint/2010/main" val="286863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lumMod val="75000"/>
                    <a:lumOff val="25000"/>
                  </a:prstClr>
                </a:solidFill>
              </a:rPr>
              <a:t/>
            </a:r>
            <a:br>
              <a:rPr lang="en-US" dirty="0">
                <a:solidFill>
                  <a:prstClr val="black">
                    <a:lumMod val="75000"/>
                    <a:lumOff val="25000"/>
                  </a:prstClr>
                </a:solidFill>
              </a:rPr>
            </a:br>
            <a:r>
              <a:rPr lang="en-US" sz="3200" dirty="0" err="1">
                <a:solidFill>
                  <a:prstClr val="black">
                    <a:lumMod val="75000"/>
                    <a:lumOff val="25000"/>
                  </a:prstClr>
                </a:solidFill>
              </a:rPr>
              <a:t>Kondisi</a:t>
            </a:r>
            <a:r>
              <a:rPr lang="en-US" sz="3200" dirty="0">
                <a:solidFill>
                  <a:prstClr val="black">
                    <a:lumMod val="75000"/>
                    <a:lumOff val="25000"/>
                  </a:prstClr>
                </a:solidFill>
              </a:rPr>
              <a:t> </a:t>
            </a:r>
            <a:r>
              <a:rPr lang="en-US" sz="3200" dirty="0" err="1">
                <a:solidFill>
                  <a:prstClr val="black">
                    <a:lumMod val="75000"/>
                    <a:lumOff val="25000"/>
                  </a:prstClr>
                </a:solidFill>
              </a:rPr>
              <a:t>Iklim</a:t>
            </a:r>
            <a:r>
              <a:rPr lang="en-US" sz="3200" dirty="0">
                <a:solidFill>
                  <a:prstClr val="black">
                    <a:lumMod val="75000"/>
                    <a:lumOff val="25000"/>
                  </a:prstClr>
                </a:solidFill>
              </a:rPr>
              <a:t> </a:t>
            </a:r>
            <a:r>
              <a:rPr lang="en-US" sz="3200" dirty="0" err="1">
                <a:solidFill>
                  <a:prstClr val="black">
                    <a:lumMod val="75000"/>
                    <a:lumOff val="25000"/>
                  </a:prstClr>
                </a:solidFill>
              </a:rPr>
              <a:t>Historis</a:t>
            </a:r>
            <a:endParaRPr lang="en-US" dirty="0"/>
          </a:p>
        </p:txBody>
      </p:sp>
      <p:sp>
        <p:nvSpPr>
          <p:cNvPr id="3" name="Content Placeholder 2"/>
          <p:cNvSpPr>
            <a:spLocks noGrp="1"/>
          </p:cNvSpPr>
          <p:nvPr>
            <p:ph idx="1"/>
          </p:nvPr>
        </p:nvSpPr>
        <p:spPr>
          <a:xfrm>
            <a:off x="160020" y="2045548"/>
            <a:ext cx="3954781" cy="4023360"/>
          </a:xfrm>
        </p:spPr>
        <p:txBody>
          <a:bodyPr/>
          <a:lstStyle/>
          <a:p>
            <a:r>
              <a:rPr lang="id-ID" dirty="0"/>
              <a:t>Kondisi curah hujan musim DJF dan MAM menunjukan kecenderungan yang semakin meningkat. Peningkatan kedua musim ini relatif sama.</a:t>
            </a:r>
          </a:p>
          <a:p>
            <a:r>
              <a:rPr lang="id-ID" dirty="0"/>
              <a:t>Sementara untuk musim JJA justru terjadi tren negatif. Namun laju penurunan pertahunnya hanya relatif kecil. </a:t>
            </a:r>
          </a:p>
          <a:p>
            <a:r>
              <a:rPr lang="id-ID" dirty="0"/>
              <a:t>Berbeda dengan CH SON yang relatif sama tiap tahunnya sehingga laju peningkatan tiap tahunnya hanya kecil.</a:t>
            </a:r>
            <a:endParaRPr lang="en-US" dirty="0"/>
          </a:p>
        </p:txBody>
      </p:sp>
      <p:pic>
        <p:nvPicPr>
          <p:cNvPr id="4" name="Picture 3"/>
          <p:cNvPicPr>
            <a:picLocks noChangeAspect="1"/>
          </p:cNvPicPr>
          <p:nvPr/>
        </p:nvPicPr>
        <p:blipFill>
          <a:blip r:embed="rId2"/>
          <a:stretch>
            <a:fillRect/>
          </a:stretch>
        </p:blipFill>
        <p:spPr>
          <a:xfrm>
            <a:off x="4293897" y="1920240"/>
            <a:ext cx="7748985" cy="4320540"/>
          </a:xfrm>
          <a:prstGeom prst="rect">
            <a:avLst/>
          </a:prstGeom>
        </p:spPr>
      </p:pic>
    </p:spTree>
    <p:extLst>
      <p:ext uri="{BB962C8B-B14F-4D97-AF65-F5344CB8AC3E}">
        <p14:creationId xmlns:p14="http://schemas.microsoft.com/office/powerpoint/2010/main" val="2492488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lumMod val="75000"/>
                    <a:lumOff val="25000"/>
                  </a:prstClr>
                </a:solidFill>
              </a:rPr>
              <a:t/>
            </a:r>
            <a:br>
              <a:rPr lang="en-US" dirty="0">
                <a:solidFill>
                  <a:prstClr val="black">
                    <a:lumMod val="75000"/>
                    <a:lumOff val="25000"/>
                  </a:prstClr>
                </a:solidFill>
              </a:rPr>
            </a:br>
            <a:r>
              <a:rPr lang="en-US" sz="3200" dirty="0" err="1">
                <a:solidFill>
                  <a:prstClr val="black">
                    <a:lumMod val="75000"/>
                    <a:lumOff val="25000"/>
                  </a:prstClr>
                </a:solidFill>
              </a:rPr>
              <a:t>Kondisi</a:t>
            </a:r>
            <a:r>
              <a:rPr lang="en-US" sz="3200" dirty="0">
                <a:solidFill>
                  <a:prstClr val="black">
                    <a:lumMod val="75000"/>
                    <a:lumOff val="25000"/>
                  </a:prstClr>
                </a:solidFill>
              </a:rPr>
              <a:t> </a:t>
            </a:r>
            <a:r>
              <a:rPr lang="en-US" sz="3200" dirty="0" err="1">
                <a:solidFill>
                  <a:prstClr val="black">
                    <a:lumMod val="75000"/>
                    <a:lumOff val="25000"/>
                  </a:prstClr>
                </a:solidFill>
              </a:rPr>
              <a:t>Iklim</a:t>
            </a:r>
            <a:r>
              <a:rPr lang="en-US" sz="3200" dirty="0">
                <a:solidFill>
                  <a:prstClr val="black">
                    <a:lumMod val="75000"/>
                    <a:lumOff val="25000"/>
                  </a:prstClr>
                </a:solidFill>
              </a:rPr>
              <a:t> </a:t>
            </a:r>
            <a:r>
              <a:rPr lang="en-US" sz="3200" dirty="0" err="1">
                <a:solidFill>
                  <a:prstClr val="black">
                    <a:lumMod val="75000"/>
                    <a:lumOff val="25000"/>
                  </a:prstClr>
                </a:solidFill>
              </a:rPr>
              <a:t>Historis</a:t>
            </a:r>
            <a:endParaRPr lang="en-US" dirty="0"/>
          </a:p>
        </p:txBody>
      </p:sp>
      <p:sp>
        <p:nvSpPr>
          <p:cNvPr id="3" name="Content Placeholder 2"/>
          <p:cNvSpPr>
            <a:spLocks noGrp="1"/>
          </p:cNvSpPr>
          <p:nvPr>
            <p:ph idx="1"/>
          </p:nvPr>
        </p:nvSpPr>
        <p:spPr>
          <a:xfrm>
            <a:off x="6355080" y="1845734"/>
            <a:ext cx="5623560" cy="4303606"/>
          </a:xfrm>
        </p:spPr>
        <p:txBody>
          <a:bodyPr>
            <a:normAutofit/>
          </a:bodyPr>
          <a:lstStyle/>
          <a:p>
            <a:r>
              <a:rPr lang="id-ID" dirty="0" smtClean="0"/>
              <a:t>Peluang terlampaui CH </a:t>
            </a:r>
            <a:r>
              <a:rPr lang="id-ID" dirty="0"/>
              <a:t>Harian Maksimum Bulanan </a:t>
            </a:r>
            <a:r>
              <a:rPr lang="id-ID" dirty="0" smtClean="0"/>
              <a:t>lebih dari 30 mm menunjukan peningkatan dari selang tahun 1981-1990, 1991-2000, hingga selang tahun 2000-2010.</a:t>
            </a:r>
            <a:endParaRPr lang="id-ID" dirty="0"/>
          </a:p>
          <a:p>
            <a:r>
              <a:rPr lang="id-ID" dirty="0" smtClean="0"/>
              <a:t>Selain itu, setiap </a:t>
            </a:r>
            <a:r>
              <a:rPr lang="id-ID" dirty="0"/>
              <a:t>selang tahun di atas menunjukan peningkatan nilai CH Maksimum per selang </a:t>
            </a:r>
            <a:r>
              <a:rPr lang="id-ID" dirty="0" smtClean="0"/>
              <a:t>waktu.</a:t>
            </a:r>
            <a:endParaRPr lang="en-US" dirty="0"/>
          </a:p>
        </p:txBody>
      </p:sp>
      <p:pic>
        <p:nvPicPr>
          <p:cNvPr id="5" name="Picture 4"/>
          <p:cNvPicPr>
            <a:picLocks noChangeAspect="1"/>
          </p:cNvPicPr>
          <p:nvPr/>
        </p:nvPicPr>
        <p:blipFill rotWithShape="1">
          <a:blip r:embed="rId2"/>
          <a:srcRect l="2780" r="6029"/>
          <a:stretch/>
        </p:blipFill>
        <p:spPr>
          <a:xfrm>
            <a:off x="91440" y="1845734"/>
            <a:ext cx="6103620" cy="4303606"/>
          </a:xfrm>
          <a:prstGeom prst="rect">
            <a:avLst/>
          </a:prstGeom>
        </p:spPr>
      </p:pic>
    </p:spTree>
    <p:extLst>
      <p:ext uri="{BB962C8B-B14F-4D97-AF65-F5344CB8AC3E}">
        <p14:creationId xmlns:p14="http://schemas.microsoft.com/office/powerpoint/2010/main" val="473194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Pendahuluan</a:t>
            </a:r>
            <a:endParaRPr lang="en-US" dirty="0"/>
          </a:p>
        </p:txBody>
      </p:sp>
      <p:sp>
        <p:nvSpPr>
          <p:cNvPr id="4" name="Content Placeholder 3"/>
          <p:cNvSpPr>
            <a:spLocks noGrp="1"/>
          </p:cNvSpPr>
          <p:nvPr>
            <p:ph sz="half" idx="1"/>
          </p:nvPr>
        </p:nvSpPr>
        <p:spPr>
          <a:xfrm>
            <a:off x="1097280" y="1845734"/>
            <a:ext cx="4457700" cy="4023359"/>
          </a:xfrm>
        </p:spPr>
        <p:txBody>
          <a:bodyPr>
            <a:normAutofit/>
          </a:bodyPr>
          <a:lstStyle/>
          <a:p>
            <a:pPr marL="0" indent="0">
              <a:buNone/>
            </a:pPr>
            <a:r>
              <a:rPr lang="id-ID" dirty="0"/>
              <a:t>Kota Bandung terletak di wilayah Jawa Barat dan merupakan Ibukota Propinsi Daerah Tingkat I Jawa Barat. Kota ini terletak diantara 107</a:t>
            </a:r>
            <a:r>
              <a:rPr lang="id-ID" baseline="30000" dirty="0"/>
              <a:t>o</a:t>
            </a:r>
            <a:r>
              <a:rPr lang="id-ID" dirty="0"/>
              <a:t> Bujur Timur dan 6</a:t>
            </a:r>
            <a:r>
              <a:rPr lang="id-ID" baseline="30000" dirty="0"/>
              <a:t>o</a:t>
            </a:r>
            <a:r>
              <a:rPr lang="id-ID" dirty="0"/>
              <a:t>55' Lintang Selatan. </a:t>
            </a:r>
          </a:p>
          <a:p>
            <a:pPr marL="0" indent="0">
              <a:buNone/>
            </a:pPr>
            <a:r>
              <a:rPr lang="id-ID" dirty="0"/>
              <a:t>Kota ini terletak pada ketinggian ±768 m di atas permukaan laut dan dikelilingi oleh pegunungan.</a:t>
            </a:r>
          </a:p>
          <a:p>
            <a:pPr marL="0" indent="0" algn="r">
              <a:buNone/>
            </a:pPr>
            <a:endParaRPr lang="id-ID" sz="1200" i="1" dirty="0"/>
          </a:p>
          <a:p>
            <a:pPr marL="0" indent="0" algn="r">
              <a:buNone/>
            </a:pPr>
            <a:endParaRPr lang="id-ID" sz="1200" i="1" dirty="0"/>
          </a:p>
          <a:p>
            <a:pPr marL="0" indent="0" algn="r">
              <a:buNone/>
            </a:pPr>
            <a:endParaRPr lang="id-ID" sz="1200" i="1" dirty="0"/>
          </a:p>
          <a:p>
            <a:pPr marL="0" indent="0" algn="r">
              <a:buNone/>
            </a:pPr>
            <a:r>
              <a:rPr lang="id-ID" sz="1200" i="1" dirty="0"/>
              <a:t>(www.http://bandung.go.id/)</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3593" y="1845734"/>
            <a:ext cx="6131903" cy="4382979"/>
          </a:xfrm>
          <a:prstGeom prst="rect">
            <a:avLst/>
          </a:prstGeom>
        </p:spPr>
      </p:pic>
    </p:spTree>
    <p:extLst>
      <p:ext uri="{BB962C8B-B14F-4D97-AF65-F5344CB8AC3E}">
        <p14:creationId xmlns:p14="http://schemas.microsoft.com/office/powerpoint/2010/main" val="3126667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lumMod val="75000"/>
                    <a:lumOff val="25000"/>
                  </a:prstClr>
                </a:solidFill>
              </a:rPr>
              <a:t/>
            </a:r>
            <a:br>
              <a:rPr lang="en-US" dirty="0">
                <a:solidFill>
                  <a:prstClr val="black">
                    <a:lumMod val="75000"/>
                    <a:lumOff val="25000"/>
                  </a:prstClr>
                </a:solidFill>
              </a:rPr>
            </a:br>
            <a:r>
              <a:rPr lang="en-US" sz="3200" dirty="0" err="1">
                <a:solidFill>
                  <a:prstClr val="black">
                    <a:lumMod val="75000"/>
                    <a:lumOff val="25000"/>
                  </a:prstClr>
                </a:solidFill>
              </a:rPr>
              <a:t>Kondisi</a:t>
            </a:r>
            <a:r>
              <a:rPr lang="en-US" sz="3200" dirty="0">
                <a:solidFill>
                  <a:prstClr val="black">
                    <a:lumMod val="75000"/>
                    <a:lumOff val="25000"/>
                  </a:prstClr>
                </a:solidFill>
              </a:rPr>
              <a:t> </a:t>
            </a:r>
            <a:r>
              <a:rPr lang="en-US" sz="3200" dirty="0" err="1">
                <a:solidFill>
                  <a:prstClr val="black">
                    <a:lumMod val="75000"/>
                    <a:lumOff val="25000"/>
                  </a:prstClr>
                </a:solidFill>
              </a:rPr>
              <a:t>Iklim</a:t>
            </a:r>
            <a:r>
              <a:rPr lang="en-US" sz="3200" dirty="0">
                <a:solidFill>
                  <a:prstClr val="black">
                    <a:lumMod val="75000"/>
                    <a:lumOff val="25000"/>
                  </a:prstClr>
                </a:solidFill>
              </a:rPr>
              <a:t> </a:t>
            </a:r>
            <a:r>
              <a:rPr lang="en-US" sz="3200" dirty="0" err="1">
                <a:solidFill>
                  <a:prstClr val="black">
                    <a:lumMod val="75000"/>
                    <a:lumOff val="25000"/>
                  </a:prstClr>
                </a:solidFill>
              </a:rPr>
              <a:t>Historis</a:t>
            </a:r>
            <a:endParaRPr lang="en-US" dirty="0"/>
          </a:p>
        </p:txBody>
      </p:sp>
      <p:sp>
        <p:nvSpPr>
          <p:cNvPr id="3" name="Content Placeholder 2"/>
          <p:cNvSpPr>
            <a:spLocks noGrp="1"/>
          </p:cNvSpPr>
          <p:nvPr>
            <p:ph idx="1"/>
          </p:nvPr>
        </p:nvSpPr>
        <p:spPr>
          <a:xfrm>
            <a:off x="6515100" y="1845734"/>
            <a:ext cx="5394960" cy="4212166"/>
          </a:xfrm>
        </p:spPr>
        <p:txBody>
          <a:bodyPr/>
          <a:lstStyle/>
          <a:p>
            <a:endParaRPr lang="en-US" dirty="0" smtClean="0"/>
          </a:p>
          <a:p>
            <a:endParaRPr lang="en-US" dirty="0" smtClean="0"/>
          </a:p>
          <a:p>
            <a:r>
              <a:rPr lang="en-US" dirty="0" smtClean="0"/>
              <a:t>- </a:t>
            </a:r>
            <a:r>
              <a:rPr lang="en-US" dirty="0" err="1" smtClean="0"/>
              <a:t>Secara</a:t>
            </a:r>
            <a:r>
              <a:rPr lang="en-US" dirty="0" smtClean="0"/>
              <a:t> </a:t>
            </a:r>
            <a:r>
              <a:rPr lang="en-US" dirty="0" err="1" smtClean="0"/>
              <a:t>keseluruhan</a:t>
            </a:r>
            <a:r>
              <a:rPr lang="en-US" dirty="0" smtClean="0"/>
              <a:t>, </a:t>
            </a:r>
            <a:r>
              <a:rPr lang="en-US" dirty="0" err="1" smtClean="0"/>
              <a:t>nilai</a:t>
            </a:r>
            <a:r>
              <a:rPr lang="en-US" dirty="0" smtClean="0"/>
              <a:t> </a:t>
            </a:r>
            <a:r>
              <a:rPr lang="en-US" dirty="0" err="1" smtClean="0"/>
              <a:t>tren</a:t>
            </a:r>
            <a:r>
              <a:rPr lang="en-US" dirty="0" smtClean="0"/>
              <a:t> CH 5-Harian </a:t>
            </a:r>
            <a:r>
              <a:rPr lang="en-US" dirty="0" err="1" smtClean="0"/>
              <a:t>maksimum</a:t>
            </a:r>
            <a:r>
              <a:rPr lang="en-US" dirty="0" smtClean="0"/>
              <a:t> </a:t>
            </a:r>
            <a:r>
              <a:rPr lang="en-US" dirty="0" err="1" smtClean="0"/>
              <a:t>tahunan</a:t>
            </a:r>
            <a:r>
              <a:rPr lang="en-US" dirty="0" smtClean="0"/>
              <a:t> </a:t>
            </a:r>
            <a:r>
              <a:rPr lang="en-US" dirty="0" err="1" smtClean="0"/>
              <a:t>dari</a:t>
            </a:r>
            <a:r>
              <a:rPr lang="en-US" dirty="0" smtClean="0"/>
              <a:t> </a:t>
            </a:r>
            <a:r>
              <a:rPr lang="en-US" dirty="0" err="1" smtClean="0"/>
              <a:t>tahun</a:t>
            </a:r>
            <a:r>
              <a:rPr lang="en-US" dirty="0" smtClean="0"/>
              <a:t> 1981-2013 </a:t>
            </a:r>
            <a:r>
              <a:rPr lang="en-US" dirty="0" err="1" smtClean="0"/>
              <a:t>meningkat</a:t>
            </a:r>
            <a:r>
              <a:rPr lang="en-US" dirty="0" smtClean="0"/>
              <a:t>. </a:t>
            </a:r>
          </a:p>
          <a:p>
            <a:r>
              <a:rPr lang="en-US" dirty="0" smtClean="0"/>
              <a:t>- </a:t>
            </a:r>
            <a:r>
              <a:rPr lang="en-US" dirty="0" err="1" smtClean="0"/>
              <a:t>Peningkatan</a:t>
            </a:r>
            <a:r>
              <a:rPr lang="en-US" dirty="0" smtClean="0"/>
              <a:t> yang </a:t>
            </a:r>
            <a:r>
              <a:rPr lang="en-US" dirty="0" err="1" smtClean="0"/>
              <a:t>terjadi</a:t>
            </a:r>
            <a:r>
              <a:rPr lang="en-US" dirty="0" smtClean="0"/>
              <a:t> </a:t>
            </a:r>
            <a:r>
              <a:rPr lang="en-US" dirty="0" err="1" smtClean="0"/>
              <a:t>berkisar</a:t>
            </a:r>
            <a:r>
              <a:rPr lang="en-US" dirty="0" smtClean="0"/>
              <a:t> </a:t>
            </a:r>
            <a:r>
              <a:rPr lang="en-US" dirty="0" err="1" smtClean="0"/>
              <a:t>antara</a:t>
            </a:r>
            <a:r>
              <a:rPr lang="en-US" dirty="0" smtClean="0"/>
              <a:t> 0.4 </a:t>
            </a:r>
            <a:r>
              <a:rPr lang="en-US" dirty="0" err="1" smtClean="0"/>
              <a:t>sampai</a:t>
            </a:r>
            <a:r>
              <a:rPr lang="en-US" dirty="0" smtClean="0"/>
              <a:t> 0.9 </a:t>
            </a:r>
            <a:r>
              <a:rPr lang="en-US" dirty="0" err="1" smtClean="0"/>
              <a:t>dari</a:t>
            </a:r>
            <a:r>
              <a:rPr lang="en-US" dirty="0" smtClean="0"/>
              <a:t> CH rata-</a:t>
            </a:r>
            <a:r>
              <a:rPr lang="en-US" dirty="0" err="1" smtClean="0"/>
              <a:t>ratanya</a:t>
            </a:r>
            <a:r>
              <a:rPr lang="en-US" dirty="0" smtClean="0"/>
              <a:t>.</a:t>
            </a:r>
          </a:p>
          <a:p>
            <a:r>
              <a:rPr lang="en-US" dirty="0" smtClean="0"/>
              <a:t>- </a:t>
            </a:r>
            <a:r>
              <a:rPr lang="en-US" dirty="0" err="1" smtClean="0"/>
              <a:t>Peningkatan</a:t>
            </a:r>
            <a:r>
              <a:rPr lang="en-US" dirty="0" smtClean="0"/>
              <a:t> </a:t>
            </a:r>
            <a:r>
              <a:rPr lang="en-US" dirty="0" err="1" smtClean="0"/>
              <a:t>tertinggi</a:t>
            </a:r>
            <a:r>
              <a:rPr lang="en-US" dirty="0" smtClean="0"/>
              <a:t> </a:t>
            </a:r>
            <a:r>
              <a:rPr lang="en-US" dirty="0" err="1" smtClean="0"/>
              <a:t>terjadi</a:t>
            </a:r>
            <a:r>
              <a:rPr lang="en-US" dirty="0" smtClean="0"/>
              <a:t> </a:t>
            </a:r>
            <a:r>
              <a:rPr lang="en-US" dirty="0" err="1" smtClean="0"/>
              <a:t>di</a:t>
            </a:r>
            <a:r>
              <a:rPr lang="en-US" dirty="0" smtClean="0"/>
              <a:t> </a:t>
            </a:r>
            <a:r>
              <a:rPr lang="en-US" dirty="0" err="1" smtClean="0"/>
              <a:t>wilayah</a:t>
            </a:r>
            <a:r>
              <a:rPr lang="en-US" dirty="0" smtClean="0"/>
              <a:t> </a:t>
            </a:r>
            <a:r>
              <a:rPr lang="en-US" dirty="0" err="1" smtClean="0"/>
              <a:t>lintang</a:t>
            </a:r>
            <a:r>
              <a:rPr lang="en-US" dirty="0" smtClean="0"/>
              <a:t> 6.9S – 6.87S </a:t>
            </a:r>
            <a:r>
              <a:rPr lang="en-US" dirty="0" err="1" smtClean="0"/>
              <a:t>dan</a:t>
            </a:r>
            <a:r>
              <a:rPr lang="en-US" dirty="0" smtClean="0"/>
              <a:t> </a:t>
            </a:r>
            <a:r>
              <a:rPr lang="en-US" dirty="0" err="1" smtClean="0"/>
              <a:t>bujur</a:t>
            </a:r>
            <a:r>
              <a:rPr lang="en-US" dirty="0" smtClean="0"/>
              <a:t> 107.64BT – 107.66 BT </a:t>
            </a:r>
            <a:r>
              <a:rPr lang="en-US" dirty="0" err="1" smtClean="0"/>
              <a:t>dengan</a:t>
            </a:r>
            <a:r>
              <a:rPr lang="en-US" dirty="0" smtClean="0"/>
              <a:t> </a:t>
            </a:r>
            <a:r>
              <a:rPr lang="en-US" dirty="0" err="1" smtClean="0"/>
              <a:t>niai</a:t>
            </a:r>
            <a:r>
              <a:rPr lang="en-US" dirty="0" smtClean="0"/>
              <a:t> 0.9.</a:t>
            </a:r>
            <a:endParaRPr lang="en-US" dirty="0"/>
          </a:p>
        </p:txBody>
      </p:sp>
      <p:pic>
        <p:nvPicPr>
          <p:cNvPr id="5" name="Picture 4"/>
          <p:cNvPicPr>
            <a:picLocks noChangeAspect="1"/>
          </p:cNvPicPr>
          <p:nvPr/>
        </p:nvPicPr>
        <p:blipFill>
          <a:blip r:embed="rId2"/>
          <a:stretch>
            <a:fillRect/>
          </a:stretch>
        </p:blipFill>
        <p:spPr>
          <a:xfrm>
            <a:off x="271116" y="1845734"/>
            <a:ext cx="6042208" cy="4212166"/>
          </a:xfrm>
          <a:prstGeom prst="rect">
            <a:avLst/>
          </a:prstGeom>
        </p:spPr>
      </p:pic>
    </p:spTree>
    <p:extLst>
      <p:ext uri="{BB962C8B-B14F-4D97-AF65-F5344CB8AC3E}">
        <p14:creationId xmlns:p14="http://schemas.microsoft.com/office/powerpoint/2010/main" val="173179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31333"/>
          </a:xfrm>
        </p:spPr>
        <p:txBody>
          <a:bodyPr>
            <a:normAutofit/>
          </a:bodyPr>
          <a:lstStyle/>
          <a:p>
            <a:r>
              <a:rPr lang="en-US" sz="2800" b="1" dirty="0" smtClean="0"/>
              <a:t>Representative Concentration Pathways (RCP): </a:t>
            </a:r>
            <a:r>
              <a:rPr lang="en-US" sz="2800" b="1" dirty="0" err="1" smtClean="0"/>
              <a:t>Skenario</a:t>
            </a:r>
            <a:r>
              <a:rPr lang="en-US" sz="2800" b="1" dirty="0" smtClean="0"/>
              <a:t> </a:t>
            </a:r>
            <a:r>
              <a:rPr lang="en-US" sz="2800" b="1" dirty="0" err="1" smtClean="0"/>
              <a:t>Perubahan</a:t>
            </a:r>
            <a:r>
              <a:rPr lang="en-US" sz="2800" b="1" dirty="0" smtClean="0"/>
              <a:t> </a:t>
            </a:r>
            <a:r>
              <a:rPr lang="en-US" sz="2800" b="1" dirty="0" err="1" smtClean="0"/>
              <a:t>Iklim</a:t>
            </a:r>
            <a:r>
              <a:rPr lang="en-US" sz="2800" b="1" dirty="0" smtClean="0"/>
              <a:t> </a:t>
            </a:r>
            <a:r>
              <a:rPr lang="en-US" sz="2800" b="1" dirty="0" err="1" smtClean="0"/>
              <a:t>terbaru</a:t>
            </a:r>
            <a:r>
              <a:rPr lang="en-US" sz="2800" b="1" dirty="0" smtClean="0"/>
              <a:t> IPCC </a:t>
            </a:r>
            <a:r>
              <a:rPr lang="en-US" sz="2800" b="1" dirty="0" err="1" smtClean="0"/>
              <a:t>untuk</a:t>
            </a:r>
            <a:r>
              <a:rPr lang="en-US" sz="2800" b="1" dirty="0" smtClean="0"/>
              <a:t> AR5</a:t>
            </a:r>
            <a:endParaRPr lang="en-US" sz="2800" b="1" dirty="0"/>
          </a:p>
        </p:txBody>
      </p:sp>
      <p:pic>
        <p:nvPicPr>
          <p:cNvPr id="4" name="Content Placeholder 3" descr="Screen Shot 2013-09-04 at 6.57.36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624" b="456"/>
          <a:stretch/>
        </p:blipFill>
        <p:spPr>
          <a:xfrm>
            <a:off x="-35857" y="931333"/>
            <a:ext cx="12263720" cy="2252134"/>
          </a:xfrm>
        </p:spPr>
      </p:pic>
      <p:pic>
        <p:nvPicPr>
          <p:cNvPr id="5" name="Picture 4" descr="Screen Shot 2013-09-04 at 6.57.5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804" y="3170768"/>
            <a:ext cx="9637526" cy="3425839"/>
          </a:xfrm>
          <a:prstGeom prst="rect">
            <a:avLst/>
          </a:prstGeom>
        </p:spPr>
      </p:pic>
    </p:spTree>
    <p:extLst>
      <p:ext uri="{BB962C8B-B14F-4D97-AF65-F5344CB8AC3E}">
        <p14:creationId xmlns:p14="http://schemas.microsoft.com/office/powerpoint/2010/main" val="1450204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lumMod val="75000"/>
                    <a:lumOff val="25000"/>
                  </a:prstClr>
                </a:solidFill>
              </a:rPr>
              <a:t/>
            </a:r>
            <a:br>
              <a:rPr lang="en-US" dirty="0">
                <a:solidFill>
                  <a:prstClr val="black">
                    <a:lumMod val="75000"/>
                    <a:lumOff val="25000"/>
                  </a:prstClr>
                </a:solidFill>
              </a:rPr>
            </a:br>
            <a:r>
              <a:rPr lang="en-US" sz="3200" dirty="0" err="1" smtClean="0">
                <a:solidFill>
                  <a:prstClr val="black">
                    <a:lumMod val="75000"/>
                    <a:lumOff val="25000"/>
                  </a:prstClr>
                </a:solidFill>
              </a:rPr>
              <a:t>Proyeksi</a:t>
            </a:r>
            <a:r>
              <a:rPr lang="en-US" sz="3200" dirty="0" smtClean="0">
                <a:solidFill>
                  <a:prstClr val="black">
                    <a:lumMod val="75000"/>
                    <a:lumOff val="25000"/>
                  </a:prstClr>
                </a:solidFill>
              </a:rPr>
              <a:t> </a:t>
            </a:r>
            <a:r>
              <a:rPr lang="en-US" sz="3200" dirty="0" err="1" smtClean="0">
                <a:solidFill>
                  <a:prstClr val="black">
                    <a:lumMod val="75000"/>
                    <a:lumOff val="25000"/>
                  </a:prstClr>
                </a:solidFill>
              </a:rPr>
              <a:t>Perubahan</a:t>
            </a:r>
            <a:r>
              <a:rPr lang="en-US" sz="3200" dirty="0" smtClean="0">
                <a:solidFill>
                  <a:prstClr val="black">
                    <a:lumMod val="75000"/>
                    <a:lumOff val="25000"/>
                  </a:prstClr>
                </a:solidFill>
              </a:rPr>
              <a:t> </a:t>
            </a:r>
            <a:r>
              <a:rPr lang="en-US" sz="3200" dirty="0" err="1" smtClean="0">
                <a:solidFill>
                  <a:prstClr val="black">
                    <a:lumMod val="75000"/>
                    <a:lumOff val="25000"/>
                  </a:prstClr>
                </a:solidFill>
              </a:rPr>
              <a:t>Iklim</a:t>
            </a:r>
            <a:endParaRPr lang="en-US" dirty="0"/>
          </a:p>
        </p:txBody>
      </p:sp>
      <p:sp>
        <p:nvSpPr>
          <p:cNvPr id="3" name="Content Placeholder 2"/>
          <p:cNvSpPr>
            <a:spLocks noGrp="1"/>
          </p:cNvSpPr>
          <p:nvPr>
            <p:ph idx="1"/>
          </p:nvPr>
        </p:nvSpPr>
        <p:spPr>
          <a:xfrm>
            <a:off x="7452360" y="1845734"/>
            <a:ext cx="4434840" cy="4023360"/>
          </a:xfrm>
        </p:spPr>
        <p:txBody>
          <a:bodyPr>
            <a:normAutofit fontScale="85000" lnSpcReduction="10000"/>
          </a:bodyPr>
          <a:lstStyle/>
          <a:p>
            <a:pPr>
              <a:buNone/>
            </a:pPr>
            <a:r>
              <a:rPr lang="id-ID" dirty="0" smtClean="0">
                <a:solidFill>
                  <a:srgbClr val="FF0000"/>
                </a:solidFill>
              </a:rPr>
              <a:t>MUSIM HUJAN</a:t>
            </a:r>
            <a:r>
              <a:rPr lang="en-US" dirty="0" smtClean="0"/>
              <a:t> </a:t>
            </a:r>
            <a:endParaRPr lang="en-US" dirty="0" smtClean="0"/>
          </a:p>
          <a:p>
            <a:pPr>
              <a:buFontTx/>
              <a:buChar char="-"/>
            </a:pPr>
            <a:r>
              <a:rPr lang="en-US" dirty="0" smtClean="0"/>
              <a:t>CH </a:t>
            </a:r>
            <a:r>
              <a:rPr lang="en-US" dirty="0" err="1" smtClean="0"/>
              <a:t>meningkat</a:t>
            </a:r>
            <a:r>
              <a:rPr lang="en-US" dirty="0" smtClean="0"/>
              <a:t> </a:t>
            </a:r>
            <a:r>
              <a:rPr lang="en-US" dirty="0" err="1" smtClean="0"/>
              <a:t>di</a:t>
            </a:r>
            <a:r>
              <a:rPr lang="en-US" dirty="0" smtClean="0"/>
              <a:t> </a:t>
            </a:r>
            <a:r>
              <a:rPr lang="en-US" dirty="0" err="1" smtClean="0"/>
              <a:t>semua</a:t>
            </a:r>
            <a:r>
              <a:rPr lang="en-US" dirty="0" smtClean="0"/>
              <a:t> </a:t>
            </a:r>
            <a:r>
              <a:rPr lang="en-US" dirty="0" err="1" smtClean="0"/>
              <a:t>skenario</a:t>
            </a:r>
            <a:r>
              <a:rPr lang="en-US" dirty="0" smtClean="0"/>
              <a:t> RCP.</a:t>
            </a:r>
          </a:p>
          <a:p>
            <a:pPr>
              <a:buFontTx/>
              <a:buChar char="-"/>
            </a:pPr>
            <a:r>
              <a:rPr lang="en-US" dirty="0" err="1" smtClean="0"/>
              <a:t>Semakin</a:t>
            </a:r>
            <a:r>
              <a:rPr lang="en-US" dirty="0" smtClean="0"/>
              <a:t> </a:t>
            </a:r>
            <a:r>
              <a:rPr lang="en-US" dirty="0" err="1" smtClean="0"/>
              <a:t>jauh</a:t>
            </a:r>
            <a:r>
              <a:rPr lang="en-US" dirty="0" smtClean="0"/>
              <a:t> </a:t>
            </a:r>
            <a:r>
              <a:rPr lang="en-US" dirty="0" err="1" smtClean="0"/>
              <a:t>proyeksi</a:t>
            </a:r>
            <a:r>
              <a:rPr lang="en-US" dirty="0" smtClean="0"/>
              <a:t> (2071-2100) </a:t>
            </a:r>
            <a:r>
              <a:rPr lang="en-US" dirty="0" err="1" smtClean="0"/>
              <a:t>peningkatan</a:t>
            </a:r>
            <a:r>
              <a:rPr lang="en-US" dirty="0" smtClean="0"/>
              <a:t> CH </a:t>
            </a:r>
            <a:r>
              <a:rPr lang="en-US" dirty="0" err="1" smtClean="0"/>
              <a:t>cenderung</a:t>
            </a:r>
            <a:r>
              <a:rPr lang="en-US" dirty="0" smtClean="0"/>
              <a:t> </a:t>
            </a:r>
            <a:r>
              <a:rPr lang="en-US" dirty="0" err="1" smtClean="0"/>
              <a:t>meningkat</a:t>
            </a:r>
            <a:r>
              <a:rPr lang="en-US" dirty="0" smtClean="0"/>
              <a:t>. </a:t>
            </a:r>
          </a:p>
          <a:p>
            <a:pPr>
              <a:buFontTx/>
              <a:buChar char="-"/>
            </a:pPr>
            <a:r>
              <a:rPr lang="en-US" dirty="0" smtClean="0"/>
              <a:t> </a:t>
            </a:r>
            <a:r>
              <a:rPr lang="en-US" dirty="0" err="1" smtClean="0"/>
              <a:t>Peningkatan</a:t>
            </a:r>
            <a:r>
              <a:rPr lang="en-US" dirty="0" smtClean="0"/>
              <a:t> paling </a:t>
            </a:r>
            <a:r>
              <a:rPr lang="en-US" dirty="0" err="1" smtClean="0"/>
              <a:t>tinggi</a:t>
            </a:r>
            <a:r>
              <a:rPr lang="en-US" dirty="0" smtClean="0"/>
              <a:t> </a:t>
            </a:r>
            <a:r>
              <a:rPr lang="en-US" dirty="0" err="1" smtClean="0"/>
              <a:t>terjadi</a:t>
            </a:r>
            <a:r>
              <a:rPr lang="en-US" dirty="0" smtClean="0"/>
              <a:t> </a:t>
            </a:r>
            <a:r>
              <a:rPr lang="en-US" dirty="0" err="1" smtClean="0"/>
              <a:t>pada</a:t>
            </a:r>
            <a:r>
              <a:rPr lang="en-US" dirty="0" smtClean="0"/>
              <a:t> </a:t>
            </a:r>
            <a:r>
              <a:rPr lang="en-US" dirty="0" err="1" smtClean="0"/>
              <a:t>skenario</a:t>
            </a:r>
            <a:r>
              <a:rPr lang="en-US" dirty="0" smtClean="0"/>
              <a:t> RCP 8.5 </a:t>
            </a:r>
            <a:r>
              <a:rPr lang="en-US" dirty="0" err="1" smtClean="0"/>
              <a:t>dengan</a:t>
            </a:r>
            <a:r>
              <a:rPr lang="en-US" dirty="0" smtClean="0"/>
              <a:t> </a:t>
            </a:r>
            <a:r>
              <a:rPr lang="en-US" dirty="0" err="1" smtClean="0"/>
              <a:t>kenaikan</a:t>
            </a:r>
            <a:r>
              <a:rPr lang="en-US" dirty="0" smtClean="0"/>
              <a:t> </a:t>
            </a:r>
            <a:r>
              <a:rPr lang="en-US" dirty="0" err="1" smtClean="0"/>
              <a:t>hampir</a:t>
            </a:r>
            <a:r>
              <a:rPr lang="en-US" dirty="0" smtClean="0"/>
              <a:t> 8%.</a:t>
            </a:r>
          </a:p>
          <a:p>
            <a:pPr>
              <a:buNone/>
            </a:pPr>
            <a:r>
              <a:rPr lang="en-US" dirty="0" smtClean="0">
                <a:solidFill>
                  <a:srgbClr val="FF0000"/>
                </a:solidFill>
              </a:rPr>
              <a:t>M</a:t>
            </a:r>
            <a:r>
              <a:rPr lang="id-ID" dirty="0" smtClean="0">
                <a:solidFill>
                  <a:srgbClr val="FF0000"/>
                </a:solidFill>
              </a:rPr>
              <a:t>USIM KEMARAU</a:t>
            </a:r>
            <a:endParaRPr lang="en-US" dirty="0" smtClean="0">
              <a:solidFill>
                <a:srgbClr val="FF0000"/>
              </a:solidFill>
            </a:endParaRPr>
          </a:p>
          <a:p>
            <a:pPr>
              <a:buFontTx/>
              <a:buChar char="-"/>
            </a:pPr>
            <a:r>
              <a:rPr lang="en-US" dirty="0" smtClean="0"/>
              <a:t> CH </a:t>
            </a:r>
            <a:r>
              <a:rPr lang="en-US" dirty="0" err="1" smtClean="0"/>
              <a:t>menurun</a:t>
            </a:r>
            <a:r>
              <a:rPr lang="en-US" dirty="0" smtClean="0"/>
              <a:t> </a:t>
            </a:r>
            <a:r>
              <a:rPr lang="en-US" dirty="0" err="1" smtClean="0"/>
              <a:t>di</a:t>
            </a:r>
            <a:r>
              <a:rPr lang="en-US" dirty="0" smtClean="0"/>
              <a:t> </a:t>
            </a:r>
            <a:r>
              <a:rPr lang="en-US" dirty="0" err="1" smtClean="0"/>
              <a:t>semua</a:t>
            </a:r>
            <a:r>
              <a:rPr lang="en-US" dirty="0" smtClean="0"/>
              <a:t> </a:t>
            </a:r>
            <a:r>
              <a:rPr lang="en-US" dirty="0" err="1" smtClean="0"/>
              <a:t>skenario</a:t>
            </a:r>
            <a:r>
              <a:rPr lang="en-US" dirty="0" smtClean="0"/>
              <a:t> RCP.</a:t>
            </a:r>
          </a:p>
          <a:p>
            <a:pPr>
              <a:buFontTx/>
              <a:buChar char="-"/>
            </a:pPr>
            <a:r>
              <a:rPr lang="en-US" dirty="0" smtClean="0"/>
              <a:t> </a:t>
            </a:r>
            <a:r>
              <a:rPr lang="en-US" dirty="0" err="1" smtClean="0"/>
              <a:t>Penurunan</a:t>
            </a:r>
            <a:r>
              <a:rPr lang="en-US" dirty="0" smtClean="0"/>
              <a:t> paling </a:t>
            </a:r>
            <a:r>
              <a:rPr lang="en-US" dirty="0" err="1" smtClean="0"/>
              <a:t>tinggi</a:t>
            </a:r>
            <a:r>
              <a:rPr lang="en-US" dirty="0" smtClean="0"/>
              <a:t> </a:t>
            </a:r>
            <a:r>
              <a:rPr lang="en-US" dirty="0" err="1" smtClean="0"/>
              <a:t>terjadi</a:t>
            </a:r>
            <a:r>
              <a:rPr lang="en-US" dirty="0" smtClean="0"/>
              <a:t> </a:t>
            </a:r>
            <a:r>
              <a:rPr lang="en-US" dirty="0" err="1" smtClean="0"/>
              <a:t>pada</a:t>
            </a:r>
            <a:r>
              <a:rPr lang="en-US" dirty="0" smtClean="0"/>
              <a:t> </a:t>
            </a:r>
            <a:r>
              <a:rPr lang="en-US" dirty="0" err="1" smtClean="0"/>
              <a:t>bulan</a:t>
            </a:r>
            <a:r>
              <a:rPr lang="en-US" dirty="0" smtClean="0"/>
              <a:t> September </a:t>
            </a:r>
            <a:r>
              <a:rPr lang="en-US" dirty="0" err="1" smtClean="0"/>
              <a:t>di</a:t>
            </a:r>
            <a:r>
              <a:rPr lang="en-US" dirty="0" smtClean="0"/>
              <a:t> </a:t>
            </a:r>
            <a:r>
              <a:rPr lang="en-US" dirty="0" err="1" smtClean="0"/>
              <a:t>semua</a:t>
            </a:r>
            <a:r>
              <a:rPr lang="en-US" dirty="0" smtClean="0"/>
              <a:t> </a:t>
            </a:r>
            <a:r>
              <a:rPr lang="en-US" dirty="0" err="1" smtClean="0"/>
              <a:t>skenario</a:t>
            </a:r>
            <a:r>
              <a:rPr lang="en-US" dirty="0" smtClean="0"/>
              <a:t>.</a:t>
            </a:r>
          </a:p>
          <a:p>
            <a:pPr>
              <a:buFontTx/>
              <a:buChar char="-"/>
            </a:pPr>
            <a:r>
              <a:rPr lang="en-US" dirty="0" smtClean="0"/>
              <a:t> </a:t>
            </a:r>
            <a:r>
              <a:rPr lang="en-US" dirty="0" err="1" smtClean="0"/>
              <a:t>Penurunan</a:t>
            </a:r>
            <a:r>
              <a:rPr lang="en-US" dirty="0" smtClean="0"/>
              <a:t> paling </a:t>
            </a:r>
            <a:r>
              <a:rPr lang="en-US" dirty="0" err="1" smtClean="0"/>
              <a:t>tinggi</a:t>
            </a:r>
            <a:r>
              <a:rPr lang="en-US" dirty="0" smtClean="0"/>
              <a:t> </a:t>
            </a:r>
            <a:r>
              <a:rPr lang="en-US" dirty="0" err="1" smtClean="0"/>
              <a:t>terjadi</a:t>
            </a:r>
            <a:r>
              <a:rPr lang="en-US" dirty="0" smtClean="0"/>
              <a:t> </a:t>
            </a:r>
            <a:r>
              <a:rPr lang="en-US" dirty="0" err="1" smtClean="0"/>
              <a:t>pada</a:t>
            </a:r>
            <a:r>
              <a:rPr lang="en-US" dirty="0" smtClean="0"/>
              <a:t> </a:t>
            </a:r>
            <a:r>
              <a:rPr lang="en-US" dirty="0" err="1" smtClean="0"/>
              <a:t>skenario</a:t>
            </a:r>
            <a:r>
              <a:rPr lang="en-US" dirty="0" smtClean="0"/>
              <a:t> RCP 8.5 </a:t>
            </a:r>
            <a:r>
              <a:rPr lang="en-US" dirty="0" err="1" smtClean="0"/>
              <a:t>dengan</a:t>
            </a:r>
            <a:r>
              <a:rPr lang="en-US" dirty="0" smtClean="0"/>
              <a:t> </a:t>
            </a:r>
            <a:r>
              <a:rPr lang="en-US" dirty="0" err="1" smtClean="0"/>
              <a:t>penurunan</a:t>
            </a:r>
            <a:r>
              <a:rPr lang="en-US" dirty="0" smtClean="0"/>
              <a:t> </a:t>
            </a:r>
            <a:r>
              <a:rPr lang="en-US" dirty="0" err="1" smtClean="0"/>
              <a:t>hampir</a:t>
            </a:r>
            <a:r>
              <a:rPr lang="en-US" dirty="0" smtClean="0"/>
              <a:t> 30%.</a:t>
            </a:r>
          </a:p>
          <a:p>
            <a:pPr>
              <a:buFontTx/>
              <a:buChar char="-"/>
            </a:pPr>
            <a:endParaRPr lang="en-US" dirty="0"/>
          </a:p>
        </p:txBody>
      </p:sp>
      <p:pic>
        <p:nvPicPr>
          <p:cNvPr id="4" name="Picture 3"/>
          <p:cNvPicPr>
            <a:picLocks noChangeAspect="1"/>
          </p:cNvPicPr>
          <p:nvPr/>
        </p:nvPicPr>
        <p:blipFill>
          <a:blip r:embed="rId2"/>
          <a:srcRect l="20419" t="29226" r="16646" b="9169"/>
          <a:stretch>
            <a:fillRect/>
          </a:stretch>
        </p:blipFill>
        <p:spPr bwMode="auto">
          <a:xfrm>
            <a:off x="223519" y="1868594"/>
            <a:ext cx="7045847" cy="4303606"/>
          </a:xfrm>
          <a:prstGeom prst="rect">
            <a:avLst/>
          </a:prstGeom>
          <a:noFill/>
          <a:ln w="9525">
            <a:noFill/>
            <a:miter lim="800000"/>
            <a:headEnd/>
            <a:tailEnd/>
          </a:ln>
        </p:spPr>
      </p:pic>
    </p:spTree>
    <p:extLst>
      <p:ext uri="{BB962C8B-B14F-4D97-AF65-F5344CB8AC3E}">
        <p14:creationId xmlns:p14="http://schemas.microsoft.com/office/powerpoint/2010/main" val="2181520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prstClr val="black">
                    <a:lumMod val="75000"/>
                    <a:lumOff val="25000"/>
                  </a:prstClr>
                </a:solidFill>
              </a:rPr>
              <a:t>Hasil</a:t>
            </a:r>
            <a:r>
              <a:rPr lang="en-US" dirty="0">
                <a:solidFill>
                  <a:prstClr val="black">
                    <a:lumMod val="75000"/>
                    <a:lumOff val="25000"/>
                  </a:prstClr>
                </a:solidFill>
              </a:rPr>
              <a:t> &amp; </a:t>
            </a:r>
            <a:r>
              <a:rPr lang="en-US" dirty="0" err="1">
                <a:solidFill>
                  <a:prstClr val="black">
                    <a:lumMod val="75000"/>
                    <a:lumOff val="25000"/>
                  </a:prstClr>
                </a:solidFill>
              </a:rPr>
              <a:t>Pembahasan</a:t>
            </a:r>
            <a:r>
              <a:rPr lang="en-US" dirty="0">
                <a:solidFill>
                  <a:prstClr val="black">
                    <a:lumMod val="75000"/>
                    <a:lumOff val="25000"/>
                  </a:prstClr>
                </a:solidFill>
              </a:rPr>
              <a:t/>
            </a:r>
            <a:br>
              <a:rPr lang="en-US" dirty="0">
                <a:solidFill>
                  <a:prstClr val="black">
                    <a:lumMod val="75000"/>
                    <a:lumOff val="25000"/>
                  </a:prstClr>
                </a:solidFill>
              </a:rPr>
            </a:br>
            <a:r>
              <a:rPr lang="en-US" sz="3200" dirty="0" err="1">
                <a:solidFill>
                  <a:prstClr val="black">
                    <a:lumMod val="75000"/>
                    <a:lumOff val="25000"/>
                  </a:prstClr>
                </a:solidFill>
              </a:rPr>
              <a:t>Proyeksi</a:t>
            </a:r>
            <a:r>
              <a:rPr lang="en-US" sz="3200" dirty="0">
                <a:solidFill>
                  <a:prstClr val="black">
                    <a:lumMod val="75000"/>
                    <a:lumOff val="25000"/>
                  </a:prstClr>
                </a:solidFill>
              </a:rPr>
              <a:t> </a:t>
            </a:r>
            <a:r>
              <a:rPr lang="en-US" sz="3200" dirty="0" err="1">
                <a:solidFill>
                  <a:prstClr val="black">
                    <a:lumMod val="75000"/>
                    <a:lumOff val="25000"/>
                  </a:prstClr>
                </a:solidFill>
              </a:rPr>
              <a:t>Perubahan</a:t>
            </a:r>
            <a:r>
              <a:rPr lang="en-US" sz="3200" dirty="0">
                <a:solidFill>
                  <a:prstClr val="black">
                    <a:lumMod val="75000"/>
                    <a:lumOff val="25000"/>
                  </a:prstClr>
                </a:solidFill>
              </a:rPr>
              <a:t> </a:t>
            </a:r>
            <a:r>
              <a:rPr lang="en-US" sz="3200" dirty="0" err="1">
                <a:solidFill>
                  <a:prstClr val="black">
                    <a:lumMod val="75000"/>
                    <a:lumOff val="25000"/>
                  </a:prstClr>
                </a:solidFill>
              </a:rPr>
              <a:t>Iklim</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13826797"/>
              </p:ext>
            </p:extLst>
          </p:nvPr>
        </p:nvGraphicFramePr>
        <p:xfrm>
          <a:off x="450527" y="1846834"/>
          <a:ext cx="11299512" cy="4402455"/>
        </p:xfrm>
        <a:graphic>
          <a:graphicData uri="http://schemas.openxmlformats.org/drawingml/2006/table">
            <a:tbl>
              <a:tblPr firstRow="1" firstCol="1" bandRow="1">
                <a:tableStyleId>{5C22544A-7EE6-4342-B048-85BDC9FD1C3A}</a:tableStyleId>
              </a:tblPr>
              <a:tblGrid>
                <a:gridCol w="1263000"/>
                <a:gridCol w="836376"/>
                <a:gridCol w="836376"/>
                <a:gridCol w="836376"/>
                <a:gridCol w="836376"/>
                <a:gridCol w="836376"/>
                <a:gridCol w="836376"/>
                <a:gridCol w="836376"/>
                <a:gridCol w="836376"/>
                <a:gridCol w="836376"/>
                <a:gridCol w="836376"/>
                <a:gridCol w="836376"/>
                <a:gridCol w="836376"/>
              </a:tblGrid>
              <a:tr h="284663">
                <a:tc rowSpan="2">
                  <a:txBody>
                    <a:bodyPr/>
                    <a:lstStyle/>
                    <a:p>
                      <a:pPr algn="l">
                        <a:lnSpc>
                          <a:spcPct val="107000"/>
                        </a:lnSpc>
                        <a:spcAft>
                          <a:spcPts val="0"/>
                        </a:spcAft>
                      </a:pPr>
                      <a:r>
                        <a:rPr lang="en-US" sz="1800">
                          <a:effectLst/>
                          <a:latin typeface="Arial" panose="020B0604020202020204" pitchFamily="34" charset="0"/>
                          <a:cs typeface="Arial" panose="020B0604020202020204" pitchFamily="34" charset="0"/>
                        </a:rPr>
                        <a:t>Bulan</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3">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RCP-2.6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RCP-4.5</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RCP-6.0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RCP-8.5</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r>
              <a:tr h="441865">
                <a:tc vMerge="1">
                  <a:txBody>
                    <a:bodyPr/>
                    <a:lstStyle/>
                    <a:p>
                      <a:endParaRPr lang="en-US"/>
                    </a:p>
                  </a:txBody>
                  <a:tcP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2011-2040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2041-2070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2071-2100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2011-2040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2041-2070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2071-2100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2011-2040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2041-2070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dirty="0">
                          <a:effectLst/>
                          <a:latin typeface="Arial" panose="020B0604020202020204" pitchFamily="34" charset="0"/>
                          <a:cs typeface="Arial" panose="020B0604020202020204" pitchFamily="34" charset="0"/>
                        </a:rPr>
                        <a:t>2071-2100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dirty="0">
                          <a:effectLst/>
                          <a:latin typeface="Arial" panose="020B0604020202020204" pitchFamily="34" charset="0"/>
                          <a:cs typeface="Arial" panose="020B0604020202020204" pitchFamily="34" charset="0"/>
                        </a:rPr>
                        <a:t>2011-2040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2041-2070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dirty="0">
                          <a:effectLst/>
                          <a:latin typeface="Arial" panose="020B0604020202020204" pitchFamily="34" charset="0"/>
                          <a:cs typeface="Arial" panose="020B0604020202020204" pitchFamily="34" charset="0"/>
                        </a:rPr>
                        <a:t>2071-2100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284663">
                <a:tc>
                  <a:txBody>
                    <a:bodyPr/>
                    <a:lstStyle/>
                    <a:p>
                      <a:pPr algn="l">
                        <a:lnSpc>
                          <a:spcPct val="107000"/>
                        </a:lnSpc>
                        <a:spcAft>
                          <a:spcPts val="0"/>
                        </a:spcAft>
                      </a:pPr>
                      <a:r>
                        <a:rPr lang="en-US" sz="1800">
                          <a:effectLst/>
                          <a:latin typeface="Arial" panose="020B0604020202020204" pitchFamily="34" charset="0"/>
                          <a:cs typeface="Arial" panose="020B0604020202020204" pitchFamily="34" charset="0"/>
                        </a:rPr>
                        <a:t>Jan</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0.9</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2.9</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5.2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0.3</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4.0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3.8</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5.6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4.9</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8.0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284663">
                <a:tc>
                  <a:txBody>
                    <a:bodyPr/>
                    <a:lstStyle/>
                    <a:p>
                      <a:pPr algn="l">
                        <a:lnSpc>
                          <a:spcPct val="107000"/>
                        </a:lnSpc>
                        <a:spcAft>
                          <a:spcPts val="0"/>
                        </a:spcAft>
                      </a:pPr>
                      <a:r>
                        <a:rPr lang="en-US" sz="1800">
                          <a:effectLst/>
                          <a:latin typeface="Arial" panose="020B0604020202020204" pitchFamily="34" charset="0"/>
                          <a:cs typeface="Arial" panose="020B0604020202020204" pitchFamily="34" charset="0"/>
                        </a:rPr>
                        <a:t>Feb</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-0.9</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-0.5</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-0.5</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0.9</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2.8</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4.6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4.5</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284663">
                <a:tc>
                  <a:txBody>
                    <a:bodyPr/>
                    <a:lstStyle/>
                    <a:p>
                      <a:pPr algn="l">
                        <a:lnSpc>
                          <a:spcPct val="107000"/>
                        </a:lnSpc>
                        <a:spcAft>
                          <a:spcPts val="0"/>
                        </a:spcAft>
                      </a:pPr>
                      <a:r>
                        <a:rPr lang="en-US" sz="1800">
                          <a:effectLst/>
                          <a:latin typeface="Arial" panose="020B0604020202020204" pitchFamily="34" charset="0"/>
                          <a:cs typeface="Arial" panose="020B0604020202020204" pitchFamily="34" charset="0"/>
                        </a:rPr>
                        <a:t>Mar</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2.3</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3.4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5.6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0.9</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3.1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1.7</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4.3</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4.8</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284663">
                <a:tc>
                  <a:txBody>
                    <a:bodyPr/>
                    <a:lstStyle/>
                    <a:p>
                      <a:pPr algn="l">
                        <a:lnSpc>
                          <a:spcPct val="107000"/>
                        </a:lnSpc>
                        <a:spcAft>
                          <a:spcPts val="0"/>
                        </a:spcAft>
                      </a:pPr>
                      <a:r>
                        <a:rPr lang="en-US" sz="1800">
                          <a:effectLst/>
                          <a:latin typeface="Arial" panose="020B0604020202020204" pitchFamily="34" charset="0"/>
                          <a:cs typeface="Arial" panose="020B0604020202020204" pitchFamily="34" charset="0"/>
                        </a:rPr>
                        <a:t>Apr</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0.5</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3.4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5.1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1.9</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-0.5</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3.9</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4.6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284663">
                <a:tc>
                  <a:txBody>
                    <a:bodyPr/>
                    <a:lstStyle/>
                    <a:p>
                      <a:pPr algn="l">
                        <a:lnSpc>
                          <a:spcPct val="107000"/>
                        </a:lnSpc>
                        <a:spcAft>
                          <a:spcPts val="0"/>
                        </a:spcAft>
                      </a:pPr>
                      <a:r>
                        <a:rPr lang="en-US" sz="1800">
                          <a:effectLst/>
                          <a:latin typeface="Arial" panose="020B0604020202020204" pitchFamily="34" charset="0"/>
                          <a:cs typeface="Arial" panose="020B0604020202020204" pitchFamily="34" charset="0"/>
                        </a:rPr>
                        <a:t>May</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-3.9</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-2.5</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-1.5</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-1.8</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-0.8</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-3.0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-1.3</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284663">
                <a:tc>
                  <a:txBody>
                    <a:bodyPr/>
                    <a:lstStyle/>
                    <a:p>
                      <a:pPr algn="l">
                        <a:lnSpc>
                          <a:spcPct val="107000"/>
                        </a:lnSpc>
                        <a:spcAft>
                          <a:spcPts val="0"/>
                        </a:spcAft>
                      </a:pPr>
                      <a:r>
                        <a:rPr lang="en-US" sz="1800">
                          <a:effectLst/>
                          <a:latin typeface="Arial" panose="020B0604020202020204" pitchFamily="34" charset="0"/>
                          <a:cs typeface="Arial" panose="020B0604020202020204" pitchFamily="34" charset="0"/>
                        </a:rPr>
                        <a:t>Jun</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-8.3</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-9.2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-8.7</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-6.0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-4.7</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-7.3</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-8.1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-7.4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-10.2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-6.0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-7.5</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-9.9</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284663">
                <a:tc>
                  <a:txBody>
                    <a:bodyPr/>
                    <a:lstStyle/>
                    <a:p>
                      <a:pPr algn="l">
                        <a:lnSpc>
                          <a:spcPct val="107000"/>
                        </a:lnSpc>
                        <a:spcAft>
                          <a:spcPts val="0"/>
                        </a:spcAft>
                      </a:pPr>
                      <a:r>
                        <a:rPr lang="en-US" sz="1800">
                          <a:effectLst/>
                          <a:latin typeface="Arial" panose="020B0604020202020204" pitchFamily="34" charset="0"/>
                          <a:cs typeface="Arial" panose="020B0604020202020204" pitchFamily="34" charset="0"/>
                        </a:rPr>
                        <a:t>Jul</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-14.6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-15.7</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-13.6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-7.2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-12.4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-8.2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-13.2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-16.7</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-19.2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-5.7</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-16.5</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-16.7</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284663">
                <a:tc>
                  <a:txBody>
                    <a:bodyPr/>
                    <a:lstStyle/>
                    <a:p>
                      <a:pPr algn="l">
                        <a:lnSpc>
                          <a:spcPct val="107000"/>
                        </a:lnSpc>
                        <a:spcAft>
                          <a:spcPts val="0"/>
                        </a:spcAft>
                      </a:pPr>
                      <a:r>
                        <a:rPr lang="en-US" sz="1800">
                          <a:effectLst/>
                          <a:latin typeface="Arial" panose="020B0604020202020204" pitchFamily="34" charset="0"/>
                          <a:cs typeface="Arial" panose="020B0604020202020204" pitchFamily="34" charset="0"/>
                        </a:rPr>
                        <a:t>Aug</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-16.1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-7.1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-3.3</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-3.5</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-7.5</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-5.6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-17.8</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-10.2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-15.2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-14.7</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-16.8</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284663">
                <a:tc>
                  <a:txBody>
                    <a:bodyPr/>
                    <a:lstStyle/>
                    <a:p>
                      <a:pPr algn="l">
                        <a:lnSpc>
                          <a:spcPct val="107000"/>
                        </a:lnSpc>
                        <a:spcAft>
                          <a:spcPts val="0"/>
                        </a:spcAft>
                      </a:pPr>
                      <a:r>
                        <a:rPr lang="en-US" sz="1800">
                          <a:effectLst/>
                          <a:latin typeface="Arial" panose="020B0604020202020204" pitchFamily="34" charset="0"/>
                          <a:cs typeface="Arial" panose="020B0604020202020204" pitchFamily="34" charset="0"/>
                        </a:rPr>
                        <a:t>Sep</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-16.7</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-19.1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-17.6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-14.0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-21.4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-11.1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-16.4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-21.3</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-21.0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-11.6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-16.7</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-25.8</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284663">
                <a:tc>
                  <a:txBody>
                    <a:bodyPr/>
                    <a:lstStyle/>
                    <a:p>
                      <a:pPr algn="l">
                        <a:lnSpc>
                          <a:spcPct val="107000"/>
                        </a:lnSpc>
                        <a:spcAft>
                          <a:spcPts val="0"/>
                        </a:spcAft>
                      </a:pPr>
                      <a:r>
                        <a:rPr lang="en-US" sz="1800">
                          <a:effectLst/>
                          <a:latin typeface="Arial" panose="020B0604020202020204" pitchFamily="34" charset="0"/>
                          <a:cs typeface="Arial" panose="020B0604020202020204" pitchFamily="34" charset="0"/>
                        </a:rPr>
                        <a:t>Oct</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-7.8</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-5.9</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2.7</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5.3</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-5.2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-8.5</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4.4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3.4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-7.2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284663">
                <a:tc>
                  <a:txBody>
                    <a:bodyPr/>
                    <a:lstStyle/>
                    <a:p>
                      <a:pPr algn="l">
                        <a:lnSpc>
                          <a:spcPct val="107000"/>
                        </a:lnSpc>
                        <a:spcAft>
                          <a:spcPts val="0"/>
                        </a:spcAft>
                      </a:pPr>
                      <a:r>
                        <a:rPr lang="en-US" sz="1800">
                          <a:effectLst/>
                          <a:latin typeface="Arial" panose="020B0604020202020204" pitchFamily="34" charset="0"/>
                          <a:cs typeface="Arial" panose="020B0604020202020204" pitchFamily="34" charset="0"/>
                        </a:rPr>
                        <a:t>Nov</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-8.2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1.8</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6.8</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2.9</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-2.3</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-4.0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-2.7</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5.4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2.0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7.0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284663">
                <a:tc>
                  <a:txBody>
                    <a:bodyPr/>
                    <a:lstStyle/>
                    <a:p>
                      <a:pPr algn="l">
                        <a:lnSpc>
                          <a:spcPct val="107000"/>
                        </a:lnSpc>
                        <a:spcAft>
                          <a:spcPts val="0"/>
                        </a:spcAft>
                      </a:pPr>
                      <a:r>
                        <a:rPr lang="en-US" sz="1800" dirty="0">
                          <a:effectLst/>
                          <a:latin typeface="Arial" panose="020B0604020202020204" pitchFamily="34" charset="0"/>
                          <a:cs typeface="Arial" panose="020B0604020202020204" pitchFamily="34" charset="0"/>
                        </a:rPr>
                        <a:t>Dec</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0.5</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-0.8</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3.1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5.2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-1.7</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1.3</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4.0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a:effectLst/>
                          <a:latin typeface="Arial" panose="020B0604020202020204" pitchFamily="34" charset="0"/>
                          <a:cs typeface="Arial" panose="020B0604020202020204" pitchFamily="34" charset="0"/>
                        </a:rPr>
                        <a:t>5.6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1800" dirty="0">
                          <a:effectLst/>
                          <a:latin typeface="Arial" panose="020B0604020202020204" pitchFamily="34" charset="0"/>
                          <a:cs typeface="Arial" panose="020B0604020202020204" pitchFamily="34" charset="0"/>
                        </a:rPr>
                        <a:t>6.0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104766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Kesimpulan</a:t>
            </a:r>
            <a:endParaRPr lang="id-ID" dirty="0"/>
          </a:p>
        </p:txBody>
      </p:sp>
      <p:sp>
        <p:nvSpPr>
          <p:cNvPr id="3" name="Content Placeholder 2"/>
          <p:cNvSpPr>
            <a:spLocks noGrp="1"/>
          </p:cNvSpPr>
          <p:nvPr>
            <p:ph idx="1"/>
          </p:nvPr>
        </p:nvSpPr>
        <p:spPr/>
        <p:txBody>
          <a:bodyPr/>
          <a:lstStyle/>
          <a:p>
            <a:r>
              <a:rPr lang="id-ID" dirty="0" smtClean="0"/>
              <a:t>- Perubahan Iklim telah terjadi di Kota Bandung, dari hasil analisis iklim historis yang menunjukkan adanya trend peningkatan kejadian iklim ekstrim.</a:t>
            </a:r>
          </a:p>
          <a:p>
            <a:r>
              <a:rPr lang="id-ID" dirty="0" smtClean="0"/>
              <a:t>- Dari Analisis hasil proyeksi perubahan iklim, peningkatan frekwensi kejadian iklim ekstrim diperkirakan akan semakin meningkat di masa yang akan datang, kondisi ini diperkirakan akan berkontribusi terhadap peningkatan resiko akibat dampak perubahan iklim dengan tingkat resiko yang berbeda sesuai dengan tingkat kerentanan kelurahan di Kota Bandung.</a:t>
            </a:r>
          </a:p>
          <a:p>
            <a:r>
              <a:rPr lang="id-ID" dirty="0" smtClean="0"/>
              <a:t>- Dari analisis resiko menujukkan bahwa resiko iklim terkait peningkatan curah hujan yang berpotensi menyebabkan banjir di masa akan datang diperkirakan akan meningkat terutama di bagian utara dan selatan bandung.</a:t>
            </a:r>
          </a:p>
          <a:p>
            <a:endParaRPr lang="id-ID" dirty="0" smtClean="0"/>
          </a:p>
          <a:p>
            <a:endParaRPr lang="id-ID" dirty="0"/>
          </a:p>
        </p:txBody>
      </p:sp>
    </p:spTree>
    <p:extLst>
      <p:ext uri="{BB962C8B-B14F-4D97-AF65-F5344CB8AC3E}">
        <p14:creationId xmlns:p14="http://schemas.microsoft.com/office/powerpoint/2010/main" val="318803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sz="3500" dirty="0" err="1" smtClean="0"/>
              <a:t>Kerangka</a:t>
            </a:r>
            <a:r>
              <a:rPr lang="en-US" sz="3500" dirty="0" smtClean="0"/>
              <a:t> </a:t>
            </a:r>
            <a:r>
              <a:rPr lang="en-US" sz="3500" dirty="0" err="1" smtClean="0"/>
              <a:t>Analisis</a:t>
            </a:r>
            <a:r>
              <a:rPr lang="en-US" sz="3500" dirty="0" smtClean="0"/>
              <a:t> </a:t>
            </a:r>
            <a:r>
              <a:rPr lang="en-US" sz="3500" dirty="0" err="1" smtClean="0"/>
              <a:t>Kerentanan</a:t>
            </a:r>
            <a:r>
              <a:rPr lang="en-US" sz="3500" dirty="0" smtClean="0"/>
              <a:t> </a:t>
            </a:r>
            <a:r>
              <a:rPr lang="en-US" sz="3500" dirty="0" err="1" smtClean="0"/>
              <a:t>dan</a:t>
            </a:r>
            <a:r>
              <a:rPr lang="en-US" sz="3500" dirty="0" smtClean="0"/>
              <a:t> </a:t>
            </a:r>
            <a:r>
              <a:rPr lang="en-US" sz="3500" dirty="0" err="1" smtClean="0"/>
              <a:t>Dampak</a:t>
            </a:r>
            <a:r>
              <a:rPr lang="en-US" sz="3500" dirty="0" smtClean="0"/>
              <a:t> </a:t>
            </a:r>
            <a:r>
              <a:rPr lang="en-US" sz="3500" dirty="0" err="1" smtClean="0"/>
              <a:t>Perubahan</a:t>
            </a:r>
            <a:r>
              <a:rPr lang="en-US" sz="3500" dirty="0" smtClean="0"/>
              <a:t> </a:t>
            </a:r>
            <a:r>
              <a:rPr lang="en-US" sz="3500" dirty="0" err="1" smtClean="0"/>
              <a:t>Iklim</a:t>
            </a:r>
            <a:endParaRPr lang="en-US" sz="3500" dirty="0" smtClean="0"/>
          </a:p>
        </p:txBody>
      </p:sp>
      <p:sp>
        <p:nvSpPr>
          <p:cNvPr id="12291" name="TextBox 2"/>
          <p:cNvSpPr txBox="1">
            <a:spLocks noChangeArrowheads="1"/>
          </p:cNvSpPr>
          <p:nvPr/>
        </p:nvSpPr>
        <p:spPr bwMode="auto">
          <a:xfrm>
            <a:off x="101600" y="1598613"/>
            <a:ext cx="3251200" cy="647700"/>
          </a:xfrm>
          <a:prstGeom prst="rect">
            <a:avLst/>
          </a:prstGeom>
          <a:noFill/>
          <a:ln w="9525">
            <a:noFill/>
            <a:miter lim="800000"/>
            <a:headEnd/>
            <a:tailEnd/>
          </a:ln>
        </p:spPr>
        <p:txBody>
          <a:bodyPr>
            <a:spAutoFit/>
          </a:bodyPr>
          <a:lstStyle/>
          <a:p>
            <a:pPr algn="ctr"/>
            <a:r>
              <a:rPr lang="en-US"/>
              <a:t>Keragaman Iklim dan Perubahan Iklim</a:t>
            </a:r>
          </a:p>
        </p:txBody>
      </p:sp>
      <p:sp>
        <p:nvSpPr>
          <p:cNvPr id="12292" name="TextBox 3"/>
          <p:cNvSpPr txBox="1">
            <a:spLocks noChangeArrowheads="1"/>
          </p:cNvSpPr>
          <p:nvPr/>
        </p:nvSpPr>
        <p:spPr bwMode="auto">
          <a:xfrm>
            <a:off x="120651" y="3238500"/>
            <a:ext cx="3210983" cy="646331"/>
          </a:xfrm>
          <a:prstGeom prst="rect">
            <a:avLst/>
          </a:prstGeom>
          <a:noFill/>
          <a:ln w="9525">
            <a:noFill/>
            <a:miter lim="800000"/>
            <a:headEnd/>
            <a:tailEnd/>
          </a:ln>
        </p:spPr>
        <p:txBody>
          <a:bodyPr>
            <a:spAutoFit/>
          </a:bodyPr>
          <a:lstStyle/>
          <a:p>
            <a:pPr algn="ctr"/>
            <a:r>
              <a:rPr lang="en-US"/>
              <a:t>Tingkat Keterpaparan (</a:t>
            </a:r>
            <a:r>
              <a:rPr lang="en-US" i="1"/>
              <a:t>level of Exposure)</a:t>
            </a:r>
          </a:p>
        </p:txBody>
      </p:sp>
      <p:sp>
        <p:nvSpPr>
          <p:cNvPr id="12293" name="TextBox 4"/>
          <p:cNvSpPr txBox="1">
            <a:spLocks noChangeArrowheads="1"/>
          </p:cNvSpPr>
          <p:nvPr/>
        </p:nvSpPr>
        <p:spPr bwMode="auto">
          <a:xfrm>
            <a:off x="3009900" y="3198814"/>
            <a:ext cx="2946400" cy="646331"/>
          </a:xfrm>
          <a:prstGeom prst="rect">
            <a:avLst/>
          </a:prstGeom>
          <a:noFill/>
          <a:ln w="9525">
            <a:noFill/>
            <a:miter lim="800000"/>
            <a:headEnd/>
            <a:tailEnd/>
          </a:ln>
        </p:spPr>
        <p:txBody>
          <a:bodyPr>
            <a:spAutoFit/>
          </a:bodyPr>
          <a:lstStyle/>
          <a:p>
            <a:pPr algn="ctr"/>
            <a:r>
              <a:rPr lang="en-US"/>
              <a:t>Tingkat Sensitivitas (</a:t>
            </a:r>
            <a:r>
              <a:rPr lang="en-US" i="1"/>
              <a:t>level of Sensitivity)</a:t>
            </a:r>
          </a:p>
        </p:txBody>
      </p:sp>
      <p:sp>
        <p:nvSpPr>
          <p:cNvPr id="12294" name="TextBox 5"/>
          <p:cNvSpPr txBox="1">
            <a:spLocks noChangeArrowheads="1"/>
          </p:cNvSpPr>
          <p:nvPr/>
        </p:nvSpPr>
        <p:spPr bwMode="auto">
          <a:xfrm>
            <a:off x="5954184" y="3198814"/>
            <a:ext cx="3149600" cy="646331"/>
          </a:xfrm>
          <a:prstGeom prst="rect">
            <a:avLst/>
          </a:prstGeom>
          <a:noFill/>
          <a:ln w="9525">
            <a:noFill/>
            <a:miter lim="800000"/>
            <a:headEnd/>
            <a:tailEnd/>
          </a:ln>
        </p:spPr>
        <p:txBody>
          <a:bodyPr>
            <a:spAutoFit/>
          </a:bodyPr>
          <a:lstStyle/>
          <a:p>
            <a:pPr algn="ctr"/>
            <a:r>
              <a:rPr lang="en-US" dirty="0" err="1"/>
              <a:t>Kemampuan</a:t>
            </a:r>
            <a:r>
              <a:rPr lang="en-US" dirty="0"/>
              <a:t> </a:t>
            </a:r>
            <a:r>
              <a:rPr lang="en-US" dirty="0" err="1" smtClean="0"/>
              <a:t>Adaptif</a:t>
            </a:r>
            <a:r>
              <a:rPr lang="en-US" dirty="0" smtClean="0"/>
              <a:t> </a:t>
            </a:r>
            <a:r>
              <a:rPr lang="en-US" dirty="0"/>
              <a:t>(Adaptive Capacity)</a:t>
            </a:r>
            <a:endParaRPr lang="en-US" i="1" dirty="0"/>
          </a:p>
        </p:txBody>
      </p:sp>
      <p:sp>
        <p:nvSpPr>
          <p:cNvPr id="12295" name="TextBox 6"/>
          <p:cNvSpPr txBox="1">
            <a:spLocks noChangeArrowheads="1"/>
          </p:cNvSpPr>
          <p:nvPr/>
        </p:nvSpPr>
        <p:spPr bwMode="auto">
          <a:xfrm>
            <a:off x="1365909" y="5699107"/>
            <a:ext cx="6197600" cy="646112"/>
          </a:xfrm>
          <a:prstGeom prst="rect">
            <a:avLst/>
          </a:prstGeom>
          <a:noFill/>
          <a:ln w="9525">
            <a:noFill/>
            <a:miter lim="800000"/>
            <a:headEnd/>
            <a:tailEnd/>
          </a:ln>
        </p:spPr>
        <p:txBody>
          <a:bodyPr>
            <a:spAutoFit/>
          </a:bodyPr>
          <a:lstStyle/>
          <a:p>
            <a:pPr algn="ctr"/>
            <a:r>
              <a:rPr lang="en-US" i="1" dirty="0" err="1"/>
              <a:t>Besar</a:t>
            </a:r>
            <a:r>
              <a:rPr lang="en-US" i="1" dirty="0"/>
              <a:t> </a:t>
            </a:r>
            <a:r>
              <a:rPr lang="en-US" i="1" dirty="0" err="1"/>
              <a:t>dampak</a:t>
            </a:r>
            <a:r>
              <a:rPr lang="en-US" i="1" dirty="0"/>
              <a:t> yang </a:t>
            </a:r>
            <a:r>
              <a:rPr lang="en-US" i="1" dirty="0" err="1"/>
              <a:t>ditimbukan</a:t>
            </a:r>
            <a:r>
              <a:rPr lang="en-US" i="1" dirty="0"/>
              <a:t> </a:t>
            </a:r>
            <a:r>
              <a:rPr lang="en-US" i="1" dirty="0" err="1"/>
              <a:t>akibat</a:t>
            </a:r>
            <a:r>
              <a:rPr lang="en-US" i="1" dirty="0"/>
              <a:t> </a:t>
            </a:r>
            <a:r>
              <a:rPr lang="en-US" i="1" dirty="0" err="1"/>
              <a:t>keragaman</a:t>
            </a:r>
            <a:r>
              <a:rPr lang="en-US" i="1" dirty="0"/>
              <a:t> </a:t>
            </a:r>
            <a:r>
              <a:rPr lang="en-US" i="1" dirty="0" err="1"/>
              <a:t>dan</a:t>
            </a:r>
            <a:r>
              <a:rPr lang="en-US" i="1" dirty="0"/>
              <a:t> </a:t>
            </a:r>
            <a:r>
              <a:rPr lang="en-US" i="1" dirty="0" err="1"/>
              <a:t>perubahan</a:t>
            </a:r>
            <a:r>
              <a:rPr lang="en-US" i="1" dirty="0"/>
              <a:t> </a:t>
            </a:r>
            <a:r>
              <a:rPr lang="en-US" i="1" dirty="0" err="1"/>
              <a:t>iklim</a:t>
            </a:r>
            <a:endParaRPr lang="en-US" i="1" dirty="0"/>
          </a:p>
        </p:txBody>
      </p:sp>
      <p:sp>
        <p:nvSpPr>
          <p:cNvPr id="12296" name="TextBox 7"/>
          <p:cNvSpPr txBox="1">
            <a:spLocks noChangeArrowheads="1"/>
          </p:cNvSpPr>
          <p:nvPr/>
        </p:nvSpPr>
        <p:spPr bwMode="auto">
          <a:xfrm>
            <a:off x="9144000" y="2663825"/>
            <a:ext cx="2540000" cy="1477328"/>
          </a:xfrm>
          <a:prstGeom prst="rect">
            <a:avLst/>
          </a:prstGeom>
          <a:noFill/>
          <a:ln w="9525">
            <a:noFill/>
            <a:miter lim="800000"/>
            <a:headEnd/>
            <a:tailEnd/>
          </a:ln>
        </p:spPr>
        <p:txBody>
          <a:bodyPr>
            <a:spAutoFit/>
          </a:bodyPr>
          <a:lstStyle/>
          <a:p>
            <a:pPr algn="ctr"/>
            <a:r>
              <a:rPr lang="en-US"/>
              <a:t>Pelaksanaan upaya adaptasi (kelembagaan, kebijakan, strategi, program dan aksi adaptasi</a:t>
            </a:r>
            <a:endParaRPr lang="en-US" i="1"/>
          </a:p>
        </p:txBody>
      </p:sp>
      <p:cxnSp>
        <p:nvCxnSpPr>
          <p:cNvPr id="12297" name="Shape 9"/>
          <p:cNvCxnSpPr>
            <a:cxnSpLocks noChangeShapeType="1"/>
            <a:stCxn id="12296" idx="2"/>
            <a:endCxn id="12305" idx="3"/>
          </p:cNvCxnSpPr>
          <p:nvPr/>
        </p:nvCxnSpPr>
        <p:spPr bwMode="auto">
          <a:xfrm rot="5400000">
            <a:off x="8163100" y="2723021"/>
            <a:ext cx="832768" cy="3669033"/>
          </a:xfrm>
          <a:prstGeom prst="bentConnector2">
            <a:avLst/>
          </a:prstGeom>
          <a:noFill/>
          <a:ln w="19050" algn="ctr">
            <a:solidFill>
              <a:schemeClr val="tx1"/>
            </a:solidFill>
            <a:round/>
            <a:headEnd type="stealth" w="med" len="med"/>
            <a:tailEnd type="stealth" w="med" len="med"/>
          </a:ln>
        </p:spPr>
      </p:cxnSp>
      <p:cxnSp>
        <p:nvCxnSpPr>
          <p:cNvPr id="12298" name="Straight Arrow Connector 11"/>
          <p:cNvCxnSpPr>
            <a:cxnSpLocks noChangeShapeType="1"/>
          </p:cNvCxnSpPr>
          <p:nvPr/>
        </p:nvCxnSpPr>
        <p:spPr bwMode="auto">
          <a:xfrm rot="5400000">
            <a:off x="1130565" y="2741349"/>
            <a:ext cx="992187" cy="2116"/>
          </a:xfrm>
          <a:prstGeom prst="straightConnector1">
            <a:avLst/>
          </a:prstGeom>
          <a:noFill/>
          <a:ln w="9525" algn="ctr">
            <a:solidFill>
              <a:schemeClr val="tx1"/>
            </a:solidFill>
            <a:round/>
            <a:headEnd/>
            <a:tailEnd type="stealth" w="med" len="med"/>
          </a:ln>
        </p:spPr>
      </p:cxnSp>
      <p:cxnSp>
        <p:nvCxnSpPr>
          <p:cNvPr id="12299" name="Shape 13"/>
          <p:cNvCxnSpPr>
            <a:cxnSpLocks noChangeShapeType="1"/>
            <a:stCxn id="12292" idx="2"/>
            <a:endCxn id="12305" idx="0"/>
          </p:cNvCxnSpPr>
          <p:nvPr/>
        </p:nvCxnSpPr>
        <p:spPr bwMode="auto">
          <a:xfrm rot="16200000" flipH="1">
            <a:off x="2715439" y="2895534"/>
            <a:ext cx="765240" cy="2743833"/>
          </a:xfrm>
          <a:prstGeom prst="bentConnector3">
            <a:avLst>
              <a:gd name="adj1" fmla="val 50000"/>
            </a:avLst>
          </a:prstGeom>
          <a:noFill/>
          <a:ln w="19050" algn="ctr">
            <a:solidFill>
              <a:schemeClr val="tx1"/>
            </a:solidFill>
            <a:round/>
            <a:headEnd/>
            <a:tailEnd type="stealth" w="med" len="med"/>
          </a:ln>
        </p:spPr>
      </p:cxnSp>
      <p:cxnSp>
        <p:nvCxnSpPr>
          <p:cNvPr id="12300" name="Straight Arrow Connector 15"/>
          <p:cNvCxnSpPr>
            <a:cxnSpLocks noChangeShapeType="1"/>
            <a:stCxn id="12293" idx="2"/>
            <a:endCxn id="12305" idx="0"/>
          </p:cNvCxnSpPr>
          <p:nvPr/>
        </p:nvCxnSpPr>
        <p:spPr bwMode="auto">
          <a:xfrm flipH="1">
            <a:off x="4469976" y="3845145"/>
            <a:ext cx="13124" cy="804926"/>
          </a:xfrm>
          <a:prstGeom prst="straightConnector1">
            <a:avLst/>
          </a:prstGeom>
          <a:noFill/>
          <a:ln w="9525" algn="ctr">
            <a:solidFill>
              <a:schemeClr val="tx1"/>
            </a:solidFill>
            <a:round/>
            <a:headEnd/>
            <a:tailEnd type="stealth" w="med" len="med"/>
          </a:ln>
        </p:spPr>
      </p:cxnSp>
      <p:cxnSp>
        <p:nvCxnSpPr>
          <p:cNvPr id="12301" name="Straight Arrow Connector 16"/>
          <p:cNvCxnSpPr>
            <a:cxnSpLocks noChangeShapeType="1"/>
            <a:stCxn id="12294" idx="2"/>
            <a:endCxn id="12305" idx="0"/>
          </p:cNvCxnSpPr>
          <p:nvPr/>
        </p:nvCxnSpPr>
        <p:spPr bwMode="auto">
          <a:xfrm rot="5400000">
            <a:off x="5597017" y="2718104"/>
            <a:ext cx="804926" cy="3059008"/>
          </a:xfrm>
          <a:prstGeom prst="bentConnector3">
            <a:avLst>
              <a:gd name="adj1" fmla="val 52132"/>
            </a:avLst>
          </a:prstGeom>
          <a:noFill/>
          <a:ln w="9525" algn="ctr">
            <a:solidFill>
              <a:schemeClr val="tx1"/>
            </a:solidFill>
            <a:round/>
            <a:headEnd/>
            <a:tailEnd type="stealth" w="med" len="med"/>
          </a:ln>
        </p:spPr>
      </p:cxnSp>
      <p:cxnSp>
        <p:nvCxnSpPr>
          <p:cNvPr id="12303" name="Elbow Connector 20"/>
          <p:cNvCxnSpPr>
            <a:cxnSpLocks noChangeShapeType="1"/>
            <a:stCxn id="12294" idx="0"/>
            <a:endCxn id="12293" idx="0"/>
          </p:cNvCxnSpPr>
          <p:nvPr/>
        </p:nvCxnSpPr>
        <p:spPr bwMode="auto">
          <a:xfrm rot="16200000" flipV="1">
            <a:off x="6006042" y="1675872"/>
            <a:ext cx="12700" cy="3045884"/>
          </a:xfrm>
          <a:prstGeom prst="bentConnector3">
            <a:avLst>
              <a:gd name="adj1" fmla="val 1800000"/>
            </a:avLst>
          </a:prstGeom>
          <a:noFill/>
          <a:ln w="9525" algn="ctr">
            <a:solidFill>
              <a:schemeClr val="tx1"/>
            </a:solidFill>
            <a:prstDash val="dash"/>
            <a:round/>
            <a:headEnd type="stealth"/>
            <a:tailEnd type="stealth" w="med" len="med"/>
          </a:ln>
        </p:spPr>
      </p:cxnSp>
      <p:sp>
        <p:nvSpPr>
          <p:cNvPr id="12305" name="TextBox 30"/>
          <p:cNvSpPr txBox="1">
            <a:spLocks noChangeArrowheads="1"/>
          </p:cNvSpPr>
          <p:nvPr/>
        </p:nvSpPr>
        <p:spPr bwMode="auto">
          <a:xfrm>
            <a:off x="2194984" y="4650071"/>
            <a:ext cx="4549983" cy="647700"/>
          </a:xfrm>
          <a:prstGeom prst="rect">
            <a:avLst/>
          </a:prstGeom>
          <a:noFill/>
          <a:ln w="9525">
            <a:noFill/>
            <a:miter lim="800000"/>
            <a:headEnd/>
            <a:tailEnd/>
          </a:ln>
        </p:spPr>
        <p:txBody>
          <a:bodyPr wrap="square">
            <a:spAutoFit/>
          </a:bodyPr>
          <a:lstStyle/>
          <a:p>
            <a:pPr algn="ctr"/>
            <a:r>
              <a:rPr lang="en-US" i="1" dirty="0" err="1"/>
              <a:t>Menentukan</a:t>
            </a:r>
            <a:r>
              <a:rPr lang="en-US" i="1" dirty="0"/>
              <a:t> </a:t>
            </a:r>
            <a:r>
              <a:rPr lang="en-US" i="1" dirty="0" err="1"/>
              <a:t>besarnya</a:t>
            </a:r>
            <a:r>
              <a:rPr lang="en-US" i="1" dirty="0"/>
              <a:t> </a:t>
            </a:r>
            <a:r>
              <a:rPr lang="en-US" i="1" dirty="0" err="1"/>
              <a:t>tingkat</a:t>
            </a:r>
            <a:r>
              <a:rPr lang="en-US" i="1" dirty="0"/>
              <a:t> </a:t>
            </a:r>
            <a:r>
              <a:rPr lang="en-US" i="1" dirty="0" err="1"/>
              <a:t>kerentanan</a:t>
            </a:r>
            <a:r>
              <a:rPr lang="en-US" i="1" dirty="0"/>
              <a:t> </a:t>
            </a:r>
            <a:r>
              <a:rPr lang="en-US" i="1" dirty="0" err="1"/>
              <a:t>atau</a:t>
            </a:r>
            <a:r>
              <a:rPr lang="en-US" i="1" dirty="0"/>
              <a:t> </a:t>
            </a:r>
            <a:r>
              <a:rPr lang="en-US" i="1" dirty="0" err="1"/>
              <a:t>selang</a:t>
            </a:r>
            <a:r>
              <a:rPr lang="en-US" i="1" dirty="0"/>
              <a:t> </a:t>
            </a:r>
            <a:r>
              <a:rPr lang="en-US" i="1" dirty="0" err="1"/>
              <a:t>toleransi</a:t>
            </a:r>
            <a:endParaRPr lang="en-US" i="1" dirty="0"/>
          </a:p>
        </p:txBody>
      </p:sp>
      <p:cxnSp>
        <p:nvCxnSpPr>
          <p:cNvPr id="12306" name="Straight Arrow Connector 34"/>
          <p:cNvCxnSpPr>
            <a:cxnSpLocks noChangeShapeType="1"/>
            <a:stCxn id="12305" idx="2"/>
            <a:endCxn id="12295" idx="0"/>
          </p:cNvCxnSpPr>
          <p:nvPr/>
        </p:nvCxnSpPr>
        <p:spPr bwMode="auto">
          <a:xfrm flipH="1">
            <a:off x="4464709" y="5297771"/>
            <a:ext cx="5267" cy="401336"/>
          </a:xfrm>
          <a:prstGeom prst="straightConnector1">
            <a:avLst/>
          </a:prstGeom>
          <a:noFill/>
          <a:ln w="9525" algn="ctr">
            <a:solidFill>
              <a:schemeClr val="tx1"/>
            </a:solidFill>
            <a:round/>
            <a:headEnd/>
            <a:tailEnd type="stealth" w="med" len="med"/>
          </a:ln>
        </p:spPr>
      </p:cxnSp>
      <p:cxnSp>
        <p:nvCxnSpPr>
          <p:cNvPr id="12307" name="Elbow Connector 19"/>
          <p:cNvCxnSpPr>
            <a:cxnSpLocks noChangeShapeType="1"/>
            <a:stCxn id="12295" idx="3"/>
            <a:endCxn id="12296" idx="3"/>
          </p:cNvCxnSpPr>
          <p:nvPr/>
        </p:nvCxnSpPr>
        <p:spPr bwMode="auto">
          <a:xfrm flipV="1">
            <a:off x="7563509" y="3402489"/>
            <a:ext cx="4120491" cy="2619674"/>
          </a:xfrm>
          <a:prstGeom prst="bentConnector3">
            <a:avLst>
              <a:gd name="adj1" fmla="val 105548"/>
            </a:avLst>
          </a:prstGeom>
          <a:noFill/>
          <a:ln w="9525" algn="ctr">
            <a:solidFill>
              <a:schemeClr val="tx1"/>
            </a:solidFill>
            <a:prstDash val="dash"/>
            <a:round/>
            <a:headEnd/>
            <a:tailEnd type="arrow" w="med" len="med"/>
          </a:ln>
        </p:spPr>
      </p:cxnSp>
      <p:sp>
        <p:nvSpPr>
          <p:cNvPr id="12308" name="Slide Number Placeholder 1"/>
          <p:cNvSpPr>
            <a:spLocks noGrp="1"/>
          </p:cNvSpPr>
          <p:nvPr>
            <p:ph type="sldNum" sz="quarter" idx="12"/>
          </p:nvPr>
        </p:nvSpPr>
        <p:spPr>
          <a:noFill/>
        </p:spPr>
        <p:txBody>
          <a:bodyPr/>
          <a:lstStyle/>
          <a:p>
            <a:fld id="{D2EEA5A2-FA35-4DB2-BED3-68783DF5D3E3}" type="slidenum">
              <a:rPr lang="en-US" smtClean="0"/>
              <a:pPr/>
              <a:t>3</a:t>
            </a:fld>
            <a:endParaRPr lang="en-US" smtClean="0"/>
          </a:p>
        </p:txBody>
      </p:sp>
      <p:cxnSp>
        <p:nvCxnSpPr>
          <p:cNvPr id="7" name="Straight Arrow Connector 6"/>
          <p:cNvCxnSpPr/>
          <p:nvPr/>
        </p:nvCxnSpPr>
        <p:spPr>
          <a:xfrm rot="10800000" flipV="1">
            <a:off x="1727201" y="2971802"/>
            <a:ext cx="2764365" cy="266697"/>
          </a:xfrm>
          <a:prstGeom prst="bentConnector3">
            <a:avLst>
              <a:gd name="adj1" fmla="val 99941"/>
            </a:avLst>
          </a:prstGeom>
          <a:ln>
            <a:solidFill>
              <a:schemeClr val="tx1"/>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296" idx="0"/>
          </p:cNvCxnSpPr>
          <p:nvPr/>
        </p:nvCxnSpPr>
        <p:spPr>
          <a:xfrm rot="16200000" flipH="1" flipV="1">
            <a:off x="7298796" y="-143403"/>
            <a:ext cx="307976" cy="5922432"/>
          </a:xfrm>
          <a:prstGeom prst="bentConnector4">
            <a:avLst>
              <a:gd name="adj1" fmla="val -74227"/>
              <a:gd name="adj2" fmla="val 99844"/>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544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304800"/>
            <a:ext cx="10972800" cy="1143000"/>
          </a:xfrm>
        </p:spPr>
        <p:txBody>
          <a:bodyPr>
            <a:normAutofit fontScale="90000"/>
          </a:bodyPr>
          <a:lstStyle/>
          <a:p>
            <a:r>
              <a:rPr lang="en-US" dirty="0" err="1" smtClean="0"/>
              <a:t>Pemilihan</a:t>
            </a:r>
            <a:r>
              <a:rPr lang="en-US" dirty="0" smtClean="0"/>
              <a:t> </a:t>
            </a:r>
            <a:r>
              <a:rPr lang="en-US" dirty="0" err="1" smtClean="0"/>
              <a:t>Indikator</a:t>
            </a:r>
            <a:r>
              <a:rPr lang="en-US" dirty="0" smtClean="0"/>
              <a:t> </a:t>
            </a:r>
            <a:r>
              <a:rPr lang="en-US" dirty="0" err="1" smtClean="0"/>
              <a:t>Analisis</a:t>
            </a:r>
            <a:r>
              <a:rPr lang="en-US" dirty="0" smtClean="0"/>
              <a:t> </a:t>
            </a:r>
            <a:r>
              <a:rPr lang="en-US" dirty="0" err="1" smtClean="0"/>
              <a:t>Keretanan</a:t>
            </a:r>
            <a:r>
              <a:rPr lang="en-US" dirty="0" smtClean="0"/>
              <a:t> Tingkat </a:t>
            </a:r>
            <a:r>
              <a:rPr lang="en-US" dirty="0" err="1" smtClean="0"/>
              <a:t>Kelurahan</a:t>
            </a:r>
            <a:endParaRPr lang="en-US" dirty="0" smtClean="0"/>
          </a:p>
        </p:txBody>
      </p:sp>
      <p:sp>
        <p:nvSpPr>
          <p:cNvPr id="15363" name="Content Placeholder 2"/>
          <p:cNvSpPr>
            <a:spLocks noGrp="1"/>
          </p:cNvSpPr>
          <p:nvPr>
            <p:ph idx="1"/>
          </p:nvPr>
        </p:nvSpPr>
        <p:spPr/>
        <p:txBody>
          <a:bodyPr>
            <a:normAutofit/>
          </a:bodyPr>
          <a:lstStyle/>
          <a:p>
            <a:r>
              <a:rPr lang="en-US" sz="2800" dirty="0" smtClean="0"/>
              <a:t>Data </a:t>
            </a:r>
            <a:r>
              <a:rPr lang="en-US" sz="2800" dirty="0" err="1" smtClean="0"/>
              <a:t>kondisi</a:t>
            </a:r>
            <a:r>
              <a:rPr lang="en-US" sz="2800" dirty="0" smtClean="0"/>
              <a:t> </a:t>
            </a:r>
            <a:r>
              <a:rPr lang="en-US" sz="2800" dirty="0" err="1" smtClean="0"/>
              <a:t>biofisik</a:t>
            </a:r>
            <a:r>
              <a:rPr lang="en-US" sz="2800" dirty="0" smtClean="0"/>
              <a:t>, </a:t>
            </a:r>
            <a:r>
              <a:rPr lang="en-US" sz="2800" dirty="0" err="1" smtClean="0"/>
              <a:t>lingkungan</a:t>
            </a:r>
            <a:r>
              <a:rPr lang="en-US" sz="2800" dirty="0" smtClean="0"/>
              <a:t> </a:t>
            </a:r>
            <a:r>
              <a:rPr lang="en-US" sz="2800" dirty="0" err="1" smtClean="0"/>
              <a:t>dan</a:t>
            </a:r>
            <a:r>
              <a:rPr lang="en-US" sz="2800" dirty="0" smtClean="0"/>
              <a:t> </a:t>
            </a:r>
            <a:r>
              <a:rPr lang="en-US" sz="2800" dirty="0" err="1" smtClean="0"/>
              <a:t>sosial-ekonomi</a:t>
            </a:r>
            <a:r>
              <a:rPr lang="en-US" sz="2800" dirty="0" smtClean="0"/>
              <a:t> </a:t>
            </a:r>
            <a:r>
              <a:rPr lang="en-US" sz="2800" dirty="0" err="1" smtClean="0"/>
              <a:t>desa</a:t>
            </a:r>
            <a:r>
              <a:rPr lang="en-US" sz="2800" dirty="0" smtClean="0"/>
              <a:t> </a:t>
            </a:r>
            <a:r>
              <a:rPr lang="en-US" sz="2800" dirty="0" err="1" smtClean="0"/>
              <a:t>dapat</a:t>
            </a:r>
            <a:r>
              <a:rPr lang="en-US" sz="2800" dirty="0" smtClean="0"/>
              <a:t> </a:t>
            </a:r>
            <a:r>
              <a:rPr lang="en-US" sz="2800" dirty="0" err="1" smtClean="0"/>
              <a:t>diperoleh</a:t>
            </a:r>
            <a:r>
              <a:rPr lang="en-US" sz="2800" dirty="0" smtClean="0"/>
              <a:t> </a:t>
            </a:r>
            <a:r>
              <a:rPr lang="en-US" sz="2800" dirty="0" err="1" smtClean="0"/>
              <a:t>dari</a:t>
            </a:r>
            <a:r>
              <a:rPr lang="en-US" sz="2800" dirty="0" smtClean="0"/>
              <a:t> data </a:t>
            </a:r>
            <a:r>
              <a:rPr lang="en-US" sz="2800" dirty="0" err="1" smtClean="0"/>
              <a:t>potensi</a:t>
            </a:r>
            <a:r>
              <a:rPr lang="en-US" sz="2800" dirty="0" smtClean="0"/>
              <a:t> </a:t>
            </a:r>
            <a:r>
              <a:rPr lang="en-US" sz="2800" dirty="0" err="1" smtClean="0"/>
              <a:t>desa</a:t>
            </a:r>
            <a:r>
              <a:rPr lang="en-US" sz="2800" dirty="0" smtClean="0"/>
              <a:t> </a:t>
            </a:r>
            <a:r>
              <a:rPr lang="en-US" sz="2800" dirty="0" err="1" smtClean="0"/>
              <a:t>dan</a:t>
            </a:r>
            <a:r>
              <a:rPr lang="en-US" sz="2800" dirty="0" smtClean="0"/>
              <a:t>/</a:t>
            </a:r>
            <a:r>
              <a:rPr lang="en-US" sz="2800" dirty="0" err="1" smtClean="0"/>
              <a:t>atau</a:t>
            </a:r>
            <a:r>
              <a:rPr lang="en-US" sz="2800" dirty="0" smtClean="0"/>
              <a:t> </a:t>
            </a:r>
            <a:r>
              <a:rPr lang="en-US" sz="2800" dirty="0" err="1" smtClean="0"/>
              <a:t>survei</a:t>
            </a:r>
            <a:r>
              <a:rPr lang="en-US" sz="2800" dirty="0" smtClean="0"/>
              <a:t> </a:t>
            </a:r>
            <a:r>
              <a:rPr lang="en-US" sz="2800" dirty="0" err="1" smtClean="0"/>
              <a:t>sosial-ekonomi</a:t>
            </a:r>
            <a:r>
              <a:rPr lang="en-US" sz="2800" dirty="0" smtClean="0"/>
              <a:t> (</a:t>
            </a:r>
            <a:r>
              <a:rPr lang="en-US" sz="2800" dirty="0" err="1" smtClean="0"/>
              <a:t>susenas</a:t>
            </a:r>
            <a:r>
              <a:rPr lang="en-US" sz="2800" dirty="0" smtClean="0"/>
              <a:t>) </a:t>
            </a:r>
            <a:r>
              <a:rPr lang="en-US" sz="2800" dirty="0" err="1" smtClean="0"/>
              <a:t>atau</a:t>
            </a:r>
            <a:r>
              <a:rPr lang="en-US" sz="2800" dirty="0" smtClean="0"/>
              <a:t> data </a:t>
            </a:r>
            <a:r>
              <a:rPr lang="en-US" sz="2800" dirty="0" err="1" smtClean="0"/>
              <a:t>potensi</a:t>
            </a:r>
            <a:r>
              <a:rPr lang="en-US" sz="2800" dirty="0" smtClean="0"/>
              <a:t> </a:t>
            </a:r>
            <a:r>
              <a:rPr lang="en-US" sz="2800" dirty="0" err="1" smtClean="0"/>
              <a:t>desa</a:t>
            </a:r>
            <a:endParaRPr lang="en-US" sz="2800" dirty="0" smtClean="0"/>
          </a:p>
          <a:p>
            <a:r>
              <a:rPr lang="en-US" sz="2800" dirty="0" err="1" smtClean="0"/>
              <a:t>Indikator</a:t>
            </a:r>
            <a:r>
              <a:rPr lang="en-US" sz="2800" dirty="0" smtClean="0"/>
              <a:t> yang </a:t>
            </a:r>
            <a:r>
              <a:rPr lang="en-US" sz="2800" dirty="0" err="1" smtClean="0"/>
              <a:t>dipilih</a:t>
            </a:r>
            <a:r>
              <a:rPr lang="en-US" sz="2800" dirty="0" smtClean="0"/>
              <a:t> </a:t>
            </a:r>
            <a:r>
              <a:rPr lang="en-US" sz="2800" dirty="0" err="1" smtClean="0"/>
              <a:t>sesuai</a:t>
            </a:r>
            <a:r>
              <a:rPr lang="en-US" sz="2800" dirty="0" smtClean="0"/>
              <a:t> </a:t>
            </a:r>
            <a:r>
              <a:rPr lang="en-US" sz="2800" dirty="0" err="1" smtClean="0"/>
              <a:t>dengan</a:t>
            </a:r>
            <a:r>
              <a:rPr lang="en-US" sz="2800" dirty="0" smtClean="0"/>
              <a:t> </a:t>
            </a:r>
            <a:r>
              <a:rPr lang="en-US" sz="2800" dirty="0" err="1" smtClean="0"/>
              <a:t>ketersediaan</a:t>
            </a:r>
            <a:r>
              <a:rPr lang="en-US" sz="2800" dirty="0" smtClean="0"/>
              <a:t> data </a:t>
            </a:r>
            <a:r>
              <a:rPr lang="en-US" sz="2800" dirty="0" err="1" smtClean="0"/>
              <a:t>dan</a:t>
            </a:r>
            <a:r>
              <a:rPr lang="en-US" sz="2800" dirty="0" smtClean="0"/>
              <a:t> </a:t>
            </a:r>
            <a:r>
              <a:rPr lang="en-US" sz="2800" dirty="0" err="1" smtClean="0"/>
              <a:t>kesesuaiannya</a:t>
            </a:r>
            <a:r>
              <a:rPr lang="en-US" sz="2800" dirty="0" smtClean="0"/>
              <a:t> </a:t>
            </a:r>
            <a:r>
              <a:rPr lang="en-US" sz="2800" dirty="0" err="1" smtClean="0"/>
              <a:t>dalam</a:t>
            </a:r>
            <a:r>
              <a:rPr lang="en-US" sz="2800" dirty="0" smtClean="0"/>
              <a:t> </a:t>
            </a:r>
            <a:r>
              <a:rPr lang="en-US" sz="2800" dirty="0" err="1" smtClean="0"/>
              <a:t>menggambarkan</a:t>
            </a:r>
            <a:r>
              <a:rPr lang="en-US" sz="2800" dirty="0" smtClean="0"/>
              <a:t> </a:t>
            </a:r>
            <a:r>
              <a:rPr lang="en-US" sz="2800" dirty="0" err="1" smtClean="0"/>
              <a:t>tingkat</a:t>
            </a:r>
            <a:r>
              <a:rPr lang="en-US" sz="2800" dirty="0" smtClean="0"/>
              <a:t> </a:t>
            </a:r>
            <a:r>
              <a:rPr lang="en-US" sz="2800" dirty="0" err="1" smtClean="0"/>
              <a:t>keterpaparan</a:t>
            </a:r>
            <a:r>
              <a:rPr lang="en-US" sz="2800" dirty="0" smtClean="0"/>
              <a:t>, </a:t>
            </a:r>
            <a:r>
              <a:rPr lang="en-US" sz="2800" dirty="0" err="1" smtClean="0"/>
              <a:t>sentsitivitas</a:t>
            </a:r>
            <a:r>
              <a:rPr lang="en-US" sz="2800" dirty="0" smtClean="0"/>
              <a:t> </a:t>
            </a:r>
            <a:r>
              <a:rPr lang="en-US" sz="2800" dirty="0" err="1" smtClean="0"/>
              <a:t>dan</a:t>
            </a:r>
            <a:r>
              <a:rPr lang="en-US" sz="2800" dirty="0" smtClean="0"/>
              <a:t> </a:t>
            </a:r>
            <a:r>
              <a:rPr lang="en-US" sz="2800" dirty="0" err="1" smtClean="0"/>
              <a:t>kapasitas</a:t>
            </a:r>
            <a:r>
              <a:rPr lang="en-US" sz="2800" dirty="0" smtClean="0"/>
              <a:t> </a:t>
            </a:r>
            <a:r>
              <a:rPr lang="en-US" sz="2800" dirty="0" err="1" smtClean="0"/>
              <a:t>adaptasi</a:t>
            </a:r>
            <a:r>
              <a:rPr lang="en-US" sz="2800" dirty="0" smtClean="0"/>
              <a:t> </a:t>
            </a:r>
            <a:r>
              <a:rPr lang="en-US" sz="2800" dirty="0" err="1" smtClean="0"/>
              <a:t>Kelurahan</a:t>
            </a:r>
            <a:endParaRPr lang="en-US" sz="2800" dirty="0" smtClean="0"/>
          </a:p>
          <a:p>
            <a:r>
              <a:rPr lang="en-US" sz="2800" dirty="0" err="1" smtClean="0"/>
              <a:t>Indikator</a:t>
            </a:r>
            <a:r>
              <a:rPr lang="en-US" sz="2800" dirty="0" smtClean="0"/>
              <a:t> yang </a:t>
            </a:r>
            <a:r>
              <a:rPr lang="en-US" sz="2800" dirty="0" err="1" smtClean="0"/>
              <a:t>digunakan</a:t>
            </a:r>
            <a:r>
              <a:rPr lang="en-US" sz="2800" dirty="0" smtClean="0"/>
              <a:t> </a:t>
            </a:r>
            <a:r>
              <a:rPr lang="en-US" sz="2800" dirty="0" err="1" smtClean="0"/>
              <a:t>berubah</a:t>
            </a:r>
            <a:r>
              <a:rPr lang="en-US" sz="2800" dirty="0" smtClean="0"/>
              <a:t> </a:t>
            </a:r>
            <a:r>
              <a:rPr lang="en-US" sz="2800" dirty="0" err="1" smtClean="0"/>
              <a:t>dengan</a:t>
            </a:r>
            <a:r>
              <a:rPr lang="en-US" sz="2800" dirty="0" smtClean="0"/>
              <a:t> </a:t>
            </a:r>
            <a:r>
              <a:rPr lang="en-US" sz="2800" dirty="0" err="1" smtClean="0"/>
              <a:t>waktu</a:t>
            </a:r>
            <a:r>
              <a:rPr lang="en-US" sz="2800" dirty="0" smtClean="0"/>
              <a:t> </a:t>
            </a:r>
            <a:r>
              <a:rPr lang="en-US" sz="2800" dirty="0" err="1" smtClean="0"/>
              <a:t>dan</a:t>
            </a:r>
            <a:r>
              <a:rPr lang="en-US" sz="2800" dirty="0" smtClean="0"/>
              <a:t> </a:t>
            </a:r>
            <a:r>
              <a:rPr lang="en-US" sz="2800" dirty="0" err="1" smtClean="0"/>
              <a:t>kegiatan</a:t>
            </a:r>
            <a:r>
              <a:rPr lang="en-US" sz="2800" dirty="0" smtClean="0"/>
              <a:t> </a:t>
            </a:r>
            <a:r>
              <a:rPr lang="en-US" sz="2800" dirty="0" err="1" smtClean="0"/>
              <a:t>intervensi</a:t>
            </a:r>
            <a:r>
              <a:rPr lang="en-US" sz="2800" dirty="0" smtClean="0"/>
              <a:t> yang </a:t>
            </a:r>
            <a:r>
              <a:rPr lang="en-US" sz="2800" dirty="0" err="1" smtClean="0"/>
              <a:t>dilakukan</a:t>
            </a:r>
            <a:endParaRPr lang="en-US" sz="2800" dirty="0" smtClean="0"/>
          </a:p>
          <a:p>
            <a:endParaRPr lang="en-US" sz="2800" dirty="0" smtClean="0"/>
          </a:p>
        </p:txBody>
      </p:sp>
      <p:sp>
        <p:nvSpPr>
          <p:cNvPr id="15364" name="Slide Number Placeholder 1"/>
          <p:cNvSpPr>
            <a:spLocks noGrp="1"/>
          </p:cNvSpPr>
          <p:nvPr>
            <p:ph type="sldNum" sz="quarter" idx="12"/>
          </p:nvPr>
        </p:nvSpPr>
        <p:spPr>
          <a:noFill/>
        </p:spPr>
        <p:txBody>
          <a:bodyPr/>
          <a:lstStyle/>
          <a:p>
            <a:fld id="{4F53B61B-3878-49A3-95AA-7E41469B63EC}" type="slidenum">
              <a:rPr lang="en-US" smtClean="0"/>
              <a:pPr/>
              <a:t>4</a:t>
            </a:fld>
            <a:endParaRPr lang="en-US" smtClean="0"/>
          </a:p>
        </p:txBody>
      </p:sp>
    </p:spTree>
    <p:extLst>
      <p:ext uri="{BB962C8B-B14F-4D97-AF65-F5344CB8AC3E}">
        <p14:creationId xmlns:p14="http://schemas.microsoft.com/office/powerpoint/2010/main" val="5365674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08000" y="76200"/>
            <a:ext cx="11480800" cy="1752600"/>
          </a:xfrm>
        </p:spPr>
        <p:txBody>
          <a:bodyPr/>
          <a:lstStyle/>
          <a:p>
            <a:pPr eaLnBrk="1" hangingPunct="1"/>
            <a:r>
              <a:rPr lang="en-US" sz="2500" i="1" smtClean="0"/>
              <a:t>Untuk mendapatkan peta indek risiko iklim maka harus dioverlay peta indeks kemampuan mangatasi (coping capacity index) dengan peluang terjadinya kejadian iklim yang tidak diinginkan (iklim esktrim )</a:t>
            </a:r>
            <a:endParaRPr lang="en-US" sz="2500" smtClean="0"/>
          </a:p>
        </p:txBody>
      </p:sp>
      <p:sp>
        <p:nvSpPr>
          <p:cNvPr id="6" name="Parallelogram 5"/>
          <p:cNvSpPr/>
          <p:nvPr/>
        </p:nvSpPr>
        <p:spPr>
          <a:xfrm>
            <a:off x="791633" y="3581400"/>
            <a:ext cx="5994400" cy="685800"/>
          </a:xfrm>
          <a:prstGeom prst="parallelogram">
            <a:avLst>
              <a:gd name="adj" fmla="val 213808"/>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600" b="0" dirty="0"/>
              <a:t>Tingkat </a:t>
            </a:r>
            <a:r>
              <a:rPr lang="en-US" sz="1600" b="0" dirty="0" err="1"/>
              <a:t>Keterpaparan</a:t>
            </a:r>
            <a:r>
              <a:rPr lang="en-US" sz="1600" b="0" dirty="0"/>
              <a:t> (LE) </a:t>
            </a:r>
            <a:r>
              <a:rPr lang="en-US" sz="1600" b="0" dirty="0" err="1"/>
              <a:t>dan</a:t>
            </a:r>
            <a:r>
              <a:rPr lang="en-US" sz="1600" b="0" dirty="0"/>
              <a:t> </a:t>
            </a:r>
            <a:r>
              <a:rPr lang="en-US" sz="1600" b="0" dirty="0" err="1"/>
              <a:t>Sensitivias</a:t>
            </a:r>
            <a:r>
              <a:rPr lang="en-US" sz="1600" b="0" dirty="0"/>
              <a:t> (LS)</a:t>
            </a:r>
          </a:p>
        </p:txBody>
      </p:sp>
      <p:sp>
        <p:nvSpPr>
          <p:cNvPr id="7" name="Parallelogram 6"/>
          <p:cNvSpPr/>
          <p:nvPr/>
        </p:nvSpPr>
        <p:spPr>
          <a:xfrm>
            <a:off x="5871633" y="3581400"/>
            <a:ext cx="5994400" cy="685800"/>
          </a:xfrm>
          <a:prstGeom prst="parallelogram">
            <a:avLst>
              <a:gd name="adj" fmla="val 213808"/>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600" b="0" dirty="0" err="1"/>
              <a:t>Kemampuan</a:t>
            </a:r>
            <a:r>
              <a:rPr lang="en-US" sz="1600" b="0" dirty="0"/>
              <a:t> </a:t>
            </a:r>
            <a:r>
              <a:rPr lang="en-US" sz="1600" b="0" dirty="0" err="1"/>
              <a:t>Adaptasi</a:t>
            </a:r>
            <a:r>
              <a:rPr lang="en-US" sz="1600" b="0" dirty="0"/>
              <a:t> (AC)</a:t>
            </a:r>
          </a:p>
        </p:txBody>
      </p:sp>
      <p:sp>
        <p:nvSpPr>
          <p:cNvPr id="8" name="Parallelogram 7"/>
          <p:cNvSpPr/>
          <p:nvPr/>
        </p:nvSpPr>
        <p:spPr>
          <a:xfrm>
            <a:off x="2417233" y="4724400"/>
            <a:ext cx="5994400" cy="685800"/>
          </a:xfrm>
          <a:prstGeom prst="parallelogram">
            <a:avLst>
              <a:gd name="adj" fmla="val 213808"/>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p:spPr>
        <p:style>
          <a:lnRef idx="1">
            <a:schemeClr val="accent6"/>
          </a:lnRef>
          <a:fillRef idx="2">
            <a:schemeClr val="accent6"/>
          </a:fillRef>
          <a:effectRef idx="1">
            <a:schemeClr val="accent6"/>
          </a:effectRef>
          <a:fontRef idx="minor">
            <a:schemeClr val="dk1"/>
          </a:fontRef>
        </p:style>
        <p:txBody>
          <a:bodyPr anchor="ctr"/>
          <a:lstStyle/>
          <a:p>
            <a:pPr algn="ctr" fontAlgn="auto">
              <a:lnSpc>
                <a:spcPts val="1600"/>
              </a:lnSpc>
              <a:spcBef>
                <a:spcPts val="0"/>
              </a:spcBef>
              <a:spcAft>
                <a:spcPts val="0"/>
              </a:spcAft>
              <a:defRPr/>
            </a:pPr>
            <a:r>
              <a:rPr lang="en-US" sz="1600" b="0" dirty="0" err="1"/>
              <a:t>Indek</a:t>
            </a:r>
            <a:r>
              <a:rPr lang="en-US" sz="1600" b="0" dirty="0"/>
              <a:t> </a:t>
            </a:r>
            <a:r>
              <a:rPr lang="en-US" sz="1600" b="0" dirty="0" err="1"/>
              <a:t>Kerentanan</a:t>
            </a:r>
            <a:r>
              <a:rPr lang="en-US" sz="1600" b="0" dirty="0"/>
              <a:t> </a:t>
            </a:r>
            <a:r>
              <a:rPr lang="en-US" sz="1600" b="0" dirty="0" err="1"/>
              <a:t>atau</a:t>
            </a:r>
            <a:r>
              <a:rPr lang="en-US" sz="1600" b="0" dirty="0"/>
              <a:t> </a:t>
            </a:r>
            <a:r>
              <a:rPr lang="en-US" sz="1600" b="0" i="1" dirty="0"/>
              <a:t>Coping Range Index</a:t>
            </a:r>
            <a:endParaRPr lang="en-US" sz="1600" b="0" dirty="0"/>
          </a:p>
        </p:txBody>
      </p:sp>
      <p:cxnSp>
        <p:nvCxnSpPr>
          <p:cNvPr id="20" name="Elbow Connector 19"/>
          <p:cNvCxnSpPr>
            <a:stCxn id="6" idx="5"/>
            <a:endCxn id="8" idx="5"/>
          </p:cNvCxnSpPr>
          <p:nvPr/>
        </p:nvCxnSpPr>
        <p:spPr>
          <a:xfrm rot="10800000" flipH="1" flipV="1">
            <a:off x="1769533" y="3924300"/>
            <a:ext cx="1625600" cy="1143000"/>
          </a:xfrm>
          <a:prstGeom prst="bentConnector3">
            <a:avLst>
              <a:gd name="adj1" fmla="val -78884"/>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2"/>
            <a:endCxn id="8" idx="2"/>
          </p:cNvCxnSpPr>
          <p:nvPr/>
        </p:nvCxnSpPr>
        <p:spPr>
          <a:xfrm flipH="1">
            <a:off x="7433733" y="3924300"/>
            <a:ext cx="3454400" cy="1143000"/>
          </a:xfrm>
          <a:prstGeom prst="bentConnector3">
            <a:avLst>
              <a:gd name="adj1" fmla="val -23004"/>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92" name="TextBox 32"/>
          <p:cNvSpPr txBox="1">
            <a:spLocks noChangeArrowheads="1"/>
          </p:cNvSpPr>
          <p:nvPr/>
        </p:nvSpPr>
        <p:spPr bwMode="auto">
          <a:xfrm>
            <a:off x="2032000" y="1306514"/>
            <a:ext cx="4572000" cy="369887"/>
          </a:xfrm>
          <a:prstGeom prst="rect">
            <a:avLst/>
          </a:prstGeom>
          <a:noFill/>
          <a:ln w="9525">
            <a:noFill/>
            <a:miter lim="800000"/>
            <a:headEnd/>
            <a:tailEnd/>
          </a:ln>
        </p:spPr>
        <p:txBody>
          <a:bodyPr>
            <a:spAutoFit/>
          </a:bodyPr>
          <a:lstStyle/>
          <a:p>
            <a:endParaRPr lang="en-US">
              <a:latin typeface="Calibri" pitchFamily="34" charset="0"/>
            </a:endParaRPr>
          </a:p>
        </p:txBody>
      </p:sp>
      <p:sp>
        <p:nvSpPr>
          <p:cNvPr id="16393" name="TextBox 15"/>
          <p:cNvSpPr txBox="1">
            <a:spLocks noChangeArrowheads="1"/>
          </p:cNvSpPr>
          <p:nvPr/>
        </p:nvSpPr>
        <p:spPr bwMode="auto">
          <a:xfrm>
            <a:off x="2207684" y="2133601"/>
            <a:ext cx="3598333" cy="646331"/>
          </a:xfrm>
          <a:prstGeom prst="rect">
            <a:avLst/>
          </a:prstGeom>
          <a:noFill/>
          <a:ln w="9525">
            <a:noFill/>
            <a:miter lim="800000"/>
            <a:headEnd/>
            <a:tailEnd/>
          </a:ln>
        </p:spPr>
        <p:txBody>
          <a:bodyPr>
            <a:spAutoFit/>
          </a:bodyPr>
          <a:lstStyle/>
          <a:p>
            <a:pPr algn="ctr"/>
            <a:r>
              <a:rPr lang="en-US"/>
              <a:t>Indikator-indikator keterpaparan dan sensitivitas</a:t>
            </a:r>
          </a:p>
        </p:txBody>
      </p:sp>
      <p:sp>
        <p:nvSpPr>
          <p:cNvPr id="16394" name="Oval 16"/>
          <p:cNvSpPr>
            <a:spLocks noChangeArrowheads="1"/>
          </p:cNvSpPr>
          <p:nvPr/>
        </p:nvSpPr>
        <p:spPr bwMode="auto">
          <a:xfrm>
            <a:off x="1911351" y="1981200"/>
            <a:ext cx="4165600" cy="1295400"/>
          </a:xfrm>
          <a:prstGeom prst="ellipse">
            <a:avLst/>
          </a:prstGeom>
          <a:noFill/>
          <a:ln w="9525" algn="ctr">
            <a:solidFill>
              <a:schemeClr val="tx1"/>
            </a:solidFill>
            <a:round/>
            <a:headEnd/>
            <a:tailEnd/>
          </a:ln>
        </p:spPr>
        <p:txBody>
          <a:bodyPr/>
          <a:lstStyle/>
          <a:p>
            <a:endParaRPr lang="en-US"/>
          </a:p>
        </p:txBody>
      </p:sp>
      <p:sp>
        <p:nvSpPr>
          <p:cNvPr id="16395" name="TextBox 20"/>
          <p:cNvSpPr txBox="1">
            <a:spLocks noChangeArrowheads="1"/>
          </p:cNvSpPr>
          <p:nvPr/>
        </p:nvSpPr>
        <p:spPr bwMode="auto">
          <a:xfrm>
            <a:off x="7469718" y="2208214"/>
            <a:ext cx="2982383" cy="646331"/>
          </a:xfrm>
          <a:prstGeom prst="rect">
            <a:avLst/>
          </a:prstGeom>
          <a:noFill/>
          <a:ln w="9525">
            <a:noFill/>
            <a:miter lim="800000"/>
            <a:headEnd/>
            <a:tailEnd/>
          </a:ln>
        </p:spPr>
        <p:txBody>
          <a:bodyPr>
            <a:spAutoFit/>
          </a:bodyPr>
          <a:lstStyle/>
          <a:p>
            <a:pPr algn="ctr"/>
            <a:r>
              <a:rPr lang="en-US"/>
              <a:t>Indikator-indikator kemampuan beradaptasi</a:t>
            </a:r>
          </a:p>
        </p:txBody>
      </p:sp>
      <p:sp>
        <p:nvSpPr>
          <p:cNvPr id="16396" name="Oval 22"/>
          <p:cNvSpPr>
            <a:spLocks noChangeArrowheads="1"/>
          </p:cNvSpPr>
          <p:nvPr/>
        </p:nvSpPr>
        <p:spPr bwMode="auto">
          <a:xfrm>
            <a:off x="7154333" y="1966913"/>
            <a:ext cx="3454400" cy="1295400"/>
          </a:xfrm>
          <a:prstGeom prst="ellipse">
            <a:avLst/>
          </a:prstGeom>
          <a:noFill/>
          <a:ln w="9525" algn="ctr">
            <a:solidFill>
              <a:schemeClr val="tx1"/>
            </a:solidFill>
            <a:round/>
            <a:headEnd/>
            <a:tailEnd/>
          </a:ln>
        </p:spPr>
        <p:txBody>
          <a:bodyPr/>
          <a:lstStyle/>
          <a:p>
            <a:endParaRPr lang="en-US"/>
          </a:p>
        </p:txBody>
      </p:sp>
      <p:cxnSp>
        <p:nvCxnSpPr>
          <p:cNvPr id="16397" name="Straight Arrow Connector 24"/>
          <p:cNvCxnSpPr>
            <a:cxnSpLocks noChangeShapeType="1"/>
            <a:stCxn id="16394" idx="4"/>
            <a:endCxn id="16393" idx="2"/>
          </p:cNvCxnSpPr>
          <p:nvPr/>
        </p:nvCxnSpPr>
        <p:spPr bwMode="auto">
          <a:xfrm flipV="1">
            <a:off x="3994151" y="2779932"/>
            <a:ext cx="12700" cy="496668"/>
          </a:xfrm>
          <a:prstGeom prst="straightConnector1">
            <a:avLst/>
          </a:prstGeom>
          <a:noFill/>
          <a:ln w="9525" algn="ctr">
            <a:solidFill>
              <a:schemeClr val="tx1"/>
            </a:solidFill>
            <a:round/>
            <a:headEnd/>
            <a:tailEnd type="arrow" w="med" len="med"/>
          </a:ln>
        </p:spPr>
      </p:cxnSp>
      <p:cxnSp>
        <p:nvCxnSpPr>
          <p:cNvPr id="16398" name="Straight Arrow Connector 26"/>
          <p:cNvCxnSpPr>
            <a:cxnSpLocks noChangeShapeType="1"/>
            <a:stCxn id="16396" idx="4"/>
            <a:endCxn id="7" idx="0"/>
          </p:cNvCxnSpPr>
          <p:nvPr/>
        </p:nvCxnSpPr>
        <p:spPr bwMode="auto">
          <a:xfrm rot="5400000">
            <a:off x="8715641" y="3415507"/>
            <a:ext cx="319087" cy="12700"/>
          </a:xfrm>
          <a:prstGeom prst="straightConnector1">
            <a:avLst/>
          </a:prstGeom>
          <a:noFill/>
          <a:ln w="9525" algn="ctr">
            <a:solidFill>
              <a:schemeClr val="tx1"/>
            </a:solidFill>
            <a:round/>
            <a:headEnd/>
            <a:tailEnd type="arrow" w="med" len="med"/>
          </a:ln>
        </p:spPr>
      </p:cxnSp>
      <p:sp>
        <p:nvSpPr>
          <p:cNvPr id="16399" name="Slide Number Placeholder 1"/>
          <p:cNvSpPr>
            <a:spLocks noGrp="1"/>
          </p:cNvSpPr>
          <p:nvPr>
            <p:ph type="sldNum" sz="quarter" idx="12"/>
          </p:nvPr>
        </p:nvSpPr>
        <p:spPr>
          <a:noFill/>
        </p:spPr>
        <p:txBody>
          <a:bodyPr/>
          <a:lstStyle/>
          <a:p>
            <a:fld id="{AA4B0B5E-A844-4ABC-B3C9-333C26E75BDB}" type="slidenum">
              <a:rPr lang="en-US" smtClean="0"/>
              <a:pPr/>
              <a:t>5</a:t>
            </a:fld>
            <a:endParaRPr lang="en-US" smtClean="0"/>
          </a:p>
        </p:txBody>
      </p:sp>
    </p:spTree>
    <p:extLst>
      <p:ext uri="{BB962C8B-B14F-4D97-AF65-F5344CB8AC3E}">
        <p14:creationId xmlns:p14="http://schemas.microsoft.com/office/powerpoint/2010/main" val="366115544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Kategori</a:t>
            </a:r>
            <a:r>
              <a:rPr lang="en-US" dirty="0" smtClean="0"/>
              <a:t> </a:t>
            </a:r>
            <a:r>
              <a:rPr lang="en-US" dirty="0" err="1" smtClean="0"/>
              <a:t>Kelurahan</a:t>
            </a:r>
            <a:r>
              <a:rPr lang="en-US" dirty="0" smtClean="0"/>
              <a:t> </a:t>
            </a:r>
            <a:r>
              <a:rPr lang="en-US" dirty="0" err="1" smtClean="0"/>
              <a:t>Menurut</a:t>
            </a:r>
            <a:r>
              <a:rPr lang="en-US" dirty="0" smtClean="0"/>
              <a:t> Tingkat </a:t>
            </a:r>
            <a:r>
              <a:rPr lang="en-US" dirty="0" err="1" smtClean="0"/>
              <a:t>Kerentanan</a:t>
            </a:r>
            <a:endParaRPr lang="en-US" dirty="0"/>
          </a:p>
        </p:txBody>
      </p:sp>
      <p:pic>
        <p:nvPicPr>
          <p:cNvPr id="3" name="Picture 2" descr="H:\Edit Kuadran Tingkat Kerentanan_002.jpg"/>
          <p:cNvPicPr/>
          <p:nvPr/>
        </p:nvPicPr>
        <p:blipFill>
          <a:blip r:embed="rId2" cstate="print"/>
          <a:srcRect/>
          <a:stretch>
            <a:fillRect/>
          </a:stretch>
        </p:blipFill>
        <p:spPr bwMode="auto">
          <a:xfrm>
            <a:off x="1613299" y="1836235"/>
            <a:ext cx="8392593" cy="4324595"/>
          </a:xfrm>
          <a:prstGeom prst="rect">
            <a:avLst/>
          </a:prstGeom>
          <a:noFill/>
          <a:ln w="9525">
            <a:noFill/>
            <a:miter lim="800000"/>
            <a:headEnd/>
            <a:tailEnd/>
          </a:ln>
        </p:spPr>
      </p:pic>
    </p:spTree>
    <p:extLst>
      <p:ext uri="{BB962C8B-B14F-4D97-AF65-F5344CB8AC3E}">
        <p14:creationId xmlns:p14="http://schemas.microsoft.com/office/powerpoint/2010/main" val="1586580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9600" y="350838"/>
            <a:ext cx="10972800" cy="944562"/>
          </a:xfrm>
        </p:spPr>
        <p:txBody>
          <a:bodyPr/>
          <a:lstStyle/>
          <a:p>
            <a:r>
              <a:rPr lang="en-US" sz="2500" dirty="0" err="1" smtClean="0"/>
              <a:t>Matrik</a:t>
            </a:r>
            <a:r>
              <a:rPr lang="en-US" sz="2500" dirty="0" smtClean="0"/>
              <a:t> </a:t>
            </a:r>
            <a:r>
              <a:rPr lang="en-US" sz="2500" dirty="0" err="1" smtClean="0"/>
              <a:t>Risiko</a:t>
            </a:r>
            <a:r>
              <a:rPr lang="en-US" sz="2500" dirty="0" smtClean="0"/>
              <a:t> </a:t>
            </a:r>
            <a:r>
              <a:rPr lang="en-US" sz="2500" dirty="0" err="1" smtClean="0"/>
              <a:t>Iklim</a:t>
            </a:r>
            <a:r>
              <a:rPr lang="en-US" sz="2500" dirty="0" smtClean="0"/>
              <a:t> </a:t>
            </a:r>
            <a:r>
              <a:rPr lang="en-US" sz="2500" dirty="0" err="1" smtClean="0"/>
              <a:t>dapat</a:t>
            </a:r>
            <a:r>
              <a:rPr lang="en-US" sz="2500" dirty="0" smtClean="0"/>
              <a:t> </a:t>
            </a:r>
            <a:r>
              <a:rPr lang="en-US" sz="2500" dirty="0" err="1" smtClean="0"/>
              <a:t>dibuat</a:t>
            </a:r>
            <a:r>
              <a:rPr lang="en-US" sz="2500" dirty="0" smtClean="0"/>
              <a:t> </a:t>
            </a:r>
            <a:r>
              <a:rPr lang="en-US" sz="2500" dirty="0" err="1" smtClean="0"/>
              <a:t>dengan</a:t>
            </a:r>
            <a:r>
              <a:rPr lang="en-US" sz="2500" dirty="0" smtClean="0"/>
              <a:t> </a:t>
            </a:r>
            <a:r>
              <a:rPr lang="en-US" sz="2500" dirty="0" err="1" smtClean="0"/>
              <a:t>menggabungkan</a:t>
            </a:r>
            <a:r>
              <a:rPr lang="en-US" sz="2500" dirty="0" smtClean="0"/>
              <a:t> </a:t>
            </a:r>
            <a:r>
              <a:rPr lang="en-US" sz="2500" dirty="0" err="1" smtClean="0"/>
              <a:t>indeks</a:t>
            </a:r>
            <a:r>
              <a:rPr lang="en-US" sz="2500" dirty="0" smtClean="0"/>
              <a:t> </a:t>
            </a:r>
            <a:r>
              <a:rPr lang="en-US" sz="2500" dirty="0" err="1" smtClean="0"/>
              <a:t>kerentanan</a:t>
            </a:r>
            <a:r>
              <a:rPr lang="en-US" sz="2500" dirty="0" smtClean="0"/>
              <a:t> </a:t>
            </a:r>
            <a:r>
              <a:rPr lang="en-US" sz="2500" dirty="0" err="1" smtClean="0"/>
              <a:t>dengan</a:t>
            </a:r>
            <a:r>
              <a:rPr lang="en-US" sz="2500" dirty="0" smtClean="0"/>
              <a:t> </a:t>
            </a:r>
            <a:r>
              <a:rPr lang="en-US" sz="2500" dirty="0" err="1" smtClean="0"/>
              <a:t>tren</a:t>
            </a:r>
            <a:r>
              <a:rPr lang="en-US" sz="2500" dirty="0" smtClean="0"/>
              <a:t> </a:t>
            </a:r>
            <a:r>
              <a:rPr lang="en-US" sz="2500" dirty="0" err="1" smtClean="0"/>
              <a:t>bencana</a:t>
            </a:r>
            <a:r>
              <a:rPr lang="en-US" sz="2500" dirty="0" smtClean="0"/>
              <a:t> </a:t>
            </a:r>
          </a:p>
        </p:txBody>
      </p:sp>
      <p:graphicFrame>
        <p:nvGraphicFramePr>
          <p:cNvPr id="3" name="Table 2"/>
          <p:cNvGraphicFramePr>
            <a:graphicFrameLocks noGrp="1"/>
          </p:cNvGraphicFramePr>
          <p:nvPr/>
        </p:nvGraphicFramePr>
        <p:xfrm>
          <a:off x="609601" y="1752601"/>
          <a:ext cx="10871199" cy="3352797"/>
        </p:xfrm>
        <a:graphic>
          <a:graphicData uri="http://schemas.openxmlformats.org/drawingml/2006/table">
            <a:tbl>
              <a:tblPr/>
              <a:tblGrid>
                <a:gridCol w="3759200"/>
                <a:gridCol w="2438400"/>
                <a:gridCol w="2364672"/>
                <a:gridCol w="2308927"/>
              </a:tblGrid>
              <a:tr h="478971">
                <a:tc rowSpan="2">
                  <a:txBody>
                    <a:bodyPr/>
                    <a:lstStyle/>
                    <a:p>
                      <a:pPr marL="0" marR="0">
                        <a:lnSpc>
                          <a:spcPct val="115000"/>
                        </a:lnSpc>
                        <a:spcBef>
                          <a:spcPts val="0"/>
                        </a:spcBef>
                        <a:spcAft>
                          <a:spcPts val="0"/>
                        </a:spcAft>
                      </a:pPr>
                      <a:r>
                        <a:rPr lang="en-US" sz="2200" dirty="0" err="1">
                          <a:solidFill>
                            <a:schemeClr val="tx1"/>
                          </a:solidFill>
                          <a:latin typeface="Times New Roman"/>
                          <a:ea typeface="Calibri"/>
                          <a:cs typeface="Times New Roman"/>
                        </a:rPr>
                        <a:t>Indek</a:t>
                      </a:r>
                      <a:r>
                        <a:rPr lang="en-US" sz="2200" dirty="0">
                          <a:solidFill>
                            <a:schemeClr val="tx1"/>
                          </a:solidFill>
                          <a:latin typeface="Times New Roman"/>
                          <a:ea typeface="Calibri"/>
                          <a:cs typeface="Times New Roman"/>
                        </a:rPr>
                        <a:t> </a:t>
                      </a:r>
                      <a:r>
                        <a:rPr lang="en-US" sz="2200" dirty="0" err="1">
                          <a:solidFill>
                            <a:schemeClr val="tx1"/>
                          </a:solidFill>
                          <a:latin typeface="Times New Roman"/>
                          <a:ea typeface="Calibri"/>
                          <a:cs typeface="Times New Roman"/>
                        </a:rPr>
                        <a:t>Kerentanan</a:t>
                      </a:r>
                      <a:endParaRPr lang="en-US" sz="2200" dirty="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2200" dirty="0" err="1" smtClean="0">
                          <a:solidFill>
                            <a:schemeClr val="tx1"/>
                          </a:solidFill>
                          <a:latin typeface="Times New Roman"/>
                          <a:ea typeface="Calibri"/>
                          <a:cs typeface="Times New Roman"/>
                        </a:rPr>
                        <a:t>Tren</a:t>
                      </a:r>
                      <a:r>
                        <a:rPr lang="en-US" sz="2200" baseline="0" dirty="0" smtClean="0">
                          <a:solidFill>
                            <a:schemeClr val="tx1"/>
                          </a:solidFill>
                          <a:latin typeface="Times New Roman"/>
                          <a:ea typeface="Calibri"/>
                          <a:cs typeface="Times New Roman"/>
                        </a:rPr>
                        <a:t> </a:t>
                      </a:r>
                      <a:r>
                        <a:rPr lang="en-US" sz="2200" baseline="0" dirty="0" err="1" smtClean="0">
                          <a:solidFill>
                            <a:schemeClr val="tx1"/>
                          </a:solidFill>
                          <a:latin typeface="Times New Roman"/>
                          <a:ea typeface="Calibri"/>
                          <a:cs typeface="Times New Roman"/>
                        </a:rPr>
                        <a:t>Bencana</a:t>
                      </a:r>
                      <a:endParaRPr lang="en-US" sz="2200" dirty="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78971">
                <a:tc vMerge="1">
                  <a:txBody>
                    <a:bodyPr/>
                    <a:lstStyle/>
                    <a:p>
                      <a:endParaRPr lang="en-US"/>
                    </a:p>
                  </a:txBody>
                  <a:tcPr/>
                </a:tc>
                <a:tc>
                  <a:txBody>
                    <a:bodyPr/>
                    <a:lstStyle/>
                    <a:p>
                      <a:pPr marL="0" marR="0" algn="ctr">
                        <a:lnSpc>
                          <a:spcPct val="115000"/>
                        </a:lnSpc>
                        <a:spcBef>
                          <a:spcPts val="0"/>
                        </a:spcBef>
                        <a:spcAft>
                          <a:spcPts val="0"/>
                        </a:spcAft>
                      </a:pPr>
                      <a:r>
                        <a:rPr lang="en-US" sz="2200">
                          <a:solidFill>
                            <a:schemeClr val="tx1"/>
                          </a:solidFill>
                          <a:latin typeface="Times New Roman"/>
                          <a:ea typeface="Calibri"/>
                          <a:cs typeface="Times New Roman"/>
                        </a:rPr>
                        <a:t>Positif</a:t>
                      </a:r>
                      <a:endParaRPr lang="en-US" sz="220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a:solidFill>
                            <a:schemeClr val="tx1"/>
                          </a:solidFill>
                          <a:latin typeface="Times New Roman"/>
                          <a:ea typeface="Calibri"/>
                          <a:cs typeface="Times New Roman"/>
                        </a:rPr>
                        <a:t>0</a:t>
                      </a:r>
                      <a:endParaRPr lang="en-US" sz="2200" dirty="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a:solidFill>
                            <a:schemeClr val="tx1"/>
                          </a:solidFill>
                          <a:latin typeface="Times New Roman"/>
                          <a:ea typeface="Calibri"/>
                          <a:cs typeface="Times New Roman"/>
                        </a:rPr>
                        <a:t>Negatif</a:t>
                      </a:r>
                      <a:endParaRPr lang="en-US" sz="220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71">
                <a:tc>
                  <a:txBody>
                    <a:bodyPr/>
                    <a:lstStyle/>
                    <a:p>
                      <a:pPr marL="0" marR="0">
                        <a:lnSpc>
                          <a:spcPct val="115000"/>
                        </a:lnSpc>
                        <a:spcBef>
                          <a:spcPts val="0"/>
                        </a:spcBef>
                        <a:spcAft>
                          <a:spcPts val="0"/>
                        </a:spcAft>
                      </a:pPr>
                      <a:r>
                        <a:rPr lang="en-US" sz="2200">
                          <a:solidFill>
                            <a:schemeClr val="tx1"/>
                          </a:solidFill>
                          <a:latin typeface="Times New Roman"/>
                          <a:ea typeface="Calibri"/>
                          <a:cs typeface="Times New Roman"/>
                        </a:rPr>
                        <a:t>5 = sangat rentan</a:t>
                      </a:r>
                      <a:endParaRPr lang="en-US" sz="220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a:solidFill>
                            <a:schemeClr val="tx1"/>
                          </a:solidFill>
                          <a:latin typeface="Times New Roman"/>
                          <a:ea typeface="Calibri"/>
                          <a:cs typeface="Times New Roman"/>
                        </a:rPr>
                        <a:t>ST</a:t>
                      </a:r>
                      <a:endParaRPr lang="en-US" sz="2200" dirty="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a:solidFill>
                            <a:schemeClr val="tx1"/>
                          </a:solidFill>
                          <a:latin typeface="Times New Roman"/>
                          <a:ea typeface="Calibri"/>
                          <a:cs typeface="Times New Roman"/>
                        </a:rPr>
                        <a:t>T</a:t>
                      </a:r>
                      <a:endParaRPr lang="en-US" sz="220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smtClean="0">
                          <a:solidFill>
                            <a:schemeClr val="tx1"/>
                          </a:solidFill>
                          <a:latin typeface="Times New Roman"/>
                          <a:ea typeface="Calibri"/>
                          <a:cs typeface="Times New Roman"/>
                        </a:rPr>
                        <a:t>M-T</a:t>
                      </a:r>
                      <a:endParaRPr lang="en-US" sz="2200" dirty="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71">
                <a:tc>
                  <a:txBody>
                    <a:bodyPr/>
                    <a:lstStyle/>
                    <a:p>
                      <a:pPr marL="0" marR="0">
                        <a:lnSpc>
                          <a:spcPct val="115000"/>
                        </a:lnSpc>
                        <a:spcBef>
                          <a:spcPts val="0"/>
                        </a:spcBef>
                        <a:spcAft>
                          <a:spcPts val="0"/>
                        </a:spcAft>
                      </a:pPr>
                      <a:r>
                        <a:rPr lang="en-US" sz="2200">
                          <a:solidFill>
                            <a:schemeClr val="tx1"/>
                          </a:solidFill>
                          <a:latin typeface="Times New Roman"/>
                          <a:ea typeface="Calibri"/>
                          <a:cs typeface="Times New Roman"/>
                        </a:rPr>
                        <a:t>4 = Rentan</a:t>
                      </a:r>
                      <a:endParaRPr lang="en-US" sz="220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a:solidFill>
                            <a:schemeClr val="tx1"/>
                          </a:solidFill>
                          <a:latin typeface="Times New Roman"/>
                          <a:ea typeface="Calibri"/>
                          <a:cs typeface="Times New Roman"/>
                        </a:rPr>
                        <a:t>T</a:t>
                      </a:r>
                      <a:endParaRPr lang="en-US" sz="220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smtClean="0">
                          <a:solidFill>
                            <a:schemeClr val="tx1"/>
                          </a:solidFill>
                          <a:latin typeface="Times New Roman"/>
                          <a:ea typeface="Calibri"/>
                          <a:cs typeface="Times New Roman"/>
                        </a:rPr>
                        <a:t>M-T</a:t>
                      </a:r>
                      <a:endParaRPr lang="en-US" sz="2200" dirty="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smtClean="0">
                          <a:solidFill>
                            <a:schemeClr val="tx1"/>
                          </a:solidFill>
                          <a:latin typeface="Times New Roman"/>
                          <a:ea typeface="Calibri"/>
                          <a:cs typeface="Times New Roman"/>
                        </a:rPr>
                        <a:t>M</a:t>
                      </a:r>
                      <a:endParaRPr lang="en-US" sz="2200" dirty="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71">
                <a:tc>
                  <a:txBody>
                    <a:bodyPr/>
                    <a:lstStyle/>
                    <a:p>
                      <a:pPr marL="0" marR="0">
                        <a:lnSpc>
                          <a:spcPct val="115000"/>
                        </a:lnSpc>
                        <a:spcBef>
                          <a:spcPts val="0"/>
                        </a:spcBef>
                        <a:spcAft>
                          <a:spcPts val="0"/>
                        </a:spcAft>
                      </a:pPr>
                      <a:r>
                        <a:rPr lang="en-US" sz="2200">
                          <a:solidFill>
                            <a:schemeClr val="tx1"/>
                          </a:solidFill>
                          <a:latin typeface="Times New Roman"/>
                          <a:ea typeface="Calibri"/>
                          <a:cs typeface="Times New Roman"/>
                        </a:rPr>
                        <a:t>3 = Agak rentan</a:t>
                      </a:r>
                      <a:endParaRPr lang="en-US" sz="220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smtClean="0">
                          <a:solidFill>
                            <a:schemeClr val="tx1"/>
                          </a:solidFill>
                          <a:latin typeface="Times New Roman"/>
                          <a:ea typeface="Calibri"/>
                          <a:cs typeface="Times New Roman"/>
                        </a:rPr>
                        <a:t>M-T</a:t>
                      </a:r>
                      <a:endParaRPr lang="en-US" sz="2200" dirty="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smtClean="0">
                          <a:solidFill>
                            <a:schemeClr val="tx1"/>
                          </a:solidFill>
                          <a:latin typeface="Times New Roman"/>
                          <a:ea typeface="Calibri"/>
                          <a:cs typeface="Times New Roman"/>
                        </a:rPr>
                        <a:t>M</a:t>
                      </a:r>
                      <a:endParaRPr lang="en-US" sz="2200" dirty="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smtClean="0">
                          <a:solidFill>
                            <a:schemeClr val="tx1"/>
                          </a:solidFill>
                          <a:latin typeface="Times New Roman"/>
                          <a:ea typeface="Calibri"/>
                          <a:cs typeface="Times New Roman"/>
                        </a:rPr>
                        <a:t>M-R</a:t>
                      </a:r>
                      <a:endParaRPr lang="en-US" sz="2200" dirty="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71">
                <a:tc>
                  <a:txBody>
                    <a:bodyPr/>
                    <a:lstStyle/>
                    <a:p>
                      <a:pPr marL="0" marR="0">
                        <a:lnSpc>
                          <a:spcPct val="115000"/>
                        </a:lnSpc>
                        <a:spcBef>
                          <a:spcPts val="0"/>
                        </a:spcBef>
                        <a:spcAft>
                          <a:spcPts val="0"/>
                        </a:spcAft>
                      </a:pPr>
                      <a:r>
                        <a:rPr lang="en-US" sz="2200">
                          <a:solidFill>
                            <a:schemeClr val="tx1"/>
                          </a:solidFill>
                          <a:latin typeface="Times New Roman"/>
                          <a:ea typeface="Calibri"/>
                          <a:cs typeface="Times New Roman"/>
                        </a:rPr>
                        <a:t>2 = Kurang rentan</a:t>
                      </a:r>
                      <a:endParaRPr lang="en-US" sz="220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smtClean="0">
                          <a:solidFill>
                            <a:schemeClr val="tx1"/>
                          </a:solidFill>
                          <a:latin typeface="Times New Roman"/>
                          <a:ea typeface="Calibri"/>
                          <a:cs typeface="Times New Roman"/>
                        </a:rPr>
                        <a:t>M</a:t>
                      </a:r>
                      <a:endParaRPr lang="en-US" sz="2200" dirty="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smtClean="0">
                          <a:solidFill>
                            <a:schemeClr val="tx1"/>
                          </a:solidFill>
                          <a:latin typeface="Times New Roman"/>
                          <a:ea typeface="Calibri"/>
                          <a:cs typeface="Times New Roman"/>
                        </a:rPr>
                        <a:t>M-R</a:t>
                      </a:r>
                      <a:endParaRPr lang="en-US" sz="2200" dirty="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a:solidFill>
                            <a:schemeClr val="tx1"/>
                          </a:solidFill>
                          <a:latin typeface="Times New Roman"/>
                          <a:ea typeface="Calibri"/>
                          <a:cs typeface="Times New Roman"/>
                        </a:rPr>
                        <a:t>R</a:t>
                      </a:r>
                      <a:endParaRPr lang="en-US" sz="2200" dirty="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71">
                <a:tc>
                  <a:txBody>
                    <a:bodyPr/>
                    <a:lstStyle/>
                    <a:p>
                      <a:pPr marL="0" marR="0">
                        <a:lnSpc>
                          <a:spcPct val="115000"/>
                        </a:lnSpc>
                        <a:spcBef>
                          <a:spcPts val="0"/>
                        </a:spcBef>
                        <a:spcAft>
                          <a:spcPts val="0"/>
                        </a:spcAft>
                      </a:pPr>
                      <a:r>
                        <a:rPr lang="en-US" sz="2200">
                          <a:solidFill>
                            <a:schemeClr val="tx1"/>
                          </a:solidFill>
                          <a:latin typeface="Times New Roman"/>
                          <a:ea typeface="Calibri"/>
                          <a:cs typeface="Times New Roman"/>
                        </a:rPr>
                        <a:t>1 = Tidak rentan</a:t>
                      </a:r>
                      <a:endParaRPr lang="en-US" sz="220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smtClean="0">
                          <a:solidFill>
                            <a:schemeClr val="tx1"/>
                          </a:solidFill>
                          <a:latin typeface="Times New Roman"/>
                          <a:ea typeface="Calibri"/>
                          <a:cs typeface="Times New Roman"/>
                        </a:rPr>
                        <a:t>M-R</a:t>
                      </a:r>
                      <a:endParaRPr lang="en-US" sz="2200" dirty="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a:solidFill>
                            <a:schemeClr val="tx1"/>
                          </a:solidFill>
                          <a:latin typeface="Times New Roman"/>
                          <a:ea typeface="Calibri"/>
                          <a:cs typeface="Times New Roman"/>
                        </a:rPr>
                        <a:t>R</a:t>
                      </a:r>
                      <a:endParaRPr lang="en-US" sz="2200" dirty="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a:solidFill>
                            <a:schemeClr val="tx1"/>
                          </a:solidFill>
                          <a:latin typeface="Times New Roman"/>
                          <a:ea typeface="Calibri"/>
                          <a:cs typeface="Times New Roman"/>
                        </a:rPr>
                        <a:t>SR</a:t>
                      </a:r>
                      <a:endParaRPr lang="en-US" sz="2200" dirty="0">
                        <a:solidFill>
                          <a:schemeClr val="tx1"/>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54" name="TextBox 7"/>
          <p:cNvSpPr txBox="1">
            <a:spLocks noChangeArrowheads="1"/>
          </p:cNvSpPr>
          <p:nvPr/>
        </p:nvSpPr>
        <p:spPr bwMode="auto">
          <a:xfrm>
            <a:off x="609600" y="5334001"/>
            <a:ext cx="10668000" cy="384293"/>
          </a:xfrm>
          <a:prstGeom prst="rect">
            <a:avLst/>
          </a:prstGeom>
          <a:noFill/>
          <a:ln w="9525">
            <a:noFill/>
            <a:miter lim="800000"/>
            <a:headEnd/>
            <a:tailEnd/>
          </a:ln>
        </p:spPr>
        <p:txBody>
          <a:bodyPr>
            <a:spAutoFit/>
          </a:bodyPr>
          <a:lstStyle/>
          <a:p>
            <a:pPr algn="ctr">
              <a:lnSpc>
                <a:spcPts val="2300"/>
              </a:lnSpc>
            </a:pPr>
            <a:r>
              <a:rPr lang="en-US" b="0"/>
              <a:t>S=sangat, SS=sangat-sangat, T=tinggi, M = medium/sedang, R-rendah</a:t>
            </a:r>
          </a:p>
        </p:txBody>
      </p:sp>
      <p:sp>
        <p:nvSpPr>
          <p:cNvPr id="38955" name="Slide Number Placeholder 1"/>
          <p:cNvSpPr>
            <a:spLocks noGrp="1"/>
          </p:cNvSpPr>
          <p:nvPr>
            <p:ph type="sldNum" sz="quarter" idx="12"/>
          </p:nvPr>
        </p:nvSpPr>
        <p:spPr>
          <a:noFill/>
        </p:spPr>
        <p:txBody>
          <a:bodyPr/>
          <a:lstStyle/>
          <a:p>
            <a:fld id="{E8D16A6C-19CD-42EC-89AE-9E7B1419C06F}" type="slidenum">
              <a:rPr lang="en-US" smtClean="0"/>
              <a:pPr/>
              <a:t>7</a:t>
            </a:fld>
            <a:endParaRPr lang="en-US" smtClean="0"/>
          </a:p>
        </p:txBody>
      </p:sp>
    </p:spTree>
    <p:extLst>
      <p:ext uri="{BB962C8B-B14F-4D97-AF65-F5344CB8AC3E}">
        <p14:creationId xmlns:p14="http://schemas.microsoft.com/office/powerpoint/2010/main" val="181144784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24448338"/>
              </p:ext>
            </p:extLst>
          </p:nvPr>
        </p:nvGraphicFramePr>
        <p:xfrm>
          <a:off x="2743200" y="1"/>
          <a:ext cx="9347200" cy="6857997"/>
        </p:xfrm>
        <a:graphic>
          <a:graphicData uri="http://schemas.openxmlformats.org/drawingml/2006/table">
            <a:tbl>
              <a:tblPr/>
              <a:tblGrid>
                <a:gridCol w="385451"/>
                <a:gridCol w="1792349"/>
                <a:gridCol w="7169400"/>
              </a:tblGrid>
              <a:tr h="195147">
                <a:tc>
                  <a:txBody>
                    <a:bodyPr/>
                    <a:lstStyle/>
                    <a:p>
                      <a:pPr algn="l" fontAlgn="b"/>
                      <a:r>
                        <a:rPr lang="en-US" sz="1200" b="1" i="0" u="none" strike="noStrike">
                          <a:solidFill>
                            <a:srgbClr val="000000"/>
                          </a:solidFill>
                          <a:effectLst/>
                          <a:latin typeface="Cambria"/>
                          <a:cs typeface="Cambria"/>
                        </a:rPr>
                        <a:t>No</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mbria"/>
                          <a:cs typeface="Cambria"/>
                        </a:rPr>
                        <a:t>Indikator</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mbria"/>
                          <a:cs typeface="Cambria"/>
                        </a:rPr>
                        <a:t>Keterangan</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5147">
                <a:tc gridSpan="3">
                  <a:txBody>
                    <a:bodyPr/>
                    <a:lstStyle/>
                    <a:p>
                      <a:pPr algn="ctr" fontAlgn="b"/>
                      <a:r>
                        <a:rPr lang="en-US" sz="1200" b="1" i="1" u="none" strike="noStrike">
                          <a:solidFill>
                            <a:srgbClr val="000000"/>
                          </a:solidFill>
                          <a:effectLst/>
                          <a:latin typeface="Cambria"/>
                          <a:cs typeface="Cambria"/>
                        </a:rPr>
                        <a:t>Keterpaparan dan Sensitivitas</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5147">
                <a:tc>
                  <a:txBody>
                    <a:bodyPr/>
                    <a:lstStyle/>
                    <a:p>
                      <a:pPr algn="l" fontAlgn="t"/>
                      <a:r>
                        <a:rPr lang="en-US" sz="1200" b="0" i="0" u="none" strike="noStrike" dirty="0">
                          <a:solidFill>
                            <a:srgbClr val="000000"/>
                          </a:solidFill>
                          <a:effectLst/>
                          <a:latin typeface="Cambria"/>
                          <a:cs typeface="Cambria"/>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mbria"/>
                          <a:cs typeface="Cambria"/>
                        </a:rPr>
                        <a:t> </a:t>
                      </a:r>
                      <a:r>
                        <a:rPr lang="en-US" sz="1200" b="0" i="0" u="none" strike="noStrike" dirty="0" err="1" smtClean="0">
                          <a:solidFill>
                            <a:srgbClr val="000000"/>
                          </a:solidFill>
                          <a:effectLst/>
                          <a:latin typeface="Cambria"/>
                          <a:cs typeface="Cambria"/>
                        </a:rPr>
                        <a:t>Depedency</a:t>
                      </a:r>
                      <a:r>
                        <a:rPr lang="en-US" sz="1200" b="0" i="0" u="none" strike="noStrike" dirty="0" smtClean="0">
                          <a:solidFill>
                            <a:srgbClr val="000000"/>
                          </a:solidFill>
                          <a:effectLst/>
                          <a:latin typeface="Cambria"/>
                          <a:cs typeface="Cambria"/>
                        </a:rPr>
                        <a:t> </a:t>
                      </a:r>
                      <a:r>
                        <a:rPr lang="en-US" sz="1200" b="0" i="0" u="none" strike="noStrike" dirty="0">
                          <a:solidFill>
                            <a:srgbClr val="000000"/>
                          </a:solidFill>
                          <a:effectLst/>
                          <a:latin typeface="Cambria"/>
                          <a:cs typeface="Cambria"/>
                        </a:rPr>
                        <a:t>Ratio</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200" b="0" i="0" u="none" strike="noStrike" dirty="0" err="1">
                          <a:solidFill>
                            <a:srgbClr val="000000"/>
                          </a:solidFill>
                          <a:effectLst/>
                          <a:latin typeface="Cambria"/>
                          <a:cs typeface="Cambria"/>
                        </a:rPr>
                        <a:t>Menggambarkan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banyaknya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jumlah</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penduduk</a:t>
                      </a:r>
                      <a:r>
                        <a:rPr lang="en-US" sz="1200" b="0" i="0" u="none" strike="noStrike" dirty="0">
                          <a:solidFill>
                            <a:srgbClr val="000000"/>
                          </a:solidFill>
                          <a:effectLst/>
                          <a:latin typeface="Cambria"/>
                          <a:cs typeface="Cambria"/>
                        </a:rPr>
                        <a:t> yang </a:t>
                      </a:r>
                      <a:r>
                        <a:rPr lang="en-US" sz="1200" b="0" i="0" u="none" strike="noStrike" dirty="0" err="1">
                          <a:solidFill>
                            <a:srgbClr val="000000"/>
                          </a:solidFill>
                          <a:effectLst/>
                          <a:latin typeface="Cambria"/>
                          <a:cs typeface="Cambria"/>
                        </a:rPr>
                        <a:t>sensitif</a:t>
                      </a:r>
                      <a:r>
                        <a:rPr lang="en-US" sz="1200" b="0" i="0" u="none" strike="noStrike" dirty="0">
                          <a:solidFill>
                            <a:srgbClr val="000000"/>
                          </a:solidFill>
                          <a:effectLst/>
                          <a:latin typeface="Cambria"/>
                          <a:cs typeface="Cambria"/>
                        </a:rPr>
                        <a:t> (&lt;14 </a:t>
                      </a:r>
                      <a:r>
                        <a:rPr lang="en-US" sz="1200" b="0" i="0" u="none" strike="noStrike" dirty="0" err="1">
                          <a:solidFill>
                            <a:srgbClr val="000000"/>
                          </a:solidFill>
                          <a:effectLst/>
                          <a:latin typeface="Cambria"/>
                          <a:cs typeface="Cambria"/>
                        </a:rPr>
                        <a:t>dan</a:t>
                      </a:r>
                      <a:r>
                        <a:rPr lang="en-US" sz="1200" b="0" i="0" u="none" strike="noStrike" dirty="0">
                          <a:solidFill>
                            <a:srgbClr val="000000"/>
                          </a:solidFill>
                          <a:effectLst/>
                          <a:latin typeface="Cambria"/>
                          <a:cs typeface="Cambria"/>
                        </a:rPr>
                        <a:t> 65 &gt;)</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0292">
                <a:tc>
                  <a:txBody>
                    <a:bodyPr/>
                    <a:lstStyle/>
                    <a:p>
                      <a:pPr algn="l" fontAlgn="t"/>
                      <a:r>
                        <a:rPr lang="en-US" sz="1200" b="0" i="0" u="none" strike="noStrike" dirty="0">
                          <a:solidFill>
                            <a:srgbClr val="000000"/>
                          </a:solidFill>
                          <a:effectLst/>
                          <a:latin typeface="Cambria"/>
                          <a:cs typeface="Cambria"/>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t"/>
                      <a:r>
                        <a:rPr lang="en-US" sz="1200" b="0" i="0" u="none" strike="noStrike" dirty="0" smtClean="0">
                          <a:solidFill>
                            <a:srgbClr val="000000"/>
                          </a:solidFill>
                          <a:effectLst/>
                          <a:latin typeface="Cambria"/>
                          <a:cs typeface="Cambria"/>
                        </a:rPr>
                        <a:t> KK </a:t>
                      </a:r>
                      <a:r>
                        <a:rPr lang="en-US" sz="1200" b="0" i="0" u="none" strike="noStrike" dirty="0" err="1">
                          <a:solidFill>
                            <a:srgbClr val="000000"/>
                          </a:solidFill>
                          <a:effectLst/>
                          <a:latin typeface="Cambria"/>
                          <a:cs typeface="Cambria"/>
                        </a:rPr>
                        <a:t>dan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Pemukiman</a:t>
                      </a:r>
                      <a:r>
                        <a:rPr lang="en-US" sz="1200" b="0" i="0" u="none" strike="noStrike" dirty="0">
                          <a:solidFill>
                            <a:srgbClr val="000000"/>
                          </a:solidFill>
                          <a:effectLst/>
                          <a:latin typeface="Cambria"/>
                          <a:cs typeface="Cambria"/>
                        </a:rPr>
                        <a:t> </a:t>
                      </a:r>
                      <a:r>
                        <a:rPr lang="en-US" sz="1200" b="0" i="0" u="none" strike="noStrike" dirty="0" smtClean="0">
                          <a:solidFill>
                            <a:srgbClr val="000000"/>
                          </a:solidFill>
                          <a:effectLst/>
                          <a:latin typeface="Cambria"/>
                          <a:cs typeface="Cambria"/>
                        </a:rPr>
                        <a:t>  </a:t>
                      </a:r>
                      <a:r>
                        <a:rPr lang="en-US" sz="1200" b="0" i="0" u="none" strike="noStrike" dirty="0" err="1" smtClean="0">
                          <a:solidFill>
                            <a:srgbClr val="000000"/>
                          </a:solidFill>
                          <a:effectLst/>
                          <a:latin typeface="Cambria"/>
                          <a:cs typeface="Cambria"/>
                        </a:rPr>
                        <a:t>Bantaran</a:t>
                      </a:r>
                      <a:r>
                        <a:rPr lang="en-US" sz="1200" b="0" i="0" u="none" strike="noStrike" dirty="0" smtClean="0">
                          <a:solidFill>
                            <a:srgbClr val="000000"/>
                          </a:solidFill>
                          <a:effectLst/>
                          <a:latin typeface="Cambria"/>
                          <a:cs typeface="Cambria"/>
                        </a:rPr>
                        <a:t> </a:t>
                      </a:r>
                      <a:r>
                        <a:rPr lang="en-US" sz="1200" b="0" i="0" u="none" strike="noStrike" dirty="0">
                          <a:solidFill>
                            <a:srgbClr val="000000"/>
                          </a:solidFill>
                          <a:effectLst/>
                          <a:latin typeface="Cambria"/>
                          <a:cs typeface="Cambria"/>
                        </a:rPr>
                        <a:t>Sungai</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r" fontAlgn="t"/>
                      <a:r>
                        <a:rPr lang="en-US" sz="1200" b="0" i="0" u="none" strike="noStrike" dirty="0" err="1">
                          <a:solidFill>
                            <a:srgbClr val="000000"/>
                          </a:solidFill>
                          <a:effectLst/>
                          <a:latin typeface="Cambria"/>
                          <a:cs typeface="Cambria"/>
                        </a:rPr>
                        <a:t>Menggambarkan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kondisi</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kawasan</a:t>
                      </a:r>
                      <a:r>
                        <a:rPr lang="en-US" sz="1200" b="0" i="0" u="none" strike="noStrike" dirty="0">
                          <a:solidFill>
                            <a:srgbClr val="000000"/>
                          </a:solidFill>
                          <a:effectLst/>
                          <a:latin typeface="Cambria"/>
                          <a:cs typeface="Cambria"/>
                        </a:rPr>
                        <a:t> yang </a:t>
                      </a:r>
                      <a:r>
                        <a:rPr lang="en-US" sz="1200" b="0" i="0" u="none" strike="noStrike" dirty="0" err="1">
                          <a:solidFill>
                            <a:srgbClr val="000000"/>
                          </a:solidFill>
                          <a:effectLst/>
                          <a:latin typeface="Cambria"/>
                          <a:cs typeface="Cambria"/>
                        </a:rPr>
                        <a:t>ada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disekitar</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bantaran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sungai</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dan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kawasan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pemukiman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kumuh</a:t>
                      </a:r>
                      <a:r>
                        <a:rPr lang="en-US" sz="1200" b="0" i="0" u="none" strike="noStrike" dirty="0">
                          <a:solidFill>
                            <a:srgbClr val="000000"/>
                          </a:solidFill>
                          <a:effectLst/>
                          <a:latin typeface="Cambria"/>
                          <a:cs typeface="Cambria"/>
                        </a:rPr>
                        <a:t> yang </a:t>
                      </a:r>
                      <a:r>
                        <a:rPr lang="en-US" sz="1200" b="0" i="0" u="none" strike="noStrike" dirty="0" err="1">
                          <a:solidFill>
                            <a:srgbClr val="000000"/>
                          </a:solidFill>
                          <a:effectLst/>
                          <a:latin typeface="Cambria"/>
                          <a:cs typeface="Cambria"/>
                        </a:rPr>
                        <a:t>akan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sangat</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terpapar</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jika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terjadi</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bencana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iklim</a:t>
                      </a:r>
                      <a:endParaRPr lang="en-US" sz="1200" b="0" i="0" u="none" strike="noStrike" dirty="0">
                        <a:solidFill>
                          <a:srgbClr val="000000"/>
                        </a:solidFill>
                        <a:effectLst/>
                        <a:latin typeface="Cambria"/>
                        <a:cs typeface="Cambria"/>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8170">
                <a:tc>
                  <a:txBody>
                    <a:bodyPr/>
                    <a:lstStyle/>
                    <a:p>
                      <a:pPr algn="l" fontAlgn="t"/>
                      <a:r>
                        <a:rPr lang="en-US" sz="1200" b="0" i="0" u="none" strike="noStrike" dirty="0">
                          <a:solidFill>
                            <a:srgbClr val="000000"/>
                          </a:solidFill>
                          <a:effectLst/>
                          <a:latin typeface="Cambria"/>
                          <a:cs typeface="Cambria"/>
                        </a:rPr>
                        <a:t>3</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t"/>
                      <a:r>
                        <a:rPr lang="en-US" sz="1200" b="0" i="0" u="none" strike="noStrike" dirty="0" smtClean="0">
                          <a:solidFill>
                            <a:srgbClr val="000000"/>
                          </a:solidFill>
                          <a:effectLst/>
                          <a:latin typeface="Cambria"/>
                          <a:cs typeface="Cambria"/>
                        </a:rPr>
                        <a:t> KK </a:t>
                      </a:r>
                      <a:r>
                        <a:rPr lang="en-US" sz="1200" b="0" i="0" u="none" strike="noStrike" dirty="0" err="1">
                          <a:solidFill>
                            <a:srgbClr val="000000"/>
                          </a:solidFill>
                          <a:effectLst/>
                          <a:latin typeface="Cambria"/>
                          <a:cs typeface="Cambria"/>
                        </a:rPr>
                        <a:t>dan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Pemukiman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Kumuh</a:t>
                      </a:r>
                      <a:endParaRPr lang="en-US" sz="1200" b="0" i="0" u="none" strike="noStrike" dirty="0">
                        <a:solidFill>
                          <a:srgbClr val="000000"/>
                        </a:solidFill>
                        <a:effectLst/>
                        <a:latin typeface="Cambria"/>
                        <a:cs typeface="Cambria"/>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a:p>
                  </a:txBody>
                  <a:tcPr/>
                </a:tc>
              </a:tr>
              <a:tr h="390292">
                <a:tc>
                  <a:txBody>
                    <a:bodyPr/>
                    <a:lstStyle/>
                    <a:p>
                      <a:pPr algn="l" fontAlgn="t"/>
                      <a:r>
                        <a:rPr lang="en-US" sz="1200" b="0" i="0" u="none" strike="noStrike" dirty="0">
                          <a:solidFill>
                            <a:srgbClr val="000000"/>
                          </a:solidFill>
                          <a:effectLst/>
                          <a:latin typeface="Cambria"/>
                          <a:cs typeface="Cambria"/>
                        </a:rPr>
                        <a:t>4</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t"/>
                      <a:r>
                        <a:rPr lang="en-US" sz="1200" b="0" i="0" u="none" strike="noStrike" dirty="0" smtClean="0">
                          <a:solidFill>
                            <a:srgbClr val="000000"/>
                          </a:solidFill>
                          <a:effectLst/>
                          <a:latin typeface="Cambria"/>
                          <a:cs typeface="Cambria"/>
                        </a:rPr>
                        <a:t> </a:t>
                      </a:r>
                      <a:r>
                        <a:rPr lang="en-US" sz="1200" b="0" i="0" u="none" strike="noStrike" dirty="0" err="1" smtClean="0">
                          <a:solidFill>
                            <a:srgbClr val="000000"/>
                          </a:solidFill>
                          <a:effectLst/>
                          <a:latin typeface="Cambria"/>
                          <a:cs typeface="Cambria"/>
                        </a:rPr>
                        <a:t>Kepadatan</a:t>
                      </a:r>
                      <a:r>
                        <a:rPr lang="en-US" sz="1200" b="0" i="0" u="none" strike="noStrike" dirty="0" smtClean="0">
                          <a:solidFill>
                            <a:srgbClr val="000000"/>
                          </a:solidFill>
                          <a:effectLst/>
                          <a:latin typeface="Cambria"/>
                          <a:cs typeface="Cambria"/>
                        </a:rPr>
                        <a:t> </a:t>
                      </a:r>
                      <a:r>
                        <a:rPr lang="en-US" sz="1200" b="0" i="0" u="none" strike="noStrike" dirty="0" err="1">
                          <a:solidFill>
                            <a:srgbClr val="000000"/>
                          </a:solidFill>
                          <a:effectLst/>
                          <a:latin typeface="Cambria"/>
                          <a:cs typeface="Cambria"/>
                        </a:rPr>
                        <a:t>Penduduk</a:t>
                      </a:r>
                      <a:endParaRPr lang="en-US" sz="1200" b="0" i="0" u="none" strike="noStrike" dirty="0">
                        <a:solidFill>
                          <a:srgbClr val="000000"/>
                        </a:solidFill>
                        <a:effectLst/>
                        <a:latin typeface="Cambria"/>
                        <a:cs typeface="Cambria"/>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mbria"/>
                          <a:cs typeface="Cambria"/>
                        </a:rPr>
                        <a:t>Semakin banyaknya jumlah penduduk, maka kebutuhan atas lahan akan semakin besar sehingga meningkatkan tingkat keterpaparan suatu wilayah</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0292">
                <a:tc>
                  <a:txBody>
                    <a:bodyPr/>
                    <a:lstStyle/>
                    <a:p>
                      <a:pPr algn="l" fontAlgn="t"/>
                      <a:r>
                        <a:rPr lang="en-US" sz="1200" b="0" i="0" u="none" strike="noStrike" dirty="0">
                          <a:solidFill>
                            <a:srgbClr val="000000"/>
                          </a:solidFill>
                          <a:effectLst/>
                          <a:latin typeface="Cambria"/>
                          <a:cs typeface="Cambria"/>
                        </a:rPr>
                        <a:t>5</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t"/>
                      <a:r>
                        <a:rPr lang="en-US" sz="1200" b="0" i="0" u="none" strike="noStrike" dirty="0" smtClean="0">
                          <a:solidFill>
                            <a:srgbClr val="000000"/>
                          </a:solidFill>
                          <a:effectLst/>
                          <a:latin typeface="Cambria"/>
                          <a:cs typeface="Cambria"/>
                        </a:rPr>
                        <a:t> </a:t>
                      </a:r>
                      <a:r>
                        <a:rPr lang="en-US" sz="1200" b="0" i="0" u="none" strike="noStrike" dirty="0" err="1" smtClean="0">
                          <a:solidFill>
                            <a:srgbClr val="000000"/>
                          </a:solidFill>
                          <a:effectLst/>
                          <a:latin typeface="Cambria"/>
                          <a:cs typeface="Cambria"/>
                        </a:rPr>
                        <a:t>Sampah</a:t>
                      </a:r>
                      <a:endParaRPr lang="en-US" sz="1200" b="0" i="0" u="none" strike="noStrike" dirty="0">
                        <a:solidFill>
                          <a:srgbClr val="000000"/>
                        </a:solidFill>
                        <a:effectLst/>
                        <a:latin typeface="Cambria"/>
                        <a:cs typeface="Cambria"/>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200" b="0" i="0" u="none" strike="noStrike" dirty="0" err="1">
                          <a:solidFill>
                            <a:srgbClr val="000000"/>
                          </a:solidFill>
                          <a:effectLst/>
                          <a:latin typeface="Cambria"/>
                          <a:cs typeface="Cambria"/>
                        </a:rPr>
                        <a:t>Menggambarkan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banyak</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sampah</a:t>
                      </a:r>
                      <a:r>
                        <a:rPr lang="en-US" sz="1200" b="0" i="0" u="none" strike="noStrike" dirty="0">
                          <a:solidFill>
                            <a:srgbClr val="000000"/>
                          </a:solidFill>
                          <a:effectLst/>
                          <a:latin typeface="Cambria"/>
                          <a:cs typeface="Cambria"/>
                        </a:rPr>
                        <a:t> yang </a:t>
                      </a:r>
                      <a:r>
                        <a:rPr lang="en-US" sz="1200" b="0" i="0" u="none" strike="noStrike" dirty="0" err="1">
                          <a:solidFill>
                            <a:srgbClr val="000000"/>
                          </a:solidFill>
                          <a:effectLst/>
                          <a:latin typeface="Cambria"/>
                          <a:cs typeface="Cambria"/>
                        </a:rPr>
                        <a:t>tidak</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tertanggulangi</a:t>
                      </a:r>
                      <a:r>
                        <a:rPr lang="en-US" sz="1200" b="0" i="0" u="none" strike="noStrike" dirty="0">
                          <a:solidFill>
                            <a:srgbClr val="000000"/>
                          </a:solidFill>
                          <a:effectLst/>
                          <a:latin typeface="Cambria"/>
                          <a:cs typeface="Cambria"/>
                        </a:rPr>
                        <a:t> yang </a:t>
                      </a:r>
                      <a:r>
                        <a:rPr lang="en-US" sz="1200" b="0" i="0" u="none" strike="noStrike" dirty="0" err="1">
                          <a:solidFill>
                            <a:srgbClr val="000000"/>
                          </a:solidFill>
                          <a:effectLst/>
                          <a:latin typeface="Cambria"/>
                          <a:cs typeface="Cambria"/>
                        </a:rPr>
                        <a:t>akan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sangat</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mempengaruhi</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tingkat</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keterpaparan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suatu</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wilayah</a:t>
                      </a:r>
                      <a:endParaRPr lang="en-US" sz="1200" b="0" i="0" u="none" strike="noStrike" dirty="0">
                        <a:solidFill>
                          <a:srgbClr val="000000"/>
                        </a:solidFill>
                        <a:effectLst/>
                        <a:latin typeface="Cambria"/>
                        <a:cs typeface="Cambria"/>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0292">
                <a:tc>
                  <a:txBody>
                    <a:bodyPr/>
                    <a:lstStyle/>
                    <a:p>
                      <a:pPr algn="l" fontAlgn="t"/>
                      <a:r>
                        <a:rPr lang="en-US" sz="1200" b="0" i="0" u="none" strike="noStrike" dirty="0">
                          <a:solidFill>
                            <a:srgbClr val="000000"/>
                          </a:solidFill>
                          <a:effectLst/>
                          <a:latin typeface="Cambria"/>
                          <a:cs typeface="Cambria"/>
                        </a:rPr>
                        <a:t>6</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mbria"/>
                          <a:cs typeface="Cambria"/>
                        </a:rPr>
                        <a:t> </a:t>
                      </a:r>
                      <a:r>
                        <a:rPr lang="en-US" sz="1200" b="0" i="0" u="none" strike="noStrike" dirty="0" err="1" smtClean="0">
                          <a:solidFill>
                            <a:srgbClr val="000000"/>
                          </a:solidFill>
                          <a:effectLst/>
                          <a:latin typeface="Cambria"/>
                          <a:cs typeface="Cambria"/>
                        </a:rPr>
                        <a:t>Sampah</a:t>
                      </a:r>
                      <a:r>
                        <a:rPr lang="en-US" sz="1200" b="0" i="0" u="none" strike="noStrike" dirty="0" smtClean="0">
                          <a:solidFill>
                            <a:srgbClr val="000000"/>
                          </a:solidFill>
                          <a:effectLst/>
                          <a:latin typeface="Cambria"/>
                          <a:cs typeface="Cambria"/>
                        </a:rPr>
                        <a:t> </a:t>
                      </a:r>
                      <a:r>
                        <a:rPr lang="en-US" sz="1200" b="0" i="0" u="none" strike="noStrike" dirty="0">
                          <a:solidFill>
                            <a:srgbClr val="000000"/>
                          </a:solidFill>
                          <a:effectLst/>
                          <a:latin typeface="Cambria"/>
                          <a:cs typeface="Cambria"/>
                        </a:rPr>
                        <a:t>yang </a:t>
                      </a:r>
                      <a:r>
                        <a:rPr lang="en-US" sz="1200" b="0" i="0" u="none" strike="noStrike" dirty="0" err="1">
                          <a:solidFill>
                            <a:srgbClr val="000000"/>
                          </a:solidFill>
                          <a:effectLst/>
                          <a:latin typeface="Cambria"/>
                          <a:cs typeface="Cambria"/>
                        </a:rPr>
                        <a:t>tidak</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tanggulangi</a:t>
                      </a:r>
                      <a:endParaRPr lang="en-US" sz="1200" b="0" i="0" u="none" strike="noStrike" dirty="0">
                        <a:solidFill>
                          <a:srgbClr val="000000"/>
                        </a:solidFill>
                        <a:effectLst/>
                        <a:latin typeface="Cambria"/>
                        <a:cs typeface="Cambria"/>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mbria"/>
                          <a:cs typeface="Cambria"/>
                        </a:rPr>
                        <a:t>Semakin banyaknya sampah yang tidak tertanggulangi menyebabkan semakin tingginya tingkat terpaparnya wilayah</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0292">
                <a:tc>
                  <a:txBody>
                    <a:bodyPr/>
                    <a:lstStyle/>
                    <a:p>
                      <a:pPr algn="l" fontAlgn="t"/>
                      <a:r>
                        <a:rPr lang="en-US" sz="1200" b="0" i="0" u="none" strike="noStrike" dirty="0">
                          <a:solidFill>
                            <a:srgbClr val="000000"/>
                          </a:solidFill>
                          <a:effectLst/>
                          <a:latin typeface="Cambria"/>
                          <a:cs typeface="Cambria"/>
                        </a:rPr>
                        <a:t>7</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mbria"/>
                          <a:cs typeface="Cambria"/>
                        </a:rPr>
                        <a:t> KK </a:t>
                      </a:r>
                      <a:r>
                        <a:rPr lang="en-US" sz="1200" b="0" i="0" u="none" strike="noStrike" dirty="0" err="1">
                          <a:solidFill>
                            <a:srgbClr val="000000"/>
                          </a:solidFill>
                          <a:effectLst/>
                          <a:latin typeface="Cambria"/>
                          <a:cs typeface="Cambria"/>
                        </a:rPr>
                        <a:t>Pra</a:t>
                      </a:r>
                      <a:r>
                        <a:rPr lang="en-US" sz="1200" b="0" i="0" u="none" strike="noStrike" dirty="0">
                          <a:solidFill>
                            <a:srgbClr val="000000"/>
                          </a:solidFill>
                          <a:effectLst/>
                          <a:latin typeface="Cambria"/>
                          <a:cs typeface="Cambria"/>
                        </a:rPr>
                        <a:t> Sejahtera</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200" b="0" i="0" u="none" strike="noStrike" dirty="0" err="1">
                          <a:solidFill>
                            <a:srgbClr val="000000"/>
                          </a:solidFill>
                          <a:effectLst/>
                          <a:latin typeface="Cambria"/>
                          <a:cs typeface="Cambria"/>
                        </a:rPr>
                        <a:t>Tingginya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jumlah</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penduduk</a:t>
                      </a:r>
                      <a:r>
                        <a:rPr lang="en-US" sz="1200" b="0" i="0" u="none" strike="noStrike" dirty="0">
                          <a:solidFill>
                            <a:srgbClr val="000000"/>
                          </a:solidFill>
                          <a:effectLst/>
                          <a:latin typeface="Cambria"/>
                          <a:cs typeface="Cambria"/>
                        </a:rPr>
                        <a:t> yang </a:t>
                      </a:r>
                      <a:r>
                        <a:rPr lang="en-US" sz="1200" b="0" i="0" u="none" strike="noStrike" dirty="0" err="1">
                          <a:solidFill>
                            <a:srgbClr val="000000"/>
                          </a:solidFill>
                          <a:effectLst/>
                          <a:latin typeface="Cambria"/>
                          <a:cs typeface="Cambria"/>
                        </a:rPr>
                        <a:t>berada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kategori</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pra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sejahtera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maka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tingkat</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sensitivitas</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wilayah</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akan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semakin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tinggi</a:t>
                      </a:r>
                      <a:endParaRPr lang="en-US" sz="1200" b="0" i="0" u="none" strike="noStrike" dirty="0">
                        <a:solidFill>
                          <a:srgbClr val="000000"/>
                        </a:solidFill>
                        <a:effectLst/>
                        <a:latin typeface="Cambria"/>
                        <a:cs typeface="Cambria"/>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5147">
                <a:tc>
                  <a:txBody>
                    <a:bodyPr/>
                    <a:lstStyle/>
                    <a:p>
                      <a:pPr algn="l" fontAlgn="t"/>
                      <a:r>
                        <a:rPr lang="en-US" sz="1200" b="0" i="0" u="none" strike="noStrike" dirty="0">
                          <a:solidFill>
                            <a:srgbClr val="000000"/>
                          </a:solidFill>
                          <a:effectLst/>
                          <a:latin typeface="Cambria"/>
                          <a:cs typeface="Cambria"/>
                        </a:rPr>
                        <a:t>8</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mbria"/>
                          <a:cs typeface="Cambria"/>
                        </a:rPr>
                        <a:t> </a:t>
                      </a:r>
                      <a:r>
                        <a:rPr lang="en-US" sz="1200" b="0" i="0" u="none" strike="noStrike" dirty="0" err="1" smtClean="0">
                          <a:solidFill>
                            <a:srgbClr val="000000"/>
                          </a:solidFill>
                          <a:effectLst/>
                          <a:latin typeface="Cambria"/>
                          <a:cs typeface="Cambria"/>
                        </a:rPr>
                        <a:t>Sawah</a:t>
                      </a:r>
                      <a:endParaRPr lang="en-US" sz="1200" b="0" i="0" u="none" strike="noStrike" dirty="0">
                        <a:solidFill>
                          <a:srgbClr val="000000"/>
                        </a:solidFill>
                        <a:effectLst/>
                        <a:latin typeface="Cambria"/>
                        <a:cs typeface="Cambria"/>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200" b="0" i="0" u="none" strike="noStrike" dirty="0" err="1">
                          <a:solidFill>
                            <a:srgbClr val="000000"/>
                          </a:solidFill>
                          <a:effectLst/>
                          <a:latin typeface="Cambria"/>
                          <a:cs typeface="Cambria"/>
                        </a:rPr>
                        <a:t>Kawasan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sawah</a:t>
                      </a:r>
                      <a:endParaRPr lang="en-US" sz="1200" b="0" i="0" u="none" strike="noStrike" dirty="0">
                        <a:solidFill>
                          <a:srgbClr val="000000"/>
                        </a:solidFill>
                        <a:effectLst/>
                        <a:latin typeface="Cambria"/>
                        <a:cs typeface="Cambria"/>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5147">
                <a:tc>
                  <a:txBody>
                    <a:bodyPr/>
                    <a:lstStyle/>
                    <a:p>
                      <a:pPr algn="l" fontAlgn="t"/>
                      <a:r>
                        <a:rPr lang="en-US" sz="1200" b="0" i="0" u="none" strike="noStrike" dirty="0">
                          <a:solidFill>
                            <a:srgbClr val="000000"/>
                          </a:solidFill>
                          <a:effectLst/>
                          <a:latin typeface="Cambria"/>
                          <a:cs typeface="Cambria"/>
                        </a:rPr>
                        <a:t>9</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mbria"/>
                          <a:cs typeface="Cambria"/>
                        </a:rPr>
                        <a:t> </a:t>
                      </a:r>
                      <a:r>
                        <a:rPr lang="en-US" sz="1200" b="0" i="0" u="none" strike="noStrike" dirty="0" err="1" smtClean="0">
                          <a:solidFill>
                            <a:srgbClr val="000000"/>
                          </a:solidFill>
                          <a:effectLst/>
                          <a:latin typeface="Cambria"/>
                          <a:cs typeface="Cambria"/>
                        </a:rPr>
                        <a:t>Pertanian</a:t>
                      </a:r>
                      <a:endParaRPr lang="en-US" sz="1200" b="0" i="0" u="none" strike="noStrike" dirty="0">
                        <a:solidFill>
                          <a:srgbClr val="000000"/>
                        </a:solidFill>
                        <a:effectLst/>
                        <a:latin typeface="Cambria"/>
                        <a:cs typeface="Cambria"/>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200" b="0" i="0" u="none" strike="noStrike" dirty="0" err="1">
                          <a:solidFill>
                            <a:srgbClr val="000000"/>
                          </a:solidFill>
                          <a:effectLst/>
                          <a:latin typeface="Cambria"/>
                          <a:cs typeface="Cambria"/>
                        </a:rPr>
                        <a:t>Kawasan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pertanian</a:t>
                      </a:r>
                      <a:r>
                        <a:rPr lang="en-US" sz="1200" b="0" i="0" u="none" strike="noStrike" dirty="0">
                          <a:solidFill>
                            <a:srgbClr val="000000"/>
                          </a:solidFill>
                          <a:effectLst/>
                          <a:latin typeface="Cambria"/>
                          <a:cs typeface="Cambria"/>
                        </a:rPr>
                        <a:t> non </a:t>
                      </a:r>
                      <a:r>
                        <a:rPr lang="en-US" sz="1200" b="0" i="0" u="none" strike="noStrike" dirty="0" err="1">
                          <a:solidFill>
                            <a:srgbClr val="000000"/>
                          </a:solidFill>
                          <a:effectLst/>
                          <a:latin typeface="Cambria"/>
                          <a:cs typeface="Cambria"/>
                        </a:rPr>
                        <a:t>Sawah</a:t>
                      </a:r>
                      <a:endParaRPr lang="en-US" sz="1200" b="0" i="0" u="none" strike="noStrike" dirty="0">
                        <a:solidFill>
                          <a:srgbClr val="000000"/>
                        </a:solidFill>
                        <a:effectLst/>
                        <a:latin typeface="Cambria"/>
                        <a:cs typeface="Cambria"/>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5147">
                <a:tc gridSpan="3">
                  <a:txBody>
                    <a:bodyPr/>
                    <a:lstStyle/>
                    <a:p>
                      <a:pPr algn="ctr" fontAlgn="b"/>
                      <a:r>
                        <a:rPr lang="en-US" sz="1200" b="1" i="1" u="none" strike="noStrike" dirty="0" err="1">
                          <a:solidFill>
                            <a:srgbClr val="000000"/>
                          </a:solidFill>
                          <a:effectLst/>
                          <a:latin typeface="Cambria"/>
                          <a:cs typeface="Cambria"/>
                        </a:rPr>
                        <a:t>Kemampuan</a:t>
                      </a:r>
                      <a:r>
                        <a:rPr lang="en-US" sz="1200" b="1" i="1" u="none" strike="noStrike" dirty="0">
                          <a:solidFill>
                            <a:srgbClr val="000000"/>
                          </a:solidFill>
                          <a:effectLst/>
                          <a:latin typeface="Cambria"/>
                          <a:cs typeface="Cambria"/>
                        </a:rPr>
                        <a:t> </a:t>
                      </a:r>
                      <a:r>
                        <a:rPr lang="en-US" sz="1200" b="1" i="1" u="none" strike="noStrike" dirty="0" err="1">
                          <a:solidFill>
                            <a:srgbClr val="000000"/>
                          </a:solidFill>
                          <a:effectLst/>
                          <a:latin typeface="Cambria"/>
                          <a:cs typeface="Cambria"/>
                        </a:rPr>
                        <a:t>Adaptif</a:t>
                      </a:r>
                      <a:endParaRPr lang="en-US" sz="1200" b="1" i="1" u="none" strike="noStrike" dirty="0">
                        <a:solidFill>
                          <a:srgbClr val="000000"/>
                        </a:solidFill>
                        <a:effectLst/>
                        <a:latin typeface="Cambria"/>
                        <a:cs typeface="Cambria"/>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90292">
                <a:tc>
                  <a:txBody>
                    <a:bodyPr/>
                    <a:lstStyle/>
                    <a:p>
                      <a:pPr algn="l" fontAlgn="t"/>
                      <a:r>
                        <a:rPr lang="en-US" sz="1200" b="0" i="0" u="none" strike="noStrike" dirty="0">
                          <a:solidFill>
                            <a:srgbClr val="000000"/>
                          </a:solidFill>
                          <a:effectLst/>
                          <a:latin typeface="Cambria"/>
                          <a:cs typeface="Cambria"/>
                        </a:rPr>
                        <a:t>10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t"/>
                      <a:r>
                        <a:rPr lang="en-US" sz="1200" b="0" i="0" u="none" strike="noStrike" dirty="0" smtClean="0">
                          <a:solidFill>
                            <a:srgbClr val="000000"/>
                          </a:solidFill>
                          <a:effectLst/>
                          <a:latin typeface="Cambria"/>
                          <a:cs typeface="Cambria"/>
                        </a:rPr>
                        <a:t> KK </a:t>
                      </a:r>
                      <a:r>
                        <a:rPr lang="en-US" sz="1200" b="0" i="0" u="none" strike="noStrike" dirty="0" err="1">
                          <a:solidFill>
                            <a:srgbClr val="000000"/>
                          </a:solidFill>
                          <a:effectLst/>
                          <a:latin typeface="Cambria"/>
                          <a:cs typeface="Cambria"/>
                        </a:rPr>
                        <a:t>Listrik</a:t>
                      </a:r>
                      <a:endParaRPr lang="en-US" sz="1200" b="0" i="0" u="none" strike="noStrike" dirty="0">
                        <a:solidFill>
                          <a:srgbClr val="000000"/>
                        </a:solidFill>
                        <a:effectLst/>
                        <a:latin typeface="Cambria"/>
                        <a:cs typeface="Cambria"/>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200" b="0" i="0" u="none" strike="noStrike" dirty="0" err="1">
                          <a:solidFill>
                            <a:srgbClr val="000000"/>
                          </a:solidFill>
                          <a:effectLst/>
                          <a:latin typeface="Cambria"/>
                          <a:cs typeface="Cambria"/>
                        </a:rPr>
                        <a:t>Semakin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banyak</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jumlah</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penduduk</a:t>
                      </a:r>
                      <a:r>
                        <a:rPr lang="en-US" sz="1200" b="0" i="0" u="none" strike="noStrike" dirty="0">
                          <a:solidFill>
                            <a:srgbClr val="000000"/>
                          </a:solidFill>
                          <a:effectLst/>
                          <a:latin typeface="Cambria"/>
                          <a:cs typeface="Cambria"/>
                        </a:rPr>
                        <a:t> yang </a:t>
                      </a:r>
                      <a:r>
                        <a:rPr lang="en-US" sz="1200" b="0" i="0" u="none" strike="noStrike" dirty="0" err="1">
                          <a:solidFill>
                            <a:srgbClr val="000000"/>
                          </a:solidFill>
                          <a:effectLst/>
                          <a:latin typeface="Cambria"/>
                          <a:cs typeface="Cambria"/>
                        </a:rPr>
                        <a:t>telah</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mendapatkan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fasilitas</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listrik</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menggambarkan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tingkat</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kemampuan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masyarakat</a:t>
                      </a:r>
                      <a:r>
                        <a:rPr lang="en-US" sz="1200" b="0" i="0" u="none" strike="noStrike" dirty="0">
                          <a:solidFill>
                            <a:srgbClr val="000000"/>
                          </a:solidFill>
                          <a:effectLst/>
                          <a:latin typeface="Cambria"/>
                          <a:cs typeface="Cambria"/>
                        </a:rPr>
                        <a:t> yang </a:t>
                      </a:r>
                      <a:r>
                        <a:rPr lang="en-US" sz="1200" b="0" i="0" u="none" strike="noStrike" dirty="0" err="1">
                          <a:solidFill>
                            <a:srgbClr val="000000"/>
                          </a:solidFill>
                          <a:effectLst/>
                          <a:latin typeface="Cambria"/>
                          <a:cs typeface="Cambria"/>
                        </a:rPr>
                        <a:t>tinggi</a:t>
                      </a:r>
                      <a:endParaRPr lang="en-US" sz="1200" b="0" i="0" u="none" strike="noStrike" dirty="0">
                        <a:solidFill>
                          <a:srgbClr val="000000"/>
                        </a:solidFill>
                        <a:effectLst/>
                        <a:latin typeface="Cambria"/>
                        <a:cs typeface="Cambria"/>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0292">
                <a:tc>
                  <a:txBody>
                    <a:bodyPr/>
                    <a:lstStyle/>
                    <a:p>
                      <a:pPr algn="l" fontAlgn="t"/>
                      <a:r>
                        <a:rPr lang="en-US" sz="1200" b="0" i="0" u="none" strike="noStrike" dirty="0">
                          <a:solidFill>
                            <a:srgbClr val="000000"/>
                          </a:solidFill>
                          <a:effectLst/>
                          <a:latin typeface="Cambria"/>
                          <a:cs typeface="Cambria"/>
                        </a:rPr>
                        <a:t>11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t"/>
                      <a:r>
                        <a:rPr lang="en-US" sz="1200" b="0" i="0" u="none" strike="noStrike" dirty="0" smtClean="0">
                          <a:solidFill>
                            <a:srgbClr val="000000"/>
                          </a:solidFill>
                          <a:effectLst/>
                          <a:latin typeface="Cambria"/>
                          <a:cs typeface="Cambria"/>
                        </a:rPr>
                        <a:t> </a:t>
                      </a:r>
                      <a:r>
                        <a:rPr lang="en-US" sz="1200" b="0" i="0" u="none" strike="noStrike" dirty="0" err="1" smtClean="0">
                          <a:solidFill>
                            <a:srgbClr val="000000"/>
                          </a:solidFill>
                          <a:effectLst/>
                          <a:latin typeface="Cambria"/>
                          <a:cs typeface="Cambria"/>
                        </a:rPr>
                        <a:t>Pendidikan</a:t>
                      </a:r>
                      <a:endParaRPr lang="en-US" sz="1200" b="0" i="0" u="none" strike="noStrike" dirty="0">
                        <a:solidFill>
                          <a:srgbClr val="000000"/>
                        </a:solidFill>
                        <a:effectLst/>
                        <a:latin typeface="Cambria"/>
                        <a:cs typeface="Cambria"/>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mbria"/>
                          <a:cs typeface="Cambria"/>
                        </a:rPr>
                        <a:t>Semakin tinggi tingkat pendidikan penduduk suatu wilayah, maka akan meningkatkan kemampuan adaptif wilayah tersebut</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80585">
                <a:tc>
                  <a:txBody>
                    <a:bodyPr/>
                    <a:lstStyle/>
                    <a:p>
                      <a:pPr algn="l" fontAlgn="t"/>
                      <a:r>
                        <a:rPr lang="en-US" sz="1200" b="0" i="0" u="none" strike="noStrike" dirty="0">
                          <a:solidFill>
                            <a:srgbClr val="000000"/>
                          </a:solidFill>
                          <a:effectLst/>
                          <a:latin typeface="Cambria"/>
                          <a:cs typeface="Cambria"/>
                        </a:rPr>
                        <a:t>12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t"/>
                      <a:r>
                        <a:rPr lang="en-US" sz="1200" b="0" i="0" u="none" strike="noStrike" dirty="0" smtClean="0">
                          <a:solidFill>
                            <a:srgbClr val="000000"/>
                          </a:solidFill>
                          <a:effectLst/>
                          <a:latin typeface="Cambria"/>
                          <a:cs typeface="Cambria"/>
                        </a:rPr>
                        <a:t> </a:t>
                      </a:r>
                      <a:r>
                        <a:rPr lang="en-US" sz="1200" b="0" i="0" u="none" strike="noStrike" dirty="0" err="1" smtClean="0">
                          <a:solidFill>
                            <a:srgbClr val="000000"/>
                          </a:solidFill>
                          <a:effectLst/>
                          <a:latin typeface="Cambria"/>
                          <a:cs typeface="Cambria"/>
                        </a:rPr>
                        <a:t>Pencaharian</a:t>
                      </a:r>
                      <a:endParaRPr lang="en-US" sz="1200" b="0" i="0" u="none" strike="noStrike" dirty="0">
                        <a:solidFill>
                          <a:srgbClr val="000000"/>
                        </a:solidFill>
                        <a:effectLst/>
                        <a:latin typeface="Cambria"/>
                        <a:cs typeface="Cambria"/>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200" b="0" i="0" u="none" strike="noStrike" dirty="0" err="1">
                          <a:solidFill>
                            <a:srgbClr val="000000"/>
                          </a:solidFill>
                          <a:effectLst/>
                          <a:latin typeface="Cambria"/>
                          <a:cs typeface="Cambria"/>
                        </a:rPr>
                        <a:t>Menggambarkan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jumlah</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penduduk</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berdasarkan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jenis</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mata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pencaharian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semakin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banyak</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suatu</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wilayah</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jenis</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kriteria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mata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pencaharian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maka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kemampuan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penduduk</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untuk</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bisa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menyesuaikan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terhadap</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kondisi</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iklim</a:t>
                      </a:r>
                      <a:r>
                        <a:rPr lang="en-US" sz="1200" b="0" i="0" u="none" strike="noStrike" dirty="0">
                          <a:solidFill>
                            <a:srgbClr val="000000"/>
                          </a:solidFill>
                          <a:effectLst/>
                          <a:latin typeface="Cambria"/>
                          <a:cs typeface="Cambria"/>
                        </a:rPr>
                        <a:t> yang </a:t>
                      </a:r>
                      <a:r>
                        <a:rPr lang="en-US" sz="1200" b="0" i="0" u="none" strike="noStrike" dirty="0" err="1">
                          <a:solidFill>
                            <a:srgbClr val="000000"/>
                          </a:solidFill>
                          <a:effectLst/>
                          <a:latin typeface="Cambria"/>
                          <a:cs typeface="Cambria"/>
                        </a:rPr>
                        <a:t>ekstrim</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akan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lebih</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tinggi</a:t>
                      </a:r>
                      <a:endParaRPr lang="en-US" sz="1200" b="0" i="0" u="none" strike="noStrike" dirty="0">
                        <a:solidFill>
                          <a:srgbClr val="000000"/>
                        </a:solidFill>
                        <a:effectLst/>
                        <a:latin typeface="Cambria"/>
                        <a:cs typeface="Cambria"/>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80585">
                <a:tc>
                  <a:txBody>
                    <a:bodyPr/>
                    <a:lstStyle/>
                    <a:p>
                      <a:pPr algn="l" fontAlgn="t"/>
                      <a:r>
                        <a:rPr lang="en-US" sz="1200" b="0" i="0" u="none" strike="noStrike" dirty="0" smtClean="0">
                          <a:solidFill>
                            <a:srgbClr val="000000"/>
                          </a:solidFill>
                          <a:effectLst/>
                          <a:latin typeface="Cambria"/>
                          <a:cs typeface="Cambria"/>
                        </a:rPr>
                        <a:t>13  </a:t>
                      </a:r>
                      <a:endParaRPr lang="en-US" sz="1200" b="0" i="0" u="none" strike="noStrike" dirty="0">
                        <a:solidFill>
                          <a:srgbClr val="000000"/>
                        </a:solidFill>
                        <a:effectLst/>
                        <a:latin typeface="Cambria"/>
                        <a:cs typeface="Cambria"/>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t"/>
                      <a:r>
                        <a:rPr lang="en-US" sz="1200" b="0" i="0" u="none" strike="noStrike" dirty="0" err="1">
                          <a:solidFill>
                            <a:srgbClr val="000000"/>
                          </a:solidFill>
                          <a:effectLst/>
                          <a:latin typeface="Cambria"/>
                          <a:cs typeface="Cambria"/>
                        </a:rPr>
                        <a:t>Fasilitas</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Kesehatan</a:t>
                      </a:r>
                      <a:endParaRPr lang="en-US" sz="1200" b="0" i="0" u="none" strike="noStrike" dirty="0">
                        <a:solidFill>
                          <a:srgbClr val="000000"/>
                        </a:solidFill>
                        <a:effectLst/>
                        <a:latin typeface="Cambria"/>
                        <a:cs typeface="Cambria"/>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200" b="0" i="0" u="none" strike="noStrike" dirty="0" err="1">
                          <a:solidFill>
                            <a:srgbClr val="000000"/>
                          </a:solidFill>
                          <a:effectLst/>
                          <a:latin typeface="Cambria"/>
                          <a:cs typeface="Cambria"/>
                        </a:rPr>
                        <a:t>Menggambarkan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besarnya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daya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tampung</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fasilitas</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kesehatan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terhadap</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jumlah</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penduduk</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suatu</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wilayah</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sehingga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semakin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sedikitnya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jumlah</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fasilitas</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maka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kemampuan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wilayah</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untuk</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menghadapi</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suatu</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kejadian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bencana</a:t>
                      </a:r>
                      <a:r>
                        <a:rPr lang="en-US" sz="1200" b="0" i="0" u="none" strike="noStrike" dirty="0">
                          <a:solidFill>
                            <a:srgbClr val="000000"/>
                          </a:solidFill>
                          <a:effectLst/>
                          <a:latin typeface="Cambria"/>
                          <a:cs typeface="Cambria"/>
                        </a:rPr>
                        <a:t> yang </a:t>
                      </a:r>
                      <a:r>
                        <a:rPr lang="en-US" sz="1200" b="0" i="0" u="none" strike="noStrike" dirty="0" err="1">
                          <a:solidFill>
                            <a:srgbClr val="000000"/>
                          </a:solidFill>
                          <a:effectLst/>
                          <a:latin typeface="Cambria"/>
                          <a:cs typeface="Cambria"/>
                        </a:rPr>
                        <a:t>ekstrim</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akan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rendah</a:t>
                      </a:r>
                      <a:endParaRPr lang="en-US" sz="1200" b="0" i="0" u="none" strike="noStrike" dirty="0">
                        <a:solidFill>
                          <a:srgbClr val="000000"/>
                        </a:solidFill>
                        <a:effectLst/>
                        <a:latin typeface="Cambria"/>
                        <a:cs typeface="Cambria"/>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0292">
                <a:tc>
                  <a:txBody>
                    <a:bodyPr/>
                    <a:lstStyle/>
                    <a:p>
                      <a:pPr algn="l" fontAlgn="t"/>
                      <a:r>
                        <a:rPr lang="en-US" sz="1200" b="0" i="0" u="none" strike="noStrike" dirty="0" smtClean="0">
                          <a:solidFill>
                            <a:srgbClr val="000000"/>
                          </a:solidFill>
                          <a:effectLst/>
                          <a:latin typeface="Cambria"/>
                          <a:cs typeface="Cambria"/>
                        </a:rPr>
                        <a:t>14 </a:t>
                      </a:r>
                      <a:endParaRPr lang="en-US" sz="1200" b="0" i="0" u="none" strike="noStrike" dirty="0">
                        <a:solidFill>
                          <a:srgbClr val="000000"/>
                        </a:solidFill>
                        <a:effectLst/>
                        <a:latin typeface="Cambria"/>
                        <a:cs typeface="Cambria"/>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t"/>
                      <a:r>
                        <a:rPr lang="en-US" sz="1200" b="0" i="0" u="none" strike="noStrike" dirty="0" err="1">
                          <a:solidFill>
                            <a:srgbClr val="000000"/>
                          </a:solidFill>
                          <a:effectLst/>
                          <a:latin typeface="Cambria"/>
                          <a:cs typeface="Cambria"/>
                        </a:rPr>
                        <a:t>Lembaga</a:t>
                      </a:r>
                      <a:endParaRPr lang="en-US" sz="1200" b="0" i="0" u="none" strike="noStrike" dirty="0">
                        <a:solidFill>
                          <a:srgbClr val="000000"/>
                        </a:solidFill>
                        <a:effectLst/>
                        <a:latin typeface="Cambria"/>
                        <a:cs typeface="Cambria"/>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200" b="0" i="0" u="none" strike="noStrike" dirty="0" err="1">
                          <a:solidFill>
                            <a:srgbClr val="000000"/>
                          </a:solidFill>
                          <a:effectLst/>
                          <a:latin typeface="Cambria"/>
                          <a:cs typeface="Cambria"/>
                        </a:rPr>
                        <a:t>Banyaknya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jumlah</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lembaga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maka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kemampuan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kelembagaan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suatu</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wilayah</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dalam</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menyesuakan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dengan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bencana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iklim</a:t>
                      </a:r>
                      <a:r>
                        <a:rPr lang="en-US" sz="1200" b="0" i="0" u="none" strike="noStrike" dirty="0">
                          <a:solidFill>
                            <a:srgbClr val="000000"/>
                          </a:solidFill>
                          <a:effectLst/>
                          <a:latin typeface="Cambria"/>
                          <a:cs typeface="Cambria"/>
                        </a:rPr>
                        <a:t> yang </a:t>
                      </a:r>
                      <a:r>
                        <a:rPr lang="en-US" sz="1200" b="0" i="0" u="none" strike="noStrike" dirty="0" err="1">
                          <a:solidFill>
                            <a:srgbClr val="000000"/>
                          </a:solidFill>
                          <a:effectLst/>
                          <a:latin typeface="Cambria"/>
                          <a:cs typeface="Cambria"/>
                        </a:rPr>
                        <a:t>terjadi</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akan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semakin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tinggi</a:t>
                      </a:r>
                      <a:endParaRPr lang="en-US" sz="1200" b="0" i="0" u="none" strike="noStrike" dirty="0">
                        <a:solidFill>
                          <a:srgbClr val="000000"/>
                        </a:solidFill>
                        <a:effectLst/>
                        <a:latin typeface="Cambria"/>
                        <a:cs typeface="Cambria"/>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5439">
                <a:tc>
                  <a:txBody>
                    <a:bodyPr/>
                    <a:lstStyle/>
                    <a:p>
                      <a:pPr algn="l" fontAlgn="t"/>
                      <a:r>
                        <a:rPr lang="en-US" sz="1200" b="0" i="0" u="none" strike="noStrike" dirty="0" smtClean="0">
                          <a:solidFill>
                            <a:srgbClr val="000000"/>
                          </a:solidFill>
                          <a:effectLst/>
                          <a:latin typeface="Cambria"/>
                          <a:cs typeface="Cambria"/>
                        </a:rPr>
                        <a:t>15 </a:t>
                      </a:r>
                      <a:endParaRPr lang="en-US" sz="1200" b="0" i="0" u="none" strike="noStrike" dirty="0">
                        <a:solidFill>
                          <a:srgbClr val="000000"/>
                        </a:solidFill>
                        <a:effectLst/>
                        <a:latin typeface="Cambria"/>
                        <a:cs typeface="Cambria"/>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t"/>
                      <a:r>
                        <a:rPr lang="en-US" sz="1200" b="0" i="0" u="none" strike="noStrike" dirty="0" err="1">
                          <a:solidFill>
                            <a:srgbClr val="000000"/>
                          </a:solidFill>
                          <a:effectLst/>
                          <a:latin typeface="Cambria"/>
                          <a:cs typeface="Cambria"/>
                        </a:rPr>
                        <a:t>Kawasan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Hijau</a:t>
                      </a:r>
                      <a:endParaRPr lang="en-US" sz="1200" b="0" i="0" u="none" strike="noStrike" dirty="0">
                        <a:solidFill>
                          <a:srgbClr val="000000"/>
                        </a:solidFill>
                        <a:effectLst/>
                        <a:latin typeface="Cambria"/>
                        <a:cs typeface="Cambria"/>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200" b="0" i="0" u="none" strike="noStrike" dirty="0" err="1">
                          <a:solidFill>
                            <a:srgbClr val="000000"/>
                          </a:solidFill>
                          <a:effectLst/>
                          <a:latin typeface="Cambria"/>
                          <a:cs typeface="Cambria"/>
                        </a:rPr>
                        <a:t>Kawasan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hijau</a:t>
                      </a:r>
                      <a:r>
                        <a:rPr lang="en-US" sz="1200" b="0" i="0" u="none" strike="noStrike" dirty="0">
                          <a:solidFill>
                            <a:srgbClr val="000000"/>
                          </a:solidFill>
                          <a:effectLst/>
                          <a:latin typeface="Cambria"/>
                          <a:cs typeface="Cambria"/>
                        </a:rPr>
                        <a:t> yang </a:t>
                      </a:r>
                      <a:r>
                        <a:rPr lang="en-US" sz="1200" b="0" i="0" u="none" strike="noStrike" dirty="0" err="1">
                          <a:solidFill>
                            <a:srgbClr val="000000"/>
                          </a:solidFill>
                          <a:effectLst/>
                          <a:latin typeface="Cambria"/>
                          <a:cs typeface="Cambria"/>
                        </a:rPr>
                        <a:t>dilihat</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dari</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banyaknya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jumlah</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pohon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lindung</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dan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produksi</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serta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banyaknya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jumlah</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sumur</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pori</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untuk</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mengurangi</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dampak</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kejadian</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bencana</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seperti</a:t>
                      </a:r>
                      <a:r>
                        <a:rPr lang="en-US" sz="1200" b="0" i="0" u="none" strike="noStrike" dirty="0">
                          <a:solidFill>
                            <a:srgbClr val="000000"/>
                          </a:solidFill>
                          <a:effectLst/>
                          <a:latin typeface="Cambria"/>
                          <a:cs typeface="Cambria"/>
                        </a:rPr>
                        <a:t> </a:t>
                      </a:r>
                      <a:r>
                        <a:rPr lang="en-US" sz="1200" b="0" i="0" u="none" strike="noStrike" dirty="0" err="1">
                          <a:solidFill>
                            <a:srgbClr val="000000"/>
                          </a:solidFill>
                          <a:effectLst/>
                          <a:latin typeface="Cambria"/>
                          <a:cs typeface="Cambria"/>
                        </a:rPr>
                        <a:t>bencana</a:t>
                      </a:r>
                      <a:endParaRPr lang="en-US" sz="1200" b="0" i="0" u="none" strike="noStrike" dirty="0">
                        <a:solidFill>
                          <a:srgbClr val="000000"/>
                        </a:solidFill>
                        <a:effectLst/>
                        <a:latin typeface="Cambria"/>
                        <a:cs typeface="Cambria"/>
                      </a:endParaRP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406400" y="228601"/>
            <a:ext cx="2133600" cy="707886"/>
          </a:xfrm>
          <a:prstGeom prst="rect">
            <a:avLst/>
          </a:prstGeom>
          <a:noFill/>
        </p:spPr>
        <p:txBody>
          <a:bodyPr wrap="square" rtlCol="0">
            <a:spAutoFit/>
          </a:bodyPr>
          <a:lstStyle/>
          <a:p>
            <a:r>
              <a:rPr lang="en-US" sz="2000" b="1" dirty="0" err="1" smtClean="0">
                <a:latin typeface="Cambria"/>
                <a:cs typeface="Cambria"/>
              </a:rPr>
              <a:t>Indikator</a:t>
            </a:r>
            <a:r>
              <a:rPr lang="en-US" sz="2000" b="1" dirty="0" smtClean="0">
                <a:latin typeface="Cambria"/>
                <a:cs typeface="Cambria"/>
              </a:rPr>
              <a:t> yang </a:t>
            </a:r>
            <a:r>
              <a:rPr lang="en-US" sz="2000" b="1" dirty="0" err="1" smtClean="0">
                <a:latin typeface="Cambria"/>
                <a:cs typeface="Cambria"/>
              </a:rPr>
              <a:t>digunakan</a:t>
            </a:r>
            <a:endParaRPr lang="en-US" sz="2000" b="1" dirty="0">
              <a:latin typeface="Cambria"/>
              <a:cs typeface="Cambria"/>
            </a:endParaRPr>
          </a:p>
        </p:txBody>
      </p:sp>
    </p:spTree>
    <p:extLst>
      <p:ext uri="{BB962C8B-B14F-4D97-AF65-F5344CB8AC3E}">
        <p14:creationId xmlns:p14="http://schemas.microsoft.com/office/powerpoint/2010/main" val="3592571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ANALISIS</a:t>
            </a:r>
            <a:r>
              <a:rPr lang="en-US" dirty="0" smtClean="0"/>
              <a:t/>
            </a:r>
            <a:br>
              <a:rPr lang="en-US" dirty="0" smtClean="0"/>
            </a:br>
            <a:r>
              <a:rPr lang="en-US" sz="3200" dirty="0" err="1" smtClean="0"/>
              <a:t>Kondisi</a:t>
            </a:r>
            <a:r>
              <a:rPr lang="en-US" sz="3200" dirty="0" smtClean="0"/>
              <a:t> </a:t>
            </a:r>
            <a:r>
              <a:rPr lang="en-US" sz="3200" dirty="0" err="1" smtClean="0"/>
              <a:t>Iklim</a:t>
            </a:r>
            <a:r>
              <a:rPr lang="en-US" sz="3200" dirty="0" smtClean="0"/>
              <a:t> </a:t>
            </a:r>
            <a:r>
              <a:rPr lang="en-US" sz="3200" dirty="0" err="1" smtClean="0"/>
              <a:t>Historis</a:t>
            </a:r>
            <a:endParaRPr lang="en-US" sz="3200" dirty="0"/>
          </a:p>
        </p:txBody>
      </p:sp>
      <p:sp>
        <p:nvSpPr>
          <p:cNvPr id="3" name="Content Placeholder 2"/>
          <p:cNvSpPr>
            <a:spLocks noGrp="1"/>
          </p:cNvSpPr>
          <p:nvPr>
            <p:ph idx="1"/>
          </p:nvPr>
        </p:nvSpPr>
        <p:spPr>
          <a:xfrm>
            <a:off x="1097280" y="1845734"/>
            <a:ext cx="4846320" cy="4023360"/>
          </a:xfrm>
        </p:spPr>
        <p:txBody>
          <a:bodyPr>
            <a:normAutofit fontScale="92500" lnSpcReduction="20000"/>
          </a:bodyPr>
          <a:lstStyle/>
          <a:p>
            <a:r>
              <a:rPr lang="id-ID" dirty="0"/>
              <a:t>Kota Bandung memiliki pola hujan Monsunal.</a:t>
            </a:r>
          </a:p>
          <a:p>
            <a:r>
              <a:rPr lang="id-ID" dirty="0"/>
              <a:t>M</a:t>
            </a:r>
            <a:r>
              <a:rPr lang="id-ID" dirty="0" smtClean="0"/>
              <a:t>usim </a:t>
            </a:r>
            <a:r>
              <a:rPr lang="id-ID" dirty="0"/>
              <a:t>hujan terjadi sekitar Bulan Oktober hingga Mei</a:t>
            </a:r>
          </a:p>
          <a:p>
            <a:r>
              <a:rPr lang="id-ID" dirty="0"/>
              <a:t>Berdasarkan  Data  CHIRPS </a:t>
            </a:r>
            <a:r>
              <a:rPr lang="id-ID" dirty="0" smtClean="0"/>
              <a:t>v1p8, </a:t>
            </a:r>
            <a:r>
              <a:rPr lang="id-ID" dirty="0"/>
              <a:t>CH tertinggi terjadi pada Bulan Desember </a:t>
            </a:r>
            <a:r>
              <a:rPr lang="id-ID" dirty="0" smtClean="0"/>
              <a:t>dengan </a:t>
            </a:r>
            <a:r>
              <a:rPr lang="id-ID" dirty="0"/>
              <a:t>CH ± 260 </a:t>
            </a:r>
            <a:r>
              <a:rPr lang="id-ID" dirty="0" smtClean="0"/>
              <a:t>mm. Sedangkan berdasarkan data Combined Obs, </a:t>
            </a:r>
            <a:r>
              <a:rPr lang="id-ID" dirty="0"/>
              <a:t>CH tertinggi terjadi pada Bulan </a:t>
            </a:r>
            <a:r>
              <a:rPr lang="id-ID" dirty="0" smtClean="0"/>
              <a:t>Januari dengan CH ± </a:t>
            </a:r>
            <a:r>
              <a:rPr lang="id-ID" dirty="0"/>
              <a:t>295 </a:t>
            </a:r>
            <a:r>
              <a:rPr lang="id-ID" dirty="0" smtClean="0"/>
              <a:t>mm</a:t>
            </a:r>
            <a:r>
              <a:rPr lang="id-ID" dirty="0"/>
              <a:t>.</a:t>
            </a:r>
          </a:p>
          <a:p>
            <a:r>
              <a:rPr lang="id-ID" dirty="0" smtClean="0"/>
              <a:t>Sementara </a:t>
            </a:r>
            <a:r>
              <a:rPr lang="id-ID" dirty="0"/>
              <a:t>itu, berdasarkan  </a:t>
            </a:r>
            <a:r>
              <a:rPr lang="id-ID" dirty="0" smtClean="0"/>
              <a:t>data  </a:t>
            </a:r>
            <a:r>
              <a:rPr lang="id-ID" dirty="0"/>
              <a:t>CHIRPS </a:t>
            </a:r>
            <a:r>
              <a:rPr lang="id-ID" dirty="0" smtClean="0"/>
              <a:t>v1p8, CH </a:t>
            </a:r>
            <a:r>
              <a:rPr lang="id-ID" dirty="0"/>
              <a:t>terendah terjadi pada Bulan Juli dan Agustus </a:t>
            </a:r>
            <a:r>
              <a:rPr lang="id-ID" dirty="0" smtClean="0"/>
              <a:t>dengan </a:t>
            </a:r>
            <a:r>
              <a:rPr lang="id-ID" dirty="0"/>
              <a:t>CH ± 50 </a:t>
            </a:r>
            <a:r>
              <a:rPr lang="id-ID" dirty="0" smtClean="0"/>
              <a:t>mm. Sedangkan berdasarkan  data  Combined Obs </a:t>
            </a:r>
            <a:r>
              <a:rPr lang="id-ID" dirty="0"/>
              <a:t>CH terendah terjadi pada Bulan </a:t>
            </a:r>
            <a:r>
              <a:rPr lang="id-ID" dirty="0" smtClean="0"/>
              <a:t>Agustus </a:t>
            </a:r>
            <a:r>
              <a:rPr lang="id-ID" dirty="0"/>
              <a:t>dengan </a:t>
            </a:r>
            <a:r>
              <a:rPr lang="id-ID" dirty="0" smtClean="0"/>
              <a:t>± </a:t>
            </a:r>
            <a:r>
              <a:rPr lang="id-ID" dirty="0"/>
              <a:t>45 </a:t>
            </a:r>
            <a:r>
              <a:rPr lang="id-ID" dirty="0" smtClean="0"/>
              <a:t>mm</a:t>
            </a:r>
            <a:r>
              <a:rPr lang="id-ID" dirty="0"/>
              <a:t>.</a:t>
            </a:r>
          </a:p>
          <a:p>
            <a:endParaRPr lang="id-ID" dirty="0"/>
          </a:p>
          <a:p>
            <a:r>
              <a:rPr lang="id-ID" dirty="0" smtClean="0"/>
              <a:t>(CCROM)</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239193" y="2051474"/>
            <a:ext cx="5884227" cy="4023360"/>
          </a:xfrm>
          <a:prstGeom prst="rect">
            <a:avLst/>
          </a:prstGeom>
          <a:noFill/>
        </p:spPr>
      </p:pic>
      <p:sp>
        <p:nvSpPr>
          <p:cNvPr id="5" name="Rectangle 4"/>
          <p:cNvSpPr/>
          <p:nvPr/>
        </p:nvSpPr>
        <p:spPr>
          <a:xfrm>
            <a:off x="8585553" y="1340419"/>
            <a:ext cx="2570127" cy="369332"/>
          </a:xfrm>
          <a:prstGeom prst="rect">
            <a:avLst/>
          </a:prstGeom>
        </p:spPr>
        <p:txBody>
          <a:bodyPr wrap="none">
            <a:spAutoFit/>
          </a:bodyPr>
          <a:lstStyle/>
          <a:p>
            <a:r>
              <a:rPr lang="en-US" dirty="0" err="1">
                <a:latin typeface="Tw Cen MT" panose="020B0602020104020603" pitchFamily="34" charset="0"/>
                <a:ea typeface="Times New Roman" panose="02020603050405020304" pitchFamily="18" charset="0"/>
                <a:cs typeface="Times New Roman" panose="02020603050405020304" pitchFamily="18" charset="0"/>
              </a:rPr>
              <a:t>Klimatologi</a:t>
            </a:r>
            <a:r>
              <a:rPr lang="en-US" dirty="0">
                <a:latin typeface="Tw Cen MT" panose="020B0602020104020603" pitchFamily="34" charset="0"/>
                <a:ea typeface="Times New Roman" panose="02020603050405020304" pitchFamily="18" charset="0"/>
                <a:cs typeface="Times New Roman" panose="02020603050405020304" pitchFamily="18" charset="0"/>
              </a:rPr>
              <a:t> Kota Bandung</a:t>
            </a:r>
            <a:endParaRPr lang="en-US" dirty="0"/>
          </a:p>
        </p:txBody>
      </p:sp>
    </p:spTree>
    <p:extLst>
      <p:ext uri="{BB962C8B-B14F-4D97-AF65-F5344CB8AC3E}">
        <p14:creationId xmlns:p14="http://schemas.microsoft.com/office/powerpoint/2010/main" val="2801041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446</TotalTime>
  <Words>1819</Words>
  <Application>Microsoft Office PowerPoint</Application>
  <PresentationFormat>Custom</PresentationFormat>
  <Paragraphs>363</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Retrospect</vt:lpstr>
      <vt:lpstr>Resiko Iklim dan Kerentanan Kota Bandung</vt:lpstr>
      <vt:lpstr>Pendahuluan</vt:lpstr>
      <vt:lpstr>Kerangka Analisis Kerentanan dan Dampak Perubahan Iklim</vt:lpstr>
      <vt:lpstr>Pemilihan Indikator Analisis Keretanan Tingkat Kelurahan</vt:lpstr>
      <vt:lpstr>Untuk mendapatkan peta indek risiko iklim maka harus dioverlay peta indeks kemampuan mangatasi (coping capacity index) dengan peluang terjadinya kejadian iklim yang tidak diinginkan (iklim esktrim )</vt:lpstr>
      <vt:lpstr>Kategori Kelurahan Menurut Tingkat Kerentanan</vt:lpstr>
      <vt:lpstr>Matrik Risiko Iklim dapat dibuat dengan menggabungkan indeks kerentanan dengan tren bencana </vt:lpstr>
      <vt:lpstr>PowerPoint Presentation</vt:lpstr>
      <vt:lpstr>ANALISIS Kondisi Iklim Historis</vt:lpstr>
      <vt:lpstr> Kondisi Iklim Historis</vt:lpstr>
      <vt:lpstr> Kondisi Iklim Historis</vt:lpstr>
      <vt:lpstr> Kondisi Iklim Historis</vt:lpstr>
      <vt:lpstr> Kondisi Iklim Historis</vt:lpstr>
      <vt:lpstr> Kondisi Iklim Historis</vt:lpstr>
      <vt:lpstr>Hasil &amp; Pembahasan Kondisi Iklim Historis</vt:lpstr>
      <vt:lpstr>Kondisi Iklim Historis</vt:lpstr>
      <vt:lpstr> Kondisi Iklim Historis</vt:lpstr>
      <vt:lpstr> Kondisi Iklim Historis</vt:lpstr>
      <vt:lpstr> Kondisi Iklim Historis</vt:lpstr>
      <vt:lpstr> Kondisi Iklim Historis</vt:lpstr>
      <vt:lpstr>Representative Concentration Pathways (RCP): Skenario Perubahan Iklim terbaru IPCC untuk AR5</vt:lpstr>
      <vt:lpstr> Proyeksi Perubahan Iklim</vt:lpstr>
      <vt:lpstr>Hasil &amp; Pembahasan Proyeksi Perubahan Iklim</vt:lpstr>
      <vt:lpstr>Kesimpulan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Kajian Iklim dan Kerentanan Kota Bandung</dc:title>
  <dc:creator>Akhmad</dc:creator>
  <cp:lastModifiedBy>ayu sukenjah</cp:lastModifiedBy>
  <cp:revision>71</cp:revision>
  <dcterms:created xsi:type="dcterms:W3CDTF">2014-11-26T13:36:29Z</dcterms:created>
  <dcterms:modified xsi:type="dcterms:W3CDTF">2015-08-28T01:06:23Z</dcterms:modified>
</cp:coreProperties>
</file>