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02" r:id="rId3"/>
    <p:sldId id="269" r:id="rId4"/>
    <p:sldId id="271" r:id="rId5"/>
    <p:sldId id="303" r:id="rId6"/>
    <p:sldId id="286" r:id="rId7"/>
    <p:sldId id="288" r:id="rId8"/>
    <p:sldId id="264" r:id="rId9"/>
    <p:sldId id="265" r:id="rId10"/>
    <p:sldId id="291" r:id="rId11"/>
    <p:sldId id="292" r:id="rId12"/>
    <p:sldId id="293" r:id="rId13"/>
    <p:sldId id="294" r:id="rId14"/>
    <p:sldId id="295" r:id="rId15"/>
    <p:sldId id="282" r:id="rId16"/>
    <p:sldId id="296" r:id="rId17"/>
    <p:sldId id="304" r:id="rId18"/>
    <p:sldId id="272" r:id="rId19"/>
    <p:sldId id="297" r:id="rId20"/>
    <p:sldId id="274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5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59C7-70D0-4D6D-8F06-8C6FA91D592D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3A082-2211-4A9A-B855-7401AE8F1D6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1908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6D26AB-B99C-4C43-A3CA-A8105388746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1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57455E-AF35-4BA6-95A6-4B918EDA181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3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E830-7150-4B24-B6E5-0EF299460113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D2AF-1D95-4778-BA5B-498312171A5A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E830-7150-4B24-B6E5-0EF299460113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D2AF-1D95-4778-BA5B-498312171A5A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E830-7150-4B24-B6E5-0EF299460113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D2AF-1D95-4778-BA5B-498312171A5A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E830-7150-4B24-B6E5-0EF299460113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D2AF-1D95-4778-BA5B-498312171A5A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E830-7150-4B24-B6E5-0EF299460113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D2AF-1D95-4778-BA5B-498312171A5A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E830-7150-4B24-B6E5-0EF299460113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D2AF-1D95-4778-BA5B-498312171A5A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E830-7150-4B24-B6E5-0EF299460113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D2AF-1D95-4778-BA5B-498312171A5A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E830-7150-4B24-B6E5-0EF299460113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D2AF-1D95-4778-BA5B-498312171A5A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E830-7150-4B24-B6E5-0EF299460113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D2AF-1D95-4778-BA5B-498312171A5A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E830-7150-4B24-B6E5-0EF299460113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D2AF-1D95-4778-BA5B-498312171A5A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E830-7150-4B24-B6E5-0EF299460113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D2AF-1D95-4778-BA5B-498312171A5A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EE830-7150-4B24-B6E5-0EF299460113}" type="datetimeFigureOut">
              <a:rPr lang="id-ID" smtClean="0"/>
              <a:pPr/>
              <a:t>26/09/2015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2D2AF-1D95-4778-BA5B-498312171A5A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5301208"/>
            <a:ext cx="5936704" cy="553616"/>
          </a:xfrm>
        </p:spPr>
        <p:txBody>
          <a:bodyPr>
            <a:noAutofit/>
          </a:bodyPr>
          <a:lstStyle/>
          <a:p>
            <a:r>
              <a:rPr lang="id-ID" sz="4000" dirty="0" smtClean="0"/>
              <a:t>2015</a:t>
            </a:r>
            <a:endParaRPr lang="id-ID" sz="4000" dirty="0"/>
          </a:p>
        </p:txBody>
      </p:sp>
      <p:sp>
        <p:nvSpPr>
          <p:cNvPr id="4" name="Rectangle 3"/>
          <p:cNvSpPr/>
          <p:nvPr/>
        </p:nvSpPr>
        <p:spPr>
          <a:xfrm>
            <a:off x="1043608" y="908720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3200" dirty="0" smtClean="0"/>
              <a:t>HEWAN QURBAN, </a:t>
            </a:r>
            <a:r>
              <a:rPr lang="en-US" sz="3200" dirty="0" smtClean="0"/>
              <a:t>ANIMAL WELFARE</a:t>
            </a:r>
            <a:r>
              <a:rPr lang="id-ID" sz="3200" dirty="0" smtClean="0"/>
              <a:t>   </a:t>
            </a:r>
          </a:p>
          <a:p>
            <a:pPr algn="ctr"/>
            <a:r>
              <a:rPr lang="id-ID" sz="3200" dirty="0" smtClean="0"/>
              <a:t>DAN DAGING ASUH</a:t>
            </a:r>
            <a:endParaRPr lang="id-ID" sz="3200" dirty="0"/>
          </a:p>
        </p:txBody>
      </p:sp>
      <p:pic>
        <p:nvPicPr>
          <p:cNvPr id="8" name="Picture 7" descr="logounpad[1]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492896"/>
            <a:ext cx="114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627784" y="4149080"/>
            <a:ext cx="4306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/>
              <a:t>Drh</a:t>
            </a:r>
            <a:r>
              <a:rPr lang="en-GB" dirty="0" smtClean="0"/>
              <a:t>. </a:t>
            </a:r>
            <a:r>
              <a:rPr lang="en-GB" dirty="0" err="1" smtClean="0"/>
              <a:t>Dwi</a:t>
            </a:r>
            <a:r>
              <a:rPr lang="en-GB" dirty="0" smtClean="0"/>
              <a:t> </a:t>
            </a:r>
            <a:r>
              <a:rPr lang="en-GB" dirty="0" err="1" smtClean="0"/>
              <a:t>Cipto</a:t>
            </a:r>
            <a:r>
              <a:rPr lang="en-GB" dirty="0" smtClean="0"/>
              <a:t> </a:t>
            </a:r>
            <a:r>
              <a:rPr lang="en-GB" dirty="0" err="1" smtClean="0"/>
              <a:t>Budinuryanto</a:t>
            </a:r>
            <a:r>
              <a:rPr lang="en-GB" dirty="0" smtClean="0"/>
              <a:t>, M.S</a:t>
            </a:r>
            <a:r>
              <a:rPr lang="en-GB" dirty="0" smtClean="0"/>
              <a:t>.</a:t>
            </a:r>
          </a:p>
          <a:p>
            <a:pPr algn="ctr"/>
            <a:r>
              <a:rPr lang="en-GB" dirty="0" err="1" smtClean="0"/>
              <a:t>Laboratorium</a:t>
            </a:r>
            <a:r>
              <a:rPr lang="en-GB" dirty="0" smtClean="0"/>
              <a:t> </a:t>
            </a:r>
            <a:r>
              <a:rPr lang="en-GB" dirty="0" err="1" smtClean="0"/>
              <a:t>Produksi</a:t>
            </a:r>
            <a:r>
              <a:rPr lang="en-GB" dirty="0" smtClean="0"/>
              <a:t> </a:t>
            </a:r>
            <a:r>
              <a:rPr lang="en-GB" dirty="0" err="1" smtClean="0"/>
              <a:t>Ternak</a:t>
            </a:r>
            <a:r>
              <a:rPr lang="en-GB" dirty="0" smtClean="0"/>
              <a:t> </a:t>
            </a:r>
            <a:r>
              <a:rPr lang="en-GB" smtClean="0"/>
              <a:t>Potong</a:t>
            </a:r>
            <a:endParaRPr lang="en-GB" dirty="0" smtClean="0"/>
          </a:p>
          <a:p>
            <a:endParaRPr lang="en-GB" dirty="0" smtClean="0"/>
          </a:p>
          <a:p>
            <a:r>
              <a:rPr lang="id-ID" dirty="0" smtClean="0"/>
              <a:t>Fakultas Peternakan Universitas Padjadjaran</a:t>
            </a:r>
            <a:endParaRPr lang="id-ID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404664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/>
              <a:t>Prosedur standar </a:t>
            </a:r>
            <a:r>
              <a:rPr lang="id-ID" sz="2000" b="1" dirty="0" smtClean="0"/>
              <a:t>operasional  untuk </a:t>
            </a:r>
            <a:r>
              <a:rPr lang="id-ID" sz="2000" b="1" dirty="0"/>
              <a:t>kesejahteraan ternak</a:t>
            </a:r>
            <a:endParaRPr lang="id-ID" sz="2000" dirty="0"/>
          </a:p>
        </p:txBody>
      </p:sp>
      <p:sp>
        <p:nvSpPr>
          <p:cNvPr id="3" name="Rectangle 2"/>
          <p:cNvSpPr/>
          <p:nvPr/>
        </p:nvSpPr>
        <p:spPr>
          <a:xfrm>
            <a:off x="827584" y="1124744"/>
            <a:ext cx="7848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/>
              <a:t>Prosedur standar operasional</a:t>
            </a:r>
          </a:p>
          <a:p>
            <a:r>
              <a:rPr lang="id-ID" sz="2000" dirty="0"/>
              <a:t>1. Penanganan hewan</a:t>
            </a:r>
          </a:p>
          <a:p>
            <a:r>
              <a:rPr lang="id-ID" sz="2000" dirty="0"/>
              <a:t>2. Transportasi darat</a:t>
            </a:r>
          </a:p>
          <a:p>
            <a:r>
              <a:rPr lang="id-ID" sz="2000" dirty="0"/>
              <a:t>3. Pengoperasian </a:t>
            </a:r>
            <a:r>
              <a:rPr lang="id-ID" sz="2000" dirty="0" smtClean="0"/>
              <a:t> Farm/Feedlot</a:t>
            </a:r>
            <a:endParaRPr lang="id-ID" sz="2000" dirty="0"/>
          </a:p>
          <a:p>
            <a:r>
              <a:rPr lang="id-ID" sz="2000" dirty="0"/>
              <a:t>4. Lairage (kandang penampungan sementara)</a:t>
            </a:r>
          </a:p>
          <a:p>
            <a:r>
              <a:rPr lang="id-ID" sz="2000" dirty="0"/>
              <a:t>5. Penyembelihan – dengan pemingsanan</a:t>
            </a:r>
          </a:p>
          <a:p>
            <a:r>
              <a:rPr lang="id-ID" sz="2000" dirty="0"/>
              <a:t>6. Penyembelihan – tanpa pemingsanan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592" y="3573016"/>
            <a:ext cx="5400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/>
              <a:t>1. Penanganan hewan</a:t>
            </a:r>
          </a:p>
          <a:p>
            <a:r>
              <a:rPr lang="id-ID" dirty="0"/>
              <a:t>Hewan ternak harus ditangani dengan baik untuk </a:t>
            </a:r>
            <a:r>
              <a:rPr lang="id-ID" dirty="0" smtClean="0"/>
              <a:t>mencapai kesejahteraan </a:t>
            </a:r>
            <a:r>
              <a:rPr lang="id-ID" dirty="0"/>
              <a:t>hewan dan kualitas daging yang baik. </a:t>
            </a:r>
            <a:r>
              <a:rPr lang="id-ID" dirty="0" smtClean="0"/>
              <a:t>Adalah  penting </a:t>
            </a:r>
            <a:r>
              <a:rPr lang="id-ID" dirty="0"/>
              <a:t>bahwa pengurus hewan ternak memahami </a:t>
            </a:r>
            <a:r>
              <a:rPr lang="id-ID" dirty="0" smtClean="0"/>
              <a:t>perilaku hewan </a:t>
            </a:r>
            <a:r>
              <a:rPr lang="id-ID" dirty="0"/>
              <a:t>dan prinsip-prinsip dasar penanganan hewan </a:t>
            </a:r>
            <a:r>
              <a:rPr lang="id-ID" dirty="0" smtClean="0"/>
              <a:t>dengan  stres </a:t>
            </a:r>
            <a:r>
              <a:rPr lang="id-ID" dirty="0"/>
              <a:t>rendah. </a:t>
            </a:r>
            <a:endParaRPr lang="id-ID" dirty="0" smtClean="0"/>
          </a:p>
          <a:p>
            <a:endParaRPr lang="id-ID" dirty="0"/>
          </a:p>
          <a:p>
            <a:r>
              <a:rPr lang="id-ID" dirty="0" smtClean="0"/>
              <a:t>SOP </a:t>
            </a:r>
            <a:r>
              <a:rPr lang="id-ID" dirty="0"/>
              <a:t>tersebut mencakup proses-proses berikut:</a:t>
            </a:r>
          </a:p>
          <a:p>
            <a:r>
              <a:rPr lang="id-ID" dirty="0"/>
              <a:t>1. Desain dan pemeliharaan fasilitas penanganan</a:t>
            </a:r>
          </a:p>
          <a:p>
            <a:r>
              <a:rPr lang="id-ID" dirty="0"/>
              <a:t>2. Memindahkan dan memilah/mengatur hewan ternak</a:t>
            </a:r>
          </a:p>
          <a:p>
            <a:r>
              <a:rPr lang="en-US" dirty="0"/>
              <a:t>3. </a:t>
            </a:r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alat</a:t>
            </a:r>
            <a:r>
              <a:rPr lang="en-US" dirty="0"/>
              <a:t> bantu cattle talker (</a:t>
            </a:r>
            <a:r>
              <a:rPr lang="en-US" dirty="0" err="1"/>
              <a:t>tongkat</a:t>
            </a:r>
            <a:r>
              <a:rPr lang="en-US" dirty="0"/>
              <a:t>)</a:t>
            </a:r>
            <a:endParaRPr lang="id-ID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052735"/>
            <a:ext cx="2637746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ig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868" y="3717032"/>
            <a:ext cx="2593539" cy="194421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476672"/>
            <a:ext cx="75608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/>
              <a:t>2. Transportasi darat</a:t>
            </a:r>
          </a:p>
          <a:p>
            <a:r>
              <a:rPr lang="id-ID" dirty="0"/>
              <a:t>Bagian ini mencakup bongkar muat hewan ternak dan </a:t>
            </a:r>
            <a:r>
              <a:rPr lang="id-ID" dirty="0" smtClean="0"/>
              <a:t>sistem  </a:t>
            </a:r>
            <a:r>
              <a:rPr lang="sv-SE" dirty="0" smtClean="0"/>
              <a:t>transportasinya</a:t>
            </a:r>
            <a:r>
              <a:rPr lang="sv-SE" dirty="0"/>
              <a:t>. Bagian ini mencakup transportasi darat </a:t>
            </a:r>
            <a:r>
              <a:rPr lang="sv-SE" dirty="0" smtClean="0"/>
              <a:t>dari</a:t>
            </a:r>
            <a:r>
              <a:rPr lang="id-ID" dirty="0" smtClean="0"/>
              <a:t>  kapal </a:t>
            </a:r>
            <a:r>
              <a:rPr lang="id-ID" dirty="0"/>
              <a:t>ke feedlot dan/atau rumah potong hewan. </a:t>
            </a:r>
            <a:endParaRPr lang="id-ID" dirty="0" smtClean="0"/>
          </a:p>
          <a:p>
            <a:endParaRPr lang="id-ID" dirty="0"/>
          </a:p>
          <a:p>
            <a:r>
              <a:rPr lang="id-ID" dirty="0" smtClean="0"/>
              <a:t>SOP ini  mencakup </a:t>
            </a:r>
            <a:r>
              <a:rPr lang="id-ID" dirty="0"/>
              <a:t>proses-proses berikut:</a:t>
            </a:r>
          </a:p>
          <a:p>
            <a:r>
              <a:rPr lang="id-ID" dirty="0"/>
              <a:t>1. Penggunaan dan pemeliharaan fasilitas bongkar </a:t>
            </a:r>
            <a:r>
              <a:rPr lang="id-ID" dirty="0" smtClean="0"/>
              <a:t>muat  </a:t>
            </a:r>
            <a:r>
              <a:rPr lang="fi-FI" dirty="0" smtClean="0"/>
              <a:t>dan </a:t>
            </a:r>
            <a:r>
              <a:rPr lang="fi-FI" dirty="0"/>
              <a:t>peralatan pada saat keluar dari kapal, di feedlot </a:t>
            </a:r>
            <a:r>
              <a:rPr lang="fi-FI" dirty="0" smtClean="0"/>
              <a:t>dan</a:t>
            </a:r>
            <a:r>
              <a:rPr lang="id-ID" dirty="0" smtClean="0"/>
              <a:t>  tempat pemotongan hewan</a:t>
            </a:r>
            <a:endParaRPr lang="id-ID" dirty="0"/>
          </a:p>
          <a:p>
            <a:r>
              <a:rPr lang="id-ID" dirty="0"/>
              <a:t>2. Menempatkan hewan ternak dalam kelompok yang </a:t>
            </a:r>
            <a:r>
              <a:rPr lang="id-ID" dirty="0" smtClean="0"/>
              <a:t>tepat  untuk </a:t>
            </a:r>
            <a:r>
              <a:rPr lang="id-ID" dirty="0"/>
              <a:t>transportasi</a:t>
            </a:r>
          </a:p>
          <a:p>
            <a:r>
              <a:rPr lang="id-ID" dirty="0"/>
              <a:t>3. Bongkar muat dengan stres minimum</a:t>
            </a:r>
          </a:p>
          <a:p>
            <a:r>
              <a:rPr lang="id-ID" dirty="0"/>
              <a:t>4. Mengidentifikasi dan menangani hewan yang cedera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584" y="3861048"/>
            <a:ext cx="75608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/>
              <a:t>3. Pengoperasian </a:t>
            </a:r>
            <a:r>
              <a:rPr lang="id-ID" b="1" dirty="0" smtClean="0"/>
              <a:t> di farm/feedlot</a:t>
            </a:r>
            <a:endParaRPr lang="id-ID" b="1" dirty="0"/>
          </a:p>
          <a:p>
            <a:r>
              <a:rPr lang="nn-NO" dirty="0"/>
              <a:t>Bagian ini mencakup kedatangan hewan ternak </a:t>
            </a:r>
            <a:r>
              <a:rPr lang="nn-NO" dirty="0" smtClean="0"/>
              <a:t>di</a:t>
            </a:r>
            <a:r>
              <a:rPr lang="id-ID" dirty="0" smtClean="0"/>
              <a:t> farm/</a:t>
            </a:r>
            <a:r>
              <a:rPr lang="nn-NO" dirty="0" smtClean="0"/>
              <a:t>feedlot dan</a:t>
            </a:r>
            <a:r>
              <a:rPr lang="id-ID" dirty="0" smtClean="0"/>
              <a:t> persiapan </a:t>
            </a:r>
            <a:r>
              <a:rPr lang="id-ID" dirty="0"/>
              <a:t>untuk transportasi ke rumah potong hewan. </a:t>
            </a:r>
            <a:endParaRPr lang="id-ID" dirty="0" smtClean="0"/>
          </a:p>
          <a:p>
            <a:r>
              <a:rPr lang="id-ID" dirty="0" smtClean="0"/>
              <a:t>SOP tersebut </a:t>
            </a:r>
            <a:r>
              <a:rPr lang="id-ID" dirty="0"/>
              <a:t>mencakup proses-proses berikut:</a:t>
            </a:r>
          </a:p>
          <a:p>
            <a:r>
              <a:rPr lang="id-ID" dirty="0"/>
              <a:t>1. Persiapan fasilitas untuk kedatangan hewan ternak</a:t>
            </a:r>
          </a:p>
          <a:p>
            <a:r>
              <a:rPr lang="id-ID" dirty="0"/>
              <a:t>2. Mengidentifikasi dan menangani hewan yang cedera</a:t>
            </a:r>
          </a:p>
          <a:p>
            <a:r>
              <a:rPr lang="id-ID" dirty="0"/>
              <a:t>3. Mengatur hewan ternak dalam kelompok yang sesuai</a:t>
            </a:r>
          </a:p>
          <a:p>
            <a:r>
              <a:rPr lang="id-ID" dirty="0"/>
              <a:t>4. Penyediaan pakan, air dan lingkungan yang aman</a:t>
            </a:r>
          </a:p>
          <a:p>
            <a:r>
              <a:rPr lang="id-ID" dirty="0"/>
              <a:t>5. Persiapan hewan ternak untuk transportasi ke </a:t>
            </a:r>
            <a:r>
              <a:rPr lang="id-ID" dirty="0" smtClean="0"/>
              <a:t>rumah potong </a:t>
            </a:r>
            <a:r>
              <a:rPr lang="id-ID" dirty="0"/>
              <a:t>hewan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404664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/>
              <a:t>4. Lairage (kandang </a:t>
            </a:r>
            <a:r>
              <a:rPr lang="id-ID" b="1" dirty="0" smtClean="0"/>
              <a:t>penampungan  sementara</a:t>
            </a:r>
            <a:r>
              <a:rPr lang="id-ID" b="1" dirty="0"/>
              <a:t>)</a:t>
            </a:r>
          </a:p>
          <a:p>
            <a:r>
              <a:rPr lang="id-ID" dirty="0"/>
              <a:t>Bagian ini mencakup desain dan pengoperasian </a:t>
            </a:r>
            <a:r>
              <a:rPr lang="id-ID" dirty="0" smtClean="0"/>
              <a:t>kandang  penampungan</a:t>
            </a:r>
            <a:r>
              <a:rPr lang="id-ID" dirty="0"/>
              <a:t>. Sebuah fasilitas yang dirancang </a:t>
            </a:r>
            <a:r>
              <a:rPr lang="id-ID" dirty="0" smtClean="0"/>
              <a:t>dan  </a:t>
            </a:r>
            <a:r>
              <a:rPr lang="fi-FI" dirty="0" smtClean="0"/>
              <a:t>dioperasikan </a:t>
            </a:r>
            <a:r>
              <a:rPr lang="fi-FI" dirty="0"/>
              <a:t>dengan baik akan meningkatkan </a:t>
            </a:r>
            <a:r>
              <a:rPr lang="fi-FI" dirty="0" smtClean="0"/>
              <a:t>kesejahteraan</a:t>
            </a:r>
            <a:r>
              <a:rPr lang="id-ID" dirty="0" smtClean="0"/>
              <a:t>  hewan </a:t>
            </a:r>
            <a:r>
              <a:rPr lang="id-ID" dirty="0"/>
              <a:t>dan membuat penanganan lebih mudah bagi pekerja</a:t>
            </a:r>
          </a:p>
          <a:p>
            <a:r>
              <a:rPr lang="id-ID" dirty="0"/>
              <a:t>kandang (</a:t>
            </a:r>
            <a:r>
              <a:rPr lang="id-ID" i="1" dirty="0"/>
              <a:t>stockmen). SOP tersebut mencakup </a:t>
            </a:r>
            <a:r>
              <a:rPr lang="id-ID" i="1" dirty="0" smtClean="0"/>
              <a:t>proses-proses </a:t>
            </a:r>
            <a:r>
              <a:rPr lang="id-ID" dirty="0" smtClean="0"/>
              <a:t>berikut</a:t>
            </a:r>
            <a:r>
              <a:rPr lang="id-ID" dirty="0"/>
              <a:t>:</a:t>
            </a:r>
          </a:p>
          <a:p>
            <a:r>
              <a:rPr lang="fi-FI" dirty="0"/>
              <a:t>1. Desain dan pemeliharaan sarana penampungan</a:t>
            </a:r>
          </a:p>
          <a:p>
            <a:r>
              <a:rPr lang="sv-SE" dirty="0"/>
              <a:t>2. Penanganan hewan dalam kandang penampungan</a:t>
            </a:r>
          </a:p>
          <a:p>
            <a:r>
              <a:rPr lang="id-ID" dirty="0"/>
              <a:t>3. Penanganan selama kondisi lingkungan yang ekstrim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576" y="3068960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/>
              <a:t>5. </a:t>
            </a:r>
            <a:r>
              <a:rPr lang="id-ID" b="1" dirty="0" smtClean="0"/>
              <a:t>Penyembelihan– </a:t>
            </a:r>
            <a:r>
              <a:rPr lang="id-ID" b="1" dirty="0"/>
              <a:t>dengan pemingsanan</a:t>
            </a:r>
          </a:p>
          <a:p>
            <a:r>
              <a:rPr lang="id-ID" dirty="0"/>
              <a:t>Bagian ini mencakup penggunaan perangkat </a:t>
            </a:r>
            <a:r>
              <a:rPr lang="id-ID" dirty="0" smtClean="0"/>
              <a:t>pemingsanan untuk </a:t>
            </a:r>
            <a:r>
              <a:rPr lang="id-ID" dirty="0"/>
              <a:t>memingsankan ternak secara manusiawi </a:t>
            </a:r>
            <a:r>
              <a:rPr lang="id-ID" dirty="0" smtClean="0"/>
              <a:t>sebelum dipotong</a:t>
            </a:r>
            <a:r>
              <a:rPr lang="id-ID" dirty="0"/>
              <a:t>. SOP tersebut mencakup proses-proses berikut:</a:t>
            </a:r>
          </a:p>
          <a:p>
            <a:r>
              <a:rPr lang="nl-NL" dirty="0"/>
              <a:t>1. Inspeksi dan persiapan restraining box</a:t>
            </a:r>
          </a:p>
          <a:p>
            <a:r>
              <a:rPr lang="id-ID" dirty="0"/>
              <a:t>2. Memindahkan hewan kedalam box dengan tingkat </a:t>
            </a:r>
            <a:r>
              <a:rPr lang="id-ID" dirty="0" smtClean="0"/>
              <a:t>stres minimum</a:t>
            </a:r>
            <a:endParaRPr lang="id-ID" dirty="0"/>
          </a:p>
          <a:p>
            <a:r>
              <a:rPr lang="id-ID" dirty="0"/>
              <a:t>3. Mengurangi penanganan hewan</a:t>
            </a:r>
          </a:p>
          <a:p>
            <a:r>
              <a:rPr lang="id-ID" dirty="0"/>
              <a:t>4. Pengendalian hewan untuk pemingsanan dan pemotongan</a:t>
            </a:r>
          </a:p>
          <a:p>
            <a:r>
              <a:rPr lang="fi-FI" dirty="0"/>
              <a:t>5. Pengoperasian dan pemeliharaan perangkat pemingsanan</a:t>
            </a:r>
          </a:p>
          <a:p>
            <a:r>
              <a:rPr lang="nn-NO" dirty="0"/>
              <a:t>6. Identifikasi pemingsanan yang efektif</a:t>
            </a:r>
          </a:p>
          <a:p>
            <a:r>
              <a:rPr lang="id-ID" dirty="0"/>
              <a:t>7. Menentukan penyebab pemingsanan yang tidak efektif</a:t>
            </a:r>
          </a:p>
          <a:p>
            <a:r>
              <a:rPr lang="id-ID" dirty="0"/>
              <a:t>8. Melakukan penyembelihan yang efektif </a:t>
            </a:r>
            <a:r>
              <a:rPr lang="id-ID" dirty="0" smtClean="0"/>
              <a:t>setelah pemingsanan</a:t>
            </a:r>
            <a:endParaRPr lang="id-ID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197346"/>
            <a:ext cx="82089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/>
              <a:t>6. </a:t>
            </a:r>
            <a:r>
              <a:rPr lang="id-ID" b="1" dirty="0" smtClean="0"/>
              <a:t>Penyembelihan – </a:t>
            </a:r>
            <a:r>
              <a:rPr lang="id-ID" b="1" dirty="0"/>
              <a:t>tanpa pemingsanan</a:t>
            </a:r>
          </a:p>
          <a:p>
            <a:r>
              <a:rPr lang="id-ID" dirty="0"/>
              <a:t>Bagian ini berkaitan dengan penggunaan restraining </a:t>
            </a:r>
            <a:r>
              <a:rPr lang="id-ID" dirty="0" smtClean="0"/>
              <a:t>box untuk </a:t>
            </a:r>
            <a:r>
              <a:rPr lang="id-ID" dirty="0"/>
              <a:t>memotong hewan ternak tanpa pemingsanan. </a:t>
            </a:r>
            <a:r>
              <a:rPr lang="id-ID" dirty="0" smtClean="0"/>
              <a:t>Proses penyembelihan </a:t>
            </a:r>
            <a:r>
              <a:rPr lang="id-ID" dirty="0"/>
              <a:t>berdampak pada kesejahteraan hewan </a:t>
            </a:r>
            <a:r>
              <a:rPr lang="id-ID" dirty="0" smtClean="0"/>
              <a:t>dan kualitas </a:t>
            </a:r>
            <a:r>
              <a:rPr lang="id-ID" dirty="0"/>
              <a:t>karkas. Juru sembelih harus mampu mengenali dan</a:t>
            </a:r>
          </a:p>
          <a:p>
            <a:r>
              <a:rPr lang="id-ID" dirty="0"/>
              <a:t>memecahkan masalah perdarahan yang buruk. SOP </a:t>
            </a:r>
            <a:r>
              <a:rPr lang="id-ID" dirty="0" smtClean="0"/>
              <a:t>tersebut mencakup </a:t>
            </a:r>
            <a:r>
              <a:rPr lang="id-ID" dirty="0"/>
              <a:t>proses-proses berikut:</a:t>
            </a:r>
          </a:p>
          <a:p>
            <a:r>
              <a:rPr lang="nl-NL" dirty="0"/>
              <a:t>1. Inspeksi dan persiapan restraining box</a:t>
            </a:r>
          </a:p>
          <a:p>
            <a:r>
              <a:rPr lang="id-ID" dirty="0"/>
              <a:t>2. Memindahkan hewan kedalam box dengantingkat </a:t>
            </a:r>
            <a:r>
              <a:rPr lang="id-ID" dirty="0" smtClean="0"/>
              <a:t>stres minimum</a:t>
            </a:r>
            <a:endParaRPr lang="id-ID" dirty="0"/>
          </a:p>
          <a:p>
            <a:r>
              <a:rPr lang="id-ID" dirty="0"/>
              <a:t>3. Mengurangi penanganan hewan</a:t>
            </a:r>
          </a:p>
          <a:p>
            <a:r>
              <a:rPr lang="id-ID" dirty="0"/>
              <a:t>4. Mengekang hewan untuk dipotong</a:t>
            </a:r>
          </a:p>
          <a:p>
            <a:r>
              <a:rPr lang="id-ID" dirty="0"/>
              <a:t>5. Melakukan penyembelihan yang efektif</a:t>
            </a:r>
          </a:p>
          <a:p>
            <a:r>
              <a:rPr lang="pt-BR" dirty="0"/>
              <a:t>6. Mengenali dan memperbaiki masalah perdarahan</a:t>
            </a:r>
          </a:p>
          <a:p>
            <a:r>
              <a:rPr lang="id-ID" dirty="0"/>
              <a:t>7. Mengenali kematian otak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576" y="4437112"/>
            <a:ext cx="7776864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d-ID" dirty="0"/>
              <a:t>POIN PENTING</a:t>
            </a:r>
          </a:p>
          <a:p>
            <a:r>
              <a:rPr lang="id-ID" dirty="0"/>
              <a:t>Kompetensi serta kemampuan juru sembelih dan pekerja kandang untuk menangani </a:t>
            </a:r>
            <a:r>
              <a:rPr lang="id-ID" dirty="0" smtClean="0"/>
              <a:t>sapi secara </a:t>
            </a:r>
            <a:r>
              <a:rPr lang="id-ID" dirty="0"/>
              <a:t>efektif dianggap sebagai faktor-faktor terbesar yang mempengaruhi </a:t>
            </a:r>
            <a:r>
              <a:rPr lang="id-ID" dirty="0" smtClean="0"/>
              <a:t>kesejahteraan  hewan</a:t>
            </a:r>
            <a:r>
              <a:rPr lang="id-ID" dirty="0"/>
              <a:t>, keselamatan pekerja dan kualitas produk akhir.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404664"/>
            <a:ext cx="8208912" cy="28623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d-ID" dirty="0"/>
              <a:t>STANDAR OIE</a:t>
            </a:r>
          </a:p>
          <a:p>
            <a:r>
              <a:rPr lang="id-ID" dirty="0"/>
              <a:t>Prosedur yang menyiksa tidak boleh digunakan </a:t>
            </a:r>
            <a:r>
              <a:rPr lang="id-ID" dirty="0" smtClean="0"/>
              <a:t>untuk memindahkan </a:t>
            </a:r>
            <a:r>
              <a:rPr lang="id-ID" dirty="0"/>
              <a:t>hewan.</a:t>
            </a:r>
          </a:p>
          <a:p>
            <a:r>
              <a:rPr lang="id-ID" dirty="0"/>
              <a:t>Hal ini termasuk:</a:t>
            </a:r>
          </a:p>
          <a:p>
            <a:r>
              <a:rPr lang="id-ID" dirty="0"/>
              <a:t>• mencambuk</a:t>
            </a:r>
          </a:p>
          <a:p>
            <a:r>
              <a:rPr lang="id-ID" dirty="0"/>
              <a:t>• memelintir ekor</a:t>
            </a:r>
          </a:p>
          <a:p>
            <a:r>
              <a:rPr lang="id-ID" dirty="0"/>
              <a:t>• penggunaan penjepit hidung (nose twitches)</a:t>
            </a:r>
          </a:p>
          <a:p>
            <a:r>
              <a:rPr lang="fi-FI" dirty="0"/>
              <a:t>• tekanan pada mata, telinga atau alat kelamin eksternal</a:t>
            </a:r>
          </a:p>
          <a:p>
            <a:r>
              <a:rPr lang="id-ID" dirty="0"/>
              <a:t>• penggunaan galah atau alat bantu lain yang</a:t>
            </a:r>
          </a:p>
          <a:p>
            <a:r>
              <a:rPr lang="id-ID" dirty="0"/>
              <a:t>menyebabkan rasa sakit dan tersiksa (termasuk </a:t>
            </a:r>
            <a:r>
              <a:rPr lang="id-ID" dirty="0" smtClean="0"/>
              <a:t>tongkat besar</a:t>
            </a:r>
            <a:r>
              <a:rPr lang="id-ID" dirty="0"/>
              <a:t>, tongkat dengan ujung yang tajam, pipa </a:t>
            </a:r>
            <a:r>
              <a:rPr lang="id-ID" dirty="0" smtClean="0"/>
              <a:t>besi panjang</a:t>
            </a:r>
            <a:r>
              <a:rPr lang="id-ID" dirty="0"/>
              <a:t>, kawat pagar atau sabuk kulit yang berat).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73016"/>
            <a:ext cx="3744416" cy="297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3848" y="5229200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X</a:t>
            </a:r>
            <a:endParaRPr lang="id-ID" sz="2800" b="1" dirty="0">
              <a:solidFill>
                <a:srgbClr val="FF0000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73015"/>
            <a:ext cx="3960440" cy="298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8153400" cy="1524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tindakan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pengistirahatan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perlu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dilakukan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sebelum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pemotongan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ternak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yang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banyak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istirahat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tenang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pada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waktu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penyembelihan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diharapkan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menghasilkan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daging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yang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bermutu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tinggi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dibandingkan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dengan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ternak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yang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kehabisan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tenaga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0" cap="non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tertekan</a:t>
            </a:r>
            <a:r>
              <a:rPr lang="en-US" sz="2000" b="0" cap="non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n-US" sz="2000" b="0" cap="none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57200"/>
            <a:ext cx="6400800" cy="13716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b="1" dirty="0" err="1" smtClean="0">
                <a:solidFill>
                  <a:schemeClr val="tx1"/>
                </a:solidFill>
              </a:rPr>
              <a:t>Penanganan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Sebelum</a:t>
            </a:r>
            <a:r>
              <a:rPr lang="id-ID" sz="2800" b="1" dirty="0" smtClean="0">
                <a:solidFill>
                  <a:schemeClr val="tx1"/>
                </a:solidFill>
              </a:rPr>
              <a:t> dan Selama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Pemotongan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838200" y="3124200"/>
            <a:ext cx="575002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d-ID" sz="2000" b="1" i="0" kern="0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</a:t>
            </a:r>
            <a:r>
              <a:rPr kumimoji="0" lang="en-US" sz="2000" b="1" i="0" u="none" strike="noStrike" kern="0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emeriksaan</a:t>
            </a:r>
            <a:r>
              <a:rPr kumimoji="0" lang="en-US" sz="2000" b="1" i="0" u="none" strike="noStrike" kern="0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antemortem</a:t>
            </a:r>
            <a:r>
              <a:rPr kumimoji="0" lang="en-US" sz="2000" b="1" i="0" u="none" strike="noStrike" kern="0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adalah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pemeriksaan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hewan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sebelum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disembelih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pemeriksaan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ini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meliputi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pemeriksaan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fisik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perilaku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i="0" u="none" strike="noStrike" kern="0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27584" y="4581128"/>
            <a:ext cx="5750024" cy="196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d-ID" sz="2000" b="1" i="0" kern="0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</a:t>
            </a:r>
            <a:r>
              <a:rPr kumimoji="0" lang="en-US" sz="2000" b="1" i="0" u="none" strike="noStrike" kern="0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emeriksaan</a:t>
            </a:r>
            <a:r>
              <a:rPr kumimoji="0" lang="en-US" sz="2000" b="1" i="0" u="none" strike="noStrike" kern="0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post mortem </a:t>
            </a:r>
            <a:endParaRPr kumimoji="0" lang="id-ID" sz="2000" b="1" i="0" u="none" strike="noStrike" kern="0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adalah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pemeriksaan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hewan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setelah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disembelih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pemeriksaan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ini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merupakan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proses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sorting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atau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pemilahan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antara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bagian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karkas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atau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organ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hewan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yang normal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organ </a:t>
            </a:r>
            <a:r>
              <a:rPr kumimoji="0" lang="en-US" sz="2000" i="0" u="none" strike="noStrike" kern="0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hewan</a:t>
            </a:r>
            <a:r>
              <a:rPr kumimoji="0" lang="en-US" sz="2000" i="0" u="none" strike="noStrike" kern="0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yang abnormal. 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924944"/>
            <a:ext cx="2771800" cy="194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172400" y="4221088"/>
            <a:ext cx="72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b="1" dirty="0" smtClean="0">
                <a:solidFill>
                  <a:srgbClr val="FF0000"/>
                </a:solidFill>
              </a:rPr>
              <a:t>X</a:t>
            </a:r>
            <a:endParaRPr lang="id-ID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420" y="4801741"/>
            <a:ext cx="2750580" cy="205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480695" cy="237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5536" y="2636912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i="1" dirty="0"/>
              <a:t>Hewan yang dikandangkan selama</a:t>
            </a:r>
          </a:p>
          <a:p>
            <a:r>
              <a:rPr lang="id-ID" sz="1400" i="1" dirty="0"/>
              <a:t>lebih dari 12 jam harus diberi pakan.</a:t>
            </a:r>
            <a:endParaRPr lang="id-ID" sz="1400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96403"/>
            <a:ext cx="2999879" cy="236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220072" y="2564904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i="1" dirty="0"/>
              <a:t>Naungan harus disediakan selama </a:t>
            </a:r>
            <a:r>
              <a:rPr lang="fi-FI" sz="1400" i="1" dirty="0" smtClean="0"/>
              <a:t>kondisi</a:t>
            </a:r>
            <a:r>
              <a:rPr lang="id-ID" sz="1400" i="1" dirty="0" smtClean="0"/>
              <a:t> sangat </a:t>
            </a:r>
            <a:r>
              <a:rPr lang="id-ID" sz="1400" i="1" dirty="0"/>
              <a:t>panas.</a:t>
            </a:r>
            <a:endParaRPr lang="id-ID" sz="1400" dirty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56992"/>
            <a:ext cx="33843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7544" y="5688449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i="1" dirty="0"/>
              <a:t>Penyayatan harus memutuskan </a:t>
            </a:r>
            <a:r>
              <a:rPr lang="id-ID" sz="1200" i="1" dirty="0" smtClean="0"/>
              <a:t>kedua </a:t>
            </a:r>
            <a:r>
              <a:rPr lang="fi-FI" sz="1200" i="1" dirty="0" smtClean="0"/>
              <a:t>arteri </a:t>
            </a:r>
            <a:r>
              <a:rPr lang="fi-FI" sz="1200" i="1" dirty="0"/>
              <a:t>karotis dan kedua vena </a:t>
            </a:r>
            <a:r>
              <a:rPr lang="fi-FI" sz="1200" i="1" dirty="0" smtClean="0"/>
              <a:t>jugularis</a:t>
            </a:r>
            <a:r>
              <a:rPr lang="id-ID" sz="1200" i="1" dirty="0" smtClean="0"/>
              <a:t> untuk </a:t>
            </a:r>
            <a:r>
              <a:rPr lang="id-ID" sz="1200" i="1" dirty="0"/>
              <a:t>memungkinkan pendarahan </a:t>
            </a:r>
            <a:r>
              <a:rPr lang="id-ID" sz="1200" i="1" dirty="0" smtClean="0"/>
              <a:t>yang </a:t>
            </a:r>
            <a:r>
              <a:rPr lang="fi-FI" sz="1200" i="1" dirty="0" smtClean="0"/>
              <a:t>cepat</a:t>
            </a:r>
            <a:r>
              <a:rPr lang="fi-FI" sz="1200" i="1" dirty="0"/>
              <a:t>. Tahan kepala ke belakang </a:t>
            </a:r>
            <a:r>
              <a:rPr lang="fi-FI" sz="1200" i="1" dirty="0" smtClean="0"/>
              <a:t>untuk</a:t>
            </a:r>
            <a:r>
              <a:rPr lang="id-ID" sz="1200" i="1" dirty="0" smtClean="0"/>
              <a:t> </a:t>
            </a:r>
            <a:r>
              <a:rPr lang="sv-SE" sz="1200" i="1" dirty="0" smtClean="0"/>
              <a:t>mencegah </a:t>
            </a:r>
            <a:r>
              <a:rPr lang="sv-SE" sz="1200" i="1" dirty="0"/>
              <a:t>agar luka sayatan tidak</a:t>
            </a:r>
          </a:p>
          <a:p>
            <a:r>
              <a:rPr lang="id-ID" sz="1200" i="1" dirty="0"/>
              <a:t>bersentuhan.</a:t>
            </a:r>
            <a:endParaRPr lang="id-ID" sz="1200" dirty="0"/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356992"/>
            <a:ext cx="297725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220072" y="5733256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/>
              <a:t>Jangan melakukan stimulasi </a:t>
            </a:r>
            <a:r>
              <a:rPr lang="id-ID" sz="1200" dirty="0" smtClean="0"/>
              <a:t>yang  tidak </a:t>
            </a:r>
            <a:r>
              <a:rPr lang="id-ID" sz="1200" dirty="0"/>
              <a:t>diperlukan terhadap </a:t>
            </a:r>
            <a:r>
              <a:rPr lang="id-ID" sz="1200" dirty="0" smtClean="0"/>
              <a:t>hewan  seperti </a:t>
            </a:r>
            <a:r>
              <a:rPr lang="id-ID" sz="1200" dirty="0"/>
              <a:t>menyemprotkan atau</a:t>
            </a:r>
          </a:p>
          <a:p>
            <a:r>
              <a:rPr lang="id-ID" sz="1200" dirty="0"/>
              <a:t>menuangkan air ke tubuh </a:t>
            </a:r>
            <a:r>
              <a:rPr lang="id-ID" sz="1200" dirty="0" smtClean="0"/>
              <a:t>hewan sebelum </a:t>
            </a:r>
            <a:r>
              <a:rPr lang="id-ID" sz="1200" dirty="0"/>
              <a:t>penyembelihan.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ext.vt.edu/pubs/beef/400-795/photo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2411760" cy="1978011"/>
          </a:xfrm>
          <a:prstGeom prst="rect">
            <a:avLst/>
          </a:prstGeo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1115621" y="1988840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/>
              <a:t>BCS 1</a:t>
            </a:r>
            <a:endParaRPr lang="id-ID" sz="2000" dirty="0"/>
          </a:p>
        </p:txBody>
      </p:sp>
      <p:pic>
        <p:nvPicPr>
          <p:cNvPr id="4" name="Picture 8" descr="http://www.ext.vt.edu/pubs/beef/400-795/photo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59837" y="0"/>
            <a:ext cx="2541829" cy="2033464"/>
          </a:xfrm>
          <a:prstGeom prst="rect">
            <a:avLst/>
          </a:prstGeom>
          <a:noFill/>
          <a:ln/>
        </p:spPr>
      </p:pic>
      <p:pic>
        <p:nvPicPr>
          <p:cNvPr id="5" name="Picture 8" descr="http://www.ext.vt.edu/pubs/beef/400-795/photo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940157" y="0"/>
            <a:ext cx="2489096" cy="1988840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4067949" y="1988840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/>
              <a:t>BCS  2</a:t>
            </a:r>
            <a:endParaRPr lang="id-ID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164288" y="2060848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/>
              <a:t>BCS  3</a:t>
            </a:r>
            <a:endParaRPr lang="id-ID" sz="2000" dirty="0"/>
          </a:p>
        </p:txBody>
      </p:sp>
      <p:pic>
        <p:nvPicPr>
          <p:cNvPr id="8" name="Picture 8" descr="http://www.ext.vt.edu/pubs/beef/400-795/photo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2407755"/>
            <a:ext cx="2411760" cy="1748526"/>
          </a:xfrm>
          <a:prstGeom prst="rect">
            <a:avLst/>
          </a:prstGeom>
          <a:noFill/>
          <a:ln/>
        </p:spPr>
      </p:pic>
      <p:pic>
        <p:nvPicPr>
          <p:cNvPr id="9" name="Picture 8" descr="http://www.ext.vt.edu/pubs/beef/400-795/photo5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987824" y="2348881"/>
            <a:ext cx="2376264" cy="1779152"/>
          </a:xfrm>
          <a:prstGeom prst="rect">
            <a:avLst/>
          </a:prstGeom>
          <a:noFill/>
          <a:ln/>
        </p:spPr>
      </p:pic>
      <p:pic>
        <p:nvPicPr>
          <p:cNvPr id="10" name="Picture 8" descr="http://www.ext.vt.edu/pubs/beef/400-795/photo6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012160" y="2348890"/>
            <a:ext cx="2376264" cy="1813465"/>
          </a:xfrm>
          <a:prstGeom prst="rect">
            <a:avLst/>
          </a:prstGeom>
          <a:noFill/>
          <a:ln/>
        </p:spPr>
      </p:pic>
      <p:pic>
        <p:nvPicPr>
          <p:cNvPr id="11" name="Picture 8" descr="http://www.ext.vt.edu/pubs/beef/400-795/photo7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" y="4509120"/>
            <a:ext cx="2372072" cy="1897658"/>
          </a:xfrm>
          <a:prstGeom prst="rect">
            <a:avLst/>
          </a:prstGeom>
          <a:noFill/>
          <a:ln/>
        </p:spPr>
      </p:pic>
      <p:pic>
        <p:nvPicPr>
          <p:cNvPr id="12" name="Picture 8" descr="http://www.ext.vt.edu/pubs/beef/400-795/photo8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2861811" y="4365105"/>
            <a:ext cx="2430270" cy="1944216"/>
          </a:xfrm>
          <a:prstGeom prst="rect">
            <a:avLst/>
          </a:prstGeom>
          <a:noFill/>
          <a:ln/>
        </p:spPr>
      </p:pic>
      <p:pic>
        <p:nvPicPr>
          <p:cNvPr id="13" name="Picture 8" descr="http://www.ext.vt.edu/pubs/beef/400-795/photo9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6084168" y="4543890"/>
            <a:ext cx="2300064" cy="1693422"/>
          </a:xfrm>
          <a:prstGeom prst="rect">
            <a:avLst/>
          </a:prstGeom>
          <a:noFill/>
          <a:ln/>
        </p:spPr>
      </p:pic>
      <p:sp>
        <p:nvSpPr>
          <p:cNvPr id="14" name="TextBox 13"/>
          <p:cNvSpPr txBox="1"/>
          <p:nvPr/>
        </p:nvSpPr>
        <p:spPr>
          <a:xfrm>
            <a:off x="1141152" y="4149080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/>
              <a:t>BCS 4</a:t>
            </a:r>
            <a:endParaRPr lang="id-ID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995941" y="4149080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/>
              <a:t>BCS 5</a:t>
            </a:r>
            <a:endParaRPr lang="id-ID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236301" y="4109010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/>
              <a:t>BCS 6</a:t>
            </a:r>
            <a:endParaRPr lang="id-ID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043613" y="6457890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/>
              <a:t>BCS 7</a:t>
            </a:r>
            <a:endParaRPr lang="id-ID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995941" y="6381328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/>
              <a:t>BCS 8</a:t>
            </a:r>
            <a:endParaRPr lang="id-ID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308309" y="6457890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/>
              <a:t>BCS  9</a:t>
            </a:r>
            <a:endParaRPr lang="id-ID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968" y="1524000"/>
            <a:ext cx="8149032" cy="4800600"/>
          </a:xfrm>
          <a:prstGeom prst="rect">
            <a:avLst/>
          </a:prstGeom>
          <a:noFill/>
          <a:ln w="9525" algn="in">
            <a:solidFill>
              <a:srgbClr val="0000FF"/>
            </a:solidFill>
            <a:miter lim="800000"/>
            <a:headEnd/>
            <a:tailEnd/>
          </a:ln>
          <a:effectLst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5800" y="457200"/>
            <a:ext cx="8001000" cy="533400"/>
            <a:chOff x="108120750" y="106983375"/>
            <a:chExt cx="2070735" cy="1162050"/>
          </a:xfrm>
        </p:grpSpPr>
        <p:sp>
          <p:nvSpPr>
            <p:cNvPr id="4" name="Rectangle 3" hidden="1"/>
            <p:cNvSpPr>
              <a:spLocks noChangeArrowheads="1" noChangeShapeType="1"/>
            </p:cNvSpPr>
            <p:nvPr/>
          </p:nvSpPr>
          <p:spPr bwMode="auto">
            <a:xfrm>
              <a:off x="108120750" y="106983375"/>
              <a:ext cx="2070735" cy="1162050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sz="2400" i="0"/>
            </a:p>
          </p:txBody>
        </p:sp>
        <p:sp>
          <p:nvSpPr>
            <p:cNvPr id="5" name="Rectangle 4"/>
            <p:cNvSpPr>
              <a:spLocks noChangeArrowheads="1" noChangeShapeType="1"/>
            </p:cNvSpPr>
            <p:nvPr/>
          </p:nvSpPr>
          <p:spPr bwMode="auto">
            <a:xfrm>
              <a:off x="108120750" y="106983375"/>
              <a:ext cx="2068830" cy="1162050"/>
            </a:xfrm>
            <a:prstGeom prst="rect">
              <a:avLst/>
            </a:prstGeom>
            <a:gradFill rotWithShape="1">
              <a:gsLst>
                <a:gs pos="0">
                  <a:srgbClr val="D7D7D7"/>
                </a:gs>
                <a:gs pos="100000">
                  <a:srgbClr val="FFFFFF"/>
                </a:gs>
              </a:gsLst>
              <a:lin ang="5400000" scaled="1"/>
            </a:gradFill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sz="2400" i="0"/>
            </a:p>
          </p:txBody>
        </p:sp>
        <p:sp>
          <p:nvSpPr>
            <p:cNvPr id="6" name="Text Box 5"/>
            <p:cNvSpPr txBox="1">
              <a:spLocks noChangeArrowheads="1" noChangeShapeType="1"/>
            </p:cNvSpPr>
            <p:nvPr/>
          </p:nvSpPr>
          <p:spPr bwMode="auto">
            <a:xfrm>
              <a:off x="108120750" y="107021475"/>
              <a:ext cx="2070735" cy="1085850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r>
                <a:rPr lang="id-ID" sz="2400" i="0" dirty="0" smtClean="0"/>
                <a:t>Cara Penyembelihan</a:t>
              </a:r>
              <a:endParaRPr lang="id-ID" sz="2400" i="0" dirty="0" smtClean="0">
                <a:cs typeface="Arial" charset="0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108120750" y="108126375"/>
              <a:ext cx="2070735" cy="0"/>
            </a:xfrm>
            <a:prstGeom prst="line">
              <a:avLst/>
            </a:prstGeom>
            <a:noFill/>
            <a:ln w="38100" algn="ctr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sz="2400" i="0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08120750" y="107002425"/>
              <a:ext cx="2070735" cy="0"/>
            </a:xfrm>
            <a:prstGeom prst="line">
              <a:avLst/>
            </a:prstGeom>
            <a:noFill/>
            <a:ln w="38100" algn="ctr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sz="2400" i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404664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/>
              <a:t>Penyembelihan</a:t>
            </a:r>
          </a:p>
          <a:p>
            <a:r>
              <a:rPr lang="id-ID" dirty="0"/>
              <a:t>1) Hanya gunakan pisau yang mampu memutuskan kedua </a:t>
            </a:r>
            <a:r>
              <a:rPr lang="id-ID" dirty="0" smtClean="0"/>
              <a:t>arteri karotis</a:t>
            </a:r>
            <a:r>
              <a:rPr lang="id-ID" dirty="0"/>
              <a:t>. Panjang pisau harus kira-kira dua kali lebar </a:t>
            </a:r>
            <a:r>
              <a:rPr lang="id-ID" dirty="0" smtClean="0"/>
              <a:t>leher  hewan </a:t>
            </a:r>
            <a:r>
              <a:rPr lang="id-ID" dirty="0"/>
              <a:t>tersebut.</a:t>
            </a:r>
          </a:p>
          <a:p>
            <a:r>
              <a:rPr lang="sv-SE" dirty="0"/>
              <a:t>2) Pisau yang digunakan untuk menyembelih ternak harus </a:t>
            </a:r>
            <a:r>
              <a:rPr lang="sv-SE" dirty="0" smtClean="0"/>
              <a:t>cukup</a:t>
            </a:r>
            <a:r>
              <a:rPr lang="id-ID" dirty="0" smtClean="0"/>
              <a:t> panjang </a:t>
            </a:r>
            <a:r>
              <a:rPr lang="id-ID" dirty="0"/>
              <a:t>sehingga ujung pisau tetap berada di diluar </a:t>
            </a:r>
            <a:r>
              <a:rPr lang="id-ID" dirty="0" smtClean="0"/>
              <a:t>daerah  sayatan </a:t>
            </a:r>
            <a:r>
              <a:rPr lang="id-ID" dirty="0"/>
              <a:t>selama penyembelihan</a:t>
            </a:r>
          </a:p>
          <a:p>
            <a:r>
              <a:rPr lang="id-ID" dirty="0"/>
              <a:t>3) Pisau harus disiapkan dan diasah sebelum </a:t>
            </a:r>
            <a:r>
              <a:rPr lang="id-ID" dirty="0" smtClean="0"/>
              <a:t>memulai  penyembelihan </a:t>
            </a:r>
            <a:r>
              <a:rPr lang="id-ID" dirty="0"/>
              <a:t>dan kemudian dijaga tetap tajam </a:t>
            </a:r>
            <a:r>
              <a:rPr lang="id-ID" dirty="0" smtClean="0"/>
              <a:t>antara  penyembelihan </a:t>
            </a:r>
            <a:r>
              <a:rPr lang="id-ID" dirty="0"/>
              <a:t>tiap hewan (lihat instruksi kerja yang sesuai)</a:t>
            </a:r>
          </a:p>
          <a:p>
            <a:r>
              <a:rPr lang="fi-FI" dirty="0"/>
              <a:t>4) Pengasahan pisau antara jeda penyembelihan </a:t>
            </a:r>
            <a:r>
              <a:rPr lang="fi-FI" dirty="0" smtClean="0"/>
              <a:t>harus</a:t>
            </a:r>
            <a:r>
              <a:rPr lang="id-ID" dirty="0" smtClean="0"/>
              <a:t>  dilakukan </a:t>
            </a:r>
            <a:r>
              <a:rPr lang="id-ID" dirty="0"/>
              <a:t>sebelum hewan dikekang untuk penyembelihan.</a:t>
            </a:r>
          </a:p>
          <a:p>
            <a:r>
              <a:rPr lang="id-ID" dirty="0"/>
              <a:t>5) Selalu memegang pisau pada gagangnya, bukan pada </a:t>
            </a:r>
            <a:r>
              <a:rPr lang="id-ID" dirty="0" smtClean="0"/>
              <a:t>mata pisaunya</a:t>
            </a:r>
            <a:r>
              <a:rPr lang="id-ID" dirty="0"/>
              <a:t>.</a:t>
            </a:r>
          </a:p>
          <a:p>
            <a:r>
              <a:rPr lang="id-ID" dirty="0"/>
              <a:t>6) Jangan melempar pisau, dan jauhkan dari pekerja yang lain</a:t>
            </a:r>
          </a:p>
          <a:p>
            <a:r>
              <a:rPr lang="id-ID" dirty="0"/>
              <a:t>7) Sayat tenggorokan pada posisi C1 dengan sayatan tunggal</a:t>
            </a:r>
            <a:r>
              <a:rPr lang="id-ID" dirty="0" smtClean="0"/>
              <a:t>, tidak </a:t>
            </a:r>
            <a:r>
              <a:rPr lang="id-ID" dirty="0"/>
              <a:t>terputus dan cepat.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568" y="4509120"/>
            <a:ext cx="806489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d-ID" dirty="0"/>
              <a:t>POIN PENTING</a:t>
            </a:r>
          </a:p>
          <a:p>
            <a:r>
              <a:rPr lang="sv-SE" dirty="0"/>
              <a:t>Sayatan pisau yang lambat dapat menimbulkan </a:t>
            </a:r>
            <a:r>
              <a:rPr lang="sv-SE" dirty="0" smtClean="0"/>
              <a:t>kemungkinan</a:t>
            </a:r>
            <a:r>
              <a:rPr lang="id-ID" dirty="0" smtClean="0"/>
              <a:t>  perdarahan </a:t>
            </a:r>
            <a:r>
              <a:rPr lang="id-ID" dirty="0"/>
              <a:t>yang buruk.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5661248"/>
            <a:ext cx="806489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d-ID" dirty="0"/>
              <a:t>POIN PENTING</a:t>
            </a:r>
          </a:p>
          <a:p>
            <a:r>
              <a:rPr lang="id-ID" dirty="0"/>
              <a:t>Aliran darah dari luka leher </a:t>
            </a:r>
            <a:r>
              <a:rPr lang="id-ID" dirty="0" smtClean="0"/>
              <a:t>dapat  terhambat </a:t>
            </a:r>
            <a:r>
              <a:rPr lang="id-ID" dirty="0"/>
              <a:t>jika arteri </a:t>
            </a:r>
            <a:r>
              <a:rPr lang="id-ID" dirty="0" smtClean="0"/>
              <a:t>mengalami aneurisma </a:t>
            </a:r>
            <a:r>
              <a:rPr lang="id-ID" dirty="0"/>
              <a:t>palsu (bekuan darah</a:t>
            </a:r>
            <a:r>
              <a:rPr lang="id-ID" dirty="0" smtClean="0"/>
              <a:t>)  pada </a:t>
            </a:r>
            <a:r>
              <a:rPr lang="id-ID" dirty="0"/>
              <a:t>ujungnya</a:t>
            </a:r>
            <a:r>
              <a:rPr lang="id-ID" dirty="0" smtClean="0"/>
              <a:t>. Jangan </a:t>
            </a:r>
            <a:r>
              <a:rPr lang="id-ID" dirty="0"/>
              <a:t>mencoba untuk menghapus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1700808"/>
            <a:ext cx="74168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4400" dirty="0" smtClean="0"/>
              <a:t>Hewan Kurban </a:t>
            </a:r>
          </a:p>
          <a:p>
            <a:pPr marL="989013" indent="-358775">
              <a:buSzPct val="107000"/>
              <a:buFont typeface="Wingdings" pitchFamily="2" charset="2"/>
              <a:buChar char="§"/>
            </a:pPr>
            <a:r>
              <a:rPr lang="id-ID" sz="2800" dirty="0" smtClean="0"/>
              <a:t>Sapi, kerbau, Kambing, domba dan unta. </a:t>
            </a:r>
          </a:p>
          <a:p>
            <a:pPr marL="989013" indent="-358775">
              <a:buSzPct val="107000"/>
              <a:buFont typeface="Wingdings" pitchFamily="2" charset="2"/>
              <a:buChar char="§"/>
            </a:pPr>
            <a:r>
              <a:rPr lang="id-ID" sz="2800" dirty="0" smtClean="0"/>
              <a:t>Cukup umur, sehat dan tidak cacat</a:t>
            </a:r>
          </a:p>
          <a:p>
            <a:pPr marL="989013" indent="-358775">
              <a:buFont typeface="Wingdings" pitchFamily="2" charset="2"/>
              <a:buChar char="§"/>
            </a:pPr>
            <a:r>
              <a:rPr lang="id-ID" sz="2800" dirty="0" smtClean="0"/>
              <a:t>ASUH dan Toyyiban</a:t>
            </a:r>
            <a:endParaRPr lang="id-ID" sz="2800" dirty="0"/>
          </a:p>
        </p:txBody>
      </p:sp>
      <p:sp>
        <p:nvSpPr>
          <p:cNvPr id="3" name="Rectangle 2"/>
          <p:cNvSpPr/>
          <p:nvPr/>
        </p:nvSpPr>
        <p:spPr>
          <a:xfrm>
            <a:off x="1619672" y="4077072"/>
            <a:ext cx="64807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/>
              <a:t>Jabur bin Abdullah RA berkata, Rasulullah SAW bersabda, "Janganlah kalian menyembelih hewan kecuali telah mencapai usia </a:t>
            </a:r>
            <a:r>
              <a:rPr lang="id-ID" sz="2000" i="1" dirty="0" smtClean="0"/>
              <a:t>musinnah</a:t>
            </a:r>
            <a:r>
              <a:rPr lang="id-ID" sz="2000" dirty="0" smtClean="0"/>
              <a:t>, kecuali jika kalian sulit mendapatkannya maka sembelihlah domba yang telah mencapai jadz'ah." (HR Muslim). </a:t>
            </a:r>
            <a:endParaRPr lang="id-ID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7136" y="109145"/>
            <a:ext cx="3166864" cy="209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ChangeArrowheads="1"/>
          </p:cNvSpPr>
          <p:nvPr/>
        </p:nvSpPr>
        <p:spPr bwMode="auto">
          <a:xfrm>
            <a:off x="533400" y="907704"/>
            <a:ext cx="77724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KESIMPULAN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:</a:t>
            </a:r>
            <a:endParaRPr kumimoji="0" lang="id-ID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d-ID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Bagi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umat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islam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syarat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utama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makanan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adalah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halal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thoyib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disamping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memenuhi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persyaratan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gizi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kesehatan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id-ID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endParaRPr lang="id-ID" sz="2400" i="0" dirty="0" smtClean="0">
              <a:latin typeface="Calibri" pitchFamily="34" charset="0"/>
              <a:cs typeface="Calibri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Produk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pangan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hasil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ternak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harus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memenuhi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syarat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medis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utamanya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berasal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dari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ternak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sehat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dengan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ciri-ciri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(a)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bebas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dari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penyakit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yang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bersifat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menular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atau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tidak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menular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(b)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tidak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mengandung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bahan-bahan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yang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dapat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mempengaruhi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kesehatan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manusia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(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residu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hormon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antibiotika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lain-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lainnya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)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(c)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memiliki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penampilan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produksi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yang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baik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124200"/>
            <a:ext cx="3962400" cy="256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mankester/dwicipto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4322618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124200"/>
            <a:ext cx="410710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1000"/>
            <a:ext cx="3886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04800"/>
            <a:ext cx="29908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581400"/>
            <a:ext cx="3200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28600"/>
            <a:ext cx="5410200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83570" cy="545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mankester</a:t>
            </a:r>
            <a:r>
              <a:rPr lang="en-US" dirty="0" smtClean="0"/>
              <a:t>/</a:t>
            </a:r>
            <a:r>
              <a:rPr lang="en-US" dirty="0" err="1" smtClean="0"/>
              <a:t>dwicipto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228600"/>
            <a:ext cx="8636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PENIKI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60648"/>
            <a:ext cx="2989553" cy="2160240"/>
          </a:xfrm>
          <a:prstGeom prst="rect">
            <a:avLst/>
          </a:prstGeom>
          <a:noFill/>
        </p:spPr>
      </p:pic>
      <p:pic>
        <p:nvPicPr>
          <p:cNvPr id="109573" name="Picture 5" descr="SALA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3059832" cy="2160240"/>
          </a:xfrm>
          <a:prstGeom prst="rect">
            <a:avLst/>
          </a:prstGeom>
          <a:noFill/>
        </p:spPr>
      </p:pic>
      <p:pic>
        <p:nvPicPr>
          <p:cNvPr id="109574" name="Picture 6" descr="MISSY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0850" y="260648"/>
            <a:ext cx="3013150" cy="2160240"/>
          </a:xfrm>
          <a:prstGeom prst="rect">
            <a:avLst/>
          </a:prstGeom>
          <a:noFill/>
        </p:spPr>
      </p:pic>
      <p:sp>
        <p:nvSpPr>
          <p:cNvPr id="109582" name="Text Box 14"/>
          <p:cNvSpPr txBox="1">
            <a:spLocks noChangeArrowheads="1"/>
          </p:cNvSpPr>
          <p:nvPr/>
        </p:nvSpPr>
        <p:spPr bwMode="auto">
          <a:xfrm>
            <a:off x="3995738" y="386080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80808"/>
                </a:solidFill>
                <a:latin typeface="Times New Roman" pitchFamily="18" charset="0"/>
              </a:rPr>
              <a:t>SIMENTAL</a:t>
            </a:r>
            <a:endParaRPr lang="en-US" sz="1600" b="1">
              <a:solidFill>
                <a:srgbClr val="080808"/>
              </a:solidFill>
              <a:latin typeface="Times New Roman" pitchFamily="18" charset="0"/>
            </a:endParaRPr>
          </a:p>
        </p:txBody>
      </p:sp>
      <p:pic>
        <p:nvPicPr>
          <p:cNvPr id="109589" name="Picture 21" descr="TUNGGUL+p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3116016" cy="216024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2420888"/>
            <a:ext cx="30598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420888"/>
            <a:ext cx="30243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 descr="Kramatjati-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581129"/>
            <a:ext cx="3059832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D:\Campuran\Kumpulan Penelitian\evaluasi\sekre confidential\Bonus Foto\Foto Ternak\Domba\DSCN34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4581128"/>
            <a:ext cx="3024336" cy="2160240"/>
          </a:xfrm>
          <a:prstGeom prst="rect">
            <a:avLst/>
          </a:prstGeom>
          <a:noFill/>
        </p:spPr>
      </p:pic>
      <p:pic>
        <p:nvPicPr>
          <p:cNvPr id="25" name="Picture 2" descr="D:\Campuran\Kumpulan Penelitian\evaluasi\sekre confidential\Bonus Foto\Foto Ternak\Kambing\DSCN347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4600006"/>
            <a:ext cx="3059832" cy="2141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pPr algn="l"/>
            <a:r>
              <a:rPr lang="en-US" sz="2800" dirty="0" err="1"/>
              <a:t>Ternak</a:t>
            </a:r>
            <a:r>
              <a:rPr lang="en-US" sz="2800" dirty="0"/>
              <a:t> </a:t>
            </a:r>
            <a:r>
              <a:rPr lang="en-US" sz="2800" dirty="0" err="1"/>
              <a:t>dikatakan</a:t>
            </a:r>
            <a:r>
              <a:rPr lang="en-US" sz="2800" dirty="0"/>
              <a:t> </a:t>
            </a:r>
            <a:r>
              <a:rPr lang="en-US" sz="2800" dirty="0" err="1"/>
              <a:t>sehat</a:t>
            </a:r>
            <a:r>
              <a:rPr lang="en-US" sz="2800" dirty="0"/>
              <a:t> </a:t>
            </a:r>
            <a:r>
              <a:rPr lang="en-US" sz="2800" dirty="0" err="1"/>
              <a:t>apabila</a:t>
            </a:r>
            <a:r>
              <a:rPr lang="en-US" sz="2800" dirty="0"/>
              <a:t> 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852936"/>
            <a:ext cx="7467600" cy="3459163"/>
          </a:xfrm>
        </p:spPr>
        <p:txBody>
          <a:bodyPr/>
          <a:lstStyle/>
          <a:p>
            <a:pPr algn="just">
              <a:buFontTx/>
              <a:buNone/>
            </a:pPr>
            <a:endParaRPr lang="en-US" sz="2800" dirty="0"/>
          </a:p>
          <a:p>
            <a:pPr algn="just"/>
            <a:r>
              <a:rPr lang="en-US" sz="2400" dirty="0" err="1"/>
              <a:t>Bebas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 yang </a:t>
            </a:r>
            <a:r>
              <a:rPr lang="en-US" sz="2400" dirty="0" err="1"/>
              <a:t>bersifat</a:t>
            </a:r>
            <a:r>
              <a:rPr lang="en-US" sz="2400" dirty="0"/>
              <a:t> </a:t>
            </a:r>
            <a:r>
              <a:rPr lang="en-US" sz="2400" dirty="0" err="1"/>
              <a:t>menular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menular</a:t>
            </a:r>
            <a:endParaRPr lang="en-US" sz="2400" dirty="0"/>
          </a:p>
          <a:p>
            <a:pPr algn="just"/>
            <a:r>
              <a:rPr lang="en-US" sz="2400" dirty="0" err="1"/>
              <a:t>Bebas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r>
              <a:rPr lang="en-US" sz="2400" dirty="0"/>
              <a:t> </a:t>
            </a:r>
            <a:r>
              <a:rPr lang="en-US" sz="2400" dirty="0" err="1"/>
              <a:t>zoonosis</a:t>
            </a:r>
            <a:endParaRPr lang="en-US" sz="2400" dirty="0"/>
          </a:p>
          <a:p>
            <a:pPr algn="just"/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mengandung</a:t>
            </a:r>
            <a:r>
              <a:rPr lang="en-US" sz="2400" dirty="0"/>
              <a:t> </a:t>
            </a:r>
            <a:r>
              <a:rPr lang="en-US" sz="2400" dirty="0" err="1"/>
              <a:t>bahan-bahan</a:t>
            </a:r>
            <a:r>
              <a:rPr lang="en-US" sz="2400" dirty="0"/>
              <a:t> yang </a:t>
            </a:r>
            <a:r>
              <a:rPr lang="en-US" sz="2400" dirty="0" err="1"/>
              <a:t>merugikan</a:t>
            </a:r>
            <a:r>
              <a:rPr lang="en-US" sz="2400" dirty="0"/>
              <a:t> </a:t>
            </a:r>
            <a:r>
              <a:rPr lang="en-US" sz="2400" dirty="0" err="1"/>
              <a:t>manusia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konsumen</a:t>
            </a:r>
            <a:endParaRPr lang="en-US" sz="2400" dirty="0"/>
          </a:p>
          <a:p>
            <a:pPr algn="just"/>
            <a:r>
              <a:rPr lang="en-US" sz="2400" dirty="0" err="1"/>
              <a:t>Berproduksi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optimum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11560" y="620688"/>
            <a:ext cx="7391400" cy="1524000"/>
            <a:chOff x="108120750" y="106983375"/>
            <a:chExt cx="2070735" cy="1162050"/>
          </a:xfrm>
        </p:grpSpPr>
        <p:sp>
          <p:nvSpPr>
            <p:cNvPr id="6" name="Rectangle 3" hidden="1"/>
            <p:cNvSpPr>
              <a:spLocks noChangeArrowheads="1" noChangeShapeType="1"/>
            </p:cNvSpPr>
            <p:nvPr/>
          </p:nvSpPr>
          <p:spPr bwMode="auto">
            <a:xfrm>
              <a:off x="108120750" y="106983375"/>
              <a:ext cx="2070735" cy="1162050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" name="Rectangle 4"/>
            <p:cNvSpPr>
              <a:spLocks noChangeArrowheads="1" noChangeShapeType="1"/>
            </p:cNvSpPr>
            <p:nvPr/>
          </p:nvSpPr>
          <p:spPr bwMode="auto">
            <a:xfrm>
              <a:off x="108120750" y="106983375"/>
              <a:ext cx="2068830" cy="1162050"/>
            </a:xfrm>
            <a:prstGeom prst="rect">
              <a:avLst/>
            </a:prstGeom>
            <a:gradFill rotWithShape="1">
              <a:gsLst>
                <a:gs pos="0">
                  <a:srgbClr val="D7D7D7"/>
                </a:gs>
                <a:gs pos="100000">
                  <a:srgbClr val="FFFFFF"/>
                </a:gs>
              </a:gsLst>
              <a:lin ang="5400000" scaled="1"/>
            </a:gradFill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" name="Text Box 5"/>
            <p:cNvSpPr txBox="1">
              <a:spLocks noChangeArrowheads="1" noChangeShapeType="1"/>
            </p:cNvSpPr>
            <p:nvPr/>
          </p:nvSpPr>
          <p:spPr bwMode="auto">
            <a:xfrm>
              <a:off x="108120750" y="107021475"/>
              <a:ext cx="2070735" cy="1085850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lvl="0"/>
              <a:r>
                <a:rPr lang="id-ID" dirty="0" smtClean="0">
                  <a:cs typeface="Arial" charset="0"/>
                </a:rPr>
                <a:t>UU Nomor 41 Tahun 2014  tentang Peternakan dan Kesehatan Hewan</a:t>
              </a:r>
            </a:p>
            <a:p>
              <a:r>
                <a:rPr lang="id-ID" i="0" dirty="0" smtClean="0">
                  <a:cs typeface="Arial" charset="0"/>
                </a:rPr>
                <a:t>UU Nomor 18 Tahun 2012  tentang Pangan</a:t>
              </a:r>
            </a:p>
            <a:p>
              <a:pPr lvl="0"/>
              <a:r>
                <a:rPr lang="id-ID" i="0" dirty="0" smtClean="0">
                  <a:cs typeface="Arial" charset="0"/>
                </a:rPr>
                <a:t>UU Nomor   8 Tahun 1999  </a:t>
              </a:r>
              <a:r>
                <a:rPr lang="id-ID" dirty="0" smtClean="0">
                  <a:cs typeface="Arial" charset="0"/>
                </a:rPr>
                <a:t>t</a:t>
              </a:r>
              <a:r>
                <a:rPr lang="id-ID" i="0" dirty="0" smtClean="0">
                  <a:cs typeface="Arial" charset="0"/>
                </a:rPr>
                <a:t>entang Perlindungan Konsumen</a:t>
              </a:r>
            </a:p>
            <a:p>
              <a:pPr lvl="0"/>
              <a:r>
                <a:rPr lang="id-ID" i="0" dirty="0" smtClean="0">
                  <a:cs typeface="Arial" charset="0"/>
                </a:rPr>
                <a:t>PP Nomor 95 Tahun 1912  tentang Kesmavet dan Kesrawan</a:t>
              </a: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108120750" y="108126375"/>
              <a:ext cx="2070735" cy="0"/>
            </a:xfrm>
            <a:prstGeom prst="line">
              <a:avLst/>
            </a:prstGeom>
            <a:noFill/>
            <a:ln w="38100" algn="ctr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108120750" y="107002425"/>
              <a:ext cx="2070735" cy="0"/>
            </a:xfrm>
            <a:prstGeom prst="line">
              <a:avLst/>
            </a:prstGeom>
            <a:noFill/>
            <a:ln w="38100" algn="ctr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1700808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/>
              <a:t>Sanitasi Pangan </a:t>
            </a:r>
            <a:r>
              <a:rPr lang="id-ID" dirty="0"/>
              <a:t>adalah upaya untuk menciptakan dan mempertahankan kondisi Pangan yang sehat </a:t>
            </a:r>
            <a:r>
              <a:rPr lang="id-ID" dirty="0" smtClean="0"/>
              <a:t>dan higienis </a:t>
            </a:r>
            <a:r>
              <a:rPr lang="id-ID" dirty="0"/>
              <a:t>yang bebas dari bahaya cemaran biologis, kimia, dan benda lain.</a:t>
            </a:r>
          </a:p>
          <a:p>
            <a:endParaRPr lang="id-ID" dirty="0"/>
          </a:p>
          <a:p>
            <a:r>
              <a:rPr lang="id-ID" b="1" dirty="0" smtClean="0"/>
              <a:t>Persyaratan </a:t>
            </a:r>
            <a:r>
              <a:rPr lang="id-ID" b="1" dirty="0"/>
              <a:t>Sanitasi </a:t>
            </a:r>
            <a:r>
              <a:rPr lang="id-ID" dirty="0"/>
              <a:t>adalah standar kebersihan dan kesehatan yang harus dipenuhi untuk </a:t>
            </a:r>
            <a:r>
              <a:rPr lang="id-ID" dirty="0" smtClean="0"/>
              <a:t>menjamin  Sanitasi </a:t>
            </a:r>
            <a:r>
              <a:rPr lang="id-ID" dirty="0"/>
              <a:t>Pangan</a:t>
            </a:r>
            <a:r>
              <a:rPr lang="id-ID" dirty="0" smtClean="0"/>
              <a:t>. </a:t>
            </a:r>
            <a:endParaRPr lang="id-ID" dirty="0"/>
          </a:p>
        </p:txBody>
      </p:sp>
      <p:sp>
        <p:nvSpPr>
          <p:cNvPr id="3" name="Rectangle 2"/>
          <p:cNvSpPr/>
          <p:nvPr/>
        </p:nvSpPr>
        <p:spPr>
          <a:xfrm>
            <a:off x="683568" y="3573016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/>
              <a:t>Kesehatan hewan </a:t>
            </a:r>
            <a:r>
              <a:rPr lang="id-ID" dirty="0"/>
              <a:t>adalah segala urusan yang berkaitan dengan perawatan hewan</a:t>
            </a:r>
            <a:r>
              <a:rPr lang="id-ID" dirty="0" smtClean="0"/>
              <a:t>,  </a:t>
            </a:r>
            <a:r>
              <a:rPr lang="sv-SE" dirty="0" smtClean="0"/>
              <a:t>pengobatan </a:t>
            </a:r>
            <a:r>
              <a:rPr lang="sv-SE" dirty="0"/>
              <a:t>hewan, pelayanan kesehatan hewan, pengendalian dan </a:t>
            </a:r>
            <a:r>
              <a:rPr lang="sv-SE" dirty="0" smtClean="0"/>
              <a:t>penanggulangan</a:t>
            </a:r>
            <a:r>
              <a:rPr lang="id-ID" dirty="0" smtClean="0"/>
              <a:t> penyakit </a:t>
            </a:r>
            <a:r>
              <a:rPr lang="id-ID" dirty="0"/>
              <a:t>hewan, penolakan penyakit, medik reproduksi, medik konservasi, </a:t>
            </a:r>
            <a:r>
              <a:rPr lang="id-ID" dirty="0" smtClean="0"/>
              <a:t>obat </a:t>
            </a:r>
            <a:r>
              <a:rPr lang="fi-FI" dirty="0" smtClean="0"/>
              <a:t>hewan </a:t>
            </a:r>
            <a:r>
              <a:rPr lang="fi-FI" dirty="0"/>
              <a:t>dan peralatan kesehatan hewan, serta keamanan pakan</a:t>
            </a:r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683568" y="476672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/>
              <a:t>Kesehatan masyarakat veteriner </a:t>
            </a:r>
            <a:r>
              <a:rPr lang="id-ID" dirty="0"/>
              <a:t>adalah segala urusan yang berhubungan </a:t>
            </a:r>
            <a:r>
              <a:rPr lang="id-ID" dirty="0" smtClean="0"/>
              <a:t>dengan hewan </a:t>
            </a:r>
            <a:r>
              <a:rPr lang="id-ID" dirty="0"/>
              <a:t>dan produk hewan yang secara langsung atau tidak langsung </a:t>
            </a:r>
            <a:r>
              <a:rPr lang="id-ID" dirty="0" smtClean="0"/>
              <a:t>memengaruhi  kesehatan </a:t>
            </a:r>
            <a:r>
              <a:rPr lang="id-ID" dirty="0"/>
              <a:t>manusia.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568" y="4964975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Kesejahteraan hewan </a:t>
            </a:r>
            <a:r>
              <a:rPr lang="sv-SE" dirty="0"/>
              <a:t>adalah segala urusan yang berhubungan dengan keadaan </a:t>
            </a:r>
            <a:r>
              <a:rPr lang="sv-SE" dirty="0" smtClean="0"/>
              <a:t>fisik</a:t>
            </a:r>
            <a:r>
              <a:rPr lang="id-ID" dirty="0" smtClean="0"/>
              <a:t> dan </a:t>
            </a:r>
            <a:r>
              <a:rPr lang="id-ID" dirty="0"/>
              <a:t>mental hewan menurut ukuran perilaku alami hewan yang perlu diterapkan </a:t>
            </a:r>
            <a:r>
              <a:rPr lang="id-ID" dirty="0" smtClean="0"/>
              <a:t>dan ditegakkan </a:t>
            </a:r>
            <a:r>
              <a:rPr lang="id-ID" dirty="0"/>
              <a:t>untuk melindungi hewan dari perlakuan setiap orang yang tidak </a:t>
            </a:r>
            <a:r>
              <a:rPr lang="id-ID" dirty="0" smtClean="0"/>
              <a:t>layak </a:t>
            </a:r>
            <a:r>
              <a:rPr lang="nl-NL" dirty="0" smtClean="0"/>
              <a:t>terhadap </a:t>
            </a:r>
            <a:r>
              <a:rPr lang="nl-NL" dirty="0"/>
              <a:t>hewan yang dimanfaatkan manusia.</a:t>
            </a:r>
            <a:endParaRPr lang="id-ID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548680"/>
            <a:ext cx="849694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200" b="1" dirty="0" smtClean="0"/>
              <a:t>Kesejahteraan Hewan (animal welfare)</a:t>
            </a:r>
          </a:p>
          <a:p>
            <a:endParaRPr lang="id-ID" sz="3200" dirty="0" smtClean="0"/>
          </a:p>
          <a:p>
            <a:r>
              <a:rPr lang="id-ID" b="1" dirty="0" smtClean="0"/>
              <a:t>Kesejahteraan hewan (</a:t>
            </a:r>
            <a:r>
              <a:rPr lang="id-ID" dirty="0" smtClean="0"/>
              <a:t>yang dikenal dengan animal welfare) merupakan suatu tindakan kesadaran terhadap perasaan hewan dan bagaimana memperlakukannya tanpa perlu menyakiti dan membuatnya menderita. </a:t>
            </a:r>
          </a:p>
          <a:p>
            <a:endParaRPr lang="id-ID" dirty="0" smtClean="0"/>
          </a:p>
        </p:txBody>
      </p:sp>
      <p:sp>
        <p:nvSpPr>
          <p:cNvPr id="3" name="Rectangle 2"/>
          <p:cNvSpPr/>
          <p:nvPr/>
        </p:nvSpPr>
        <p:spPr>
          <a:xfrm>
            <a:off x="467544" y="4221088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Kesejahteraan hewan berkaitan erat dengan kesehatan hewan, dan menjadi bidang baru yang menjadi prioritas rencana strategis Badan Kesehatan Hewan Dunia </a:t>
            </a:r>
            <a:r>
              <a:rPr lang="id-ID" i="1" dirty="0" smtClean="0"/>
              <a:t>(Office International des Epizooties/ OIE)</a:t>
            </a:r>
            <a:r>
              <a:rPr lang="id-ID" dirty="0" smtClean="0"/>
              <a:t>, “</a:t>
            </a:r>
            <a:r>
              <a:rPr lang="id-ID" i="1" dirty="0" smtClean="0"/>
              <a:t>Food Safety and Animal Welfare “ </a:t>
            </a:r>
            <a:r>
              <a:rPr lang="id-ID" dirty="0" smtClean="0"/>
              <a:t>(semula OIE hanya bergerak dalam bidang kesehatan hewan).</a:t>
            </a:r>
          </a:p>
          <a:p>
            <a:endParaRPr lang="id-ID" dirty="0" smtClean="0"/>
          </a:p>
          <a:p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467544" y="2708920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Kesejahteraan hewan </a:t>
            </a:r>
            <a:r>
              <a:rPr lang="sv-SE" dirty="0"/>
              <a:t>adalah segala urusan yang berhubungan dengan keadaan </a:t>
            </a:r>
            <a:r>
              <a:rPr lang="sv-SE" dirty="0" smtClean="0"/>
              <a:t>fisik</a:t>
            </a:r>
            <a:r>
              <a:rPr lang="id-ID" dirty="0" smtClean="0"/>
              <a:t> dan </a:t>
            </a:r>
            <a:r>
              <a:rPr lang="id-ID" dirty="0"/>
              <a:t>mental hewan menurut ukuran perilaku alami hewan yang perlu diterapkan </a:t>
            </a:r>
            <a:r>
              <a:rPr lang="id-ID" dirty="0" smtClean="0"/>
              <a:t>dan ditegakkan </a:t>
            </a:r>
            <a:r>
              <a:rPr lang="id-ID" dirty="0"/>
              <a:t>untuk melindungi hewan dari perlakuan setiap orang yang tidak </a:t>
            </a:r>
            <a:r>
              <a:rPr lang="id-ID" dirty="0" smtClean="0"/>
              <a:t>layak </a:t>
            </a:r>
            <a:r>
              <a:rPr lang="nl-NL" dirty="0" smtClean="0"/>
              <a:t>terhadap </a:t>
            </a:r>
            <a:r>
              <a:rPr lang="nl-NL" dirty="0"/>
              <a:t>hewan yang dimanfaatkan manusia.</a:t>
            </a:r>
            <a:endParaRPr lang="id-ID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ga Elemen Animal Welfar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836712"/>
            <a:ext cx="36004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39752" y="260648"/>
            <a:ext cx="4260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800" dirty="0" smtClean="0"/>
              <a:t>Tiga elemen animal welfare </a:t>
            </a:r>
            <a:endParaRPr lang="id-ID" sz="2800" dirty="0"/>
          </a:p>
        </p:txBody>
      </p:sp>
      <p:sp>
        <p:nvSpPr>
          <p:cNvPr id="8" name="Rectangle 7"/>
          <p:cNvSpPr/>
          <p:nvPr/>
        </p:nvSpPr>
        <p:spPr>
          <a:xfrm>
            <a:off x="1331640" y="3861048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dirty="0" smtClean="0"/>
              <a:t>Memenuhi lima azas kesejahteraan hewan, yaitu :</a:t>
            </a:r>
          </a:p>
          <a:p>
            <a:r>
              <a:rPr lang="id-ID" sz="2400" dirty="0" smtClean="0"/>
              <a:t/>
            </a:r>
            <a:br>
              <a:rPr lang="id-ID" sz="2400" dirty="0" smtClean="0"/>
            </a:br>
            <a:r>
              <a:rPr lang="id-ID" sz="2400" dirty="0" smtClean="0"/>
              <a:t>a.  Bebas dari rasa lapar, haus dan malnutrisi</a:t>
            </a:r>
          </a:p>
          <a:p>
            <a:r>
              <a:rPr lang="id-ID" sz="2400" dirty="0" smtClean="0"/>
              <a:t>b.  Bebas dari ketidaknyamanan</a:t>
            </a:r>
          </a:p>
          <a:p>
            <a:r>
              <a:rPr lang="id-ID" sz="2400" dirty="0" smtClean="0"/>
              <a:t>c.  Bebas dari rasa takut dan tertekan</a:t>
            </a:r>
          </a:p>
          <a:p>
            <a:r>
              <a:rPr lang="id-ID" sz="2400" dirty="0" smtClean="0"/>
              <a:t>d.  Bebas dari rasa sakit, luka dan penyakit</a:t>
            </a:r>
          </a:p>
          <a:p>
            <a:r>
              <a:rPr lang="id-ID" sz="2400" dirty="0" smtClean="0"/>
              <a:t>e.  Bebas untuk mengekspresikan pola perilaku normal</a:t>
            </a:r>
            <a:endParaRPr lang="id-ID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548680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/>
              <a:t>Pasal </a:t>
            </a:r>
            <a:r>
              <a:rPr lang="id-ID" sz="2000" b="1" dirty="0" smtClean="0"/>
              <a:t>66 UU Nomor 41 Tahun 2014</a:t>
            </a:r>
          </a:p>
          <a:p>
            <a:endParaRPr lang="id-ID" sz="2000" b="1" dirty="0"/>
          </a:p>
          <a:p>
            <a:pPr marL="358775" indent="-358775"/>
            <a:r>
              <a:rPr lang="id-ID" sz="2000" dirty="0"/>
              <a:t>(1) Untuk kepentingan kesejahteraan hewan dilakukan tindakan yang berkaitan </a:t>
            </a:r>
            <a:r>
              <a:rPr lang="id-ID" sz="2000" dirty="0" smtClean="0"/>
              <a:t>dengan penangkapan </a:t>
            </a:r>
            <a:r>
              <a:rPr lang="id-ID" sz="2000" dirty="0"/>
              <a:t>dan penanganan; penempatan dan pengandangan; pemeliharaan </a:t>
            </a:r>
            <a:r>
              <a:rPr lang="id-ID" sz="2000" dirty="0" smtClean="0"/>
              <a:t>dan  perawatan</a:t>
            </a:r>
            <a:r>
              <a:rPr lang="id-ID" sz="2000" dirty="0"/>
              <a:t>; pengangkutan; </a:t>
            </a:r>
            <a:r>
              <a:rPr lang="id-ID" sz="2000" b="1" dirty="0"/>
              <a:t>pemotongan dan pembunuhan</a:t>
            </a:r>
            <a:r>
              <a:rPr lang="id-ID" sz="2000" dirty="0"/>
              <a:t>; serta perlakuan </a:t>
            </a:r>
            <a:r>
              <a:rPr lang="id-ID" sz="2000" dirty="0" smtClean="0"/>
              <a:t>dan  pengayoman </a:t>
            </a:r>
            <a:r>
              <a:rPr lang="id-ID" sz="2000" dirty="0"/>
              <a:t>yang wajar terhadap hewan.</a:t>
            </a:r>
          </a:p>
          <a:p>
            <a:pPr marL="358775" indent="-358775"/>
            <a:r>
              <a:rPr lang="id-ID" sz="2000" dirty="0"/>
              <a:t>(2) Ketentuan mengenai kesejahteraan hewan sebagaimana dimaksud pada ayat (1</a:t>
            </a:r>
            <a:r>
              <a:rPr lang="id-ID" sz="2000" dirty="0" smtClean="0"/>
              <a:t>)  dilakukan </a:t>
            </a:r>
            <a:r>
              <a:rPr lang="id-ID" sz="2000" dirty="0"/>
              <a:t>secara manusiawi yang meliputi:</a:t>
            </a:r>
          </a:p>
          <a:p>
            <a:pPr marL="630238" indent="-271463"/>
            <a:r>
              <a:rPr lang="id-ID" sz="2000" dirty="0"/>
              <a:t>a. penangkapan dan penanganan satwa dari habitatnya harus sesuai dengan</a:t>
            </a:r>
          </a:p>
          <a:p>
            <a:pPr marL="630238" indent="-271463"/>
            <a:r>
              <a:rPr lang="id-ID" sz="2000" dirty="0" smtClean="0"/>
              <a:t>	</a:t>
            </a:r>
            <a:r>
              <a:rPr lang="sv-SE" sz="2000" dirty="0" smtClean="0"/>
              <a:t>ketentuan </a:t>
            </a:r>
            <a:r>
              <a:rPr lang="sv-SE" sz="2000" dirty="0"/>
              <a:t>peraturan perundangan-undangan di bidang konservasi;</a:t>
            </a:r>
          </a:p>
          <a:p>
            <a:pPr marL="630238" indent="-271463"/>
            <a:r>
              <a:rPr lang="id-ID" sz="2000" dirty="0"/>
              <a:t>b. penempatan dan pengandangan dilakukan dengan sebaik-baiknya </a:t>
            </a:r>
            <a:r>
              <a:rPr lang="id-ID" sz="2000" dirty="0" smtClean="0"/>
              <a:t>sehingga memungkinkan </a:t>
            </a:r>
            <a:r>
              <a:rPr lang="id-ID" sz="2000" dirty="0"/>
              <a:t>hewan dapat mengekspresikan perilaku alaminya;</a:t>
            </a:r>
          </a:p>
          <a:p>
            <a:pPr marL="630238" indent="-271463"/>
            <a:r>
              <a:rPr lang="id-ID" sz="2000" dirty="0"/>
              <a:t>c. pemeliharaan, pengamanan, perawatan, dan pengayoman hewan </a:t>
            </a:r>
            <a:r>
              <a:rPr lang="id-ID" sz="2000" dirty="0" smtClean="0"/>
              <a:t>dilakukan dengan </a:t>
            </a:r>
            <a:r>
              <a:rPr lang="id-ID" sz="2000" dirty="0"/>
              <a:t>sebaik-baiknya sehingga </a:t>
            </a:r>
            <a:r>
              <a:rPr lang="id-ID" sz="2000" b="1" dirty="0"/>
              <a:t>hewan bebas dari rasa lapar dan haus, rasa sakit</a:t>
            </a:r>
            <a:r>
              <a:rPr lang="id-ID" sz="2000" b="1" dirty="0" smtClean="0"/>
              <a:t>,  penganiayaan </a:t>
            </a:r>
            <a:r>
              <a:rPr lang="id-ID" sz="2000" b="1" dirty="0"/>
              <a:t>dan penyalahgunaan, serta rasa takut dan tertekan</a:t>
            </a:r>
            <a:r>
              <a:rPr lang="id-ID" sz="2000" b="1" dirty="0" smtClean="0"/>
              <a:t>;</a:t>
            </a:r>
            <a:endParaRPr lang="id-ID" sz="2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764704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/>
            <a:r>
              <a:rPr lang="id-ID" sz="2000" dirty="0" smtClean="0"/>
              <a:t>d. pengangkutan hewan dilakukan dengan sebaik-baiknya sehingga hewan bebas</a:t>
            </a:r>
          </a:p>
          <a:p>
            <a:pPr marL="358775"/>
            <a:r>
              <a:rPr lang="id-ID" sz="2000" dirty="0" smtClean="0"/>
              <a:t>dari rasa takut dan tertekan serta bebas dari penganiayaan;</a:t>
            </a:r>
          </a:p>
          <a:p>
            <a:pPr marL="358775"/>
            <a:r>
              <a:rPr lang="id-ID" sz="2000" dirty="0" smtClean="0"/>
              <a:t>e. penggunaan dan pemanfaatan hewan dilakukan dengan sebaik-baiknya sehingga hewan bebas dari penganiayaan dan penyalahgunaan;</a:t>
            </a:r>
          </a:p>
          <a:p>
            <a:pPr marL="358775"/>
            <a:r>
              <a:rPr lang="id-ID" sz="2000" b="1" dirty="0" smtClean="0"/>
              <a:t>f. pemotongan dan pembunuhan hewan dilakukan dengan sebaik-baiknya sehingga  hewan bebas dari rasa sakit, rasa takut dan tertekan, penganiyaan, dan  penyalahgunaan; dan</a:t>
            </a:r>
          </a:p>
          <a:p>
            <a:pPr marL="358775"/>
            <a:r>
              <a:rPr lang="sv-SE" sz="2000" b="1" dirty="0" smtClean="0"/>
              <a:t>g. perlakuan terhadap hewan harus dihindari dari tindakan penganiayaan dan</a:t>
            </a:r>
            <a:r>
              <a:rPr lang="id-ID" sz="2000" b="1" dirty="0" smtClean="0"/>
              <a:t>  penyalahgunaan.</a:t>
            </a:r>
          </a:p>
          <a:p>
            <a:pPr marL="358775" indent="-358775"/>
            <a:r>
              <a:rPr lang="id-ID" sz="2000" dirty="0" smtClean="0"/>
              <a:t>(3) Ketentuan yang berkaitan dengan penyelenggaraan kesejahteraan hewan diberlakukan  bagi semua jenis hewan bertulang belakang dan sebagian dari hewan yang tidak  </a:t>
            </a:r>
            <a:r>
              <a:rPr lang="sv-SE" sz="2000" dirty="0" smtClean="0"/>
              <a:t>bertulang belakang yang dapat merasa sakit.</a:t>
            </a:r>
          </a:p>
          <a:p>
            <a:pPr marL="358775" indent="-358775"/>
            <a:r>
              <a:rPr lang="id-ID" sz="2000" dirty="0" smtClean="0"/>
              <a:t>(4) Ketentuan lebih lanjut mengenai kesejahteraan hewan sebagaimana dimaksud pada  ayat (1), ayat (2), dan ayat (3) diatur dengan Peraturan Menteri.</a:t>
            </a:r>
            <a:endParaRPr lang="id-ID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1664</Words>
  <Application>Microsoft Office PowerPoint</Application>
  <PresentationFormat>On-screen Show (4:3)</PresentationFormat>
  <Paragraphs>169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 Unicode MS</vt:lpstr>
      <vt:lpstr>Arial</vt:lpstr>
      <vt:lpstr>Calibri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Ternak dikatakan sehat apabila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tindakan pengistirahatan perlu dilakukan sebelum pemotongan. ternak yang banyak istirahat dan tenang pada waktu penyembelihan diharapkan menghasilkan daging yang bermutu tinggi dibandingkan dengan ternak yang kehabisan tenaga dan tertekan.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Admin</cp:lastModifiedBy>
  <cp:revision>83</cp:revision>
  <dcterms:created xsi:type="dcterms:W3CDTF">2013-09-20T11:42:39Z</dcterms:created>
  <dcterms:modified xsi:type="dcterms:W3CDTF">2015-09-26T02:00:04Z</dcterms:modified>
</cp:coreProperties>
</file>