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38"/>
  </p:notesMasterIdLst>
  <p:handoutMasterIdLst>
    <p:handoutMasterId r:id="rId39"/>
  </p:handoutMasterIdLst>
  <p:sldIdLst>
    <p:sldId id="296" r:id="rId2"/>
    <p:sldId id="288" r:id="rId3"/>
    <p:sldId id="274" r:id="rId4"/>
    <p:sldId id="276" r:id="rId5"/>
    <p:sldId id="289" r:id="rId6"/>
    <p:sldId id="257" r:id="rId7"/>
    <p:sldId id="264" r:id="rId8"/>
    <p:sldId id="270" r:id="rId9"/>
    <p:sldId id="258" r:id="rId10"/>
    <p:sldId id="259" r:id="rId11"/>
    <p:sldId id="277" r:id="rId12"/>
    <p:sldId id="260" r:id="rId13"/>
    <p:sldId id="263" r:id="rId14"/>
    <p:sldId id="262" r:id="rId15"/>
    <p:sldId id="290" r:id="rId16"/>
    <p:sldId id="256" r:id="rId17"/>
    <p:sldId id="265" r:id="rId18"/>
    <p:sldId id="266" r:id="rId19"/>
    <p:sldId id="294" r:id="rId20"/>
    <p:sldId id="291" r:id="rId21"/>
    <p:sldId id="279" r:id="rId22"/>
    <p:sldId id="282" r:id="rId23"/>
    <p:sldId id="280" r:id="rId24"/>
    <p:sldId id="283" r:id="rId25"/>
    <p:sldId id="284" r:id="rId26"/>
    <p:sldId id="298" r:id="rId27"/>
    <p:sldId id="281" r:id="rId28"/>
    <p:sldId id="286" r:id="rId29"/>
    <p:sldId id="287" r:id="rId30"/>
    <p:sldId id="300" r:id="rId31"/>
    <p:sldId id="295" r:id="rId32"/>
    <p:sldId id="297" r:id="rId33"/>
    <p:sldId id="299" r:id="rId34"/>
    <p:sldId id="301" r:id="rId35"/>
    <p:sldId id="293" r:id="rId36"/>
    <p:sldId id="28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FF3C"/>
    <a:srgbClr val="B7FFFF"/>
    <a:srgbClr val="EE8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21"/>
    <p:restoredTop sz="94444"/>
  </p:normalViewPr>
  <p:slideViewPr>
    <p:cSldViewPr snapToGrid="0" snapToObjects="1">
      <p:cViewPr>
        <p:scale>
          <a:sx n="75" d="100"/>
          <a:sy n="75" d="100"/>
        </p:scale>
        <p:origin x="-2670" y="-870"/>
      </p:cViewPr>
      <p:guideLst>
        <p:guide orient="horz" pos="2160"/>
        <p:guide pos="2880"/>
      </p:guideLst>
    </p:cSldViewPr>
  </p:slideViewPr>
  <p:outlineViewPr>
    <p:cViewPr>
      <p:scale>
        <a:sx n="33" d="100"/>
        <a:sy n="33" d="100"/>
      </p:scale>
      <p:origin x="0" y="-4054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E79331-6213-4941-9303-A98440652D9B}" type="datetimeFigureOut">
              <a:rPr lang="id-ID" smtClean="0"/>
              <a:t>21/10/2015</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3BF590-B7D7-4193-9C08-45B84C549D54}" type="slidenum">
              <a:rPr lang="id-ID" smtClean="0"/>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EBAA4-9BD8-6044-B8C3-0DCA15AA1E2C}" type="datetimeFigureOut">
              <a:rPr lang="en-US" smtClean="0"/>
              <a:pPr/>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D4F94-1674-3647-BBD2-8F2EBC8F2183}" type="slidenum">
              <a:rPr lang="en-US" smtClean="0"/>
              <a:pPr/>
              <a:t>‹#›</a:t>
            </a:fld>
            <a:endParaRPr lang="en-US"/>
          </a:p>
        </p:txBody>
      </p:sp>
    </p:spTree>
    <p:extLst>
      <p:ext uri="{BB962C8B-B14F-4D97-AF65-F5344CB8AC3E}">
        <p14:creationId xmlns:p14="http://schemas.microsoft.com/office/powerpoint/2010/main" xmlns="" val="118166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DD4F94-1674-3647-BBD2-8F2EBC8F2183}" type="slidenum">
              <a:rPr lang="en-US" smtClean="0"/>
              <a:pPr/>
              <a:t>31</a:t>
            </a:fld>
            <a:endParaRPr lang="en-US"/>
          </a:p>
        </p:txBody>
      </p:sp>
    </p:spTree>
    <p:extLst>
      <p:ext uri="{BB962C8B-B14F-4D97-AF65-F5344CB8AC3E}">
        <p14:creationId xmlns:p14="http://schemas.microsoft.com/office/powerpoint/2010/main" xmlns="" val="1976061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E2CF-4AC4-C14B-83D3-8FE22B669A6F}"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E2CF-4AC4-C14B-83D3-8FE22B669A6F}"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E2CF-4AC4-C14B-83D3-8FE22B669A6F}"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E2CF-4AC4-C14B-83D3-8FE22B669A6F}"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E2CF-4AC4-C14B-83D3-8FE22B669A6F}"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FE2CF-4AC4-C14B-83D3-8FE22B669A6F}"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FE2CF-4AC4-C14B-83D3-8FE22B669A6F}"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FE2CF-4AC4-C14B-83D3-8FE22B669A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FE2CF-4AC4-C14B-83D3-8FE22B669A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00571-FAD6-A94B-A76B-FBB1B9946D13}"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FE2CF-4AC4-C14B-83D3-8FE22B669A6F}"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83900571-FAD6-A94B-A76B-FBB1B9946D13}" type="datetimeFigureOut">
              <a:rPr lang="en-US" smtClean="0"/>
              <a:pPr/>
              <a:t>10/21/2015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14FE2CF-4AC4-C14B-83D3-8FE22B669A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854957"/>
            <a:ext cx="8001000" cy="1481843"/>
          </a:xfrm>
        </p:spPr>
        <p:txBody>
          <a:bodyPr/>
          <a:lstStyle/>
          <a:p>
            <a:r>
              <a:rPr lang="en-US" sz="3200" dirty="0" err="1" smtClean="0"/>
              <a:t>Fluktuasi</a:t>
            </a:r>
            <a:r>
              <a:rPr lang="en-US" sz="3200" dirty="0" smtClean="0"/>
              <a:t> </a:t>
            </a:r>
            <a:r>
              <a:rPr lang="en-US" sz="3200" dirty="0" err="1" smtClean="0"/>
              <a:t>Nilai</a:t>
            </a:r>
            <a:r>
              <a:rPr lang="en-US" sz="3200" dirty="0" smtClean="0"/>
              <a:t> </a:t>
            </a:r>
            <a:r>
              <a:rPr lang="en-US" sz="3200" dirty="0" err="1" smtClean="0"/>
              <a:t>Tukar</a:t>
            </a:r>
            <a:r>
              <a:rPr lang="en-US" sz="3200" dirty="0" smtClean="0"/>
              <a:t> </a:t>
            </a:r>
            <a:br>
              <a:rPr lang="en-US" sz="3200" dirty="0" smtClean="0"/>
            </a:br>
            <a:r>
              <a:rPr lang="en-US" sz="3200" dirty="0" err="1" smtClean="0"/>
              <a:t>dan</a:t>
            </a:r>
            <a:r>
              <a:rPr lang="en-US" sz="3200" dirty="0" smtClean="0"/>
              <a:t> </a:t>
            </a:r>
            <a:br>
              <a:rPr lang="en-US" sz="3200" dirty="0" smtClean="0"/>
            </a:br>
            <a:r>
              <a:rPr lang="en-US" sz="3200" dirty="0" err="1" smtClean="0"/>
              <a:t>Dampaknya</a:t>
            </a:r>
            <a:endParaRPr lang="en-US" sz="3200" dirty="0"/>
          </a:p>
        </p:txBody>
      </p:sp>
      <p:sp>
        <p:nvSpPr>
          <p:cNvPr id="3" name="Subtitle 2"/>
          <p:cNvSpPr>
            <a:spLocks noGrp="1"/>
          </p:cNvSpPr>
          <p:nvPr>
            <p:ph type="subTitle" idx="1"/>
          </p:nvPr>
        </p:nvSpPr>
        <p:spPr/>
        <p:txBody>
          <a:bodyPr>
            <a:normAutofit fontScale="92500" lnSpcReduction="20000"/>
          </a:bodyPr>
          <a:lstStyle/>
          <a:p>
            <a:r>
              <a:rPr lang="en-US" dirty="0" smtClean="0"/>
              <a:t>Dr. </a:t>
            </a:r>
            <a:r>
              <a:rPr lang="en-US" dirty="0" err="1" smtClean="0"/>
              <a:t>Achmad.Kemal</a:t>
            </a:r>
            <a:r>
              <a:rPr lang="en-US" dirty="0" smtClean="0"/>
              <a:t> Hidayat, </a:t>
            </a:r>
            <a:r>
              <a:rPr lang="en-US" dirty="0" err="1" smtClean="0"/>
              <a:t>S.E.M.Sc</a:t>
            </a:r>
            <a:endParaRPr lang="en-US" dirty="0" smtClean="0"/>
          </a:p>
          <a:p>
            <a:endParaRPr lang="en-US" dirty="0"/>
          </a:p>
          <a:p>
            <a:r>
              <a:rPr lang="en-US" dirty="0" smtClean="0"/>
              <a:t>Seminar UNPAD </a:t>
            </a:r>
          </a:p>
          <a:p>
            <a:r>
              <a:rPr lang="en-US" dirty="0" smtClean="0"/>
              <a:t>21 </a:t>
            </a:r>
            <a:r>
              <a:rPr lang="en-US" dirty="0" err="1" smtClean="0"/>
              <a:t>Oktober</a:t>
            </a:r>
            <a:r>
              <a:rPr lang="en-US" dirty="0" smtClean="0"/>
              <a:t> 2015</a:t>
            </a:r>
            <a:endParaRPr lang="en-US" dirty="0"/>
          </a:p>
        </p:txBody>
      </p:sp>
      <p:pic>
        <p:nvPicPr>
          <p:cNvPr id="5" name="Picture 4"/>
          <p:cNvPicPr>
            <a:picLocks noChangeAspect="1"/>
          </p:cNvPicPr>
          <p:nvPr/>
        </p:nvPicPr>
        <p:blipFill>
          <a:blip r:embed="rId2"/>
          <a:stretch>
            <a:fillRect/>
          </a:stretch>
        </p:blipFill>
        <p:spPr>
          <a:xfrm>
            <a:off x="4241800" y="2489200"/>
            <a:ext cx="1270000" cy="1041400"/>
          </a:xfrm>
          <a:prstGeom prst="rect">
            <a:avLst/>
          </a:prstGeom>
        </p:spPr>
      </p:pic>
    </p:spTree>
    <p:extLst>
      <p:ext uri="{BB962C8B-B14F-4D97-AF65-F5344CB8AC3E}">
        <p14:creationId xmlns:p14="http://schemas.microsoft.com/office/powerpoint/2010/main" xmlns="" val="187811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0000" lnSpcReduction="20000"/>
          </a:bodyPr>
          <a:lstStyle/>
          <a:p>
            <a:pPr algn="l"/>
            <a:r>
              <a:rPr lang="en-US" sz="2800" dirty="0" err="1"/>
              <a:t>Ketiga</a:t>
            </a:r>
            <a:r>
              <a:rPr lang="en-US" sz="2800" dirty="0"/>
              <a:t> </a:t>
            </a:r>
            <a:r>
              <a:rPr lang="en-US" sz="2800" dirty="0" err="1"/>
              <a:t>adalah</a:t>
            </a:r>
            <a:r>
              <a:rPr lang="en-US" sz="2800" dirty="0"/>
              <a:t> deficit </a:t>
            </a:r>
            <a:r>
              <a:rPr lang="en-US" sz="2800" dirty="0" err="1"/>
              <a:t>neraca</a:t>
            </a:r>
            <a:r>
              <a:rPr lang="en-US" sz="2800" dirty="0"/>
              <a:t> </a:t>
            </a:r>
            <a:r>
              <a:rPr lang="en-US" sz="2800" dirty="0" err="1" smtClean="0"/>
              <a:t>berjalan</a:t>
            </a:r>
            <a:r>
              <a:rPr lang="en-US" sz="2800" dirty="0" smtClean="0"/>
              <a:t>,.</a:t>
            </a:r>
          </a:p>
          <a:p>
            <a:pPr algn="l"/>
            <a:endParaRPr lang="en-US" sz="2800" dirty="0" smtClean="0"/>
          </a:p>
          <a:p>
            <a:pPr marL="457200" indent="-457200" algn="l">
              <a:buFont typeface="Arial" charset="0"/>
              <a:buChar char="•"/>
            </a:pPr>
            <a:r>
              <a:rPr lang="en-US" sz="2800" dirty="0" err="1" smtClean="0"/>
              <a:t>terjadi</a:t>
            </a:r>
            <a:r>
              <a:rPr lang="en-US" sz="2800" dirty="0" smtClean="0"/>
              <a:t> </a:t>
            </a:r>
            <a:r>
              <a:rPr lang="en-US" sz="2800" dirty="0" err="1"/>
              <a:t>dikarenakan</a:t>
            </a:r>
            <a:r>
              <a:rPr lang="en-US" sz="2800" dirty="0"/>
              <a:t> </a:t>
            </a:r>
            <a:r>
              <a:rPr lang="en-US" sz="2800" dirty="0" err="1"/>
              <a:t>suatu</a:t>
            </a:r>
            <a:r>
              <a:rPr lang="en-US" sz="2800" dirty="0"/>
              <a:t> Negara </a:t>
            </a:r>
            <a:r>
              <a:rPr lang="en-US" sz="2800" dirty="0" err="1"/>
              <a:t>dalam</a:t>
            </a:r>
            <a:r>
              <a:rPr lang="en-US" sz="2800" dirty="0"/>
              <a:t> </a:t>
            </a:r>
            <a:r>
              <a:rPr lang="en-US" sz="2800" dirty="0" err="1"/>
              <a:t>belanja</a:t>
            </a:r>
            <a:r>
              <a:rPr lang="en-US" sz="2800" dirty="0"/>
              <a:t> yang </a:t>
            </a:r>
            <a:r>
              <a:rPr lang="en-US" sz="2800" dirty="0" err="1"/>
              <a:t>berkaitan</a:t>
            </a:r>
            <a:r>
              <a:rPr lang="en-US" sz="2800" dirty="0"/>
              <a:t> </a:t>
            </a:r>
            <a:r>
              <a:rPr lang="en-US" sz="2800" dirty="0" err="1"/>
              <a:t>dengan</a:t>
            </a:r>
            <a:r>
              <a:rPr lang="en-US" sz="2800" dirty="0"/>
              <a:t> </a:t>
            </a:r>
            <a:r>
              <a:rPr lang="en-US" sz="2800" dirty="0" err="1"/>
              <a:t>perdaganan</a:t>
            </a:r>
            <a:r>
              <a:rPr lang="en-US" sz="2800" dirty="0"/>
              <a:t> </a:t>
            </a:r>
            <a:r>
              <a:rPr lang="en-US" sz="2800" dirty="0" err="1"/>
              <a:t>melebihi</a:t>
            </a:r>
            <a:r>
              <a:rPr lang="en-US" sz="2800" dirty="0"/>
              <a:t> </a:t>
            </a:r>
            <a:r>
              <a:rPr lang="en-US" sz="2800" dirty="0" err="1"/>
              <a:t>dari</a:t>
            </a:r>
            <a:r>
              <a:rPr lang="en-US" sz="2800" dirty="0"/>
              <a:t> yang </a:t>
            </a:r>
            <a:r>
              <a:rPr lang="en-US" sz="2800" dirty="0" err="1"/>
              <a:t>diterimanya</a:t>
            </a:r>
            <a:r>
              <a:rPr lang="en-US" sz="2800" dirty="0"/>
              <a:t>, </a:t>
            </a:r>
            <a:r>
              <a:rPr lang="en-US" sz="2800" dirty="0" err="1"/>
              <a:t>sehingga</a:t>
            </a:r>
            <a:r>
              <a:rPr lang="en-US" sz="2800" dirty="0"/>
              <a:t> </a:t>
            </a:r>
            <a:r>
              <a:rPr lang="en-US" sz="2800" dirty="0" err="1"/>
              <a:t>berdasarkan</a:t>
            </a:r>
            <a:r>
              <a:rPr lang="en-US" sz="2800" dirty="0"/>
              <a:t> </a:t>
            </a:r>
            <a:r>
              <a:rPr lang="en-US" sz="2800" dirty="0" err="1"/>
              <a:t>kelajiman</a:t>
            </a:r>
            <a:r>
              <a:rPr lang="en-US" sz="2800" dirty="0"/>
              <a:t> yang </a:t>
            </a:r>
            <a:r>
              <a:rPr lang="en-US" sz="2800" dirty="0" err="1"/>
              <a:t>berlaku</a:t>
            </a:r>
            <a:r>
              <a:rPr lang="en-US" sz="2800" dirty="0"/>
              <a:t> </a:t>
            </a:r>
            <a:r>
              <a:rPr lang="en-US" sz="2800" dirty="0" err="1"/>
              <a:t>saat</a:t>
            </a:r>
            <a:r>
              <a:rPr lang="en-US" sz="2800" dirty="0"/>
              <a:t> </a:t>
            </a:r>
            <a:r>
              <a:rPr lang="en-US" sz="2800" dirty="0" err="1"/>
              <a:t>ini</a:t>
            </a:r>
            <a:r>
              <a:rPr lang="en-US" sz="2800" dirty="0"/>
              <a:t>, deficit </a:t>
            </a:r>
            <a:r>
              <a:rPr lang="en-US" sz="2800" dirty="0" err="1"/>
              <a:t>tersebut</a:t>
            </a:r>
            <a:r>
              <a:rPr lang="en-US" sz="2800" dirty="0"/>
              <a:t> </a:t>
            </a:r>
            <a:r>
              <a:rPr lang="en-US" sz="2800" dirty="0" err="1"/>
              <a:t>ditutupi</a:t>
            </a:r>
            <a:r>
              <a:rPr lang="en-US" sz="2800" dirty="0"/>
              <a:t> </a:t>
            </a:r>
            <a:r>
              <a:rPr lang="en-US" sz="2800" dirty="0" err="1"/>
              <a:t>melalui</a:t>
            </a:r>
            <a:r>
              <a:rPr lang="en-US" sz="2800" dirty="0"/>
              <a:t> </a:t>
            </a:r>
            <a:r>
              <a:rPr lang="en-US" sz="2800" dirty="0" err="1"/>
              <a:t>pinjaman</a:t>
            </a:r>
            <a:r>
              <a:rPr lang="en-US" sz="2800" dirty="0"/>
              <a:t> </a:t>
            </a:r>
            <a:r>
              <a:rPr lang="en-US" sz="2800" dirty="0" err="1"/>
              <a:t>baik</a:t>
            </a:r>
            <a:r>
              <a:rPr lang="en-US" sz="2800" dirty="0"/>
              <a:t> </a:t>
            </a:r>
            <a:r>
              <a:rPr lang="en-US" sz="2800" dirty="0" err="1"/>
              <a:t>dalam</a:t>
            </a:r>
            <a:r>
              <a:rPr lang="en-US" sz="2800" dirty="0"/>
              <a:t> </a:t>
            </a:r>
            <a:r>
              <a:rPr lang="en-US" sz="2800" dirty="0" err="1"/>
              <a:t>maupun</a:t>
            </a:r>
            <a:r>
              <a:rPr lang="en-US" sz="2800" dirty="0"/>
              <a:t> </a:t>
            </a:r>
            <a:r>
              <a:rPr lang="en-US" sz="2800" dirty="0" err="1"/>
              <a:t>luar</a:t>
            </a:r>
            <a:r>
              <a:rPr lang="en-US" sz="2800" dirty="0"/>
              <a:t> </a:t>
            </a:r>
            <a:r>
              <a:rPr lang="en-US" sz="2800" dirty="0" err="1"/>
              <a:t>negeri</a:t>
            </a:r>
            <a:r>
              <a:rPr lang="en-US" sz="2800" dirty="0"/>
              <a:t>. </a:t>
            </a:r>
            <a:endParaRPr lang="en-US" sz="2800" dirty="0" smtClean="0"/>
          </a:p>
          <a:p>
            <a:pPr marL="457200" indent="-457200" algn="l">
              <a:buFont typeface="Arial" charset="0"/>
              <a:buChar char="•"/>
            </a:pPr>
            <a:endParaRPr lang="en-US" sz="2800" dirty="0"/>
          </a:p>
          <a:p>
            <a:pPr marL="457200" indent="-457200" algn="l">
              <a:buFont typeface="Arial" charset="0"/>
              <a:buChar char="•"/>
            </a:pPr>
            <a:r>
              <a:rPr lang="en-US" sz="2800" dirty="0" err="1"/>
              <a:t>A</a:t>
            </a:r>
            <a:r>
              <a:rPr lang="en-US" sz="2800" dirty="0" err="1" smtClean="0"/>
              <a:t>pabila</a:t>
            </a:r>
            <a:r>
              <a:rPr lang="en-US" sz="2800" dirty="0" smtClean="0"/>
              <a:t> </a:t>
            </a:r>
            <a:r>
              <a:rPr lang="en-US" sz="2800" dirty="0"/>
              <a:t>deficit </a:t>
            </a:r>
            <a:r>
              <a:rPr lang="en-US" sz="2800" dirty="0" err="1"/>
              <a:t>tersebut</a:t>
            </a:r>
            <a:r>
              <a:rPr lang="en-US" sz="2800" dirty="0"/>
              <a:t> </a:t>
            </a:r>
            <a:r>
              <a:rPr lang="en-US" sz="2800" dirty="0" err="1"/>
              <a:t>tidak</a:t>
            </a:r>
            <a:r>
              <a:rPr lang="en-US" sz="2800" dirty="0"/>
              <a:t> </a:t>
            </a:r>
            <a:r>
              <a:rPr lang="en-US" sz="2800" dirty="0" err="1"/>
              <a:t>dapat</a:t>
            </a:r>
            <a:r>
              <a:rPr lang="en-US" sz="2800" dirty="0"/>
              <a:t> </a:t>
            </a:r>
            <a:r>
              <a:rPr lang="en-US" sz="2800" dirty="0" err="1"/>
              <a:t>ditutupi</a:t>
            </a:r>
            <a:r>
              <a:rPr lang="en-US" sz="2800" dirty="0"/>
              <a:t> </a:t>
            </a:r>
            <a:r>
              <a:rPr lang="en-US" sz="2800" dirty="0" err="1"/>
              <a:t>maka</a:t>
            </a:r>
            <a:r>
              <a:rPr lang="en-US" sz="2800" dirty="0"/>
              <a:t> </a:t>
            </a:r>
            <a:r>
              <a:rPr lang="en-US" sz="2800" dirty="0" err="1"/>
              <a:t>akan</a:t>
            </a:r>
            <a:r>
              <a:rPr lang="en-US" sz="2800" dirty="0"/>
              <a:t> </a:t>
            </a:r>
            <a:r>
              <a:rPr lang="en-US" sz="2800" dirty="0" err="1"/>
              <a:t>terjadi</a:t>
            </a:r>
            <a:r>
              <a:rPr lang="en-US" sz="2800" dirty="0"/>
              <a:t> </a:t>
            </a:r>
            <a:r>
              <a:rPr lang="en-US" sz="2800" dirty="0" err="1"/>
              <a:t>depresiasi</a:t>
            </a:r>
            <a:r>
              <a:rPr lang="en-US" sz="2800" dirty="0"/>
              <a:t> </a:t>
            </a:r>
            <a:r>
              <a:rPr lang="en-US" sz="2800" dirty="0" err="1"/>
              <a:t>nilai</a:t>
            </a:r>
            <a:r>
              <a:rPr lang="en-US" sz="2800" dirty="0"/>
              <a:t> </a:t>
            </a:r>
            <a:r>
              <a:rPr lang="en-US" sz="2800" dirty="0" err="1"/>
              <a:t>tukar</a:t>
            </a:r>
            <a:r>
              <a:rPr lang="en-US" sz="2800" dirty="0"/>
              <a:t>. </a:t>
            </a:r>
            <a:r>
              <a:rPr lang="en-US" sz="2800" dirty="0" err="1"/>
              <a:t>kondisi</a:t>
            </a:r>
            <a:r>
              <a:rPr lang="en-US" sz="2800" dirty="0"/>
              <a:t> </a:t>
            </a:r>
            <a:r>
              <a:rPr lang="en-US" sz="2800" dirty="0" err="1"/>
              <a:t>tersebut</a:t>
            </a:r>
            <a:r>
              <a:rPr lang="en-US" sz="2800" dirty="0"/>
              <a:t> </a:t>
            </a:r>
            <a:r>
              <a:rPr lang="en-US" sz="2800" dirty="0" err="1"/>
              <a:t>khususnya</a:t>
            </a:r>
            <a:r>
              <a:rPr lang="en-US" sz="2800" dirty="0"/>
              <a:t> </a:t>
            </a:r>
            <a:r>
              <a:rPr lang="en-US" sz="2800" dirty="0" err="1"/>
              <a:t>untuk</a:t>
            </a:r>
            <a:r>
              <a:rPr lang="en-US" sz="2800" dirty="0"/>
              <a:t> Negara yang </a:t>
            </a:r>
            <a:r>
              <a:rPr lang="en-US" sz="2800" dirty="0" err="1"/>
              <a:t>menganut</a:t>
            </a:r>
            <a:r>
              <a:rPr lang="en-US" sz="2800" dirty="0"/>
              <a:t> </a:t>
            </a:r>
            <a:r>
              <a:rPr lang="en-US" sz="2800" i="1" dirty="0"/>
              <a:t>fixed exchange rate</a:t>
            </a:r>
            <a:r>
              <a:rPr lang="en-US" sz="2800" dirty="0"/>
              <a:t> , </a:t>
            </a:r>
            <a:r>
              <a:rPr lang="en-US" sz="2800" dirty="0" err="1"/>
              <a:t>sementara</a:t>
            </a:r>
            <a:r>
              <a:rPr lang="en-US" sz="2800" dirty="0"/>
              <a:t> </a:t>
            </a:r>
            <a:r>
              <a:rPr lang="en-US" sz="2800" dirty="0" err="1"/>
              <a:t>untuk</a:t>
            </a:r>
            <a:r>
              <a:rPr lang="en-US" sz="2800" dirty="0"/>
              <a:t> Negara yang </a:t>
            </a:r>
            <a:r>
              <a:rPr lang="en-US" sz="2800" dirty="0" err="1"/>
              <a:t>menganut</a:t>
            </a:r>
            <a:r>
              <a:rPr lang="en-US" sz="2800" dirty="0"/>
              <a:t> </a:t>
            </a:r>
            <a:r>
              <a:rPr lang="en-US" sz="2800" dirty="0" err="1"/>
              <a:t>nilai</a:t>
            </a:r>
            <a:r>
              <a:rPr lang="en-US" sz="2800" dirty="0"/>
              <a:t> </a:t>
            </a:r>
            <a:r>
              <a:rPr lang="en-US" sz="2800" dirty="0" err="1"/>
              <a:t>tukar</a:t>
            </a:r>
            <a:r>
              <a:rPr lang="en-US" sz="2800" dirty="0"/>
              <a:t> </a:t>
            </a:r>
            <a:r>
              <a:rPr lang="en-US" sz="2800" dirty="0" err="1"/>
              <a:t>mengambang</a:t>
            </a:r>
            <a:r>
              <a:rPr lang="en-US" sz="2800" dirty="0"/>
              <a:t> </a:t>
            </a:r>
            <a:r>
              <a:rPr lang="en-US" sz="2800" dirty="0" err="1"/>
              <a:t>ditentukan</a:t>
            </a:r>
            <a:r>
              <a:rPr lang="en-US" sz="2800" dirty="0"/>
              <a:t> </a:t>
            </a:r>
            <a:r>
              <a:rPr lang="en-US" sz="2800" dirty="0" err="1"/>
              <a:t>melalui</a:t>
            </a:r>
            <a:r>
              <a:rPr lang="en-US" sz="2800" dirty="0"/>
              <a:t> </a:t>
            </a:r>
            <a:r>
              <a:rPr lang="en-US" sz="2800" dirty="0" err="1"/>
              <a:t>mekanisme</a:t>
            </a:r>
            <a:r>
              <a:rPr lang="en-US" sz="2800" dirty="0"/>
              <a:t> </a:t>
            </a:r>
            <a:r>
              <a:rPr lang="en-US" sz="2800" dirty="0" err="1"/>
              <a:t>pasar</a:t>
            </a:r>
            <a:r>
              <a:rPr lang="en-US" sz="2800" dirty="0"/>
              <a:t>. </a:t>
            </a:r>
            <a:endParaRPr lang="en-US" sz="2800" dirty="0" smtClean="0"/>
          </a:p>
          <a:p>
            <a:pPr marL="457200" indent="-457200" algn="l">
              <a:buFont typeface="Arial" charset="0"/>
              <a:buChar char="•"/>
            </a:pPr>
            <a:endParaRPr lang="en-US" sz="2800" dirty="0"/>
          </a:p>
          <a:p>
            <a:pPr marL="457200" indent="-457200" algn="l">
              <a:buFont typeface="Arial" charset="0"/>
              <a:buChar char="•"/>
            </a:pPr>
            <a:r>
              <a:rPr lang="en-US" sz="2800" dirty="0" err="1" smtClean="0"/>
              <a:t>Sehingga</a:t>
            </a:r>
            <a:r>
              <a:rPr lang="en-US" sz="2800" dirty="0" smtClean="0"/>
              <a:t> </a:t>
            </a:r>
            <a:r>
              <a:rPr lang="en-US" sz="2800" dirty="0" err="1"/>
              <a:t>penentuan</a:t>
            </a:r>
            <a:r>
              <a:rPr lang="en-US" sz="2800" dirty="0"/>
              <a:t> </a:t>
            </a:r>
            <a:r>
              <a:rPr lang="en-US" sz="2800" dirty="0" err="1"/>
              <a:t>nilai</a:t>
            </a:r>
            <a:r>
              <a:rPr lang="en-US" sz="2800" dirty="0"/>
              <a:t> </a:t>
            </a:r>
            <a:r>
              <a:rPr lang="en-US" sz="2800" dirty="0" err="1"/>
              <a:t>tukarnya</a:t>
            </a:r>
            <a:r>
              <a:rPr lang="en-US" sz="2800" dirty="0"/>
              <a:t> </a:t>
            </a:r>
            <a:r>
              <a:rPr lang="en-US" sz="2800" dirty="0" err="1"/>
              <a:t>ditentukan</a:t>
            </a:r>
            <a:r>
              <a:rPr lang="en-US" sz="2800" dirty="0"/>
              <a:t> </a:t>
            </a:r>
            <a:r>
              <a:rPr lang="en-US" sz="2800" dirty="0" err="1"/>
              <a:t>oleh</a:t>
            </a:r>
            <a:r>
              <a:rPr lang="en-US" sz="2800" dirty="0"/>
              <a:t> </a:t>
            </a:r>
            <a:r>
              <a:rPr lang="en-US" sz="2800" dirty="0" err="1"/>
              <a:t>rasio</a:t>
            </a:r>
            <a:r>
              <a:rPr lang="en-US" sz="2800" dirty="0"/>
              <a:t> </a:t>
            </a:r>
            <a:r>
              <a:rPr lang="en-US" sz="2800" dirty="0" err="1"/>
              <a:t>antara</a:t>
            </a:r>
            <a:r>
              <a:rPr lang="en-US" sz="2800" dirty="0"/>
              <a:t> </a:t>
            </a:r>
            <a:r>
              <a:rPr lang="en-US" sz="2800" dirty="0" err="1"/>
              <a:t>nilai</a:t>
            </a:r>
            <a:r>
              <a:rPr lang="en-US" sz="2800" dirty="0"/>
              <a:t> </a:t>
            </a:r>
            <a:r>
              <a:rPr lang="en-US" sz="2800" dirty="0" err="1"/>
              <a:t>impor</a:t>
            </a:r>
            <a:r>
              <a:rPr lang="en-US" sz="2800" dirty="0"/>
              <a:t> </a:t>
            </a:r>
            <a:r>
              <a:rPr lang="en-US" sz="2800" dirty="0" err="1"/>
              <a:t>dan</a:t>
            </a:r>
            <a:r>
              <a:rPr lang="en-US" sz="2800" dirty="0"/>
              <a:t> </a:t>
            </a:r>
            <a:r>
              <a:rPr lang="en-US" sz="2800" dirty="0" err="1"/>
              <a:t>ekspor</a:t>
            </a:r>
            <a:r>
              <a:rPr lang="en-US" sz="2800" dirty="0"/>
              <a:t>. </a:t>
            </a:r>
            <a:r>
              <a:rPr lang="en-US" sz="2800" dirty="0" err="1"/>
              <a:t>Pada</a:t>
            </a:r>
            <a:r>
              <a:rPr lang="en-US" sz="2800" dirty="0"/>
              <a:t> </a:t>
            </a:r>
            <a:r>
              <a:rPr lang="en-US" sz="2800" dirty="0" err="1"/>
              <a:t>kasus</a:t>
            </a:r>
            <a:r>
              <a:rPr lang="en-US" sz="2800" dirty="0"/>
              <a:t> Indonesia, </a:t>
            </a:r>
            <a:r>
              <a:rPr lang="en-US" sz="2800" dirty="0" err="1"/>
              <a:t>jika</a:t>
            </a:r>
            <a:r>
              <a:rPr lang="en-US" sz="2800" dirty="0"/>
              <a:t> </a:t>
            </a:r>
            <a:r>
              <a:rPr lang="en-US" sz="2800" dirty="0" err="1"/>
              <a:t>rasio</a:t>
            </a:r>
            <a:r>
              <a:rPr lang="en-US" sz="2800" dirty="0"/>
              <a:t> </a:t>
            </a:r>
            <a:r>
              <a:rPr lang="en-US" sz="2800" dirty="0" smtClean="0"/>
              <a:t> </a:t>
            </a:r>
            <a:r>
              <a:rPr lang="en-US" sz="2800" dirty="0" err="1" smtClean="0"/>
              <a:t>perubahan</a:t>
            </a:r>
            <a:r>
              <a:rPr lang="en-US" sz="2800" dirty="0" smtClean="0"/>
              <a:t> $m</a:t>
            </a:r>
            <a:r>
              <a:rPr lang="en-US" sz="2800" dirty="0"/>
              <a:t>/$x </a:t>
            </a:r>
            <a:r>
              <a:rPr lang="en-US" sz="2800" dirty="0" err="1"/>
              <a:t>lebih</a:t>
            </a:r>
            <a:r>
              <a:rPr lang="en-US" sz="2800" dirty="0"/>
              <a:t> </a:t>
            </a:r>
            <a:r>
              <a:rPr lang="en-US" sz="2800" dirty="0" err="1"/>
              <a:t>besar</a:t>
            </a:r>
            <a:r>
              <a:rPr lang="en-US" sz="2800" dirty="0"/>
              <a:t> </a:t>
            </a:r>
            <a:r>
              <a:rPr lang="en-US" sz="2800" dirty="0" err="1"/>
              <a:t>daripada</a:t>
            </a:r>
            <a:r>
              <a:rPr lang="en-US" sz="2800" dirty="0"/>
              <a:t> </a:t>
            </a:r>
            <a:r>
              <a:rPr lang="en-US" sz="2800" dirty="0" err="1"/>
              <a:t>satu</a:t>
            </a:r>
            <a:r>
              <a:rPr lang="en-US" sz="2800" dirty="0"/>
              <a:t>, </a:t>
            </a:r>
            <a:r>
              <a:rPr lang="en-US" sz="2800" dirty="0" err="1"/>
              <a:t>maka</a:t>
            </a:r>
            <a:r>
              <a:rPr lang="en-US" sz="2800" dirty="0"/>
              <a:t> </a:t>
            </a:r>
            <a:r>
              <a:rPr lang="en-US" sz="2800" dirty="0" err="1"/>
              <a:t>kurs</a:t>
            </a:r>
            <a:r>
              <a:rPr lang="en-US" sz="2800" dirty="0"/>
              <a:t> USD/IDR </a:t>
            </a:r>
            <a:r>
              <a:rPr lang="en-US" sz="2800" dirty="0" err="1"/>
              <a:t>menguat</a:t>
            </a:r>
            <a:r>
              <a:rPr lang="en-US" sz="2800" dirty="0"/>
              <a:t> yang </a:t>
            </a:r>
            <a:r>
              <a:rPr lang="en-US" sz="2800" dirty="0" err="1"/>
              <a:t>diartikan</a:t>
            </a:r>
            <a:r>
              <a:rPr lang="en-US" sz="2800" dirty="0"/>
              <a:t> Dollar </a:t>
            </a:r>
            <a:r>
              <a:rPr lang="en-US" sz="2800" dirty="0" err="1"/>
              <a:t>Amerika</a:t>
            </a:r>
            <a:r>
              <a:rPr lang="en-US" sz="2800" dirty="0"/>
              <a:t> </a:t>
            </a:r>
            <a:r>
              <a:rPr lang="en-US" sz="2800" dirty="0" err="1"/>
              <a:t>mengalami</a:t>
            </a:r>
            <a:r>
              <a:rPr lang="en-US" sz="2800" dirty="0"/>
              <a:t> </a:t>
            </a:r>
            <a:r>
              <a:rPr lang="en-US" sz="2800" dirty="0" err="1"/>
              <a:t>apresiasi</a:t>
            </a:r>
            <a:r>
              <a:rPr lang="en-US" sz="2800" dirty="0"/>
              <a:t> </a:t>
            </a:r>
            <a:r>
              <a:rPr lang="en-US" sz="2800" dirty="0" err="1"/>
              <a:t>sedangkan</a:t>
            </a:r>
            <a:r>
              <a:rPr lang="en-US" sz="2800" dirty="0"/>
              <a:t> Rupiah Indonesia </a:t>
            </a:r>
            <a:r>
              <a:rPr lang="en-US" sz="2800" dirty="0" err="1"/>
              <a:t>mengalami</a:t>
            </a:r>
            <a:r>
              <a:rPr lang="en-US" sz="2800" dirty="0"/>
              <a:t> </a:t>
            </a:r>
            <a:r>
              <a:rPr lang="en-US" sz="2800" dirty="0" err="1"/>
              <a:t>depresiasi</a:t>
            </a:r>
            <a:r>
              <a:rPr lang="en-US" sz="2800" dirty="0"/>
              <a:t>. </a:t>
            </a:r>
            <a:r>
              <a:rPr lang="en-US" sz="2800" dirty="0" smtClean="0"/>
              <a:t> </a:t>
            </a:r>
          </a:p>
          <a:p>
            <a:pPr marL="457200" indent="-457200" algn="l">
              <a:buFont typeface="Arial" charset="0"/>
              <a:buChar char="•"/>
            </a:pPr>
            <a:endParaRPr lang="en-US" sz="2800" dirty="0"/>
          </a:p>
          <a:p>
            <a:pPr marL="457200" indent="-457200" algn="l">
              <a:buFont typeface="Arial" charset="0"/>
              <a:buChar char="•"/>
            </a:pPr>
            <a:r>
              <a:rPr lang="en-US" sz="2800" dirty="0" err="1" smtClean="0"/>
              <a:t>Untuk</a:t>
            </a:r>
            <a:r>
              <a:rPr lang="en-US" sz="2800" dirty="0" smtClean="0"/>
              <a:t> </a:t>
            </a:r>
            <a:r>
              <a:rPr lang="en-US" sz="2800" dirty="0" err="1" smtClean="0"/>
              <a:t>kasus</a:t>
            </a:r>
            <a:r>
              <a:rPr lang="en-US" sz="2800" dirty="0" smtClean="0"/>
              <a:t> di </a:t>
            </a:r>
            <a:r>
              <a:rPr lang="en-US" sz="2800" dirty="0" err="1" smtClean="0"/>
              <a:t>Indonesi</a:t>
            </a:r>
            <a:r>
              <a:rPr lang="en-US" sz="2800" dirty="0" smtClean="0"/>
              <a:t>, </a:t>
            </a:r>
            <a:r>
              <a:rPr lang="en-US" sz="2800" dirty="0" err="1" smtClean="0"/>
              <a:t>exportir</a:t>
            </a:r>
            <a:r>
              <a:rPr lang="en-US" sz="2800" dirty="0" smtClean="0"/>
              <a:t> </a:t>
            </a:r>
            <a:r>
              <a:rPr lang="en-US" sz="2800" dirty="0" err="1" smtClean="0"/>
              <a:t>dibebaskan</a:t>
            </a:r>
            <a:r>
              <a:rPr lang="en-US" sz="2800" dirty="0" smtClean="0"/>
              <a:t> </a:t>
            </a:r>
            <a:r>
              <a:rPr lang="en-US" sz="2800" dirty="0" err="1" smtClean="0"/>
              <a:t>dalam</a:t>
            </a:r>
            <a:r>
              <a:rPr lang="en-US" sz="2800" dirty="0" smtClean="0"/>
              <a:t> </a:t>
            </a:r>
            <a:r>
              <a:rPr lang="en-US" sz="2800" dirty="0" err="1" smtClean="0"/>
              <a:t>memilih</a:t>
            </a:r>
            <a:r>
              <a:rPr lang="en-US" sz="2800" dirty="0" smtClean="0"/>
              <a:t> </a:t>
            </a:r>
            <a:r>
              <a:rPr lang="en-US" sz="4000" i="1" dirty="0" smtClean="0"/>
              <a:t>custodian </a:t>
            </a:r>
            <a:r>
              <a:rPr lang="en-US" sz="4000" i="1" dirty="0" err="1" smtClean="0"/>
              <a:t>bank</a:t>
            </a:r>
            <a:r>
              <a:rPr lang="en-US" sz="2800" dirty="0" err="1" smtClean="0"/>
              <a:t>nya</a:t>
            </a:r>
            <a:r>
              <a:rPr lang="en-US" sz="2800" dirty="0" smtClean="0"/>
              <a:t> yang </a:t>
            </a:r>
            <a:r>
              <a:rPr lang="en-US" sz="2800" dirty="0" err="1" smtClean="0"/>
              <a:t>memiliki</a:t>
            </a:r>
            <a:r>
              <a:rPr lang="en-US" sz="2800" dirty="0" smtClean="0"/>
              <a:t> </a:t>
            </a:r>
            <a:r>
              <a:rPr lang="en-US" sz="2800" dirty="0" err="1" smtClean="0"/>
              <a:t>kemungkinan</a:t>
            </a:r>
            <a:r>
              <a:rPr lang="en-US" sz="2800" dirty="0" smtClean="0"/>
              <a:t> </a:t>
            </a:r>
            <a:r>
              <a:rPr lang="en-US" sz="2800" dirty="0" err="1" smtClean="0"/>
              <a:t>tidak</a:t>
            </a:r>
            <a:r>
              <a:rPr lang="en-US" sz="2800" dirty="0" smtClean="0"/>
              <a:t> </a:t>
            </a:r>
            <a:r>
              <a:rPr lang="en-US" sz="2800" dirty="0" err="1" smtClean="0"/>
              <a:t>berpusat</a:t>
            </a:r>
            <a:r>
              <a:rPr lang="en-US" sz="2800" dirty="0" smtClean="0"/>
              <a:t> di Indonesia, </a:t>
            </a:r>
            <a:r>
              <a:rPr lang="en-US" sz="2800" dirty="0" err="1" smtClean="0"/>
              <a:t>sehingga</a:t>
            </a:r>
            <a:r>
              <a:rPr lang="en-US" sz="2800" dirty="0" smtClean="0"/>
              <a:t> </a:t>
            </a:r>
            <a:r>
              <a:rPr lang="en-US" sz="2800" dirty="0" err="1" smtClean="0"/>
              <a:t>walaupun</a:t>
            </a:r>
            <a:r>
              <a:rPr lang="en-US" sz="2800" dirty="0" smtClean="0"/>
              <a:t> </a:t>
            </a:r>
            <a:r>
              <a:rPr lang="en-US" sz="2800" dirty="0" err="1" smtClean="0"/>
              <a:t>tercatat</a:t>
            </a:r>
            <a:r>
              <a:rPr lang="en-US" sz="2800" dirty="0" smtClean="0"/>
              <a:t> di Indonesia </a:t>
            </a:r>
            <a:r>
              <a:rPr lang="en-US" sz="2800" dirty="0" err="1" smtClean="0"/>
              <a:t>sebagai</a:t>
            </a:r>
            <a:r>
              <a:rPr lang="en-US" sz="2800" dirty="0" smtClean="0"/>
              <a:t> </a:t>
            </a:r>
            <a:r>
              <a:rPr lang="en-US" sz="2800" dirty="0" err="1" smtClean="0"/>
              <a:t>penerimaan</a:t>
            </a:r>
            <a:r>
              <a:rPr lang="en-US" sz="2800" dirty="0" smtClean="0"/>
              <a:t> </a:t>
            </a:r>
            <a:r>
              <a:rPr lang="en-US" sz="2800" dirty="0" err="1" smtClean="0"/>
              <a:t>nilai</a:t>
            </a:r>
            <a:r>
              <a:rPr lang="en-US" sz="2800" dirty="0" smtClean="0"/>
              <a:t> export, </a:t>
            </a:r>
            <a:r>
              <a:rPr lang="en-US" sz="2800" dirty="0" err="1" smtClean="0"/>
              <a:t>namun</a:t>
            </a:r>
            <a:r>
              <a:rPr lang="en-US" sz="2800" dirty="0" smtClean="0"/>
              <a:t> </a:t>
            </a:r>
            <a:r>
              <a:rPr lang="en-US" sz="2800" dirty="0" err="1" smtClean="0"/>
              <a:t>secara</a:t>
            </a:r>
            <a:r>
              <a:rPr lang="en-US" sz="2800" dirty="0" smtClean="0"/>
              <a:t> </a:t>
            </a:r>
            <a:r>
              <a:rPr lang="en-US" sz="2800" dirty="0" err="1" smtClean="0"/>
              <a:t>riil</a:t>
            </a:r>
            <a:r>
              <a:rPr lang="en-US" sz="2800" dirty="0" smtClean="0"/>
              <a:t> </a:t>
            </a:r>
            <a:r>
              <a:rPr lang="en-US" sz="2800" dirty="0" err="1" smtClean="0"/>
              <a:t>devisanya</a:t>
            </a:r>
            <a:r>
              <a:rPr lang="en-US" sz="2800" dirty="0" smtClean="0"/>
              <a:t> </a:t>
            </a:r>
            <a:r>
              <a:rPr lang="en-US" sz="2800" dirty="0" err="1" smtClean="0"/>
              <a:t>belum</a:t>
            </a:r>
            <a:r>
              <a:rPr lang="en-US" sz="2800" dirty="0" smtClean="0"/>
              <a:t> </a:t>
            </a:r>
            <a:r>
              <a:rPr lang="en-US" sz="2800" dirty="0" err="1" smtClean="0"/>
              <a:t>tentu</a:t>
            </a:r>
            <a:r>
              <a:rPr lang="en-US" sz="2800" dirty="0" smtClean="0"/>
              <a:t> </a:t>
            </a:r>
            <a:r>
              <a:rPr lang="en-US" sz="2800" dirty="0" err="1" smtClean="0"/>
              <a:t>masuk</a:t>
            </a:r>
            <a:r>
              <a:rPr lang="en-US" sz="2800" dirty="0" smtClean="0"/>
              <a:t> </a:t>
            </a:r>
            <a:r>
              <a:rPr lang="en-US" sz="2800" dirty="0" err="1" smtClean="0"/>
              <a:t>ke</a:t>
            </a:r>
            <a:r>
              <a:rPr lang="en-US" sz="2800" dirty="0" smtClean="0"/>
              <a:t> </a:t>
            </a:r>
            <a:r>
              <a:rPr lang="en-US" sz="2800" dirty="0" err="1" smtClean="0"/>
              <a:t>Indoneasi</a:t>
            </a:r>
            <a:endParaRPr lang="en-US" sz="2800" dirty="0" smtClean="0"/>
          </a:p>
          <a:p>
            <a:pPr algn="l"/>
            <a:endParaRPr lang="en-US" sz="2800" dirty="0"/>
          </a:p>
          <a:p>
            <a:pPr algn="l"/>
            <a:endParaRPr lang="en-US" sz="2800" dirty="0" smtClean="0"/>
          </a:p>
          <a:p>
            <a:pPr algn="l"/>
            <a:r>
              <a:rPr lang="en-US" sz="2800" dirty="0" smtClean="0"/>
              <a:t>	</a:t>
            </a:r>
          </a:p>
          <a:p>
            <a:pPr algn="l"/>
            <a:endParaRPr lang="en-US" sz="2800" dirty="0" smtClean="0"/>
          </a:p>
          <a:p>
            <a:pPr algn="l"/>
            <a:r>
              <a:rPr lang="en-US" sz="2800" dirty="0" smtClean="0"/>
              <a:t>	</a:t>
            </a:r>
            <a:endParaRPr lang="en-US" sz="2800" dirty="0"/>
          </a:p>
        </p:txBody>
      </p:sp>
    </p:spTree>
    <p:extLst>
      <p:ext uri="{BB962C8B-B14F-4D97-AF65-F5344CB8AC3E}">
        <p14:creationId xmlns:p14="http://schemas.microsoft.com/office/powerpoint/2010/main" xmlns="" val="128201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l"/>
            <a:r>
              <a:rPr lang="en-US" sz="2800" dirty="0" smtClean="0"/>
              <a:t> 4 </a:t>
            </a:r>
            <a:r>
              <a:rPr lang="en-US" sz="2800" dirty="0" err="1" smtClean="0"/>
              <a:t>Harga</a:t>
            </a:r>
            <a:r>
              <a:rPr lang="en-US" sz="2800" dirty="0" smtClean="0"/>
              <a:t> </a:t>
            </a:r>
            <a:r>
              <a:rPr lang="en-US" sz="2800" dirty="0" err="1" smtClean="0"/>
              <a:t>Komoditas</a:t>
            </a:r>
            <a:r>
              <a:rPr lang="en-US" sz="2800" dirty="0" smtClean="0"/>
              <a:t> yang </a:t>
            </a:r>
            <a:r>
              <a:rPr lang="en-US" sz="2800" dirty="0" err="1" smtClean="0"/>
              <a:t>berkaitan</a:t>
            </a:r>
            <a:r>
              <a:rPr lang="en-US" sz="2800" dirty="0" smtClean="0"/>
              <a:t> </a:t>
            </a:r>
            <a:r>
              <a:rPr lang="en-US" sz="2800" dirty="0" err="1" smtClean="0"/>
              <a:t>dengan</a:t>
            </a:r>
            <a:r>
              <a:rPr lang="en-US" sz="2800" dirty="0" smtClean="0"/>
              <a:t> </a:t>
            </a:r>
            <a:r>
              <a:rPr lang="en-US" sz="2800" b="1" i="1" dirty="0" smtClean="0"/>
              <a:t>import content</a:t>
            </a:r>
            <a:endParaRPr lang="en-US" sz="2800" i="1" dirty="0"/>
          </a:p>
          <a:p>
            <a:pPr algn="l"/>
            <a:r>
              <a:rPr lang="en-US" sz="2800" dirty="0"/>
              <a:t>	</a:t>
            </a:r>
            <a:endParaRPr lang="en-US" sz="2800" dirty="0" smtClean="0"/>
          </a:p>
          <a:p>
            <a:pPr marL="457200" indent="-457200" algn="l">
              <a:buFont typeface="Arial" charset="0"/>
              <a:buChar char="•"/>
            </a:pPr>
            <a:r>
              <a:rPr lang="en-US" sz="2800" dirty="0" err="1" smtClean="0"/>
              <a:t>Jika</a:t>
            </a:r>
            <a:r>
              <a:rPr lang="en-US" sz="2800" dirty="0" smtClean="0"/>
              <a:t> </a:t>
            </a:r>
            <a:r>
              <a:rPr lang="en-US" sz="2800" dirty="0" err="1" smtClean="0"/>
              <a:t>perekonomian</a:t>
            </a:r>
            <a:r>
              <a:rPr lang="en-US" sz="2800" dirty="0" smtClean="0"/>
              <a:t> </a:t>
            </a:r>
            <a:r>
              <a:rPr lang="en-US" sz="2800" dirty="0" err="1" smtClean="0"/>
              <a:t>tergantung</a:t>
            </a:r>
            <a:r>
              <a:rPr lang="en-US" sz="2800" dirty="0" smtClean="0"/>
              <a:t> </a:t>
            </a:r>
            <a:r>
              <a:rPr lang="en-US" sz="2800" dirty="0" err="1" smtClean="0"/>
              <a:t>pada</a:t>
            </a:r>
            <a:r>
              <a:rPr lang="en-US" sz="2800" dirty="0" smtClean="0"/>
              <a:t> material import </a:t>
            </a:r>
            <a:r>
              <a:rPr lang="en-US" sz="2800" dirty="0" err="1" smtClean="0"/>
              <a:t>maka</a:t>
            </a:r>
            <a:r>
              <a:rPr lang="en-US" sz="2800" dirty="0" smtClean="0"/>
              <a:t> </a:t>
            </a:r>
            <a:r>
              <a:rPr lang="en-US" sz="2800" dirty="0" err="1" smtClean="0"/>
              <a:t>peningkatan</a:t>
            </a:r>
            <a:r>
              <a:rPr lang="en-US" sz="2800" dirty="0" smtClean="0"/>
              <a:t> </a:t>
            </a:r>
            <a:r>
              <a:rPr lang="en-US" sz="2800" dirty="0" err="1" smtClean="0"/>
              <a:t>nilai</a:t>
            </a:r>
            <a:r>
              <a:rPr lang="en-US" sz="2800" dirty="0" smtClean="0"/>
              <a:t> </a:t>
            </a:r>
            <a:r>
              <a:rPr lang="en-US" sz="2800" dirty="0" err="1" smtClean="0"/>
              <a:t>tukar</a:t>
            </a:r>
            <a:r>
              <a:rPr lang="en-US" sz="2800" dirty="0" smtClean="0"/>
              <a:t> </a:t>
            </a:r>
            <a:r>
              <a:rPr lang="en-US" sz="2800" dirty="0" err="1" smtClean="0"/>
              <a:t>akan</a:t>
            </a:r>
            <a:r>
              <a:rPr lang="en-US" sz="2800" dirty="0" smtClean="0"/>
              <a:t> </a:t>
            </a:r>
            <a:r>
              <a:rPr lang="en-US" sz="2800" dirty="0" err="1" smtClean="0"/>
              <a:t>berdampak</a:t>
            </a:r>
            <a:r>
              <a:rPr lang="en-US" sz="2800" dirty="0" smtClean="0"/>
              <a:t> </a:t>
            </a:r>
            <a:r>
              <a:rPr lang="en-US" sz="2800" dirty="0" err="1" smtClean="0"/>
              <a:t>pada</a:t>
            </a:r>
            <a:r>
              <a:rPr lang="en-US" sz="2800" dirty="0" smtClean="0"/>
              <a:t> </a:t>
            </a:r>
            <a:r>
              <a:rPr lang="en-US" sz="2800" dirty="0" err="1" smtClean="0"/>
              <a:t>nilai</a:t>
            </a:r>
            <a:r>
              <a:rPr lang="en-US" sz="2800" dirty="0" smtClean="0"/>
              <a:t> </a:t>
            </a:r>
            <a:r>
              <a:rPr lang="en-US" sz="2800" dirty="0" err="1" smtClean="0"/>
              <a:t>jual</a:t>
            </a:r>
            <a:r>
              <a:rPr lang="en-US" sz="2800" dirty="0" smtClean="0"/>
              <a:t> </a:t>
            </a:r>
            <a:r>
              <a:rPr lang="en-US" sz="2800" dirty="0" err="1" smtClean="0"/>
              <a:t>barang</a:t>
            </a:r>
            <a:r>
              <a:rPr lang="en-US" sz="2800" dirty="0" smtClean="0"/>
              <a:t> </a:t>
            </a:r>
            <a:r>
              <a:rPr lang="en-US" sz="2800" dirty="0" err="1" smtClean="0"/>
              <a:t>diproduksi</a:t>
            </a:r>
            <a:r>
              <a:rPr lang="en-US" sz="2800" dirty="0" smtClean="0"/>
              <a:t> di </a:t>
            </a:r>
            <a:r>
              <a:rPr lang="en-US" sz="2800" dirty="0" err="1" smtClean="0"/>
              <a:t>dalam</a:t>
            </a:r>
            <a:r>
              <a:rPr lang="en-US" sz="2800" dirty="0" smtClean="0"/>
              <a:t> </a:t>
            </a:r>
            <a:r>
              <a:rPr lang="en-US" sz="2800" dirty="0" err="1" smtClean="0"/>
              <a:t>negari</a:t>
            </a:r>
            <a:r>
              <a:rPr lang="en-US" sz="2800" dirty="0"/>
              <a:t>.</a:t>
            </a:r>
            <a:r>
              <a:rPr lang="en-US" sz="2800" dirty="0" smtClean="0"/>
              <a:t> </a:t>
            </a:r>
            <a:r>
              <a:rPr lang="en-US" sz="2800" dirty="0" err="1" smtClean="0"/>
              <a:t>sehingga</a:t>
            </a:r>
            <a:r>
              <a:rPr lang="en-US" sz="2800" dirty="0" smtClean="0"/>
              <a:t> </a:t>
            </a:r>
            <a:r>
              <a:rPr lang="en-US" sz="2800" dirty="0" err="1" smtClean="0"/>
              <a:t>walaupun</a:t>
            </a:r>
            <a:r>
              <a:rPr lang="en-US" sz="2800" dirty="0" smtClean="0"/>
              <a:t> </a:t>
            </a:r>
            <a:r>
              <a:rPr lang="en-US" sz="2800" dirty="0" err="1" smtClean="0"/>
              <a:t>terjadi</a:t>
            </a:r>
            <a:r>
              <a:rPr lang="en-US" sz="2800" dirty="0" smtClean="0"/>
              <a:t> </a:t>
            </a:r>
            <a:r>
              <a:rPr lang="en-US" sz="2800" dirty="0" err="1" smtClean="0"/>
              <a:t>depresiasi</a:t>
            </a:r>
            <a:r>
              <a:rPr lang="en-US" sz="2800" dirty="0" smtClean="0"/>
              <a:t> </a:t>
            </a:r>
            <a:r>
              <a:rPr lang="en-US" sz="2800" dirty="0" err="1" smtClean="0"/>
              <a:t>tidak</a:t>
            </a:r>
            <a:r>
              <a:rPr lang="en-US" sz="2800" dirty="0" smtClean="0"/>
              <a:t> </a:t>
            </a:r>
            <a:r>
              <a:rPr lang="en-US" sz="2800" dirty="0" err="1" smtClean="0"/>
              <a:t>akan</a:t>
            </a:r>
            <a:r>
              <a:rPr lang="en-US" sz="2800" dirty="0" smtClean="0"/>
              <a:t> </a:t>
            </a:r>
            <a:r>
              <a:rPr lang="en-US" sz="2800" dirty="0" err="1" smtClean="0"/>
              <a:t>membawa</a:t>
            </a:r>
            <a:r>
              <a:rPr lang="en-US" sz="2800" dirty="0" smtClean="0"/>
              <a:t> </a:t>
            </a:r>
            <a:r>
              <a:rPr lang="en-US" sz="2800" dirty="0" err="1" smtClean="0"/>
              <a:t>effek</a:t>
            </a:r>
            <a:r>
              <a:rPr lang="en-US" sz="2800" dirty="0" smtClean="0"/>
              <a:t> </a:t>
            </a:r>
            <a:r>
              <a:rPr lang="en-US" sz="2800" dirty="0" err="1" smtClean="0"/>
              <a:t>positif</a:t>
            </a:r>
            <a:r>
              <a:rPr lang="en-US" sz="2800" dirty="0" smtClean="0"/>
              <a:t>, yang </a:t>
            </a:r>
            <a:r>
              <a:rPr lang="en-US" sz="2800" dirty="0" err="1" smtClean="0"/>
              <a:t>pada</a:t>
            </a:r>
            <a:r>
              <a:rPr lang="en-US" sz="2800" dirty="0" smtClean="0"/>
              <a:t> </a:t>
            </a:r>
            <a:r>
              <a:rPr lang="en-US" sz="2800" dirty="0" err="1" smtClean="0"/>
              <a:t>gilirannya</a:t>
            </a:r>
            <a:r>
              <a:rPr lang="en-US" sz="2800" dirty="0" smtClean="0"/>
              <a:t> </a:t>
            </a:r>
            <a:r>
              <a:rPr lang="en-US" sz="2800" dirty="0" err="1"/>
              <a:t>e</a:t>
            </a:r>
            <a:r>
              <a:rPr lang="en-US" sz="2800" dirty="0" err="1" smtClean="0"/>
              <a:t>xportnya</a:t>
            </a:r>
            <a:r>
              <a:rPr lang="en-US" sz="2800" dirty="0" smtClean="0"/>
              <a:t> </a:t>
            </a:r>
            <a:r>
              <a:rPr lang="en-US" sz="2800" dirty="0" err="1" smtClean="0"/>
              <a:t>tidak</a:t>
            </a:r>
            <a:r>
              <a:rPr lang="en-US" sz="2800" dirty="0" smtClean="0"/>
              <a:t> </a:t>
            </a:r>
            <a:r>
              <a:rPr lang="en-US" sz="2800" dirty="0" err="1" smtClean="0"/>
              <a:t>dapat</a:t>
            </a:r>
            <a:r>
              <a:rPr lang="en-US" sz="2800" dirty="0" smtClean="0"/>
              <a:t> </a:t>
            </a:r>
            <a:r>
              <a:rPr lang="en-US" sz="2800" dirty="0" err="1" smtClean="0"/>
              <a:t>ditingkatkan</a:t>
            </a:r>
            <a:r>
              <a:rPr lang="en-US" sz="2800" dirty="0" smtClean="0"/>
              <a:t> </a:t>
            </a:r>
            <a:r>
              <a:rPr lang="en-US" sz="2800" dirty="0" err="1" smtClean="0"/>
              <a:t>dan</a:t>
            </a:r>
            <a:r>
              <a:rPr lang="en-US" sz="2800" dirty="0" smtClean="0"/>
              <a:t> </a:t>
            </a:r>
            <a:r>
              <a:rPr lang="en-US" sz="2800" dirty="0" err="1" smtClean="0"/>
              <a:t>dampak</a:t>
            </a:r>
            <a:r>
              <a:rPr lang="en-US" sz="2800" dirty="0" smtClean="0"/>
              <a:t> </a:t>
            </a:r>
            <a:r>
              <a:rPr lang="en-US" sz="2800" dirty="0" err="1" smtClean="0"/>
              <a:t>akhirnya</a:t>
            </a:r>
            <a:r>
              <a:rPr lang="en-US" sz="2800" dirty="0" smtClean="0"/>
              <a:t> </a:t>
            </a:r>
            <a:r>
              <a:rPr lang="en-US" sz="2800" dirty="0" err="1" smtClean="0"/>
              <a:t>adalah</a:t>
            </a:r>
            <a:r>
              <a:rPr lang="en-US" sz="2800" dirty="0" smtClean="0"/>
              <a:t> </a:t>
            </a:r>
            <a:r>
              <a:rPr lang="en-US" sz="2800" dirty="0" err="1" smtClean="0"/>
              <a:t>depresiasi</a:t>
            </a:r>
            <a:r>
              <a:rPr lang="en-US" sz="2800" dirty="0" smtClean="0"/>
              <a:t> yang </a:t>
            </a:r>
            <a:r>
              <a:rPr lang="en-US" sz="2800" dirty="0" err="1" smtClean="0"/>
              <a:t>semakin</a:t>
            </a:r>
            <a:r>
              <a:rPr lang="en-US" sz="2800" dirty="0" smtClean="0"/>
              <a:t> </a:t>
            </a:r>
            <a:r>
              <a:rPr lang="en-US" sz="2800" dirty="0" err="1" smtClean="0"/>
              <a:t>tajam</a:t>
            </a:r>
            <a:endParaRPr lang="en-US" sz="2800" dirty="0"/>
          </a:p>
          <a:p>
            <a:pPr algn="l"/>
            <a:endParaRPr lang="en-US" sz="2800" dirty="0" smtClean="0"/>
          </a:p>
          <a:p>
            <a:pPr algn="l"/>
            <a:r>
              <a:rPr lang="en-US" sz="2800" dirty="0" smtClean="0"/>
              <a:t>	</a:t>
            </a:r>
          </a:p>
          <a:p>
            <a:pPr algn="l"/>
            <a:endParaRPr lang="en-US" sz="2800" dirty="0" smtClean="0"/>
          </a:p>
          <a:p>
            <a:pPr algn="l"/>
            <a:r>
              <a:rPr lang="en-US" sz="2800" dirty="0" smtClean="0"/>
              <a:t>	</a:t>
            </a:r>
            <a:endParaRPr lang="en-US" sz="2800" dirty="0"/>
          </a:p>
        </p:txBody>
      </p:sp>
    </p:spTree>
    <p:extLst>
      <p:ext uri="{BB962C8B-B14F-4D97-AF65-F5344CB8AC3E}">
        <p14:creationId xmlns:p14="http://schemas.microsoft.com/office/powerpoint/2010/main" xmlns="" val="193575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l"/>
            <a:r>
              <a:rPr lang="en-US" sz="2400" dirty="0" smtClean="0"/>
              <a:t> 5.	</a:t>
            </a:r>
            <a:r>
              <a:rPr lang="en-US" sz="2800" b="1" dirty="0" err="1" smtClean="0"/>
              <a:t>Utang</a:t>
            </a:r>
            <a:r>
              <a:rPr lang="en-US" sz="2800" b="1" dirty="0" smtClean="0"/>
              <a:t> </a:t>
            </a:r>
            <a:r>
              <a:rPr lang="en-US" sz="2800" b="1" dirty="0" err="1" smtClean="0"/>
              <a:t>Pemerintah</a:t>
            </a:r>
            <a:r>
              <a:rPr lang="en-US" sz="2800" b="1" dirty="0" smtClean="0"/>
              <a:t>.</a:t>
            </a:r>
            <a:endParaRPr lang="en-US" sz="2800" dirty="0"/>
          </a:p>
          <a:p>
            <a:pPr algn="l"/>
            <a:r>
              <a:rPr lang="en-US" sz="2800" dirty="0"/>
              <a:t>	</a:t>
            </a:r>
            <a:endParaRPr lang="en-US" sz="2800" dirty="0" smtClean="0"/>
          </a:p>
          <a:p>
            <a:pPr marL="457200" indent="-457200" algn="l">
              <a:buFont typeface="Arial" charset="0"/>
              <a:buChar char="•"/>
            </a:pPr>
            <a:r>
              <a:rPr lang="en-US" sz="2800" dirty="0" err="1" smtClean="0"/>
              <a:t>Dalam</a:t>
            </a:r>
            <a:r>
              <a:rPr lang="en-US" sz="2800" dirty="0" smtClean="0"/>
              <a:t> </a:t>
            </a:r>
            <a:r>
              <a:rPr lang="en-US" sz="2800" dirty="0" err="1" smtClean="0"/>
              <a:t>beberapa</a:t>
            </a:r>
            <a:r>
              <a:rPr lang="en-US" sz="2800" dirty="0" smtClean="0"/>
              <a:t> </a:t>
            </a:r>
            <a:r>
              <a:rPr lang="en-US" sz="2800" dirty="0" err="1" smtClean="0"/>
              <a:t>kondisi</a:t>
            </a:r>
            <a:r>
              <a:rPr lang="en-US" sz="2800" dirty="0" smtClean="0"/>
              <a:t>, </a:t>
            </a:r>
            <a:r>
              <a:rPr lang="en-US" sz="2800" dirty="0" err="1" smtClean="0"/>
              <a:t>pinjaman</a:t>
            </a:r>
            <a:r>
              <a:rPr lang="en-US" sz="2800" dirty="0" smtClean="0"/>
              <a:t> </a:t>
            </a:r>
            <a:r>
              <a:rPr lang="en-US" sz="2800" dirty="0" err="1" smtClean="0"/>
              <a:t>pemerintah</a:t>
            </a:r>
            <a:r>
              <a:rPr lang="en-US" sz="2800" dirty="0" smtClean="0"/>
              <a:t> </a:t>
            </a:r>
            <a:r>
              <a:rPr lang="en-US" sz="2800" dirty="0" err="1" smtClean="0"/>
              <a:t>akan</a:t>
            </a:r>
            <a:r>
              <a:rPr lang="en-US" sz="2800" dirty="0" smtClean="0"/>
              <a:t> </a:t>
            </a:r>
            <a:r>
              <a:rPr lang="en-US" sz="2800" dirty="0" err="1" smtClean="0"/>
              <a:t>dipengaruhi</a:t>
            </a:r>
            <a:r>
              <a:rPr lang="en-US" sz="2800" dirty="0" smtClean="0"/>
              <a:t> </a:t>
            </a:r>
            <a:r>
              <a:rPr lang="en-US" sz="2800" dirty="0" err="1" smtClean="0"/>
              <a:t>oleh</a:t>
            </a:r>
            <a:r>
              <a:rPr lang="en-US" sz="2800" dirty="0" smtClean="0"/>
              <a:t> </a:t>
            </a:r>
            <a:r>
              <a:rPr lang="en-US" sz="2800" dirty="0" err="1" smtClean="0"/>
              <a:t>nilai</a:t>
            </a:r>
            <a:r>
              <a:rPr lang="en-US" sz="2800" dirty="0" smtClean="0"/>
              <a:t> </a:t>
            </a:r>
            <a:r>
              <a:rPr lang="en-US" sz="2800" dirty="0" err="1" smtClean="0"/>
              <a:t>tukar</a:t>
            </a:r>
            <a:r>
              <a:rPr lang="en-US" sz="2800" dirty="0" smtClean="0"/>
              <a:t>.</a:t>
            </a:r>
          </a:p>
          <a:p>
            <a:pPr algn="l"/>
            <a:endParaRPr lang="en-US" sz="2800" dirty="0"/>
          </a:p>
          <a:p>
            <a:pPr marL="457200" indent="-457200" algn="l">
              <a:buFont typeface="Arial" charset="0"/>
              <a:buChar char="•"/>
            </a:pPr>
            <a:r>
              <a:rPr lang="en-US" sz="2800" dirty="0" err="1" smtClean="0"/>
              <a:t>Jika</a:t>
            </a:r>
            <a:r>
              <a:rPr lang="en-US" sz="2800" dirty="0" smtClean="0"/>
              <a:t> </a:t>
            </a:r>
            <a:r>
              <a:rPr lang="en-US" sz="2800" dirty="0" err="1" smtClean="0"/>
              <a:t>pasar</a:t>
            </a:r>
            <a:r>
              <a:rPr lang="en-US" sz="2800" dirty="0" smtClean="0"/>
              <a:t> </a:t>
            </a:r>
            <a:r>
              <a:rPr lang="en-US" sz="2800" dirty="0" err="1" smtClean="0"/>
              <a:t>ketakutan</a:t>
            </a:r>
            <a:r>
              <a:rPr lang="en-US" sz="2800" dirty="0" smtClean="0"/>
              <a:t> </a:t>
            </a:r>
            <a:r>
              <a:rPr lang="en-US" sz="2800" dirty="0" err="1" smtClean="0"/>
              <a:t>akan</a:t>
            </a:r>
            <a:r>
              <a:rPr lang="en-US" sz="2800" dirty="0" smtClean="0"/>
              <a:t> </a:t>
            </a:r>
            <a:r>
              <a:rPr lang="en-US" sz="2800" dirty="0" err="1" smtClean="0"/>
              <a:t>adanya</a:t>
            </a:r>
            <a:r>
              <a:rPr lang="en-US" sz="2800" dirty="0" smtClean="0"/>
              <a:t>  </a:t>
            </a:r>
            <a:r>
              <a:rPr lang="en-US" sz="2800" dirty="0" err="1" smtClean="0"/>
              <a:t>gagal</a:t>
            </a:r>
            <a:r>
              <a:rPr lang="en-US" sz="2800" dirty="0" smtClean="0"/>
              <a:t> </a:t>
            </a:r>
            <a:r>
              <a:rPr lang="en-US" sz="2800" dirty="0" err="1" smtClean="0"/>
              <a:t>bayar</a:t>
            </a:r>
            <a:r>
              <a:rPr lang="en-US" sz="2800" dirty="0" smtClean="0"/>
              <a:t>, </a:t>
            </a:r>
            <a:r>
              <a:rPr lang="en-US" sz="2800" dirty="0" err="1" smtClean="0"/>
              <a:t>maka</a:t>
            </a:r>
            <a:r>
              <a:rPr lang="en-US" sz="2800" dirty="0" smtClean="0"/>
              <a:t> investor </a:t>
            </a:r>
            <a:r>
              <a:rPr lang="en-US" sz="2800" dirty="0" err="1" smtClean="0"/>
              <a:t>akan</a:t>
            </a:r>
            <a:r>
              <a:rPr lang="en-US" sz="2800" dirty="0" smtClean="0"/>
              <a:t> </a:t>
            </a:r>
            <a:r>
              <a:rPr lang="en-US" sz="2800" dirty="0" err="1" smtClean="0"/>
              <a:t>menjual</a:t>
            </a:r>
            <a:r>
              <a:rPr lang="en-US" sz="2800" dirty="0" smtClean="0"/>
              <a:t> bond yang </a:t>
            </a:r>
            <a:r>
              <a:rPr lang="en-US" sz="2800" dirty="0" err="1" smtClean="0"/>
              <a:t>dimilikinya</a:t>
            </a:r>
            <a:r>
              <a:rPr lang="en-US" sz="2800" dirty="0" smtClean="0"/>
              <a:t>, yang </a:t>
            </a:r>
            <a:r>
              <a:rPr lang="en-US" sz="2800" dirty="0" err="1" smtClean="0"/>
              <a:t>mengakibatkan</a:t>
            </a:r>
            <a:r>
              <a:rPr lang="en-US" sz="2800" dirty="0" smtClean="0"/>
              <a:t> </a:t>
            </a:r>
            <a:r>
              <a:rPr lang="en-US" sz="2800" dirty="0" err="1" smtClean="0"/>
              <a:t>permintaan</a:t>
            </a:r>
            <a:r>
              <a:rPr lang="en-US" sz="2800" dirty="0" smtClean="0"/>
              <a:t> </a:t>
            </a:r>
            <a:r>
              <a:rPr lang="en-US" sz="2800" dirty="0" err="1" smtClean="0"/>
              <a:t>devisa</a:t>
            </a:r>
            <a:r>
              <a:rPr lang="en-US" sz="2800" dirty="0" smtClean="0"/>
              <a:t> </a:t>
            </a:r>
            <a:r>
              <a:rPr lang="en-US" sz="2800" dirty="0" err="1" smtClean="0"/>
              <a:t>meningkat</a:t>
            </a:r>
            <a:r>
              <a:rPr lang="en-US" sz="2800" dirty="0" smtClean="0"/>
              <a:t> ,</a:t>
            </a:r>
            <a:r>
              <a:rPr lang="en-US" sz="2800" dirty="0" err="1" smtClean="0"/>
              <a:t>dampak</a:t>
            </a:r>
            <a:r>
              <a:rPr lang="en-US" sz="2800" dirty="0" smtClean="0"/>
              <a:t> </a:t>
            </a:r>
            <a:r>
              <a:rPr lang="en-US" sz="2800" dirty="0" err="1" smtClean="0"/>
              <a:t>akhirnya</a:t>
            </a:r>
            <a:r>
              <a:rPr lang="en-US" sz="2800" dirty="0" smtClean="0"/>
              <a:t> </a:t>
            </a:r>
            <a:r>
              <a:rPr lang="en-US" sz="2800" dirty="0" err="1" smtClean="0"/>
              <a:t>penurunan</a:t>
            </a:r>
            <a:r>
              <a:rPr lang="en-US" sz="2800" dirty="0" smtClean="0"/>
              <a:t> </a:t>
            </a:r>
            <a:r>
              <a:rPr lang="en-US" sz="2800" dirty="0" err="1" smtClean="0"/>
              <a:t>nilai</a:t>
            </a:r>
            <a:r>
              <a:rPr lang="en-US" sz="2800" dirty="0" smtClean="0"/>
              <a:t> </a:t>
            </a:r>
            <a:r>
              <a:rPr lang="en-US" sz="2800" dirty="0" err="1" smtClean="0"/>
              <a:t>tukar</a:t>
            </a:r>
            <a:r>
              <a:rPr lang="en-US" sz="2800" dirty="0" smtClean="0"/>
              <a:t> . </a:t>
            </a:r>
          </a:p>
          <a:p>
            <a:pPr marL="457200" indent="-457200" algn="l">
              <a:buFont typeface="Arial" charset="0"/>
              <a:buChar char="•"/>
            </a:pPr>
            <a:endParaRPr lang="en-US" sz="2800" dirty="0" smtClean="0"/>
          </a:p>
          <a:p>
            <a:pPr algn="l"/>
            <a:r>
              <a:rPr lang="en-US" sz="2800" dirty="0" smtClean="0"/>
              <a:t>	</a:t>
            </a:r>
            <a:r>
              <a:rPr lang="en-US" sz="2800" dirty="0" err="1" smtClean="0"/>
              <a:t>Contoh</a:t>
            </a:r>
            <a:r>
              <a:rPr lang="en-US" sz="2800" dirty="0" smtClean="0"/>
              <a:t> </a:t>
            </a:r>
            <a:r>
              <a:rPr lang="en-US" sz="2800" dirty="0" err="1" smtClean="0"/>
              <a:t>kasus</a:t>
            </a:r>
            <a:r>
              <a:rPr lang="en-US" sz="2800" dirty="0" smtClean="0"/>
              <a:t>, </a:t>
            </a:r>
            <a:r>
              <a:rPr lang="en-US" sz="2800" dirty="0"/>
              <a:t>Iceland debt problems in </a:t>
            </a:r>
            <a:r>
              <a:rPr lang="en-US" sz="2800" dirty="0" smtClean="0"/>
              <a:t>2008</a:t>
            </a:r>
            <a:r>
              <a:rPr lang="en-US" sz="2800" dirty="0"/>
              <a:t>, </a:t>
            </a:r>
            <a:r>
              <a:rPr lang="en-US" sz="2800" dirty="0" smtClean="0"/>
              <a:t>	</a:t>
            </a:r>
            <a:r>
              <a:rPr lang="en-US" sz="2800" dirty="0" err="1" smtClean="0"/>
              <a:t>menyebabkan</a:t>
            </a:r>
            <a:r>
              <a:rPr lang="en-US" sz="2800" dirty="0" smtClean="0"/>
              <a:t> </a:t>
            </a:r>
            <a:r>
              <a:rPr lang="en-US" sz="2800" dirty="0" err="1" smtClean="0"/>
              <a:t>nilai</a:t>
            </a:r>
            <a:r>
              <a:rPr lang="en-US" sz="2800" dirty="0" smtClean="0"/>
              <a:t> </a:t>
            </a:r>
            <a:r>
              <a:rPr lang="en-US" sz="2800" dirty="0" err="1" smtClean="0"/>
              <a:t>tukarnya</a:t>
            </a:r>
            <a:r>
              <a:rPr lang="en-US" sz="2800" dirty="0" smtClean="0"/>
              <a:t> </a:t>
            </a:r>
            <a:r>
              <a:rPr lang="en-US" sz="2800" dirty="0" err="1" smtClean="0"/>
              <a:t>menurun</a:t>
            </a:r>
            <a:r>
              <a:rPr lang="en-US" sz="2800" dirty="0" smtClean="0"/>
              <a:t> </a:t>
            </a:r>
            <a:r>
              <a:rPr lang="en-US" sz="2800" dirty="0" err="1" smtClean="0"/>
              <a:t>tajam</a:t>
            </a:r>
            <a:r>
              <a:rPr lang="en-US" sz="2800" dirty="0" smtClean="0"/>
              <a:t>. </a:t>
            </a:r>
            <a:endParaRPr lang="en-US" sz="2800" dirty="0"/>
          </a:p>
          <a:p>
            <a:r>
              <a:rPr lang="en-US" sz="2800" dirty="0" smtClean="0"/>
              <a:t>	</a:t>
            </a:r>
          </a:p>
          <a:p>
            <a:r>
              <a:rPr lang="en-US" sz="2800" dirty="0" smtClean="0"/>
              <a:t>.</a:t>
            </a:r>
            <a:endParaRPr lang="en-US" sz="2800" dirty="0"/>
          </a:p>
        </p:txBody>
      </p:sp>
    </p:spTree>
    <p:extLst>
      <p:ext uri="{BB962C8B-B14F-4D97-AF65-F5344CB8AC3E}">
        <p14:creationId xmlns:p14="http://schemas.microsoft.com/office/powerpoint/2010/main" xmlns="" val="809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7500" lnSpcReduction="20000"/>
          </a:bodyPr>
          <a:lstStyle/>
          <a:p>
            <a:pPr marL="514350" indent="-514350" algn="l">
              <a:buAutoNum type="arabicPeriod" startAt="6"/>
            </a:pPr>
            <a:r>
              <a:rPr lang="en-US" sz="2800" b="1" dirty="0" err="1" smtClean="0"/>
              <a:t>Intervensi</a:t>
            </a:r>
            <a:r>
              <a:rPr lang="en-US" sz="2800" b="1" dirty="0" smtClean="0"/>
              <a:t> </a:t>
            </a:r>
            <a:r>
              <a:rPr lang="en-US" sz="2800" b="1" dirty="0" err="1" smtClean="0"/>
              <a:t>Pemerintah</a:t>
            </a:r>
            <a:r>
              <a:rPr lang="en-US" sz="2800" b="1" dirty="0" smtClean="0"/>
              <a:t>. </a:t>
            </a:r>
          </a:p>
          <a:p>
            <a:pPr marL="514350" indent="-514350" algn="l">
              <a:buAutoNum type="arabicPeriod" startAt="6"/>
            </a:pPr>
            <a:endParaRPr lang="en-US" sz="2800" b="1" dirty="0" smtClean="0"/>
          </a:p>
          <a:p>
            <a:pPr marL="903288" indent="-903288" algn="l"/>
            <a:r>
              <a:rPr lang="en-US" sz="2800" dirty="0" smtClean="0"/>
              <a:t>	</a:t>
            </a:r>
            <a:r>
              <a:rPr lang="en-US" sz="2800" dirty="0" err="1" smtClean="0"/>
              <a:t>Beberapa</a:t>
            </a:r>
            <a:r>
              <a:rPr lang="en-US" sz="2800" dirty="0" smtClean="0"/>
              <a:t> </a:t>
            </a:r>
            <a:r>
              <a:rPr lang="en-US" sz="2800" dirty="0" err="1" smtClean="0"/>
              <a:t>negara</a:t>
            </a:r>
            <a:r>
              <a:rPr lang="en-US" sz="2800" dirty="0" smtClean="0"/>
              <a:t> </a:t>
            </a:r>
            <a:r>
              <a:rPr lang="en-US" sz="2800" dirty="0" err="1" smtClean="0"/>
              <a:t>melakukan</a:t>
            </a:r>
            <a:r>
              <a:rPr lang="en-US" sz="2800" dirty="0" smtClean="0"/>
              <a:t> </a:t>
            </a:r>
            <a:r>
              <a:rPr lang="en-US" sz="2800" dirty="0" err="1" smtClean="0"/>
              <a:t>intervesni</a:t>
            </a:r>
            <a:r>
              <a:rPr lang="en-US" sz="2800" dirty="0" smtClean="0"/>
              <a:t> </a:t>
            </a:r>
            <a:r>
              <a:rPr lang="en-US" sz="2800" dirty="0" err="1" smtClean="0"/>
              <a:t>didalam</a:t>
            </a:r>
            <a:r>
              <a:rPr lang="en-US" sz="2800" dirty="0" smtClean="0"/>
              <a:t> 	</a:t>
            </a:r>
            <a:r>
              <a:rPr lang="en-US" sz="2800" dirty="0" err="1" smtClean="0"/>
              <a:t>mempengaruhi</a:t>
            </a:r>
            <a:r>
              <a:rPr lang="en-US" sz="2800" dirty="0" smtClean="0"/>
              <a:t> </a:t>
            </a:r>
            <a:r>
              <a:rPr lang="en-US" sz="2800" dirty="0" err="1" smtClean="0"/>
              <a:t>nilai</a:t>
            </a:r>
            <a:r>
              <a:rPr lang="en-US" sz="2800" dirty="0" smtClean="0"/>
              <a:t> </a:t>
            </a:r>
            <a:r>
              <a:rPr lang="en-US" sz="2800" dirty="0" err="1" smtClean="0"/>
              <a:t>tukarnya</a:t>
            </a:r>
            <a:r>
              <a:rPr lang="en-US" sz="2800" dirty="0" smtClean="0"/>
              <a:t>, </a:t>
            </a:r>
            <a:r>
              <a:rPr lang="en-US" sz="2800" dirty="0" err="1" smtClean="0"/>
              <a:t>guna</a:t>
            </a:r>
            <a:r>
              <a:rPr lang="en-US" sz="2800" dirty="0" smtClean="0"/>
              <a:t> </a:t>
            </a:r>
            <a:r>
              <a:rPr lang="en-US" sz="2800" dirty="0" err="1" smtClean="0"/>
              <a:t>menjaga</a:t>
            </a:r>
            <a:r>
              <a:rPr lang="en-US" sz="2800" dirty="0" smtClean="0"/>
              <a:t> </a:t>
            </a:r>
            <a:r>
              <a:rPr lang="en-US" sz="2800" dirty="0" err="1" smtClean="0"/>
              <a:t>nilai</a:t>
            </a:r>
            <a:r>
              <a:rPr lang="en-US" sz="2800" dirty="0" smtClean="0"/>
              <a:t> 	</a:t>
            </a:r>
            <a:r>
              <a:rPr lang="en-US" sz="2800" dirty="0" err="1" smtClean="0"/>
              <a:t>exportnya</a:t>
            </a:r>
            <a:r>
              <a:rPr lang="en-US" sz="2800" dirty="0" smtClean="0"/>
              <a:t>, </a:t>
            </a:r>
            <a:r>
              <a:rPr lang="en-US" sz="2800" dirty="0" err="1" smtClean="0"/>
              <a:t>sebagai</a:t>
            </a:r>
            <a:r>
              <a:rPr lang="en-US" sz="2800" dirty="0" smtClean="0"/>
              <a:t> </a:t>
            </a:r>
            <a:r>
              <a:rPr lang="en-US" sz="2800" dirty="0" err="1" smtClean="0"/>
              <a:t>contoh</a:t>
            </a:r>
            <a:r>
              <a:rPr lang="en-US" sz="2800" dirty="0" smtClean="0"/>
              <a:t> , </a:t>
            </a:r>
            <a:r>
              <a:rPr lang="en-US" sz="2800" dirty="0" err="1" smtClean="0"/>
              <a:t>Tiongkok</a:t>
            </a:r>
            <a:r>
              <a:rPr lang="en-US" sz="2800" dirty="0" smtClean="0"/>
              <a:t> </a:t>
            </a:r>
            <a:r>
              <a:rPr lang="en-US" sz="2800" dirty="0" err="1" smtClean="0"/>
              <a:t>membeli</a:t>
            </a:r>
            <a:r>
              <a:rPr lang="en-US" sz="2800" dirty="0" smtClean="0"/>
              <a:t> US    	dollar </a:t>
            </a:r>
            <a:r>
              <a:rPr lang="en-US" sz="2800" dirty="0"/>
              <a:t>assets </a:t>
            </a:r>
            <a:r>
              <a:rPr lang="en-US" sz="2800" dirty="0" err="1" smtClean="0"/>
              <a:t>guna</a:t>
            </a:r>
            <a:r>
              <a:rPr lang="en-US" sz="2800" dirty="0" smtClean="0"/>
              <a:t> </a:t>
            </a:r>
            <a:r>
              <a:rPr lang="en-US" sz="2800" dirty="0" err="1" smtClean="0"/>
              <a:t>meningkatkan</a:t>
            </a:r>
            <a:r>
              <a:rPr lang="en-US" sz="2800" dirty="0" smtClean="0"/>
              <a:t> </a:t>
            </a:r>
            <a:r>
              <a:rPr lang="en-US" sz="2800" dirty="0" err="1" smtClean="0"/>
              <a:t>nilai</a:t>
            </a:r>
            <a:r>
              <a:rPr lang="en-US" sz="2800" dirty="0" smtClean="0"/>
              <a:t> US dollar 	</a:t>
            </a:r>
            <a:r>
              <a:rPr lang="en-US" sz="2800" dirty="0" err="1" smtClean="0"/>
              <a:t>terhadap</a:t>
            </a:r>
            <a:r>
              <a:rPr lang="en-US" sz="2800" dirty="0" smtClean="0"/>
              <a:t> </a:t>
            </a:r>
            <a:r>
              <a:rPr lang="en-US" sz="2800" dirty="0" err="1" smtClean="0"/>
              <a:t>yuan</a:t>
            </a:r>
            <a:r>
              <a:rPr lang="en-US" sz="2800" dirty="0" smtClean="0"/>
              <a:t> . </a:t>
            </a:r>
          </a:p>
          <a:p>
            <a:pPr marL="903288" indent="-903288" algn="l"/>
            <a:endParaRPr lang="en-US" sz="2800" dirty="0" smtClean="0"/>
          </a:p>
          <a:p>
            <a:pPr marL="903288" indent="-903288" algn="l"/>
            <a:r>
              <a:rPr lang="en-US" sz="2800" dirty="0"/>
              <a:t>	</a:t>
            </a:r>
            <a:r>
              <a:rPr lang="en-US" sz="2800" dirty="0" err="1" smtClean="0"/>
              <a:t>Adapun</a:t>
            </a:r>
            <a:r>
              <a:rPr lang="en-US" sz="2800" dirty="0" smtClean="0"/>
              <a:t> </a:t>
            </a:r>
            <a:r>
              <a:rPr lang="en-US" sz="2800" dirty="0" err="1" smtClean="0"/>
              <a:t>tindakan</a:t>
            </a:r>
            <a:r>
              <a:rPr lang="en-US" sz="2800" dirty="0" smtClean="0"/>
              <a:t> </a:t>
            </a:r>
            <a:r>
              <a:rPr lang="en-US" sz="2800" dirty="0" err="1" smtClean="0"/>
              <a:t>sebaliknya</a:t>
            </a:r>
            <a:r>
              <a:rPr lang="en-US" sz="2800" dirty="0" smtClean="0"/>
              <a:t> </a:t>
            </a:r>
            <a:r>
              <a:rPr lang="en-US" sz="2800" dirty="0" err="1" smtClean="0"/>
              <a:t>akan</a:t>
            </a:r>
            <a:r>
              <a:rPr lang="en-US" sz="2800" dirty="0" smtClean="0"/>
              <a:t> 	</a:t>
            </a:r>
            <a:r>
              <a:rPr lang="en-US" sz="2800" dirty="0" err="1" smtClean="0"/>
              <a:t>mengakibatkan</a:t>
            </a:r>
            <a:r>
              <a:rPr lang="en-US" sz="2800" dirty="0" smtClean="0"/>
              <a:t> </a:t>
            </a:r>
            <a:r>
              <a:rPr lang="en-US" sz="2800" dirty="0" err="1" smtClean="0"/>
              <a:t>penurunan</a:t>
            </a:r>
            <a:r>
              <a:rPr lang="en-US" sz="2800" dirty="0" smtClean="0"/>
              <a:t> US </a:t>
            </a:r>
            <a:r>
              <a:rPr lang="en-US" sz="2800" dirty="0" err="1" smtClean="0"/>
              <a:t>dollat</a:t>
            </a:r>
            <a:r>
              <a:rPr lang="en-US" sz="2800" dirty="0" smtClean="0"/>
              <a:t> </a:t>
            </a:r>
            <a:r>
              <a:rPr lang="en-US" sz="2800" dirty="0" err="1" smtClean="0"/>
              <a:t>terhadap</a:t>
            </a:r>
            <a:r>
              <a:rPr lang="en-US" sz="2800" dirty="0" smtClean="0"/>
              <a:t> Yuan</a:t>
            </a:r>
          </a:p>
          <a:p>
            <a:pPr marL="903288" indent="-903288" algn="l"/>
            <a:endParaRPr lang="en-US" sz="2800" dirty="0"/>
          </a:p>
          <a:p>
            <a:pPr marL="903288" indent="-903288" algn="l"/>
            <a:r>
              <a:rPr lang="en-US" sz="2800" dirty="0" smtClean="0"/>
              <a:t>	(note: </a:t>
            </a:r>
            <a:r>
              <a:rPr lang="en-US" sz="2800" dirty="0" err="1" smtClean="0"/>
              <a:t>berlakunya</a:t>
            </a:r>
            <a:r>
              <a:rPr lang="en-US" sz="2800" dirty="0" smtClean="0"/>
              <a:t> </a:t>
            </a:r>
            <a:r>
              <a:rPr lang="en-US" sz="2800" dirty="0" err="1" smtClean="0"/>
              <a:t>hkm</a:t>
            </a:r>
            <a:r>
              <a:rPr lang="en-US" sz="2800" dirty="0" smtClean="0"/>
              <a:t>. Demand </a:t>
            </a:r>
            <a:r>
              <a:rPr lang="en-US" sz="2800" dirty="0" err="1" smtClean="0"/>
              <a:t>dan</a:t>
            </a:r>
            <a:r>
              <a:rPr lang="en-US" sz="2800" dirty="0" smtClean="0"/>
              <a:t> Supply</a:t>
            </a:r>
          </a:p>
          <a:p>
            <a:pPr algn="l"/>
            <a:endParaRPr lang="en-US" sz="2800" dirty="0" smtClean="0"/>
          </a:p>
          <a:p>
            <a:pPr algn="l"/>
            <a:r>
              <a:rPr lang="en-US" sz="2800" dirty="0" smtClean="0"/>
              <a:t>7. </a:t>
            </a:r>
            <a:r>
              <a:rPr lang="en-US" sz="2800" b="1" dirty="0" err="1" smtClean="0"/>
              <a:t>Spekulasi</a:t>
            </a:r>
            <a:endParaRPr lang="en-US" sz="2800" b="1" dirty="0" smtClean="0"/>
          </a:p>
          <a:p>
            <a:pPr algn="l"/>
            <a:endParaRPr lang="en-US" sz="2800" dirty="0"/>
          </a:p>
          <a:p>
            <a:pPr marL="903288" indent="-903288" algn="l"/>
            <a:r>
              <a:rPr lang="en-US" sz="2800" dirty="0"/>
              <a:t>	</a:t>
            </a:r>
            <a:r>
              <a:rPr lang="en-US" sz="2800" dirty="0" err="1" smtClean="0"/>
              <a:t>Jika</a:t>
            </a:r>
            <a:r>
              <a:rPr lang="en-US" sz="2800" dirty="0" smtClean="0"/>
              <a:t> </a:t>
            </a:r>
            <a:r>
              <a:rPr lang="en-US" sz="2800" dirty="0" err="1" smtClean="0"/>
              <a:t>spekulator</a:t>
            </a:r>
            <a:r>
              <a:rPr lang="en-US" sz="2800" dirty="0" smtClean="0"/>
              <a:t> </a:t>
            </a:r>
            <a:r>
              <a:rPr lang="en-US" sz="2800" dirty="0" err="1" smtClean="0"/>
              <a:t>memiliki</a:t>
            </a:r>
            <a:r>
              <a:rPr lang="en-US" sz="2800" dirty="0" smtClean="0"/>
              <a:t> </a:t>
            </a:r>
            <a:r>
              <a:rPr lang="en-US" sz="2800" dirty="0" err="1" smtClean="0"/>
              <a:t>expektasi</a:t>
            </a:r>
            <a:r>
              <a:rPr lang="en-US" sz="2800" dirty="0" smtClean="0"/>
              <a:t> </a:t>
            </a:r>
            <a:r>
              <a:rPr lang="en-US" sz="2800" dirty="0" err="1" smtClean="0"/>
              <a:t>bahwa</a:t>
            </a:r>
            <a:r>
              <a:rPr lang="en-US" sz="2800" dirty="0" smtClean="0"/>
              <a:t> </a:t>
            </a:r>
            <a:r>
              <a:rPr lang="en-US" sz="2800" dirty="0" err="1" smtClean="0"/>
              <a:t>dimasa</a:t>
            </a:r>
            <a:r>
              <a:rPr lang="en-US" sz="2800" dirty="0" smtClean="0"/>
              <a:t> </a:t>
            </a:r>
            <a:r>
              <a:rPr lang="en-US" sz="2800" dirty="0" err="1" smtClean="0"/>
              <a:t>datang</a:t>
            </a:r>
            <a:r>
              <a:rPr lang="en-US" sz="2800" dirty="0" smtClean="0"/>
              <a:t> </a:t>
            </a:r>
            <a:r>
              <a:rPr lang="en-US" sz="2800" dirty="0" err="1" smtClean="0"/>
              <a:t>nilai</a:t>
            </a:r>
            <a:r>
              <a:rPr lang="en-US" sz="2800" dirty="0" smtClean="0"/>
              <a:t> </a:t>
            </a:r>
            <a:r>
              <a:rPr lang="en-US" sz="2800" dirty="0" err="1" smtClean="0"/>
              <a:t>tukar</a:t>
            </a:r>
            <a:r>
              <a:rPr lang="en-US" sz="2800" dirty="0" smtClean="0"/>
              <a:t> </a:t>
            </a:r>
            <a:r>
              <a:rPr lang="en-US" sz="2800" dirty="0" err="1" smtClean="0"/>
              <a:t>akan</a:t>
            </a:r>
            <a:r>
              <a:rPr lang="en-US" sz="2800" dirty="0" smtClean="0"/>
              <a:t> </a:t>
            </a:r>
            <a:r>
              <a:rPr lang="en-US" sz="2800" dirty="0" err="1" smtClean="0"/>
              <a:t>meningkat</a:t>
            </a:r>
            <a:r>
              <a:rPr lang="en-US" sz="2800" dirty="0" smtClean="0"/>
              <a:t>, </a:t>
            </a:r>
            <a:r>
              <a:rPr lang="en-US" sz="2800" dirty="0" err="1" smtClean="0"/>
              <a:t>maka</a:t>
            </a:r>
            <a:r>
              <a:rPr lang="en-US" sz="2800" dirty="0" smtClean="0"/>
              <a:t> </a:t>
            </a:r>
            <a:r>
              <a:rPr lang="en-US" sz="2800" dirty="0" err="1" smtClean="0"/>
              <a:t>permintaan</a:t>
            </a:r>
            <a:r>
              <a:rPr lang="en-US" sz="2800" dirty="0" smtClean="0"/>
              <a:t> </a:t>
            </a:r>
            <a:r>
              <a:rPr lang="en-US" sz="2800" dirty="0" err="1" smtClean="0"/>
              <a:t>terhadap</a:t>
            </a:r>
            <a:r>
              <a:rPr lang="en-US" sz="2800" dirty="0" smtClean="0"/>
              <a:t> 	</a:t>
            </a:r>
            <a:r>
              <a:rPr lang="en-US" sz="2800" dirty="0" err="1" smtClean="0"/>
              <a:t>mata</a:t>
            </a:r>
            <a:r>
              <a:rPr lang="en-US" sz="2800" dirty="0" smtClean="0"/>
              <a:t> </a:t>
            </a:r>
            <a:r>
              <a:rPr lang="en-US" sz="2800" dirty="0" err="1" smtClean="0"/>
              <a:t>uang</a:t>
            </a:r>
            <a:r>
              <a:rPr lang="en-US" sz="2800" dirty="0" smtClean="0"/>
              <a:t> </a:t>
            </a:r>
            <a:r>
              <a:rPr lang="en-US" sz="2800" dirty="0" err="1" smtClean="0"/>
              <a:t>tertentu</a:t>
            </a:r>
            <a:r>
              <a:rPr lang="en-US" sz="2800" dirty="0" smtClean="0"/>
              <a:t> </a:t>
            </a:r>
            <a:r>
              <a:rPr lang="en-US" sz="2800" dirty="0" err="1" smtClean="0"/>
              <a:t>terus</a:t>
            </a:r>
            <a:r>
              <a:rPr lang="en-US" sz="2800" dirty="0" smtClean="0"/>
              <a:t> </a:t>
            </a:r>
            <a:r>
              <a:rPr lang="en-US" sz="2800" dirty="0" err="1" smtClean="0"/>
              <a:t>meningkat</a:t>
            </a:r>
            <a:r>
              <a:rPr lang="en-US" sz="2800" dirty="0" smtClean="0"/>
              <a:t>, </a:t>
            </a:r>
            <a:r>
              <a:rPr lang="en-US" sz="2800" dirty="0" err="1" smtClean="0"/>
              <a:t>sehingga</a:t>
            </a:r>
            <a:r>
              <a:rPr lang="en-US" sz="2800" dirty="0" smtClean="0"/>
              <a:t> </a:t>
            </a:r>
            <a:r>
              <a:rPr lang="en-US" sz="2800" dirty="0" err="1" smtClean="0"/>
              <a:t>apabila</a:t>
            </a:r>
            <a:r>
              <a:rPr lang="en-US" sz="2800" dirty="0" smtClean="0"/>
              <a:t> </a:t>
            </a:r>
            <a:r>
              <a:rPr lang="en-US" sz="2800" smtClean="0"/>
              <a:t>tidak</a:t>
            </a:r>
            <a:r>
              <a:rPr lang="en-US" sz="2800" dirty="0" smtClean="0"/>
              <a:t> </a:t>
            </a:r>
            <a:r>
              <a:rPr lang="en-US" sz="2800" dirty="0" err="1" smtClean="0"/>
              <a:t>diikuti</a:t>
            </a:r>
            <a:r>
              <a:rPr lang="en-US" sz="2800" dirty="0" smtClean="0"/>
              <a:t> </a:t>
            </a:r>
            <a:r>
              <a:rPr lang="en-US" sz="2800" dirty="0" err="1" smtClean="0"/>
              <a:t>oleh</a:t>
            </a:r>
            <a:r>
              <a:rPr lang="en-US" sz="2800" dirty="0" smtClean="0"/>
              <a:t> supply </a:t>
            </a:r>
            <a:r>
              <a:rPr lang="en-US" sz="2800" dirty="0" err="1" smtClean="0"/>
              <a:t>devisa</a:t>
            </a:r>
            <a:r>
              <a:rPr lang="en-US" sz="2800" dirty="0" smtClean="0"/>
              <a:t> yang </a:t>
            </a:r>
            <a:r>
              <a:rPr lang="en-US" sz="2800" dirty="0" err="1" smtClean="0"/>
              <a:t>dapat</a:t>
            </a:r>
            <a:r>
              <a:rPr lang="en-US" sz="2800" dirty="0" smtClean="0"/>
              <a:t> </a:t>
            </a:r>
            <a:r>
              <a:rPr lang="en-US" sz="2800" dirty="0" err="1" smtClean="0"/>
              <a:t>mengimbanginya</a:t>
            </a:r>
            <a:r>
              <a:rPr lang="en-US" sz="2800" dirty="0" smtClean="0"/>
              <a:t>. </a:t>
            </a:r>
            <a:r>
              <a:rPr lang="en-US" sz="2800" dirty="0" err="1" smtClean="0"/>
              <a:t>Harapan</a:t>
            </a:r>
            <a:r>
              <a:rPr lang="en-US" sz="2800" dirty="0" smtClean="0"/>
              <a:t> </a:t>
            </a:r>
            <a:r>
              <a:rPr lang="en-US" sz="2800" dirty="0" err="1" smtClean="0"/>
              <a:t>mereka</a:t>
            </a:r>
            <a:r>
              <a:rPr lang="en-US" sz="2800" dirty="0" smtClean="0"/>
              <a:t> </a:t>
            </a:r>
            <a:r>
              <a:rPr lang="en-US" sz="2800" dirty="0" err="1" smtClean="0"/>
              <a:t>akan</a:t>
            </a:r>
            <a:r>
              <a:rPr lang="en-US" sz="2800" dirty="0" smtClean="0"/>
              <a:t> </a:t>
            </a:r>
            <a:r>
              <a:rPr lang="en-US" sz="2800" dirty="0" err="1" smtClean="0"/>
              <a:t>menjadi</a:t>
            </a:r>
            <a:r>
              <a:rPr lang="en-US" sz="2800" dirty="0" smtClean="0"/>
              <a:t> </a:t>
            </a:r>
            <a:r>
              <a:rPr lang="en-US" sz="2800" dirty="0" err="1" smtClean="0"/>
              <a:t>kenyataan</a:t>
            </a:r>
            <a:r>
              <a:rPr lang="en-US" sz="2800" dirty="0" smtClean="0"/>
              <a:t>, yang </a:t>
            </a:r>
            <a:r>
              <a:rPr lang="en-US" sz="2800" dirty="0" err="1" smtClean="0"/>
              <a:t>pada</a:t>
            </a:r>
            <a:r>
              <a:rPr lang="en-US" sz="2800" dirty="0" smtClean="0"/>
              <a:t> </a:t>
            </a:r>
            <a:r>
              <a:rPr lang="en-US" sz="2800" dirty="0" err="1" smtClean="0"/>
              <a:t>akhirnya</a:t>
            </a:r>
            <a:r>
              <a:rPr lang="en-US" sz="2800" dirty="0" smtClean="0"/>
              <a:t> </a:t>
            </a:r>
            <a:r>
              <a:rPr lang="en-US" sz="2800" dirty="0" err="1" smtClean="0"/>
              <a:t>mereka</a:t>
            </a:r>
            <a:r>
              <a:rPr lang="en-US" sz="2800" dirty="0" smtClean="0"/>
              <a:t> </a:t>
            </a:r>
            <a:r>
              <a:rPr lang="en-US" sz="2800" dirty="0" err="1" smtClean="0"/>
              <a:t>mendapat</a:t>
            </a:r>
            <a:r>
              <a:rPr lang="en-US" sz="2800" dirty="0" smtClean="0"/>
              <a:t> </a:t>
            </a:r>
            <a:r>
              <a:rPr lang="en-US" sz="2800" dirty="0" err="1" smtClean="0"/>
              <a:t>keuntungan</a:t>
            </a:r>
            <a:r>
              <a:rPr lang="en-US" sz="2800" dirty="0" smtClean="0"/>
              <a:t>. Hal </a:t>
            </a:r>
            <a:r>
              <a:rPr lang="en-US" sz="2800" dirty="0" err="1" smtClean="0"/>
              <a:t>ini</a:t>
            </a:r>
            <a:r>
              <a:rPr lang="en-US" sz="2800" dirty="0" smtClean="0"/>
              <a:t> yang </a:t>
            </a:r>
            <a:r>
              <a:rPr lang="en-US" sz="2800" dirty="0" err="1" smtClean="0"/>
              <a:t>dinamakan</a:t>
            </a:r>
            <a:r>
              <a:rPr lang="en-US" sz="2800" dirty="0" smtClean="0"/>
              <a:t> </a:t>
            </a:r>
            <a:r>
              <a:rPr lang="en-US" sz="2800" i="1" dirty="0" err="1" smtClean="0"/>
              <a:t>spekulative</a:t>
            </a:r>
            <a:r>
              <a:rPr lang="en-US" sz="2800" i="1" dirty="0" smtClean="0"/>
              <a:t> </a:t>
            </a:r>
            <a:r>
              <a:rPr lang="en-US" sz="2800" i="1" dirty="0" err="1" smtClean="0"/>
              <a:t>attact</a:t>
            </a:r>
            <a:endParaRPr lang="en-US" sz="2800" i="1" dirty="0" smtClean="0"/>
          </a:p>
          <a:p>
            <a:pPr marL="903288" indent="-903288" algn="l"/>
            <a:endParaRPr lang="en-US" sz="2800" dirty="0"/>
          </a:p>
          <a:p>
            <a:pPr algn="l"/>
            <a:r>
              <a:rPr lang="en-US" sz="2800" dirty="0"/>
              <a:t>	</a:t>
            </a:r>
          </a:p>
        </p:txBody>
      </p:sp>
    </p:spTree>
    <p:extLst>
      <p:ext uri="{BB962C8B-B14F-4D97-AF65-F5344CB8AC3E}">
        <p14:creationId xmlns:p14="http://schemas.microsoft.com/office/powerpoint/2010/main" xmlns="" val="205435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marL="514350" indent="-514350" algn="l">
              <a:buAutoNum type="arabicPeriod" startAt="8"/>
            </a:pPr>
            <a:r>
              <a:rPr lang="en-US" sz="2800" dirty="0" err="1" smtClean="0"/>
              <a:t>Stabilitas</a:t>
            </a:r>
            <a:r>
              <a:rPr lang="en-US" sz="2800" dirty="0" smtClean="0"/>
              <a:t> </a:t>
            </a:r>
            <a:r>
              <a:rPr lang="en-US" sz="2800" dirty="0" err="1" smtClean="0"/>
              <a:t>Politik</a:t>
            </a:r>
            <a:r>
              <a:rPr lang="en-US" sz="2800" dirty="0" smtClean="0"/>
              <a:t> </a:t>
            </a:r>
            <a:r>
              <a:rPr lang="en-US" sz="2800" dirty="0" err="1" smtClean="0"/>
              <a:t>dan</a:t>
            </a:r>
            <a:r>
              <a:rPr lang="en-US" sz="2800" dirty="0" smtClean="0"/>
              <a:t> </a:t>
            </a:r>
            <a:r>
              <a:rPr lang="en-US" sz="2800" dirty="0" err="1" smtClean="0"/>
              <a:t>Kinerja</a:t>
            </a:r>
            <a:r>
              <a:rPr lang="en-US" sz="2800" dirty="0" smtClean="0"/>
              <a:t> </a:t>
            </a:r>
            <a:r>
              <a:rPr lang="en-US" sz="2800" dirty="0" err="1" smtClean="0"/>
              <a:t>Ekonomi</a:t>
            </a:r>
            <a:endParaRPr lang="en-US" sz="2800" dirty="0" smtClean="0"/>
          </a:p>
          <a:p>
            <a:pPr algn="l"/>
            <a:r>
              <a:rPr lang="en-US" sz="2800" dirty="0"/>
              <a:t>	</a:t>
            </a:r>
            <a:r>
              <a:rPr lang="en-US" sz="2800" dirty="0" err="1" smtClean="0"/>
              <a:t>Gejolak</a:t>
            </a:r>
            <a:r>
              <a:rPr lang="en-US" sz="2800" dirty="0" smtClean="0"/>
              <a:t> </a:t>
            </a:r>
            <a:r>
              <a:rPr lang="en-US" sz="2800" dirty="0" err="1" smtClean="0"/>
              <a:t>Politik</a:t>
            </a:r>
            <a:r>
              <a:rPr lang="en-US" sz="2800" dirty="0" smtClean="0"/>
              <a:t> </a:t>
            </a:r>
            <a:r>
              <a:rPr lang="en-US" sz="2800" dirty="0" err="1" smtClean="0"/>
              <a:t>dapat</a:t>
            </a:r>
            <a:r>
              <a:rPr lang="en-US" sz="2800" dirty="0" smtClean="0"/>
              <a:t> </a:t>
            </a:r>
            <a:r>
              <a:rPr lang="en-US" sz="2800" dirty="0" err="1" smtClean="0"/>
              <a:t>menyebabkan</a:t>
            </a:r>
            <a:r>
              <a:rPr lang="en-US" sz="2800" dirty="0" smtClean="0"/>
              <a:t> </a:t>
            </a:r>
            <a:r>
              <a:rPr lang="en-US" sz="2800" dirty="0" err="1" smtClean="0"/>
              <a:t>hilangnya</a:t>
            </a:r>
            <a:r>
              <a:rPr lang="en-US" sz="2800" dirty="0" smtClean="0"/>
              <a:t> </a:t>
            </a:r>
            <a:r>
              <a:rPr lang="en-US" sz="2800" dirty="0" err="1" smtClean="0"/>
              <a:t>kepercayaan</a:t>
            </a:r>
            <a:r>
              <a:rPr lang="en-US" sz="2800" dirty="0" smtClean="0"/>
              <a:t> </a:t>
            </a:r>
            <a:r>
              <a:rPr lang="en-US" sz="2800" dirty="0" err="1" smtClean="0"/>
              <a:t>terhadap</a:t>
            </a:r>
            <a:r>
              <a:rPr lang="en-US" sz="2800" dirty="0" smtClean="0"/>
              <a:t> </a:t>
            </a:r>
            <a:r>
              <a:rPr lang="en-US" sz="2800" dirty="0" err="1" smtClean="0"/>
              <a:t>mata</a:t>
            </a:r>
            <a:r>
              <a:rPr lang="en-US" sz="2800" dirty="0" smtClean="0"/>
              <a:t> </a:t>
            </a:r>
            <a:r>
              <a:rPr lang="en-US" sz="2800" dirty="0" err="1" smtClean="0"/>
              <a:t>uang</a:t>
            </a:r>
            <a:r>
              <a:rPr lang="en-US" sz="2800" dirty="0" smtClean="0"/>
              <a:t> </a:t>
            </a:r>
            <a:r>
              <a:rPr lang="en-US" sz="2800" dirty="0" err="1" smtClean="0"/>
              <a:t>lokal</a:t>
            </a:r>
            <a:r>
              <a:rPr lang="en-US" sz="2800" dirty="0" smtClean="0"/>
              <a:t>, yang </a:t>
            </a:r>
            <a:r>
              <a:rPr lang="en-US" sz="2800" dirty="0" err="1" smtClean="0"/>
              <a:t>meberikan</a:t>
            </a:r>
            <a:r>
              <a:rPr lang="en-US" sz="2800" dirty="0" smtClean="0"/>
              <a:t> </a:t>
            </a:r>
            <a:r>
              <a:rPr lang="en-US" sz="2800" dirty="0" err="1" smtClean="0"/>
              <a:t>akibat</a:t>
            </a:r>
            <a:r>
              <a:rPr lang="en-US" sz="2800" dirty="0" smtClean="0"/>
              <a:t> </a:t>
            </a:r>
            <a:r>
              <a:rPr lang="en-US" sz="2800" dirty="0" err="1" smtClean="0"/>
              <a:t>terjadinya</a:t>
            </a:r>
            <a:r>
              <a:rPr lang="en-US" sz="2800" dirty="0" smtClean="0"/>
              <a:t> </a:t>
            </a:r>
            <a:r>
              <a:rPr lang="en-US" sz="2800" i="1" dirty="0" smtClean="0"/>
              <a:t>outflow of </a:t>
            </a:r>
            <a:r>
              <a:rPr lang="en-US" sz="2800" i="1" dirty="0"/>
              <a:t>currency</a:t>
            </a:r>
            <a:r>
              <a:rPr lang="en-US" sz="2800" dirty="0"/>
              <a:t> to </a:t>
            </a:r>
            <a:r>
              <a:rPr lang="en-US" sz="2800" i="1" dirty="0" smtClean="0"/>
              <a:t>currencies </a:t>
            </a:r>
            <a:r>
              <a:rPr lang="en-US" sz="2800" dirty="0" err="1" smtClean="0"/>
              <a:t>negara</a:t>
            </a:r>
            <a:r>
              <a:rPr lang="en-US" sz="2800" dirty="0" smtClean="0"/>
              <a:t> yang </a:t>
            </a:r>
            <a:r>
              <a:rPr lang="en-US" sz="2800" dirty="0" err="1" smtClean="0"/>
              <a:t>lebih</a:t>
            </a:r>
            <a:r>
              <a:rPr lang="en-US" sz="2800" dirty="0" smtClean="0"/>
              <a:t> </a:t>
            </a:r>
            <a:r>
              <a:rPr lang="en-US" sz="2800" dirty="0" err="1" smtClean="0"/>
              <a:t>stabil</a:t>
            </a:r>
            <a:r>
              <a:rPr lang="en-US" sz="2800" dirty="0" smtClean="0"/>
              <a:t>, </a:t>
            </a:r>
            <a:r>
              <a:rPr lang="en-US" sz="2800" dirty="0" err="1" smtClean="0"/>
              <a:t>karena</a:t>
            </a:r>
            <a:r>
              <a:rPr lang="en-US" sz="2800" dirty="0" smtClean="0"/>
              <a:t> </a:t>
            </a:r>
            <a:r>
              <a:rPr lang="en-US" sz="2800" dirty="0" err="1" smtClean="0"/>
              <a:t>menghidari</a:t>
            </a:r>
            <a:r>
              <a:rPr lang="en-US" sz="2800" dirty="0" smtClean="0"/>
              <a:t> </a:t>
            </a:r>
            <a:r>
              <a:rPr lang="en-US" sz="2800" dirty="0" err="1" smtClean="0"/>
              <a:t>resiko</a:t>
            </a:r>
            <a:r>
              <a:rPr lang="en-US" sz="2800" dirty="0" smtClean="0"/>
              <a:t> </a:t>
            </a:r>
            <a:r>
              <a:rPr lang="en-US" sz="2800" dirty="0" err="1" smtClean="0"/>
              <a:t>keuangan</a:t>
            </a:r>
            <a:r>
              <a:rPr lang="en-US" sz="2800" dirty="0" smtClean="0"/>
              <a:t>, </a:t>
            </a:r>
            <a:r>
              <a:rPr lang="en-US" sz="2800" dirty="0" err="1" smtClean="0"/>
              <a:t>sehingga</a:t>
            </a:r>
            <a:r>
              <a:rPr lang="en-US" sz="2800" dirty="0" smtClean="0"/>
              <a:t> </a:t>
            </a:r>
            <a:r>
              <a:rPr lang="en-US" sz="2800" dirty="0" err="1" smtClean="0"/>
              <a:t>mengakibatkan</a:t>
            </a:r>
            <a:r>
              <a:rPr lang="en-US" sz="2800" dirty="0" smtClean="0"/>
              <a:t> a </a:t>
            </a:r>
            <a:r>
              <a:rPr lang="en-US" sz="2800" dirty="0" err="1" smtClean="0"/>
              <a:t>depresiasi</a:t>
            </a:r>
            <a:r>
              <a:rPr lang="en-US" sz="2800" dirty="0" smtClean="0"/>
              <a:t> </a:t>
            </a:r>
            <a:r>
              <a:rPr lang="en-US" sz="2800" dirty="0" err="1" smtClean="0"/>
              <a:t>dalam</a:t>
            </a:r>
            <a:r>
              <a:rPr lang="en-US" sz="2800" dirty="0" smtClean="0"/>
              <a:t> </a:t>
            </a:r>
            <a:r>
              <a:rPr lang="en-US" sz="2800" dirty="0" err="1" smtClean="0"/>
              <a:t>nilai</a:t>
            </a:r>
            <a:r>
              <a:rPr lang="en-US" sz="2800" dirty="0" smtClean="0"/>
              <a:t> </a:t>
            </a:r>
            <a:r>
              <a:rPr lang="en-US" sz="2800" dirty="0" err="1" smtClean="0"/>
              <a:t>tukar</a:t>
            </a:r>
            <a:r>
              <a:rPr lang="en-US" sz="2800" dirty="0" smtClean="0"/>
              <a:t>.</a:t>
            </a:r>
          </a:p>
          <a:p>
            <a:pPr algn="l"/>
            <a:endParaRPr lang="en-US" sz="2800" dirty="0" smtClean="0"/>
          </a:p>
        </p:txBody>
      </p:sp>
    </p:spTree>
    <p:extLst>
      <p:ext uri="{BB962C8B-B14F-4D97-AF65-F5344CB8AC3E}">
        <p14:creationId xmlns:p14="http://schemas.microsoft.com/office/powerpoint/2010/main" xmlns="" val="140655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7645" y="2269693"/>
            <a:ext cx="8001000" cy="1143000"/>
          </a:xfrm>
        </p:spPr>
        <p:txBody>
          <a:bodyPr/>
          <a:lstStyle/>
          <a:p>
            <a:r>
              <a:rPr lang="en-US" sz="3200" dirty="0" err="1"/>
              <a:t>Pengaruh</a:t>
            </a:r>
            <a:r>
              <a:rPr lang="en-US" sz="3200" dirty="0"/>
              <a:t> </a:t>
            </a:r>
            <a:r>
              <a:rPr lang="en-US" sz="3200" dirty="0" err="1"/>
              <a:t>Nilai</a:t>
            </a:r>
            <a:r>
              <a:rPr lang="en-US" sz="3200" dirty="0"/>
              <a:t> </a:t>
            </a:r>
            <a:r>
              <a:rPr lang="en-US" sz="3200" dirty="0" err="1"/>
              <a:t>Tukar</a:t>
            </a:r>
            <a:r>
              <a:rPr lang="en-US" sz="3200" dirty="0"/>
              <a:t> </a:t>
            </a:r>
            <a:r>
              <a:rPr lang="en-US" sz="3200" dirty="0" err="1"/>
              <a:t>Kepada</a:t>
            </a:r>
            <a:r>
              <a:rPr lang="en-US" sz="3200" dirty="0"/>
              <a:t> </a:t>
            </a:r>
            <a:r>
              <a:rPr lang="en-US" sz="3200" dirty="0" err="1"/>
              <a:t>Dunia</a:t>
            </a:r>
            <a:r>
              <a:rPr lang="en-US" sz="3200" dirty="0"/>
              <a:t> Usaha</a:t>
            </a:r>
            <a:br>
              <a:rPr lang="en-US" sz="3200" dirty="0"/>
            </a:br>
            <a:endParaRPr lang="en-US" sz="3200" dirty="0"/>
          </a:p>
        </p:txBody>
      </p:sp>
    </p:spTree>
    <p:extLst>
      <p:ext uri="{BB962C8B-B14F-4D97-AF65-F5344CB8AC3E}">
        <p14:creationId xmlns:p14="http://schemas.microsoft.com/office/powerpoint/2010/main" xmlns="" val="132770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89"/>
            <a:ext cx="7772400" cy="1031719"/>
          </a:xfrm>
        </p:spPr>
        <p:txBody>
          <a:bodyPr>
            <a:normAutofit/>
          </a:bodyPr>
          <a:lstStyle/>
          <a:p>
            <a:r>
              <a:rPr lang="en-US" sz="2800" dirty="0" err="1"/>
              <a:t>Pengaruh</a:t>
            </a:r>
            <a:r>
              <a:rPr lang="en-US" sz="2800" dirty="0"/>
              <a:t> </a:t>
            </a:r>
            <a:r>
              <a:rPr lang="en-US" sz="2800" dirty="0" err="1"/>
              <a:t>Nilai</a:t>
            </a:r>
            <a:r>
              <a:rPr lang="en-US" sz="2800" dirty="0"/>
              <a:t> </a:t>
            </a:r>
            <a:r>
              <a:rPr lang="en-US" sz="2800" dirty="0" err="1"/>
              <a:t>Tukar</a:t>
            </a:r>
            <a:r>
              <a:rPr lang="en-US" sz="2800" dirty="0"/>
              <a:t> </a:t>
            </a:r>
            <a:r>
              <a:rPr lang="en-US" sz="2800" dirty="0" err="1"/>
              <a:t>Kepada</a:t>
            </a:r>
            <a:r>
              <a:rPr lang="en-US" sz="2800" dirty="0"/>
              <a:t> </a:t>
            </a:r>
            <a:r>
              <a:rPr lang="en-US" sz="2800" dirty="0" err="1"/>
              <a:t>Dunia</a:t>
            </a:r>
            <a:r>
              <a:rPr lang="en-US" sz="2800" dirty="0"/>
              <a:t> Usaha</a:t>
            </a:r>
            <a:br>
              <a:rPr lang="en-US" sz="2800" dirty="0"/>
            </a:br>
            <a:endParaRPr lang="en-US" sz="2800" dirty="0"/>
          </a:p>
        </p:txBody>
      </p:sp>
      <p:sp>
        <p:nvSpPr>
          <p:cNvPr id="3" name="Subtitle 2"/>
          <p:cNvSpPr>
            <a:spLocks noGrp="1"/>
          </p:cNvSpPr>
          <p:nvPr>
            <p:ph type="subTitle" idx="1"/>
          </p:nvPr>
        </p:nvSpPr>
        <p:spPr>
          <a:xfrm>
            <a:off x="0" y="942109"/>
            <a:ext cx="9144000" cy="5915891"/>
          </a:xfrm>
        </p:spPr>
        <p:txBody>
          <a:bodyPr>
            <a:normAutofit lnSpcReduction="10000"/>
          </a:bodyPr>
          <a:lstStyle/>
          <a:p>
            <a:pPr marL="457200" indent="-457200" algn="l">
              <a:buAutoNum type="arabicPeriod"/>
            </a:pPr>
            <a:r>
              <a:rPr lang="en-US" b="1" dirty="0" smtClean="0"/>
              <a:t>Elasticity </a:t>
            </a:r>
            <a:r>
              <a:rPr lang="en-US" b="1" dirty="0"/>
              <a:t>of demand.</a:t>
            </a:r>
            <a:r>
              <a:rPr lang="en-US" dirty="0"/>
              <a:t> </a:t>
            </a:r>
            <a:r>
              <a:rPr lang="en-US" dirty="0" err="1" smtClean="0"/>
              <a:t>Jika</a:t>
            </a:r>
            <a:r>
              <a:rPr lang="en-US" dirty="0" smtClean="0"/>
              <a:t> </a:t>
            </a:r>
            <a:r>
              <a:rPr lang="en-US" dirty="0" err="1" smtClean="0"/>
              <a:t>terjadi</a:t>
            </a:r>
            <a:r>
              <a:rPr lang="en-US" dirty="0" smtClean="0"/>
              <a:t> </a:t>
            </a:r>
            <a:r>
              <a:rPr lang="en-US" dirty="0" err="1" smtClean="0"/>
              <a:t>depresiasi</a:t>
            </a:r>
            <a:r>
              <a:rPr lang="en-US" dirty="0" smtClean="0"/>
              <a:t> </a:t>
            </a:r>
            <a:r>
              <a:rPr lang="en-US" dirty="0" err="1" smtClean="0"/>
              <a:t>nilai</a:t>
            </a:r>
            <a:r>
              <a:rPr lang="en-US" dirty="0" smtClean="0"/>
              <a:t> Rupiah, </a:t>
            </a:r>
            <a:r>
              <a:rPr lang="en-US" dirty="0" err="1" smtClean="0"/>
              <a:t>dampaknya</a:t>
            </a:r>
            <a:r>
              <a:rPr lang="en-US" dirty="0" smtClean="0"/>
              <a:t> </a:t>
            </a:r>
            <a:r>
              <a:rPr lang="en-US" dirty="0" err="1" smtClean="0"/>
              <a:t>tergantung</a:t>
            </a:r>
            <a:r>
              <a:rPr lang="en-US" dirty="0" smtClean="0"/>
              <a:t> </a:t>
            </a:r>
            <a:r>
              <a:rPr lang="en-US" dirty="0" err="1" smtClean="0"/>
              <a:t>pada</a:t>
            </a:r>
            <a:r>
              <a:rPr lang="en-US" dirty="0" smtClean="0"/>
              <a:t> </a:t>
            </a:r>
            <a:r>
              <a:rPr lang="en-US" i="1" dirty="0" smtClean="0"/>
              <a:t>elasticity </a:t>
            </a:r>
            <a:r>
              <a:rPr lang="en-US" i="1" dirty="0"/>
              <a:t>of demand</a:t>
            </a:r>
            <a:r>
              <a:rPr lang="en-US" dirty="0"/>
              <a:t>. </a:t>
            </a:r>
            <a:r>
              <a:rPr lang="en-US" dirty="0" err="1" smtClean="0"/>
              <a:t>Jika</a:t>
            </a:r>
            <a:r>
              <a:rPr lang="en-US" dirty="0" smtClean="0"/>
              <a:t> </a:t>
            </a:r>
            <a:r>
              <a:rPr lang="en-US" dirty="0" err="1" smtClean="0"/>
              <a:t>perusahaan</a:t>
            </a:r>
            <a:r>
              <a:rPr lang="en-US" dirty="0" smtClean="0"/>
              <a:t> Indonesian </a:t>
            </a:r>
            <a:r>
              <a:rPr lang="en-US" dirty="0" err="1" smtClean="0"/>
              <a:t>menjual</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jasanya</a:t>
            </a:r>
            <a:r>
              <a:rPr lang="en-US" dirty="0" smtClean="0"/>
              <a:t> </a:t>
            </a:r>
            <a:r>
              <a:rPr lang="en-US" dirty="0" err="1" smtClean="0"/>
              <a:t>pada</a:t>
            </a:r>
            <a:r>
              <a:rPr lang="en-US" dirty="0" smtClean="0"/>
              <a:t> </a:t>
            </a:r>
            <a:r>
              <a:rPr lang="en-US" dirty="0" err="1" smtClean="0"/>
              <a:t>harga</a:t>
            </a:r>
            <a:r>
              <a:rPr lang="en-US" dirty="0" smtClean="0"/>
              <a:t> yang inelastic</a:t>
            </a:r>
            <a:r>
              <a:rPr lang="en-US" dirty="0"/>
              <a:t>, </a:t>
            </a:r>
            <a:r>
              <a:rPr lang="en-US" dirty="0" err="1" smtClean="0"/>
              <a:t>maka</a:t>
            </a:r>
            <a:r>
              <a:rPr lang="en-US" dirty="0" smtClean="0"/>
              <a:t> </a:t>
            </a:r>
            <a:r>
              <a:rPr lang="en-US" dirty="0" err="1" smtClean="0"/>
              <a:t>penurunan</a:t>
            </a:r>
            <a:r>
              <a:rPr lang="en-US" dirty="0" smtClean="0"/>
              <a:t> </a:t>
            </a:r>
            <a:r>
              <a:rPr lang="en-US" dirty="0" err="1" smtClean="0"/>
              <a:t>harga</a:t>
            </a:r>
            <a:r>
              <a:rPr lang="en-US" dirty="0" smtClean="0"/>
              <a:t> </a:t>
            </a:r>
            <a:r>
              <a:rPr lang="en-US" dirty="0" err="1" smtClean="0"/>
              <a:t>dari</a:t>
            </a:r>
            <a:r>
              <a:rPr lang="en-US" dirty="0" smtClean="0"/>
              <a:t> </a:t>
            </a:r>
            <a:r>
              <a:rPr lang="en-US" dirty="0" err="1" smtClean="0"/>
              <a:t>sisi</a:t>
            </a:r>
            <a:r>
              <a:rPr lang="en-US" dirty="0" smtClean="0"/>
              <a:t> </a:t>
            </a:r>
            <a:r>
              <a:rPr lang="en-US" dirty="0" err="1" smtClean="0"/>
              <a:t>harga</a:t>
            </a:r>
            <a:r>
              <a:rPr lang="en-US" dirty="0" smtClean="0"/>
              <a:t> </a:t>
            </a:r>
            <a:r>
              <a:rPr lang="en-US" dirty="0" err="1" smtClean="0"/>
              <a:t>luar</a:t>
            </a:r>
            <a:r>
              <a:rPr lang="en-US" dirty="0" smtClean="0"/>
              <a:t> </a:t>
            </a:r>
            <a:r>
              <a:rPr lang="en-US" dirty="0" err="1" smtClean="0"/>
              <a:t>negeri</a:t>
            </a:r>
            <a:r>
              <a:rPr lang="en-US" dirty="0" smtClean="0"/>
              <a:t> </a:t>
            </a:r>
            <a:r>
              <a:rPr lang="en-US" dirty="0" err="1" smtClean="0"/>
              <a:t>hanya</a:t>
            </a:r>
            <a:r>
              <a:rPr lang="en-US" dirty="0" smtClean="0"/>
              <a:t> </a:t>
            </a:r>
            <a:r>
              <a:rPr lang="en-US" dirty="0" err="1" smtClean="0"/>
              <a:t>akan</a:t>
            </a:r>
            <a:r>
              <a:rPr lang="en-US" dirty="0" smtClean="0"/>
              <a:t> </a:t>
            </a:r>
            <a:r>
              <a:rPr lang="en-US" dirty="0" err="1" smtClean="0"/>
              <a:t>menimbulkan</a:t>
            </a:r>
            <a:r>
              <a:rPr lang="en-US" dirty="0" smtClean="0"/>
              <a:t> </a:t>
            </a:r>
            <a:r>
              <a:rPr lang="en-US" dirty="0" err="1" smtClean="0"/>
              <a:t>peningkatan</a:t>
            </a:r>
            <a:r>
              <a:rPr lang="en-US" dirty="0" smtClean="0"/>
              <a:t> </a:t>
            </a:r>
            <a:r>
              <a:rPr lang="en-US" dirty="0" err="1" smtClean="0"/>
              <a:t>permintaan</a:t>
            </a:r>
            <a:r>
              <a:rPr lang="en-US" dirty="0" smtClean="0"/>
              <a:t> yang </a:t>
            </a:r>
            <a:r>
              <a:rPr lang="en-US" dirty="0" err="1" smtClean="0"/>
              <a:t>relatif</a:t>
            </a:r>
            <a:r>
              <a:rPr lang="en-US" dirty="0" smtClean="0"/>
              <a:t> </a:t>
            </a:r>
            <a:r>
              <a:rPr lang="en-US" dirty="0" err="1" smtClean="0"/>
              <a:t>kecil</a:t>
            </a:r>
            <a:r>
              <a:rPr lang="en-US" dirty="0" smtClean="0"/>
              <a:t>. </a:t>
            </a:r>
            <a:r>
              <a:rPr lang="en-US" dirty="0" err="1" smtClean="0"/>
              <a:t>Namun</a:t>
            </a:r>
            <a:r>
              <a:rPr lang="en-US" dirty="0" smtClean="0"/>
              <a:t> </a:t>
            </a:r>
            <a:r>
              <a:rPr lang="en-US" dirty="0" err="1" smtClean="0"/>
              <a:t>apabila</a:t>
            </a:r>
            <a:r>
              <a:rPr lang="en-US" dirty="0" smtClean="0"/>
              <a:t> </a:t>
            </a:r>
            <a:r>
              <a:rPr lang="en-US" dirty="0" err="1" smtClean="0"/>
              <a:t>bersifat</a:t>
            </a:r>
            <a:r>
              <a:rPr lang="en-US" dirty="0" smtClean="0"/>
              <a:t> </a:t>
            </a:r>
            <a:r>
              <a:rPr lang="en-US" dirty="0" err="1" smtClean="0"/>
              <a:t>elastid</a:t>
            </a:r>
            <a:r>
              <a:rPr lang="en-US" dirty="0" smtClean="0"/>
              <a:t> (price sensitive) ,</a:t>
            </a:r>
            <a:r>
              <a:rPr lang="en-US" dirty="0" err="1" smtClean="0"/>
              <a:t>maka</a:t>
            </a:r>
            <a:r>
              <a:rPr lang="en-US" dirty="0" smtClean="0"/>
              <a:t> </a:t>
            </a:r>
            <a:r>
              <a:rPr lang="en-US" dirty="0" err="1" smtClean="0"/>
              <a:t>penurunan</a:t>
            </a:r>
            <a:r>
              <a:rPr lang="en-US" dirty="0" smtClean="0"/>
              <a:t> </a:t>
            </a:r>
            <a:r>
              <a:rPr lang="en-US" dirty="0" err="1" smtClean="0"/>
              <a:t>harga</a:t>
            </a:r>
            <a:r>
              <a:rPr lang="en-US" dirty="0" smtClean="0"/>
              <a:t> </a:t>
            </a:r>
            <a:r>
              <a:rPr lang="en-US" dirty="0" err="1" smtClean="0"/>
              <a:t>dari</a:t>
            </a:r>
            <a:r>
              <a:rPr lang="en-US" dirty="0" smtClean="0"/>
              <a:t> </a:t>
            </a:r>
            <a:r>
              <a:rPr lang="en-US" dirty="0" err="1" smtClean="0"/>
              <a:t>luar</a:t>
            </a:r>
            <a:r>
              <a:rPr lang="en-US" dirty="0" smtClean="0"/>
              <a:t> </a:t>
            </a:r>
            <a:r>
              <a:rPr lang="en-US" dirty="0" err="1" smtClean="0"/>
              <a:t>negeri</a:t>
            </a:r>
            <a:r>
              <a:rPr lang="en-US" dirty="0" smtClean="0"/>
              <a:t> </a:t>
            </a:r>
            <a:r>
              <a:rPr lang="en-US" dirty="0" err="1" smtClean="0"/>
              <a:t>akan</a:t>
            </a:r>
            <a:r>
              <a:rPr lang="en-US" dirty="0" smtClean="0"/>
              <a:t> </a:t>
            </a:r>
            <a:r>
              <a:rPr lang="en-US" dirty="0" err="1" smtClean="0"/>
              <a:t>meningkatkan</a:t>
            </a:r>
            <a:r>
              <a:rPr lang="en-US" dirty="0" smtClean="0"/>
              <a:t> </a:t>
            </a:r>
            <a:r>
              <a:rPr lang="en-US" dirty="0" err="1" smtClean="0"/>
              <a:t>presentasi</a:t>
            </a:r>
            <a:r>
              <a:rPr lang="en-US" dirty="0" smtClean="0"/>
              <a:t> </a:t>
            </a:r>
            <a:r>
              <a:rPr lang="en-US" dirty="0" err="1" smtClean="0"/>
              <a:t>permintaan</a:t>
            </a:r>
            <a:r>
              <a:rPr lang="en-US" dirty="0" smtClean="0"/>
              <a:t> yang </a:t>
            </a:r>
            <a:r>
              <a:rPr lang="en-US" dirty="0" err="1" smtClean="0"/>
              <a:t>cukup</a:t>
            </a:r>
            <a:r>
              <a:rPr lang="en-US" dirty="0" smtClean="0"/>
              <a:t> material.</a:t>
            </a:r>
          </a:p>
          <a:p>
            <a:pPr algn="l"/>
            <a:endParaRPr lang="en-US" dirty="0" smtClean="0"/>
          </a:p>
          <a:p>
            <a:pPr marL="457200" indent="-457200" algn="l">
              <a:buFont typeface="+mj-lt"/>
              <a:buAutoNum type="arabicPeriod" startAt="2"/>
            </a:pPr>
            <a:r>
              <a:rPr lang="en-US" b="1" dirty="0" smtClean="0"/>
              <a:t>Depends </a:t>
            </a:r>
            <a:r>
              <a:rPr lang="en-US" b="1" dirty="0"/>
              <a:t>on percentage of raw materials imported</a:t>
            </a:r>
            <a:r>
              <a:rPr lang="en-US" dirty="0" smtClean="0"/>
              <a:t>. </a:t>
            </a:r>
            <a:r>
              <a:rPr lang="en-US" dirty="0" err="1" smtClean="0"/>
              <a:t>Jika</a:t>
            </a:r>
            <a:r>
              <a:rPr lang="en-US" dirty="0" smtClean="0"/>
              <a:t> </a:t>
            </a:r>
            <a:r>
              <a:rPr lang="en-US" dirty="0" err="1" smtClean="0"/>
              <a:t>perusahaan</a:t>
            </a:r>
            <a:r>
              <a:rPr lang="en-US" dirty="0" smtClean="0"/>
              <a:t> </a:t>
            </a:r>
            <a:r>
              <a:rPr lang="en-US" dirty="0" err="1"/>
              <a:t>indonesian</a:t>
            </a:r>
            <a:r>
              <a:rPr lang="en-US" dirty="0"/>
              <a:t> </a:t>
            </a:r>
            <a:r>
              <a:rPr lang="en-US" dirty="0" smtClean="0"/>
              <a:t>imports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a:t>
            </a:r>
            <a:r>
              <a:rPr lang="en-US" dirty="0" err="1" smtClean="0"/>
              <a:t>menjualnya</a:t>
            </a:r>
            <a:r>
              <a:rPr lang="en-US" dirty="0" smtClean="0"/>
              <a:t> di </a:t>
            </a:r>
            <a:r>
              <a:rPr lang="en-US" dirty="0" err="1" smtClean="0"/>
              <a:t>pasar</a:t>
            </a:r>
            <a:r>
              <a:rPr lang="en-US" dirty="0" smtClean="0"/>
              <a:t> domestic, </a:t>
            </a:r>
            <a:r>
              <a:rPr lang="en-US" dirty="0" err="1" smtClean="0"/>
              <a:t>akan</a:t>
            </a:r>
            <a:r>
              <a:rPr lang="en-US" dirty="0" smtClean="0"/>
              <a:t> </a:t>
            </a:r>
            <a:r>
              <a:rPr lang="en-US" dirty="0" err="1" smtClean="0"/>
              <a:t>mengalami</a:t>
            </a:r>
            <a:r>
              <a:rPr lang="en-US" dirty="0" smtClean="0"/>
              <a:t> </a:t>
            </a:r>
            <a:r>
              <a:rPr lang="en-US" dirty="0" err="1" smtClean="0"/>
              <a:t>kesulitan</a:t>
            </a:r>
            <a:r>
              <a:rPr lang="en-US" dirty="0" smtClean="0"/>
              <a:t> </a:t>
            </a:r>
            <a:r>
              <a:rPr lang="en-US" dirty="0" err="1" smtClean="0"/>
              <a:t>karena</a:t>
            </a:r>
            <a:r>
              <a:rPr lang="en-US" dirty="0" smtClean="0"/>
              <a:t> </a:t>
            </a:r>
            <a:r>
              <a:rPr lang="en-US" dirty="0" err="1" smtClean="0"/>
              <a:t>depresiasi</a:t>
            </a:r>
            <a:r>
              <a:rPr lang="en-US" dirty="0" smtClean="0"/>
              <a:t>.</a:t>
            </a:r>
          </a:p>
          <a:p>
            <a:pPr marL="490538" indent="-490538" algn="l"/>
            <a:r>
              <a:rPr lang="en-US" dirty="0"/>
              <a:t>	</a:t>
            </a:r>
            <a:r>
              <a:rPr lang="en-US" dirty="0" err="1" smtClean="0"/>
              <a:t>Jika</a:t>
            </a:r>
            <a:r>
              <a:rPr lang="en-US" dirty="0" smtClean="0"/>
              <a:t> </a:t>
            </a:r>
            <a:r>
              <a:rPr lang="en-US" dirty="0" err="1" smtClean="0"/>
              <a:t>perusahaan</a:t>
            </a:r>
            <a:r>
              <a:rPr lang="en-US" dirty="0" smtClean="0"/>
              <a:t> </a:t>
            </a:r>
            <a:r>
              <a:rPr lang="en-US" dirty="0" err="1" smtClean="0"/>
              <a:t>hanya</a:t>
            </a:r>
            <a:r>
              <a:rPr lang="en-US" dirty="0" smtClean="0"/>
              <a:t> </a:t>
            </a:r>
            <a:r>
              <a:rPr lang="en-US" dirty="0" err="1" smtClean="0"/>
              <a:t>mengimport</a:t>
            </a:r>
            <a:r>
              <a:rPr lang="en-US" dirty="0" smtClean="0"/>
              <a:t> </a:t>
            </a:r>
            <a:r>
              <a:rPr lang="en-US" dirty="0" err="1" smtClean="0"/>
              <a:t>kebutuhan</a:t>
            </a:r>
            <a:r>
              <a:rPr lang="en-US" dirty="0" smtClean="0"/>
              <a:t> </a:t>
            </a:r>
            <a:r>
              <a:rPr lang="en-US" dirty="0" err="1" smtClean="0"/>
              <a:t>bahan</a:t>
            </a:r>
            <a:r>
              <a:rPr lang="en-US" dirty="0" smtClean="0"/>
              <a:t> </a:t>
            </a:r>
            <a:r>
              <a:rPr lang="en-US" dirty="0" err="1" smtClean="0"/>
              <a:t>bakunya</a:t>
            </a:r>
            <a:r>
              <a:rPr lang="en-US" dirty="0" smtClean="0"/>
              <a:t> </a:t>
            </a:r>
            <a:r>
              <a:rPr lang="en-US" dirty="0" err="1" smtClean="0"/>
              <a:t>relatif</a:t>
            </a:r>
            <a:r>
              <a:rPr lang="en-US" dirty="0" smtClean="0"/>
              <a:t> </a:t>
            </a:r>
            <a:r>
              <a:rPr lang="en-US" dirty="0" err="1" smtClean="0"/>
              <a:t>kecil</a:t>
            </a:r>
            <a:r>
              <a:rPr lang="en-US" dirty="0" smtClean="0"/>
              <a:t> </a:t>
            </a:r>
            <a:r>
              <a:rPr lang="en-US" dirty="0" err="1" smtClean="0"/>
              <a:t>dan</a:t>
            </a:r>
            <a:r>
              <a:rPr lang="en-US" dirty="0" smtClean="0"/>
              <a:t> </a:t>
            </a:r>
            <a:r>
              <a:rPr lang="en-US" dirty="0" err="1" smtClean="0"/>
              <a:t>menjualnya</a:t>
            </a:r>
            <a:r>
              <a:rPr lang="en-US" dirty="0" smtClean="0"/>
              <a:t> </a:t>
            </a:r>
            <a:r>
              <a:rPr lang="en-US" dirty="0" err="1" smtClean="0"/>
              <a:t>untuk</a:t>
            </a:r>
            <a:r>
              <a:rPr lang="en-US" dirty="0" smtClean="0"/>
              <a:t> </a:t>
            </a:r>
            <a:r>
              <a:rPr lang="en-US" dirty="0" err="1" smtClean="0"/>
              <a:t>pasar</a:t>
            </a:r>
            <a:r>
              <a:rPr lang="en-US" dirty="0" smtClean="0"/>
              <a:t> export, </a:t>
            </a:r>
            <a:r>
              <a:rPr lang="en-US" dirty="0" err="1" smtClean="0"/>
              <a:t>masih</a:t>
            </a:r>
            <a:r>
              <a:rPr lang="en-US" dirty="0" smtClean="0"/>
              <a:t> </a:t>
            </a:r>
            <a:r>
              <a:rPr lang="en-US" dirty="0" err="1" smtClean="0"/>
              <a:t>memiliki</a:t>
            </a:r>
            <a:r>
              <a:rPr lang="en-US" dirty="0" smtClean="0"/>
              <a:t> </a:t>
            </a:r>
            <a:r>
              <a:rPr lang="en-US" dirty="0" err="1" smtClean="0"/>
              <a:t>kemungkinan</a:t>
            </a:r>
            <a:r>
              <a:rPr lang="en-US" dirty="0" smtClean="0"/>
              <a:t> </a:t>
            </a:r>
            <a:r>
              <a:rPr lang="en-US" dirty="0" err="1" smtClean="0"/>
              <a:t>mendapat</a:t>
            </a:r>
            <a:r>
              <a:rPr lang="en-US" dirty="0" smtClean="0"/>
              <a:t> </a:t>
            </a:r>
            <a:r>
              <a:rPr lang="en-US" dirty="0" err="1" smtClean="0"/>
              <a:t>keuntungan</a:t>
            </a:r>
            <a:r>
              <a:rPr lang="en-US" dirty="0" smtClean="0"/>
              <a:t>, </a:t>
            </a:r>
            <a:r>
              <a:rPr lang="en-US" dirty="0" err="1" smtClean="0"/>
              <a:t>namun</a:t>
            </a:r>
            <a:r>
              <a:rPr lang="en-US" dirty="0" smtClean="0"/>
              <a:t> </a:t>
            </a:r>
            <a:r>
              <a:rPr lang="en-US" dirty="0" err="1" smtClean="0"/>
              <a:t>apabila</a:t>
            </a:r>
            <a:r>
              <a:rPr lang="en-US" dirty="0" smtClean="0"/>
              <a:t> </a:t>
            </a:r>
            <a:r>
              <a:rPr lang="en-US" dirty="0" err="1" smtClean="0"/>
              <a:t>bahan</a:t>
            </a:r>
            <a:r>
              <a:rPr lang="en-US" dirty="0" smtClean="0"/>
              <a:t> </a:t>
            </a:r>
            <a:r>
              <a:rPr lang="en-US" dirty="0" err="1" smtClean="0"/>
              <a:t>bakunya</a:t>
            </a:r>
            <a:r>
              <a:rPr lang="en-US" dirty="0" smtClean="0"/>
              <a:t> </a:t>
            </a:r>
            <a:r>
              <a:rPr lang="en-US" dirty="0" err="1" smtClean="0"/>
              <a:t>dalam</a:t>
            </a:r>
            <a:r>
              <a:rPr lang="en-US" dirty="0" smtClean="0"/>
              <a:t> </a:t>
            </a:r>
            <a:r>
              <a:rPr lang="en-US" dirty="0" err="1" smtClean="0"/>
              <a:t>jumlah</a:t>
            </a:r>
            <a:r>
              <a:rPr lang="en-US" dirty="0" smtClean="0"/>
              <a:t> yang </a:t>
            </a:r>
            <a:r>
              <a:rPr lang="en-US" dirty="0" err="1" smtClean="0"/>
              <a:t>relatif</a:t>
            </a:r>
            <a:r>
              <a:rPr lang="en-US" dirty="0" smtClean="0"/>
              <a:t> </a:t>
            </a:r>
            <a:r>
              <a:rPr lang="en-US" dirty="0" err="1" smtClean="0"/>
              <a:t>besar</a:t>
            </a:r>
            <a:r>
              <a:rPr lang="en-US" dirty="0" smtClean="0"/>
              <a:t>, </a:t>
            </a:r>
            <a:r>
              <a:rPr lang="en-US" dirty="0" err="1" smtClean="0"/>
              <a:t>akan</a:t>
            </a:r>
            <a:r>
              <a:rPr lang="en-US" dirty="0" smtClean="0"/>
              <a:t> </a:t>
            </a:r>
            <a:r>
              <a:rPr lang="en-US" dirty="0" err="1" smtClean="0"/>
              <a:t>sulit</a:t>
            </a:r>
            <a:r>
              <a:rPr lang="en-US" dirty="0" smtClean="0"/>
              <a:t> </a:t>
            </a:r>
            <a:r>
              <a:rPr lang="en-US" dirty="0" err="1" smtClean="0"/>
              <a:t>mendapat</a:t>
            </a:r>
            <a:r>
              <a:rPr lang="en-US" dirty="0" smtClean="0"/>
              <a:t> </a:t>
            </a:r>
            <a:r>
              <a:rPr lang="en-US" dirty="0" err="1" smtClean="0"/>
              <a:t>keuntungan</a:t>
            </a:r>
            <a:r>
              <a:rPr lang="en-US" dirty="0" smtClean="0"/>
              <a:t>.</a:t>
            </a:r>
          </a:p>
        </p:txBody>
      </p:sp>
    </p:spTree>
    <p:extLst>
      <p:ext uri="{BB962C8B-B14F-4D97-AF65-F5344CB8AC3E}">
        <p14:creationId xmlns:p14="http://schemas.microsoft.com/office/powerpoint/2010/main" xmlns="" val="2127931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20000"/>
          </a:bodyPr>
          <a:lstStyle/>
          <a:p>
            <a:pPr marL="514350" indent="-514350" algn="l">
              <a:buFont typeface="+mj-lt"/>
              <a:buAutoNum type="arabicPeriod" startAt="3"/>
            </a:pPr>
            <a:r>
              <a:rPr lang="en-US" sz="2800" b="1" dirty="0" smtClean="0"/>
              <a:t>Economic </a:t>
            </a:r>
            <a:r>
              <a:rPr lang="en-US" sz="2800" b="1" dirty="0"/>
              <a:t>growth in other countries</a:t>
            </a:r>
            <a:r>
              <a:rPr lang="en-US" sz="2800" dirty="0"/>
              <a:t>. </a:t>
            </a:r>
            <a:endParaRPr lang="en-US" sz="2800" dirty="0" smtClean="0"/>
          </a:p>
          <a:p>
            <a:pPr algn="l"/>
            <a:endParaRPr lang="en-US" sz="2800" dirty="0"/>
          </a:p>
          <a:p>
            <a:pPr algn="l"/>
            <a:r>
              <a:rPr lang="en-US" sz="2800" dirty="0" smtClean="0"/>
              <a:t>	</a:t>
            </a:r>
            <a:r>
              <a:rPr lang="en-US" sz="2800" dirty="0" err="1"/>
              <a:t>P</a:t>
            </a:r>
            <a:r>
              <a:rPr lang="en-US" sz="2800" dirty="0" err="1" smtClean="0"/>
              <a:t>ada</a:t>
            </a:r>
            <a:r>
              <a:rPr lang="en-US" sz="2800" dirty="0" smtClean="0"/>
              <a:t> </a:t>
            </a:r>
            <a:r>
              <a:rPr lang="en-US" sz="2800" dirty="0" err="1" smtClean="0"/>
              <a:t>tahun</a:t>
            </a:r>
            <a:r>
              <a:rPr lang="en-US" sz="2800" dirty="0" smtClean="0"/>
              <a:t> 2009/10</a:t>
            </a:r>
            <a:r>
              <a:rPr lang="en-US" sz="2800" dirty="0"/>
              <a:t>, </a:t>
            </a:r>
            <a:r>
              <a:rPr lang="en-US" sz="2800" dirty="0" err="1" smtClean="0"/>
              <a:t>terjadi</a:t>
            </a:r>
            <a:r>
              <a:rPr lang="en-US" sz="2800" dirty="0" smtClean="0"/>
              <a:t> </a:t>
            </a:r>
            <a:r>
              <a:rPr lang="en-US" sz="2800" dirty="0" err="1" smtClean="0"/>
              <a:t>depresiasi</a:t>
            </a:r>
            <a:r>
              <a:rPr lang="en-US" sz="2800" dirty="0" smtClean="0"/>
              <a:t> yang </a:t>
            </a:r>
            <a:r>
              <a:rPr lang="en-US" sz="2800" dirty="0" err="1" smtClean="0"/>
              <a:t>sangat</a:t>
            </a:r>
            <a:r>
              <a:rPr lang="en-US" sz="2800" dirty="0" smtClean="0"/>
              <a:t> 	material </a:t>
            </a:r>
            <a:r>
              <a:rPr lang="en-US" sz="2800" dirty="0" err="1" smtClean="0"/>
              <a:t>pada</a:t>
            </a:r>
            <a:r>
              <a:rPr lang="en-US" sz="2800" dirty="0" smtClean="0"/>
              <a:t> </a:t>
            </a:r>
            <a:r>
              <a:rPr lang="en-US" sz="2800" dirty="0" err="1" smtClean="0"/>
              <a:t>nilai</a:t>
            </a:r>
            <a:r>
              <a:rPr lang="en-US" sz="2800" dirty="0" smtClean="0"/>
              <a:t> </a:t>
            </a:r>
            <a:r>
              <a:rPr lang="en-US" sz="2800" dirty="0" err="1" smtClean="0"/>
              <a:t>tukar</a:t>
            </a:r>
            <a:r>
              <a:rPr lang="en-US" sz="2800" dirty="0" smtClean="0"/>
              <a:t> pound , </a:t>
            </a:r>
            <a:r>
              <a:rPr lang="en-US" sz="2800" dirty="0" err="1" smtClean="0"/>
              <a:t>demikian</a:t>
            </a:r>
            <a:r>
              <a:rPr lang="en-US" sz="2800" dirty="0" smtClean="0"/>
              <a:t> pula 	</a:t>
            </a:r>
            <a:r>
              <a:rPr lang="en-US" sz="2800" dirty="0" err="1" smtClean="0"/>
              <a:t>masyarakat</a:t>
            </a:r>
            <a:r>
              <a:rPr lang="en-US" sz="2800" dirty="0" smtClean="0"/>
              <a:t> </a:t>
            </a:r>
            <a:r>
              <a:rPr lang="en-US" sz="2800" dirty="0" err="1" smtClean="0"/>
              <a:t>ekonomi</a:t>
            </a:r>
            <a:r>
              <a:rPr lang="en-US" sz="2800" dirty="0" smtClean="0"/>
              <a:t> </a:t>
            </a:r>
            <a:r>
              <a:rPr lang="en-US" sz="2800" dirty="0" err="1" smtClean="0"/>
              <a:t>Eropa</a:t>
            </a:r>
            <a:r>
              <a:rPr lang="en-US" sz="2800" dirty="0" smtClean="0"/>
              <a:t>  </a:t>
            </a:r>
            <a:r>
              <a:rPr lang="en-US" sz="2800" dirty="0" err="1" smtClean="0"/>
              <a:t>sebagai</a:t>
            </a:r>
            <a:r>
              <a:rPr lang="en-US" sz="2800" dirty="0" smtClean="0"/>
              <a:t> </a:t>
            </a:r>
            <a:r>
              <a:rPr lang="en-US" sz="2800" dirty="0" err="1" smtClean="0"/>
              <a:t>akibat</a:t>
            </a:r>
            <a:r>
              <a:rPr lang="en-US" sz="2800" dirty="0" smtClean="0"/>
              <a:t> subprime 	mortgage. </a:t>
            </a:r>
            <a:r>
              <a:rPr lang="en-US" sz="2800" dirty="0" err="1" smtClean="0"/>
              <a:t>Sehingga</a:t>
            </a:r>
            <a:r>
              <a:rPr lang="en-US" sz="2800" dirty="0" smtClean="0"/>
              <a:t> demand exports </a:t>
            </a:r>
            <a:r>
              <a:rPr lang="en-US" sz="2800" dirty="0" err="1" smtClean="0"/>
              <a:t>indonesia</a:t>
            </a:r>
            <a:r>
              <a:rPr lang="en-US" sz="2800" dirty="0" smtClean="0"/>
              <a:t> </a:t>
            </a:r>
            <a:r>
              <a:rPr lang="en-US" sz="2800" dirty="0" err="1" smtClean="0"/>
              <a:t>sangat</a:t>
            </a:r>
            <a:r>
              <a:rPr lang="en-US" sz="2800" dirty="0" smtClean="0"/>
              <a:t> 	</a:t>
            </a:r>
            <a:r>
              <a:rPr lang="en-US" sz="2800" dirty="0" err="1" smtClean="0"/>
              <a:t>lemah</a:t>
            </a:r>
            <a:r>
              <a:rPr lang="en-US" sz="2800" dirty="0" smtClean="0"/>
              <a:t>, </a:t>
            </a:r>
            <a:r>
              <a:rPr lang="en-US" sz="2800" dirty="0" err="1" smtClean="0"/>
              <a:t>walaupun</a:t>
            </a:r>
            <a:r>
              <a:rPr lang="en-US" sz="2800" dirty="0" smtClean="0"/>
              <a:t> </a:t>
            </a:r>
            <a:r>
              <a:rPr lang="en-US" sz="2800" dirty="0" err="1" smtClean="0"/>
              <a:t>harganya</a:t>
            </a:r>
            <a:r>
              <a:rPr lang="en-US" sz="2800" dirty="0" smtClean="0"/>
              <a:t> </a:t>
            </a:r>
            <a:r>
              <a:rPr lang="en-US" sz="2800" dirty="0" err="1" smtClean="0"/>
              <a:t>relatif</a:t>
            </a:r>
            <a:r>
              <a:rPr lang="en-US" sz="2800" dirty="0" smtClean="0"/>
              <a:t> </a:t>
            </a:r>
            <a:r>
              <a:rPr lang="en-US" sz="2800" dirty="0" err="1" smtClean="0"/>
              <a:t>murah</a:t>
            </a:r>
            <a:r>
              <a:rPr lang="en-US" sz="2800" dirty="0" smtClean="0"/>
              <a:t>.</a:t>
            </a:r>
          </a:p>
          <a:p>
            <a:pPr algn="l"/>
            <a:endParaRPr lang="en-US" sz="2800" dirty="0"/>
          </a:p>
          <a:p>
            <a:pPr marL="514350" indent="-514350" algn="l">
              <a:buFont typeface="+mj-lt"/>
              <a:buAutoNum type="arabicPeriod" startAt="4"/>
            </a:pPr>
            <a:r>
              <a:rPr lang="en-US" sz="2800" b="1" dirty="0"/>
              <a:t>Change in Competitiveness</a:t>
            </a:r>
          </a:p>
          <a:p>
            <a:pPr algn="l"/>
            <a:endParaRPr lang="en-US" sz="2800" dirty="0"/>
          </a:p>
          <a:p>
            <a:pPr algn="l"/>
            <a:r>
              <a:rPr lang="en-US" sz="2800" dirty="0"/>
              <a:t>	</a:t>
            </a:r>
            <a:r>
              <a:rPr lang="en-US" sz="2800" dirty="0" err="1" smtClean="0"/>
              <a:t>Jika</a:t>
            </a:r>
            <a:r>
              <a:rPr lang="en-US" sz="2800" dirty="0" smtClean="0"/>
              <a:t> </a:t>
            </a:r>
            <a:r>
              <a:rPr lang="en-US" sz="2800" dirty="0" err="1" smtClean="0"/>
              <a:t>suatu</a:t>
            </a:r>
            <a:r>
              <a:rPr lang="en-US" sz="2800" dirty="0" smtClean="0"/>
              <a:t> </a:t>
            </a:r>
            <a:r>
              <a:rPr lang="en-US" sz="2800" dirty="0" err="1" smtClean="0"/>
              <a:t>negara</a:t>
            </a:r>
            <a:r>
              <a:rPr lang="en-US" sz="2800" dirty="0" smtClean="0"/>
              <a:t> </a:t>
            </a:r>
            <a:r>
              <a:rPr lang="en-US" sz="2800" dirty="0" err="1" smtClean="0"/>
              <a:t>menghasilkan</a:t>
            </a:r>
            <a:r>
              <a:rPr lang="en-US" sz="2800" dirty="0" smtClean="0"/>
              <a:t> </a:t>
            </a:r>
            <a:r>
              <a:rPr lang="en-US" sz="2800" dirty="0" err="1" smtClean="0"/>
              <a:t>barang</a:t>
            </a:r>
            <a:r>
              <a:rPr lang="en-US" sz="2800" dirty="0" smtClean="0"/>
              <a:t> </a:t>
            </a:r>
            <a:r>
              <a:rPr lang="en-US" sz="2800" dirty="0" err="1" smtClean="0"/>
              <a:t>dan</a:t>
            </a:r>
            <a:r>
              <a:rPr lang="en-US" sz="2800" dirty="0" smtClean="0"/>
              <a:t> </a:t>
            </a:r>
            <a:r>
              <a:rPr lang="en-US" sz="2800" dirty="0" err="1" smtClean="0"/>
              <a:t>jasa</a:t>
            </a:r>
            <a:r>
              <a:rPr lang="en-US" sz="2800" dirty="0" smtClean="0"/>
              <a:t> yang 	</a:t>
            </a:r>
            <a:r>
              <a:rPr lang="en-US" sz="2800" dirty="0" err="1" smtClean="0"/>
              <a:t>amat</a:t>
            </a:r>
            <a:r>
              <a:rPr lang="en-US" sz="2800" dirty="0" smtClean="0"/>
              <a:t> </a:t>
            </a:r>
            <a:r>
              <a:rPr lang="en-US" sz="2800" dirty="0" err="1" smtClean="0"/>
              <a:t>diminati</a:t>
            </a:r>
            <a:r>
              <a:rPr lang="en-US" sz="2800" dirty="0"/>
              <a:t> </a:t>
            </a:r>
            <a:r>
              <a:rPr lang="en-US" sz="2800" dirty="0" err="1" smtClean="0"/>
              <a:t>akan</a:t>
            </a:r>
            <a:r>
              <a:rPr lang="en-US" sz="2800" dirty="0" smtClean="0"/>
              <a:t> </a:t>
            </a:r>
            <a:r>
              <a:rPr lang="en-US" sz="2800" dirty="0" err="1" smtClean="0"/>
              <a:t>memiliki</a:t>
            </a:r>
            <a:r>
              <a:rPr lang="en-US" sz="2800" dirty="0" smtClean="0"/>
              <a:t> </a:t>
            </a:r>
            <a:r>
              <a:rPr lang="en-US" sz="2800" dirty="0" err="1" smtClean="0"/>
              <a:t>daya</a:t>
            </a:r>
            <a:r>
              <a:rPr lang="en-US" sz="2800" dirty="0" smtClean="0"/>
              <a:t> </a:t>
            </a:r>
            <a:r>
              <a:rPr lang="en-US" sz="2800" dirty="0" err="1" smtClean="0"/>
              <a:t>saing</a:t>
            </a:r>
            <a:r>
              <a:rPr lang="en-US" sz="2800" dirty="0" smtClean="0"/>
              <a:t> </a:t>
            </a:r>
            <a:r>
              <a:rPr lang="en-US" sz="2800" dirty="0" err="1" smtClean="0"/>
              <a:t>dan</a:t>
            </a:r>
            <a:r>
              <a:rPr lang="en-US" sz="2800" dirty="0" smtClean="0"/>
              <a:t> </a:t>
            </a:r>
            <a:r>
              <a:rPr lang="en-US" sz="2800" dirty="0" err="1" smtClean="0"/>
              <a:t>kompetitif</a:t>
            </a:r>
            <a:r>
              <a:rPr lang="en-US" sz="2800" dirty="0" smtClean="0"/>
              <a:t>, 	</a:t>
            </a:r>
            <a:r>
              <a:rPr lang="en-US" sz="2800" dirty="0" err="1" smtClean="0"/>
              <a:t>namun</a:t>
            </a:r>
            <a:r>
              <a:rPr lang="en-US" sz="2800" dirty="0" smtClean="0"/>
              <a:t> </a:t>
            </a:r>
            <a:r>
              <a:rPr lang="en-US" sz="2800" dirty="0" err="1" smtClean="0"/>
              <a:t>hal</a:t>
            </a:r>
            <a:r>
              <a:rPr lang="en-US" sz="2800" dirty="0" smtClean="0"/>
              <a:t> </a:t>
            </a:r>
            <a:r>
              <a:rPr lang="en-US" sz="2800" dirty="0" err="1" smtClean="0"/>
              <a:t>ini</a:t>
            </a:r>
            <a:r>
              <a:rPr lang="en-US" sz="2800" dirty="0" smtClean="0"/>
              <a:t> </a:t>
            </a:r>
            <a:r>
              <a:rPr lang="en-US" sz="2800" dirty="0" err="1" smtClean="0"/>
              <a:t>akan</a:t>
            </a:r>
            <a:r>
              <a:rPr lang="en-US" sz="2800" dirty="0" smtClean="0"/>
              <a:t> </a:t>
            </a:r>
            <a:r>
              <a:rPr lang="en-US" sz="2800" dirty="0" err="1" smtClean="0"/>
              <a:t>meningkatkan</a:t>
            </a:r>
            <a:r>
              <a:rPr lang="en-US" sz="2800" dirty="0" smtClean="0"/>
              <a:t> </a:t>
            </a:r>
            <a:r>
              <a:rPr lang="en-US" sz="2800" dirty="0" err="1" smtClean="0"/>
              <a:t>nilai</a:t>
            </a:r>
            <a:r>
              <a:rPr lang="en-US" sz="2800" dirty="0" smtClean="0"/>
              <a:t> </a:t>
            </a:r>
            <a:r>
              <a:rPr lang="en-US" sz="2800" dirty="0" err="1" smtClean="0"/>
              <a:t>tukar</a:t>
            </a:r>
            <a:r>
              <a:rPr lang="en-US" sz="2800" dirty="0" smtClean="0"/>
              <a:t> </a:t>
            </a:r>
            <a:r>
              <a:rPr lang="en-US" sz="2800" dirty="0" err="1" smtClean="0"/>
              <a:t>dalam</a:t>
            </a:r>
            <a:r>
              <a:rPr lang="en-US" sz="2800" dirty="0" smtClean="0"/>
              <a:t> 	</a:t>
            </a:r>
            <a:r>
              <a:rPr lang="en-US" sz="2800" dirty="0" err="1" smtClean="0"/>
              <a:t>jangka</a:t>
            </a:r>
            <a:r>
              <a:rPr lang="en-US" sz="2800" dirty="0" smtClean="0"/>
              <a:t> </a:t>
            </a:r>
            <a:r>
              <a:rPr lang="en-US" sz="2800" dirty="0" err="1" smtClean="0"/>
              <a:t>panjang</a:t>
            </a:r>
            <a:r>
              <a:rPr lang="en-US" sz="2800" dirty="0" smtClean="0"/>
              <a:t>. </a:t>
            </a:r>
            <a:endParaRPr lang="en-US" sz="2800" dirty="0"/>
          </a:p>
          <a:p>
            <a:r>
              <a:rPr lang="en-US" sz="2800" dirty="0"/>
              <a:t> </a:t>
            </a:r>
          </a:p>
          <a:p>
            <a:pPr algn="l"/>
            <a:endParaRPr lang="en-US" sz="2800" dirty="0"/>
          </a:p>
          <a:p>
            <a:pPr algn="l"/>
            <a:endParaRPr lang="en-US" sz="2800" dirty="0" smtClean="0"/>
          </a:p>
          <a:p>
            <a:pPr algn="l"/>
            <a:endParaRPr lang="en-US" sz="2800" dirty="0"/>
          </a:p>
          <a:p>
            <a:pPr algn="l"/>
            <a:r>
              <a:rPr lang="en-US" sz="2800" dirty="0" smtClean="0"/>
              <a:t> </a:t>
            </a:r>
          </a:p>
          <a:p>
            <a:pPr algn="l"/>
            <a:endParaRPr lang="en-US" sz="2800" dirty="0"/>
          </a:p>
          <a:p>
            <a:pPr algn="l"/>
            <a:endParaRPr lang="en-US" sz="2800" dirty="0"/>
          </a:p>
          <a:p>
            <a:pPr algn="l"/>
            <a:endParaRPr lang="en-US" sz="2800" dirty="0"/>
          </a:p>
        </p:txBody>
      </p:sp>
    </p:spTree>
    <p:extLst>
      <p:ext uri="{BB962C8B-B14F-4D97-AF65-F5344CB8AC3E}">
        <p14:creationId xmlns:p14="http://schemas.microsoft.com/office/powerpoint/2010/main" xmlns="" val="115724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l"/>
            <a:r>
              <a:rPr lang="en-US" sz="2800" b="1" dirty="0"/>
              <a:t>Fixed contracts</a:t>
            </a:r>
            <a:r>
              <a:rPr lang="en-US" sz="2800" dirty="0"/>
              <a:t>. Many business use fixed contracts for buying imported raw materials. This means temporary fluctuations in the exchange rate will have little effect. The price of buying imports will be set for up to 12 or 18 months ahead. Exporters may also use future options to hedge against dramatic movements in the exchange rate. These fixed contracts help to reduce the uncertainty around exchange rate movements and mean there can be time lags between changes in the exchange rate and changing costs for business.</a:t>
            </a:r>
          </a:p>
          <a:p>
            <a:pPr algn="l"/>
            <a:endParaRPr lang="en-US" sz="2800" dirty="0"/>
          </a:p>
        </p:txBody>
      </p:sp>
    </p:spTree>
    <p:extLst>
      <p:ext uri="{BB962C8B-B14F-4D97-AF65-F5344CB8AC3E}">
        <p14:creationId xmlns:p14="http://schemas.microsoft.com/office/powerpoint/2010/main" xmlns="" val="718837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005" y="2249211"/>
            <a:ext cx="8001000" cy="1143000"/>
          </a:xfrm>
        </p:spPr>
        <p:txBody>
          <a:bodyPr/>
          <a:lstStyle/>
          <a:p>
            <a:r>
              <a:rPr lang="en-US" i="1" dirty="0" err="1" smtClean="0"/>
              <a:t>Kesimpulan</a:t>
            </a:r>
            <a:r>
              <a:rPr lang="en-US" i="1" dirty="0" smtClean="0"/>
              <a:t> Fact Finding</a:t>
            </a:r>
            <a:br>
              <a:rPr lang="en-US" i="1" dirty="0" smtClean="0"/>
            </a:br>
            <a:r>
              <a:rPr lang="en-US" i="1" dirty="0" smtClean="0"/>
              <a:t>External</a:t>
            </a:r>
            <a:endParaRPr lang="en-US" i="1" dirty="0"/>
          </a:p>
        </p:txBody>
      </p:sp>
    </p:spTree>
    <p:extLst>
      <p:ext uri="{BB962C8B-B14F-4D97-AF65-F5344CB8AC3E}">
        <p14:creationId xmlns:p14="http://schemas.microsoft.com/office/powerpoint/2010/main" xmlns="" val="70470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89"/>
            <a:ext cx="7772400" cy="754629"/>
          </a:xfrm>
        </p:spPr>
        <p:txBody>
          <a:bodyPr>
            <a:normAutofit/>
          </a:bodyPr>
          <a:lstStyle/>
          <a:p>
            <a:r>
              <a:rPr lang="en-US" sz="2800" dirty="0" err="1" smtClean="0"/>
              <a:t>Daftar</a:t>
            </a:r>
            <a:r>
              <a:rPr lang="en-US" sz="2800" dirty="0" smtClean="0"/>
              <a:t> Isi </a:t>
            </a:r>
            <a:r>
              <a:rPr lang="en-US" sz="2800" dirty="0" err="1" smtClean="0"/>
              <a:t>Paaparan</a:t>
            </a:r>
            <a:endParaRPr lang="en-US" sz="2800" dirty="0"/>
          </a:p>
        </p:txBody>
      </p:sp>
      <p:sp>
        <p:nvSpPr>
          <p:cNvPr id="3" name="Subtitle 2"/>
          <p:cNvSpPr>
            <a:spLocks noGrp="1"/>
          </p:cNvSpPr>
          <p:nvPr>
            <p:ph type="subTitle" idx="1"/>
          </p:nvPr>
        </p:nvSpPr>
        <p:spPr>
          <a:xfrm>
            <a:off x="0" y="914400"/>
            <a:ext cx="9144000" cy="5943600"/>
          </a:xfrm>
        </p:spPr>
        <p:txBody>
          <a:bodyPr>
            <a:normAutofit/>
          </a:bodyPr>
          <a:lstStyle/>
          <a:p>
            <a:pPr marL="457200" indent="-457200" algn="l">
              <a:buFont typeface="Arial" charset="0"/>
              <a:buChar char="•"/>
            </a:pPr>
            <a:r>
              <a:rPr lang="en-US" sz="2800" dirty="0" err="1" smtClean="0"/>
              <a:t>Latar</a:t>
            </a:r>
            <a:r>
              <a:rPr lang="en-US" sz="2800" dirty="0" smtClean="0"/>
              <a:t> </a:t>
            </a:r>
            <a:r>
              <a:rPr lang="en-US" sz="2800" dirty="0" err="1" smtClean="0"/>
              <a:t>Belakang</a:t>
            </a:r>
            <a:r>
              <a:rPr lang="en-US" sz="2800" dirty="0" smtClean="0"/>
              <a:t> : </a:t>
            </a:r>
            <a:r>
              <a:rPr lang="en-US" sz="2800" dirty="0" err="1" smtClean="0"/>
              <a:t>Kondisi</a:t>
            </a:r>
            <a:r>
              <a:rPr lang="en-US" sz="2800" dirty="0" smtClean="0"/>
              <a:t> </a:t>
            </a:r>
            <a:r>
              <a:rPr lang="en-US" sz="2800" dirty="0" err="1" smtClean="0"/>
              <a:t>Saat</a:t>
            </a:r>
            <a:r>
              <a:rPr lang="en-US" sz="2800" dirty="0" smtClean="0"/>
              <a:t> </a:t>
            </a:r>
            <a:r>
              <a:rPr lang="en-US" sz="2800" dirty="0" err="1" smtClean="0"/>
              <a:t>Ini</a:t>
            </a:r>
            <a:endParaRPr lang="en-US" sz="2800" dirty="0" smtClean="0"/>
          </a:p>
          <a:p>
            <a:pPr algn="l"/>
            <a:endParaRPr lang="en-US" sz="2800" dirty="0" smtClean="0"/>
          </a:p>
          <a:p>
            <a:pPr marL="457200" indent="-457200" algn="l">
              <a:buFont typeface="Arial" charset="0"/>
              <a:buChar char="•"/>
            </a:pPr>
            <a:r>
              <a:rPr lang="en-US" sz="2800" dirty="0" err="1" smtClean="0"/>
              <a:t>Fenomena</a:t>
            </a:r>
            <a:r>
              <a:rPr lang="en-US" sz="2800" dirty="0" smtClean="0"/>
              <a:t> </a:t>
            </a:r>
          </a:p>
          <a:p>
            <a:pPr algn="l"/>
            <a:endParaRPr lang="en-US" sz="2800" dirty="0" smtClean="0"/>
          </a:p>
          <a:p>
            <a:pPr marL="457200" indent="-457200" algn="l">
              <a:buFont typeface="Arial" charset="0"/>
              <a:buChar char="•"/>
            </a:pPr>
            <a:r>
              <a:rPr lang="en-US" sz="2800" dirty="0" err="1" smtClean="0"/>
              <a:t>Kerangka</a:t>
            </a:r>
            <a:r>
              <a:rPr lang="en-US" sz="2800" dirty="0" smtClean="0"/>
              <a:t> </a:t>
            </a:r>
            <a:r>
              <a:rPr lang="en-US" sz="2800" dirty="0" err="1" smtClean="0"/>
              <a:t>fikir</a:t>
            </a:r>
            <a:r>
              <a:rPr lang="en-US" sz="2800" dirty="0" smtClean="0"/>
              <a:t> </a:t>
            </a:r>
            <a:r>
              <a:rPr lang="en-US" sz="2800" dirty="0" err="1" smtClean="0"/>
              <a:t>Faktor</a:t>
            </a:r>
            <a:r>
              <a:rPr lang="en-US" sz="2800" dirty="0" smtClean="0"/>
              <a:t> </a:t>
            </a:r>
            <a:r>
              <a:rPr lang="en-US" sz="2800" dirty="0" err="1" smtClean="0"/>
              <a:t>Penyebab</a:t>
            </a:r>
            <a:r>
              <a:rPr lang="en-US" sz="2800" dirty="0" smtClean="0"/>
              <a:t> </a:t>
            </a:r>
            <a:r>
              <a:rPr lang="en-US" sz="2800" dirty="0" err="1" smtClean="0"/>
              <a:t>Pergerakan</a:t>
            </a:r>
            <a:r>
              <a:rPr lang="en-US" sz="2800" dirty="0" smtClean="0"/>
              <a:t> </a:t>
            </a:r>
            <a:r>
              <a:rPr lang="en-US" sz="2800" dirty="0" err="1"/>
              <a:t>Nilai</a:t>
            </a:r>
            <a:r>
              <a:rPr lang="en-US" sz="2800" dirty="0"/>
              <a:t> </a:t>
            </a:r>
            <a:r>
              <a:rPr lang="en-US" sz="2800" dirty="0" err="1"/>
              <a:t>Tukar</a:t>
            </a:r>
            <a:r>
              <a:rPr lang="en-US" sz="2800" dirty="0" smtClean="0"/>
              <a:t>.</a:t>
            </a:r>
          </a:p>
          <a:p>
            <a:pPr algn="l"/>
            <a:endParaRPr lang="en-US" sz="2800" dirty="0" smtClean="0"/>
          </a:p>
          <a:p>
            <a:pPr marL="457200" indent="-457200" algn="l">
              <a:buFont typeface="Arial" charset="0"/>
              <a:buChar char="•"/>
            </a:pPr>
            <a:r>
              <a:rPr lang="en-US" sz="2800" dirty="0" err="1" smtClean="0"/>
              <a:t>Pengaruh</a:t>
            </a:r>
            <a:r>
              <a:rPr lang="en-US" sz="2800" dirty="0" smtClean="0"/>
              <a:t> </a:t>
            </a:r>
            <a:r>
              <a:rPr lang="en-US" sz="2800" dirty="0" err="1" smtClean="0"/>
              <a:t>Nilai</a:t>
            </a:r>
            <a:r>
              <a:rPr lang="en-US" sz="2800" dirty="0" smtClean="0"/>
              <a:t> </a:t>
            </a:r>
            <a:r>
              <a:rPr lang="en-US" sz="2800" dirty="0" err="1" smtClean="0"/>
              <a:t>Tukar</a:t>
            </a:r>
            <a:r>
              <a:rPr lang="en-US" sz="2800" dirty="0" smtClean="0"/>
              <a:t> </a:t>
            </a:r>
            <a:r>
              <a:rPr lang="en-US" sz="2800" dirty="0" err="1"/>
              <a:t>K</a:t>
            </a:r>
            <a:r>
              <a:rPr lang="en-US" sz="2800" dirty="0" err="1" smtClean="0"/>
              <a:t>epada</a:t>
            </a:r>
            <a:r>
              <a:rPr lang="en-US" sz="2800" dirty="0" smtClean="0"/>
              <a:t> </a:t>
            </a:r>
            <a:r>
              <a:rPr lang="en-US" sz="2800" dirty="0" err="1"/>
              <a:t>D</a:t>
            </a:r>
            <a:r>
              <a:rPr lang="en-US" sz="2800" dirty="0" err="1" smtClean="0"/>
              <a:t>unia</a:t>
            </a:r>
            <a:r>
              <a:rPr lang="en-US" sz="2800" dirty="0" smtClean="0"/>
              <a:t> Usaha</a:t>
            </a:r>
          </a:p>
          <a:p>
            <a:pPr marL="457200" indent="-457200" algn="l">
              <a:buFont typeface="Arial" charset="0"/>
              <a:buChar char="•"/>
            </a:pPr>
            <a:endParaRPr lang="en-US" sz="2800" dirty="0" smtClean="0"/>
          </a:p>
          <a:p>
            <a:pPr marL="457200" indent="-457200" algn="l">
              <a:buFont typeface="Arial" charset="0"/>
              <a:buChar char="•"/>
            </a:pPr>
            <a:r>
              <a:rPr lang="en-US" sz="2800" dirty="0" err="1" smtClean="0"/>
              <a:t>Kesimpulan</a:t>
            </a:r>
            <a:r>
              <a:rPr lang="en-US" sz="2800" dirty="0" smtClean="0"/>
              <a:t> </a:t>
            </a:r>
            <a:r>
              <a:rPr lang="en-US" sz="2800" i="1" dirty="0" smtClean="0"/>
              <a:t>Fact finding</a:t>
            </a:r>
          </a:p>
          <a:p>
            <a:pPr marL="457200" indent="-457200" algn="l">
              <a:buFont typeface="Arial" charset="0"/>
              <a:buChar char="•"/>
            </a:pPr>
            <a:endParaRPr lang="en-US" sz="2800" i="1" dirty="0"/>
          </a:p>
          <a:p>
            <a:pPr marL="457200" indent="-457200" algn="l">
              <a:buFont typeface="Arial" charset="0"/>
              <a:buChar char="•"/>
            </a:pPr>
            <a:r>
              <a:rPr lang="en-US" sz="2800" i="1" dirty="0" smtClean="0"/>
              <a:t>Saran </a:t>
            </a:r>
            <a:r>
              <a:rPr lang="en-US" sz="2800" i="1" dirty="0" err="1" smtClean="0"/>
              <a:t>Tindak</a:t>
            </a:r>
            <a:endParaRPr lang="en-US" sz="2800" i="1" dirty="0" smtClean="0"/>
          </a:p>
          <a:p>
            <a:pPr algn="l"/>
            <a:endParaRPr lang="en-US" sz="2800" dirty="0" smtClean="0"/>
          </a:p>
        </p:txBody>
      </p:sp>
    </p:spTree>
    <p:extLst>
      <p:ext uri="{BB962C8B-B14F-4D97-AF65-F5344CB8AC3E}">
        <p14:creationId xmlns:p14="http://schemas.microsoft.com/office/powerpoint/2010/main" xmlns="" val="1473122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90"/>
            <a:ext cx="7772400" cy="550274"/>
          </a:xfrm>
        </p:spPr>
        <p:txBody>
          <a:bodyPr>
            <a:normAutofit fontScale="90000"/>
          </a:bodyPr>
          <a:lstStyle/>
          <a:p>
            <a:r>
              <a:rPr lang="en-US" sz="3200" dirty="0" err="1" smtClean="0"/>
              <a:t>Kesimpulan</a:t>
            </a:r>
            <a:r>
              <a:rPr lang="en-US" sz="3200" dirty="0" smtClean="0"/>
              <a:t> </a:t>
            </a:r>
            <a:r>
              <a:rPr lang="en-US" sz="3200" i="1" dirty="0" smtClean="0"/>
              <a:t>Fact Finding</a:t>
            </a:r>
            <a:endParaRPr lang="en-US" sz="3200" i="1" dirty="0"/>
          </a:p>
        </p:txBody>
      </p:sp>
      <p:sp>
        <p:nvSpPr>
          <p:cNvPr id="3" name="Subtitle 2"/>
          <p:cNvSpPr>
            <a:spLocks noGrp="1"/>
          </p:cNvSpPr>
          <p:nvPr>
            <p:ph type="subTitle" idx="1"/>
          </p:nvPr>
        </p:nvSpPr>
        <p:spPr>
          <a:xfrm>
            <a:off x="0" y="613064"/>
            <a:ext cx="9144000" cy="6244936"/>
          </a:xfrm>
        </p:spPr>
        <p:txBody>
          <a:bodyPr>
            <a:normAutofit fontScale="32500" lnSpcReduction="20000"/>
          </a:bodyPr>
          <a:lstStyle/>
          <a:p>
            <a:pPr algn="l"/>
            <a:r>
              <a:rPr lang="en-US" sz="4500" b="1" dirty="0" smtClean="0">
                <a:latin typeface="Arial" charset="0"/>
                <a:ea typeface="Arial" charset="0"/>
                <a:cs typeface="Arial" charset="0"/>
              </a:rPr>
              <a:t>External </a:t>
            </a:r>
            <a:r>
              <a:rPr lang="en-US" sz="4500" b="1" dirty="0" err="1" smtClean="0">
                <a:latin typeface="Arial" charset="0"/>
                <a:ea typeface="Arial" charset="0"/>
                <a:cs typeface="Arial" charset="0"/>
              </a:rPr>
              <a:t>Faktor</a:t>
            </a:r>
            <a:r>
              <a:rPr lang="en-US" sz="4500" b="1" dirty="0" smtClean="0">
                <a:latin typeface="Arial" charset="0"/>
                <a:ea typeface="Arial" charset="0"/>
                <a:cs typeface="Arial" charset="0"/>
              </a:rPr>
              <a:t>  :   </a:t>
            </a:r>
          </a:p>
          <a:p>
            <a:pPr algn="l"/>
            <a:endParaRPr lang="en-US" b="1" dirty="0" smtClean="0"/>
          </a:p>
          <a:p>
            <a:pPr marL="457200" indent="-457200" algn="l">
              <a:buFont typeface="+mj-lt"/>
              <a:buAutoNum type="arabicPeriod"/>
            </a:pPr>
            <a:r>
              <a:rPr lang="en-US" sz="5000" b="1" dirty="0" err="1" smtClean="0"/>
              <a:t>Harga</a:t>
            </a:r>
            <a:r>
              <a:rPr lang="en-US" sz="5000" b="1" dirty="0" smtClean="0"/>
              <a:t> </a:t>
            </a:r>
            <a:r>
              <a:rPr lang="en-US" sz="5000" b="1" dirty="0" err="1" smtClean="0"/>
              <a:t>komoditas</a:t>
            </a:r>
            <a:r>
              <a:rPr lang="en-US" sz="5000" b="1" dirty="0" smtClean="0"/>
              <a:t> </a:t>
            </a:r>
            <a:r>
              <a:rPr lang="en-US" sz="5000" b="1" dirty="0" err="1" smtClean="0"/>
              <a:t>Turun</a:t>
            </a:r>
            <a:r>
              <a:rPr lang="en-US" sz="5000" b="1" dirty="0" smtClean="0"/>
              <a:t> , </a:t>
            </a:r>
            <a:r>
              <a:rPr lang="en-US" sz="5000" b="1" dirty="0" err="1" smtClean="0"/>
              <a:t>pada</a:t>
            </a:r>
            <a:r>
              <a:rPr lang="en-US" sz="5000" b="1" dirty="0" smtClean="0"/>
              <a:t> primary </a:t>
            </a:r>
            <a:r>
              <a:rPr lang="en-US" sz="5000" b="1" dirty="0" err="1" smtClean="0"/>
              <a:t>produk</a:t>
            </a:r>
            <a:r>
              <a:rPr lang="en-US" sz="5000" b="1" dirty="0" smtClean="0"/>
              <a:t> </a:t>
            </a:r>
            <a:r>
              <a:rPr lang="en-US" sz="5000" b="1" dirty="0" err="1" smtClean="0"/>
              <a:t>dimana</a:t>
            </a:r>
            <a:r>
              <a:rPr lang="en-US" sz="5000" b="1" dirty="0" smtClean="0"/>
              <a:t> export Indonesia </a:t>
            </a:r>
          </a:p>
          <a:p>
            <a:pPr algn="l"/>
            <a:r>
              <a:rPr lang="en-US" sz="5000" b="1" dirty="0" smtClean="0"/>
              <a:t>        49 % </a:t>
            </a:r>
            <a:r>
              <a:rPr lang="en-US" sz="5000" b="1" dirty="0" err="1" smtClean="0"/>
              <a:t>persen</a:t>
            </a:r>
            <a:r>
              <a:rPr lang="en-US" sz="5000" b="1" dirty="0" smtClean="0"/>
              <a:t> , yang </a:t>
            </a:r>
            <a:r>
              <a:rPr lang="en-US" sz="5000" b="1" dirty="0" err="1" smtClean="0"/>
              <a:t>secara</a:t>
            </a:r>
            <a:r>
              <a:rPr lang="en-US" sz="5000" b="1" dirty="0" smtClean="0"/>
              <a:t> </a:t>
            </a:r>
            <a:r>
              <a:rPr lang="en-US" sz="5000" b="1" dirty="0" err="1" smtClean="0"/>
              <a:t>logis</a:t>
            </a:r>
            <a:r>
              <a:rPr lang="en-US" sz="5000" b="1" dirty="0" smtClean="0"/>
              <a:t> </a:t>
            </a:r>
            <a:r>
              <a:rPr lang="en-US" sz="5000" b="1" dirty="0" err="1" smtClean="0"/>
              <a:t>nilai</a:t>
            </a:r>
            <a:r>
              <a:rPr lang="en-US" sz="5000" b="1" dirty="0" smtClean="0"/>
              <a:t> </a:t>
            </a:r>
            <a:r>
              <a:rPr lang="en-US" sz="5000" b="1" dirty="0" err="1" smtClean="0"/>
              <a:t>exportnya</a:t>
            </a:r>
            <a:r>
              <a:rPr lang="en-US" sz="5000" b="1" dirty="0" smtClean="0"/>
              <a:t> </a:t>
            </a:r>
            <a:r>
              <a:rPr lang="en-US" sz="5000" b="1" dirty="0" err="1" smtClean="0"/>
              <a:t>menurun</a:t>
            </a:r>
            <a:r>
              <a:rPr lang="en-US" sz="5000" b="1" dirty="0" smtClean="0"/>
              <a:t>.</a:t>
            </a:r>
          </a:p>
          <a:p>
            <a:pPr algn="l"/>
            <a:endParaRPr lang="en-US" sz="5000" b="1" dirty="0" smtClean="0"/>
          </a:p>
          <a:p>
            <a:pPr marL="457200" indent="-457200" algn="l">
              <a:buFont typeface="+mj-lt"/>
              <a:buAutoNum type="arabicPeriod" startAt="2"/>
            </a:pPr>
            <a:r>
              <a:rPr lang="en-US" sz="5000" b="1" dirty="0" err="1" smtClean="0"/>
              <a:t>Harga</a:t>
            </a:r>
            <a:r>
              <a:rPr lang="en-US" sz="5000" b="1" dirty="0" smtClean="0"/>
              <a:t> </a:t>
            </a:r>
            <a:r>
              <a:rPr lang="en-US" sz="5000" b="1" dirty="0" err="1" smtClean="0"/>
              <a:t>migas</a:t>
            </a:r>
            <a:r>
              <a:rPr lang="en-US" sz="5000" b="1" dirty="0" smtClean="0"/>
              <a:t> </a:t>
            </a:r>
            <a:r>
              <a:rPr lang="en-US" sz="5000" b="1" dirty="0" err="1" smtClean="0"/>
              <a:t>menurun</a:t>
            </a:r>
            <a:r>
              <a:rPr lang="en-US" sz="5000" b="1" dirty="0" smtClean="0"/>
              <a:t>, </a:t>
            </a:r>
            <a:r>
              <a:rPr lang="en-US" sz="5000" b="1" dirty="0" err="1" smtClean="0"/>
              <a:t>dimana</a:t>
            </a:r>
            <a:r>
              <a:rPr lang="en-US" sz="5000" b="1" dirty="0" smtClean="0"/>
              <a:t> </a:t>
            </a:r>
            <a:r>
              <a:rPr lang="en-US" sz="5000" b="1" dirty="0" err="1" smtClean="0"/>
              <a:t>disamping</a:t>
            </a:r>
            <a:r>
              <a:rPr lang="en-US" sz="5000" b="1" dirty="0" smtClean="0"/>
              <a:t> </a:t>
            </a:r>
            <a:r>
              <a:rPr lang="en-US" sz="5000" b="1" dirty="0" err="1" smtClean="0"/>
              <a:t>indonesia</a:t>
            </a:r>
            <a:r>
              <a:rPr lang="en-US" sz="5000" b="1" dirty="0" smtClean="0"/>
              <a:t> </a:t>
            </a:r>
            <a:r>
              <a:rPr lang="en-US" sz="5000" b="1" dirty="0" err="1" smtClean="0"/>
              <a:t>sebagai</a:t>
            </a:r>
            <a:r>
              <a:rPr lang="en-US" sz="5000" b="1" dirty="0" smtClean="0"/>
              <a:t> </a:t>
            </a:r>
            <a:r>
              <a:rPr lang="en-US" sz="5000" b="1" dirty="0" err="1" smtClean="0"/>
              <a:t>pengimport</a:t>
            </a:r>
            <a:r>
              <a:rPr lang="en-US" sz="5000" b="1" dirty="0" smtClean="0"/>
              <a:t>, </a:t>
            </a:r>
            <a:r>
              <a:rPr lang="en-US" sz="5000" b="1" dirty="0" err="1" smtClean="0"/>
              <a:t>sekaligus</a:t>
            </a:r>
            <a:r>
              <a:rPr lang="en-US" sz="5000" b="1" dirty="0" smtClean="0"/>
              <a:t> </a:t>
            </a:r>
            <a:r>
              <a:rPr lang="en-US" sz="5000" b="1" dirty="0" err="1" smtClean="0"/>
              <a:t>sebagai</a:t>
            </a:r>
            <a:r>
              <a:rPr lang="en-US" sz="5000" b="1" dirty="0" smtClean="0"/>
              <a:t> </a:t>
            </a:r>
            <a:r>
              <a:rPr lang="en-US" sz="5000" b="1" dirty="0" err="1" smtClean="0"/>
              <a:t>exportir</a:t>
            </a:r>
            <a:r>
              <a:rPr lang="en-US" sz="5000" b="1" dirty="0" smtClean="0"/>
              <a:t>. </a:t>
            </a:r>
            <a:r>
              <a:rPr lang="en-US" sz="5000" b="1" dirty="0" err="1" smtClean="0"/>
              <a:t>Dengan</a:t>
            </a:r>
            <a:r>
              <a:rPr lang="en-US" sz="5000" b="1" dirty="0" smtClean="0"/>
              <a:t> </a:t>
            </a:r>
            <a:r>
              <a:rPr lang="en-US" sz="5000" b="1" dirty="0" err="1" smtClean="0"/>
              <a:t>demikian</a:t>
            </a:r>
            <a:r>
              <a:rPr lang="en-US" sz="5000" b="1" dirty="0" smtClean="0"/>
              <a:t> </a:t>
            </a:r>
            <a:r>
              <a:rPr lang="en-US" sz="5000" b="1" dirty="0" err="1" smtClean="0"/>
              <a:t>dapat</a:t>
            </a:r>
            <a:r>
              <a:rPr lang="en-US" sz="5000" b="1" dirty="0" smtClean="0"/>
              <a:t> </a:t>
            </a:r>
            <a:r>
              <a:rPr lang="en-US" sz="5000" b="1" dirty="0" err="1" smtClean="0"/>
              <a:t>diduga</a:t>
            </a:r>
            <a:r>
              <a:rPr lang="en-US" sz="5000" b="1" dirty="0" smtClean="0"/>
              <a:t> margin yang </a:t>
            </a:r>
            <a:r>
              <a:rPr lang="en-US" sz="5000" b="1" dirty="0" err="1" smtClean="0"/>
              <a:t>didapat</a:t>
            </a:r>
            <a:r>
              <a:rPr lang="en-US" sz="5000" b="1" dirty="0" smtClean="0"/>
              <a:t> </a:t>
            </a:r>
            <a:r>
              <a:rPr lang="en-US" sz="5000" b="1" dirty="0" err="1" smtClean="0"/>
              <a:t>juga</a:t>
            </a:r>
            <a:r>
              <a:rPr lang="en-US" sz="5000" b="1" dirty="0" smtClean="0"/>
              <a:t> </a:t>
            </a:r>
            <a:r>
              <a:rPr lang="en-US" sz="5000" b="1" dirty="0" err="1" smtClean="0"/>
              <a:t>akan</a:t>
            </a:r>
            <a:r>
              <a:rPr lang="en-US" sz="5000" b="1" dirty="0" smtClean="0"/>
              <a:t> </a:t>
            </a:r>
            <a:r>
              <a:rPr lang="en-US" sz="5000" b="1" dirty="0" err="1" smtClean="0"/>
              <a:t>mengalami</a:t>
            </a:r>
            <a:r>
              <a:rPr lang="en-US" sz="5000" b="1" dirty="0" smtClean="0"/>
              <a:t> </a:t>
            </a:r>
            <a:r>
              <a:rPr lang="en-US" sz="5000" b="1" dirty="0" err="1" smtClean="0"/>
              <a:t>penurunan</a:t>
            </a:r>
            <a:endParaRPr lang="en-US" sz="5000" b="1" dirty="0" smtClean="0"/>
          </a:p>
          <a:p>
            <a:pPr marL="457200" indent="-457200" algn="l">
              <a:buFont typeface="+mj-lt"/>
              <a:buAutoNum type="arabicPeriod" startAt="2"/>
            </a:pPr>
            <a:endParaRPr lang="en-US" sz="5000" b="1" dirty="0"/>
          </a:p>
          <a:p>
            <a:pPr marL="457200" indent="-457200" algn="l">
              <a:buFont typeface="+mj-lt"/>
              <a:buAutoNum type="arabicPeriod" startAt="2"/>
            </a:pPr>
            <a:r>
              <a:rPr lang="en-US" sz="5000" b="1" dirty="0"/>
              <a:t>Current Account Indonesia 1980 -1997 – </a:t>
            </a:r>
            <a:r>
              <a:rPr lang="en-US" sz="5000" b="1" dirty="0" err="1"/>
              <a:t>juga</a:t>
            </a:r>
            <a:r>
              <a:rPr lang="en-US" sz="5000" b="1" dirty="0"/>
              <a:t> </a:t>
            </a:r>
            <a:r>
              <a:rPr lang="en-US" sz="5000" b="1" dirty="0" err="1"/>
              <a:t>negatif</a:t>
            </a:r>
            <a:r>
              <a:rPr lang="en-US" sz="5000" b="1" dirty="0"/>
              <a:t> , </a:t>
            </a:r>
            <a:r>
              <a:rPr lang="en-US" sz="5000" b="1" dirty="0" err="1"/>
              <a:t>pada</a:t>
            </a:r>
            <a:r>
              <a:rPr lang="en-US" sz="5000" b="1" dirty="0"/>
              <a:t> </a:t>
            </a:r>
            <a:r>
              <a:rPr lang="en-US" sz="5000" b="1" dirty="0" err="1"/>
              <a:t>saat</a:t>
            </a:r>
            <a:r>
              <a:rPr lang="en-US" sz="5000" b="1" dirty="0"/>
              <a:t> </a:t>
            </a:r>
            <a:r>
              <a:rPr lang="en-US" sz="5000" b="1" dirty="0" err="1"/>
              <a:t>itu</a:t>
            </a:r>
            <a:r>
              <a:rPr lang="en-US" sz="5000" b="1" dirty="0"/>
              <a:t> </a:t>
            </a:r>
            <a:r>
              <a:rPr lang="en-US" sz="5000" b="1" dirty="0" err="1"/>
              <a:t>indonesia</a:t>
            </a:r>
            <a:r>
              <a:rPr lang="en-US" sz="5000" b="1" dirty="0"/>
              <a:t> </a:t>
            </a:r>
            <a:r>
              <a:rPr lang="en-US" sz="5000" b="1" dirty="0" err="1"/>
              <a:t>menganut</a:t>
            </a:r>
            <a:r>
              <a:rPr lang="en-US" sz="5000" b="1" dirty="0"/>
              <a:t> floating managed </a:t>
            </a:r>
            <a:r>
              <a:rPr lang="en-US" sz="5000" b="1" dirty="0" err="1"/>
              <a:t>nilai</a:t>
            </a:r>
            <a:r>
              <a:rPr lang="en-US" sz="5000" b="1" dirty="0"/>
              <a:t> </a:t>
            </a:r>
            <a:r>
              <a:rPr lang="en-US" sz="5000" b="1" dirty="0" err="1" smtClean="0"/>
              <a:t>tukar</a:t>
            </a:r>
            <a:r>
              <a:rPr lang="en-US" sz="5000" b="1" dirty="0" smtClean="0"/>
              <a:t> ( </a:t>
            </a:r>
            <a:r>
              <a:rPr lang="en-US" sz="5000" b="1" dirty="0" err="1" smtClean="0"/>
              <a:t>sejak</a:t>
            </a:r>
            <a:r>
              <a:rPr lang="en-US" sz="5000" b="1" dirty="0" smtClean="0"/>
              <a:t> </a:t>
            </a:r>
            <a:r>
              <a:rPr lang="en-US" sz="5000" b="1" dirty="0" err="1" smtClean="0"/>
              <a:t>nov</a:t>
            </a:r>
            <a:r>
              <a:rPr lang="en-US" sz="5000" b="1" dirty="0" smtClean="0"/>
              <a:t> 1978 – </a:t>
            </a:r>
            <a:r>
              <a:rPr lang="en-US" sz="5000" b="1" dirty="0" err="1" smtClean="0"/>
              <a:t>desember</a:t>
            </a:r>
            <a:r>
              <a:rPr lang="en-US" sz="5000" b="1" dirty="0" smtClean="0"/>
              <a:t> 1995), </a:t>
            </a:r>
            <a:r>
              <a:rPr lang="en-US" sz="5000" b="1" dirty="0" err="1" smtClean="0"/>
              <a:t>dan</a:t>
            </a:r>
            <a:r>
              <a:rPr lang="en-US" sz="5000" b="1" dirty="0" smtClean="0"/>
              <a:t> </a:t>
            </a:r>
            <a:r>
              <a:rPr lang="en-US" sz="5000" b="1" dirty="0" err="1" smtClean="0"/>
              <a:t>juli</a:t>
            </a:r>
            <a:r>
              <a:rPr lang="en-US" sz="5000" b="1" dirty="0" smtClean="0"/>
              <a:t> 1996 </a:t>
            </a:r>
            <a:r>
              <a:rPr lang="en-US" sz="5000" b="1" dirty="0" err="1" smtClean="0"/>
              <a:t>digunakan</a:t>
            </a:r>
            <a:r>
              <a:rPr lang="en-US" sz="5000" b="1" dirty="0" smtClean="0"/>
              <a:t> target zone exchange rate +/- 5 %. </a:t>
            </a:r>
            <a:r>
              <a:rPr lang="en-US" sz="5000" b="1" dirty="0" err="1" smtClean="0"/>
              <a:t>Negarif</a:t>
            </a:r>
            <a:r>
              <a:rPr lang="en-US" sz="5000" b="1" dirty="0" smtClean="0"/>
              <a:t> current account </a:t>
            </a:r>
            <a:r>
              <a:rPr lang="en-US" sz="5000" b="1" dirty="0" err="1" smtClean="0"/>
              <a:t>tersebut</a:t>
            </a:r>
            <a:r>
              <a:rPr lang="en-US" sz="5000" b="1" dirty="0" smtClean="0"/>
              <a:t> </a:t>
            </a:r>
            <a:r>
              <a:rPr lang="en-US" sz="5000" b="1" dirty="0" err="1" smtClean="0"/>
              <a:t>juga</a:t>
            </a:r>
            <a:r>
              <a:rPr lang="en-US" sz="5000" b="1" dirty="0" smtClean="0"/>
              <a:t> </a:t>
            </a:r>
            <a:r>
              <a:rPr lang="en-US" sz="5000" b="1" dirty="0" err="1" smtClean="0"/>
              <a:t>mengakibatkan</a:t>
            </a:r>
            <a:r>
              <a:rPr lang="en-US" sz="5000" b="1" dirty="0" smtClean="0"/>
              <a:t> </a:t>
            </a:r>
            <a:r>
              <a:rPr lang="en-US" sz="5000" b="1" dirty="0" err="1" smtClean="0"/>
              <a:t>penurunan</a:t>
            </a:r>
            <a:r>
              <a:rPr lang="en-US" sz="5000" b="1" dirty="0" smtClean="0"/>
              <a:t> </a:t>
            </a:r>
            <a:r>
              <a:rPr lang="en-US" sz="5000" b="1" dirty="0" err="1" smtClean="0"/>
              <a:t>nilai</a:t>
            </a:r>
            <a:r>
              <a:rPr lang="en-US" sz="5000" b="1" dirty="0" smtClean="0"/>
              <a:t> </a:t>
            </a:r>
            <a:r>
              <a:rPr lang="en-US" sz="5000" b="1" dirty="0" err="1" smtClean="0"/>
              <a:t>tukar</a:t>
            </a:r>
            <a:r>
              <a:rPr lang="en-US" sz="5000" b="1" dirty="0" smtClean="0"/>
              <a:t>.</a:t>
            </a:r>
          </a:p>
          <a:p>
            <a:pPr marL="457200" indent="-457200" algn="l">
              <a:buFont typeface="+mj-lt"/>
              <a:buAutoNum type="arabicPeriod" startAt="2"/>
            </a:pPr>
            <a:endParaRPr lang="en-US" sz="5000" b="1" dirty="0"/>
          </a:p>
          <a:p>
            <a:pPr marL="457200" indent="-457200" algn="l">
              <a:buFont typeface="+mj-lt"/>
              <a:buAutoNum type="arabicPeriod" startAt="2"/>
            </a:pPr>
            <a:r>
              <a:rPr lang="en-US" sz="5000" b="1" dirty="0" smtClean="0"/>
              <a:t>Current Account Indonesia </a:t>
            </a:r>
            <a:r>
              <a:rPr lang="en-US" sz="5000" b="1" dirty="0" err="1" smtClean="0"/>
              <a:t>sejak</a:t>
            </a:r>
            <a:r>
              <a:rPr lang="en-US" sz="5000" b="1" dirty="0" smtClean="0"/>
              <a:t> 2009 – </a:t>
            </a:r>
            <a:r>
              <a:rPr lang="en-US" sz="5000" b="1" dirty="0" err="1" smtClean="0"/>
              <a:t>hingga</a:t>
            </a:r>
            <a:r>
              <a:rPr lang="en-US" sz="5000" b="1" dirty="0" smtClean="0"/>
              <a:t> </a:t>
            </a:r>
            <a:r>
              <a:rPr lang="en-US" sz="5000" b="1" dirty="0" err="1" smtClean="0"/>
              <a:t>saat</a:t>
            </a:r>
            <a:r>
              <a:rPr lang="en-US" sz="5000" b="1" dirty="0" smtClean="0"/>
              <a:t> in </a:t>
            </a:r>
            <a:r>
              <a:rPr lang="en-US" sz="5000" b="1" dirty="0" err="1" smtClean="0"/>
              <a:t>negatif</a:t>
            </a:r>
            <a:r>
              <a:rPr lang="en-US" sz="5000" b="1" dirty="0" smtClean="0"/>
              <a:t> , </a:t>
            </a:r>
            <a:r>
              <a:rPr lang="en-US" sz="5000" b="1" dirty="0" err="1" smtClean="0"/>
              <a:t>sehingga</a:t>
            </a:r>
            <a:r>
              <a:rPr lang="en-US" sz="5000" b="1" dirty="0" smtClean="0"/>
              <a:t> </a:t>
            </a:r>
            <a:r>
              <a:rPr lang="en-US" sz="5000" b="1" dirty="0" err="1" smtClean="0"/>
              <a:t>gerakan</a:t>
            </a:r>
            <a:r>
              <a:rPr lang="en-US" sz="5000" b="1" dirty="0" smtClean="0"/>
              <a:t> </a:t>
            </a:r>
            <a:r>
              <a:rPr lang="en-US" sz="5000" b="1" dirty="0" err="1" smtClean="0"/>
              <a:t>penurunan</a:t>
            </a:r>
            <a:r>
              <a:rPr lang="en-US" sz="5000" b="1" dirty="0" smtClean="0"/>
              <a:t> </a:t>
            </a:r>
            <a:r>
              <a:rPr lang="en-US" sz="5000" b="1" dirty="0" err="1" smtClean="0"/>
              <a:t>nilai</a:t>
            </a:r>
            <a:r>
              <a:rPr lang="en-US" sz="5000" b="1" dirty="0" smtClean="0"/>
              <a:t> </a:t>
            </a:r>
            <a:r>
              <a:rPr lang="en-US" sz="5000" b="1" dirty="0" err="1" smtClean="0"/>
              <a:t>tukar</a:t>
            </a:r>
            <a:r>
              <a:rPr lang="en-US" sz="5000" b="1" dirty="0" smtClean="0"/>
              <a:t> </a:t>
            </a:r>
            <a:r>
              <a:rPr lang="en-US" sz="5000" b="1" dirty="0" err="1" smtClean="0"/>
              <a:t>konsisten</a:t>
            </a:r>
            <a:r>
              <a:rPr lang="en-US" sz="5000" b="1" dirty="0" smtClean="0"/>
              <a:t> </a:t>
            </a:r>
            <a:r>
              <a:rPr lang="en-US" sz="5000" b="1" dirty="0" err="1" smtClean="0"/>
              <a:t>dengan</a:t>
            </a:r>
            <a:r>
              <a:rPr lang="en-US" sz="5000" b="1" dirty="0" smtClean="0"/>
              <a:t> </a:t>
            </a:r>
            <a:r>
              <a:rPr lang="en-US" sz="5000" b="1" dirty="0" err="1" smtClean="0"/>
              <a:t>teori</a:t>
            </a:r>
            <a:r>
              <a:rPr lang="en-US" sz="5000" b="1" dirty="0" smtClean="0"/>
              <a:t> </a:t>
            </a:r>
            <a:r>
              <a:rPr lang="en-US" sz="5000" b="1" dirty="0" err="1" smtClean="0"/>
              <a:t>hal</a:t>
            </a:r>
            <a:r>
              <a:rPr lang="en-US" sz="5000" b="1" dirty="0" smtClean="0"/>
              <a:t> yang </a:t>
            </a:r>
            <a:r>
              <a:rPr lang="en-US" sz="5000" b="1" dirty="0" err="1" smtClean="0"/>
              <a:t>mempengaruhi</a:t>
            </a:r>
            <a:r>
              <a:rPr lang="en-US" sz="5000" b="1" dirty="0" smtClean="0"/>
              <a:t> </a:t>
            </a:r>
            <a:r>
              <a:rPr lang="en-US" sz="5000" b="1" dirty="0" err="1" smtClean="0"/>
              <a:t>nilai</a:t>
            </a:r>
            <a:r>
              <a:rPr lang="en-US" sz="5000" b="1" dirty="0" smtClean="0"/>
              <a:t> </a:t>
            </a:r>
            <a:r>
              <a:rPr lang="en-US" sz="5000" b="1" dirty="0" err="1" smtClean="0"/>
              <a:t>tukar</a:t>
            </a:r>
            <a:r>
              <a:rPr lang="en-US" sz="5000" b="1" dirty="0" smtClean="0"/>
              <a:t> yang </a:t>
            </a:r>
            <a:r>
              <a:rPr lang="en-US" sz="5000" b="1" dirty="0" err="1" smtClean="0"/>
              <a:t>menggunakan</a:t>
            </a:r>
            <a:r>
              <a:rPr lang="en-US" sz="5000" b="1" dirty="0" smtClean="0"/>
              <a:t> </a:t>
            </a:r>
            <a:r>
              <a:rPr lang="en-US" sz="5000" b="1" dirty="0" err="1" smtClean="0"/>
              <a:t>sistim</a:t>
            </a:r>
            <a:r>
              <a:rPr lang="en-US" sz="5000" b="1" dirty="0" smtClean="0"/>
              <a:t> </a:t>
            </a:r>
            <a:r>
              <a:rPr lang="en-US" sz="5000" b="1" dirty="0" err="1" smtClean="0"/>
              <a:t>mengambang</a:t>
            </a:r>
            <a:r>
              <a:rPr lang="en-US" sz="5000" b="1" dirty="0" smtClean="0"/>
              <a:t> ( floating exchange rate), </a:t>
            </a:r>
            <a:r>
              <a:rPr lang="en-US" sz="5000" b="1" dirty="0" err="1" smtClean="0"/>
              <a:t>walaupun</a:t>
            </a:r>
            <a:r>
              <a:rPr lang="en-US" sz="5000" b="1" dirty="0" smtClean="0"/>
              <a:t> </a:t>
            </a:r>
            <a:r>
              <a:rPr lang="en-US" sz="5000" b="1" i="1" dirty="0" smtClean="0"/>
              <a:t>balance of payment </a:t>
            </a:r>
            <a:r>
              <a:rPr lang="en-US" sz="5000" b="1" dirty="0" err="1" smtClean="0"/>
              <a:t>nya</a:t>
            </a:r>
            <a:r>
              <a:rPr lang="en-US" sz="5000" b="1" dirty="0" smtClean="0"/>
              <a:t>  </a:t>
            </a:r>
            <a:r>
              <a:rPr lang="en-US" sz="5000" b="1" dirty="0" err="1" smtClean="0"/>
              <a:t>positif</a:t>
            </a:r>
            <a:r>
              <a:rPr lang="en-US" sz="5000" b="1" dirty="0" smtClean="0"/>
              <a:t>.</a:t>
            </a:r>
          </a:p>
          <a:p>
            <a:pPr marL="457200" indent="-457200" algn="l">
              <a:buFont typeface="+mj-lt"/>
              <a:buAutoNum type="arabicPeriod" startAt="2"/>
            </a:pPr>
            <a:endParaRPr lang="en-US" sz="5000" b="1" dirty="0" smtClean="0"/>
          </a:p>
          <a:p>
            <a:pPr marL="457200" indent="-457200" algn="l">
              <a:buFont typeface="+mj-lt"/>
              <a:buAutoNum type="arabicPeriod" startAt="2"/>
            </a:pPr>
            <a:r>
              <a:rPr lang="en-US" sz="5000" b="1" dirty="0" err="1" smtClean="0"/>
              <a:t>Secara</a:t>
            </a:r>
            <a:r>
              <a:rPr lang="en-US" sz="5000" b="1" dirty="0" smtClean="0"/>
              <a:t> </a:t>
            </a:r>
            <a:r>
              <a:rPr lang="en-US" sz="5000" b="1" dirty="0" err="1" smtClean="0"/>
              <a:t>umum</a:t>
            </a:r>
            <a:r>
              <a:rPr lang="en-US" sz="5000" b="1" dirty="0" smtClean="0"/>
              <a:t> </a:t>
            </a:r>
            <a:r>
              <a:rPr lang="en-US" sz="5000" b="1" dirty="0" err="1" smtClean="0"/>
              <a:t>didunia</a:t>
            </a:r>
            <a:r>
              <a:rPr lang="en-US" sz="5000" b="1" dirty="0" smtClean="0"/>
              <a:t> international </a:t>
            </a:r>
            <a:r>
              <a:rPr lang="en-US" sz="5000" b="1" dirty="0" err="1" smtClean="0"/>
              <a:t>mengalami</a:t>
            </a:r>
            <a:r>
              <a:rPr lang="en-US" sz="5000" b="1" dirty="0" smtClean="0"/>
              <a:t> </a:t>
            </a:r>
            <a:r>
              <a:rPr lang="en-US" sz="5000" b="1" dirty="0" err="1" smtClean="0"/>
              <a:t>depresiasi</a:t>
            </a:r>
            <a:r>
              <a:rPr lang="en-US" sz="5000" b="1" dirty="0"/>
              <a:t> </a:t>
            </a:r>
            <a:r>
              <a:rPr lang="en-US" sz="5000" b="1" dirty="0" err="1" smtClean="0"/>
              <a:t>terhadap</a:t>
            </a:r>
            <a:r>
              <a:rPr lang="en-US" sz="5000" b="1" dirty="0" smtClean="0"/>
              <a:t> dollar, </a:t>
            </a:r>
            <a:r>
              <a:rPr lang="en-US" sz="5000" b="1" dirty="0" err="1" smtClean="0"/>
              <a:t>indonesia</a:t>
            </a:r>
            <a:r>
              <a:rPr lang="en-US" sz="5000" b="1" dirty="0" smtClean="0"/>
              <a:t> </a:t>
            </a:r>
            <a:r>
              <a:rPr lang="en-US" sz="5000" b="1" dirty="0" err="1" smtClean="0"/>
              <a:t>terdepresiasi</a:t>
            </a:r>
            <a:r>
              <a:rPr lang="en-US" sz="5000" b="1" dirty="0" smtClean="0"/>
              <a:t> </a:t>
            </a:r>
            <a:r>
              <a:rPr lang="en-US" sz="5000" b="1" dirty="0" err="1" smtClean="0"/>
              <a:t>sekitar</a:t>
            </a:r>
            <a:r>
              <a:rPr lang="en-US" sz="5000" b="1" dirty="0" smtClean="0"/>
              <a:t> 18 % , </a:t>
            </a:r>
            <a:r>
              <a:rPr lang="en-US" sz="5000" b="1" dirty="0" err="1" smtClean="0"/>
              <a:t>sementara</a:t>
            </a:r>
            <a:r>
              <a:rPr lang="en-US" sz="5000" b="1" dirty="0" smtClean="0"/>
              <a:t> </a:t>
            </a:r>
            <a:r>
              <a:rPr lang="en-US" sz="5000" b="1" dirty="0" err="1" smtClean="0"/>
              <a:t>negara</a:t>
            </a:r>
            <a:r>
              <a:rPr lang="en-US" sz="5000" b="1" dirty="0" smtClean="0"/>
              <a:t> </a:t>
            </a:r>
            <a:r>
              <a:rPr lang="en-US" sz="5000" b="1" dirty="0" err="1" smtClean="0"/>
              <a:t>asean</a:t>
            </a:r>
            <a:r>
              <a:rPr lang="en-US" sz="5000" b="1" dirty="0" smtClean="0"/>
              <a:t> </a:t>
            </a:r>
            <a:r>
              <a:rPr lang="en-US" sz="5000" b="1" dirty="0" err="1" smtClean="0"/>
              <a:t>terdepresiasi</a:t>
            </a:r>
            <a:r>
              <a:rPr lang="en-US" sz="5000" b="1" dirty="0" smtClean="0"/>
              <a:t> </a:t>
            </a:r>
            <a:r>
              <a:rPr lang="en-US" sz="5000" b="1" dirty="0" err="1" smtClean="0"/>
              <a:t>antara</a:t>
            </a:r>
            <a:r>
              <a:rPr lang="en-US" sz="5000" b="1" dirty="0" smtClean="0"/>
              <a:t> 7 % </a:t>
            </a:r>
            <a:r>
              <a:rPr lang="en-US" sz="5000" b="1" dirty="0" err="1" smtClean="0"/>
              <a:t>hingga</a:t>
            </a:r>
            <a:r>
              <a:rPr lang="en-US" sz="5000" b="1" dirty="0" smtClean="0"/>
              <a:t> 25 %. Malaysia </a:t>
            </a:r>
            <a:r>
              <a:rPr lang="en-US" sz="5000" b="1" dirty="0" err="1" smtClean="0"/>
              <a:t>mengalami</a:t>
            </a:r>
            <a:r>
              <a:rPr lang="en-US" sz="5000" b="1" dirty="0" smtClean="0"/>
              <a:t> </a:t>
            </a:r>
            <a:r>
              <a:rPr lang="en-US" sz="5000" b="1" dirty="0" err="1" smtClean="0"/>
              <a:t>depresiasi</a:t>
            </a:r>
            <a:r>
              <a:rPr lang="en-US" sz="5000" b="1" dirty="0" smtClean="0"/>
              <a:t> </a:t>
            </a:r>
            <a:r>
              <a:rPr lang="en-US" sz="5000" b="1" dirty="0" err="1" smtClean="0"/>
              <a:t>tertinggi</a:t>
            </a:r>
            <a:r>
              <a:rPr lang="en-US" sz="5000" b="1" dirty="0" smtClean="0"/>
              <a:t> </a:t>
            </a:r>
            <a:r>
              <a:rPr lang="en-US" sz="5000" b="1" dirty="0" err="1" smtClean="0"/>
              <a:t>yaitu</a:t>
            </a:r>
            <a:r>
              <a:rPr lang="en-US" sz="5000" b="1" dirty="0" smtClean="0"/>
              <a:t> 25 % </a:t>
            </a:r>
            <a:r>
              <a:rPr lang="en-US" sz="5000" b="1" dirty="0" err="1" smtClean="0"/>
              <a:t>patut</a:t>
            </a:r>
            <a:r>
              <a:rPr lang="en-US" sz="5000" b="1" dirty="0" smtClean="0"/>
              <a:t> </a:t>
            </a:r>
            <a:r>
              <a:rPr lang="en-US" sz="5000" b="1" dirty="0" err="1" smtClean="0"/>
              <a:t>diduga</a:t>
            </a:r>
            <a:r>
              <a:rPr lang="en-US" sz="5000" b="1" dirty="0" smtClean="0"/>
              <a:t> </a:t>
            </a:r>
            <a:r>
              <a:rPr lang="en-US" sz="5000" b="1" dirty="0" err="1" smtClean="0"/>
              <a:t>karena</a:t>
            </a:r>
            <a:r>
              <a:rPr lang="en-US" sz="5000" b="1" dirty="0" smtClean="0"/>
              <a:t> </a:t>
            </a:r>
            <a:r>
              <a:rPr lang="en-US" sz="5000" b="1" dirty="0" err="1" smtClean="0"/>
              <a:t>dibarengi</a:t>
            </a:r>
            <a:r>
              <a:rPr lang="en-US" sz="5000" b="1" dirty="0" smtClean="0"/>
              <a:t> </a:t>
            </a:r>
            <a:r>
              <a:rPr lang="en-US" sz="5000" b="1" dirty="0" err="1" smtClean="0"/>
              <a:t>adanya</a:t>
            </a:r>
            <a:r>
              <a:rPr lang="en-US" sz="5000" b="1" dirty="0" smtClean="0"/>
              <a:t> political instability </a:t>
            </a:r>
            <a:r>
              <a:rPr lang="en-US" sz="5000" b="1" dirty="0" err="1" smtClean="0"/>
              <a:t>dalam</a:t>
            </a:r>
            <a:r>
              <a:rPr lang="en-US" sz="5000" b="1" dirty="0" smtClean="0"/>
              <a:t> </a:t>
            </a:r>
            <a:r>
              <a:rPr lang="en-US" sz="5000" b="1" dirty="0" err="1" smtClean="0"/>
              <a:t>negeri</a:t>
            </a:r>
            <a:r>
              <a:rPr lang="en-US" sz="5000" b="1" dirty="0" smtClean="0"/>
              <a:t>.</a:t>
            </a:r>
          </a:p>
          <a:p>
            <a:pPr marL="457200" indent="-457200" algn="l">
              <a:buFont typeface="+mj-lt"/>
              <a:buAutoNum type="arabicPeriod" startAt="2"/>
            </a:pPr>
            <a:endParaRPr lang="en-US" sz="5000" b="1" dirty="0" smtClean="0"/>
          </a:p>
          <a:p>
            <a:pPr marL="457200" indent="-457200" algn="l">
              <a:buFont typeface="+mj-lt"/>
              <a:buAutoNum type="arabicPeriod" startAt="2"/>
            </a:pPr>
            <a:r>
              <a:rPr lang="en-US" sz="5000" dirty="0" err="1"/>
              <a:t>Dampak</a:t>
            </a:r>
            <a:r>
              <a:rPr lang="en-US" sz="5000" dirty="0"/>
              <a:t> </a:t>
            </a:r>
            <a:r>
              <a:rPr lang="en-US" sz="5000" dirty="0" err="1"/>
              <a:t>Penjualan</a:t>
            </a:r>
            <a:r>
              <a:rPr lang="en-US" sz="5000" dirty="0"/>
              <a:t> US BOND</a:t>
            </a:r>
            <a:r>
              <a:rPr lang="en-US" sz="5000" b="1" dirty="0" smtClean="0"/>
              <a:t>	</a:t>
            </a:r>
          </a:p>
          <a:p>
            <a:pPr marL="800100" lvl="1" indent="-342900" algn="l">
              <a:buFont typeface="Arial" charset="0"/>
              <a:buChar char="•"/>
            </a:pPr>
            <a:r>
              <a:rPr lang="en-US" sz="5000" dirty="0" err="1" smtClean="0">
                <a:solidFill>
                  <a:schemeClr val="tx1"/>
                </a:solidFill>
              </a:rPr>
              <a:t>Kasus</a:t>
            </a:r>
            <a:r>
              <a:rPr lang="en-US" sz="5000" dirty="0" smtClean="0">
                <a:solidFill>
                  <a:schemeClr val="tx1"/>
                </a:solidFill>
              </a:rPr>
              <a:t> </a:t>
            </a:r>
            <a:r>
              <a:rPr lang="en-US" sz="5000" dirty="0" err="1">
                <a:solidFill>
                  <a:schemeClr val="tx1"/>
                </a:solidFill>
              </a:rPr>
              <a:t>penjualan</a:t>
            </a:r>
            <a:r>
              <a:rPr lang="en-US" sz="5000" dirty="0">
                <a:solidFill>
                  <a:schemeClr val="tx1"/>
                </a:solidFill>
              </a:rPr>
              <a:t> </a:t>
            </a:r>
            <a:r>
              <a:rPr lang="en-US" sz="5000" dirty="0" err="1">
                <a:solidFill>
                  <a:schemeClr val="tx1"/>
                </a:solidFill>
              </a:rPr>
              <a:t>penjualan</a:t>
            </a:r>
            <a:r>
              <a:rPr lang="en-US" sz="5000" dirty="0">
                <a:solidFill>
                  <a:schemeClr val="tx1"/>
                </a:solidFill>
              </a:rPr>
              <a:t> Bond </a:t>
            </a:r>
            <a:r>
              <a:rPr lang="en-US" sz="5000" dirty="0" err="1">
                <a:solidFill>
                  <a:schemeClr val="tx1"/>
                </a:solidFill>
              </a:rPr>
              <a:t>Amerika</a:t>
            </a:r>
            <a:r>
              <a:rPr lang="en-US" sz="5000" dirty="0">
                <a:solidFill>
                  <a:schemeClr val="tx1"/>
                </a:solidFill>
              </a:rPr>
              <a:t> yang </a:t>
            </a:r>
            <a:r>
              <a:rPr lang="en-US" sz="5000" dirty="0" err="1">
                <a:solidFill>
                  <a:schemeClr val="tx1"/>
                </a:solidFill>
              </a:rPr>
              <a:t>dijual</a:t>
            </a:r>
            <a:r>
              <a:rPr lang="en-US" sz="5000" dirty="0">
                <a:solidFill>
                  <a:schemeClr val="tx1"/>
                </a:solidFill>
              </a:rPr>
              <a:t> </a:t>
            </a:r>
            <a:r>
              <a:rPr lang="en-US" sz="5000" dirty="0" err="1">
                <a:solidFill>
                  <a:schemeClr val="tx1"/>
                </a:solidFill>
              </a:rPr>
              <a:t>oleh</a:t>
            </a:r>
            <a:r>
              <a:rPr lang="en-US" sz="5000" dirty="0">
                <a:solidFill>
                  <a:schemeClr val="tx1"/>
                </a:solidFill>
              </a:rPr>
              <a:t> </a:t>
            </a:r>
            <a:r>
              <a:rPr lang="en-US" sz="5000" dirty="0" err="1">
                <a:solidFill>
                  <a:schemeClr val="tx1"/>
                </a:solidFill>
              </a:rPr>
              <a:t>Tiongkok</a:t>
            </a:r>
            <a:r>
              <a:rPr lang="en-US" sz="5000" dirty="0">
                <a:solidFill>
                  <a:schemeClr val="tx1"/>
                </a:solidFill>
              </a:rPr>
              <a:t>, </a:t>
            </a:r>
            <a:r>
              <a:rPr lang="en-US" sz="5000" dirty="0" err="1">
                <a:solidFill>
                  <a:schemeClr val="tx1"/>
                </a:solidFill>
              </a:rPr>
              <a:t>Rusia</a:t>
            </a:r>
            <a:r>
              <a:rPr lang="en-US" sz="5000" dirty="0">
                <a:solidFill>
                  <a:schemeClr val="tx1"/>
                </a:solidFill>
              </a:rPr>
              <a:t>, </a:t>
            </a:r>
            <a:r>
              <a:rPr lang="en-US" sz="5000" dirty="0" err="1">
                <a:solidFill>
                  <a:schemeClr val="tx1"/>
                </a:solidFill>
              </a:rPr>
              <a:t>Brasil</a:t>
            </a:r>
            <a:r>
              <a:rPr lang="en-US" sz="5000" dirty="0">
                <a:solidFill>
                  <a:schemeClr val="tx1"/>
                </a:solidFill>
              </a:rPr>
              <a:t>, Norway </a:t>
            </a:r>
            <a:r>
              <a:rPr lang="en-US" sz="5000" dirty="0" err="1">
                <a:solidFill>
                  <a:schemeClr val="tx1"/>
                </a:solidFill>
              </a:rPr>
              <a:t>dan</a:t>
            </a:r>
            <a:r>
              <a:rPr lang="en-US" sz="5000" dirty="0">
                <a:solidFill>
                  <a:schemeClr val="tx1"/>
                </a:solidFill>
              </a:rPr>
              <a:t> Taiwan </a:t>
            </a:r>
            <a:r>
              <a:rPr lang="en-US" sz="5000" dirty="0" err="1">
                <a:solidFill>
                  <a:schemeClr val="tx1"/>
                </a:solidFill>
              </a:rPr>
              <a:t>sejak</a:t>
            </a:r>
            <a:r>
              <a:rPr lang="en-US" sz="5000" dirty="0">
                <a:solidFill>
                  <a:schemeClr val="tx1"/>
                </a:solidFill>
              </a:rPr>
              <a:t> </a:t>
            </a:r>
            <a:r>
              <a:rPr lang="en-US" sz="5000" dirty="0" err="1">
                <a:solidFill>
                  <a:schemeClr val="tx1"/>
                </a:solidFill>
              </a:rPr>
              <a:t>Juni</a:t>
            </a:r>
            <a:r>
              <a:rPr lang="en-US" sz="5000" dirty="0">
                <a:solidFill>
                  <a:schemeClr val="tx1"/>
                </a:solidFill>
              </a:rPr>
              <a:t> 2015 di secondary </a:t>
            </a:r>
            <a:r>
              <a:rPr lang="en-US" sz="5000" dirty="0" smtClean="0">
                <a:solidFill>
                  <a:schemeClr val="tx1"/>
                </a:solidFill>
              </a:rPr>
              <a:t>market.</a:t>
            </a:r>
          </a:p>
          <a:p>
            <a:pPr marL="800100" lvl="1" indent="-342900" algn="l">
              <a:buFont typeface="Arial" charset="0"/>
              <a:buChar char="•"/>
            </a:pPr>
            <a:r>
              <a:rPr lang="en-US" sz="5000" dirty="0" smtClean="0">
                <a:solidFill>
                  <a:schemeClr val="tx1"/>
                </a:solidFill>
              </a:rPr>
              <a:t>Russia </a:t>
            </a:r>
            <a:r>
              <a:rPr lang="en-US" sz="5000" dirty="0" err="1">
                <a:solidFill>
                  <a:schemeClr val="tx1"/>
                </a:solidFill>
              </a:rPr>
              <a:t>menjual</a:t>
            </a:r>
            <a:r>
              <a:rPr lang="en-US" sz="5000" dirty="0">
                <a:solidFill>
                  <a:schemeClr val="tx1"/>
                </a:solidFill>
              </a:rPr>
              <a:t> $32.8 billion; Norway, sold $18.3 billion, and Taiwan $6.8 </a:t>
            </a:r>
            <a:r>
              <a:rPr lang="en-US" sz="5000" dirty="0" err="1">
                <a:solidFill>
                  <a:schemeClr val="tx1"/>
                </a:solidFill>
              </a:rPr>
              <a:t>billion.dan</a:t>
            </a:r>
            <a:r>
              <a:rPr lang="en-US" sz="5000" dirty="0">
                <a:solidFill>
                  <a:schemeClr val="tx1"/>
                </a:solidFill>
              </a:rPr>
              <a:t> </a:t>
            </a:r>
            <a:r>
              <a:rPr lang="en-US" sz="5000" dirty="0" err="1">
                <a:solidFill>
                  <a:schemeClr val="tx1"/>
                </a:solidFill>
              </a:rPr>
              <a:t>hingga</a:t>
            </a:r>
            <a:r>
              <a:rPr lang="en-US" sz="5000" dirty="0">
                <a:solidFill>
                  <a:schemeClr val="tx1"/>
                </a:solidFill>
              </a:rPr>
              <a:t> </a:t>
            </a:r>
            <a:r>
              <a:rPr lang="en-US" sz="5000" dirty="0" err="1">
                <a:solidFill>
                  <a:schemeClr val="tx1"/>
                </a:solidFill>
              </a:rPr>
              <a:t>akhir</a:t>
            </a:r>
            <a:r>
              <a:rPr lang="en-US" sz="5000" dirty="0">
                <a:solidFill>
                  <a:schemeClr val="tx1"/>
                </a:solidFill>
              </a:rPr>
              <a:t> </a:t>
            </a:r>
            <a:r>
              <a:rPr lang="en-US" sz="5000" dirty="0" err="1">
                <a:solidFill>
                  <a:schemeClr val="tx1"/>
                </a:solidFill>
              </a:rPr>
              <a:t>juli</a:t>
            </a:r>
            <a:r>
              <a:rPr lang="en-US" sz="5000" dirty="0">
                <a:solidFill>
                  <a:schemeClr val="tx1"/>
                </a:solidFill>
              </a:rPr>
              <a:t> 2015</a:t>
            </a:r>
            <a:r>
              <a:rPr lang="en-US" sz="5000" dirty="0"/>
              <a:t>. </a:t>
            </a:r>
            <a:endParaRPr lang="en-US" sz="5000" dirty="0" smtClean="0"/>
          </a:p>
          <a:p>
            <a:pPr marL="800100" lvl="1" indent="-342900" algn="l">
              <a:buFont typeface="Arial" charset="0"/>
              <a:buChar char="•"/>
            </a:pPr>
            <a:r>
              <a:rPr lang="en-US" sz="5000" dirty="0" smtClean="0">
                <a:solidFill>
                  <a:schemeClr val="tx1"/>
                </a:solidFill>
              </a:rPr>
              <a:t>China </a:t>
            </a:r>
            <a:r>
              <a:rPr lang="en-US" sz="5000" dirty="0">
                <a:solidFill>
                  <a:schemeClr val="tx1"/>
                </a:solidFill>
              </a:rPr>
              <a:t>yang </a:t>
            </a:r>
            <a:r>
              <a:rPr lang="en-US" sz="5000" dirty="0" err="1">
                <a:solidFill>
                  <a:schemeClr val="tx1"/>
                </a:solidFill>
              </a:rPr>
              <a:t>memiliki</a:t>
            </a:r>
            <a:r>
              <a:rPr lang="en-US" sz="5000" dirty="0">
                <a:solidFill>
                  <a:schemeClr val="tx1"/>
                </a:solidFill>
              </a:rPr>
              <a:t> US Bond China’s  </a:t>
            </a:r>
            <a:r>
              <a:rPr lang="en-US" sz="5000" dirty="0" err="1">
                <a:solidFill>
                  <a:schemeClr val="tx1"/>
                </a:solidFill>
              </a:rPr>
              <a:t>senilai</a:t>
            </a:r>
            <a:r>
              <a:rPr lang="en-US" sz="5000" dirty="0">
                <a:solidFill>
                  <a:schemeClr val="tx1"/>
                </a:solidFill>
              </a:rPr>
              <a:t> $1.241 trillion, </a:t>
            </a:r>
            <a:r>
              <a:rPr lang="en-US" sz="5000" dirty="0" err="1">
                <a:solidFill>
                  <a:schemeClr val="tx1"/>
                </a:solidFill>
              </a:rPr>
              <a:t>mulai</a:t>
            </a:r>
            <a:r>
              <a:rPr lang="en-US" sz="5000" dirty="0">
                <a:solidFill>
                  <a:schemeClr val="tx1"/>
                </a:solidFill>
              </a:rPr>
              <a:t> </a:t>
            </a:r>
            <a:r>
              <a:rPr lang="en-US" sz="5000" dirty="0" err="1">
                <a:solidFill>
                  <a:schemeClr val="tx1"/>
                </a:solidFill>
              </a:rPr>
              <a:t>dijual</a:t>
            </a:r>
            <a:r>
              <a:rPr lang="en-US" sz="5000" dirty="0">
                <a:solidFill>
                  <a:schemeClr val="tx1"/>
                </a:solidFill>
              </a:rPr>
              <a:t> </a:t>
            </a:r>
            <a:r>
              <a:rPr lang="en-US" sz="5000" dirty="0" err="1">
                <a:solidFill>
                  <a:schemeClr val="tx1"/>
                </a:solidFill>
              </a:rPr>
              <a:t>pada</a:t>
            </a:r>
            <a:r>
              <a:rPr lang="en-US" sz="5000" dirty="0">
                <a:solidFill>
                  <a:schemeClr val="tx1"/>
                </a:solidFill>
              </a:rPr>
              <a:t> 11 </a:t>
            </a:r>
            <a:r>
              <a:rPr lang="en-US" sz="5000" dirty="0" err="1">
                <a:solidFill>
                  <a:schemeClr val="tx1"/>
                </a:solidFill>
              </a:rPr>
              <a:t>agustus</a:t>
            </a:r>
            <a:r>
              <a:rPr lang="en-US" sz="5000" dirty="0">
                <a:solidFill>
                  <a:schemeClr val="tx1"/>
                </a:solidFill>
              </a:rPr>
              <a:t> 2015 </a:t>
            </a:r>
            <a:r>
              <a:rPr lang="en-US" sz="5000" dirty="0" err="1">
                <a:solidFill>
                  <a:schemeClr val="tx1"/>
                </a:solidFill>
              </a:rPr>
              <a:t>pada</a:t>
            </a:r>
            <a:r>
              <a:rPr lang="en-US" sz="5000" dirty="0">
                <a:solidFill>
                  <a:schemeClr val="tx1"/>
                </a:solidFill>
              </a:rPr>
              <a:t> </a:t>
            </a:r>
            <a:r>
              <a:rPr lang="en-US" sz="5000" dirty="0" err="1">
                <a:solidFill>
                  <a:schemeClr val="tx1"/>
                </a:solidFill>
              </a:rPr>
              <a:t>saat</a:t>
            </a:r>
            <a:r>
              <a:rPr lang="en-US" sz="5000" dirty="0">
                <a:solidFill>
                  <a:schemeClr val="tx1"/>
                </a:solidFill>
              </a:rPr>
              <a:t> </a:t>
            </a:r>
            <a:r>
              <a:rPr lang="en-US" sz="5000" dirty="0" err="1">
                <a:solidFill>
                  <a:schemeClr val="tx1"/>
                </a:solidFill>
              </a:rPr>
              <a:t>terjadi</a:t>
            </a:r>
            <a:r>
              <a:rPr lang="en-US" sz="5000" dirty="0">
                <a:solidFill>
                  <a:schemeClr val="tx1"/>
                </a:solidFill>
              </a:rPr>
              <a:t> </a:t>
            </a:r>
            <a:r>
              <a:rPr lang="en-US" sz="5000" dirty="0" err="1">
                <a:solidFill>
                  <a:schemeClr val="tx1"/>
                </a:solidFill>
              </a:rPr>
              <a:t>devaluasi</a:t>
            </a:r>
            <a:r>
              <a:rPr lang="en-US" sz="5000" dirty="0">
                <a:solidFill>
                  <a:schemeClr val="tx1"/>
                </a:solidFill>
              </a:rPr>
              <a:t> </a:t>
            </a:r>
            <a:r>
              <a:rPr lang="en-US" sz="5000" dirty="0" err="1">
                <a:solidFill>
                  <a:schemeClr val="tx1"/>
                </a:solidFill>
              </a:rPr>
              <a:t>yuan</a:t>
            </a:r>
            <a:r>
              <a:rPr lang="en-US" sz="5000" dirty="0">
                <a:solidFill>
                  <a:schemeClr val="tx1"/>
                </a:solidFill>
              </a:rPr>
              <a:t>. </a:t>
            </a:r>
          </a:p>
          <a:p>
            <a:pPr algn="l"/>
            <a:r>
              <a:rPr lang="en-US" b="1" dirty="0" smtClean="0"/>
              <a:t>	  </a:t>
            </a:r>
          </a:p>
        </p:txBody>
      </p:sp>
    </p:spTree>
    <p:extLst>
      <p:ext uri="{BB962C8B-B14F-4D97-AF65-F5344CB8AC3E}">
        <p14:creationId xmlns:p14="http://schemas.microsoft.com/office/powerpoint/2010/main" xmlns="" val="529372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90"/>
            <a:ext cx="7772400" cy="869196"/>
          </a:xfrm>
        </p:spPr>
        <p:txBody>
          <a:bodyPr>
            <a:noAutofit/>
          </a:bodyPr>
          <a:lstStyle/>
          <a:p>
            <a:r>
              <a:rPr lang="en-US" sz="3200" dirty="0" err="1" smtClean="0"/>
              <a:t>Harga</a:t>
            </a:r>
            <a:r>
              <a:rPr lang="en-US" sz="3200" dirty="0" smtClean="0"/>
              <a:t> </a:t>
            </a:r>
            <a:r>
              <a:rPr lang="en-US" sz="3200" dirty="0" err="1" smtClean="0"/>
              <a:t>Komoditas</a:t>
            </a:r>
            <a:r>
              <a:rPr lang="en-US" sz="3200" dirty="0" smtClean="0"/>
              <a:t> </a:t>
            </a:r>
            <a:r>
              <a:rPr lang="en-US" sz="3200" dirty="0" err="1" smtClean="0"/>
              <a:t>Dunia</a:t>
            </a:r>
            <a:r>
              <a:rPr lang="en-US" sz="3200" dirty="0" smtClean="0"/>
              <a:t> Non </a:t>
            </a:r>
            <a:r>
              <a:rPr lang="en-US" sz="3200" dirty="0" err="1" smtClean="0"/>
              <a:t>Minyak</a:t>
            </a:r>
            <a:r>
              <a:rPr lang="en-US" sz="3200" dirty="0" smtClean="0"/>
              <a:t> </a:t>
            </a:r>
            <a:r>
              <a:rPr lang="en-US" sz="3200" dirty="0" err="1" smtClean="0"/>
              <a:t>Menurun</a:t>
            </a:r>
            <a:endParaRPr lang="en-US" sz="3200" dirty="0"/>
          </a:p>
        </p:txBody>
      </p:sp>
      <p:pic>
        <p:nvPicPr>
          <p:cNvPr id="5" name="Picture 4"/>
          <p:cNvPicPr>
            <a:picLocks noChangeAspect="1"/>
          </p:cNvPicPr>
          <p:nvPr/>
        </p:nvPicPr>
        <p:blipFill>
          <a:blip r:embed="rId2"/>
          <a:stretch>
            <a:fillRect/>
          </a:stretch>
        </p:blipFill>
        <p:spPr>
          <a:xfrm>
            <a:off x="527538" y="917520"/>
            <a:ext cx="7981462" cy="4956230"/>
          </a:xfrm>
          <a:prstGeom prst="rect">
            <a:avLst/>
          </a:prstGeom>
        </p:spPr>
      </p:pic>
      <p:pic>
        <p:nvPicPr>
          <p:cNvPr id="6" name="Picture 5"/>
          <p:cNvPicPr>
            <a:picLocks noChangeAspect="1"/>
          </p:cNvPicPr>
          <p:nvPr/>
        </p:nvPicPr>
        <p:blipFill>
          <a:blip r:embed="rId2"/>
          <a:stretch>
            <a:fillRect/>
          </a:stretch>
        </p:blipFill>
        <p:spPr>
          <a:xfrm>
            <a:off x="663819" y="1216458"/>
            <a:ext cx="7981462" cy="4956230"/>
          </a:xfrm>
          <a:prstGeom prst="rect">
            <a:avLst/>
          </a:prstGeom>
        </p:spPr>
      </p:pic>
    </p:spTree>
    <p:extLst>
      <p:ext uri="{BB962C8B-B14F-4D97-AF65-F5344CB8AC3E}">
        <p14:creationId xmlns:p14="http://schemas.microsoft.com/office/powerpoint/2010/main" xmlns="" val="192416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Porsi</a:t>
            </a:r>
            <a:r>
              <a:rPr lang="en-US" sz="3600" dirty="0" smtClean="0"/>
              <a:t> Export Non </a:t>
            </a:r>
            <a:r>
              <a:rPr lang="en-US" sz="3600" dirty="0" err="1" smtClean="0"/>
              <a:t>Migas</a:t>
            </a:r>
            <a:r>
              <a:rPr lang="en-US" sz="3600" dirty="0" smtClean="0"/>
              <a:t> Indonesia</a:t>
            </a:r>
            <a:endParaRPr lang="en-US" sz="3600" dirty="0"/>
          </a:p>
        </p:txBody>
      </p:sp>
      <p:pic>
        <p:nvPicPr>
          <p:cNvPr id="4" name="Picture 3"/>
          <p:cNvPicPr>
            <a:picLocks noChangeAspect="1"/>
          </p:cNvPicPr>
          <p:nvPr/>
        </p:nvPicPr>
        <p:blipFill>
          <a:blip r:embed="rId2"/>
          <a:stretch>
            <a:fillRect/>
          </a:stretch>
        </p:blipFill>
        <p:spPr>
          <a:xfrm>
            <a:off x="0" y="1417638"/>
            <a:ext cx="9144000" cy="5440362"/>
          </a:xfrm>
          <a:prstGeom prst="rect">
            <a:avLst/>
          </a:prstGeom>
        </p:spPr>
      </p:pic>
    </p:spTree>
    <p:extLst>
      <p:ext uri="{BB962C8B-B14F-4D97-AF65-F5344CB8AC3E}">
        <p14:creationId xmlns:p14="http://schemas.microsoft.com/office/powerpoint/2010/main" xmlns="" val="1404412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90"/>
            <a:ext cx="7772400" cy="869196"/>
          </a:xfrm>
        </p:spPr>
        <p:txBody>
          <a:bodyPr>
            <a:noAutofit/>
          </a:bodyPr>
          <a:lstStyle/>
          <a:p>
            <a:r>
              <a:rPr lang="en-US" sz="3200" dirty="0" err="1" smtClean="0"/>
              <a:t>Harga</a:t>
            </a:r>
            <a:r>
              <a:rPr lang="en-US" sz="3200" dirty="0" smtClean="0"/>
              <a:t> </a:t>
            </a:r>
            <a:r>
              <a:rPr lang="en-US" sz="3200" dirty="0" err="1" smtClean="0"/>
              <a:t>Komoditas</a:t>
            </a:r>
            <a:r>
              <a:rPr lang="en-US" sz="3200" dirty="0" smtClean="0"/>
              <a:t> </a:t>
            </a:r>
            <a:r>
              <a:rPr lang="en-US" sz="3200" dirty="0" err="1" smtClean="0"/>
              <a:t>Minyak</a:t>
            </a:r>
            <a:r>
              <a:rPr lang="en-US" sz="3200" dirty="0" smtClean="0"/>
              <a:t> </a:t>
            </a:r>
            <a:r>
              <a:rPr lang="en-US" sz="3200" dirty="0" err="1" smtClean="0"/>
              <a:t>Menurun</a:t>
            </a:r>
            <a:endParaRPr lang="en-US" sz="3200" dirty="0"/>
          </a:p>
        </p:txBody>
      </p:sp>
      <p:pic>
        <p:nvPicPr>
          <p:cNvPr id="3" name="Picture 2"/>
          <p:cNvPicPr>
            <a:picLocks noChangeAspect="1"/>
          </p:cNvPicPr>
          <p:nvPr/>
        </p:nvPicPr>
        <p:blipFill>
          <a:blip r:embed="rId2"/>
          <a:stretch>
            <a:fillRect/>
          </a:stretch>
        </p:blipFill>
        <p:spPr>
          <a:xfrm>
            <a:off x="51377" y="931986"/>
            <a:ext cx="9092623" cy="5750168"/>
          </a:xfrm>
          <a:prstGeom prst="rect">
            <a:avLst/>
          </a:prstGeom>
        </p:spPr>
      </p:pic>
    </p:spTree>
    <p:extLst>
      <p:ext uri="{BB962C8B-B14F-4D97-AF65-F5344CB8AC3E}">
        <p14:creationId xmlns:p14="http://schemas.microsoft.com/office/powerpoint/2010/main" xmlns="" val="685387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01000" cy="1417638"/>
          </a:xfrm>
        </p:spPr>
        <p:txBody>
          <a:bodyPr/>
          <a:lstStyle/>
          <a:p>
            <a:r>
              <a:rPr lang="en-US" sz="2800" dirty="0" smtClean="0"/>
              <a:t/>
            </a:r>
            <a:br>
              <a:rPr lang="en-US" sz="2800" dirty="0" smtClean="0"/>
            </a:br>
            <a:r>
              <a:rPr lang="en-US" sz="2800" dirty="0" err="1" smtClean="0"/>
              <a:t>Neraca</a:t>
            </a:r>
            <a:r>
              <a:rPr lang="en-US" sz="2800" dirty="0" smtClean="0"/>
              <a:t> </a:t>
            </a:r>
            <a:r>
              <a:rPr lang="en-US" sz="2800" dirty="0" err="1"/>
              <a:t>pembayaran</a:t>
            </a:r>
            <a:r>
              <a:rPr lang="en-US" sz="2800" dirty="0"/>
              <a:t>, </a:t>
            </a:r>
            <a:r>
              <a:rPr lang="en-US" sz="2800" dirty="0" err="1"/>
              <a:t>Neraca</a:t>
            </a:r>
            <a:r>
              <a:rPr lang="en-US" sz="2800" dirty="0"/>
              <a:t> </a:t>
            </a:r>
            <a:r>
              <a:rPr lang="en-US" sz="2800" dirty="0" err="1"/>
              <a:t>berjalan</a:t>
            </a:r>
            <a:r>
              <a:rPr lang="en-US" sz="2800" dirty="0"/>
              <a:t>,</a:t>
            </a:r>
            <a:br>
              <a:rPr lang="en-US" sz="2800" dirty="0"/>
            </a:br>
            <a:r>
              <a:rPr lang="en-US" sz="2800" dirty="0" err="1"/>
              <a:t>Suku</a:t>
            </a:r>
            <a:r>
              <a:rPr lang="en-US" sz="2800" dirty="0"/>
              <a:t> </a:t>
            </a:r>
            <a:r>
              <a:rPr lang="en-US" sz="2800" dirty="0" err="1"/>
              <a:t>Bunga,Inflasi</a:t>
            </a:r>
            <a:r>
              <a:rPr lang="en-US" sz="2800" dirty="0"/>
              <a:t>, </a:t>
            </a:r>
            <a:r>
              <a:rPr lang="en-US" sz="2800" dirty="0" err="1"/>
              <a:t>Nilai</a:t>
            </a:r>
            <a:r>
              <a:rPr lang="en-US" sz="2800" dirty="0"/>
              <a:t> </a:t>
            </a:r>
            <a:r>
              <a:rPr lang="en-US" sz="2800" dirty="0" err="1"/>
              <a:t>Tukar</a:t>
            </a:r>
            <a:r>
              <a:rPr lang="en-US" sz="2800" dirty="0"/>
              <a:t> </a:t>
            </a:r>
            <a:r>
              <a:rPr lang="en-US" sz="2800" dirty="0" err="1"/>
              <a:t>dan</a:t>
            </a:r>
            <a:r>
              <a:rPr lang="en-US" sz="2800" dirty="0"/>
              <a:t> </a:t>
            </a:r>
            <a:r>
              <a:rPr lang="en-US" sz="2800" dirty="0" err="1"/>
              <a:t>Investasi</a:t>
            </a:r>
            <a:r>
              <a:rPr lang="en-US" sz="2800" dirty="0"/>
              <a:t/>
            </a:r>
            <a:br>
              <a:rPr lang="en-US" sz="2800" dirty="0"/>
            </a:br>
            <a:r>
              <a:rPr lang="en-US" sz="2800" dirty="0" err="1"/>
              <a:t>Perioda</a:t>
            </a:r>
            <a:r>
              <a:rPr lang="en-US" sz="2800" dirty="0"/>
              <a:t> 2009 - 2014</a:t>
            </a:r>
            <a:br>
              <a:rPr lang="en-US" sz="2800" dirty="0"/>
            </a:br>
            <a:endParaRPr lang="en-US" sz="2800" dirty="0"/>
          </a:p>
        </p:txBody>
      </p:sp>
      <p:pic>
        <p:nvPicPr>
          <p:cNvPr id="4" name="Picture 3"/>
          <p:cNvPicPr/>
          <p:nvPr/>
        </p:nvPicPr>
        <p:blipFill>
          <a:blip r:embed="rId2"/>
          <a:stretch>
            <a:fillRect/>
          </a:stretch>
        </p:blipFill>
        <p:spPr>
          <a:xfrm>
            <a:off x="0" y="1417639"/>
            <a:ext cx="9144000" cy="5440361"/>
          </a:xfrm>
          <a:prstGeom prst="rect">
            <a:avLst/>
          </a:prstGeom>
        </p:spPr>
      </p:pic>
      <p:sp>
        <p:nvSpPr>
          <p:cNvPr id="3" name="Frame 2"/>
          <p:cNvSpPr/>
          <p:nvPr/>
        </p:nvSpPr>
        <p:spPr>
          <a:xfrm>
            <a:off x="2542784" y="5887233"/>
            <a:ext cx="701457" cy="878400"/>
          </a:xfrm>
          <a:prstGeom prst="frame">
            <a:avLst>
              <a:gd name="adj1" fmla="val 0"/>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flipH="1">
            <a:off x="6851736" y="5887233"/>
            <a:ext cx="713982" cy="739035"/>
          </a:xfrm>
          <a:prstGeom prst="frame">
            <a:avLst>
              <a:gd name="adj1" fmla="val 0"/>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365337" y="5887233"/>
            <a:ext cx="626301" cy="878400"/>
          </a:xfrm>
          <a:prstGeom prst="fram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85177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xmlns="" val="20753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2083892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89"/>
            <a:ext cx="7772400" cy="1150139"/>
          </a:xfrm>
        </p:spPr>
        <p:txBody>
          <a:bodyPr>
            <a:normAutofit/>
          </a:bodyPr>
          <a:lstStyle/>
          <a:p>
            <a:r>
              <a:rPr lang="en-US" dirty="0" err="1" smtClean="0"/>
              <a:t>Penguatan</a:t>
            </a:r>
            <a:r>
              <a:rPr lang="en-US" dirty="0" smtClean="0"/>
              <a:t> US $</a:t>
            </a:r>
            <a:endParaRPr lang="en-US" dirty="0"/>
          </a:p>
        </p:txBody>
      </p:sp>
      <p:pic>
        <p:nvPicPr>
          <p:cNvPr id="5" name="Picture 4"/>
          <p:cNvPicPr>
            <a:picLocks noChangeAspect="1"/>
          </p:cNvPicPr>
          <p:nvPr/>
        </p:nvPicPr>
        <p:blipFill>
          <a:blip r:embed="rId2"/>
          <a:stretch>
            <a:fillRect/>
          </a:stretch>
        </p:blipFill>
        <p:spPr>
          <a:xfrm>
            <a:off x="0" y="1212928"/>
            <a:ext cx="9144000" cy="5645072"/>
          </a:xfrm>
          <a:prstGeom prst="rect">
            <a:avLst/>
          </a:prstGeom>
        </p:spPr>
      </p:pic>
    </p:spTree>
    <p:extLst>
      <p:ext uri="{BB962C8B-B14F-4D97-AF65-F5344CB8AC3E}">
        <p14:creationId xmlns:p14="http://schemas.microsoft.com/office/powerpoint/2010/main" xmlns="" val="502579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001000" cy="484909"/>
          </a:xfrm>
        </p:spPr>
        <p:txBody>
          <a:bodyPr/>
          <a:lstStyle/>
          <a:p>
            <a:r>
              <a:rPr lang="en-US" sz="2800" dirty="0" err="1" smtClean="0"/>
              <a:t>Dampak</a:t>
            </a:r>
            <a:r>
              <a:rPr lang="en-US" sz="2800" dirty="0" smtClean="0"/>
              <a:t> </a:t>
            </a:r>
            <a:r>
              <a:rPr lang="en-US" sz="2800" dirty="0" err="1" smtClean="0"/>
              <a:t>Penjualan</a:t>
            </a:r>
            <a:r>
              <a:rPr lang="en-US" sz="2800" dirty="0" smtClean="0"/>
              <a:t> US BOND</a:t>
            </a:r>
            <a:endParaRPr lang="en-US" sz="2800" dirty="0"/>
          </a:p>
        </p:txBody>
      </p:sp>
      <p:sp>
        <p:nvSpPr>
          <p:cNvPr id="3" name="Content Placeholder 2"/>
          <p:cNvSpPr>
            <a:spLocks noGrp="1"/>
          </p:cNvSpPr>
          <p:nvPr>
            <p:ph idx="1"/>
          </p:nvPr>
        </p:nvSpPr>
        <p:spPr>
          <a:xfrm>
            <a:off x="0" y="484909"/>
            <a:ext cx="9144000" cy="2311045"/>
          </a:xfrm>
        </p:spPr>
        <p:txBody>
          <a:bodyPr>
            <a:normAutofit fontScale="92500" lnSpcReduction="20000"/>
          </a:bodyPr>
          <a:lstStyle/>
          <a:p>
            <a:r>
              <a:rPr lang="en-US" dirty="0" err="1"/>
              <a:t>Kasus</a:t>
            </a:r>
            <a:r>
              <a:rPr lang="en-US" dirty="0"/>
              <a:t> </a:t>
            </a:r>
            <a:r>
              <a:rPr lang="en-US" dirty="0" err="1"/>
              <a:t>penjualan</a:t>
            </a:r>
            <a:r>
              <a:rPr lang="en-US" dirty="0"/>
              <a:t> </a:t>
            </a:r>
            <a:r>
              <a:rPr lang="en-US" dirty="0" err="1"/>
              <a:t>penjualan</a:t>
            </a:r>
            <a:r>
              <a:rPr lang="en-US" dirty="0"/>
              <a:t> Bond </a:t>
            </a:r>
            <a:r>
              <a:rPr lang="en-US" dirty="0" err="1"/>
              <a:t>Amerika</a:t>
            </a:r>
            <a:r>
              <a:rPr lang="en-US" dirty="0"/>
              <a:t> yang </a:t>
            </a:r>
            <a:r>
              <a:rPr lang="en-US" dirty="0" err="1"/>
              <a:t>dijual</a:t>
            </a:r>
            <a:r>
              <a:rPr lang="en-US" dirty="0"/>
              <a:t> </a:t>
            </a:r>
            <a:r>
              <a:rPr lang="en-US" dirty="0" err="1"/>
              <a:t>oleh</a:t>
            </a:r>
            <a:r>
              <a:rPr lang="en-US" dirty="0"/>
              <a:t> </a:t>
            </a:r>
            <a:r>
              <a:rPr lang="en-US" dirty="0" err="1"/>
              <a:t>Tiongkok</a:t>
            </a:r>
            <a:r>
              <a:rPr lang="en-US" dirty="0"/>
              <a:t>, </a:t>
            </a:r>
            <a:r>
              <a:rPr lang="en-US" dirty="0" err="1"/>
              <a:t>Rusia</a:t>
            </a:r>
            <a:r>
              <a:rPr lang="en-US" dirty="0"/>
              <a:t>, </a:t>
            </a:r>
            <a:r>
              <a:rPr lang="en-US" dirty="0" err="1" smtClean="0"/>
              <a:t>Brasil</a:t>
            </a:r>
            <a:r>
              <a:rPr lang="en-US" dirty="0" smtClean="0"/>
              <a:t>, Norway </a:t>
            </a:r>
            <a:r>
              <a:rPr lang="en-US" dirty="0" err="1" smtClean="0"/>
              <a:t>dan</a:t>
            </a:r>
            <a:r>
              <a:rPr lang="en-US" dirty="0" smtClean="0"/>
              <a:t> Taiwan </a:t>
            </a:r>
            <a:r>
              <a:rPr lang="en-US" dirty="0" err="1"/>
              <a:t>sejak</a:t>
            </a:r>
            <a:r>
              <a:rPr lang="en-US" dirty="0"/>
              <a:t> </a:t>
            </a:r>
            <a:r>
              <a:rPr lang="en-US" dirty="0" err="1"/>
              <a:t>Juni</a:t>
            </a:r>
            <a:r>
              <a:rPr lang="en-US" dirty="0"/>
              <a:t> 2015 di secondary </a:t>
            </a:r>
            <a:r>
              <a:rPr lang="en-US" dirty="0" smtClean="0"/>
              <a:t>market.</a:t>
            </a:r>
          </a:p>
          <a:p>
            <a:r>
              <a:rPr lang="en-US" dirty="0"/>
              <a:t>Russia </a:t>
            </a:r>
            <a:r>
              <a:rPr lang="en-US" dirty="0" err="1" smtClean="0"/>
              <a:t>menjual</a:t>
            </a:r>
            <a:r>
              <a:rPr lang="en-US" dirty="0" smtClean="0"/>
              <a:t> </a:t>
            </a:r>
            <a:r>
              <a:rPr lang="en-US" dirty="0"/>
              <a:t>$32.8 </a:t>
            </a:r>
            <a:r>
              <a:rPr lang="en-US" dirty="0" smtClean="0"/>
              <a:t>billion; </a:t>
            </a:r>
            <a:r>
              <a:rPr lang="en-US" dirty="0"/>
              <a:t>Norway, </a:t>
            </a:r>
            <a:r>
              <a:rPr lang="en-US" dirty="0" smtClean="0"/>
              <a:t>sold </a:t>
            </a:r>
            <a:r>
              <a:rPr lang="en-US" dirty="0"/>
              <a:t>$18.3 billion, and Taiwan $6.8 </a:t>
            </a:r>
            <a:r>
              <a:rPr lang="en-US" dirty="0" err="1" smtClean="0"/>
              <a:t>billion.dan</a:t>
            </a:r>
            <a:r>
              <a:rPr lang="en-US" dirty="0" smtClean="0"/>
              <a:t> </a:t>
            </a:r>
            <a:r>
              <a:rPr lang="en-US" dirty="0" err="1" smtClean="0"/>
              <a:t>hingga</a:t>
            </a:r>
            <a:r>
              <a:rPr lang="en-US" dirty="0" smtClean="0"/>
              <a:t> </a:t>
            </a:r>
            <a:r>
              <a:rPr lang="en-US" dirty="0" err="1" smtClean="0"/>
              <a:t>akhir</a:t>
            </a:r>
            <a:r>
              <a:rPr lang="en-US" dirty="0" smtClean="0"/>
              <a:t> </a:t>
            </a:r>
            <a:r>
              <a:rPr lang="en-US" dirty="0" err="1" smtClean="0"/>
              <a:t>juli</a:t>
            </a:r>
            <a:r>
              <a:rPr lang="en-US" dirty="0" smtClean="0"/>
              <a:t> 2015. </a:t>
            </a:r>
          </a:p>
          <a:p>
            <a:r>
              <a:rPr lang="en-US" dirty="0" smtClean="0"/>
              <a:t>China yang </a:t>
            </a:r>
            <a:r>
              <a:rPr lang="en-US" dirty="0" err="1" smtClean="0"/>
              <a:t>memiliki</a:t>
            </a:r>
            <a:r>
              <a:rPr lang="en-US" dirty="0" smtClean="0"/>
              <a:t> US Bond </a:t>
            </a:r>
            <a:r>
              <a:rPr lang="en-US" dirty="0"/>
              <a:t>China’s </a:t>
            </a:r>
            <a:r>
              <a:rPr lang="en-US" dirty="0" smtClean="0"/>
              <a:t> </a:t>
            </a:r>
            <a:r>
              <a:rPr lang="en-US" dirty="0" err="1" smtClean="0"/>
              <a:t>senilai</a:t>
            </a:r>
            <a:r>
              <a:rPr lang="en-US" dirty="0" smtClean="0"/>
              <a:t> $</a:t>
            </a:r>
            <a:r>
              <a:rPr lang="en-US" dirty="0"/>
              <a:t>1.241 </a:t>
            </a:r>
            <a:r>
              <a:rPr lang="en-US" dirty="0" smtClean="0"/>
              <a:t>trillion, </a:t>
            </a:r>
            <a:r>
              <a:rPr lang="en-US" dirty="0" err="1" smtClean="0"/>
              <a:t>mulai</a:t>
            </a:r>
            <a:r>
              <a:rPr lang="en-US" dirty="0" smtClean="0"/>
              <a:t> </a:t>
            </a:r>
            <a:r>
              <a:rPr lang="en-US" dirty="0" err="1" smtClean="0"/>
              <a:t>dijual</a:t>
            </a:r>
            <a:r>
              <a:rPr lang="en-US" dirty="0" smtClean="0"/>
              <a:t> </a:t>
            </a:r>
            <a:r>
              <a:rPr lang="en-US" dirty="0" err="1" smtClean="0"/>
              <a:t>pada</a:t>
            </a:r>
            <a:r>
              <a:rPr lang="en-US" dirty="0" smtClean="0"/>
              <a:t> 11 </a:t>
            </a:r>
            <a:r>
              <a:rPr lang="en-US" dirty="0" err="1" smtClean="0"/>
              <a:t>agustus</a:t>
            </a:r>
            <a:r>
              <a:rPr lang="en-US" dirty="0" smtClean="0"/>
              <a:t> 2015 </a:t>
            </a:r>
            <a:r>
              <a:rPr lang="en-US" dirty="0" err="1" smtClean="0"/>
              <a:t>pada</a:t>
            </a:r>
            <a:r>
              <a:rPr lang="en-US" dirty="0" smtClean="0"/>
              <a:t> </a:t>
            </a:r>
            <a:r>
              <a:rPr lang="en-US" dirty="0" err="1" smtClean="0"/>
              <a:t>saat</a:t>
            </a:r>
            <a:r>
              <a:rPr lang="en-US" dirty="0" smtClean="0"/>
              <a:t> </a:t>
            </a:r>
            <a:r>
              <a:rPr lang="en-US" dirty="0" err="1" smtClean="0"/>
              <a:t>terjadi</a:t>
            </a:r>
            <a:r>
              <a:rPr lang="en-US" dirty="0" smtClean="0"/>
              <a:t> </a:t>
            </a:r>
            <a:r>
              <a:rPr lang="en-US" dirty="0" err="1" smtClean="0"/>
              <a:t>devaluasi</a:t>
            </a:r>
            <a:r>
              <a:rPr lang="en-US" dirty="0" smtClean="0"/>
              <a:t> </a:t>
            </a:r>
            <a:r>
              <a:rPr lang="en-US" dirty="0" err="1" smtClean="0"/>
              <a:t>yuan</a:t>
            </a:r>
            <a:r>
              <a:rPr lang="en-US" dirty="0" smtClean="0"/>
              <a:t>. </a:t>
            </a:r>
          </a:p>
        </p:txBody>
      </p:sp>
      <p:pic>
        <p:nvPicPr>
          <p:cNvPr id="4" name="Picture 3"/>
          <p:cNvPicPr>
            <a:picLocks noChangeAspect="1"/>
          </p:cNvPicPr>
          <p:nvPr/>
        </p:nvPicPr>
        <p:blipFill>
          <a:blip r:embed="rId2"/>
          <a:stretch>
            <a:fillRect/>
          </a:stretch>
        </p:blipFill>
        <p:spPr>
          <a:xfrm>
            <a:off x="0" y="2795954"/>
            <a:ext cx="9144000" cy="4062046"/>
          </a:xfrm>
          <a:prstGeom prst="rect">
            <a:avLst/>
          </a:prstGeom>
        </p:spPr>
      </p:pic>
    </p:spTree>
    <p:extLst>
      <p:ext uri="{BB962C8B-B14F-4D97-AF65-F5344CB8AC3E}">
        <p14:creationId xmlns:p14="http://schemas.microsoft.com/office/powerpoint/2010/main" xmlns="" val="822013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0"/>
            <a:ext cx="8001000" cy="1801091"/>
          </a:xfrm>
        </p:spPr>
        <p:txBody>
          <a:bodyPr>
            <a:normAutofit lnSpcReduction="10000"/>
          </a:bodyPr>
          <a:lstStyle/>
          <a:p>
            <a:r>
              <a:rPr lang="en-US" dirty="0" err="1" smtClean="0"/>
              <a:t>P</a:t>
            </a:r>
            <a:r>
              <a:rPr lang="en-US" smtClean="0"/>
              <a:t>atut</a:t>
            </a:r>
            <a:r>
              <a:rPr lang="en-US" dirty="0" smtClean="0"/>
              <a:t> </a:t>
            </a:r>
            <a:r>
              <a:rPr lang="en-US" dirty="0" err="1"/>
              <a:t>diduga</a:t>
            </a:r>
            <a:r>
              <a:rPr lang="en-US" dirty="0"/>
              <a:t> </a:t>
            </a:r>
            <a:r>
              <a:rPr lang="en-US" dirty="0" err="1"/>
              <a:t>memberikan</a:t>
            </a:r>
            <a:r>
              <a:rPr lang="en-US" dirty="0"/>
              <a:t> </a:t>
            </a:r>
            <a:r>
              <a:rPr lang="en-US" dirty="0" err="1"/>
              <a:t>effek</a:t>
            </a:r>
            <a:r>
              <a:rPr lang="en-US" dirty="0"/>
              <a:t> </a:t>
            </a:r>
            <a:r>
              <a:rPr lang="en-US" dirty="0" err="1"/>
              <a:t>perambatan</a:t>
            </a:r>
            <a:r>
              <a:rPr lang="en-US" dirty="0"/>
              <a:t> </a:t>
            </a:r>
            <a:r>
              <a:rPr lang="en-US" dirty="0" err="1"/>
              <a:t>pada</a:t>
            </a:r>
            <a:r>
              <a:rPr lang="en-US" dirty="0"/>
              <a:t> </a:t>
            </a:r>
            <a:r>
              <a:rPr lang="en-US" dirty="0" err="1"/>
              <a:t>penerunan</a:t>
            </a:r>
            <a:r>
              <a:rPr lang="en-US" dirty="0"/>
              <a:t> </a:t>
            </a:r>
            <a:r>
              <a:rPr lang="en-US" dirty="0" err="1"/>
              <a:t>nilai</a:t>
            </a:r>
            <a:r>
              <a:rPr lang="en-US" dirty="0"/>
              <a:t> </a:t>
            </a:r>
            <a:r>
              <a:rPr lang="en-US" dirty="0" err="1"/>
              <a:t>tukar</a:t>
            </a:r>
            <a:r>
              <a:rPr lang="en-US" dirty="0"/>
              <a:t> US dollar </a:t>
            </a:r>
            <a:r>
              <a:rPr lang="en-US" dirty="0" err="1"/>
              <a:t>cukup</a:t>
            </a:r>
            <a:r>
              <a:rPr lang="en-US" dirty="0"/>
              <a:t> </a:t>
            </a:r>
            <a:r>
              <a:rPr lang="en-US" dirty="0" err="1"/>
              <a:t>besar</a:t>
            </a:r>
            <a:r>
              <a:rPr lang="en-US" dirty="0"/>
              <a:t> </a:t>
            </a:r>
            <a:r>
              <a:rPr lang="en-US" dirty="0" err="1"/>
              <a:t>pada</a:t>
            </a:r>
            <a:r>
              <a:rPr lang="en-US" dirty="0"/>
              <a:t> </a:t>
            </a:r>
            <a:r>
              <a:rPr lang="en-US" dirty="0" err="1"/>
              <a:t>akhir</a:t>
            </a:r>
            <a:r>
              <a:rPr lang="en-US" dirty="0"/>
              <a:t> </a:t>
            </a:r>
            <a:r>
              <a:rPr lang="en-US" dirty="0" err="1"/>
              <a:t>bulan</a:t>
            </a:r>
            <a:r>
              <a:rPr lang="en-US" dirty="0"/>
              <a:t> </a:t>
            </a:r>
            <a:r>
              <a:rPr lang="en-US" dirty="0" err="1"/>
              <a:t>september</a:t>
            </a:r>
            <a:r>
              <a:rPr lang="en-US" dirty="0"/>
              <a:t> 2015, yang </a:t>
            </a:r>
            <a:r>
              <a:rPr lang="en-US" dirty="0" err="1"/>
              <a:t>kita</a:t>
            </a:r>
            <a:r>
              <a:rPr lang="en-US" dirty="0"/>
              <a:t> </a:t>
            </a:r>
            <a:r>
              <a:rPr lang="en-US" dirty="0" err="1"/>
              <a:t>lihat</a:t>
            </a:r>
            <a:r>
              <a:rPr lang="en-US" dirty="0"/>
              <a:t> </a:t>
            </a:r>
            <a:r>
              <a:rPr lang="en-US" dirty="0" err="1"/>
              <a:t>juga</a:t>
            </a:r>
            <a:r>
              <a:rPr lang="en-US" dirty="0"/>
              <a:t> </a:t>
            </a:r>
            <a:r>
              <a:rPr lang="en-US" dirty="0" err="1"/>
              <a:t>pada</a:t>
            </a:r>
            <a:r>
              <a:rPr lang="en-US" dirty="0"/>
              <a:t> </a:t>
            </a:r>
            <a:r>
              <a:rPr lang="en-US" dirty="0" err="1"/>
              <a:t>penguatan</a:t>
            </a:r>
            <a:r>
              <a:rPr lang="en-US" dirty="0"/>
              <a:t> </a:t>
            </a:r>
            <a:r>
              <a:rPr lang="en-US" dirty="0" err="1"/>
              <a:t>nilai</a:t>
            </a:r>
            <a:r>
              <a:rPr lang="en-US" dirty="0"/>
              <a:t> rupiah</a:t>
            </a:r>
          </a:p>
          <a:p>
            <a:endParaRPr lang="en-US" dirty="0"/>
          </a:p>
        </p:txBody>
      </p:sp>
      <p:pic>
        <p:nvPicPr>
          <p:cNvPr id="4" name="Picture 3"/>
          <p:cNvPicPr>
            <a:picLocks noChangeAspect="1"/>
          </p:cNvPicPr>
          <p:nvPr/>
        </p:nvPicPr>
        <p:blipFill>
          <a:blip r:embed="rId2"/>
          <a:stretch>
            <a:fillRect/>
          </a:stretch>
        </p:blipFill>
        <p:spPr>
          <a:xfrm>
            <a:off x="0" y="1801092"/>
            <a:ext cx="9144000" cy="5056908"/>
          </a:xfrm>
          <a:prstGeom prst="rect">
            <a:avLst/>
          </a:prstGeom>
        </p:spPr>
      </p:pic>
    </p:spTree>
    <p:extLst>
      <p:ext uri="{BB962C8B-B14F-4D97-AF65-F5344CB8AC3E}">
        <p14:creationId xmlns:p14="http://schemas.microsoft.com/office/powerpoint/2010/main" xmlns="" val="1609124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25000" lnSpcReduction="20000"/>
          </a:bodyPr>
          <a:lstStyle/>
          <a:p>
            <a:r>
              <a:rPr lang="en-US" sz="7200" dirty="0" err="1" smtClean="0">
                <a:latin typeface="Arial" charset="0"/>
                <a:ea typeface="Arial" charset="0"/>
                <a:cs typeface="Arial" charset="0"/>
              </a:rPr>
              <a:t>Latar</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Belakang</a:t>
            </a:r>
            <a:r>
              <a:rPr lang="en-US" sz="7200" dirty="0" smtClean="0">
                <a:latin typeface="Arial" charset="0"/>
                <a:ea typeface="Arial" charset="0"/>
                <a:cs typeface="Arial" charset="0"/>
              </a:rPr>
              <a:t> </a:t>
            </a:r>
          </a:p>
          <a:p>
            <a:r>
              <a:rPr lang="en-US" sz="7200" dirty="0" err="1" smtClean="0">
                <a:latin typeface="Arial" charset="0"/>
                <a:ea typeface="Arial" charset="0"/>
                <a:cs typeface="Arial" charset="0"/>
              </a:rPr>
              <a:t>Kondisi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Ekonomi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Saat</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ini</a:t>
            </a:r>
            <a:r>
              <a:rPr lang="en-US" sz="7200" dirty="0" smtClean="0">
                <a:latin typeface="Arial" charset="0"/>
                <a:ea typeface="Arial" charset="0"/>
                <a:cs typeface="Arial" charset="0"/>
              </a:rPr>
              <a:t> </a:t>
            </a:r>
          </a:p>
          <a:p>
            <a:pPr algn="l"/>
            <a:endParaRPr lang="en-US" sz="7200" dirty="0" smtClean="0">
              <a:latin typeface="Arial" charset="0"/>
              <a:ea typeface="Arial" charset="0"/>
              <a:cs typeface="Arial" charset="0"/>
            </a:endParaRPr>
          </a:p>
          <a:p>
            <a:pPr algn="l"/>
            <a:r>
              <a:rPr lang="en-US" sz="7200" dirty="0" err="1">
                <a:latin typeface="Arial" charset="0"/>
                <a:ea typeface="Arial" charset="0"/>
                <a:cs typeface="Arial" charset="0"/>
              </a:rPr>
              <a:t>Kondisi</a:t>
            </a:r>
            <a:r>
              <a:rPr lang="en-US" sz="7200" dirty="0">
                <a:latin typeface="Arial" charset="0"/>
                <a:ea typeface="Arial" charset="0"/>
                <a:cs typeface="Arial" charset="0"/>
              </a:rPr>
              <a:t> </a:t>
            </a:r>
            <a:r>
              <a:rPr lang="en-US" sz="7200" dirty="0" err="1">
                <a:latin typeface="Arial" charset="0"/>
                <a:ea typeface="Arial" charset="0"/>
                <a:cs typeface="Arial" charset="0"/>
              </a:rPr>
              <a:t>perekonomian</a:t>
            </a:r>
            <a:r>
              <a:rPr lang="en-US" sz="7200" dirty="0">
                <a:latin typeface="Arial" charset="0"/>
                <a:ea typeface="Arial" charset="0"/>
                <a:cs typeface="Arial" charset="0"/>
              </a:rPr>
              <a:t> </a:t>
            </a:r>
            <a:r>
              <a:rPr lang="en-US" sz="7200" dirty="0" err="1">
                <a:latin typeface="Arial" charset="0"/>
                <a:ea typeface="Arial" charset="0"/>
                <a:cs typeface="Arial" charset="0"/>
              </a:rPr>
              <a:t>dunia</a:t>
            </a:r>
            <a:r>
              <a:rPr lang="en-US" sz="7200" dirty="0">
                <a:latin typeface="Arial" charset="0"/>
                <a:ea typeface="Arial" charset="0"/>
                <a:cs typeface="Arial" charset="0"/>
              </a:rPr>
              <a:t> </a:t>
            </a:r>
            <a:r>
              <a:rPr lang="en-US" sz="7200" dirty="0" err="1">
                <a:latin typeface="Arial" charset="0"/>
                <a:ea typeface="Arial" charset="0"/>
                <a:cs typeface="Arial" charset="0"/>
              </a:rPr>
              <a:t>saat</a:t>
            </a:r>
            <a:r>
              <a:rPr lang="en-US" sz="7200" dirty="0">
                <a:latin typeface="Arial" charset="0"/>
                <a:ea typeface="Arial" charset="0"/>
                <a:cs typeface="Arial" charset="0"/>
              </a:rPr>
              <a:t> </a:t>
            </a:r>
            <a:r>
              <a:rPr lang="en-US" sz="7200" dirty="0" err="1">
                <a:latin typeface="Arial" charset="0"/>
                <a:ea typeface="Arial" charset="0"/>
                <a:cs typeface="Arial" charset="0"/>
              </a:rPr>
              <a:t>ini</a:t>
            </a:r>
            <a:r>
              <a:rPr lang="en-US" sz="7200" dirty="0">
                <a:latin typeface="Arial" charset="0"/>
                <a:ea typeface="Arial" charset="0"/>
                <a:cs typeface="Arial" charset="0"/>
              </a:rPr>
              <a:t> </a:t>
            </a:r>
            <a:r>
              <a:rPr lang="en-US" sz="7200" dirty="0" err="1">
                <a:latin typeface="Arial" charset="0"/>
                <a:ea typeface="Arial" charset="0"/>
                <a:cs typeface="Arial" charset="0"/>
              </a:rPr>
              <a:t>menghadapi</a:t>
            </a:r>
            <a:r>
              <a:rPr lang="en-US" sz="7200" dirty="0">
                <a:latin typeface="Arial" charset="0"/>
                <a:ea typeface="Arial" charset="0"/>
                <a:cs typeface="Arial" charset="0"/>
              </a:rPr>
              <a:t> </a:t>
            </a:r>
            <a:r>
              <a:rPr lang="en-US" sz="7200" dirty="0" err="1">
                <a:latin typeface="Arial" charset="0"/>
                <a:ea typeface="Arial" charset="0"/>
                <a:cs typeface="Arial" charset="0"/>
              </a:rPr>
              <a:t>berbagai</a:t>
            </a:r>
            <a:r>
              <a:rPr lang="en-US" sz="7200" dirty="0">
                <a:latin typeface="Arial" charset="0"/>
                <a:ea typeface="Arial" charset="0"/>
                <a:cs typeface="Arial" charset="0"/>
              </a:rPr>
              <a:t> </a:t>
            </a:r>
            <a:r>
              <a:rPr lang="en-US" sz="7200" dirty="0" err="1" smtClean="0">
                <a:latin typeface="Arial" charset="0"/>
                <a:ea typeface="Arial" charset="0"/>
                <a:cs typeface="Arial" charset="0"/>
              </a:rPr>
              <a:t>fluktuasi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tantangan</a:t>
            </a:r>
            <a:r>
              <a:rPr lang="en-US" sz="7200" dirty="0" smtClean="0">
                <a:latin typeface="Arial" charset="0"/>
                <a:ea typeface="Arial" charset="0"/>
                <a:cs typeface="Arial" charset="0"/>
              </a:rPr>
              <a:t> </a:t>
            </a:r>
            <a:r>
              <a:rPr lang="en-US" sz="7200" dirty="0" err="1">
                <a:latin typeface="Arial" charset="0"/>
                <a:ea typeface="Arial" charset="0"/>
                <a:cs typeface="Arial" charset="0"/>
              </a:rPr>
              <a:t>dan</a:t>
            </a:r>
            <a:r>
              <a:rPr lang="en-US" sz="7200" dirty="0">
                <a:latin typeface="Arial" charset="0"/>
                <a:ea typeface="Arial" charset="0"/>
                <a:cs typeface="Arial" charset="0"/>
              </a:rPr>
              <a:t> </a:t>
            </a:r>
            <a:r>
              <a:rPr lang="en-US" sz="7200" dirty="0" err="1">
                <a:latin typeface="Arial" charset="0"/>
                <a:ea typeface="Arial" charset="0"/>
                <a:cs typeface="Arial" charset="0"/>
              </a:rPr>
              <a:t>krisis</a:t>
            </a:r>
            <a:r>
              <a:rPr lang="en-US" sz="7200" dirty="0">
                <a:latin typeface="Arial" charset="0"/>
                <a:ea typeface="Arial" charset="0"/>
                <a:cs typeface="Arial" charset="0"/>
              </a:rPr>
              <a:t> di </a:t>
            </a:r>
            <a:r>
              <a:rPr lang="en-US" sz="7200" dirty="0" err="1">
                <a:latin typeface="Arial" charset="0"/>
                <a:ea typeface="Arial" charset="0"/>
                <a:cs typeface="Arial" charset="0"/>
              </a:rPr>
              <a:t>beberapa</a:t>
            </a:r>
            <a:r>
              <a:rPr lang="en-US" sz="7200" dirty="0">
                <a:latin typeface="Arial" charset="0"/>
                <a:ea typeface="Arial" charset="0"/>
                <a:cs typeface="Arial" charset="0"/>
              </a:rPr>
              <a:t> </a:t>
            </a:r>
            <a:r>
              <a:rPr lang="en-US" sz="7200" dirty="0" err="1">
                <a:latin typeface="Arial" charset="0"/>
                <a:ea typeface="Arial" charset="0"/>
                <a:cs typeface="Arial" charset="0"/>
              </a:rPr>
              <a:t>negara</a:t>
            </a:r>
            <a:r>
              <a:rPr lang="en-US" sz="7200" dirty="0">
                <a:latin typeface="Arial" charset="0"/>
                <a:ea typeface="Arial" charset="0"/>
                <a:cs typeface="Arial" charset="0"/>
              </a:rPr>
              <a:t> </a:t>
            </a:r>
            <a:r>
              <a:rPr lang="en-US" sz="7200" dirty="0" err="1">
                <a:latin typeface="Arial" charset="0"/>
                <a:ea typeface="Arial" charset="0"/>
                <a:cs typeface="Arial" charset="0"/>
              </a:rPr>
              <a:t>eropa</a:t>
            </a:r>
            <a:r>
              <a:rPr lang="en-US" sz="7200" dirty="0">
                <a:latin typeface="Arial" charset="0"/>
                <a:ea typeface="Arial" charset="0"/>
                <a:cs typeface="Arial" charset="0"/>
              </a:rPr>
              <a:t>.  </a:t>
            </a:r>
            <a:r>
              <a:rPr lang="en-US" sz="7200" dirty="0" smtClean="0">
                <a:latin typeface="Arial" charset="0"/>
                <a:ea typeface="Arial" charset="0"/>
                <a:cs typeface="Arial" charset="0"/>
              </a:rPr>
              <a:t>-</a:t>
            </a:r>
            <a:r>
              <a:rPr lang="en-US" sz="7200" dirty="0" smtClean="0">
                <a:latin typeface="Arial" charset="0"/>
                <a:ea typeface="Arial" charset="0"/>
                <a:cs typeface="Arial" charset="0"/>
                <a:sym typeface="Wingdings"/>
              </a:rPr>
              <a:t> </a:t>
            </a:r>
            <a:r>
              <a:rPr lang="en-US" sz="7200" dirty="0" err="1" smtClean="0">
                <a:latin typeface="Arial" charset="0"/>
                <a:ea typeface="Arial" charset="0"/>
                <a:cs typeface="Arial" charset="0"/>
              </a:rPr>
              <a:t>secara</a:t>
            </a:r>
            <a:r>
              <a:rPr lang="en-US" sz="7200" dirty="0" smtClean="0">
                <a:latin typeface="Arial" charset="0"/>
                <a:ea typeface="Arial" charset="0"/>
                <a:cs typeface="Arial" charset="0"/>
              </a:rPr>
              <a:t> </a:t>
            </a:r>
            <a:r>
              <a:rPr lang="en-US" sz="7200" dirty="0" err="1">
                <a:latin typeface="Arial" charset="0"/>
                <a:ea typeface="Arial" charset="0"/>
                <a:cs typeface="Arial" charset="0"/>
              </a:rPr>
              <a:t>langsung</a:t>
            </a:r>
            <a:r>
              <a:rPr lang="en-US" sz="7200" dirty="0">
                <a:latin typeface="Arial" charset="0"/>
                <a:ea typeface="Arial" charset="0"/>
                <a:cs typeface="Arial" charset="0"/>
              </a:rPr>
              <a:t> </a:t>
            </a:r>
            <a:r>
              <a:rPr lang="en-US" sz="7200" dirty="0" err="1">
                <a:latin typeface="Arial" charset="0"/>
                <a:ea typeface="Arial" charset="0"/>
                <a:cs typeface="Arial" charset="0"/>
              </a:rPr>
              <a:t>maupun</a:t>
            </a:r>
            <a:r>
              <a:rPr lang="en-US" sz="7200" dirty="0">
                <a:latin typeface="Arial" charset="0"/>
                <a:ea typeface="Arial" charset="0"/>
                <a:cs typeface="Arial" charset="0"/>
              </a:rPr>
              <a:t> </a:t>
            </a:r>
            <a:r>
              <a:rPr lang="en-US" sz="7200" dirty="0" err="1">
                <a:latin typeface="Arial" charset="0"/>
                <a:ea typeface="Arial" charset="0"/>
                <a:cs typeface="Arial" charset="0"/>
              </a:rPr>
              <a:t>tidak</a:t>
            </a:r>
            <a:r>
              <a:rPr lang="en-US" sz="7200" dirty="0">
                <a:latin typeface="Arial" charset="0"/>
                <a:ea typeface="Arial" charset="0"/>
                <a:cs typeface="Arial" charset="0"/>
              </a:rPr>
              <a:t> </a:t>
            </a:r>
            <a:r>
              <a:rPr lang="en-US" sz="7200" dirty="0" err="1">
                <a:latin typeface="Arial" charset="0"/>
                <a:ea typeface="Arial" charset="0"/>
                <a:cs typeface="Arial" charset="0"/>
              </a:rPr>
              <a:t>langsung</a:t>
            </a:r>
            <a:r>
              <a:rPr lang="en-US" sz="7200" dirty="0">
                <a:latin typeface="Arial" charset="0"/>
                <a:ea typeface="Arial" charset="0"/>
                <a:cs typeface="Arial" charset="0"/>
              </a:rPr>
              <a:t> </a:t>
            </a:r>
            <a:r>
              <a:rPr lang="en-US" sz="7200" dirty="0" err="1">
                <a:latin typeface="Arial" charset="0"/>
                <a:ea typeface="Arial" charset="0"/>
                <a:cs typeface="Arial" charset="0"/>
              </a:rPr>
              <a:t>akan</a:t>
            </a:r>
            <a:r>
              <a:rPr lang="en-US" sz="7200" dirty="0">
                <a:latin typeface="Arial" charset="0"/>
                <a:ea typeface="Arial" charset="0"/>
                <a:cs typeface="Arial" charset="0"/>
              </a:rPr>
              <a:t> </a:t>
            </a:r>
            <a:r>
              <a:rPr lang="en-US" sz="7200" dirty="0" err="1">
                <a:latin typeface="Arial" charset="0"/>
                <a:ea typeface="Arial" charset="0"/>
                <a:cs typeface="Arial" charset="0"/>
              </a:rPr>
              <a:t>berpengaruh</a:t>
            </a:r>
            <a:r>
              <a:rPr lang="en-US" sz="7200" dirty="0">
                <a:latin typeface="Arial" charset="0"/>
                <a:ea typeface="Arial" charset="0"/>
                <a:cs typeface="Arial" charset="0"/>
              </a:rPr>
              <a:t> </a:t>
            </a:r>
            <a:r>
              <a:rPr lang="en-US" sz="7200" dirty="0" err="1">
                <a:latin typeface="Arial" charset="0"/>
                <a:ea typeface="Arial" charset="0"/>
                <a:cs typeface="Arial" charset="0"/>
              </a:rPr>
              <a:t>pada</a:t>
            </a:r>
            <a:r>
              <a:rPr lang="en-US" sz="7200" dirty="0">
                <a:latin typeface="Arial" charset="0"/>
                <a:ea typeface="Arial" charset="0"/>
                <a:cs typeface="Arial" charset="0"/>
              </a:rPr>
              <a:t> </a:t>
            </a:r>
            <a:r>
              <a:rPr lang="en-US" sz="7200" dirty="0" err="1">
                <a:latin typeface="Arial" charset="0"/>
                <a:ea typeface="Arial" charset="0"/>
                <a:cs typeface="Arial" charset="0"/>
              </a:rPr>
              <a:t>percepatan</a:t>
            </a:r>
            <a:r>
              <a:rPr lang="en-US" sz="7200" dirty="0">
                <a:latin typeface="Arial" charset="0"/>
                <a:ea typeface="Arial" charset="0"/>
                <a:cs typeface="Arial" charset="0"/>
              </a:rPr>
              <a:t> </a:t>
            </a:r>
            <a:r>
              <a:rPr lang="en-US" sz="7200" dirty="0" err="1">
                <a:latin typeface="Arial" charset="0"/>
                <a:ea typeface="Arial" charset="0"/>
                <a:cs typeface="Arial" charset="0"/>
              </a:rPr>
              <a:t>ataupun</a:t>
            </a:r>
            <a:r>
              <a:rPr lang="en-US" sz="7200" dirty="0">
                <a:latin typeface="Arial" charset="0"/>
                <a:ea typeface="Arial" charset="0"/>
                <a:cs typeface="Arial" charset="0"/>
              </a:rPr>
              <a:t> </a:t>
            </a:r>
            <a:r>
              <a:rPr lang="en-US" sz="7200" dirty="0" err="1">
                <a:latin typeface="Arial" charset="0"/>
                <a:ea typeface="Arial" charset="0"/>
                <a:cs typeface="Arial" charset="0"/>
              </a:rPr>
              <a:t>perlambatan</a:t>
            </a:r>
            <a:r>
              <a:rPr lang="en-US" sz="7200" dirty="0">
                <a:latin typeface="Arial" charset="0"/>
                <a:ea typeface="Arial" charset="0"/>
                <a:cs typeface="Arial" charset="0"/>
              </a:rPr>
              <a:t> </a:t>
            </a:r>
            <a:r>
              <a:rPr lang="en-US" sz="7200" dirty="0" err="1">
                <a:latin typeface="Arial" charset="0"/>
                <a:ea typeface="Arial" charset="0"/>
                <a:cs typeface="Arial" charset="0"/>
              </a:rPr>
              <a:t>ekonomi</a:t>
            </a:r>
            <a:r>
              <a:rPr lang="en-US" sz="7200" dirty="0">
                <a:latin typeface="Arial" charset="0"/>
                <a:ea typeface="Arial" charset="0"/>
                <a:cs typeface="Arial" charset="0"/>
              </a:rPr>
              <a:t> </a:t>
            </a:r>
            <a:r>
              <a:rPr lang="en-US" sz="7200" dirty="0" err="1">
                <a:latin typeface="Arial" charset="0"/>
                <a:ea typeface="Arial" charset="0"/>
                <a:cs typeface="Arial" charset="0"/>
              </a:rPr>
              <a:t>nasional</a:t>
            </a:r>
            <a:r>
              <a:rPr lang="en-US" sz="7200" dirty="0">
                <a:latin typeface="Arial" charset="0"/>
                <a:ea typeface="Arial" charset="0"/>
                <a:cs typeface="Arial" charset="0"/>
              </a:rPr>
              <a:t> Indonesia. </a:t>
            </a:r>
          </a:p>
          <a:p>
            <a:pPr algn="l"/>
            <a:r>
              <a:rPr lang="en-US" sz="7200" dirty="0">
                <a:latin typeface="Arial" charset="0"/>
                <a:ea typeface="Arial" charset="0"/>
                <a:cs typeface="Arial" charset="0"/>
              </a:rPr>
              <a:t> </a:t>
            </a:r>
          </a:p>
          <a:p>
            <a:pPr algn="l"/>
            <a:r>
              <a:rPr lang="en-US" sz="7200" dirty="0" err="1">
                <a:latin typeface="Arial" charset="0"/>
                <a:ea typeface="Arial" charset="0"/>
                <a:cs typeface="Arial" charset="0"/>
              </a:rPr>
              <a:t>Disamping</a:t>
            </a:r>
            <a:r>
              <a:rPr lang="en-US" sz="7200" dirty="0">
                <a:latin typeface="Arial" charset="0"/>
                <a:ea typeface="Arial" charset="0"/>
                <a:cs typeface="Arial" charset="0"/>
              </a:rPr>
              <a:t> </a:t>
            </a:r>
            <a:r>
              <a:rPr lang="en-US" sz="7200" dirty="0" err="1">
                <a:latin typeface="Arial" charset="0"/>
                <a:ea typeface="Arial" charset="0"/>
                <a:cs typeface="Arial" charset="0"/>
              </a:rPr>
              <a:t>berbagai</a:t>
            </a:r>
            <a:r>
              <a:rPr lang="en-US" sz="7200" dirty="0">
                <a:latin typeface="Arial" charset="0"/>
                <a:ea typeface="Arial" charset="0"/>
                <a:cs typeface="Arial" charset="0"/>
              </a:rPr>
              <a:t> factor </a:t>
            </a:r>
            <a:r>
              <a:rPr lang="en-US" sz="7200" dirty="0" err="1">
                <a:latin typeface="Arial" charset="0"/>
                <a:ea typeface="Arial" charset="0"/>
                <a:cs typeface="Arial" charset="0"/>
              </a:rPr>
              <a:t>ekonomi</a:t>
            </a:r>
            <a:r>
              <a:rPr lang="en-US" sz="7200" dirty="0">
                <a:latin typeface="Arial" charset="0"/>
                <a:ea typeface="Arial" charset="0"/>
                <a:cs typeface="Arial" charset="0"/>
              </a:rPr>
              <a:t> </a:t>
            </a:r>
            <a:r>
              <a:rPr lang="en-US" sz="7200" dirty="0" err="1">
                <a:latin typeface="Arial" charset="0"/>
                <a:ea typeface="Arial" charset="0"/>
                <a:cs typeface="Arial" charset="0"/>
              </a:rPr>
              <a:t>seperti</a:t>
            </a:r>
            <a:r>
              <a:rPr lang="en-US" sz="7200" dirty="0">
                <a:latin typeface="Arial" charset="0"/>
                <a:ea typeface="Arial" charset="0"/>
                <a:cs typeface="Arial" charset="0"/>
              </a:rPr>
              <a:t> </a:t>
            </a:r>
            <a:r>
              <a:rPr lang="en-US" sz="7200" dirty="0" err="1">
                <a:latin typeface="Arial" charset="0"/>
                <a:ea typeface="Arial" charset="0"/>
                <a:cs typeface="Arial" charset="0"/>
              </a:rPr>
              <a:t>tingkat</a:t>
            </a:r>
            <a:r>
              <a:rPr lang="en-US" sz="7200" dirty="0">
                <a:latin typeface="Arial" charset="0"/>
                <a:ea typeface="Arial" charset="0"/>
                <a:cs typeface="Arial" charset="0"/>
              </a:rPr>
              <a:t> </a:t>
            </a:r>
            <a:r>
              <a:rPr lang="en-US" sz="7200" dirty="0" err="1">
                <a:latin typeface="Arial" charset="0"/>
                <a:ea typeface="Arial" charset="0"/>
                <a:cs typeface="Arial" charset="0"/>
              </a:rPr>
              <a:t>bunga</a:t>
            </a:r>
            <a:r>
              <a:rPr lang="en-US" sz="7200" dirty="0">
                <a:latin typeface="Arial" charset="0"/>
                <a:ea typeface="Arial" charset="0"/>
                <a:cs typeface="Arial" charset="0"/>
              </a:rPr>
              <a:t> </a:t>
            </a:r>
            <a:r>
              <a:rPr lang="en-US" sz="7200" dirty="0" err="1">
                <a:latin typeface="Arial" charset="0"/>
                <a:ea typeface="Arial" charset="0"/>
                <a:cs typeface="Arial" charset="0"/>
              </a:rPr>
              <a:t>dan</a:t>
            </a:r>
            <a:r>
              <a:rPr lang="en-US" sz="7200" dirty="0">
                <a:latin typeface="Arial" charset="0"/>
                <a:ea typeface="Arial" charset="0"/>
                <a:cs typeface="Arial" charset="0"/>
              </a:rPr>
              <a:t> </a:t>
            </a:r>
            <a:r>
              <a:rPr lang="en-US" sz="7200" dirty="0" err="1">
                <a:latin typeface="Arial" charset="0"/>
                <a:ea typeface="Arial" charset="0"/>
                <a:cs typeface="Arial" charset="0"/>
              </a:rPr>
              <a:t>inflasi</a:t>
            </a:r>
            <a:r>
              <a:rPr lang="en-US" sz="7200" dirty="0">
                <a:latin typeface="Arial" charset="0"/>
                <a:ea typeface="Arial" charset="0"/>
                <a:cs typeface="Arial" charset="0"/>
              </a:rPr>
              <a:t> , </a:t>
            </a:r>
            <a:r>
              <a:rPr lang="en-US" sz="7200" dirty="0" err="1">
                <a:latin typeface="Arial" charset="0"/>
                <a:ea typeface="Arial" charset="0"/>
                <a:cs typeface="Arial" charset="0"/>
              </a:rPr>
              <a:t>nilai</a:t>
            </a:r>
            <a:r>
              <a:rPr lang="en-US" sz="7200" dirty="0">
                <a:latin typeface="Arial" charset="0"/>
                <a:ea typeface="Arial" charset="0"/>
                <a:cs typeface="Arial" charset="0"/>
              </a:rPr>
              <a:t> </a:t>
            </a:r>
            <a:r>
              <a:rPr lang="en-US" sz="7200" dirty="0" err="1">
                <a:latin typeface="Arial" charset="0"/>
                <a:ea typeface="Arial" charset="0"/>
                <a:cs typeface="Arial" charset="0"/>
              </a:rPr>
              <a:t>tukar</a:t>
            </a:r>
            <a:r>
              <a:rPr lang="en-US" sz="7200" dirty="0">
                <a:latin typeface="Arial" charset="0"/>
                <a:ea typeface="Arial" charset="0"/>
                <a:cs typeface="Arial" charset="0"/>
              </a:rPr>
              <a:t> </a:t>
            </a:r>
            <a:r>
              <a:rPr lang="en-US" sz="7200" dirty="0" err="1">
                <a:latin typeface="Arial" charset="0"/>
                <a:ea typeface="Arial" charset="0"/>
                <a:cs typeface="Arial" charset="0"/>
              </a:rPr>
              <a:t>adalah</a:t>
            </a:r>
            <a:r>
              <a:rPr lang="en-US" sz="7200" dirty="0">
                <a:latin typeface="Arial" charset="0"/>
                <a:ea typeface="Arial" charset="0"/>
                <a:cs typeface="Arial" charset="0"/>
              </a:rPr>
              <a:t> </a:t>
            </a:r>
            <a:r>
              <a:rPr lang="en-US" sz="7200" dirty="0" err="1">
                <a:latin typeface="Arial" charset="0"/>
                <a:ea typeface="Arial" charset="0"/>
                <a:cs typeface="Arial" charset="0"/>
              </a:rPr>
              <a:t>merupakan</a:t>
            </a:r>
            <a:r>
              <a:rPr lang="en-US" sz="7200" dirty="0">
                <a:latin typeface="Arial" charset="0"/>
                <a:ea typeface="Arial" charset="0"/>
                <a:cs typeface="Arial" charset="0"/>
              </a:rPr>
              <a:t> </a:t>
            </a:r>
            <a:r>
              <a:rPr lang="en-US" sz="7200" dirty="0" err="1">
                <a:latin typeface="Arial" charset="0"/>
                <a:ea typeface="Arial" charset="0"/>
                <a:cs typeface="Arial" charset="0"/>
              </a:rPr>
              <a:t>salah</a:t>
            </a:r>
            <a:r>
              <a:rPr lang="en-US" sz="7200" dirty="0">
                <a:latin typeface="Arial" charset="0"/>
                <a:ea typeface="Arial" charset="0"/>
                <a:cs typeface="Arial" charset="0"/>
              </a:rPr>
              <a:t> </a:t>
            </a:r>
            <a:r>
              <a:rPr lang="en-US" sz="7200" dirty="0" err="1">
                <a:latin typeface="Arial" charset="0"/>
                <a:ea typeface="Arial" charset="0"/>
                <a:cs typeface="Arial" charset="0"/>
              </a:rPr>
              <a:t>satu</a:t>
            </a:r>
            <a:r>
              <a:rPr lang="en-US" sz="7200" dirty="0">
                <a:latin typeface="Arial" charset="0"/>
                <a:ea typeface="Arial" charset="0"/>
                <a:cs typeface="Arial" charset="0"/>
              </a:rPr>
              <a:t> </a:t>
            </a:r>
            <a:r>
              <a:rPr lang="en-US" sz="7200" dirty="0" err="1">
                <a:latin typeface="Arial" charset="0"/>
                <a:ea typeface="Arial" charset="0"/>
                <a:cs typeface="Arial" charset="0"/>
              </a:rPr>
              <a:t>faktor</a:t>
            </a:r>
            <a:r>
              <a:rPr lang="en-US" sz="7200" dirty="0">
                <a:latin typeface="Arial" charset="0"/>
                <a:ea typeface="Arial" charset="0"/>
                <a:cs typeface="Arial" charset="0"/>
              </a:rPr>
              <a:t> </a:t>
            </a:r>
            <a:r>
              <a:rPr lang="en-US" sz="7200" dirty="0" err="1">
                <a:latin typeface="Arial" charset="0"/>
                <a:ea typeface="Arial" charset="0"/>
                <a:cs typeface="Arial" charset="0"/>
              </a:rPr>
              <a:t>utama</a:t>
            </a:r>
            <a:r>
              <a:rPr lang="en-US" sz="7200" dirty="0">
                <a:latin typeface="Arial" charset="0"/>
                <a:ea typeface="Arial" charset="0"/>
                <a:cs typeface="Arial" charset="0"/>
              </a:rPr>
              <a:t> yang </a:t>
            </a:r>
            <a:r>
              <a:rPr lang="en-US" sz="7200" dirty="0" err="1">
                <a:latin typeface="Arial" charset="0"/>
                <a:ea typeface="Arial" charset="0"/>
                <a:cs typeface="Arial" charset="0"/>
              </a:rPr>
              <a:t>menentukan</a:t>
            </a:r>
            <a:r>
              <a:rPr lang="en-US" sz="7200" dirty="0">
                <a:latin typeface="Arial" charset="0"/>
                <a:ea typeface="Arial" charset="0"/>
                <a:cs typeface="Arial" charset="0"/>
              </a:rPr>
              <a:t> </a:t>
            </a:r>
            <a:r>
              <a:rPr lang="en-US" sz="7200" dirty="0" err="1">
                <a:latin typeface="Arial" charset="0"/>
                <a:ea typeface="Arial" charset="0"/>
                <a:cs typeface="Arial" charset="0"/>
              </a:rPr>
              <a:t>kesehatan</a:t>
            </a:r>
            <a:r>
              <a:rPr lang="en-US" sz="7200" dirty="0">
                <a:latin typeface="Arial" charset="0"/>
                <a:ea typeface="Arial" charset="0"/>
                <a:cs typeface="Arial" charset="0"/>
              </a:rPr>
              <a:t> </a:t>
            </a:r>
            <a:r>
              <a:rPr lang="en-US" sz="7200" dirty="0" err="1">
                <a:latin typeface="Arial" charset="0"/>
                <a:ea typeface="Arial" charset="0"/>
                <a:cs typeface="Arial" charset="0"/>
              </a:rPr>
              <a:t>ekonomi</a:t>
            </a:r>
            <a:r>
              <a:rPr lang="en-US" sz="7200" dirty="0">
                <a:latin typeface="Arial" charset="0"/>
                <a:ea typeface="Arial" charset="0"/>
                <a:cs typeface="Arial" charset="0"/>
              </a:rPr>
              <a:t> </a:t>
            </a:r>
            <a:r>
              <a:rPr lang="en-US" sz="7200" dirty="0" err="1">
                <a:latin typeface="Arial" charset="0"/>
                <a:ea typeface="Arial" charset="0"/>
                <a:cs typeface="Arial" charset="0"/>
              </a:rPr>
              <a:t>suatu</a:t>
            </a:r>
            <a:r>
              <a:rPr lang="en-US" sz="7200" dirty="0">
                <a:latin typeface="Arial" charset="0"/>
                <a:ea typeface="Arial" charset="0"/>
                <a:cs typeface="Arial" charset="0"/>
              </a:rPr>
              <a:t> Negara </a:t>
            </a:r>
            <a:r>
              <a:rPr lang="en-US" sz="7200" dirty="0" err="1">
                <a:latin typeface="Arial" charset="0"/>
                <a:ea typeface="Arial" charset="0"/>
                <a:cs typeface="Arial" charset="0"/>
              </a:rPr>
              <a:t>secara</a:t>
            </a:r>
            <a:r>
              <a:rPr lang="en-US" sz="7200" dirty="0">
                <a:latin typeface="Arial" charset="0"/>
                <a:ea typeface="Arial" charset="0"/>
                <a:cs typeface="Arial" charset="0"/>
              </a:rPr>
              <a:t> relative. </a:t>
            </a:r>
            <a:endParaRPr lang="en-US" sz="7200" dirty="0" smtClean="0">
              <a:latin typeface="Arial" charset="0"/>
              <a:ea typeface="Arial" charset="0"/>
              <a:cs typeface="Arial" charset="0"/>
            </a:endParaRPr>
          </a:p>
          <a:p>
            <a:pPr algn="l"/>
            <a:endParaRPr lang="en-US" sz="7200" dirty="0">
              <a:latin typeface="Arial" charset="0"/>
              <a:ea typeface="Arial" charset="0"/>
              <a:cs typeface="Arial" charset="0"/>
            </a:endParaRPr>
          </a:p>
          <a:p>
            <a:pPr algn="l"/>
            <a:r>
              <a:rPr lang="en-US" sz="7200" dirty="0">
                <a:latin typeface="Arial" charset="0"/>
                <a:ea typeface="Arial" charset="0"/>
                <a:cs typeface="Arial" charset="0"/>
              </a:rPr>
              <a:t>Jason Van Bergen, yang </a:t>
            </a:r>
            <a:r>
              <a:rPr lang="en-US" sz="7200" dirty="0" err="1">
                <a:latin typeface="Arial" charset="0"/>
                <a:ea typeface="Arial" charset="0"/>
                <a:cs typeface="Arial" charset="0"/>
              </a:rPr>
              <a:t>menyatakan</a:t>
            </a:r>
            <a:r>
              <a:rPr lang="en-US" sz="7200" dirty="0">
                <a:latin typeface="Arial" charset="0"/>
                <a:ea typeface="Arial" charset="0"/>
                <a:cs typeface="Arial" charset="0"/>
              </a:rPr>
              <a:t> </a:t>
            </a:r>
            <a:r>
              <a:rPr lang="en-US" sz="7200" dirty="0" err="1">
                <a:latin typeface="Arial" charset="0"/>
                <a:ea typeface="Arial" charset="0"/>
                <a:cs typeface="Arial" charset="0"/>
              </a:rPr>
              <a:t>bahwa</a:t>
            </a:r>
            <a:r>
              <a:rPr lang="en-US" sz="7200" dirty="0">
                <a:latin typeface="Arial" charset="0"/>
                <a:ea typeface="Arial" charset="0"/>
                <a:cs typeface="Arial" charset="0"/>
              </a:rPr>
              <a:t> </a:t>
            </a:r>
            <a:r>
              <a:rPr lang="en-US" sz="7200" b="1" dirty="0" err="1">
                <a:latin typeface="Arial" charset="0"/>
                <a:ea typeface="Arial" charset="0"/>
                <a:cs typeface="Arial" charset="0"/>
              </a:rPr>
              <a:t>nilai</a:t>
            </a:r>
            <a:r>
              <a:rPr lang="en-US" sz="7200" b="1" dirty="0">
                <a:latin typeface="Arial" charset="0"/>
                <a:ea typeface="Arial" charset="0"/>
                <a:cs typeface="Arial" charset="0"/>
              </a:rPr>
              <a:t> </a:t>
            </a:r>
            <a:r>
              <a:rPr lang="en-US" sz="7200" b="1" dirty="0" err="1">
                <a:latin typeface="Arial" charset="0"/>
                <a:ea typeface="Arial" charset="0"/>
                <a:cs typeface="Arial" charset="0"/>
              </a:rPr>
              <a:t>tukar</a:t>
            </a:r>
            <a:r>
              <a:rPr lang="en-US" sz="7200" b="1" dirty="0">
                <a:latin typeface="Arial" charset="0"/>
                <a:ea typeface="Arial" charset="0"/>
                <a:cs typeface="Arial" charset="0"/>
              </a:rPr>
              <a:t> </a:t>
            </a:r>
            <a:r>
              <a:rPr lang="en-US" sz="7200" dirty="0" err="1">
                <a:latin typeface="Arial" charset="0"/>
                <a:ea typeface="Arial" charset="0"/>
                <a:cs typeface="Arial" charset="0"/>
              </a:rPr>
              <a:t>sebagai</a:t>
            </a:r>
            <a:r>
              <a:rPr lang="en-US" sz="7200" dirty="0">
                <a:latin typeface="Arial" charset="0"/>
                <a:ea typeface="Arial" charset="0"/>
                <a:cs typeface="Arial" charset="0"/>
              </a:rPr>
              <a:t> </a:t>
            </a:r>
            <a:r>
              <a:rPr lang="en-US" sz="7200" dirty="0" err="1">
                <a:latin typeface="Arial" charset="0"/>
                <a:ea typeface="Arial" charset="0"/>
                <a:cs typeface="Arial" charset="0"/>
              </a:rPr>
              <a:t>salah</a:t>
            </a:r>
            <a:r>
              <a:rPr lang="en-US" sz="7200" dirty="0">
                <a:latin typeface="Arial" charset="0"/>
                <a:ea typeface="Arial" charset="0"/>
                <a:cs typeface="Arial" charset="0"/>
              </a:rPr>
              <a:t> </a:t>
            </a:r>
            <a:r>
              <a:rPr lang="en-US" sz="7200" dirty="0" err="1">
                <a:latin typeface="Arial" charset="0"/>
                <a:ea typeface="Arial" charset="0"/>
                <a:cs typeface="Arial" charset="0"/>
              </a:rPr>
              <a:t>satu</a:t>
            </a:r>
            <a:r>
              <a:rPr lang="en-US" sz="7200" dirty="0">
                <a:latin typeface="Arial" charset="0"/>
                <a:ea typeface="Arial" charset="0"/>
                <a:cs typeface="Arial" charset="0"/>
              </a:rPr>
              <a:t> </a:t>
            </a:r>
            <a:r>
              <a:rPr lang="en-US" sz="7200" b="1" dirty="0" err="1">
                <a:latin typeface="Arial" charset="0"/>
                <a:ea typeface="Arial" charset="0"/>
                <a:cs typeface="Arial" charset="0"/>
              </a:rPr>
              <a:t>determinan</a:t>
            </a:r>
            <a:r>
              <a:rPr lang="en-US" sz="7200" b="1" dirty="0">
                <a:latin typeface="Arial" charset="0"/>
                <a:ea typeface="Arial" charset="0"/>
                <a:cs typeface="Arial" charset="0"/>
              </a:rPr>
              <a:t> </a:t>
            </a:r>
            <a:r>
              <a:rPr lang="en-US" sz="7200" dirty="0">
                <a:latin typeface="Arial" charset="0"/>
                <a:ea typeface="Arial" charset="0"/>
                <a:cs typeface="Arial" charset="0"/>
              </a:rPr>
              <a:t>yang </a:t>
            </a:r>
            <a:r>
              <a:rPr lang="en-US" sz="7200" dirty="0" err="1">
                <a:latin typeface="Arial" charset="0"/>
                <a:ea typeface="Arial" charset="0"/>
                <a:cs typeface="Arial" charset="0"/>
              </a:rPr>
              <a:t>sangat</a:t>
            </a:r>
            <a:r>
              <a:rPr lang="en-US" sz="7200" dirty="0">
                <a:latin typeface="Arial" charset="0"/>
                <a:ea typeface="Arial" charset="0"/>
                <a:cs typeface="Arial" charset="0"/>
              </a:rPr>
              <a:t> </a:t>
            </a:r>
            <a:r>
              <a:rPr lang="en-US" sz="7200" dirty="0" err="1">
                <a:latin typeface="Arial" charset="0"/>
                <a:ea typeface="Arial" charset="0"/>
                <a:cs typeface="Arial" charset="0"/>
              </a:rPr>
              <a:t>penting</a:t>
            </a:r>
            <a:r>
              <a:rPr lang="en-US" sz="7200" dirty="0">
                <a:latin typeface="Arial" charset="0"/>
                <a:ea typeface="Arial" charset="0"/>
                <a:cs typeface="Arial" charset="0"/>
              </a:rPr>
              <a:t> </a:t>
            </a:r>
            <a:r>
              <a:rPr lang="en-US" sz="7200" dirty="0" err="1">
                <a:latin typeface="Arial" charset="0"/>
                <a:ea typeface="Arial" charset="0"/>
                <a:cs typeface="Arial" charset="0"/>
              </a:rPr>
              <a:t>dalam</a:t>
            </a:r>
            <a:r>
              <a:rPr lang="en-US" sz="7200" dirty="0">
                <a:latin typeface="Arial" charset="0"/>
                <a:ea typeface="Arial" charset="0"/>
                <a:cs typeface="Arial" charset="0"/>
              </a:rPr>
              <a:t> </a:t>
            </a:r>
            <a:r>
              <a:rPr lang="en-US" sz="7200" dirty="0" err="1">
                <a:latin typeface="Arial" charset="0"/>
                <a:ea typeface="Arial" charset="0"/>
                <a:cs typeface="Arial" charset="0"/>
              </a:rPr>
              <a:t>penentuan</a:t>
            </a:r>
            <a:r>
              <a:rPr lang="en-US" sz="7200" dirty="0">
                <a:latin typeface="Arial" charset="0"/>
                <a:ea typeface="Arial" charset="0"/>
                <a:cs typeface="Arial" charset="0"/>
              </a:rPr>
              <a:t> </a:t>
            </a:r>
            <a:r>
              <a:rPr lang="en-US" sz="7200" b="1" dirty="0" err="1">
                <a:latin typeface="Arial" charset="0"/>
                <a:ea typeface="Arial" charset="0"/>
                <a:cs typeface="Arial" charset="0"/>
              </a:rPr>
              <a:t>kesehatan</a:t>
            </a:r>
            <a:r>
              <a:rPr lang="en-US" sz="7200" b="1" dirty="0">
                <a:latin typeface="Arial" charset="0"/>
                <a:ea typeface="Arial" charset="0"/>
                <a:cs typeface="Arial" charset="0"/>
              </a:rPr>
              <a:t> </a:t>
            </a:r>
            <a:r>
              <a:rPr lang="en-US" sz="7200" b="1" dirty="0" err="1">
                <a:latin typeface="Arial" charset="0"/>
                <a:ea typeface="Arial" charset="0"/>
                <a:cs typeface="Arial" charset="0"/>
              </a:rPr>
              <a:t>perekonomiannnya</a:t>
            </a:r>
            <a:r>
              <a:rPr lang="en-US" sz="7200" b="1" dirty="0">
                <a:latin typeface="Arial" charset="0"/>
                <a:ea typeface="Arial" charset="0"/>
                <a:cs typeface="Arial" charset="0"/>
              </a:rPr>
              <a:t> </a:t>
            </a:r>
            <a:r>
              <a:rPr lang="en-US" sz="7200" dirty="0" err="1">
                <a:latin typeface="Arial" charset="0"/>
                <a:ea typeface="Arial" charset="0"/>
                <a:cs typeface="Arial" charset="0"/>
              </a:rPr>
              <a:t>dan</a:t>
            </a:r>
            <a:r>
              <a:rPr lang="en-US" sz="7200" dirty="0">
                <a:latin typeface="Arial" charset="0"/>
                <a:ea typeface="Arial" charset="0"/>
                <a:cs typeface="Arial" charset="0"/>
              </a:rPr>
              <a:t> </a:t>
            </a:r>
            <a:r>
              <a:rPr lang="en-US" sz="7200" dirty="0" err="1">
                <a:latin typeface="Arial" charset="0"/>
                <a:ea typeface="Arial" charset="0"/>
                <a:cs typeface="Arial" charset="0"/>
              </a:rPr>
              <a:t>merupakan</a:t>
            </a:r>
            <a:r>
              <a:rPr lang="en-US" sz="7200" dirty="0">
                <a:latin typeface="Arial" charset="0"/>
                <a:ea typeface="Arial" charset="0"/>
                <a:cs typeface="Arial" charset="0"/>
              </a:rPr>
              <a:t> </a:t>
            </a:r>
            <a:r>
              <a:rPr lang="en-US" sz="7200" dirty="0" err="1">
                <a:latin typeface="Arial" charset="0"/>
                <a:ea typeface="Arial" charset="0"/>
                <a:cs typeface="Arial" charset="0"/>
              </a:rPr>
              <a:t>peran</a:t>
            </a:r>
            <a:r>
              <a:rPr lang="en-US" sz="7200" dirty="0">
                <a:latin typeface="Arial" charset="0"/>
                <a:ea typeface="Arial" charset="0"/>
                <a:cs typeface="Arial" charset="0"/>
              </a:rPr>
              <a:t> vital </a:t>
            </a:r>
            <a:r>
              <a:rPr lang="en-US" sz="7200" dirty="0" err="1">
                <a:latin typeface="Arial" charset="0"/>
                <a:ea typeface="Arial" charset="0"/>
                <a:cs typeface="Arial" charset="0"/>
              </a:rPr>
              <a:t>dalam</a:t>
            </a:r>
            <a:r>
              <a:rPr lang="en-US" sz="7200" dirty="0">
                <a:latin typeface="Arial" charset="0"/>
                <a:ea typeface="Arial" charset="0"/>
                <a:cs typeface="Arial" charset="0"/>
              </a:rPr>
              <a:t> </a:t>
            </a:r>
            <a:r>
              <a:rPr lang="en-US" sz="7200" b="1" dirty="0" err="1">
                <a:latin typeface="Arial" charset="0"/>
                <a:ea typeface="Arial" charset="0"/>
                <a:cs typeface="Arial" charset="0"/>
              </a:rPr>
              <a:t>penentuan</a:t>
            </a:r>
            <a:r>
              <a:rPr lang="en-US" sz="7200" b="1" dirty="0">
                <a:latin typeface="Arial" charset="0"/>
                <a:ea typeface="Arial" charset="0"/>
                <a:cs typeface="Arial" charset="0"/>
              </a:rPr>
              <a:t> </a:t>
            </a:r>
            <a:r>
              <a:rPr lang="en-US" sz="7200" b="1" dirty="0" err="1">
                <a:latin typeface="Arial" charset="0"/>
                <a:ea typeface="Arial" charset="0"/>
                <a:cs typeface="Arial" charset="0"/>
              </a:rPr>
              <a:t>nilai</a:t>
            </a:r>
            <a:r>
              <a:rPr lang="en-US" sz="7200" b="1" dirty="0">
                <a:latin typeface="Arial" charset="0"/>
                <a:ea typeface="Arial" charset="0"/>
                <a:cs typeface="Arial" charset="0"/>
              </a:rPr>
              <a:t> </a:t>
            </a:r>
            <a:r>
              <a:rPr lang="en-US" sz="7200" b="1" dirty="0" err="1">
                <a:latin typeface="Arial" charset="0"/>
                <a:ea typeface="Arial" charset="0"/>
                <a:cs typeface="Arial" charset="0"/>
              </a:rPr>
              <a:t>perdagangan</a:t>
            </a:r>
            <a:r>
              <a:rPr lang="en-US" sz="7200" b="1" dirty="0">
                <a:latin typeface="Arial" charset="0"/>
                <a:ea typeface="Arial" charset="0"/>
                <a:cs typeface="Arial" charset="0"/>
              </a:rPr>
              <a:t> </a:t>
            </a:r>
          </a:p>
          <a:p>
            <a:pPr algn="l"/>
            <a:endParaRPr lang="en-US" sz="7200" dirty="0" smtClean="0">
              <a:latin typeface="Arial" charset="0"/>
              <a:ea typeface="Arial" charset="0"/>
              <a:cs typeface="Arial" charset="0"/>
            </a:endParaRPr>
          </a:p>
          <a:p>
            <a:pPr algn="l"/>
            <a:r>
              <a:rPr lang="en-US" sz="7200" dirty="0" err="1" smtClean="0">
                <a:latin typeface="Arial" charset="0"/>
                <a:ea typeface="Arial" charset="0"/>
                <a:cs typeface="Arial" charset="0"/>
              </a:rPr>
              <a:t>Kondisisi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Moneter</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moneter</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Dunia</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ini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Secara</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teoritis</a:t>
            </a:r>
            <a:r>
              <a:rPr lang="en-US" sz="7200" dirty="0" smtClean="0">
                <a:latin typeface="Arial" charset="0"/>
                <a:ea typeface="Arial" charset="0"/>
                <a:cs typeface="Arial" charset="0"/>
              </a:rPr>
              <a:t>  :</a:t>
            </a:r>
          </a:p>
          <a:p>
            <a:pPr algn="l"/>
            <a:endParaRPr lang="en-US" sz="7200" dirty="0" smtClean="0">
              <a:latin typeface="Arial" charset="0"/>
              <a:ea typeface="Arial" charset="0"/>
              <a:cs typeface="Arial" charset="0"/>
            </a:endParaRPr>
          </a:p>
          <a:p>
            <a:pPr marL="857250" indent="-857250" algn="l">
              <a:buFont typeface="Arial" charset="0"/>
              <a:buChar char="•"/>
            </a:pPr>
            <a:r>
              <a:rPr lang="en-US" sz="7200" i="1" dirty="0" smtClean="0">
                <a:latin typeface="Arial" charset="0"/>
                <a:ea typeface="Arial" charset="0"/>
                <a:cs typeface="Arial" charset="0"/>
              </a:rPr>
              <a:t>Monetary </a:t>
            </a:r>
            <a:r>
              <a:rPr lang="en-US" sz="7200" i="1" dirty="0">
                <a:latin typeface="Arial" charset="0"/>
                <a:ea typeface="Arial" charset="0"/>
                <a:cs typeface="Arial" charset="0"/>
              </a:rPr>
              <a:t>easing (</a:t>
            </a:r>
            <a:r>
              <a:rPr lang="en-US" sz="7200" b="1" i="1" dirty="0">
                <a:latin typeface="Arial" charset="0"/>
                <a:ea typeface="Arial" charset="0"/>
                <a:cs typeface="Arial" charset="0"/>
              </a:rPr>
              <a:t>increase</a:t>
            </a:r>
            <a:r>
              <a:rPr lang="en-US" sz="7200" i="1" dirty="0">
                <a:latin typeface="Arial" charset="0"/>
                <a:ea typeface="Arial" charset="0"/>
                <a:cs typeface="Arial" charset="0"/>
              </a:rPr>
              <a:t> in their </a:t>
            </a:r>
            <a:r>
              <a:rPr lang="en-US" sz="7200" b="1" i="1" dirty="0">
                <a:latin typeface="Arial" charset="0"/>
                <a:ea typeface="Arial" charset="0"/>
                <a:cs typeface="Arial" charset="0"/>
              </a:rPr>
              <a:t>money supplies </a:t>
            </a:r>
            <a:r>
              <a:rPr lang="en-US" sz="7200" i="1" dirty="0" smtClean="0">
                <a:latin typeface="Arial" charset="0"/>
                <a:ea typeface="Arial" charset="0"/>
                <a:cs typeface="Arial" charset="0"/>
              </a:rPr>
              <a:t> </a:t>
            </a:r>
            <a:r>
              <a:rPr lang="en-US" sz="7200" i="1" dirty="0">
                <a:latin typeface="Arial" charset="0"/>
                <a:ea typeface="Arial" charset="0"/>
                <a:cs typeface="Arial" charset="0"/>
              </a:rPr>
              <a:t>would have been very </a:t>
            </a:r>
            <a:r>
              <a:rPr lang="en-US" sz="7200" i="1" dirty="0" smtClean="0">
                <a:latin typeface="Arial" charset="0"/>
                <a:ea typeface="Arial" charset="0"/>
                <a:cs typeface="Arial" charset="0"/>
              </a:rPr>
              <a:t>	inflationary </a:t>
            </a:r>
            <a:r>
              <a:rPr lang="en-US" sz="7200" i="1" dirty="0">
                <a:latin typeface="Arial" charset="0"/>
                <a:ea typeface="Arial" charset="0"/>
                <a:cs typeface="Arial" charset="0"/>
              </a:rPr>
              <a:t>) taken by the central banking around the world ( especially US </a:t>
            </a:r>
            <a:r>
              <a:rPr lang="en-US" sz="7200" i="1" dirty="0" err="1">
                <a:latin typeface="Arial" charset="0"/>
                <a:ea typeface="Arial" charset="0"/>
                <a:cs typeface="Arial" charset="0"/>
              </a:rPr>
              <a:t>dan</a:t>
            </a:r>
            <a:r>
              <a:rPr lang="en-US" sz="7200" i="1" dirty="0">
                <a:latin typeface="Arial" charset="0"/>
                <a:ea typeface="Arial" charset="0"/>
                <a:cs typeface="Arial" charset="0"/>
              </a:rPr>
              <a:t> </a:t>
            </a:r>
            <a:r>
              <a:rPr lang="en-US" sz="7200" i="1" dirty="0" smtClean="0">
                <a:latin typeface="Arial" charset="0"/>
                <a:ea typeface="Arial" charset="0"/>
                <a:cs typeface="Arial" charset="0"/>
              </a:rPr>
              <a:t>	</a:t>
            </a:r>
            <a:r>
              <a:rPr lang="en-US" sz="7200" i="1" dirty="0" err="1" smtClean="0">
                <a:latin typeface="Arial" charset="0"/>
                <a:ea typeface="Arial" charset="0"/>
                <a:cs typeface="Arial" charset="0"/>
              </a:rPr>
              <a:t>europe</a:t>
            </a:r>
            <a:r>
              <a:rPr lang="en-US" sz="7200" i="1" dirty="0">
                <a:latin typeface="Arial" charset="0"/>
                <a:ea typeface="Arial" charset="0"/>
                <a:cs typeface="Arial" charset="0"/>
              </a:rPr>
              <a:t>) ,  basically to </a:t>
            </a:r>
            <a:r>
              <a:rPr lang="en-US" sz="7200" b="1" i="1" dirty="0">
                <a:latin typeface="Arial" charset="0"/>
                <a:ea typeface="Arial" charset="0"/>
                <a:cs typeface="Arial" charset="0"/>
              </a:rPr>
              <a:t>stimulate</a:t>
            </a:r>
            <a:r>
              <a:rPr lang="en-US" sz="7200" i="1" dirty="0">
                <a:latin typeface="Arial" charset="0"/>
                <a:ea typeface="Arial" charset="0"/>
                <a:cs typeface="Arial" charset="0"/>
              </a:rPr>
              <a:t> their economy by generating </a:t>
            </a:r>
            <a:r>
              <a:rPr lang="en-US" sz="9600" b="1" i="1" dirty="0">
                <a:latin typeface="Arial" charset="0"/>
                <a:ea typeface="Arial" charset="0"/>
                <a:cs typeface="Arial" charset="0"/>
              </a:rPr>
              <a:t>stronger </a:t>
            </a:r>
            <a:r>
              <a:rPr lang="en-US" sz="9600" b="1" i="1" dirty="0" smtClean="0">
                <a:latin typeface="Arial" charset="0"/>
                <a:ea typeface="Arial" charset="0"/>
                <a:cs typeface="Arial" charset="0"/>
              </a:rPr>
              <a:t>	domestic </a:t>
            </a:r>
            <a:r>
              <a:rPr lang="en-US" sz="9600" b="1" i="1" dirty="0">
                <a:latin typeface="Arial" charset="0"/>
                <a:ea typeface="Arial" charset="0"/>
                <a:cs typeface="Arial" charset="0"/>
              </a:rPr>
              <a:t>consumption </a:t>
            </a:r>
            <a:r>
              <a:rPr lang="en-US" sz="7200" i="1" dirty="0">
                <a:latin typeface="Arial" charset="0"/>
                <a:ea typeface="Arial" charset="0"/>
                <a:cs typeface="Arial" charset="0"/>
              </a:rPr>
              <a:t>and </a:t>
            </a:r>
            <a:r>
              <a:rPr lang="en-US" sz="9600" b="1" i="1" dirty="0">
                <a:latin typeface="Arial" charset="0"/>
                <a:ea typeface="Arial" charset="0"/>
                <a:cs typeface="Arial" charset="0"/>
              </a:rPr>
              <a:t>investment</a:t>
            </a:r>
            <a:r>
              <a:rPr lang="en-US" sz="7200" i="1" dirty="0">
                <a:latin typeface="Arial" charset="0"/>
                <a:ea typeface="Arial" charset="0"/>
                <a:cs typeface="Arial" charset="0"/>
              </a:rPr>
              <a:t>, to avert deflationary </a:t>
            </a:r>
            <a:r>
              <a:rPr lang="en-US" sz="7200" i="1" dirty="0" smtClean="0">
                <a:latin typeface="Arial" charset="0"/>
                <a:ea typeface="Arial" charset="0"/>
                <a:cs typeface="Arial" charset="0"/>
              </a:rPr>
              <a:t>	(</a:t>
            </a:r>
            <a:r>
              <a:rPr lang="en-US" sz="7200" i="1" dirty="0">
                <a:latin typeface="Arial" charset="0"/>
                <a:ea typeface="Arial" charset="0"/>
                <a:cs typeface="Arial" charset="0"/>
              </a:rPr>
              <a:t>falling prices) as the consequences of weakening aggregate demand, that </a:t>
            </a:r>
            <a:r>
              <a:rPr lang="en-US" sz="7200" i="1" dirty="0" smtClean="0">
                <a:latin typeface="Arial" charset="0"/>
                <a:ea typeface="Arial" charset="0"/>
                <a:cs typeface="Arial" charset="0"/>
              </a:rPr>
              <a:t>	</a:t>
            </a:r>
            <a:r>
              <a:rPr lang="en-US" sz="7200" i="1" dirty="0" err="1" smtClean="0">
                <a:latin typeface="Arial" charset="0"/>
                <a:ea typeface="Arial" charset="0"/>
                <a:cs typeface="Arial" charset="0"/>
              </a:rPr>
              <a:t>theoritically</a:t>
            </a:r>
            <a:r>
              <a:rPr lang="en-US" sz="7200" i="1" dirty="0" smtClean="0">
                <a:latin typeface="Arial" charset="0"/>
                <a:ea typeface="Arial" charset="0"/>
                <a:cs typeface="Arial" charset="0"/>
              </a:rPr>
              <a:t>  </a:t>
            </a:r>
            <a:r>
              <a:rPr lang="en-US" sz="7200" i="1" dirty="0">
                <a:latin typeface="Arial" charset="0"/>
                <a:ea typeface="Arial" charset="0"/>
                <a:cs typeface="Arial" charset="0"/>
              </a:rPr>
              <a:t>would lead stagnation or recession period</a:t>
            </a:r>
            <a:r>
              <a:rPr lang="en-US" sz="7200" i="1" dirty="0" smtClean="0">
                <a:latin typeface="Arial" charset="0"/>
                <a:ea typeface="Arial" charset="0"/>
                <a:cs typeface="Arial" charset="0"/>
              </a:rPr>
              <a:t>. </a:t>
            </a:r>
          </a:p>
          <a:p>
            <a:pPr marL="857250" indent="-857250" algn="l">
              <a:buFont typeface="Arial" charset="0"/>
              <a:buChar char="•"/>
            </a:pPr>
            <a:endParaRPr lang="en-US" sz="7200" i="1" dirty="0" smtClean="0">
              <a:latin typeface="Arial" charset="0"/>
              <a:ea typeface="Arial" charset="0"/>
              <a:cs typeface="Arial" charset="0"/>
            </a:endParaRPr>
          </a:p>
          <a:p>
            <a:pPr lvl="0" algn="l">
              <a:spcAft>
                <a:spcPts val="2000"/>
              </a:spcAft>
            </a:pPr>
            <a:r>
              <a:rPr lang="en-US" sz="8000" dirty="0" err="1">
                <a:solidFill>
                  <a:prstClr val="black"/>
                </a:solidFill>
                <a:latin typeface="Arial" charset="0"/>
                <a:ea typeface="Arial" charset="0"/>
                <a:cs typeface="Arial" charset="0"/>
              </a:rPr>
              <a:t>Dunia</a:t>
            </a:r>
            <a:r>
              <a:rPr lang="en-US" sz="8000" dirty="0">
                <a:solidFill>
                  <a:prstClr val="black"/>
                </a:solidFill>
                <a:latin typeface="Arial" charset="0"/>
                <a:ea typeface="Arial" charset="0"/>
                <a:cs typeface="Arial" charset="0"/>
              </a:rPr>
              <a:t> international </a:t>
            </a:r>
            <a:r>
              <a:rPr lang="en-US" sz="8000" dirty="0" err="1">
                <a:solidFill>
                  <a:prstClr val="black"/>
                </a:solidFill>
                <a:latin typeface="Arial" charset="0"/>
                <a:ea typeface="Arial" charset="0"/>
                <a:cs typeface="Arial" charset="0"/>
              </a:rPr>
              <a:t>juga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sedang</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mengalami</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perlambatan</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ekonomi</a:t>
            </a:r>
            <a:r>
              <a:rPr lang="en-US" sz="8000" dirty="0">
                <a:solidFill>
                  <a:prstClr val="black"/>
                </a:solidFill>
                <a:latin typeface="Arial" charset="0"/>
                <a:ea typeface="Arial" charset="0"/>
                <a:cs typeface="Arial" charset="0"/>
              </a:rPr>
              <a:t> yang </a:t>
            </a:r>
            <a:r>
              <a:rPr lang="en-US" sz="8000" dirty="0" err="1">
                <a:solidFill>
                  <a:prstClr val="black"/>
                </a:solidFill>
                <a:latin typeface="Arial" charset="0"/>
                <a:ea typeface="Arial" charset="0"/>
                <a:cs typeface="Arial" charset="0"/>
              </a:rPr>
              <a:t>dipicu</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adanya</a:t>
            </a:r>
            <a:r>
              <a:rPr lang="en-US" sz="8000" dirty="0">
                <a:solidFill>
                  <a:prstClr val="black"/>
                </a:solidFill>
                <a:latin typeface="Arial" charset="0"/>
                <a:ea typeface="Arial" charset="0"/>
                <a:cs typeface="Arial" charset="0"/>
              </a:rPr>
              <a:t> </a:t>
            </a:r>
            <a:r>
              <a:rPr lang="en-US" sz="8000" b="1" i="1" dirty="0">
                <a:solidFill>
                  <a:prstClr val="black"/>
                </a:solidFill>
                <a:latin typeface="Arial" charset="0"/>
                <a:ea typeface="Arial" charset="0"/>
                <a:cs typeface="Arial" charset="0"/>
              </a:rPr>
              <a:t>currency war </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menurunkan</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nilai</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mata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uang</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suatu</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negara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terhadap</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mata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uang</a:t>
            </a:r>
            <a:r>
              <a:rPr lang="en-US" sz="8000" dirty="0">
                <a:solidFill>
                  <a:prstClr val="black"/>
                </a:solidFill>
                <a:latin typeface="Arial" charset="0"/>
                <a:ea typeface="Arial" charset="0"/>
                <a:cs typeface="Arial" charset="0"/>
              </a:rPr>
              <a:t> Negara lain ) di </a:t>
            </a:r>
            <a:r>
              <a:rPr lang="en-US" sz="8000" dirty="0" err="1">
                <a:solidFill>
                  <a:prstClr val="black"/>
                </a:solidFill>
                <a:latin typeface="Arial" charset="0"/>
                <a:ea typeface="Arial" charset="0"/>
                <a:cs typeface="Arial" charset="0"/>
              </a:rPr>
              <a:t>tahun</a:t>
            </a:r>
            <a:r>
              <a:rPr lang="en-US" sz="8000" dirty="0">
                <a:solidFill>
                  <a:prstClr val="black"/>
                </a:solidFill>
                <a:latin typeface="Arial" charset="0"/>
                <a:ea typeface="Arial" charset="0"/>
                <a:cs typeface="Arial" charset="0"/>
              </a:rPr>
              <a:t> 2010 </a:t>
            </a:r>
            <a:r>
              <a:rPr lang="en-US" sz="8000" dirty="0" err="1">
                <a:solidFill>
                  <a:prstClr val="black"/>
                </a:solidFill>
                <a:latin typeface="Arial" charset="0"/>
                <a:ea typeface="Arial" charset="0"/>
                <a:cs typeface="Arial" charset="0"/>
              </a:rPr>
              <a:t>sebagai</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konsekwensi</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depresi</a:t>
            </a:r>
            <a:r>
              <a:rPr lang="en-US" sz="8000" dirty="0">
                <a:solidFill>
                  <a:prstClr val="black"/>
                </a:solidFill>
                <a:latin typeface="Arial" charset="0"/>
                <a:ea typeface="Arial" charset="0"/>
                <a:cs typeface="Arial" charset="0"/>
              </a:rPr>
              <a:t> 2007, </a:t>
            </a:r>
            <a:r>
              <a:rPr lang="en-US" sz="8000" dirty="0" err="1">
                <a:solidFill>
                  <a:prstClr val="black"/>
                </a:solidFill>
                <a:latin typeface="Arial" charset="0"/>
                <a:ea typeface="Arial" charset="0"/>
                <a:cs typeface="Arial" charset="0"/>
              </a:rPr>
              <a:t>dimana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peran</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dari</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tiga</a:t>
            </a:r>
            <a:r>
              <a:rPr lang="en-US" sz="8000" dirty="0">
                <a:solidFill>
                  <a:prstClr val="black"/>
                </a:solidFill>
                <a:latin typeface="Arial" charset="0"/>
                <a:ea typeface="Arial" charset="0"/>
                <a:cs typeface="Arial" charset="0"/>
              </a:rPr>
              <a:t> Negara</a:t>
            </a:r>
            <a:r>
              <a:rPr lang="en-US" sz="8000" i="1" dirty="0">
                <a:solidFill>
                  <a:prstClr val="black"/>
                </a:solidFill>
                <a:latin typeface="Arial" charset="0"/>
                <a:ea typeface="Arial" charset="0"/>
                <a:cs typeface="Arial" charset="0"/>
              </a:rPr>
              <a:t>  super </a:t>
            </a:r>
            <a:r>
              <a:rPr lang="en-US" sz="8000" i="1" dirty="0" err="1">
                <a:solidFill>
                  <a:prstClr val="black"/>
                </a:solidFill>
                <a:latin typeface="Arial" charset="0"/>
                <a:ea typeface="Arial" charset="0"/>
                <a:cs typeface="Arial" charset="0"/>
              </a:rPr>
              <a:t>currecy</a:t>
            </a:r>
            <a:r>
              <a:rPr lang="en-US" sz="8000" i="1" dirty="0">
                <a:solidFill>
                  <a:prstClr val="black"/>
                </a:solidFill>
                <a:latin typeface="Arial" charset="0"/>
                <a:ea typeface="Arial" charset="0"/>
                <a:cs typeface="Arial" charset="0"/>
              </a:rPr>
              <a:t> </a:t>
            </a:r>
            <a:r>
              <a:rPr lang="en-US" sz="8000" dirty="0">
                <a:solidFill>
                  <a:prstClr val="black"/>
                </a:solidFill>
                <a:latin typeface="Arial" charset="0"/>
                <a:ea typeface="Arial" charset="0"/>
                <a:cs typeface="Arial" charset="0"/>
              </a:rPr>
              <a:t>(</a:t>
            </a:r>
            <a:r>
              <a:rPr lang="en-US" sz="8000" dirty="0" err="1">
                <a:solidFill>
                  <a:prstClr val="black"/>
                </a:solidFill>
                <a:latin typeface="Arial" charset="0"/>
                <a:ea typeface="Arial" charset="0"/>
                <a:cs typeface="Arial" charset="0"/>
              </a:rPr>
              <a:t>Amerika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Eropa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dan</a:t>
            </a:r>
            <a:r>
              <a:rPr lang="en-US" sz="8000" dirty="0">
                <a:solidFill>
                  <a:prstClr val="black"/>
                </a:solidFill>
                <a:latin typeface="Arial" charset="0"/>
                <a:ea typeface="Arial" charset="0"/>
                <a:cs typeface="Arial" charset="0"/>
              </a:rPr>
              <a:t> RRT) </a:t>
            </a:r>
            <a:r>
              <a:rPr lang="en-US" sz="8000" dirty="0" err="1">
                <a:solidFill>
                  <a:prstClr val="black"/>
                </a:solidFill>
                <a:latin typeface="Arial" charset="0"/>
                <a:ea typeface="Arial" charset="0"/>
                <a:cs typeface="Arial" charset="0"/>
              </a:rPr>
              <a:t>berusaha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untuk</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meningkatkan</a:t>
            </a:r>
            <a:r>
              <a:rPr lang="en-US" sz="8000" dirty="0">
                <a:solidFill>
                  <a:prstClr val="black"/>
                </a:solidFill>
                <a:latin typeface="Arial" charset="0"/>
                <a:ea typeface="Arial" charset="0"/>
                <a:cs typeface="Arial" charset="0"/>
              </a:rPr>
              <a:t> export </a:t>
            </a:r>
            <a:r>
              <a:rPr lang="en-US" sz="8000" dirty="0" err="1">
                <a:solidFill>
                  <a:prstClr val="black"/>
                </a:solidFill>
                <a:latin typeface="Arial" charset="0"/>
                <a:ea typeface="Arial" charset="0"/>
                <a:cs typeface="Arial" charset="0"/>
              </a:rPr>
              <a:t>dan</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menurunkan</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importnya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Dimana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cina</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melakukan</a:t>
            </a:r>
            <a:r>
              <a:rPr lang="en-US" sz="8000" dirty="0">
                <a:solidFill>
                  <a:prstClr val="black"/>
                </a:solidFill>
                <a:latin typeface="Arial" charset="0"/>
                <a:ea typeface="Arial" charset="0"/>
                <a:cs typeface="Arial" charset="0"/>
              </a:rPr>
              <a:t> dollar </a:t>
            </a:r>
            <a:r>
              <a:rPr lang="en-US" sz="8000" dirty="0" err="1">
                <a:solidFill>
                  <a:prstClr val="black"/>
                </a:solidFill>
                <a:latin typeface="Arial" charset="0"/>
                <a:ea typeface="Arial" charset="0"/>
                <a:cs typeface="Arial" charset="0"/>
              </a:rPr>
              <a:t>dalam</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jumlah</a:t>
            </a:r>
            <a:r>
              <a:rPr lang="en-US" sz="8000" dirty="0">
                <a:solidFill>
                  <a:prstClr val="black"/>
                </a:solidFill>
                <a:latin typeface="Arial" charset="0"/>
                <a:ea typeface="Arial" charset="0"/>
                <a:cs typeface="Arial" charset="0"/>
              </a:rPr>
              <a:t> yang </a:t>
            </a:r>
            <a:r>
              <a:rPr lang="en-US" sz="8000" dirty="0" err="1">
                <a:solidFill>
                  <a:prstClr val="black"/>
                </a:solidFill>
                <a:latin typeface="Arial" charset="0"/>
                <a:ea typeface="Arial" charset="0"/>
                <a:cs typeface="Arial" charset="0"/>
              </a:rPr>
              <a:t>sangat</a:t>
            </a:r>
            <a:r>
              <a:rPr lang="en-US" sz="8000" dirty="0">
                <a:solidFill>
                  <a:prstClr val="black"/>
                </a:solidFill>
                <a:latin typeface="Arial" charset="0"/>
                <a:ea typeface="Arial" charset="0"/>
                <a:cs typeface="Arial" charset="0"/>
              </a:rPr>
              <a:t> </a:t>
            </a:r>
            <a:r>
              <a:rPr lang="en-US" sz="8000" dirty="0" err="1">
                <a:solidFill>
                  <a:prstClr val="black"/>
                </a:solidFill>
                <a:latin typeface="Arial" charset="0"/>
                <a:ea typeface="Arial" charset="0"/>
                <a:cs typeface="Arial" charset="0"/>
              </a:rPr>
              <a:t>besar</a:t>
            </a:r>
            <a:endParaRPr lang="en-US" sz="8000" dirty="0">
              <a:solidFill>
                <a:prstClr val="black"/>
              </a:solidFill>
              <a:latin typeface="Arial" charset="0"/>
              <a:ea typeface="Arial" charset="0"/>
              <a:cs typeface="Arial" charset="0"/>
            </a:endParaRPr>
          </a:p>
          <a:p>
            <a:pPr marL="857250" indent="-857250" algn="l">
              <a:buFont typeface="Arial" charset="0"/>
              <a:buChar char="•"/>
            </a:pPr>
            <a:endParaRPr lang="en-US" sz="7200" i="1" dirty="0">
              <a:latin typeface="Arial" charset="0"/>
              <a:ea typeface="Arial" charset="0"/>
              <a:cs typeface="Arial" charset="0"/>
            </a:endParaRPr>
          </a:p>
          <a:p>
            <a:pPr algn="l"/>
            <a:endParaRPr lang="en-US" sz="7200" i="1" dirty="0">
              <a:latin typeface="Arial" charset="0"/>
              <a:ea typeface="Arial" charset="0"/>
              <a:cs typeface="Arial" charset="0"/>
            </a:endParaRPr>
          </a:p>
          <a:p>
            <a:pPr algn="l"/>
            <a:endParaRPr lang="en-US" sz="7200" dirty="0">
              <a:latin typeface="Arial" charset="0"/>
              <a:ea typeface="Arial" charset="0"/>
              <a:cs typeface="Arial" charset="0"/>
            </a:endParaRPr>
          </a:p>
          <a:p>
            <a:pPr algn="l"/>
            <a:endParaRPr lang="en-US" sz="3800" dirty="0">
              <a:latin typeface="Arial" charset="0"/>
              <a:ea typeface="Arial" charset="0"/>
              <a:cs typeface="Arial" charset="0"/>
            </a:endParaRPr>
          </a:p>
          <a:p>
            <a:pPr algn="l"/>
            <a:endParaRPr lang="en-US" sz="2800" dirty="0"/>
          </a:p>
        </p:txBody>
      </p:sp>
    </p:spTree>
    <p:extLst>
      <p:ext uri="{BB962C8B-B14F-4D97-AF65-F5344CB8AC3E}">
        <p14:creationId xmlns:p14="http://schemas.microsoft.com/office/powerpoint/2010/main" xmlns="" val="1615455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2967" y="2594505"/>
            <a:ext cx="8001000" cy="1143000"/>
          </a:xfrm>
        </p:spPr>
        <p:txBody>
          <a:bodyPr/>
          <a:lstStyle/>
          <a:p>
            <a:r>
              <a:rPr lang="en-US" sz="3600" dirty="0" err="1" smtClean="0"/>
              <a:t>Kesimpulan</a:t>
            </a:r>
            <a:r>
              <a:rPr lang="en-US" sz="3600" dirty="0" smtClean="0"/>
              <a:t> </a:t>
            </a:r>
            <a:r>
              <a:rPr lang="en-US" sz="3600" i="1" dirty="0" smtClean="0"/>
              <a:t>Fact Finding</a:t>
            </a:r>
            <a:br>
              <a:rPr lang="en-US" sz="3600" i="1" dirty="0" smtClean="0"/>
            </a:br>
            <a:r>
              <a:rPr lang="en-US" sz="3600" i="1" dirty="0" smtClean="0"/>
              <a:t>Internal</a:t>
            </a:r>
            <a:endParaRPr lang="en-US" sz="3600" i="1" dirty="0"/>
          </a:p>
        </p:txBody>
      </p:sp>
    </p:spTree>
    <p:extLst>
      <p:ext uri="{BB962C8B-B14F-4D97-AF65-F5344CB8AC3E}">
        <p14:creationId xmlns:p14="http://schemas.microsoft.com/office/powerpoint/2010/main" xmlns="" val="1289279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90"/>
            <a:ext cx="7772400" cy="550274"/>
          </a:xfrm>
        </p:spPr>
        <p:txBody>
          <a:bodyPr>
            <a:normAutofit fontScale="90000"/>
          </a:bodyPr>
          <a:lstStyle/>
          <a:p>
            <a:r>
              <a:rPr lang="en-US" sz="3200" dirty="0" err="1" smtClean="0"/>
              <a:t>Kesimpulan</a:t>
            </a:r>
            <a:r>
              <a:rPr lang="en-US" sz="3200" dirty="0" smtClean="0"/>
              <a:t> </a:t>
            </a:r>
            <a:r>
              <a:rPr lang="en-US" sz="3200" i="1" dirty="0" smtClean="0"/>
              <a:t>Fact Finding</a:t>
            </a:r>
            <a:endParaRPr lang="en-US" sz="3200" i="1" dirty="0"/>
          </a:p>
        </p:txBody>
      </p:sp>
      <p:sp>
        <p:nvSpPr>
          <p:cNvPr id="3" name="Subtitle 2"/>
          <p:cNvSpPr>
            <a:spLocks noGrp="1"/>
          </p:cNvSpPr>
          <p:nvPr>
            <p:ph type="subTitle" idx="1"/>
          </p:nvPr>
        </p:nvSpPr>
        <p:spPr>
          <a:xfrm>
            <a:off x="0" y="613064"/>
            <a:ext cx="9144000" cy="6244936"/>
          </a:xfrm>
        </p:spPr>
        <p:txBody>
          <a:bodyPr>
            <a:normAutofit lnSpcReduction="10000"/>
          </a:bodyPr>
          <a:lstStyle/>
          <a:p>
            <a:pPr algn="l"/>
            <a:r>
              <a:rPr lang="en-US" sz="1600" b="1" dirty="0" err="1" smtClean="0">
                <a:latin typeface="Arial" charset="0"/>
                <a:ea typeface="Arial" charset="0"/>
                <a:cs typeface="Arial" charset="0"/>
              </a:rPr>
              <a:t>Beberapa</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faktor</a:t>
            </a:r>
            <a:r>
              <a:rPr lang="en-US" sz="1600" b="1" dirty="0" smtClean="0">
                <a:latin typeface="Arial" charset="0"/>
                <a:ea typeface="Arial" charset="0"/>
                <a:cs typeface="Arial" charset="0"/>
              </a:rPr>
              <a:t> external </a:t>
            </a:r>
            <a:r>
              <a:rPr lang="en-US" sz="1600" b="1" dirty="0" err="1" smtClean="0">
                <a:latin typeface="Arial" charset="0"/>
                <a:ea typeface="Arial" charset="0"/>
                <a:cs typeface="Arial" charset="0"/>
              </a:rPr>
              <a:t>tersebut</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diatas</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membuat</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perlambatan</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ekonomi</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namun</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perlambatan</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diperkuat</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oleh</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adanya</a:t>
            </a:r>
            <a:r>
              <a:rPr lang="en-US" sz="1600" b="1" dirty="0" smtClean="0">
                <a:latin typeface="Arial" charset="0"/>
                <a:ea typeface="Arial" charset="0"/>
                <a:cs typeface="Arial" charset="0"/>
              </a:rPr>
              <a:t> </a:t>
            </a:r>
            <a:r>
              <a:rPr lang="en-US" sz="1600" b="1" dirty="0" err="1" smtClean="0">
                <a:latin typeface="Arial" charset="0"/>
                <a:ea typeface="Arial" charset="0"/>
                <a:cs typeface="Arial" charset="0"/>
              </a:rPr>
              <a:t>faktor</a:t>
            </a:r>
            <a:r>
              <a:rPr lang="en-US" sz="1600" b="1" dirty="0" smtClean="0">
                <a:latin typeface="Arial" charset="0"/>
                <a:ea typeface="Arial" charset="0"/>
                <a:cs typeface="Arial" charset="0"/>
              </a:rPr>
              <a:t> internal</a:t>
            </a:r>
          </a:p>
          <a:p>
            <a:pPr algn="l"/>
            <a:r>
              <a:rPr lang="en-US" sz="2000" b="1" dirty="0" smtClean="0">
                <a:latin typeface="Arial" charset="0"/>
                <a:ea typeface="Arial" charset="0"/>
                <a:cs typeface="Arial" charset="0"/>
              </a:rPr>
              <a:t>Internal </a:t>
            </a:r>
            <a:r>
              <a:rPr lang="en-US" sz="2000" b="1" dirty="0" err="1" smtClean="0">
                <a:latin typeface="Arial" charset="0"/>
                <a:ea typeface="Arial" charset="0"/>
                <a:cs typeface="Arial" charset="0"/>
              </a:rPr>
              <a:t>Faktor</a:t>
            </a:r>
            <a:r>
              <a:rPr lang="en-US" sz="2000" b="1" dirty="0" smtClean="0">
                <a:latin typeface="Arial" charset="0"/>
                <a:ea typeface="Arial" charset="0"/>
                <a:cs typeface="Arial" charset="0"/>
              </a:rPr>
              <a:t>  : </a:t>
            </a:r>
          </a:p>
          <a:p>
            <a:pPr marL="457200" indent="-457200" algn="l">
              <a:buFont typeface="+mj-lt"/>
              <a:buAutoNum type="arabicPeriod"/>
            </a:pPr>
            <a:r>
              <a:rPr lang="en-US" sz="1800" b="1" dirty="0" err="1">
                <a:latin typeface="Arial" charset="0"/>
                <a:ea typeface="Arial" charset="0"/>
                <a:cs typeface="Arial" charset="0"/>
              </a:rPr>
              <a:t>Terjadi</a:t>
            </a:r>
            <a:r>
              <a:rPr lang="en-US" sz="1800" b="1" dirty="0">
                <a:latin typeface="Arial" charset="0"/>
                <a:ea typeface="Arial" charset="0"/>
                <a:cs typeface="Arial" charset="0"/>
              </a:rPr>
              <a:t> </a:t>
            </a:r>
            <a:r>
              <a:rPr lang="en-US" sz="1800" b="1" dirty="0" err="1">
                <a:latin typeface="Arial" charset="0"/>
                <a:ea typeface="Arial" charset="0"/>
                <a:cs typeface="Arial" charset="0"/>
              </a:rPr>
              <a:t>penghematan</a:t>
            </a:r>
            <a:r>
              <a:rPr lang="en-US" sz="1800" b="1" dirty="0">
                <a:latin typeface="Arial" charset="0"/>
                <a:ea typeface="Arial" charset="0"/>
                <a:cs typeface="Arial" charset="0"/>
              </a:rPr>
              <a:t> </a:t>
            </a:r>
            <a:r>
              <a:rPr lang="en-US" sz="1800" b="1" dirty="0" err="1">
                <a:latin typeface="Arial" charset="0"/>
                <a:ea typeface="Arial" charset="0"/>
                <a:cs typeface="Arial" charset="0"/>
              </a:rPr>
              <a:t>secara</a:t>
            </a:r>
            <a:r>
              <a:rPr lang="en-US" sz="1800" b="1" dirty="0">
                <a:latin typeface="Arial" charset="0"/>
                <a:ea typeface="Arial" charset="0"/>
                <a:cs typeface="Arial" charset="0"/>
              </a:rPr>
              <a:t> </a:t>
            </a:r>
            <a:r>
              <a:rPr lang="en-US" sz="1800" b="1" dirty="0" err="1">
                <a:latin typeface="Arial" charset="0"/>
                <a:ea typeface="Arial" charset="0"/>
                <a:cs typeface="Arial" charset="0"/>
              </a:rPr>
              <a:t>descresi</a:t>
            </a:r>
            <a:r>
              <a:rPr lang="en-US" sz="1800" b="1" dirty="0">
                <a:latin typeface="Arial" charset="0"/>
                <a:ea typeface="Arial" charset="0"/>
                <a:cs typeface="Arial" charset="0"/>
              </a:rPr>
              <a:t> yang </a:t>
            </a:r>
            <a:r>
              <a:rPr lang="en-US" sz="1800" b="1" dirty="0" err="1">
                <a:latin typeface="Arial" charset="0"/>
                <a:ea typeface="Arial" charset="0"/>
                <a:cs typeface="Arial" charset="0"/>
              </a:rPr>
              <a:t>berdampak</a:t>
            </a:r>
            <a:r>
              <a:rPr lang="en-US" sz="1800" b="1" dirty="0">
                <a:latin typeface="Arial" charset="0"/>
                <a:ea typeface="Arial" charset="0"/>
                <a:cs typeface="Arial" charset="0"/>
              </a:rPr>
              <a:t> </a:t>
            </a:r>
            <a:r>
              <a:rPr lang="en-US" sz="1800" b="1" dirty="0" err="1">
                <a:latin typeface="Arial" charset="0"/>
                <a:ea typeface="Arial" charset="0"/>
                <a:cs typeface="Arial" charset="0"/>
              </a:rPr>
              <a:t>kepada</a:t>
            </a:r>
            <a:r>
              <a:rPr lang="en-US" sz="1800" b="1" dirty="0">
                <a:latin typeface="Arial" charset="0"/>
                <a:ea typeface="Arial" charset="0"/>
                <a:cs typeface="Arial" charset="0"/>
              </a:rPr>
              <a:t> </a:t>
            </a:r>
            <a:r>
              <a:rPr lang="en-US" sz="1800" b="1" dirty="0" err="1">
                <a:latin typeface="Arial" charset="0"/>
                <a:ea typeface="Arial" charset="0"/>
                <a:cs typeface="Arial" charset="0"/>
              </a:rPr>
              <a:t>sektor</a:t>
            </a:r>
            <a:r>
              <a:rPr lang="en-US" sz="1800" b="1" dirty="0">
                <a:latin typeface="Arial" charset="0"/>
                <a:ea typeface="Arial" charset="0"/>
                <a:cs typeface="Arial" charset="0"/>
              </a:rPr>
              <a:t> </a:t>
            </a:r>
            <a:r>
              <a:rPr lang="en-US" sz="1800" b="1" dirty="0" err="1">
                <a:latin typeface="Arial" charset="0"/>
                <a:ea typeface="Arial" charset="0"/>
                <a:cs typeface="Arial" charset="0"/>
              </a:rPr>
              <a:t>riil</a:t>
            </a:r>
            <a:r>
              <a:rPr lang="en-US" sz="1800" b="1" dirty="0">
                <a:latin typeface="Arial" charset="0"/>
                <a:ea typeface="Arial" charset="0"/>
                <a:cs typeface="Arial" charset="0"/>
              </a:rPr>
              <a:t> </a:t>
            </a:r>
            <a:r>
              <a:rPr lang="en-US" sz="1800" b="1" dirty="0" err="1">
                <a:latin typeface="Arial" charset="0"/>
                <a:ea typeface="Arial" charset="0"/>
                <a:cs typeface="Arial" charset="0"/>
              </a:rPr>
              <a:t>sektor</a:t>
            </a:r>
            <a:r>
              <a:rPr lang="en-US" sz="1800" b="1" dirty="0">
                <a:latin typeface="Arial" charset="0"/>
                <a:ea typeface="Arial" charset="0"/>
                <a:cs typeface="Arial" charset="0"/>
              </a:rPr>
              <a:t> , </a:t>
            </a:r>
            <a:r>
              <a:rPr lang="en-US" sz="1800" b="1" dirty="0" err="1">
                <a:latin typeface="Arial" charset="0"/>
                <a:ea typeface="Arial" charset="0"/>
                <a:cs typeface="Arial" charset="0"/>
              </a:rPr>
              <a:t>serta</a:t>
            </a:r>
            <a:r>
              <a:rPr lang="en-US" sz="1800" b="1" dirty="0">
                <a:latin typeface="Arial" charset="0"/>
                <a:ea typeface="Arial" charset="0"/>
                <a:cs typeface="Arial" charset="0"/>
              </a:rPr>
              <a:t> </a:t>
            </a:r>
            <a:r>
              <a:rPr lang="en-US" sz="1800" b="1" dirty="0" err="1">
                <a:latin typeface="Arial" charset="0"/>
                <a:ea typeface="Arial" charset="0"/>
                <a:cs typeface="Arial" charset="0"/>
              </a:rPr>
              <a:t>kenaikan</a:t>
            </a:r>
            <a:r>
              <a:rPr lang="en-US" sz="1800" b="1" dirty="0">
                <a:latin typeface="Arial" charset="0"/>
                <a:ea typeface="Arial" charset="0"/>
                <a:cs typeface="Arial" charset="0"/>
              </a:rPr>
              <a:t> </a:t>
            </a:r>
            <a:r>
              <a:rPr lang="en-US" sz="1800" b="1" dirty="0" err="1">
                <a:latin typeface="Arial" charset="0"/>
                <a:ea typeface="Arial" charset="0"/>
                <a:cs typeface="Arial" charset="0"/>
              </a:rPr>
              <a:t>harga</a:t>
            </a:r>
            <a:r>
              <a:rPr lang="en-US" sz="1800" b="1" dirty="0">
                <a:latin typeface="Arial" charset="0"/>
                <a:ea typeface="Arial" charset="0"/>
                <a:cs typeface="Arial" charset="0"/>
              </a:rPr>
              <a:t> </a:t>
            </a:r>
            <a:r>
              <a:rPr lang="en-US" sz="1800" b="1" dirty="0" err="1">
                <a:latin typeface="Arial" charset="0"/>
                <a:ea typeface="Arial" charset="0"/>
                <a:cs typeface="Arial" charset="0"/>
              </a:rPr>
              <a:t>bbm</a:t>
            </a:r>
            <a:r>
              <a:rPr lang="en-US" sz="1800" b="1" dirty="0">
                <a:latin typeface="Arial" charset="0"/>
                <a:ea typeface="Arial" charset="0"/>
                <a:cs typeface="Arial" charset="0"/>
              </a:rPr>
              <a:t>, </a:t>
            </a:r>
            <a:r>
              <a:rPr lang="en-US" sz="1800" b="1" dirty="0" err="1">
                <a:latin typeface="Arial" charset="0"/>
                <a:ea typeface="Arial" charset="0"/>
                <a:cs typeface="Arial" charset="0"/>
              </a:rPr>
              <a:t>dimana</a:t>
            </a:r>
            <a:r>
              <a:rPr lang="en-US" sz="1800" b="1" dirty="0">
                <a:latin typeface="Arial" charset="0"/>
                <a:ea typeface="Arial" charset="0"/>
                <a:cs typeface="Arial" charset="0"/>
              </a:rPr>
              <a:t> </a:t>
            </a:r>
            <a:r>
              <a:rPr lang="en-US" sz="1800" b="1" dirty="0" err="1">
                <a:latin typeface="Arial" charset="0"/>
                <a:ea typeface="Arial" charset="0"/>
                <a:cs typeface="Arial" charset="0"/>
              </a:rPr>
              <a:t>kedua</a:t>
            </a:r>
            <a:r>
              <a:rPr lang="en-US" sz="1800" b="1" dirty="0">
                <a:latin typeface="Arial" charset="0"/>
                <a:ea typeface="Arial" charset="0"/>
                <a:cs typeface="Arial" charset="0"/>
              </a:rPr>
              <a:t> </a:t>
            </a:r>
            <a:r>
              <a:rPr lang="en-US" sz="1800" b="1" dirty="0" err="1">
                <a:latin typeface="Arial" charset="0"/>
                <a:ea typeface="Arial" charset="0"/>
                <a:cs typeface="Arial" charset="0"/>
              </a:rPr>
              <a:t>hal</a:t>
            </a:r>
            <a:r>
              <a:rPr lang="en-US" sz="1800" b="1" dirty="0">
                <a:latin typeface="Arial" charset="0"/>
                <a:ea typeface="Arial" charset="0"/>
                <a:cs typeface="Arial" charset="0"/>
              </a:rPr>
              <a:t> </a:t>
            </a:r>
            <a:r>
              <a:rPr lang="en-US" sz="1800" b="1" dirty="0" err="1">
                <a:latin typeface="Arial" charset="0"/>
                <a:ea typeface="Arial" charset="0"/>
                <a:cs typeface="Arial" charset="0"/>
              </a:rPr>
              <a:t>tersebut</a:t>
            </a:r>
            <a:r>
              <a:rPr lang="en-US" sz="1800" b="1" dirty="0">
                <a:latin typeface="Arial" charset="0"/>
                <a:ea typeface="Arial" charset="0"/>
                <a:cs typeface="Arial" charset="0"/>
              </a:rPr>
              <a:t> </a:t>
            </a:r>
            <a:r>
              <a:rPr lang="en-US" sz="1800" b="1" dirty="0" err="1">
                <a:latin typeface="Arial" charset="0"/>
                <a:ea typeface="Arial" charset="0"/>
                <a:cs typeface="Arial" charset="0"/>
              </a:rPr>
              <a:t>berpengaruh</a:t>
            </a:r>
            <a:r>
              <a:rPr lang="en-US" sz="1800" b="1" dirty="0">
                <a:latin typeface="Arial" charset="0"/>
                <a:ea typeface="Arial" charset="0"/>
                <a:cs typeface="Arial" charset="0"/>
              </a:rPr>
              <a:t> </a:t>
            </a:r>
            <a:r>
              <a:rPr lang="en-US" sz="1800" b="1" dirty="0" err="1">
                <a:latin typeface="Arial" charset="0"/>
                <a:ea typeface="Arial" charset="0"/>
                <a:cs typeface="Arial" charset="0"/>
              </a:rPr>
              <a:t>langsung</a:t>
            </a:r>
            <a:r>
              <a:rPr lang="en-US" sz="1800" b="1" dirty="0">
                <a:latin typeface="Arial" charset="0"/>
                <a:ea typeface="Arial" charset="0"/>
                <a:cs typeface="Arial" charset="0"/>
              </a:rPr>
              <a:t> </a:t>
            </a:r>
            <a:r>
              <a:rPr lang="en-US" sz="1800" b="1" dirty="0" err="1">
                <a:latin typeface="Arial" charset="0"/>
                <a:ea typeface="Arial" charset="0"/>
                <a:cs typeface="Arial" charset="0"/>
              </a:rPr>
              <a:t>pada</a:t>
            </a:r>
            <a:r>
              <a:rPr lang="en-US" sz="1800" b="1" dirty="0">
                <a:latin typeface="Arial" charset="0"/>
                <a:ea typeface="Arial" charset="0"/>
                <a:cs typeface="Arial" charset="0"/>
              </a:rPr>
              <a:t> </a:t>
            </a:r>
            <a:r>
              <a:rPr lang="en-US" sz="1800" b="1" dirty="0" err="1">
                <a:latin typeface="Arial" charset="0"/>
                <a:ea typeface="Arial" charset="0"/>
                <a:cs typeface="Arial" charset="0"/>
              </a:rPr>
              <a:t>konsumsi</a:t>
            </a:r>
            <a:r>
              <a:rPr lang="en-US" sz="1800" b="1" dirty="0">
                <a:latin typeface="Arial" charset="0"/>
                <a:ea typeface="Arial" charset="0"/>
                <a:cs typeface="Arial" charset="0"/>
              </a:rPr>
              <a:t>, </a:t>
            </a:r>
            <a:r>
              <a:rPr lang="en-US" sz="1800" b="1" dirty="0" err="1">
                <a:latin typeface="Arial" charset="0"/>
                <a:ea typeface="Arial" charset="0"/>
                <a:cs typeface="Arial" charset="0"/>
              </a:rPr>
              <a:t>seperti</a:t>
            </a:r>
            <a:r>
              <a:rPr lang="en-US" sz="1800" b="1" dirty="0">
                <a:latin typeface="Arial" charset="0"/>
                <a:ea typeface="Arial" charset="0"/>
                <a:cs typeface="Arial" charset="0"/>
              </a:rPr>
              <a:t> </a:t>
            </a:r>
            <a:r>
              <a:rPr lang="en-US" sz="1800" b="1" dirty="0" err="1">
                <a:latin typeface="Arial" charset="0"/>
                <a:ea typeface="Arial" charset="0"/>
                <a:cs typeface="Arial" charset="0"/>
              </a:rPr>
              <a:t>kita</a:t>
            </a:r>
            <a:r>
              <a:rPr lang="en-US" sz="1800" b="1" dirty="0">
                <a:latin typeface="Arial" charset="0"/>
                <a:ea typeface="Arial" charset="0"/>
                <a:cs typeface="Arial" charset="0"/>
              </a:rPr>
              <a:t> </a:t>
            </a:r>
            <a:r>
              <a:rPr lang="en-US" sz="1800" b="1" dirty="0" err="1">
                <a:latin typeface="Arial" charset="0"/>
                <a:ea typeface="Arial" charset="0"/>
                <a:cs typeface="Arial" charset="0"/>
              </a:rPr>
              <a:t>ketahui</a:t>
            </a:r>
            <a:r>
              <a:rPr lang="en-US" sz="1800" b="1" dirty="0">
                <a:latin typeface="Arial" charset="0"/>
                <a:ea typeface="Arial" charset="0"/>
                <a:cs typeface="Arial" charset="0"/>
              </a:rPr>
              <a:t> </a:t>
            </a:r>
            <a:r>
              <a:rPr lang="en-US" sz="1800" b="1" dirty="0" err="1">
                <a:latin typeface="Arial" charset="0"/>
                <a:ea typeface="Arial" charset="0"/>
                <a:cs typeface="Arial" charset="0"/>
              </a:rPr>
              <a:t>bersama</a:t>
            </a:r>
            <a:r>
              <a:rPr lang="en-US" sz="1800" b="1" dirty="0">
                <a:latin typeface="Arial" charset="0"/>
                <a:ea typeface="Arial" charset="0"/>
                <a:cs typeface="Arial" charset="0"/>
              </a:rPr>
              <a:t> PDB </a:t>
            </a:r>
            <a:r>
              <a:rPr lang="en-US" sz="1800" b="1" dirty="0" err="1">
                <a:latin typeface="Arial" charset="0"/>
                <a:ea typeface="Arial" charset="0"/>
                <a:cs typeface="Arial" charset="0"/>
              </a:rPr>
              <a:t>indonesia</a:t>
            </a:r>
            <a:r>
              <a:rPr lang="en-US" sz="1800" b="1" dirty="0">
                <a:latin typeface="Arial" charset="0"/>
                <a:ea typeface="Arial" charset="0"/>
                <a:cs typeface="Arial" charset="0"/>
              </a:rPr>
              <a:t> </a:t>
            </a:r>
            <a:r>
              <a:rPr lang="en-US" sz="1800" b="1" dirty="0" err="1">
                <a:latin typeface="Arial" charset="0"/>
                <a:ea typeface="Arial" charset="0"/>
                <a:cs typeface="Arial" charset="0"/>
              </a:rPr>
              <a:t>sekitar</a:t>
            </a:r>
            <a:r>
              <a:rPr lang="en-US" sz="1800" b="1" dirty="0">
                <a:latin typeface="Arial" charset="0"/>
                <a:ea typeface="Arial" charset="0"/>
                <a:cs typeface="Arial" charset="0"/>
              </a:rPr>
              <a:t> 60 % </a:t>
            </a:r>
            <a:r>
              <a:rPr lang="en-US" sz="1800" b="1" dirty="0" err="1">
                <a:latin typeface="Arial" charset="0"/>
                <a:ea typeface="Arial" charset="0"/>
                <a:cs typeface="Arial" charset="0"/>
              </a:rPr>
              <a:t>digerakkan</a:t>
            </a:r>
            <a:r>
              <a:rPr lang="en-US" sz="1800" b="1" dirty="0">
                <a:latin typeface="Arial" charset="0"/>
                <a:ea typeface="Arial" charset="0"/>
                <a:cs typeface="Arial" charset="0"/>
              </a:rPr>
              <a:t> </a:t>
            </a:r>
            <a:r>
              <a:rPr lang="en-US" sz="1800" b="1" dirty="0" err="1">
                <a:latin typeface="Arial" charset="0"/>
                <a:ea typeface="Arial" charset="0"/>
                <a:cs typeface="Arial" charset="0"/>
              </a:rPr>
              <a:t>oleh</a:t>
            </a:r>
            <a:r>
              <a:rPr lang="en-US" sz="1800" b="1" dirty="0">
                <a:latin typeface="Arial" charset="0"/>
                <a:ea typeface="Arial" charset="0"/>
                <a:cs typeface="Arial" charset="0"/>
              </a:rPr>
              <a:t> </a:t>
            </a:r>
            <a:r>
              <a:rPr lang="en-US" sz="1800" b="1" dirty="0" err="1">
                <a:latin typeface="Arial" charset="0"/>
                <a:ea typeface="Arial" charset="0"/>
                <a:cs typeface="Arial" charset="0"/>
              </a:rPr>
              <a:t>sektor</a:t>
            </a:r>
            <a:r>
              <a:rPr lang="en-US" sz="1800" b="1" dirty="0">
                <a:latin typeface="Arial" charset="0"/>
                <a:ea typeface="Arial" charset="0"/>
                <a:cs typeface="Arial" charset="0"/>
              </a:rPr>
              <a:t> </a:t>
            </a:r>
            <a:r>
              <a:rPr lang="en-US" sz="1800" b="1" dirty="0" err="1">
                <a:latin typeface="Arial" charset="0"/>
                <a:ea typeface="Arial" charset="0"/>
                <a:cs typeface="Arial" charset="0"/>
              </a:rPr>
              <a:t>konsumsi</a:t>
            </a:r>
            <a:r>
              <a:rPr lang="en-US" sz="1800" b="1" dirty="0">
                <a:latin typeface="Arial" charset="0"/>
                <a:ea typeface="Arial" charset="0"/>
                <a:cs typeface="Arial" charset="0"/>
              </a:rPr>
              <a:t>.</a:t>
            </a:r>
          </a:p>
          <a:p>
            <a:pPr marL="457200" indent="-457200" algn="l">
              <a:buFont typeface="+mj-lt"/>
              <a:buAutoNum type="arabicPeriod"/>
            </a:pPr>
            <a:r>
              <a:rPr lang="en-US" sz="1800" b="1" dirty="0" err="1">
                <a:latin typeface="Arial" charset="0"/>
                <a:ea typeface="Arial" charset="0"/>
                <a:cs typeface="Arial" charset="0"/>
              </a:rPr>
              <a:t>Hasil</a:t>
            </a:r>
            <a:r>
              <a:rPr lang="en-US" sz="1800" b="1" dirty="0">
                <a:latin typeface="Arial" charset="0"/>
                <a:ea typeface="Arial" charset="0"/>
                <a:cs typeface="Arial" charset="0"/>
              </a:rPr>
              <a:t> </a:t>
            </a:r>
            <a:r>
              <a:rPr lang="en-US" sz="1800" b="1" dirty="0" err="1">
                <a:latin typeface="Arial" charset="0"/>
                <a:ea typeface="Arial" charset="0"/>
                <a:cs typeface="Arial" charset="0"/>
              </a:rPr>
              <a:t>penghematan</a:t>
            </a:r>
            <a:r>
              <a:rPr lang="en-US" sz="1800" b="1" dirty="0">
                <a:latin typeface="Arial" charset="0"/>
                <a:ea typeface="Arial" charset="0"/>
                <a:cs typeface="Arial" charset="0"/>
              </a:rPr>
              <a:t> yang </a:t>
            </a:r>
            <a:r>
              <a:rPr lang="en-US" sz="1800" b="1" dirty="0" err="1">
                <a:latin typeface="Arial" charset="0"/>
                <a:ea typeface="Arial" charset="0"/>
                <a:cs typeface="Arial" charset="0"/>
              </a:rPr>
              <a:t>direncanakan</a:t>
            </a:r>
            <a:r>
              <a:rPr lang="en-US" sz="1800" b="1" dirty="0">
                <a:latin typeface="Arial" charset="0"/>
                <a:ea typeface="Arial" charset="0"/>
                <a:cs typeface="Arial" charset="0"/>
              </a:rPr>
              <a:t> </a:t>
            </a:r>
            <a:r>
              <a:rPr lang="en-US" sz="1800" b="1" dirty="0" err="1">
                <a:latin typeface="Arial" charset="0"/>
                <a:ea typeface="Arial" charset="0"/>
                <a:cs typeface="Arial" charset="0"/>
              </a:rPr>
              <a:t>untuk</a:t>
            </a:r>
            <a:r>
              <a:rPr lang="en-US" sz="1800" b="1" dirty="0">
                <a:latin typeface="Arial" charset="0"/>
                <a:ea typeface="Arial" charset="0"/>
                <a:cs typeface="Arial" charset="0"/>
              </a:rPr>
              <a:t> </a:t>
            </a:r>
            <a:r>
              <a:rPr lang="en-US" sz="1800" b="1" dirty="0" err="1">
                <a:latin typeface="Arial" charset="0"/>
                <a:ea typeface="Arial" charset="0"/>
                <a:cs typeface="Arial" charset="0"/>
              </a:rPr>
              <a:t>membangun</a:t>
            </a:r>
            <a:r>
              <a:rPr lang="en-US" sz="1800" b="1" dirty="0">
                <a:latin typeface="Arial" charset="0"/>
                <a:ea typeface="Arial" charset="0"/>
                <a:cs typeface="Arial" charset="0"/>
              </a:rPr>
              <a:t> </a:t>
            </a:r>
            <a:r>
              <a:rPr lang="en-US" sz="1800" b="1" dirty="0" err="1">
                <a:latin typeface="Arial" charset="0"/>
                <a:ea typeface="Arial" charset="0"/>
                <a:cs typeface="Arial" charset="0"/>
              </a:rPr>
              <a:t>infrastruktur</a:t>
            </a:r>
            <a:r>
              <a:rPr lang="en-US" sz="1800" b="1" dirty="0">
                <a:latin typeface="Arial" charset="0"/>
                <a:ea typeface="Arial" charset="0"/>
                <a:cs typeface="Arial" charset="0"/>
              </a:rPr>
              <a:t> </a:t>
            </a:r>
            <a:r>
              <a:rPr lang="en-US" sz="1800" b="1" dirty="0" err="1">
                <a:latin typeface="Arial" charset="0"/>
                <a:ea typeface="Arial" charset="0"/>
                <a:cs typeface="Arial" charset="0"/>
              </a:rPr>
              <a:t>dalam</a:t>
            </a:r>
            <a:r>
              <a:rPr lang="en-US" sz="1800" b="1" dirty="0">
                <a:latin typeface="Arial" charset="0"/>
                <a:ea typeface="Arial" charset="0"/>
                <a:cs typeface="Arial" charset="0"/>
              </a:rPr>
              <a:t> </a:t>
            </a:r>
            <a:r>
              <a:rPr lang="en-US" sz="1800" b="1" dirty="0" err="1">
                <a:latin typeface="Arial" charset="0"/>
                <a:ea typeface="Arial" charset="0"/>
                <a:cs typeface="Arial" charset="0"/>
              </a:rPr>
              <a:t>realisasinya</a:t>
            </a:r>
            <a:r>
              <a:rPr lang="en-US" sz="1800" b="1" dirty="0">
                <a:latin typeface="Arial" charset="0"/>
                <a:ea typeface="Arial" charset="0"/>
                <a:cs typeface="Arial" charset="0"/>
              </a:rPr>
              <a:t> </a:t>
            </a:r>
            <a:r>
              <a:rPr lang="en-US" sz="1800" b="1" dirty="0" err="1">
                <a:latin typeface="Arial" charset="0"/>
                <a:ea typeface="Arial" charset="0"/>
                <a:cs typeface="Arial" charset="0"/>
              </a:rPr>
              <a:t>mengalami</a:t>
            </a:r>
            <a:r>
              <a:rPr lang="en-US" sz="1800" b="1" dirty="0">
                <a:latin typeface="Arial" charset="0"/>
                <a:ea typeface="Arial" charset="0"/>
                <a:cs typeface="Arial" charset="0"/>
              </a:rPr>
              <a:t> </a:t>
            </a:r>
            <a:r>
              <a:rPr lang="en-US" sz="1800" b="1" dirty="0" err="1">
                <a:latin typeface="Arial" charset="0"/>
                <a:ea typeface="Arial" charset="0"/>
                <a:cs typeface="Arial" charset="0"/>
              </a:rPr>
              <a:t>keterlambatan</a:t>
            </a:r>
            <a:r>
              <a:rPr lang="en-US" sz="1800" b="1" dirty="0">
                <a:latin typeface="Arial" charset="0"/>
                <a:ea typeface="Arial" charset="0"/>
                <a:cs typeface="Arial" charset="0"/>
              </a:rPr>
              <a:t> </a:t>
            </a:r>
            <a:r>
              <a:rPr lang="en-US" sz="1800" b="1" dirty="0" err="1">
                <a:latin typeface="Arial" charset="0"/>
                <a:ea typeface="Arial" charset="0"/>
                <a:cs typeface="Arial" charset="0"/>
              </a:rPr>
              <a:t>dalam</a:t>
            </a:r>
            <a:r>
              <a:rPr lang="en-US" sz="1800" b="1" dirty="0">
                <a:latin typeface="Arial" charset="0"/>
                <a:ea typeface="Arial" charset="0"/>
                <a:cs typeface="Arial" charset="0"/>
              </a:rPr>
              <a:t> </a:t>
            </a:r>
            <a:r>
              <a:rPr lang="en-US" sz="1800" b="1" dirty="0" err="1">
                <a:latin typeface="Arial" charset="0"/>
                <a:ea typeface="Arial" charset="0"/>
                <a:cs typeface="Arial" charset="0"/>
              </a:rPr>
              <a:t>jangka</a:t>
            </a:r>
            <a:r>
              <a:rPr lang="en-US" sz="1800" b="1" dirty="0">
                <a:latin typeface="Arial" charset="0"/>
                <a:ea typeface="Arial" charset="0"/>
                <a:cs typeface="Arial" charset="0"/>
              </a:rPr>
              <a:t> yang </a:t>
            </a:r>
            <a:r>
              <a:rPr lang="en-US" sz="1800" b="1" dirty="0" err="1">
                <a:latin typeface="Arial" charset="0"/>
                <a:ea typeface="Arial" charset="0"/>
                <a:cs typeface="Arial" charset="0"/>
              </a:rPr>
              <a:t>cukup</a:t>
            </a:r>
            <a:r>
              <a:rPr lang="en-US" sz="1800" b="1" dirty="0">
                <a:latin typeface="Arial" charset="0"/>
                <a:ea typeface="Arial" charset="0"/>
                <a:cs typeface="Arial" charset="0"/>
              </a:rPr>
              <a:t> </a:t>
            </a:r>
            <a:r>
              <a:rPr lang="en-US" sz="1800" b="1" dirty="0" err="1">
                <a:latin typeface="Arial" charset="0"/>
                <a:ea typeface="Arial" charset="0"/>
                <a:cs typeface="Arial" charset="0"/>
              </a:rPr>
              <a:t>panjang</a:t>
            </a:r>
            <a:r>
              <a:rPr lang="en-US" sz="1800" b="1" dirty="0">
                <a:latin typeface="Arial" charset="0"/>
                <a:ea typeface="Arial" charset="0"/>
                <a:cs typeface="Arial" charset="0"/>
              </a:rPr>
              <a:t> </a:t>
            </a:r>
            <a:r>
              <a:rPr lang="en-US" sz="1800" b="1" dirty="0" err="1">
                <a:latin typeface="Arial" charset="0"/>
                <a:ea typeface="Arial" charset="0"/>
                <a:cs typeface="Arial" charset="0"/>
              </a:rPr>
              <a:t>terlihat</a:t>
            </a:r>
            <a:r>
              <a:rPr lang="en-US" sz="1800" b="1" dirty="0">
                <a:latin typeface="Arial" charset="0"/>
                <a:ea typeface="Arial" charset="0"/>
                <a:cs typeface="Arial" charset="0"/>
              </a:rPr>
              <a:t> </a:t>
            </a:r>
            <a:r>
              <a:rPr lang="en-US" sz="1800" b="1" dirty="0" err="1">
                <a:latin typeface="Arial" charset="0"/>
                <a:ea typeface="Arial" charset="0"/>
                <a:cs typeface="Arial" charset="0"/>
              </a:rPr>
              <a:t>dari</a:t>
            </a:r>
            <a:r>
              <a:rPr lang="en-US" sz="1800" b="1" dirty="0">
                <a:latin typeface="Arial" charset="0"/>
                <a:ea typeface="Arial" charset="0"/>
                <a:cs typeface="Arial" charset="0"/>
              </a:rPr>
              <a:t> </a:t>
            </a:r>
            <a:r>
              <a:rPr lang="en-US" sz="1800" b="1" dirty="0" err="1"/>
              <a:t>terlambatnya</a:t>
            </a:r>
            <a:r>
              <a:rPr lang="en-US" sz="1800" b="1" dirty="0"/>
              <a:t> proyek2 </a:t>
            </a:r>
            <a:r>
              <a:rPr lang="en-US" sz="1800" b="1" dirty="0" err="1"/>
              <a:t>pemerintah</a:t>
            </a:r>
            <a:r>
              <a:rPr lang="en-US" sz="1800" b="1" dirty="0"/>
              <a:t> </a:t>
            </a:r>
            <a:r>
              <a:rPr lang="en-US" sz="1800" b="1" dirty="0" err="1"/>
              <a:t>yg</a:t>
            </a:r>
            <a:r>
              <a:rPr lang="en-US" sz="1800" b="1" dirty="0"/>
              <a:t> </a:t>
            </a:r>
            <a:r>
              <a:rPr lang="en-US" sz="1800" b="1" dirty="0" err="1"/>
              <a:t>baru</a:t>
            </a:r>
            <a:r>
              <a:rPr lang="en-US" sz="1800" b="1" dirty="0"/>
              <a:t> </a:t>
            </a:r>
            <a:r>
              <a:rPr lang="en-US" sz="1800" b="1" dirty="0" err="1"/>
              <a:t>dilaksanakan</a:t>
            </a:r>
            <a:r>
              <a:rPr lang="en-US" sz="1800" b="1" dirty="0"/>
              <a:t> </a:t>
            </a:r>
            <a:r>
              <a:rPr lang="en-US" sz="1800" b="1" dirty="0" err="1"/>
              <a:t>awal</a:t>
            </a:r>
            <a:r>
              <a:rPr lang="en-US" sz="1800" b="1" dirty="0"/>
              <a:t> </a:t>
            </a:r>
            <a:r>
              <a:rPr lang="en-US" sz="1800" b="1" dirty="0" err="1"/>
              <a:t>Agustus</a:t>
            </a:r>
            <a:r>
              <a:rPr lang="en-US" sz="1800" b="1" dirty="0"/>
              <a:t> ( </a:t>
            </a:r>
            <a:r>
              <a:rPr lang="en-US" sz="1800" b="1" dirty="0" err="1"/>
              <a:t>rendah</a:t>
            </a:r>
            <a:r>
              <a:rPr lang="en-US" sz="1800" b="1" dirty="0"/>
              <a:t> </a:t>
            </a:r>
            <a:r>
              <a:rPr lang="en-US" sz="1800" b="1" dirty="0" err="1">
                <a:latin typeface="Arial" charset="0"/>
                <a:ea typeface="Arial" charset="0"/>
                <a:cs typeface="Arial" charset="0"/>
              </a:rPr>
              <a:t>penyerapan</a:t>
            </a:r>
            <a:r>
              <a:rPr lang="en-US" sz="1800" b="1" dirty="0">
                <a:latin typeface="Arial" charset="0"/>
                <a:ea typeface="Arial" charset="0"/>
                <a:cs typeface="Arial" charset="0"/>
              </a:rPr>
              <a:t> </a:t>
            </a:r>
            <a:r>
              <a:rPr lang="en-US" sz="1800" b="1" dirty="0" err="1">
                <a:latin typeface="Arial" charset="0"/>
                <a:ea typeface="Arial" charset="0"/>
                <a:cs typeface="Arial" charset="0"/>
              </a:rPr>
              <a:t>dana</a:t>
            </a:r>
            <a:r>
              <a:rPr lang="en-US" sz="1800" b="1" dirty="0">
                <a:latin typeface="Arial" charset="0"/>
                <a:ea typeface="Arial" charset="0"/>
                <a:cs typeface="Arial" charset="0"/>
              </a:rPr>
              <a:t> APBN). </a:t>
            </a:r>
            <a:r>
              <a:rPr lang="en-US" sz="1800" b="1" dirty="0" err="1">
                <a:latin typeface="Arial" charset="0"/>
                <a:ea typeface="Arial" charset="0"/>
                <a:cs typeface="Arial" charset="0"/>
              </a:rPr>
              <a:t>Jangan</a:t>
            </a:r>
            <a:r>
              <a:rPr lang="en-US" sz="1800" b="1" dirty="0">
                <a:latin typeface="Arial" charset="0"/>
                <a:ea typeface="Arial" charset="0"/>
                <a:cs typeface="Arial" charset="0"/>
              </a:rPr>
              <a:t> </a:t>
            </a:r>
            <a:r>
              <a:rPr lang="en-US" sz="1800" b="1" dirty="0" err="1">
                <a:latin typeface="Arial" charset="0"/>
                <a:ea typeface="Arial" charset="0"/>
                <a:cs typeface="Arial" charset="0"/>
              </a:rPr>
              <a:t>sampai</a:t>
            </a:r>
            <a:r>
              <a:rPr lang="en-US" sz="1800" b="1" dirty="0">
                <a:latin typeface="Arial" charset="0"/>
                <a:ea typeface="Arial" charset="0"/>
                <a:cs typeface="Arial" charset="0"/>
              </a:rPr>
              <a:t> </a:t>
            </a:r>
            <a:r>
              <a:rPr lang="en-US" sz="1800" b="1" dirty="0" err="1">
                <a:latin typeface="Arial" charset="0"/>
                <a:ea typeface="Arial" charset="0"/>
                <a:cs typeface="Arial" charset="0"/>
              </a:rPr>
              <a:t>terjebak</a:t>
            </a:r>
            <a:r>
              <a:rPr lang="en-US" sz="1800" b="1" dirty="0">
                <a:latin typeface="Arial" charset="0"/>
                <a:ea typeface="Arial" charset="0"/>
                <a:cs typeface="Arial" charset="0"/>
              </a:rPr>
              <a:t> </a:t>
            </a:r>
            <a:r>
              <a:rPr lang="en-US" sz="1800" b="1" dirty="0" err="1">
                <a:latin typeface="Arial" charset="0"/>
                <a:ea typeface="Arial" charset="0"/>
                <a:cs typeface="Arial" charset="0"/>
              </a:rPr>
              <a:t>dengan</a:t>
            </a:r>
            <a:r>
              <a:rPr lang="en-US" sz="1800" b="1" dirty="0">
                <a:latin typeface="Arial" charset="0"/>
                <a:ea typeface="Arial" charset="0"/>
                <a:cs typeface="Arial" charset="0"/>
              </a:rPr>
              <a:t> </a:t>
            </a:r>
            <a:r>
              <a:rPr lang="en-US" sz="1800" b="1" dirty="0" err="1">
                <a:latin typeface="Arial" charset="0"/>
                <a:ea typeface="Arial" charset="0"/>
                <a:cs typeface="Arial" charset="0"/>
              </a:rPr>
              <a:t>situasi</a:t>
            </a:r>
            <a:r>
              <a:rPr lang="en-US" sz="1800" b="1" dirty="0">
                <a:latin typeface="Arial" charset="0"/>
                <a:ea typeface="Arial" charset="0"/>
                <a:cs typeface="Arial" charset="0"/>
              </a:rPr>
              <a:t> </a:t>
            </a:r>
            <a:r>
              <a:rPr lang="en-US" sz="1800" b="1" i="1" dirty="0">
                <a:latin typeface="Arial" charset="0"/>
                <a:ea typeface="Arial" charset="0"/>
                <a:cs typeface="Arial" charset="0"/>
              </a:rPr>
              <a:t>paradox saving</a:t>
            </a:r>
          </a:p>
          <a:p>
            <a:pPr marL="457200" indent="-457200" algn="l">
              <a:buFont typeface="+mj-lt"/>
              <a:buAutoNum type="arabicPeriod"/>
            </a:pPr>
            <a:r>
              <a:rPr lang="en-US" sz="1800" b="1" dirty="0" err="1" smtClean="0">
                <a:latin typeface="Arial" charset="0"/>
                <a:ea typeface="Arial" charset="0"/>
                <a:cs typeface="Arial" charset="0"/>
              </a:rPr>
              <a:t>Kedua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hal</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tersebut</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diatas</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sebenarnya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dapat</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dimaklumi</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karena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akibat</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adanya</a:t>
            </a:r>
            <a:r>
              <a:rPr lang="en-US" sz="1800" b="1" dirty="0" smtClean="0">
                <a:latin typeface="Arial" charset="0"/>
                <a:ea typeface="Arial" charset="0"/>
                <a:cs typeface="Arial" charset="0"/>
              </a:rPr>
              <a:t> proses </a:t>
            </a:r>
            <a:r>
              <a:rPr lang="en-US" sz="1800" b="1" dirty="0" err="1" smtClean="0">
                <a:latin typeface="Arial" charset="0"/>
                <a:ea typeface="Arial" charset="0"/>
                <a:cs typeface="Arial" charset="0"/>
              </a:rPr>
              <a:t>pergantian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pemerintahan</a:t>
            </a:r>
            <a:r>
              <a:rPr lang="en-US" sz="1800" b="1" dirty="0" smtClean="0">
                <a:latin typeface="Arial" charset="0"/>
                <a:ea typeface="Arial" charset="0"/>
                <a:cs typeface="Arial" charset="0"/>
              </a:rPr>
              <a:t>, yang </a:t>
            </a:r>
            <a:r>
              <a:rPr lang="en-US" sz="1800" b="1" dirty="0" err="1" smtClean="0">
                <a:latin typeface="Arial" charset="0"/>
                <a:ea typeface="Arial" charset="0"/>
                <a:cs typeface="Arial" charset="0"/>
              </a:rPr>
              <a:t>mengakibatkan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adanya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perubahan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perlambatan</a:t>
            </a:r>
            <a:r>
              <a:rPr lang="en-US" sz="1800" b="1" dirty="0" smtClean="0">
                <a:latin typeface="Arial" charset="0"/>
                <a:ea typeface="Arial" charset="0"/>
                <a:cs typeface="Arial" charset="0"/>
              </a:rPr>
              <a:t> proses </a:t>
            </a:r>
            <a:r>
              <a:rPr lang="en-US" sz="1800" b="1" dirty="0" err="1" smtClean="0">
                <a:latin typeface="Arial" charset="0"/>
                <a:ea typeface="Arial" charset="0"/>
                <a:cs typeface="Arial" charset="0"/>
              </a:rPr>
              <a:t>pengambilan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keputusan</a:t>
            </a:r>
            <a:r>
              <a:rPr lang="en-US" sz="1800" b="1" dirty="0" smtClean="0">
                <a:latin typeface="Arial" charset="0"/>
                <a:ea typeface="Arial" charset="0"/>
                <a:cs typeface="Arial" charset="0"/>
              </a:rPr>
              <a:t> yang </a:t>
            </a:r>
            <a:r>
              <a:rPr lang="en-US" sz="1800" b="1" dirty="0" err="1" smtClean="0">
                <a:latin typeface="Arial" charset="0"/>
                <a:ea typeface="Arial" charset="0"/>
                <a:cs typeface="Arial" charset="0"/>
              </a:rPr>
              <a:t>menyangkut</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investasi</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pemerintah</a:t>
            </a:r>
            <a:endParaRPr lang="en-US" sz="1800" b="1" dirty="0" smtClean="0">
              <a:latin typeface="Arial" charset="0"/>
              <a:ea typeface="Arial" charset="0"/>
              <a:cs typeface="Arial" charset="0"/>
            </a:endParaRPr>
          </a:p>
          <a:p>
            <a:pPr marL="457200" indent="-457200" algn="l">
              <a:buFont typeface="+mj-lt"/>
              <a:buAutoNum type="arabicPeriod"/>
            </a:pPr>
            <a:endParaRPr lang="en-US" sz="1800" b="1" dirty="0" smtClean="0">
              <a:latin typeface="Arial" charset="0"/>
              <a:ea typeface="Arial" charset="0"/>
              <a:cs typeface="Arial" charset="0"/>
            </a:endParaRPr>
          </a:p>
          <a:p>
            <a:pPr marL="457200" indent="-457200" algn="l">
              <a:buFont typeface="+mj-lt"/>
              <a:buAutoNum type="arabicPeriod"/>
            </a:pPr>
            <a:r>
              <a:rPr lang="en-US" sz="1800" b="1" i="1" dirty="0" smtClean="0">
                <a:latin typeface="Arial" charset="0"/>
                <a:ea typeface="Arial" charset="0"/>
                <a:cs typeface="Arial" charset="0"/>
              </a:rPr>
              <a:t>BI rate </a:t>
            </a:r>
            <a:r>
              <a:rPr lang="en-US" sz="1800" b="1" i="1" dirty="0" err="1" smtClean="0">
                <a:latin typeface="Arial" charset="0"/>
                <a:ea typeface="Arial" charset="0"/>
                <a:cs typeface="Arial" charset="0"/>
              </a:rPr>
              <a:t>relatif</a:t>
            </a:r>
            <a:r>
              <a:rPr lang="en-US" sz="1800" b="1" i="1" dirty="0" smtClean="0">
                <a:latin typeface="Arial" charset="0"/>
                <a:ea typeface="Arial" charset="0"/>
                <a:cs typeface="Arial" charset="0"/>
              </a:rPr>
              <a:t>  </a:t>
            </a:r>
            <a:r>
              <a:rPr lang="en-US" sz="1800" b="1" i="1" dirty="0" err="1" smtClean="0">
                <a:latin typeface="Arial" charset="0"/>
                <a:ea typeface="Arial" charset="0"/>
                <a:cs typeface="Arial" charset="0"/>
              </a:rPr>
              <a:t>tinggi</a:t>
            </a:r>
            <a:r>
              <a:rPr lang="en-US" sz="1800" b="1" i="1" dirty="0" smtClean="0">
                <a:latin typeface="Arial" charset="0"/>
                <a:ea typeface="Arial" charset="0"/>
                <a:cs typeface="Arial" charset="0"/>
              </a:rPr>
              <a:t>, 7.5 % </a:t>
            </a:r>
            <a:r>
              <a:rPr lang="en-US" sz="1800" b="1" i="1" dirty="0" err="1" smtClean="0">
                <a:latin typeface="Arial" charset="0"/>
                <a:ea typeface="Arial" charset="0"/>
                <a:cs typeface="Arial" charset="0"/>
              </a:rPr>
              <a:t>saat</a:t>
            </a:r>
            <a:r>
              <a:rPr lang="en-US" sz="1800" b="1" i="1" dirty="0" smtClean="0">
                <a:latin typeface="Arial" charset="0"/>
                <a:ea typeface="Arial" charset="0"/>
                <a:cs typeface="Arial" charset="0"/>
              </a:rPr>
              <a:t> </a:t>
            </a:r>
            <a:r>
              <a:rPr lang="en-US" sz="1800" b="1" i="1" dirty="0" err="1" smtClean="0">
                <a:latin typeface="Arial" charset="0"/>
                <a:ea typeface="Arial" charset="0"/>
                <a:cs typeface="Arial" charset="0"/>
              </a:rPr>
              <a:t>ini</a:t>
            </a:r>
            <a:endParaRPr lang="en-US" sz="1800" b="1" i="1" dirty="0" smtClean="0">
              <a:latin typeface="Arial" charset="0"/>
              <a:ea typeface="Arial" charset="0"/>
              <a:cs typeface="Arial" charset="0"/>
            </a:endParaRPr>
          </a:p>
          <a:p>
            <a:pPr algn="l"/>
            <a:endParaRPr lang="en-US" sz="1800" b="1" i="1" dirty="0" smtClean="0">
              <a:latin typeface="Arial" charset="0"/>
              <a:ea typeface="Arial" charset="0"/>
              <a:cs typeface="Arial" charset="0"/>
            </a:endParaRPr>
          </a:p>
          <a:p>
            <a:pPr algn="l"/>
            <a:r>
              <a:rPr lang="en-US" sz="1800" b="1" dirty="0" smtClean="0">
                <a:latin typeface="Arial" charset="0"/>
                <a:ea typeface="Arial" charset="0"/>
                <a:cs typeface="Arial" charset="0"/>
              </a:rPr>
              <a:t>Hal </a:t>
            </a:r>
            <a:r>
              <a:rPr lang="en-US" sz="1800" b="1" dirty="0" err="1" smtClean="0">
                <a:latin typeface="Arial" charset="0"/>
                <a:ea typeface="Arial" charset="0"/>
                <a:cs typeface="Arial" charset="0"/>
              </a:rPr>
              <a:t>tersebut</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diatas</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mengakibatkan</a:t>
            </a:r>
            <a:r>
              <a:rPr lang="en-US" sz="1800" b="1" dirty="0" smtClean="0">
                <a:latin typeface="Arial" charset="0"/>
                <a:ea typeface="Arial" charset="0"/>
                <a:cs typeface="Arial" charset="0"/>
              </a:rPr>
              <a:t> </a:t>
            </a:r>
            <a:r>
              <a:rPr lang="en-US" sz="1800" b="1" dirty="0">
                <a:latin typeface="Arial" charset="0"/>
                <a:ea typeface="Arial" charset="0"/>
                <a:cs typeface="Arial" charset="0"/>
              </a:rPr>
              <a:t>proses multiplier effect </a:t>
            </a:r>
            <a:r>
              <a:rPr lang="en-US" sz="1800" b="1" dirty="0" err="1" smtClean="0">
                <a:latin typeface="Arial" charset="0"/>
                <a:ea typeface="Arial" charset="0"/>
                <a:cs typeface="Arial" charset="0"/>
              </a:rPr>
              <a:t>sangat</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menurun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dalam</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jangka</a:t>
            </a:r>
            <a:r>
              <a:rPr lang="en-US" sz="1800" b="1" dirty="0" smtClean="0">
                <a:latin typeface="Arial" charset="0"/>
                <a:ea typeface="Arial" charset="0"/>
                <a:cs typeface="Arial" charset="0"/>
              </a:rPr>
              <a:t> yang </a:t>
            </a:r>
            <a:r>
              <a:rPr lang="en-US" sz="1800" b="1" dirty="0" err="1" smtClean="0">
                <a:latin typeface="Arial" charset="0"/>
                <a:ea typeface="Arial" charset="0"/>
                <a:cs typeface="Arial" charset="0"/>
              </a:rPr>
              <a:t>cukup</a:t>
            </a:r>
            <a:r>
              <a:rPr lang="en-US" sz="1800" b="1" dirty="0" smtClean="0">
                <a:latin typeface="Arial" charset="0"/>
                <a:ea typeface="Arial" charset="0"/>
                <a:cs typeface="Arial" charset="0"/>
              </a:rPr>
              <a:t> lama, </a:t>
            </a:r>
            <a:r>
              <a:rPr lang="en-US" sz="1800" b="1" dirty="0" err="1" smtClean="0">
                <a:latin typeface="Arial" charset="0"/>
                <a:ea typeface="Arial" charset="0"/>
                <a:cs typeface="Arial" charset="0"/>
              </a:rPr>
              <a:t>sehingga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perlambatannya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mengakibatkan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kesulitan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bagi</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dunia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usaha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khusunya</a:t>
            </a:r>
            <a:r>
              <a:rPr lang="en-US" sz="1800" b="1" dirty="0" smtClean="0">
                <a:latin typeface="Arial" charset="0"/>
                <a:ea typeface="Arial" charset="0"/>
                <a:cs typeface="Arial" charset="0"/>
              </a:rPr>
              <a:t> yang </a:t>
            </a:r>
            <a:r>
              <a:rPr lang="en-US" sz="1800" b="1" dirty="0" err="1" smtClean="0">
                <a:latin typeface="Arial" charset="0"/>
                <a:ea typeface="Arial" charset="0"/>
                <a:cs typeface="Arial" charset="0"/>
              </a:rPr>
              <a:t>bergerak</a:t>
            </a:r>
            <a:r>
              <a:rPr lang="en-US" sz="1800" b="1" dirty="0" smtClean="0">
                <a:latin typeface="Arial" charset="0"/>
                <a:ea typeface="Arial" charset="0"/>
                <a:cs typeface="Arial" charset="0"/>
              </a:rPr>
              <a:t> di </a:t>
            </a:r>
            <a:r>
              <a:rPr lang="en-US" sz="1800" b="1" dirty="0" err="1" smtClean="0">
                <a:latin typeface="Arial" charset="0"/>
                <a:ea typeface="Arial" charset="0"/>
                <a:cs typeface="Arial" charset="0"/>
              </a:rPr>
              <a:t>pasar</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domestik</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Sehingga</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muncul</a:t>
            </a:r>
            <a:r>
              <a:rPr lang="en-US" sz="1800" b="1" dirty="0" smtClean="0">
                <a:latin typeface="Arial" charset="0"/>
                <a:ea typeface="Arial" charset="0"/>
                <a:cs typeface="Arial" charset="0"/>
              </a:rPr>
              <a:t> problem employment </a:t>
            </a:r>
            <a:r>
              <a:rPr lang="en-US" sz="1800" b="1" dirty="0" err="1" smtClean="0">
                <a:latin typeface="Arial" charset="0"/>
                <a:ea typeface="Arial" charset="0"/>
                <a:cs typeface="Arial" charset="0"/>
              </a:rPr>
              <a:t>dan</a:t>
            </a:r>
            <a:r>
              <a:rPr lang="en-US" sz="1800" b="1" dirty="0" smtClean="0">
                <a:latin typeface="Arial" charset="0"/>
                <a:ea typeface="Arial" charset="0"/>
                <a:cs typeface="Arial" charset="0"/>
              </a:rPr>
              <a:t> </a:t>
            </a:r>
            <a:r>
              <a:rPr lang="en-US" sz="1800" b="1" dirty="0" err="1" smtClean="0">
                <a:latin typeface="Arial" charset="0"/>
                <a:ea typeface="Arial" charset="0"/>
                <a:cs typeface="Arial" charset="0"/>
              </a:rPr>
              <a:t>menurunnya</a:t>
            </a:r>
            <a:r>
              <a:rPr lang="en-US" sz="1800" b="1" dirty="0" smtClean="0">
                <a:latin typeface="Arial" charset="0"/>
                <a:ea typeface="Arial" charset="0"/>
                <a:cs typeface="Arial" charset="0"/>
              </a:rPr>
              <a:t> </a:t>
            </a:r>
            <a:r>
              <a:rPr lang="en-US" sz="1800" b="1" i="1" dirty="0" err="1">
                <a:latin typeface="Arial" charset="0"/>
                <a:ea typeface="Arial" charset="0"/>
                <a:cs typeface="Arial" charset="0"/>
              </a:rPr>
              <a:t>A</a:t>
            </a:r>
            <a:r>
              <a:rPr lang="en-US" sz="1800" b="1" i="1" dirty="0" err="1" smtClean="0">
                <a:latin typeface="Arial" charset="0"/>
                <a:ea typeface="Arial" charset="0"/>
                <a:cs typeface="Arial" charset="0"/>
              </a:rPr>
              <a:t>ggreage</a:t>
            </a:r>
            <a:r>
              <a:rPr lang="en-US" sz="1800" b="1" i="1" dirty="0" smtClean="0">
                <a:latin typeface="Arial" charset="0"/>
                <a:ea typeface="Arial" charset="0"/>
                <a:cs typeface="Arial" charset="0"/>
              </a:rPr>
              <a:t> Demand</a:t>
            </a:r>
            <a:r>
              <a:rPr lang="en-US" sz="1800" b="1" dirty="0" smtClean="0">
                <a:latin typeface="Arial" charset="0"/>
                <a:ea typeface="Arial" charset="0"/>
                <a:cs typeface="Arial" charset="0"/>
              </a:rPr>
              <a:t>, (</a:t>
            </a:r>
            <a:r>
              <a:rPr lang="en-US" sz="1800" b="1" dirty="0" err="1">
                <a:latin typeface="Arial" charset="0"/>
                <a:ea typeface="Arial" charset="0"/>
                <a:cs typeface="Arial" charset="0"/>
              </a:rPr>
              <a:t>T</a:t>
            </a:r>
            <a:r>
              <a:rPr lang="en-US" sz="1800" b="1" dirty="0" err="1" smtClean="0">
                <a:latin typeface="Arial" charset="0"/>
                <a:ea typeface="Arial" charset="0"/>
                <a:cs typeface="Arial" charset="0"/>
              </a:rPr>
              <a:t>eori</a:t>
            </a:r>
            <a:r>
              <a:rPr lang="en-US" sz="1800" b="1" dirty="0" smtClean="0">
                <a:latin typeface="Arial" charset="0"/>
                <a:ea typeface="Arial" charset="0"/>
                <a:cs typeface="Arial" charset="0"/>
              </a:rPr>
              <a:t> </a:t>
            </a:r>
            <a:r>
              <a:rPr lang="en-US" sz="1800" b="1" dirty="0">
                <a:latin typeface="Arial" charset="0"/>
                <a:ea typeface="Arial" charset="0"/>
                <a:cs typeface="Arial" charset="0"/>
              </a:rPr>
              <a:t>Keynes). </a:t>
            </a:r>
            <a:r>
              <a:rPr lang="en-US" b="1" dirty="0" smtClean="0"/>
              <a:t>	  </a:t>
            </a:r>
          </a:p>
        </p:txBody>
      </p:sp>
    </p:spTree>
    <p:extLst>
      <p:ext uri="{BB962C8B-B14F-4D97-AF65-F5344CB8AC3E}">
        <p14:creationId xmlns:p14="http://schemas.microsoft.com/office/powerpoint/2010/main" xmlns="" val="294123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268278"/>
          </a:xfrm>
          <a:prstGeom prst="rect">
            <a:avLst/>
          </a:prstGeom>
        </p:spPr>
      </p:pic>
    </p:spTree>
    <p:extLst>
      <p:ext uri="{BB962C8B-B14F-4D97-AF65-F5344CB8AC3E}">
        <p14:creationId xmlns:p14="http://schemas.microsoft.com/office/powerpoint/2010/main" xmlns="" val="1514563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xmlns="" val="71261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2967" y="2594505"/>
            <a:ext cx="8001000" cy="1143000"/>
          </a:xfrm>
        </p:spPr>
        <p:txBody>
          <a:bodyPr/>
          <a:lstStyle/>
          <a:p>
            <a:r>
              <a:rPr lang="en-US" sz="3600" dirty="0"/>
              <a:t>Saran </a:t>
            </a:r>
            <a:r>
              <a:rPr lang="en-US" sz="3600" dirty="0" err="1"/>
              <a:t>Tindak</a:t>
            </a:r>
            <a:endParaRPr lang="en-US" sz="3600" i="1" dirty="0"/>
          </a:p>
        </p:txBody>
      </p:sp>
    </p:spTree>
    <p:extLst>
      <p:ext uri="{BB962C8B-B14F-4D97-AF65-F5344CB8AC3E}">
        <p14:creationId xmlns:p14="http://schemas.microsoft.com/office/powerpoint/2010/main" xmlns="" val="1282871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89"/>
            <a:ext cx="7772400" cy="533559"/>
          </a:xfrm>
        </p:spPr>
        <p:txBody>
          <a:bodyPr>
            <a:normAutofit/>
          </a:bodyPr>
          <a:lstStyle/>
          <a:p>
            <a:r>
              <a:rPr lang="en-US" sz="2800" dirty="0" smtClean="0"/>
              <a:t>Saran </a:t>
            </a:r>
            <a:r>
              <a:rPr lang="en-US" sz="2800" dirty="0" err="1" smtClean="0"/>
              <a:t>Tindak</a:t>
            </a:r>
            <a:endParaRPr lang="en-US" sz="2800" dirty="0"/>
          </a:p>
        </p:txBody>
      </p:sp>
      <p:sp useBgFill="1">
        <p:nvSpPr>
          <p:cNvPr id="3" name="Subtitle 2"/>
          <p:cNvSpPr>
            <a:spLocks noGrp="1"/>
          </p:cNvSpPr>
          <p:nvPr>
            <p:ph type="subTitle" idx="1"/>
          </p:nvPr>
        </p:nvSpPr>
        <p:spPr>
          <a:xfrm>
            <a:off x="0" y="596348"/>
            <a:ext cx="9144000" cy="6261652"/>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2500" lnSpcReduction="10000"/>
          </a:bodyPr>
          <a:lstStyle/>
          <a:p>
            <a:pPr algn="l"/>
            <a:r>
              <a:rPr lang="en-US" b="1" dirty="0" err="1" smtClean="0"/>
              <a:t>Pengaruh</a:t>
            </a:r>
            <a:r>
              <a:rPr lang="en-US" b="1" dirty="0" smtClean="0"/>
              <a:t> external </a:t>
            </a:r>
            <a:r>
              <a:rPr lang="en-US" b="1" dirty="0" err="1" smtClean="0"/>
              <a:t>adalah</a:t>
            </a:r>
            <a:r>
              <a:rPr lang="en-US" b="1" dirty="0" smtClean="0"/>
              <a:t> </a:t>
            </a:r>
            <a:r>
              <a:rPr lang="en-US" b="1" dirty="0" err="1" smtClean="0"/>
              <a:t>suatu</a:t>
            </a:r>
            <a:r>
              <a:rPr lang="en-US" b="1" dirty="0" smtClean="0"/>
              <a:t> </a:t>
            </a:r>
            <a:r>
              <a:rPr lang="en-US" b="1" dirty="0" err="1" smtClean="0"/>
              <a:t>hal</a:t>
            </a:r>
            <a:r>
              <a:rPr lang="en-US" b="1" dirty="0" smtClean="0"/>
              <a:t> yang </a:t>
            </a:r>
            <a:r>
              <a:rPr lang="en-US" b="1" dirty="0" err="1" smtClean="0"/>
              <a:t>bersifat</a:t>
            </a:r>
            <a:r>
              <a:rPr lang="en-US" b="1" dirty="0" smtClean="0"/>
              <a:t> state of nature ( </a:t>
            </a:r>
            <a:r>
              <a:rPr lang="en-US" b="1" dirty="0" err="1" smtClean="0"/>
              <a:t>diluar</a:t>
            </a:r>
            <a:r>
              <a:rPr lang="en-US" b="1" dirty="0" smtClean="0"/>
              <a:t> </a:t>
            </a:r>
            <a:r>
              <a:rPr lang="en-US" b="1" dirty="0" err="1" smtClean="0"/>
              <a:t>kendali</a:t>
            </a:r>
            <a:r>
              <a:rPr lang="en-US" b="1" dirty="0" smtClean="0"/>
              <a:t>), </a:t>
            </a:r>
            <a:r>
              <a:rPr lang="en-US" b="1" dirty="0" err="1" smtClean="0"/>
              <a:t>sehingga</a:t>
            </a:r>
            <a:r>
              <a:rPr lang="en-US" b="1" dirty="0" smtClean="0"/>
              <a:t> </a:t>
            </a:r>
            <a:r>
              <a:rPr lang="en-US" b="1" dirty="0" err="1" smtClean="0"/>
              <a:t>indonesia</a:t>
            </a:r>
            <a:r>
              <a:rPr lang="en-US" b="1" dirty="0" smtClean="0"/>
              <a:t> </a:t>
            </a:r>
            <a:r>
              <a:rPr lang="en-US" b="1" dirty="0" err="1" smtClean="0"/>
              <a:t>hanya</a:t>
            </a:r>
            <a:r>
              <a:rPr lang="en-US" b="1" dirty="0" smtClean="0"/>
              <a:t> </a:t>
            </a:r>
            <a:r>
              <a:rPr lang="en-US" b="1" dirty="0" err="1" smtClean="0"/>
              <a:t>dapat</a:t>
            </a:r>
            <a:r>
              <a:rPr lang="en-US" b="1" dirty="0" smtClean="0"/>
              <a:t> </a:t>
            </a:r>
            <a:r>
              <a:rPr lang="en-US" b="1" dirty="0" err="1" smtClean="0"/>
              <a:t>melakukan</a:t>
            </a:r>
            <a:r>
              <a:rPr lang="en-US" b="1" dirty="0" smtClean="0"/>
              <a:t> </a:t>
            </a:r>
            <a:r>
              <a:rPr lang="en-US" b="1" dirty="0" err="1" smtClean="0"/>
              <a:t>hal</a:t>
            </a:r>
            <a:r>
              <a:rPr lang="en-US" b="1" dirty="0" smtClean="0"/>
              <a:t> yang </a:t>
            </a:r>
            <a:r>
              <a:rPr lang="en-US" b="1" dirty="0" err="1" smtClean="0"/>
              <a:t>bersifat</a:t>
            </a:r>
            <a:r>
              <a:rPr lang="en-US" b="1" dirty="0" smtClean="0"/>
              <a:t> </a:t>
            </a:r>
            <a:r>
              <a:rPr lang="en-US" b="1" dirty="0" err="1" smtClean="0"/>
              <a:t>antisipasi</a:t>
            </a:r>
            <a:r>
              <a:rPr lang="en-US" b="1" dirty="0" smtClean="0"/>
              <a:t>, </a:t>
            </a:r>
            <a:r>
              <a:rPr lang="en-US" b="1" dirty="0" err="1" smtClean="0"/>
              <a:t>disektor</a:t>
            </a:r>
            <a:r>
              <a:rPr lang="en-US" b="1" dirty="0" smtClean="0"/>
              <a:t> financial </a:t>
            </a:r>
            <a:r>
              <a:rPr lang="en-US" b="1" dirty="0" err="1" smtClean="0"/>
              <a:t>melalui</a:t>
            </a:r>
            <a:r>
              <a:rPr lang="en-US" b="1" dirty="0" smtClean="0"/>
              <a:t> bank </a:t>
            </a:r>
            <a:r>
              <a:rPr lang="en-US" b="1" dirty="0" err="1" smtClean="0"/>
              <a:t>sentral</a:t>
            </a:r>
            <a:r>
              <a:rPr lang="en-US" b="1" dirty="0" smtClean="0"/>
              <a:t> </a:t>
            </a:r>
            <a:r>
              <a:rPr lang="en-US" b="1" dirty="0" err="1" smtClean="0"/>
              <a:t>dan</a:t>
            </a:r>
            <a:r>
              <a:rPr lang="en-US" b="1" dirty="0" smtClean="0"/>
              <a:t> </a:t>
            </a:r>
            <a:r>
              <a:rPr lang="en-US" b="1" dirty="0" err="1" smtClean="0"/>
              <a:t>otoritas</a:t>
            </a:r>
            <a:r>
              <a:rPr lang="en-US" b="1" dirty="0" smtClean="0"/>
              <a:t> </a:t>
            </a:r>
            <a:r>
              <a:rPr lang="en-US" b="1" dirty="0" err="1" smtClean="0"/>
              <a:t>jasa</a:t>
            </a:r>
            <a:r>
              <a:rPr lang="en-US" b="1" dirty="0" smtClean="0"/>
              <a:t> </a:t>
            </a:r>
            <a:r>
              <a:rPr lang="en-US" b="1" dirty="0" err="1" smtClean="0"/>
              <a:t>keuangan</a:t>
            </a:r>
            <a:r>
              <a:rPr lang="en-US" b="1" dirty="0" smtClean="0"/>
              <a:t>, </a:t>
            </a:r>
            <a:r>
              <a:rPr lang="en-US" b="1" dirty="0" err="1" smtClean="0"/>
              <a:t>khususnya</a:t>
            </a:r>
            <a:r>
              <a:rPr lang="en-US" b="1" dirty="0" smtClean="0"/>
              <a:t> yang </a:t>
            </a:r>
            <a:r>
              <a:rPr lang="en-US" b="1" dirty="0" err="1" smtClean="0"/>
              <a:t>berkaitan</a:t>
            </a:r>
            <a:r>
              <a:rPr lang="en-US" b="1" dirty="0" smtClean="0"/>
              <a:t> </a:t>
            </a:r>
            <a:r>
              <a:rPr lang="en-US" b="1" dirty="0" err="1" smtClean="0"/>
              <a:t>dengan</a:t>
            </a:r>
            <a:r>
              <a:rPr lang="en-US" b="1" dirty="0" smtClean="0"/>
              <a:t> </a:t>
            </a:r>
            <a:r>
              <a:rPr lang="en-US" b="1" dirty="0" err="1" smtClean="0"/>
              <a:t>kebijakan</a:t>
            </a:r>
            <a:r>
              <a:rPr lang="en-US" b="1" dirty="0" smtClean="0"/>
              <a:t> </a:t>
            </a:r>
            <a:r>
              <a:rPr lang="en-US" b="1" dirty="0" err="1" smtClean="0"/>
              <a:t>penanganan</a:t>
            </a:r>
            <a:r>
              <a:rPr lang="en-US" b="1" dirty="0" smtClean="0"/>
              <a:t> </a:t>
            </a:r>
            <a:r>
              <a:rPr lang="en-US" b="1" dirty="0" err="1" smtClean="0"/>
              <a:t>aspek</a:t>
            </a:r>
            <a:r>
              <a:rPr lang="en-US" b="1" dirty="0" smtClean="0"/>
              <a:t> capital flow yang </a:t>
            </a:r>
            <a:r>
              <a:rPr lang="en-US" b="1" dirty="0" err="1" smtClean="0"/>
              <a:t>berasal</a:t>
            </a:r>
            <a:r>
              <a:rPr lang="en-US" b="1" dirty="0" smtClean="0"/>
              <a:t> </a:t>
            </a:r>
            <a:r>
              <a:rPr lang="en-US" b="1" dirty="0" err="1" smtClean="0"/>
              <a:t>dari</a:t>
            </a:r>
            <a:r>
              <a:rPr lang="en-US" b="1" dirty="0" smtClean="0"/>
              <a:t> </a:t>
            </a:r>
            <a:r>
              <a:rPr lang="en-US" b="1" i="1" dirty="0" smtClean="0"/>
              <a:t>hot money</a:t>
            </a:r>
          </a:p>
          <a:p>
            <a:pPr algn="l"/>
            <a:endParaRPr lang="en-US" b="1" i="1" dirty="0"/>
          </a:p>
          <a:p>
            <a:pPr algn="l"/>
            <a:r>
              <a:rPr lang="en-US" b="1" dirty="0" smtClean="0"/>
              <a:t>Stimulus fiscal</a:t>
            </a:r>
          </a:p>
          <a:p>
            <a:pPr algn="l"/>
            <a:endParaRPr lang="en-US" b="1" dirty="0"/>
          </a:p>
          <a:p>
            <a:pPr algn="l"/>
            <a:r>
              <a:rPr lang="en-US" b="1" dirty="0" err="1" smtClean="0"/>
              <a:t>Kebijakan</a:t>
            </a:r>
            <a:r>
              <a:rPr lang="en-US" b="1" dirty="0" smtClean="0"/>
              <a:t> </a:t>
            </a:r>
            <a:r>
              <a:rPr lang="en-US" b="1" dirty="0" err="1" smtClean="0"/>
              <a:t>pemerintah</a:t>
            </a:r>
            <a:r>
              <a:rPr lang="en-US" b="1" dirty="0" smtClean="0"/>
              <a:t> </a:t>
            </a:r>
            <a:r>
              <a:rPr lang="en-US" b="1" dirty="0" err="1" smtClean="0"/>
              <a:t>memberikan</a:t>
            </a:r>
            <a:r>
              <a:rPr lang="en-US" b="1" dirty="0" smtClean="0"/>
              <a:t> stimulus yang </a:t>
            </a:r>
            <a:r>
              <a:rPr lang="en-US" b="1" dirty="0" err="1" smtClean="0"/>
              <a:t>langsung</a:t>
            </a:r>
            <a:r>
              <a:rPr lang="en-US" b="1" dirty="0" smtClean="0"/>
              <a:t> </a:t>
            </a:r>
            <a:r>
              <a:rPr lang="en-US" b="1" dirty="0" err="1" smtClean="0"/>
              <a:t>dapat</a:t>
            </a:r>
            <a:r>
              <a:rPr lang="en-US" b="1" dirty="0" smtClean="0"/>
              <a:t> </a:t>
            </a:r>
            <a:r>
              <a:rPr lang="en-US" b="1" dirty="0" err="1" smtClean="0"/>
              <a:t>menyentuh</a:t>
            </a:r>
            <a:r>
              <a:rPr lang="en-US" b="1" dirty="0" smtClean="0"/>
              <a:t> </a:t>
            </a:r>
            <a:r>
              <a:rPr lang="en-US" b="1" dirty="0" err="1" smtClean="0"/>
              <a:t>sektor</a:t>
            </a:r>
            <a:r>
              <a:rPr lang="en-US" b="1" dirty="0" smtClean="0"/>
              <a:t> </a:t>
            </a:r>
            <a:r>
              <a:rPr lang="en-US" b="1" dirty="0" err="1" smtClean="0"/>
              <a:t>riil</a:t>
            </a:r>
            <a:r>
              <a:rPr lang="en-US" b="1" dirty="0" smtClean="0"/>
              <a:t>, </a:t>
            </a:r>
            <a:r>
              <a:rPr lang="en-US" b="1" dirty="0" err="1" smtClean="0"/>
              <a:t>baik</a:t>
            </a:r>
            <a:r>
              <a:rPr lang="en-US" b="1" dirty="0" smtClean="0"/>
              <a:t> </a:t>
            </a:r>
            <a:r>
              <a:rPr lang="en-US" b="1" dirty="0" err="1" smtClean="0"/>
              <a:t>berupa</a:t>
            </a:r>
            <a:r>
              <a:rPr lang="en-US" b="1" dirty="0" smtClean="0"/>
              <a:t> </a:t>
            </a:r>
            <a:r>
              <a:rPr lang="en-US" b="1" dirty="0" err="1" smtClean="0"/>
              <a:t>penurunan</a:t>
            </a:r>
            <a:r>
              <a:rPr lang="en-US" b="1" dirty="0" smtClean="0"/>
              <a:t> </a:t>
            </a:r>
            <a:r>
              <a:rPr lang="en-US" b="1" dirty="0" err="1" smtClean="0"/>
              <a:t>pajak</a:t>
            </a:r>
            <a:r>
              <a:rPr lang="en-US" b="1" dirty="0" smtClean="0"/>
              <a:t> </a:t>
            </a:r>
            <a:r>
              <a:rPr lang="en-US" b="1" dirty="0" err="1" smtClean="0"/>
              <a:t>untuk</a:t>
            </a:r>
            <a:r>
              <a:rPr lang="en-US" b="1" dirty="0" smtClean="0"/>
              <a:t> </a:t>
            </a:r>
            <a:r>
              <a:rPr lang="en-US" b="1" dirty="0" err="1" smtClean="0">
                <a:latin typeface="Arial" charset="0"/>
                <a:ea typeface="Arial" charset="0"/>
                <a:cs typeface="Arial" charset="0"/>
              </a:rPr>
              <a:t>perioda</a:t>
            </a:r>
            <a:r>
              <a:rPr lang="en-US" b="1" dirty="0">
                <a:latin typeface="Arial" charset="0"/>
                <a:ea typeface="Arial" charset="0"/>
                <a:cs typeface="Arial" charset="0"/>
              </a:rPr>
              <a:t> </a:t>
            </a:r>
            <a:r>
              <a:rPr lang="en-US" b="1" dirty="0" err="1" smtClean="0">
                <a:latin typeface="Arial" charset="0"/>
                <a:ea typeface="Arial" charset="0"/>
                <a:cs typeface="Arial" charset="0"/>
              </a:rPr>
              <a:t>tertentu</a:t>
            </a:r>
            <a:r>
              <a:rPr lang="en-US" b="1" dirty="0" smtClean="0">
                <a:latin typeface="Arial" charset="0"/>
                <a:ea typeface="Arial" charset="0"/>
                <a:cs typeface="Arial" charset="0"/>
              </a:rPr>
              <a:t> </a:t>
            </a:r>
            <a:r>
              <a:rPr lang="en-US" b="1" dirty="0" err="1" smtClean="0"/>
              <a:t>atau</a:t>
            </a:r>
            <a:r>
              <a:rPr lang="en-US" b="1" dirty="0" smtClean="0"/>
              <a:t> pun </a:t>
            </a:r>
            <a:r>
              <a:rPr lang="en-US" b="1" dirty="0" err="1" smtClean="0"/>
              <a:t>hal-hal</a:t>
            </a:r>
            <a:r>
              <a:rPr lang="en-US" b="1" dirty="0" smtClean="0"/>
              <a:t> yang </a:t>
            </a:r>
            <a:r>
              <a:rPr lang="en-US" b="1" dirty="0" err="1" smtClean="0"/>
              <a:t>dapat</a:t>
            </a:r>
            <a:r>
              <a:rPr lang="en-US" b="1" dirty="0" smtClean="0"/>
              <a:t> </a:t>
            </a:r>
            <a:r>
              <a:rPr lang="en-US" b="1" dirty="0" err="1" smtClean="0"/>
              <a:t>meringankan</a:t>
            </a:r>
            <a:r>
              <a:rPr lang="en-US" b="1" dirty="0" smtClean="0"/>
              <a:t> </a:t>
            </a:r>
            <a:r>
              <a:rPr lang="en-US" b="1" dirty="0" err="1" smtClean="0"/>
              <a:t>beban</a:t>
            </a:r>
            <a:r>
              <a:rPr lang="en-US" b="1" dirty="0" smtClean="0"/>
              <a:t> </a:t>
            </a:r>
            <a:r>
              <a:rPr lang="en-US" b="1" dirty="0" err="1" smtClean="0"/>
              <a:t>biaya</a:t>
            </a:r>
            <a:r>
              <a:rPr lang="en-US" b="1" dirty="0" err="1"/>
              <a:t>,</a:t>
            </a:r>
            <a:r>
              <a:rPr lang="en-US" b="1" dirty="0" err="1" smtClean="0"/>
              <a:t>sehingga</a:t>
            </a:r>
            <a:r>
              <a:rPr lang="en-US" b="1" dirty="0" smtClean="0"/>
              <a:t> </a:t>
            </a:r>
            <a:r>
              <a:rPr lang="en-US" b="1" dirty="0" err="1" smtClean="0"/>
              <a:t>hpp</a:t>
            </a:r>
            <a:r>
              <a:rPr lang="en-US" b="1" dirty="0" smtClean="0"/>
              <a:t> </a:t>
            </a:r>
            <a:r>
              <a:rPr lang="en-US" b="1" dirty="0" err="1" smtClean="0"/>
              <a:t>nya</a:t>
            </a:r>
            <a:r>
              <a:rPr lang="en-US" b="1" dirty="0" smtClean="0"/>
              <a:t> </a:t>
            </a:r>
            <a:r>
              <a:rPr lang="en-US" b="1" dirty="0" err="1" smtClean="0"/>
              <a:t>masih</a:t>
            </a:r>
            <a:r>
              <a:rPr lang="en-US" b="1" dirty="0" smtClean="0"/>
              <a:t> </a:t>
            </a:r>
            <a:r>
              <a:rPr lang="en-US" b="1" dirty="0" err="1" smtClean="0"/>
              <a:t>terjangkau</a:t>
            </a:r>
            <a:r>
              <a:rPr lang="en-US" b="1" dirty="0" smtClean="0"/>
              <a:t> </a:t>
            </a:r>
            <a:r>
              <a:rPr lang="en-US" b="1" dirty="0" err="1" smtClean="0"/>
              <a:t>dalam</a:t>
            </a:r>
            <a:r>
              <a:rPr lang="en-US" b="1" dirty="0" smtClean="0"/>
              <a:t> </a:t>
            </a:r>
            <a:r>
              <a:rPr lang="en-US" b="1" dirty="0" err="1" smtClean="0"/>
              <a:t>kaitan</a:t>
            </a:r>
            <a:r>
              <a:rPr lang="en-US" b="1" dirty="0" smtClean="0"/>
              <a:t> </a:t>
            </a:r>
            <a:r>
              <a:rPr lang="en-US" b="1" dirty="0" err="1" smtClean="0"/>
              <a:t>elastisitas</a:t>
            </a:r>
            <a:r>
              <a:rPr lang="en-US" b="1" dirty="0" smtClean="0"/>
              <a:t> </a:t>
            </a:r>
            <a:r>
              <a:rPr lang="en-US" b="1" dirty="0" err="1" smtClean="0"/>
              <a:t>permintaan</a:t>
            </a:r>
            <a:r>
              <a:rPr lang="en-US" b="1" dirty="0" smtClean="0"/>
              <a:t> </a:t>
            </a:r>
            <a:r>
              <a:rPr lang="en-US" b="1" dirty="0" err="1" smtClean="0"/>
              <a:t>pasar</a:t>
            </a:r>
            <a:r>
              <a:rPr lang="en-US" b="1" dirty="0" smtClean="0"/>
              <a:t> </a:t>
            </a:r>
            <a:r>
              <a:rPr lang="en-US" b="1" dirty="0" err="1" smtClean="0"/>
              <a:t>domestik</a:t>
            </a:r>
            <a:r>
              <a:rPr lang="en-US" b="1" dirty="0" smtClean="0"/>
              <a:t> </a:t>
            </a:r>
            <a:r>
              <a:rPr lang="en-US" b="1" dirty="0" err="1" smtClean="0"/>
              <a:t>ataupun</a:t>
            </a:r>
            <a:r>
              <a:rPr lang="en-US" b="1" dirty="0" smtClean="0"/>
              <a:t> </a:t>
            </a:r>
            <a:r>
              <a:rPr lang="en-US" b="1" dirty="0" err="1" smtClean="0"/>
              <a:t>luar</a:t>
            </a:r>
            <a:r>
              <a:rPr lang="en-US" b="1" dirty="0" smtClean="0"/>
              <a:t> </a:t>
            </a:r>
            <a:r>
              <a:rPr lang="en-US" b="1" dirty="0" err="1" smtClean="0"/>
              <a:t>negeri</a:t>
            </a:r>
            <a:r>
              <a:rPr lang="en-US" b="1" dirty="0" smtClean="0"/>
              <a:t>. </a:t>
            </a:r>
            <a:r>
              <a:rPr lang="en-US" b="1" dirty="0" err="1" smtClean="0"/>
              <a:t>Dengan</a:t>
            </a:r>
            <a:r>
              <a:rPr lang="en-US" b="1" dirty="0" smtClean="0"/>
              <a:t> </a:t>
            </a:r>
            <a:r>
              <a:rPr lang="en-US" b="1" dirty="0" err="1" smtClean="0"/>
              <a:t>demikian</a:t>
            </a:r>
            <a:r>
              <a:rPr lang="en-US" b="1" dirty="0" smtClean="0"/>
              <a:t> </a:t>
            </a:r>
            <a:r>
              <a:rPr lang="en-US" b="1" dirty="0" err="1" smtClean="0"/>
              <a:t>diperlukan</a:t>
            </a:r>
            <a:r>
              <a:rPr lang="en-US" b="1" dirty="0" smtClean="0"/>
              <a:t> </a:t>
            </a:r>
            <a:r>
              <a:rPr lang="en-US" b="1" dirty="0" err="1" smtClean="0"/>
              <a:t>kebijakan</a:t>
            </a:r>
            <a:r>
              <a:rPr lang="en-US" b="1" dirty="0" smtClean="0"/>
              <a:t> </a:t>
            </a:r>
            <a:r>
              <a:rPr lang="en-US" b="1" i="1" dirty="0" smtClean="0"/>
              <a:t>tax  </a:t>
            </a:r>
            <a:r>
              <a:rPr lang="en-US" b="1" i="1" dirty="0" err="1" smtClean="0"/>
              <a:t>dan</a:t>
            </a:r>
            <a:r>
              <a:rPr lang="en-US" b="1" i="1" dirty="0" smtClean="0"/>
              <a:t> subsidy reform</a:t>
            </a:r>
            <a:r>
              <a:rPr lang="en-US" b="1" dirty="0" smtClean="0"/>
              <a:t>.</a:t>
            </a:r>
          </a:p>
          <a:p>
            <a:pPr algn="l"/>
            <a:endParaRPr lang="en-US" b="1" dirty="0" smtClean="0"/>
          </a:p>
          <a:p>
            <a:pPr algn="l"/>
            <a:r>
              <a:rPr lang="en-US" b="1" dirty="0" err="1" smtClean="0"/>
              <a:t>Menghindari</a:t>
            </a:r>
            <a:r>
              <a:rPr lang="en-US" b="1" dirty="0" smtClean="0"/>
              <a:t> </a:t>
            </a:r>
            <a:r>
              <a:rPr lang="en-US" b="1" dirty="0" err="1" smtClean="0"/>
              <a:t>kebijakan</a:t>
            </a:r>
            <a:r>
              <a:rPr lang="en-US" b="1" dirty="0" smtClean="0"/>
              <a:t> stimulus yang </a:t>
            </a:r>
            <a:r>
              <a:rPr lang="en-US" b="1" dirty="0" err="1" smtClean="0"/>
              <a:t>tidak</a:t>
            </a:r>
            <a:r>
              <a:rPr lang="en-US" b="1" dirty="0" smtClean="0"/>
              <a:t> </a:t>
            </a:r>
            <a:r>
              <a:rPr lang="en-US" b="1" dirty="0" err="1" smtClean="0"/>
              <a:t>menyentuh</a:t>
            </a:r>
            <a:r>
              <a:rPr lang="en-US" b="1" dirty="0" smtClean="0"/>
              <a:t> </a:t>
            </a:r>
            <a:r>
              <a:rPr lang="en-US" b="1" dirty="0" err="1" smtClean="0"/>
              <a:t>dunia</a:t>
            </a:r>
            <a:r>
              <a:rPr lang="en-US" b="1" dirty="0" smtClean="0"/>
              <a:t> </a:t>
            </a:r>
            <a:r>
              <a:rPr lang="en-US" b="1" dirty="0" err="1" smtClean="0"/>
              <a:t>usaha</a:t>
            </a:r>
            <a:r>
              <a:rPr lang="en-US" b="1" dirty="0" smtClean="0"/>
              <a:t>, </a:t>
            </a:r>
            <a:r>
              <a:rPr lang="en-US" b="1" dirty="0" err="1" smtClean="0"/>
              <a:t>karena</a:t>
            </a:r>
            <a:r>
              <a:rPr lang="en-US" b="1" dirty="0" smtClean="0"/>
              <a:t> </a:t>
            </a:r>
            <a:r>
              <a:rPr lang="en-US" b="1" dirty="0" err="1" smtClean="0"/>
              <a:t>apabila</a:t>
            </a:r>
            <a:r>
              <a:rPr lang="en-US" b="1" dirty="0" smtClean="0"/>
              <a:t> </a:t>
            </a:r>
            <a:r>
              <a:rPr lang="en-US" b="1" dirty="0" err="1" smtClean="0"/>
              <a:t>perusahaan</a:t>
            </a:r>
            <a:r>
              <a:rPr lang="en-US" b="1" dirty="0" smtClean="0"/>
              <a:t> </a:t>
            </a:r>
            <a:r>
              <a:rPr lang="en-US" b="1" dirty="0" err="1" smtClean="0"/>
              <a:t>mengalami</a:t>
            </a:r>
            <a:r>
              <a:rPr lang="en-US" b="1" dirty="0" smtClean="0"/>
              <a:t> financial distress </a:t>
            </a:r>
            <a:r>
              <a:rPr lang="en-US" b="1" dirty="0" err="1" smtClean="0"/>
              <a:t>dalam</a:t>
            </a:r>
            <a:r>
              <a:rPr lang="en-US" b="1" dirty="0" smtClean="0"/>
              <a:t> </a:t>
            </a:r>
            <a:r>
              <a:rPr lang="en-US" b="1" dirty="0" err="1" smtClean="0"/>
              <a:t>jangka</a:t>
            </a:r>
            <a:r>
              <a:rPr lang="en-US" b="1" dirty="0" smtClean="0"/>
              <a:t> yang </a:t>
            </a:r>
            <a:r>
              <a:rPr lang="en-US" b="1" dirty="0" err="1" smtClean="0"/>
              <a:t>cukup</a:t>
            </a:r>
            <a:r>
              <a:rPr lang="en-US" b="1" dirty="0" smtClean="0"/>
              <a:t> </a:t>
            </a:r>
            <a:r>
              <a:rPr lang="en-US" b="1" dirty="0" err="1" smtClean="0"/>
              <a:t>panjang</a:t>
            </a:r>
            <a:r>
              <a:rPr lang="en-US" b="1" dirty="0" smtClean="0"/>
              <a:t> </a:t>
            </a:r>
            <a:r>
              <a:rPr lang="en-US" b="1" dirty="0" err="1" smtClean="0"/>
              <a:t>akan</a:t>
            </a:r>
            <a:r>
              <a:rPr lang="en-US" b="1" dirty="0" smtClean="0"/>
              <a:t> </a:t>
            </a:r>
            <a:r>
              <a:rPr lang="en-US" b="1" dirty="0" err="1" smtClean="0"/>
              <a:t>sulit</a:t>
            </a:r>
            <a:r>
              <a:rPr lang="en-US" b="1" dirty="0" smtClean="0"/>
              <a:t> </a:t>
            </a:r>
            <a:r>
              <a:rPr lang="en-US" b="1" dirty="0" err="1" smtClean="0"/>
              <a:t>dibangkitkan</a:t>
            </a:r>
            <a:r>
              <a:rPr lang="en-US" b="1" dirty="0" smtClean="0"/>
              <a:t>. </a:t>
            </a:r>
            <a:r>
              <a:rPr lang="en-US" b="1" dirty="0" err="1" smtClean="0"/>
              <a:t>Kebijakan</a:t>
            </a:r>
            <a:r>
              <a:rPr lang="en-US" b="1" dirty="0" smtClean="0"/>
              <a:t> yang </a:t>
            </a:r>
            <a:r>
              <a:rPr lang="en-US" b="1" dirty="0" err="1" smtClean="0"/>
              <a:t>mengarah</a:t>
            </a:r>
            <a:r>
              <a:rPr lang="en-US" b="1" dirty="0" smtClean="0"/>
              <a:t> </a:t>
            </a:r>
            <a:r>
              <a:rPr lang="en-US" b="1" dirty="0" err="1" smtClean="0"/>
              <a:t>pada</a:t>
            </a:r>
            <a:r>
              <a:rPr lang="en-US" b="1" dirty="0" smtClean="0"/>
              <a:t> anti </a:t>
            </a:r>
            <a:r>
              <a:rPr lang="en-US" b="1" dirty="0" err="1" smtClean="0"/>
              <a:t>siklus</a:t>
            </a:r>
            <a:endParaRPr lang="en-US" b="1" dirty="0" smtClean="0"/>
          </a:p>
          <a:p>
            <a:pPr algn="l"/>
            <a:endParaRPr lang="en-US" b="1" dirty="0" smtClean="0"/>
          </a:p>
          <a:p>
            <a:pPr algn="l"/>
            <a:endParaRPr lang="en-US" sz="2000" b="1" dirty="0"/>
          </a:p>
          <a:p>
            <a:pPr algn="l"/>
            <a:endParaRPr lang="en-US" sz="2000" b="1" dirty="0" smtClean="0"/>
          </a:p>
          <a:p>
            <a:pPr algn="l"/>
            <a:endParaRPr lang="en-US" sz="2000" b="1" dirty="0"/>
          </a:p>
          <a:p>
            <a:pPr algn="l"/>
            <a:endParaRPr lang="en-US" sz="2000" b="1" dirty="0" smtClean="0"/>
          </a:p>
          <a:p>
            <a:pPr marL="457200" indent="-457200" algn="l">
              <a:buAutoNum type="arabicPeriod"/>
            </a:pPr>
            <a:endParaRPr lang="en-US" b="1" dirty="0"/>
          </a:p>
        </p:txBody>
      </p:sp>
    </p:spTree>
    <p:extLst>
      <p:ext uri="{BB962C8B-B14F-4D97-AF65-F5344CB8AC3E}">
        <p14:creationId xmlns:p14="http://schemas.microsoft.com/office/powerpoint/2010/main" xmlns="" val="1468407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763107"/>
          </a:xfrm>
        </p:spPr>
        <p:txBody>
          <a:bodyPr>
            <a:normAutofit fontScale="77500" lnSpcReduction="20000"/>
          </a:bodyPr>
          <a:lstStyle/>
          <a:p>
            <a:r>
              <a:rPr lang="en-US" sz="3200" b="1" dirty="0" err="1" smtClean="0">
                <a:latin typeface="Arial" charset="0"/>
                <a:ea typeface="Arial" charset="0"/>
                <a:cs typeface="Arial" charset="0"/>
              </a:rPr>
              <a:t>Jika</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Perbankann</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sulit</a:t>
            </a:r>
            <a:r>
              <a:rPr lang="en-US" sz="3200" b="1" dirty="0" smtClean="0">
                <a:latin typeface="Arial" charset="0"/>
                <a:ea typeface="Arial" charset="0"/>
                <a:cs typeface="Arial" charset="0"/>
              </a:rPr>
              <a:t> </a:t>
            </a:r>
            <a:r>
              <a:rPr lang="en-US" sz="3200" b="1" dirty="0" err="1">
                <a:latin typeface="Arial" charset="0"/>
                <a:ea typeface="Arial" charset="0"/>
                <a:cs typeface="Arial" charset="0"/>
              </a:rPr>
              <a:t>melakukan</a:t>
            </a:r>
            <a:r>
              <a:rPr lang="en-US" sz="3200" b="1" dirty="0">
                <a:latin typeface="Arial" charset="0"/>
                <a:ea typeface="Arial" charset="0"/>
                <a:cs typeface="Arial" charset="0"/>
              </a:rPr>
              <a:t> </a:t>
            </a:r>
            <a:r>
              <a:rPr lang="en-US" sz="3200" b="1" dirty="0" err="1">
                <a:latin typeface="Arial" charset="0"/>
                <a:ea typeface="Arial" charset="0"/>
                <a:cs typeface="Arial" charset="0"/>
              </a:rPr>
              <a:t>penurunan</a:t>
            </a:r>
            <a:r>
              <a:rPr lang="en-US" sz="3200" b="1" dirty="0">
                <a:latin typeface="Arial" charset="0"/>
                <a:ea typeface="Arial" charset="0"/>
                <a:cs typeface="Arial" charset="0"/>
              </a:rPr>
              <a:t> </a:t>
            </a:r>
            <a:r>
              <a:rPr lang="en-US" sz="3200" b="1" dirty="0" err="1">
                <a:latin typeface="Arial" charset="0"/>
                <a:ea typeface="Arial" charset="0"/>
                <a:cs typeface="Arial" charset="0"/>
              </a:rPr>
              <a:t>bunga</a:t>
            </a:r>
            <a:r>
              <a:rPr lang="en-US" sz="3200" b="1" dirty="0">
                <a:latin typeface="Arial" charset="0"/>
                <a:ea typeface="Arial" charset="0"/>
                <a:cs typeface="Arial" charset="0"/>
              </a:rPr>
              <a:t>, </a:t>
            </a:r>
            <a:r>
              <a:rPr lang="en-US" sz="3200" b="1" dirty="0" err="1">
                <a:latin typeface="Arial" charset="0"/>
                <a:ea typeface="Arial" charset="0"/>
                <a:cs typeface="Arial" charset="0"/>
              </a:rPr>
              <a:t>setidaknya</a:t>
            </a:r>
            <a:r>
              <a:rPr lang="en-US" sz="3200" b="1" dirty="0">
                <a:latin typeface="Arial" charset="0"/>
                <a:ea typeface="Arial" charset="0"/>
                <a:cs typeface="Arial" charset="0"/>
              </a:rPr>
              <a:t> </a:t>
            </a:r>
            <a:r>
              <a:rPr lang="en-US" sz="3200" b="1" dirty="0" err="1">
                <a:latin typeface="Arial" charset="0"/>
                <a:ea typeface="Arial" charset="0"/>
                <a:cs typeface="Arial" charset="0"/>
              </a:rPr>
              <a:t>harus</a:t>
            </a:r>
            <a:r>
              <a:rPr lang="en-US" sz="3200" b="1" dirty="0">
                <a:latin typeface="Arial" charset="0"/>
                <a:ea typeface="Arial" charset="0"/>
                <a:cs typeface="Arial" charset="0"/>
              </a:rPr>
              <a:t> </a:t>
            </a:r>
            <a:r>
              <a:rPr lang="en-US" sz="3200" b="1" dirty="0" err="1">
                <a:latin typeface="Arial" charset="0"/>
                <a:ea typeface="Arial" charset="0"/>
                <a:cs typeface="Arial" charset="0"/>
              </a:rPr>
              <a:t>dilakukan</a:t>
            </a:r>
            <a:r>
              <a:rPr lang="en-US" sz="3200" b="1" dirty="0">
                <a:latin typeface="Arial" charset="0"/>
                <a:ea typeface="Arial" charset="0"/>
                <a:cs typeface="Arial" charset="0"/>
              </a:rPr>
              <a:t> </a:t>
            </a:r>
            <a:r>
              <a:rPr lang="en-US" sz="3600" b="1" dirty="0" err="1">
                <a:latin typeface="Arial" charset="0"/>
                <a:ea typeface="Arial" charset="0"/>
                <a:cs typeface="Arial" charset="0"/>
              </a:rPr>
              <a:t>restructurisasi</a:t>
            </a:r>
            <a:r>
              <a:rPr lang="en-US" sz="3600" b="1" dirty="0">
                <a:latin typeface="Arial" charset="0"/>
                <a:ea typeface="Arial" charset="0"/>
                <a:cs typeface="Arial" charset="0"/>
              </a:rPr>
              <a:t> </a:t>
            </a:r>
            <a:r>
              <a:rPr lang="en-US" sz="3600" b="1" dirty="0" err="1">
                <a:latin typeface="Arial" charset="0"/>
                <a:ea typeface="Arial" charset="0"/>
                <a:cs typeface="Arial" charset="0"/>
              </a:rPr>
              <a:t>pinjaman</a:t>
            </a:r>
            <a:r>
              <a:rPr lang="en-US" sz="3600" b="1" dirty="0">
                <a:latin typeface="Arial" charset="0"/>
                <a:ea typeface="Arial" charset="0"/>
                <a:cs typeface="Arial" charset="0"/>
              </a:rPr>
              <a:t> </a:t>
            </a:r>
            <a:r>
              <a:rPr lang="en-US" sz="3200" b="1" dirty="0" err="1">
                <a:latin typeface="Arial" charset="0"/>
                <a:ea typeface="Arial" charset="0"/>
                <a:cs typeface="Arial" charset="0"/>
              </a:rPr>
              <a:t>bagi</a:t>
            </a:r>
            <a:r>
              <a:rPr lang="en-US" sz="3200" b="1" dirty="0">
                <a:latin typeface="Arial" charset="0"/>
                <a:ea typeface="Arial" charset="0"/>
                <a:cs typeface="Arial" charset="0"/>
              </a:rPr>
              <a:t> </a:t>
            </a:r>
            <a:r>
              <a:rPr lang="en-US" sz="3200" b="1" dirty="0" err="1">
                <a:latin typeface="Arial" charset="0"/>
                <a:ea typeface="Arial" charset="0"/>
                <a:cs typeface="Arial" charset="0"/>
              </a:rPr>
              <a:t>dunia</a:t>
            </a:r>
            <a:r>
              <a:rPr lang="en-US" sz="3200" b="1" dirty="0">
                <a:latin typeface="Arial" charset="0"/>
                <a:ea typeface="Arial" charset="0"/>
                <a:cs typeface="Arial" charset="0"/>
              </a:rPr>
              <a:t> </a:t>
            </a:r>
            <a:r>
              <a:rPr lang="en-US" sz="3200" b="1" dirty="0" err="1">
                <a:latin typeface="Arial" charset="0"/>
                <a:ea typeface="Arial" charset="0"/>
                <a:cs typeface="Arial" charset="0"/>
              </a:rPr>
              <a:t>usaha</a:t>
            </a:r>
            <a:r>
              <a:rPr lang="en-US" sz="3200" b="1" dirty="0">
                <a:latin typeface="Arial" charset="0"/>
                <a:ea typeface="Arial" charset="0"/>
                <a:cs typeface="Arial" charset="0"/>
              </a:rPr>
              <a:t> yang </a:t>
            </a:r>
            <a:r>
              <a:rPr lang="en-US" sz="3200" b="1" dirty="0" err="1" smtClean="0">
                <a:latin typeface="Arial" charset="0"/>
                <a:ea typeface="Arial" charset="0"/>
                <a:cs typeface="Arial" charset="0"/>
              </a:rPr>
              <a:t>membutuhkannya</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sehingga</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menurunkan</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besaran</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angsuran</a:t>
            </a:r>
            <a:r>
              <a:rPr lang="en-US" sz="3200" b="1" dirty="0" smtClean="0">
                <a:latin typeface="Arial" charset="0"/>
                <a:ea typeface="Arial" charset="0"/>
                <a:cs typeface="Arial" charset="0"/>
              </a:rPr>
              <a:t>, yang </a:t>
            </a:r>
            <a:r>
              <a:rPr lang="en-US" sz="3200" b="1" dirty="0" err="1" smtClean="0">
                <a:latin typeface="Arial" charset="0"/>
                <a:ea typeface="Arial" charset="0"/>
                <a:cs typeface="Arial" charset="0"/>
              </a:rPr>
              <a:t>diharapkan</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dapat</a:t>
            </a:r>
            <a:r>
              <a:rPr lang="en-US" sz="3200" b="1" dirty="0" smtClean="0">
                <a:latin typeface="Arial" charset="0"/>
                <a:ea typeface="Arial" charset="0"/>
                <a:cs typeface="Arial" charset="0"/>
              </a:rPr>
              <a:t> </a:t>
            </a:r>
            <a:r>
              <a:rPr lang="en-US" sz="3200" b="1" dirty="0" err="1">
                <a:latin typeface="Arial" charset="0"/>
                <a:ea typeface="Arial" charset="0"/>
                <a:cs typeface="Arial" charset="0"/>
              </a:rPr>
              <a:t>menurunkan</a:t>
            </a:r>
            <a:r>
              <a:rPr lang="en-US" sz="3200" b="1" dirty="0">
                <a:latin typeface="Arial" charset="0"/>
                <a:ea typeface="Arial" charset="0"/>
                <a:cs typeface="Arial" charset="0"/>
              </a:rPr>
              <a:t> non </a:t>
            </a:r>
            <a:r>
              <a:rPr lang="en-US" sz="3200" b="1" dirty="0" smtClean="0">
                <a:latin typeface="Arial" charset="0"/>
                <a:ea typeface="Arial" charset="0"/>
                <a:cs typeface="Arial" charset="0"/>
              </a:rPr>
              <a:t>performing loan </a:t>
            </a:r>
            <a:r>
              <a:rPr lang="en-US" sz="3200" b="1" dirty="0" err="1" smtClean="0">
                <a:latin typeface="Arial" charset="0"/>
                <a:ea typeface="Arial" charset="0"/>
                <a:cs typeface="Arial" charset="0"/>
              </a:rPr>
              <a:t>bagi</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perbankan</a:t>
            </a:r>
            <a:r>
              <a:rPr lang="en-US" sz="3200" b="1" dirty="0" smtClean="0">
                <a:latin typeface="Arial" charset="0"/>
                <a:ea typeface="Arial" charset="0"/>
                <a:cs typeface="Arial" charset="0"/>
              </a:rPr>
              <a:t> </a:t>
            </a:r>
            <a:r>
              <a:rPr lang="en-US" sz="3200" b="1" dirty="0" err="1" smtClean="0">
                <a:latin typeface="Arial" charset="0"/>
                <a:ea typeface="Arial" charset="0"/>
                <a:cs typeface="Arial" charset="0"/>
              </a:rPr>
              <a:t>dan</a:t>
            </a:r>
            <a:r>
              <a:rPr lang="en-US" sz="3200" b="1" dirty="0" smtClean="0">
                <a:latin typeface="Arial" charset="0"/>
                <a:ea typeface="Arial" charset="0"/>
                <a:cs typeface="Arial" charset="0"/>
              </a:rPr>
              <a:t> </a:t>
            </a:r>
            <a:r>
              <a:rPr lang="en-US" sz="3200" b="1" dirty="0" err="1">
                <a:latin typeface="Arial" charset="0"/>
                <a:ea typeface="Arial" charset="0"/>
                <a:cs typeface="Arial" charset="0"/>
              </a:rPr>
              <a:t>membantu</a:t>
            </a:r>
            <a:r>
              <a:rPr lang="en-US" sz="3200" b="1" dirty="0">
                <a:latin typeface="Arial" charset="0"/>
                <a:ea typeface="Arial" charset="0"/>
                <a:cs typeface="Arial" charset="0"/>
              </a:rPr>
              <a:t> </a:t>
            </a:r>
            <a:r>
              <a:rPr lang="en-US" sz="3200" b="1" dirty="0" err="1">
                <a:latin typeface="Arial" charset="0"/>
                <a:ea typeface="Arial" charset="0"/>
                <a:cs typeface="Arial" charset="0"/>
              </a:rPr>
              <a:t>sektor</a:t>
            </a:r>
            <a:r>
              <a:rPr lang="en-US" sz="3200" b="1" dirty="0">
                <a:latin typeface="Arial" charset="0"/>
                <a:ea typeface="Arial" charset="0"/>
                <a:cs typeface="Arial" charset="0"/>
              </a:rPr>
              <a:t> </a:t>
            </a:r>
            <a:r>
              <a:rPr lang="en-US" sz="3200" b="1" dirty="0" err="1">
                <a:latin typeface="Arial" charset="0"/>
                <a:ea typeface="Arial" charset="0"/>
                <a:cs typeface="Arial" charset="0"/>
              </a:rPr>
              <a:t>riil</a:t>
            </a:r>
            <a:r>
              <a:rPr lang="en-US" sz="3200" b="1" dirty="0">
                <a:latin typeface="Arial" charset="0"/>
                <a:ea typeface="Arial" charset="0"/>
                <a:cs typeface="Arial" charset="0"/>
              </a:rPr>
              <a:t> </a:t>
            </a:r>
            <a:r>
              <a:rPr lang="en-US" sz="3200" b="1" dirty="0" err="1">
                <a:latin typeface="Arial" charset="0"/>
                <a:ea typeface="Arial" charset="0"/>
                <a:cs typeface="Arial" charset="0"/>
              </a:rPr>
              <a:t>untuk</a:t>
            </a:r>
            <a:r>
              <a:rPr lang="en-US" sz="3200" b="1" dirty="0">
                <a:latin typeface="Arial" charset="0"/>
                <a:ea typeface="Arial" charset="0"/>
                <a:cs typeface="Arial" charset="0"/>
              </a:rPr>
              <a:t> </a:t>
            </a:r>
            <a:r>
              <a:rPr lang="en-US" sz="3200" b="1" dirty="0" err="1">
                <a:latin typeface="Arial" charset="0"/>
                <a:ea typeface="Arial" charset="0"/>
                <a:cs typeface="Arial" charset="0"/>
              </a:rPr>
              <a:t>tetap</a:t>
            </a:r>
            <a:r>
              <a:rPr lang="en-US" sz="3200" b="1" dirty="0">
                <a:latin typeface="Arial" charset="0"/>
                <a:ea typeface="Arial" charset="0"/>
                <a:cs typeface="Arial" charset="0"/>
              </a:rPr>
              <a:t> survive </a:t>
            </a:r>
            <a:r>
              <a:rPr lang="en-US" sz="3200" b="1" dirty="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hal</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ini</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dapat</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dilakukan</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melalui</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saluran</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kebijakan</a:t>
            </a:r>
            <a:r>
              <a:rPr lang="en-US" sz="3200" b="1" dirty="0" smtClean="0">
                <a:latin typeface="Arial" charset="0"/>
                <a:ea typeface="Arial" charset="0"/>
                <a:cs typeface="Arial" charset="0"/>
                <a:sym typeface="Wingdings"/>
              </a:rPr>
              <a:t> BI / OJK, </a:t>
            </a:r>
            <a:r>
              <a:rPr lang="en-US" sz="3200" b="1" dirty="0" err="1">
                <a:latin typeface="Arial" charset="0"/>
                <a:ea typeface="Arial" charset="0"/>
                <a:cs typeface="Arial" charset="0"/>
                <a:sym typeface="Wingdings"/>
              </a:rPr>
              <a:t>mengingat</a:t>
            </a:r>
            <a:r>
              <a:rPr lang="en-US" sz="3200" b="1" dirty="0">
                <a:latin typeface="Arial" charset="0"/>
                <a:ea typeface="Arial" charset="0"/>
                <a:cs typeface="Arial" charset="0"/>
                <a:sym typeface="Wingdings"/>
              </a:rPr>
              <a:t> </a:t>
            </a:r>
            <a:r>
              <a:rPr lang="en-US" sz="3200" b="1" dirty="0" err="1">
                <a:latin typeface="Arial" charset="0"/>
                <a:ea typeface="Arial" charset="0"/>
                <a:cs typeface="Arial" charset="0"/>
                <a:sym typeface="Wingdings"/>
              </a:rPr>
              <a:t>telah</a:t>
            </a:r>
            <a:r>
              <a:rPr lang="en-US" sz="3200" b="1" dirty="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terjadi</a:t>
            </a:r>
            <a:r>
              <a:rPr lang="en-US" sz="3200" b="1" dirty="0" smtClean="0">
                <a:latin typeface="Arial" charset="0"/>
                <a:ea typeface="Arial" charset="0"/>
                <a:cs typeface="Arial" charset="0"/>
                <a:sym typeface="Wingdings"/>
              </a:rPr>
              <a:t> </a:t>
            </a:r>
            <a:r>
              <a:rPr lang="en-US" sz="3200" b="1" dirty="0" err="1">
                <a:latin typeface="Arial" charset="0"/>
                <a:ea typeface="Arial" charset="0"/>
                <a:cs typeface="Arial" charset="0"/>
                <a:sym typeface="Wingdings"/>
              </a:rPr>
              <a:t>pemisahan</a:t>
            </a:r>
            <a:r>
              <a:rPr lang="en-US" sz="3200" b="1" dirty="0">
                <a:latin typeface="Arial" charset="0"/>
                <a:ea typeface="Arial" charset="0"/>
                <a:cs typeface="Arial" charset="0"/>
                <a:sym typeface="Wingdings"/>
              </a:rPr>
              <a:t> </a:t>
            </a:r>
            <a:r>
              <a:rPr lang="en-US" sz="3200" b="1" dirty="0" err="1">
                <a:latin typeface="Arial" charset="0"/>
                <a:ea typeface="Arial" charset="0"/>
                <a:cs typeface="Arial" charset="0"/>
                <a:sym typeface="Wingdings"/>
              </a:rPr>
              <a:t>tugas</a:t>
            </a:r>
            <a:r>
              <a:rPr lang="en-US" sz="3200" b="1" dirty="0">
                <a:latin typeface="Arial" charset="0"/>
                <a:ea typeface="Arial" charset="0"/>
                <a:cs typeface="Arial" charset="0"/>
                <a:sym typeface="Wingdings"/>
              </a:rPr>
              <a:t> </a:t>
            </a:r>
            <a:r>
              <a:rPr lang="en-US" sz="3200" b="1" dirty="0" err="1">
                <a:latin typeface="Arial" charset="0"/>
                <a:ea typeface="Arial" charset="0"/>
                <a:cs typeface="Arial" charset="0"/>
                <a:sym typeface="Wingdings"/>
              </a:rPr>
              <a:t>dan</a:t>
            </a:r>
            <a:r>
              <a:rPr lang="en-US" sz="3200" b="1" dirty="0">
                <a:latin typeface="Arial" charset="0"/>
                <a:ea typeface="Arial" charset="0"/>
                <a:cs typeface="Arial" charset="0"/>
                <a:sym typeface="Wingdings"/>
              </a:rPr>
              <a:t> </a:t>
            </a:r>
            <a:r>
              <a:rPr lang="en-US" sz="3200" b="1" dirty="0" err="1">
                <a:latin typeface="Arial" charset="0"/>
                <a:ea typeface="Arial" charset="0"/>
                <a:cs typeface="Arial" charset="0"/>
                <a:sym typeface="Wingdings"/>
              </a:rPr>
              <a:t>fungsi</a:t>
            </a:r>
            <a:r>
              <a:rPr lang="en-US" sz="3200" b="1" dirty="0">
                <a:latin typeface="Arial" charset="0"/>
                <a:ea typeface="Arial" charset="0"/>
                <a:cs typeface="Arial" charset="0"/>
                <a:sym typeface="Wingdings"/>
              </a:rPr>
              <a:t> BI </a:t>
            </a:r>
            <a:r>
              <a:rPr lang="en-US" sz="3200" b="1" dirty="0" err="1">
                <a:latin typeface="Arial" charset="0"/>
                <a:ea typeface="Arial" charset="0"/>
                <a:cs typeface="Arial" charset="0"/>
                <a:sym typeface="Wingdings"/>
              </a:rPr>
              <a:t>dan</a:t>
            </a:r>
            <a:r>
              <a:rPr lang="en-US" sz="3200" b="1" dirty="0">
                <a:latin typeface="Arial" charset="0"/>
                <a:ea typeface="Arial" charset="0"/>
                <a:cs typeface="Arial" charset="0"/>
                <a:sym typeface="Wingdings"/>
              </a:rPr>
              <a:t> </a:t>
            </a:r>
            <a:r>
              <a:rPr lang="en-US" sz="3200" b="1" dirty="0" smtClean="0">
                <a:latin typeface="Arial" charset="0"/>
                <a:ea typeface="Arial" charset="0"/>
                <a:cs typeface="Arial" charset="0"/>
                <a:sym typeface="Wingdings"/>
              </a:rPr>
              <a:t>OJK </a:t>
            </a:r>
            <a:r>
              <a:rPr lang="en-US" sz="3200" b="1" dirty="0" err="1" smtClean="0">
                <a:latin typeface="Arial" charset="0"/>
                <a:ea typeface="Arial" charset="0"/>
                <a:cs typeface="Arial" charset="0"/>
                <a:sym typeface="Wingdings"/>
              </a:rPr>
              <a:t>dalam</a:t>
            </a:r>
            <a:r>
              <a:rPr lang="en-US" sz="3200" b="1" dirty="0" smtClean="0">
                <a:latin typeface="Arial" charset="0"/>
                <a:ea typeface="Arial" charset="0"/>
                <a:cs typeface="Arial" charset="0"/>
                <a:sym typeface="Wingdings"/>
              </a:rPr>
              <a:t> </a:t>
            </a:r>
            <a:r>
              <a:rPr lang="en-US" sz="3200" b="1" dirty="0" err="1" smtClean="0">
                <a:latin typeface="Arial" charset="0"/>
                <a:ea typeface="Arial" charset="0"/>
                <a:cs typeface="Arial" charset="0"/>
                <a:sym typeface="Wingdings"/>
              </a:rPr>
              <a:t>bidang</a:t>
            </a:r>
            <a:r>
              <a:rPr lang="en-US" sz="3200" b="1" dirty="0" smtClean="0">
                <a:latin typeface="Arial" charset="0"/>
                <a:ea typeface="Arial" charset="0"/>
                <a:cs typeface="Arial" charset="0"/>
                <a:sym typeface="Wingdings"/>
              </a:rPr>
              <a:t> </a:t>
            </a:r>
            <a:r>
              <a:rPr lang="en-US" sz="4000" b="1" dirty="0" err="1" smtClean="0">
                <a:latin typeface="Arial" charset="0"/>
                <a:ea typeface="Arial" charset="0"/>
                <a:cs typeface="Arial" charset="0"/>
                <a:sym typeface="Wingdings"/>
              </a:rPr>
              <a:t>Makro</a:t>
            </a:r>
            <a:r>
              <a:rPr lang="en-US" sz="4000" b="1" dirty="0" smtClean="0">
                <a:latin typeface="Arial" charset="0"/>
                <a:ea typeface="Arial" charset="0"/>
                <a:cs typeface="Arial" charset="0"/>
                <a:sym typeface="Wingdings"/>
              </a:rPr>
              <a:t> </a:t>
            </a:r>
            <a:r>
              <a:rPr lang="en-US" sz="4000" b="1" dirty="0" err="1" smtClean="0">
                <a:latin typeface="Arial" charset="0"/>
                <a:ea typeface="Arial" charset="0"/>
                <a:cs typeface="Arial" charset="0"/>
                <a:sym typeface="Wingdings"/>
              </a:rPr>
              <a:t>dan</a:t>
            </a:r>
            <a:r>
              <a:rPr lang="en-US" sz="4000" b="1" dirty="0" smtClean="0">
                <a:latin typeface="Arial" charset="0"/>
                <a:ea typeface="Arial" charset="0"/>
                <a:cs typeface="Arial" charset="0"/>
                <a:sym typeface="Wingdings"/>
              </a:rPr>
              <a:t> </a:t>
            </a:r>
            <a:r>
              <a:rPr lang="en-US" sz="4000" b="1" dirty="0" err="1" smtClean="0">
                <a:latin typeface="Arial" charset="0"/>
                <a:ea typeface="Arial" charset="0"/>
                <a:cs typeface="Arial" charset="0"/>
                <a:sym typeface="Wingdings"/>
              </a:rPr>
              <a:t>Mikro</a:t>
            </a:r>
            <a:r>
              <a:rPr lang="en-US" sz="4000" b="1" dirty="0" smtClean="0">
                <a:latin typeface="Arial" charset="0"/>
                <a:ea typeface="Arial" charset="0"/>
                <a:cs typeface="Arial" charset="0"/>
                <a:sym typeface="Wingdings"/>
              </a:rPr>
              <a:t> </a:t>
            </a:r>
            <a:r>
              <a:rPr lang="en-US" sz="4000" b="1" i="1" dirty="0" smtClean="0">
                <a:latin typeface="Arial" charset="0"/>
                <a:ea typeface="Arial" charset="0"/>
                <a:cs typeface="Arial" charset="0"/>
                <a:sym typeface="Wingdings"/>
              </a:rPr>
              <a:t>prudential                                  </a:t>
            </a:r>
            <a:r>
              <a:rPr lang="en-US" sz="4000" b="1" i="1" dirty="0" err="1" smtClean="0">
                <a:latin typeface="Arial" charset="0"/>
                <a:ea typeface="Arial" charset="0"/>
                <a:cs typeface="Arial" charset="0"/>
                <a:sym typeface="Wingdings"/>
              </a:rPr>
              <a:t>sumber</a:t>
            </a:r>
            <a:r>
              <a:rPr lang="en-US" sz="4000" b="1" i="1" dirty="0" smtClean="0">
                <a:latin typeface="Arial" charset="0"/>
                <a:ea typeface="Arial" charset="0"/>
                <a:cs typeface="Arial" charset="0"/>
                <a:sym typeface="Wingdings"/>
              </a:rPr>
              <a:t> : OJK   </a:t>
            </a:r>
            <a:endParaRPr lang="en-US" sz="4000" b="1" i="1" dirty="0">
              <a:latin typeface="Arial" charset="0"/>
              <a:ea typeface="Arial" charset="0"/>
              <a:cs typeface="Arial" charset="0"/>
            </a:endParaRPr>
          </a:p>
          <a:p>
            <a:endParaRPr lang="en-US" dirty="0"/>
          </a:p>
        </p:txBody>
      </p:sp>
      <p:pic>
        <p:nvPicPr>
          <p:cNvPr id="5" name="Picture 4"/>
          <p:cNvPicPr>
            <a:picLocks noChangeAspect="1"/>
          </p:cNvPicPr>
          <p:nvPr/>
        </p:nvPicPr>
        <p:blipFill>
          <a:blip r:embed="rId2"/>
          <a:stretch>
            <a:fillRect/>
          </a:stretch>
        </p:blipFill>
        <p:spPr>
          <a:xfrm>
            <a:off x="0" y="3253155"/>
            <a:ext cx="9144000" cy="3604846"/>
          </a:xfrm>
          <a:prstGeom prst="rect">
            <a:avLst/>
          </a:prstGeom>
        </p:spPr>
      </p:pic>
    </p:spTree>
    <p:extLst>
      <p:ext uri="{BB962C8B-B14F-4D97-AF65-F5344CB8AC3E}">
        <p14:creationId xmlns:p14="http://schemas.microsoft.com/office/powerpoint/2010/main" xmlns="" val="102660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47500" lnSpcReduction="20000"/>
          </a:bodyPr>
          <a:lstStyle/>
          <a:p>
            <a:pPr algn="l"/>
            <a:endParaRPr lang="en-US" sz="7200" dirty="0" smtClean="0">
              <a:latin typeface="Arial" charset="0"/>
              <a:ea typeface="Arial" charset="0"/>
              <a:cs typeface="Arial" charset="0"/>
            </a:endParaRPr>
          </a:p>
          <a:p>
            <a:pPr algn="l"/>
            <a:r>
              <a:rPr lang="en-US" sz="7200" i="1" dirty="0" smtClean="0">
                <a:latin typeface="Arial" charset="0"/>
                <a:ea typeface="Arial" charset="0"/>
                <a:cs typeface="Arial" charset="0"/>
              </a:rPr>
              <a:t>.</a:t>
            </a:r>
            <a:r>
              <a:rPr lang="en-US" sz="7200" dirty="0">
                <a:latin typeface="Arial" charset="0"/>
                <a:ea typeface="Arial" charset="0"/>
                <a:cs typeface="Arial" charset="0"/>
              </a:rPr>
              <a:t> </a:t>
            </a:r>
            <a:r>
              <a:rPr lang="en-US" sz="7200" dirty="0" err="1">
                <a:latin typeface="Arial" charset="0"/>
                <a:ea typeface="Arial" charset="0"/>
                <a:cs typeface="Arial" charset="0"/>
              </a:rPr>
              <a:t>Fenomena</a:t>
            </a:r>
            <a:r>
              <a:rPr lang="en-US" sz="7200" dirty="0">
                <a:latin typeface="Arial" charset="0"/>
                <a:ea typeface="Arial" charset="0"/>
                <a:cs typeface="Arial" charset="0"/>
              </a:rPr>
              <a:t> : </a:t>
            </a:r>
            <a:r>
              <a:rPr lang="en-US" sz="7200" dirty="0" err="1" smtClean="0">
                <a:latin typeface="Arial" charset="0"/>
                <a:ea typeface="Arial" charset="0"/>
                <a:cs typeface="Arial" charset="0"/>
              </a:rPr>
              <a:t>Fluktuasi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Nilai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Tukar</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dan</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Dampaknya</a:t>
            </a:r>
            <a:endParaRPr lang="en-US" sz="7200" dirty="0">
              <a:latin typeface="Arial" charset="0"/>
              <a:ea typeface="Arial" charset="0"/>
              <a:cs typeface="Arial" charset="0"/>
            </a:endParaRPr>
          </a:p>
          <a:p>
            <a:pPr algn="l"/>
            <a:endParaRPr lang="en-US" sz="7200" dirty="0" smtClean="0">
              <a:latin typeface="Arial" charset="0"/>
              <a:ea typeface="Arial" charset="0"/>
              <a:cs typeface="Arial" charset="0"/>
            </a:endParaRPr>
          </a:p>
          <a:p>
            <a:pPr algn="l"/>
            <a:r>
              <a:rPr lang="en-US" sz="7200" dirty="0" smtClean="0">
                <a:latin typeface="Arial" charset="0"/>
                <a:ea typeface="Arial" charset="0"/>
                <a:cs typeface="Arial" charset="0"/>
              </a:rPr>
              <a:t>	</a:t>
            </a:r>
            <a:r>
              <a:rPr lang="en-US" sz="7200" dirty="0" err="1" smtClean="0">
                <a:latin typeface="Arial" charset="0"/>
                <a:ea typeface="Arial" charset="0"/>
                <a:cs typeface="Arial" charset="0"/>
              </a:rPr>
              <a:t>Nilai</a:t>
            </a:r>
            <a:r>
              <a:rPr lang="en-US" sz="7200" dirty="0" smtClean="0">
                <a:latin typeface="Arial" charset="0"/>
                <a:ea typeface="Arial" charset="0"/>
                <a:cs typeface="Arial" charset="0"/>
              </a:rPr>
              <a:t> </a:t>
            </a:r>
            <a:r>
              <a:rPr lang="en-US" sz="7200" dirty="0" err="1">
                <a:latin typeface="Arial" charset="0"/>
                <a:ea typeface="Arial" charset="0"/>
                <a:cs typeface="Arial" charset="0"/>
              </a:rPr>
              <a:t>tukar</a:t>
            </a:r>
            <a:r>
              <a:rPr lang="en-US" sz="7200" dirty="0">
                <a:latin typeface="Arial" charset="0"/>
                <a:ea typeface="Arial" charset="0"/>
                <a:cs typeface="Arial" charset="0"/>
              </a:rPr>
              <a:t> </a:t>
            </a:r>
            <a:r>
              <a:rPr lang="en-US" sz="7200" dirty="0" err="1">
                <a:latin typeface="Arial" charset="0"/>
                <a:ea typeface="Arial" charset="0"/>
                <a:cs typeface="Arial" charset="0"/>
              </a:rPr>
              <a:t>memainkan</a:t>
            </a:r>
            <a:r>
              <a:rPr lang="en-US" sz="7200" dirty="0">
                <a:latin typeface="Arial" charset="0"/>
                <a:ea typeface="Arial" charset="0"/>
                <a:cs typeface="Arial" charset="0"/>
              </a:rPr>
              <a:t> </a:t>
            </a:r>
            <a:r>
              <a:rPr lang="en-US" sz="7200" dirty="0" err="1">
                <a:latin typeface="Arial" charset="0"/>
                <a:ea typeface="Arial" charset="0"/>
                <a:cs typeface="Arial" charset="0"/>
              </a:rPr>
              <a:t>peran</a:t>
            </a:r>
            <a:r>
              <a:rPr lang="en-US" sz="7200" dirty="0">
                <a:latin typeface="Arial" charset="0"/>
                <a:ea typeface="Arial" charset="0"/>
                <a:cs typeface="Arial" charset="0"/>
              </a:rPr>
              <a:t> vital </a:t>
            </a:r>
            <a:r>
              <a:rPr lang="en-US" sz="7200" dirty="0" err="1">
                <a:latin typeface="Arial" charset="0"/>
                <a:ea typeface="Arial" charset="0"/>
                <a:cs typeface="Arial" charset="0"/>
              </a:rPr>
              <a:t>didalam</a:t>
            </a:r>
            <a:r>
              <a:rPr lang="en-US" sz="7200" dirty="0">
                <a:latin typeface="Arial" charset="0"/>
                <a:ea typeface="Arial" charset="0"/>
                <a:cs typeface="Arial" charset="0"/>
              </a:rPr>
              <a:t>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aspek</a:t>
            </a:r>
            <a:r>
              <a:rPr lang="en-US" sz="7200" dirty="0" smtClean="0">
                <a:latin typeface="Arial" charset="0"/>
                <a:ea typeface="Arial" charset="0"/>
                <a:cs typeface="Arial" charset="0"/>
              </a:rPr>
              <a:t> </a:t>
            </a:r>
            <a:r>
              <a:rPr lang="en-US" sz="7200" dirty="0" err="1">
                <a:latin typeface="Arial" charset="0"/>
                <a:ea typeface="Arial" charset="0"/>
                <a:cs typeface="Arial" charset="0"/>
              </a:rPr>
              <a:t>perdagangan</a:t>
            </a:r>
            <a:r>
              <a:rPr lang="en-US" sz="7200" dirty="0">
                <a:latin typeface="Arial" charset="0"/>
                <a:ea typeface="Arial" charset="0"/>
                <a:cs typeface="Arial" charset="0"/>
              </a:rPr>
              <a:t> </a:t>
            </a:r>
            <a:r>
              <a:rPr lang="en-US" sz="7200" dirty="0" err="1">
                <a:latin typeface="Arial" charset="0"/>
                <a:ea typeface="Arial" charset="0"/>
                <a:cs typeface="Arial" charset="0"/>
              </a:rPr>
              <a:t>suatu</a:t>
            </a:r>
            <a:r>
              <a:rPr lang="en-US" sz="7200" dirty="0">
                <a:latin typeface="Arial" charset="0"/>
                <a:ea typeface="Arial" charset="0"/>
                <a:cs typeface="Arial" charset="0"/>
              </a:rPr>
              <a:t> Negara,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khususnya</a:t>
            </a:r>
            <a:r>
              <a:rPr lang="en-US" sz="7200" dirty="0" smtClean="0">
                <a:latin typeface="Arial" charset="0"/>
                <a:ea typeface="Arial" charset="0"/>
                <a:cs typeface="Arial" charset="0"/>
              </a:rPr>
              <a:t> </a:t>
            </a:r>
            <a:r>
              <a:rPr lang="en-US" sz="7200" dirty="0" err="1">
                <a:latin typeface="Arial" charset="0"/>
                <a:ea typeface="Arial" charset="0"/>
                <a:cs typeface="Arial" charset="0"/>
              </a:rPr>
              <a:t>pada</a:t>
            </a:r>
            <a:r>
              <a:rPr lang="en-US" sz="7200" dirty="0">
                <a:latin typeface="Arial" charset="0"/>
                <a:ea typeface="Arial" charset="0"/>
                <a:cs typeface="Arial" charset="0"/>
              </a:rPr>
              <a:t> </a:t>
            </a:r>
            <a:r>
              <a:rPr lang="en-US" sz="7200" dirty="0" err="1">
                <a:latin typeface="Arial" charset="0"/>
                <a:ea typeface="Arial" charset="0"/>
                <a:cs typeface="Arial" charset="0"/>
              </a:rPr>
              <a:t>ekonomi</a:t>
            </a:r>
            <a:r>
              <a:rPr lang="en-US" sz="7200" dirty="0">
                <a:latin typeface="Arial" charset="0"/>
                <a:ea typeface="Arial" charset="0"/>
                <a:cs typeface="Arial" charset="0"/>
              </a:rPr>
              <a:t> yang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berlandaskan</a:t>
            </a:r>
            <a:r>
              <a:rPr lang="en-US" sz="7200" dirty="0" smtClean="0">
                <a:latin typeface="Arial" charset="0"/>
                <a:ea typeface="Arial" charset="0"/>
                <a:cs typeface="Arial" charset="0"/>
              </a:rPr>
              <a:t> </a:t>
            </a:r>
            <a:r>
              <a:rPr lang="en-US" sz="7200" dirty="0" err="1">
                <a:latin typeface="Arial" charset="0"/>
                <a:ea typeface="Arial" charset="0"/>
                <a:cs typeface="Arial" charset="0"/>
              </a:rPr>
              <a:t>mekanisme</a:t>
            </a:r>
            <a:r>
              <a:rPr lang="en-US" sz="7200" dirty="0">
                <a:latin typeface="Arial" charset="0"/>
                <a:ea typeface="Arial" charset="0"/>
                <a:cs typeface="Arial" charset="0"/>
              </a:rPr>
              <a:t> </a:t>
            </a:r>
            <a:r>
              <a:rPr lang="en-US" sz="7200" dirty="0" err="1">
                <a:latin typeface="Arial" charset="0"/>
                <a:ea typeface="Arial" charset="0"/>
                <a:cs typeface="Arial" charset="0"/>
              </a:rPr>
              <a:t>pasar</a:t>
            </a:r>
            <a:r>
              <a:rPr lang="en-US" sz="7200" dirty="0">
                <a:latin typeface="Arial" charset="0"/>
                <a:ea typeface="Arial" charset="0"/>
                <a:cs typeface="Arial" charset="0"/>
              </a:rPr>
              <a:t>. </a:t>
            </a:r>
            <a:endParaRPr lang="en-US" sz="7200" dirty="0" smtClean="0">
              <a:latin typeface="Arial" charset="0"/>
              <a:ea typeface="Arial" charset="0"/>
              <a:cs typeface="Arial" charset="0"/>
            </a:endParaRPr>
          </a:p>
          <a:p>
            <a:pPr algn="l"/>
            <a:endParaRPr lang="en-US" sz="7200" dirty="0">
              <a:latin typeface="Arial" charset="0"/>
              <a:ea typeface="Arial" charset="0"/>
              <a:cs typeface="Arial" charset="0"/>
            </a:endParaRPr>
          </a:p>
          <a:p>
            <a:pPr algn="l"/>
            <a:r>
              <a:rPr lang="en-US" sz="7200" dirty="0" smtClean="0">
                <a:latin typeface="Arial" charset="0"/>
                <a:ea typeface="Arial" charset="0"/>
                <a:cs typeface="Arial" charset="0"/>
              </a:rPr>
              <a:t>	</a:t>
            </a:r>
            <a:r>
              <a:rPr lang="en-US" sz="7200" dirty="0" err="1" smtClean="0">
                <a:latin typeface="Arial" charset="0"/>
                <a:ea typeface="Arial" charset="0"/>
                <a:cs typeface="Arial" charset="0"/>
              </a:rPr>
              <a:t>Sehingga</a:t>
            </a:r>
            <a:r>
              <a:rPr lang="en-US" sz="7200" dirty="0" smtClean="0">
                <a:latin typeface="Arial" charset="0"/>
                <a:ea typeface="Arial" charset="0"/>
                <a:cs typeface="Arial" charset="0"/>
              </a:rPr>
              <a:t> </a:t>
            </a:r>
            <a:r>
              <a:rPr lang="en-US" sz="7200" dirty="0" err="1">
                <a:latin typeface="Arial" charset="0"/>
                <a:ea typeface="Arial" charset="0"/>
                <a:cs typeface="Arial" charset="0"/>
              </a:rPr>
              <a:t>nilai</a:t>
            </a:r>
            <a:r>
              <a:rPr lang="en-US" sz="7200" dirty="0">
                <a:latin typeface="Arial" charset="0"/>
                <a:ea typeface="Arial" charset="0"/>
                <a:cs typeface="Arial" charset="0"/>
              </a:rPr>
              <a:t> </a:t>
            </a:r>
            <a:r>
              <a:rPr lang="en-US" sz="7200" dirty="0" err="1">
                <a:latin typeface="Arial" charset="0"/>
                <a:ea typeface="Arial" charset="0"/>
                <a:cs typeface="Arial" charset="0"/>
              </a:rPr>
              <a:t>tukar</a:t>
            </a:r>
            <a:r>
              <a:rPr lang="en-US" sz="7200" dirty="0">
                <a:latin typeface="Arial" charset="0"/>
                <a:ea typeface="Arial" charset="0"/>
                <a:cs typeface="Arial" charset="0"/>
              </a:rPr>
              <a:t> </a:t>
            </a:r>
            <a:r>
              <a:rPr lang="en-US" sz="7200" dirty="0" err="1">
                <a:latin typeface="Arial" charset="0"/>
                <a:ea typeface="Arial" charset="0"/>
                <a:cs typeface="Arial" charset="0"/>
              </a:rPr>
              <a:t>merupakan</a:t>
            </a:r>
            <a:r>
              <a:rPr lang="en-US" sz="7200" dirty="0">
                <a:latin typeface="Arial" charset="0"/>
                <a:ea typeface="Arial" charset="0"/>
                <a:cs typeface="Arial" charset="0"/>
              </a:rPr>
              <a:t> </a:t>
            </a:r>
            <a:r>
              <a:rPr lang="en-US" sz="7200" dirty="0" err="1">
                <a:latin typeface="Arial" charset="0"/>
                <a:ea typeface="Arial" charset="0"/>
                <a:cs typeface="Arial" charset="0"/>
              </a:rPr>
              <a:t>hal</a:t>
            </a:r>
            <a:r>
              <a:rPr lang="en-US" sz="7200" dirty="0">
                <a:latin typeface="Arial" charset="0"/>
                <a:ea typeface="Arial" charset="0"/>
                <a:cs typeface="Arial" charset="0"/>
              </a:rPr>
              <a:t> yang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amat</a:t>
            </a:r>
            <a:r>
              <a:rPr lang="en-US" sz="7200" dirty="0" smtClean="0">
                <a:latin typeface="Arial" charset="0"/>
                <a:ea typeface="Arial" charset="0"/>
                <a:cs typeface="Arial" charset="0"/>
              </a:rPr>
              <a:t> </a:t>
            </a:r>
            <a:r>
              <a:rPr lang="en-US" sz="7200" dirty="0" err="1">
                <a:latin typeface="Arial" charset="0"/>
                <a:ea typeface="Arial" charset="0"/>
                <a:cs typeface="Arial" charset="0"/>
              </a:rPr>
              <a:t>diperhatikan</a:t>
            </a:r>
            <a:r>
              <a:rPr lang="en-US" sz="7200" dirty="0">
                <a:latin typeface="Arial" charset="0"/>
                <a:ea typeface="Arial" charset="0"/>
                <a:cs typeface="Arial" charset="0"/>
              </a:rPr>
              <a:t> </a:t>
            </a:r>
            <a:r>
              <a:rPr lang="en-US" sz="7200" dirty="0" err="1">
                <a:latin typeface="Arial" charset="0"/>
                <a:ea typeface="Arial" charset="0"/>
                <a:cs typeface="Arial" charset="0"/>
              </a:rPr>
              <a:t>dan</a:t>
            </a:r>
            <a:r>
              <a:rPr lang="en-US" sz="7200" dirty="0">
                <a:latin typeface="Arial" charset="0"/>
                <a:ea typeface="Arial" charset="0"/>
                <a:cs typeface="Arial" charset="0"/>
              </a:rPr>
              <a:t> </a:t>
            </a:r>
            <a:r>
              <a:rPr lang="en-US" sz="7200" dirty="0" err="1">
                <a:latin typeface="Arial" charset="0"/>
                <a:ea typeface="Arial" charset="0"/>
                <a:cs typeface="Arial" charset="0"/>
              </a:rPr>
              <a:t>selalu</a:t>
            </a:r>
            <a:r>
              <a:rPr lang="en-US" sz="7200" dirty="0">
                <a:latin typeface="Arial" charset="0"/>
                <a:ea typeface="Arial" charset="0"/>
                <a:cs typeface="Arial" charset="0"/>
              </a:rPr>
              <a:t> </a:t>
            </a:r>
            <a:r>
              <a:rPr lang="en-US" sz="7200" dirty="0" err="1">
                <a:latin typeface="Arial" charset="0"/>
                <a:ea typeface="Arial" charset="0"/>
                <a:cs typeface="Arial" charset="0"/>
              </a:rPr>
              <a:t>dianalisa</a:t>
            </a:r>
            <a:r>
              <a:rPr lang="en-US" sz="7200" dirty="0">
                <a:latin typeface="Arial" charset="0"/>
                <a:ea typeface="Arial" charset="0"/>
                <a:cs typeface="Arial" charset="0"/>
              </a:rPr>
              <a:t>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baik</a:t>
            </a:r>
            <a:r>
              <a:rPr lang="en-US" sz="7200" dirty="0" smtClean="0">
                <a:latin typeface="Arial" charset="0"/>
                <a:ea typeface="Arial" charset="0"/>
                <a:cs typeface="Arial" charset="0"/>
              </a:rPr>
              <a:t> </a:t>
            </a:r>
            <a:r>
              <a:rPr lang="en-US" sz="7200" dirty="0" err="1">
                <a:latin typeface="Arial" charset="0"/>
                <a:ea typeface="Arial" charset="0"/>
                <a:cs typeface="Arial" charset="0"/>
              </a:rPr>
              <a:t>dalam</a:t>
            </a:r>
            <a:r>
              <a:rPr lang="en-US" sz="7200" dirty="0">
                <a:latin typeface="Arial" charset="0"/>
                <a:ea typeface="Arial" charset="0"/>
                <a:cs typeface="Arial" charset="0"/>
              </a:rPr>
              <a:t> </a:t>
            </a:r>
            <a:r>
              <a:rPr lang="en-US" sz="7200" dirty="0" err="1">
                <a:latin typeface="Arial" charset="0"/>
                <a:ea typeface="Arial" charset="0"/>
                <a:cs typeface="Arial" charset="0"/>
              </a:rPr>
              <a:t>skala</a:t>
            </a:r>
            <a:r>
              <a:rPr lang="en-US" sz="7200" dirty="0">
                <a:latin typeface="Arial" charset="0"/>
                <a:ea typeface="Arial" charset="0"/>
                <a:cs typeface="Arial" charset="0"/>
              </a:rPr>
              <a:t> </a:t>
            </a:r>
            <a:r>
              <a:rPr lang="en-US" sz="7200" dirty="0" err="1">
                <a:latin typeface="Arial" charset="0"/>
                <a:ea typeface="Arial" charset="0"/>
                <a:cs typeface="Arial" charset="0"/>
              </a:rPr>
              <a:t>besar</a:t>
            </a:r>
            <a:r>
              <a:rPr lang="en-US" sz="7200" dirty="0">
                <a:latin typeface="Arial" charset="0"/>
                <a:ea typeface="Arial" charset="0"/>
                <a:cs typeface="Arial" charset="0"/>
              </a:rPr>
              <a:t> </a:t>
            </a:r>
            <a:r>
              <a:rPr lang="en-US" sz="7200" dirty="0" err="1">
                <a:latin typeface="Arial" charset="0"/>
                <a:ea typeface="Arial" charset="0"/>
                <a:cs typeface="Arial" charset="0"/>
              </a:rPr>
              <a:t>maupun</a:t>
            </a:r>
            <a:r>
              <a:rPr lang="en-US" sz="7200" dirty="0">
                <a:latin typeface="Arial" charset="0"/>
                <a:ea typeface="Arial" charset="0"/>
                <a:cs typeface="Arial" charset="0"/>
              </a:rPr>
              <a:t> </a:t>
            </a:r>
            <a:r>
              <a:rPr lang="en-US" sz="7200" dirty="0" err="1">
                <a:latin typeface="Arial" charset="0"/>
                <a:ea typeface="Arial" charset="0"/>
                <a:cs typeface="Arial" charset="0"/>
              </a:rPr>
              <a:t>kecil</a:t>
            </a:r>
            <a:r>
              <a:rPr lang="en-US" sz="7200" dirty="0">
                <a:latin typeface="Arial" charset="0"/>
                <a:ea typeface="Arial" charset="0"/>
                <a:cs typeface="Arial" charset="0"/>
              </a:rPr>
              <a:t>,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seperti</a:t>
            </a:r>
            <a:r>
              <a:rPr lang="en-US" sz="7200" dirty="0" smtClean="0">
                <a:latin typeface="Arial" charset="0"/>
                <a:ea typeface="Arial" charset="0"/>
                <a:cs typeface="Arial" charset="0"/>
              </a:rPr>
              <a:t> </a:t>
            </a:r>
            <a:r>
              <a:rPr lang="en-US" sz="7200" dirty="0" err="1">
                <a:latin typeface="Arial" charset="0"/>
                <a:ea typeface="Arial" charset="0"/>
                <a:cs typeface="Arial" charset="0"/>
              </a:rPr>
              <a:t>dampaknya</a:t>
            </a:r>
            <a:r>
              <a:rPr lang="en-US" sz="7200" dirty="0">
                <a:latin typeface="Arial" charset="0"/>
                <a:ea typeface="Arial" charset="0"/>
                <a:cs typeface="Arial" charset="0"/>
              </a:rPr>
              <a:t> </a:t>
            </a:r>
            <a:r>
              <a:rPr lang="en-US" sz="7200" dirty="0" err="1">
                <a:latin typeface="Arial" charset="0"/>
                <a:ea typeface="Arial" charset="0"/>
                <a:cs typeface="Arial" charset="0"/>
              </a:rPr>
              <a:t>terhadap</a:t>
            </a:r>
            <a:r>
              <a:rPr lang="en-US" sz="7200" dirty="0">
                <a:latin typeface="Arial" charset="0"/>
                <a:ea typeface="Arial" charset="0"/>
                <a:cs typeface="Arial" charset="0"/>
              </a:rPr>
              <a:t> </a:t>
            </a:r>
            <a:r>
              <a:rPr lang="en-US" sz="7200" dirty="0" err="1">
                <a:latin typeface="Arial" charset="0"/>
                <a:ea typeface="Arial" charset="0"/>
                <a:cs typeface="Arial" charset="0"/>
              </a:rPr>
              <a:t>imbal</a:t>
            </a:r>
            <a:r>
              <a:rPr lang="en-US" sz="7200" dirty="0">
                <a:latin typeface="Arial" charset="0"/>
                <a:ea typeface="Arial" charset="0"/>
                <a:cs typeface="Arial" charset="0"/>
              </a:rPr>
              <a:t> </a:t>
            </a:r>
            <a:r>
              <a:rPr lang="en-US" sz="7200" dirty="0" err="1">
                <a:latin typeface="Arial" charset="0"/>
                <a:ea typeface="Arial" charset="0"/>
                <a:cs typeface="Arial" charset="0"/>
              </a:rPr>
              <a:t>hasil</a:t>
            </a:r>
            <a:r>
              <a:rPr lang="en-US" sz="7200" dirty="0">
                <a:latin typeface="Arial" charset="0"/>
                <a:ea typeface="Arial" charset="0"/>
                <a:cs typeface="Arial" charset="0"/>
              </a:rPr>
              <a:t> </a:t>
            </a:r>
            <a:r>
              <a:rPr lang="en-US" sz="7200" dirty="0" smtClean="0">
                <a:latin typeface="Arial" charset="0"/>
                <a:ea typeface="Arial" charset="0"/>
                <a:cs typeface="Arial" charset="0"/>
              </a:rPr>
              <a:t>  	(return</a:t>
            </a:r>
            <a:r>
              <a:rPr lang="en-US" sz="7200" dirty="0">
                <a:latin typeface="Arial" charset="0"/>
                <a:ea typeface="Arial" charset="0"/>
                <a:cs typeface="Arial" charset="0"/>
              </a:rPr>
              <a:t>) </a:t>
            </a:r>
            <a:r>
              <a:rPr lang="en-US" sz="7200" dirty="0" err="1">
                <a:latin typeface="Arial" charset="0"/>
                <a:ea typeface="Arial" charset="0"/>
                <a:cs typeface="Arial" charset="0"/>
              </a:rPr>
              <a:t>bagi</a:t>
            </a:r>
            <a:r>
              <a:rPr lang="en-US" sz="7200" dirty="0">
                <a:latin typeface="Arial" charset="0"/>
                <a:ea typeface="Arial" charset="0"/>
                <a:cs typeface="Arial" charset="0"/>
              </a:rPr>
              <a:t> investor </a:t>
            </a:r>
            <a:r>
              <a:rPr lang="en-US" sz="7200" dirty="0" err="1">
                <a:latin typeface="Arial" charset="0"/>
                <a:ea typeface="Arial" charset="0"/>
                <a:cs typeface="Arial" charset="0"/>
              </a:rPr>
              <a:t>portofolio</a:t>
            </a:r>
            <a:r>
              <a:rPr lang="en-US" sz="7200" dirty="0">
                <a:latin typeface="Arial" charset="0"/>
                <a:ea typeface="Arial" charset="0"/>
                <a:cs typeface="Arial" charset="0"/>
              </a:rPr>
              <a:t> </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Sektor</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Riil</a:t>
            </a:r>
            <a:r>
              <a:rPr lang="en-US" sz="7200" dirty="0" smtClean="0">
                <a:latin typeface="Arial" charset="0"/>
                <a:ea typeface="Arial" charset="0"/>
                <a:cs typeface="Arial" charset="0"/>
              </a:rPr>
              <a:t> , </a:t>
            </a:r>
            <a:r>
              <a:rPr lang="en-US" sz="7200" dirty="0" err="1" smtClean="0">
                <a:latin typeface="Arial" charset="0"/>
                <a:ea typeface="Arial" charset="0"/>
                <a:cs typeface="Arial" charset="0"/>
              </a:rPr>
              <a:t>Ketenaga</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kerjaan</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dan</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prospek</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ekonomi</a:t>
            </a:r>
            <a:r>
              <a:rPr lang="en-US" sz="7200" dirty="0" smtClean="0">
                <a:latin typeface="Arial" charset="0"/>
                <a:ea typeface="Arial" charset="0"/>
                <a:cs typeface="Arial" charset="0"/>
              </a:rPr>
              <a:t> </a:t>
            </a:r>
            <a:r>
              <a:rPr lang="en-US" sz="7200" dirty="0" err="1" smtClean="0">
                <a:latin typeface="Arial" charset="0"/>
                <a:ea typeface="Arial" charset="0"/>
                <a:cs typeface="Arial" charset="0"/>
              </a:rPr>
              <a:t>kedepan</a:t>
            </a:r>
            <a:r>
              <a:rPr lang="en-US" sz="7200" dirty="0" smtClean="0">
                <a:latin typeface="Arial" charset="0"/>
                <a:ea typeface="Arial" charset="0"/>
                <a:cs typeface="Arial" charset="0"/>
              </a:rPr>
              <a:t> </a:t>
            </a:r>
          </a:p>
          <a:p>
            <a:pPr algn="l"/>
            <a:endParaRPr lang="en-US" sz="3800" dirty="0">
              <a:latin typeface="Arial" charset="0"/>
              <a:ea typeface="Arial" charset="0"/>
              <a:cs typeface="Arial" charset="0"/>
            </a:endParaRPr>
          </a:p>
          <a:p>
            <a:pPr algn="l"/>
            <a:endParaRPr lang="en-US" sz="3800" dirty="0">
              <a:latin typeface="Arial" charset="0"/>
              <a:ea typeface="Arial" charset="0"/>
              <a:cs typeface="Arial" charset="0"/>
            </a:endParaRPr>
          </a:p>
          <a:p>
            <a:pPr algn="l"/>
            <a:endParaRPr lang="en-US" sz="2800" dirty="0"/>
          </a:p>
        </p:txBody>
      </p:sp>
    </p:spTree>
    <p:extLst>
      <p:ext uri="{BB962C8B-B14F-4D97-AF65-F5344CB8AC3E}">
        <p14:creationId xmlns:p14="http://schemas.microsoft.com/office/powerpoint/2010/main" xmlns="" val="518199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9209" y="942109"/>
            <a:ext cx="8001000" cy="2415165"/>
          </a:xfrm>
        </p:spPr>
        <p:txBody>
          <a:bodyPr/>
          <a:lstStyle/>
          <a:p>
            <a:r>
              <a:rPr lang="en-US" sz="3600" dirty="0" err="1" smtClean="0"/>
              <a:t>Kerangka</a:t>
            </a:r>
            <a:r>
              <a:rPr lang="en-US" sz="3600" dirty="0" smtClean="0"/>
              <a:t> </a:t>
            </a:r>
            <a:r>
              <a:rPr lang="en-US" sz="3600" dirty="0" err="1" smtClean="0"/>
              <a:t>Fikir</a:t>
            </a:r>
            <a:r>
              <a:rPr lang="en-US" sz="3600" dirty="0" smtClean="0"/>
              <a:t/>
            </a:r>
            <a:br>
              <a:rPr lang="en-US" sz="3600" dirty="0" smtClean="0"/>
            </a:br>
            <a:r>
              <a:rPr lang="en-US" sz="3600" dirty="0" err="1" smtClean="0"/>
              <a:t>Penyebab</a:t>
            </a:r>
            <a:r>
              <a:rPr lang="en-US" sz="3600" dirty="0" smtClean="0"/>
              <a:t> </a:t>
            </a:r>
            <a:r>
              <a:rPr lang="en-US" sz="3600" dirty="0" err="1"/>
              <a:t>Pergerakan</a:t>
            </a:r>
            <a:r>
              <a:rPr lang="en-US" sz="3600" dirty="0"/>
              <a:t> </a:t>
            </a:r>
            <a:r>
              <a:rPr lang="en-US" sz="3600" dirty="0" err="1"/>
              <a:t>Nilai</a:t>
            </a:r>
            <a:r>
              <a:rPr lang="en-US" sz="3600" dirty="0"/>
              <a:t> </a:t>
            </a:r>
            <a:r>
              <a:rPr lang="en-US" sz="3600" dirty="0" err="1"/>
              <a:t>Tukar</a:t>
            </a:r>
            <a:r>
              <a:rPr lang="en-US" sz="3600" dirty="0"/>
              <a:t>.</a:t>
            </a:r>
            <a:br>
              <a:rPr lang="en-US" sz="3600" dirty="0"/>
            </a:br>
            <a:endParaRPr lang="en-US" sz="3600" dirty="0"/>
          </a:p>
        </p:txBody>
      </p:sp>
    </p:spTree>
    <p:extLst>
      <p:ext uri="{BB962C8B-B14F-4D97-AF65-F5344CB8AC3E}">
        <p14:creationId xmlns:p14="http://schemas.microsoft.com/office/powerpoint/2010/main" xmlns="" val="95812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768350" y="0"/>
            <a:ext cx="7772400" cy="730592"/>
          </a:xfrm>
        </p:spPr>
        <p:txBody>
          <a:bodyPr>
            <a:noAutofit/>
          </a:bodyPr>
          <a:lstStyle/>
          <a:p>
            <a:r>
              <a:rPr lang="en-US" sz="2400" dirty="0"/>
              <a:t>T</a:t>
            </a:r>
            <a:r>
              <a:rPr lang="en-US" sz="2400" dirty="0" smtClean="0"/>
              <a:t>he major forces behind exchange rate movements. :</a:t>
            </a:r>
            <a:br>
              <a:rPr lang="en-US" sz="2400" dirty="0" smtClean="0"/>
            </a:br>
            <a:endParaRPr lang="en-US" sz="2400" dirty="0"/>
          </a:p>
        </p:txBody>
      </p:sp>
      <p:sp>
        <p:nvSpPr>
          <p:cNvPr id="5" name="TextBox 4"/>
          <p:cNvSpPr txBox="1"/>
          <p:nvPr/>
        </p:nvSpPr>
        <p:spPr>
          <a:xfrm>
            <a:off x="4157748" y="2776219"/>
            <a:ext cx="1896212" cy="646331"/>
          </a:xfrm>
          <a:prstGeom prst="rect">
            <a:avLst/>
          </a:prstGeom>
          <a:solidFill>
            <a:srgbClr val="3366FF"/>
          </a:solidFill>
          <a:ln w="19050" cmpd="sng">
            <a:solidFill>
              <a:schemeClr val="tx1"/>
            </a:solidFill>
          </a:ln>
        </p:spPr>
        <p:txBody>
          <a:bodyPr wrap="square" rtlCol="0">
            <a:spAutoFit/>
          </a:bodyPr>
          <a:lstStyle/>
          <a:p>
            <a:r>
              <a:rPr lang="en-US" dirty="0" err="1" smtClean="0"/>
              <a:t>Excchange</a:t>
            </a:r>
            <a:r>
              <a:rPr lang="en-US" dirty="0" smtClean="0"/>
              <a:t> Rate App/</a:t>
            </a:r>
            <a:r>
              <a:rPr lang="en-US" dirty="0" err="1" smtClean="0"/>
              <a:t>dep</a:t>
            </a:r>
            <a:endParaRPr lang="en-US" dirty="0"/>
          </a:p>
        </p:txBody>
      </p:sp>
      <p:sp>
        <p:nvSpPr>
          <p:cNvPr id="10" name="TextBox 9"/>
          <p:cNvSpPr txBox="1"/>
          <p:nvPr/>
        </p:nvSpPr>
        <p:spPr>
          <a:xfrm>
            <a:off x="6781148" y="1802218"/>
            <a:ext cx="1899654" cy="369332"/>
          </a:xfrm>
          <a:prstGeom prst="rect">
            <a:avLst/>
          </a:prstGeom>
          <a:solidFill>
            <a:srgbClr val="FF0000"/>
          </a:solidFill>
          <a:ln w="19050" cmpd="sng">
            <a:solidFill>
              <a:schemeClr val="tx1"/>
            </a:solidFill>
          </a:ln>
        </p:spPr>
        <p:txBody>
          <a:bodyPr wrap="square" rtlCol="0">
            <a:spAutoFit/>
          </a:bodyPr>
          <a:lstStyle/>
          <a:p>
            <a:r>
              <a:rPr lang="en-US" dirty="0" smtClean="0"/>
              <a:t>Current account</a:t>
            </a:r>
            <a:endParaRPr lang="en-US" dirty="0"/>
          </a:p>
        </p:txBody>
      </p:sp>
      <p:sp>
        <p:nvSpPr>
          <p:cNvPr id="11" name="TextBox 10"/>
          <p:cNvSpPr txBox="1"/>
          <p:nvPr/>
        </p:nvSpPr>
        <p:spPr>
          <a:xfrm>
            <a:off x="6781148" y="1235823"/>
            <a:ext cx="1899654" cy="369332"/>
          </a:xfrm>
          <a:prstGeom prst="rect">
            <a:avLst/>
          </a:prstGeom>
          <a:solidFill>
            <a:srgbClr val="FFFF00"/>
          </a:solidFill>
          <a:ln w="19050" cmpd="sng">
            <a:solidFill>
              <a:schemeClr val="tx1"/>
            </a:solidFill>
          </a:ln>
        </p:spPr>
        <p:txBody>
          <a:bodyPr wrap="square" rtlCol="0">
            <a:spAutoFit/>
          </a:bodyPr>
          <a:lstStyle/>
          <a:p>
            <a:r>
              <a:rPr lang="en-US" dirty="0" smtClean="0"/>
              <a:t>Interest  Rate</a:t>
            </a:r>
            <a:endParaRPr lang="en-US" dirty="0"/>
          </a:p>
        </p:txBody>
      </p:sp>
      <p:sp>
        <p:nvSpPr>
          <p:cNvPr id="12" name="TextBox 11"/>
          <p:cNvSpPr txBox="1"/>
          <p:nvPr/>
        </p:nvSpPr>
        <p:spPr>
          <a:xfrm>
            <a:off x="6781148" y="678407"/>
            <a:ext cx="1899654" cy="369332"/>
          </a:xfrm>
          <a:prstGeom prst="rect">
            <a:avLst/>
          </a:prstGeom>
          <a:solidFill>
            <a:srgbClr val="FFFF00"/>
          </a:solidFill>
          <a:ln w="19050" cmpd="sng">
            <a:solidFill>
              <a:schemeClr val="tx1"/>
            </a:solidFill>
          </a:ln>
        </p:spPr>
        <p:txBody>
          <a:bodyPr wrap="square" rtlCol="0">
            <a:spAutoFit/>
          </a:bodyPr>
          <a:lstStyle/>
          <a:p>
            <a:r>
              <a:rPr lang="en-US" dirty="0" smtClean="0"/>
              <a:t>Inflation</a:t>
            </a:r>
            <a:endParaRPr lang="en-US" dirty="0"/>
          </a:p>
        </p:txBody>
      </p:sp>
      <p:sp>
        <p:nvSpPr>
          <p:cNvPr id="13" name="TextBox 12"/>
          <p:cNvSpPr txBox="1"/>
          <p:nvPr/>
        </p:nvSpPr>
        <p:spPr>
          <a:xfrm>
            <a:off x="6811776" y="2664510"/>
            <a:ext cx="1869026" cy="369332"/>
          </a:xfrm>
          <a:prstGeom prst="rect">
            <a:avLst/>
          </a:prstGeom>
          <a:noFill/>
          <a:ln w="19050" cmpd="sng">
            <a:solidFill>
              <a:schemeClr val="tx1"/>
            </a:solidFill>
          </a:ln>
        </p:spPr>
        <p:txBody>
          <a:bodyPr wrap="square" rtlCol="0">
            <a:spAutoFit/>
          </a:bodyPr>
          <a:lstStyle/>
          <a:p>
            <a:r>
              <a:rPr lang="en-US" dirty="0" smtClean="0"/>
              <a:t> </a:t>
            </a:r>
            <a:r>
              <a:rPr lang="en-US" dirty="0" err="1" smtClean="0"/>
              <a:t>Gov</a:t>
            </a:r>
            <a:r>
              <a:rPr lang="en-US" dirty="0" smtClean="0"/>
              <a:t> debt</a:t>
            </a:r>
            <a:endParaRPr lang="en-US" dirty="0"/>
          </a:p>
        </p:txBody>
      </p:sp>
      <p:sp>
        <p:nvSpPr>
          <p:cNvPr id="14" name="TextBox 13"/>
          <p:cNvSpPr txBox="1"/>
          <p:nvPr/>
        </p:nvSpPr>
        <p:spPr>
          <a:xfrm>
            <a:off x="6825008" y="3199600"/>
            <a:ext cx="1851988" cy="369332"/>
          </a:xfrm>
          <a:prstGeom prst="rect">
            <a:avLst/>
          </a:prstGeom>
          <a:noFill/>
          <a:ln w="19050" cmpd="sng">
            <a:solidFill>
              <a:schemeClr val="tx1"/>
            </a:solidFill>
          </a:ln>
        </p:spPr>
        <p:txBody>
          <a:bodyPr wrap="square" rtlCol="0">
            <a:spAutoFit/>
          </a:bodyPr>
          <a:lstStyle/>
          <a:p>
            <a:r>
              <a:rPr lang="en-US" dirty="0" smtClean="0"/>
              <a:t> Pol Stability</a:t>
            </a:r>
            <a:endParaRPr lang="en-US" dirty="0"/>
          </a:p>
        </p:txBody>
      </p:sp>
      <p:sp>
        <p:nvSpPr>
          <p:cNvPr id="15" name="TextBox 14"/>
          <p:cNvSpPr txBox="1"/>
          <p:nvPr/>
        </p:nvSpPr>
        <p:spPr>
          <a:xfrm>
            <a:off x="6855636" y="3821665"/>
            <a:ext cx="1825166" cy="646331"/>
          </a:xfrm>
          <a:prstGeom prst="rect">
            <a:avLst/>
          </a:prstGeom>
          <a:noFill/>
          <a:ln w="19050" cmpd="sng">
            <a:solidFill>
              <a:schemeClr val="tx1"/>
            </a:solidFill>
          </a:ln>
        </p:spPr>
        <p:txBody>
          <a:bodyPr wrap="square" rtlCol="0">
            <a:spAutoFit/>
          </a:bodyPr>
          <a:lstStyle/>
          <a:p>
            <a:r>
              <a:rPr lang="en-US" b="1" dirty="0" err="1" smtClean="0"/>
              <a:t>Gov</a:t>
            </a:r>
            <a:r>
              <a:rPr lang="en-US" b="1" dirty="0" smtClean="0"/>
              <a:t> </a:t>
            </a:r>
            <a:r>
              <a:rPr lang="en-US" b="1" dirty="0"/>
              <a:t>Intervention</a:t>
            </a:r>
            <a:endParaRPr lang="en-US" dirty="0"/>
          </a:p>
          <a:p>
            <a:endParaRPr lang="en-US" dirty="0"/>
          </a:p>
        </p:txBody>
      </p:sp>
      <p:sp>
        <p:nvSpPr>
          <p:cNvPr id="16" name="TextBox 15"/>
          <p:cNvSpPr txBox="1"/>
          <p:nvPr/>
        </p:nvSpPr>
        <p:spPr>
          <a:xfrm>
            <a:off x="6851472" y="4774235"/>
            <a:ext cx="1825166" cy="646331"/>
          </a:xfrm>
          <a:prstGeom prst="rect">
            <a:avLst/>
          </a:prstGeom>
          <a:noFill/>
          <a:ln w="19050" cmpd="sng">
            <a:solidFill>
              <a:schemeClr val="tx1"/>
            </a:solidFill>
          </a:ln>
        </p:spPr>
        <p:txBody>
          <a:bodyPr wrap="square" rtlCol="0">
            <a:spAutoFit/>
          </a:bodyPr>
          <a:lstStyle/>
          <a:p>
            <a:r>
              <a:rPr lang="en-US" b="1" dirty="0" smtClean="0"/>
              <a:t>speculation</a:t>
            </a:r>
            <a:endParaRPr lang="en-US" dirty="0"/>
          </a:p>
          <a:p>
            <a:endParaRPr lang="en-US" dirty="0"/>
          </a:p>
        </p:txBody>
      </p:sp>
      <p:sp>
        <p:nvSpPr>
          <p:cNvPr id="17" name="TextBox 16"/>
          <p:cNvSpPr txBox="1"/>
          <p:nvPr/>
        </p:nvSpPr>
        <p:spPr>
          <a:xfrm>
            <a:off x="2331111" y="1796199"/>
            <a:ext cx="1913607" cy="646331"/>
          </a:xfrm>
          <a:prstGeom prst="rect">
            <a:avLst/>
          </a:prstGeom>
          <a:solidFill>
            <a:srgbClr val="CCFFCC"/>
          </a:solidFill>
          <a:ln w="19050" cmpd="sng">
            <a:solidFill>
              <a:schemeClr val="tx1"/>
            </a:solidFill>
          </a:ln>
        </p:spPr>
        <p:txBody>
          <a:bodyPr wrap="square" rtlCol="0">
            <a:spAutoFit/>
          </a:bodyPr>
          <a:lstStyle/>
          <a:p>
            <a:r>
              <a:rPr lang="en-US" b="1" dirty="0" err="1" smtClean="0"/>
              <a:t>Competitivness</a:t>
            </a:r>
            <a:endParaRPr lang="en-US" dirty="0"/>
          </a:p>
          <a:p>
            <a:endParaRPr lang="en-US" dirty="0"/>
          </a:p>
        </p:txBody>
      </p:sp>
      <p:sp>
        <p:nvSpPr>
          <p:cNvPr id="18" name="TextBox 17"/>
          <p:cNvSpPr txBox="1"/>
          <p:nvPr/>
        </p:nvSpPr>
        <p:spPr>
          <a:xfrm>
            <a:off x="1265840" y="2685942"/>
            <a:ext cx="1239246" cy="369332"/>
          </a:xfrm>
          <a:prstGeom prst="rect">
            <a:avLst/>
          </a:prstGeom>
          <a:solidFill>
            <a:schemeClr val="accent6"/>
          </a:solidFill>
          <a:ln w="19050" cmpd="sng">
            <a:solidFill>
              <a:schemeClr val="tx1"/>
            </a:solidFill>
          </a:ln>
        </p:spPr>
        <p:txBody>
          <a:bodyPr wrap="square" rtlCol="0">
            <a:spAutoFit/>
          </a:bodyPr>
          <a:lstStyle/>
          <a:p>
            <a:r>
              <a:rPr lang="en-US" dirty="0" smtClean="0"/>
              <a:t>Business</a:t>
            </a:r>
            <a:endParaRPr lang="en-US" dirty="0"/>
          </a:p>
        </p:txBody>
      </p:sp>
      <p:sp>
        <p:nvSpPr>
          <p:cNvPr id="21" name="TextBox 20"/>
          <p:cNvSpPr txBox="1"/>
          <p:nvPr/>
        </p:nvSpPr>
        <p:spPr>
          <a:xfrm>
            <a:off x="1265841" y="730592"/>
            <a:ext cx="2285104" cy="369332"/>
          </a:xfrm>
          <a:prstGeom prst="rect">
            <a:avLst/>
          </a:prstGeom>
          <a:solidFill>
            <a:srgbClr val="CCFFCC"/>
          </a:solidFill>
          <a:ln w="19050" cmpd="sng">
            <a:solidFill>
              <a:schemeClr val="tx1"/>
            </a:solidFill>
          </a:ln>
        </p:spPr>
        <p:txBody>
          <a:bodyPr wrap="square" rtlCol="0">
            <a:spAutoFit/>
          </a:bodyPr>
          <a:lstStyle/>
          <a:p>
            <a:r>
              <a:rPr lang="en-US" dirty="0" smtClean="0"/>
              <a:t>Elasticity of Demand</a:t>
            </a:r>
            <a:endParaRPr lang="en-US" dirty="0"/>
          </a:p>
        </p:txBody>
      </p:sp>
      <p:sp>
        <p:nvSpPr>
          <p:cNvPr id="22" name="TextBox 21"/>
          <p:cNvSpPr txBox="1"/>
          <p:nvPr/>
        </p:nvSpPr>
        <p:spPr>
          <a:xfrm>
            <a:off x="809307" y="1235823"/>
            <a:ext cx="3052701" cy="369332"/>
          </a:xfrm>
          <a:prstGeom prst="rect">
            <a:avLst/>
          </a:prstGeom>
          <a:solidFill>
            <a:srgbClr val="CCFFCC"/>
          </a:solidFill>
          <a:ln w="19050" cmpd="sng">
            <a:solidFill>
              <a:schemeClr val="tx1"/>
            </a:solidFill>
          </a:ln>
        </p:spPr>
        <p:txBody>
          <a:bodyPr wrap="square" rtlCol="0">
            <a:spAutoFit/>
          </a:bodyPr>
          <a:lstStyle/>
          <a:p>
            <a:r>
              <a:rPr lang="en-US" dirty="0" err="1" smtClean="0"/>
              <a:t>Ec</a:t>
            </a:r>
            <a:r>
              <a:rPr lang="en-US" dirty="0" smtClean="0"/>
              <a:t> Growth of other country</a:t>
            </a:r>
            <a:endParaRPr lang="en-US" dirty="0"/>
          </a:p>
        </p:txBody>
      </p:sp>
      <p:sp>
        <p:nvSpPr>
          <p:cNvPr id="23" name="TextBox 22"/>
          <p:cNvSpPr txBox="1"/>
          <p:nvPr/>
        </p:nvSpPr>
        <p:spPr>
          <a:xfrm>
            <a:off x="2029177" y="4481234"/>
            <a:ext cx="1521768" cy="646331"/>
          </a:xfrm>
          <a:prstGeom prst="rect">
            <a:avLst/>
          </a:prstGeom>
          <a:solidFill>
            <a:srgbClr val="CCFFCC"/>
          </a:solidFill>
          <a:ln w="19050" cmpd="sng">
            <a:solidFill>
              <a:schemeClr val="tx1"/>
            </a:solidFill>
          </a:ln>
        </p:spPr>
        <p:txBody>
          <a:bodyPr wrap="square" rtlCol="0">
            <a:spAutoFit/>
          </a:bodyPr>
          <a:lstStyle/>
          <a:p>
            <a:r>
              <a:rPr lang="en-US" dirty="0" smtClean="0"/>
              <a:t>% imported </a:t>
            </a:r>
          </a:p>
          <a:p>
            <a:r>
              <a:rPr lang="en-US" dirty="0" smtClean="0"/>
              <a:t>material</a:t>
            </a:r>
            <a:endParaRPr lang="en-US" dirty="0"/>
          </a:p>
        </p:txBody>
      </p:sp>
      <p:cxnSp>
        <p:nvCxnSpPr>
          <p:cNvPr id="29" name="Elbow Connector 28"/>
          <p:cNvCxnSpPr>
            <a:stCxn id="5" idx="2"/>
          </p:cNvCxnSpPr>
          <p:nvPr/>
        </p:nvCxnSpPr>
        <p:spPr>
          <a:xfrm rot="5400000">
            <a:off x="3759889" y="3298515"/>
            <a:ext cx="1221930" cy="1470000"/>
          </a:xfrm>
          <a:prstGeom prst="bentConnector2">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704850" y="3221032"/>
            <a:ext cx="0" cy="1629535"/>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5" idx="0"/>
          </p:cNvCxnSpPr>
          <p:nvPr/>
        </p:nvCxnSpPr>
        <p:spPr>
          <a:xfrm rot="5400000" flipH="1" flipV="1">
            <a:off x="4170016" y="1840381"/>
            <a:ext cx="1871676" cy="12700"/>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3635854" y="910893"/>
            <a:ext cx="1476350" cy="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21" idx="1"/>
          </p:cNvCxnSpPr>
          <p:nvPr/>
        </p:nvCxnSpPr>
        <p:spPr>
          <a:xfrm flipH="1" flipV="1">
            <a:off x="278343" y="910894"/>
            <a:ext cx="987498" cy="4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8343" y="910893"/>
            <a:ext cx="0" cy="2081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78343" y="2991950"/>
            <a:ext cx="8002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2" idx="1"/>
          </p:cNvCxnSpPr>
          <p:nvPr/>
        </p:nvCxnSpPr>
        <p:spPr>
          <a:xfrm flipH="1" flipV="1">
            <a:off x="487101" y="1409001"/>
            <a:ext cx="322206" cy="114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87100" y="1409000"/>
            <a:ext cx="0" cy="13978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87100" y="2782569"/>
            <a:ext cx="5914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029177" y="3868254"/>
            <a:ext cx="1606677" cy="369332"/>
          </a:xfrm>
          <a:prstGeom prst="rect">
            <a:avLst/>
          </a:prstGeom>
          <a:solidFill>
            <a:srgbClr val="CCFFCC"/>
          </a:solidFill>
          <a:ln w="19050" cmpd="sng">
            <a:solidFill>
              <a:schemeClr val="tx1"/>
            </a:solidFill>
          </a:ln>
        </p:spPr>
        <p:txBody>
          <a:bodyPr wrap="square" rtlCol="0">
            <a:spAutoFit/>
          </a:bodyPr>
          <a:lstStyle/>
          <a:p>
            <a:r>
              <a:rPr lang="en-US" dirty="0" smtClean="0"/>
              <a:t>Fixed contract</a:t>
            </a:r>
            <a:endParaRPr lang="en-US" dirty="0"/>
          </a:p>
        </p:txBody>
      </p:sp>
      <p:cxnSp>
        <p:nvCxnSpPr>
          <p:cNvPr id="60" name="Straight Arrow Connector 59"/>
          <p:cNvCxnSpPr/>
          <p:nvPr/>
        </p:nvCxnSpPr>
        <p:spPr>
          <a:xfrm flipH="1" flipV="1">
            <a:off x="3113954" y="2851700"/>
            <a:ext cx="31690" cy="1016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18" idx="3"/>
          </p:cNvCxnSpPr>
          <p:nvPr/>
        </p:nvCxnSpPr>
        <p:spPr>
          <a:xfrm flipH="1">
            <a:off x="2505086" y="2870608"/>
            <a:ext cx="6405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Curved Right Arrow 72"/>
          <p:cNvSpPr/>
          <p:nvPr/>
        </p:nvSpPr>
        <p:spPr>
          <a:xfrm>
            <a:off x="6367096" y="910893"/>
            <a:ext cx="414052" cy="50959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4" name="Curved Right Arrow 73"/>
          <p:cNvSpPr/>
          <p:nvPr/>
        </p:nvSpPr>
        <p:spPr>
          <a:xfrm>
            <a:off x="6341367" y="1541401"/>
            <a:ext cx="414052" cy="50959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5" name="Curved Right Arrow 74"/>
          <p:cNvSpPr/>
          <p:nvPr/>
        </p:nvSpPr>
        <p:spPr>
          <a:xfrm>
            <a:off x="6160070" y="2825220"/>
            <a:ext cx="621078" cy="61274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0" name="Straight Connector 79"/>
          <p:cNvCxnSpPr/>
          <p:nvPr/>
        </p:nvCxnSpPr>
        <p:spPr>
          <a:xfrm flipH="1" flipV="1">
            <a:off x="5706030" y="2050997"/>
            <a:ext cx="1144702" cy="5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5706030" y="2056464"/>
            <a:ext cx="0" cy="629478"/>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1704850" y="2154155"/>
            <a:ext cx="6262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1704850" y="2154155"/>
            <a:ext cx="0" cy="357955"/>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15" idx="1"/>
          </p:cNvCxnSpPr>
          <p:nvPr/>
        </p:nvCxnSpPr>
        <p:spPr>
          <a:xfrm flipH="1">
            <a:off x="5636446" y="4144831"/>
            <a:ext cx="1219190" cy="1743"/>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5636446" y="3543346"/>
            <a:ext cx="34792" cy="601485"/>
          </a:xfrm>
          <a:prstGeom prst="straightConnector1">
            <a:avLst/>
          </a:prstGeom>
          <a:ln w="28575"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95" name="Curved Left Arrow 94"/>
          <p:cNvSpPr/>
          <p:nvPr/>
        </p:nvSpPr>
        <p:spPr>
          <a:xfrm rot="10800000">
            <a:off x="6341367" y="4296578"/>
            <a:ext cx="414052" cy="83230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8" name="Straight Connector 97"/>
          <p:cNvCxnSpPr/>
          <p:nvPr/>
        </p:nvCxnSpPr>
        <p:spPr>
          <a:xfrm flipV="1">
            <a:off x="1704850" y="4821795"/>
            <a:ext cx="324327" cy="46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426507" y="3290612"/>
            <a:ext cx="0" cy="2380176"/>
          </a:xfrm>
          <a:prstGeom prst="line">
            <a:avLst/>
          </a:prstGeom>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3550945" y="5399014"/>
            <a:ext cx="2085500" cy="369332"/>
          </a:xfrm>
          <a:prstGeom prst="rect">
            <a:avLst/>
          </a:prstGeom>
          <a:solidFill>
            <a:srgbClr val="B7FFFF"/>
          </a:solidFill>
          <a:ln w="19050" cmpd="sng">
            <a:solidFill>
              <a:schemeClr val="tx1"/>
            </a:solidFill>
          </a:ln>
        </p:spPr>
        <p:txBody>
          <a:bodyPr wrap="square" rtlCol="0">
            <a:spAutoFit/>
          </a:bodyPr>
          <a:lstStyle/>
          <a:p>
            <a:r>
              <a:rPr lang="en-US" dirty="0" smtClean="0"/>
              <a:t>Boom / </a:t>
            </a:r>
            <a:r>
              <a:rPr lang="en-US" dirty="0" err="1" smtClean="0"/>
              <a:t>Resession</a:t>
            </a:r>
            <a:endParaRPr lang="en-US" dirty="0" smtClean="0"/>
          </a:p>
        </p:txBody>
      </p:sp>
      <p:cxnSp>
        <p:nvCxnSpPr>
          <p:cNvPr id="103" name="Straight Arrow Connector 102"/>
          <p:cNvCxnSpPr/>
          <p:nvPr/>
        </p:nvCxnSpPr>
        <p:spPr>
          <a:xfrm>
            <a:off x="1426507" y="5670788"/>
            <a:ext cx="1965798" cy="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5636446" y="5670788"/>
            <a:ext cx="3369839" cy="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V="1">
            <a:off x="9006285" y="2050997"/>
            <a:ext cx="0" cy="3619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a:off x="8680802" y="2028353"/>
            <a:ext cx="325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656073" y="6264609"/>
            <a:ext cx="1443431" cy="369332"/>
          </a:xfrm>
          <a:prstGeom prst="rect">
            <a:avLst/>
          </a:prstGeom>
          <a:solidFill>
            <a:srgbClr val="FF0000"/>
          </a:solidFill>
          <a:ln w="19050" cmpd="sng">
            <a:solidFill>
              <a:schemeClr val="tx1"/>
            </a:solidFill>
          </a:ln>
        </p:spPr>
        <p:txBody>
          <a:bodyPr wrap="square" rtlCol="0">
            <a:spAutoFit/>
          </a:bodyPr>
          <a:lstStyle/>
          <a:p>
            <a:r>
              <a:rPr lang="en-US" dirty="0" smtClean="0"/>
              <a:t>employment</a:t>
            </a:r>
          </a:p>
        </p:txBody>
      </p:sp>
      <p:cxnSp>
        <p:nvCxnSpPr>
          <p:cNvPr id="116" name="Straight Arrow Connector 115"/>
          <p:cNvCxnSpPr>
            <a:endCxn id="114" idx="0"/>
          </p:cNvCxnSpPr>
          <p:nvPr/>
        </p:nvCxnSpPr>
        <p:spPr>
          <a:xfrm flipH="1">
            <a:off x="4377789" y="5768346"/>
            <a:ext cx="40905" cy="49626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677309" y="6232343"/>
            <a:ext cx="689787" cy="400110"/>
          </a:xfrm>
          <a:prstGeom prst="rect">
            <a:avLst/>
          </a:prstGeom>
          <a:solidFill>
            <a:srgbClr val="FF0000"/>
          </a:solidFill>
          <a:ln w="19050" cmpd="sng">
            <a:solidFill>
              <a:schemeClr val="tx1"/>
            </a:solidFill>
          </a:ln>
        </p:spPr>
        <p:txBody>
          <a:bodyPr wrap="square" rtlCol="0">
            <a:spAutoFit/>
          </a:bodyPr>
          <a:lstStyle/>
          <a:p>
            <a:r>
              <a:rPr lang="en-US" sz="2000" b="1" dirty="0" smtClean="0"/>
              <a:t>AD</a:t>
            </a:r>
          </a:p>
        </p:txBody>
      </p:sp>
      <p:cxnSp>
        <p:nvCxnSpPr>
          <p:cNvPr id="119" name="Straight Arrow Connector 118"/>
          <p:cNvCxnSpPr>
            <a:stCxn id="114" idx="3"/>
            <a:endCxn id="117" idx="1"/>
          </p:cNvCxnSpPr>
          <p:nvPr/>
        </p:nvCxnSpPr>
        <p:spPr>
          <a:xfrm flipV="1">
            <a:off x="5099504" y="6432398"/>
            <a:ext cx="577805" cy="16877"/>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7012665" y="6249220"/>
            <a:ext cx="1024487" cy="400110"/>
          </a:xfrm>
          <a:prstGeom prst="rect">
            <a:avLst/>
          </a:prstGeom>
          <a:solidFill>
            <a:srgbClr val="FF0000"/>
          </a:solidFill>
          <a:ln w="19050" cmpd="sng">
            <a:solidFill>
              <a:schemeClr val="tx1"/>
            </a:solidFill>
          </a:ln>
        </p:spPr>
        <p:txBody>
          <a:bodyPr wrap="square" rtlCol="0">
            <a:spAutoFit/>
          </a:bodyPr>
          <a:lstStyle/>
          <a:p>
            <a:r>
              <a:rPr lang="en-US" sz="2000" b="1" dirty="0" err="1" smtClean="0"/>
              <a:t>Deflasi</a:t>
            </a:r>
            <a:endParaRPr lang="en-US" sz="2000" b="1" dirty="0" smtClean="0"/>
          </a:p>
        </p:txBody>
      </p:sp>
      <p:cxnSp>
        <p:nvCxnSpPr>
          <p:cNvPr id="122" name="Straight Arrow Connector 121"/>
          <p:cNvCxnSpPr/>
          <p:nvPr/>
        </p:nvCxnSpPr>
        <p:spPr>
          <a:xfrm flipV="1">
            <a:off x="6434860" y="6432398"/>
            <a:ext cx="577805" cy="16877"/>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24" name="Oval 123"/>
          <p:cNvSpPr/>
          <p:nvPr/>
        </p:nvSpPr>
        <p:spPr>
          <a:xfrm>
            <a:off x="6593249" y="278297"/>
            <a:ext cx="2261536" cy="151790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p:cNvSpPr txBox="1"/>
          <p:nvPr/>
        </p:nvSpPr>
        <p:spPr>
          <a:xfrm>
            <a:off x="7592921" y="278297"/>
            <a:ext cx="689787" cy="400110"/>
          </a:xfrm>
          <a:prstGeom prst="rect">
            <a:avLst/>
          </a:prstGeom>
          <a:solidFill>
            <a:srgbClr val="80FF3C"/>
          </a:solidFill>
          <a:ln w="19050" cmpd="sng">
            <a:solidFill>
              <a:schemeClr val="tx1"/>
            </a:solidFill>
          </a:ln>
        </p:spPr>
        <p:txBody>
          <a:bodyPr wrap="square" rtlCol="0">
            <a:spAutoFit/>
          </a:bodyPr>
          <a:lstStyle/>
          <a:p>
            <a:r>
              <a:rPr lang="en-US" sz="2000" b="1" dirty="0" smtClean="0"/>
              <a:t>INV</a:t>
            </a:r>
          </a:p>
        </p:txBody>
      </p:sp>
      <p:sp>
        <p:nvSpPr>
          <p:cNvPr id="127" name="TextBox 126"/>
          <p:cNvSpPr txBox="1"/>
          <p:nvPr/>
        </p:nvSpPr>
        <p:spPr>
          <a:xfrm>
            <a:off x="4418695" y="393383"/>
            <a:ext cx="1603508" cy="400110"/>
          </a:xfrm>
          <a:prstGeom prst="rect">
            <a:avLst/>
          </a:prstGeom>
          <a:solidFill>
            <a:srgbClr val="EE83FF"/>
          </a:solidFill>
          <a:ln w="19050" cmpd="sng">
            <a:solidFill>
              <a:schemeClr val="tx1"/>
            </a:solidFill>
          </a:ln>
        </p:spPr>
        <p:txBody>
          <a:bodyPr wrap="square" rtlCol="0">
            <a:spAutoFit/>
          </a:bodyPr>
          <a:lstStyle/>
          <a:p>
            <a:r>
              <a:rPr lang="en-US" sz="2000" b="1" dirty="0" smtClean="0"/>
              <a:t>Policies :QE</a:t>
            </a:r>
          </a:p>
        </p:txBody>
      </p:sp>
      <p:cxnSp>
        <p:nvCxnSpPr>
          <p:cNvPr id="129" name="Straight Connector 128"/>
          <p:cNvCxnSpPr/>
          <p:nvPr/>
        </p:nvCxnSpPr>
        <p:spPr>
          <a:xfrm flipV="1">
            <a:off x="6022202" y="474605"/>
            <a:ext cx="1249507" cy="20380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2433145" y="828405"/>
            <a:ext cx="2905863" cy="183610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6790216" y="2260270"/>
            <a:ext cx="1869026" cy="369332"/>
          </a:xfrm>
          <a:prstGeom prst="rect">
            <a:avLst/>
          </a:prstGeom>
          <a:noFill/>
          <a:ln w="19050" cmpd="sng">
            <a:solidFill>
              <a:schemeClr val="tx1"/>
            </a:solidFill>
          </a:ln>
        </p:spPr>
        <p:txBody>
          <a:bodyPr wrap="square" rtlCol="0">
            <a:spAutoFit/>
          </a:bodyPr>
          <a:lstStyle/>
          <a:p>
            <a:r>
              <a:rPr lang="en-US" dirty="0" smtClean="0"/>
              <a:t> Oil Price (IND)</a:t>
            </a:r>
            <a:endParaRPr lang="en-US" dirty="0"/>
          </a:p>
        </p:txBody>
      </p:sp>
      <p:sp>
        <p:nvSpPr>
          <p:cNvPr id="138" name="Curved Left Arrow 137"/>
          <p:cNvSpPr/>
          <p:nvPr/>
        </p:nvSpPr>
        <p:spPr>
          <a:xfrm rot="10800000">
            <a:off x="6286740" y="2095956"/>
            <a:ext cx="494408" cy="41615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87591" y="6306343"/>
            <a:ext cx="2059864" cy="369332"/>
          </a:xfrm>
          <a:prstGeom prst="rect">
            <a:avLst/>
          </a:prstGeom>
          <a:solidFill>
            <a:srgbClr val="FFFF00"/>
          </a:solidFill>
          <a:ln w="19050" cmpd="sng">
            <a:solidFill>
              <a:schemeClr val="tx1"/>
            </a:solidFill>
          </a:ln>
        </p:spPr>
        <p:txBody>
          <a:bodyPr wrap="square" rtlCol="0">
            <a:spAutoFit/>
          </a:bodyPr>
          <a:lstStyle/>
          <a:p>
            <a:r>
              <a:rPr lang="en-US" smtClean="0"/>
              <a:t>AKH/25-2-2015</a:t>
            </a:r>
            <a:endParaRPr lang="en-US" dirty="0" smtClean="0"/>
          </a:p>
        </p:txBody>
      </p:sp>
      <p:sp>
        <p:nvSpPr>
          <p:cNvPr id="61" name="TextBox 60"/>
          <p:cNvSpPr txBox="1"/>
          <p:nvPr/>
        </p:nvSpPr>
        <p:spPr>
          <a:xfrm>
            <a:off x="84515" y="4986975"/>
            <a:ext cx="1239341" cy="1015663"/>
          </a:xfrm>
          <a:prstGeom prst="rect">
            <a:avLst/>
          </a:prstGeom>
          <a:solidFill>
            <a:srgbClr val="EE83FF"/>
          </a:solidFill>
          <a:ln w="19050" cmpd="sng">
            <a:solidFill>
              <a:schemeClr val="tx1"/>
            </a:solidFill>
          </a:ln>
        </p:spPr>
        <p:txBody>
          <a:bodyPr wrap="square" rtlCol="0">
            <a:spAutoFit/>
          </a:bodyPr>
          <a:lstStyle/>
          <a:p>
            <a:r>
              <a:rPr lang="en-US" sz="2000" b="1" dirty="0" smtClean="0"/>
              <a:t>Policies :</a:t>
            </a:r>
          </a:p>
          <a:p>
            <a:r>
              <a:rPr lang="en-US" sz="2000" b="1" dirty="0" smtClean="0"/>
              <a:t>Stimulus fiscal</a:t>
            </a:r>
          </a:p>
        </p:txBody>
      </p:sp>
      <p:cxnSp>
        <p:nvCxnSpPr>
          <p:cNvPr id="63" name="Straight Connector 62"/>
          <p:cNvCxnSpPr/>
          <p:nvPr/>
        </p:nvCxnSpPr>
        <p:spPr>
          <a:xfrm flipH="1">
            <a:off x="689629" y="3131592"/>
            <a:ext cx="634227" cy="184662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0167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62789"/>
            <a:ext cx="7772400" cy="1470025"/>
          </a:xfrm>
        </p:spPr>
        <p:txBody>
          <a:bodyPr>
            <a:normAutofit/>
          </a:bodyPr>
          <a:lstStyle/>
          <a:p>
            <a:r>
              <a:rPr lang="en-US" sz="2800" dirty="0" err="1" smtClean="0"/>
              <a:t>Nilai</a:t>
            </a:r>
            <a:r>
              <a:rPr lang="en-US" sz="2800" dirty="0" smtClean="0"/>
              <a:t> </a:t>
            </a:r>
            <a:r>
              <a:rPr lang="en-US" sz="2800" dirty="0" err="1" smtClean="0"/>
              <a:t>Tukar</a:t>
            </a:r>
            <a:r>
              <a:rPr lang="en-US" sz="2800" dirty="0" smtClean="0"/>
              <a:t> </a:t>
            </a:r>
            <a:r>
              <a:rPr lang="en-US" sz="2800" dirty="0" err="1" smtClean="0"/>
              <a:t>Memainkan</a:t>
            </a:r>
            <a:r>
              <a:rPr lang="en-US" sz="2800" dirty="0" smtClean="0"/>
              <a:t> </a:t>
            </a:r>
            <a:r>
              <a:rPr lang="en-US" sz="2800" dirty="0" err="1" smtClean="0"/>
              <a:t>Peran</a:t>
            </a:r>
            <a:r>
              <a:rPr lang="en-US" sz="2800" dirty="0" smtClean="0"/>
              <a:t> Vital </a:t>
            </a:r>
            <a:r>
              <a:rPr lang="en-US" sz="2800" dirty="0" err="1" smtClean="0"/>
              <a:t>Dalam</a:t>
            </a:r>
            <a:r>
              <a:rPr lang="en-US" sz="2800" dirty="0" smtClean="0"/>
              <a:t> </a:t>
            </a:r>
            <a:r>
              <a:rPr lang="en-US" sz="2800" dirty="0" err="1" smtClean="0"/>
              <a:t>Perdangan</a:t>
            </a:r>
            <a:r>
              <a:rPr lang="en-US" sz="2800" dirty="0" smtClean="0"/>
              <a:t> </a:t>
            </a:r>
            <a:r>
              <a:rPr lang="en-US" sz="2800" dirty="0" err="1" smtClean="0"/>
              <a:t>Antar</a:t>
            </a:r>
            <a:r>
              <a:rPr lang="en-US" sz="2800" dirty="0" smtClean="0"/>
              <a:t> Negara</a:t>
            </a:r>
            <a:endParaRPr lang="en-US" sz="2800" dirty="0"/>
          </a:p>
        </p:txBody>
      </p:sp>
      <p:sp>
        <p:nvSpPr>
          <p:cNvPr id="3" name="Subtitle 2"/>
          <p:cNvSpPr>
            <a:spLocks noGrp="1"/>
          </p:cNvSpPr>
          <p:nvPr>
            <p:ph type="subTitle" idx="1"/>
          </p:nvPr>
        </p:nvSpPr>
        <p:spPr>
          <a:xfrm>
            <a:off x="0" y="2000250"/>
            <a:ext cx="9144000" cy="4857750"/>
          </a:xfrm>
        </p:spPr>
        <p:txBody>
          <a:bodyPr>
            <a:normAutofit/>
          </a:bodyPr>
          <a:lstStyle/>
          <a:p>
            <a:pPr algn="l"/>
            <a:r>
              <a:rPr lang="en-US" sz="2800" dirty="0" err="1"/>
              <a:t>Nilai</a:t>
            </a:r>
            <a:r>
              <a:rPr lang="en-US" sz="2800" dirty="0"/>
              <a:t> </a:t>
            </a:r>
            <a:r>
              <a:rPr lang="en-US" sz="2800" dirty="0" err="1"/>
              <a:t>Tukar</a:t>
            </a:r>
            <a:r>
              <a:rPr lang="en-US" sz="2800" dirty="0"/>
              <a:t> </a:t>
            </a:r>
            <a:r>
              <a:rPr lang="en-US" sz="2800" dirty="0" err="1" smtClean="0"/>
              <a:t>ditentukan</a:t>
            </a:r>
            <a:r>
              <a:rPr lang="en-US" sz="2800" dirty="0" smtClean="0"/>
              <a:t> </a:t>
            </a:r>
            <a:r>
              <a:rPr lang="en-US" sz="2800" dirty="0" err="1" smtClean="0"/>
              <a:t>oleh</a:t>
            </a:r>
            <a:r>
              <a:rPr lang="en-US" sz="2800" dirty="0" smtClean="0"/>
              <a:t> </a:t>
            </a:r>
            <a:r>
              <a:rPr lang="en-US" sz="2800" i="1" dirty="0" smtClean="0"/>
              <a:t>supply </a:t>
            </a:r>
            <a:r>
              <a:rPr lang="en-US" sz="2800" i="1" dirty="0"/>
              <a:t>and demand</a:t>
            </a:r>
            <a:r>
              <a:rPr lang="en-US" sz="2800" dirty="0" smtClean="0">
                <a:effectLst/>
              </a:rPr>
              <a:t> </a:t>
            </a:r>
            <a:r>
              <a:rPr lang="en-US" sz="2800" dirty="0" err="1" smtClean="0">
                <a:effectLst/>
              </a:rPr>
              <a:t>barang</a:t>
            </a:r>
            <a:r>
              <a:rPr lang="en-US" sz="2800" dirty="0" smtClean="0">
                <a:effectLst/>
              </a:rPr>
              <a:t> </a:t>
            </a:r>
            <a:r>
              <a:rPr lang="en-US" sz="2800" dirty="0" err="1" smtClean="0">
                <a:effectLst/>
              </a:rPr>
              <a:t>dan</a:t>
            </a:r>
            <a:r>
              <a:rPr lang="en-US" sz="2800" dirty="0" smtClean="0">
                <a:effectLst/>
              </a:rPr>
              <a:t> </a:t>
            </a:r>
            <a:r>
              <a:rPr lang="en-US" sz="2800" dirty="0" err="1" smtClean="0">
                <a:effectLst/>
              </a:rPr>
              <a:t>Jasa</a:t>
            </a:r>
            <a:endParaRPr lang="en-US" sz="2800" dirty="0" smtClean="0">
              <a:effectLst/>
            </a:endParaRPr>
          </a:p>
          <a:p>
            <a:pPr algn="l"/>
            <a:endParaRPr lang="en-US" sz="2800" dirty="0" smtClean="0"/>
          </a:p>
          <a:p>
            <a:pPr algn="l"/>
            <a:r>
              <a:rPr lang="en-US" sz="2800" dirty="0" err="1"/>
              <a:t>Nilai</a:t>
            </a:r>
            <a:r>
              <a:rPr lang="en-US" sz="2800" dirty="0"/>
              <a:t> </a:t>
            </a:r>
            <a:r>
              <a:rPr lang="en-US" sz="2800" dirty="0" err="1"/>
              <a:t>Tukar</a:t>
            </a:r>
            <a:r>
              <a:rPr lang="en-US" sz="2800" dirty="0"/>
              <a:t> </a:t>
            </a:r>
            <a:r>
              <a:rPr lang="en-US" sz="2800" dirty="0" smtClean="0"/>
              <a:t>yang </a:t>
            </a:r>
            <a:r>
              <a:rPr lang="en-US" sz="2800" dirty="0" err="1" smtClean="0"/>
              <a:t>tinggi</a:t>
            </a:r>
            <a:r>
              <a:rPr lang="en-US" sz="2800" dirty="0" smtClean="0"/>
              <a:t> </a:t>
            </a:r>
            <a:r>
              <a:rPr lang="en-US" sz="2800" dirty="0" err="1" smtClean="0"/>
              <a:t>akan</a:t>
            </a:r>
            <a:r>
              <a:rPr lang="en-US" sz="2800" dirty="0" smtClean="0"/>
              <a:t> </a:t>
            </a:r>
            <a:r>
              <a:rPr lang="en-US" sz="2800" dirty="0" err="1" smtClean="0"/>
              <a:t>membuat</a:t>
            </a:r>
            <a:r>
              <a:rPr lang="en-US" sz="2800" dirty="0" smtClean="0"/>
              <a:t> </a:t>
            </a:r>
            <a:r>
              <a:rPr lang="en-US" sz="2800" dirty="0" err="1" smtClean="0"/>
              <a:t>harga</a:t>
            </a:r>
            <a:r>
              <a:rPr lang="en-US" sz="2800" dirty="0" smtClean="0"/>
              <a:t> export </a:t>
            </a:r>
            <a:r>
              <a:rPr lang="en-US" sz="2800" dirty="0" err="1" smtClean="0"/>
              <a:t>menjadi</a:t>
            </a:r>
            <a:r>
              <a:rPr lang="en-US" sz="2800" dirty="0" smtClean="0"/>
              <a:t> </a:t>
            </a:r>
            <a:r>
              <a:rPr lang="en-US" sz="2800" dirty="0" err="1" smtClean="0"/>
              <a:t>mahal</a:t>
            </a:r>
            <a:r>
              <a:rPr lang="en-US" sz="2800" dirty="0" smtClean="0"/>
              <a:t> </a:t>
            </a:r>
            <a:r>
              <a:rPr lang="en-US" sz="2800" dirty="0" err="1" smtClean="0"/>
              <a:t>sementara</a:t>
            </a:r>
            <a:r>
              <a:rPr lang="en-US" sz="2800" dirty="0" smtClean="0"/>
              <a:t> imports </a:t>
            </a:r>
            <a:r>
              <a:rPr lang="en-US" sz="2800" dirty="0" err="1" smtClean="0"/>
              <a:t>menjadi</a:t>
            </a:r>
            <a:r>
              <a:rPr lang="en-US" sz="2800" dirty="0" smtClean="0"/>
              <a:t> </a:t>
            </a:r>
            <a:r>
              <a:rPr lang="en-US" sz="2800" dirty="0" err="1" smtClean="0"/>
              <a:t>lebih</a:t>
            </a:r>
            <a:r>
              <a:rPr lang="en-US" sz="2800" dirty="0" smtClean="0"/>
              <a:t> </a:t>
            </a:r>
            <a:r>
              <a:rPr lang="en-US" sz="2800" dirty="0" err="1" smtClean="0"/>
              <a:t>murah</a:t>
            </a:r>
            <a:r>
              <a:rPr lang="en-US" sz="2800" dirty="0" smtClean="0"/>
              <a:t> </a:t>
            </a:r>
            <a:r>
              <a:rPr lang="en-US" sz="2800" dirty="0" err="1" smtClean="0"/>
              <a:t>dipasar</a:t>
            </a:r>
            <a:r>
              <a:rPr lang="en-US" sz="2800" dirty="0" smtClean="0"/>
              <a:t> import, </a:t>
            </a:r>
            <a:r>
              <a:rPr lang="en-US" sz="2800" dirty="0" err="1" smtClean="0"/>
              <a:t>dan</a:t>
            </a:r>
            <a:r>
              <a:rPr lang="en-US" sz="2800" dirty="0" smtClean="0"/>
              <a:t> </a:t>
            </a:r>
            <a:r>
              <a:rPr lang="en-US" sz="2800" dirty="0" err="1" smtClean="0"/>
              <a:t>kondisi</a:t>
            </a:r>
            <a:r>
              <a:rPr lang="en-US" sz="2800" dirty="0" smtClean="0"/>
              <a:t> </a:t>
            </a:r>
            <a:r>
              <a:rPr lang="en-US" sz="2800" dirty="0" err="1" smtClean="0"/>
              <a:t>sebaliknya</a:t>
            </a:r>
            <a:r>
              <a:rPr lang="en-US" sz="2800" dirty="0" smtClean="0"/>
              <a:t> </a:t>
            </a:r>
          </a:p>
          <a:p>
            <a:pPr algn="l"/>
            <a:endParaRPr lang="en-US" sz="2800" dirty="0"/>
          </a:p>
          <a:p>
            <a:pPr algn="l"/>
            <a:r>
              <a:rPr lang="en-US" sz="2800" dirty="0" err="1" smtClean="0"/>
              <a:t>Dampak</a:t>
            </a:r>
            <a:r>
              <a:rPr lang="en-US" sz="2800" dirty="0" smtClean="0"/>
              <a:t> </a:t>
            </a:r>
            <a:r>
              <a:rPr lang="en-US" sz="2800" dirty="0" err="1" smtClean="0"/>
              <a:t>lanjutnya</a:t>
            </a:r>
            <a:r>
              <a:rPr lang="en-US" sz="2800" dirty="0" smtClean="0"/>
              <a:t>, </a:t>
            </a:r>
            <a:r>
              <a:rPr lang="en-US" sz="2800" dirty="0" err="1"/>
              <a:t>Nilai</a:t>
            </a:r>
            <a:r>
              <a:rPr lang="en-US" sz="2800" dirty="0"/>
              <a:t> </a:t>
            </a:r>
            <a:r>
              <a:rPr lang="en-US" sz="2800" dirty="0" err="1"/>
              <a:t>Tukar</a:t>
            </a:r>
            <a:r>
              <a:rPr lang="en-US" sz="2800" dirty="0"/>
              <a:t> yang </a:t>
            </a:r>
            <a:r>
              <a:rPr lang="en-US" sz="2800" dirty="0" err="1"/>
              <a:t>tinggi</a:t>
            </a:r>
            <a:r>
              <a:rPr lang="en-US" sz="2800" dirty="0"/>
              <a:t> </a:t>
            </a:r>
            <a:r>
              <a:rPr lang="en-US" sz="2800" dirty="0" err="1" smtClean="0"/>
              <a:t>akan</a:t>
            </a:r>
            <a:r>
              <a:rPr lang="en-US" sz="2800" dirty="0" smtClean="0"/>
              <a:t> </a:t>
            </a:r>
            <a:r>
              <a:rPr lang="en-US" sz="2800" dirty="0" err="1" smtClean="0"/>
              <a:t>menurunkan</a:t>
            </a:r>
            <a:r>
              <a:rPr lang="en-US" sz="2800" dirty="0" smtClean="0"/>
              <a:t> </a:t>
            </a:r>
            <a:r>
              <a:rPr lang="en-US" sz="2800" dirty="0" err="1" smtClean="0"/>
              <a:t>nilai</a:t>
            </a:r>
            <a:r>
              <a:rPr lang="en-US" sz="2800" dirty="0" smtClean="0"/>
              <a:t> </a:t>
            </a:r>
            <a:endParaRPr lang="en-US" sz="2800" dirty="0"/>
          </a:p>
          <a:p>
            <a:pPr algn="l"/>
            <a:r>
              <a:rPr lang="en-US" sz="2800" dirty="0" err="1" smtClean="0"/>
              <a:t>Neraca</a:t>
            </a:r>
            <a:r>
              <a:rPr lang="en-US" sz="2800" dirty="0" smtClean="0"/>
              <a:t> </a:t>
            </a:r>
            <a:r>
              <a:rPr lang="en-US" sz="2800" dirty="0" err="1" smtClean="0"/>
              <a:t>perdagangan</a:t>
            </a:r>
            <a:r>
              <a:rPr lang="en-US" sz="2800" dirty="0" smtClean="0"/>
              <a:t> , </a:t>
            </a:r>
            <a:r>
              <a:rPr lang="en-US" sz="2800" dirty="0" err="1" smtClean="0"/>
              <a:t>dan</a:t>
            </a:r>
            <a:r>
              <a:rPr lang="en-US" sz="2800" dirty="0" smtClean="0"/>
              <a:t> </a:t>
            </a:r>
            <a:r>
              <a:rPr lang="en-US" sz="2800" dirty="0" err="1" smtClean="0"/>
              <a:t>kondisi</a:t>
            </a:r>
            <a:r>
              <a:rPr lang="en-US" sz="2800" dirty="0" smtClean="0"/>
              <a:t> </a:t>
            </a:r>
            <a:r>
              <a:rPr lang="en-US" sz="2800" dirty="0" err="1" smtClean="0"/>
              <a:t>sebaliknya</a:t>
            </a:r>
            <a:endParaRPr lang="en-US" sz="2800" dirty="0"/>
          </a:p>
          <a:p>
            <a:pPr marL="514350" indent="-514350" algn="l">
              <a:buFont typeface="+mj-lt"/>
              <a:buAutoNum type="arabicPeriod"/>
            </a:pPr>
            <a:endParaRPr lang="en-US" dirty="0"/>
          </a:p>
        </p:txBody>
      </p:sp>
    </p:spTree>
    <p:extLst>
      <p:ext uri="{BB962C8B-B14F-4D97-AF65-F5344CB8AC3E}">
        <p14:creationId xmlns:p14="http://schemas.microsoft.com/office/powerpoint/2010/main" xmlns="" val="725576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350" y="288925"/>
            <a:ext cx="7772400" cy="1470025"/>
          </a:xfrm>
        </p:spPr>
        <p:txBody>
          <a:bodyPr>
            <a:noAutofit/>
          </a:bodyPr>
          <a:lstStyle/>
          <a:p>
            <a:r>
              <a:rPr lang="en-US" sz="2400" dirty="0" err="1" smtClean="0"/>
              <a:t>Faktor</a:t>
            </a:r>
            <a:r>
              <a:rPr lang="en-US" sz="2400" dirty="0" smtClean="0"/>
              <a:t> </a:t>
            </a:r>
            <a:r>
              <a:rPr lang="en-US" sz="2400" dirty="0" err="1" smtClean="0"/>
              <a:t>Utama</a:t>
            </a:r>
            <a:r>
              <a:rPr lang="en-US" sz="2400" dirty="0" smtClean="0"/>
              <a:t> </a:t>
            </a:r>
            <a:br>
              <a:rPr lang="en-US" sz="2400" dirty="0" smtClean="0"/>
            </a:br>
            <a:r>
              <a:rPr lang="en-US" sz="2400" dirty="0" err="1" smtClean="0"/>
              <a:t>Penyebab</a:t>
            </a:r>
            <a:r>
              <a:rPr lang="en-US" sz="2400" dirty="0" smtClean="0"/>
              <a:t> </a:t>
            </a:r>
            <a:br>
              <a:rPr lang="en-US" sz="2400" dirty="0" smtClean="0"/>
            </a:br>
            <a:r>
              <a:rPr lang="en-US" sz="2400" dirty="0" err="1" smtClean="0"/>
              <a:t>Pergerakan</a:t>
            </a:r>
            <a:r>
              <a:rPr lang="en-US" sz="2400" dirty="0" smtClean="0"/>
              <a:t> </a:t>
            </a:r>
            <a:r>
              <a:rPr lang="en-US" sz="2400" dirty="0" err="1" smtClean="0"/>
              <a:t>Nilai</a:t>
            </a:r>
            <a:r>
              <a:rPr lang="en-US" sz="2400" dirty="0" smtClean="0"/>
              <a:t> </a:t>
            </a:r>
            <a:r>
              <a:rPr lang="en-US" sz="2400" dirty="0" err="1" smtClean="0"/>
              <a:t>Tukar</a:t>
            </a:r>
            <a:r>
              <a:rPr lang="en-US" sz="2400" dirty="0" smtClean="0"/>
              <a:t>. :</a:t>
            </a:r>
            <a:br>
              <a:rPr lang="en-US" sz="2400" dirty="0" smtClean="0"/>
            </a:br>
            <a:endParaRPr lang="en-US" sz="2400" dirty="0"/>
          </a:p>
        </p:txBody>
      </p:sp>
      <p:sp>
        <p:nvSpPr>
          <p:cNvPr id="3" name="Subtitle 2"/>
          <p:cNvSpPr>
            <a:spLocks noGrp="1"/>
          </p:cNvSpPr>
          <p:nvPr>
            <p:ph type="subTitle" idx="1"/>
          </p:nvPr>
        </p:nvSpPr>
        <p:spPr>
          <a:xfrm>
            <a:off x="0" y="1546167"/>
            <a:ext cx="9144000" cy="5311833"/>
          </a:xfrm>
        </p:spPr>
        <p:txBody>
          <a:bodyPr>
            <a:normAutofit/>
          </a:bodyPr>
          <a:lstStyle/>
          <a:p>
            <a:pPr algn="l"/>
            <a:r>
              <a:rPr lang="en-US" sz="2800" b="1" dirty="0" err="1"/>
              <a:t>pertama</a:t>
            </a:r>
            <a:r>
              <a:rPr lang="en-US" sz="2800" dirty="0"/>
              <a:t> </a:t>
            </a:r>
            <a:r>
              <a:rPr lang="en-US" sz="2800" dirty="0" err="1"/>
              <a:t>kita</a:t>
            </a:r>
            <a:r>
              <a:rPr lang="en-US" sz="2800" dirty="0"/>
              <a:t> </a:t>
            </a:r>
            <a:r>
              <a:rPr lang="en-US" sz="2800" dirty="0" err="1"/>
              <a:t>perhatikan</a:t>
            </a:r>
            <a:r>
              <a:rPr lang="en-US" sz="2800" dirty="0"/>
              <a:t> </a:t>
            </a:r>
            <a:r>
              <a:rPr lang="en-US" sz="2800" dirty="0" err="1" smtClean="0"/>
              <a:t>faktor</a:t>
            </a:r>
            <a:r>
              <a:rPr lang="en-US" sz="2800" dirty="0" smtClean="0"/>
              <a:t> </a:t>
            </a:r>
            <a:r>
              <a:rPr lang="en-US" sz="2800" dirty="0" err="1"/>
              <a:t>inflasi</a:t>
            </a:r>
            <a:r>
              <a:rPr lang="en-US" sz="2800" dirty="0"/>
              <a:t>, </a:t>
            </a:r>
            <a:r>
              <a:rPr lang="en-US" sz="2800" dirty="0" err="1"/>
              <a:t>jika</a:t>
            </a:r>
            <a:r>
              <a:rPr lang="en-US" sz="2800" dirty="0"/>
              <a:t> </a:t>
            </a:r>
            <a:r>
              <a:rPr lang="en-US" sz="2800" dirty="0" err="1"/>
              <a:t>inflasi</a:t>
            </a:r>
            <a:r>
              <a:rPr lang="en-US" sz="2800" dirty="0"/>
              <a:t> relative </a:t>
            </a:r>
            <a:r>
              <a:rPr lang="en-US" sz="2800" dirty="0" err="1"/>
              <a:t>rendah</a:t>
            </a:r>
            <a:r>
              <a:rPr lang="en-US" sz="2800" dirty="0"/>
              <a:t>, </a:t>
            </a:r>
            <a:r>
              <a:rPr lang="en-US" sz="2800" dirty="0" err="1"/>
              <a:t>maka</a:t>
            </a:r>
            <a:r>
              <a:rPr lang="en-US" sz="2800" dirty="0"/>
              <a:t> </a:t>
            </a:r>
            <a:r>
              <a:rPr lang="en-US" sz="2800" dirty="0" err="1"/>
              <a:t>barang-barang</a:t>
            </a:r>
            <a:r>
              <a:rPr lang="en-US" sz="2800" dirty="0"/>
              <a:t> yang </a:t>
            </a:r>
            <a:r>
              <a:rPr lang="en-US" sz="2800" dirty="0" err="1"/>
              <a:t>diperdagangkan</a:t>
            </a:r>
            <a:r>
              <a:rPr lang="en-US" sz="2800" dirty="0"/>
              <a:t> </a:t>
            </a:r>
            <a:r>
              <a:rPr lang="en-US" sz="2800" dirty="0" err="1"/>
              <a:t>untuk</a:t>
            </a:r>
            <a:r>
              <a:rPr lang="en-US" sz="2800" dirty="0"/>
              <a:t> export relative </a:t>
            </a:r>
            <a:r>
              <a:rPr lang="en-US" sz="2800" dirty="0" err="1"/>
              <a:t>kompetitif</a:t>
            </a:r>
            <a:r>
              <a:rPr lang="en-US" sz="2800" dirty="0"/>
              <a:t>, </a:t>
            </a:r>
            <a:r>
              <a:rPr lang="en-US" sz="2800" dirty="0" err="1"/>
              <a:t>sehingga</a:t>
            </a:r>
            <a:r>
              <a:rPr lang="en-US" sz="2800" dirty="0"/>
              <a:t> </a:t>
            </a:r>
            <a:r>
              <a:rPr lang="en-US" sz="2800" dirty="0" err="1"/>
              <a:t>hal</a:t>
            </a:r>
            <a:r>
              <a:rPr lang="en-US" sz="2800" dirty="0"/>
              <a:t> </a:t>
            </a:r>
            <a:r>
              <a:rPr lang="en-US" sz="2800" dirty="0" err="1"/>
              <a:t>ini</a:t>
            </a:r>
            <a:r>
              <a:rPr lang="en-US" sz="2800" dirty="0"/>
              <a:t> </a:t>
            </a:r>
            <a:r>
              <a:rPr lang="en-US" sz="2800" dirty="0" err="1"/>
              <a:t>secara</a:t>
            </a:r>
            <a:r>
              <a:rPr lang="en-US" sz="2800" dirty="0"/>
              <a:t> </a:t>
            </a:r>
            <a:r>
              <a:rPr lang="en-US" sz="2800" dirty="0" err="1"/>
              <a:t>teoritis</a:t>
            </a:r>
            <a:r>
              <a:rPr lang="en-US" sz="2800" dirty="0"/>
              <a:t> </a:t>
            </a:r>
            <a:r>
              <a:rPr lang="en-US" sz="2800" dirty="0" err="1"/>
              <a:t>akan</a:t>
            </a:r>
            <a:r>
              <a:rPr lang="en-US" sz="2800" dirty="0"/>
              <a:t> </a:t>
            </a:r>
            <a:r>
              <a:rPr lang="en-US" sz="2800" dirty="0" err="1"/>
              <a:t>menyebabkan</a:t>
            </a:r>
            <a:r>
              <a:rPr lang="en-US" sz="2800" dirty="0"/>
              <a:t> </a:t>
            </a:r>
            <a:r>
              <a:rPr lang="en-US" sz="2800" dirty="0" err="1"/>
              <a:t>meningkatkan</a:t>
            </a:r>
            <a:r>
              <a:rPr lang="en-US" sz="2800" dirty="0"/>
              <a:t> </a:t>
            </a:r>
            <a:r>
              <a:rPr lang="en-US" sz="2800" dirty="0" err="1"/>
              <a:t>permintaan</a:t>
            </a:r>
            <a:r>
              <a:rPr lang="en-US" sz="2800" dirty="0"/>
              <a:t> local currency </a:t>
            </a:r>
            <a:r>
              <a:rPr lang="en-US" sz="2800" dirty="0" err="1"/>
              <a:t>sebagai</a:t>
            </a:r>
            <a:r>
              <a:rPr lang="en-US" sz="2800" dirty="0"/>
              <a:t> </a:t>
            </a:r>
            <a:r>
              <a:rPr lang="en-US" sz="2800" dirty="0" err="1"/>
              <a:t>akibat</a:t>
            </a:r>
            <a:r>
              <a:rPr lang="en-US" sz="2800" dirty="0"/>
              <a:t> </a:t>
            </a:r>
            <a:r>
              <a:rPr lang="en-US" sz="2800" dirty="0" err="1"/>
              <a:t>permintaan</a:t>
            </a:r>
            <a:r>
              <a:rPr lang="en-US" sz="2800" dirty="0"/>
              <a:t> </a:t>
            </a:r>
            <a:r>
              <a:rPr lang="en-US" sz="2800" dirty="0" err="1"/>
              <a:t>barang</a:t>
            </a:r>
            <a:r>
              <a:rPr lang="en-US" sz="2800" dirty="0"/>
              <a:t> yang </a:t>
            </a:r>
            <a:r>
              <a:rPr lang="en-US" sz="2800" dirty="0" err="1"/>
              <a:t>diexport</a:t>
            </a:r>
            <a:r>
              <a:rPr lang="en-US" sz="2800" dirty="0"/>
              <a:t> , </a:t>
            </a:r>
            <a:r>
              <a:rPr lang="en-US" sz="2800" dirty="0" err="1"/>
              <a:t>sehingga</a:t>
            </a:r>
            <a:r>
              <a:rPr lang="en-US" sz="2800" dirty="0"/>
              <a:t> </a:t>
            </a:r>
            <a:r>
              <a:rPr lang="en-US" sz="2800" dirty="0" err="1"/>
              <a:t>akan</a:t>
            </a:r>
            <a:r>
              <a:rPr lang="en-US" sz="2800" dirty="0"/>
              <a:t> </a:t>
            </a:r>
            <a:r>
              <a:rPr lang="en-US" sz="2800" dirty="0" err="1"/>
              <a:t>menyebabkan</a:t>
            </a:r>
            <a:r>
              <a:rPr lang="en-US" sz="2800" dirty="0"/>
              <a:t> </a:t>
            </a:r>
            <a:r>
              <a:rPr lang="en-US" sz="2800" dirty="0" err="1"/>
              <a:t>appresiasi</a:t>
            </a:r>
            <a:r>
              <a:rPr lang="en-US" sz="2800" dirty="0"/>
              <a:t> </a:t>
            </a:r>
            <a:r>
              <a:rPr lang="en-US" sz="2800" dirty="0" err="1"/>
              <a:t>nilai</a:t>
            </a:r>
            <a:r>
              <a:rPr lang="en-US" sz="2800" dirty="0"/>
              <a:t> </a:t>
            </a:r>
            <a:r>
              <a:rPr lang="en-US" sz="2800" dirty="0" err="1"/>
              <a:t>tukar</a:t>
            </a:r>
            <a:r>
              <a:rPr lang="en-US" sz="2800" dirty="0"/>
              <a:t>. </a:t>
            </a:r>
            <a:endParaRPr lang="en-US" sz="2800" dirty="0" smtClean="0"/>
          </a:p>
          <a:p>
            <a:pPr algn="l"/>
            <a:endParaRPr lang="en-US" sz="2800" dirty="0"/>
          </a:p>
          <a:p>
            <a:pPr algn="l"/>
            <a:r>
              <a:rPr lang="en-US" sz="2800" dirty="0" smtClean="0"/>
              <a:t>Hal </a:t>
            </a:r>
            <a:r>
              <a:rPr lang="en-US" sz="2800" dirty="0" err="1"/>
              <a:t>ini</a:t>
            </a:r>
            <a:r>
              <a:rPr lang="en-US" sz="2800" dirty="0"/>
              <a:t> </a:t>
            </a:r>
            <a:r>
              <a:rPr lang="en-US" sz="2800" dirty="0" err="1"/>
              <a:t>akan</a:t>
            </a:r>
            <a:r>
              <a:rPr lang="en-US" sz="2800" dirty="0"/>
              <a:t> </a:t>
            </a:r>
            <a:r>
              <a:rPr lang="en-US" sz="2800" dirty="0" err="1"/>
              <a:t>terjadi</a:t>
            </a:r>
            <a:r>
              <a:rPr lang="en-US" sz="2800" dirty="0"/>
              <a:t> </a:t>
            </a:r>
            <a:r>
              <a:rPr lang="en-US" sz="2800" dirty="0" err="1"/>
              <a:t>jika</a:t>
            </a:r>
            <a:r>
              <a:rPr lang="en-US" sz="2800" dirty="0"/>
              <a:t> </a:t>
            </a:r>
            <a:r>
              <a:rPr lang="en-US" sz="2800" dirty="0" err="1"/>
              <a:t>barang-barang</a:t>
            </a:r>
            <a:r>
              <a:rPr lang="en-US" sz="2800" dirty="0"/>
              <a:t> yang </a:t>
            </a:r>
            <a:r>
              <a:rPr lang="en-US" sz="2800" dirty="0" err="1"/>
              <a:t>diproduksi</a:t>
            </a:r>
            <a:r>
              <a:rPr lang="en-US" sz="2800" dirty="0"/>
              <a:t> </a:t>
            </a:r>
            <a:r>
              <a:rPr lang="en-US" sz="2800" dirty="0" err="1"/>
              <a:t>bahan</a:t>
            </a:r>
            <a:r>
              <a:rPr lang="en-US" sz="2800" dirty="0"/>
              <a:t> </a:t>
            </a:r>
            <a:r>
              <a:rPr lang="en-US" sz="2800" dirty="0" err="1"/>
              <a:t>bakunya</a:t>
            </a:r>
            <a:r>
              <a:rPr lang="en-US" sz="2800" dirty="0"/>
              <a:t> relative </a:t>
            </a:r>
            <a:r>
              <a:rPr lang="en-US" sz="2800" dirty="0" err="1"/>
              <a:t>terlepas</a:t>
            </a:r>
            <a:r>
              <a:rPr lang="en-US" sz="2800" dirty="0"/>
              <a:t> </a:t>
            </a:r>
            <a:r>
              <a:rPr lang="en-US" sz="2800" dirty="0" err="1"/>
              <a:t>dari</a:t>
            </a:r>
            <a:r>
              <a:rPr lang="en-US" sz="2800" dirty="0"/>
              <a:t> import, </a:t>
            </a:r>
            <a:r>
              <a:rPr lang="en-US" sz="2800" dirty="0" err="1"/>
              <a:t>sehingga</a:t>
            </a:r>
            <a:r>
              <a:rPr lang="en-US" sz="2800" dirty="0"/>
              <a:t> </a:t>
            </a:r>
            <a:r>
              <a:rPr lang="en-US" sz="2800" dirty="0" err="1"/>
              <a:t>pengaruh</a:t>
            </a:r>
            <a:r>
              <a:rPr lang="en-US" sz="2800" dirty="0"/>
              <a:t> </a:t>
            </a:r>
            <a:r>
              <a:rPr lang="en-US" sz="2800" i="1" dirty="0"/>
              <a:t>imported inflation</a:t>
            </a:r>
            <a:r>
              <a:rPr lang="en-US" sz="2800" dirty="0"/>
              <a:t> </a:t>
            </a:r>
            <a:r>
              <a:rPr lang="en-US" sz="2800" dirty="0" err="1"/>
              <a:t>tidak</a:t>
            </a:r>
            <a:r>
              <a:rPr lang="en-US" sz="2800" dirty="0"/>
              <a:t> </a:t>
            </a:r>
            <a:r>
              <a:rPr lang="en-US" sz="2800" dirty="0" err="1"/>
              <a:t>terjadi</a:t>
            </a:r>
            <a:r>
              <a:rPr lang="en-US" sz="2800" dirty="0"/>
              <a:t>. </a:t>
            </a:r>
          </a:p>
        </p:txBody>
      </p:sp>
    </p:spTree>
    <p:extLst>
      <p:ext uri="{BB962C8B-B14F-4D97-AF65-F5344CB8AC3E}">
        <p14:creationId xmlns:p14="http://schemas.microsoft.com/office/powerpoint/2010/main" xmlns="" val="41872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7500" lnSpcReduction="20000"/>
          </a:bodyPr>
          <a:lstStyle/>
          <a:p>
            <a:pPr algn="l"/>
            <a:r>
              <a:rPr lang="en-US" sz="2800" dirty="0" err="1"/>
              <a:t>Kedua</a:t>
            </a:r>
            <a:r>
              <a:rPr lang="en-US" sz="2800" dirty="0"/>
              <a:t> </a:t>
            </a:r>
            <a:r>
              <a:rPr lang="en-US" sz="2800" dirty="0" err="1"/>
              <a:t>adalah</a:t>
            </a:r>
            <a:r>
              <a:rPr lang="en-US" sz="2800" dirty="0"/>
              <a:t> </a:t>
            </a:r>
            <a:r>
              <a:rPr lang="en-US" sz="2800" dirty="0" err="1"/>
              <a:t>tingkat</a:t>
            </a:r>
            <a:r>
              <a:rPr lang="en-US" sz="2800" dirty="0"/>
              <a:t> </a:t>
            </a:r>
            <a:r>
              <a:rPr lang="en-US" sz="2800" dirty="0" err="1" smtClean="0"/>
              <a:t>bunga</a:t>
            </a:r>
            <a:r>
              <a:rPr lang="en-US" sz="2800" dirty="0" smtClean="0"/>
              <a:t>.</a:t>
            </a:r>
          </a:p>
          <a:p>
            <a:pPr algn="l"/>
            <a:endParaRPr lang="en-US" sz="2800" dirty="0" smtClean="0"/>
          </a:p>
          <a:p>
            <a:pPr marL="457200" indent="-457200" algn="l">
              <a:buFont typeface="Arial" charset="0"/>
              <a:buChar char="•"/>
            </a:pPr>
            <a:r>
              <a:rPr lang="en-US" sz="2800" dirty="0"/>
              <a:t>T</a:t>
            </a:r>
            <a:r>
              <a:rPr lang="en-US" sz="2800" dirty="0" smtClean="0"/>
              <a:t>ingkat </a:t>
            </a:r>
            <a:r>
              <a:rPr lang="en-US" sz="2800" dirty="0" err="1"/>
              <a:t>bunga</a:t>
            </a:r>
            <a:r>
              <a:rPr lang="en-US" sz="2800" dirty="0"/>
              <a:t> yang relative </a:t>
            </a:r>
            <a:r>
              <a:rPr lang="en-US" sz="2800" dirty="0" err="1"/>
              <a:t>tinggi</a:t>
            </a:r>
            <a:r>
              <a:rPr lang="en-US" sz="2800" dirty="0"/>
              <a:t> </a:t>
            </a:r>
            <a:r>
              <a:rPr lang="en-US" sz="2800" dirty="0" err="1" smtClean="0"/>
              <a:t>akan</a:t>
            </a:r>
            <a:r>
              <a:rPr lang="en-US" sz="2800" dirty="0" smtClean="0"/>
              <a:t> </a:t>
            </a:r>
            <a:r>
              <a:rPr lang="en-US" sz="2800" dirty="0" err="1"/>
              <a:t>menarik</a:t>
            </a:r>
            <a:r>
              <a:rPr lang="en-US" sz="2800" dirty="0"/>
              <a:t> </a:t>
            </a:r>
            <a:r>
              <a:rPr lang="en-US" sz="2800" dirty="0" smtClean="0"/>
              <a:t> </a:t>
            </a:r>
            <a:r>
              <a:rPr lang="en-US" sz="2800" dirty="0"/>
              <a:t>lender </a:t>
            </a:r>
            <a:r>
              <a:rPr lang="en-US" sz="2800" dirty="0" err="1" smtClean="0"/>
              <a:t>dan</a:t>
            </a:r>
            <a:r>
              <a:rPr lang="en-US" sz="2800" dirty="0" smtClean="0"/>
              <a:t> </a:t>
            </a:r>
            <a:r>
              <a:rPr lang="en-US" sz="2800" dirty="0" err="1" smtClean="0"/>
              <a:t>menyebabkan</a:t>
            </a:r>
            <a:r>
              <a:rPr lang="en-US" sz="2800" dirty="0" smtClean="0"/>
              <a:t> </a:t>
            </a:r>
            <a:r>
              <a:rPr lang="en-US" sz="2800" dirty="0" err="1"/>
              <a:t>masuknya</a:t>
            </a:r>
            <a:r>
              <a:rPr lang="en-US" sz="2800" dirty="0"/>
              <a:t> </a:t>
            </a:r>
            <a:r>
              <a:rPr lang="en-US" sz="2800" dirty="0" err="1"/>
              <a:t>dana</a:t>
            </a:r>
            <a:r>
              <a:rPr lang="en-US" sz="2800" dirty="0"/>
              <a:t> </a:t>
            </a:r>
            <a:r>
              <a:rPr lang="en-US" sz="2800" dirty="0" err="1"/>
              <a:t>dari</a:t>
            </a:r>
            <a:r>
              <a:rPr lang="en-US" sz="2800" dirty="0"/>
              <a:t> </a:t>
            </a:r>
            <a:r>
              <a:rPr lang="en-US" sz="2800" dirty="0" err="1"/>
              <a:t>luar</a:t>
            </a:r>
            <a:r>
              <a:rPr lang="en-US" sz="2800" dirty="0"/>
              <a:t> ( foreign capital) </a:t>
            </a:r>
            <a:r>
              <a:rPr lang="en-US" sz="2800" dirty="0" smtClean="0"/>
              <a:t>yang </a:t>
            </a:r>
            <a:r>
              <a:rPr lang="en-US" sz="2800" dirty="0" err="1" smtClean="0"/>
              <a:t>berdampak</a:t>
            </a:r>
            <a:r>
              <a:rPr lang="en-US" sz="2800" dirty="0" smtClean="0"/>
              <a:t> </a:t>
            </a:r>
            <a:r>
              <a:rPr lang="en-US" sz="2800" dirty="0" err="1" smtClean="0"/>
              <a:t>pada</a:t>
            </a:r>
            <a:r>
              <a:rPr lang="en-US" sz="2800" dirty="0" smtClean="0"/>
              <a:t> </a:t>
            </a:r>
            <a:r>
              <a:rPr lang="en-US" sz="2800" dirty="0" err="1" smtClean="0"/>
              <a:t>naiknya</a:t>
            </a:r>
            <a:r>
              <a:rPr lang="en-US" sz="2800" dirty="0" smtClean="0"/>
              <a:t> </a:t>
            </a:r>
            <a:r>
              <a:rPr lang="en-US" sz="2800" dirty="0" err="1"/>
              <a:t>nilai</a:t>
            </a:r>
            <a:r>
              <a:rPr lang="en-US" sz="2800" dirty="0"/>
              <a:t> </a:t>
            </a:r>
            <a:r>
              <a:rPr lang="en-US" sz="2800" dirty="0" err="1"/>
              <a:t>tukar</a:t>
            </a:r>
            <a:r>
              <a:rPr lang="en-US" sz="2800" dirty="0"/>
              <a:t> domestic ( </a:t>
            </a:r>
            <a:r>
              <a:rPr lang="en-US" sz="2800" dirty="0" err="1"/>
              <a:t>karena</a:t>
            </a:r>
            <a:r>
              <a:rPr lang="en-US" sz="2800" dirty="0"/>
              <a:t> </a:t>
            </a:r>
            <a:r>
              <a:rPr lang="en-US" sz="2800" dirty="0" err="1"/>
              <a:t>permintaan</a:t>
            </a:r>
            <a:r>
              <a:rPr lang="en-US" sz="2800" dirty="0"/>
              <a:t> </a:t>
            </a:r>
            <a:r>
              <a:rPr lang="en-US" sz="2800" dirty="0" err="1"/>
              <a:t>terhadap</a:t>
            </a:r>
            <a:r>
              <a:rPr lang="en-US" sz="2800" dirty="0"/>
              <a:t> </a:t>
            </a:r>
            <a:r>
              <a:rPr lang="en-US" sz="2800" dirty="0" err="1"/>
              <a:t>mata</a:t>
            </a:r>
            <a:r>
              <a:rPr lang="en-US" sz="2800" dirty="0"/>
              <a:t> </a:t>
            </a:r>
            <a:r>
              <a:rPr lang="en-US" sz="2800" dirty="0" err="1"/>
              <a:t>uang</a:t>
            </a:r>
            <a:r>
              <a:rPr lang="en-US" sz="2800" dirty="0"/>
              <a:t> local </a:t>
            </a:r>
            <a:r>
              <a:rPr lang="en-US" sz="2800" dirty="0" err="1" smtClean="0"/>
              <a:t>meningkat</a:t>
            </a:r>
            <a:r>
              <a:rPr lang="en-US" sz="2800" dirty="0" smtClean="0"/>
              <a:t>).</a:t>
            </a:r>
          </a:p>
          <a:p>
            <a:pPr marL="457200" indent="-457200" algn="l">
              <a:buFont typeface="Arial" charset="0"/>
              <a:buChar char="•"/>
            </a:pPr>
            <a:endParaRPr lang="en-US" sz="2800" dirty="0"/>
          </a:p>
          <a:p>
            <a:pPr marL="457200" indent="-457200" algn="l">
              <a:buFont typeface="Arial" charset="0"/>
              <a:buChar char="•"/>
            </a:pPr>
            <a:r>
              <a:rPr lang="en-US" sz="2800" dirty="0" err="1" smtClean="0"/>
              <a:t>kasus</a:t>
            </a:r>
            <a:r>
              <a:rPr lang="en-US" sz="2800" dirty="0" smtClean="0"/>
              <a:t> </a:t>
            </a:r>
            <a:r>
              <a:rPr lang="en-US" sz="2800" dirty="0"/>
              <a:t>Indonesia </a:t>
            </a:r>
            <a:r>
              <a:rPr lang="en-US" sz="2800" dirty="0" err="1"/>
              <a:t>adalah</a:t>
            </a:r>
            <a:r>
              <a:rPr lang="en-US" sz="2800" dirty="0"/>
              <a:t> </a:t>
            </a:r>
            <a:r>
              <a:rPr lang="en-US" sz="2800" dirty="0" err="1"/>
              <a:t>tinggi</a:t>
            </a:r>
            <a:r>
              <a:rPr lang="en-US" sz="2800" dirty="0"/>
              <a:t> </a:t>
            </a:r>
            <a:r>
              <a:rPr lang="en-US" sz="2800" dirty="0" err="1"/>
              <a:t>tingkat</a:t>
            </a:r>
            <a:r>
              <a:rPr lang="en-US" sz="2800" dirty="0"/>
              <a:t> </a:t>
            </a:r>
            <a:r>
              <a:rPr lang="en-US" sz="2800" dirty="0" err="1"/>
              <a:t>bunga</a:t>
            </a:r>
            <a:r>
              <a:rPr lang="en-US" sz="2800" dirty="0"/>
              <a:t> SBI, yang </a:t>
            </a:r>
            <a:r>
              <a:rPr lang="en-US" sz="2800" dirty="0" err="1"/>
              <a:t>saat</a:t>
            </a:r>
            <a:r>
              <a:rPr lang="en-US" sz="2800" dirty="0"/>
              <a:t> </a:t>
            </a:r>
            <a:r>
              <a:rPr lang="en-US" sz="2800" dirty="0" err="1"/>
              <a:t>ini</a:t>
            </a:r>
            <a:r>
              <a:rPr lang="en-US" sz="2800" dirty="0"/>
              <a:t> </a:t>
            </a:r>
            <a:r>
              <a:rPr lang="en-US" sz="2800" dirty="0" err="1"/>
              <a:t>sekitar</a:t>
            </a:r>
            <a:r>
              <a:rPr lang="en-US" sz="2800" dirty="0"/>
              <a:t> 7.5 %. </a:t>
            </a:r>
            <a:r>
              <a:rPr lang="en-US" sz="2800" dirty="0" err="1"/>
              <a:t>Faktor</a:t>
            </a:r>
            <a:r>
              <a:rPr lang="en-US" sz="2800" dirty="0"/>
              <a:t> </a:t>
            </a:r>
            <a:r>
              <a:rPr lang="en-US" sz="2800" dirty="0" err="1"/>
              <a:t>ini</a:t>
            </a:r>
            <a:r>
              <a:rPr lang="en-US" sz="2800" dirty="0"/>
              <a:t> </a:t>
            </a:r>
            <a:r>
              <a:rPr lang="en-US" sz="2800" dirty="0" err="1"/>
              <a:t>juga</a:t>
            </a:r>
            <a:r>
              <a:rPr lang="en-US" sz="2800" dirty="0"/>
              <a:t> </a:t>
            </a:r>
            <a:r>
              <a:rPr lang="en-US" sz="2800" dirty="0" err="1"/>
              <a:t>merupakan</a:t>
            </a:r>
            <a:r>
              <a:rPr lang="en-US" sz="2800" dirty="0"/>
              <a:t> </a:t>
            </a:r>
            <a:r>
              <a:rPr lang="en-US" sz="2800" dirty="0" err="1"/>
              <a:t>hal</a:t>
            </a:r>
            <a:r>
              <a:rPr lang="en-US" sz="2800" dirty="0"/>
              <a:t> yang </a:t>
            </a:r>
            <a:r>
              <a:rPr lang="en-US" sz="2800" dirty="0" err="1"/>
              <a:t>patut</a:t>
            </a:r>
            <a:r>
              <a:rPr lang="en-US" sz="2800" dirty="0"/>
              <a:t> </a:t>
            </a:r>
            <a:r>
              <a:rPr lang="en-US" sz="2800" dirty="0" err="1"/>
              <a:t>diduga</a:t>
            </a:r>
            <a:r>
              <a:rPr lang="en-US" sz="2800" dirty="0"/>
              <a:t>, </a:t>
            </a:r>
            <a:r>
              <a:rPr lang="en-US" sz="2800" dirty="0" err="1"/>
              <a:t>mengapa</a:t>
            </a:r>
            <a:r>
              <a:rPr lang="en-US" sz="2800" dirty="0"/>
              <a:t> </a:t>
            </a:r>
            <a:r>
              <a:rPr lang="en-US" sz="2800" dirty="0" err="1"/>
              <a:t>pada</a:t>
            </a:r>
            <a:r>
              <a:rPr lang="en-US" sz="2800" dirty="0"/>
              <a:t> </a:t>
            </a:r>
            <a:r>
              <a:rPr lang="en-US" sz="2800" dirty="0" err="1"/>
              <a:t>saat</a:t>
            </a:r>
            <a:r>
              <a:rPr lang="en-US" sz="2800" dirty="0"/>
              <a:t> </a:t>
            </a:r>
            <a:r>
              <a:rPr lang="en-US" sz="2800" dirty="0" err="1"/>
              <a:t>perekonomian</a:t>
            </a:r>
            <a:r>
              <a:rPr lang="en-US" sz="2800" dirty="0"/>
              <a:t> </a:t>
            </a:r>
            <a:r>
              <a:rPr lang="en-US" sz="2800" dirty="0" err="1"/>
              <a:t>melambat</a:t>
            </a:r>
            <a:r>
              <a:rPr lang="en-US" sz="2800" dirty="0"/>
              <a:t>, </a:t>
            </a:r>
            <a:r>
              <a:rPr lang="en-US" sz="2800" dirty="0" err="1"/>
              <a:t>dunia</a:t>
            </a:r>
            <a:r>
              <a:rPr lang="en-US" sz="2800" dirty="0"/>
              <a:t> </a:t>
            </a:r>
            <a:r>
              <a:rPr lang="en-US" sz="2800" dirty="0" err="1"/>
              <a:t>perbankan</a:t>
            </a:r>
            <a:r>
              <a:rPr lang="en-US" sz="2800" dirty="0"/>
              <a:t> </a:t>
            </a:r>
            <a:r>
              <a:rPr lang="en-US" sz="2800" dirty="0" err="1"/>
              <a:t>sulit</a:t>
            </a:r>
            <a:r>
              <a:rPr lang="en-US" sz="2800" dirty="0"/>
              <a:t> </a:t>
            </a:r>
            <a:r>
              <a:rPr lang="en-US" sz="2800" dirty="0" err="1"/>
              <a:t>menurunkan</a:t>
            </a:r>
            <a:r>
              <a:rPr lang="en-US" sz="2800" dirty="0"/>
              <a:t> </a:t>
            </a:r>
            <a:r>
              <a:rPr lang="en-US" sz="2800" dirty="0" err="1"/>
              <a:t>tingkat</a:t>
            </a:r>
            <a:r>
              <a:rPr lang="en-US" sz="2800" dirty="0"/>
              <a:t> </a:t>
            </a:r>
            <a:r>
              <a:rPr lang="en-US" sz="2800" dirty="0" err="1"/>
              <a:t>bunga</a:t>
            </a:r>
            <a:r>
              <a:rPr lang="en-US" sz="2800" dirty="0"/>
              <a:t> </a:t>
            </a:r>
            <a:r>
              <a:rPr lang="en-US" sz="2800" dirty="0" err="1"/>
              <a:t>pinjamannya</a:t>
            </a:r>
            <a:r>
              <a:rPr lang="en-US" sz="2800" dirty="0"/>
              <a:t>. </a:t>
            </a:r>
            <a:endParaRPr lang="en-US" sz="2800" dirty="0" smtClean="0"/>
          </a:p>
          <a:p>
            <a:pPr marL="457200" indent="-457200" algn="l">
              <a:buFont typeface="Arial" charset="0"/>
              <a:buChar char="•"/>
            </a:pPr>
            <a:endParaRPr lang="en-US" sz="2800" dirty="0"/>
          </a:p>
          <a:p>
            <a:pPr marL="457200" indent="-457200" algn="l">
              <a:buFont typeface="Arial" charset="0"/>
              <a:buChar char="•"/>
            </a:pPr>
            <a:r>
              <a:rPr lang="en-US" sz="2800" dirty="0" err="1" smtClean="0"/>
              <a:t>Selanjutnya</a:t>
            </a:r>
            <a:r>
              <a:rPr lang="en-US" sz="2800" dirty="0"/>
              <a:t>, </a:t>
            </a:r>
            <a:r>
              <a:rPr lang="en-US" sz="2800" dirty="0" err="1"/>
              <a:t>hal</a:t>
            </a:r>
            <a:r>
              <a:rPr lang="en-US" sz="2800" dirty="0"/>
              <a:t> yang </a:t>
            </a:r>
            <a:r>
              <a:rPr lang="en-US" sz="2800" dirty="0" err="1"/>
              <a:t>perlu</a:t>
            </a:r>
            <a:r>
              <a:rPr lang="en-US" sz="2800" dirty="0"/>
              <a:t> </a:t>
            </a:r>
            <a:r>
              <a:rPr lang="en-US" sz="2800" dirty="0" err="1"/>
              <a:t>diwaspadai</a:t>
            </a:r>
            <a:r>
              <a:rPr lang="en-US" sz="2800" dirty="0"/>
              <a:t> </a:t>
            </a:r>
            <a:r>
              <a:rPr lang="en-US" sz="2800" dirty="0" err="1"/>
              <a:t>dari</a:t>
            </a:r>
            <a:r>
              <a:rPr lang="en-US" sz="2800" dirty="0"/>
              <a:t> </a:t>
            </a:r>
            <a:r>
              <a:rPr lang="en-US" sz="2800" dirty="0" err="1"/>
              <a:t>tingginya</a:t>
            </a:r>
            <a:r>
              <a:rPr lang="en-US" sz="2800" dirty="0"/>
              <a:t> </a:t>
            </a:r>
            <a:r>
              <a:rPr lang="en-US" sz="2800" dirty="0" err="1"/>
              <a:t>tingkat</a:t>
            </a:r>
            <a:r>
              <a:rPr lang="en-US" sz="2800" dirty="0"/>
              <a:t> </a:t>
            </a:r>
            <a:r>
              <a:rPr lang="en-US" sz="2800" dirty="0" err="1"/>
              <a:t>bunga</a:t>
            </a:r>
            <a:r>
              <a:rPr lang="en-US" sz="2800" dirty="0"/>
              <a:t> </a:t>
            </a:r>
            <a:r>
              <a:rPr lang="en-US" sz="2800" dirty="0" err="1"/>
              <a:t>adalah</a:t>
            </a:r>
            <a:r>
              <a:rPr lang="en-US" sz="2800" dirty="0"/>
              <a:t> </a:t>
            </a:r>
            <a:r>
              <a:rPr lang="en-US" sz="2800" dirty="0" err="1"/>
              <a:t>masuknya</a:t>
            </a:r>
            <a:r>
              <a:rPr lang="en-US" sz="2800" dirty="0"/>
              <a:t> </a:t>
            </a:r>
            <a:r>
              <a:rPr lang="en-US" sz="2800" dirty="0" err="1"/>
              <a:t>dana</a:t>
            </a:r>
            <a:r>
              <a:rPr lang="en-US" sz="2800" dirty="0"/>
              <a:t> </a:t>
            </a:r>
            <a:r>
              <a:rPr lang="en-US" sz="2800" dirty="0" err="1"/>
              <a:t>jangka</a:t>
            </a:r>
            <a:r>
              <a:rPr lang="en-US" sz="2800" dirty="0"/>
              <a:t> </a:t>
            </a:r>
            <a:r>
              <a:rPr lang="en-US" sz="2800" dirty="0" err="1"/>
              <a:t>pendek</a:t>
            </a:r>
            <a:r>
              <a:rPr lang="en-US" sz="2800" dirty="0"/>
              <a:t> </a:t>
            </a:r>
            <a:r>
              <a:rPr lang="en-US" sz="2800" i="1" dirty="0"/>
              <a:t>(hot money)</a:t>
            </a:r>
            <a:r>
              <a:rPr lang="en-US" sz="2800" dirty="0"/>
              <a:t>, yang </a:t>
            </a:r>
            <a:r>
              <a:rPr lang="en-US" sz="2800" dirty="0" err="1"/>
              <a:t>secara</a:t>
            </a:r>
            <a:r>
              <a:rPr lang="en-US" sz="2800" dirty="0"/>
              <a:t> </a:t>
            </a:r>
            <a:r>
              <a:rPr lang="en-US" sz="2800" dirty="0" err="1"/>
              <a:t>kasat</a:t>
            </a:r>
            <a:r>
              <a:rPr lang="en-US" sz="2800" dirty="0"/>
              <a:t> </a:t>
            </a:r>
            <a:r>
              <a:rPr lang="en-US" sz="2800" dirty="0" err="1"/>
              <a:t>mata</a:t>
            </a:r>
            <a:r>
              <a:rPr lang="en-US" sz="2800" dirty="0"/>
              <a:t> </a:t>
            </a:r>
            <a:r>
              <a:rPr lang="en-US" sz="2800" dirty="0" err="1"/>
              <a:t>dapat</a:t>
            </a:r>
            <a:r>
              <a:rPr lang="en-US" sz="2800" dirty="0"/>
              <a:t> </a:t>
            </a:r>
            <a:r>
              <a:rPr lang="en-US" sz="2800" dirty="0" err="1"/>
              <a:t>memperkuat</a:t>
            </a:r>
            <a:r>
              <a:rPr lang="en-US" sz="2800" dirty="0"/>
              <a:t> </a:t>
            </a:r>
            <a:r>
              <a:rPr lang="en-US" sz="2800" dirty="0" err="1"/>
              <a:t>nilai</a:t>
            </a:r>
            <a:r>
              <a:rPr lang="en-US" sz="2800" dirty="0"/>
              <a:t> </a:t>
            </a:r>
            <a:r>
              <a:rPr lang="en-US" sz="2800" dirty="0" err="1"/>
              <a:t>tukar</a:t>
            </a:r>
            <a:r>
              <a:rPr lang="en-US" sz="2800" dirty="0"/>
              <a:t>, </a:t>
            </a:r>
            <a:r>
              <a:rPr lang="en-US" sz="2800" dirty="0" err="1"/>
              <a:t>namun</a:t>
            </a:r>
            <a:r>
              <a:rPr lang="en-US" sz="2800" dirty="0"/>
              <a:t> </a:t>
            </a:r>
            <a:r>
              <a:rPr lang="en-US" sz="2800" dirty="0" err="1"/>
              <a:t>jika</a:t>
            </a:r>
            <a:r>
              <a:rPr lang="en-US" sz="2800" dirty="0"/>
              <a:t> </a:t>
            </a:r>
            <a:r>
              <a:rPr lang="en-US" sz="2800" dirty="0" err="1"/>
              <a:t>tidak</a:t>
            </a:r>
            <a:r>
              <a:rPr lang="en-US" sz="2800" dirty="0"/>
              <a:t> </a:t>
            </a:r>
            <a:r>
              <a:rPr lang="en-US" sz="2800" dirty="0" err="1"/>
              <a:t>diwaspadai</a:t>
            </a:r>
            <a:r>
              <a:rPr lang="en-US" sz="2800" dirty="0"/>
              <a:t> </a:t>
            </a:r>
            <a:r>
              <a:rPr lang="en-US" sz="2800" dirty="0" err="1"/>
              <a:t>dengan</a:t>
            </a:r>
            <a:r>
              <a:rPr lang="en-US" sz="2800" dirty="0"/>
              <a:t> </a:t>
            </a:r>
            <a:r>
              <a:rPr lang="en-US" sz="2800" dirty="0" err="1"/>
              <a:t>perangkat</a:t>
            </a:r>
            <a:r>
              <a:rPr lang="en-US" sz="2800" dirty="0"/>
              <a:t> </a:t>
            </a:r>
            <a:r>
              <a:rPr lang="en-US" sz="2800" dirty="0" err="1"/>
              <a:t>aturan</a:t>
            </a:r>
            <a:r>
              <a:rPr lang="en-US" sz="2800" dirty="0"/>
              <a:t> yang </a:t>
            </a:r>
            <a:r>
              <a:rPr lang="en-US" sz="2800" dirty="0" err="1"/>
              <a:t>ketat</a:t>
            </a:r>
            <a:r>
              <a:rPr lang="en-US" sz="2800" dirty="0"/>
              <a:t>, </a:t>
            </a:r>
            <a:r>
              <a:rPr lang="en-US" sz="2800" dirty="0" err="1"/>
              <a:t>akan</a:t>
            </a:r>
            <a:r>
              <a:rPr lang="en-US" sz="2800" dirty="0"/>
              <a:t> </a:t>
            </a:r>
            <a:r>
              <a:rPr lang="en-US" sz="2800" dirty="0" err="1"/>
              <a:t>dapat</a:t>
            </a:r>
            <a:r>
              <a:rPr lang="en-US" sz="2800" dirty="0"/>
              <a:t> </a:t>
            </a:r>
            <a:r>
              <a:rPr lang="en-US" sz="2800" dirty="0" err="1"/>
              <a:t>menimbulkan</a:t>
            </a:r>
            <a:r>
              <a:rPr lang="en-US" sz="2800" dirty="0"/>
              <a:t> shock </a:t>
            </a:r>
            <a:r>
              <a:rPr lang="en-US" sz="2800" dirty="0" err="1"/>
              <a:t>berupa</a:t>
            </a:r>
            <a:r>
              <a:rPr lang="en-US" sz="2800" dirty="0"/>
              <a:t> </a:t>
            </a:r>
            <a:r>
              <a:rPr lang="en-US" sz="2800" dirty="0" err="1"/>
              <a:t>penurunan</a:t>
            </a:r>
            <a:r>
              <a:rPr lang="en-US" sz="2800" dirty="0"/>
              <a:t> </a:t>
            </a:r>
            <a:r>
              <a:rPr lang="en-US" sz="2800" dirty="0" err="1"/>
              <a:t>nilai</a:t>
            </a:r>
            <a:r>
              <a:rPr lang="en-US" sz="2800" dirty="0"/>
              <a:t> </a:t>
            </a:r>
            <a:r>
              <a:rPr lang="en-US" sz="2800" dirty="0" err="1"/>
              <a:t>terhadap</a:t>
            </a:r>
            <a:r>
              <a:rPr lang="en-US" sz="2800" dirty="0"/>
              <a:t> </a:t>
            </a:r>
            <a:r>
              <a:rPr lang="en-US" sz="2800" dirty="0" err="1"/>
              <a:t>nilai</a:t>
            </a:r>
            <a:r>
              <a:rPr lang="en-US" sz="2800" dirty="0"/>
              <a:t> </a:t>
            </a:r>
            <a:r>
              <a:rPr lang="en-US" sz="2800" dirty="0" err="1"/>
              <a:t>tukar</a:t>
            </a:r>
            <a:r>
              <a:rPr lang="en-US" sz="2800" dirty="0"/>
              <a:t>, </a:t>
            </a:r>
            <a:r>
              <a:rPr lang="en-US" sz="2800" dirty="0" err="1"/>
              <a:t>hal</a:t>
            </a:r>
            <a:r>
              <a:rPr lang="en-US" sz="2800" dirty="0"/>
              <a:t> </a:t>
            </a:r>
            <a:r>
              <a:rPr lang="en-US" sz="2800" dirty="0" err="1"/>
              <a:t>ini</a:t>
            </a:r>
            <a:r>
              <a:rPr lang="en-US" sz="2800" dirty="0"/>
              <a:t> </a:t>
            </a:r>
            <a:r>
              <a:rPr lang="en-US" sz="2800" dirty="0" err="1"/>
              <a:t>terjadi</a:t>
            </a:r>
            <a:r>
              <a:rPr lang="en-US" sz="2800" dirty="0"/>
              <a:t> </a:t>
            </a:r>
            <a:r>
              <a:rPr lang="en-US" sz="2800" dirty="0" err="1"/>
              <a:t>jika</a:t>
            </a:r>
            <a:r>
              <a:rPr lang="en-US" sz="2800" dirty="0"/>
              <a:t> </a:t>
            </a:r>
            <a:r>
              <a:rPr lang="en-US" sz="2800" dirty="0" err="1"/>
              <a:t>secara</a:t>
            </a:r>
            <a:r>
              <a:rPr lang="en-US" sz="2800" dirty="0"/>
              <a:t> massif </a:t>
            </a:r>
            <a:r>
              <a:rPr lang="en-US" sz="2800" dirty="0" err="1"/>
              <a:t>keluar</a:t>
            </a:r>
            <a:r>
              <a:rPr lang="en-US" sz="2800" dirty="0"/>
              <a:t> </a:t>
            </a:r>
            <a:r>
              <a:rPr lang="en-US" sz="2800" dirty="0" err="1"/>
              <a:t>dalam</a:t>
            </a:r>
            <a:r>
              <a:rPr lang="en-US" sz="2800" dirty="0"/>
              <a:t> </a:t>
            </a:r>
            <a:r>
              <a:rPr lang="en-US" sz="2800" dirty="0" err="1"/>
              <a:t>jangka</a:t>
            </a:r>
            <a:r>
              <a:rPr lang="en-US" sz="2800" dirty="0"/>
              <a:t> </a:t>
            </a:r>
            <a:r>
              <a:rPr lang="en-US" sz="2800" dirty="0" err="1"/>
              <a:t>pendek</a:t>
            </a:r>
            <a:r>
              <a:rPr lang="en-US" sz="2800" dirty="0"/>
              <a:t> </a:t>
            </a:r>
            <a:r>
              <a:rPr lang="en-US" sz="2800" dirty="0" err="1"/>
              <a:t>sesuai</a:t>
            </a:r>
            <a:r>
              <a:rPr lang="en-US" sz="2800" dirty="0"/>
              <a:t> </a:t>
            </a:r>
            <a:r>
              <a:rPr lang="en-US" sz="2800" dirty="0" err="1"/>
              <a:t>dari</a:t>
            </a:r>
            <a:r>
              <a:rPr lang="en-US" sz="2800" dirty="0"/>
              <a:t> </a:t>
            </a:r>
            <a:r>
              <a:rPr lang="en-US" sz="2800" dirty="0" err="1"/>
              <a:t>sifat</a:t>
            </a:r>
            <a:r>
              <a:rPr lang="en-US" sz="2800" dirty="0"/>
              <a:t> </a:t>
            </a:r>
            <a:r>
              <a:rPr lang="en-US" sz="2800" dirty="0" err="1"/>
              <a:t>sumber</a:t>
            </a:r>
            <a:r>
              <a:rPr lang="en-US" sz="2800" dirty="0"/>
              <a:t> </a:t>
            </a:r>
            <a:r>
              <a:rPr lang="en-US" sz="2800" dirty="0" err="1"/>
              <a:t>dana</a:t>
            </a:r>
            <a:r>
              <a:rPr lang="en-US" sz="2800" dirty="0"/>
              <a:t> </a:t>
            </a:r>
            <a:r>
              <a:rPr lang="en-US" sz="2800" dirty="0" err="1"/>
              <a:t>tersebut</a:t>
            </a:r>
            <a:r>
              <a:rPr lang="en-US" sz="2800" dirty="0" smtClean="0"/>
              <a:t>.</a:t>
            </a:r>
          </a:p>
          <a:p>
            <a:pPr algn="l"/>
            <a:endParaRPr lang="en-US" sz="2800" dirty="0" smtClean="0"/>
          </a:p>
          <a:p>
            <a:pPr marL="457200" indent="-457200" algn="l">
              <a:buFont typeface="Arial" charset="0"/>
              <a:buChar char="•"/>
            </a:pPr>
            <a:r>
              <a:rPr lang="en-US" sz="2800" dirty="0" smtClean="0"/>
              <a:t>Hot money yang </a:t>
            </a:r>
            <a:r>
              <a:rPr lang="en-US" sz="2800" dirty="0" err="1" smtClean="0"/>
              <a:t>masuk</a:t>
            </a:r>
            <a:r>
              <a:rPr lang="en-US" sz="2800" dirty="0" smtClean="0"/>
              <a:t> </a:t>
            </a:r>
            <a:r>
              <a:rPr lang="en-US" sz="2800" dirty="0" err="1" smtClean="0"/>
              <a:t>melalui</a:t>
            </a:r>
            <a:r>
              <a:rPr lang="en-US" sz="2800" dirty="0" smtClean="0"/>
              <a:t> </a:t>
            </a:r>
            <a:r>
              <a:rPr lang="en-US" sz="2800" dirty="0" err="1" smtClean="0"/>
              <a:t>pasar</a:t>
            </a:r>
            <a:r>
              <a:rPr lang="en-US" sz="2800" dirty="0" smtClean="0"/>
              <a:t> modal </a:t>
            </a:r>
            <a:r>
              <a:rPr lang="en-US" sz="2800" dirty="0" err="1" smtClean="0"/>
              <a:t>agak</a:t>
            </a:r>
            <a:r>
              <a:rPr lang="en-US" sz="2800" dirty="0" smtClean="0"/>
              <a:t> </a:t>
            </a:r>
            <a:r>
              <a:rPr lang="en-US" sz="2800" dirty="0" err="1" smtClean="0"/>
              <a:t>sulit</a:t>
            </a:r>
            <a:r>
              <a:rPr lang="en-US" sz="2800" dirty="0" smtClean="0"/>
              <a:t> </a:t>
            </a:r>
            <a:r>
              <a:rPr lang="en-US" sz="2800" dirty="0" err="1" smtClean="0"/>
              <a:t>dikontrol</a:t>
            </a:r>
            <a:r>
              <a:rPr lang="en-US" sz="2800" dirty="0" smtClean="0"/>
              <a:t>, </a:t>
            </a:r>
            <a:r>
              <a:rPr lang="en-US" sz="2800" dirty="0" err="1" smtClean="0"/>
              <a:t>terutama</a:t>
            </a:r>
            <a:r>
              <a:rPr lang="en-US" sz="2800" dirty="0" smtClean="0"/>
              <a:t> </a:t>
            </a:r>
            <a:r>
              <a:rPr lang="en-US" sz="2800" dirty="0" err="1" smtClean="0"/>
              <a:t>pemain</a:t>
            </a:r>
            <a:r>
              <a:rPr lang="en-US" sz="2800" dirty="0" smtClean="0"/>
              <a:t> </a:t>
            </a:r>
            <a:r>
              <a:rPr lang="en-US" sz="2800" dirty="0" err="1" smtClean="0"/>
              <a:t>pasar</a:t>
            </a:r>
            <a:r>
              <a:rPr lang="en-US" sz="2800" dirty="0" smtClean="0"/>
              <a:t> modal Indonesia 63 % </a:t>
            </a:r>
            <a:r>
              <a:rPr lang="en-US" sz="2800" dirty="0" err="1" smtClean="0"/>
              <a:t>adalah</a:t>
            </a:r>
            <a:r>
              <a:rPr lang="en-US" sz="2800" dirty="0" smtClean="0"/>
              <a:t> investor </a:t>
            </a:r>
            <a:r>
              <a:rPr lang="en-US" sz="2800" dirty="0" err="1" smtClean="0"/>
              <a:t>Asing</a:t>
            </a:r>
            <a:r>
              <a:rPr lang="en-US" sz="2800" dirty="0" smtClean="0"/>
              <a:t> </a:t>
            </a:r>
            <a:r>
              <a:rPr lang="en-US" sz="2800" dirty="0" smtClean="0">
                <a:sym typeface="Wingdings"/>
              </a:rPr>
              <a:t> </a:t>
            </a:r>
            <a:r>
              <a:rPr lang="en-US" sz="2800" dirty="0" err="1" smtClean="0">
                <a:sym typeface="Wingdings"/>
              </a:rPr>
              <a:t>patut</a:t>
            </a:r>
            <a:r>
              <a:rPr lang="en-US" sz="2800" dirty="0" smtClean="0">
                <a:sym typeface="Wingdings"/>
              </a:rPr>
              <a:t> </a:t>
            </a:r>
            <a:r>
              <a:rPr lang="en-US" sz="2800" dirty="0" err="1" smtClean="0">
                <a:sym typeface="Wingdings"/>
              </a:rPr>
              <a:t>untuk</a:t>
            </a:r>
            <a:r>
              <a:rPr lang="en-US" sz="2800" dirty="0" smtClean="0">
                <a:sym typeface="Wingdings"/>
              </a:rPr>
              <a:t> </a:t>
            </a:r>
            <a:r>
              <a:rPr lang="en-US" sz="2800" dirty="0" err="1" smtClean="0">
                <a:sym typeface="Wingdings"/>
              </a:rPr>
              <a:t>selalu</a:t>
            </a:r>
            <a:r>
              <a:rPr lang="en-US" sz="2800" dirty="0" smtClean="0">
                <a:sym typeface="Wingdings"/>
              </a:rPr>
              <a:t> </a:t>
            </a:r>
            <a:r>
              <a:rPr lang="en-US" sz="2800" dirty="0" err="1" smtClean="0">
                <a:sym typeface="Wingdings"/>
              </a:rPr>
              <a:t>diwaspadai</a:t>
            </a:r>
            <a:r>
              <a:rPr lang="en-US" sz="2800" dirty="0" smtClean="0">
                <a:sym typeface="Wingdings"/>
              </a:rPr>
              <a:t> </a:t>
            </a:r>
            <a:r>
              <a:rPr lang="en-US" sz="2800" dirty="0" err="1" smtClean="0">
                <a:sym typeface="Wingdings"/>
              </a:rPr>
              <a:t>pergerakan</a:t>
            </a:r>
            <a:r>
              <a:rPr lang="en-US" sz="2800" dirty="0" smtClean="0">
                <a:sym typeface="Wingdings"/>
              </a:rPr>
              <a:t> </a:t>
            </a:r>
            <a:r>
              <a:rPr lang="en-US" sz="2800" dirty="0" err="1" smtClean="0">
                <a:sym typeface="Wingdings"/>
              </a:rPr>
              <a:t>komposit</a:t>
            </a:r>
            <a:r>
              <a:rPr lang="en-US" sz="2800" dirty="0" smtClean="0">
                <a:sym typeface="Wingdings"/>
              </a:rPr>
              <a:t> </a:t>
            </a:r>
            <a:r>
              <a:rPr lang="en-US" sz="2800" dirty="0" err="1" smtClean="0">
                <a:sym typeface="Wingdings"/>
              </a:rPr>
              <a:t>indeksnya</a:t>
            </a:r>
            <a:endParaRPr lang="en-US" sz="2800" dirty="0"/>
          </a:p>
          <a:p>
            <a:pPr algn="l"/>
            <a:endParaRPr lang="en-US" sz="2800" dirty="0"/>
          </a:p>
        </p:txBody>
      </p:sp>
    </p:spTree>
    <p:extLst>
      <p:ext uri="{BB962C8B-B14F-4D97-AF65-F5344CB8AC3E}">
        <p14:creationId xmlns:p14="http://schemas.microsoft.com/office/powerpoint/2010/main" xmlns="" val="26102333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12713</TotalTime>
  <Words>1526</Words>
  <Application>Microsoft Macintosh PowerPoint</Application>
  <PresentationFormat>On-screen Show (4:3)</PresentationFormat>
  <Paragraphs>209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Travelogue</vt:lpstr>
      <vt:lpstr>Fluktuasi Nilai Tukar  dan  Dampaknya</vt:lpstr>
      <vt:lpstr>Daftar Isi Paaparan</vt:lpstr>
      <vt:lpstr>Slide 3</vt:lpstr>
      <vt:lpstr>Slide 4</vt:lpstr>
      <vt:lpstr>Kerangka Fikir Penyebab Pergerakan Nilai Tukar. </vt:lpstr>
      <vt:lpstr>The major forces behind exchange rate movements. : </vt:lpstr>
      <vt:lpstr>Nilai Tukar Memainkan Peran Vital Dalam Perdangan Antar Negara</vt:lpstr>
      <vt:lpstr>Faktor Utama  Penyebab  Pergerakan Nilai Tukar. : </vt:lpstr>
      <vt:lpstr>Slide 9</vt:lpstr>
      <vt:lpstr>Slide 10</vt:lpstr>
      <vt:lpstr>Slide 11</vt:lpstr>
      <vt:lpstr>Slide 12</vt:lpstr>
      <vt:lpstr>Slide 13</vt:lpstr>
      <vt:lpstr>Slide 14</vt:lpstr>
      <vt:lpstr>Pengaruh Nilai Tukar Kepada Dunia Usaha </vt:lpstr>
      <vt:lpstr>Pengaruh Nilai Tukar Kepada Dunia Usaha </vt:lpstr>
      <vt:lpstr>Slide 17</vt:lpstr>
      <vt:lpstr>Slide 18</vt:lpstr>
      <vt:lpstr>Kesimpulan Fact Finding External</vt:lpstr>
      <vt:lpstr>Kesimpulan Fact Finding</vt:lpstr>
      <vt:lpstr>Harga Komoditas Dunia Non Minyak Menurun</vt:lpstr>
      <vt:lpstr>Porsi Export Non Migas Indonesia</vt:lpstr>
      <vt:lpstr>Harga Komoditas Minyak Menurun</vt:lpstr>
      <vt:lpstr> Neraca pembayaran, Neraca berjalan, Suku Bunga,Inflasi, Nilai Tukar dan Investasi Perioda 2009 - 2014 </vt:lpstr>
      <vt:lpstr>Slide 25</vt:lpstr>
      <vt:lpstr>Slide 26</vt:lpstr>
      <vt:lpstr>Penguatan US $</vt:lpstr>
      <vt:lpstr>Dampak Penjualan US BOND</vt:lpstr>
      <vt:lpstr>Slide 29</vt:lpstr>
      <vt:lpstr>Kesimpulan Fact Finding Internal</vt:lpstr>
      <vt:lpstr>Kesimpulan Fact Finding</vt:lpstr>
      <vt:lpstr>Slide 32</vt:lpstr>
      <vt:lpstr>Slide 33</vt:lpstr>
      <vt:lpstr>Saran Tindak</vt:lpstr>
      <vt:lpstr>Saran Tindak</vt:lpstr>
      <vt:lpstr>Slide 36</vt:lpstr>
    </vt:vector>
  </TitlesOfParts>
  <Company>akh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rates play a vital role in a country's level of trade</dc:title>
  <dc:creator>achmad hidayat</dc:creator>
  <cp:lastModifiedBy>user</cp:lastModifiedBy>
  <cp:revision>117</cp:revision>
  <cp:lastPrinted>2015-10-20T20:55:42Z</cp:lastPrinted>
  <dcterms:created xsi:type="dcterms:W3CDTF">2015-02-28T00:13:39Z</dcterms:created>
  <dcterms:modified xsi:type="dcterms:W3CDTF">2015-10-21T00:11:53Z</dcterms:modified>
</cp:coreProperties>
</file>