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44" r:id="rId3"/>
    <p:sldMasterId id="2147483757" r:id="rId4"/>
    <p:sldMasterId id="2147483770" r:id="rId5"/>
    <p:sldMasterId id="2147483782" r:id="rId6"/>
    <p:sldMasterId id="2147483794" r:id="rId7"/>
    <p:sldMasterId id="2147483806" r:id="rId8"/>
    <p:sldMasterId id="2147483818" r:id="rId9"/>
    <p:sldMasterId id="2147483830" r:id="rId10"/>
    <p:sldMasterId id="2147483866" r:id="rId11"/>
    <p:sldMasterId id="2147483878" r:id="rId12"/>
    <p:sldMasterId id="2147483890" r:id="rId13"/>
  </p:sldMasterIdLst>
  <p:notesMasterIdLst>
    <p:notesMasterId r:id="rId80"/>
  </p:notesMasterIdLst>
  <p:sldIdLst>
    <p:sldId id="361" r:id="rId14"/>
    <p:sldId id="362" r:id="rId15"/>
    <p:sldId id="400" r:id="rId16"/>
    <p:sldId id="365" r:id="rId17"/>
    <p:sldId id="355" r:id="rId18"/>
    <p:sldId id="356" r:id="rId19"/>
    <p:sldId id="357" r:id="rId20"/>
    <p:sldId id="257" r:id="rId21"/>
    <p:sldId id="258" r:id="rId22"/>
    <p:sldId id="366" r:id="rId23"/>
    <p:sldId id="317" r:id="rId24"/>
    <p:sldId id="399" r:id="rId25"/>
    <p:sldId id="318" r:id="rId26"/>
    <p:sldId id="319" r:id="rId27"/>
    <p:sldId id="345" r:id="rId28"/>
    <p:sldId id="382" r:id="rId29"/>
    <p:sldId id="323" r:id="rId30"/>
    <p:sldId id="376" r:id="rId31"/>
    <p:sldId id="377" r:id="rId32"/>
    <p:sldId id="398" r:id="rId33"/>
    <p:sldId id="303" r:id="rId34"/>
    <p:sldId id="304" r:id="rId35"/>
    <p:sldId id="378" r:id="rId36"/>
    <p:sldId id="367" r:id="rId37"/>
    <p:sldId id="311" r:id="rId38"/>
    <p:sldId id="380" r:id="rId39"/>
    <p:sldId id="381" r:id="rId40"/>
    <p:sldId id="363" r:id="rId41"/>
    <p:sldId id="364" r:id="rId42"/>
    <p:sldId id="350" r:id="rId43"/>
    <p:sldId id="349" r:id="rId44"/>
    <p:sldId id="396" r:id="rId45"/>
    <p:sldId id="313" r:id="rId46"/>
    <p:sldId id="384" r:id="rId47"/>
    <p:sldId id="386" r:id="rId48"/>
    <p:sldId id="387" r:id="rId49"/>
    <p:sldId id="388" r:id="rId50"/>
    <p:sldId id="389" r:id="rId51"/>
    <p:sldId id="390" r:id="rId52"/>
    <p:sldId id="391" r:id="rId53"/>
    <p:sldId id="392" r:id="rId54"/>
    <p:sldId id="403" r:id="rId55"/>
    <p:sldId id="401" r:id="rId56"/>
    <p:sldId id="402" r:id="rId57"/>
    <p:sldId id="405" r:id="rId58"/>
    <p:sldId id="406" r:id="rId59"/>
    <p:sldId id="393" r:id="rId60"/>
    <p:sldId id="394" r:id="rId61"/>
    <p:sldId id="395" r:id="rId62"/>
    <p:sldId id="358" r:id="rId63"/>
    <p:sldId id="314" r:id="rId64"/>
    <p:sldId id="397" r:id="rId65"/>
    <p:sldId id="326" r:id="rId66"/>
    <p:sldId id="327" r:id="rId67"/>
    <p:sldId id="328" r:id="rId68"/>
    <p:sldId id="329" r:id="rId69"/>
    <p:sldId id="330" r:id="rId70"/>
    <p:sldId id="331" r:id="rId71"/>
    <p:sldId id="332" r:id="rId72"/>
    <p:sldId id="333" r:id="rId73"/>
    <p:sldId id="334" r:id="rId74"/>
    <p:sldId id="370" r:id="rId75"/>
    <p:sldId id="371" r:id="rId76"/>
    <p:sldId id="372" r:id="rId77"/>
    <p:sldId id="404" r:id="rId78"/>
    <p:sldId id="354"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oleObject" Target="file:///G:\dikti\QS%20rangking\Analisis%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QS%20rangking\Book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Badri%20Munir\Dropbox\Column\Scopus\2015\Data%20Scopu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file:///I:\QS%20rangking\Analisis%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dikti\QS%20rangking\Analisis%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I:\QS%20rangking\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Indonesia</c:v>
          </c:tx>
          <c:xVal>
            <c:numRef>
              <c:f>'QS WUR'!$A$4:$A$7</c:f>
              <c:numCache>
                <c:formatCode>General</c:formatCode>
                <c:ptCount val="4"/>
                <c:pt idx="0">
                  <c:v>2012</c:v>
                </c:pt>
                <c:pt idx="1">
                  <c:v>2013</c:v>
                </c:pt>
                <c:pt idx="2">
                  <c:v>2014</c:v>
                </c:pt>
                <c:pt idx="3">
                  <c:v>2015</c:v>
                </c:pt>
              </c:numCache>
            </c:numRef>
          </c:xVal>
          <c:yVal>
            <c:numRef>
              <c:f>'QS WUR'!$B$4:$B$7</c:f>
              <c:numCache>
                <c:formatCode>General</c:formatCode>
                <c:ptCount val="4"/>
                <c:pt idx="0">
                  <c:v>273</c:v>
                </c:pt>
                <c:pt idx="1">
                  <c:v>309</c:v>
                </c:pt>
                <c:pt idx="2">
                  <c:v>310</c:v>
                </c:pt>
                <c:pt idx="3">
                  <c:v>358</c:v>
                </c:pt>
              </c:numCache>
            </c:numRef>
          </c:yVal>
          <c:smooth val="1"/>
        </c:ser>
        <c:ser>
          <c:idx val="1"/>
          <c:order val="1"/>
          <c:tx>
            <c:v>China</c:v>
          </c:tx>
          <c:xVal>
            <c:numRef>
              <c:f>'QS WUR'!$A$11:$A$14</c:f>
              <c:numCache>
                <c:formatCode>General</c:formatCode>
                <c:ptCount val="4"/>
                <c:pt idx="0">
                  <c:v>2012</c:v>
                </c:pt>
                <c:pt idx="1">
                  <c:v>2013</c:v>
                </c:pt>
                <c:pt idx="2">
                  <c:v>2014</c:v>
                </c:pt>
                <c:pt idx="3">
                  <c:v>2015</c:v>
                </c:pt>
              </c:numCache>
            </c:numRef>
          </c:xVal>
          <c:yVal>
            <c:numRef>
              <c:f>'QS WUR'!$B$11:$B$14</c:f>
              <c:numCache>
                <c:formatCode>General</c:formatCode>
                <c:ptCount val="4"/>
                <c:pt idx="0">
                  <c:v>44</c:v>
                </c:pt>
                <c:pt idx="1">
                  <c:v>46</c:v>
                </c:pt>
                <c:pt idx="2">
                  <c:v>47</c:v>
                </c:pt>
                <c:pt idx="3">
                  <c:v>25</c:v>
                </c:pt>
              </c:numCache>
            </c:numRef>
          </c:yVal>
          <c:smooth val="1"/>
        </c:ser>
        <c:ser>
          <c:idx val="2"/>
          <c:order val="2"/>
          <c:tx>
            <c:v>India</c:v>
          </c:tx>
          <c:xVal>
            <c:numRef>
              <c:f>'QS WUR'!$A$18:$A$21</c:f>
              <c:numCache>
                <c:formatCode>General</c:formatCode>
                <c:ptCount val="4"/>
                <c:pt idx="0">
                  <c:v>2012</c:v>
                </c:pt>
                <c:pt idx="1">
                  <c:v>2013</c:v>
                </c:pt>
                <c:pt idx="2">
                  <c:v>2014</c:v>
                </c:pt>
                <c:pt idx="3">
                  <c:v>2015</c:v>
                </c:pt>
              </c:numCache>
            </c:numRef>
          </c:xVal>
          <c:yVal>
            <c:numRef>
              <c:f>'QS WUR'!$B$18:$B$21</c:f>
              <c:numCache>
                <c:formatCode>General</c:formatCode>
                <c:ptCount val="4"/>
                <c:pt idx="0">
                  <c:v>212</c:v>
                </c:pt>
                <c:pt idx="1">
                  <c:v>222</c:v>
                </c:pt>
                <c:pt idx="2">
                  <c:v>222</c:v>
                </c:pt>
                <c:pt idx="3">
                  <c:v>147</c:v>
                </c:pt>
              </c:numCache>
            </c:numRef>
          </c:yVal>
          <c:smooth val="1"/>
        </c:ser>
        <c:ser>
          <c:idx val="3"/>
          <c:order val="3"/>
          <c:tx>
            <c:v>Japan</c:v>
          </c:tx>
          <c:xVal>
            <c:numRef>
              <c:f>'QS WUR'!$A$25:$A$28</c:f>
              <c:numCache>
                <c:formatCode>General</c:formatCode>
                <c:ptCount val="4"/>
                <c:pt idx="0">
                  <c:v>2012</c:v>
                </c:pt>
                <c:pt idx="1">
                  <c:v>2013</c:v>
                </c:pt>
                <c:pt idx="2">
                  <c:v>2014</c:v>
                </c:pt>
                <c:pt idx="3">
                  <c:v>2015</c:v>
                </c:pt>
              </c:numCache>
            </c:numRef>
          </c:xVal>
          <c:yVal>
            <c:numRef>
              <c:f>'QS WUR'!$B$25:$B$28</c:f>
              <c:numCache>
                <c:formatCode>General</c:formatCode>
                <c:ptCount val="4"/>
                <c:pt idx="0">
                  <c:v>30</c:v>
                </c:pt>
                <c:pt idx="1">
                  <c:v>32</c:v>
                </c:pt>
                <c:pt idx="2">
                  <c:v>31</c:v>
                </c:pt>
                <c:pt idx="3">
                  <c:v>38</c:v>
                </c:pt>
              </c:numCache>
            </c:numRef>
          </c:yVal>
          <c:smooth val="1"/>
        </c:ser>
        <c:ser>
          <c:idx val="4"/>
          <c:order val="4"/>
          <c:tx>
            <c:v>Malaysia</c:v>
          </c:tx>
          <c:xVal>
            <c:numRef>
              <c:f>'QS WUR'!$A$32:$A$35</c:f>
              <c:numCache>
                <c:formatCode>General</c:formatCode>
                <c:ptCount val="4"/>
                <c:pt idx="0">
                  <c:v>2012</c:v>
                </c:pt>
                <c:pt idx="1">
                  <c:v>2013</c:v>
                </c:pt>
                <c:pt idx="2">
                  <c:v>2014</c:v>
                </c:pt>
                <c:pt idx="3">
                  <c:v>2015</c:v>
                </c:pt>
              </c:numCache>
            </c:numRef>
          </c:xVal>
          <c:yVal>
            <c:numRef>
              <c:f>'QS WUR'!$B$32:$B$35</c:f>
              <c:numCache>
                <c:formatCode>General</c:formatCode>
                <c:ptCount val="4"/>
                <c:pt idx="0">
                  <c:v>156</c:v>
                </c:pt>
                <c:pt idx="1">
                  <c:v>167</c:v>
                </c:pt>
                <c:pt idx="2">
                  <c:v>151</c:v>
                </c:pt>
                <c:pt idx="3">
                  <c:v>146</c:v>
                </c:pt>
              </c:numCache>
            </c:numRef>
          </c:yVal>
          <c:smooth val="1"/>
        </c:ser>
        <c:ser>
          <c:idx val="5"/>
          <c:order val="5"/>
          <c:tx>
            <c:v>Philippines</c:v>
          </c:tx>
          <c:xVal>
            <c:numRef>
              <c:f>'QS WUR'!$A$39:$A$42</c:f>
              <c:numCache>
                <c:formatCode>General</c:formatCode>
                <c:ptCount val="4"/>
                <c:pt idx="0">
                  <c:v>2012</c:v>
                </c:pt>
                <c:pt idx="1">
                  <c:v>2013</c:v>
                </c:pt>
                <c:pt idx="2">
                  <c:v>2014</c:v>
                </c:pt>
                <c:pt idx="3">
                  <c:v>2015</c:v>
                </c:pt>
              </c:numCache>
            </c:numRef>
          </c:xVal>
          <c:yVal>
            <c:numRef>
              <c:f>'QS WUR'!$B$39:$B$42</c:f>
              <c:numCache>
                <c:formatCode>General</c:formatCode>
                <c:ptCount val="4"/>
                <c:pt idx="0">
                  <c:v>348</c:v>
                </c:pt>
                <c:pt idx="1">
                  <c:v>380</c:v>
                </c:pt>
                <c:pt idx="2">
                  <c:v>367</c:v>
                </c:pt>
                <c:pt idx="3">
                  <c:v>401</c:v>
                </c:pt>
              </c:numCache>
            </c:numRef>
          </c:yVal>
          <c:smooth val="1"/>
        </c:ser>
        <c:ser>
          <c:idx val="6"/>
          <c:order val="6"/>
          <c:tx>
            <c:v>Singapore</c:v>
          </c:tx>
          <c:xVal>
            <c:numRef>
              <c:f>'QS WUR'!$A$46:$A$49</c:f>
              <c:numCache>
                <c:formatCode>General</c:formatCode>
                <c:ptCount val="4"/>
                <c:pt idx="0">
                  <c:v>2012</c:v>
                </c:pt>
                <c:pt idx="1">
                  <c:v>2013</c:v>
                </c:pt>
                <c:pt idx="2">
                  <c:v>2014</c:v>
                </c:pt>
                <c:pt idx="3">
                  <c:v>2015</c:v>
                </c:pt>
              </c:numCache>
            </c:numRef>
          </c:xVal>
          <c:yVal>
            <c:numRef>
              <c:f>'QS WUR'!$B$46:$B$49</c:f>
              <c:numCache>
                <c:formatCode>General</c:formatCode>
                <c:ptCount val="4"/>
                <c:pt idx="0">
                  <c:v>25</c:v>
                </c:pt>
                <c:pt idx="1">
                  <c:v>24</c:v>
                </c:pt>
                <c:pt idx="2">
                  <c:v>22</c:v>
                </c:pt>
                <c:pt idx="3">
                  <c:v>12</c:v>
                </c:pt>
              </c:numCache>
            </c:numRef>
          </c:yVal>
          <c:smooth val="1"/>
        </c:ser>
        <c:ser>
          <c:idx val="7"/>
          <c:order val="7"/>
          <c:tx>
            <c:v>South korea</c:v>
          </c:tx>
          <c:xVal>
            <c:numRef>
              <c:f>'QS WUR'!$A$53:$A$56</c:f>
              <c:numCache>
                <c:formatCode>General</c:formatCode>
                <c:ptCount val="4"/>
                <c:pt idx="0">
                  <c:v>2012</c:v>
                </c:pt>
                <c:pt idx="1">
                  <c:v>2013</c:v>
                </c:pt>
                <c:pt idx="2">
                  <c:v>2014</c:v>
                </c:pt>
                <c:pt idx="3">
                  <c:v>2015</c:v>
                </c:pt>
              </c:numCache>
            </c:numRef>
          </c:xVal>
          <c:yVal>
            <c:numRef>
              <c:f>'QS WUR'!$B$53:$B$56</c:f>
              <c:numCache>
                <c:formatCode>General</c:formatCode>
                <c:ptCount val="4"/>
                <c:pt idx="0">
                  <c:v>37</c:v>
                </c:pt>
                <c:pt idx="1">
                  <c:v>35</c:v>
                </c:pt>
                <c:pt idx="2">
                  <c:v>31</c:v>
                </c:pt>
                <c:pt idx="3">
                  <c:v>36</c:v>
                </c:pt>
              </c:numCache>
            </c:numRef>
          </c:yVal>
          <c:smooth val="1"/>
        </c:ser>
        <c:ser>
          <c:idx val="8"/>
          <c:order val="8"/>
          <c:tx>
            <c:v>Taiwan</c:v>
          </c:tx>
          <c:xVal>
            <c:numRef>
              <c:f>'QS WUR'!$D$53:$D$56</c:f>
              <c:numCache>
                <c:formatCode>General</c:formatCode>
                <c:ptCount val="4"/>
                <c:pt idx="0">
                  <c:v>2012</c:v>
                </c:pt>
                <c:pt idx="1">
                  <c:v>2013</c:v>
                </c:pt>
                <c:pt idx="2">
                  <c:v>2014</c:v>
                </c:pt>
                <c:pt idx="3">
                  <c:v>2015</c:v>
                </c:pt>
              </c:numCache>
            </c:numRef>
          </c:xVal>
          <c:yVal>
            <c:numRef>
              <c:f>'QS WUR'!$E$53:$E$56</c:f>
              <c:numCache>
                <c:formatCode>General</c:formatCode>
                <c:ptCount val="4"/>
                <c:pt idx="0">
                  <c:v>80</c:v>
                </c:pt>
                <c:pt idx="1">
                  <c:v>82</c:v>
                </c:pt>
                <c:pt idx="2">
                  <c:v>76</c:v>
                </c:pt>
                <c:pt idx="3">
                  <c:v>70</c:v>
                </c:pt>
              </c:numCache>
            </c:numRef>
          </c:yVal>
          <c:smooth val="1"/>
        </c:ser>
        <c:ser>
          <c:idx val="9"/>
          <c:order val="9"/>
          <c:tx>
            <c:v>Thailand</c:v>
          </c:tx>
          <c:xVal>
            <c:numRef>
              <c:f>'QS WUR'!$G$53:$G$56</c:f>
              <c:numCache>
                <c:formatCode>General</c:formatCode>
                <c:ptCount val="4"/>
                <c:pt idx="0">
                  <c:v>2012</c:v>
                </c:pt>
                <c:pt idx="1">
                  <c:v>2013</c:v>
                </c:pt>
                <c:pt idx="2">
                  <c:v>2014</c:v>
                </c:pt>
                <c:pt idx="3">
                  <c:v>2015</c:v>
                </c:pt>
              </c:numCache>
            </c:numRef>
          </c:xVal>
          <c:yVal>
            <c:numRef>
              <c:f>'QS WUR'!$H$53:$H$56</c:f>
              <c:numCache>
                <c:formatCode>General</c:formatCode>
                <c:ptCount val="4"/>
                <c:pt idx="0">
                  <c:v>201</c:v>
                </c:pt>
                <c:pt idx="1">
                  <c:v>239</c:v>
                </c:pt>
                <c:pt idx="2">
                  <c:v>243</c:v>
                </c:pt>
                <c:pt idx="3">
                  <c:v>253</c:v>
                </c:pt>
              </c:numCache>
            </c:numRef>
          </c:yVal>
          <c:smooth val="1"/>
        </c:ser>
        <c:dLbls>
          <c:showLegendKey val="0"/>
          <c:showVal val="0"/>
          <c:showCatName val="0"/>
          <c:showSerName val="0"/>
          <c:showPercent val="0"/>
          <c:showBubbleSize val="0"/>
        </c:dLbls>
        <c:axId val="98681600"/>
        <c:axId val="98683136"/>
      </c:scatterChart>
      <c:valAx>
        <c:axId val="98681600"/>
        <c:scaling>
          <c:orientation val="minMax"/>
          <c:max val="2015"/>
          <c:min val="2012"/>
        </c:scaling>
        <c:delete val="0"/>
        <c:axPos val="t"/>
        <c:numFmt formatCode="General" sourceLinked="1"/>
        <c:majorTickMark val="out"/>
        <c:minorTickMark val="none"/>
        <c:tickLblPos val="nextTo"/>
        <c:crossAx val="98683136"/>
        <c:crosses val="autoZero"/>
        <c:crossBetween val="midCat"/>
        <c:majorUnit val="1"/>
      </c:valAx>
      <c:valAx>
        <c:axId val="98683136"/>
        <c:scaling>
          <c:orientation val="maxMin"/>
        </c:scaling>
        <c:delete val="0"/>
        <c:axPos val="l"/>
        <c:majorGridlines/>
        <c:numFmt formatCode="General" sourceLinked="1"/>
        <c:majorTickMark val="out"/>
        <c:minorTickMark val="none"/>
        <c:tickLblPos val="nextTo"/>
        <c:crossAx val="98681600"/>
        <c:crossesAt val="2012"/>
        <c:crossBetween val="midCat"/>
      </c:valAx>
    </c:plotArea>
    <c:legend>
      <c:legendPos val="r"/>
      <c:layout>
        <c:manualLayout>
          <c:xMode val="edge"/>
          <c:yMode val="edge"/>
          <c:x val="0.82431041119860005"/>
          <c:y val="0.193242834318681"/>
          <c:w val="0.17568958880140001"/>
          <c:h val="0.55241619091100203"/>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Sheet2!$B$1:$B$9</c:f>
              <c:strCache>
                <c:ptCount val="1"/>
                <c:pt idx="0">
                  <c:v>academic reputation employer reputation faculty/student ratio citation per paper paper per faculty proportion of internatonal faculty proportion of international student proportion of inbound exchange student proportion of outboud exchange student</c:v>
                </c:pt>
              </c:strCache>
            </c:strRef>
          </c:tx>
          <c:dLbls>
            <c:dLbl>
              <c:idx val="3"/>
              <c:layout>
                <c:manualLayout>
                  <c:x val="7.8770330873995098E-2"/>
                  <c:y val="0.16062801932367099"/>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102362204724408"/>
                      <c:h val="0.10159420289855073"/>
                    </c:manualLayout>
                  </c15:layout>
                </c:ext>
              </c:extLst>
            </c:dLbl>
            <c:dLbl>
              <c:idx val="6"/>
              <c:layout>
                <c:manualLayout>
                  <c:x val="-0.133858319383305"/>
                  <c:y val="-2.4154589371980701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683065699464729"/>
                      <c:h val="0.14876811594202899"/>
                    </c:manualLayout>
                  </c15:layout>
                </c:ext>
              </c:extLst>
            </c:dLbl>
            <c:dLbl>
              <c:idx val="7"/>
              <c:layout>
                <c:manualLayout>
                  <c:x val="-0.13517055200777101"/>
                  <c:y val="7.2463768115942004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6424545849091696"/>
                      <c:h val="0.14876811594202899"/>
                    </c:manualLayout>
                  </c15:layout>
                </c:ext>
              </c:extLst>
            </c:dLbl>
            <c:dLbl>
              <c:idx val="8"/>
              <c:layout>
                <c:manualLayout>
                  <c:x val="-0.13254593175852999"/>
                  <c:y val="4.83091787439605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dLblPos val="bestFit"/>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Sheet2!$B$1:$B$9</c:f>
              <c:strCache>
                <c:ptCount val="9"/>
                <c:pt idx="0">
                  <c:v>academic reputation</c:v>
                </c:pt>
                <c:pt idx="1">
                  <c:v>employer reputation</c:v>
                </c:pt>
                <c:pt idx="2">
                  <c:v>faculty/student ratio</c:v>
                </c:pt>
                <c:pt idx="3">
                  <c:v>citation per paper</c:v>
                </c:pt>
                <c:pt idx="4">
                  <c:v>paper per faculty</c:v>
                </c:pt>
                <c:pt idx="5">
                  <c:v>proportion of internatonal faculty</c:v>
                </c:pt>
                <c:pt idx="6">
                  <c:v>proportion of international student</c:v>
                </c:pt>
                <c:pt idx="7">
                  <c:v>proportion of inbound exchange student</c:v>
                </c:pt>
                <c:pt idx="8">
                  <c:v>proportion of outboud exchange student</c:v>
                </c:pt>
              </c:strCache>
            </c:strRef>
          </c:cat>
          <c:val>
            <c:numRef>
              <c:f>Sheet2!$A$1:$A$9</c:f>
              <c:numCache>
                <c:formatCode>0%</c:formatCode>
                <c:ptCount val="9"/>
                <c:pt idx="0">
                  <c:v>0.3</c:v>
                </c:pt>
                <c:pt idx="1">
                  <c:v>0.1</c:v>
                </c:pt>
                <c:pt idx="2">
                  <c:v>0.2</c:v>
                </c:pt>
                <c:pt idx="3">
                  <c:v>0.15</c:v>
                </c:pt>
                <c:pt idx="4">
                  <c:v>0.15</c:v>
                </c:pt>
                <c:pt idx="5" formatCode="0.00%">
                  <c:v>2.5000000000000001E-2</c:v>
                </c:pt>
                <c:pt idx="6" formatCode="0.00%">
                  <c:v>2.5000000000000001E-2</c:v>
                </c:pt>
                <c:pt idx="7" formatCode="0.00%">
                  <c:v>2.5000000000000001E-2</c:v>
                </c:pt>
                <c:pt idx="8" formatCode="0.00%">
                  <c:v>2.5000000000000001E-2</c:v>
                </c:pt>
              </c:numCache>
            </c:numRef>
          </c:val>
        </c:ser>
        <c:dLbls>
          <c:dLblPos val="bestFit"/>
          <c:showLegendKey val="0"/>
          <c:showVal val="1"/>
          <c:showCatName val="1"/>
          <c:showSerName val="0"/>
          <c:showPercent val="0"/>
          <c:showBubbleSize val="0"/>
          <c:showLeaderLines val="1"/>
        </c:dLbls>
        <c:gapWidth val="100"/>
        <c:secondPieSize val="75"/>
        <c:serLines/>
      </c:ofPieChart>
    </c:plotArea>
    <c:plotVisOnly val="1"/>
    <c:dispBlanksAs val="gap"/>
    <c:showDLblsOverMax val="0"/>
  </c:chart>
  <c:txPr>
    <a:bodyPr/>
    <a:lstStyle/>
    <a:p>
      <a:pPr>
        <a:defRPr sz="1600"/>
      </a:pPr>
      <a:endParaRPr lang="id-ID"/>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Scopus!$I$2</c:f>
              <c:strCache>
                <c:ptCount val="1"/>
                <c:pt idx="0">
                  <c:v>Total 24 tahun</c:v>
                </c:pt>
              </c:strCache>
            </c:strRef>
          </c:tx>
          <c:spPr>
            <a:solidFill>
              <a:schemeClr val="accent1"/>
            </a:solidFill>
            <a:ln>
              <a:noFill/>
            </a:ln>
            <a:effectLst/>
          </c:spPr>
          <c:invertIfNegative val="0"/>
          <c:dPt>
            <c:idx val="8"/>
            <c:invertIfNegative val="0"/>
            <c:bubble3D val="0"/>
            <c:spPr>
              <a:solidFill>
                <a:srgbClr val="FF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Scopus!$A$3:$B$12</c:f>
              <c:multiLvlStrCache>
                <c:ptCount val="10"/>
                <c:lvl>
                  <c:pt idx="0">
                    <c:v>ITB</c:v>
                  </c:pt>
                  <c:pt idx="1">
                    <c:v>Universitas Indonesia</c:v>
                  </c:pt>
                  <c:pt idx="2">
                    <c:v>Universitas Gadjah Mada</c:v>
                  </c:pt>
                  <c:pt idx="3">
                    <c:v>IPB</c:v>
                  </c:pt>
                  <c:pt idx="4">
                    <c:v>ITS</c:v>
                  </c:pt>
                  <c:pt idx="5">
                    <c:v>Universitas Diponegoro</c:v>
                  </c:pt>
                  <c:pt idx="6">
                    <c:v>UB</c:v>
                  </c:pt>
                  <c:pt idx="7">
                    <c:v>Universitas Padjajaran</c:v>
                  </c:pt>
                  <c:pt idx="8">
                    <c:v>Universitas Airlangga</c:v>
                  </c:pt>
                  <c:pt idx="9">
                    <c:v>Universitas Hasanuddin</c:v>
                  </c:pt>
                </c:lvl>
                <c:lvl>
                  <c:pt idx="0">
                    <c:v>1</c:v>
                  </c:pt>
                  <c:pt idx="1">
                    <c:v>2</c:v>
                  </c:pt>
                  <c:pt idx="2">
                    <c:v>3</c:v>
                  </c:pt>
                  <c:pt idx="3">
                    <c:v>4</c:v>
                  </c:pt>
                  <c:pt idx="4">
                    <c:v>5</c:v>
                  </c:pt>
                  <c:pt idx="5">
                    <c:v>6</c:v>
                  </c:pt>
                  <c:pt idx="6">
                    <c:v>7</c:v>
                  </c:pt>
                  <c:pt idx="7">
                    <c:v>8</c:v>
                  </c:pt>
                  <c:pt idx="8">
                    <c:v>9</c:v>
                  </c:pt>
                  <c:pt idx="9">
                    <c:v>10</c:v>
                  </c:pt>
                </c:lvl>
              </c:multiLvlStrCache>
            </c:multiLvlStrRef>
          </c:cat>
          <c:val>
            <c:numRef>
              <c:f>Scopus!$I$3:$I$12</c:f>
              <c:numCache>
                <c:formatCode>#,##0</c:formatCode>
                <c:ptCount val="10"/>
                <c:pt idx="0">
                  <c:v>4145</c:v>
                </c:pt>
                <c:pt idx="1">
                  <c:v>3548</c:v>
                </c:pt>
                <c:pt idx="2">
                  <c:v>2009</c:v>
                </c:pt>
                <c:pt idx="3">
                  <c:v>1577</c:v>
                </c:pt>
                <c:pt idx="4">
                  <c:v>1139</c:v>
                </c:pt>
                <c:pt idx="5">
                  <c:v>750</c:v>
                </c:pt>
                <c:pt idx="6">
                  <c:v>718</c:v>
                </c:pt>
                <c:pt idx="7">
                  <c:v>678</c:v>
                </c:pt>
                <c:pt idx="8">
                  <c:v>663</c:v>
                </c:pt>
                <c:pt idx="9">
                  <c:v>653</c:v>
                </c:pt>
              </c:numCache>
            </c:numRef>
          </c:val>
        </c:ser>
        <c:dLbls>
          <c:showLegendKey val="0"/>
          <c:showVal val="0"/>
          <c:showCatName val="0"/>
          <c:showSerName val="0"/>
          <c:showPercent val="0"/>
          <c:showBubbleSize val="0"/>
        </c:dLbls>
        <c:gapWidth val="219"/>
        <c:overlap val="-27"/>
        <c:axId val="100350592"/>
        <c:axId val="100360576"/>
      </c:barChart>
      <c:catAx>
        <c:axId val="10035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00360576"/>
        <c:crosses val="autoZero"/>
        <c:auto val="1"/>
        <c:lblAlgn val="ctr"/>
        <c:lblOffset val="100"/>
        <c:noMultiLvlLbl val="0"/>
      </c:catAx>
      <c:valAx>
        <c:axId val="100360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00350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d-ID"/>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Sheet2!$K$2</c:f>
              <c:strCache>
                <c:ptCount val="1"/>
                <c:pt idx="0">
                  <c:v>Kecepatan</c:v>
                </c:pt>
              </c:strCache>
            </c:strRef>
          </c:tx>
          <c:spPr>
            <a:solidFill>
              <a:schemeClr val="accent1"/>
            </a:solidFill>
            <a:ln>
              <a:noFill/>
            </a:ln>
            <a:effectLst/>
          </c:spPr>
          <c:invertIfNegative val="0"/>
          <c:dPt>
            <c:idx val="4"/>
            <c:invertIfNegative val="0"/>
            <c:bubble3D val="0"/>
            <c:spPr>
              <a:solidFill>
                <a:srgbClr val="92D050"/>
              </a:solidFill>
              <a:ln>
                <a:noFill/>
              </a:ln>
              <a:effectLst/>
            </c:spPr>
          </c:dPt>
          <c:dPt>
            <c:idx val="6"/>
            <c:invertIfNegative val="0"/>
            <c:bubble3D val="0"/>
            <c:spPr>
              <a:solidFill>
                <a:srgbClr val="00B050"/>
              </a:solidFill>
              <a:ln>
                <a:noFill/>
              </a:ln>
              <a:effectLst/>
            </c:spPr>
          </c:dPt>
          <c:dPt>
            <c:idx val="8"/>
            <c:invertIfNegative val="0"/>
            <c:bubble3D val="0"/>
            <c:spPr>
              <a:solidFill>
                <a:srgbClr val="FF0000"/>
              </a:solidFill>
              <a:ln>
                <a:noFill/>
              </a:ln>
              <a:effectLst/>
            </c:spPr>
          </c:dPt>
          <c:dPt>
            <c:idx val="9"/>
            <c:invertIfNegative val="0"/>
            <c:bubble3D val="0"/>
            <c:spPr>
              <a:solidFill>
                <a:srgbClr val="92D05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Sheet2!$B$3:$B$12</c:f>
              <c:strCache>
                <c:ptCount val="10"/>
                <c:pt idx="0">
                  <c:v>ITB</c:v>
                </c:pt>
                <c:pt idx="1">
                  <c:v>Universitas Indonesia</c:v>
                </c:pt>
                <c:pt idx="2">
                  <c:v>Universitas Gadjah Mada</c:v>
                </c:pt>
                <c:pt idx="3">
                  <c:v>IPB</c:v>
                </c:pt>
                <c:pt idx="4">
                  <c:v>ITS</c:v>
                </c:pt>
                <c:pt idx="5">
                  <c:v>Universitas Diponegoro</c:v>
                </c:pt>
                <c:pt idx="6">
                  <c:v>UB</c:v>
                </c:pt>
                <c:pt idx="7">
                  <c:v>Universitas Padjajaran</c:v>
                </c:pt>
                <c:pt idx="8">
                  <c:v>Universitas Airlangga</c:v>
                </c:pt>
                <c:pt idx="9">
                  <c:v>Universitas Hasanuddin</c:v>
                </c:pt>
              </c:strCache>
            </c:strRef>
          </c:cat>
          <c:val>
            <c:numRef>
              <c:f>Sheet2!$K$3:$K$12</c:f>
              <c:numCache>
                <c:formatCode>0.00%</c:formatCode>
                <c:ptCount val="10"/>
                <c:pt idx="0">
                  <c:v>0.18581119956442071</c:v>
                </c:pt>
                <c:pt idx="1">
                  <c:v>0.21027597495354966</c:v>
                </c:pt>
                <c:pt idx="2">
                  <c:v>4.7906498619956883E-2</c:v>
                </c:pt>
                <c:pt idx="3">
                  <c:v>0.22146078383012169</c:v>
                </c:pt>
                <c:pt idx="4">
                  <c:v>0.37184370007557432</c:v>
                </c:pt>
                <c:pt idx="5">
                  <c:v>0.16518447155129401</c:v>
                </c:pt>
                <c:pt idx="6">
                  <c:v>0.62590503525519714</c:v>
                </c:pt>
                <c:pt idx="7">
                  <c:v>0.22392618821903576</c:v>
                </c:pt>
                <c:pt idx="8">
                  <c:v>0.22889928827116113</c:v>
                </c:pt>
                <c:pt idx="9">
                  <c:v>0.36585664613537516</c:v>
                </c:pt>
              </c:numCache>
            </c:numRef>
          </c:val>
        </c:ser>
        <c:dLbls>
          <c:showLegendKey val="0"/>
          <c:showVal val="0"/>
          <c:showCatName val="0"/>
          <c:showSerName val="0"/>
          <c:showPercent val="0"/>
          <c:showBubbleSize val="0"/>
        </c:dLbls>
        <c:gapWidth val="182"/>
        <c:axId val="100395264"/>
        <c:axId val="100405248"/>
      </c:barChart>
      <c:catAx>
        <c:axId val="100395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00405248"/>
        <c:crosses val="autoZero"/>
        <c:auto val="1"/>
        <c:lblAlgn val="ctr"/>
        <c:lblOffset val="100"/>
        <c:noMultiLvlLbl val="0"/>
      </c:catAx>
      <c:valAx>
        <c:axId val="10040524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0039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d-ID"/>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81260804319001"/>
          <c:y val="0.177386135556585"/>
          <c:w val="0.48182030004273702"/>
          <c:h val="0.75023622047244098"/>
        </c:manualLayout>
      </c:layout>
      <c:scatterChart>
        <c:scatterStyle val="smoothMarker"/>
        <c:varyColors val="0"/>
        <c:ser>
          <c:idx val="0"/>
          <c:order val="0"/>
          <c:tx>
            <c:v>Indonesia</c:v>
          </c:tx>
          <c:xVal>
            <c:numRef>
              <c:f>QSAUR!$A$4:$A$6</c:f>
              <c:numCache>
                <c:formatCode>General</c:formatCode>
                <c:ptCount val="3"/>
                <c:pt idx="0">
                  <c:v>2013</c:v>
                </c:pt>
                <c:pt idx="1">
                  <c:v>2014</c:v>
                </c:pt>
                <c:pt idx="2">
                  <c:v>2015</c:v>
                </c:pt>
              </c:numCache>
            </c:numRef>
          </c:xVal>
          <c:yVal>
            <c:numRef>
              <c:f>QSAUR!$B$4:$B$6</c:f>
              <c:numCache>
                <c:formatCode>General</c:formatCode>
                <c:ptCount val="3"/>
                <c:pt idx="0">
                  <c:v>64</c:v>
                </c:pt>
                <c:pt idx="1">
                  <c:v>71</c:v>
                </c:pt>
                <c:pt idx="2">
                  <c:v>79</c:v>
                </c:pt>
              </c:numCache>
            </c:numRef>
          </c:yVal>
          <c:smooth val="1"/>
        </c:ser>
        <c:dLbls>
          <c:showLegendKey val="0"/>
          <c:showVal val="0"/>
          <c:showCatName val="0"/>
          <c:showSerName val="0"/>
          <c:showPercent val="0"/>
          <c:showBubbleSize val="0"/>
        </c:dLbls>
        <c:axId val="106894080"/>
        <c:axId val="106895616"/>
      </c:scatterChart>
      <c:valAx>
        <c:axId val="106894080"/>
        <c:scaling>
          <c:orientation val="minMax"/>
          <c:max val="2015"/>
          <c:min val="2013"/>
        </c:scaling>
        <c:delete val="0"/>
        <c:axPos val="t"/>
        <c:numFmt formatCode="General" sourceLinked="1"/>
        <c:majorTickMark val="out"/>
        <c:minorTickMark val="none"/>
        <c:tickLblPos val="nextTo"/>
        <c:crossAx val="106895616"/>
        <c:crosses val="autoZero"/>
        <c:crossBetween val="midCat"/>
        <c:majorUnit val="1"/>
      </c:valAx>
      <c:valAx>
        <c:axId val="106895616"/>
        <c:scaling>
          <c:orientation val="maxMin"/>
        </c:scaling>
        <c:delete val="0"/>
        <c:axPos val="l"/>
        <c:majorGridlines/>
        <c:numFmt formatCode="General" sourceLinked="1"/>
        <c:majorTickMark val="out"/>
        <c:minorTickMark val="none"/>
        <c:tickLblPos val="nextTo"/>
        <c:crossAx val="106894080"/>
        <c:crossesAt val="2012"/>
        <c:crossBetween val="midCat"/>
      </c:valAx>
    </c:plotArea>
    <c:plotVisOnly val="1"/>
    <c:dispBlanksAs val="gap"/>
    <c:showDLblsOverMax val="0"/>
  </c:chart>
  <c:txPr>
    <a:bodyPr/>
    <a:lstStyle/>
    <a:p>
      <a:pPr>
        <a:defRPr sz="1600"/>
      </a:pPr>
      <a:endParaRPr lang="id-ID"/>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'QS WUR'!$A$4:$A$7</c:f>
              <c:strCache>
                <c:ptCount val="4"/>
                <c:pt idx="0">
                  <c:v>2012</c:v>
                </c:pt>
                <c:pt idx="1">
                  <c:v>2013</c:v>
                </c:pt>
                <c:pt idx="2">
                  <c:v>2014</c:v>
                </c:pt>
                <c:pt idx="3">
                  <c:v>2015</c:v>
                </c:pt>
              </c:strCache>
            </c:strRef>
          </c:tx>
          <c:xVal>
            <c:numRef>
              <c:f>'QS WUR'!$A$4:$A$7</c:f>
              <c:numCache>
                <c:formatCode>General</c:formatCode>
                <c:ptCount val="4"/>
                <c:pt idx="0">
                  <c:v>2012</c:v>
                </c:pt>
                <c:pt idx="1">
                  <c:v>2013</c:v>
                </c:pt>
                <c:pt idx="2">
                  <c:v>2014</c:v>
                </c:pt>
                <c:pt idx="3">
                  <c:v>2015</c:v>
                </c:pt>
              </c:numCache>
            </c:numRef>
          </c:xVal>
          <c:yVal>
            <c:numRef>
              <c:f>'QS WUR'!$B$4:$B$7</c:f>
              <c:numCache>
                <c:formatCode>General</c:formatCode>
                <c:ptCount val="4"/>
                <c:pt idx="0">
                  <c:v>273</c:v>
                </c:pt>
                <c:pt idx="1">
                  <c:v>309</c:v>
                </c:pt>
                <c:pt idx="2">
                  <c:v>310</c:v>
                </c:pt>
                <c:pt idx="3">
                  <c:v>358</c:v>
                </c:pt>
              </c:numCache>
            </c:numRef>
          </c:yVal>
          <c:smooth val="1"/>
        </c:ser>
        <c:dLbls>
          <c:showLegendKey val="0"/>
          <c:showVal val="0"/>
          <c:showCatName val="0"/>
          <c:showSerName val="0"/>
          <c:showPercent val="0"/>
          <c:showBubbleSize val="0"/>
        </c:dLbls>
        <c:axId val="106923520"/>
        <c:axId val="106925056"/>
      </c:scatterChart>
      <c:valAx>
        <c:axId val="106923520"/>
        <c:scaling>
          <c:orientation val="minMax"/>
          <c:max val="2015"/>
          <c:min val="2012"/>
        </c:scaling>
        <c:delete val="0"/>
        <c:axPos val="t"/>
        <c:numFmt formatCode="General" sourceLinked="1"/>
        <c:majorTickMark val="out"/>
        <c:minorTickMark val="none"/>
        <c:tickLblPos val="nextTo"/>
        <c:txPr>
          <a:bodyPr/>
          <a:lstStyle/>
          <a:p>
            <a:pPr>
              <a:defRPr sz="1600"/>
            </a:pPr>
            <a:endParaRPr lang="id-ID"/>
          </a:p>
        </c:txPr>
        <c:crossAx val="106925056"/>
        <c:crosses val="autoZero"/>
        <c:crossBetween val="midCat"/>
        <c:majorUnit val="1"/>
      </c:valAx>
      <c:valAx>
        <c:axId val="106925056"/>
        <c:scaling>
          <c:orientation val="maxMin"/>
        </c:scaling>
        <c:delete val="0"/>
        <c:axPos val="l"/>
        <c:majorGridlines/>
        <c:numFmt formatCode="General" sourceLinked="1"/>
        <c:majorTickMark val="out"/>
        <c:minorTickMark val="none"/>
        <c:tickLblPos val="nextTo"/>
        <c:txPr>
          <a:bodyPr/>
          <a:lstStyle/>
          <a:p>
            <a:pPr>
              <a:defRPr sz="1400"/>
            </a:pPr>
            <a:endParaRPr lang="id-ID"/>
          </a:p>
        </c:txPr>
        <c:crossAx val="106923520"/>
        <c:crossesAt val="2012"/>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176997822080802E-2"/>
          <c:y val="6.4654982643298595E-2"/>
          <c:w val="0.764599039481767"/>
          <c:h val="0.90281136228939096"/>
        </c:manualLayout>
      </c:layout>
      <c:scatterChart>
        <c:scatterStyle val="smoothMarker"/>
        <c:varyColors val="0"/>
        <c:ser>
          <c:idx val="0"/>
          <c:order val="0"/>
          <c:tx>
            <c:v>Indonesia</c:v>
          </c:tx>
          <c:xVal>
            <c:numRef>
              <c:f>Sheet1!$A$3:$A$5</c:f>
              <c:numCache>
                <c:formatCode>General</c:formatCode>
                <c:ptCount val="3"/>
                <c:pt idx="0">
                  <c:v>2013</c:v>
                </c:pt>
                <c:pt idx="1">
                  <c:v>2014</c:v>
                </c:pt>
                <c:pt idx="2">
                  <c:v>2015</c:v>
                </c:pt>
              </c:numCache>
            </c:numRef>
          </c:xVal>
          <c:yVal>
            <c:numRef>
              <c:f>Sheet1!$B$3:$B$5</c:f>
              <c:numCache>
                <c:formatCode>General</c:formatCode>
                <c:ptCount val="3"/>
                <c:pt idx="0">
                  <c:v>64</c:v>
                </c:pt>
                <c:pt idx="1">
                  <c:v>71</c:v>
                </c:pt>
                <c:pt idx="2">
                  <c:v>79</c:v>
                </c:pt>
              </c:numCache>
            </c:numRef>
          </c:yVal>
          <c:smooth val="1"/>
        </c:ser>
        <c:ser>
          <c:idx val="1"/>
          <c:order val="1"/>
          <c:tx>
            <c:v>China</c:v>
          </c:tx>
          <c:xVal>
            <c:numRef>
              <c:f>Sheet1!$A$9:$A$11</c:f>
              <c:numCache>
                <c:formatCode>General</c:formatCode>
                <c:ptCount val="3"/>
                <c:pt idx="0">
                  <c:v>2013</c:v>
                </c:pt>
                <c:pt idx="1">
                  <c:v>2014</c:v>
                </c:pt>
                <c:pt idx="2">
                  <c:v>2015</c:v>
                </c:pt>
              </c:numCache>
            </c:numRef>
          </c:xVal>
          <c:yVal>
            <c:numRef>
              <c:f>Sheet1!$B$9:$B$11</c:f>
              <c:numCache>
                <c:formatCode>General</c:formatCode>
                <c:ptCount val="3"/>
                <c:pt idx="0">
                  <c:v>5</c:v>
                </c:pt>
                <c:pt idx="1">
                  <c:v>8</c:v>
                </c:pt>
                <c:pt idx="2">
                  <c:v>7</c:v>
                </c:pt>
              </c:numCache>
            </c:numRef>
          </c:yVal>
          <c:smooth val="1"/>
        </c:ser>
        <c:ser>
          <c:idx val="2"/>
          <c:order val="2"/>
          <c:tx>
            <c:v>India</c:v>
          </c:tx>
          <c:xVal>
            <c:numRef>
              <c:f>Sheet1!$A$15:$A$17</c:f>
              <c:numCache>
                <c:formatCode>General</c:formatCode>
                <c:ptCount val="3"/>
                <c:pt idx="0">
                  <c:v>2013</c:v>
                </c:pt>
                <c:pt idx="1">
                  <c:v>2014</c:v>
                </c:pt>
                <c:pt idx="2">
                  <c:v>2015</c:v>
                </c:pt>
              </c:numCache>
            </c:numRef>
          </c:xVal>
          <c:yVal>
            <c:numRef>
              <c:f>Sheet1!$B$15:$B$17</c:f>
              <c:numCache>
                <c:formatCode>General</c:formatCode>
                <c:ptCount val="3"/>
                <c:pt idx="0">
                  <c:v>38</c:v>
                </c:pt>
                <c:pt idx="1">
                  <c:v>38</c:v>
                </c:pt>
                <c:pt idx="2">
                  <c:v>34</c:v>
                </c:pt>
              </c:numCache>
            </c:numRef>
          </c:yVal>
          <c:smooth val="1"/>
        </c:ser>
        <c:ser>
          <c:idx val="3"/>
          <c:order val="3"/>
          <c:tx>
            <c:v>Japan</c:v>
          </c:tx>
          <c:xVal>
            <c:numRef>
              <c:f>Sheet1!$A$21:$A$23</c:f>
              <c:numCache>
                <c:formatCode>General</c:formatCode>
                <c:ptCount val="3"/>
                <c:pt idx="0">
                  <c:v>2013</c:v>
                </c:pt>
                <c:pt idx="1">
                  <c:v>2014</c:v>
                </c:pt>
                <c:pt idx="2">
                  <c:v>2015</c:v>
                </c:pt>
              </c:numCache>
            </c:numRef>
          </c:xVal>
          <c:yVal>
            <c:numRef>
              <c:f>Sheet1!$B$21:$B$23</c:f>
              <c:numCache>
                <c:formatCode>General</c:formatCode>
                <c:ptCount val="3"/>
                <c:pt idx="0">
                  <c:v>9</c:v>
                </c:pt>
                <c:pt idx="1">
                  <c:v>10</c:v>
                </c:pt>
                <c:pt idx="2">
                  <c:v>12</c:v>
                </c:pt>
              </c:numCache>
            </c:numRef>
          </c:yVal>
          <c:smooth val="1"/>
        </c:ser>
        <c:ser>
          <c:idx val="4"/>
          <c:order val="4"/>
          <c:tx>
            <c:v>Malaysia</c:v>
          </c:tx>
          <c:xVal>
            <c:numRef>
              <c:f>Sheet1!$A$27:$A$29</c:f>
              <c:numCache>
                <c:formatCode>General</c:formatCode>
                <c:ptCount val="3"/>
                <c:pt idx="0">
                  <c:v>2013</c:v>
                </c:pt>
                <c:pt idx="1">
                  <c:v>2014</c:v>
                </c:pt>
                <c:pt idx="2">
                  <c:v>2015</c:v>
                </c:pt>
              </c:numCache>
            </c:numRef>
          </c:xVal>
          <c:yVal>
            <c:numRef>
              <c:f>Sheet1!$B$27:$B$29</c:f>
              <c:numCache>
                <c:formatCode>General</c:formatCode>
                <c:ptCount val="3"/>
                <c:pt idx="0">
                  <c:v>33</c:v>
                </c:pt>
                <c:pt idx="1">
                  <c:v>32</c:v>
                </c:pt>
                <c:pt idx="2">
                  <c:v>29</c:v>
                </c:pt>
              </c:numCache>
            </c:numRef>
          </c:yVal>
          <c:smooth val="1"/>
        </c:ser>
        <c:ser>
          <c:idx val="5"/>
          <c:order val="5"/>
          <c:tx>
            <c:v>Philippines</c:v>
          </c:tx>
          <c:xVal>
            <c:numRef>
              <c:f>Sheet1!$A$33:$A$35</c:f>
              <c:numCache>
                <c:formatCode>General</c:formatCode>
                <c:ptCount val="3"/>
                <c:pt idx="0">
                  <c:v>2013</c:v>
                </c:pt>
                <c:pt idx="1">
                  <c:v>2014</c:v>
                </c:pt>
                <c:pt idx="2">
                  <c:v>2015</c:v>
                </c:pt>
              </c:numCache>
            </c:numRef>
          </c:xVal>
          <c:yVal>
            <c:numRef>
              <c:f>Sheet1!$B$33:$B$35</c:f>
              <c:numCache>
                <c:formatCode>General</c:formatCode>
                <c:ptCount val="3"/>
                <c:pt idx="0">
                  <c:v>67</c:v>
                </c:pt>
                <c:pt idx="1">
                  <c:v>63</c:v>
                </c:pt>
                <c:pt idx="2">
                  <c:v>70</c:v>
                </c:pt>
              </c:numCache>
            </c:numRef>
          </c:yVal>
          <c:smooth val="1"/>
        </c:ser>
        <c:ser>
          <c:idx val="6"/>
          <c:order val="6"/>
          <c:tx>
            <c:v>Singapore</c:v>
          </c:tx>
          <c:xVal>
            <c:numRef>
              <c:f>Sheet1!$A$39:$A$41</c:f>
              <c:numCache>
                <c:formatCode>General</c:formatCode>
                <c:ptCount val="3"/>
                <c:pt idx="0">
                  <c:v>2013</c:v>
                </c:pt>
                <c:pt idx="1">
                  <c:v>2014</c:v>
                </c:pt>
                <c:pt idx="2">
                  <c:v>2015</c:v>
                </c:pt>
              </c:numCache>
            </c:numRef>
          </c:xVal>
          <c:yVal>
            <c:numRef>
              <c:f>Sheet1!$B$39:$B$41</c:f>
              <c:numCache>
                <c:formatCode>General</c:formatCode>
                <c:ptCount val="3"/>
                <c:pt idx="0">
                  <c:v>2</c:v>
                </c:pt>
                <c:pt idx="1">
                  <c:v>1</c:v>
                </c:pt>
                <c:pt idx="2">
                  <c:v>1</c:v>
                </c:pt>
              </c:numCache>
            </c:numRef>
          </c:yVal>
          <c:smooth val="1"/>
        </c:ser>
        <c:ser>
          <c:idx val="7"/>
          <c:order val="7"/>
          <c:tx>
            <c:v>South Korea</c:v>
          </c:tx>
          <c:xVal>
            <c:numRef>
              <c:f>Sheet1!$A$45:$A$47</c:f>
              <c:numCache>
                <c:formatCode>General</c:formatCode>
                <c:ptCount val="3"/>
                <c:pt idx="0">
                  <c:v>2013</c:v>
                </c:pt>
                <c:pt idx="1">
                  <c:v>2014</c:v>
                </c:pt>
                <c:pt idx="2">
                  <c:v>2015</c:v>
                </c:pt>
              </c:numCache>
            </c:numRef>
          </c:xVal>
          <c:yVal>
            <c:numRef>
              <c:f>Sheet1!$B$45:$B$47</c:f>
              <c:numCache>
                <c:formatCode>General</c:formatCode>
                <c:ptCount val="3"/>
                <c:pt idx="0">
                  <c:v>4</c:v>
                </c:pt>
                <c:pt idx="1">
                  <c:v>2</c:v>
                </c:pt>
                <c:pt idx="2">
                  <c:v>3</c:v>
                </c:pt>
              </c:numCache>
            </c:numRef>
          </c:yVal>
          <c:smooth val="1"/>
        </c:ser>
        <c:ser>
          <c:idx val="8"/>
          <c:order val="8"/>
          <c:tx>
            <c:v>Taiwan</c:v>
          </c:tx>
          <c:xVal>
            <c:numRef>
              <c:f>Sheet1!$A$51:$A$53</c:f>
              <c:numCache>
                <c:formatCode>General</c:formatCode>
                <c:ptCount val="3"/>
                <c:pt idx="0">
                  <c:v>2013</c:v>
                </c:pt>
                <c:pt idx="1">
                  <c:v>2014</c:v>
                </c:pt>
                <c:pt idx="2">
                  <c:v>2015</c:v>
                </c:pt>
              </c:numCache>
            </c:numRef>
          </c:xVal>
          <c:yVal>
            <c:numRef>
              <c:f>Sheet1!$B$51:$B$53</c:f>
              <c:numCache>
                <c:formatCode>General</c:formatCode>
                <c:ptCount val="3"/>
                <c:pt idx="0">
                  <c:v>22</c:v>
                </c:pt>
                <c:pt idx="1">
                  <c:v>21</c:v>
                </c:pt>
                <c:pt idx="2">
                  <c:v>22</c:v>
                </c:pt>
              </c:numCache>
            </c:numRef>
          </c:yVal>
          <c:smooth val="1"/>
        </c:ser>
        <c:ser>
          <c:idx val="9"/>
          <c:order val="9"/>
          <c:tx>
            <c:v>Thailand</c:v>
          </c:tx>
          <c:xVal>
            <c:numRef>
              <c:f>Sheet1!$A$57:$A$59</c:f>
              <c:numCache>
                <c:formatCode>General</c:formatCode>
                <c:ptCount val="3"/>
                <c:pt idx="0">
                  <c:v>2013</c:v>
                </c:pt>
                <c:pt idx="1">
                  <c:v>2014</c:v>
                </c:pt>
                <c:pt idx="2">
                  <c:v>2015</c:v>
                </c:pt>
              </c:numCache>
            </c:numRef>
          </c:xVal>
          <c:yVal>
            <c:numRef>
              <c:f>Sheet1!$B$57:$B$59</c:f>
              <c:numCache>
                <c:formatCode>General</c:formatCode>
                <c:ptCount val="3"/>
                <c:pt idx="0">
                  <c:v>42</c:v>
                </c:pt>
                <c:pt idx="1">
                  <c:v>40</c:v>
                </c:pt>
                <c:pt idx="2">
                  <c:v>44</c:v>
                </c:pt>
              </c:numCache>
            </c:numRef>
          </c:yVal>
          <c:smooth val="1"/>
        </c:ser>
        <c:dLbls>
          <c:showLegendKey val="0"/>
          <c:showVal val="0"/>
          <c:showCatName val="0"/>
          <c:showSerName val="0"/>
          <c:showPercent val="0"/>
          <c:showBubbleSize val="0"/>
        </c:dLbls>
        <c:axId val="106987904"/>
        <c:axId val="106989440"/>
      </c:scatterChart>
      <c:valAx>
        <c:axId val="106987904"/>
        <c:scaling>
          <c:orientation val="minMax"/>
          <c:max val="2015"/>
          <c:min val="2013"/>
        </c:scaling>
        <c:delete val="0"/>
        <c:axPos val="t"/>
        <c:numFmt formatCode="General" sourceLinked="1"/>
        <c:majorTickMark val="out"/>
        <c:minorTickMark val="none"/>
        <c:tickLblPos val="nextTo"/>
        <c:crossAx val="106989440"/>
        <c:crosses val="autoZero"/>
        <c:crossBetween val="midCat"/>
        <c:majorUnit val="1"/>
      </c:valAx>
      <c:valAx>
        <c:axId val="106989440"/>
        <c:scaling>
          <c:orientation val="maxMin"/>
        </c:scaling>
        <c:delete val="0"/>
        <c:axPos val="l"/>
        <c:majorGridlines/>
        <c:numFmt formatCode="General" sourceLinked="1"/>
        <c:majorTickMark val="out"/>
        <c:minorTickMark val="none"/>
        <c:tickLblPos val="nextTo"/>
        <c:crossAx val="106987904"/>
        <c:crossesAt val="2012"/>
        <c:crossBetween val="midCat"/>
      </c:valAx>
    </c:plotArea>
    <c:legend>
      <c:legendPos val="r"/>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42F92-6574-4625-A431-AA0A32FDD328}" type="datetimeFigureOut">
              <a:rPr lang="en-US" smtClean="0"/>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5F593-5946-478C-BAEB-C42167CAAB4C}" type="slidenum">
              <a:rPr lang="en-US" smtClean="0"/>
              <a:t>‹#›</a:t>
            </a:fld>
            <a:endParaRPr lang="en-US"/>
          </a:p>
        </p:txBody>
      </p:sp>
    </p:spTree>
    <p:extLst>
      <p:ext uri="{BB962C8B-B14F-4D97-AF65-F5344CB8AC3E}">
        <p14:creationId xmlns:p14="http://schemas.microsoft.com/office/powerpoint/2010/main" val="93268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5F593-5946-478C-BAEB-C42167CAAB4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6863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96755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39410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5F593-5946-478C-BAEB-C42167CAAB4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1722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D8A9E9-E4C3-4512-BDBC-41EBAA037310}"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7A33F-0255-49CB-AC95-A12F4889F42D}" type="slidenum">
              <a:rPr lang="en-US" smtClean="0"/>
              <a:t>‹#›</a:t>
            </a:fld>
            <a:endParaRPr lang="en-US"/>
          </a:p>
        </p:txBody>
      </p:sp>
    </p:spTree>
    <p:extLst>
      <p:ext uri="{BB962C8B-B14F-4D97-AF65-F5344CB8AC3E}">
        <p14:creationId xmlns:p14="http://schemas.microsoft.com/office/powerpoint/2010/main" val="374631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8A9E9-E4C3-4512-BDBC-41EBAA037310}"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7A33F-0255-49CB-AC95-A12F4889F42D}" type="slidenum">
              <a:rPr lang="en-US" smtClean="0"/>
              <a:t>‹#›</a:t>
            </a:fld>
            <a:endParaRPr lang="en-US"/>
          </a:p>
        </p:txBody>
      </p:sp>
    </p:spTree>
    <p:extLst>
      <p:ext uri="{BB962C8B-B14F-4D97-AF65-F5344CB8AC3E}">
        <p14:creationId xmlns:p14="http://schemas.microsoft.com/office/powerpoint/2010/main" val="37704074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C1E3C-C5DD-4424-BBAE-B18DE9B573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0920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1A6C0-1F3A-4CB8-BD05-05199FDCAE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3870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9CB59-03F5-4B88-8313-943176907B5D}"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1512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6C5FB-9624-4497-838C-406D5DE1D17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749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99216-3AC8-4955-B859-A6BEFF1662BC}"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697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CB136-E698-46DA-A2EE-6D8C4A534A03}"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3579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A7550-0F01-4F51-8CDE-F37AAC148AAB}" type="datetime1">
              <a:rPr lang="en-US" smtClean="0">
                <a:solidFill>
                  <a:prstClr val="black">
                    <a:tint val="75000"/>
                  </a:prstClr>
                </a:solidFill>
              </a:rPr>
              <a:pPr/>
              <a:t>10/13/2015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4491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0B2BC-A6AE-46B8-BE36-73A06D4812BD}" type="datetime1">
              <a:rPr lang="en-US" smtClean="0">
                <a:solidFill>
                  <a:prstClr val="black">
                    <a:tint val="75000"/>
                  </a:prstClr>
                </a:solidFill>
              </a:rPr>
              <a:pPr/>
              <a:t>10/13/2015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635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F3527-D0EB-497A-B28A-1E8A4C6D7D48}" type="datetime1">
              <a:rPr lang="en-US" smtClean="0">
                <a:solidFill>
                  <a:prstClr val="black">
                    <a:tint val="75000"/>
                  </a:prstClr>
                </a:solidFill>
              </a:rPr>
              <a:pPr/>
              <a:t>10/13/2015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4570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19FB-159C-4E85-A786-3782F383EE94}"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92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8A9E9-E4C3-4512-BDBC-41EBAA037310}"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7A33F-0255-49CB-AC95-A12F4889F42D}" type="slidenum">
              <a:rPr lang="en-US" smtClean="0"/>
              <a:t>‹#›</a:t>
            </a:fld>
            <a:endParaRPr lang="en-US"/>
          </a:p>
        </p:txBody>
      </p:sp>
    </p:spTree>
    <p:extLst>
      <p:ext uri="{BB962C8B-B14F-4D97-AF65-F5344CB8AC3E}">
        <p14:creationId xmlns:p14="http://schemas.microsoft.com/office/powerpoint/2010/main" val="37958322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BC2-66DD-405C-B1C2-CF826ECB8359}"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8126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C1E3C-C5DD-4424-BBAE-B18DE9B573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375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1A6C0-1F3A-4CB8-BD05-05199FDCAE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277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9CB59-03F5-4B88-8313-943176907B5D}"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4777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6C5FB-9624-4497-838C-406D5DE1D17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318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99216-3AC8-4955-B859-A6BEFF1662BC}"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796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CB136-E698-46DA-A2EE-6D8C4A534A03}"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7340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A7550-0F01-4F51-8CDE-F37AAC148AAB}" type="datetime1">
              <a:rPr lang="en-US" smtClean="0">
                <a:solidFill>
                  <a:prstClr val="black">
                    <a:tint val="75000"/>
                  </a:prstClr>
                </a:solidFill>
              </a:rPr>
              <a:pPr/>
              <a:t>10/13/2015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9956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0B2BC-A6AE-46B8-BE36-73A06D4812BD}" type="datetime1">
              <a:rPr lang="en-US" smtClean="0">
                <a:solidFill>
                  <a:prstClr val="black">
                    <a:tint val="75000"/>
                  </a:prstClr>
                </a:solidFill>
              </a:rPr>
              <a:pPr/>
              <a:t>10/13/2015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985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F3527-D0EB-497A-B28A-1E8A4C6D7D48}" type="datetime1">
              <a:rPr lang="en-US" smtClean="0">
                <a:solidFill>
                  <a:prstClr val="black">
                    <a:tint val="75000"/>
                  </a:prstClr>
                </a:solidFill>
              </a:rPr>
              <a:pPr/>
              <a:t>10/13/2015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526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6C17FD6-2E89-2A4D-925B-57B6966378CC}" type="datetimeFigureOut">
              <a:rPr lang="en-US" smtClean="0"/>
              <a:pPr/>
              <a:t>10/13/2015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CAEDE37-8898-6F43-8809-FD324FF5D660}"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533629765"/>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19FB-159C-4E85-A786-3782F383EE94}"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4578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BC2-66DD-405C-B1C2-CF826ECB8359}"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0226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C1E3C-C5DD-4424-BBAE-B18DE9B573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3250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1A6C0-1F3A-4CB8-BD05-05199FDCAE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7915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9CB59-03F5-4B88-8313-943176907B5D}"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5611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6C5FB-9624-4497-838C-406D5DE1D17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1504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99216-3AC8-4955-B859-A6BEFF1662BC}"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976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CB136-E698-46DA-A2EE-6D8C4A534A03}"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0992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A7550-0F01-4F51-8CDE-F37AAC148AAB}" type="datetime1">
              <a:rPr lang="en-US" smtClean="0">
                <a:solidFill>
                  <a:prstClr val="black">
                    <a:tint val="75000"/>
                  </a:prstClr>
                </a:solidFill>
              </a:rPr>
              <a:pPr/>
              <a:t>10/13/2015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3241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0B2BC-A6AE-46B8-BE36-73A06D4812BD}" type="datetime1">
              <a:rPr lang="en-US" smtClean="0">
                <a:solidFill>
                  <a:prstClr val="black">
                    <a:tint val="75000"/>
                  </a:prstClr>
                </a:solidFill>
              </a:rPr>
              <a:pPr/>
              <a:t>10/13/2015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741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6C17FD6-2E89-2A4D-925B-57B6966378CC}" type="datetimeFigureOut">
              <a:rPr lang="en-US" smtClean="0">
                <a:solidFill>
                  <a:srgbClr val="775F55"/>
                </a:solidFill>
              </a:rPr>
              <a:pPr/>
              <a:t>10/13/2015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CAEDE37-8898-6F43-8809-FD324FF5D66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346843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F3527-D0EB-497A-B28A-1E8A4C6D7D48}" type="datetime1">
              <a:rPr lang="en-US" smtClean="0">
                <a:solidFill>
                  <a:prstClr val="black">
                    <a:tint val="75000"/>
                  </a:prstClr>
                </a:solidFill>
              </a:rPr>
              <a:pPr/>
              <a:t>10/13/2015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0621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19FB-159C-4E85-A786-3782F383EE94}"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6849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BC2-66DD-405C-B1C2-CF826ECB8359}"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4933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C1E3C-C5DD-4424-BBAE-B18DE9B573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5391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1A6C0-1F3A-4CB8-BD05-05199FDCAE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180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9CB59-03F5-4B88-8313-943176907B5D}"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2091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6C5FB-9624-4497-838C-406D5DE1D17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5664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99216-3AC8-4955-B859-A6BEFF1662BC}"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7375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CB136-E698-46DA-A2EE-6D8C4A534A03}"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1539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A7550-0F01-4F51-8CDE-F37AAC148AAB}" type="datetime1">
              <a:rPr lang="en-US" smtClean="0">
                <a:solidFill>
                  <a:prstClr val="black">
                    <a:tint val="75000"/>
                  </a:prstClr>
                </a:solidFill>
              </a:rPr>
              <a:pPr/>
              <a:t>10/13/2015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24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6C17FD6-2E89-2A4D-925B-57B6966378CC}" type="datetimeFigureOut">
              <a:rPr lang="en-US" smtClean="0">
                <a:solidFill>
                  <a:srgbClr val="775F55"/>
                </a:solidFill>
              </a:rPr>
              <a:pPr/>
              <a:t>10/13/2015</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CAEDE37-8898-6F43-8809-FD324FF5D66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extLst>
      <p:ext uri="{BB962C8B-B14F-4D97-AF65-F5344CB8AC3E}">
        <p14:creationId xmlns:p14="http://schemas.microsoft.com/office/powerpoint/2010/main" val="3399242774"/>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0B2BC-A6AE-46B8-BE36-73A06D4812BD}" type="datetime1">
              <a:rPr lang="en-US" smtClean="0">
                <a:solidFill>
                  <a:prstClr val="black">
                    <a:tint val="75000"/>
                  </a:prstClr>
                </a:solidFill>
              </a:rPr>
              <a:pPr/>
              <a:t>10/13/2015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0706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F3527-D0EB-497A-B28A-1E8A4C6D7D48}" type="datetime1">
              <a:rPr lang="en-US" smtClean="0">
                <a:solidFill>
                  <a:prstClr val="black">
                    <a:tint val="75000"/>
                  </a:prstClr>
                </a:solidFill>
              </a:rPr>
              <a:pPr/>
              <a:t>10/13/2015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9142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19FB-159C-4E85-A786-3782F383EE94}"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5684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BC2-66DD-405C-B1C2-CF826ECB8359}"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0240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C1E3C-C5DD-4424-BBAE-B18DE9B573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2246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1A6C0-1F3A-4CB8-BD05-05199FDCAE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79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6C17FD6-2E89-2A4D-925B-57B6966378CC}" type="datetimeFigureOut">
              <a:rPr lang="en-US" smtClean="0">
                <a:solidFill>
                  <a:srgbClr val="775F55"/>
                </a:solidFill>
              </a:rPr>
              <a:pPr/>
              <a:t>10/13/2015</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8CAEDE37-8898-6F43-8809-FD324FF5D66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extLst>
      <p:ext uri="{BB962C8B-B14F-4D97-AF65-F5344CB8AC3E}">
        <p14:creationId xmlns:p14="http://schemas.microsoft.com/office/powerpoint/2010/main" val="2239824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6C17FD6-2E89-2A4D-925B-57B6966378CC}" type="datetimeFigureOut">
              <a:rPr lang="en-US" smtClean="0">
                <a:solidFill>
                  <a:srgbClr val="775F55"/>
                </a:solidFill>
              </a:rPr>
              <a:pPr/>
              <a:t>10/13/2015</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8CAEDE37-8898-6F43-8809-FD324FF5D66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566557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C17FD6-2E89-2A4D-925B-57B6966378CC}" type="datetimeFigureOut">
              <a:rPr lang="en-US" smtClean="0">
                <a:solidFill>
                  <a:srgbClr val="775F55"/>
                </a:solidFill>
              </a:rPr>
              <a:pPr/>
              <a:t>10/13/2015</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CAEDE37-8898-6F43-8809-FD324FF5D660}" type="slidenum">
              <a:rPr lang="en-US" smtClean="0"/>
              <a:pPr/>
              <a:t>‹#›</a:t>
            </a:fld>
            <a:endParaRPr lang="en-US"/>
          </a:p>
        </p:txBody>
      </p:sp>
    </p:spTree>
    <p:extLst>
      <p:ext uri="{BB962C8B-B14F-4D97-AF65-F5344CB8AC3E}">
        <p14:creationId xmlns:p14="http://schemas.microsoft.com/office/powerpoint/2010/main" val="1622688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17FD6-2E89-2A4D-925B-57B6966378CC}" type="datetimeFigureOut">
              <a:rPr lang="en-US" smtClean="0">
                <a:solidFill>
                  <a:srgbClr val="775F55"/>
                </a:solidFill>
              </a:rPr>
              <a:pPr/>
              <a:t>10/13/2015</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CAEDE37-8898-6F43-8809-FD324FF5D660}"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2369852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6C17FD6-2E89-2A4D-925B-57B6966378CC}" type="datetimeFigureOut">
              <a:rPr lang="en-US" smtClean="0">
                <a:solidFill>
                  <a:srgbClr val="775F55"/>
                </a:solidFill>
              </a:rPr>
              <a:pPr/>
              <a:t>10/13/2015</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CAEDE37-8898-6F43-8809-FD324FF5D66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4911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8A9E9-E4C3-4512-BDBC-41EBAA037310}"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7A33F-0255-49CB-AC95-A12F4889F42D}" type="slidenum">
              <a:rPr lang="en-US" smtClean="0"/>
              <a:t>‹#›</a:t>
            </a:fld>
            <a:endParaRPr lang="en-US"/>
          </a:p>
        </p:txBody>
      </p:sp>
    </p:spTree>
    <p:extLst>
      <p:ext uri="{BB962C8B-B14F-4D97-AF65-F5344CB8AC3E}">
        <p14:creationId xmlns:p14="http://schemas.microsoft.com/office/powerpoint/2010/main" val="207312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06C17FD6-2E89-2A4D-925B-57B6966378CC}" type="datetimeFigureOut">
              <a:rPr lang="en-US" smtClean="0">
                <a:solidFill>
                  <a:srgbClr val="775F55"/>
                </a:solidFill>
              </a:rPr>
              <a:pPr/>
              <a:t>10/13/2015</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CAEDE37-8898-6F43-8809-FD324FF5D66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extLst>
      <p:ext uri="{BB962C8B-B14F-4D97-AF65-F5344CB8AC3E}">
        <p14:creationId xmlns:p14="http://schemas.microsoft.com/office/powerpoint/2010/main" val="18204210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C17FD6-2E89-2A4D-925B-57B6966378CC}" type="datetimeFigureOut">
              <a:rPr lang="en-US" smtClean="0">
                <a:solidFill>
                  <a:srgbClr val="775F55"/>
                </a:solidFill>
              </a:rPr>
              <a:pPr/>
              <a:t>10/13/2015</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8CAEDE37-8898-6F43-8809-FD324FF5D660}" type="slidenum">
              <a:rPr lang="en-US" smtClean="0"/>
              <a:pPr/>
              <a:t>‹#›</a:t>
            </a:fld>
            <a:endParaRPr lang="en-US"/>
          </a:p>
        </p:txBody>
      </p:sp>
    </p:spTree>
    <p:extLst>
      <p:ext uri="{BB962C8B-B14F-4D97-AF65-F5344CB8AC3E}">
        <p14:creationId xmlns:p14="http://schemas.microsoft.com/office/powerpoint/2010/main" val="713034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6C17FD6-2E89-2A4D-925B-57B6966378CC}" type="datetimeFigureOut">
              <a:rPr lang="en-US" smtClean="0">
                <a:solidFill>
                  <a:srgbClr val="775F55"/>
                </a:solidFill>
              </a:rPr>
              <a:pPr/>
              <a:t>10/13/2015</a:t>
            </a:fld>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8CAEDE37-8898-6F43-8809-FD324FF5D660}" type="slidenum">
              <a:rPr lang="en-US" smtClean="0"/>
              <a:pPr/>
              <a:t>‹#›</a:t>
            </a:fld>
            <a:endParaRPr lang="en-US"/>
          </a:p>
        </p:txBody>
      </p:sp>
    </p:spTree>
    <p:extLst>
      <p:ext uri="{BB962C8B-B14F-4D97-AF65-F5344CB8AC3E}">
        <p14:creationId xmlns:p14="http://schemas.microsoft.com/office/powerpoint/2010/main" val="377253271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12BF343-D1AD-407F-9820-C3A26EB33C18}" type="datetimeFigureOut">
              <a:rPr lang="id-ID" smtClean="0"/>
              <a:pPr/>
              <a:t>13/10/2015</a:t>
            </a:fld>
            <a:endParaRPr lang="id-ID"/>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d-ID">
              <a:solidFill>
                <a:srgbClr val="EEECE1"/>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4BD6AC9-F929-41A8-815E-C78292EDE6F3}" type="slidenum">
              <a:rPr lang="id-ID" smtClean="0">
                <a:solidFill>
                  <a:srgbClr val="EEECE1"/>
                </a:solidFill>
              </a:rPr>
              <a:pPr/>
              <a:t>‹#›</a:t>
            </a:fld>
            <a:endParaRPr lang="id-ID">
              <a:solidFill>
                <a:srgbClr val="EEECE1"/>
              </a:solidFill>
            </a:endParaRPr>
          </a:p>
        </p:txBody>
      </p:sp>
    </p:spTree>
    <p:extLst>
      <p:ext uri="{BB962C8B-B14F-4D97-AF65-F5344CB8AC3E}">
        <p14:creationId xmlns:p14="http://schemas.microsoft.com/office/powerpoint/2010/main" val="1618162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5" name="Footer Placeholder 4"/>
          <p:cNvSpPr>
            <a:spLocks noGrp="1"/>
          </p:cNvSpPr>
          <p:nvPr>
            <p:ph type="ftr" sz="quarter" idx="11"/>
          </p:nvPr>
        </p:nvSpPr>
        <p:spPr/>
        <p:txBody>
          <a:bodyPr/>
          <a:lstStyle/>
          <a:p>
            <a:endParaRPr lang="id-ID">
              <a:solidFill>
                <a:srgbClr val="EEECE1"/>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4BD6AC9-F929-41A8-815E-C78292EDE6F3}"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04624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4BD6AC9-F929-41A8-815E-C78292EDE6F3}" type="slidenum">
              <a:rPr lang="id-ID" smtClean="0"/>
              <a:pPr/>
              <a:t>‹#›</a:t>
            </a:fld>
            <a:endParaRPr lang="id-ID"/>
          </a:p>
        </p:txBody>
      </p:sp>
      <p:sp>
        <p:nvSpPr>
          <p:cNvPr id="14" name="Footer Placeholder 13"/>
          <p:cNvSpPr>
            <a:spLocks noGrp="1"/>
          </p:cNvSpPr>
          <p:nvPr>
            <p:ph type="ftr" sz="quarter" idx="12"/>
          </p:nvPr>
        </p:nvSpPr>
        <p:spPr/>
        <p:txBody>
          <a:bodyPr/>
          <a:lstStyle/>
          <a:p>
            <a:endParaRPr lang="id-ID">
              <a:solidFill>
                <a:srgbClr val="EEECE1"/>
              </a:solidFill>
            </a:endParaRPr>
          </a:p>
        </p:txBody>
      </p:sp>
    </p:spTree>
    <p:extLst>
      <p:ext uri="{BB962C8B-B14F-4D97-AF65-F5344CB8AC3E}">
        <p14:creationId xmlns:p14="http://schemas.microsoft.com/office/powerpoint/2010/main" val="63942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12BF343-D1AD-407F-9820-C3A26EB33C18}" type="datetimeFigureOut">
              <a:rPr lang="id-ID" smtClean="0">
                <a:solidFill>
                  <a:srgbClr val="EEECE1"/>
                </a:solidFill>
              </a:rPr>
              <a:pPr/>
              <a:t>13/10/2015</a:t>
            </a:fld>
            <a:endParaRPr lang="id-ID">
              <a:solidFill>
                <a:srgbClr val="EEECE1"/>
              </a:solidFill>
            </a:endParaRPr>
          </a:p>
        </p:txBody>
      </p:sp>
      <p:sp>
        <p:nvSpPr>
          <p:cNvPr id="10" name="Slide Number Placeholder 9"/>
          <p:cNvSpPr>
            <a:spLocks noGrp="1"/>
          </p:cNvSpPr>
          <p:nvPr>
            <p:ph type="sldNum" sz="quarter" idx="16"/>
          </p:nvPr>
        </p:nvSpPr>
        <p:spPr/>
        <p:txBody>
          <a:bodyPr rtlCol="0"/>
          <a:lstStyle/>
          <a:p>
            <a:fld id="{C4BD6AC9-F929-41A8-815E-C78292EDE6F3}" type="slidenum">
              <a:rPr lang="id-ID" smtClean="0"/>
              <a:pPr/>
              <a:t>‹#›</a:t>
            </a:fld>
            <a:endParaRPr lang="id-ID"/>
          </a:p>
        </p:txBody>
      </p:sp>
      <p:sp>
        <p:nvSpPr>
          <p:cNvPr id="12" name="Footer Placeholder 11"/>
          <p:cNvSpPr>
            <a:spLocks noGrp="1"/>
          </p:cNvSpPr>
          <p:nvPr>
            <p:ph type="ftr" sz="quarter" idx="17"/>
          </p:nvPr>
        </p:nvSpPr>
        <p:spPr/>
        <p:txBody>
          <a:bodyPr rtlCol="0"/>
          <a:lstStyle/>
          <a:p>
            <a:endParaRPr lang="id-ID">
              <a:solidFill>
                <a:srgbClr val="EEECE1"/>
              </a:solidFill>
            </a:endParaRPr>
          </a:p>
        </p:txBody>
      </p:sp>
    </p:spTree>
    <p:extLst>
      <p:ext uri="{BB962C8B-B14F-4D97-AF65-F5344CB8AC3E}">
        <p14:creationId xmlns:p14="http://schemas.microsoft.com/office/powerpoint/2010/main" val="616344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12BF343-D1AD-407F-9820-C3A26EB33C18}" type="datetimeFigureOut">
              <a:rPr lang="id-ID" smtClean="0">
                <a:solidFill>
                  <a:srgbClr val="EEECE1"/>
                </a:solidFill>
              </a:rPr>
              <a:pPr/>
              <a:t>13/10/2015</a:t>
            </a:fld>
            <a:endParaRPr lang="id-ID">
              <a:solidFill>
                <a:srgbClr val="EEECE1"/>
              </a:solidFill>
            </a:endParaRPr>
          </a:p>
        </p:txBody>
      </p:sp>
      <p:sp>
        <p:nvSpPr>
          <p:cNvPr id="12" name="Slide Number Placeholder 11"/>
          <p:cNvSpPr>
            <a:spLocks noGrp="1"/>
          </p:cNvSpPr>
          <p:nvPr>
            <p:ph type="sldNum" sz="quarter" idx="16"/>
          </p:nvPr>
        </p:nvSpPr>
        <p:spPr/>
        <p:txBody>
          <a:bodyPr rtlCol="0"/>
          <a:lstStyle/>
          <a:p>
            <a:fld id="{C4BD6AC9-F929-41A8-815E-C78292EDE6F3}" type="slidenum">
              <a:rPr lang="id-ID" smtClean="0"/>
              <a:pPr/>
              <a:t>‹#›</a:t>
            </a:fld>
            <a:endParaRPr lang="id-ID"/>
          </a:p>
        </p:txBody>
      </p:sp>
      <p:sp>
        <p:nvSpPr>
          <p:cNvPr id="14" name="Footer Placeholder 13"/>
          <p:cNvSpPr>
            <a:spLocks noGrp="1"/>
          </p:cNvSpPr>
          <p:nvPr>
            <p:ph type="ftr" sz="quarter" idx="17"/>
          </p:nvPr>
        </p:nvSpPr>
        <p:spPr/>
        <p:txBody>
          <a:bodyPr rtlCol="0"/>
          <a:lstStyle/>
          <a:p>
            <a:endParaRPr lang="id-ID">
              <a:solidFill>
                <a:srgbClr val="EEECE1"/>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19777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4" name="Footer Placeholder 3"/>
          <p:cNvSpPr>
            <a:spLocks noGrp="1"/>
          </p:cNvSpPr>
          <p:nvPr>
            <p:ph type="ftr" sz="quarter" idx="11"/>
          </p:nvPr>
        </p:nvSpPr>
        <p:spPr/>
        <p:txBody>
          <a:bodyPr/>
          <a:lstStyle/>
          <a:p>
            <a:endParaRPr lang="id-ID">
              <a:solidFill>
                <a:srgbClr val="EEECE1"/>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4BD6AC9-F929-41A8-815E-C78292EDE6F3}" type="slidenum">
              <a:rPr lang="id-ID" smtClean="0"/>
              <a:pPr/>
              <a:t>‹#›</a:t>
            </a:fld>
            <a:endParaRPr lang="id-ID"/>
          </a:p>
        </p:txBody>
      </p:sp>
    </p:spTree>
    <p:extLst>
      <p:ext uri="{BB962C8B-B14F-4D97-AF65-F5344CB8AC3E}">
        <p14:creationId xmlns:p14="http://schemas.microsoft.com/office/powerpoint/2010/main" val="1560554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3" name="Footer Placeholder 2"/>
          <p:cNvSpPr>
            <a:spLocks noGrp="1"/>
          </p:cNvSpPr>
          <p:nvPr>
            <p:ph type="ftr" sz="quarter" idx="11"/>
          </p:nvPr>
        </p:nvSpPr>
        <p:spPr/>
        <p:txBody>
          <a:bodyPr/>
          <a:lstStyle/>
          <a:p>
            <a:endParaRPr lang="id-ID">
              <a:solidFill>
                <a:srgbClr val="EEECE1"/>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4BD6AC9-F929-41A8-815E-C78292EDE6F3}" type="slidenum">
              <a:rPr lang="id-ID" smtClean="0">
                <a:solidFill>
                  <a:srgbClr val="EEECE1"/>
                </a:solidFill>
              </a:rPr>
              <a:pPr/>
              <a:t>‹#›</a:t>
            </a:fld>
            <a:endParaRPr lang="id-ID">
              <a:solidFill>
                <a:srgbClr val="EEECE1"/>
              </a:solidFill>
            </a:endParaRPr>
          </a:p>
        </p:txBody>
      </p:sp>
    </p:spTree>
    <p:extLst>
      <p:ext uri="{BB962C8B-B14F-4D97-AF65-F5344CB8AC3E}">
        <p14:creationId xmlns:p14="http://schemas.microsoft.com/office/powerpoint/2010/main" val="207387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D8A9E9-E4C3-4512-BDBC-41EBAA037310}"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7A33F-0255-49CB-AC95-A12F4889F42D}" type="slidenum">
              <a:rPr lang="en-US" smtClean="0"/>
              <a:t>‹#›</a:t>
            </a:fld>
            <a:endParaRPr lang="en-US"/>
          </a:p>
        </p:txBody>
      </p:sp>
    </p:spTree>
    <p:extLst>
      <p:ext uri="{BB962C8B-B14F-4D97-AF65-F5344CB8AC3E}">
        <p14:creationId xmlns:p14="http://schemas.microsoft.com/office/powerpoint/2010/main" val="2787060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6" name="Footer Placeholder 5"/>
          <p:cNvSpPr>
            <a:spLocks noGrp="1"/>
          </p:cNvSpPr>
          <p:nvPr>
            <p:ph type="ftr" sz="quarter" idx="11"/>
          </p:nvPr>
        </p:nvSpPr>
        <p:spPr/>
        <p:txBody>
          <a:bodyPr/>
          <a:lstStyle/>
          <a:p>
            <a:endParaRPr lang="id-ID">
              <a:solidFill>
                <a:srgbClr val="EEECE1"/>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4BD6AC9-F929-41A8-815E-C78292EDE6F3}" type="slidenum">
              <a:rPr lang="id-ID" smtClean="0"/>
              <a:pPr/>
              <a:t>‹#›</a:t>
            </a:fld>
            <a:endParaRPr lang="id-ID"/>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75127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E12BF343-D1AD-407F-9820-C3A26EB33C18}" type="datetimeFigureOut">
              <a:rPr lang="id-ID" smtClean="0">
                <a:solidFill>
                  <a:srgbClr val="EEECE1"/>
                </a:solidFill>
              </a:rPr>
              <a:pPr/>
              <a:t>13/10/2015</a:t>
            </a:fld>
            <a:endParaRPr lang="id-ID">
              <a:solidFill>
                <a:srgbClr val="EEECE1"/>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4BD6AC9-F929-41A8-815E-C78292EDE6F3}" type="slidenum">
              <a:rPr lang="id-ID" smtClean="0"/>
              <a:pPr/>
              <a:t>‹#›</a:t>
            </a:fld>
            <a:endParaRPr lang="id-ID"/>
          </a:p>
        </p:txBody>
      </p:sp>
      <p:sp>
        <p:nvSpPr>
          <p:cNvPr id="14" name="Footer Placeholder 13"/>
          <p:cNvSpPr>
            <a:spLocks noGrp="1"/>
          </p:cNvSpPr>
          <p:nvPr>
            <p:ph type="ftr" sz="quarter" idx="12"/>
          </p:nvPr>
        </p:nvSpPr>
        <p:spPr>
          <a:xfrm>
            <a:off x="1600200" y="6248206"/>
            <a:ext cx="4572000" cy="365125"/>
          </a:xfrm>
        </p:spPr>
        <p:txBody>
          <a:bodyPr rtlCol="0"/>
          <a:lstStyle/>
          <a:p>
            <a:endParaRPr lang="id-ID">
              <a:solidFill>
                <a:srgbClr val="EEECE1"/>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624811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5" name="Footer Placeholder 4"/>
          <p:cNvSpPr>
            <a:spLocks noGrp="1"/>
          </p:cNvSpPr>
          <p:nvPr>
            <p:ph type="ftr" sz="quarter" idx="11"/>
          </p:nvPr>
        </p:nvSpPr>
        <p:spPr/>
        <p:txBody>
          <a:bodyPr/>
          <a:lstStyle/>
          <a:p>
            <a:endParaRPr lang="id-ID">
              <a:solidFill>
                <a:srgbClr val="EEECE1"/>
              </a:solidFill>
            </a:endParaRPr>
          </a:p>
        </p:txBody>
      </p:sp>
      <p:sp>
        <p:nvSpPr>
          <p:cNvPr id="6" name="Slide Number Placeholder 5"/>
          <p:cNvSpPr>
            <a:spLocks noGrp="1"/>
          </p:cNvSpPr>
          <p:nvPr>
            <p:ph type="sldNum" sz="quarter" idx="12"/>
          </p:nvPr>
        </p:nvSpPr>
        <p:spPr/>
        <p:txBody>
          <a:bodyPr/>
          <a:lstStyle/>
          <a:p>
            <a:fld id="{C4BD6AC9-F929-41A8-815E-C78292EDE6F3}" type="slidenum">
              <a:rPr lang="id-ID" smtClean="0"/>
              <a:pPr/>
              <a:t>‹#›</a:t>
            </a:fld>
            <a:endParaRPr lang="id-ID"/>
          </a:p>
        </p:txBody>
      </p:sp>
    </p:spTree>
    <p:extLst>
      <p:ext uri="{BB962C8B-B14F-4D97-AF65-F5344CB8AC3E}">
        <p14:creationId xmlns:p14="http://schemas.microsoft.com/office/powerpoint/2010/main" val="1387008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id-ID">
              <a:solidFill>
                <a:srgbClr val="EEECE1"/>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4BD6AC9-F929-41A8-815E-C78292EDE6F3}" type="slidenum">
              <a:rPr lang="id-ID" smtClean="0"/>
              <a:pPr/>
              <a:t>‹#›</a:t>
            </a:fld>
            <a:endParaRPr lang="id-ID"/>
          </a:p>
        </p:txBody>
      </p:sp>
    </p:spTree>
    <p:extLst>
      <p:ext uri="{BB962C8B-B14F-4D97-AF65-F5344CB8AC3E}">
        <p14:creationId xmlns:p14="http://schemas.microsoft.com/office/powerpoint/2010/main" val="185566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6248400"/>
            <a:ext cx="2057400" cy="457200"/>
          </a:xfrm>
        </p:spPr>
        <p:txBody>
          <a:bodyPr/>
          <a:lstStyle>
            <a:lvl1pPr>
              <a:defRPr/>
            </a:lvl1pPr>
          </a:lstStyle>
          <a:p>
            <a:pPr>
              <a:defRPr/>
            </a:pPr>
            <a:endParaRPr lang="en-US" altLang="zh-TW">
              <a:solidFill>
                <a:srgbClr val="EEECE1"/>
              </a:solidFill>
            </a:endParaRPr>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pPr>
              <a:defRPr/>
            </a:pPr>
            <a:endParaRPr lang="en-US" altLang="zh-TW">
              <a:solidFill>
                <a:srgbClr val="EEECE1"/>
              </a:solidFill>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CB129169-7719-496B-A2B2-7FDE8B7B0CDE}" type="slidenum">
              <a:rPr lang="zh-TW" altLang="en-US"/>
              <a:pPr>
                <a:defRPr/>
              </a:pPr>
              <a:t>‹#›</a:t>
            </a:fld>
            <a:endParaRPr lang="en-US" altLang="zh-TW"/>
          </a:p>
        </p:txBody>
      </p:sp>
    </p:spTree>
    <p:extLst>
      <p:ext uri="{BB962C8B-B14F-4D97-AF65-F5344CB8AC3E}">
        <p14:creationId xmlns:p14="http://schemas.microsoft.com/office/powerpoint/2010/main" val="3736778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12BF343-D1AD-407F-9820-C3A26EB33C18}" type="datetimeFigureOut">
              <a:rPr lang="id-ID" smtClean="0"/>
              <a:pPr/>
              <a:t>13/10/2015</a:t>
            </a:fld>
            <a:endParaRPr lang="id-ID"/>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d-ID">
              <a:solidFill>
                <a:srgbClr val="EEECE1"/>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4BD6AC9-F929-41A8-815E-C78292EDE6F3}" type="slidenum">
              <a:rPr lang="id-ID" smtClean="0">
                <a:solidFill>
                  <a:srgbClr val="EEECE1"/>
                </a:solidFill>
              </a:rPr>
              <a:pPr/>
              <a:t>‹#›</a:t>
            </a:fld>
            <a:endParaRPr lang="id-ID">
              <a:solidFill>
                <a:srgbClr val="EEECE1"/>
              </a:solidFill>
            </a:endParaRPr>
          </a:p>
        </p:txBody>
      </p:sp>
    </p:spTree>
    <p:extLst>
      <p:ext uri="{BB962C8B-B14F-4D97-AF65-F5344CB8AC3E}">
        <p14:creationId xmlns:p14="http://schemas.microsoft.com/office/powerpoint/2010/main" val="2648195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5" name="Footer Placeholder 4"/>
          <p:cNvSpPr>
            <a:spLocks noGrp="1"/>
          </p:cNvSpPr>
          <p:nvPr>
            <p:ph type="ftr" sz="quarter" idx="11"/>
          </p:nvPr>
        </p:nvSpPr>
        <p:spPr/>
        <p:txBody>
          <a:bodyPr/>
          <a:lstStyle/>
          <a:p>
            <a:endParaRPr lang="id-ID">
              <a:solidFill>
                <a:srgbClr val="EEECE1"/>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4BD6AC9-F929-41A8-815E-C78292EDE6F3}"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83744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4BD6AC9-F929-41A8-815E-C78292EDE6F3}" type="slidenum">
              <a:rPr lang="id-ID" smtClean="0"/>
              <a:pPr/>
              <a:t>‹#›</a:t>
            </a:fld>
            <a:endParaRPr lang="id-ID"/>
          </a:p>
        </p:txBody>
      </p:sp>
      <p:sp>
        <p:nvSpPr>
          <p:cNvPr id="14" name="Footer Placeholder 13"/>
          <p:cNvSpPr>
            <a:spLocks noGrp="1"/>
          </p:cNvSpPr>
          <p:nvPr>
            <p:ph type="ftr" sz="quarter" idx="12"/>
          </p:nvPr>
        </p:nvSpPr>
        <p:spPr/>
        <p:txBody>
          <a:bodyPr/>
          <a:lstStyle/>
          <a:p>
            <a:endParaRPr lang="id-ID">
              <a:solidFill>
                <a:srgbClr val="EEECE1"/>
              </a:solidFill>
            </a:endParaRPr>
          </a:p>
        </p:txBody>
      </p:sp>
    </p:spTree>
    <p:extLst>
      <p:ext uri="{BB962C8B-B14F-4D97-AF65-F5344CB8AC3E}">
        <p14:creationId xmlns:p14="http://schemas.microsoft.com/office/powerpoint/2010/main" val="1337343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12BF343-D1AD-407F-9820-C3A26EB33C18}" type="datetimeFigureOut">
              <a:rPr lang="id-ID" smtClean="0">
                <a:solidFill>
                  <a:srgbClr val="EEECE1"/>
                </a:solidFill>
              </a:rPr>
              <a:pPr/>
              <a:t>13/10/2015</a:t>
            </a:fld>
            <a:endParaRPr lang="id-ID">
              <a:solidFill>
                <a:srgbClr val="EEECE1"/>
              </a:solidFill>
            </a:endParaRPr>
          </a:p>
        </p:txBody>
      </p:sp>
      <p:sp>
        <p:nvSpPr>
          <p:cNvPr id="10" name="Slide Number Placeholder 9"/>
          <p:cNvSpPr>
            <a:spLocks noGrp="1"/>
          </p:cNvSpPr>
          <p:nvPr>
            <p:ph type="sldNum" sz="quarter" idx="16"/>
          </p:nvPr>
        </p:nvSpPr>
        <p:spPr/>
        <p:txBody>
          <a:bodyPr rtlCol="0"/>
          <a:lstStyle/>
          <a:p>
            <a:fld id="{C4BD6AC9-F929-41A8-815E-C78292EDE6F3}" type="slidenum">
              <a:rPr lang="id-ID" smtClean="0"/>
              <a:pPr/>
              <a:t>‹#›</a:t>
            </a:fld>
            <a:endParaRPr lang="id-ID"/>
          </a:p>
        </p:txBody>
      </p:sp>
      <p:sp>
        <p:nvSpPr>
          <p:cNvPr id="12" name="Footer Placeholder 11"/>
          <p:cNvSpPr>
            <a:spLocks noGrp="1"/>
          </p:cNvSpPr>
          <p:nvPr>
            <p:ph type="ftr" sz="quarter" idx="17"/>
          </p:nvPr>
        </p:nvSpPr>
        <p:spPr/>
        <p:txBody>
          <a:bodyPr rtlCol="0"/>
          <a:lstStyle/>
          <a:p>
            <a:endParaRPr lang="id-ID">
              <a:solidFill>
                <a:srgbClr val="EEECE1"/>
              </a:solidFill>
            </a:endParaRPr>
          </a:p>
        </p:txBody>
      </p:sp>
    </p:spTree>
    <p:extLst>
      <p:ext uri="{BB962C8B-B14F-4D97-AF65-F5344CB8AC3E}">
        <p14:creationId xmlns:p14="http://schemas.microsoft.com/office/powerpoint/2010/main" val="1444472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12BF343-D1AD-407F-9820-C3A26EB33C18}" type="datetimeFigureOut">
              <a:rPr lang="id-ID" smtClean="0">
                <a:solidFill>
                  <a:srgbClr val="EEECE1"/>
                </a:solidFill>
              </a:rPr>
              <a:pPr/>
              <a:t>13/10/2015</a:t>
            </a:fld>
            <a:endParaRPr lang="id-ID">
              <a:solidFill>
                <a:srgbClr val="EEECE1"/>
              </a:solidFill>
            </a:endParaRPr>
          </a:p>
        </p:txBody>
      </p:sp>
      <p:sp>
        <p:nvSpPr>
          <p:cNvPr id="12" name="Slide Number Placeholder 11"/>
          <p:cNvSpPr>
            <a:spLocks noGrp="1"/>
          </p:cNvSpPr>
          <p:nvPr>
            <p:ph type="sldNum" sz="quarter" idx="16"/>
          </p:nvPr>
        </p:nvSpPr>
        <p:spPr/>
        <p:txBody>
          <a:bodyPr rtlCol="0"/>
          <a:lstStyle/>
          <a:p>
            <a:fld id="{C4BD6AC9-F929-41A8-815E-C78292EDE6F3}" type="slidenum">
              <a:rPr lang="id-ID" smtClean="0"/>
              <a:pPr/>
              <a:t>‹#›</a:t>
            </a:fld>
            <a:endParaRPr lang="id-ID"/>
          </a:p>
        </p:txBody>
      </p:sp>
      <p:sp>
        <p:nvSpPr>
          <p:cNvPr id="14" name="Footer Placeholder 13"/>
          <p:cNvSpPr>
            <a:spLocks noGrp="1"/>
          </p:cNvSpPr>
          <p:nvPr>
            <p:ph type="ftr" sz="quarter" idx="17"/>
          </p:nvPr>
        </p:nvSpPr>
        <p:spPr/>
        <p:txBody>
          <a:bodyPr rtlCol="0"/>
          <a:lstStyle/>
          <a:p>
            <a:endParaRPr lang="id-ID">
              <a:solidFill>
                <a:srgbClr val="EEECE1"/>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0655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D8A9E9-E4C3-4512-BDBC-41EBAA037310}"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7A33F-0255-49CB-AC95-A12F4889F42D}" type="slidenum">
              <a:rPr lang="en-US" smtClean="0"/>
              <a:t>‹#›</a:t>
            </a:fld>
            <a:endParaRPr lang="en-US"/>
          </a:p>
        </p:txBody>
      </p:sp>
    </p:spTree>
    <p:extLst>
      <p:ext uri="{BB962C8B-B14F-4D97-AF65-F5344CB8AC3E}">
        <p14:creationId xmlns:p14="http://schemas.microsoft.com/office/powerpoint/2010/main" val="1912819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4" name="Footer Placeholder 3"/>
          <p:cNvSpPr>
            <a:spLocks noGrp="1"/>
          </p:cNvSpPr>
          <p:nvPr>
            <p:ph type="ftr" sz="quarter" idx="11"/>
          </p:nvPr>
        </p:nvSpPr>
        <p:spPr/>
        <p:txBody>
          <a:bodyPr/>
          <a:lstStyle/>
          <a:p>
            <a:endParaRPr lang="id-ID">
              <a:solidFill>
                <a:srgbClr val="EEECE1"/>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4BD6AC9-F929-41A8-815E-C78292EDE6F3}" type="slidenum">
              <a:rPr lang="id-ID" smtClean="0"/>
              <a:pPr/>
              <a:t>‹#›</a:t>
            </a:fld>
            <a:endParaRPr lang="id-ID"/>
          </a:p>
        </p:txBody>
      </p:sp>
    </p:spTree>
    <p:extLst>
      <p:ext uri="{BB962C8B-B14F-4D97-AF65-F5344CB8AC3E}">
        <p14:creationId xmlns:p14="http://schemas.microsoft.com/office/powerpoint/2010/main" val="3434529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3" name="Footer Placeholder 2"/>
          <p:cNvSpPr>
            <a:spLocks noGrp="1"/>
          </p:cNvSpPr>
          <p:nvPr>
            <p:ph type="ftr" sz="quarter" idx="11"/>
          </p:nvPr>
        </p:nvSpPr>
        <p:spPr/>
        <p:txBody>
          <a:bodyPr/>
          <a:lstStyle/>
          <a:p>
            <a:endParaRPr lang="id-ID">
              <a:solidFill>
                <a:srgbClr val="EEECE1"/>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4BD6AC9-F929-41A8-815E-C78292EDE6F3}" type="slidenum">
              <a:rPr lang="id-ID" smtClean="0">
                <a:solidFill>
                  <a:srgbClr val="EEECE1"/>
                </a:solidFill>
              </a:rPr>
              <a:pPr/>
              <a:t>‹#›</a:t>
            </a:fld>
            <a:endParaRPr lang="id-ID">
              <a:solidFill>
                <a:srgbClr val="EEECE1"/>
              </a:solidFill>
            </a:endParaRPr>
          </a:p>
        </p:txBody>
      </p:sp>
    </p:spTree>
    <p:extLst>
      <p:ext uri="{BB962C8B-B14F-4D97-AF65-F5344CB8AC3E}">
        <p14:creationId xmlns:p14="http://schemas.microsoft.com/office/powerpoint/2010/main" val="215056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6" name="Footer Placeholder 5"/>
          <p:cNvSpPr>
            <a:spLocks noGrp="1"/>
          </p:cNvSpPr>
          <p:nvPr>
            <p:ph type="ftr" sz="quarter" idx="11"/>
          </p:nvPr>
        </p:nvSpPr>
        <p:spPr/>
        <p:txBody>
          <a:bodyPr/>
          <a:lstStyle/>
          <a:p>
            <a:endParaRPr lang="id-ID">
              <a:solidFill>
                <a:srgbClr val="EEECE1"/>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4BD6AC9-F929-41A8-815E-C78292EDE6F3}" type="slidenum">
              <a:rPr lang="id-ID" smtClean="0"/>
              <a:pPr/>
              <a:t>‹#›</a:t>
            </a:fld>
            <a:endParaRPr lang="id-ID"/>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66786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E12BF343-D1AD-407F-9820-C3A26EB33C18}" type="datetimeFigureOut">
              <a:rPr lang="id-ID" smtClean="0">
                <a:solidFill>
                  <a:srgbClr val="EEECE1"/>
                </a:solidFill>
              </a:rPr>
              <a:pPr/>
              <a:t>13/10/2015</a:t>
            </a:fld>
            <a:endParaRPr lang="id-ID">
              <a:solidFill>
                <a:srgbClr val="EEECE1"/>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4BD6AC9-F929-41A8-815E-C78292EDE6F3}" type="slidenum">
              <a:rPr lang="id-ID" smtClean="0"/>
              <a:pPr/>
              <a:t>‹#›</a:t>
            </a:fld>
            <a:endParaRPr lang="id-ID"/>
          </a:p>
        </p:txBody>
      </p:sp>
      <p:sp>
        <p:nvSpPr>
          <p:cNvPr id="14" name="Footer Placeholder 13"/>
          <p:cNvSpPr>
            <a:spLocks noGrp="1"/>
          </p:cNvSpPr>
          <p:nvPr>
            <p:ph type="ftr" sz="quarter" idx="12"/>
          </p:nvPr>
        </p:nvSpPr>
        <p:spPr>
          <a:xfrm>
            <a:off x="1600200" y="6248206"/>
            <a:ext cx="4572000" cy="365125"/>
          </a:xfrm>
        </p:spPr>
        <p:txBody>
          <a:bodyPr rtlCol="0"/>
          <a:lstStyle/>
          <a:p>
            <a:endParaRPr lang="id-ID">
              <a:solidFill>
                <a:srgbClr val="EEECE1"/>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3109333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5" name="Footer Placeholder 4"/>
          <p:cNvSpPr>
            <a:spLocks noGrp="1"/>
          </p:cNvSpPr>
          <p:nvPr>
            <p:ph type="ftr" sz="quarter" idx="11"/>
          </p:nvPr>
        </p:nvSpPr>
        <p:spPr/>
        <p:txBody>
          <a:bodyPr/>
          <a:lstStyle/>
          <a:p>
            <a:endParaRPr lang="id-ID">
              <a:solidFill>
                <a:srgbClr val="EEECE1"/>
              </a:solidFill>
            </a:endParaRPr>
          </a:p>
        </p:txBody>
      </p:sp>
      <p:sp>
        <p:nvSpPr>
          <p:cNvPr id="6" name="Slide Number Placeholder 5"/>
          <p:cNvSpPr>
            <a:spLocks noGrp="1"/>
          </p:cNvSpPr>
          <p:nvPr>
            <p:ph type="sldNum" sz="quarter" idx="12"/>
          </p:nvPr>
        </p:nvSpPr>
        <p:spPr/>
        <p:txBody>
          <a:bodyPr/>
          <a:lstStyle/>
          <a:p>
            <a:fld id="{C4BD6AC9-F929-41A8-815E-C78292EDE6F3}" type="slidenum">
              <a:rPr lang="id-ID" smtClean="0"/>
              <a:pPr/>
              <a:t>‹#›</a:t>
            </a:fld>
            <a:endParaRPr lang="id-ID"/>
          </a:p>
        </p:txBody>
      </p:sp>
    </p:spTree>
    <p:extLst>
      <p:ext uri="{BB962C8B-B14F-4D97-AF65-F5344CB8AC3E}">
        <p14:creationId xmlns:p14="http://schemas.microsoft.com/office/powerpoint/2010/main" val="4289908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id-ID">
              <a:solidFill>
                <a:srgbClr val="EEECE1"/>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4BD6AC9-F929-41A8-815E-C78292EDE6F3}" type="slidenum">
              <a:rPr lang="id-ID" smtClean="0"/>
              <a:pPr/>
              <a:t>‹#›</a:t>
            </a:fld>
            <a:endParaRPr lang="id-ID"/>
          </a:p>
        </p:txBody>
      </p:sp>
    </p:spTree>
    <p:extLst>
      <p:ext uri="{BB962C8B-B14F-4D97-AF65-F5344CB8AC3E}">
        <p14:creationId xmlns:p14="http://schemas.microsoft.com/office/powerpoint/2010/main" val="1704211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6248400"/>
            <a:ext cx="2057400" cy="457200"/>
          </a:xfrm>
        </p:spPr>
        <p:txBody>
          <a:bodyPr/>
          <a:lstStyle>
            <a:lvl1pPr>
              <a:defRPr/>
            </a:lvl1pPr>
          </a:lstStyle>
          <a:p>
            <a:pPr>
              <a:defRPr/>
            </a:pPr>
            <a:endParaRPr lang="en-US" altLang="zh-TW">
              <a:solidFill>
                <a:srgbClr val="EEECE1"/>
              </a:solidFill>
            </a:endParaRPr>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pPr>
              <a:defRPr/>
            </a:pPr>
            <a:endParaRPr lang="en-US" altLang="zh-TW">
              <a:solidFill>
                <a:srgbClr val="EEECE1"/>
              </a:solidFill>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CB129169-7719-496B-A2B2-7FDE8B7B0CDE}" type="slidenum">
              <a:rPr lang="zh-TW" altLang="en-US"/>
              <a:pPr>
                <a:defRPr/>
              </a:pPr>
              <a:t>‹#›</a:t>
            </a:fld>
            <a:endParaRPr lang="en-US" altLang="zh-TW"/>
          </a:p>
        </p:txBody>
      </p:sp>
    </p:spTree>
    <p:extLst>
      <p:ext uri="{BB962C8B-B14F-4D97-AF65-F5344CB8AC3E}">
        <p14:creationId xmlns:p14="http://schemas.microsoft.com/office/powerpoint/2010/main" val="409902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9CB59-03F5-4B88-8313-943176907B5D}"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789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6C5FB-9624-4497-838C-406D5DE1D17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83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99216-3AC8-4955-B859-A6BEFF1662BC}"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200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D8A9E9-E4C3-4512-BDBC-41EBAA037310}" type="datetimeFigureOut">
              <a:rPr lang="en-US" smtClean="0"/>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7A33F-0255-49CB-AC95-A12F4889F42D}" type="slidenum">
              <a:rPr lang="en-US" smtClean="0"/>
              <a:t>‹#›</a:t>
            </a:fld>
            <a:endParaRPr lang="en-US"/>
          </a:p>
        </p:txBody>
      </p:sp>
    </p:spTree>
    <p:extLst>
      <p:ext uri="{BB962C8B-B14F-4D97-AF65-F5344CB8AC3E}">
        <p14:creationId xmlns:p14="http://schemas.microsoft.com/office/powerpoint/2010/main" val="36239335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CB136-E698-46DA-A2EE-6D8C4A534A03}"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9558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A7550-0F01-4F51-8CDE-F37AAC148AAB}" type="datetime1">
              <a:rPr lang="en-US" smtClean="0">
                <a:solidFill>
                  <a:prstClr val="black">
                    <a:tint val="75000"/>
                  </a:prstClr>
                </a:solidFill>
              </a:rPr>
              <a:pPr/>
              <a:t>10/13/2015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382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0B2BC-A6AE-46B8-BE36-73A06D4812BD}" type="datetime1">
              <a:rPr lang="en-US" smtClean="0">
                <a:solidFill>
                  <a:prstClr val="black">
                    <a:tint val="75000"/>
                  </a:prstClr>
                </a:solidFill>
              </a:rPr>
              <a:pPr/>
              <a:t>10/13/2015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59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F3527-D0EB-497A-B28A-1E8A4C6D7D48}" type="datetime1">
              <a:rPr lang="en-US" smtClean="0">
                <a:solidFill>
                  <a:prstClr val="black">
                    <a:tint val="75000"/>
                  </a:prstClr>
                </a:solidFill>
              </a:rPr>
              <a:pPr/>
              <a:t>10/13/2015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876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19FB-159C-4E85-A786-3782F383EE94}"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48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BC2-66DD-405C-B1C2-CF826ECB8359}"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359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C1E3C-C5DD-4424-BBAE-B18DE9B573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288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1A6C0-1F3A-4CB8-BD05-05199FDCAE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462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9CB59-03F5-4B88-8313-943176907B5D}"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0605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6C5FB-9624-4497-838C-406D5DE1D17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95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D8A9E9-E4C3-4512-BDBC-41EBAA037310}" type="datetimeFigureOut">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7A33F-0255-49CB-AC95-A12F4889F42D}" type="slidenum">
              <a:rPr lang="en-US" smtClean="0"/>
              <a:t>‹#›</a:t>
            </a:fld>
            <a:endParaRPr lang="en-US"/>
          </a:p>
        </p:txBody>
      </p:sp>
    </p:spTree>
    <p:extLst>
      <p:ext uri="{BB962C8B-B14F-4D97-AF65-F5344CB8AC3E}">
        <p14:creationId xmlns:p14="http://schemas.microsoft.com/office/powerpoint/2010/main" val="30810124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99216-3AC8-4955-B859-A6BEFF1662BC}"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213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CB136-E698-46DA-A2EE-6D8C4A534A03}"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6954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A7550-0F01-4F51-8CDE-F37AAC148AAB}" type="datetime1">
              <a:rPr lang="en-US" smtClean="0">
                <a:solidFill>
                  <a:prstClr val="black">
                    <a:tint val="75000"/>
                  </a:prstClr>
                </a:solidFill>
              </a:rPr>
              <a:pPr/>
              <a:t>10/13/2015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3717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0B2BC-A6AE-46B8-BE36-73A06D4812BD}" type="datetime1">
              <a:rPr lang="en-US" smtClean="0">
                <a:solidFill>
                  <a:prstClr val="black">
                    <a:tint val="75000"/>
                  </a:prstClr>
                </a:solidFill>
              </a:rPr>
              <a:pPr/>
              <a:t>10/13/2015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0037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F3527-D0EB-497A-B28A-1E8A4C6D7D48}" type="datetime1">
              <a:rPr lang="en-US" smtClean="0">
                <a:solidFill>
                  <a:prstClr val="black">
                    <a:tint val="75000"/>
                  </a:prstClr>
                </a:solidFill>
              </a:rPr>
              <a:pPr/>
              <a:t>10/13/2015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5556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19FB-159C-4E85-A786-3782F383EE94}"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6865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BC2-66DD-405C-B1C2-CF826ECB8359}"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828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C1E3C-C5DD-4424-BBAE-B18DE9B573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2989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1A6C0-1F3A-4CB8-BD05-05199FDCAE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29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9CB59-03F5-4B88-8313-943176907B5D}"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22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8A9E9-E4C3-4512-BDBC-41EBAA037310}" type="datetimeFigureOut">
              <a:rPr lang="en-US" smtClean="0"/>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7A33F-0255-49CB-AC95-A12F4889F42D}" type="slidenum">
              <a:rPr lang="en-US" smtClean="0"/>
              <a:t>‹#›</a:t>
            </a:fld>
            <a:endParaRPr lang="en-US"/>
          </a:p>
        </p:txBody>
      </p:sp>
    </p:spTree>
    <p:extLst>
      <p:ext uri="{BB962C8B-B14F-4D97-AF65-F5344CB8AC3E}">
        <p14:creationId xmlns:p14="http://schemas.microsoft.com/office/powerpoint/2010/main" val="25436753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6C5FB-9624-4497-838C-406D5DE1D17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5951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99216-3AC8-4955-B859-A6BEFF1662BC}"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9768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CB136-E698-46DA-A2EE-6D8C4A534A03}"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27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A7550-0F01-4F51-8CDE-F37AAC148AAB}" type="datetime1">
              <a:rPr lang="en-US" smtClean="0">
                <a:solidFill>
                  <a:prstClr val="black">
                    <a:tint val="75000"/>
                  </a:prstClr>
                </a:solidFill>
              </a:rPr>
              <a:pPr/>
              <a:t>10/13/2015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4178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0B2BC-A6AE-46B8-BE36-73A06D4812BD}" type="datetime1">
              <a:rPr lang="en-US" smtClean="0">
                <a:solidFill>
                  <a:prstClr val="black">
                    <a:tint val="75000"/>
                  </a:prstClr>
                </a:solidFill>
              </a:rPr>
              <a:pPr/>
              <a:t>10/13/2015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4695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F3527-D0EB-497A-B28A-1E8A4C6D7D48}" type="datetime1">
              <a:rPr lang="en-US" smtClean="0">
                <a:solidFill>
                  <a:prstClr val="black">
                    <a:tint val="75000"/>
                  </a:prstClr>
                </a:solidFill>
              </a:rPr>
              <a:pPr/>
              <a:t>10/13/2015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9839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19FB-159C-4E85-A786-3782F383EE94}"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6937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BC2-66DD-405C-B1C2-CF826ECB8359}"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3633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C1E3C-C5DD-4424-BBAE-B18DE9B573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6310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1A6C0-1F3A-4CB8-BD05-05199FDCAE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20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8A9E9-E4C3-4512-BDBC-41EBAA037310}"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7A33F-0255-49CB-AC95-A12F4889F42D}" type="slidenum">
              <a:rPr lang="en-US" smtClean="0"/>
              <a:t>‹#›</a:t>
            </a:fld>
            <a:endParaRPr lang="en-US"/>
          </a:p>
        </p:txBody>
      </p:sp>
    </p:spTree>
    <p:extLst>
      <p:ext uri="{BB962C8B-B14F-4D97-AF65-F5344CB8AC3E}">
        <p14:creationId xmlns:p14="http://schemas.microsoft.com/office/powerpoint/2010/main" val="8247787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9CB59-03F5-4B88-8313-943176907B5D}"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8008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6C5FB-9624-4497-838C-406D5DE1D17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1653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99216-3AC8-4955-B859-A6BEFF1662BC}"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6758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CB136-E698-46DA-A2EE-6D8C4A534A03}"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7824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A7550-0F01-4F51-8CDE-F37AAC148AAB}" type="datetime1">
              <a:rPr lang="en-US" smtClean="0">
                <a:solidFill>
                  <a:prstClr val="black">
                    <a:tint val="75000"/>
                  </a:prstClr>
                </a:solidFill>
              </a:rPr>
              <a:pPr/>
              <a:t>10/13/2015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4716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0B2BC-A6AE-46B8-BE36-73A06D4812BD}" type="datetime1">
              <a:rPr lang="en-US" smtClean="0">
                <a:solidFill>
                  <a:prstClr val="black">
                    <a:tint val="75000"/>
                  </a:prstClr>
                </a:solidFill>
              </a:rPr>
              <a:pPr/>
              <a:t>10/13/2015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8201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F3527-D0EB-497A-B28A-1E8A4C6D7D48}" type="datetime1">
              <a:rPr lang="en-US" smtClean="0">
                <a:solidFill>
                  <a:prstClr val="black">
                    <a:tint val="75000"/>
                  </a:prstClr>
                </a:solidFill>
              </a:rPr>
              <a:pPr/>
              <a:t>10/13/2015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0938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19FB-159C-4E85-A786-3782F383EE94}"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1006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BC2-66DD-405C-B1C2-CF826ECB8359}"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653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C1E3C-C5DD-4424-BBAE-B18DE9B573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23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8A9E9-E4C3-4512-BDBC-41EBAA037310}"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7A33F-0255-49CB-AC95-A12F4889F42D}" type="slidenum">
              <a:rPr lang="en-US" smtClean="0"/>
              <a:t>‹#›</a:t>
            </a:fld>
            <a:endParaRPr lang="en-US"/>
          </a:p>
        </p:txBody>
      </p:sp>
    </p:spTree>
    <p:extLst>
      <p:ext uri="{BB962C8B-B14F-4D97-AF65-F5344CB8AC3E}">
        <p14:creationId xmlns:p14="http://schemas.microsoft.com/office/powerpoint/2010/main" val="5704616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1A6C0-1F3A-4CB8-BD05-05199FDCAE0F}"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1442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9CB59-03F5-4B88-8313-943176907B5D}"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5156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6C5FB-9624-4497-838C-406D5DE1D17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5620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99216-3AC8-4955-B859-A6BEFF1662BC}"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99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CB136-E698-46DA-A2EE-6D8C4A534A03}"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426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A7550-0F01-4F51-8CDE-F37AAC148AAB}" type="datetime1">
              <a:rPr lang="en-US" smtClean="0">
                <a:solidFill>
                  <a:prstClr val="black">
                    <a:tint val="75000"/>
                  </a:prstClr>
                </a:solidFill>
              </a:rPr>
              <a:pPr/>
              <a:t>10/13/2015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5276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B0B2BC-A6AE-46B8-BE36-73A06D4812BD}" type="datetime1">
              <a:rPr lang="en-US" smtClean="0">
                <a:solidFill>
                  <a:prstClr val="black">
                    <a:tint val="75000"/>
                  </a:prstClr>
                </a:solidFill>
              </a:rPr>
              <a:pPr/>
              <a:t>10/13/2015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585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F3527-D0EB-497A-B28A-1E8A4C6D7D48}" type="datetime1">
              <a:rPr lang="en-US" smtClean="0">
                <a:solidFill>
                  <a:prstClr val="black">
                    <a:tint val="75000"/>
                  </a:prstClr>
                </a:solidFill>
              </a:rPr>
              <a:pPr/>
              <a:t>10/13/2015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1336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419FB-159C-4E85-A786-3782F383EE94}"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0881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3BC2-66DD-405C-B1C2-CF826ECB8359}" type="datetime1">
              <a:rPr lang="en-US" smtClean="0">
                <a:solidFill>
                  <a:prstClr val="black">
                    <a:tint val="75000"/>
                  </a:prstClr>
                </a:solidFill>
              </a:rPr>
              <a:pPr/>
              <a:t>10/13/2015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8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8A9E9-E4C3-4512-BDBC-41EBAA037310}" type="datetimeFigureOut">
              <a:rPr lang="en-US" smtClean="0"/>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7A33F-0255-49CB-AC95-A12F4889F42D}" type="slidenum">
              <a:rPr lang="en-US" smtClean="0"/>
              <a:t>‹#›</a:t>
            </a:fld>
            <a:endParaRPr lang="en-US"/>
          </a:p>
        </p:txBody>
      </p:sp>
    </p:spTree>
    <p:extLst>
      <p:ext uri="{BB962C8B-B14F-4D97-AF65-F5344CB8AC3E}">
        <p14:creationId xmlns:p14="http://schemas.microsoft.com/office/powerpoint/2010/main" val="57202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57248-FA97-4528-90F7-26904AAF00F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93283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57248-FA97-4528-90F7-26904AAF00F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73435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57248-FA97-4528-90F7-26904AAF00F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97395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57248-FA97-4528-90F7-26904AAF00F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55819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457200"/>
            <a:fld id="{06C17FD6-2E89-2A4D-925B-57B6966378CC}" type="datetimeFigureOut">
              <a:rPr lang="en-US" smtClean="0">
                <a:solidFill>
                  <a:srgbClr val="775F55"/>
                </a:solidFill>
              </a:rPr>
              <a:pPr defTabSz="457200"/>
              <a:t>10/13/2015</a:t>
            </a:fld>
            <a:endParaRPr lang="en-US">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457200"/>
            <a:endParaRPr lang="en-US">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457200"/>
            <a:fld id="{8CAEDE37-8898-6F43-8809-FD324FF5D660}" type="slidenum">
              <a:rPr lang="en-US" smtClean="0"/>
              <a:pPr defTabSz="457200"/>
              <a:t>‹#›</a:t>
            </a:fld>
            <a:endParaRPr lang="en-US"/>
          </a:p>
        </p:txBody>
      </p:sp>
    </p:spTree>
    <p:extLst>
      <p:ext uri="{BB962C8B-B14F-4D97-AF65-F5344CB8AC3E}">
        <p14:creationId xmlns:p14="http://schemas.microsoft.com/office/powerpoint/2010/main" val="38468034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d-ID">
              <a:solidFill>
                <a:srgbClr val="EEECE1"/>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4BD6AC9-F929-41A8-815E-C78292EDE6F3}" type="slidenum">
              <a:rPr lang="id-ID" smtClean="0"/>
              <a:pPr/>
              <a:t>‹#›</a:t>
            </a:fld>
            <a:endParaRPr lang="id-ID"/>
          </a:p>
        </p:txBody>
      </p:sp>
    </p:spTree>
    <p:extLst>
      <p:ext uri="{BB962C8B-B14F-4D97-AF65-F5344CB8AC3E}">
        <p14:creationId xmlns:p14="http://schemas.microsoft.com/office/powerpoint/2010/main" val="313083691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12BF343-D1AD-407F-9820-C3A26EB33C18}" type="datetimeFigureOut">
              <a:rPr lang="id-ID" smtClean="0">
                <a:solidFill>
                  <a:srgbClr val="EEECE1"/>
                </a:solidFill>
              </a:rPr>
              <a:pPr/>
              <a:t>13/10/2015</a:t>
            </a:fld>
            <a:endParaRPr lang="id-ID">
              <a:solidFill>
                <a:srgbClr val="EEECE1"/>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d-ID">
              <a:solidFill>
                <a:srgbClr val="EEECE1"/>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4BD6AC9-F929-41A8-815E-C78292EDE6F3}" type="slidenum">
              <a:rPr lang="id-ID" smtClean="0"/>
              <a:pPr/>
              <a:t>‹#›</a:t>
            </a:fld>
            <a:endParaRPr lang="id-ID"/>
          </a:p>
        </p:txBody>
      </p:sp>
    </p:spTree>
    <p:extLst>
      <p:ext uri="{BB962C8B-B14F-4D97-AF65-F5344CB8AC3E}">
        <p14:creationId xmlns:p14="http://schemas.microsoft.com/office/powerpoint/2010/main" val="4144272003"/>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57248-FA97-4528-90F7-26904AAF00F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26051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57248-FA97-4528-90F7-26904AAF00F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49030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57248-FA97-4528-90F7-26904AAF00F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02523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57248-FA97-4528-90F7-26904AAF00F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50323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57248-FA97-4528-90F7-26904AAF00F0}" type="datetime1">
              <a:rPr lang="en-US" smtClean="0">
                <a:solidFill>
                  <a:prstClr val="black">
                    <a:tint val="75000"/>
                  </a:prstClr>
                </a:solidFill>
              </a:rPr>
              <a:pPr/>
              <a:t>10/13/2015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7A33F-0255-49CB-AC95-A12F4889F4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68820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hyperlink" Target="http://www.shanghairanking.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0.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743199"/>
          </a:xfrm>
          <a:solidFill>
            <a:schemeClr val="tx2">
              <a:lumMod val="75000"/>
            </a:schemeClr>
          </a:solidFill>
        </p:spPr>
        <p:txBody>
          <a:bodyPr>
            <a:normAutofit/>
          </a:bodyPr>
          <a:lstStyle/>
          <a:p>
            <a:r>
              <a:rPr lang="id-ID" sz="3200" b="1" dirty="0">
                <a:solidFill>
                  <a:schemeClr val="bg1">
                    <a:lumMod val="95000"/>
                  </a:schemeClr>
                </a:solidFill>
                <a:latin typeface="Times New Roman" panose="02020603050405020304" pitchFamily="18" charset="0"/>
                <a:cs typeface="Times New Roman" panose="02020603050405020304" pitchFamily="18" charset="0"/>
              </a:rPr>
              <a:t>PENINGKATAN </a:t>
            </a:r>
            <a:r>
              <a:rPr lang="en-US" sz="3200" b="1" dirty="0">
                <a:solidFill>
                  <a:schemeClr val="bg1">
                    <a:lumMod val="95000"/>
                  </a:schemeClr>
                </a:solidFill>
                <a:latin typeface="Times New Roman" panose="02020603050405020304" pitchFamily="18" charset="0"/>
                <a:cs typeface="Times New Roman" panose="02020603050405020304" pitchFamily="18" charset="0"/>
              </a:rPr>
              <a:t>REPUTASI  PERGURUAN TINGGI INDONESIA MENUJU </a:t>
            </a:r>
            <a:r>
              <a:rPr lang="en-US" sz="3200" b="1" i="1" dirty="0">
                <a:solidFill>
                  <a:schemeClr val="bg1">
                    <a:lumMod val="95000"/>
                  </a:schemeClr>
                </a:solidFill>
                <a:latin typeface="Times New Roman" panose="02020603050405020304" pitchFamily="18" charset="0"/>
                <a:cs typeface="Times New Roman" panose="02020603050405020304" pitchFamily="18" charset="0"/>
              </a:rPr>
              <a:t>WORLD CLASS UNIVERSITY </a:t>
            </a:r>
            <a:r>
              <a:rPr lang="en-US" sz="3200" b="1" dirty="0">
                <a:solidFill>
                  <a:schemeClr val="bg1">
                    <a:lumMod val="95000"/>
                  </a:schemeClr>
                </a:solidFill>
                <a:latin typeface="Times New Roman" panose="02020603050405020304" pitchFamily="18" charset="0"/>
                <a:cs typeface="Times New Roman" panose="02020603050405020304" pitchFamily="18" charset="0"/>
              </a:rPr>
              <a:t>(WCU)</a:t>
            </a:r>
            <a:endParaRPr lang="en-US" sz="32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43000" y="3482578"/>
            <a:ext cx="6858000" cy="1241822"/>
          </a:xfrm>
        </p:spPr>
        <p:txBody>
          <a:bodyPr>
            <a:normAutofit fontScale="62500" lnSpcReduction="20000"/>
          </a:bodyPr>
          <a:lstStyle/>
          <a:p>
            <a:pPr hangingPunct="0"/>
            <a:r>
              <a:rPr lang="id-ID" b="1" dirty="0">
                <a:solidFill>
                  <a:schemeClr val="accent1">
                    <a:lumMod val="75000"/>
                  </a:schemeClr>
                </a:solidFill>
              </a:rPr>
              <a:t>DIREKTORAT PEMBINAAN KELEMBAGAAN PERGURUAN TINGGI</a:t>
            </a:r>
            <a:endParaRPr lang="en-US" dirty="0">
              <a:solidFill>
                <a:schemeClr val="accent1">
                  <a:lumMod val="75000"/>
                </a:schemeClr>
              </a:solidFill>
            </a:endParaRPr>
          </a:p>
          <a:p>
            <a:pPr hangingPunct="0"/>
            <a:r>
              <a:rPr lang="id-ID" b="1" dirty="0">
                <a:solidFill>
                  <a:schemeClr val="accent1">
                    <a:lumMod val="75000"/>
                  </a:schemeClr>
                </a:solidFill>
              </a:rPr>
              <a:t>DIREKTORAT JENDERAL KELEMBAGAAN, ILMU PENGETAHUAN, TEKNOLOGI DAN PENDIDIKAN TINGGI</a:t>
            </a:r>
            <a:br>
              <a:rPr lang="id-ID" b="1" dirty="0">
                <a:solidFill>
                  <a:schemeClr val="accent1">
                    <a:lumMod val="75000"/>
                  </a:schemeClr>
                </a:solidFill>
              </a:rPr>
            </a:br>
            <a:r>
              <a:rPr lang="id-ID" b="1" dirty="0">
                <a:solidFill>
                  <a:schemeClr val="accent1">
                    <a:lumMod val="75000"/>
                  </a:schemeClr>
                </a:solidFill>
              </a:rPr>
              <a:t>KEMENTERIAN RISET, TEKNOLOGI, DAN PENDIDIKAN TINGGI</a:t>
            </a:r>
            <a:endParaRPr lang="en-US" dirty="0">
              <a:solidFill>
                <a:schemeClr val="accent1">
                  <a:lumMod val="75000"/>
                </a:schemeClr>
              </a:solidFill>
            </a:endParaRP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886200" y="5029200"/>
            <a:ext cx="1314688" cy="1219200"/>
          </a:xfrm>
          <a:prstGeom prst="rect">
            <a:avLst/>
          </a:prstGeom>
        </p:spPr>
      </p:pic>
    </p:spTree>
    <p:extLst>
      <p:ext uri="{BB962C8B-B14F-4D97-AF65-F5344CB8AC3E}">
        <p14:creationId xmlns:p14="http://schemas.microsoft.com/office/powerpoint/2010/main" val="492819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2026529"/>
          </a:xfrm>
          <a:solidFill>
            <a:schemeClr val="tx2">
              <a:lumMod val="75000"/>
            </a:schemeClr>
          </a:solidFill>
        </p:spPr>
        <p:txBody>
          <a:bodyPr>
            <a:normAutofit/>
          </a:bodyPr>
          <a:lstStyle/>
          <a:p>
            <a:pPr algn="ctr"/>
            <a:r>
              <a:rPr lang="en-US" dirty="0" smtClean="0">
                <a:solidFill>
                  <a:schemeClr val="bg1"/>
                </a:solidFill>
                <a:latin typeface="Aharoni" panose="02010803020104030203" pitchFamily="2" charset="-79"/>
                <a:cs typeface="Aharoni" panose="02010803020104030203" pitchFamily="2" charset="-79"/>
              </a:rPr>
              <a:t>LATAR BELAKANG</a:t>
            </a:r>
            <a:endParaRPr lang="en-US" dirty="0">
              <a:solidFill>
                <a:schemeClr val="bg1"/>
              </a:solidFill>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nvPr>
        </p:nvSpPr>
        <p:spPr/>
        <p:txBody>
          <a:bodyPr/>
          <a:lstStyle/>
          <a:p>
            <a:fld id="{6027A33F-0255-49CB-AC95-A12F4889F42D}"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270222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err="1" smtClean="0"/>
              <a:t>Webometrics</a:t>
            </a:r>
            <a:r>
              <a:rPr lang="en-US" dirty="0" smtClean="0"/>
              <a:t>, http://</a:t>
            </a:r>
            <a:r>
              <a:rPr lang="en-US" dirty="0" err="1" smtClean="0"/>
              <a:t>www.webometrics.info</a:t>
            </a:r>
            <a:endParaRPr lang="en-US" dirty="0" smtClean="0"/>
          </a:p>
          <a:p>
            <a:r>
              <a:rPr lang="en-US" dirty="0"/>
              <a:t>THES (Times Higher Education Supplement)</a:t>
            </a:r>
          </a:p>
          <a:p>
            <a:r>
              <a:rPr lang="en-US" dirty="0" smtClean="0"/>
              <a:t>ARWU (Academic Ranking of World Universities), </a:t>
            </a:r>
            <a:r>
              <a:rPr lang="en-US" dirty="0" smtClean="0">
                <a:solidFill>
                  <a:srgbClr val="FF0000"/>
                </a:solidFill>
                <a:hlinkClick r:id="rId2"/>
              </a:rPr>
              <a:t>http://www.shanghairanking.com</a:t>
            </a:r>
            <a:endParaRPr lang="en-US" dirty="0" smtClean="0">
              <a:solidFill>
                <a:srgbClr val="FF0000"/>
              </a:solidFill>
            </a:endParaRPr>
          </a:p>
          <a:p>
            <a:r>
              <a:rPr lang="en-US" dirty="0"/>
              <a:t>QS World University Rankings, </a:t>
            </a:r>
            <a:r>
              <a:rPr lang="en-US" b="1" dirty="0">
                <a:solidFill>
                  <a:srgbClr val="FF0000"/>
                </a:solidFill>
              </a:rPr>
              <a:t>http://www.topuniversities.com</a:t>
            </a:r>
          </a:p>
          <a:p>
            <a:r>
              <a:rPr lang="en-US" dirty="0" err="1" smtClean="0"/>
              <a:t>Dll</a:t>
            </a:r>
            <a:endParaRPr lang="en-US" dirty="0"/>
          </a:p>
        </p:txBody>
      </p:sp>
      <p:sp>
        <p:nvSpPr>
          <p:cNvPr id="5" name="Title 1"/>
          <p:cNvSpPr>
            <a:spLocks noGrp="1"/>
          </p:cNvSpPr>
          <p:nvPr>
            <p:ph type="title"/>
          </p:nvPr>
        </p:nvSpPr>
        <p:spPr>
          <a:xfrm>
            <a:off x="0" y="0"/>
            <a:ext cx="9144000" cy="1371600"/>
          </a:xfrm>
          <a:solidFill>
            <a:schemeClr val="accent2">
              <a:lumMod val="40000"/>
              <a:lumOff val="60000"/>
            </a:schemeClr>
          </a:solidFill>
        </p:spPr>
        <p:txBody>
          <a:bodyPr>
            <a:normAutofit/>
          </a:bodyPr>
          <a:lstStyle/>
          <a:p>
            <a:r>
              <a:rPr lang="en-US" dirty="0" smtClean="0">
                <a:latin typeface="Aharoni" pitchFamily="2" charset="-79"/>
                <a:cs typeface="Aharoni" pitchFamily="2" charset="-79"/>
              </a:rPr>
              <a:t>PEMERINGKAT UNIVERSITAS </a:t>
            </a:r>
            <a:endParaRPr lang="en-US" dirty="0">
              <a:latin typeface="Aharoni" pitchFamily="2" charset="-79"/>
              <a:cs typeface="Aharoni" pitchFamily="2" charset="-79"/>
            </a:endParaRPr>
          </a:p>
        </p:txBody>
      </p:sp>
    </p:spTree>
    <p:extLst>
      <p:ext uri="{BB962C8B-B14F-4D97-AF65-F5344CB8AC3E}">
        <p14:creationId xmlns:p14="http://schemas.microsoft.com/office/powerpoint/2010/main" val="211819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2026529"/>
          </a:xfrm>
          <a:solidFill>
            <a:schemeClr val="tx2">
              <a:lumMod val="75000"/>
            </a:schemeClr>
          </a:solidFill>
        </p:spPr>
        <p:txBody>
          <a:bodyPr>
            <a:normAutofit/>
          </a:bodyPr>
          <a:lstStyle/>
          <a:p>
            <a:pPr algn="ctr"/>
            <a:r>
              <a:rPr lang="en-US" dirty="0" smtClean="0">
                <a:solidFill>
                  <a:schemeClr val="bg1"/>
                </a:solidFill>
                <a:latin typeface="Aharoni" panose="02010803020104030203" pitchFamily="2" charset="-79"/>
                <a:cs typeface="Aharoni" panose="02010803020104030203" pitchFamily="2" charset="-79"/>
              </a:rPr>
              <a:t>RANKING CRITERIA</a:t>
            </a:r>
            <a:endParaRPr lang="en-US" dirty="0">
              <a:solidFill>
                <a:schemeClr val="bg1"/>
              </a:solidFill>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nvPr>
        </p:nvSpPr>
        <p:spPr/>
        <p:txBody>
          <a:bodyPr/>
          <a:lstStyle/>
          <a:p>
            <a:fld id="{6027A33F-0255-49CB-AC95-A12F4889F42D}"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040102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51658392"/>
              </p:ext>
            </p:extLst>
          </p:nvPr>
        </p:nvGraphicFramePr>
        <p:xfrm>
          <a:off x="774098" y="1676400"/>
          <a:ext cx="7912702" cy="2494280"/>
        </p:xfrm>
        <a:graphic>
          <a:graphicData uri="http://schemas.openxmlformats.org/drawingml/2006/table">
            <a:tbl>
              <a:tblPr firstRow="1" bandRow="1">
                <a:tableStyleId>{5C22544A-7EE6-4342-B048-85BDC9FD1C3A}</a:tableStyleId>
              </a:tblPr>
              <a:tblGrid>
                <a:gridCol w="895045"/>
                <a:gridCol w="931333"/>
                <a:gridCol w="1596572"/>
                <a:gridCol w="1112762"/>
                <a:gridCol w="931333"/>
                <a:gridCol w="1173238"/>
                <a:gridCol w="1272419"/>
              </a:tblGrid>
              <a:tr h="370840">
                <a:tc>
                  <a:txBody>
                    <a:bodyPr/>
                    <a:lstStyle/>
                    <a:p>
                      <a:r>
                        <a:rPr lang="en-US" dirty="0" smtClean="0"/>
                        <a:t>SEA</a:t>
                      </a:r>
                    </a:p>
                    <a:p>
                      <a:r>
                        <a:rPr lang="en-US" dirty="0" smtClean="0"/>
                        <a:t>Rank</a:t>
                      </a:r>
                    </a:p>
                  </a:txBody>
                  <a:tcPr/>
                </a:tc>
                <a:tc>
                  <a:txBody>
                    <a:bodyPr/>
                    <a:lstStyle/>
                    <a:p>
                      <a:r>
                        <a:rPr lang="en-US" dirty="0" smtClean="0"/>
                        <a:t>World Rank</a:t>
                      </a:r>
                      <a:endParaRPr lang="en-US" dirty="0"/>
                    </a:p>
                  </a:txBody>
                  <a:tcPr/>
                </a:tc>
                <a:tc>
                  <a:txBody>
                    <a:bodyPr/>
                    <a:lstStyle/>
                    <a:p>
                      <a:r>
                        <a:rPr lang="en-US" dirty="0" smtClean="0"/>
                        <a:t>Univ.</a:t>
                      </a:r>
                      <a:endParaRPr lang="en-US" dirty="0"/>
                    </a:p>
                  </a:txBody>
                  <a:tcPr/>
                </a:tc>
                <a:tc>
                  <a:txBody>
                    <a:bodyPr/>
                    <a:lstStyle/>
                    <a:p>
                      <a:r>
                        <a:rPr lang="en-US" dirty="0" smtClean="0"/>
                        <a:t>Presence Rank</a:t>
                      </a:r>
                      <a:endParaRPr lang="en-US" dirty="0"/>
                    </a:p>
                  </a:txBody>
                  <a:tcPr/>
                </a:tc>
                <a:tc>
                  <a:txBody>
                    <a:bodyPr/>
                    <a:lstStyle/>
                    <a:p>
                      <a:r>
                        <a:rPr lang="en-US" dirty="0" smtClean="0"/>
                        <a:t>Impact Rank</a:t>
                      </a:r>
                      <a:endParaRPr lang="en-US" dirty="0"/>
                    </a:p>
                  </a:txBody>
                  <a:tcPr/>
                </a:tc>
                <a:tc>
                  <a:txBody>
                    <a:bodyPr/>
                    <a:lstStyle/>
                    <a:p>
                      <a:r>
                        <a:rPr lang="en-US" dirty="0" err="1" smtClean="0"/>
                        <a:t>Opennes</a:t>
                      </a:r>
                      <a:r>
                        <a:rPr lang="en-US" dirty="0" smtClean="0"/>
                        <a:t> Rank</a:t>
                      </a:r>
                      <a:endParaRPr lang="en-US" dirty="0"/>
                    </a:p>
                  </a:txBody>
                  <a:tcPr/>
                </a:tc>
                <a:tc>
                  <a:txBody>
                    <a:bodyPr/>
                    <a:lstStyle/>
                    <a:p>
                      <a:r>
                        <a:rPr lang="en-US" dirty="0" smtClean="0"/>
                        <a:t>Excellence Rank</a:t>
                      </a:r>
                      <a:endParaRPr lang="en-US" dirty="0"/>
                    </a:p>
                  </a:txBody>
                  <a:tcPr/>
                </a:tc>
              </a:tr>
              <a:tr h="370840">
                <a:tc>
                  <a:txBody>
                    <a:bodyPr/>
                    <a:lstStyle/>
                    <a:p>
                      <a:r>
                        <a:rPr lang="en-US" dirty="0" smtClean="0"/>
                        <a:t>1</a:t>
                      </a:r>
                      <a:endParaRPr lang="en-US" dirty="0"/>
                    </a:p>
                  </a:txBody>
                  <a:tcPr/>
                </a:tc>
                <a:tc>
                  <a:txBody>
                    <a:bodyPr/>
                    <a:lstStyle/>
                    <a:p>
                      <a:r>
                        <a:rPr lang="en-US" dirty="0" smtClean="0"/>
                        <a:t>116</a:t>
                      </a:r>
                      <a:endParaRPr lang="en-US" dirty="0"/>
                    </a:p>
                  </a:txBody>
                  <a:tcPr/>
                </a:tc>
                <a:tc>
                  <a:txBody>
                    <a:bodyPr/>
                    <a:lstStyle/>
                    <a:p>
                      <a:r>
                        <a:rPr lang="en-US" dirty="0" smtClean="0"/>
                        <a:t>NUS</a:t>
                      </a:r>
                      <a:endParaRPr lang="en-US" dirty="0"/>
                    </a:p>
                  </a:txBody>
                  <a:tcPr/>
                </a:tc>
                <a:tc>
                  <a:txBody>
                    <a:bodyPr/>
                    <a:lstStyle/>
                    <a:p>
                      <a:r>
                        <a:rPr lang="en-US" dirty="0" smtClean="0"/>
                        <a:t>767</a:t>
                      </a:r>
                      <a:endParaRPr lang="en-US" dirty="0"/>
                    </a:p>
                  </a:txBody>
                  <a:tcPr/>
                </a:tc>
                <a:tc>
                  <a:txBody>
                    <a:bodyPr/>
                    <a:lstStyle/>
                    <a:p>
                      <a:r>
                        <a:rPr lang="en-US" dirty="0" smtClean="0"/>
                        <a:t>202</a:t>
                      </a:r>
                      <a:endParaRPr lang="en-US" dirty="0"/>
                    </a:p>
                  </a:txBody>
                  <a:tcPr/>
                </a:tc>
                <a:tc>
                  <a:txBody>
                    <a:bodyPr/>
                    <a:lstStyle/>
                    <a:p>
                      <a:r>
                        <a:rPr lang="en-US" dirty="0" smtClean="0"/>
                        <a:t>210</a:t>
                      </a:r>
                      <a:endParaRPr lang="en-US" dirty="0"/>
                    </a:p>
                  </a:txBody>
                  <a:tcPr/>
                </a:tc>
                <a:tc>
                  <a:txBody>
                    <a:bodyPr/>
                    <a:lstStyle/>
                    <a:p>
                      <a:r>
                        <a:rPr lang="en-US" dirty="0" smtClean="0"/>
                        <a:t>40</a:t>
                      </a:r>
                      <a:endParaRPr lang="en-US" dirty="0"/>
                    </a:p>
                  </a:txBody>
                  <a:tcPr/>
                </a:tc>
              </a:tr>
              <a:tr h="370840">
                <a:tc>
                  <a:txBody>
                    <a:bodyPr/>
                    <a:lstStyle/>
                    <a:p>
                      <a:r>
                        <a:rPr lang="en-US" dirty="0" smtClean="0"/>
                        <a:t>5</a:t>
                      </a:r>
                      <a:endParaRPr lang="en-US" dirty="0"/>
                    </a:p>
                  </a:txBody>
                  <a:tcPr/>
                </a:tc>
                <a:tc>
                  <a:txBody>
                    <a:bodyPr/>
                    <a:lstStyle/>
                    <a:p>
                      <a:r>
                        <a:rPr lang="en-US" dirty="0" smtClean="0"/>
                        <a:t>518</a:t>
                      </a:r>
                      <a:endParaRPr lang="en-US" dirty="0"/>
                    </a:p>
                  </a:txBody>
                  <a:tcPr/>
                </a:tc>
                <a:tc>
                  <a:txBody>
                    <a:bodyPr/>
                    <a:lstStyle/>
                    <a:p>
                      <a:r>
                        <a:rPr lang="en-US" dirty="0" smtClean="0"/>
                        <a:t>UGM</a:t>
                      </a:r>
                      <a:endParaRPr lang="en-US" dirty="0"/>
                    </a:p>
                  </a:txBody>
                  <a:tcPr/>
                </a:tc>
                <a:tc>
                  <a:txBody>
                    <a:bodyPr/>
                    <a:lstStyle/>
                    <a:p>
                      <a:r>
                        <a:rPr lang="en-US" dirty="0" smtClean="0"/>
                        <a:t>295</a:t>
                      </a:r>
                      <a:endParaRPr lang="en-US" dirty="0"/>
                    </a:p>
                  </a:txBody>
                  <a:tcPr/>
                </a:tc>
                <a:tc>
                  <a:txBody>
                    <a:bodyPr/>
                    <a:lstStyle/>
                    <a:p>
                      <a:r>
                        <a:rPr lang="en-US" dirty="0" smtClean="0"/>
                        <a:t>534</a:t>
                      </a:r>
                      <a:endParaRPr lang="en-US" dirty="0"/>
                    </a:p>
                  </a:txBody>
                  <a:tcPr/>
                </a:tc>
                <a:tc>
                  <a:txBody>
                    <a:bodyPr/>
                    <a:lstStyle/>
                    <a:p>
                      <a:r>
                        <a:rPr lang="en-US" dirty="0" smtClean="0"/>
                        <a:t>16</a:t>
                      </a:r>
                      <a:endParaRPr lang="en-US" dirty="0"/>
                    </a:p>
                  </a:txBody>
                  <a:tcPr/>
                </a:tc>
                <a:tc>
                  <a:txBody>
                    <a:bodyPr/>
                    <a:lstStyle/>
                    <a:p>
                      <a:r>
                        <a:rPr lang="en-US" dirty="0" smtClean="0"/>
                        <a:t>2137</a:t>
                      </a:r>
                      <a:endParaRPr lang="en-US" dirty="0"/>
                    </a:p>
                  </a:txBody>
                  <a:tcPr/>
                </a:tc>
              </a:tr>
              <a:tr h="370840">
                <a:tc>
                  <a:txBody>
                    <a:bodyPr/>
                    <a:lstStyle/>
                    <a:p>
                      <a:r>
                        <a:rPr lang="en-US" b="1" dirty="0" smtClean="0"/>
                        <a:t>11</a:t>
                      </a:r>
                      <a:endParaRPr lang="en-US" b="1" dirty="0"/>
                    </a:p>
                  </a:txBody>
                  <a:tcPr/>
                </a:tc>
                <a:tc>
                  <a:txBody>
                    <a:bodyPr/>
                    <a:lstStyle/>
                    <a:p>
                      <a:r>
                        <a:rPr lang="en-US" b="1" dirty="0" smtClean="0"/>
                        <a:t>660</a:t>
                      </a:r>
                      <a:endParaRPr lang="en-US" b="1" dirty="0"/>
                    </a:p>
                  </a:txBody>
                  <a:tcPr/>
                </a:tc>
                <a:tc>
                  <a:txBody>
                    <a:bodyPr/>
                    <a:lstStyle/>
                    <a:p>
                      <a:r>
                        <a:rPr lang="en-US" b="1" dirty="0" smtClean="0"/>
                        <a:t>UI</a:t>
                      </a:r>
                      <a:endParaRPr lang="en-US" b="1" dirty="0"/>
                    </a:p>
                  </a:txBody>
                  <a:tcPr/>
                </a:tc>
                <a:tc>
                  <a:txBody>
                    <a:bodyPr/>
                    <a:lstStyle/>
                    <a:p>
                      <a:r>
                        <a:rPr lang="en-US" b="1" dirty="0" smtClean="0"/>
                        <a:t>240</a:t>
                      </a:r>
                      <a:endParaRPr lang="en-US" b="1" dirty="0"/>
                    </a:p>
                  </a:txBody>
                  <a:tcPr/>
                </a:tc>
                <a:tc>
                  <a:txBody>
                    <a:bodyPr/>
                    <a:lstStyle/>
                    <a:p>
                      <a:r>
                        <a:rPr lang="en-US" b="1" dirty="0" smtClean="0"/>
                        <a:t>856</a:t>
                      </a:r>
                      <a:endParaRPr lang="en-US" b="1" dirty="0"/>
                    </a:p>
                  </a:txBody>
                  <a:tcPr/>
                </a:tc>
                <a:tc>
                  <a:txBody>
                    <a:bodyPr/>
                    <a:lstStyle/>
                    <a:p>
                      <a:r>
                        <a:rPr lang="en-US" b="1" dirty="0" smtClean="0"/>
                        <a:t>219</a:t>
                      </a:r>
                      <a:endParaRPr lang="en-US" b="1" dirty="0"/>
                    </a:p>
                  </a:txBody>
                  <a:tcPr/>
                </a:tc>
                <a:tc>
                  <a:txBody>
                    <a:bodyPr/>
                    <a:lstStyle/>
                    <a:p>
                      <a:r>
                        <a:rPr lang="en-US" b="1" dirty="0" smtClean="0"/>
                        <a:t>1867</a:t>
                      </a:r>
                      <a:endParaRPr lang="en-US" b="1" dirty="0"/>
                    </a:p>
                  </a:txBody>
                  <a:tcPr/>
                </a:tc>
              </a:tr>
              <a:tr h="370840">
                <a:tc>
                  <a:txBody>
                    <a:bodyPr/>
                    <a:lstStyle/>
                    <a:p>
                      <a:r>
                        <a:rPr lang="en-US" dirty="0" smtClean="0">
                          <a:solidFill>
                            <a:schemeClr val="tx1"/>
                          </a:solidFill>
                        </a:rPr>
                        <a:t>14</a:t>
                      </a:r>
                      <a:endParaRPr lang="en-US" dirty="0">
                        <a:solidFill>
                          <a:schemeClr val="tx1"/>
                        </a:solidFill>
                      </a:endParaRPr>
                    </a:p>
                  </a:txBody>
                  <a:tcPr/>
                </a:tc>
                <a:tc>
                  <a:txBody>
                    <a:bodyPr/>
                    <a:lstStyle/>
                    <a:p>
                      <a:r>
                        <a:rPr lang="en-US" dirty="0" smtClean="0">
                          <a:solidFill>
                            <a:schemeClr val="tx1"/>
                          </a:solidFill>
                        </a:rPr>
                        <a:t>704</a:t>
                      </a:r>
                      <a:endParaRPr lang="en-US" dirty="0">
                        <a:solidFill>
                          <a:schemeClr val="tx1"/>
                        </a:solidFill>
                      </a:endParaRPr>
                    </a:p>
                  </a:txBody>
                  <a:tcPr/>
                </a:tc>
                <a:tc>
                  <a:txBody>
                    <a:bodyPr/>
                    <a:lstStyle/>
                    <a:p>
                      <a:r>
                        <a:rPr lang="en-US" dirty="0" smtClean="0">
                          <a:solidFill>
                            <a:schemeClr val="tx1"/>
                          </a:solidFill>
                        </a:rPr>
                        <a:t>ITB</a:t>
                      </a:r>
                      <a:endParaRPr lang="en-US" dirty="0">
                        <a:solidFill>
                          <a:schemeClr val="tx1"/>
                        </a:solidFill>
                      </a:endParaRPr>
                    </a:p>
                  </a:txBody>
                  <a:tcPr/>
                </a:tc>
                <a:tc>
                  <a:txBody>
                    <a:bodyPr/>
                    <a:lstStyle/>
                    <a:p>
                      <a:r>
                        <a:rPr lang="en-US" dirty="0" smtClean="0">
                          <a:solidFill>
                            <a:schemeClr val="tx1"/>
                          </a:solidFill>
                        </a:rPr>
                        <a:t>618</a:t>
                      </a:r>
                      <a:endParaRPr lang="en-US" dirty="0">
                        <a:solidFill>
                          <a:schemeClr val="tx1"/>
                        </a:solidFill>
                      </a:endParaRPr>
                    </a:p>
                  </a:txBody>
                  <a:tcPr/>
                </a:tc>
                <a:tc>
                  <a:txBody>
                    <a:bodyPr/>
                    <a:lstStyle/>
                    <a:p>
                      <a:r>
                        <a:rPr lang="en-US" dirty="0" smtClean="0">
                          <a:solidFill>
                            <a:schemeClr val="tx1"/>
                          </a:solidFill>
                        </a:rPr>
                        <a:t>410</a:t>
                      </a:r>
                      <a:endParaRPr lang="en-US" dirty="0">
                        <a:solidFill>
                          <a:schemeClr val="tx1"/>
                        </a:solidFill>
                      </a:endParaRPr>
                    </a:p>
                  </a:txBody>
                  <a:tcPr/>
                </a:tc>
                <a:tc>
                  <a:txBody>
                    <a:bodyPr/>
                    <a:lstStyle/>
                    <a:p>
                      <a:r>
                        <a:rPr lang="en-US" dirty="0" smtClean="0">
                          <a:solidFill>
                            <a:schemeClr val="tx1"/>
                          </a:solidFill>
                        </a:rPr>
                        <a:t>548</a:t>
                      </a:r>
                      <a:endParaRPr lang="en-US" dirty="0">
                        <a:solidFill>
                          <a:schemeClr val="tx1"/>
                        </a:solidFill>
                      </a:endParaRPr>
                    </a:p>
                  </a:txBody>
                  <a:tcPr/>
                </a:tc>
                <a:tc>
                  <a:txBody>
                    <a:bodyPr/>
                    <a:lstStyle/>
                    <a:p>
                      <a:r>
                        <a:rPr lang="en-US" dirty="0" smtClean="0">
                          <a:solidFill>
                            <a:schemeClr val="tx1"/>
                          </a:solidFill>
                        </a:rPr>
                        <a:t>2252</a:t>
                      </a:r>
                      <a:endParaRPr lang="en-US" dirty="0">
                        <a:solidFill>
                          <a:schemeClr val="tx1"/>
                        </a:solidFill>
                      </a:endParaRPr>
                    </a:p>
                  </a:txBody>
                  <a:tcPr/>
                </a:tc>
              </a:tr>
              <a:tr h="370840">
                <a:tc>
                  <a:txBody>
                    <a:bodyPr/>
                    <a:lstStyle/>
                    <a:p>
                      <a:r>
                        <a:rPr lang="en-US" dirty="0" smtClean="0"/>
                        <a:t>20</a:t>
                      </a:r>
                      <a:endParaRPr lang="en-US" dirty="0"/>
                    </a:p>
                  </a:txBody>
                  <a:tcPr/>
                </a:tc>
                <a:tc>
                  <a:txBody>
                    <a:bodyPr/>
                    <a:lstStyle/>
                    <a:p>
                      <a:r>
                        <a:rPr lang="en-US" dirty="0" smtClean="0"/>
                        <a:t>1016</a:t>
                      </a:r>
                      <a:endParaRPr lang="en-US" dirty="0"/>
                    </a:p>
                  </a:txBody>
                  <a:tcPr/>
                </a:tc>
                <a:tc>
                  <a:txBody>
                    <a:bodyPr/>
                    <a:lstStyle/>
                    <a:p>
                      <a:r>
                        <a:rPr lang="en-US" dirty="0" smtClean="0"/>
                        <a:t>IPB</a:t>
                      </a:r>
                      <a:endParaRPr lang="en-US" dirty="0"/>
                    </a:p>
                  </a:txBody>
                  <a:tcPr/>
                </a:tc>
                <a:tc>
                  <a:txBody>
                    <a:bodyPr/>
                    <a:lstStyle/>
                    <a:p>
                      <a:r>
                        <a:rPr lang="en-US" dirty="0" smtClean="0"/>
                        <a:t>520</a:t>
                      </a:r>
                      <a:endParaRPr lang="en-US" dirty="0"/>
                    </a:p>
                  </a:txBody>
                  <a:tcPr/>
                </a:tc>
                <a:tc>
                  <a:txBody>
                    <a:bodyPr/>
                    <a:lstStyle/>
                    <a:p>
                      <a:r>
                        <a:rPr lang="en-US" dirty="0" smtClean="0"/>
                        <a:t>1764</a:t>
                      </a:r>
                      <a:endParaRPr lang="en-US" dirty="0"/>
                    </a:p>
                  </a:txBody>
                  <a:tcPr/>
                </a:tc>
                <a:tc>
                  <a:txBody>
                    <a:bodyPr/>
                    <a:lstStyle/>
                    <a:p>
                      <a:r>
                        <a:rPr lang="en-US" dirty="0" smtClean="0"/>
                        <a:t>11</a:t>
                      </a:r>
                      <a:endParaRPr lang="en-US" dirty="0"/>
                    </a:p>
                  </a:txBody>
                  <a:tcPr/>
                </a:tc>
                <a:tc>
                  <a:txBody>
                    <a:bodyPr/>
                    <a:lstStyle/>
                    <a:p>
                      <a:r>
                        <a:rPr lang="en-US" dirty="0" smtClean="0"/>
                        <a:t>2793</a:t>
                      </a:r>
                      <a:endParaRPr lang="en-US" dirty="0"/>
                    </a:p>
                  </a:txBody>
                  <a:tcPr/>
                </a:tc>
              </a:tr>
            </a:tbl>
          </a:graphicData>
        </a:graphic>
      </p:graphicFrame>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haroni" pitchFamily="2" charset="-79"/>
                <a:cs typeface="Aharoni" pitchFamily="2" charset="-79"/>
              </a:rPr>
              <a:t>WEBOMETRICS </a:t>
            </a:r>
            <a:br>
              <a:rPr lang="en-US" dirty="0" smtClean="0">
                <a:latin typeface="Aharoni" pitchFamily="2" charset="-79"/>
                <a:cs typeface="Aharoni" pitchFamily="2" charset="-79"/>
              </a:rPr>
            </a:br>
            <a:r>
              <a:rPr lang="en-US" dirty="0" smtClean="0">
                <a:latin typeface="Aharoni" pitchFamily="2" charset="-79"/>
                <a:cs typeface="Aharoni" pitchFamily="2" charset="-79"/>
              </a:rPr>
              <a:t>(South East Asia) </a:t>
            </a:r>
            <a:endParaRPr lang="en-US" dirty="0">
              <a:latin typeface="Aharoni" pitchFamily="2" charset="-79"/>
              <a:cs typeface="Aharoni" pitchFamily="2" charset="-79"/>
            </a:endParaRPr>
          </a:p>
        </p:txBody>
      </p:sp>
      <p:sp>
        <p:nvSpPr>
          <p:cNvPr id="7" name="Content Placeholder 3"/>
          <p:cNvSpPr txBox="1">
            <a:spLocks/>
          </p:cNvSpPr>
          <p:nvPr/>
        </p:nvSpPr>
        <p:spPr>
          <a:xfrm>
            <a:off x="457200" y="4267200"/>
            <a:ext cx="8229600" cy="25908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dirty="0" smtClean="0"/>
              <a:t>CRITERIA:</a:t>
            </a:r>
          </a:p>
          <a:p>
            <a:pPr marL="285750" indent="-285750">
              <a:buFont typeface="Arial"/>
              <a:buChar char="•"/>
            </a:pPr>
            <a:r>
              <a:rPr lang="en-US" sz="2100" dirty="0" smtClean="0"/>
              <a:t>Visibility (50%) : inbound link </a:t>
            </a:r>
          </a:p>
          <a:p>
            <a:pPr marL="605790" lvl="1">
              <a:buFont typeface="Arial"/>
              <a:buChar char="•"/>
            </a:pPr>
            <a:r>
              <a:rPr lang="en-US" sz="2100" dirty="0" smtClean="0"/>
              <a:t>Collected from Majestic SEO and </a:t>
            </a:r>
            <a:r>
              <a:rPr lang="en-US" sz="2100" dirty="0" err="1" smtClean="0"/>
              <a:t>ahrefs</a:t>
            </a:r>
            <a:endParaRPr lang="en-US" sz="2100" dirty="0" smtClean="0"/>
          </a:p>
          <a:p>
            <a:pPr marL="285750" indent="-285750">
              <a:buFont typeface="Arial"/>
              <a:buChar char="•"/>
            </a:pPr>
            <a:r>
              <a:rPr lang="en-US" sz="2100" dirty="0" smtClean="0"/>
              <a:t>Activity (50%)  </a:t>
            </a:r>
          </a:p>
          <a:p>
            <a:pPr lvl="1">
              <a:buFont typeface="Arial"/>
              <a:buChar char="•"/>
            </a:pPr>
            <a:r>
              <a:rPr lang="en-US" sz="2100" dirty="0" smtClean="0"/>
              <a:t>Presence(1/3) : number of webpages of </a:t>
            </a:r>
            <a:r>
              <a:rPr lang="en-US" sz="2100" dirty="0" err="1" smtClean="0"/>
              <a:t>univ.</a:t>
            </a:r>
            <a:r>
              <a:rPr lang="en-US" sz="2100" dirty="0" smtClean="0"/>
              <a:t> hosted in the main </a:t>
            </a:r>
            <a:r>
              <a:rPr lang="en-US" sz="2100" dirty="0" err="1" smtClean="0"/>
              <a:t>webdomain</a:t>
            </a:r>
            <a:r>
              <a:rPr lang="en-US" sz="2100" dirty="0" smtClean="0"/>
              <a:t> as indexed by Google</a:t>
            </a:r>
          </a:p>
          <a:p>
            <a:pPr lvl="1">
              <a:buFont typeface="Arial"/>
              <a:buChar char="•"/>
            </a:pPr>
            <a:r>
              <a:rPr lang="en-US" sz="2100" dirty="0" err="1" smtClean="0"/>
              <a:t>Opennes</a:t>
            </a:r>
            <a:r>
              <a:rPr lang="en-US" sz="2100" dirty="0" smtClean="0"/>
              <a:t>(1/3) : number of rich files (</a:t>
            </a:r>
            <a:r>
              <a:rPr lang="en-US" sz="2100" dirty="0" err="1" smtClean="0"/>
              <a:t>pdf</a:t>
            </a:r>
            <a:r>
              <a:rPr lang="en-US" sz="2100" dirty="0" smtClean="0"/>
              <a:t>, doc, </a:t>
            </a:r>
            <a:r>
              <a:rPr lang="en-US" sz="2100" dirty="0" err="1" smtClean="0"/>
              <a:t>docx,ppt</a:t>
            </a:r>
            <a:r>
              <a:rPr lang="en-US" sz="2100" dirty="0" smtClean="0"/>
              <a:t>) published in dedicated websites according to Google Scholar</a:t>
            </a:r>
          </a:p>
          <a:p>
            <a:pPr lvl="1">
              <a:buFont typeface="Arial"/>
              <a:buChar char="•"/>
            </a:pPr>
            <a:r>
              <a:rPr lang="en-US" sz="2100" dirty="0" smtClean="0"/>
              <a:t>Excellence(1/3) : 10% most cited papers in respective field (</a:t>
            </a:r>
            <a:r>
              <a:rPr lang="en-US" sz="2100" dirty="0" err="1" smtClean="0"/>
              <a:t>Scimago</a:t>
            </a:r>
            <a:r>
              <a:rPr lang="en-US" sz="2100" dirty="0" smtClean="0"/>
              <a:t>) for five year period</a:t>
            </a:r>
          </a:p>
          <a:p>
            <a:pPr marL="0" indent="0">
              <a:buFont typeface="Arial" pitchFamily="34" charset="0"/>
              <a:buNone/>
            </a:pPr>
            <a:endParaRPr lang="en-US" sz="1500" dirty="0"/>
          </a:p>
        </p:txBody>
      </p:sp>
    </p:spTree>
    <p:extLst>
      <p:ext uri="{BB962C8B-B14F-4D97-AF65-F5344CB8AC3E}">
        <p14:creationId xmlns:p14="http://schemas.microsoft.com/office/powerpoint/2010/main" val="798174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14627925"/>
              </p:ext>
            </p:extLst>
          </p:nvPr>
        </p:nvGraphicFramePr>
        <p:xfrm>
          <a:off x="800845" y="2019906"/>
          <a:ext cx="7722495" cy="2636761"/>
        </p:xfrm>
        <a:graphic>
          <a:graphicData uri="http://schemas.openxmlformats.org/drawingml/2006/table">
            <a:tbl>
              <a:tblPr firstRow="1" bandRow="1">
                <a:tableStyleId>{5C22544A-7EE6-4342-B048-85BDC9FD1C3A}</a:tableStyleId>
              </a:tblPr>
              <a:tblGrid>
                <a:gridCol w="858055"/>
                <a:gridCol w="858055"/>
                <a:gridCol w="858055"/>
                <a:gridCol w="858055"/>
                <a:gridCol w="858055"/>
                <a:gridCol w="858055"/>
                <a:gridCol w="858055"/>
                <a:gridCol w="858055"/>
                <a:gridCol w="858055"/>
              </a:tblGrid>
              <a:tr h="962992">
                <a:tc>
                  <a:txBody>
                    <a:bodyPr/>
                    <a:lstStyle/>
                    <a:p>
                      <a:endParaRPr lang="en-US" dirty="0"/>
                    </a:p>
                  </a:txBody>
                  <a:tcPr/>
                </a:tc>
                <a:tc>
                  <a:txBody>
                    <a:bodyPr/>
                    <a:lstStyle/>
                    <a:p>
                      <a:r>
                        <a:rPr lang="en-US" sz="2400" dirty="0" smtClean="0"/>
                        <a:t>July</a:t>
                      </a:r>
                    </a:p>
                    <a:p>
                      <a:r>
                        <a:rPr lang="en-US" sz="2400" dirty="0" smtClean="0"/>
                        <a:t>2011</a:t>
                      </a:r>
                      <a:endParaRPr lang="en-US" sz="2400" dirty="0"/>
                    </a:p>
                  </a:txBody>
                  <a:tcPr/>
                </a:tc>
                <a:tc>
                  <a:txBody>
                    <a:bodyPr/>
                    <a:lstStyle/>
                    <a:p>
                      <a:r>
                        <a:rPr lang="en-US" sz="2400" dirty="0" smtClean="0"/>
                        <a:t>Jan</a:t>
                      </a:r>
                      <a:r>
                        <a:rPr lang="en-US" sz="2400" baseline="0" dirty="0" smtClean="0"/>
                        <a:t> 2012</a:t>
                      </a:r>
                      <a:endParaRPr lang="en-US" sz="2400" dirty="0"/>
                    </a:p>
                  </a:txBody>
                  <a:tcPr/>
                </a:tc>
                <a:tc>
                  <a:txBody>
                    <a:bodyPr/>
                    <a:lstStyle/>
                    <a:p>
                      <a:r>
                        <a:rPr lang="en-US" sz="2400" dirty="0" smtClean="0"/>
                        <a:t>July 2012</a:t>
                      </a:r>
                      <a:endParaRPr lang="en-US" sz="2400" dirty="0"/>
                    </a:p>
                  </a:txBody>
                  <a:tcPr/>
                </a:tc>
                <a:tc>
                  <a:txBody>
                    <a:bodyPr/>
                    <a:lstStyle/>
                    <a:p>
                      <a:r>
                        <a:rPr lang="en-US" sz="2400" dirty="0" smtClean="0"/>
                        <a:t>Jan</a:t>
                      </a:r>
                    </a:p>
                    <a:p>
                      <a:r>
                        <a:rPr lang="en-US" sz="2400" dirty="0" smtClean="0"/>
                        <a:t>2013</a:t>
                      </a:r>
                      <a:endParaRPr lang="en-US" sz="2400" dirty="0"/>
                    </a:p>
                  </a:txBody>
                  <a:tcPr/>
                </a:tc>
                <a:tc>
                  <a:txBody>
                    <a:bodyPr/>
                    <a:lstStyle/>
                    <a:p>
                      <a:r>
                        <a:rPr lang="en-US" sz="2400" dirty="0" smtClean="0"/>
                        <a:t>July</a:t>
                      </a:r>
                    </a:p>
                    <a:p>
                      <a:r>
                        <a:rPr lang="en-US" sz="2400" dirty="0" smtClean="0"/>
                        <a:t>2013</a:t>
                      </a:r>
                      <a:endParaRPr lang="en-US" sz="2400" dirty="0"/>
                    </a:p>
                  </a:txBody>
                  <a:tcPr/>
                </a:tc>
                <a:tc>
                  <a:txBody>
                    <a:bodyPr/>
                    <a:lstStyle/>
                    <a:p>
                      <a:r>
                        <a:rPr lang="en-US" sz="2400" dirty="0" smtClean="0"/>
                        <a:t>Jan</a:t>
                      </a:r>
                    </a:p>
                    <a:p>
                      <a:r>
                        <a:rPr lang="en-US" sz="2400" dirty="0" smtClean="0"/>
                        <a:t>2014</a:t>
                      </a:r>
                      <a:endParaRPr lang="en-US" sz="2400" dirty="0"/>
                    </a:p>
                  </a:txBody>
                  <a:tcPr/>
                </a:tc>
                <a:tc>
                  <a:txBody>
                    <a:bodyPr/>
                    <a:lstStyle/>
                    <a:p>
                      <a:r>
                        <a:rPr lang="en-US" sz="2400" dirty="0" smtClean="0"/>
                        <a:t>July2014</a:t>
                      </a:r>
                      <a:endParaRPr lang="en-US" sz="2400" dirty="0"/>
                    </a:p>
                  </a:txBody>
                  <a:tcPr/>
                </a:tc>
                <a:tc>
                  <a:txBody>
                    <a:bodyPr/>
                    <a:lstStyle/>
                    <a:p>
                      <a:r>
                        <a:rPr lang="en-US" sz="2400" dirty="0" smtClean="0"/>
                        <a:t>Jan</a:t>
                      </a:r>
                    </a:p>
                    <a:p>
                      <a:r>
                        <a:rPr lang="en-US" sz="2400" dirty="0" smtClean="0"/>
                        <a:t>2015</a:t>
                      </a:r>
                      <a:endParaRPr lang="en-US" sz="2400" dirty="0"/>
                    </a:p>
                  </a:txBody>
                  <a:tcPr/>
                </a:tc>
              </a:tr>
              <a:tr h="557923">
                <a:tc>
                  <a:txBody>
                    <a:bodyPr/>
                    <a:lstStyle/>
                    <a:p>
                      <a:r>
                        <a:rPr lang="en-US" sz="2400" dirty="0" smtClean="0">
                          <a:solidFill>
                            <a:schemeClr val="tx1"/>
                          </a:solidFill>
                        </a:rPr>
                        <a:t>ITB</a:t>
                      </a:r>
                      <a:endParaRPr lang="en-US" sz="2400" dirty="0">
                        <a:solidFill>
                          <a:schemeClr val="tx1"/>
                        </a:solidFill>
                      </a:endParaRPr>
                    </a:p>
                  </a:txBody>
                  <a:tcPr/>
                </a:tc>
                <a:tc>
                  <a:txBody>
                    <a:bodyPr/>
                    <a:lstStyle/>
                    <a:p>
                      <a:r>
                        <a:rPr lang="en-US" sz="2400" dirty="0" smtClean="0">
                          <a:solidFill>
                            <a:schemeClr val="tx1"/>
                          </a:solidFill>
                        </a:rPr>
                        <a:t>632</a:t>
                      </a:r>
                      <a:endParaRPr lang="en-US" sz="2400" dirty="0">
                        <a:solidFill>
                          <a:schemeClr val="tx1"/>
                        </a:solidFill>
                      </a:endParaRPr>
                    </a:p>
                  </a:txBody>
                  <a:tcPr/>
                </a:tc>
                <a:tc>
                  <a:txBody>
                    <a:bodyPr/>
                    <a:lstStyle/>
                    <a:p>
                      <a:r>
                        <a:rPr lang="en-US" sz="2400" dirty="0" smtClean="0">
                          <a:solidFill>
                            <a:schemeClr val="tx1"/>
                          </a:solidFill>
                        </a:rPr>
                        <a:t>277</a:t>
                      </a:r>
                      <a:endParaRPr lang="en-US" sz="2400" dirty="0">
                        <a:solidFill>
                          <a:schemeClr val="tx1"/>
                        </a:solidFill>
                      </a:endParaRPr>
                    </a:p>
                  </a:txBody>
                  <a:tcPr/>
                </a:tc>
                <a:tc>
                  <a:txBody>
                    <a:bodyPr/>
                    <a:lstStyle/>
                    <a:p>
                      <a:r>
                        <a:rPr lang="en-US" sz="2400" dirty="0" smtClean="0">
                          <a:solidFill>
                            <a:schemeClr val="tx1"/>
                          </a:solidFill>
                        </a:rPr>
                        <a:t>568</a:t>
                      </a:r>
                      <a:endParaRPr lang="en-US" sz="2400" dirty="0">
                        <a:solidFill>
                          <a:schemeClr val="tx1"/>
                        </a:solidFill>
                      </a:endParaRPr>
                    </a:p>
                  </a:txBody>
                  <a:tcPr/>
                </a:tc>
                <a:tc>
                  <a:txBody>
                    <a:bodyPr/>
                    <a:lstStyle/>
                    <a:p>
                      <a:r>
                        <a:rPr lang="en-US" sz="2400" dirty="0" smtClean="0">
                          <a:solidFill>
                            <a:schemeClr val="tx1"/>
                          </a:solidFill>
                        </a:rPr>
                        <a:t>497</a:t>
                      </a:r>
                      <a:endParaRPr lang="en-US" sz="2400" dirty="0">
                        <a:solidFill>
                          <a:schemeClr val="tx1"/>
                        </a:solidFill>
                      </a:endParaRPr>
                    </a:p>
                  </a:txBody>
                  <a:tcPr/>
                </a:tc>
                <a:tc>
                  <a:txBody>
                    <a:bodyPr/>
                    <a:lstStyle/>
                    <a:p>
                      <a:r>
                        <a:rPr lang="en-US" sz="2400" dirty="0" smtClean="0">
                          <a:solidFill>
                            <a:schemeClr val="tx1"/>
                          </a:solidFill>
                        </a:rPr>
                        <a:t>600</a:t>
                      </a:r>
                      <a:endParaRPr lang="en-US" sz="2400" dirty="0">
                        <a:solidFill>
                          <a:schemeClr val="tx1"/>
                        </a:solidFill>
                      </a:endParaRPr>
                    </a:p>
                  </a:txBody>
                  <a:tcPr/>
                </a:tc>
                <a:tc>
                  <a:txBody>
                    <a:bodyPr/>
                    <a:lstStyle/>
                    <a:p>
                      <a:r>
                        <a:rPr lang="en-US" sz="2400" dirty="0" smtClean="0">
                          <a:solidFill>
                            <a:schemeClr val="tx1"/>
                          </a:solidFill>
                        </a:rPr>
                        <a:t>568</a:t>
                      </a:r>
                      <a:endParaRPr lang="en-US" sz="2400" dirty="0">
                        <a:solidFill>
                          <a:schemeClr val="tx1"/>
                        </a:solidFill>
                      </a:endParaRPr>
                    </a:p>
                  </a:txBody>
                  <a:tcPr/>
                </a:tc>
                <a:tc>
                  <a:txBody>
                    <a:bodyPr/>
                    <a:lstStyle/>
                    <a:p>
                      <a:r>
                        <a:rPr lang="en-US" sz="2400" dirty="0" smtClean="0">
                          <a:solidFill>
                            <a:schemeClr val="tx1"/>
                          </a:solidFill>
                        </a:rPr>
                        <a:t>622</a:t>
                      </a:r>
                      <a:endParaRPr lang="en-US" sz="2400" dirty="0">
                        <a:solidFill>
                          <a:schemeClr val="tx1"/>
                        </a:solidFill>
                      </a:endParaRPr>
                    </a:p>
                  </a:txBody>
                  <a:tcPr/>
                </a:tc>
                <a:tc>
                  <a:txBody>
                    <a:bodyPr/>
                    <a:lstStyle/>
                    <a:p>
                      <a:r>
                        <a:rPr lang="en-US" sz="2400" dirty="0" smtClean="0">
                          <a:solidFill>
                            <a:schemeClr val="tx1"/>
                          </a:solidFill>
                        </a:rPr>
                        <a:t>704</a:t>
                      </a:r>
                      <a:endParaRPr lang="en-US" sz="2400" dirty="0">
                        <a:solidFill>
                          <a:schemeClr val="tx1"/>
                        </a:solidFill>
                      </a:endParaRPr>
                    </a:p>
                  </a:txBody>
                  <a:tcPr/>
                </a:tc>
              </a:tr>
              <a:tr h="557923">
                <a:tc>
                  <a:txBody>
                    <a:bodyPr/>
                    <a:lstStyle/>
                    <a:p>
                      <a:r>
                        <a:rPr lang="en-US" sz="2400" dirty="0" smtClean="0"/>
                        <a:t>UGM</a:t>
                      </a:r>
                      <a:endParaRPr lang="en-US" sz="2400" dirty="0"/>
                    </a:p>
                  </a:txBody>
                  <a:tcPr/>
                </a:tc>
                <a:tc>
                  <a:txBody>
                    <a:bodyPr/>
                    <a:lstStyle/>
                    <a:p>
                      <a:r>
                        <a:rPr lang="en-US" sz="2400" dirty="0" smtClean="0"/>
                        <a:t>817</a:t>
                      </a:r>
                      <a:endParaRPr lang="en-US" sz="2400" dirty="0"/>
                    </a:p>
                  </a:txBody>
                  <a:tcPr/>
                </a:tc>
                <a:tc>
                  <a:txBody>
                    <a:bodyPr/>
                    <a:lstStyle/>
                    <a:p>
                      <a:r>
                        <a:rPr lang="en-US" sz="2400" dirty="0" smtClean="0"/>
                        <a:t>249</a:t>
                      </a:r>
                      <a:endParaRPr lang="en-US" sz="2400" dirty="0"/>
                    </a:p>
                  </a:txBody>
                  <a:tcPr/>
                </a:tc>
                <a:tc>
                  <a:txBody>
                    <a:bodyPr/>
                    <a:lstStyle/>
                    <a:p>
                      <a:r>
                        <a:rPr lang="en-US" sz="2400" dirty="0" smtClean="0"/>
                        <a:t>381</a:t>
                      </a:r>
                      <a:endParaRPr lang="en-US" sz="2400" dirty="0"/>
                    </a:p>
                  </a:txBody>
                  <a:tcPr/>
                </a:tc>
                <a:tc>
                  <a:txBody>
                    <a:bodyPr/>
                    <a:lstStyle/>
                    <a:p>
                      <a:r>
                        <a:rPr lang="en-US" sz="2400" dirty="0" smtClean="0"/>
                        <a:t>440</a:t>
                      </a:r>
                      <a:endParaRPr lang="en-US" sz="2400" dirty="0"/>
                    </a:p>
                  </a:txBody>
                  <a:tcPr/>
                </a:tc>
                <a:tc>
                  <a:txBody>
                    <a:bodyPr/>
                    <a:lstStyle/>
                    <a:p>
                      <a:r>
                        <a:rPr lang="en-US" sz="2400" dirty="0" smtClean="0"/>
                        <a:t>640</a:t>
                      </a:r>
                      <a:endParaRPr lang="en-US" sz="2400" dirty="0"/>
                    </a:p>
                  </a:txBody>
                  <a:tcPr/>
                </a:tc>
                <a:tc>
                  <a:txBody>
                    <a:bodyPr/>
                    <a:lstStyle/>
                    <a:p>
                      <a:r>
                        <a:rPr lang="en-US" sz="2400" dirty="0" smtClean="0"/>
                        <a:t>379</a:t>
                      </a:r>
                      <a:endParaRPr lang="en-US" sz="2400" dirty="0"/>
                    </a:p>
                  </a:txBody>
                  <a:tcPr/>
                </a:tc>
                <a:tc>
                  <a:txBody>
                    <a:bodyPr/>
                    <a:lstStyle/>
                    <a:p>
                      <a:r>
                        <a:rPr lang="en-US" sz="2400" dirty="0" smtClean="0"/>
                        <a:t>414</a:t>
                      </a:r>
                      <a:endParaRPr lang="en-US" sz="2400" dirty="0"/>
                    </a:p>
                  </a:txBody>
                  <a:tcPr/>
                </a:tc>
                <a:tc>
                  <a:txBody>
                    <a:bodyPr/>
                    <a:lstStyle/>
                    <a:p>
                      <a:r>
                        <a:rPr lang="en-US" sz="2400" dirty="0" smtClean="0"/>
                        <a:t>518</a:t>
                      </a:r>
                      <a:endParaRPr lang="en-US" sz="2400" dirty="0"/>
                    </a:p>
                  </a:txBody>
                  <a:tcPr/>
                </a:tc>
              </a:tr>
              <a:tr h="557923">
                <a:tc>
                  <a:txBody>
                    <a:bodyPr/>
                    <a:lstStyle/>
                    <a:p>
                      <a:r>
                        <a:rPr lang="en-US" sz="2400" b="1" dirty="0" smtClean="0"/>
                        <a:t>UI</a:t>
                      </a:r>
                      <a:endParaRPr lang="en-US" sz="2400" b="1" dirty="0"/>
                    </a:p>
                  </a:txBody>
                  <a:tcPr/>
                </a:tc>
                <a:tc>
                  <a:txBody>
                    <a:bodyPr/>
                    <a:lstStyle/>
                    <a:p>
                      <a:r>
                        <a:rPr lang="en-US" sz="2400" b="1" dirty="0" smtClean="0"/>
                        <a:t>526</a:t>
                      </a:r>
                      <a:endParaRPr lang="en-US" sz="2400" b="1" dirty="0"/>
                    </a:p>
                  </a:txBody>
                  <a:tcPr/>
                </a:tc>
                <a:tc>
                  <a:txBody>
                    <a:bodyPr/>
                    <a:lstStyle/>
                    <a:p>
                      <a:r>
                        <a:rPr lang="en-US" sz="2400" b="1" dirty="0" smtClean="0"/>
                        <a:t>365</a:t>
                      </a:r>
                      <a:endParaRPr lang="en-US" sz="2400" b="1" dirty="0"/>
                    </a:p>
                  </a:txBody>
                  <a:tcPr/>
                </a:tc>
                <a:tc>
                  <a:txBody>
                    <a:bodyPr/>
                    <a:lstStyle/>
                    <a:p>
                      <a:r>
                        <a:rPr lang="en-US" sz="2400" b="1" dirty="0" smtClean="0"/>
                        <a:t>507</a:t>
                      </a:r>
                      <a:endParaRPr lang="en-US" sz="2400" b="1" dirty="0"/>
                    </a:p>
                  </a:txBody>
                  <a:tcPr/>
                </a:tc>
                <a:tc>
                  <a:txBody>
                    <a:bodyPr/>
                    <a:lstStyle/>
                    <a:p>
                      <a:r>
                        <a:rPr lang="en-US" sz="2400" b="1" dirty="0" smtClean="0"/>
                        <a:t>581</a:t>
                      </a:r>
                      <a:endParaRPr lang="en-US" sz="2400" b="1" dirty="0"/>
                    </a:p>
                  </a:txBody>
                  <a:tcPr/>
                </a:tc>
                <a:tc>
                  <a:txBody>
                    <a:bodyPr/>
                    <a:lstStyle/>
                    <a:p>
                      <a:r>
                        <a:rPr lang="en-US" sz="2400" b="1" dirty="0" smtClean="0"/>
                        <a:t>653</a:t>
                      </a:r>
                      <a:endParaRPr lang="en-US" sz="2400" b="1" dirty="0"/>
                    </a:p>
                  </a:txBody>
                  <a:tcPr/>
                </a:tc>
                <a:tc>
                  <a:txBody>
                    <a:bodyPr/>
                    <a:lstStyle/>
                    <a:p>
                      <a:r>
                        <a:rPr lang="en-US" sz="2400" b="1" dirty="0" smtClean="0"/>
                        <a:t>507</a:t>
                      </a:r>
                      <a:endParaRPr lang="en-US" sz="2400" b="1" dirty="0"/>
                    </a:p>
                  </a:txBody>
                  <a:tcPr/>
                </a:tc>
                <a:tc>
                  <a:txBody>
                    <a:bodyPr/>
                    <a:lstStyle/>
                    <a:p>
                      <a:r>
                        <a:rPr lang="en-US" sz="2400" b="1" dirty="0" smtClean="0"/>
                        <a:t>532</a:t>
                      </a:r>
                      <a:endParaRPr lang="en-US" sz="2400" b="1" dirty="0"/>
                    </a:p>
                  </a:txBody>
                  <a:tcPr/>
                </a:tc>
                <a:tc>
                  <a:txBody>
                    <a:bodyPr/>
                    <a:lstStyle/>
                    <a:p>
                      <a:r>
                        <a:rPr lang="en-US" sz="2400" b="1" dirty="0" smtClean="0"/>
                        <a:t>660</a:t>
                      </a:r>
                      <a:endParaRPr lang="en-US" sz="2400" b="1" dirty="0"/>
                    </a:p>
                  </a:txBody>
                  <a:tcPr/>
                </a:tc>
              </a:tr>
            </a:tbl>
          </a:graphicData>
        </a:graphic>
      </p:graphicFrame>
      <p:sp>
        <p:nvSpPr>
          <p:cNvPr id="4" name="Content Placeholder 2"/>
          <p:cNvSpPr txBox="1">
            <a:spLocks/>
          </p:cNvSpPr>
          <p:nvPr/>
        </p:nvSpPr>
        <p:spPr>
          <a:xfrm>
            <a:off x="533400" y="4922837"/>
            <a:ext cx="8229600" cy="17065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Strongly linked to </a:t>
            </a:r>
          </a:p>
          <a:p>
            <a:pPr lvl="1"/>
            <a:r>
              <a:rPr lang="en-US" sz="2400" dirty="0" smtClean="0"/>
              <a:t>Volume</a:t>
            </a:r>
          </a:p>
          <a:p>
            <a:pPr lvl="1"/>
            <a:r>
              <a:rPr lang="en-US" sz="2400" dirty="0" smtClean="0"/>
              <a:t>Quality of contents</a:t>
            </a:r>
          </a:p>
          <a:p>
            <a:r>
              <a:rPr lang="en-US" sz="2400" dirty="0" smtClean="0"/>
              <a:t>Size dependent</a:t>
            </a:r>
          </a:p>
          <a:p>
            <a:pPr marL="365760" lvl="1" indent="0">
              <a:buFont typeface="Arial" pitchFamily="34" charset="0"/>
              <a:buNone/>
            </a:pPr>
            <a:endParaRPr lang="en-US" sz="1600" dirty="0"/>
          </a:p>
        </p:txBody>
      </p:sp>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haroni" pitchFamily="2" charset="-79"/>
                <a:cs typeface="Aharoni" pitchFamily="2" charset="-79"/>
              </a:rPr>
              <a:t>WEBOMETRICS </a:t>
            </a:r>
            <a:br>
              <a:rPr lang="en-US" dirty="0" smtClean="0">
                <a:latin typeface="Aharoni" pitchFamily="2" charset="-79"/>
                <a:cs typeface="Aharoni" pitchFamily="2" charset="-79"/>
              </a:rPr>
            </a:br>
            <a:r>
              <a:rPr lang="en-US" dirty="0" smtClean="0">
                <a:latin typeface="Aharoni" pitchFamily="2" charset="-79"/>
                <a:cs typeface="Aharoni" pitchFamily="2" charset="-79"/>
              </a:rPr>
              <a:t>(Indonesia) </a:t>
            </a:r>
            <a:endParaRPr lang="en-US" dirty="0">
              <a:latin typeface="Aharoni" pitchFamily="2" charset="-79"/>
              <a:cs typeface="Aharoni" pitchFamily="2" charset="-79"/>
            </a:endParaRPr>
          </a:p>
        </p:txBody>
      </p:sp>
    </p:spTree>
    <p:extLst>
      <p:ext uri="{BB962C8B-B14F-4D97-AF65-F5344CB8AC3E}">
        <p14:creationId xmlns:p14="http://schemas.microsoft.com/office/powerpoint/2010/main" val="550026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ARWU </a:t>
            </a:r>
            <a:endParaRPr lang="en-US" dirty="0"/>
          </a:p>
        </p:txBody>
      </p:sp>
      <p:pic>
        <p:nvPicPr>
          <p:cNvPr id="3" name="Picture 2" descr="Screen Shot 2014-09-25 at 3.03.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17638"/>
            <a:ext cx="8839200" cy="4381500"/>
          </a:xfrm>
          <a:prstGeom prst="rect">
            <a:avLst/>
          </a:prstGeom>
        </p:spPr>
      </p:pic>
      <p:sp>
        <p:nvSpPr>
          <p:cNvPr id="4" name="TextBox 3"/>
          <p:cNvSpPr txBox="1"/>
          <p:nvPr/>
        </p:nvSpPr>
        <p:spPr>
          <a:xfrm>
            <a:off x="381000" y="5715000"/>
            <a:ext cx="8382000" cy="984885"/>
          </a:xfrm>
          <a:prstGeom prst="rect">
            <a:avLst/>
          </a:prstGeom>
          <a:noFill/>
        </p:spPr>
        <p:txBody>
          <a:bodyPr wrap="square" rtlCol="0">
            <a:spAutoFit/>
          </a:bodyPr>
          <a:lstStyle/>
          <a:p>
            <a:pPr defTabSz="457200"/>
            <a:r>
              <a:rPr lang="en-US" dirty="0" err="1" smtClean="0">
                <a:solidFill>
                  <a:prstClr val="black"/>
                </a:solidFill>
              </a:rPr>
              <a:t>Catatan</a:t>
            </a:r>
            <a:r>
              <a:rPr lang="en-US" dirty="0" smtClean="0">
                <a:solidFill>
                  <a:prstClr val="black"/>
                </a:solidFill>
              </a:rPr>
              <a:t> : </a:t>
            </a:r>
          </a:p>
          <a:p>
            <a:pPr marL="285750" indent="-285750" defTabSz="457200">
              <a:buFont typeface="Arial"/>
              <a:buChar char="•"/>
            </a:pPr>
            <a:r>
              <a:rPr lang="en-US" sz="2000" dirty="0" err="1" smtClean="0">
                <a:solidFill>
                  <a:prstClr val="black"/>
                </a:solidFill>
              </a:rPr>
              <a:t>Kriteria</a:t>
            </a:r>
            <a:r>
              <a:rPr lang="en-US" sz="2000" dirty="0" smtClean="0">
                <a:solidFill>
                  <a:prstClr val="black"/>
                </a:solidFill>
              </a:rPr>
              <a:t> ARWU </a:t>
            </a:r>
            <a:r>
              <a:rPr lang="en-US" sz="2000" b="1" dirty="0" err="1" smtClean="0">
                <a:solidFill>
                  <a:prstClr val="black"/>
                </a:solidFill>
              </a:rPr>
              <a:t>berorientasi</a:t>
            </a:r>
            <a:r>
              <a:rPr lang="en-US" sz="2000" b="1" dirty="0" smtClean="0">
                <a:solidFill>
                  <a:prstClr val="black"/>
                </a:solidFill>
              </a:rPr>
              <a:t> </a:t>
            </a:r>
            <a:r>
              <a:rPr lang="en-US" sz="2000" b="1" dirty="0" err="1" smtClean="0">
                <a:solidFill>
                  <a:prstClr val="black"/>
                </a:solidFill>
              </a:rPr>
              <a:t>saintifik</a:t>
            </a:r>
            <a:endParaRPr lang="en-US" sz="2000" b="1" dirty="0" smtClean="0">
              <a:solidFill>
                <a:prstClr val="black"/>
              </a:solidFill>
            </a:endParaRPr>
          </a:p>
          <a:p>
            <a:pPr marL="285750" indent="-285750" defTabSz="457200">
              <a:buFont typeface="Arial"/>
              <a:buChar char="•"/>
            </a:pPr>
            <a:r>
              <a:rPr lang="en-US" sz="2000" b="1" dirty="0" err="1" smtClean="0">
                <a:solidFill>
                  <a:prstClr val="black"/>
                </a:solidFill>
              </a:rPr>
              <a:t>Belum</a:t>
            </a:r>
            <a:r>
              <a:rPr lang="en-US" sz="2000" b="1" dirty="0" smtClean="0">
                <a:solidFill>
                  <a:prstClr val="black"/>
                </a:solidFill>
              </a:rPr>
              <a:t> </a:t>
            </a:r>
            <a:r>
              <a:rPr lang="en-US" sz="2000" b="1" dirty="0" err="1" smtClean="0">
                <a:solidFill>
                  <a:prstClr val="black"/>
                </a:solidFill>
              </a:rPr>
              <a:t>ada</a:t>
            </a:r>
            <a:r>
              <a:rPr lang="en-US" sz="2000" b="1" dirty="0" smtClean="0">
                <a:solidFill>
                  <a:prstClr val="black"/>
                </a:solidFill>
              </a:rPr>
              <a:t> </a:t>
            </a:r>
            <a:r>
              <a:rPr lang="en-US" sz="2000" b="1" dirty="0" err="1" smtClean="0">
                <a:solidFill>
                  <a:prstClr val="black"/>
                </a:solidFill>
              </a:rPr>
              <a:t>univ</a:t>
            </a:r>
            <a:r>
              <a:rPr lang="en-US" sz="2000" b="1" dirty="0" smtClean="0">
                <a:solidFill>
                  <a:prstClr val="black"/>
                </a:solidFill>
              </a:rPr>
              <a:t> di Indonesia </a:t>
            </a:r>
            <a:r>
              <a:rPr lang="en-US" sz="2000" b="1" dirty="0" err="1" smtClean="0">
                <a:solidFill>
                  <a:prstClr val="black"/>
                </a:solidFill>
              </a:rPr>
              <a:t>yg</a:t>
            </a:r>
            <a:r>
              <a:rPr lang="en-US" sz="2000" b="1" dirty="0" smtClean="0">
                <a:solidFill>
                  <a:prstClr val="black"/>
                </a:solidFill>
              </a:rPr>
              <a:t> </a:t>
            </a:r>
            <a:r>
              <a:rPr lang="en-US" sz="2000" b="1" dirty="0" err="1" smtClean="0">
                <a:solidFill>
                  <a:prstClr val="black"/>
                </a:solidFill>
              </a:rPr>
              <a:t>tercatat</a:t>
            </a:r>
            <a:r>
              <a:rPr lang="en-US" sz="2000" b="1" dirty="0" smtClean="0">
                <a:solidFill>
                  <a:prstClr val="black"/>
                </a:solidFill>
              </a:rPr>
              <a:t> </a:t>
            </a:r>
            <a:r>
              <a:rPr lang="en-US" sz="2000" b="1" dirty="0" err="1" smtClean="0">
                <a:solidFill>
                  <a:prstClr val="black"/>
                </a:solidFill>
              </a:rPr>
              <a:t>dalam</a:t>
            </a:r>
            <a:r>
              <a:rPr lang="en-US" sz="2000" b="1" dirty="0" smtClean="0">
                <a:solidFill>
                  <a:prstClr val="black"/>
                </a:solidFill>
              </a:rPr>
              <a:t> </a:t>
            </a:r>
            <a:r>
              <a:rPr lang="en-US" sz="2000" b="1" dirty="0" err="1" smtClean="0">
                <a:solidFill>
                  <a:prstClr val="black"/>
                </a:solidFill>
              </a:rPr>
              <a:t>peringkat</a:t>
            </a:r>
            <a:r>
              <a:rPr lang="en-US" sz="2000" b="1" dirty="0" smtClean="0">
                <a:solidFill>
                  <a:prstClr val="black"/>
                </a:solidFill>
              </a:rPr>
              <a:t> ARWU</a:t>
            </a:r>
            <a:endParaRPr lang="en-US" sz="2000" b="1" dirty="0">
              <a:solidFill>
                <a:prstClr val="black"/>
              </a:solidFill>
            </a:endParaRPr>
          </a:p>
        </p:txBody>
      </p:sp>
    </p:spTree>
    <p:extLst>
      <p:ext uri="{BB962C8B-B14F-4D97-AF65-F5344CB8AC3E}">
        <p14:creationId xmlns:p14="http://schemas.microsoft.com/office/powerpoint/2010/main" val="2865645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cs typeface="Aharoni" pitchFamily="2" charset="-79"/>
              </a:rPr>
              <a:t>QS World Univ. </a:t>
            </a:r>
            <a:r>
              <a:rPr lang="en-US" b="1" dirty="0" err="1" smtClean="0">
                <a:cs typeface="Aharoni" pitchFamily="2" charset="-79"/>
              </a:rPr>
              <a:t>Rangkings</a:t>
            </a:r>
            <a:r>
              <a:rPr lang="en-US" dirty="0" smtClean="0">
                <a:latin typeface="Aharoni" pitchFamily="2" charset="-79"/>
                <a:cs typeface="Aharoni" pitchFamily="2" charset="-79"/>
              </a:rPr>
              <a:t> </a:t>
            </a:r>
            <a:endParaRPr lang="en-US" dirty="0">
              <a:latin typeface="Aharoni" pitchFamily="2" charset="-79"/>
              <a:cs typeface="Aharoni" pitchFamily="2" charset="-79"/>
            </a:endParaRPr>
          </a:p>
        </p:txBody>
      </p:sp>
      <p:pic>
        <p:nvPicPr>
          <p:cNvPr id="6" name="Picture 5"/>
          <p:cNvPicPr>
            <a:picLocks noChangeAspect="1"/>
          </p:cNvPicPr>
          <p:nvPr/>
        </p:nvPicPr>
        <p:blipFill>
          <a:blip r:embed="rId2"/>
          <a:stretch>
            <a:fillRect/>
          </a:stretch>
        </p:blipFill>
        <p:spPr>
          <a:xfrm>
            <a:off x="1" y="1371600"/>
            <a:ext cx="9134792" cy="5410200"/>
          </a:xfrm>
          <a:prstGeom prst="rect">
            <a:avLst/>
          </a:prstGeom>
        </p:spPr>
      </p:pic>
    </p:spTree>
    <p:extLst>
      <p:ext uri="{BB962C8B-B14F-4D97-AF65-F5344CB8AC3E}">
        <p14:creationId xmlns:p14="http://schemas.microsoft.com/office/powerpoint/2010/main" val="3064090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cs typeface="Aharoni" pitchFamily="2" charset="-79"/>
              </a:rPr>
              <a:t>QS World Univ. </a:t>
            </a:r>
            <a:r>
              <a:rPr lang="en-US" b="1" dirty="0" err="1" smtClean="0">
                <a:cs typeface="Aharoni" pitchFamily="2" charset="-79"/>
              </a:rPr>
              <a:t>Rangkings</a:t>
            </a:r>
            <a:r>
              <a:rPr lang="en-US" dirty="0" smtClean="0">
                <a:latin typeface="Aharoni" pitchFamily="2" charset="-79"/>
                <a:cs typeface="Aharoni" pitchFamily="2" charset="-79"/>
              </a:rPr>
              <a:t> </a:t>
            </a:r>
            <a:endParaRPr lang="en-US" dirty="0">
              <a:latin typeface="Aharoni" pitchFamily="2" charset="-79"/>
              <a:cs typeface="Aharoni" pitchFamily="2" charset="-79"/>
            </a:endParaRPr>
          </a:p>
        </p:txBody>
      </p:sp>
      <p:grpSp>
        <p:nvGrpSpPr>
          <p:cNvPr id="14" name="Group 13"/>
          <p:cNvGrpSpPr/>
          <p:nvPr/>
        </p:nvGrpSpPr>
        <p:grpSpPr>
          <a:xfrm>
            <a:off x="228600" y="1752600"/>
            <a:ext cx="8610600" cy="4648200"/>
            <a:chOff x="457200" y="2209800"/>
            <a:chExt cx="7467600" cy="3733800"/>
          </a:xfrm>
        </p:grpSpPr>
        <p:sp>
          <p:nvSpPr>
            <p:cNvPr id="11" name="Rectangle 10"/>
            <p:cNvSpPr/>
            <p:nvPr/>
          </p:nvSpPr>
          <p:spPr>
            <a:xfrm>
              <a:off x="4191000" y="2209800"/>
              <a:ext cx="3733800" cy="3733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50 %</a:t>
              </a:r>
            </a:p>
            <a:p>
              <a:pPr algn="ctr"/>
              <a:r>
                <a:rPr lang="en-US" sz="4000" b="1" dirty="0" smtClean="0"/>
                <a:t>DATA</a:t>
              </a:r>
            </a:p>
            <a:p>
              <a:pPr algn="ctr"/>
              <a:r>
                <a:rPr lang="en-US" sz="2800" b="1" dirty="0" smtClean="0"/>
                <a:t>20% Citation/faculty</a:t>
              </a:r>
            </a:p>
            <a:p>
              <a:pPr algn="ctr"/>
              <a:r>
                <a:rPr lang="en-US" sz="2800" b="1" dirty="0" smtClean="0"/>
                <a:t>10% Faculty/student</a:t>
              </a:r>
            </a:p>
            <a:p>
              <a:pPr algn="ctr"/>
              <a:r>
                <a:rPr lang="en-US" sz="2800" b="1" dirty="0" smtClean="0"/>
                <a:t>5% Int’l Faculty</a:t>
              </a:r>
            </a:p>
            <a:p>
              <a:pPr algn="ctr"/>
              <a:r>
                <a:rPr lang="en-US" sz="2800" b="1" dirty="0" smtClean="0"/>
                <a:t>5% Int’l Students</a:t>
              </a:r>
            </a:p>
            <a:p>
              <a:pPr algn="ctr"/>
              <a:endParaRPr lang="en-US" sz="4000" b="1" dirty="0"/>
            </a:p>
          </p:txBody>
        </p:sp>
        <p:sp>
          <p:nvSpPr>
            <p:cNvPr id="13" name="Rectangle 12"/>
            <p:cNvSpPr/>
            <p:nvPr/>
          </p:nvSpPr>
          <p:spPr>
            <a:xfrm>
              <a:off x="457200" y="2209800"/>
              <a:ext cx="37338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50 %</a:t>
              </a:r>
            </a:p>
            <a:p>
              <a:pPr algn="ctr"/>
              <a:r>
                <a:rPr lang="en-US" sz="4000" b="1" dirty="0" smtClean="0"/>
                <a:t>SURVEY</a:t>
              </a:r>
            </a:p>
            <a:p>
              <a:pPr algn="ctr"/>
              <a:r>
                <a:rPr lang="en-US" sz="2800" b="1" dirty="0" smtClean="0"/>
                <a:t>40 % Academic</a:t>
              </a:r>
            </a:p>
            <a:p>
              <a:pPr algn="ctr"/>
              <a:r>
                <a:rPr lang="en-US" sz="2800" b="1" dirty="0" smtClean="0"/>
                <a:t>10% Employer</a:t>
              </a:r>
              <a:endParaRPr lang="en-US" sz="2800" b="1" dirty="0"/>
            </a:p>
          </p:txBody>
        </p:sp>
      </p:grpSp>
    </p:spTree>
    <p:extLst>
      <p:ext uri="{BB962C8B-B14F-4D97-AF65-F5344CB8AC3E}">
        <p14:creationId xmlns:p14="http://schemas.microsoft.com/office/powerpoint/2010/main" val="12880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0"/>
            <a:ext cx="9144000" cy="5237069"/>
          </a:xfrm>
          <a:prstGeom prst="rect">
            <a:avLst/>
          </a:prstGeom>
        </p:spPr>
      </p:pic>
      <p:sp>
        <p:nvSpPr>
          <p:cNvPr id="3"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haroni" pitchFamily="2" charset="-79"/>
                <a:cs typeface="Aharoni" pitchFamily="2" charset="-79"/>
              </a:rPr>
              <a:t>QS Asia University Ranking </a:t>
            </a:r>
            <a:endParaRPr lang="en-US" dirty="0">
              <a:latin typeface="Aharoni" pitchFamily="2" charset="-79"/>
              <a:cs typeface="Aharoni" pitchFamily="2" charset="-79"/>
            </a:endParaRPr>
          </a:p>
        </p:txBody>
      </p:sp>
    </p:spTree>
    <p:extLst>
      <p:ext uri="{BB962C8B-B14F-4D97-AF65-F5344CB8AC3E}">
        <p14:creationId xmlns:p14="http://schemas.microsoft.com/office/powerpoint/2010/main" val="382264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haroni" pitchFamily="2" charset="-79"/>
                <a:cs typeface="Aharoni" pitchFamily="2" charset="-79"/>
              </a:rPr>
              <a:t>QS AUR - WUR </a:t>
            </a:r>
            <a:endParaRPr lang="en-US" dirty="0">
              <a:latin typeface="Aharoni" pitchFamily="2" charset="-79"/>
              <a:cs typeface="Aharoni" pitchFamily="2" charset="-79"/>
            </a:endParaRPr>
          </a:p>
        </p:txBody>
      </p:sp>
      <p:pic>
        <p:nvPicPr>
          <p:cNvPr id="4" name="Picture 3"/>
          <p:cNvPicPr>
            <a:picLocks noChangeAspect="1"/>
          </p:cNvPicPr>
          <p:nvPr/>
        </p:nvPicPr>
        <p:blipFill rotWithShape="1">
          <a:blip r:embed="rId2"/>
          <a:srcRect t="16309"/>
          <a:stretch/>
        </p:blipFill>
        <p:spPr>
          <a:xfrm>
            <a:off x="0" y="1600200"/>
            <a:ext cx="9220200" cy="5257800"/>
          </a:xfrm>
          <a:prstGeom prst="rect">
            <a:avLst/>
          </a:prstGeom>
        </p:spPr>
      </p:pic>
    </p:spTree>
    <p:extLst>
      <p:ext uri="{BB962C8B-B14F-4D97-AF65-F5344CB8AC3E}">
        <p14:creationId xmlns:p14="http://schemas.microsoft.com/office/powerpoint/2010/main" val="922105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a:solidFill>
            <a:schemeClr val="tx2">
              <a:lumMod val="40000"/>
              <a:lumOff val="60000"/>
            </a:schemeClr>
          </a:solidFill>
        </p:spPr>
        <p:txBody>
          <a:bodyPr/>
          <a:lstStyle/>
          <a:p>
            <a:r>
              <a:rPr lang="en-US" dirty="0" smtClean="0">
                <a:latin typeface="Aharoni" panose="02010803020104030203" pitchFamily="2" charset="-79"/>
                <a:cs typeface="Aharoni" panose="02010803020104030203" pitchFamily="2" charset="-79"/>
              </a:rPr>
              <a:t>OUTLINE</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b="1" dirty="0" err="1" smtClean="0"/>
              <a:t>Pendahuluan</a:t>
            </a:r>
            <a:r>
              <a:rPr lang="en-US" dirty="0" smtClean="0"/>
              <a:t>: </a:t>
            </a:r>
            <a:br>
              <a:rPr lang="en-US" dirty="0" smtClean="0"/>
            </a:br>
            <a:r>
              <a:rPr lang="id-ID" dirty="0" smtClean="0"/>
              <a:t>WCU, </a:t>
            </a:r>
            <a:r>
              <a:rPr lang="en-US" sz="3000" dirty="0" err="1" smtClean="0"/>
              <a:t>Pencapaian</a:t>
            </a:r>
            <a:r>
              <a:rPr lang="en-US" sz="3000" dirty="0" smtClean="0"/>
              <a:t>, </a:t>
            </a:r>
            <a:r>
              <a:rPr lang="en-US" sz="3000" dirty="0" err="1" smtClean="0"/>
              <a:t>Indikator</a:t>
            </a:r>
            <a:r>
              <a:rPr lang="en-US" sz="3000" dirty="0" smtClean="0"/>
              <a:t> program </a:t>
            </a:r>
            <a:r>
              <a:rPr lang="en-US" sz="3000" dirty="0" err="1" smtClean="0"/>
              <a:t>dan</a:t>
            </a:r>
            <a:r>
              <a:rPr lang="en-US" sz="3000" dirty="0" smtClean="0"/>
              <a:t> target </a:t>
            </a:r>
            <a:r>
              <a:rPr lang="en-US" sz="3000" dirty="0" err="1" smtClean="0"/>
              <a:t>Dirjen</a:t>
            </a:r>
            <a:r>
              <a:rPr lang="en-US" sz="3000" dirty="0" smtClean="0"/>
              <a:t> </a:t>
            </a:r>
            <a:r>
              <a:rPr lang="en-US" sz="3000" dirty="0" err="1" smtClean="0"/>
              <a:t>Kelembagaan</a:t>
            </a:r>
            <a:endParaRPr lang="en-US" sz="3000" dirty="0" smtClean="0"/>
          </a:p>
          <a:p>
            <a:pPr marL="514350" indent="-514350">
              <a:buFont typeface="+mj-lt"/>
              <a:buAutoNum type="arabicPeriod"/>
            </a:pPr>
            <a:r>
              <a:rPr lang="en-US" b="1" dirty="0" err="1" smtClean="0"/>
              <a:t>Latar</a:t>
            </a:r>
            <a:r>
              <a:rPr lang="en-US" b="1" dirty="0" smtClean="0"/>
              <a:t> </a:t>
            </a:r>
            <a:r>
              <a:rPr lang="en-US" b="1" dirty="0" err="1" smtClean="0"/>
              <a:t>belakang</a:t>
            </a:r>
            <a:r>
              <a:rPr lang="en-US" dirty="0" smtClean="0"/>
              <a:t>: </a:t>
            </a:r>
            <a:br>
              <a:rPr lang="en-US" dirty="0" smtClean="0"/>
            </a:br>
            <a:r>
              <a:rPr lang="en-US" sz="3000" dirty="0" err="1" smtClean="0"/>
              <a:t>Pemeringkatan</a:t>
            </a:r>
            <a:r>
              <a:rPr lang="en-US" sz="3000" dirty="0" smtClean="0"/>
              <a:t> </a:t>
            </a:r>
            <a:r>
              <a:rPr lang="en-US" sz="3000" dirty="0" err="1" smtClean="0"/>
              <a:t>Universitas</a:t>
            </a:r>
            <a:r>
              <a:rPr lang="en-US" sz="3000" dirty="0"/>
              <a:t/>
            </a:r>
            <a:br>
              <a:rPr lang="en-US" sz="3000" dirty="0"/>
            </a:br>
            <a:r>
              <a:rPr lang="en-US" sz="3000" dirty="0" err="1"/>
              <a:t>M</a:t>
            </a:r>
            <a:r>
              <a:rPr lang="en-US" sz="3100" dirty="0" err="1" smtClean="0"/>
              <a:t>etode</a:t>
            </a:r>
            <a:r>
              <a:rPr lang="en-US" sz="3100" dirty="0" smtClean="0"/>
              <a:t> </a:t>
            </a:r>
            <a:r>
              <a:rPr lang="en-US" sz="3100" dirty="0" err="1" smtClean="0"/>
              <a:t>pemeringkatan</a:t>
            </a:r>
            <a:r>
              <a:rPr lang="en-US" sz="3100" dirty="0" smtClean="0"/>
              <a:t> QS </a:t>
            </a:r>
            <a:r>
              <a:rPr lang="en-US" sz="3100" dirty="0" err="1" smtClean="0"/>
              <a:t>Rangking</a:t>
            </a:r>
            <a:endParaRPr lang="en-US" sz="3100" dirty="0" smtClean="0"/>
          </a:p>
          <a:p>
            <a:pPr marL="514350" indent="-514350">
              <a:buFont typeface="+mj-lt"/>
              <a:buAutoNum type="arabicPeriod"/>
            </a:pPr>
            <a:r>
              <a:rPr lang="en-US" b="1" dirty="0" err="1" smtClean="0"/>
              <a:t>Angka</a:t>
            </a:r>
            <a:r>
              <a:rPr lang="en-US" b="1" dirty="0" smtClean="0"/>
              <a:t> </a:t>
            </a:r>
            <a:r>
              <a:rPr lang="en-US" b="1" dirty="0" err="1" smtClean="0"/>
              <a:t>dan</a:t>
            </a:r>
            <a:r>
              <a:rPr lang="en-US" b="1" dirty="0" smtClean="0"/>
              <a:t> Data</a:t>
            </a:r>
            <a:r>
              <a:rPr lang="en-US" dirty="0" smtClean="0"/>
              <a:t>: </a:t>
            </a:r>
            <a:br>
              <a:rPr lang="en-US" dirty="0" smtClean="0"/>
            </a:br>
            <a:r>
              <a:rPr lang="en-US" dirty="0" err="1" smtClean="0"/>
              <a:t>Hasil</a:t>
            </a:r>
            <a:r>
              <a:rPr lang="en-US" dirty="0" smtClean="0"/>
              <a:t> </a:t>
            </a:r>
            <a:r>
              <a:rPr lang="en-US" dirty="0" err="1" smtClean="0"/>
              <a:t>Pemeringkatan</a:t>
            </a:r>
            <a:r>
              <a:rPr lang="en-US" dirty="0" smtClean="0"/>
              <a:t>, </a:t>
            </a:r>
            <a:r>
              <a:rPr lang="en-US" dirty="0" err="1" smtClean="0"/>
              <a:t>Analisis</a:t>
            </a:r>
            <a:r>
              <a:rPr lang="en-US" dirty="0" smtClean="0"/>
              <a:t> good practice, </a:t>
            </a:r>
            <a:r>
              <a:rPr lang="en-US" dirty="0" err="1" smtClean="0"/>
              <a:t>dan</a:t>
            </a:r>
            <a:r>
              <a:rPr lang="en-US" dirty="0" smtClean="0"/>
              <a:t> </a:t>
            </a:r>
            <a:r>
              <a:rPr lang="en-US" dirty="0" err="1"/>
              <a:t>A</a:t>
            </a:r>
            <a:r>
              <a:rPr lang="en-US" dirty="0" err="1" smtClean="0"/>
              <a:t>nalisis</a:t>
            </a:r>
            <a:r>
              <a:rPr lang="en-US" dirty="0" smtClean="0"/>
              <a:t> </a:t>
            </a:r>
            <a:r>
              <a:rPr lang="en-US" dirty="0" err="1" smtClean="0"/>
              <a:t>bobot</a:t>
            </a:r>
            <a:r>
              <a:rPr lang="en-US" dirty="0" smtClean="0"/>
              <a:t> </a:t>
            </a:r>
            <a:r>
              <a:rPr lang="en-US" dirty="0" err="1" smtClean="0"/>
              <a:t>kriteria</a:t>
            </a:r>
            <a:r>
              <a:rPr lang="en-US" dirty="0" smtClean="0"/>
              <a:t> PT Indonesia</a:t>
            </a:r>
          </a:p>
          <a:p>
            <a:pPr marL="514350" indent="-514350">
              <a:buFont typeface="+mj-lt"/>
              <a:buAutoNum type="arabicPeriod"/>
            </a:pPr>
            <a:r>
              <a:rPr lang="en-US" b="1" dirty="0" err="1" smtClean="0"/>
              <a:t>Solusi</a:t>
            </a:r>
            <a:r>
              <a:rPr lang="en-US" b="1" dirty="0" smtClean="0"/>
              <a:t> </a:t>
            </a:r>
            <a:r>
              <a:rPr lang="en-US" b="1" dirty="0" err="1" smtClean="0"/>
              <a:t>Jangka</a:t>
            </a:r>
            <a:r>
              <a:rPr lang="en-US" b="1" dirty="0" smtClean="0"/>
              <a:t> </a:t>
            </a:r>
            <a:r>
              <a:rPr lang="en-US" b="1" dirty="0" err="1" smtClean="0"/>
              <a:t>Pendek</a:t>
            </a:r>
            <a:r>
              <a:rPr lang="en-US" b="1" dirty="0" smtClean="0"/>
              <a:t> </a:t>
            </a:r>
            <a:r>
              <a:rPr lang="en-US" b="1" dirty="0" err="1" smtClean="0"/>
              <a:t>dan</a:t>
            </a:r>
            <a:r>
              <a:rPr lang="en-US" b="1" dirty="0" smtClean="0"/>
              <a:t> </a:t>
            </a:r>
            <a:r>
              <a:rPr lang="en-US" b="1" dirty="0" err="1" smtClean="0"/>
              <a:t>Jangka</a:t>
            </a:r>
            <a:r>
              <a:rPr lang="en-US" b="1" dirty="0" smtClean="0"/>
              <a:t> </a:t>
            </a:r>
            <a:r>
              <a:rPr lang="en-US" b="1" dirty="0" err="1" smtClean="0"/>
              <a:t>Panjang</a:t>
            </a:r>
            <a:endParaRPr lang="en-US" b="1" dirty="0" smtClean="0"/>
          </a:p>
          <a:p>
            <a:pPr marL="514350" indent="-514350">
              <a:buFont typeface="+mj-lt"/>
              <a:buAutoNum type="arabicPeriod"/>
            </a:pPr>
            <a:r>
              <a:rPr lang="en-US" b="1" dirty="0" err="1" smtClean="0"/>
              <a:t>Proyeksi</a:t>
            </a:r>
            <a:r>
              <a:rPr lang="en-US" b="1" dirty="0" smtClean="0"/>
              <a:t> </a:t>
            </a:r>
            <a:r>
              <a:rPr lang="en-US" b="1" dirty="0" err="1" smtClean="0"/>
              <a:t>Pemeringkatan</a:t>
            </a:r>
            <a:r>
              <a:rPr lang="en-US" b="1" dirty="0" smtClean="0"/>
              <a:t> </a:t>
            </a:r>
            <a:r>
              <a:rPr lang="en-US" b="1" dirty="0" err="1" smtClean="0"/>
              <a:t>Perguruan</a:t>
            </a:r>
            <a:r>
              <a:rPr lang="en-US" b="1" dirty="0" smtClean="0"/>
              <a:t> </a:t>
            </a:r>
            <a:r>
              <a:rPr lang="en-US" b="1" dirty="0" err="1" smtClean="0"/>
              <a:t>Tinggi</a:t>
            </a:r>
            <a:endParaRPr lang="en-US" b="1"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6027A33F-0255-49CB-AC95-A12F4889F42D}"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924989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2026529"/>
          </a:xfrm>
          <a:solidFill>
            <a:schemeClr val="tx2">
              <a:lumMod val="75000"/>
            </a:schemeClr>
          </a:solidFill>
        </p:spPr>
        <p:txBody>
          <a:bodyPr>
            <a:normAutofit/>
          </a:bodyPr>
          <a:lstStyle/>
          <a:p>
            <a:pPr algn="ctr"/>
            <a:r>
              <a:rPr lang="en-US" dirty="0" smtClean="0">
                <a:solidFill>
                  <a:schemeClr val="bg1"/>
                </a:solidFill>
                <a:latin typeface="Aharoni" panose="02010803020104030203" pitchFamily="2" charset="-79"/>
                <a:cs typeface="Aharoni" panose="02010803020104030203" pitchFamily="2" charset="-79"/>
              </a:rPr>
              <a:t>METHODOLOGY</a:t>
            </a:r>
            <a:br>
              <a:rPr lang="en-US" dirty="0" smtClean="0">
                <a:solidFill>
                  <a:schemeClr val="bg1"/>
                </a:solidFill>
                <a:latin typeface="Aharoni" panose="02010803020104030203" pitchFamily="2" charset="-79"/>
                <a:cs typeface="Aharoni" panose="02010803020104030203" pitchFamily="2" charset="-79"/>
              </a:rPr>
            </a:br>
            <a:r>
              <a:rPr lang="en-US" dirty="0" smtClean="0">
                <a:solidFill>
                  <a:schemeClr val="bg1"/>
                </a:solidFill>
                <a:latin typeface="Aharoni" panose="02010803020104030203" pitchFamily="2" charset="-79"/>
                <a:cs typeface="Aharoni" panose="02010803020104030203" pitchFamily="2" charset="-79"/>
              </a:rPr>
              <a:t>QS WUR &amp; AUR</a:t>
            </a:r>
            <a:endParaRPr lang="en-US" dirty="0">
              <a:solidFill>
                <a:schemeClr val="bg1"/>
              </a:solidFill>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nvPr>
        </p:nvSpPr>
        <p:spPr/>
        <p:txBody>
          <a:bodyPr/>
          <a:lstStyle/>
          <a:p>
            <a:fld id="{6027A33F-0255-49CB-AC95-A12F4889F42D}"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651385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81600"/>
          </a:xfrm>
        </p:spPr>
        <p:txBody>
          <a:bodyPr>
            <a:normAutofit fontScale="77500" lnSpcReduction="20000"/>
          </a:bodyPr>
          <a:lstStyle/>
          <a:p>
            <a:pPr marL="514350" indent="-514350">
              <a:buFont typeface="+mj-lt"/>
              <a:buAutoNum type="arabicPeriod"/>
            </a:pPr>
            <a:r>
              <a:rPr lang="en-US" b="1" dirty="0" smtClean="0"/>
              <a:t>Academic reputation, based on a global survey of academics (40%)</a:t>
            </a:r>
            <a:r>
              <a:rPr lang="id-ID" dirty="0" smtClean="0"/>
              <a:t>                                                              </a:t>
            </a:r>
            <a:r>
              <a:rPr lang="id-ID" sz="2600" b="1" dirty="0" smtClean="0">
                <a:solidFill>
                  <a:srgbClr val="0070C0"/>
                </a:solidFill>
              </a:rPr>
              <a:t>(</a:t>
            </a:r>
            <a:r>
              <a:rPr lang="en-US" sz="2600" b="1" dirty="0" smtClean="0">
                <a:solidFill>
                  <a:srgbClr val="0070C0"/>
                </a:solidFill>
              </a:rPr>
              <a:t>Me</a:t>
            </a:r>
            <a:r>
              <a:rPr lang="id-ID" sz="2600" b="1" dirty="0" smtClean="0">
                <a:solidFill>
                  <a:srgbClr val="0070C0"/>
                </a:solidFill>
              </a:rPr>
              <a:t>a</a:t>
            </a:r>
            <a:r>
              <a:rPr lang="en-US" sz="2600" b="1" dirty="0" err="1" smtClean="0">
                <a:solidFill>
                  <a:srgbClr val="0070C0"/>
                </a:solidFill>
              </a:rPr>
              <a:t>sured</a:t>
            </a:r>
            <a:r>
              <a:rPr lang="en-US" sz="2600" b="1" dirty="0" smtClean="0">
                <a:solidFill>
                  <a:srgbClr val="0070C0"/>
                </a:solidFill>
              </a:rPr>
              <a:t> </a:t>
            </a:r>
            <a:r>
              <a:rPr lang="en-US" sz="2600" b="1" dirty="0">
                <a:solidFill>
                  <a:srgbClr val="0070C0"/>
                </a:solidFill>
              </a:rPr>
              <a:t>by using a global survey, in which academics are asked to identify the institutions where they believe the best work is currently taking place within their field of </a:t>
            </a:r>
            <a:r>
              <a:rPr lang="en-US" sz="2600" b="1" dirty="0" smtClean="0">
                <a:solidFill>
                  <a:srgbClr val="0070C0"/>
                </a:solidFill>
              </a:rPr>
              <a:t>expertise</a:t>
            </a:r>
            <a:r>
              <a:rPr lang="id-ID" sz="2600" b="1" dirty="0" smtClean="0">
                <a:solidFill>
                  <a:srgbClr val="0070C0"/>
                </a:solidFill>
              </a:rPr>
              <a:t>)</a:t>
            </a:r>
            <a:endParaRPr lang="en-US" b="1" dirty="0" smtClean="0">
              <a:solidFill>
                <a:srgbClr val="0070C0"/>
              </a:solidFill>
            </a:endParaRPr>
          </a:p>
          <a:p>
            <a:pPr marL="514350" indent="-514350">
              <a:buFont typeface="+mj-lt"/>
              <a:buAutoNum type="arabicPeriod"/>
            </a:pPr>
            <a:r>
              <a:rPr lang="en-US" b="1" dirty="0" smtClean="0"/>
              <a:t>Employer reputation, based on a global survey of graduate employers (10%)</a:t>
            </a:r>
            <a:r>
              <a:rPr lang="id-ID" dirty="0" smtClean="0"/>
              <a:t>                                                </a:t>
            </a:r>
            <a:r>
              <a:rPr lang="id-ID" sz="2800" b="1" dirty="0" smtClean="0">
                <a:solidFill>
                  <a:srgbClr val="00B050"/>
                </a:solidFill>
              </a:rPr>
              <a:t>(</a:t>
            </a:r>
            <a:r>
              <a:rPr lang="en-US" sz="2800" b="1" dirty="0">
                <a:solidFill>
                  <a:srgbClr val="00B050"/>
                </a:solidFill>
              </a:rPr>
              <a:t>Asked employers to identify the universities they perceived as producing the best graduates. This indicator is unique among international university </a:t>
            </a:r>
            <a:r>
              <a:rPr lang="en-US" sz="2800" b="1" dirty="0" smtClean="0">
                <a:solidFill>
                  <a:srgbClr val="00B050"/>
                </a:solidFill>
              </a:rPr>
              <a:t>rankings</a:t>
            </a:r>
            <a:endParaRPr lang="en-US" dirty="0" smtClean="0"/>
          </a:p>
          <a:p>
            <a:pPr marL="514350" indent="-514350">
              <a:buFont typeface="+mj-lt"/>
              <a:buAutoNum type="arabicPeriod"/>
            </a:pPr>
            <a:r>
              <a:rPr lang="en-US" b="1" dirty="0" smtClean="0"/>
              <a:t>Faculty/student ratio, an indication of a commitment to teaching (20%)</a:t>
            </a:r>
            <a:r>
              <a:rPr lang="id-ID" dirty="0" smtClean="0"/>
              <a:t>                                                               </a:t>
            </a:r>
            <a:r>
              <a:rPr lang="id-ID" sz="2800" dirty="0" smtClean="0"/>
              <a:t>(</a:t>
            </a:r>
            <a:r>
              <a:rPr lang="en-US" sz="2800" dirty="0"/>
              <a:t>Measured the number of academic staff employed relative to the number of students enrolled. In the absence of an international standard by which to measure teaching quality, it provides an insight into the universities that are best equipped to provide small class sizes and a good level of individual supervision.</a:t>
            </a:r>
          </a:p>
          <a:p>
            <a:pPr marL="514350" indent="-514350">
              <a:buFont typeface="+mj-lt"/>
              <a:buAutoNum type="arabicPeriod"/>
            </a:pPr>
            <a:endParaRPr lang="en-US" dirty="0" smtClean="0"/>
          </a:p>
          <a:p>
            <a:pPr marL="514350" indent="-514350">
              <a:buFont typeface="+mj-lt"/>
              <a:buAutoNum type="arabicPeriod"/>
            </a:pPr>
            <a:endParaRPr lang="en-US" dirty="0" smtClean="0"/>
          </a:p>
          <a:p>
            <a:endParaRPr lang="en-US" dirty="0"/>
          </a:p>
        </p:txBody>
      </p:sp>
      <p:sp>
        <p:nvSpPr>
          <p:cNvPr id="5" name="Title 1"/>
          <p:cNvSpPr>
            <a:spLocks noGrp="1"/>
          </p:cNvSpPr>
          <p:nvPr>
            <p:ph type="title"/>
          </p:nvPr>
        </p:nvSpPr>
        <p:spPr>
          <a:xfrm>
            <a:off x="0" y="0"/>
            <a:ext cx="9144000" cy="1371600"/>
          </a:xfrm>
          <a:solidFill>
            <a:schemeClr val="accent2">
              <a:lumMod val="40000"/>
              <a:lumOff val="60000"/>
            </a:schemeClr>
          </a:solidFill>
        </p:spPr>
        <p:txBody>
          <a:bodyPr>
            <a:normAutofit/>
          </a:bodyPr>
          <a:lstStyle/>
          <a:p>
            <a:r>
              <a:rPr lang="en-US" dirty="0" smtClean="0">
                <a:latin typeface="Aharoni" pitchFamily="2" charset="-79"/>
                <a:cs typeface="Aharoni" pitchFamily="2" charset="-79"/>
              </a:rPr>
              <a:t>METHODOLOGY </a:t>
            </a:r>
            <a:endParaRPr lang="en-US" dirty="0">
              <a:latin typeface="Aharoni" pitchFamily="2" charset="-79"/>
              <a:cs typeface="Aharoni" pitchFamily="2" charset="-79"/>
            </a:endParaRPr>
          </a:p>
        </p:txBody>
      </p:sp>
    </p:spTree>
    <p:extLst>
      <p:ext uri="{BB962C8B-B14F-4D97-AF65-F5344CB8AC3E}">
        <p14:creationId xmlns:p14="http://schemas.microsoft.com/office/powerpoint/2010/main" val="2762215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92500" lnSpcReduction="10000"/>
          </a:bodyPr>
          <a:lstStyle/>
          <a:p>
            <a:pPr marL="514350" indent="-514350">
              <a:buFont typeface="+mj-lt"/>
              <a:buAutoNum type="arabicPeriod" startAt="4"/>
            </a:pPr>
            <a:r>
              <a:rPr lang="en-US" dirty="0" smtClean="0"/>
              <a:t>Citations per faculty, an indication of research impact (20%)</a:t>
            </a:r>
            <a:r>
              <a:rPr lang="id-ID" dirty="0" smtClean="0"/>
              <a:t>                                                      </a:t>
            </a:r>
            <a:r>
              <a:rPr lang="id-ID" sz="2600" b="1" dirty="0" smtClean="0">
                <a:solidFill>
                  <a:srgbClr val="0070C0"/>
                </a:solidFill>
              </a:rPr>
              <a:t>(</a:t>
            </a:r>
            <a:r>
              <a:rPr lang="en-US" sz="2600" b="1" dirty="0">
                <a:solidFill>
                  <a:srgbClr val="0070C0"/>
                </a:solidFill>
              </a:rPr>
              <a:t>Aimed to assess universities’ research output. QS collects this information using </a:t>
            </a:r>
            <a:r>
              <a:rPr lang="en-US" sz="2600" b="1" dirty="0" smtClean="0">
                <a:solidFill>
                  <a:srgbClr val="FF0000"/>
                </a:solidFill>
              </a:rPr>
              <a:t>Scopus</a:t>
            </a:r>
            <a:r>
              <a:rPr lang="id-ID" sz="2600" b="1" dirty="0" smtClean="0">
                <a:solidFill>
                  <a:srgbClr val="0070C0"/>
                </a:solidFill>
              </a:rPr>
              <a:t>)</a:t>
            </a:r>
            <a:endParaRPr lang="en-US" sz="2600" b="1" dirty="0" smtClean="0">
              <a:solidFill>
                <a:srgbClr val="0070C0"/>
              </a:solidFill>
            </a:endParaRPr>
          </a:p>
          <a:p>
            <a:pPr marL="514350" indent="-514350">
              <a:buFont typeface="+mj-lt"/>
              <a:buAutoNum type="arabicPeriod" startAt="4"/>
            </a:pPr>
            <a:r>
              <a:rPr lang="en-US" dirty="0" smtClean="0"/>
              <a:t>International student ratio, measuring international diversity of the student community (5%)</a:t>
            </a:r>
          </a:p>
          <a:p>
            <a:pPr marL="514350" indent="-514350">
              <a:buFont typeface="+mj-lt"/>
              <a:buAutoNum type="arabicPeriod" startAt="4"/>
            </a:pPr>
            <a:r>
              <a:rPr lang="en-US" dirty="0" smtClean="0"/>
              <a:t>International staff ratio, measuring international diversity of the academic faculty (5%)</a:t>
            </a:r>
            <a:r>
              <a:rPr lang="id-ID" dirty="0" smtClean="0"/>
              <a:t>            </a:t>
            </a:r>
            <a:r>
              <a:rPr lang="id-ID" sz="2600" b="1" dirty="0" smtClean="0">
                <a:solidFill>
                  <a:srgbClr val="000000"/>
                </a:solidFill>
              </a:rPr>
              <a:t>(</a:t>
            </a:r>
            <a:r>
              <a:rPr lang="en-US" sz="2600" b="1" dirty="0">
                <a:solidFill>
                  <a:srgbClr val="00B050"/>
                </a:solidFill>
              </a:rPr>
              <a:t>Aimed to assess how successful a university has been in attracting students and faculty members from other </a:t>
            </a:r>
            <a:r>
              <a:rPr lang="en-US" sz="2600" b="1" dirty="0" smtClean="0">
                <a:solidFill>
                  <a:srgbClr val="00B050"/>
                </a:solidFill>
              </a:rPr>
              <a:t>nations</a:t>
            </a:r>
            <a:r>
              <a:rPr lang="id-ID" sz="2600" b="1" dirty="0" smtClean="0">
                <a:solidFill>
                  <a:srgbClr val="00B050"/>
                </a:solidFill>
              </a:rPr>
              <a:t>)</a:t>
            </a:r>
            <a:endParaRPr lang="en-US" sz="2600" b="1" dirty="0">
              <a:solidFill>
                <a:srgbClr val="00B050"/>
              </a:solidFill>
            </a:endParaRPr>
          </a:p>
        </p:txBody>
      </p:sp>
      <p:sp>
        <p:nvSpPr>
          <p:cNvPr id="5" name="Title 1"/>
          <p:cNvSpPr>
            <a:spLocks noGrp="1"/>
          </p:cNvSpPr>
          <p:nvPr>
            <p:ph type="title"/>
          </p:nvPr>
        </p:nvSpPr>
        <p:spPr>
          <a:xfrm>
            <a:off x="0" y="0"/>
            <a:ext cx="9144000" cy="1371600"/>
          </a:xfrm>
          <a:solidFill>
            <a:schemeClr val="accent2">
              <a:lumMod val="40000"/>
              <a:lumOff val="60000"/>
            </a:schemeClr>
          </a:solidFill>
        </p:spPr>
        <p:txBody>
          <a:bodyPr>
            <a:normAutofit/>
          </a:bodyPr>
          <a:lstStyle/>
          <a:p>
            <a:r>
              <a:rPr lang="en-US" dirty="0" smtClean="0">
                <a:latin typeface="Aharoni" pitchFamily="2" charset="-79"/>
                <a:cs typeface="Aharoni" pitchFamily="2" charset="-79"/>
              </a:rPr>
              <a:t>METHODOLOGY </a:t>
            </a:r>
            <a:endParaRPr lang="en-US" dirty="0">
              <a:latin typeface="Aharoni" pitchFamily="2" charset="-79"/>
              <a:cs typeface="Aharoni" pitchFamily="2" charset="-79"/>
            </a:endParaRPr>
          </a:p>
        </p:txBody>
      </p:sp>
    </p:spTree>
    <p:extLst>
      <p:ext uri="{BB962C8B-B14F-4D97-AF65-F5344CB8AC3E}">
        <p14:creationId xmlns:p14="http://schemas.microsoft.com/office/powerpoint/2010/main" val="1358530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371600"/>
          </a:xfrm>
          <a:solidFill>
            <a:schemeClr val="accent2">
              <a:lumMod val="40000"/>
              <a:lumOff val="60000"/>
            </a:schemeClr>
          </a:solidFill>
        </p:spPr>
        <p:txBody>
          <a:bodyPr>
            <a:normAutofit/>
          </a:bodyPr>
          <a:lstStyle/>
          <a:p>
            <a:r>
              <a:rPr lang="en-US" dirty="0" smtClean="0">
                <a:latin typeface="Aharoni" pitchFamily="2" charset="-79"/>
                <a:cs typeface="Aharoni" pitchFamily="2" charset="-79"/>
              </a:rPr>
              <a:t>METHODOLOGY </a:t>
            </a:r>
            <a:endParaRPr lang="en-US" dirty="0">
              <a:latin typeface="Aharoni" pitchFamily="2" charset="-79"/>
              <a:cs typeface="Aharoni" pitchFamily="2" charset="-79"/>
            </a:endParaRPr>
          </a:p>
        </p:txBody>
      </p:sp>
      <p:pic>
        <p:nvPicPr>
          <p:cNvPr id="4" name="Picture 3"/>
          <p:cNvPicPr>
            <a:picLocks noChangeAspect="1"/>
          </p:cNvPicPr>
          <p:nvPr/>
        </p:nvPicPr>
        <p:blipFill>
          <a:blip r:embed="rId2"/>
          <a:stretch>
            <a:fillRect/>
          </a:stretch>
        </p:blipFill>
        <p:spPr>
          <a:xfrm>
            <a:off x="0" y="1066800"/>
            <a:ext cx="9143999" cy="5436500"/>
          </a:xfrm>
          <a:prstGeom prst="rect">
            <a:avLst/>
          </a:prstGeom>
        </p:spPr>
      </p:pic>
      <p:sp>
        <p:nvSpPr>
          <p:cNvPr id="6" name="Rectangle 5"/>
          <p:cNvSpPr/>
          <p:nvPr/>
        </p:nvSpPr>
        <p:spPr>
          <a:xfrm>
            <a:off x="3200400" y="6438657"/>
            <a:ext cx="5791200" cy="338554"/>
          </a:xfrm>
          <a:prstGeom prst="rect">
            <a:avLst/>
          </a:prstGeom>
        </p:spPr>
        <p:txBody>
          <a:bodyPr wrap="square">
            <a:spAutoFit/>
          </a:bodyPr>
          <a:lstStyle/>
          <a:p>
            <a:r>
              <a:rPr lang="en-US" sz="1600" dirty="0">
                <a:latin typeface="Aharoni" panose="02010803020104030203" pitchFamily="2" charset="-79"/>
                <a:cs typeface="Aharoni" panose="02010803020104030203" pitchFamily="2" charset="-79"/>
              </a:rPr>
              <a:t>Samuel Wong, Senior Researcher QS Intelligent Unit, 2015</a:t>
            </a:r>
            <a:endParaRPr lang="en-US" sz="1600" dirty="0"/>
          </a:p>
        </p:txBody>
      </p:sp>
    </p:spTree>
    <p:extLst>
      <p:ext uri="{BB962C8B-B14F-4D97-AF65-F5344CB8AC3E}">
        <p14:creationId xmlns:p14="http://schemas.microsoft.com/office/powerpoint/2010/main" val="2213296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2026529"/>
          </a:xfrm>
          <a:solidFill>
            <a:schemeClr val="tx2">
              <a:lumMod val="75000"/>
            </a:schemeClr>
          </a:solidFill>
        </p:spPr>
        <p:txBody>
          <a:bodyPr>
            <a:normAutofit/>
          </a:bodyPr>
          <a:lstStyle/>
          <a:p>
            <a:pPr algn="ctr"/>
            <a:r>
              <a:rPr lang="en-US" dirty="0" smtClean="0">
                <a:solidFill>
                  <a:schemeClr val="bg1"/>
                </a:solidFill>
                <a:latin typeface="Aharoni" panose="02010803020104030203" pitchFamily="2" charset="-79"/>
                <a:cs typeface="Aharoni" panose="02010803020104030203" pitchFamily="2" charset="-79"/>
              </a:rPr>
              <a:t>SURVEY RESULTS &amp; DATA</a:t>
            </a:r>
            <a:br>
              <a:rPr lang="en-US" dirty="0" smtClean="0">
                <a:solidFill>
                  <a:schemeClr val="bg1"/>
                </a:solidFill>
                <a:latin typeface="Aharoni" panose="02010803020104030203" pitchFamily="2" charset="-79"/>
                <a:cs typeface="Aharoni" panose="02010803020104030203" pitchFamily="2" charset="-79"/>
              </a:rPr>
            </a:br>
            <a:r>
              <a:rPr lang="en-US" dirty="0" smtClean="0">
                <a:solidFill>
                  <a:schemeClr val="bg1"/>
                </a:solidFill>
                <a:latin typeface="Aharoni" panose="02010803020104030203" pitchFamily="2" charset="-79"/>
                <a:cs typeface="Aharoni" panose="02010803020104030203" pitchFamily="2" charset="-79"/>
              </a:rPr>
              <a:t>QS WUR</a:t>
            </a:r>
            <a:endParaRPr lang="en-US" dirty="0">
              <a:solidFill>
                <a:schemeClr val="bg1"/>
              </a:solidFill>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nvPr>
        </p:nvSpPr>
        <p:spPr/>
        <p:txBody>
          <a:bodyPr/>
          <a:lstStyle/>
          <a:p>
            <a:fld id="{6027A33F-0255-49CB-AC95-A12F4889F42D}"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760676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1355" y="1307811"/>
            <a:ext cx="961289" cy="461665"/>
          </a:xfrm>
          <a:prstGeom prst="rect">
            <a:avLst/>
          </a:prstGeom>
          <a:noFill/>
        </p:spPr>
        <p:txBody>
          <a:bodyPr wrap="none" rtlCol="0">
            <a:spAutoFit/>
          </a:bodyPr>
          <a:lstStyle/>
          <a:p>
            <a:r>
              <a:rPr lang="en-US" sz="2400" b="1" dirty="0" err="1" smtClean="0"/>
              <a:t>Tahun</a:t>
            </a:r>
            <a:endParaRPr lang="en-US" sz="2400" b="1" dirty="0"/>
          </a:p>
        </p:txBody>
      </p:sp>
      <p:sp>
        <p:nvSpPr>
          <p:cNvPr id="6" name="TextBox 5"/>
          <p:cNvSpPr txBox="1"/>
          <p:nvPr/>
        </p:nvSpPr>
        <p:spPr>
          <a:xfrm rot="16200000">
            <a:off x="-324859" y="3662205"/>
            <a:ext cx="1597873" cy="523220"/>
          </a:xfrm>
          <a:prstGeom prst="rect">
            <a:avLst/>
          </a:prstGeom>
          <a:noFill/>
        </p:spPr>
        <p:txBody>
          <a:bodyPr wrap="none" rtlCol="0">
            <a:spAutoFit/>
          </a:bodyPr>
          <a:lstStyle/>
          <a:p>
            <a:r>
              <a:rPr lang="en-US" sz="2800" b="1" dirty="0" err="1" smtClean="0"/>
              <a:t>Peringkat</a:t>
            </a:r>
            <a:endParaRPr lang="en-US" sz="2800" b="1" dirty="0"/>
          </a:p>
        </p:txBody>
      </p:sp>
      <p:sp>
        <p:nvSpPr>
          <p:cNvPr id="9"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haroni" pitchFamily="2" charset="-79"/>
                <a:cs typeface="Aharoni" pitchFamily="2" charset="-79"/>
              </a:rPr>
              <a:t>QS WUR </a:t>
            </a:r>
            <a:r>
              <a:rPr lang="en-US" b="1" dirty="0" smtClean="0"/>
              <a:t>10</a:t>
            </a:r>
            <a:r>
              <a:rPr lang="en-US" dirty="0">
                <a:latin typeface="Aharoni" pitchFamily="2" charset="-79"/>
                <a:cs typeface="Aharoni" pitchFamily="2" charset="-79"/>
              </a:rPr>
              <a:t> </a:t>
            </a:r>
            <a:r>
              <a:rPr lang="en-US" dirty="0" smtClean="0">
                <a:latin typeface="Aharoni" pitchFamily="2" charset="-79"/>
                <a:cs typeface="Aharoni" pitchFamily="2" charset="-79"/>
              </a:rPr>
              <a:t>Negara Asia</a:t>
            </a:r>
            <a:r>
              <a:rPr lang="en-US" b="1" dirty="0" smtClean="0"/>
              <a:t>  </a:t>
            </a:r>
            <a:r>
              <a:rPr lang="en-US" dirty="0" smtClean="0">
                <a:latin typeface="Aharoni" pitchFamily="2" charset="-79"/>
                <a:cs typeface="Aharoni" pitchFamily="2" charset="-79"/>
              </a:rPr>
              <a:t> </a:t>
            </a:r>
            <a:endParaRPr lang="en-US" dirty="0">
              <a:latin typeface="Aharoni" pitchFamily="2" charset="-79"/>
              <a:cs typeface="Aharoni" pitchFamily="2" charset="-79"/>
            </a:endParaRPr>
          </a:p>
        </p:txBody>
      </p:sp>
      <p:sp>
        <p:nvSpPr>
          <p:cNvPr id="2" name="TextBox 1"/>
          <p:cNvSpPr txBox="1"/>
          <p:nvPr/>
        </p:nvSpPr>
        <p:spPr>
          <a:xfrm>
            <a:off x="6428963" y="6336268"/>
            <a:ext cx="2380075" cy="369332"/>
          </a:xfrm>
          <a:prstGeom prst="rect">
            <a:avLst/>
          </a:prstGeom>
          <a:noFill/>
        </p:spPr>
        <p:txBody>
          <a:bodyPr wrap="none" rtlCol="0">
            <a:spAutoFit/>
          </a:bodyPr>
          <a:lstStyle/>
          <a:p>
            <a:r>
              <a:rPr lang="id-ID" b="1" dirty="0" smtClean="0"/>
              <a:t>Catatan:</a:t>
            </a:r>
            <a:r>
              <a:rPr lang="en-US" b="1" dirty="0" smtClean="0"/>
              <a:t> </a:t>
            </a:r>
            <a:r>
              <a:rPr lang="id-ID" b="1" dirty="0" smtClean="0"/>
              <a:t>Indonesia (UI)</a:t>
            </a:r>
            <a:endParaRPr lang="id-ID" b="1" dirty="0"/>
          </a:p>
        </p:txBody>
      </p:sp>
      <p:graphicFrame>
        <p:nvGraphicFramePr>
          <p:cNvPr id="8" name="Chart 7"/>
          <p:cNvGraphicFramePr>
            <a:graphicFrameLocks/>
          </p:cNvGraphicFramePr>
          <p:nvPr>
            <p:extLst>
              <p:ext uri="{D42A27DB-BD31-4B8C-83A1-F6EECF244321}">
                <p14:modId xmlns:p14="http://schemas.microsoft.com/office/powerpoint/2010/main" val="1524020075"/>
              </p:ext>
            </p:extLst>
          </p:nvPr>
        </p:nvGraphicFramePr>
        <p:xfrm>
          <a:off x="735688" y="1769476"/>
          <a:ext cx="8027312" cy="455512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334000" y="4648200"/>
            <a:ext cx="1016625" cy="338554"/>
          </a:xfrm>
          <a:prstGeom prst="rect">
            <a:avLst/>
          </a:prstGeom>
          <a:noFill/>
        </p:spPr>
        <p:txBody>
          <a:bodyPr wrap="none" rtlCol="0">
            <a:spAutoFit/>
          </a:bodyPr>
          <a:lstStyle/>
          <a:p>
            <a:r>
              <a:rPr lang="id-ID" sz="1600" b="1" dirty="0" smtClean="0"/>
              <a:t>Indonesia</a:t>
            </a:r>
            <a:endParaRPr lang="id-ID" sz="1600" b="1" dirty="0"/>
          </a:p>
        </p:txBody>
      </p:sp>
      <p:sp>
        <p:nvSpPr>
          <p:cNvPr id="11" name="TextBox 10"/>
          <p:cNvSpPr txBox="1"/>
          <p:nvPr/>
        </p:nvSpPr>
        <p:spPr>
          <a:xfrm>
            <a:off x="5161078" y="2806869"/>
            <a:ext cx="782522" cy="338554"/>
          </a:xfrm>
          <a:prstGeom prst="rect">
            <a:avLst/>
          </a:prstGeom>
          <a:noFill/>
        </p:spPr>
        <p:txBody>
          <a:bodyPr wrap="none" rtlCol="0">
            <a:spAutoFit/>
          </a:bodyPr>
          <a:lstStyle/>
          <a:p>
            <a:r>
              <a:rPr lang="id-ID" sz="1600" b="1" dirty="0" smtClean="0"/>
              <a:t>Taiwan</a:t>
            </a:r>
            <a:endParaRPr lang="id-ID" sz="1600" b="1" dirty="0"/>
          </a:p>
        </p:txBody>
      </p:sp>
      <p:sp>
        <p:nvSpPr>
          <p:cNvPr id="12" name="TextBox 11"/>
          <p:cNvSpPr txBox="1"/>
          <p:nvPr/>
        </p:nvSpPr>
        <p:spPr>
          <a:xfrm>
            <a:off x="5842312" y="1996589"/>
            <a:ext cx="1029449" cy="338554"/>
          </a:xfrm>
          <a:prstGeom prst="rect">
            <a:avLst/>
          </a:prstGeom>
          <a:noFill/>
        </p:spPr>
        <p:txBody>
          <a:bodyPr wrap="none" rtlCol="0">
            <a:spAutoFit/>
          </a:bodyPr>
          <a:lstStyle/>
          <a:p>
            <a:r>
              <a:rPr lang="id-ID" sz="1600" b="1" dirty="0" smtClean="0"/>
              <a:t>Singapura</a:t>
            </a:r>
            <a:endParaRPr lang="id-ID" sz="1600" b="1" dirty="0"/>
          </a:p>
        </p:txBody>
      </p:sp>
    </p:spTree>
    <p:extLst>
      <p:ext uri="{BB962C8B-B14F-4D97-AF65-F5344CB8AC3E}">
        <p14:creationId xmlns:p14="http://schemas.microsoft.com/office/powerpoint/2010/main" val="2042910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haroni" pitchFamily="2" charset="-79"/>
                <a:cs typeface="Aharoni" pitchFamily="2" charset="-79"/>
              </a:rPr>
              <a:t>QS WUR </a:t>
            </a:r>
            <a:r>
              <a:rPr lang="en-US" b="1" dirty="0" smtClean="0"/>
              <a:t>10</a:t>
            </a:r>
            <a:r>
              <a:rPr lang="en-US" dirty="0">
                <a:latin typeface="Aharoni" pitchFamily="2" charset="-79"/>
                <a:cs typeface="Aharoni" pitchFamily="2" charset="-79"/>
              </a:rPr>
              <a:t> </a:t>
            </a:r>
            <a:r>
              <a:rPr lang="en-US" dirty="0" smtClean="0">
                <a:latin typeface="Aharoni" pitchFamily="2" charset="-79"/>
                <a:cs typeface="Aharoni" pitchFamily="2" charset="-79"/>
              </a:rPr>
              <a:t>Negara Asia</a:t>
            </a:r>
            <a:r>
              <a:rPr lang="en-US" b="1" dirty="0" smtClean="0"/>
              <a:t>  </a:t>
            </a:r>
            <a:r>
              <a:rPr lang="en-US" dirty="0" smtClean="0">
                <a:latin typeface="Aharoni" pitchFamily="2" charset="-79"/>
                <a:cs typeface="Aharoni" pitchFamily="2" charset="-79"/>
              </a:rPr>
              <a:t> </a:t>
            </a:r>
            <a:endParaRPr lang="en-US" dirty="0">
              <a:latin typeface="Aharoni" pitchFamily="2" charset="-79"/>
              <a:cs typeface="Aharoni" pitchFamily="2" charset="-79"/>
            </a:endParaRPr>
          </a:p>
        </p:txBody>
      </p:sp>
      <p:graphicFrame>
        <p:nvGraphicFramePr>
          <p:cNvPr id="13" name="Table 12"/>
          <p:cNvGraphicFramePr>
            <a:graphicFrameLocks noGrp="1"/>
          </p:cNvGraphicFramePr>
          <p:nvPr>
            <p:extLst>
              <p:ext uri="{D42A27DB-BD31-4B8C-83A1-F6EECF244321}">
                <p14:modId xmlns:p14="http://schemas.microsoft.com/office/powerpoint/2010/main" val="4146669103"/>
              </p:ext>
            </p:extLst>
          </p:nvPr>
        </p:nvGraphicFramePr>
        <p:xfrm>
          <a:off x="381000" y="1447800"/>
          <a:ext cx="8458200" cy="5136100"/>
        </p:xfrm>
        <a:graphic>
          <a:graphicData uri="http://schemas.openxmlformats.org/drawingml/2006/table">
            <a:tbl>
              <a:tblPr firstRow="1" bandRow="1">
                <a:tableStyleId>{5C22544A-7EE6-4342-B048-85BDC9FD1C3A}</a:tableStyleId>
              </a:tblPr>
              <a:tblGrid>
                <a:gridCol w="2819400"/>
                <a:gridCol w="2819400"/>
                <a:gridCol w="2819400"/>
              </a:tblGrid>
              <a:tr h="633316">
                <a:tc>
                  <a:txBody>
                    <a:bodyPr/>
                    <a:lstStyle/>
                    <a:p>
                      <a:r>
                        <a:rPr lang="en-US" sz="2800" dirty="0" err="1" smtClean="0"/>
                        <a:t>Univ</a:t>
                      </a:r>
                      <a:endParaRPr lang="en-US" sz="2800" dirty="0"/>
                    </a:p>
                  </a:txBody>
                  <a:tcPr/>
                </a:tc>
                <a:tc>
                  <a:txBody>
                    <a:bodyPr/>
                    <a:lstStyle/>
                    <a:p>
                      <a:r>
                        <a:rPr lang="en-US" sz="2800" dirty="0" smtClean="0"/>
                        <a:t>World Rank</a:t>
                      </a:r>
                      <a:endParaRPr lang="en-US" sz="2800" dirty="0"/>
                    </a:p>
                  </a:txBody>
                  <a:tcPr/>
                </a:tc>
                <a:tc>
                  <a:txBody>
                    <a:bodyPr/>
                    <a:lstStyle/>
                    <a:p>
                      <a:r>
                        <a:rPr lang="en-US" sz="2800" dirty="0" smtClean="0"/>
                        <a:t>Overall Score</a:t>
                      </a:r>
                      <a:endParaRPr lang="en-US" sz="2800" dirty="0"/>
                    </a:p>
                  </a:txBody>
                  <a:tcPr/>
                </a:tc>
              </a:tr>
              <a:tr h="633316">
                <a:tc>
                  <a:txBody>
                    <a:bodyPr/>
                    <a:lstStyle/>
                    <a:p>
                      <a:r>
                        <a:rPr lang="en-US" sz="2400" b="1" dirty="0" smtClean="0"/>
                        <a:t>MIT</a:t>
                      </a:r>
                      <a:endParaRPr lang="en-US" sz="2400" b="1" dirty="0"/>
                    </a:p>
                  </a:txBody>
                  <a:tcPr/>
                </a:tc>
                <a:tc>
                  <a:txBody>
                    <a:bodyPr/>
                    <a:lstStyle/>
                    <a:p>
                      <a:r>
                        <a:rPr lang="en-US" sz="2400" b="1" dirty="0" smtClean="0"/>
                        <a:t>1</a:t>
                      </a:r>
                      <a:endParaRPr lang="en-US" sz="2400" b="1" dirty="0"/>
                    </a:p>
                  </a:txBody>
                  <a:tcPr/>
                </a:tc>
                <a:tc>
                  <a:txBody>
                    <a:bodyPr/>
                    <a:lstStyle/>
                    <a:p>
                      <a:r>
                        <a:rPr lang="en-US" sz="2400" b="1" dirty="0" smtClean="0"/>
                        <a:t>100</a:t>
                      </a:r>
                      <a:endParaRPr lang="en-US" sz="2400" b="1" dirty="0"/>
                    </a:p>
                  </a:txBody>
                  <a:tcPr/>
                </a:tc>
              </a:tr>
              <a:tr h="633316">
                <a:tc>
                  <a:txBody>
                    <a:bodyPr/>
                    <a:lstStyle/>
                    <a:p>
                      <a:r>
                        <a:rPr lang="en-US" sz="2400" b="1" dirty="0" smtClean="0"/>
                        <a:t>NUS</a:t>
                      </a:r>
                      <a:endParaRPr lang="en-US" sz="2400" b="1" dirty="0"/>
                    </a:p>
                  </a:txBody>
                  <a:tcPr/>
                </a:tc>
                <a:tc>
                  <a:txBody>
                    <a:bodyPr/>
                    <a:lstStyle/>
                    <a:p>
                      <a:r>
                        <a:rPr lang="en-US" sz="2400" b="1" dirty="0" smtClean="0"/>
                        <a:t>22</a:t>
                      </a:r>
                      <a:endParaRPr lang="en-US" sz="2400" b="1" dirty="0"/>
                    </a:p>
                  </a:txBody>
                  <a:tcPr/>
                </a:tc>
                <a:tc>
                  <a:txBody>
                    <a:bodyPr/>
                    <a:lstStyle/>
                    <a:p>
                      <a:r>
                        <a:rPr lang="en-US" sz="2400" b="1" dirty="0" smtClean="0"/>
                        <a:t>91.1</a:t>
                      </a:r>
                      <a:endParaRPr lang="en-US" sz="2400" b="1" dirty="0"/>
                    </a:p>
                  </a:txBody>
                  <a:tcPr/>
                </a:tc>
              </a:tr>
              <a:tr h="780800">
                <a:tc>
                  <a:txBody>
                    <a:bodyPr/>
                    <a:lstStyle/>
                    <a:p>
                      <a:r>
                        <a:rPr lang="en-US" sz="2400" b="1" dirty="0" smtClean="0"/>
                        <a:t>UI</a:t>
                      </a:r>
                      <a:endParaRPr lang="en-US" sz="2400" b="1" dirty="0"/>
                    </a:p>
                  </a:txBody>
                  <a:tcPr>
                    <a:solidFill>
                      <a:schemeClr val="bg2">
                        <a:lumMod val="90000"/>
                      </a:schemeClr>
                    </a:solidFill>
                  </a:tcPr>
                </a:tc>
                <a:tc>
                  <a:txBody>
                    <a:bodyPr/>
                    <a:lstStyle/>
                    <a:p>
                      <a:r>
                        <a:rPr lang="en-US" sz="2400" b="1" dirty="0" smtClean="0"/>
                        <a:t>310</a:t>
                      </a:r>
                      <a:endParaRPr lang="en-US" sz="2400" b="1" dirty="0"/>
                    </a:p>
                  </a:txBody>
                  <a:tcPr>
                    <a:solidFill>
                      <a:schemeClr val="bg2">
                        <a:lumMod val="90000"/>
                      </a:schemeClr>
                    </a:solidFill>
                  </a:tcPr>
                </a:tc>
                <a:tc>
                  <a:txBody>
                    <a:bodyPr/>
                    <a:lstStyle/>
                    <a:p>
                      <a:r>
                        <a:rPr lang="en-US" sz="2400" b="1" dirty="0" smtClean="0"/>
                        <a:t>40.9</a:t>
                      </a:r>
                      <a:endParaRPr lang="en-US" sz="2400" b="1" dirty="0"/>
                    </a:p>
                  </a:txBody>
                  <a:tcPr>
                    <a:solidFill>
                      <a:schemeClr val="bg2">
                        <a:lumMod val="90000"/>
                      </a:schemeClr>
                    </a:solidFill>
                  </a:tcPr>
                </a:tc>
              </a:tr>
              <a:tr h="633316">
                <a:tc>
                  <a:txBody>
                    <a:bodyPr/>
                    <a:lstStyle/>
                    <a:p>
                      <a:r>
                        <a:rPr lang="en-US" sz="2400" b="1" dirty="0" smtClean="0"/>
                        <a:t>ITB</a:t>
                      </a:r>
                      <a:endParaRPr lang="en-US" sz="2400" b="1" dirty="0"/>
                    </a:p>
                  </a:txBody>
                  <a:tcPr>
                    <a:solidFill>
                      <a:schemeClr val="bg2">
                        <a:lumMod val="90000"/>
                      </a:schemeClr>
                    </a:solidFill>
                  </a:tcPr>
                </a:tc>
                <a:tc>
                  <a:txBody>
                    <a:bodyPr/>
                    <a:lstStyle/>
                    <a:p>
                      <a:r>
                        <a:rPr lang="en-US" sz="2400" b="1" dirty="0" smtClean="0"/>
                        <a:t>461-470</a:t>
                      </a:r>
                      <a:r>
                        <a:rPr lang="id-ID" sz="2400" b="1" dirty="0" smtClean="0"/>
                        <a:t> (431-440)</a:t>
                      </a:r>
                      <a:endParaRPr lang="en-US" sz="2400" b="1" dirty="0"/>
                    </a:p>
                  </a:txBody>
                  <a:tcPr>
                    <a:solidFill>
                      <a:schemeClr val="bg2">
                        <a:lumMod val="90000"/>
                      </a:schemeClr>
                    </a:solidFill>
                  </a:tcPr>
                </a:tc>
                <a:tc>
                  <a:txBody>
                    <a:bodyPr/>
                    <a:lstStyle/>
                    <a:p>
                      <a:endParaRPr lang="en-US" sz="2400" b="1" dirty="0"/>
                    </a:p>
                  </a:txBody>
                  <a:tcPr>
                    <a:solidFill>
                      <a:schemeClr val="bg2">
                        <a:lumMod val="90000"/>
                      </a:schemeClr>
                    </a:solidFill>
                  </a:tcPr>
                </a:tc>
              </a:tr>
              <a:tr h="633316">
                <a:tc>
                  <a:txBody>
                    <a:bodyPr/>
                    <a:lstStyle/>
                    <a:p>
                      <a:r>
                        <a:rPr lang="en-US" sz="2400" b="1" dirty="0" smtClean="0"/>
                        <a:t>UGM</a:t>
                      </a:r>
                      <a:endParaRPr lang="en-US" sz="2400" b="1" dirty="0"/>
                    </a:p>
                  </a:txBody>
                  <a:tcPr/>
                </a:tc>
                <a:tc>
                  <a:txBody>
                    <a:bodyPr/>
                    <a:lstStyle/>
                    <a:p>
                      <a:r>
                        <a:rPr lang="en-US" sz="2400" b="1" dirty="0" smtClean="0"/>
                        <a:t>551-600</a:t>
                      </a:r>
                      <a:endParaRPr lang="en-US" sz="2400" b="1" dirty="0"/>
                    </a:p>
                  </a:txBody>
                  <a:tcPr/>
                </a:tc>
                <a:tc>
                  <a:txBody>
                    <a:bodyPr/>
                    <a:lstStyle/>
                    <a:p>
                      <a:endParaRPr lang="en-US" sz="2400" b="1"/>
                    </a:p>
                  </a:txBody>
                  <a:tcPr/>
                </a:tc>
              </a:tr>
              <a:tr h="929422">
                <a:tc>
                  <a:txBody>
                    <a:bodyPr/>
                    <a:lstStyle/>
                    <a:p>
                      <a:r>
                        <a:rPr lang="en-US" sz="2400" b="1" dirty="0" smtClean="0"/>
                        <a:t>IPB, </a:t>
                      </a:r>
                      <a:r>
                        <a:rPr lang="en-US" sz="2400" b="1" dirty="0" err="1" smtClean="0"/>
                        <a:t>Unair</a:t>
                      </a:r>
                      <a:r>
                        <a:rPr lang="en-US" sz="2400" b="1" dirty="0" smtClean="0"/>
                        <a:t>, </a:t>
                      </a:r>
                      <a:r>
                        <a:rPr lang="en-US" sz="2400" b="1" dirty="0" err="1" smtClean="0"/>
                        <a:t>Unpad</a:t>
                      </a:r>
                      <a:r>
                        <a:rPr lang="en-US" sz="2400" b="1" dirty="0" smtClean="0"/>
                        <a:t>, ITS, </a:t>
                      </a:r>
                      <a:r>
                        <a:rPr lang="en-US" sz="2400" b="1" dirty="0" err="1" smtClean="0"/>
                        <a:t>Undip</a:t>
                      </a:r>
                      <a:r>
                        <a:rPr lang="en-US" sz="2400" b="1" dirty="0" smtClean="0"/>
                        <a:t>, UB, UNS, UNHAS </a:t>
                      </a:r>
                      <a:endParaRPr lang="en-US" sz="2400" b="1" dirty="0"/>
                    </a:p>
                  </a:txBody>
                  <a:tcPr/>
                </a:tc>
                <a:tc>
                  <a:txBody>
                    <a:bodyPr/>
                    <a:lstStyle/>
                    <a:p>
                      <a:r>
                        <a:rPr lang="en-US" sz="2400" b="1" dirty="0" smtClean="0"/>
                        <a:t>701+</a:t>
                      </a:r>
                      <a:endParaRPr lang="en-US" sz="2400" b="1" dirty="0"/>
                    </a:p>
                  </a:txBody>
                  <a:tcPr/>
                </a:tc>
                <a:tc>
                  <a:txBody>
                    <a:bodyPr/>
                    <a:lstStyle/>
                    <a:p>
                      <a:endParaRPr lang="en-US" sz="2400" b="1" dirty="0"/>
                    </a:p>
                  </a:txBody>
                  <a:tcPr/>
                </a:tc>
              </a:tr>
            </a:tbl>
          </a:graphicData>
        </a:graphic>
      </p:graphicFrame>
    </p:spTree>
    <p:extLst>
      <p:ext uri="{BB962C8B-B14F-4D97-AF65-F5344CB8AC3E}">
        <p14:creationId xmlns:p14="http://schemas.microsoft.com/office/powerpoint/2010/main" val="730186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199" y="1523994"/>
          <a:ext cx="8991600" cy="5181605"/>
        </p:xfrm>
        <a:graphic>
          <a:graphicData uri="http://schemas.openxmlformats.org/drawingml/2006/table">
            <a:tbl>
              <a:tblPr>
                <a:tableStyleId>{5C22544A-7EE6-4342-B048-85BDC9FD1C3A}</a:tableStyleId>
              </a:tblPr>
              <a:tblGrid>
                <a:gridCol w="357968"/>
                <a:gridCol w="706517"/>
                <a:gridCol w="423910"/>
                <a:gridCol w="423910"/>
                <a:gridCol w="558148"/>
                <a:gridCol w="324999"/>
                <a:gridCol w="374454"/>
                <a:gridCol w="452171"/>
                <a:gridCol w="579343"/>
                <a:gridCol w="452171"/>
                <a:gridCol w="536951"/>
                <a:gridCol w="409781"/>
                <a:gridCol w="459236"/>
                <a:gridCol w="438039"/>
                <a:gridCol w="480431"/>
                <a:gridCol w="452171"/>
                <a:gridCol w="494561"/>
                <a:gridCol w="473365"/>
                <a:gridCol w="593474"/>
              </a:tblGrid>
              <a:tr h="398585">
                <a:tc rowSpan="2">
                  <a:txBody>
                    <a:bodyPr/>
                    <a:lstStyle/>
                    <a:p>
                      <a:pPr algn="ctr" fontAlgn="ctr"/>
                      <a:r>
                        <a:rPr lang="en-US" sz="800" u="none" strike="noStrike" dirty="0">
                          <a:effectLst/>
                        </a:rPr>
                        <a:t>No</a:t>
                      </a:r>
                      <a:endParaRPr lang="en-US" sz="800" b="0" i="0" u="none" strike="noStrike" dirty="0">
                        <a:solidFill>
                          <a:srgbClr val="000000"/>
                        </a:solidFill>
                        <a:effectLst/>
                        <a:latin typeface="Calibri" panose="020F0502020204030204" pitchFamily="34" charset="0"/>
                      </a:endParaRPr>
                    </a:p>
                  </a:txBody>
                  <a:tcPr marL="6181" marR="6181" marT="6181" marB="0" anchor="ctr"/>
                </a:tc>
                <a:tc rowSpan="2">
                  <a:txBody>
                    <a:bodyPr/>
                    <a:lstStyle/>
                    <a:p>
                      <a:pPr algn="ctr" fontAlgn="ctr"/>
                      <a:r>
                        <a:rPr lang="en-US" sz="800" u="none" strike="noStrike" dirty="0">
                          <a:effectLst/>
                        </a:rPr>
                        <a:t>PT</a:t>
                      </a:r>
                      <a:endParaRPr lang="en-US" sz="800" b="0" i="0" u="none" strike="noStrike" dirty="0">
                        <a:solidFill>
                          <a:srgbClr val="000000"/>
                        </a:solidFill>
                        <a:effectLst/>
                        <a:latin typeface="Calibri" panose="020F0502020204030204" pitchFamily="34" charset="0"/>
                      </a:endParaRPr>
                    </a:p>
                  </a:txBody>
                  <a:tcPr marL="6181" marR="6181" marT="6181" marB="0" anchor="ctr"/>
                </a:tc>
                <a:tc gridSpan="3">
                  <a:txBody>
                    <a:bodyPr/>
                    <a:lstStyle/>
                    <a:p>
                      <a:pPr algn="ctr" fontAlgn="b"/>
                      <a:r>
                        <a:rPr lang="en-US" sz="800" u="none" strike="noStrike" dirty="0">
                          <a:effectLst/>
                        </a:rPr>
                        <a:t>Ranking WUR</a:t>
                      </a:r>
                      <a:endParaRPr lang="en-US" sz="800" b="0" i="0" u="none" strike="noStrike" dirty="0">
                        <a:solidFill>
                          <a:srgbClr val="000000"/>
                        </a:solidFill>
                        <a:effectLst/>
                        <a:latin typeface="Calibri" panose="020F0502020204030204" pitchFamily="34" charset="0"/>
                      </a:endParaRPr>
                    </a:p>
                  </a:txBody>
                  <a:tcPr marL="6181" marR="6181" marT="6181" marB="0" anchor="ctr"/>
                </a:tc>
                <a:tc hMerge="1">
                  <a:txBody>
                    <a:bodyPr/>
                    <a:lstStyle/>
                    <a:p>
                      <a:endParaRPr lang="en-US"/>
                    </a:p>
                  </a:txBody>
                  <a:tcPr/>
                </a:tc>
                <a:tc hMerge="1">
                  <a:txBody>
                    <a:bodyPr/>
                    <a:lstStyle/>
                    <a:p>
                      <a:endParaRPr lang="en-US"/>
                    </a:p>
                  </a:txBody>
                  <a:tcPr/>
                </a:tc>
                <a:tc gridSpan="2">
                  <a:txBody>
                    <a:bodyPr/>
                    <a:lstStyle/>
                    <a:p>
                      <a:pPr algn="ctr" fontAlgn="ctr"/>
                      <a:r>
                        <a:rPr lang="en-US" sz="800" u="none" strike="noStrike">
                          <a:effectLst/>
                        </a:rPr>
                        <a:t>Over all Score</a:t>
                      </a:r>
                      <a:endParaRPr lang="en-US" sz="800" b="0" i="0" u="none" strike="noStrike">
                        <a:solidFill>
                          <a:srgbClr val="000000"/>
                        </a:solidFill>
                        <a:effectLst/>
                        <a:latin typeface="Calibri" panose="020F0502020204030204" pitchFamily="34" charset="0"/>
                      </a:endParaRPr>
                    </a:p>
                  </a:txBody>
                  <a:tcPr marL="6181" marR="6181" marT="6181" marB="0" anchor="ctr"/>
                </a:tc>
                <a:tc hMerge="1">
                  <a:txBody>
                    <a:bodyPr/>
                    <a:lstStyle/>
                    <a:p>
                      <a:endParaRPr lang="en-US"/>
                    </a:p>
                  </a:txBody>
                  <a:tcPr/>
                </a:tc>
                <a:tc gridSpan="2">
                  <a:txBody>
                    <a:bodyPr/>
                    <a:lstStyle/>
                    <a:p>
                      <a:pPr algn="ctr" fontAlgn="b"/>
                      <a:r>
                        <a:rPr lang="en-US" sz="800" u="none" strike="noStrike">
                          <a:effectLst/>
                        </a:rPr>
                        <a:t>Academic Reputation</a:t>
                      </a:r>
                      <a:endParaRPr lang="en-US" sz="800" b="0" i="0" u="none" strike="noStrike">
                        <a:solidFill>
                          <a:srgbClr val="000000"/>
                        </a:solidFill>
                        <a:effectLst/>
                        <a:latin typeface="Calibri" panose="020F0502020204030204" pitchFamily="34" charset="0"/>
                      </a:endParaRPr>
                    </a:p>
                  </a:txBody>
                  <a:tcPr marL="6181" marR="6181" marT="6181" marB="0" anchor="ctr"/>
                </a:tc>
                <a:tc hMerge="1">
                  <a:txBody>
                    <a:bodyPr/>
                    <a:lstStyle/>
                    <a:p>
                      <a:endParaRPr lang="en-US"/>
                    </a:p>
                  </a:txBody>
                  <a:tcPr/>
                </a:tc>
                <a:tc gridSpan="2">
                  <a:txBody>
                    <a:bodyPr/>
                    <a:lstStyle/>
                    <a:p>
                      <a:pPr algn="ctr" fontAlgn="b"/>
                      <a:r>
                        <a:rPr lang="en-US" sz="800" u="none" strike="noStrike">
                          <a:effectLst/>
                        </a:rPr>
                        <a:t>Employer Reputation</a:t>
                      </a:r>
                      <a:endParaRPr lang="en-US" sz="800" b="0" i="0" u="none" strike="noStrike">
                        <a:solidFill>
                          <a:srgbClr val="000000"/>
                        </a:solidFill>
                        <a:effectLst/>
                        <a:latin typeface="Calibri" panose="020F0502020204030204" pitchFamily="34" charset="0"/>
                      </a:endParaRPr>
                    </a:p>
                  </a:txBody>
                  <a:tcPr marL="6181" marR="6181" marT="6181" marB="0" anchor="ctr"/>
                </a:tc>
                <a:tc hMerge="1">
                  <a:txBody>
                    <a:bodyPr/>
                    <a:lstStyle/>
                    <a:p>
                      <a:endParaRPr lang="en-US"/>
                    </a:p>
                  </a:txBody>
                  <a:tcPr/>
                </a:tc>
                <a:tc gridSpan="2">
                  <a:txBody>
                    <a:bodyPr/>
                    <a:lstStyle/>
                    <a:p>
                      <a:pPr algn="ctr" fontAlgn="b"/>
                      <a:r>
                        <a:rPr lang="en-US" sz="800" u="none" strike="noStrike">
                          <a:effectLst/>
                        </a:rPr>
                        <a:t>Faculty Student</a:t>
                      </a:r>
                      <a:endParaRPr lang="en-US" sz="800" b="0" i="0" u="none" strike="noStrike">
                        <a:solidFill>
                          <a:srgbClr val="000000"/>
                        </a:solidFill>
                        <a:effectLst/>
                        <a:latin typeface="Calibri" panose="020F0502020204030204" pitchFamily="34" charset="0"/>
                      </a:endParaRPr>
                    </a:p>
                  </a:txBody>
                  <a:tcPr marL="6181" marR="6181" marT="6181" marB="0" anchor="ctr"/>
                </a:tc>
                <a:tc hMerge="1">
                  <a:txBody>
                    <a:bodyPr/>
                    <a:lstStyle/>
                    <a:p>
                      <a:endParaRPr lang="en-US"/>
                    </a:p>
                  </a:txBody>
                  <a:tcPr/>
                </a:tc>
                <a:tc gridSpan="2">
                  <a:txBody>
                    <a:bodyPr/>
                    <a:lstStyle/>
                    <a:p>
                      <a:pPr algn="ctr" fontAlgn="b"/>
                      <a:r>
                        <a:rPr lang="en-US" sz="800" u="none" strike="noStrike">
                          <a:effectLst/>
                        </a:rPr>
                        <a:t>Citation per Faculty</a:t>
                      </a:r>
                      <a:endParaRPr lang="en-US" sz="800" b="0" i="0" u="none" strike="noStrike">
                        <a:solidFill>
                          <a:srgbClr val="000000"/>
                        </a:solidFill>
                        <a:effectLst/>
                        <a:latin typeface="Calibri" panose="020F0502020204030204" pitchFamily="34" charset="0"/>
                      </a:endParaRPr>
                    </a:p>
                  </a:txBody>
                  <a:tcPr marL="6181" marR="6181" marT="6181" marB="0" anchor="ctr"/>
                </a:tc>
                <a:tc hMerge="1">
                  <a:txBody>
                    <a:bodyPr/>
                    <a:lstStyle/>
                    <a:p>
                      <a:endParaRPr lang="en-US"/>
                    </a:p>
                  </a:txBody>
                  <a:tcPr/>
                </a:tc>
                <a:tc gridSpan="2">
                  <a:txBody>
                    <a:bodyPr/>
                    <a:lstStyle/>
                    <a:p>
                      <a:pPr algn="ctr" fontAlgn="b"/>
                      <a:r>
                        <a:rPr lang="en-US" sz="800" u="none" strike="noStrike">
                          <a:effectLst/>
                        </a:rPr>
                        <a:t>International Faculty</a:t>
                      </a:r>
                      <a:endParaRPr lang="en-US" sz="800" b="0" i="0" u="none" strike="noStrike">
                        <a:solidFill>
                          <a:srgbClr val="000000"/>
                        </a:solidFill>
                        <a:effectLst/>
                        <a:latin typeface="Calibri" panose="020F0502020204030204" pitchFamily="34" charset="0"/>
                      </a:endParaRPr>
                    </a:p>
                  </a:txBody>
                  <a:tcPr marL="6181" marR="6181" marT="6181" marB="0" anchor="ctr"/>
                </a:tc>
                <a:tc hMerge="1">
                  <a:txBody>
                    <a:bodyPr/>
                    <a:lstStyle/>
                    <a:p>
                      <a:endParaRPr lang="en-US"/>
                    </a:p>
                  </a:txBody>
                  <a:tcPr/>
                </a:tc>
                <a:tc gridSpan="2">
                  <a:txBody>
                    <a:bodyPr/>
                    <a:lstStyle/>
                    <a:p>
                      <a:pPr algn="ctr" fontAlgn="b"/>
                      <a:r>
                        <a:rPr lang="en-US" sz="800" u="none" strike="noStrike">
                          <a:effectLst/>
                        </a:rPr>
                        <a:t>International Students</a:t>
                      </a:r>
                      <a:endParaRPr lang="en-US" sz="800" b="0" i="0" u="none" strike="noStrike">
                        <a:solidFill>
                          <a:srgbClr val="000000"/>
                        </a:solidFill>
                        <a:effectLst/>
                        <a:latin typeface="Calibri" panose="020F0502020204030204" pitchFamily="34" charset="0"/>
                      </a:endParaRPr>
                    </a:p>
                  </a:txBody>
                  <a:tcPr marL="6181" marR="6181" marT="6181" marB="0" anchor="ctr"/>
                </a:tc>
                <a:tc hMerge="1">
                  <a:txBody>
                    <a:bodyPr/>
                    <a:lstStyle/>
                    <a:p>
                      <a:endParaRPr lang="en-US"/>
                    </a:p>
                  </a:txBody>
                  <a:tcPr/>
                </a:tc>
              </a:tr>
              <a:tr h="398585">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2013</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a:effectLst/>
                        </a:rPr>
                        <a:t>2014</a:t>
                      </a:r>
                      <a:endParaRPr lang="en-US" sz="80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2015</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en-US" sz="800" u="none" strike="noStrike" dirty="0">
                          <a:effectLst/>
                        </a:rPr>
                        <a:t>2014</a:t>
                      </a:r>
                      <a:endParaRPr lang="en-US" sz="80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2015</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en-US" sz="800" u="none" strike="noStrike">
                          <a:effectLst/>
                        </a:rPr>
                        <a:t>2014</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2015</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en-US" sz="800" u="none" strike="noStrike">
                          <a:effectLst/>
                        </a:rPr>
                        <a:t>2014</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2015</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en-US" sz="800" u="none" strike="noStrike">
                          <a:effectLst/>
                        </a:rPr>
                        <a:t>2014</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2015</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en-US" sz="800" u="none" strike="noStrike">
                          <a:effectLst/>
                        </a:rPr>
                        <a:t>2014</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2015</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en-US" sz="800" u="none" strike="noStrike">
                          <a:effectLst/>
                        </a:rPr>
                        <a:t>2014</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2015</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en-US" sz="800" u="none" strike="noStrike">
                          <a:effectLst/>
                        </a:rPr>
                        <a:t>2014</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2015</a:t>
                      </a:r>
                      <a:endParaRPr lang="en-US" sz="800" b="0" i="0" u="none" strike="noStrike">
                        <a:solidFill>
                          <a:srgbClr val="000000"/>
                        </a:solidFill>
                        <a:effectLst/>
                        <a:latin typeface="Calibri" panose="020F0502020204030204" pitchFamily="34" charset="0"/>
                      </a:endParaRPr>
                    </a:p>
                  </a:txBody>
                  <a:tcPr marL="6181" marR="6181" marT="6181" marB="0" anchor="ctr"/>
                </a:tc>
              </a:tr>
              <a:tr h="398585">
                <a:tc>
                  <a:txBody>
                    <a:bodyPr/>
                    <a:lstStyle/>
                    <a:p>
                      <a:pPr algn="ct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UI</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309</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310</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358</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a:effectLst/>
                        </a:rPr>
                        <a:t>40.9</a:t>
                      </a:r>
                      <a:endParaRPr lang="en-US" sz="80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a:effectLst/>
                        </a:rPr>
                        <a:t>37.7</a:t>
                      </a:r>
                      <a:endParaRPr lang="en-US" sz="80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a:effectLst/>
                        </a:rPr>
                        <a:t>51.3</a:t>
                      </a:r>
                      <a:endParaRPr lang="en-US" sz="80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a:effectLst/>
                        </a:rPr>
                        <a:t>50.5</a:t>
                      </a:r>
                      <a:endParaRPr lang="en-US" sz="80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65.5</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61.3</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55.7</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43.6</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1.7</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1.8</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40.3</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38.7</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5.7</a:t>
                      </a:r>
                      <a:endParaRPr lang="en-US" sz="800" b="0" i="0" u="none" strike="noStrike">
                        <a:solidFill>
                          <a:srgbClr val="000000"/>
                        </a:solidFill>
                        <a:effectLst/>
                        <a:latin typeface="Calibri" panose="020F0502020204030204" pitchFamily="34" charset="0"/>
                      </a:endParaRPr>
                    </a:p>
                  </a:txBody>
                  <a:tcPr marL="6181" marR="6181" marT="6181" marB="0" anchor="ctr"/>
                </a:tc>
              </a:tr>
              <a:tr h="398585">
                <a:tc>
                  <a:txBody>
                    <a:bodyPr/>
                    <a:lstStyle/>
                    <a:p>
                      <a:pPr algn="ct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ITB</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461-470</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461-470</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431-440</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51.4</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a:effectLst/>
                        </a:rPr>
                        <a:t>59</a:t>
                      </a:r>
                      <a:endParaRPr lang="en-US" sz="80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19.5</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2.8</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2.6</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r>
              <a:tr h="398585">
                <a:tc>
                  <a:txBody>
                    <a:bodyPr/>
                    <a:lstStyle/>
                    <a:p>
                      <a:pPr algn="ctr" fontAlgn="b"/>
                      <a:r>
                        <a:rPr lang="en-US" sz="800" u="none" strike="noStrike">
                          <a:effectLst/>
                        </a:rPr>
                        <a:t>3</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UGM</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501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551-600</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551-600</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44.8</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42.4</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r>
              <a:tr h="398585">
                <a:tc>
                  <a:txBody>
                    <a:bodyPr/>
                    <a:lstStyle/>
                    <a:p>
                      <a:pPr algn="ctr" fontAlgn="b"/>
                      <a:r>
                        <a:rPr lang="en-US" sz="800" u="none" strike="noStrike">
                          <a:effectLst/>
                        </a:rPr>
                        <a:t>4</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IPB</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r>
              <a:tr h="398585">
                <a:tc>
                  <a:txBody>
                    <a:bodyPr/>
                    <a:lstStyle/>
                    <a:p>
                      <a:pPr algn="ctr" fontAlgn="b"/>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UNAIR</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r>
              <a:tr h="398585">
                <a:tc>
                  <a:txBody>
                    <a:bodyPr/>
                    <a:lstStyle/>
                    <a:p>
                      <a:pPr algn="ctr" fontAlgn="b"/>
                      <a:r>
                        <a:rPr lang="en-US" sz="800" u="none" strike="noStrike">
                          <a:effectLst/>
                        </a:rPr>
                        <a:t>6</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UNPAD</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r>
              <a:tr h="398585">
                <a:tc>
                  <a:txBody>
                    <a:bodyPr/>
                    <a:lstStyle/>
                    <a:p>
                      <a:pPr algn="ctr" fontAlgn="b"/>
                      <a:r>
                        <a:rPr lang="en-US" sz="800" u="none" strike="noStrike">
                          <a:effectLst/>
                        </a:rPr>
                        <a:t>7</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ITS</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r>
              <a:tr h="398585">
                <a:tc>
                  <a:txBody>
                    <a:bodyPr/>
                    <a:lstStyle/>
                    <a:p>
                      <a:pPr algn="ctr" fontAlgn="b"/>
                      <a:r>
                        <a:rPr lang="en-US" sz="800" u="none" strike="noStrike">
                          <a:effectLst/>
                        </a:rPr>
                        <a:t>8</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UNDIP</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r>
              <a:tr h="398585">
                <a:tc>
                  <a:txBody>
                    <a:bodyPr/>
                    <a:lstStyle/>
                    <a:p>
                      <a:pPr algn="ctr" fontAlgn="b"/>
                      <a:r>
                        <a:rPr lang="en-US" sz="800" u="none" strike="noStrike">
                          <a:effectLst/>
                        </a:rPr>
                        <a:t>9</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UB</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r>
              <a:tr h="398585">
                <a:tc>
                  <a:txBody>
                    <a:bodyPr/>
                    <a:lstStyle/>
                    <a:p>
                      <a:pPr algn="ctr" fontAlgn="b"/>
                      <a:r>
                        <a:rPr lang="en-US" sz="800" u="none" strike="noStrike">
                          <a:effectLst/>
                        </a:rPr>
                        <a:t>10</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UNS</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r>
              <a:tr h="398585">
                <a:tc>
                  <a:txBody>
                    <a:bodyPr/>
                    <a:lstStyle/>
                    <a:p>
                      <a:pPr algn="ctr" fontAlgn="b"/>
                      <a:r>
                        <a:rPr lang="en-US" sz="800" u="none" strike="noStrike">
                          <a:effectLst/>
                        </a:rPr>
                        <a:t>11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UNHAS</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effectLst/>
                        </a:rPr>
                        <a:t>701+</a:t>
                      </a:r>
                      <a:endParaRPr lang="en-US" sz="80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a:solidFill>
                            <a:srgbClr val="FF0000"/>
                          </a:solidFill>
                          <a:effectLst/>
                        </a:rPr>
                        <a:t>n.a</a:t>
                      </a:r>
                      <a:endParaRPr lang="en-US" sz="800" b="0" i="0" u="none" strike="noStrike">
                        <a:solidFill>
                          <a:srgbClr val="FF0000"/>
                        </a:solidFill>
                        <a:effectLst/>
                        <a:latin typeface="Calibri" panose="020F0502020204030204" pitchFamily="34" charset="0"/>
                      </a:endParaRPr>
                    </a:p>
                  </a:txBody>
                  <a:tcPr marL="6181" marR="6181" marT="6181" marB="0" anchor="ctr"/>
                </a:tc>
                <a:tc>
                  <a:txBody>
                    <a:bodyPr/>
                    <a:lstStyle/>
                    <a:p>
                      <a:pPr algn="ctr" fontAlgn="b"/>
                      <a:r>
                        <a:rPr lang="en-US" sz="800" u="none" strike="noStrike" dirty="0" err="1">
                          <a:solidFill>
                            <a:srgbClr val="FF0000"/>
                          </a:solidFill>
                          <a:effectLst/>
                        </a:rPr>
                        <a:t>n.a</a:t>
                      </a:r>
                      <a:endParaRPr lang="en-US" sz="800" b="0" i="0" u="none" strike="noStrike" dirty="0">
                        <a:solidFill>
                          <a:srgbClr val="FF0000"/>
                        </a:solidFill>
                        <a:effectLst/>
                        <a:latin typeface="Calibri" panose="020F0502020204030204" pitchFamily="34" charset="0"/>
                      </a:endParaRPr>
                    </a:p>
                  </a:txBody>
                  <a:tcPr marL="6181" marR="6181" marT="6181" marB="0" anchor="ctr"/>
                </a:tc>
              </a:tr>
            </a:tbl>
          </a:graphicData>
        </a:graphic>
      </p:graphicFrame>
      <p:sp>
        <p:nvSpPr>
          <p:cNvPr id="5"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black"/>
                </a:solidFill>
                <a:latin typeface="Aharoni" panose="02010803020104030203" pitchFamily="2" charset="-79"/>
                <a:cs typeface="Aharoni" panose="02010803020104030203" pitchFamily="2" charset="-79"/>
              </a:rPr>
              <a:t>Data WUR PT Indonesia 2014-2015</a:t>
            </a:r>
            <a:endParaRPr lang="en-US" dirty="0">
              <a:solidFill>
                <a:prstClr val="black"/>
              </a:solidFill>
              <a:latin typeface="Aharoni" pitchFamily="2" charset="-79"/>
              <a:cs typeface="Aharoni" pitchFamily="2" charset="-79"/>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757463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260" y="1389328"/>
            <a:ext cx="9035618" cy="5240072"/>
            <a:chOff x="49260" y="1389328"/>
            <a:chExt cx="9035618" cy="4596212"/>
          </a:xfrm>
        </p:grpSpPr>
        <p:pic>
          <p:nvPicPr>
            <p:cNvPr id="3" name="Picture 2"/>
            <p:cNvPicPr>
              <a:picLocks noChangeAspect="1"/>
            </p:cNvPicPr>
            <p:nvPr/>
          </p:nvPicPr>
          <p:blipFill rotWithShape="1">
            <a:blip r:embed="rId2"/>
            <a:srcRect l="8792" t="31009" r="27167" b="9939"/>
            <a:stretch/>
          </p:blipFill>
          <p:spPr>
            <a:xfrm>
              <a:off x="49260" y="1389328"/>
              <a:ext cx="4290199" cy="2424852"/>
            </a:xfrm>
            <a:prstGeom prst="rect">
              <a:avLst/>
            </a:prstGeom>
          </p:spPr>
        </p:pic>
        <p:pic>
          <p:nvPicPr>
            <p:cNvPr id="8" name="Picture 7"/>
            <p:cNvPicPr>
              <a:picLocks noChangeAspect="1"/>
            </p:cNvPicPr>
            <p:nvPr/>
          </p:nvPicPr>
          <p:blipFill rotWithShape="1">
            <a:blip r:embed="rId3"/>
            <a:srcRect l="9449" t="32220" r="10338" b="10237"/>
            <a:stretch/>
          </p:blipFill>
          <p:spPr>
            <a:xfrm>
              <a:off x="4422226" y="1473162"/>
              <a:ext cx="4662652" cy="2293085"/>
            </a:xfrm>
            <a:prstGeom prst="rect">
              <a:avLst/>
            </a:prstGeom>
          </p:spPr>
        </p:pic>
        <p:pic>
          <p:nvPicPr>
            <p:cNvPr id="9" name="Picture 8"/>
            <p:cNvPicPr>
              <a:picLocks noChangeAspect="1"/>
            </p:cNvPicPr>
            <p:nvPr/>
          </p:nvPicPr>
          <p:blipFill rotWithShape="1">
            <a:blip r:embed="rId4"/>
            <a:srcRect l="8964" t="31573" r="10338" b="10452"/>
            <a:stretch/>
          </p:blipFill>
          <p:spPr>
            <a:xfrm>
              <a:off x="49261" y="3867810"/>
              <a:ext cx="4834109" cy="2082256"/>
            </a:xfrm>
            <a:prstGeom prst="rect">
              <a:avLst/>
            </a:prstGeom>
          </p:spPr>
        </p:pic>
        <p:pic>
          <p:nvPicPr>
            <p:cNvPr id="10" name="Picture 9"/>
            <p:cNvPicPr>
              <a:picLocks noChangeAspect="1"/>
            </p:cNvPicPr>
            <p:nvPr/>
          </p:nvPicPr>
          <p:blipFill rotWithShape="1">
            <a:blip r:embed="rId5"/>
            <a:srcRect l="7994" t="33082" r="26332" b="10668"/>
            <a:stretch/>
          </p:blipFill>
          <p:spPr>
            <a:xfrm>
              <a:off x="4946430" y="3903284"/>
              <a:ext cx="4138448" cy="2082256"/>
            </a:xfrm>
            <a:prstGeom prst="rect">
              <a:avLst/>
            </a:prstGeom>
          </p:spPr>
        </p:pic>
      </p:grpSp>
      <p:sp>
        <p:nvSpPr>
          <p:cNvPr id="7"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solidFill>
                  <a:prstClr val="black"/>
                </a:solidFill>
                <a:latin typeface="Aharoni" panose="02010803020104030203" pitchFamily="2" charset="-79"/>
                <a:cs typeface="Aharoni" panose="02010803020104030203" pitchFamily="2" charset="-79"/>
              </a:rPr>
              <a:t>Universitas</a:t>
            </a:r>
            <a:r>
              <a:rPr lang="en-US" dirty="0" smtClean="0">
                <a:solidFill>
                  <a:prstClr val="black"/>
                </a:solidFill>
                <a:latin typeface="Aharoni" panose="02010803020104030203" pitchFamily="2" charset="-79"/>
                <a:cs typeface="Aharoni" panose="02010803020104030203" pitchFamily="2" charset="-79"/>
              </a:rPr>
              <a:t> Indonesia</a:t>
            </a:r>
            <a:endParaRPr lang="en-US" dirty="0">
              <a:solidFill>
                <a:prstClr val="black"/>
              </a:solidFill>
              <a:latin typeface="Aharoni" pitchFamily="2" charset="-79"/>
              <a:cs typeface="Aharoni" pitchFamily="2" charset="-79"/>
            </a:endParaRPr>
          </a:p>
        </p:txBody>
      </p:sp>
      <p:sp>
        <p:nvSpPr>
          <p:cNvPr id="5" name="Slide Number Placeholder 4"/>
          <p:cNvSpPr>
            <a:spLocks noGrp="1"/>
          </p:cNvSpPr>
          <p:nvPr>
            <p:ph type="sldNum" sz="quarter" idx="12"/>
          </p:nvPr>
        </p:nvSpPr>
        <p:spPr/>
        <p:txBody>
          <a:bodyPr/>
          <a:lstStyle/>
          <a:p>
            <a:fld id="{6027A33F-0255-49CB-AC95-A12F4889F42D}"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553048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286" y="1411888"/>
            <a:ext cx="8956195" cy="5309587"/>
            <a:chOff x="35286" y="1411888"/>
            <a:chExt cx="8956195" cy="4429487"/>
          </a:xfrm>
        </p:grpSpPr>
        <p:pic>
          <p:nvPicPr>
            <p:cNvPr id="4" name="Picture 3"/>
            <p:cNvPicPr>
              <a:picLocks noChangeAspect="1"/>
            </p:cNvPicPr>
            <p:nvPr/>
          </p:nvPicPr>
          <p:blipFill rotWithShape="1">
            <a:blip r:embed="rId3"/>
            <a:srcRect l="9809" t="15885" r="30536" b="33357"/>
            <a:stretch/>
          </p:blipFill>
          <p:spPr>
            <a:xfrm>
              <a:off x="4539736" y="1463280"/>
              <a:ext cx="4451745" cy="2367402"/>
            </a:xfrm>
            <a:prstGeom prst="rect">
              <a:avLst/>
            </a:prstGeom>
          </p:spPr>
        </p:pic>
        <p:pic>
          <p:nvPicPr>
            <p:cNvPr id="5" name="Picture 4"/>
            <p:cNvPicPr>
              <a:picLocks noChangeAspect="1"/>
            </p:cNvPicPr>
            <p:nvPr/>
          </p:nvPicPr>
          <p:blipFill rotWithShape="1">
            <a:blip r:embed="rId4"/>
            <a:srcRect l="12107" t="15517" r="13296" b="35196"/>
            <a:stretch/>
          </p:blipFill>
          <p:spPr>
            <a:xfrm>
              <a:off x="4587513" y="3917614"/>
              <a:ext cx="4403968" cy="1923761"/>
            </a:xfrm>
            <a:prstGeom prst="rect">
              <a:avLst/>
            </a:prstGeom>
          </p:spPr>
        </p:pic>
        <p:pic>
          <p:nvPicPr>
            <p:cNvPr id="6" name="Picture 5"/>
            <p:cNvPicPr>
              <a:picLocks noChangeAspect="1"/>
            </p:cNvPicPr>
            <p:nvPr/>
          </p:nvPicPr>
          <p:blipFill rotWithShape="1">
            <a:blip r:embed="rId5"/>
            <a:srcRect l="11878" t="13310" r="13295" b="33908"/>
            <a:stretch/>
          </p:blipFill>
          <p:spPr>
            <a:xfrm>
              <a:off x="39442" y="3851587"/>
              <a:ext cx="4513420" cy="1989788"/>
            </a:xfrm>
            <a:prstGeom prst="rect">
              <a:avLst/>
            </a:prstGeom>
          </p:spPr>
        </p:pic>
        <p:pic>
          <p:nvPicPr>
            <p:cNvPr id="7" name="Picture 6"/>
            <p:cNvPicPr>
              <a:picLocks noChangeAspect="1"/>
            </p:cNvPicPr>
            <p:nvPr/>
          </p:nvPicPr>
          <p:blipFill rotWithShape="1">
            <a:blip r:embed="rId6"/>
            <a:srcRect l="11418" t="12760" r="26169" b="34275"/>
            <a:stretch/>
          </p:blipFill>
          <p:spPr>
            <a:xfrm>
              <a:off x="35286" y="1411888"/>
              <a:ext cx="4287258" cy="2273906"/>
            </a:xfrm>
            <a:prstGeom prst="rect">
              <a:avLst/>
            </a:prstGeom>
          </p:spPr>
        </p:pic>
      </p:grpSp>
      <p:sp>
        <p:nvSpPr>
          <p:cNvPr id="8"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solidFill>
                  <a:prstClr val="black"/>
                </a:solidFill>
                <a:latin typeface="Aharoni" panose="02010803020104030203" pitchFamily="2" charset="-79"/>
                <a:cs typeface="Aharoni" panose="02010803020104030203" pitchFamily="2" charset="-79"/>
              </a:rPr>
              <a:t>Institut</a:t>
            </a:r>
            <a:r>
              <a:rPr lang="en-US" dirty="0" smtClean="0">
                <a:solidFill>
                  <a:prstClr val="black"/>
                </a:solidFill>
                <a:latin typeface="Aharoni" panose="02010803020104030203" pitchFamily="2" charset="-79"/>
                <a:cs typeface="Aharoni" panose="02010803020104030203" pitchFamily="2" charset="-79"/>
              </a:rPr>
              <a:t> </a:t>
            </a:r>
            <a:r>
              <a:rPr lang="en-US" dirty="0" err="1" smtClean="0">
                <a:solidFill>
                  <a:prstClr val="black"/>
                </a:solidFill>
                <a:latin typeface="Aharoni" panose="02010803020104030203" pitchFamily="2" charset="-79"/>
                <a:cs typeface="Aharoni" panose="02010803020104030203" pitchFamily="2" charset="-79"/>
              </a:rPr>
              <a:t>Teknologi</a:t>
            </a:r>
            <a:r>
              <a:rPr lang="en-US" dirty="0" smtClean="0">
                <a:solidFill>
                  <a:prstClr val="black"/>
                </a:solidFill>
                <a:latin typeface="Aharoni" panose="02010803020104030203" pitchFamily="2" charset="-79"/>
                <a:cs typeface="Aharoni" panose="02010803020104030203" pitchFamily="2" charset="-79"/>
              </a:rPr>
              <a:t> Bandung</a:t>
            </a:r>
            <a:endParaRPr lang="en-US" dirty="0">
              <a:solidFill>
                <a:prstClr val="black"/>
              </a:solidFill>
              <a:latin typeface="Aharoni" pitchFamily="2" charset="-79"/>
              <a:cs typeface="Aharoni" pitchFamily="2" charset="-79"/>
            </a:endParaRPr>
          </a:p>
        </p:txBody>
      </p:sp>
      <p:sp>
        <p:nvSpPr>
          <p:cNvPr id="9" name="Slide Number Placeholder 8"/>
          <p:cNvSpPr>
            <a:spLocks noGrp="1"/>
          </p:cNvSpPr>
          <p:nvPr>
            <p:ph type="sldNum" sz="quarter" idx="12"/>
          </p:nvPr>
        </p:nvSpPr>
        <p:spPr/>
        <p:txBody>
          <a:bodyPr/>
          <a:lstStyle/>
          <a:p>
            <a:fld id="{6027A33F-0255-49CB-AC95-A12F4889F42D}"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3721556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a:solidFill>
            <a:schemeClr val="tx2">
              <a:lumMod val="40000"/>
              <a:lumOff val="60000"/>
            </a:schemeClr>
          </a:solidFill>
        </p:spPr>
        <p:txBody>
          <a:bodyPr/>
          <a:lstStyle/>
          <a:p>
            <a:r>
              <a:rPr lang="en-US" dirty="0" smtClean="0">
                <a:latin typeface="Aharoni" panose="02010803020104030203" pitchFamily="2" charset="-79"/>
                <a:cs typeface="Aharoni" panose="02010803020104030203" pitchFamily="2" charset="-79"/>
              </a:rPr>
              <a:t>OUTLINE</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600200"/>
            <a:ext cx="8229600" cy="5029199"/>
          </a:xfrm>
        </p:spPr>
        <p:txBody>
          <a:bodyPr>
            <a:noAutofit/>
          </a:bodyPr>
          <a:lstStyle/>
          <a:p>
            <a:pPr marL="514350" indent="-514350">
              <a:buFont typeface="+mj-lt"/>
              <a:buAutoNum type="arabicPeriod"/>
            </a:pPr>
            <a:r>
              <a:rPr lang="en-US" sz="4000" b="1" dirty="0" err="1" smtClean="0"/>
              <a:t>Pendahuluan</a:t>
            </a:r>
            <a:endParaRPr lang="en-US" sz="4000" b="1" dirty="0"/>
          </a:p>
          <a:p>
            <a:pPr marL="514350" indent="-514350">
              <a:buFont typeface="+mj-lt"/>
              <a:buAutoNum type="arabicPeriod"/>
            </a:pPr>
            <a:r>
              <a:rPr lang="en-US" sz="4000" b="1" dirty="0" err="1" smtClean="0"/>
              <a:t>Latar</a:t>
            </a:r>
            <a:r>
              <a:rPr lang="en-US" sz="4000" b="1" dirty="0" smtClean="0"/>
              <a:t> </a:t>
            </a:r>
            <a:r>
              <a:rPr lang="en-US" sz="4000" b="1" dirty="0" err="1" smtClean="0"/>
              <a:t>belakang</a:t>
            </a:r>
            <a:endParaRPr lang="en-US" sz="4000" b="1" dirty="0" smtClean="0"/>
          </a:p>
          <a:p>
            <a:pPr marL="514350" indent="-514350">
              <a:buFont typeface="+mj-lt"/>
              <a:buAutoNum type="arabicPeriod"/>
            </a:pPr>
            <a:r>
              <a:rPr lang="en-US" sz="4000" b="1" dirty="0" smtClean="0"/>
              <a:t>Ranking Criteria</a:t>
            </a:r>
          </a:p>
          <a:p>
            <a:pPr marL="514350" indent="-514350">
              <a:buFont typeface="+mj-lt"/>
              <a:buAutoNum type="arabicPeriod"/>
            </a:pPr>
            <a:r>
              <a:rPr lang="en-US" sz="4000" b="1" dirty="0" smtClean="0"/>
              <a:t>Methodology</a:t>
            </a:r>
          </a:p>
          <a:p>
            <a:pPr marL="514350" indent="-514350">
              <a:buFont typeface="+mj-lt"/>
              <a:buAutoNum type="arabicPeriod"/>
            </a:pPr>
            <a:r>
              <a:rPr lang="en-US" sz="4000" b="1" dirty="0" smtClean="0"/>
              <a:t>Survey Results &amp; Data</a:t>
            </a:r>
          </a:p>
          <a:p>
            <a:pPr marL="514350" indent="-514350">
              <a:buFont typeface="+mj-lt"/>
              <a:buAutoNum type="arabicPeriod"/>
            </a:pPr>
            <a:r>
              <a:rPr lang="en-US" sz="4000" b="1" dirty="0" err="1" smtClean="0"/>
              <a:t>Solusi</a:t>
            </a:r>
            <a:r>
              <a:rPr lang="en-US" sz="4000" b="1" dirty="0" smtClean="0"/>
              <a:t> </a:t>
            </a:r>
            <a:r>
              <a:rPr lang="en-US" sz="4000" b="1" dirty="0" err="1" smtClean="0"/>
              <a:t>Jangka</a:t>
            </a:r>
            <a:r>
              <a:rPr lang="en-US" sz="4000" b="1" dirty="0" smtClean="0"/>
              <a:t> </a:t>
            </a:r>
            <a:r>
              <a:rPr lang="en-US" sz="4000" b="1" dirty="0" err="1" smtClean="0"/>
              <a:t>Pendek</a:t>
            </a:r>
            <a:r>
              <a:rPr lang="en-US" sz="4000" b="1" dirty="0" smtClean="0"/>
              <a:t> </a:t>
            </a:r>
            <a:r>
              <a:rPr lang="en-US" sz="4000" b="1" dirty="0" err="1" smtClean="0"/>
              <a:t>dan</a:t>
            </a:r>
            <a:r>
              <a:rPr lang="en-US" sz="4000" b="1" dirty="0" smtClean="0"/>
              <a:t> </a:t>
            </a:r>
            <a:r>
              <a:rPr lang="en-US" sz="4000" b="1" dirty="0" err="1" smtClean="0"/>
              <a:t>Jangka</a:t>
            </a:r>
            <a:r>
              <a:rPr lang="en-US" sz="4000" b="1" dirty="0" smtClean="0"/>
              <a:t> </a:t>
            </a:r>
            <a:r>
              <a:rPr lang="en-US" sz="4000" b="1" dirty="0" err="1" smtClean="0"/>
              <a:t>Panjang</a:t>
            </a:r>
            <a:endParaRPr lang="en-US" sz="4000" b="1" dirty="0" smtClean="0"/>
          </a:p>
        </p:txBody>
      </p:sp>
      <p:sp>
        <p:nvSpPr>
          <p:cNvPr id="4" name="Slide Number Placeholder 3"/>
          <p:cNvSpPr>
            <a:spLocks noGrp="1"/>
          </p:cNvSpPr>
          <p:nvPr>
            <p:ph type="sldNum" sz="quarter" idx="12"/>
          </p:nvPr>
        </p:nvSpPr>
        <p:spPr/>
        <p:txBody>
          <a:bodyPr/>
          <a:lstStyle/>
          <a:p>
            <a:fld id="{6027A33F-0255-49CB-AC95-A12F4889F42D}"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8293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68273252"/>
              </p:ext>
            </p:extLst>
          </p:nvPr>
        </p:nvGraphicFramePr>
        <p:xfrm>
          <a:off x="457201" y="1676400"/>
          <a:ext cx="8305798" cy="4754880"/>
        </p:xfrm>
        <a:graphic>
          <a:graphicData uri="http://schemas.openxmlformats.org/drawingml/2006/table">
            <a:tbl>
              <a:tblPr firstRow="1" bandRow="1">
                <a:tableStyleId>{5C22544A-7EE6-4342-B048-85BDC9FD1C3A}</a:tableStyleId>
              </a:tblPr>
              <a:tblGrid>
                <a:gridCol w="1779814"/>
                <a:gridCol w="3757384"/>
                <a:gridCol w="2768600"/>
              </a:tblGrid>
              <a:tr h="762000">
                <a:tc>
                  <a:txBody>
                    <a:bodyPr/>
                    <a:lstStyle/>
                    <a:p>
                      <a:r>
                        <a:rPr lang="en-US" sz="2800" dirty="0" smtClean="0"/>
                        <a:t>World Rank</a:t>
                      </a:r>
                      <a:endParaRPr lang="en-US" sz="2800" dirty="0"/>
                    </a:p>
                  </a:txBody>
                  <a:tcPr/>
                </a:tc>
                <a:tc>
                  <a:txBody>
                    <a:bodyPr/>
                    <a:lstStyle/>
                    <a:p>
                      <a:r>
                        <a:rPr lang="en-US" sz="2800" dirty="0" err="1" smtClean="0"/>
                        <a:t>Univ</a:t>
                      </a:r>
                      <a:endParaRPr lang="en-US" sz="2800" dirty="0"/>
                    </a:p>
                  </a:txBody>
                  <a:tcPr/>
                </a:tc>
                <a:tc>
                  <a:txBody>
                    <a:bodyPr/>
                    <a:lstStyle/>
                    <a:p>
                      <a:r>
                        <a:rPr lang="en-US" sz="2800" dirty="0" smtClean="0"/>
                        <a:t>Score</a:t>
                      </a:r>
                      <a:endParaRPr lang="en-US" sz="2800" dirty="0"/>
                    </a:p>
                  </a:txBody>
                  <a:tcPr/>
                </a:tc>
              </a:tr>
              <a:tr h="762000">
                <a:tc>
                  <a:txBody>
                    <a:bodyPr/>
                    <a:lstStyle/>
                    <a:p>
                      <a:r>
                        <a:rPr lang="en-US" sz="2400" dirty="0" smtClean="0"/>
                        <a:t>1</a:t>
                      </a:r>
                      <a:endParaRPr lang="en-US" sz="2400" dirty="0"/>
                    </a:p>
                  </a:txBody>
                  <a:tcPr/>
                </a:tc>
                <a:tc>
                  <a:txBody>
                    <a:bodyPr/>
                    <a:lstStyle/>
                    <a:p>
                      <a:r>
                        <a:rPr lang="en-US" sz="2400" dirty="0" smtClean="0"/>
                        <a:t>Harvard</a:t>
                      </a:r>
                      <a:endParaRPr lang="en-US" sz="2400" dirty="0"/>
                    </a:p>
                  </a:txBody>
                  <a:tcPr/>
                </a:tc>
                <a:tc>
                  <a:txBody>
                    <a:bodyPr/>
                    <a:lstStyle/>
                    <a:p>
                      <a:r>
                        <a:rPr lang="en-US" sz="2400" dirty="0" smtClean="0"/>
                        <a:t>97.3</a:t>
                      </a:r>
                      <a:endParaRPr lang="en-US" sz="2400" dirty="0"/>
                    </a:p>
                  </a:txBody>
                  <a:tcPr/>
                </a:tc>
              </a:tr>
              <a:tr h="762000">
                <a:tc>
                  <a:txBody>
                    <a:bodyPr/>
                    <a:lstStyle/>
                    <a:p>
                      <a:r>
                        <a:rPr lang="en-US" sz="2400" dirty="0" smtClean="0"/>
                        <a:t>6</a:t>
                      </a:r>
                      <a:endParaRPr lang="en-US" sz="2400" dirty="0"/>
                    </a:p>
                  </a:txBody>
                  <a:tcPr/>
                </a:tc>
                <a:tc>
                  <a:txBody>
                    <a:bodyPr/>
                    <a:lstStyle/>
                    <a:p>
                      <a:r>
                        <a:rPr lang="en-US" sz="2400" dirty="0" smtClean="0"/>
                        <a:t>MIT</a:t>
                      </a:r>
                      <a:endParaRPr lang="en-US" sz="2400" dirty="0"/>
                    </a:p>
                  </a:txBody>
                  <a:tcPr/>
                </a:tc>
                <a:tc>
                  <a:txBody>
                    <a:bodyPr/>
                    <a:lstStyle/>
                    <a:p>
                      <a:r>
                        <a:rPr lang="en-US" sz="2400" dirty="0" smtClean="0"/>
                        <a:t>96.9</a:t>
                      </a:r>
                      <a:endParaRPr lang="en-US" sz="2400" dirty="0"/>
                    </a:p>
                  </a:txBody>
                  <a:tcPr/>
                </a:tc>
              </a:tr>
              <a:tr h="762000">
                <a:tc>
                  <a:txBody>
                    <a:bodyPr/>
                    <a:lstStyle/>
                    <a:p>
                      <a:r>
                        <a:rPr lang="en-US" sz="2400" dirty="0" smtClean="0"/>
                        <a:t>9</a:t>
                      </a:r>
                      <a:endParaRPr lang="en-US" sz="2400" dirty="0"/>
                    </a:p>
                  </a:txBody>
                  <a:tcPr/>
                </a:tc>
                <a:tc>
                  <a:txBody>
                    <a:bodyPr/>
                    <a:lstStyle/>
                    <a:p>
                      <a:r>
                        <a:rPr lang="en-US" sz="2400" dirty="0" smtClean="0"/>
                        <a:t>NUS</a:t>
                      </a:r>
                      <a:endParaRPr lang="en-US" sz="2400" dirty="0"/>
                    </a:p>
                  </a:txBody>
                  <a:tcPr/>
                </a:tc>
                <a:tc>
                  <a:txBody>
                    <a:bodyPr/>
                    <a:lstStyle/>
                    <a:p>
                      <a:r>
                        <a:rPr lang="en-US" sz="2400" dirty="0" smtClean="0"/>
                        <a:t>89.0</a:t>
                      </a:r>
                      <a:endParaRPr lang="en-US" sz="2400" dirty="0"/>
                    </a:p>
                  </a:txBody>
                  <a:tcPr/>
                </a:tc>
              </a:tr>
              <a:tr h="762000">
                <a:tc>
                  <a:txBody>
                    <a:bodyPr/>
                    <a:lstStyle/>
                    <a:p>
                      <a:r>
                        <a:rPr lang="en-US" sz="2400" b="1" dirty="0" smtClean="0"/>
                        <a:t>200</a:t>
                      </a:r>
                      <a:endParaRPr lang="en-US" sz="2400" b="1" dirty="0"/>
                    </a:p>
                  </a:txBody>
                  <a:tcPr>
                    <a:solidFill>
                      <a:srgbClr val="FFFF00"/>
                    </a:solidFill>
                  </a:tcPr>
                </a:tc>
                <a:tc>
                  <a:txBody>
                    <a:bodyPr/>
                    <a:lstStyle/>
                    <a:p>
                      <a:r>
                        <a:rPr lang="en-US" sz="2400" b="1" dirty="0" smtClean="0"/>
                        <a:t>UI</a:t>
                      </a:r>
                      <a:endParaRPr lang="en-US" sz="2400" b="1" dirty="0"/>
                    </a:p>
                  </a:txBody>
                  <a:tcPr>
                    <a:solidFill>
                      <a:srgbClr val="FFFF00"/>
                    </a:solidFill>
                  </a:tcPr>
                </a:tc>
                <a:tc>
                  <a:txBody>
                    <a:bodyPr/>
                    <a:lstStyle/>
                    <a:p>
                      <a:r>
                        <a:rPr lang="en-US" sz="2400" b="1" dirty="0" smtClean="0"/>
                        <a:t>67.4</a:t>
                      </a:r>
                      <a:endParaRPr lang="en-US" sz="2400" b="1" dirty="0"/>
                    </a:p>
                  </a:txBody>
                  <a:tcPr>
                    <a:solidFill>
                      <a:srgbClr val="FFFF00"/>
                    </a:solidFill>
                  </a:tcPr>
                </a:tc>
              </a:tr>
              <a:tr h="762000">
                <a:tc>
                  <a:txBody>
                    <a:bodyPr/>
                    <a:lstStyle/>
                    <a:p>
                      <a:r>
                        <a:rPr lang="en-US" sz="2400" dirty="0" smtClean="0"/>
                        <a:t>364</a:t>
                      </a:r>
                      <a:endParaRPr lang="en-US" sz="2400" dirty="0"/>
                    </a:p>
                  </a:txBody>
                  <a:tcPr/>
                </a:tc>
                <a:tc>
                  <a:txBody>
                    <a:bodyPr/>
                    <a:lstStyle/>
                    <a:p>
                      <a:r>
                        <a:rPr lang="en-US" sz="2400" dirty="0" smtClean="0"/>
                        <a:t>ITB</a:t>
                      </a:r>
                      <a:endParaRPr lang="en-US" sz="2400" dirty="0"/>
                    </a:p>
                  </a:txBody>
                  <a:tcPr/>
                </a:tc>
                <a:tc>
                  <a:txBody>
                    <a:bodyPr/>
                    <a:lstStyle/>
                    <a:p>
                      <a:r>
                        <a:rPr lang="en-US" sz="2400" dirty="0" smtClean="0"/>
                        <a:t>61.0</a:t>
                      </a:r>
                      <a:endParaRPr lang="en-US" sz="2400" dirty="0"/>
                    </a:p>
                  </a:txBody>
                  <a:tcPr/>
                </a:tc>
              </a:tr>
            </a:tbl>
          </a:graphicData>
        </a:graphic>
      </p:graphicFrame>
      <p:sp>
        <p:nvSpPr>
          <p:cNvPr id="5"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QS Rank by Fac. 2014/2015</a:t>
            </a:r>
            <a:br>
              <a:rPr lang="en-US" b="1" dirty="0"/>
            </a:br>
            <a:r>
              <a:rPr lang="en-US" b="1" dirty="0"/>
              <a:t>(Social Sciences &amp; Management)</a:t>
            </a:r>
            <a:endParaRPr lang="en-US" b="1" dirty="0">
              <a:solidFill>
                <a:prstClr val="black"/>
              </a:solidFill>
              <a:latin typeface="Aharoni" pitchFamily="2" charset="-79"/>
              <a:cs typeface="Aharoni" pitchFamily="2" charset="-79"/>
            </a:endParaRPr>
          </a:p>
        </p:txBody>
      </p:sp>
    </p:spTree>
    <p:extLst>
      <p:ext uri="{BB962C8B-B14F-4D97-AF65-F5344CB8AC3E}">
        <p14:creationId xmlns:p14="http://schemas.microsoft.com/office/powerpoint/2010/main" val="451687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21865559"/>
              </p:ext>
            </p:extLst>
          </p:nvPr>
        </p:nvGraphicFramePr>
        <p:xfrm>
          <a:off x="304800" y="1752600"/>
          <a:ext cx="8534400" cy="2743200"/>
        </p:xfrm>
        <a:graphic>
          <a:graphicData uri="http://schemas.openxmlformats.org/drawingml/2006/table">
            <a:tbl>
              <a:tblPr firstRow="1" bandRow="1">
                <a:tableStyleId>{5C22544A-7EE6-4342-B048-85BDC9FD1C3A}</a:tableStyleId>
              </a:tblPr>
              <a:tblGrid>
                <a:gridCol w="1845733"/>
                <a:gridCol w="3843867"/>
                <a:gridCol w="2844800"/>
              </a:tblGrid>
              <a:tr h="457200">
                <a:tc>
                  <a:txBody>
                    <a:bodyPr/>
                    <a:lstStyle/>
                    <a:p>
                      <a:r>
                        <a:rPr lang="en-US" sz="2000" b="1" dirty="0" smtClean="0"/>
                        <a:t>World Rank</a:t>
                      </a:r>
                      <a:endParaRPr lang="en-US" sz="2000" b="1" dirty="0"/>
                    </a:p>
                  </a:txBody>
                  <a:tcPr/>
                </a:tc>
                <a:tc>
                  <a:txBody>
                    <a:bodyPr/>
                    <a:lstStyle/>
                    <a:p>
                      <a:r>
                        <a:rPr lang="en-US" sz="2000" b="1" dirty="0" err="1" smtClean="0"/>
                        <a:t>Univ</a:t>
                      </a:r>
                      <a:endParaRPr lang="en-US" sz="2000" b="1" dirty="0"/>
                    </a:p>
                  </a:txBody>
                  <a:tcPr/>
                </a:tc>
                <a:tc>
                  <a:txBody>
                    <a:bodyPr/>
                    <a:lstStyle/>
                    <a:p>
                      <a:r>
                        <a:rPr lang="en-US" sz="2000" b="1" dirty="0" smtClean="0"/>
                        <a:t>Score</a:t>
                      </a:r>
                      <a:endParaRPr lang="en-US" sz="2000" b="1" dirty="0"/>
                    </a:p>
                  </a:txBody>
                  <a:tcPr/>
                </a:tc>
              </a:tr>
              <a:tr h="457200">
                <a:tc>
                  <a:txBody>
                    <a:bodyPr/>
                    <a:lstStyle/>
                    <a:p>
                      <a:r>
                        <a:rPr lang="en-US" sz="2000" b="1" dirty="0" smtClean="0"/>
                        <a:t>1</a:t>
                      </a:r>
                      <a:endParaRPr lang="en-US" sz="2000" b="1" dirty="0"/>
                    </a:p>
                  </a:txBody>
                  <a:tcPr/>
                </a:tc>
                <a:tc>
                  <a:txBody>
                    <a:bodyPr/>
                    <a:lstStyle/>
                    <a:p>
                      <a:r>
                        <a:rPr lang="en-US" sz="2000" b="1" dirty="0" smtClean="0"/>
                        <a:t>MIT</a:t>
                      </a:r>
                      <a:endParaRPr lang="en-US" sz="2000" b="1" dirty="0"/>
                    </a:p>
                  </a:txBody>
                  <a:tcPr/>
                </a:tc>
                <a:tc>
                  <a:txBody>
                    <a:bodyPr/>
                    <a:lstStyle/>
                    <a:p>
                      <a:r>
                        <a:rPr lang="en-US" sz="2000" b="1" dirty="0" smtClean="0"/>
                        <a:t>97.8</a:t>
                      </a:r>
                      <a:endParaRPr lang="en-US" sz="2000" b="1" dirty="0"/>
                    </a:p>
                  </a:txBody>
                  <a:tcPr/>
                </a:tc>
              </a:tr>
              <a:tr h="457200">
                <a:tc>
                  <a:txBody>
                    <a:bodyPr/>
                    <a:lstStyle/>
                    <a:p>
                      <a:r>
                        <a:rPr lang="en-US" sz="2000" b="1" dirty="0" smtClean="0"/>
                        <a:t>2</a:t>
                      </a:r>
                      <a:endParaRPr lang="en-US" sz="2000" b="1" dirty="0"/>
                    </a:p>
                  </a:txBody>
                  <a:tcPr/>
                </a:tc>
                <a:tc>
                  <a:txBody>
                    <a:bodyPr/>
                    <a:lstStyle/>
                    <a:p>
                      <a:r>
                        <a:rPr lang="en-US" sz="2000" b="1" dirty="0" smtClean="0"/>
                        <a:t>Stanford </a:t>
                      </a:r>
                      <a:r>
                        <a:rPr lang="en-US" sz="2000" b="1" dirty="0" err="1" smtClean="0"/>
                        <a:t>Univ</a:t>
                      </a:r>
                      <a:endParaRPr lang="en-US" sz="2000" b="1" dirty="0"/>
                    </a:p>
                  </a:txBody>
                  <a:tcPr/>
                </a:tc>
                <a:tc>
                  <a:txBody>
                    <a:bodyPr/>
                    <a:lstStyle/>
                    <a:p>
                      <a:r>
                        <a:rPr lang="en-US" sz="2000" b="1" dirty="0" smtClean="0"/>
                        <a:t>96</a:t>
                      </a:r>
                      <a:endParaRPr lang="en-US" sz="2000" b="1" dirty="0"/>
                    </a:p>
                  </a:txBody>
                  <a:tcPr/>
                </a:tc>
              </a:tr>
              <a:tr h="457200">
                <a:tc>
                  <a:txBody>
                    <a:bodyPr/>
                    <a:lstStyle/>
                    <a:p>
                      <a:r>
                        <a:rPr lang="en-US" sz="2000" b="1" dirty="0" smtClean="0"/>
                        <a:t>7</a:t>
                      </a:r>
                      <a:endParaRPr lang="en-US" sz="2000" b="1" dirty="0"/>
                    </a:p>
                  </a:txBody>
                  <a:tcPr/>
                </a:tc>
                <a:tc>
                  <a:txBody>
                    <a:bodyPr/>
                    <a:lstStyle/>
                    <a:p>
                      <a:r>
                        <a:rPr lang="en-US" sz="2000" b="1" dirty="0" smtClean="0"/>
                        <a:t>NUS</a:t>
                      </a:r>
                      <a:endParaRPr lang="en-US" sz="2000" b="1" dirty="0"/>
                    </a:p>
                  </a:txBody>
                  <a:tcPr/>
                </a:tc>
                <a:tc>
                  <a:txBody>
                    <a:bodyPr/>
                    <a:lstStyle/>
                    <a:p>
                      <a:r>
                        <a:rPr lang="en-US" sz="2000" b="1" dirty="0" smtClean="0"/>
                        <a:t>92.2</a:t>
                      </a:r>
                      <a:endParaRPr lang="en-US" sz="2000" b="1" dirty="0"/>
                    </a:p>
                  </a:txBody>
                  <a:tcPr/>
                </a:tc>
              </a:tr>
              <a:tr h="457200">
                <a:tc>
                  <a:txBody>
                    <a:bodyPr/>
                    <a:lstStyle/>
                    <a:p>
                      <a:r>
                        <a:rPr lang="en-US" sz="2000" b="1" dirty="0" smtClean="0"/>
                        <a:t>8 </a:t>
                      </a:r>
                      <a:endParaRPr lang="en-US" sz="2000" b="1" dirty="0"/>
                    </a:p>
                  </a:txBody>
                  <a:tcPr/>
                </a:tc>
                <a:tc>
                  <a:txBody>
                    <a:bodyPr/>
                    <a:lstStyle/>
                    <a:p>
                      <a:r>
                        <a:rPr lang="en-US" sz="2000" b="1" dirty="0" smtClean="0"/>
                        <a:t>Caltech</a:t>
                      </a:r>
                      <a:endParaRPr lang="en-US" sz="2000" b="1" dirty="0"/>
                    </a:p>
                  </a:txBody>
                  <a:tcPr/>
                </a:tc>
                <a:tc>
                  <a:txBody>
                    <a:bodyPr/>
                    <a:lstStyle/>
                    <a:p>
                      <a:r>
                        <a:rPr lang="en-US" sz="2000" b="1" dirty="0" smtClean="0"/>
                        <a:t>91.5</a:t>
                      </a:r>
                      <a:endParaRPr lang="en-US" sz="2000" b="1" dirty="0"/>
                    </a:p>
                  </a:txBody>
                  <a:tcPr/>
                </a:tc>
              </a:tr>
              <a:tr h="457200">
                <a:tc>
                  <a:txBody>
                    <a:bodyPr/>
                    <a:lstStyle/>
                    <a:p>
                      <a:r>
                        <a:rPr lang="en-US" sz="2000" b="1" dirty="0" smtClean="0"/>
                        <a:t>258</a:t>
                      </a:r>
                      <a:endParaRPr lang="en-US" sz="2000" b="1" dirty="0"/>
                    </a:p>
                  </a:txBody>
                  <a:tcPr/>
                </a:tc>
                <a:tc>
                  <a:txBody>
                    <a:bodyPr/>
                    <a:lstStyle/>
                    <a:p>
                      <a:r>
                        <a:rPr lang="en-US" sz="2000" b="1" dirty="0" smtClean="0"/>
                        <a:t>ITB</a:t>
                      </a:r>
                      <a:endParaRPr lang="en-US" sz="2000" b="1" dirty="0"/>
                    </a:p>
                  </a:txBody>
                  <a:tcPr/>
                </a:tc>
                <a:tc>
                  <a:txBody>
                    <a:bodyPr/>
                    <a:lstStyle/>
                    <a:p>
                      <a:r>
                        <a:rPr lang="en-US" sz="2000" b="1" dirty="0" smtClean="0"/>
                        <a:t>67.3</a:t>
                      </a:r>
                      <a:endParaRPr lang="en-US" sz="2000" b="1" dirty="0"/>
                    </a:p>
                  </a:txBody>
                  <a:tcPr/>
                </a:tc>
              </a:tr>
            </a:tbl>
          </a:graphicData>
        </a:graphic>
      </p:graphicFrame>
      <p:sp>
        <p:nvSpPr>
          <p:cNvPr id="4"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QS Rank by Fac. 2014/2015</a:t>
            </a:r>
            <a:br>
              <a:rPr lang="en-US" b="1" dirty="0"/>
            </a:br>
            <a:r>
              <a:rPr lang="en-US" b="1" dirty="0" smtClean="0"/>
              <a:t>(Engineering &amp; Technology)</a:t>
            </a:r>
            <a:endParaRPr lang="en-US" b="1" dirty="0">
              <a:solidFill>
                <a:prstClr val="black"/>
              </a:solidFill>
              <a:latin typeface="Aharoni" pitchFamily="2" charset="-79"/>
              <a:cs typeface="Aharoni" pitchFamily="2" charset="-79"/>
            </a:endParaRPr>
          </a:p>
        </p:txBody>
      </p:sp>
      <p:sp>
        <p:nvSpPr>
          <p:cNvPr id="6" name="TextBox 5"/>
          <p:cNvSpPr txBox="1"/>
          <p:nvPr/>
        </p:nvSpPr>
        <p:spPr>
          <a:xfrm>
            <a:off x="381000" y="4963180"/>
            <a:ext cx="6871240" cy="707886"/>
          </a:xfrm>
          <a:prstGeom prst="rect">
            <a:avLst/>
          </a:prstGeom>
          <a:noFill/>
        </p:spPr>
        <p:txBody>
          <a:bodyPr wrap="none" rtlCol="0">
            <a:spAutoFit/>
          </a:bodyPr>
          <a:lstStyle/>
          <a:p>
            <a:r>
              <a:rPr lang="en-US" sz="4000" b="1" dirty="0" smtClean="0"/>
              <a:t>Other QS WUR by Subjects……..</a:t>
            </a:r>
            <a:endParaRPr lang="en-US" sz="4000" b="1" dirty="0"/>
          </a:p>
        </p:txBody>
      </p:sp>
    </p:spTree>
    <p:extLst>
      <p:ext uri="{BB962C8B-B14F-4D97-AF65-F5344CB8AC3E}">
        <p14:creationId xmlns:p14="http://schemas.microsoft.com/office/powerpoint/2010/main" val="3254235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2026529"/>
          </a:xfrm>
          <a:solidFill>
            <a:schemeClr val="tx2">
              <a:lumMod val="75000"/>
            </a:schemeClr>
          </a:solidFill>
        </p:spPr>
        <p:txBody>
          <a:bodyPr>
            <a:normAutofit/>
          </a:bodyPr>
          <a:lstStyle/>
          <a:p>
            <a:pPr algn="ctr"/>
            <a:r>
              <a:rPr lang="en-US" dirty="0" smtClean="0">
                <a:solidFill>
                  <a:schemeClr val="bg1"/>
                </a:solidFill>
                <a:latin typeface="Aharoni" panose="02010803020104030203" pitchFamily="2" charset="-79"/>
                <a:cs typeface="Aharoni" panose="02010803020104030203" pitchFamily="2" charset="-79"/>
              </a:rPr>
              <a:t>SURVEY RESULTS &amp; DATA</a:t>
            </a:r>
            <a:br>
              <a:rPr lang="en-US" dirty="0" smtClean="0">
                <a:solidFill>
                  <a:schemeClr val="bg1"/>
                </a:solidFill>
                <a:latin typeface="Aharoni" panose="02010803020104030203" pitchFamily="2" charset="-79"/>
                <a:cs typeface="Aharoni" panose="02010803020104030203" pitchFamily="2" charset="-79"/>
              </a:rPr>
            </a:br>
            <a:r>
              <a:rPr lang="en-US" dirty="0" smtClean="0">
                <a:solidFill>
                  <a:schemeClr val="bg1"/>
                </a:solidFill>
                <a:latin typeface="Aharoni" panose="02010803020104030203" pitchFamily="2" charset="-79"/>
                <a:cs typeface="Aharoni" panose="02010803020104030203" pitchFamily="2" charset="-79"/>
              </a:rPr>
              <a:t>QS AUR</a:t>
            </a:r>
            <a:br>
              <a:rPr lang="en-US" dirty="0" smtClean="0">
                <a:solidFill>
                  <a:schemeClr val="bg1"/>
                </a:solidFill>
                <a:latin typeface="Aharoni" panose="02010803020104030203" pitchFamily="2" charset="-79"/>
                <a:cs typeface="Aharoni" panose="02010803020104030203" pitchFamily="2" charset="-79"/>
              </a:rPr>
            </a:br>
            <a:r>
              <a:rPr lang="en-US" sz="1800" dirty="0" smtClean="0">
                <a:solidFill>
                  <a:schemeClr val="bg1"/>
                </a:solidFill>
                <a:latin typeface="Aharoni" panose="02010803020104030203" pitchFamily="2" charset="-79"/>
                <a:cs typeface="Aharoni" panose="02010803020104030203" pitchFamily="2" charset="-79"/>
              </a:rPr>
              <a:t>Samuel Wong, Senior Researcher QS Intelligent Unit, 2015</a:t>
            </a:r>
            <a:endParaRPr lang="en-US" dirty="0">
              <a:solidFill>
                <a:schemeClr val="bg1"/>
              </a:solidFill>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nvPr>
        </p:nvSpPr>
        <p:spPr/>
        <p:txBody>
          <a:bodyPr/>
          <a:lstStyle/>
          <a:p>
            <a:fld id="{6027A33F-0255-49CB-AC95-A12F4889F42D}"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252889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646998112"/>
              </p:ext>
            </p:extLst>
          </p:nvPr>
        </p:nvGraphicFramePr>
        <p:xfrm>
          <a:off x="-762000" y="1371600"/>
          <a:ext cx="9677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0" y="0"/>
            <a:ext cx="9144000" cy="1371600"/>
          </a:xfrm>
          <a:solidFill>
            <a:schemeClr val="accent2">
              <a:lumMod val="40000"/>
              <a:lumOff val="60000"/>
            </a:schemeClr>
          </a:solidFill>
        </p:spPr>
        <p:txBody>
          <a:bodyPr>
            <a:normAutofit/>
          </a:bodyPr>
          <a:lstStyle/>
          <a:p>
            <a:r>
              <a:rPr lang="en-US" dirty="0" err="1" smtClean="0">
                <a:latin typeface="Aharoni" panose="02010803020104030203" pitchFamily="2" charset="-79"/>
                <a:cs typeface="Aharoni" panose="02010803020104030203" pitchFamily="2" charset="-79"/>
              </a:rPr>
              <a:t>Kriteria</a:t>
            </a:r>
            <a:r>
              <a:rPr lang="en-US" dirty="0" smtClean="0">
                <a:latin typeface="Aharoni" panose="02010803020104030203" pitchFamily="2" charset="-79"/>
                <a:cs typeface="Aharoni" panose="02010803020104030203" pitchFamily="2" charset="-79"/>
              </a:rPr>
              <a:t> </a:t>
            </a:r>
            <a:r>
              <a:rPr lang="en-US" dirty="0" err="1" smtClean="0">
                <a:latin typeface="Aharoni" panose="02010803020104030203" pitchFamily="2" charset="-79"/>
                <a:cs typeface="Aharoni" panose="02010803020104030203" pitchFamily="2" charset="-79"/>
              </a:rPr>
              <a:t>penilaian</a:t>
            </a:r>
            <a:r>
              <a:rPr lang="en-US" dirty="0" smtClean="0">
                <a:latin typeface="Aharoni" panose="02010803020104030203" pitchFamily="2" charset="-79"/>
                <a:cs typeface="Aharoni" panose="02010803020104030203" pitchFamily="2" charset="-79"/>
              </a:rPr>
              <a:t> QS </a:t>
            </a:r>
            <a:r>
              <a:rPr lang="en-US" dirty="0">
                <a:latin typeface="Aharoni" panose="02010803020104030203" pitchFamily="2" charset="-79"/>
                <a:cs typeface="Aharoni" panose="02010803020104030203" pitchFamily="2" charset="-79"/>
              </a:rPr>
              <a:t>A</a:t>
            </a:r>
            <a:r>
              <a:rPr lang="en-US" dirty="0" smtClean="0">
                <a:latin typeface="Aharoni" panose="02010803020104030203" pitchFamily="2" charset="-79"/>
                <a:cs typeface="Aharoni" panose="02010803020104030203" pitchFamily="2" charset="-79"/>
              </a:rPr>
              <a:t>UR</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90435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22942937"/>
              </p:ext>
            </p:extLst>
          </p:nvPr>
        </p:nvGraphicFramePr>
        <p:xfrm>
          <a:off x="533400" y="1692276"/>
          <a:ext cx="8229600" cy="4708523"/>
        </p:xfrm>
        <a:graphic>
          <a:graphicData uri="http://schemas.openxmlformats.org/drawingml/2006/table">
            <a:tbl>
              <a:tblPr firstRow="1" bandRow="1">
                <a:tableStyleId>{5C22544A-7EE6-4342-B048-85BDC9FD1C3A}</a:tableStyleId>
              </a:tblPr>
              <a:tblGrid>
                <a:gridCol w="674460"/>
                <a:gridCol w="705538"/>
                <a:gridCol w="614827"/>
                <a:gridCol w="4588855"/>
                <a:gridCol w="1645920"/>
              </a:tblGrid>
              <a:tr h="400495">
                <a:tc>
                  <a:txBody>
                    <a:bodyPr/>
                    <a:lstStyle/>
                    <a:p>
                      <a:pPr algn="ctr"/>
                      <a:r>
                        <a:rPr lang="en-US" sz="1400" b="1" dirty="0" smtClean="0"/>
                        <a:t>2015</a:t>
                      </a:r>
                      <a:endParaRPr lang="en-US" sz="1400" b="1" dirty="0"/>
                    </a:p>
                  </a:txBody>
                  <a:tcPr marL="68580" marR="68580" marT="34290" marB="34290"/>
                </a:tc>
                <a:tc>
                  <a:txBody>
                    <a:bodyPr/>
                    <a:lstStyle/>
                    <a:p>
                      <a:pPr algn="ctr"/>
                      <a:r>
                        <a:rPr lang="en-US" sz="1400" b="1" dirty="0" smtClean="0"/>
                        <a:t>2014</a:t>
                      </a:r>
                      <a:endParaRPr lang="en-US" sz="1400" b="1" dirty="0"/>
                    </a:p>
                  </a:txBody>
                  <a:tcPr marL="68580" marR="68580" marT="34290" marB="34290"/>
                </a:tc>
                <a:tc>
                  <a:txBody>
                    <a:bodyPr/>
                    <a:lstStyle/>
                    <a:p>
                      <a:pPr algn="ctr"/>
                      <a:r>
                        <a:rPr lang="en-US" sz="1400" b="1" dirty="0" smtClean="0"/>
                        <a:t>2013</a:t>
                      </a:r>
                      <a:endParaRPr lang="en-US" sz="1400" b="1" dirty="0"/>
                    </a:p>
                  </a:txBody>
                  <a:tcPr marL="68580" marR="68580" marT="34290" marB="34290"/>
                </a:tc>
                <a:tc>
                  <a:txBody>
                    <a:bodyPr/>
                    <a:lstStyle/>
                    <a:p>
                      <a:pPr algn="ctr"/>
                      <a:r>
                        <a:rPr lang="en-US" sz="1400" b="1" dirty="0" smtClean="0"/>
                        <a:t>INSTITUTION</a:t>
                      </a:r>
                      <a:endParaRPr lang="en-US" sz="1400" b="1" dirty="0"/>
                    </a:p>
                  </a:txBody>
                  <a:tcPr marL="68580" marR="68580" marT="34290" marB="34290"/>
                </a:tc>
                <a:tc>
                  <a:txBody>
                    <a:bodyPr/>
                    <a:lstStyle/>
                    <a:p>
                      <a:pPr algn="ctr"/>
                      <a:r>
                        <a:rPr lang="en-US" sz="1400" b="1" dirty="0" smtClean="0"/>
                        <a:t>TREND</a:t>
                      </a:r>
                      <a:endParaRPr lang="en-US" sz="1400" b="1" dirty="0"/>
                    </a:p>
                  </a:txBody>
                  <a:tcPr marL="68580" marR="68580" marT="34290" marB="34290"/>
                </a:tc>
              </a:tr>
              <a:tr h="400495">
                <a:tc>
                  <a:txBody>
                    <a:bodyPr/>
                    <a:lstStyle/>
                    <a:p>
                      <a:pPr algn="ctr"/>
                      <a:r>
                        <a:rPr lang="en-US" sz="1400" b="1" dirty="0" smtClean="0"/>
                        <a:t>1</a:t>
                      </a:r>
                      <a:endParaRPr lang="en-US" sz="1400" b="1" dirty="0"/>
                    </a:p>
                  </a:txBody>
                  <a:tcPr marL="68580" marR="68580" marT="34290" marB="34290"/>
                </a:tc>
                <a:tc>
                  <a:txBody>
                    <a:bodyPr/>
                    <a:lstStyle/>
                    <a:p>
                      <a:pPr algn="ctr"/>
                      <a:r>
                        <a:rPr lang="en-US" sz="1400" b="1" dirty="0" smtClean="0"/>
                        <a:t>1</a:t>
                      </a:r>
                      <a:endParaRPr lang="en-US" sz="1400" b="1" dirty="0"/>
                    </a:p>
                  </a:txBody>
                  <a:tcPr marL="68580" marR="68580" marT="34290" marB="34290"/>
                </a:tc>
                <a:tc>
                  <a:txBody>
                    <a:bodyPr/>
                    <a:lstStyle/>
                    <a:p>
                      <a:pPr algn="ctr"/>
                      <a:r>
                        <a:rPr lang="en-US" sz="1400" b="1" dirty="0" smtClean="0"/>
                        <a:t>2</a:t>
                      </a:r>
                      <a:endParaRPr lang="en-US" sz="1400" b="1" dirty="0"/>
                    </a:p>
                  </a:txBody>
                  <a:tcPr marL="68580" marR="68580" marT="34290" marB="34290"/>
                </a:tc>
                <a:tc>
                  <a:txBody>
                    <a:bodyPr/>
                    <a:lstStyle/>
                    <a:p>
                      <a:r>
                        <a:rPr lang="en-US" sz="1400" b="1" dirty="0" smtClean="0"/>
                        <a:t>National</a:t>
                      </a:r>
                      <a:r>
                        <a:rPr lang="en-US" sz="1400" b="1" baseline="0" dirty="0" smtClean="0"/>
                        <a:t> University of Singapore (NUS)</a:t>
                      </a:r>
                      <a:endParaRPr lang="en-US" sz="1400" b="1" dirty="0"/>
                    </a:p>
                  </a:txBody>
                  <a:tcPr marL="68580" marR="68580" marT="34290" marB="34290"/>
                </a:tc>
                <a:tc>
                  <a:txBody>
                    <a:bodyPr/>
                    <a:lstStyle/>
                    <a:p>
                      <a:endParaRPr lang="en-US" sz="1400" b="1" dirty="0"/>
                    </a:p>
                  </a:txBody>
                  <a:tcPr marL="68580" marR="68580" marT="34290" marB="34290"/>
                </a:tc>
              </a:tr>
              <a:tr h="400495">
                <a:tc>
                  <a:txBody>
                    <a:bodyPr/>
                    <a:lstStyle/>
                    <a:p>
                      <a:pPr algn="ctr"/>
                      <a:r>
                        <a:rPr lang="en-US" sz="1400" b="1" dirty="0" smtClean="0">
                          <a:solidFill>
                            <a:srgbClr val="00B050"/>
                          </a:solidFill>
                        </a:rPr>
                        <a:t>2</a:t>
                      </a:r>
                      <a:endParaRPr lang="en-US" sz="1400" b="1" dirty="0">
                        <a:solidFill>
                          <a:srgbClr val="00B050"/>
                        </a:solidFill>
                      </a:endParaRPr>
                    </a:p>
                  </a:txBody>
                  <a:tcPr marL="68580" marR="68580" marT="34290" marB="34290"/>
                </a:tc>
                <a:tc>
                  <a:txBody>
                    <a:bodyPr/>
                    <a:lstStyle/>
                    <a:p>
                      <a:pPr algn="ctr"/>
                      <a:r>
                        <a:rPr lang="en-US" sz="1400" b="1" dirty="0" smtClean="0"/>
                        <a:t>3</a:t>
                      </a:r>
                      <a:endParaRPr lang="en-US" sz="1400" b="1" dirty="0"/>
                    </a:p>
                  </a:txBody>
                  <a:tcPr marL="68580" marR="68580" marT="34290" marB="34290"/>
                </a:tc>
                <a:tc>
                  <a:txBody>
                    <a:bodyPr/>
                    <a:lstStyle/>
                    <a:p>
                      <a:pPr algn="ctr"/>
                      <a:r>
                        <a:rPr lang="en-US" sz="1400" b="1" dirty="0" smtClean="0"/>
                        <a:t>2</a:t>
                      </a:r>
                      <a:endParaRPr lang="en-US" sz="1400" b="1" dirty="0"/>
                    </a:p>
                  </a:txBody>
                  <a:tcPr marL="68580" marR="68580" marT="34290" marB="34290"/>
                </a:tc>
                <a:tc>
                  <a:txBody>
                    <a:bodyPr/>
                    <a:lstStyle/>
                    <a:p>
                      <a:r>
                        <a:rPr lang="en-US" sz="1400" b="1" dirty="0" smtClean="0"/>
                        <a:t>The University of</a:t>
                      </a:r>
                      <a:r>
                        <a:rPr lang="en-US" sz="1400" b="1" baseline="0" dirty="0" smtClean="0"/>
                        <a:t> Hong-Kong (HKU)</a:t>
                      </a:r>
                      <a:endParaRPr lang="en-US" sz="1400" b="1" dirty="0"/>
                    </a:p>
                  </a:txBody>
                  <a:tcPr marL="68580" marR="68580" marT="34290" marB="34290"/>
                </a:tc>
                <a:tc>
                  <a:txBody>
                    <a:bodyPr/>
                    <a:lstStyle/>
                    <a:p>
                      <a:endParaRPr lang="en-US" sz="1400" b="1" dirty="0"/>
                    </a:p>
                  </a:txBody>
                  <a:tcPr marL="68580" marR="68580" marT="34290" marB="34290"/>
                </a:tc>
              </a:tr>
              <a:tr h="703573">
                <a:tc>
                  <a:txBody>
                    <a:bodyPr/>
                    <a:lstStyle/>
                    <a:p>
                      <a:pPr algn="ctr"/>
                      <a:r>
                        <a:rPr lang="en-US" sz="1400" b="1" dirty="0" smtClean="0">
                          <a:solidFill>
                            <a:srgbClr val="FF0000"/>
                          </a:solidFill>
                        </a:rPr>
                        <a:t>3</a:t>
                      </a:r>
                      <a:endParaRPr lang="en-US" sz="1400" b="1" dirty="0">
                        <a:solidFill>
                          <a:srgbClr val="FF0000"/>
                        </a:solidFill>
                      </a:endParaRPr>
                    </a:p>
                  </a:txBody>
                  <a:tcPr marL="68580" marR="68580" marT="34290" marB="34290"/>
                </a:tc>
                <a:tc>
                  <a:txBody>
                    <a:bodyPr/>
                    <a:lstStyle/>
                    <a:p>
                      <a:pPr algn="ctr"/>
                      <a:r>
                        <a:rPr lang="en-US" sz="1400" b="1" dirty="0" smtClean="0"/>
                        <a:t>2</a:t>
                      </a:r>
                      <a:endParaRPr lang="en-US" sz="1400" b="1" dirty="0"/>
                    </a:p>
                  </a:txBody>
                  <a:tcPr marL="68580" marR="68580" marT="34290" marB="34290"/>
                </a:tc>
                <a:tc>
                  <a:txBody>
                    <a:bodyPr/>
                    <a:lstStyle/>
                    <a:p>
                      <a:pPr algn="ctr"/>
                      <a:r>
                        <a:rPr lang="en-US" sz="1400" b="1" dirty="0" smtClean="0"/>
                        <a:t>6</a:t>
                      </a:r>
                      <a:endParaRPr lang="en-US" sz="1400" b="1" dirty="0"/>
                    </a:p>
                  </a:txBody>
                  <a:tcPr marL="68580" marR="68580" marT="34290" marB="34290"/>
                </a:tc>
                <a:tc>
                  <a:txBody>
                    <a:bodyPr/>
                    <a:lstStyle/>
                    <a:p>
                      <a:r>
                        <a:rPr lang="en-US" sz="1400" b="1" dirty="0" smtClean="0"/>
                        <a:t>KAIST – Korea Advanced Institute of Science and Technology</a:t>
                      </a:r>
                      <a:endParaRPr lang="en-US" sz="1400" b="1" dirty="0"/>
                    </a:p>
                  </a:txBody>
                  <a:tcPr marL="68580" marR="68580" marT="34290" marB="34290"/>
                </a:tc>
                <a:tc>
                  <a:txBody>
                    <a:bodyPr/>
                    <a:lstStyle/>
                    <a:p>
                      <a:endParaRPr lang="en-US" sz="1400" b="1"/>
                    </a:p>
                  </a:txBody>
                  <a:tcPr marL="68580" marR="68580" marT="34290" marB="34290"/>
                </a:tc>
              </a:tr>
              <a:tr h="400495">
                <a:tc>
                  <a:txBody>
                    <a:bodyPr/>
                    <a:lstStyle/>
                    <a:p>
                      <a:pPr algn="ctr"/>
                      <a:r>
                        <a:rPr lang="en-US" sz="1400" b="1" dirty="0" smtClean="0">
                          <a:solidFill>
                            <a:srgbClr val="00B050"/>
                          </a:solidFill>
                        </a:rPr>
                        <a:t>4</a:t>
                      </a:r>
                      <a:endParaRPr lang="en-US" sz="1400" b="1" dirty="0">
                        <a:solidFill>
                          <a:srgbClr val="00B050"/>
                        </a:solidFill>
                      </a:endParaRPr>
                    </a:p>
                  </a:txBody>
                  <a:tcPr marL="68580" marR="68580" marT="34290" marB="34290"/>
                </a:tc>
                <a:tc>
                  <a:txBody>
                    <a:bodyPr/>
                    <a:lstStyle/>
                    <a:p>
                      <a:pPr algn="ctr"/>
                      <a:r>
                        <a:rPr lang="en-US" sz="1400" b="1" dirty="0" smtClean="0"/>
                        <a:t>7</a:t>
                      </a:r>
                      <a:endParaRPr lang="en-US" sz="1400" b="1" dirty="0"/>
                    </a:p>
                  </a:txBody>
                  <a:tcPr marL="68580" marR="68580" marT="34290" marB="34290"/>
                </a:tc>
                <a:tc>
                  <a:txBody>
                    <a:bodyPr/>
                    <a:lstStyle/>
                    <a:p>
                      <a:pPr algn="ctr"/>
                      <a:r>
                        <a:rPr lang="en-US" sz="1400" b="1" dirty="0" smtClean="0"/>
                        <a:t>10</a:t>
                      </a:r>
                      <a:endParaRPr lang="en-US" sz="1400" b="1" dirty="0"/>
                    </a:p>
                  </a:txBody>
                  <a:tcPr marL="68580" marR="68580" marT="34290" marB="34290"/>
                </a:tc>
                <a:tc>
                  <a:txBody>
                    <a:bodyPr/>
                    <a:lstStyle/>
                    <a:p>
                      <a:r>
                        <a:rPr lang="en-US" sz="1400" b="1" dirty="0" err="1" smtClean="0"/>
                        <a:t>Nanyang</a:t>
                      </a:r>
                      <a:r>
                        <a:rPr lang="en-US" sz="1400" b="1" dirty="0" smtClean="0"/>
                        <a:t> Technological University (NTU)</a:t>
                      </a:r>
                      <a:endParaRPr lang="en-US" sz="1400" b="1" dirty="0"/>
                    </a:p>
                  </a:txBody>
                  <a:tcPr marL="68580" marR="68580" marT="34290" marB="34290"/>
                </a:tc>
                <a:tc>
                  <a:txBody>
                    <a:bodyPr/>
                    <a:lstStyle/>
                    <a:p>
                      <a:endParaRPr lang="en-US" sz="1400" b="1" dirty="0"/>
                    </a:p>
                  </a:txBody>
                  <a:tcPr marL="68580" marR="68580" marT="34290" marB="34290"/>
                </a:tc>
              </a:tr>
              <a:tr h="400495">
                <a:tc>
                  <a:txBody>
                    <a:bodyPr/>
                    <a:lstStyle/>
                    <a:p>
                      <a:pPr algn="ctr"/>
                      <a:r>
                        <a:rPr lang="en-US" sz="1400" b="1" dirty="0" smtClean="0"/>
                        <a:t>5</a:t>
                      </a:r>
                      <a:endParaRPr lang="en-US" sz="1400" b="1" dirty="0"/>
                    </a:p>
                  </a:txBody>
                  <a:tcPr marL="68580" marR="68580" marT="34290" marB="34290"/>
                </a:tc>
                <a:tc>
                  <a:txBody>
                    <a:bodyPr/>
                    <a:lstStyle/>
                    <a:p>
                      <a:pPr algn="ctr"/>
                      <a:r>
                        <a:rPr lang="en-US" sz="1400" b="1" dirty="0" smtClean="0"/>
                        <a:t>5</a:t>
                      </a:r>
                      <a:endParaRPr lang="en-US" sz="1400" b="1" dirty="0"/>
                    </a:p>
                  </a:txBody>
                  <a:tcPr marL="68580" marR="68580" marT="34290" marB="34290"/>
                </a:tc>
                <a:tc>
                  <a:txBody>
                    <a:bodyPr/>
                    <a:lstStyle/>
                    <a:p>
                      <a:pPr algn="ctr"/>
                      <a:r>
                        <a:rPr lang="en-US" sz="1400" b="1" dirty="0" smtClean="0"/>
                        <a:t>1</a:t>
                      </a:r>
                      <a:endParaRPr lang="en-US" sz="1400" b="1" dirty="0"/>
                    </a:p>
                  </a:txBody>
                  <a:tcPr marL="68580" marR="68580" marT="34290" marB="34290"/>
                </a:tc>
                <a:tc>
                  <a:txBody>
                    <a:bodyPr/>
                    <a:lstStyle/>
                    <a:p>
                      <a:r>
                        <a:rPr lang="en-US" sz="1400" b="1" dirty="0" smtClean="0"/>
                        <a:t>Hong Kong University of Science and Technology (HKUST)</a:t>
                      </a:r>
                      <a:endParaRPr lang="en-US" sz="1400" b="1" dirty="0"/>
                    </a:p>
                  </a:txBody>
                  <a:tcPr marL="68580" marR="68580" marT="34290" marB="34290"/>
                </a:tc>
                <a:tc>
                  <a:txBody>
                    <a:bodyPr/>
                    <a:lstStyle/>
                    <a:p>
                      <a:endParaRPr lang="en-US" sz="1400" b="1" dirty="0"/>
                    </a:p>
                  </a:txBody>
                  <a:tcPr marL="68580" marR="68580" marT="34290" marB="34290"/>
                </a:tc>
              </a:tr>
              <a:tr h="400495">
                <a:tc>
                  <a:txBody>
                    <a:bodyPr/>
                    <a:lstStyle/>
                    <a:p>
                      <a:pPr algn="ctr"/>
                      <a:r>
                        <a:rPr lang="en-US" sz="1400" b="1" dirty="0" smtClean="0"/>
                        <a:t>6</a:t>
                      </a:r>
                      <a:endParaRPr lang="en-US" sz="1400" b="1" dirty="0"/>
                    </a:p>
                  </a:txBody>
                  <a:tcPr marL="68580" marR="68580" marT="34290" marB="34290"/>
                </a:tc>
                <a:tc>
                  <a:txBody>
                    <a:bodyPr/>
                    <a:lstStyle/>
                    <a:p>
                      <a:pPr algn="ctr"/>
                      <a:r>
                        <a:rPr lang="en-US" sz="1400" b="1" dirty="0" smtClean="0"/>
                        <a:t>6</a:t>
                      </a:r>
                      <a:endParaRPr lang="en-US" sz="1400" b="1" dirty="0"/>
                    </a:p>
                  </a:txBody>
                  <a:tcPr marL="68580" marR="68580" marT="34290" marB="34290"/>
                </a:tc>
                <a:tc>
                  <a:txBody>
                    <a:bodyPr/>
                    <a:lstStyle/>
                    <a:p>
                      <a:pPr algn="ctr"/>
                      <a:r>
                        <a:rPr lang="en-US" sz="1400" b="1" dirty="0" smtClean="0"/>
                        <a:t>7</a:t>
                      </a:r>
                      <a:endParaRPr lang="en-US" sz="1400" b="1" dirty="0"/>
                    </a:p>
                  </a:txBody>
                  <a:tcPr marL="68580" marR="68580" marT="34290" marB="34290"/>
                </a:tc>
                <a:tc>
                  <a:txBody>
                    <a:bodyPr/>
                    <a:lstStyle/>
                    <a:p>
                      <a:r>
                        <a:rPr lang="en-US" sz="1400" b="1" dirty="0" smtClean="0"/>
                        <a:t>The Chinese University of Hong</a:t>
                      </a:r>
                      <a:r>
                        <a:rPr lang="en-US" sz="1400" b="1" baseline="0" dirty="0" smtClean="0"/>
                        <a:t> Kong </a:t>
                      </a:r>
                      <a:endParaRPr lang="en-US" sz="1400" b="1" dirty="0"/>
                    </a:p>
                  </a:txBody>
                  <a:tcPr marL="68580" marR="68580" marT="34290" marB="34290"/>
                </a:tc>
                <a:tc>
                  <a:txBody>
                    <a:bodyPr/>
                    <a:lstStyle/>
                    <a:p>
                      <a:endParaRPr lang="en-US" sz="1400" b="1" dirty="0"/>
                    </a:p>
                  </a:txBody>
                  <a:tcPr marL="68580" marR="68580" marT="34290" marB="34290"/>
                </a:tc>
              </a:tr>
              <a:tr h="400495">
                <a:tc>
                  <a:txBody>
                    <a:bodyPr/>
                    <a:lstStyle/>
                    <a:p>
                      <a:pPr algn="ctr"/>
                      <a:r>
                        <a:rPr lang="en-US" sz="1400" b="1" dirty="0" smtClean="0">
                          <a:solidFill>
                            <a:srgbClr val="00B050"/>
                          </a:solidFill>
                        </a:rPr>
                        <a:t>7</a:t>
                      </a:r>
                      <a:endParaRPr lang="en-US" sz="1400" b="1" dirty="0">
                        <a:solidFill>
                          <a:srgbClr val="00B050"/>
                        </a:solidFill>
                      </a:endParaRPr>
                    </a:p>
                  </a:txBody>
                  <a:tcPr marL="68580" marR="68580" marT="34290" marB="34290"/>
                </a:tc>
                <a:tc>
                  <a:txBody>
                    <a:bodyPr/>
                    <a:lstStyle/>
                    <a:p>
                      <a:pPr algn="ctr"/>
                      <a:r>
                        <a:rPr lang="en-US" sz="1400" b="1" dirty="0" smtClean="0"/>
                        <a:t>8</a:t>
                      </a:r>
                      <a:endParaRPr lang="en-US" sz="1400" b="1" dirty="0"/>
                    </a:p>
                  </a:txBody>
                  <a:tcPr marL="68580" marR="68580" marT="34290" marB="34290"/>
                </a:tc>
                <a:tc>
                  <a:txBody>
                    <a:bodyPr/>
                    <a:lstStyle/>
                    <a:p>
                      <a:pPr algn="ctr"/>
                      <a:r>
                        <a:rPr lang="en-US" sz="1400" b="1" dirty="0" smtClean="0"/>
                        <a:t>5</a:t>
                      </a:r>
                      <a:endParaRPr lang="en-US" sz="1400" b="1" dirty="0"/>
                    </a:p>
                  </a:txBody>
                  <a:tcPr marL="68580" marR="68580" marT="34290" marB="34290"/>
                </a:tc>
                <a:tc>
                  <a:txBody>
                    <a:bodyPr/>
                    <a:lstStyle/>
                    <a:p>
                      <a:r>
                        <a:rPr lang="en-US" sz="1400" b="1" dirty="0" smtClean="0"/>
                        <a:t>Peking University (PKU)</a:t>
                      </a:r>
                      <a:endParaRPr lang="en-US" sz="1400" b="1" dirty="0"/>
                    </a:p>
                  </a:txBody>
                  <a:tcPr marL="68580" marR="68580" marT="34290" marB="34290"/>
                </a:tc>
                <a:tc>
                  <a:txBody>
                    <a:bodyPr/>
                    <a:lstStyle/>
                    <a:p>
                      <a:endParaRPr lang="en-US" sz="1400" b="1" dirty="0"/>
                    </a:p>
                  </a:txBody>
                  <a:tcPr marL="68580" marR="68580" marT="34290" marB="34290"/>
                </a:tc>
              </a:tr>
              <a:tr h="400495">
                <a:tc>
                  <a:txBody>
                    <a:bodyPr/>
                    <a:lstStyle/>
                    <a:p>
                      <a:pPr algn="ctr"/>
                      <a:r>
                        <a:rPr lang="en-US" sz="1400" b="1" dirty="0" smtClean="0">
                          <a:solidFill>
                            <a:srgbClr val="FF0000"/>
                          </a:solidFill>
                        </a:rPr>
                        <a:t>8</a:t>
                      </a:r>
                      <a:endParaRPr lang="en-US" sz="1400" b="1" dirty="0">
                        <a:solidFill>
                          <a:srgbClr val="FF0000"/>
                        </a:solidFill>
                      </a:endParaRPr>
                    </a:p>
                  </a:txBody>
                  <a:tcPr marL="68580" marR="68580" marT="34290" marB="34290"/>
                </a:tc>
                <a:tc>
                  <a:txBody>
                    <a:bodyPr/>
                    <a:lstStyle/>
                    <a:p>
                      <a:pPr algn="ctr"/>
                      <a:r>
                        <a:rPr lang="en-US" sz="1400" b="1" dirty="0" smtClean="0"/>
                        <a:t>4</a:t>
                      </a:r>
                      <a:endParaRPr lang="en-US" sz="1400" b="1" dirty="0"/>
                    </a:p>
                  </a:txBody>
                  <a:tcPr marL="68580" marR="68580" marT="34290" marB="34290"/>
                </a:tc>
                <a:tc>
                  <a:txBody>
                    <a:bodyPr/>
                    <a:lstStyle/>
                    <a:p>
                      <a:pPr algn="ctr"/>
                      <a:r>
                        <a:rPr lang="en-US" sz="1400" b="1" dirty="0" smtClean="0"/>
                        <a:t>4</a:t>
                      </a:r>
                      <a:endParaRPr lang="en-US" sz="1400" b="1" dirty="0"/>
                    </a:p>
                  </a:txBody>
                  <a:tcPr marL="68580" marR="68580" marT="34290" marB="34290"/>
                </a:tc>
                <a:tc>
                  <a:txBody>
                    <a:bodyPr/>
                    <a:lstStyle/>
                    <a:p>
                      <a:r>
                        <a:rPr lang="en-US" sz="1400" b="1" dirty="0" smtClean="0"/>
                        <a:t>Seoul National University (SNU)</a:t>
                      </a:r>
                      <a:endParaRPr lang="en-US" sz="1400" b="1" dirty="0"/>
                    </a:p>
                  </a:txBody>
                  <a:tcPr marL="68580" marR="68580" marT="34290" marB="34290"/>
                </a:tc>
                <a:tc>
                  <a:txBody>
                    <a:bodyPr/>
                    <a:lstStyle/>
                    <a:p>
                      <a:endParaRPr lang="en-US" sz="1400" b="1" dirty="0"/>
                    </a:p>
                  </a:txBody>
                  <a:tcPr marL="68580" marR="68580" marT="34290" marB="34290"/>
                </a:tc>
              </a:tr>
              <a:tr h="400495">
                <a:tc>
                  <a:txBody>
                    <a:bodyPr/>
                    <a:lstStyle/>
                    <a:p>
                      <a:pPr algn="ctr"/>
                      <a:r>
                        <a:rPr lang="en-US" sz="1400" b="1" dirty="0" smtClean="0">
                          <a:solidFill>
                            <a:srgbClr val="00B050"/>
                          </a:solidFill>
                        </a:rPr>
                        <a:t>9</a:t>
                      </a:r>
                      <a:endParaRPr lang="en-US" sz="1400" b="1" dirty="0">
                        <a:solidFill>
                          <a:srgbClr val="00B050"/>
                        </a:solidFill>
                      </a:endParaRPr>
                    </a:p>
                  </a:txBody>
                  <a:tcPr marL="68580" marR="68580" marT="34290" marB="34290"/>
                </a:tc>
                <a:tc>
                  <a:txBody>
                    <a:bodyPr/>
                    <a:lstStyle/>
                    <a:p>
                      <a:pPr algn="ctr"/>
                      <a:r>
                        <a:rPr lang="en-US" sz="1400" b="1" dirty="0" smtClean="0"/>
                        <a:t>11</a:t>
                      </a:r>
                      <a:endParaRPr lang="en-US" sz="1400" b="1" dirty="0"/>
                    </a:p>
                  </a:txBody>
                  <a:tcPr marL="68580" marR="68580" marT="34290" marB="34290"/>
                </a:tc>
                <a:tc>
                  <a:txBody>
                    <a:bodyPr/>
                    <a:lstStyle/>
                    <a:p>
                      <a:pPr algn="ctr"/>
                      <a:r>
                        <a:rPr lang="en-US" sz="1400" b="1" dirty="0" smtClean="0"/>
                        <a:t>12</a:t>
                      </a:r>
                      <a:endParaRPr lang="en-US" sz="1400" b="1" dirty="0"/>
                    </a:p>
                  </a:txBody>
                  <a:tcPr marL="68580" marR="68580" marT="34290" marB="34290"/>
                </a:tc>
                <a:tc>
                  <a:txBody>
                    <a:bodyPr/>
                    <a:lstStyle/>
                    <a:p>
                      <a:r>
                        <a:rPr lang="en-US" sz="1400" b="1" dirty="0" smtClean="0"/>
                        <a:t>City University of Hong Kong</a:t>
                      </a:r>
                      <a:endParaRPr lang="en-US" sz="1400" b="1" dirty="0"/>
                    </a:p>
                  </a:txBody>
                  <a:tcPr marL="68580" marR="68580" marT="34290" marB="34290"/>
                </a:tc>
                <a:tc>
                  <a:txBody>
                    <a:bodyPr/>
                    <a:lstStyle/>
                    <a:p>
                      <a:endParaRPr lang="en-US" sz="1400" b="1"/>
                    </a:p>
                  </a:txBody>
                  <a:tcPr marL="68580" marR="68580" marT="34290" marB="34290"/>
                </a:tc>
              </a:tr>
              <a:tr h="400495">
                <a:tc>
                  <a:txBody>
                    <a:bodyPr/>
                    <a:lstStyle/>
                    <a:p>
                      <a:pPr algn="ctr"/>
                      <a:r>
                        <a:rPr lang="en-US" sz="1400" b="1" dirty="0" smtClean="0">
                          <a:solidFill>
                            <a:srgbClr val="FF0000"/>
                          </a:solidFill>
                        </a:rPr>
                        <a:t>10</a:t>
                      </a:r>
                      <a:endParaRPr lang="en-US" sz="1400" b="1" dirty="0">
                        <a:solidFill>
                          <a:srgbClr val="FF0000"/>
                        </a:solidFill>
                      </a:endParaRPr>
                    </a:p>
                  </a:txBody>
                  <a:tcPr marL="68580" marR="68580" marT="34290" marB="34290"/>
                </a:tc>
                <a:tc>
                  <a:txBody>
                    <a:bodyPr/>
                    <a:lstStyle/>
                    <a:p>
                      <a:pPr algn="ctr"/>
                      <a:r>
                        <a:rPr lang="en-US" sz="1400" b="1" dirty="0" smtClean="0"/>
                        <a:t>9</a:t>
                      </a:r>
                      <a:endParaRPr lang="en-US" sz="1400" b="1" dirty="0"/>
                    </a:p>
                  </a:txBody>
                  <a:tcPr marL="68580" marR="68580" marT="34290" marB="34290"/>
                </a:tc>
                <a:tc>
                  <a:txBody>
                    <a:bodyPr/>
                    <a:lstStyle/>
                    <a:p>
                      <a:pPr algn="ctr"/>
                      <a:r>
                        <a:rPr lang="en-US" sz="1400" b="1" dirty="0" smtClean="0"/>
                        <a:t>7</a:t>
                      </a:r>
                      <a:endParaRPr lang="en-US" sz="1400" b="1" dirty="0"/>
                    </a:p>
                  </a:txBody>
                  <a:tcPr marL="68580" marR="68580" marT="34290" marB="34290"/>
                </a:tc>
                <a:tc>
                  <a:txBody>
                    <a:bodyPr/>
                    <a:lstStyle/>
                    <a:p>
                      <a:r>
                        <a:rPr lang="en-US" sz="1400" b="1" dirty="0" smtClean="0"/>
                        <a:t>Pohang</a:t>
                      </a:r>
                      <a:r>
                        <a:rPr lang="en-US" sz="1400" b="1" baseline="0" dirty="0" smtClean="0"/>
                        <a:t> University of Science &amp; Technology (POSTECH)</a:t>
                      </a:r>
                      <a:endParaRPr lang="en-US" sz="1400" b="1" dirty="0"/>
                    </a:p>
                  </a:txBody>
                  <a:tcPr marL="68580" marR="68580" marT="34290" marB="34290"/>
                </a:tc>
                <a:tc>
                  <a:txBody>
                    <a:bodyPr/>
                    <a:lstStyle/>
                    <a:p>
                      <a:endParaRPr lang="en-US" sz="1400" b="1" dirty="0"/>
                    </a:p>
                  </a:txBody>
                  <a:tcPr marL="68580" marR="68580" marT="34290" marB="34290"/>
                </a:tc>
              </a:tr>
            </a:tbl>
          </a:graphicData>
        </a:graphic>
      </p:graphicFrame>
      <p:sp>
        <p:nvSpPr>
          <p:cNvPr id="5" name="Up Arrow 4"/>
          <p:cNvSpPr/>
          <p:nvPr/>
        </p:nvSpPr>
        <p:spPr>
          <a:xfrm>
            <a:off x="7708007" y="2209800"/>
            <a:ext cx="144887" cy="17386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Left-Right Arrow 5"/>
          <p:cNvSpPr/>
          <p:nvPr/>
        </p:nvSpPr>
        <p:spPr>
          <a:xfrm>
            <a:off x="7652804" y="2611546"/>
            <a:ext cx="255292" cy="1316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Up Arrow 6"/>
          <p:cNvSpPr/>
          <p:nvPr/>
        </p:nvSpPr>
        <p:spPr>
          <a:xfrm>
            <a:off x="7706396" y="3106225"/>
            <a:ext cx="144887" cy="17386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Up Arrow 7"/>
          <p:cNvSpPr/>
          <p:nvPr/>
        </p:nvSpPr>
        <p:spPr>
          <a:xfrm>
            <a:off x="7706398" y="3712335"/>
            <a:ext cx="144887" cy="17386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own Arrow 8"/>
          <p:cNvSpPr/>
          <p:nvPr/>
        </p:nvSpPr>
        <p:spPr>
          <a:xfrm>
            <a:off x="7708006" y="4093625"/>
            <a:ext cx="135228" cy="1735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Left-Right Arrow 9"/>
          <p:cNvSpPr/>
          <p:nvPr/>
        </p:nvSpPr>
        <p:spPr>
          <a:xfrm>
            <a:off x="7651193" y="4516546"/>
            <a:ext cx="255292" cy="1316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own Arrow 10"/>
          <p:cNvSpPr/>
          <p:nvPr/>
        </p:nvSpPr>
        <p:spPr>
          <a:xfrm>
            <a:off x="7706395" y="4876800"/>
            <a:ext cx="135228" cy="1735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Down Arrow 11"/>
          <p:cNvSpPr/>
          <p:nvPr/>
        </p:nvSpPr>
        <p:spPr>
          <a:xfrm>
            <a:off x="7706395" y="5312825"/>
            <a:ext cx="135228" cy="1735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Up Arrow 12"/>
          <p:cNvSpPr/>
          <p:nvPr/>
        </p:nvSpPr>
        <p:spPr>
          <a:xfrm>
            <a:off x="7704787" y="5693535"/>
            <a:ext cx="144887" cy="17386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Down Arrow 13"/>
          <p:cNvSpPr/>
          <p:nvPr/>
        </p:nvSpPr>
        <p:spPr>
          <a:xfrm>
            <a:off x="7704784" y="6074825"/>
            <a:ext cx="135228" cy="1735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haroni" panose="02010803020104030203" pitchFamily="2" charset="-79"/>
                <a:cs typeface="Aharoni" panose="02010803020104030203" pitchFamily="2" charset="-79"/>
              </a:rPr>
              <a:t>Trend for QS AUR</a:t>
            </a:r>
            <a:endParaRPr lang="en-US" dirty="0">
              <a:latin typeface="Aharoni" panose="02010803020104030203" pitchFamily="2" charset="-79"/>
              <a:cs typeface="Aharoni" panose="02010803020104030203" pitchFamily="2" charset="-79"/>
            </a:endParaRPr>
          </a:p>
        </p:txBody>
      </p:sp>
      <p:sp>
        <p:nvSpPr>
          <p:cNvPr id="16" name="Rectangle 15"/>
          <p:cNvSpPr/>
          <p:nvPr/>
        </p:nvSpPr>
        <p:spPr>
          <a:xfrm>
            <a:off x="3200400" y="6438657"/>
            <a:ext cx="5791200" cy="338554"/>
          </a:xfrm>
          <a:prstGeom prst="rect">
            <a:avLst/>
          </a:prstGeom>
        </p:spPr>
        <p:txBody>
          <a:bodyPr wrap="square">
            <a:spAutoFit/>
          </a:bodyPr>
          <a:lstStyle/>
          <a:p>
            <a:r>
              <a:rPr lang="en-US" sz="1600" dirty="0">
                <a:latin typeface="Aharoni" panose="02010803020104030203" pitchFamily="2" charset="-79"/>
                <a:cs typeface="Aharoni" panose="02010803020104030203" pitchFamily="2" charset="-79"/>
              </a:rPr>
              <a:t>Samuel Wong, Senior Researcher QS Intelligent Unit, 2015</a:t>
            </a:r>
            <a:endParaRPr lang="en-US" sz="1600" dirty="0"/>
          </a:p>
        </p:txBody>
      </p:sp>
    </p:spTree>
    <p:extLst>
      <p:ext uri="{BB962C8B-B14F-4D97-AF65-F5344CB8AC3E}">
        <p14:creationId xmlns:p14="http://schemas.microsoft.com/office/powerpoint/2010/main" val="25902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09155186"/>
              </p:ext>
            </p:extLst>
          </p:nvPr>
        </p:nvGraphicFramePr>
        <p:xfrm>
          <a:off x="228600" y="1528852"/>
          <a:ext cx="8686800" cy="4975164"/>
        </p:xfrm>
        <a:graphic>
          <a:graphicData uri="http://schemas.openxmlformats.org/drawingml/2006/table">
            <a:tbl>
              <a:tblPr firstRow="1" bandRow="1">
                <a:tableStyleId>{5C22544A-7EE6-4342-B048-85BDC9FD1C3A}</a:tableStyleId>
              </a:tblPr>
              <a:tblGrid>
                <a:gridCol w="477872"/>
                <a:gridCol w="3372584"/>
                <a:gridCol w="1776724"/>
                <a:gridCol w="1542664"/>
                <a:gridCol w="1516956"/>
              </a:tblGrid>
              <a:tr h="415636">
                <a:tc gridSpan="2">
                  <a:txBody>
                    <a:bodyPr/>
                    <a:lstStyle/>
                    <a:p>
                      <a:endParaRPr lang="en-US" sz="1800" b="1" dirty="0"/>
                    </a:p>
                  </a:txBody>
                  <a:tcPr marL="68580" marR="68580" marT="34290" marB="34290"/>
                </a:tc>
                <a:tc hMerge="1">
                  <a:txBody>
                    <a:bodyPr/>
                    <a:lstStyle/>
                    <a:p>
                      <a:endParaRPr lang="en-US" dirty="0"/>
                    </a:p>
                  </a:txBody>
                  <a:tcPr/>
                </a:tc>
                <a:tc>
                  <a:txBody>
                    <a:bodyPr/>
                    <a:lstStyle/>
                    <a:p>
                      <a:pPr algn="ctr"/>
                      <a:r>
                        <a:rPr lang="en-US" sz="1800" b="1" dirty="0" smtClean="0"/>
                        <a:t>RANK 2015</a:t>
                      </a:r>
                      <a:endParaRPr lang="en-US" sz="1800" b="1" dirty="0"/>
                    </a:p>
                  </a:txBody>
                  <a:tcPr marL="68580" marR="68580" marT="34290" marB="34290"/>
                </a:tc>
                <a:tc>
                  <a:txBody>
                    <a:bodyPr/>
                    <a:lstStyle/>
                    <a:p>
                      <a:pPr algn="ctr"/>
                      <a:r>
                        <a:rPr lang="en-US" sz="1800" b="1" dirty="0" smtClean="0"/>
                        <a:t>RANK 2014</a:t>
                      </a:r>
                      <a:endParaRPr lang="en-US" sz="1800" b="1" dirty="0"/>
                    </a:p>
                  </a:txBody>
                  <a:tcPr marL="68580" marR="68580" marT="34290" marB="34290"/>
                </a:tc>
                <a:tc>
                  <a:txBody>
                    <a:bodyPr/>
                    <a:lstStyle/>
                    <a:p>
                      <a:pPr algn="ctr"/>
                      <a:r>
                        <a:rPr lang="en-US" sz="1800" b="1" dirty="0" smtClean="0"/>
                        <a:t>DELTA 15/14</a:t>
                      </a:r>
                      <a:endParaRPr lang="en-US" sz="1800" b="1" dirty="0"/>
                    </a:p>
                  </a:txBody>
                  <a:tcPr marL="68580" marR="68580" marT="34290" marB="34290"/>
                </a:tc>
              </a:tr>
              <a:tr h="415636">
                <a:tc>
                  <a:txBody>
                    <a:bodyPr/>
                    <a:lstStyle/>
                    <a:p>
                      <a:pPr algn="ctr"/>
                      <a:r>
                        <a:rPr lang="en-US" sz="1800" b="1" dirty="0" smtClean="0"/>
                        <a:t>1</a:t>
                      </a:r>
                      <a:endParaRPr lang="en-US" sz="1800" b="1" dirty="0"/>
                    </a:p>
                  </a:txBody>
                  <a:tcPr marL="68580" marR="68580" marT="34290" marB="34290"/>
                </a:tc>
                <a:tc>
                  <a:txBody>
                    <a:bodyPr/>
                    <a:lstStyle/>
                    <a:p>
                      <a:r>
                        <a:rPr lang="en-US" sz="1800" b="1" dirty="0" err="1" smtClean="0"/>
                        <a:t>Universitas</a:t>
                      </a:r>
                      <a:r>
                        <a:rPr lang="en-US" sz="1800" b="1" dirty="0" smtClean="0"/>
                        <a:t> Indonesia</a:t>
                      </a:r>
                      <a:endParaRPr lang="en-US" sz="1800" b="1" dirty="0"/>
                    </a:p>
                  </a:txBody>
                  <a:tcPr marL="68580" marR="68580" marT="34290" marB="34290"/>
                </a:tc>
                <a:tc>
                  <a:txBody>
                    <a:bodyPr/>
                    <a:lstStyle/>
                    <a:p>
                      <a:pPr algn="ctr"/>
                      <a:r>
                        <a:rPr lang="en-US" sz="1800" b="1" dirty="0" smtClean="0"/>
                        <a:t>79</a:t>
                      </a:r>
                      <a:endParaRPr lang="en-US" sz="1800" b="1" dirty="0"/>
                    </a:p>
                  </a:txBody>
                  <a:tcPr marL="68580" marR="68580" marT="34290" marB="34290"/>
                </a:tc>
                <a:tc>
                  <a:txBody>
                    <a:bodyPr/>
                    <a:lstStyle/>
                    <a:p>
                      <a:pPr algn="ctr"/>
                      <a:r>
                        <a:rPr lang="en-US" sz="1800" b="1" dirty="0" smtClean="0"/>
                        <a:t>71</a:t>
                      </a:r>
                      <a:endParaRPr lang="en-US" sz="1800" b="1" dirty="0"/>
                    </a:p>
                  </a:txBody>
                  <a:tcPr marL="68580" marR="68580" marT="34290" marB="34290"/>
                </a:tc>
                <a:tc>
                  <a:txBody>
                    <a:bodyPr/>
                    <a:lstStyle/>
                    <a:p>
                      <a:pPr algn="ctr"/>
                      <a:r>
                        <a:rPr lang="en-US" sz="1800" b="1" dirty="0" smtClean="0">
                          <a:solidFill>
                            <a:srgbClr val="FF0000"/>
                          </a:solidFill>
                        </a:rPr>
                        <a:t>-8</a:t>
                      </a:r>
                      <a:endParaRPr lang="en-US" sz="1800" b="1" dirty="0">
                        <a:solidFill>
                          <a:srgbClr val="FF0000"/>
                        </a:solidFill>
                      </a:endParaRPr>
                    </a:p>
                  </a:txBody>
                  <a:tcPr marL="68580" marR="68580" marT="34290" marB="34290"/>
                </a:tc>
              </a:tr>
              <a:tr h="415636">
                <a:tc>
                  <a:txBody>
                    <a:bodyPr/>
                    <a:lstStyle/>
                    <a:p>
                      <a:pPr algn="ctr"/>
                      <a:r>
                        <a:rPr lang="en-US" sz="1800" b="1" dirty="0" smtClean="0"/>
                        <a:t>2</a:t>
                      </a:r>
                      <a:endParaRPr lang="en-US" sz="1800" b="1" dirty="0"/>
                    </a:p>
                  </a:txBody>
                  <a:tcPr marL="68580" marR="68580" marT="34290" marB="34290"/>
                </a:tc>
                <a:tc>
                  <a:txBody>
                    <a:bodyPr/>
                    <a:lstStyle/>
                    <a:p>
                      <a:r>
                        <a:rPr lang="en-US" sz="1800" b="1" dirty="0" smtClean="0"/>
                        <a:t>Bandung Institute of technology (ITB)</a:t>
                      </a:r>
                      <a:endParaRPr lang="en-US" sz="1800" b="1" dirty="0"/>
                    </a:p>
                  </a:txBody>
                  <a:tcPr marL="68580" marR="68580" marT="34290" marB="34290"/>
                </a:tc>
                <a:tc>
                  <a:txBody>
                    <a:bodyPr/>
                    <a:lstStyle/>
                    <a:p>
                      <a:pPr algn="ctr"/>
                      <a:r>
                        <a:rPr lang="en-US" sz="1800" b="1" dirty="0" smtClean="0"/>
                        <a:t>122</a:t>
                      </a:r>
                      <a:endParaRPr lang="en-US" sz="1800" b="1" dirty="0"/>
                    </a:p>
                  </a:txBody>
                  <a:tcPr marL="68580" marR="68580" marT="34290" marB="34290"/>
                </a:tc>
                <a:tc>
                  <a:txBody>
                    <a:bodyPr/>
                    <a:lstStyle/>
                    <a:p>
                      <a:pPr algn="ctr"/>
                      <a:r>
                        <a:rPr lang="en-US" sz="1800" b="1" dirty="0" smtClean="0"/>
                        <a:t>125 = </a:t>
                      </a:r>
                      <a:endParaRPr lang="en-US" sz="1800" b="1" dirty="0"/>
                    </a:p>
                  </a:txBody>
                  <a:tcPr marL="68580" marR="68580" marT="34290" marB="34290"/>
                </a:tc>
                <a:tc>
                  <a:txBody>
                    <a:bodyPr/>
                    <a:lstStyle/>
                    <a:p>
                      <a:pPr algn="ctr"/>
                      <a:r>
                        <a:rPr lang="en-US" sz="1800" b="1" dirty="0" smtClean="0"/>
                        <a:t>3</a:t>
                      </a:r>
                      <a:endParaRPr lang="en-US" sz="1800" b="1" dirty="0"/>
                    </a:p>
                  </a:txBody>
                  <a:tcPr marL="68580" marR="68580" marT="34290" marB="34290"/>
                </a:tc>
              </a:tr>
              <a:tr h="415636">
                <a:tc>
                  <a:txBody>
                    <a:bodyPr/>
                    <a:lstStyle/>
                    <a:p>
                      <a:pPr algn="ctr"/>
                      <a:r>
                        <a:rPr lang="en-US" sz="1800" b="1" dirty="0" smtClean="0"/>
                        <a:t>3</a:t>
                      </a:r>
                      <a:endParaRPr lang="en-US" sz="1800" b="1" dirty="0"/>
                    </a:p>
                  </a:txBody>
                  <a:tcPr marL="68580" marR="68580" marT="34290" marB="34290"/>
                </a:tc>
                <a:tc>
                  <a:txBody>
                    <a:bodyPr/>
                    <a:lstStyle/>
                    <a:p>
                      <a:r>
                        <a:rPr lang="en-US" sz="1800" b="1" dirty="0" err="1" smtClean="0"/>
                        <a:t>Universitas</a:t>
                      </a:r>
                      <a:r>
                        <a:rPr lang="en-US" sz="1800" b="1" dirty="0" smtClean="0"/>
                        <a:t> </a:t>
                      </a:r>
                      <a:r>
                        <a:rPr lang="en-US" sz="1800" b="1" dirty="0" err="1" smtClean="0"/>
                        <a:t>Gadjah</a:t>
                      </a:r>
                      <a:r>
                        <a:rPr lang="en-US" sz="1800" b="1" dirty="0" smtClean="0"/>
                        <a:t> </a:t>
                      </a:r>
                      <a:r>
                        <a:rPr lang="en-US" sz="1800" b="1" dirty="0" err="1" smtClean="0"/>
                        <a:t>Mada</a:t>
                      </a:r>
                      <a:endParaRPr lang="en-US" sz="1800" b="1" dirty="0"/>
                    </a:p>
                  </a:txBody>
                  <a:tcPr marL="68580" marR="68580" marT="34290" marB="34290"/>
                </a:tc>
                <a:tc>
                  <a:txBody>
                    <a:bodyPr/>
                    <a:lstStyle/>
                    <a:p>
                      <a:pPr algn="ctr"/>
                      <a:r>
                        <a:rPr lang="en-US" sz="1800" b="1" dirty="0" smtClean="0"/>
                        <a:t>137 =</a:t>
                      </a:r>
                      <a:endParaRPr lang="en-US" sz="1800" b="1" dirty="0"/>
                    </a:p>
                  </a:txBody>
                  <a:tcPr marL="68580" marR="68580" marT="34290" marB="34290"/>
                </a:tc>
                <a:tc>
                  <a:txBody>
                    <a:bodyPr/>
                    <a:lstStyle/>
                    <a:p>
                      <a:pPr algn="ctr"/>
                      <a:r>
                        <a:rPr lang="en-US" sz="1800" b="1" dirty="0" smtClean="0"/>
                        <a:t>145 =</a:t>
                      </a:r>
                      <a:endParaRPr lang="en-US" sz="1800" b="1" dirty="0"/>
                    </a:p>
                  </a:txBody>
                  <a:tcPr marL="68580" marR="68580" marT="34290" marB="34290"/>
                </a:tc>
                <a:tc>
                  <a:txBody>
                    <a:bodyPr/>
                    <a:lstStyle/>
                    <a:p>
                      <a:pPr algn="ctr"/>
                      <a:r>
                        <a:rPr lang="en-US" sz="1800" b="1" dirty="0" smtClean="0"/>
                        <a:t>8</a:t>
                      </a:r>
                      <a:endParaRPr lang="en-US" sz="1800" b="1" dirty="0"/>
                    </a:p>
                  </a:txBody>
                  <a:tcPr marL="68580" marR="68580" marT="34290" marB="34290"/>
                </a:tc>
              </a:tr>
              <a:tr h="415636">
                <a:tc>
                  <a:txBody>
                    <a:bodyPr/>
                    <a:lstStyle/>
                    <a:p>
                      <a:pPr algn="ctr"/>
                      <a:r>
                        <a:rPr lang="en-US" sz="1800" b="1" dirty="0" smtClean="0"/>
                        <a:t>4</a:t>
                      </a:r>
                      <a:endParaRPr lang="en-US" sz="1800" b="1" dirty="0"/>
                    </a:p>
                  </a:txBody>
                  <a:tcPr marL="68580" marR="68580" marT="34290" marB="34290"/>
                </a:tc>
                <a:tc>
                  <a:txBody>
                    <a:bodyPr/>
                    <a:lstStyle/>
                    <a:p>
                      <a:r>
                        <a:rPr lang="en-US" sz="1800" b="1" dirty="0" err="1" smtClean="0"/>
                        <a:t>Universitas</a:t>
                      </a:r>
                      <a:r>
                        <a:rPr lang="en-US" sz="1800" b="1" dirty="0" smtClean="0"/>
                        <a:t> </a:t>
                      </a:r>
                      <a:r>
                        <a:rPr lang="en-US" sz="1800" b="1" dirty="0" err="1" smtClean="0"/>
                        <a:t>Airlangga</a:t>
                      </a:r>
                      <a:endParaRPr lang="en-US" sz="1800" b="1" dirty="0"/>
                    </a:p>
                  </a:txBody>
                  <a:tcPr marL="68580" marR="68580" marT="34290" marB="34290"/>
                </a:tc>
                <a:tc>
                  <a:txBody>
                    <a:bodyPr/>
                    <a:lstStyle/>
                    <a:p>
                      <a:pPr algn="ctr"/>
                      <a:r>
                        <a:rPr lang="en-US" sz="1800" b="1" dirty="0" smtClean="0"/>
                        <a:t>147</a:t>
                      </a:r>
                      <a:endParaRPr lang="en-US" sz="1800" b="1" dirty="0"/>
                    </a:p>
                  </a:txBody>
                  <a:tcPr marL="68580" marR="68580" marT="34290" marB="34290"/>
                </a:tc>
                <a:tc>
                  <a:txBody>
                    <a:bodyPr/>
                    <a:lstStyle/>
                    <a:p>
                      <a:pPr algn="ctr"/>
                      <a:r>
                        <a:rPr lang="en-US" sz="1800" b="1" dirty="0" smtClean="0"/>
                        <a:t>127</a:t>
                      </a:r>
                      <a:endParaRPr lang="en-US" sz="1800" b="1" dirty="0"/>
                    </a:p>
                  </a:txBody>
                  <a:tcPr marL="68580" marR="68580" marT="34290" marB="34290"/>
                </a:tc>
                <a:tc>
                  <a:txBody>
                    <a:bodyPr/>
                    <a:lstStyle/>
                    <a:p>
                      <a:pPr algn="ctr"/>
                      <a:r>
                        <a:rPr lang="en-US" sz="1800" b="1" dirty="0" smtClean="0">
                          <a:solidFill>
                            <a:srgbClr val="FF0000"/>
                          </a:solidFill>
                        </a:rPr>
                        <a:t>-20</a:t>
                      </a:r>
                      <a:endParaRPr lang="en-US" sz="1800" b="1" dirty="0">
                        <a:solidFill>
                          <a:srgbClr val="FF0000"/>
                        </a:solidFill>
                      </a:endParaRPr>
                    </a:p>
                  </a:txBody>
                  <a:tcPr marL="68580" marR="68580" marT="34290" marB="34290"/>
                </a:tc>
              </a:tr>
              <a:tr h="415636">
                <a:tc>
                  <a:txBody>
                    <a:bodyPr/>
                    <a:lstStyle/>
                    <a:p>
                      <a:pPr algn="ctr"/>
                      <a:r>
                        <a:rPr lang="en-US" sz="1800" b="1" dirty="0" smtClean="0"/>
                        <a:t>5</a:t>
                      </a:r>
                      <a:endParaRPr lang="en-US" sz="1800" b="1" dirty="0"/>
                    </a:p>
                  </a:txBody>
                  <a:tcPr marL="68580" marR="68580" marT="34290" marB="34290"/>
                </a:tc>
                <a:tc>
                  <a:txBody>
                    <a:bodyPr/>
                    <a:lstStyle/>
                    <a:p>
                      <a:r>
                        <a:rPr lang="en-US" sz="1800" b="1" dirty="0" err="1" smtClean="0"/>
                        <a:t>Universitas</a:t>
                      </a:r>
                      <a:r>
                        <a:rPr lang="en-US" sz="1800" b="1" dirty="0" smtClean="0"/>
                        <a:t> </a:t>
                      </a:r>
                      <a:r>
                        <a:rPr lang="en-US" sz="1800" b="1" dirty="0" err="1" smtClean="0"/>
                        <a:t>Padjadjaran</a:t>
                      </a:r>
                      <a:endParaRPr lang="en-US" sz="1800" b="1" dirty="0"/>
                    </a:p>
                  </a:txBody>
                  <a:tcPr marL="68580" marR="68580" marT="34290" marB="34290"/>
                </a:tc>
                <a:tc>
                  <a:txBody>
                    <a:bodyPr/>
                    <a:lstStyle/>
                    <a:p>
                      <a:pPr algn="ctr"/>
                      <a:r>
                        <a:rPr lang="en-US" sz="1800" b="1" dirty="0" smtClean="0"/>
                        <a:t>161-170</a:t>
                      </a:r>
                      <a:endParaRPr lang="en-US" sz="1800" b="1" dirty="0"/>
                    </a:p>
                  </a:txBody>
                  <a:tcPr marL="68580" marR="68580" marT="34290" marB="34290"/>
                </a:tc>
                <a:tc>
                  <a:txBody>
                    <a:bodyPr/>
                    <a:lstStyle/>
                    <a:p>
                      <a:pPr algn="ctr"/>
                      <a:r>
                        <a:rPr lang="en-US" sz="1800" b="1" dirty="0" smtClean="0"/>
                        <a:t>201-250</a:t>
                      </a:r>
                      <a:endParaRPr lang="en-US" sz="1800" b="1" dirty="0"/>
                    </a:p>
                  </a:txBody>
                  <a:tcPr marL="68580" marR="68580" marT="34290" marB="34290"/>
                </a:tc>
                <a:tc>
                  <a:txBody>
                    <a:bodyPr/>
                    <a:lstStyle/>
                    <a:p>
                      <a:pPr algn="ctr"/>
                      <a:r>
                        <a:rPr lang="en-US" sz="1800" b="1" dirty="0" smtClean="0"/>
                        <a:t>60</a:t>
                      </a:r>
                      <a:endParaRPr lang="en-US" sz="1800" b="1" dirty="0"/>
                    </a:p>
                  </a:txBody>
                  <a:tcPr marL="68580" marR="68580" marT="34290" marB="34290"/>
                </a:tc>
              </a:tr>
              <a:tr h="415636">
                <a:tc>
                  <a:txBody>
                    <a:bodyPr/>
                    <a:lstStyle/>
                    <a:p>
                      <a:pPr algn="ctr"/>
                      <a:r>
                        <a:rPr lang="en-US" sz="1800" b="1" dirty="0" smtClean="0"/>
                        <a:t>6</a:t>
                      </a:r>
                      <a:endParaRPr lang="en-US" sz="1800" b="1" dirty="0"/>
                    </a:p>
                  </a:txBody>
                  <a:tcPr marL="68580" marR="68580" marT="34290" marB="34290"/>
                </a:tc>
                <a:tc>
                  <a:txBody>
                    <a:bodyPr/>
                    <a:lstStyle/>
                    <a:p>
                      <a:r>
                        <a:rPr lang="en-US" sz="1800" b="1" dirty="0" smtClean="0"/>
                        <a:t>Bogor Agricultural University</a:t>
                      </a:r>
                      <a:r>
                        <a:rPr lang="en-US" sz="1800" b="1" baseline="0" dirty="0" smtClean="0"/>
                        <a:t> (IPB)</a:t>
                      </a:r>
                      <a:endParaRPr lang="en-US" sz="1800" b="1" dirty="0"/>
                    </a:p>
                  </a:txBody>
                  <a:tcPr marL="68580" marR="68580" marT="34290" marB="34290"/>
                </a:tc>
                <a:tc>
                  <a:txBody>
                    <a:bodyPr/>
                    <a:lstStyle/>
                    <a:p>
                      <a:pPr algn="ctr"/>
                      <a:r>
                        <a:rPr lang="en-US" sz="1800" b="1" dirty="0" smtClean="0"/>
                        <a:t>201-250</a:t>
                      </a:r>
                      <a:endParaRPr lang="en-US" sz="1800" b="1" dirty="0"/>
                    </a:p>
                  </a:txBody>
                  <a:tcPr marL="68580" marR="68580" marT="34290" marB="34290"/>
                </a:tc>
                <a:tc>
                  <a:txBody>
                    <a:bodyPr/>
                    <a:lstStyle/>
                    <a:p>
                      <a:pPr algn="ctr"/>
                      <a:r>
                        <a:rPr lang="en-US" sz="1800" b="1" dirty="0" smtClean="0"/>
                        <a:t>201-250</a:t>
                      </a:r>
                      <a:endParaRPr lang="en-US" sz="1800" b="1" dirty="0"/>
                    </a:p>
                  </a:txBody>
                  <a:tcPr marL="68580" marR="68580" marT="34290" marB="34290"/>
                </a:tc>
                <a:tc>
                  <a:txBody>
                    <a:bodyPr/>
                    <a:lstStyle/>
                    <a:p>
                      <a:pPr algn="ctr"/>
                      <a:r>
                        <a:rPr lang="en-US" sz="1800" b="1" dirty="0" smtClean="0"/>
                        <a:t>0</a:t>
                      </a:r>
                      <a:endParaRPr lang="en-US" sz="1800" b="1" dirty="0"/>
                    </a:p>
                  </a:txBody>
                  <a:tcPr marL="68580" marR="68580" marT="34290" marB="34290"/>
                </a:tc>
              </a:tr>
              <a:tr h="415636">
                <a:tc>
                  <a:txBody>
                    <a:bodyPr/>
                    <a:lstStyle/>
                    <a:p>
                      <a:pPr algn="ctr"/>
                      <a:r>
                        <a:rPr lang="en-US" sz="1800" b="1" dirty="0" smtClean="0"/>
                        <a:t>7</a:t>
                      </a:r>
                      <a:endParaRPr lang="en-US" sz="1800" b="1" dirty="0"/>
                    </a:p>
                  </a:txBody>
                  <a:tcPr marL="68580" marR="68580" marT="34290" marB="34290"/>
                </a:tc>
                <a:tc>
                  <a:txBody>
                    <a:bodyPr/>
                    <a:lstStyle/>
                    <a:p>
                      <a:r>
                        <a:rPr lang="en-US" sz="1800" b="1" dirty="0" err="1" smtClean="0"/>
                        <a:t>Universitas</a:t>
                      </a:r>
                      <a:r>
                        <a:rPr lang="en-US" sz="1800" b="1" dirty="0" smtClean="0"/>
                        <a:t> </a:t>
                      </a:r>
                      <a:r>
                        <a:rPr lang="en-US" sz="1800" b="1" dirty="0" err="1" smtClean="0"/>
                        <a:t>Diponegoro</a:t>
                      </a:r>
                      <a:endParaRPr lang="en-US" sz="1800" b="1" dirty="0"/>
                    </a:p>
                  </a:txBody>
                  <a:tcPr marL="68580" marR="68580" marT="34290" marB="34290"/>
                </a:tc>
                <a:tc>
                  <a:txBody>
                    <a:bodyPr/>
                    <a:lstStyle/>
                    <a:p>
                      <a:pPr algn="ctr"/>
                      <a:r>
                        <a:rPr lang="en-US" sz="1800" b="1" dirty="0" smtClean="0"/>
                        <a:t>251-300</a:t>
                      </a:r>
                      <a:endParaRPr lang="en-US" sz="1800" b="1" dirty="0"/>
                    </a:p>
                  </a:txBody>
                  <a:tcPr marL="68580" marR="68580" marT="34290" marB="34290"/>
                </a:tc>
                <a:tc>
                  <a:txBody>
                    <a:bodyPr/>
                    <a:lstStyle/>
                    <a:p>
                      <a:pPr algn="ctr"/>
                      <a:r>
                        <a:rPr lang="en-US" sz="1800" b="1" dirty="0" smtClean="0"/>
                        <a:t>201-250</a:t>
                      </a:r>
                      <a:endParaRPr lang="en-US" sz="1800" b="1" dirty="0"/>
                    </a:p>
                  </a:txBody>
                  <a:tcPr marL="68580" marR="68580" marT="34290" marB="34290"/>
                </a:tc>
                <a:tc>
                  <a:txBody>
                    <a:bodyPr/>
                    <a:lstStyle/>
                    <a:p>
                      <a:pPr algn="ctr"/>
                      <a:r>
                        <a:rPr lang="en-US" sz="1800" b="1" dirty="0" smtClean="0">
                          <a:solidFill>
                            <a:srgbClr val="FF0000"/>
                          </a:solidFill>
                        </a:rPr>
                        <a:t>-20</a:t>
                      </a:r>
                      <a:endParaRPr lang="en-US" sz="1800" b="1" dirty="0">
                        <a:solidFill>
                          <a:srgbClr val="FF0000"/>
                        </a:solidFill>
                      </a:endParaRPr>
                    </a:p>
                  </a:txBody>
                  <a:tcPr marL="68580" marR="68580" marT="34290" marB="34290"/>
                </a:tc>
              </a:tr>
              <a:tr h="415636">
                <a:tc>
                  <a:txBody>
                    <a:bodyPr/>
                    <a:lstStyle/>
                    <a:p>
                      <a:pPr algn="ctr"/>
                      <a:r>
                        <a:rPr lang="en-US" sz="1800" b="1" dirty="0" smtClean="0"/>
                        <a:t>8</a:t>
                      </a:r>
                      <a:endParaRPr lang="en-US" sz="1800" b="1" dirty="0"/>
                    </a:p>
                  </a:txBody>
                  <a:tcPr marL="68580" marR="68580" marT="34290" marB="34290"/>
                </a:tc>
                <a:tc>
                  <a:txBody>
                    <a:bodyPr/>
                    <a:lstStyle/>
                    <a:p>
                      <a:r>
                        <a:rPr lang="en-US" sz="1800" b="1" dirty="0" err="1" smtClean="0"/>
                        <a:t>Universitas</a:t>
                      </a:r>
                      <a:r>
                        <a:rPr lang="en-US" sz="1800" b="1" dirty="0" smtClean="0"/>
                        <a:t> </a:t>
                      </a:r>
                      <a:r>
                        <a:rPr lang="en-US" sz="1800" b="1" dirty="0" err="1" smtClean="0"/>
                        <a:t>Muhammadiyah</a:t>
                      </a:r>
                      <a:r>
                        <a:rPr lang="en-US" sz="1800" b="1" dirty="0" smtClean="0"/>
                        <a:t> Surakarta</a:t>
                      </a:r>
                      <a:endParaRPr lang="en-US" sz="1800" b="1" dirty="0"/>
                    </a:p>
                  </a:txBody>
                  <a:tcPr marL="68580" marR="68580" marT="34290" marB="34290"/>
                </a:tc>
                <a:tc>
                  <a:txBody>
                    <a:bodyPr/>
                    <a:lstStyle/>
                    <a:p>
                      <a:pPr algn="ctr"/>
                      <a:r>
                        <a:rPr lang="en-US" sz="1800" b="1" dirty="0" smtClean="0"/>
                        <a:t>301+</a:t>
                      </a:r>
                      <a:endParaRPr lang="en-US" sz="1800" b="1" dirty="0"/>
                    </a:p>
                  </a:txBody>
                  <a:tcPr marL="68580" marR="68580" marT="34290" marB="34290"/>
                </a:tc>
                <a:tc>
                  <a:txBody>
                    <a:bodyPr/>
                    <a:lstStyle/>
                    <a:p>
                      <a:pPr algn="ctr"/>
                      <a:r>
                        <a:rPr lang="en-US" sz="1800" b="1" dirty="0" smtClean="0"/>
                        <a:t>301+</a:t>
                      </a:r>
                      <a:endParaRPr lang="en-US" sz="1800" b="1" dirty="0"/>
                    </a:p>
                  </a:txBody>
                  <a:tcPr marL="68580" marR="68580" marT="34290" marB="34290"/>
                </a:tc>
                <a:tc>
                  <a:txBody>
                    <a:bodyPr/>
                    <a:lstStyle/>
                    <a:p>
                      <a:pPr algn="ctr"/>
                      <a:r>
                        <a:rPr lang="en-US" sz="1800" b="1" dirty="0" smtClean="0"/>
                        <a:t>0</a:t>
                      </a:r>
                      <a:endParaRPr lang="en-US" sz="1800" b="1" dirty="0"/>
                    </a:p>
                  </a:txBody>
                  <a:tcPr marL="68580" marR="68580" marT="34290" marB="34290"/>
                </a:tc>
              </a:tr>
              <a:tr h="415636">
                <a:tc>
                  <a:txBody>
                    <a:bodyPr/>
                    <a:lstStyle/>
                    <a:p>
                      <a:pPr algn="ctr"/>
                      <a:r>
                        <a:rPr lang="en-US" sz="1800" b="1" dirty="0" smtClean="0"/>
                        <a:t>9</a:t>
                      </a:r>
                      <a:endParaRPr lang="en-US" sz="1800" b="1" dirty="0"/>
                    </a:p>
                  </a:txBody>
                  <a:tcPr marL="68580" marR="68580" marT="34290" marB="34290"/>
                </a:tc>
                <a:tc>
                  <a:txBody>
                    <a:bodyPr/>
                    <a:lstStyle/>
                    <a:p>
                      <a:r>
                        <a:rPr lang="en-US" sz="1800" b="1" dirty="0" err="1" smtClean="0"/>
                        <a:t>Universitas</a:t>
                      </a:r>
                      <a:r>
                        <a:rPr lang="en-US" sz="1800" b="1" dirty="0" smtClean="0"/>
                        <a:t> </a:t>
                      </a:r>
                      <a:r>
                        <a:rPr lang="en-US" sz="1800" b="1" dirty="0" err="1" smtClean="0"/>
                        <a:t>Brawijaya</a:t>
                      </a:r>
                      <a:endParaRPr lang="en-US" sz="1800" b="1" dirty="0"/>
                    </a:p>
                  </a:txBody>
                  <a:tcPr marL="68580" marR="68580" marT="34290" marB="34290"/>
                </a:tc>
                <a:tc>
                  <a:txBody>
                    <a:bodyPr/>
                    <a:lstStyle/>
                    <a:p>
                      <a:pPr algn="ctr"/>
                      <a:r>
                        <a:rPr lang="en-US" sz="1800" b="1" dirty="0" smtClean="0"/>
                        <a:t>301+</a:t>
                      </a:r>
                      <a:endParaRPr lang="en-US" sz="1800" b="1" dirty="0"/>
                    </a:p>
                  </a:txBody>
                  <a:tcPr marL="68580" marR="68580" marT="34290" marB="34290"/>
                </a:tc>
                <a:tc>
                  <a:txBody>
                    <a:bodyPr/>
                    <a:lstStyle/>
                    <a:p>
                      <a:pPr algn="ctr"/>
                      <a:r>
                        <a:rPr lang="en-US" sz="1800" b="1" dirty="0" smtClean="0"/>
                        <a:t>251-300</a:t>
                      </a:r>
                      <a:endParaRPr lang="en-US" sz="1800" b="1" dirty="0"/>
                    </a:p>
                  </a:txBody>
                  <a:tcPr marL="68580" marR="68580" marT="34290" marB="34290"/>
                </a:tc>
                <a:tc>
                  <a:txBody>
                    <a:bodyPr/>
                    <a:lstStyle/>
                    <a:p>
                      <a:pPr algn="ctr"/>
                      <a:r>
                        <a:rPr lang="en-US" sz="1800" b="1" dirty="0" smtClean="0">
                          <a:solidFill>
                            <a:srgbClr val="FF0000"/>
                          </a:solidFill>
                        </a:rPr>
                        <a:t>-20</a:t>
                      </a:r>
                      <a:endParaRPr lang="en-US" sz="1800" b="1" dirty="0">
                        <a:solidFill>
                          <a:srgbClr val="FF0000"/>
                        </a:solidFill>
                      </a:endParaRPr>
                    </a:p>
                  </a:txBody>
                  <a:tcPr marL="68580" marR="68580" marT="34290" marB="34290"/>
                </a:tc>
              </a:tr>
              <a:tr h="415636">
                <a:tc>
                  <a:txBody>
                    <a:bodyPr/>
                    <a:lstStyle/>
                    <a:p>
                      <a:pPr algn="ctr"/>
                      <a:r>
                        <a:rPr lang="en-US" sz="1800" b="1" dirty="0" smtClean="0"/>
                        <a:t>10</a:t>
                      </a:r>
                      <a:endParaRPr lang="en-US" sz="1800" b="1" dirty="0"/>
                    </a:p>
                  </a:txBody>
                  <a:tcPr marL="68580" marR="68580" marT="34290" marB="34290"/>
                </a:tc>
                <a:tc>
                  <a:txBody>
                    <a:bodyPr/>
                    <a:lstStyle/>
                    <a:p>
                      <a:r>
                        <a:rPr lang="en-US" sz="1800" b="1" dirty="0" err="1" smtClean="0"/>
                        <a:t>Universitas</a:t>
                      </a:r>
                      <a:r>
                        <a:rPr lang="en-US" sz="1800" b="1" baseline="0" dirty="0" smtClean="0"/>
                        <a:t> </a:t>
                      </a:r>
                      <a:r>
                        <a:rPr lang="en-US" sz="1800" b="1" baseline="0" dirty="0" err="1" smtClean="0"/>
                        <a:t>Udayana</a:t>
                      </a:r>
                      <a:endParaRPr lang="en-US" sz="1800" b="1" dirty="0"/>
                    </a:p>
                  </a:txBody>
                  <a:tcPr marL="68580" marR="68580" marT="34290" marB="34290"/>
                </a:tc>
                <a:tc>
                  <a:txBody>
                    <a:bodyPr/>
                    <a:lstStyle/>
                    <a:p>
                      <a:pPr algn="ctr"/>
                      <a:r>
                        <a:rPr lang="en-US" sz="1800" b="1" dirty="0" smtClean="0"/>
                        <a:t>301+</a:t>
                      </a:r>
                      <a:endParaRPr lang="en-US" sz="1800" b="1" dirty="0"/>
                    </a:p>
                  </a:txBody>
                  <a:tcPr marL="68580" marR="68580" marT="34290" marB="34290"/>
                </a:tc>
                <a:tc>
                  <a:txBody>
                    <a:bodyPr/>
                    <a:lstStyle/>
                    <a:p>
                      <a:pPr algn="ctr"/>
                      <a:r>
                        <a:rPr lang="en-US" sz="1800" b="1" dirty="0" smtClean="0"/>
                        <a:t>251-300</a:t>
                      </a:r>
                      <a:endParaRPr lang="en-US" sz="1800" b="1" dirty="0"/>
                    </a:p>
                  </a:txBody>
                  <a:tcPr marL="68580" marR="68580" marT="34290" marB="34290"/>
                </a:tc>
                <a:tc>
                  <a:txBody>
                    <a:bodyPr/>
                    <a:lstStyle/>
                    <a:p>
                      <a:pPr algn="ctr"/>
                      <a:r>
                        <a:rPr lang="en-US" sz="1800" b="1" dirty="0" smtClean="0">
                          <a:solidFill>
                            <a:srgbClr val="FF0000"/>
                          </a:solidFill>
                        </a:rPr>
                        <a:t>-20</a:t>
                      </a:r>
                      <a:endParaRPr lang="en-US" sz="1800" b="1" dirty="0">
                        <a:solidFill>
                          <a:srgbClr val="FF0000"/>
                        </a:solidFill>
                      </a:endParaRPr>
                    </a:p>
                  </a:txBody>
                  <a:tcPr marL="68580" marR="68580" marT="34290" marB="34290"/>
                </a:tc>
              </a:tr>
            </a:tbl>
          </a:graphicData>
        </a:graphic>
      </p:graphicFrame>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Aharoni" panose="02010803020104030203" pitchFamily="2" charset="-79"/>
                <a:cs typeface="Aharoni" panose="02010803020104030203" pitchFamily="2" charset="-79"/>
              </a:rPr>
              <a:t>Indonesian Universities in QS AUR</a:t>
            </a:r>
            <a:endParaRPr lang="en-US" sz="4000" dirty="0">
              <a:latin typeface="Aharoni" panose="02010803020104030203" pitchFamily="2" charset="-79"/>
              <a:cs typeface="Aharoni" panose="02010803020104030203" pitchFamily="2" charset="-79"/>
            </a:endParaRPr>
          </a:p>
        </p:txBody>
      </p:sp>
      <p:sp>
        <p:nvSpPr>
          <p:cNvPr id="7" name="Rectangle 6"/>
          <p:cNvSpPr/>
          <p:nvPr/>
        </p:nvSpPr>
        <p:spPr>
          <a:xfrm>
            <a:off x="3200400" y="6438657"/>
            <a:ext cx="5791200" cy="338554"/>
          </a:xfrm>
          <a:prstGeom prst="rect">
            <a:avLst/>
          </a:prstGeom>
        </p:spPr>
        <p:txBody>
          <a:bodyPr wrap="square">
            <a:spAutoFit/>
          </a:bodyPr>
          <a:lstStyle/>
          <a:p>
            <a:r>
              <a:rPr lang="en-US" sz="1600" dirty="0">
                <a:latin typeface="Aharoni" panose="02010803020104030203" pitchFamily="2" charset="-79"/>
                <a:cs typeface="Aharoni" panose="02010803020104030203" pitchFamily="2" charset="-79"/>
              </a:rPr>
              <a:t>Samuel Wong, Senior Researcher QS Intelligent Unit, 2015</a:t>
            </a:r>
            <a:endParaRPr lang="en-US" sz="1600" dirty="0"/>
          </a:p>
        </p:txBody>
      </p:sp>
    </p:spTree>
    <p:extLst>
      <p:ext uri="{BB962C8B-B14F-4D97-AF65-F5344CB8AC3E}">
        <p14:creationId xmlns:p14="http://schemas.microsoft.com/office/powerpoint/2010/main" val="3180261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80555826"/>
              </p:ext>
            </p:extLst>
          </p:nvPr>
        </p:nvGraphicFramePr>
        <p:xfrm>
          <a:off x="381000" y="1752600"/>
          <a:ext cx="8381999" cy="4320540"/>
        </p:xfrm>
        <a:graphic>
          <a:graphicData uri="http://schemas.openxmlformats.org/drawingml/2006/table">
            <a:tbl>
              <a:tblPr firstRow="1" bandRow="1">
                <a:tableStyleId>{5C22544A-7EE6-4342-B048-85BDC9FD1C3A}</a:tableStyleId>
              </a:tblPr>
              <a:tblGrid>
                <a:gridCol w="452126"/>
                <a:gridCol w="3425053"/>
                <a:gridCol w="1537078"/>
                <a:gridCol w="1430664"/>
                <a:gridCol w="1537078"/>
              </a:tblGrid>
              <a:tr h="278130">
                <a:tc gridSpan="2">
                  <a:txBody>
                    <a:bodyPr/>
                    <a:lstStyle/>
                    <a:p>
                      <a:endParaRPr lang="en-US" sz="1800" b="1" dirty="0"/>
                    </a:p>
                  </a:txBody>
                  <a:tcPr marL="68580" marR="68580" marT="34290" marB="34290"/>
                </a:tc>
                <a:tc hMerge="1">
                  <a:txBody>
                    <a:bodyPr/>
                    <a:lstStyle/>
                    <a:p>
                      <a:endParaRPr lang="en-US" dirty="0"/>
                    </a:p>
                  </a:txBody>
                  <a:tcPr/>
                </a:tc>
                <a:tc>
                  <a:txBody>
                    <a:bodyPr/>
                    <a:lstStyle/>
                    <a:p>
                      <a:pPr algn="ctr"/>
                      <a:r>
                        <a:rPr lang="en-US" sz="1800" b="1" dirty="0" smtClean="0"/>
                        <a:t>RANK 2015</a:t>
                      </a:r>
                      <a:endParaRPr lang="en-US" sz="1800" b="1" dirty="0"/>
                    </a:p>
                  </a:txBody>
                  <a:tcPr marL="68580" marR="68580" marT="34290" marB="34290"/>
                </a:tc>
                <a:tc>
                  <a:txBody>
                    <a:bodyPr/>
                    <a:lstStyle/>
                    <a:p>
                      <a:pPr algn="ctr"/>
                      <a:r>
                        <a:rPr lang="en-US" sz="1800" b="1" dirty="0" smtClean="0"/>
                        <a:t>RANK 2014</a:t>
                      </a:r>
                      <a:endParaRPr lang="en-US" sz="1800" b="1" dirty="0"/>
                    </a:p>
                  </a:txBody>
                  <a:tcPr marL="68580" marR="68580" marT="34290" marB="34290"/>
                </a:tc>
                <a:tc>
                  <a:txBody>
                    <a:bodyPr/>
                    <a:lstStyle/>
                    <a:p>
                      <a:pPr algn="ctr"/>
                      <a:r>
                        <a:rPr lang="en-US" sz="1800" b="1" dirty="0" smtClean="0"/>
                        <a:t>RANK</a:t>
                      </a:r>
                      <a:r>
                        <a:rPr lang="en-US" sz="1800" b="1" baseline="0" dirty="0" smtClean="0"/>
                        <a:t> 2013</a:t>
                      </a:r>
                      <a:endParaRPr lang="en-US" sz="1800" b="1" dirty="0"/>
                    </a:p>
                  </a:txBody>
                  <a:tcPr marL="68580" marR="68580" marT="34290" marB="34290"/>
                </a:tc>
              </a:tr>
              <a:tr h="278130">
                <a:tc>
                  <a:txBody>
                    <a:bodyPr/>
                    <a:lstStyle/>
                    <a:p>
                      <a:pPr algn="ctr"/>
                      <a:r>
                        <a:rPr lang="en-US" sz="1800" b="1" dirty="0" smtClean="0"/>
                        <a:t>1</a:t>
                      </a:r>
                      <a:endParaRPr lang="en-US" sz="1800" b="1" dirty="0"/>
                    </a:p>
                  </a:txBody>
                  <a:tcPr marL="68580" marR="68580" marT="34290" marB="34290"/>
                </a:tc>
                <a:tc>
                  <a:txBody>
                    <a:bodyPr/>
                    <a:lstStyle/>
                    <a:p>
                      <a:r>
                        <a:rPr lang="en-US" sz="1800" b="1" dirty="0" err="1" smtClean="0"/>
                        <a:t>Universitas</a:t>
                      </a:r>
                      <a:r>
                        <a:rPr lang="en-US" sz="1800" b="1" dirty="0" smtClean="0"/>
                        <a:t> Indonesia</a:t>
                      </a:r>
                      <a:endParaRPr lang="en-US" sz="1800" b="1" dirty="0"/>
                    </a:p>
                  </a:txBody>
                  <a:tcPr marL="68580" marR="68580" marT="34290" marB="34290"/>
                </a:tc>
                <a:tc>
                  <a:txBody>
                    <a:bodyPr/>
                    <a:lstStyle/>
                    <a:p>
                      <a:pPr algn="ctr"/>
                      <a:r>
                        <a:rPr lang="en-US" sz="1800" b="1" dirty="0" smtClean="0"/>
                        <a:t>79</a:t>
                      </a:r>
                      <a:endParaRPr lang="en-US" sz="1800" b="1" dirty="0"/>
                    </a:p>
                  </a:txBody>
                  <a:tcPr marL="68580" marR="68580" marT="34290" marB="34290"/>
                </a:tc>
                <a:tc>
                  <a:txBody>
                    <a:bodyPr/>
                    <a:lstStyle/>
                    <a:p>
                      <a:pPr algn="ctr"/>
                      <a:r>
                        <a:rPr lang="en-US" sz="1800" b="1" dirty="0" smtClean="0"/>
                        <a:t>71</a:t>
                      </a:r>
                      <a:endParaRPr lang="en-US" sz="1800" b="1" dirty="0"/>
                    </a:p>
                  </a:txBody>
                  <a:tcPr marL="68580" marR="68580" marT="34290" marB="34290"/>
                </a:tc>
                <a:tc>
                  <a:txBody>
                    <a:bodyPr/>
                    <a:lstStyle/>
                    <a:p>
                      <a:pPr algn="ctr"/>
                      <a:r>
                        <a:rPr lang="en-US" sz="1800" b="1" dirty="0" smtClean="0">
                          <a:solidFill>
                            <a:schemeClr val="tx1"/>
                          </a:solidFill>
                        </a:rPr>
                        <a:t>64</a:t>
                      </a:r>
                      <a:r>
                        <a:rPr lang="en-US" sz="1800" b="1" baseline="0" dirty="0" smtClean="0">
                          <a:solidFill>
                            <a:schemeClr val="tx1"/>
                          </a:solidFill>
                        </a:rPr>
                        <a:t> =</a:t>
                      </a:r>
                      <a:endParaRPr lang="en-US" sz="1800" b="1" dirty="0">
                        <a:solidFill>
                          <a:schemeClr val="tx1"/>
                        </a:solidFill>
                      </a:endParaRPr>
                    </a:p>
                  </a:txBody>
                  <a:tcPr marL="68580" marR="68580" marT="34290" marB="34290"/>
                </a:tc>
              </a:tr>
              <a:tr h="278130">
                <a:tc>
                  <a:txBody>
                    <a:bodyPr/>
                    <a:lstStyle/>
                    <a:p>
                      <a:pPr algn="ctr"/>
                      <a:r>
                        <a:rPr lang="en-US" sz="1800" b="1" dirty="0" smtClean="0"/>
                        <a:t>2</a:t>
                      </a:r>
                      <a:endParaRPr lang="en-US" sz="1800" b="1" dirty="0"/>
                    </a:p>
                  </a:txBody>
                  <a:tcPr marL="68580" marR="68580" marT="34290" marB="34290"/>
                </a:tc>
                <a:tc>
                  <a:txBody>
                    <a:bodyPr/>
                    <a:lstStyle/>
                    <a:p>
                      <a:r>
                        <a:rPr lang="en-US" sz="1800" b="1" dirty="0" smtClean="0"/>
                        <a:t>Bandung Institute of technology (ITB)</a:t>
                      </a:r>
                      <a:endParaRPr lang="en-US" sz="1800" b="1" dirty="0"/>
                    </a:p>
                  </a:txBody>
                  <a:tcPr marL="68580" marR="68580" marT="34290" marB="34290"/>
                </a:tc>
                <a:tc>
                  <a:txBody>
                    <a:bodyPr/>
                    <a:lstStyle/>
                    <a:p>
                      <a:pPr algn="ctr"/>
                      <a:r>
                        <a:rPr lang="en-US" sz="1800" b="1" dirty="0" smtClean="0"/>
                        <a:t>122</a:t>
                      </a:r>
                      <a:endParaRPr lang="en-US" sz="1800" b="1" dirty="0"/>
                    </a:p>
                  </a:txBody>
                  <a:tcPr marL="68580" marR="68580" marT="34290" marB="34290"/>
                </a:tc>
                <a:tc>
                  <a:txBody>
                    <a:bodyPr/>
                    <a:lstStyle/>
                    <a:p>
                      <a:pPr algn="ctr"/>
                      <a:r>
                        <a:rPr lang="en-US" sz="1800" b="1" dirty="0" smtClean="0"/>
                        <a:t>125 = </a:t>
                      </a:r>
                      <a:endParaRPr lang="en-US" sz="1800" b="1" dirty="0"/>
                    </a:p>
                  </a:txBody>
                  <a:tcPr marL="68580" marR="68580" marT="34290" marB="34290"/>
                </a:tc>
                <a:tc>
                  <a:txBody>
                    <a:bodyPr/>
                    <a:lstStyle/>
                    <a:p>
                      <a:pPr algn="ctr"/>
                      <a:r>
                        <a:rPr lang="en-US" sz="1800" b="1" dirty="0" smtClean="0">
                          <a:solidFill>
                            <a:schemeClr val="tx1"/>
                          </a:solidFill>
                        </a:rPr>
                        <a:t>129</a:t>
                      </a:r>
                      <a:endParaRPr lang="en-US" sz="1800" b="1" dirty="0">
                        <a:solidFill>
                          <a:schemeClr val="tx1"/>
                        </a:solidFill>
                      </a:endParaRPr>
                    </a:p>
                  </a:txBody>
                  <a:tcPr marL="68580" marR="68580" marT="34290" marB="34290"/>
                </a:tc>
              </a:tr>
              <a:tr h="278130">
                <a:tc>
                  <a:txBody>
                    <a:bodyPr/>
                    <a:lstStyle/>
                    <a:p>
                      <a:pPr algn="ctr"/>
                      <a:r>
                        <a:rPr lang="en-US" sz="1800" b="1" dirty="0" smtClean="0"/>
                        <a:t>3</a:t>
                      </a:r>
                      <a:endParaRPr lang="en-US" sz="1800" b="1" dirty="0"/>
                    </a:p>
                  </a:txBody>
                  <a:tcPr marL="68580" marR="68580" marT="34290" marB="34290"/>
                </a:tc>
                <a:tc>
                  <a:txBody>
                    <a:bodyPr/>
                    <a:lstStyle/>
                    <a:p>
                      <a:r>
                        <a:rPr lang="en-US" sz="1800" b="1" dirty="0" err="1" smtClean="0"/>
                        <a:t>Universitas</a:t>
                      </a:r>
                      <a:r>
                        <a:rPr lang="en-US" sz="1800" b="1" dirty="0" smtClean="0"/>
                        <a:t> </a:t>
                      </a:r>
                      <a:r>
                        <a:rPr lang="en-US" sz="1800" b="1" dirty="0" err="1" smtClean="0"/>
                        <a:t>Gadjah</a:t>
                      </a:r>
                      <a:r>
                        <a:rPr lang="en-US" sz="1800" b="1" dirty="0" smtClean="0"/>
                        <a:t> </a:t>
                      </a:r>
                      <a:r>
                        <a:rPr lang="en-US" sz="1800" b="1" dirty="0" err="1" smtClean="0"/>
                        <a:t>Mada</a:t>
                      </a:r>
                      <a:endParaRPr lang="en-US" sz="1800" b="1" dirty="0"/>
                    </a:p>
                  </a:txBody>
                  <a:tcPr marL="68580" marR="68580" marT="34290" marB="34290"/>
                </a:tc>
                <a:tc>
                  <a:txBody>
                    <a:bodyPr/>
                    <a:lstStyle/>
                    <a:p>
                      <a:pPr algn="ctr"/>
                      <a:r>
                        <a:rPr lang="en-US" sz="1800" b="1" dirty="0" smtClean="0"/>
                        <a:t>137 =</a:t>
                      </a:r>
                      <a:endParaRPr lang="en-US" sz="1800" b="1" dirty="0"/>
                    </a:p>
                  </a:txBody>
                  <a:tcPr marL="68580" marR="68580" marT="34290" marB="34290"/>
                </a:tc>
                <a:tc>
                  <a:txBody>
                    <a:bodyPr/>
                    <a:lstStyle/>
                    <a:p>
                      <a:pPr algn="ctr"/>
                      <a:r>
                        <a:rPr lang="en-US" sz="1800" b="1" dirty="0" smtClean="0"/>
                        <a:t>145 =</a:t>
                      </a:r>
                      <a:endParaRPr lang="en-US" sz="1800" b="1" dirty="0"/>
                    </a:p>
                  </a:txBody>
                  <a:tcPr marL="68580" marR="68580" marT="34290" marB="34290"/>
                </a:tc>
                <a:tc>
                  <a:txBody>
                    <a:bodyPr/>
                    <a:lstStyle/>
                    <a:p>
                      <a:pPr algn="ctr"/>
                      <a:r>
                        <a:rPr lang="en-US" sz="1800" b="1" dirty="0" smtClean="0">
                          <a:solidFill>
                            <a:schemeClr val="tx1"/>
                          </a:solidFill>
                        </a:rPr>
                        <a:t>133</a:t>
                      </a:r>
                      <a:r>
                        <a:rPr lang="en-US" sz="1800" b="1" baseline="0" dirty="0" smtClean="0">
                          <a:solidFill>
                            <a:schemeClr val="tx1"/>
                          </a:solidFill>
                        </a:rPr>
                        <a:t> = </a:t>
                      </a:r>
                      <a:endParaRPr lang="en-US" sz="1800" b="1" dirty="0">
                        <a:solidFill>
                          <a:schemeClr val="tx1"/>
                        </a:solidFill>
                      </a:endParaRPr>
                    </a:p>
                  </a:txBody>
                  <a:tcPr marL="68580" marR="68580" marT="34290" marB="34290"/>
                </a:tc>
              </a:tr>
              <a:tr h="278130">
                <a:tc>
                  <a:txBody>
                    <a:bodyPr/>
                    <a:lstStyle/>
                    <a:p>
                      <a:pPr algn="ctr"/>
                      <a:r>
                        <a:rPr lang="en-US" sz="1800" b="1" dirty="0" smtClean="0"/>
                        <a:t>4</a:t>
                      </a:r>
                      <a:endParaRPr lang="en-US" sz="1800" b="1" dirty="0"/>
                    </a:p>
                  </a:txBody>
                  <a:tcPr marL="68580" marR="68580" marT="34290" marB="34290"/>
                </a:tc>
                <a:tc>
                  <a:txBody>
                    <a:bodyPr/>
                    <a:lstStyle/>
                    <a:p>
                      <a:r>
                        <a:rPr lang="en-US" sz="1800" b="1" dirty="0" err="1" smtClean="0"/>
                        <a:t>Universitas</a:t>
                      </a:r>
                      <a:r>
                        <a:rPr lang="en-US" sz="1800" b="1" dirty="0" smtClean="0"/>
                        <a:t> </a:t>
                      </a:r>
                      <a:r>
                        <a:rPr lang="en-US" sz="1800" b="1" dirty="0" err="1" smtClean="0"/>
                        <a:t>Airlangga</a:t>
                      </a:r>
                      <a:endParaRPr lang="en-US" sz="1800" b="1" dirty="0"/>
                    </a:p>
                  </a:txBody>
                  <a:tcPr marL="68580" marR="68580" marT="34290" marB="34290"/>
                </a:tc>
                <a:tc>
                  <a:txBody>
                    <a:bodyPr/>
                    <a:lstStyle/>
                    <a:p>
                      <a:pPr algn="ctr"/>
                      <a:r>
                        <a:rPr lang="en-US" sz="1800" b="1" dirty="0" smtClean="0"/>
                        <a:t>147</a:t>
                      </a:r>
                      <a:endParaRPr lang="en-US" sz="1800" b="1" dirty="0"/>
                    </a:p>
                  </a:txBody>
                  <a:tcPr marL="68580" marR="68580" marT="34290" marB="34290"/>
                </a:tc>
                <a:tc>
                  <a:txBody>
                    <a:bodyPr/>
                    <a:lstStyle/>
                    <a:p>
                      <a:pPr algn="ctr"/>
                      <a:r>
                        <a:rPr lang="en-US" sz="1800" b="1" dirty="0" smtClean="0"/>
                        <a:t>127</a:t>
                      </a:r>
                      <a:endParaRPr lang="en-US" sz="1800" b="1" dirty="0"/>
                    </a:p>
                  </a:txBody>
                  <a:tcPr marL="68580" marR="68580" marT="34290" marB="34290"/>
                </a:tc>
                <a:tc>
                  <a:txBody>
                    <a:bodyPr/>
                    <a:lstStyle/>
                    <a:p>
                      <a:pPr algn="ctr"/>
                      <a:r>
                        <a:rPr lang="en-US" sz="1800" b="1" dirty="0" smtClean="0">
                          <a:solidFill>
                            <a:schemeClr val="tx1"/>
                          </a:solidFill>
                        </a:rPr>
                        <a:t>145</a:t>
                      </a:r>
                      <a:endParaRPr lang="en-US" sz="1800" b="1" dirty="0">
                        <a:solidFill>
                          <a:schemeClr val="tx1"/>
                        </a:solidFill>
                      </a:endParaRPr>
                    </a:p>
                  </a:txBody>
                  <a:tcPr marL="68580" marR="68580" marT="34290" marB="34290"/>
                </a:tc>
              </a:tr>
              <a:tr h="278130">
                <a:tc>
                  <a:txBody>
                    <a:bodyPr/>
                    <a:lstStyle/>
                    <a:p>
                      <a:pPr algn="ctr"/>
                      <a:r>
                        <a:rPr lang="en-US" sz="1800" b="1" dirty="0" smtClean="0"/>
                        <a:t>5</a:t>
                      </a:r>
                      <a:endParaRPr lang="en-US" sz="1800" b="1" dirty="0"/>
                    </a:p>
                  </a:txBody>
                  <a:tcPr marL="68580" marR="68580" marT="34290" marB="34290"/>
                </a:tc>
                <a:tc>
                  <a:txBody>
                    <a:bodyPr/>
                    <a:lstStyle/>
                    <a:p>
                      <a:r>
                        <a:rPr lang="en-US" sz="1800" b="1" dirty="0" err="1" smtClean="0"/>
                        <a:t>Universitas</a:t>
                      </a:r>
                      <a:r>
                        <a:rPr lang="en-US" sz="1800" b="1" dirty="0" smtClean="0"/>
                        <a:t> </a:t>
                      </a:r>
                      <a:r>
                        <a:rPr lang="en-US" sz="1800" b="1" dirty="0" err="1" smtClean="0"/>
                        <a:t>Padjadjaran</a:t>
                      </a:r>
                      <a:endParaRPr lang="en-US" sz="1800" b="1" dirty="0"/>
                    </a:p>
                  </a:txBody>
                  <a:tcPr marL="68580" marR="68580" marT="34290" marB="34290"/>
                </a:tc>
                <a:tc>
                  <a:txBody>
                    <a:bodyPr/>
                    <a:lstStyle/>
                    <a:p>
                      <a:pPr algn="ctr"/>
                      <a:r>
                        <a:rPr lang="en-US" sz="1800" b="1" dirty="0" smtClean="0"/>
                        <a:t>161-170</a:t>
                      </a:r>
                      <a:endParaRPr lang="en-US" sz="1800" b="1" dirty="0"/>
                    </a:p>
                  </a:txBody>
                  <a:tcPr marL="68580" marR="68580" marT="34290" marB="34290"/>
                </a:tc>
                <a:tc>
                  <a:txBody>
                    <a:bodyPr/>
                    <a:lstStyle/>
                    <a:p>
                      <a:pPr algn="ctr"/>
                      <a:r>
                        <a:rPr lang="en-US" sz="1800" b="1" dirty="0" smtClean="0"/>
                        <a:t>201-250</a:t>
                      </a:r>
                      <a:endParaRPr lang="en-US" sz="1800" b="1" dirty="0"/>
                    </a:p>
                  </a:txBody>
                  <a:tcPr marL="68580" marR="68580" marT="34290" marB="34290"/>
                </a:tc>
                <a:tc>
                  <a:txBody>
                    <a:bodyPr/>
                    <a:lstStyle/>
                    <a:p>
                      <a:pPr algn="ctr"/>
                      <a:r>
                        <a:rPr lang="en-US" sz="1800" b="1" dirty="0" smtClean="0">
                          <a:solidFill>
                            <a:schemeClr val="tx1"/>
                          </a:solidFill>
                        </a:rPr>
                        <a:t>201-250</a:t>
                      </a:r>
                      <a:endParaRPr lang="en-US" sz="1800" b="1" dirty="0">
                        <a:solidFill>
                          <a:schemeClr val="tx1"/>
                        </a:solidFill>
                      </a:endParaRPr>
                    </a:p>
                  </a:txBody>
                  <a:tcPr marL="68580" marR="68580" marT="34290" marB="34290"/>
                </a:tc>
              </a:tr>
              <a:tr h="278130">
                <a:tc>
                  <a:txBody>
                    <a:bodyPr/>
                    <a:lstStyle/>
                    <a:p>
                      <a:pPr algn="ctr"/>
                      <a:r>
                        <a:rPr lang="en-US" sz="1800" b="1" dirty="0" smtClean="0"/>
                        <a:t>6</a:t>
                      </a:r>
                      <a:endParaRPr lang="en-US" sz="1800" b="1" dirty="0"/>
                    </a:p>
                  </a:txBody>
                  <a:tcPr marL="68580" marR="68580" marT="34290" marB="34290"/>
                </a:tc>
                <a:tc>
                  <a:txBody>
                    <a:bodyPr/>
                    <a:lstStyle/>
                    <a:p>
                      <a:r>
                        <a:rPr lang="en-US" sz="1800" b="1" dirty="0" smtClean="0"/>
                        <a:t>Bogor Agricultural University</a:t>
                      </a:r>
                      <a:r>
                        <a:rPr lang="en-US" sz="1800" b="1" baseline="0" dirty="0" smtClean="0"/>
                        <a:t> (IPB)</a:t>
                      </a:r>
                      <a:endParaRPr lang="en-US" sz="1800" b="1" dirty="0"/>
                    </a:p>
                  </a:txBody>
                  <a:tcPr marL="68580" marR="68580" marT="34290" marB="34290"/>
                </a:tc>
                <a:tc>
                  <a:txBody>
                    <a:bodyPr/>
                    <a:lstStyle/>
                    <a:p>
                      <a:pPr algn="ctr"/>
                      <a:r>
                        <a:rPr lang="en-US" sz="1800" b="1" dirty="0" smtClean="0"/>
                        <a:t>201-250</a:t>
                      </a:r>
                      <a:endParaRPr lang="en-US" sz="1800" b="1" dirty="0"/>
                    </a:p>
                  </a:txBody>
                  <a:tcPr marL="68580" marR="68580" marT="34290" marB="34290"/>
                </a:tc>
                <a:tc>
                  <a:txBody>
                    <a:bodyPr/>
                    <a:lstStyle/>
                    <a:p>
                      <a:pPr algn="ctr"/>
                      <a:r>
                        <a:rPr lang="en-US" sz="1800" b="1" dirty="0" smtClean="0"/>
                        <a:t>201-250</a:t>
                      </a:r>
                      <a:endParaRPr lang="en-US" sz="1800" b="1" dirty="0"/>
                    </a:p>
                  </a:txBody>
                  <a:tcPr marL="68580" marR="68580" marT="34290" marB="34290"/>
                </a:tc>
                <a:tc>
                  <a:txBody>
                    <a:bodyPr/>
                    <a:lstStyle/>
                    <a:p>
                      <a:pPr algn="ctr"/>
                      <a:r>
                        <a:rPr lang="en-US" sz="1800" b="1" dirty="0" smtClean="0">
                          <a:solidFill>
                            <a:schemeClr val="tx1"/>
                          </a:solidFill>
                        </a:rPr>
                        <a:t>201-250</a:t>
                      </a:r>
                      <a:endParaRPr lang="en-US" sz="1800" b="1" dirty="0">
                        <a:solidFill>
                          <a:schemeClr val="tx1"/>
                        </a:solidFill>
                      </a:endParaRPr>
                    </a:p>
                  </a:txBody>
                  <a:tcPr marL="68580" marR="68580" marT="34290" marB="34290"/>
                </a:tc>
              </a:tr>
              <a:tr h="278130">
                <a:tc>
                  <a:txBody>
                    <a:bodyPr/>
                    <a:lstStyle/>
                    <a:p>
                      <a:pPr algn="ctr"/>
                      <a:r>
                        <a:rPr lang="en-US" sz="1800" b="1" dirty="0" smtClean="0"/>
                        <a:t>7</a:t>
                      </a:r>
                      <a:endParaRPr lang="en-US" sz="1800" b="1" dirty="0"/>
                    </a:p>
                  </a:txBody>
                  <a:tcPr marL="68580" marR="68580" marT="34290" marB="34290"/>
                </a:tc>
                <a:tc>
                  <a:txBody>
                    <a:bodyPr/>
                    <a:lstStyle/>
                    <a:p>
                      <a:r>
                        <a:rPr lang="en-US" sz="1800" b="1" dirty="0" err="1" smtClean="0"/>
                        <a:t>Universitas</a:t>
                      </a:r>
                      <a:r>
                        <a:rPr lang="en-US" sz="1800" b="1" dirty="0" smtClean="0"/>
                        <a:t> </a:t>
                      </a:r>
                      <a:r>
                        <a:rPr lang="en-US" sz="1800" b="1" dirty="0" err="1" smtClean="0"/>
                        <a:t>Diponegoro</a:t>
                      </a:r>
                      <a:endParaRPr lang="en-US" sz="1800" b="1" dirty="0"/>
                    </a:p>
                  </a:txBody>
                  <a:tcPr marL="68580" marR="68580" marT="34290" marB="34290"/>
                </a:tc>
                <a:tc>
                  <a:txBody>
                    <a:bodyPr/>
                    <a:lstStyle/>
                    <a:p>
                      <a:pPr algn="ctr"/>
                      <a:r>
                        <a:rPr lang="en-US" sz="1800" b="1" dirty="0" smtClean="0"/>
                        <a:t>251-300</a:t>
                      </a:r>
                      <a:endParaRPr lang="en-US" sz="1800" b="1" dirty="0"/>
                    </a:p>
                  </a:txBody>
                  <a:tcPr marL="68580" marR="68580" marT="34290" marB="34290"/>
                </a:tc>
                <a:tc>
                  <a:txBody>
                    <a:bodyPr/>
                    <a:lstStyle/>
                    <a:p>
                      <a:pPr algn="ctr"/>
                      <a:r>
                        <a:rPr lang="en-US" sz="1800" b="1" dirty="0" smtClean="0"/>
                        <a:t>201-250</a:t>
                      </a:r>
                      <a:endParaRPr lang="en-US" sz="1800" b="1" dirty="0"/>
                    </a:p>
                  </a:txBody>
                  <a:tcPr marL="68580" marR="68580" marT="34290" marB="34290"/>
                </a:tc>
                <a:tc>
                  <a:txBody>
                    <a:bodyPr/>
                    <a:lstStyle/>
                    <a:p>
                      <a:pPr algn="ctr"/>
                      <a:r>
                        <a:rPr lang="en-US" sz="1800" b="1" dirty="0" smtClean="0">
                          <a:solidFill>
                            <a:schemeClr val="tx1"/>
                          </a:solidFill>
                        </a:rPr>
                        <a:t>201-250</a:t>
                      </a:r>
                      <a:endParaRPr lang="en-US" sz="1800" b="1" dirty="0">
                        <a:solidFill>
                          <a:schemeClr val="tx1"/>
                        </a:solidFill>
                      </a:endParaRPr>
                    </a:p>
                  </a:txBody>
                  <a:tcPr marL="68580" marR="68580" marT="34290" marB="34290"/>
                </a:tc>
              </a:tr>
              <a:tr h="278130">
                <a:tc>
                  <a:txBody>
                    <a:bodyPr/>
                    <a:lstStyle/>
                    <a:p>
                      <a:pPr algn="ctr"/>
                      <a:r>
                        <a:rPr lang="en-US" sz="1800" b="1" dirty="0" smtClean="0"/>
                        <a:t>8</a:t>
                      </a:r>
                      <a:endParaRPr lang="en-US" sz="1800" b="1" dirty="0"/>
                    </a:p>
                  </a:txBody>
                  <a:tcPr marL="68580" marR="68580" marT="34290" marB="34290"/>
                </a:tc>
                <a:tc>
                  <a:txBody>
                    <a:bodyPr/>
                    <a:lstStyle/>
                    <a:p>
                      <a:r>
                        <a:rPr lang="en-US" sz="1800" b="1" dirty="0" err="1" smtClean="0"/>
                        <a:t>Universitas</a:t>
                      </a:r>
                      <a:r>
                        <a:rPr lang="en-US" sz="1800" b="1" dirty="0" smtClean="0"/>
                        <a:t> </a:t>
                      </a:r>
                      <a:r>
                        <a:rPr lang="en-US" sz="1800" b="1" dirty="0" err="1" smtClean="0"/>
                        <a:t>Muhammadiyah</a:t>
                      </a:r>
                      <a:r>
                        <a:rPr lang="en-US" sz="1800" b="1" dirty="0" smtClean="0"/>
                        <a:t> Surakarta</a:t>
                      </a:r>
                      <a:endParaRPr lang="en-US" sz="1800" b="1" dirty="0"/>
                    </a:p>
                  </a:txBody>
                  <a:tcPr marL="68580" marR="68580" marT="34290" marB="34290"/>
                </a:tc>
                <a:tc>
                  <a:txBody>
                    <a:bodyPr/>
                    <a:lstStyle/>
                    <a:p>
                      <a:pPr algn="ctr"/>
                      <a:r>
                        <a:rPr lang="en-US" sz="1800" b="1" dirty="0" smtClean="0"/>
                        <a:t>301+</a:t>
                      </a:r>
                      <a:endParaRPr lang="en-US" sz="1800" b="1" dirty="0"/>
                    </a:p>
                  </a:txBody>
                  <a:tcPr marL="68580" marR="68580" marT="34290" marB="34290"/>
                </a:tc>
                <a:tc>
                  <a:txBody>
                    <a:bodyPr/>
                    <a:lstStyle/>
                    <a:p>
                      <a:pPr algn="ctr"/>
                      <a:r>
                        <a:rPr lang="en-US" sz="1800" b="1" dirty="0" smtClean="0"/>
                        <a:t>301+</a:t>
                      </a:r>
                      <a:endParaRPr lang="en-US" sz="1800" b="1" dirty="0"/>
                    </a:p>
                  </a:txBody>
                  <a:tcPr marL="68580" marR="68580" marT="34290" marB="34290"/>
                </a:tc>
                <a:tc>
                  <a:txBody>
                    <a:bodyPr/>
                    <a:lstStyle/>
                    <a:p>
                      <a:pPr algn="ctr"/>
                      <a:r>
                        <a:rPr lang="en-US" sz="1800" b="1" dirty="0" smtClean="0">
                          <a:solidFill>
                            <a:schemeClr val="tx1"/>
                          </a:solidFill>
                        </a:rPr>
                        <a:t>-</a:t>
                      </a:r>
                      <a:endParaRPr lang="en-US" sz="1800" b="1" dirty="0">
                        <a:solidFill>
                          <a:schemeClr val="tx1"/>
                        </a:solidFill>
                      </a:endParaRPr>
                    </a:p>
                  </a:txBody>
                  <a:tcPr marL="68580" marR="68580" marT="34290" marB="34290"/>
                </a:tc>
              </a:tr>
              <a:tr h="278130">
                <a:tc>
                  <a:txBody>
                    <a:bodyPr/>
                    <a:lstStyle/>
                    <a:p>
                      <a:pPr algn="ctr"/>
                      <a:r>
                        <a:rPr lang="en-US" sz="1800" b="1" dirty="0" smtClean="0"/>
                        <a:t>9</a:t>
                      </a:r>
                      <a:endParaRPr lang="en-US" sz="1800" b="1" dirty="0"/>
                    </a:p>
                  </a:txBody>
                  <a:tcPr marL="68580" marR="68580" marT="34290" marB="34290"/>
                </a:tc>
                <a:tc>
                  <a:txBody>
                    <a:bodyPr/>
                    <a:lstStyle/>
                    <a:p>
                      <a:r>
                        <a:rPr lang="en-US" sz="1800" b="1" dirty="0" err="1" smtClean="0"/>
                        <a:t>Universitas</a:t>
                      </a:r>
                      <a:r>
                        <a:rPr lang="en-US" sz="1800" b="1" dirty="0" smtClean="0"/>
                        <a:t> </a:t>
                      </a:r>
                      <a:r>
                        <a:rPr lang="en-US" sz="1800" b="1" dirty="0" err="1" smtClean="0"/>
                        <a:t>Brawijaya</a:t>
                      </a:r>
                      <a:endParaRPr lang="en-US" sz="1800" b="1" dirty="0"/>
                    </a:p>
                  </a:txBody>
                  <a:tcPr marL="68580" marR="68580" marT="34290" marB="34290"/>
                </a:tc>
                <a:tc>
                  <a:txBody>
                    <a:bodyPr/>
                    <a:lstStyle/>
                    <a:p>
                      <a:pPr algn="ctr"/>
                      <a:r>
                        <a:rPr lang="en-US" sz="1800" b="1" dirty="0" smtClean="0"/>
                        <a:t>301+</a:t>
                      </a:r>
                      <a:endParaRPr lang="en-US" sz="1800" b="1" dirty="0"/>
                    </a:p>
                  </a:txBody>
                  <a:tcPr marL="68580" marR="68580" marT="34290" marB="34290"/>
                </a:tc>
                <a:tc>
                  <a:txBody>
                    <a:bodyPr/>
                    <a:lstStyle/>
                    <a:p>
                      <a:pPr algn="ctr"/>
                      <a:r>
                        <a:rPr lang="en-US" sz="1800" b="1" dirty="0" smtClean="0"/>
                        <a:t>251-300</a:t>
                      </a:r>
                      <a:endParaRPr lang="en-US" sz="1800" b="1" dirty="0"/>
                    </a:p>
                  </a:txBody>
                  <a:tcPr marL="68580" marR="68580" marT="34290" marB="34290"/>
                </a:tc>
                <a:tc>
                  <a:txBody>
                    <a:bodyPr/>
                    <a:lstStyle/>
                    <a:p>
                      <a:pPr algn="ctr"/>
                      <a:r>
                        <a:rPr lang="en-US" sz="1800" b="1" dirty="0" smtClean="0">
                          <a:solidFill>
                            <a:schemeClr val="tx1"/>
                          </a:solidFill>
                        </a:rPr>
                        <a:t>201-250</a:t>
                      </a:r>
                      <a:endParaRPr lang="en-US" sz="1800" b="1" dirty="0">
                        <a:solidFill>
                          <a:schemeClr val="tx1"/>
                        </a:solidFill>
                      </a:endParaRPr>
                    </a:p>
                  </a:txBody>
                  <a:tcPr marL="68580" marR="68580" marT="34290" marB="34290"/>
                </a:tc>
              </a:tr>
              <a:tr h="278130">
                <a:tc>
                  <a:txBody>
                    <a:bodyPr/>
                    <a:lstStyle/>
                    <a:p>
                      <a:pPr algn="ctr"/>
                      <a:r>
                        <a:rPr lang="en-US" sz="1800" b="1" dirty="0" smtClean="0"/>
                        <a:t>10</a:t>
                      </a:r>
                      <a:endParaRPr lang="en-US" sz="1800" b="1" dirty="0"/>
                    </a:p>
                  </a:txBody>
                  <a:tcPr marL="68580" marR="68580" marT="34290" marB="34290"/>
                </a:tc>
                <a:tc>
                  <a:txBody>
                    <a:bodyPr/>
                    <a:lstStyle/>
                    <a:p>
                      <a:r>
                        <a:rPr lang="en-US" sz="1800" b="1" dirty="0" err="1" smtClean="0"/>
                        <a:t>Universitas</a:t>
                      </a:r>
                      <a:r>
                        <a:rPr lang="en-US" sz="1800" b="1" baseline="0" dirty="0" smtClean="0"/>
                        <a:t> </a:t>
                      </a:r>
                      <a:r>
                        <a:rPr lang="en-US" sz="1800" b="1" baseline="0" dirty="0" err="1" smtClean="0"/>
                        <a:t>Udayana</a:t>
                      </a:r>
                      <a:endParaRPr lang="en-US" sz="1800" b="1" dirty="0"/>
                    </a:p>
                  </a:txBody>
                  <a:tcPr marL="68580" marR="68580" marT="34290" marB="34290"/>
                </a:tc>
                <a:tc>
                  <a:txBody>
                    <a:bodyPr/>
                    <a:lstStyle/>
                    <a:p>
                      <a:pPr algn="ctr"/>
                      <a:r>
                        <a:rPr lang="en-US" sz="1800" b="1" dirty="0" smtClean="0"/>
                        <a:t>301+</a:t>
                      </a:r>
                      <a:endParaRPr lang="en-US" sz="1800" b="1" dirty="0"/>
                    </a:p>
                  </a:txBody>
                  <a:tcPr marL="68580" marR="68580" marT="34290" marB="34290"/>
                </a:tc>
                <a:tc>
                  <a:txBody>
                    <a:bodyPr/>
                    <a:lstStyle/>
                    <a:p>
                      <a:pPr algn="ctr"/>
                      <a:r>
                        <a:rPr lang="en-US" sz="1800" b="1" dirty="0" smtClean="0"/>
                        <a:t>251-300</a:t>
                      </a:r>
                      <a:endParaRPr lang="en-US" sz="1800" b="1" dirty="0"/>
                    </a:p>
                  </a:txBody>
                  <a:tcPr marL="68580" marR="68580" marT="34290" marB="34290"/>
                </a:tc>
                <a:tc>
                  <a:txBody>
                    <a:bodyPr/>
                    <a:lstStyle/>
                    <a:p>
                      <a:pPr algn="ctr"/>
                      <a:r>
                        <a:rPr lang="en-US" sz="1800" b="1" dirty="0" smtClean="0">
                          <a:solidFill>
                            <a:schemeClr val="tx1"/>
                          </a:solidFill>
                        </a:rPr>
                        <a:t>251-300</a:t>
                      </a:r>
                      <a:endParaRPr lang="en-US" sz="1800" b="1" dirty="0">
                        <a:solidFill>
                          <a:schemeClr val="tx1"/>
                        </a:solidFill>
                      </a:endParaRPr>
                    </a:p>
                  </a:txBody>
                  <a:tcPr marL="68580" marR="68580" marT="34290" marB="34290"/>
                </a:tc>
              </a:tr>
            </a:tbl>
          </a:graphicData>
        </a:graphic>
      </p:graphicFrame>
      <p:sp>
        <p:nvSpPr>
          <p:cNvPr id="1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Aharoni" panose="02010803020104030203" pitchFamily="2" charset="-79"/>
                <a:cs typeface="Aharoni" panose="02010803020104030203" pitchFamily="2" charset="-79"/>
              </a:rPr>
              <a:t>Indonesian Universities in QS AUR</a:t>
            </a:r>
            <a:endParaRPr lang="en-US" sz="4000" dirty="0">
              <a:latin typeface="Aharoni" panose="02010803020104030203" pitchFamily="2" charset="-79"/>
              <a:cs typeface="Aharoni" panose="02010803020104030203" pitchFamily="2" charset="-79"/>
            </a:endParaRPr>
          </a:p>
        </p:txBody>
      </p:sp>
      <p:sp>
        <p:nvSpPr>
          <p:cNvPr id="17" name="Rectangle 16"/>
          <p:cNvSpPr/>
          <p:nvPr/>
        </p:nvSpPr>
        <p:spPr>
          <a:xfrm>
            <a:off x="3200400" y="6438657"/>
            <a:ext cx="5791200" cy="338554"/>
          </a:xfrm>
          <a:prstGeom prst="rect">
            <a:avLst/>
          </a:prstGeom>
        </p:spPr>
        <p:txBody>
          <a:bodyPr wrap="square">
            <a:spAutoFit/>
          </a:bodyPr>
          <a:lstStyle/>
          <a:p>
            <a:r>
              <a:rPr lang="en-US" sz="1600" dirty="0">
                <a:latin typeface="Aharoni" panose="02010803020104030203" pitchFamily="2" charset="-79"/>
                <a:cs typeface="Aharoni" panose="02010803020104030203" pitchFamily="2" charset="-79"/>
              </a:rPr>
              <a:t>Samuel Wong, Senior Researcher QS Intelligent Unit, 2015</a:t>
            </a:r>
            <a:endParaRPr lang="en-US" sz="1600" dirty="0"/>
          </a:p>
        </p:txBody>
      </p:sp>
    </p:spTree>
    <p:extLst>
      <p:ext uri="{BB962C8B-B14F-4D97-AF65-F5344CB8AC3E}">
        <p14:creationId xmlns:p14="http://schemas.microsoft.com/office/powerpoint/2010/main" val="1249392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54850946"/>
              </p:ext>
            </p:extLst>
          </p:nvPr>
        </p:nvGraphicFramePr>
        <p:xfrm>
          <a:off x="304800" y="1422600"/>
          <a:ext cx="8534400" cy="4978200"/>
        </p:xfrm>
        <a:graphic>
          <a:graphicData uri="http://schemas.openxmlformats.org/drawingml/2006/table">
            <a:tbl>
              <a:tblPr firstRow="1" bandRow="1">
                <a:tableStyleId>{5C22544A-7EE6-4342-B048-85BDC9FD1C3A}</a:tableStyleId>
              </a:tblPr>
              <a:tblGrid>
                <a:gridCol w="532202"/>
                <a:gridCol w="5194852"/>
                <a:gridCol w="1306552"/>
                <a:gridCol w="1500794"/>
              </a:tblGrid>
              <a:tr h="363415">
                <a:tc>
                  <a:txBody>
                    <a:bodyPr/>
                    <a:lstStyle/>
                    <a:p>
                      <a:pPr algn="ctr"/>
                      <a:r>
                        <a:rPr lang="en-US" sz="1800" b="1" dirty="0" smtClean="0"/>
                        <a:t>No</a:t>
                      </a:r>
                      <a:endParaRPr lang="en-US" sz="1800" b="1" dirty="0"/>
                    </a:p>
                  </a:txBody>
                  <a:tcPr marL="68580" marR="68580" marT="34290" marB="34290"/>
                </a:tc>
                <a:tc>
                  <a:txBody>
                    <a:bodyPr/>
                    <a:lstStyle/>
                    <a:p>
                      <a:pPr algn="ctr"/>
                      <a:r>
                        <a:rPr lang="en-US" sz="1800" b="1" dirty="0" smtClean="0"/>
                        <a:t>Institution</a:t>
                      </a:r>
                      <a:endParaRPr lang="en-US" sz="1800" b="1" dirty="0"/>
                    </a:p>
                  </a:txBody>
                  <a:tcPr marL="68580" marR="68580" marT="34290" marB="34290"/>
                </a:tc>
                <a:tc>
                  <a:txBody>
                    <a:bodyPr/>
                    <a:lstStyle/>
                    <a:p>
                      <a:pPr algn="ctr"/>
                      <a:r>
                        <a:rPr lang="en-US" sz="1800" b="1" dirty="0" smtClean="0"/>
                        <a:t>Country</a:t>
                      </a:r>
                      <a:endParaRPr lang="en-US" sz="1800" b="1" dirty="0"/>
                    </a:p>
                  </a:txBody>
                  <a:tcPr marL="68580" marR="68580" marT="34290" marB="34290"/>
                </a:tc>
                <a:tc>
                  <a:txBody>
                    <a:bodyPr/>
                    <a:lstStyle/>
                    <a:p>
                      <a:pPr algn="ctr"/>
                      <a:r>
                        <a:rPr lang="en-US" sz="1800" b="1" dirty="0" smtClean="0"/>
                        <a:t>Ranking</a:t>
                      </a:r>
                      <a:r>
                        <a:rPr lang="en-US" sz="1800" b="1" baseline="0" dirty="0" smtClean="0"/>
                        <a:t> 2015</a:t>
                      </a:r>
                      <a:endParaRPr lang="en-US" sz="1800" b="1" dirty="0"/>
                    </a:p>
                  </a:txBody>
                  <a:tcPr marL="68580" marR="68580" marT="34290" marB="34290"/>
                </a:tc>
              </a:tr>
              <a:tr h="363415">
                <a:tc>
                  <a:txBody>
                    <a:bodyPr/>
                    <a:lstStyle/>
                    <a:p>
                      <a:pPr algn="ctr"/>
                      <a:r>
                        <a:rPr lang="en-US" sz="1800" b="1" dirty="0" smtClean="0"/>
                        <a:t>1</a:t>
                      </a:r>
                      <a:endParaRPr lang="en-US" sz="1800" b="1" dirty="0"/>
                    </a:p>
                  </a:txBody>
                  <a:tcPr marL="68580" marR="68580" marT="34290" marB="34290"/>
                </a:tc>
                <a:tc>
                  <a:txBody>
                    <a:bodyPr/>
                    <a:lstStyle/>
                    <a:p>
                      <a:r>
                        <a:rPr lang="en-US" sz="1800" b="1" dirty="0" smtClean="0"/>
                        <a:t>National Taiwan University</a:t>
                      </a:r>
                      <a:endParaRPr lang="en-US" sz="1800" b="1" dirty="0"/>
                    </a:p>
                  </a:txBody>
                  <a:tcPr marL="68580" marR="68580" marT="34290" marB="34290"/>
                </a:tc>
                <a:tc>
                  <a:txBody>
                    <a:bodyPr/>
                    <a:lstStyle/>
                    <a:p>
                      <a:pPr algn="ctr"/>
                      <a:r>
                        <a:rPr lang="en-US" sz="1800" b="1" dirty="0" smtClean="0"/>
                        <a:t>Taiwan</a:t>
                      </a:r>
                      <a:endParaRPr lang="en-US" sz="1800" b="1" dirty="0"/>
                    </a:p>
                  </a:txBody>
                  <a:tcPr marL="68580" marR="68580" marT="34290" marB="34290"/>
                </a:tc>
                <a:tc>
                  <a:txBody>
                    <a:bodyPr/>
                    <a:lstStyle/>
                    <a:p>
                      <a:pPr algn="ctr"/>
                      <a:r>
                        <a:rPr lang="en-US" sz="1800" b="1" dirty="0" smtClean="0"/>
                        <a:t>22</a:t>
                      </a:r>
                      <a:endParaRPr lang="en-US" sz="1800" b="1" dirty="0"/>
                    </a:p>
                  </a:txBody>
                  <a:tcPr marL="68580" marR="68580" marT="34290" marB="34290"/>
                </a:tc>
              </a:tr>
              <a:tr h="363415">
                <a:tc>
                  <a:txBody>
                    <a:bodyPr/>
                    <a:lstStyle/>
                    <a:p>
                      <a:pPr algn="ctr"/>
                      <a:r>
                        <a:rPr lang="en-US" sz="1800" b="1" dirty="0" smtClean="0"/>
                        <a:t>2</a:t>
                      </a:r>
                      <a:endParaRPr lang="en-US" sz="1800" b="1" dirty="0"/>
                    </a:p>
                  </a:txBody>
                  <a:tcPr marL="68580" marR="68580" marT="34290" marB="34290"/>
                </a:tc>
                <a:tc>
                  <a:txBody>
                    <a:bodyPr/>
                    <a:lstStyle/>
                    <a:p>
                      <a:r>
                        <a:rPr lang="en-US" sz="1800" b="1" dirty="0" smtClean="0"/>
                        <a:t>University Malaya</a:t>
                      </a:r>
                      <a:endParaRPr lang="en-US" sz="1800" b="1" dirty="0"/>
                    </a:p>
                  </a:txBody>
                  <a:tcPr marL="68580" marR="68580" marT="34290" marB="34290"/>
                </a:tc>
                <a:tc>
                  <a:txBody>
                    <a:bodyPr/>
                    <a:lstStyle/>
                    <a:p>
                      <a:pPr algn="ctr"/>
                      <a:r>
                        <a:rPr lang="en-US" sz="1800" b="1" dirty="0" smtClean="0"/>
                        <a:t>Malaysia</a:t>
                      </a:r>
                      <a:endParaRPr lang="en-US" sz="1800" b="1" dirty="0"/>
                    </a:p>
                  </a:txBody>
                  <a:tcPr marL="68580" marR="68580" marT="34290" marB="34290"/>
                </a:tc>
                <a:tc>
                  <a:txBody>
                    <a:bodyPr/>
                    <a:lstStyle/>
                    <a:p>
                      <a:pPr algn="ctr"/>
                      <a:r>
                        <a:rPr lang="en-US" sz="1800" b="1" dirty="0" smtClean="0"/>
                        <a:t>29</a:t>
                      </a:r>
                      <a:endParaRPr lang="en-US" sz="1800" b="1" dirty="0"/>
                    </a:p>
                  </a:txBody>
                  <a:tcPr marL="68580" marR="68580" marT="34290" marB="34290"/>
                </a:tc>
              </a:tr>
              <a:tr h="363415">
                <a:tc>
                  <a:txBody>
                    <a:bodyPr/>
                    <a:lstStyle/>
                    <a:p>
                      <a:pPr algn="ctr"/>
                      <a:r>
                        <a:rPr lang="en-US" sz="1800" b="1" dirty="0" smtClean="0"/>
                        <a:t>3</a:t>
                      </a:r>
                      <a:endParaRPr lang="en-US" sz="1800" b="1" dirty="0"/>
                    </a:p>
                  </a:txBody>
                  <a:tcPr marL="68580" marR="68580" marT="34290" marB="34290"/>
                </a:tc>
                <a:tc>
                  <a:txBody>
                    <a:bodyPr/>
                    <a:lstStyle/>
                    <a:p>
                      <a:r>
                        <a:rPr lang="en-US" sz="1800" b="1" dirty="0" smtClean="0"/>
                        <a:t>Indian Institute of Science</a:t>
                      </a:r>
                      <a:endParaRPr lang="en-US" sz="1800" b="1" dirty="0"/>
                    </a:p>
                  </a:txBody>
                  <a:tcPr marL="68580" marR="68580" marT="34290" marB="34290"/>
                </a:tc>
                <a:tc>
                  <a:txBody>
                    <a:bodyPr/>
                    <a:lstStyle/>
                    <a:p>
                      <a:pPr algn="ctr"/>
                      <a:r>
                        <a:rPr lang="en-US" sz="1800" b="1" dirty="0" smtClean="0"/>
                        <a:t>India</a:t>
                      </a:r>
                      <a:endParaRPr lang="en-US" sz="1800" b="1" dirty="0"/>
                    </a:p>
                  </a:txBody>
                  <a:tcPr marL="68580" marR="68580" marT="34290" marB="34290"/>
                </a:tc>
                <a:tc>
                  <a:txBody>
                    <a:bodyPr/>
                    <a:lstStyle/>
                    <a:p>
                      <a:pPr algn="ctr"/>
                      <a:r>
                        <a:rPr lang="en-US" sz="1800" b="1" dirty="0" smtClean="0"/>
                        <a:t>34</a:t>
                      </a:r>
                      <a:endParaRPr lang="en-US" sz="1800" b="1" dirty="0"/>
                    </a:p>
                  </a:txBody>
                  <a:tcPr marL="68580" marR="68580" marT="34290" marB="34290"/>
                </a:tc>
              </a:tr>
              <a:tr h="363415">
                <a:tc>
                  <a:txBody>
                    <a:bodyPr/>
                    <a:lstStyle/>
                    <a:p>
                      <a:pPr algn="ctr"/>
                      <a:r>
                        <a:rPr lang="en-US" sz="1800" b="1" dirty="0" smtClean="0"/>
                        <a:t>4</a:t>
                      </a:r>
                      <a:endParaRPr lang="en-US" sz="1800" b="1" dirty="0"/>
                    </a:p>
                  </a:txBody>
                  <a:tcPr marL="68580" marR="68580" marT="34290" marB="34290"/>
                </a:tc>
                <a:tc>
                  <a:txBody>
                    <a:bodyPr/>
                    <a:lstStyle/>
                    <a:p>
                      <a:r>
                        <a:rPr lang="en-US" sz="1800" b="1" dirty="0" err="1" smtClean="0"/>
                        <a:t>Mahidol</a:t>
                      </a:r>
                      <a:r>
                        <a:rPr lang="en-US" sz="1800" b="1" dirty="0" smtClean="0"/>
                        <a:t> University</a:t>
                      </a:r>
                      <a:endParaRPr lang="en-US" sz="1800" b="1" dirty="0"/>
                    </a:p>
                  </a:txBody>
                  <a:tcPr marL="68580" marR="68580" marT="34290" marB="34290"/>
                </a:tc>
                <a:tc>
                  <a:txBody>
                    <a:bodyPr/>
                    <a:lstStyle/>
                    <a:p>
                      <a:pPr algn="ctr"/>
                      <a:r>
                        <a:rPr lang="en-US" sz="1800" b="1" dirty="0" smtClean="0"/>
                        <a:t>Thailand</a:t>
                      </a:r>
                      <a:endParaRPr lang="en-US" sz="1800" b="1" dirty="0"/>
                    </a:p>
                  </a:txBody>
                  <a:tcPr marL="68580" marR="68580" marT="34290" marB="34290"/>
                </a:tc>
                <a:tc>
                  <a:txBody>
                    <a:bodyPr/>
                    <a:lstStyle/>
                    <a:p>
                      <a:pPr algn="ctr"/>
                      <a:r>
                        <a:rPr lang="en-US" sz="1800" b="1" dirty="0" smtClean="0"/>
                        <a:t>44</a:t>
                      </a:r>
                      <a:endParaRPr lang="en-US" sz="1800" b="1" dirty="0"/>
                    </a:p>
                  </a:txBody>
                  <a:tcPr marL="68580" marR="68580" marT="34290" marB="34290"/>
                </a:tc>
              </a:tr>
              <a:tr h="363415">
                <a:tc>
                  <a:txBody>
                    <a:bodyPr/>
                    <a:lstStyle/>
                    <a:p>
                      <a:pPr algn="ctr"/>
                      <a:r>
                        <a:rPr lang="en-US" sz="1800" b="1" dirty="0" smtClean="0"/>
                        <a:t>5</a:t>
                      </a:r>
                      <a:endParaRPr lang="en-US" sz="1800" b="1" dirty="0"/>
                    </a:p>
                  </a:txBody>
                  <a:tcPr marL="68580" marR="68580" marT="34290" marB="34290"/>
                </a:tc>
                <a:tc>
                  <a:txBody>
                    <a:bodyPr/>
                    <a:lstStyle/>
                    <a:p>
                      <a:r>
                        <a:rPr lang="en-US" sz="1800" b="1" dirty="0" smtClean="0"/>
                        <a:t>University of Philippines</a:t>
                      </a:r>
                      <a:endParaRPr lang="en-US" sz="1800" b="1" dirty="0"/>
                    </a:p>
                  </a:txBody>
                  <a:tcPr marL="68580" marR="68580" marT="34290" marB="34290"/>
                </a:tc>
                <a:tc>
                  <a:txBody>
                    <a:bodyPr/>
                    <a:lstStyle/>
                    <a:p>
                      <a:pPr algn="ctr"/>
                      <a:r>
                        <a:rPr lang="en-US" sz="1800" b="1" dirty="0" smtClean="0"/>
                        <a:t>Philippines</a:t>
                      </a:r>
                      <a:endParaRPr lang="en-US" sz="1800" b="1" dirty="0"/>
                    </a:p>
                  </a:txBody>
                  <a:tcPr marL="68580" marR="68580" marT="34290" marB="34290"/>
                </a:tc>
                <a:tc>
                  <a:txBody>
                    <a:bodyPr/>
                    <a:lstStyle/>
                    <a:p>
                      <a:pPr algn="ctr"/>
                      <a:r>
                        <a:rPr lang="en-US" sz="1800" b="1" dirty="0" smtClean="0"/>
                        <a:t>70</a:t>
                      </a:r>
                      <a:endParaRPr lang="en-US" sz="1800" b="1" dirty="0"/>
                    </a:p>
                  </a:txBody>
                  <a:tcPr marL="68580" marR="68580" marT="34290" marB="34290"/>
                </a:tc>
              </a:tr>
              <a:tr h="363415">
                <a:tc>
                  <a:txBody>
                    <a:bodyPr/>
                    <a:lstStyle/>
                    <a:p>
                      <a:pPr algn="ctr"/>
                      <a:r>
                        <a:rPr lang="en-US" sz="1800" b="1" dirty="0" smtClean="0"/>
                        <a:t>6</a:t>
                      </a:r>
                      <a:endParaRPr lang="en-US" sz="1800" b="1" dirty="0"/>
                    </a:p>
                  </a:txBody>
                  <a:tcPr marL="68580" marR="68580" marT="34290" marB="34290">
                    <a:solidFill>
                      <a:srgbClr val="FFFF00"/>
                    </a:solidFill>
                  </a:tcPr>
                </a:tc>
                <a:tc>
                  <a:txBody>
                    <a:bodyPr/>
                    <a:lstStyle/>
                    <a:p>
                      <a:r>
                        <a:rPr lang="en-US" sz="1800" b="1" dirty="0" err="1" smtClean="0"/>
                        <a:t>Universitas</a:t>
                      </a:r>
                      <a:r>
                        <a:rPr lang="en-US" sz="1800" b="1" baseline="0" dirty="0" smtClean="0"/>
                        <a:t> Indonesia</a:t>
                      </a:r>
                      <a:endParaRPr lang="en-US" sz="1800" b="1" dirty="0"/>
                    </a:p>
                  </a:txBody>
                  <a:tcPr marL="68580" marR="68580" marT="34290" marB="34290">
                    <a:solidFill>
                      <a:srgbClr val="FFFF00"/>
                    </a:solidFill>
                  </a:tcPr>
                </a:tc>
                <a:tc>
                  <a:txBody>
                    <a:bodyPr/>
                    <a:lstStyle/>
                    <a:p>
                      <a:pPr algn="ctr"/>
                      <a:r>
                        <a:rPr lang="en-US" sz="1800" b="1" dirty="0" smtClean="0"/>
                        <a:t>Indonesia</a:t>
                      </a:r>
                      <a:endParaRPr lang="en-US" sz="1800" b="1" dirty="0"/>
                    </a:p>
                  </a:txBody>
                  <a:tcPr marL="68580" marR="68580" marT="34290" marB="34290">
                    <a:solidFill>
                      <a:srgbClr val="FFFF00"/>
                    </a:solidFill>
                  </a:tcPr>
                </a:tc>
                <a:tc>
                  <a:txBody>
                    <a:bodyPr/>
                    <a:lstStyle/>
                    <a:p>
                      <a:pPr algn="ctr"/>
                      <a:r>
                        <a:rPr lang="en-US" sz="1800" b="1" dirty="0" smtClean="0"/>
                        <a:t>79</a:t>
                      </a:r>
                      <a:endParaRPr lang="en-US" sz="1800" b="1" dirty="0"/>
                    </a:p>
                  </a:txBody>
                  <a:tcPr marL="68580" marR="68580" marT="34290" marB="34290">
                    <a:solidFill>
                      <a:srgbClr val="FFFF00"/>
                    </a:solidFill>
                  </a:tcPr>
                </a:tc>
              </a:tr>
              <a:tr h="363415">
                <a:tc>
                  <a:txBody>
                    <a:bodyPr/>
                    <a:lstStyle/>
                    <a:p>
                      <a:pPr algn="ctr"/>
                      <a:r>
                        <a:rPr lang="en-US" sz="1800" b="1" dirty="0" smtClean="0"/>
                        <a:t>7</a:t>
                      </a:r>
                      <a:endParaRPr lang="en-US" sz="1800" b="1" dirty="0"/>
                    </a:p>
                  </a:txBody>
                  <a:tcPr marL="68580" marR="68580" marT="34290" marB="34290"/>
                </a:tc>
                <a:tc>
                  <a:txBody>
                    <a:bodyPr/>
                    <a:lstStyle/>
                    <a:p>
                      <a:r>
                        <a:rPr lang="en-US" sz="1800" b="1" dirty="0" smtClean="0"/>
                        <a:t>Pakistan Institute of Engineering and Applied Sciences (PIEAS)</a:t>
                      </a:r>
                      <a:endParaRPr lang="en-US" sz="1800" b="1" dirty="0"/>
                    </a:p>
                  </a:txBody>
                  <a:tcPr marL="68580" marR="68580" marT="34290" marB="34290"/>
                </a:tc>
                <a:tc>
                  <a:txBody>
                    <a:bodyPr/>
                    <a:lstStyle/>
                    <a:p>
                      <a:pPr algn="ctr"/>
                      <a:r>
                        <a:rPr lang="en-US" sz="1800" b="1" dirty="0" smtClean="0"/>
                        <a:t>Pakistan</a:t>
                      </a:r>
                      <a:endParaRPr lang="en-US" sz="1800" b="1" dirty="0"/>
                    </a:p>
                  </a:txBody>
                  <a:tcPr marL="68580" marR="68580" marT="34290" marB="34290"/>
                </a:tc>
                <a:tc>
                  <a:txBody>
                    <a:bodyPr/>
                    <a:lstStyle/>
                    <a:p>
                      <a:pPr algn="ctr"/>
                      <a:r>
                        <a:rPr lang="en-US" sz="1800" b="1" dirty="0" smtClean="0"/>
                        <a:t>115</a:t>
                      </a:r>
                      <a:endParaRPr lang="en-US" sz="1800" b="1" dirty="0"/>
                    </a:p>
                  </a:txBody>
                  <a:tcPr marL="68580" marR="68580" marT="34290" marB="34290"/>
                </a:tc>
              </a:tr>
              <a:tr h="363415">
                <a:tc>
                  <a:txBody>
                    <a:bodyPr/>
                    <a:lstStyle/>
                    <a:p>
                      <a:pPr algn="ctr"/>
                      <a:r>
                        <a:rPr lang="en-US" sz="1800" b="1" dirty="0" smtClean="0"/>
                        <a:t>8</a:t>
                      </a:r>
                      <a:endParaRPr lang="en-US" sz="1800" b="1" dirty="0"/>
                    </a:p>
                  </a:txBody>
                  <a:tcPr marL="68580" marR="68580" marT="34290" marB="34290"/>
                </a:tc>
                <a:tc>
                  <a:txBody>
                    <a:bodyPr/>
                    <a:lstStyle/>
                    <a:p>
                      <a:r>
                        <a:rPr lang="en-US" sz="1800" b="1" dirty="0" smtClean="0"/>
                        <a:t>University of Brunei Darussalam</a:t>
                      </a:r>
                      <a:endParaRPr lang="en-US" sz="1800" b="1" dirty="0"/>
                    </a:p>
                  </a:txBody>
                  <a:tcPr marL="68580" marR="68580" marT="34290" marB="34290"/>
                </a:tc>
                <a:tc>
                  <a:txBody>
                    <a:bodyPr/>
                    <a:lstStyle/>
                    <a:p>
                      <a:pPr algn="ctr"/>
                      <a:r>
                        <a:rPr lang="en-US" sz="1800" b="1" dirty="0" smtClean="0"/>
                        <a:t>Brunei</a:t>
                      </a:r>
                      <a:endParaRPr lang="en-US" sz="1800" b="1" dirty="0"/>
                    </a:p>
                  </a:txBody>
                  <a:tcPr marL="68580" marR="68580" marT="34290" marB="34290"/>
                </a:tc>
                <a:tc>
                  <a:txBody>
                    <a:bodyPr/>
                    <a:lstStyle/>
                    <a:p>
                      <a:pPr algn="ctr"/>
                      <a:r>
                        <a:rPr lang="en-US" sz="1800" b="1" dirty="0" smtClean="0"/>
                        <a:t>118</a:t>
                      </a:r>
                      <a:endParaRPr lang="en-US" sz="1800" b="1" dirty="0"/>
                    </a:p>
                  </a:txBody>
                  <a:tcPr marL="68580" marR="68580" marT="34290" marB="34290"/>
                </a:tc>
              </a:tr>
              <a:tr h="363415">
                <a:tc>
                  <a:txBody>
                    <a:bodyPr/>
                    <a:lstStyle/>
                    <a:p>
                      <a:pPr algn="ctr"/>
                      <a:r>
                        <a:rPr lang="en-US" sz="1800" b="1" dirty="0" smtClean="0"/>
                        <a:t>9</a:t>
                      </a:r>
                      <a:endParaRPr lang="en-US" sz="1800" b="1" dirty="0"/>
                    </a:p>
                  </a:txBody>
                  <a:tcPr marL="68580" marR="68580" marT="34290" marB="34290"/>
                </a:tc>
                <a:tc>
                  <a:txBody>
                    <a:bodyPr/>
                    <a:lstStyle/>
                    <a:p>
                      <a:r>
                        <a:rPr lang="en-US" sz="1800" b="1" dirty="0" smtClean="0"/>
                        <a:t>University of Dhaka</a:t>
                      </a:r>
                      <a:endParaRPr lang="en-US" sz="1800" b="1" dirty="0"/>
                    </a:p>
                  </a:txBody>
                  <a:tcPr marL="68580" marR="68580" marT="34290" marB="34290"/>
                </a:tc>
                <a:tc>
                  <a:txBody>
                    <a:bodyPr/>
                    <a:lstStyle/>
                    <a:p>
                      <a:pPr algn="ctr"/>
                      <a:r>
                        <a:rPr lang="en-US" sz="1800" b="1" dirty="0" smtClean="0"/>
                        <a:t>Bangladesh</a:t>
                      </a:r>
                      <a:endParaRPr lang="en-US" sz="1800" b="1" dirty="0"/>
                    </a:p>
                  </a:txBody>
                  <a:tcPr marL="68580" marR="68580" marT="34290" marB="34290"/>
                </a:tc>
                <a:tc>
                  <a:txBody>
                    <a:bodyPr/>
                    <a:lstStyle/>
                    <a:p>
                      <a:pPr algn="ctr"/>
                      <a:r>
                        <a:rPr lang="en-US" sz="1800" b="1" dirty="0" smtClean="0"/>
                        <a:t>126</a:t>
                      </a:r>
                      <a:endParaRPr lang="en-US" sz="1800" b="1" dirty="0"/>
                    </a:p>
                  </a:txBody>
                  <a:tcPr marL="68580" marR="68580" marT="34290" marB="34290"/>
                </a:tc>
              </a:tr>
              <a:tr h="363415">
                <a:tc>
                  <a:txBody>
                    <a:bodyPr/>
                    <a:lstStyle/>
                    <a:p>
                      <a:pPr algn="ctr"/>
                      <a:r>
                        <a:rPr lang="en-US" sz="1800" b="1" dirty="0" smtClean="0"/>
                        <a:t>10</a:t>
                      </a:r>
                      <a:endParaRPr lang="en-US" sz="1800" b="1" dirty="0"/>
                    </a:p>
                  </a:txBody>
                  <a:tcPr marL="68580" marR="68580" marT="34290" marB="34290"/>
                </a:tc>
                <a:tc>
                  <a:txBody>
                    <a:bodyPr/>
                    <a:lstStyle/>
                    <a:p>
                      <a:r>
                        <a:rPr lang="en-US" sz="1800" b="1" dirty="0" smtClean="0"/>
                        <a:t>University of Colombo</a:t>
                      </a:r>
                      <a:endParaRPr lang="en-US" sz="1800" b="1" dirty="0"/>
                    </a:p>
                  </a:txBody>
                  <a:tcPr marL="68580" marR="68580" marT="34290" marB="34290"/>
                </a:tc>
                <a:tc>
                  <a:txBody>
                    <a:bodyPr/>
                    <a:lstStyle/>
                    <a:p>
                      <a:pPr algn="ctr"/>
                      <a:r>
                        <a:rPr lang="en-US" sz="1800" b="1" dirty="0" smtClean="0"/>
                        <a:t>Sri Lanka</a:t>
                      </a:r>
                      <a:endParaRPr lang="en-US" sz="1800" b="1" dirty="0"/>
                    </a:p>
                  </a:txBody>
                  <a:tcPr marL="68580" marR="68580" marT="34290" marB="34290"/>
                </a:tc>
                <a:tc>
                  <a:txBody>
                    <a:bodyPr/>
                    <a:lstStyle/>
                    <a:p>
                      <a:pPr algn="ctr"/>
                      <a:r>
                        <a:rPr lang="en-US" sz="1800" b="1" dirty="0" smtClean="0"/>
                        <a:t>159</a:t>
                      </a:r>
                      <a:endParaRPr lang="en-US" sz="1800" b="1" dirty="0"/>
                    </a:p>
                  </a:txBody>
                  <a:tcPr marL="68580" marR="68580" marT="34290" marB="34290"/>
                </a:tc>
              </a:tr>
              <a:tr h="363415">
                <a:tc>
                  <a:txBody>
                    <a:bodyPr/>
                    <a:lstStyle/>
                    <a:p>
                      <a:pPr algn="ctr"/>
                      <a:r>
                        <a:rPr lang="en-US" sz="1800" b="1" dirty="0" smtClean="0"/>
                        <a:t>11</a:t>
                      </a:r>
                      <a:endParaRPr lang="en-US" sz="1800" b="1" dirty="0"/>
                    </a:p>
                  </a:txBody>
                  <a:tcPr marL="68580" marR="68580" marT="34290" marB="34290"/>
                </a:tc>
                <a:tc>
                  <a:txBody>
                    <a:bodyPr/>
                    <a:lstStyle/>
                    <a:p>
                      <a:r>
                        <a:rPr lang="en-US" sz="1800" b="1" dirty="0" smtClean="0"/>
                        <a:t>University of Macau</a:t>
                      </a:r>
                      <a:endParaRPr lang="en-US" sz="1800" b="1" dirty="0"/>
                    </a:p>
                  </a:txBody>
                  <a:tcPr marL="68580" marR="68580" marT="34290" marB="34290"/>
                </a:tc>
                <a:tc>
                  <a:txBody>
                    <a:bodyPr/>
                    <a:lstStyle/>
                    <a:p>
                      <a:pPr algn="ctr"/>
                      <a:r>
                        <a:rPr lang="en-US" sz="1800" b="1" dirty="0" smtClean="0"/>
                        <a:t>Macau</a:t>
                      </a:r>
                      <a:endParaRPr lang="en-US" sz="1800" b="1" dirty="0"/>
                    </a:p>
                  </a:txBody>
                  <a:tcPr marL="68580" marR="68580" marT="34290" marB="34290"/>
                </a:tc>
                <a:tc>
                  <a:txBody>
                    <a:bodyPr/>
                    <a:lstStyle/>
                    <a:p>
                      <a:pPr algn="ctr"/>
                      <a:r>
                        <a:rPr lang="en-US" sz="1800" b="1" dirty="0" smtClean="0"/>
                        <a:t>166=</a:t>
                      </a:r>
                      <a:endParaRPr lang="en-US" sz="1800" b="1" dirty="0"/>
                    </a:p>
                  </a:txBody>
                  <a:tcPr marL="68580" marR="68580" marT="34290" marB="34290"/>
                </a:tc>
              </a:tr>
              <a:tr h="363415">
                <a:tc>
                  <a:txBody>
                    <a:bodyPr/>
                    <a:lstStyle/>
                    <a:p>
                      <a:pPr algn="ctr"/>
                      <a:r>
                        <a:rPr lang="en-US" sz="1800" b="1" dirty="0" smtClean="0"/>
                        <a:t>12</a:t>
                      </a:r>
                      <a:endParaRPr lang="en-US" sz="1800" b="1" dirty="0"/>
                    </a:p>
                  </a:txBody>
                  <a:tcPr marL="68580" marR="68580" marT="34290" marB="34290"/>
                </a:tc>
                <a:tc>
                  <a:txBody>
                    <a:bodyPr/>
                    <a:lstStyle/>
                    <a:p>
                      <a:r>
                        <a:rPr lang="en-US" sz="1800" b="1" dirty="0" smtClean="0"/>
                        <a:t>Vietnam National University (Hanoi)</a:t>
                      </a:r>
                      <a:endParaRPr lang="en-US" sz="1800" b="1" dirty="0"/>
                    </a:p>
                  </a:txBody>
                  <a:tcPr marL="68580" marR="68580" marT="34290" marB="34290"/>
                </a:tc>
                <a:tc>
                  <a:txBody>
                    <a:bodyPr/>
                    <a:lstStyle/>
                    <a:p>
                      <a:pPr algn="ctr"/>
                      <a:r>
                        <a:rPr lang="en-US" sz="1800" b="1" dirty="0" smtClean="0"/>
                        <a:t>Vietnam</a:t>
                      </a:r>
                      <a:endParaRPr lang="en-US" sz="1800" b="1" dirty="0"/>
                    </a:p>
                  </a:txBody>
                  <a:tcPr marL="68580" marR="68580" marT="34290" marB="34290"/>
                </a:tc>
                <a:tc>
                  <a:txBody>
                    <a:bodyPr/>
                    <a:lstStyle/>
                    <a:p>
                      <a:pPr algn="ctr"/>
                      <a:r>
                        <a:rPr lang="en-US" sz="1800" b="1" dirty="0" smtClean="0"/>
                        <a:t>191=</a:t>
                      </a:r>
                      <a:endParaRPr lang="en-US" sz="1800" b="1" dirty="0"/>
                    </a:p>
                  </a:txBody>
                  <a:tcPr marL="68580" marR="68580" marT="34290" marB="34290"/>
                </a:tc>
              </a:tr>
            </a:tbl>
          </a:graphicData>
        </a:graphic>
      </p:graphicFrame>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Aharoni" panose="02010803020104030203" pitchFamily="2" charset="-79"/>
                <a:cs typeface="Aharoni" panose="02010803020104030203" pitchFamily="2" charset="-79"/>
              </a:rPr>
              <a:t>Regional Universities in QS AUR</a:t>
            </a:r>
            <a:endParaRPr lang="en-US" sz="4000" dirty="0">
              <a:latin typeface="Aharoni" panose="02010803020104030203" pitchFamily="2" charset="-79"/>
              <a:cs typeface="Aharoni" panose="02010803020104030203" pitchFamily="2" charset="-79"/>
            </a:endParaRPr>
          </a:p>
        </p:txBody>
      </p:sp>
      <p:sp>
        <p:nvSpPr>
          <p:cNvPr id="7" name="Rectangle 6"/>
          <p:cNvSpPr/>
          <p:nvPr/>
        </p:nvSpPr>
        <p:spPr>
          <a:xfrm>
            <a:off x="3200400" y="6438657"/>
            <a:ext cx="5791200" cy="338554"/>
          </a:xfrm>
          <a:prstGeom prst="rect">
            <a:avLst/>
          </a:prstGeom>
        </p:spPr>
        <p:txBody>
          <a:bodyPr wrap="square">
            <a:spAutoFit/>
          </a:bodyPr>
          <a:lstStyle/>
          <a:p>
            <a:r>
              <a:rPr lang="en-US" sz="1600" dirty="0">
                <a:latin typeface="Aharoni" panose="02010803020104030203" pitchFamily="2" charset="-79"/>
                <a:cs typeface="Aharoni" panose="02010803020104030203" pitchFamily="2" charset="-79"/>
              </a:rPr>
              <a:t>Samuel Wong, Senior Researcher QS Intelligent Unit, 2015</a:t>
            </a:r>
            <a:endParaRPr lang="en-US" sz="1600" dirty="0"/>
          </a:p>
        </p:txBody>
      </p:sp>
    </p:spTree>
    <p:extLst>
      <p:ext uri="{BB962C8B-B14F-4D97-AF65-F5344CB8AC3E}">
        <p14:creationId xmlns:p14="http://schemas.microsoft.com/office/powerpoint/2010/main" val="437327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02051963"/>
              </p:ext>
            </p:extLst>
          </p:nvPr>
        </p:nvGraphicFramePr>
        <p:xfrm>
          <a:off x="304798" y="1676400"/>
          <a:ext cx="8534402" cy="4724400"/>
        </p:xfrm>
        <a:graphic>
          <a:graphicData uri="http://schemas.openxmlformats.org/drawingml/2006/table">
            <a:tbl>
              <a:tblPr firstRow="1" bandRow="1">
                <a:tableStyleId>{5C22544A-7EE6-4342-B048-85BDC9FD1C3A}</a:tableStyleId>
              </a:tblPr>
              <a:tblGrid>
                <a:gridCol w="2971802"/>
                <a:gridCol w="685800"/>
                <a:gridCol w="762000"/>
                <a:gridCol w="784835"/>
                <a:gridCol w="739165"/>
                <a:gridCol w="933221"/>
                <a:gridCol w="815288"/>
                <a:gridCol w="842291"/>
              </a:tblGrid>
              <a:tr h="787400">
                <a:tc>
                  <a:txBody>
                    <a:bodyPr/>
                    <a:lstStyle/>
                    <a:p>
                      <a:pPr algn="ctr"/>
                      <a:r>
                        <a:rPr lang="en-US" sz="2000" b="1" dirty="0" smtClean="0"/>
                        <a:t>FACULTY</a:t>
                      </a:r>
                      <a:endParaRPr lang="en-US" sz="2000" b="1" dirty="0"/>
                    </a:p>
                  </a:txBody>
                  <a:tcPr marL="68580" marR="68580" marT="34290" marB="34290" anchor="ctr"/>
                </a:tc>
                <a:tc>
                  <a:txBody>
                    <a:bodyPr/>
                    <a:lstStyle/>
                    <a:p>
                      <a:pPr algn="ctr"/>
                      <a:r>
                        <a:rPr lang="en-US" sz="2000" b="1" dirty="0" smtClean="0"/>
                        <a:t>UI</a:t>
                      </a:r>
                      <a:endParaRPr lang="en-US" sz="2000" b="1" dirty="0"/>
                    </a:p>
                  </a:txBody>
                  <a:tcPr marL="68580" marR="68580" marT="34290" marB="34290" anchor="ctr"/>
                </a:tc>
                <a:tc>
                  <a:txBody>
                    <a:bodyPr/>
                    <a:lstStyle/>
                    <a:p>
                      <a:pPr algn="ctr"/>
                      <a:r>
                        <a:rPr lang="en-US" sz="2000" b="1" dirty="0" smtClean="0"/>
                        <a:t>ITB</a:t>
                      </a:r>
                      <a:endParaRPr lang="en-US" sz="2000" b="1" dirty="0"/>
                    </a:p>
                  </a:txBody>
                  <a:tcPr marL="68580" marR="68580" marT="34290" marB="34290" anchor="ctr"/>
                </a:tc>
                <a:tc>
                  <a:txBody>
                    <a:bodyPr/>
                    <a:lstStyle/>
                    <a:p>
                      <a:pPr algn="ctr"/>
                      <a:r>
                        <a:rPr lang="en-US" sz="2000" b="1" dirty="0" smtClean="0"/>
                        <a:t>UGM</a:t>
                      </a:r>
                      <a:endParaRPr lang="en-US" sz="2000" b="1" dirty="0"/>
                    </a:p>
                  </a:txBody>
                  <a:tcPr marL="68580" marR="68580" marT="34290" marB="34290" anchor="ctr"/>
                </a:tc>
                <a:tc>
                  <a:txBody>
                    <a:bodyPr/>
                    <a:lstStyle/>
                    <a:p>
                      <a:pPr algn="ctr"/>
                      <a:r>
                        <a:rPr lang="en-US" sz="2000" b="1" dirty="0" smtClean="0"/>
                        <a:t>UA</a:t>
                      </a:r>
                      <a:endParaRPr lang="en-US" sz="2000" b="1" dirty="0"/>
                    </a:p>
                  </a:txBody>
                  <a:tcPr marL="68580" marR="68580" marT="34290" marB="34290" anchor="ctr"/>
                </a:tc>
                <a:tc>
                  <a:txBody>
                    <a:bodyPr/>
                    <a:lstStyle/>
                    <a:p>
                      <a:pPr algn="ctr"/>
                      <a:r>
                        <a:rPr lang="en-US" sz="2000" b="1" dirty="0" smtClean="0"/>
                        <a:t>UNPAD</a:t>
                      </a:r>
                      <a:endParaRPr lang="en-US" sz="2000" b="1" dirty="0"/>
                    </a:p>
                  </a:txBody>
                  <a:tcPr marL="68580" marR="68580" marT="34290" marB="34290" anchor="ctr"/>
                </a:tc>
                <a:tc>
                  <a:txBody>
                    <a:bodyPr/>
                    <a:lstStyle/>
                    <a:p>
                      <a:pPr algn="ctr"/>
                      <a:r>
                        <a:rPr lang="en-US" sz="2000" b="1" dirty="0" smtClean="0"/>
                        <a:t>IPB</a:t>
                      </a:r>
                      <a:endParaRPr lang="en-US" sz="2000" b="1" dirty="0"/>
                    </a:p>
                  </a:txBody>
                  <a:tcPr marL="68580" marR="68580" marT="34290" marB="34290" anchor="ctr"/>
                </a:tc>
                <a:tc>
                  <a:txBody>
                    <a:bodyPr/>
                    <a:lstStyle/>
                    <a:p>
                      <a:pPr algn="ctr"/>
                      <a:r>
                        <a:rPr lang="en-US" sz="2000" b="1" dirty="0" smtClean="0"/>
                        <a:t>UNDIP</a:t>
                      </a:r>
                      <a:endParaRPr lang="en-US" sz="2000" b="1" dirty="0"/>
                    </a:p>
                  </a:txBody>
                  <a:tcPr marL="68580" marR="68580" marT="34290" marB="34290" anchor="ctr"/>
                </a:tc>
              </a:tr>
              <a:tr h="787400">
                <a:tc>
                  <a:txBody>
                    <a:bodyPr/>
                    <a:lstStyle/>
                    <a:p>
                      <a:r>
                        <a:rPr lang="en-US" sz="2000" b="1" dirty="0" smtClean="0"/>
                        <a:t>Arts and Humanities</a:t>
                      </a:r>
                      <a:endParaRPr lang="en-US" sz="2000" b="1" dirty="0"/>
                    </a:p>
                  </a:txBody>
                  <a:tcPr marL="68580" marR="68580" marT="34290" marB="34290" anchor="ctr"/>
                </a:tc>
                <a:tc>
                  <a:txBody>
                    <a:bodyPr/>
                    <a:lstStyle/>
                    <a:p>
                      <a:pPr algn="ctr"/>
                      <a:r>
                        <a:rPr lang="en-US" sz="2000" b="1" dirty="0" smtClean="0"/>
                        <a:t>40</a:t>
                      </a:r>
                      <a:endParaRPr lang="en-US" sz="2000" b="1" dirty="0"/>
                    </a:p>
                  </a:txBody>
                  <a:tcPr marL="68580" marR="68580" marT="34290" marB="34290" anchor="ctr"/>
                </a:tc>
                <a:tc>
                  <a:txBody>
                    <a:bodyPr/>
                    <a:lstStyle/>
                    <a:p>
                      <a:pPr algn="ctr"/>
                      <a:r>
                        <a:rPr lang="en-US" sz="2000" b="1" dirty="0" smtClean="0"/>
                        <a:t>65</a:t>
                      </a:r>
                      <a:endParaRPr lang="en-US" sz="2000" b="1" dirty="0"/>
                    </a:p>
                  </a:txBody>
                  <a:tcPr marL="68580" marR="68580" marT="34290" marB="34290" anchor="ctr"/>
                </a:tc>
                <a:tc>
                  <a:txBody>
                    <a:bodyPr/>
                    <a:lstStyle/>
                    <a:p>
                      <a:pPr algn="ctr"/>
                      <a:r>
                        <a:rPr lang="en-US" sz="2000" b="1" dirty="0" smtClean="0">
                          <a:solidFill>
                            <a:srgbClr val="00B050"/>
                          </a:solidFill>
                        </a:rPr>
                        <a:t>39</a:t>
                      </a:r>
                      <a:endParaRPr lang="en-US" sz="2000" b="1" dirty="0">
                        <a:solidFill>
                          <a:srgbClr val="00B050"/>
                        </a:solidFill>
                      </a:endParaRPr>
                    </a:p>
                  </a:txBody>
                  <a:tcPr marL="68580" marR="68580" marT="34290" marB="34290" anchor="ctr"/>
                </a:tc>
                <a:tc>
                  <a:txBody>
                    <a:bodyPr/>
                    <a:lstStyle/>
                    <a:p>
                      <a:pPr algn="ctr"/>
                      <a:r>
                        <a:rPr lang="en-US" sz="2000" b="1" dirty="0" smtClean="0"/>
                        <a:t>101-200</a:t>
                      </a:r>
                      <a:endParaRPr lang="en-US" sz="2000" b="1" dirty="0"/>
                    </a:p>
                  </a:txBody>
                  <a:tcPr marL="68580" marR="68580" marT="34290" marB="34290" anchor="ctr"/>
                </a:tc>
                <a:tc>
                  <a:txBody>
                    <a:bodyPr/>
                    <a:lstStyle/>
                    <a:p>
                      <a:pPr algn="ctr"/>
                      <a:r>
                        <a:rPr lang="en-US" sz="2000" b="1" dirty="0" smtClean="0"/>
                        <a:t>101-200</a:t>
                      </a:r>
                      <a:endParaRPr lang="en-US" sz="2000" b="1" dirty="0"/>
                    </a:p>
                  </a:txBody>
                  <a:tcPr marL="68580" marR="68580" marT="34290" marB="34290" anchor="ctr"/>
                </a:tc>
                <a:tc>
                  <a:txBody>
                    <a:bodyPr/>
                    <a:lstStyle/>
                    <a:p>
                      <a:pPr algn="ctr"/>
                      <a:r>
                        <a:rPr lang="en-US" sz="2000" b="1" dirty="0" smtClean="0"/>
                        <a:t>101-200</a:t>
                      </a:r>
                      <a:endParaRPr lang="en-US" sz="2000" b="1" dirty="0"/>
                    </a:p>
                  </a:txBody>
                  <a:tcPr marL="68580" marR="68580" marT="34290" marB="34290" anchor="ctr"/>
                </a:tc>
                <a:tc>
                  <a:txBody>
                    <a:bodyPr/>
                    <a:lstStyle/>
                    <a:p>
                      <a:pPr algn="ctr"/>
                      <a:r>
                        <a:rPr lang="en-US" sz="2000" b="1" dirty="0" smtClean="0"/>
                        <a:t>101-200</a:t>
                      </a:r>
                      <a:endParaRPr lang="en-US" sz="2000" b="1" dirty="0"/>
                    </a:p>
                  </a:txBody>
                  <a:tcPr marL="68580" marR="68580" marT="34290" marB="34290" anchor="ctr"/>
                </a:tc>
              </a:tr>
              <a:tr h="787400">
                <a:tc>
                  <a:txBody>
                    <a:bodyPr/>
                    <a:lstStyle/>
                    <a:p>
                      <a:r>
                        <a:rPr lang="en-US" sz="2000" b="1" dirty="0" err="1" smtClean="0"/>
                        <a:t>Eng</a:t>
                      </a:r>
                      <a:r>
                        <a:rPr lang="en-US" sz="2000" b="1" dirty="0" smtClean="0"/>
                        <a:t> / IT</a:t>
                      </a:r>
                      <a:endParaRPr lang="en-US" sz="2000" b="1" dirty="0"/>
                    </a:p>
                  </a:txBody>
                  <a:tcPr marL="68580" marR="68580" marT="34290" marB="34290" anchor="ctr"/>
                </a:tc>
                <a:tc>
                  <a:txBody>
                    <a:bodyPr/>
                    <a:lstStyle/>
                    <a:p>
                      <a:pPr algn="ctr"/>
                      <a:r>
                        <a:rPr lang="en-US" sz="2000" b="1" dirty="0" smtClean="0"/>
                        <a:t>63</a:t>
                      </a:r>
                      <a:endParaRPr lang="en-US" sz="2000" b="1" dirty="0"/>
                    </a:p>
                  </a:txBody>
                  <a:tcPr marL="68580" marR="68580" marT="34290" marB="34290" anchor="ctr"/>
                </a:tc>
                <a:tc>
                  <a:txBody>
                    <a:bodyPr/>
                    <a:lstStyle/>
                    <a:p>
                      <a:pPr algn="ctr"/>
                      <a:r>
                        <a:rPr lang="en-US" sz="2000" b="1" dirty="0" smtClean="0">
                          <a:solidFill>
                            <a:srgbClr val="00B050"/>
                          </a:solidFill>
                        </a:rPr>
                        <a:t>41</a:t>
                      </a:r>
                      <a:endParaRPr lang="en-US" sz="2000" b="1" dirty="0">
                        <a:solidFill>
                          <a:srgbClr val="00B050"/>
                        </a:solidFill>
                      </a:endParaRPr>
                    </a:p>
                  </a:txBody>
                  <a:tcPr marL="68580" marR="68580" marT="34290" marB="34290" anchor="ctr"/>
                </a:tc>
                <a:tc>
                  <a:txBody>
                    <a:bodyPr/>
                    <a:lstStyle/>
                    <a:p>
                      <a:pPr algn="ctr"/>
                      <a:r>
                        <a:rPr lang="en-US" sz="2000" b="1" dirty="0" smtClean="0"/>
                        <a:t>69</a:t>
                      </a:r>
                      <a:endParaRPr lang="en-US" sz="2000" b="1" dirty="0"/>
                    </a:p>
                  </a:txBody>
                  <a:tcPr marL="68580" marR="68580" marT="34290" marB="34290" anchor="ctr"/>
                </a:tc>
                <a:tc>
                  <a:txBody>
                    <a:bodyPr/>
                    <a:lstStyle/>
                    <a:p>
                      <a:pPr algn="ctr"/>
                      <a:r>
                        <a:rPr lang="en-US" sz="2000" b="1" dirty="0" smtClean="0"/>
                        <a:t>101-200</a:t>
                      </a:r>
                      <a:endParaRPr lang="en-US" sz="2000" b="1" dirty="0"/>
                    </a:p>
                  </a:txBody>
                  <a:tcPr marL="68580" marR="68580" marT="34290" marB="34290" anchor="ctr"/>
                </a:tc>
                <a:tc>
                  <a:txBody>
                    <a:bodyPr/>
                    <a:lstStyle/>
                    <a:p>
                      <a:pPr algn="ctr"/>
                      <a:r>
                        <a:rPr lang="en-US" sz="2000" b="1" dirty="0" smtClean="0"/>
                        <a:t>201+</a:t>
                      </a:r>
                      <a:endParaRPr lang="en-US" sz="2000" b="1" dirty="0"/>
                    </a:p>
                  </a:txBody>
                  <a:tcPr marL="68580" marR="68580" marT="34290" marB="34290" anchor="ctr"/>
                </a:tc>
                <a:tc>
                  <a:txBody>
                    <a:bodyPr/>
                    <a:lstStyle/>
                    <a:p>
                      <a:pPr algn="ctr"/>
                      <a:r>
                        <a:rPr lang="en-US" sz="2000" b="1" dirty="0" smtClean="0"/>
                        <a:t>101-200</a:t>
                      </a:r>
                      <a:endParaRPr lang="en-US" sz="2000" b="1" dirty="0"/>
                    </a:p>
                  </a:txBody>
                  <a:tcPr marL="68580" marR="68580" marT="34290" marB="34290" anchor="ctr"/>
                </a:tc>
                <a:tc>
                  <a:txBody>
                    <a:bodyPr/>
                    <a:lstStyle/>
                    <a:p>
                      <a:pPr algn="ctr"/>
                      <a:r>
                        <a:rPr lang="en-US" sz="2000" b="1" dirty="0" smtClean="0"/>
                        <a:t>101-200</a:t>
                      </a:r>
                      <a:endParaRPr lang="en-US" sz="2000" b="1" dirty="0"/>
                    </a:p>
                  </a:txBody>
                  <a:tcPr marL="68580" marR="68580" marT="34290" marB="34290" anchor="ctr"/>
                </a:tc>
              </a:tr>
              <a:tr h="787400">
                <a:tc>
                  <a:txBody>
                    <a:bodyPr/>
                    <a:lstStyle/>
                    <a:p>
                      <a:r>
                        <a:rPr lang="en-US" sz="2000" b="1" dirty="0" smtClean="0"/>
                        <a:t>Life Sciences &amp; Medicine</a:t>
                      </a:r>
                      <a:endParaRPr lang="en-US" sz="2000" b="1" dirty="0"/>
                    </a:p>
                  </a:txBody>
                  <a:tcPr marL="68580" marR="68580" marT="34290" marB="34290" anchor="ctr"/>
                </a:tc>
                <a:tc>
                  <a:txBody>
                    <a:bodyPr/>
                    <a:lstStyle/>
                    <a:p>
                      <a:pPr algn="ctr"/>
                      <a:r>
                        <a:rPr lang="en-US" sz="2000" b="1" dirty="0" smtClean="0">
                          <a:solidFill>
                            <a:srgbClr val="00B050"/>
                          </a:solidFill>
                        </a:rPr>
                        <a:t>39</a:t>
                      </a:r>
                      <a:endParaRPr lang="en-US" sz="2000" b="1" dirty="0">
                        <a:solidFill>
                          <a:srgbClr val="00B050"/>
                        </a:solidFill>
                      </a:endParaRPr>
                    </a:p>
                  </a:txBody>
                  <a:tcPr marL="68580" marR="68580" marT="34290" marB="34290" anchor="ctr"/>
                </a:tc>
                <a:tc>
                  <a:txBody>
                    <a:bodyPr/>
                    <a:lstStyle/>
                    <a:p>
                      <a:pPr algn="ctr"/>
                      <a:r>
                        <a:rPr lang="en-US" sz="2000" b="1" dirty="0" smtClean="0"/>
                        <a:t>40</a:t>
                      </a:r>
                      <a:endParaRPr lang="en-US" sz="2000" b="1" dirty="0"/>
                    </a:p>
                  </a:txBody>
                  <a:tcPr marL="68580" marR="68580" marT="34290" marB="34290" anchor="ctr"/>
                </a:tc>
                <a:tc>
                  <a:txBody>
                    <a:bodyPr/>
                    <a:lstStyle/>
                    <a:p>
                      <a:pPr algn="ctr"/>
                      <a:r>
                        <a:rPr lang="en-US" sz="2000" b="1" dirty="0" smtClean="0"/>
                        <a:t>41</a:t>
                      </a:r>
                      <a:endParaRPr lang="en-US" sz="2000" b="1" dirty="0"/>
                    </a:p>
                  </a:txBody>
                  <a:tcPr marL="68580" marR="68580" marT="34290" marB="34290" anchor="ctr"/>
                </a:tc>
                <a:tc>
                  <a:txBody>
                    <a:bodyPr/>
                    <a:lstStyle/>
                    <a:p>
                      <a:pPr algn="ctr"/>
                      <a:r>
                        <a:rPr lang="en-US" sz="2000" b="1" dirty="0" smtClean="0"/>
                        <a:t>78</a:t>
                      </a:r>
                      <a:endParaRPr lang="en-US" sz="2000" b="1" dirty="0"/>
                    </a:p>
                  </a:txBody>
                  <a:tcPr marL="68580" marR="68580" marT="34290" marB="34290" anchor="ctr"/>
                </a:tc>
                <a:tc>
                  <a:txBody>
                    <a:bodyPr/>
                    <a:lstStyle/>
                    <a:p>
                      <a:pPr algn="ctr"/>
                      <a:r>
                        <a:rPr lang="en-US" sz="2000" b="1" dirty="0" smtClean="0"/>
                        <a:t>N.A</a:t>
                      </a:r>
                      <a:endParaRPr lang="en-US" sz="2000" b="1" dirty="0"/>
                    </a:p>
                  </a:txBody>
                  <a:tcPr marL="68580" marR="68580" marT="34290" marB="34290" anchor="ctr"/>
                </a:tc>
                <a:tc>
                  <a:txBody>
                    <a:bodyPr/>
                    <a:lstStyle/>
                    <a:p>
                      <a:pPr algn="ctr"/>
                      <a:r>
                        <a:rPr lang="en-US" sz="2000" b="1" dirty="0" smtClean="0"/>
                        <a:t>54</a:t>
                      </a:r>
                      <a:endParaRPr lang="en-US" sz="2000" b="1" dirty="0"/>
                    </a:p>
                  </a:txBody>
                  <a:tcPr marL="68580" marR="68580" marT="34290" marB="34290" anchor="ctr"/>
                </a:tc>
                <a:tc>
                  <a:txBody>
                    <a:bodyPr/>
                    <a:lstStyle/>
                    <a:p>
                      <a:pPr algn="ctr"/>
                      <a:r>
                        <a:rPr lang="en-US" sz="2000" b="1" dirty="0" smtClean="0"/>
                        <a:t>101-200</a:t>
                      </a:r>
                      <a:endParaRPr lang="en-US" sz="2000" b="1" dirty="0"/>
                    </a:p>
                  </a:txBody>
                  <a:tcPr marL="68580" marR="68580" marT="34290" marB="34290" anchor="ctr"/>
                </a:tc>
              </a:tr>
              <a:tr h="787400">
                <a:tc>
                  <a:txBody>
                    <a:bodyPr/>
                    <a:lstStyle/>
                    <a:p>
                      <a:r>
                        <a:rPr lang="en-US" sz="2000" b="1" dirty="0" smtClean="0"/>
                        <a:t>Natural Sciences</a:t>
                      </a:r>
                      <a:endParaRPr lang="en-US" sz="2000" b="1" dirty="0"/>
                    </a:p>
                  </a:txBody>
                  <a:tcPr marL="68580" marR="68580" marT="34290" marB="34290" anchor="ctr"/>
                </a:tc>
                <a:tc>
                  <a:txBody>
                    <a:bodyPr/>
                    <a:lstStyle/>
                    <a:p>
                      <a:pPr algn="ctr"/>
                      <a:r>
                        <a:rPr lang="en-US" sz="2000" b="1" dirty="0" smtClean="0"/>
                        <a:t>78</a:t>
                      </a:r>
                      <a:endParaRPr lang="en-US" sz="2000" b="1" dirty="0"/>
                    </a:p>
                  </a:txBody>
                  <a:tcPr marL="68580" marR="68580" marT="34290" marB="34290" anchor="ctr"/>
                </a:tc>
                <a:tc>
                  <a:txBody>
                    <a:bodyPr/>
                    <a:lstStyle/>
                    <a:p>
                      <a:pPr algn="ctr"/>
                      <a:r>
                        <a:rPr lang="en-US" sz="2000" b="1" dirty="0" smtClean="0">
                          <a:solidFill>
                            <a:srgbClr val="00B050"/>
                          </a:solidFill>
                        </a:rPr>
                        <a:t>46</a:t>
                      </a:r>
                      <a:endParaRPr lang="en-US" sz="2000" b="1" dirty="0">
                        <a:solidFill>
                          <a:srgbClr val="00B050"/>
                        </a:solidFill>
                      </a:endParaRPr>
                    </a:p>
                  </a:txBody>
                  <a:tcPr marL="68580" marR="68580" marT="34290" marB="34290" anchor="ctr"/>
                </a:tc>
                <a:tc>
                  <a:txBody>
                    <a:bodyPr/>
                    <a:lstStyle/>
                    <a:p>
                      <a:pPr algn="ctr"/>
                      <a:r>
                        <a:rPr lang="en-US" sz="2000" b="1" dirty="0" smtClean="0"/>
                        <a:t>91</a:t>
                      </a:r>
                      <a:endParaRPr lang="en-US" sz="2000" b="1" dirty="0"/>
                    </a:p>
                  </a:txBody>
                  <a:tcPr marL="68580" marR="68580" marT="34290" marB="34290" anchor="ctr"/>
                </a:tc>
                <a:tc>
                  <a:txBody>
                    <a:bodyPr/>
                    <a:lstStyle/>
                    <a:p>
                      <a:pPr algn="ctr"/>
                      <a:r>
                        <a:rPr lang="en-US" sz="2000" b="1" dirty="0" smtClean="0"/>
                        <a:t>101-200</a:t>
                      </a:r>
                      <a:endParaRPr lang="en-US" sz="2000" b="1" dirty="0"/>
                    </a:p>
                  </a:txBody>
                  <a:tcPr marL="68580" marR="68580" marT="34290" marB="34290" anchor="ctr"/>
                </a:tc>
                <a:tc>
                  <a:txBody>
                    <a:bodyPr/>
                    <a:lstStyle/>
                    <a:p>
                      <a:pPr algn="ctr"/>
                      <a:r>
                        <a:rPr lang="en-US" sz="2000" b="1" dirty="0" smtClean="0"/>
                        <a:t>201+</a:t>
                      </a:r>
                      <a:endParaRPr lang="en-US" sz="2000" b="1" dirty="0"/>
                    </a:p>
                  </a:txBody>
                  <a:tcPr marL="68580" marR="68580" marT="34290" marB="34290" anchor="ctr"/>
                </a:tc>
                <a:tc>
                  <a:txBody>
                    <a:bodyPr/>
                    <a:lstStyle/>
                    <a:p>
                      <a:pPr algn="ctr"/>
                      <a:r>
                        <a:rPr lang="en-US" sz="2000" b="1" dirty="0" smtClean="0"/>
                        <a:t>99</a:t>
                      </a:r>
                      <a:endParaRPr lang="en-US" sz="2000" b="1" dirty="0"/>
                    </a:p>
                  </a:txBody>
                  <a:tcPr marL="68580" marR="68580" marT="34290" marB="34290" anchor="ctr"/>
                </a:tc>
                <a:tc>
                  <a:txBody>
                    <a:bodyPr/>
                    <a:lstStyle/>
                    <a:p>
                      <a:pPr algn="ctr"/>
                      <a:r>
                        <a:rPr lang="en-US" sz="2000" b="1" dirty="0" smtClean="0"/>
                        <a:t>101-200</a:t>
                      </a:r>
                      <a:endParaRPr lang="en-US" sz="2000" b="1" dirty="0"/>
                    </a:p>
                  </a:txBody>
                  <a:tcPr marL="68580" marR="68580" marT="34290" marB="34290" anchor="ctr"/>
                </a:tc>
              </a:tr>
              <a:tr h="787400">
                <a:tc>
                  <a:txBody>
                    <a:bodyPr/>
                    <a:lstStyle/>
                    <a:p>
                      <a:r>
                        <a:rPr lang="en-US" sz="2000" b="1" dirty="0" smtClean="0"/>
                        <a:t>Social</a:t>
                      </a:r>
                      <a:r>
                        <a:rPr lang="en-US" sz="2000" b="1" baseline="0" dirty="0" smtClean="0"/>
                        <a:t> Science and Management</a:t>
                      </a:r>
                      <a:endParaRPr lang="en-US" sz="2000" b="1" dirty="0"/>
                    </a:p>
                  </a:txBody>
                  <a:tcPr marL="68580" marR="68580" marT="34290" marB="34290" anchor="ctr"/>
                </a:tc>
                <a:tc>
                  <a:txBody>
                    <a:bodyPr/>
                    <a:lstStyle/>
                    <a:p>
                      <a:pPr algn="ctr"/>
                      <a:r>
                        <a:rPr lang="en-US" sz="2000" b="1" dirty="0" smtClean="0">
                          <a:solidFill>
                            <a:srgbClr val="00B050"/>
                          </a:solidFill>
                        </a:rPr>
                        <a:t>28</a:t>
                      </a:r>
                      <a:endParaRPr lang="en-US" sz="2000" b="1" dirty="0">
                        <a:solidFill>
                          <a:srgbClr val="00B050"/>
                        </a:solidFill>
                      </a:endParaRPr>
                    </a:p>
                  </a:txBody>
                  <a:tcPr marL="68580" marR="68580" marT="34290" marB="34290" anchor="ctr"/>
                </a:tc>
                <a:tc>
                  <a:txBody>
                    <a:bodyPr/>
                    <a:lstStyle/>
                    <a:p>
                      <a:pPr algn="ctr"/>
                      <a:r>
                        <a:rPr lang="en-US" sz="2000" b="1" dirty="0" smtClean="0"/>
                        <a:t>48</a:t>
                      </a:r>
                      <a:endParaRPr lang="en-US" sz="2000" b="1" dirty="0"/>
                    </a:p>
                  </a:txBody>
                  <a:tcPr marL="68580" marR="68580" marT="34290" marB="34290" anchor="ctr"/>
                </a:tc>
                <a:tc>
                  <a:txBody>
                    <a:bodyPr/>
                    <a:lstStyle/>
                    <a:p>
                      <a:pPr algn="ctr"/>
                      <a:r>
                        <a:rPr lang="en-US" sz="2000" b="1" dirty="0" smtClean="0"/>
                        <a:t>39</a:t>
                      </a:r>
                      <a:endParaRPr lang="en-US" sz="2000" b="1" dirty="0"/>
                    </a:p>
                  </a:txBody>
                  <a:tcPr marL="68580" marR="68580" marT="34290" marB="34290" anchor="ctr"/>
                </a:tc>
                <a:tc>
                  <a:txBody>
                    <a:bodyPr/>
                    <a:lstStyle/>
                    <a:p>
                      <a:pPr algn="ctr"/>
                      <a:r>
                        <a:rPr lang="en-US" sz="2000" b="1" dirty="0" smtClean="0"/>
                        <a:t>82</a:t>
                      </a:r>
                      <a:endParaRPr lang="en-US" sz="2000" b="1" dirty="0"/>
                    </a:p>
                  </a:txBody>
                  <a:tcPr marL="68580" marR="68580" marT="34290" marB="34290" anchor="ctr"/>
                </a:tc>
                <a:tc>
                  <a:txBody>
                    <a:bodyPr/>
                    <a:lstStyle/>
                    <a:p>
                      <a:pPr algn="ctr"/>
                      <a:r>
                        <a:rPr lang="en-US" sz="2000" b="1" dirty="0" smtClean="0"/>
                        <a:t>101-200</a:t>
                      </a:r>
                      <a:endParaRPr lang="en-US" sz="2000" b="1" dirty="0"/>
                    </a:p>
                  </a:txBody>
                  <a:tcPr marL="68580" marR="68580" marT="34290" marB="34290" anchor="ctr"/>
                </a:tc>
                <a:tc>
                  <a:txBody>
                    <a:bodyPr/>
                    <a:lstStyle/>
                    <a:p>
                      <a:pPr algn="ctr"/>
                      <a:r>
                        <a:rPr lang="en-US" sz="2000" b="1" dirty="0" smtClean="0"/>
                        <a:t>101-200</a:t>
                      </a:r>
                      <a:endParaRPr lang="en-US" sz="2000" b="1" dirty="0"/>
                    </a:p>
                  </a:txBody>
                  <a:tcPr marL="68580" marR="68580" marT="34290" marB="34290" anchor="ctr"/>
                </a:tc>
                <a:tc>
                  <a:txBody>
                    <a:bodyPr/>
                    <a:lstStyle/>
                    <a:p>
                      <a:pPr algn="ctr"/>
                      <a:r>
                        <a:rPr lang="en-US" sz="2000" b="1" dirty="0" smtClean="0"/>
                        <a:t>101-200</a:t>
                      </a:r>
                      <a:endParaRPr lang="en-US" sz="2000" b="1" dirty="0"/>
                    </a:p>
                  </a:txBody>
                  <a:tcPr marL="68580" marR="68580" marT="34290" marB="34290" anchor="ctr"/>
                </a:tc>
              </a:tr>
            </a:tbl>
          </a:graphicData>
        </a:graphic>
      </p:graphicFrame>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Aharoni" panose="02010803020104030203" pitchFamily="2" charset="-79"/>
                <a:cs typeface="Aharoni" panose="02010803020104030203" pitchFamily="2" charset="-79"/>
              </a:rPr>
              <a:t>Faculty Area Ranking, QS AUR</a:t>
            </a:r>
            <a:endParaRPr lang="en-US" sz="4000" dirty="0">
              <a:latin typeface="Aharoni" panose="02010803020104030203" pitchFamily="2" charset="-79"/>
              <a:cs typeface="Aharoni" panose="02010803020104030203" pitchFamily="2" charset="-79"/>
            </a:endParaRPr>
          </a:p>
        </p:txBody>
      </p:sp>
      <p:sp>
        <p:nvSpPr>
          <p:cNvPr id="7" name="Rectangle 6"/>
          <p:cNvSpPr/>
          <p:nvPr/>
        </p:nvSpPr>
        <p:spPr>
          <a:xfrm>
            <a:off x="3200400" y="6438657"/>
            <a:ext cx="5791200" cy="338554"/>
          </a:xfrm>
          <a:prstGeom prst="rect">
            <a:avLst/>
          </a:prstGeom>
        </p:spPr>
        <p:txBody>
          <a:bodyPr wrap="square">
            <a:spAutoFit/>
          </a:bodyPr>
          <a:lstStyle/>
          <a:p>
            <a:r>
              <a:rPr lang="en-US" sz="1600" dirty="0">
                <a:latin typeface="Aharoni" panose="02010803020104030203" pitchFamily="2" charset="-79"/>
                <a:cs typeface="Aharoni" panose="02010803020104030203" pitchFamily="2" charset="-79"/>
              </a:rPr>
              <a:t>Samuel Wong, Senior Researcher QS Intelligent Unit, 2015</a:t>
            </a:r>
            <a:endParaRPr lang="en-US" sz="1600" dirty="0"/>
          </a:p>
        </p:txBody>
      </p:sp>
    </p:spTree>
    <p:extLst>
      <p:ext uri="{BB962C8B-B14F-4D97-AF65-F5344CB8AC3E}">
        <p14:creationId xmlns:p14="http://schemas.microsoft.com/office/powerpoint/2010/main" val="2120913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82704411"/>
              </p:ext>
            </p:extLst>
          </p:nvPr>
        </p:nvGraphicFramePr>
        <p:xfrm>
          <a:off x="304800" y="1676399"/>
          <a:ext cx="8458199" cy="4724400"/>
        </p:xfrm>
        <a:graphic>
          <a:graphicData uri="http://schemas.openxmlformats.org/drawingml/2006/table">
            <a:tbl>
              <a:tblPr firstRow="1" bandRow="1">
                <a:tableStyleId>{5C22544A-7EE6-4342-B048-85BDC9FD1C3A}</a:tableStyleId>
              </a:tblPr>
              <a:tblGrid>
                <a:gridCol w="2971800"/>
                <a:gridCol w="838200"/>
                <a:gridCol w="762000"/>
                <a:gridCol w="685800"/>
                <a:gridCol w="762000"/>
                <a:gridCol w="838200"/>
                <a:gridCol w="762000"/>
                <a:gridCol w="838199"/>
              </a:tblGrid>
              <a:tr h="472440">
                <a:tc>
                  <a:txBody>
                    <a:bodyPr/>
                    <a:lstStyle/>
                    <a:p>
                      <a:pPr algn="ctr"/>
                      <a:r>
                        <a:rPr lang="en-US" sz="1800" b="1" dirty="0" smtClean="0"/>
                        <a:t>INDICATOR</a:t>
                      </a:r>
                      <a:endParaRPr lang="en-US" sz="1800" b="1" dirty="0"/>
                    </a:p>
                  </a:txBody>
                  <a:tcPr marL="68580" marR="68580" marT="34290" marB="34290"/>
                </a:tc>
                <a:tc>
                  <a:txBody>
                    <a:bodyPr/>
                    <a:lstStyle/>
                    <a:p>
                      <a:pPr algn="ctr"/>
                      <a:r>
                        <a:rPr lang="en-US" sz="1800" b="1" dirty="0" smtClean="0"/>
                        <a:t>UI</a:t>
                      </a:r>
                      <a:endParaRPr lang="en-US" sz="1800" b="1" dirty="0"/>
                    </a:p>
                  </a:txBody>
                  <a:tcPr marL="68580" marR="68580" marT="34290" marB="34290"/>
                </a:tc>
                <a:tc>
                  <a:txBody>
                    <a:bodyPr/>
                    <a:lstStyle/>
                    <a:p>
                      <a:pPr algn="ctr"/>
                      <a:r>
                        <a:rPr lang="en-US" sz="1800" b="1" dirty="0" smtClean="0"/>
                        <a:t>ITB</a:t>
                      </a:r>
                      <a:endParaRPr lang="en-US" sz="1800" b="1" dirty="0"/>
                    </a:p>
                  </a:txBody>
                  <a:tcPr marL="68580" marR="68580" marT="34290" marB="34290"/>
                </a:tc>
                <a:tc>
                  <a:txBody>
                    <a:bodyPr/>
                    <a:lstStyle/>
                    <a:p>
                      <a:pPr algn="ctr"/>
                      <a:r>
                        <a:rPr lang="en-US" sz="1800" b="1" dirty="0" smtClean="0"/>
                        <a:t>UGM</a:t>
                      </a:r>
                      <a:endParaRPr lang="en-US" sz="1800" b="1" dirty="0"/>
                    </a:p>
                  </a:txBody>
                  <a:tcPr marL="68580" marR="68580" marT="34290" marB="34290"/>
                </a:tc>
                <a:tc>
                  <a:txBody>
                    <a:bodyPr/>
                    <a:lstStyle/>
                    <a:p>
                      <a:pPr algn="ctr"/>
                      <a:r>
                        <a:rPr lang="en-US" sz="1800" b="1" dirty="0" smtClean="0"/>
                        <a:t>UA</a:t>
                      </a:r>
                      <a:endParaRPr lang="en-US" sz="1800" b="1" dirty="0"/>
                    </a:p>
                  </a:txBody>
                  <a:tcPr marL="68580" marR="68580" marT="34290" marB="34290"/>
                </a:tc>
                <a:tc>
                  <a:txBody>
                    <a:bodyPr/>
                    <a:lstStyle/>
                    <a:p>
                      <a:pPr algn="ctr"/>
                      <a:r>
                        <a:rPr lang="en-US" sz="1800" b="1" dirty="0" smtClean="0"/>
                        <a:t>UNPAD</a:t>
                      </a:r>
                      <a:endParaRPr lang="en-US" sz="1800" b="1" dirty="0"/>
                    </a:p>
                  </a:txBody>
                  <a:tcPr marL="68580" marR="68580" marT="34290" marB="34290"/>
                </a:tc>
                <a:tc>
                  <a:txBody>
                    <a:bodyPr/>
                    <a:lstStyle/>
                    <a:p>
                      <a:pPr algn="ctr"/>
                      <a:r>
                        <a:rPr lang="en-US" sz="1800" b="1" dirty="0" smtClean="0"/>
                        <a:t>IPB</a:t>
                      </a:r>
                      <a:endParaRPr lang="en-US" sz="1800" b="1" dirty="0"/>
                    </a:p>
                  </a:txBody>
                  <a:tcPr marL="68580" marR="68580" marT="34290" marB="34290"/>
                </a:tc>
                <a:tc>
                  <a:txBody>
                    <a:bodyPr/>
                    <a:lstStyle/>
                    <a:p>
                      <a:pPr algn="ctr"/>
                      <a:r>
                        <a:rPr lang="en-US" sz="1800" b="1" dirty="0" smtClean="0"/>
                        <a:t>UNDIP</a:t>
                      </a:r>
                      <a:endParaRPr lang="en-US" sz="1800" b="1" dirty="0"/>
                    </a:p>
                  </a:txBody>
                  <a:tcPr marL="68580" marR="68580" marT="34290" marB="34290"/>
                </a:tc>
              </a:tr>
              <a:tr h="472440">
                <a:tc>
                  <a:txBody>
                    <a:bodyPr/>
                    <a:lstStyle/>
                    <a:p>
                      <a:r>
                        <a:rPr lang="en-US" sz="1800" b="1" dirty="0" smtClean="0"/>
                        <a:t>Academic</a:t>
                      </a:r>
                      <a:r>
                        <a:rPr lang="en-US" sz="1800" b="1" baseline="0" dirty="0" smtClean="0"/>
                        <a:t> Reputation</a:t>
                      </a:r>
                      <a:endParaRPr lang="en-US" sz="1800" b="1" dirty="0"/>
                    </a:p>
                  </a:txBody>
                  <a:tcPr marL="68580" marR="68580" marT="34290" marB="34290"/>
                </a:tc>
                <a:tc>
                  <a:txBody>
                    <a:bodyPr/>
                    <a:lstStyle/>
                    <a:p>
                      <a:pPr algn="ctr"/>
                      <a:r>
                        <a:rPr lang="en-US" sz="1800" b="1" dirty="0" smtClean="0">
                          <a:solidFill>
                            <a:srgbClr val="00B050"/>
                          </a:solidFill>
                        </a:rPr>
                        <a:t>45</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42</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56</a:t>
                      </a:r>
                      <a:endParaRPr lang="en-US" sz="1800" b="1" dirty="0">
                        <a:solidFill>
                          <a:srgbClr val="00B050"/>
                        </a:solidFill>
                      </a:endParaRPr>
                    </a:p>
                  </a:txBody>
                  <a:tcPr marL="68580" marR="68580" marT="34290" marB="34290"/>
                </a:tc>
                <a:tc>
                  <a:txBody>
                    <a:bodyPr/>
                    <a:lstStyle/>
                    <a:p>
                      <a:pPr algn="ctr"/>
                      <a:r>
                        <a:rPr lang="en-US" sz="1800" b="1" dirty="0" smtClean="0"/>
                        <a:t>110</a:t>
                      </a:r>
                      <a:endParaRPr lang="en-US" sz="1800" b="1" dirty="0"/>
                    </a:p>
                  </a:txBody>
                  <a:tcPr marL="68580" marR="68580" marT="34290" marB="34290"/>
                </a:tc>
                <a:tc>
                  <a:txBody>
                    <a:bodyPr/>
                    <a:lstStyle/>
                    <a:p>
                      <a:pPr algn="ctr"/>
                      <a:r>
                        <a:rPr lang="en-US" sz="1800" b="1" dirty="0" smtClean="0"/>
                        <a:t>171</a:t>
                      </a:r>
                      <a:endParaRPr lang="en-US" sz="1800" b="1" dirty="0"/>
                    </a:p>
                  </a:txBody>
                  <a:tcPr marL="68580" marR="68580" marT="34290" marB="34290"/>
                </a:tc>
                <a:tc>
                  <a:txBody>
                    <a:bodyPr/>
                    <a:lstStyle/>
                    <a:p>
                      <a:pPr algn="ctr"/>
                      <a:r>
                        <a:rPr lang="en-US" sz="1800" b="1" dirty="0" smtClean="0"/>
                        <a:t>107</a:t>
                      </a:r>
                      <a:endParaRPr lang="en-US" sz="1800" b="1" dirty="0"/>
                    </a:p>
                  </a:txBody>
                  <a:tcPr marL="68580" marR="68580" marT="34290" marB="34290"/>
                </a:tc>
                <a:tc>
                  <a:txBody>
                    <a:bodyPr/>
                    <a:lstStyle/>
                    <a:p>
                      <a:pPr algn="ctr"/>
                      <a:r>
                        <a:rPr lang="en-US" sz="1800" b="1" dirty="0" smtClean="0"/>
                        <a:t>146</a:t>
                      </a:r>
                      <a:endParaRPr lang="en-US" sz="1800" b="1" dirty="0"/>
                    </a:p>
                  </a:txBody>
                  <a:tcPr marL="68580" marR="68580" marT="34290" marB="34290"/>
                </a:tc>
              </a:tr>
              <a:tr h="472440">
                <a:tc>
                  <a:txBody>
                    <a:bodyPr/>
                    <a:lstStyle/>
                    <a:p>
                      <a:r>
                        <a:rPr lang="en-US" sz="1800" b="1" dirty="0" smtClean="0"/>
                        <a:t>Employer Reputation</a:t>
                      </a:r>
                      <a:endParaRPr lang="en-US" sz="1800" b="1" dirty="0"/>
                    </a:p>
                  </a:txBody>
                  <a:tcPr marL="68580" marR="68580" marT="34290" marB="34290"/>
                </a:tc>
                <a:tc>
                  <a:txBody>
                    <a:bodyPr/>
                    <a:lstStyle/>
                    <a:p>
                      <a:pPr algn="ctr"/>
                      <a:r>
                        <a:rPr lang="en-US" sz="1800" b="1" dirty="0" smtClean="0">
                          <a:solidFill>
                            <a:srgbClr val="00B050"/>
                          </a:solidFill>
                        </a:rPr>
                        <a:t>44</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37</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74</a:t>
                      </a:r>
                      <a:endParaRPr lang="en-US" sz="1800" b="1" dirty="0">
                        <a:solidFill>
                          <a:srgbClr val="00B050"/>
                        </a:solidFill>
                      </a:endParaRPr>
                    </a:p>
                  </a:txBody>
                  <a:tcPr marL="68580" marR="68580" marT="34290" marB="34290"/>
                </a:tc>
                <a:tc>
                  <a:txBody>
                    <a:bodyPr/>
                    <a:lstStyle/>
                    <a:p>
                      <a:pPr algn="ctr"/>
                      <a:r>
                        <a:rPr lang="en-US" sz="1800" b="1" dirty="0" smtClean="0"/>
                        <a:t>120</a:t>
                      </a:r>
                      <a:endParaRPr lang="en-US" sz="1800" b="1" dirty="0"/>
                    </a:p>
                  </a:txBody>
                  <a:tcPr marL="68580" marR="68580" marT="34290" marB="34290"/>
                </a:tc>
                <a:tc>
                  <a:txBody>
                    <a:bodyPr/>
                    <a:lstStyle/>
                    <a:p>
                      <a:pPr algn="ctr"/>
                      <a:r>
                        <a:rPr lang="en-US" sz="1800" b="1" dirty="0" smtClean="0">
                          <a:solidFill>
                            <a:srgbClr val="00B050"/>
                          </a:solidFill>
                        </a:rPr>
                        <a:t>84</a:t>
                      </a:r>
                      <a:endParaRPr lang="en-US" sz="1800" b="1" dirty="0">
                        <a:solidFill>
                          <a:srgbClr val="00B050"/>
                        </a:solidFill>
                      </a:endParaRPr>
                    </a:p>
                  </a:txBody>
                  <a:tcPr marL="68580" marR="68580" marT="34290" marB="34290"/>
                </a:tc>
                <a:tc>
                  <a:txBody>
                    <a:bodyPr/>
                    <a:lstStyle/>
                    <a:p>
                      <a:pPr algn="ctr"/>
                      <a:r>
                        <a:rPr lang="en-US" sz="1800" b="1" dirty="0" smtClean="0"/>
                        <a:t>126</a:t>
                      </a:r>
                      <a:endParaRPr lang="en-US" sz="1800" b="1" dirty="0"/>
                    </a:p>
                  </a:txBody>
                  <a:tcPr marL="68580" marR="68580" marT="34290" marB="34290"/>
                </a:tc>
                <a:tc>
                  <a:txBody>
                    <a:bodyPr/>
                    <a:lstStyle/>
                    <a:p>
                      <a:pPr algn="ctr"/>
                      <a:r>
                        <a:rPr lang="en-US" sz="1800" b="1" dirty="0" smtClean="0"/>
                        <a:t>141</a:t>
                      </a:r>
                      <a:endParaRPr lang="en-US" sz="1800" b="1" dirty="0"/>
                    </a:p>
                  </a:txBody>
                  <a:tcPr marL="68580" marR="68580" marT="34290" marB="34290"/>
                </a:tc>
              </a:tr>
              <a:tr h="472440">
                <a:tc>
                  <a:txBody>
                    <a:bodyPr/>
                    <a:lstStyle/>
                    <a:p>
                      <a:r>
                        <a:rPr lang="en-US" sz="1800" b="1" dirty="0" smtClean="0"/>
                        <a:t>Faculty Student Ratio</a:t>
                      </a:r>
                      <a:endParaRPr lang="en-US" sz="1800" b="1" dirty="0"/>
                    </a:p>
                  </a:txBody>
                  <a:tcPr marL="68580" marR="68580" marT="34290" marB="34290"/>
                </a:tc>
                <a:tc>
                  <a:txBody>
                    <a:bodyPr/>
                    <a:lstStyle/>
                    <a:p>
                      <a:pPr algn="ctr"/>
                      <a:r>
                        <a:rPr lang="en-US" sz="1800" b="1" dirty="0" smtClean="0"/>
                        <a:t>123</a:t>
                      </a:r>
                      <a:endParaRPr lang="en-US" sz="1800" b="1" dirty="0"/>
                    </a:p>
                  </a:txBody>
                  <a:tcPr marL="68580" marR="68580" marT="34290" marB="34290"/>
                </a:tc>
                <a:tc>
                  <a:txBody>
                    <a:bodyPr/>
                    <a:lstStyle/>
                    <a:p>
                      <a:pPr algn="ctr"/>
                      <a:r>
                        <a:rPr lang="en-US" sz="1800" b="1" dirty="0" smtClean="0"/>
                        <a:t>320</a:t>
                      </a:r>
                      <a:endParaRPr lang="en-US" sz="1800" b="1" dirty="0"/>
                    </a:p>
                  </a:txBody>
                  <a:tcPr marL="68580" marR="68580" marT="34290" marB="34290"/>
                </a:tc>
                <a:tc>
                  <a:txBody>
                    <a:bodyPr/>
                    <a:lstStyle/>
                    <a:p>
                      <a:pPr algn="ctr"/>
                      <a:r>
                        <a:rPr lang="en-US" sz="1800" b="1" dirty="0" smtClean="0"/>
                        <a:t>325</a:t>
                      </a:r>
                      <a:endParaRPr lang="en-US" sz="1800" b="1" dirty="0"/>
                    </a:p>
                  </a:txBody>
                  <a:tcPr marL="68580" marR="68580" marT="34290" marB="34290"/>
                </a:tc>
                <a:tc>
                  <a:txBody>
                    <a:bodyPr/>
                    <a:lstStyle/>
                    <a:p>
                      <a:pPr algn="ctr"/>
                      <a:r>
                        <a:rPr lang="en-US" sz="1800" b="1" dirty="0" smtClean="0"/>
                        <a:t>293</a:t>
                      </a:r>
                      <a:endParaRPr lang="en-US" sz="1800" b="1" dirty="0"/>
                    </a:p>
                  </a:txBody>
                  <a:tcPr marL="68580" marR="68580" marT="34290" marB="34290"/>
                </a:tc>
                <a:tc>
                  <a:txBody>
                    <a:bodyPr/>
                    <a:lstStyle/>
                    <a:p>
                      <a:pPr algn="ctr"/>
                      <a:r>
                        <a:rPr lang="en-US" sz="1800" b="1" dirty="0" smtClean="0"/>
                        <a:t>246</a:t>
                      </a:r>
                      <a:endParaRPr lang="en-US" sz="1800" b="1" dirty="0"/>
                    </a:p>
                  </a:txBody>
                  <a:tcPr marL="68580" marR="68580" marT="34290" marB="34290"/>
                </a:tc>
                <a:tc>
                  <a:txBody>
                    <a:bodyPr/>
                    <a:lstStyle/>
                    <a:p>
                      <a:pPr algn="ctr"/>
                      <a:r>
                        <a:rPr lang="en-US" sz="1800" b="1" dirty="0" smtClean="0"/>
                        <a:t>311</a:t>
                      </a:r>
                      <a:endParaRPr lang="en-US" sz="1800" b="1" dirty="0"/>
                    </a:p>
                  </a:txBody>
                  <a:tcPr marL="68580" marR="68580" marT="34290" marB="34290"/>
                </a:tc>
                <a:tc>
                  <a:txBody>
                    <a:bodyPr/>
                    <a:lstStyle/>
                    <a:p>
                      <a:pPr algn="ctr"/>
                      <a:r>
                        <a:rPr lang="en-US" sz="1800" b="1" dirty="0" smtClean="0"/>
                        <a:t>408</a:t>
                      </a:r>
                      <a:endParaRPr lang="en-US" sz="1800" b="1" dirty="0"/>
                    </a:p>
                  </a:txBody>
                  <a:tcPr marL="68580" marR="68580" marT="34290" marB="34290"/>
                </a:tc>
              </a:tr>
              <a:tr h="472440">
                <a:tc>
                  <a:txBody>
                    <a:bodyPr/>
                    <a:lstStyle/>
                    <a:p>
                      <a:r>
                        <a:rPr lang="en-US" sz="1800" b="1" dirty="0" smtClean="0"/>
                        <a:t>Paper per Faculty</a:t>
                      </a:r>
                      <a:endParaRPr lang="en-US" sz="1800" b="1" dirty="0"/>
                    </a:p>
                  </a:txBody>
                  <a:tcPr marL="68580" marR="68580" marT="34290" marB="34290"/>
                </a:tc>
                <a:tc>
                  <a:txBody>
                    <a:bodyPr/>
                    <a:lstStyle/>
                    <a:p>
                      <a:pPr algn="ctr"/>
                      <a:r>
                        <a:rPr lang="en-US" sz="1800" b="1" dirty="0" smtClean="0"/>
                        <a:t>403</a:t>
                      </a:r>
                      <a:endParaRPr lang="en-US" sz="1800" b="1" dirty="0"/>
                    </a:p>
                  </a:txBody>
                  <a:tcPr marL="68580" marR="68580" marT="34290" marB="34290"/>
                </a:tc>
                <a:tc>
                  <a:txBody>
                    <a:bodyPr/>
                    <a:lstStyle/>
                    <a:p>
                      <a:pPr algn="ctr"/>
                      <a:r>
                        <a:rPr lang="en-US" sz="1800" b="1" dirty="0" smtClean="0"/>
                        <a:t>292</a:t>
                      </a:r>
                      <a:endParaRPr lang="en-US" sz="1800" b="1" dirty="0"/>
                    </a:p>
                  </a:txBody>
                  <a:tcPr marL="68580" marR="68580" marT="34290" marB="34290"/>
                </a:tc>
                <a:tc>
                  <a:txBody>
                    <a:bodyPr/>
                    <a:lstStyle/>
                    <a:p>
                      <a:pPr algn="ctr"/>
                      <a:r>
                        <a:rPr lang="en-US" sz="1800" b="1" dirty="0" smtClean="0"/>
                        <a:t>404</a:t>
                      </a:r>
                      <a:endParaRPr lang="en-US" sz="1800" b="1" dirty="0"/>
                    </a:p>
                  </a:txBody>
                  <a:tcPr marL="68580" marR="68580" marT="34290" marB="34290"/>
                </a:tc>
                <a:tc>
                  <a:txBody>
                    <a:bodyPr/>
                    <a:lstStyle/>
                    <a:p>
                      <a:pPr algn="ctr"/>
                      <a:r>
                        <a:rPr lang="en-US" sz="1800" b="1" dirty="0" smtClean="0"/>
                        <a:t>434</a:t>
                      </a:r>
                      <a:endParaRPr lang="en-US" sz="1800" b="1" dirty="0"/>
                    </a:p>
                  </a:txBody>
                  <a:tcPr marL="68580" marR="68580" marT="34290" marB="34290"/>
                </a:tc>
                <a:tc>
                  <a:txBody>
                    <a:bodyPr/>
                    <a:lstStyle/>
                    <a:p>
                      <a:pPr algn="ctr"/>
                      <a:r>
                        <a:rPr lang="en-US" sz="1800" b="1" dirty="0" smtClean="0"/>
                        <a:t>441</a:t>
                      </a:r>
                      <a:endParaRPr lang="en-US" sz="1800" b="1" dirty="0"/>
                    </a:p>
                  </a:txBody>
                  <a:tcPr marL="68580" marR="68580" marT="34290" marB="34290"/>
                </a:tc>
                <a:tc>
                  <a:txBody>
                    <a:bodyPr/>
                    <a:lstStyle/>
                    <a:p>
                      <a:pPr algn="ctr"/>
                      <a:r>
                        <a:rPr lang="en-US" sz="1800" b="1" dirty="0" smtClean="0"/>
                        <a:t>390</a:t>
                      </a:r>
                      <a:endParaRPr lang="en-US" sz="1800" b="1" dirty="0"/>
                    </a:p>
                  </a:txBody>
                  <a:tcPr marL="68580" marR="68580" marT="34290" marB="34290"/>
                </a:tc>
                <a:tc>
                  <a:txBody>
                    <a:bodyPr/>
                    <a:lstStyle/>
                    <a:p>
                      <a:pPr algn="ctr"/>
                      <a:r>
                        <a:rPr lang="en-US" sz="1800" b="1" dirty="0" smtClean="0"/>
                        <a:t>432</a:t>
                      </a:r>
                      <a:endParaRPr lang="en-US" sz="1800" b="1" dirty="0"/>
                    </a:p>
                  </a:txBody>
                  <a:tcPr marL="68580" marR="68580" marT="34290" marB="34290"/>
                </a:tc>
              </a:tr>
              <a:tr h="472440">
                <a:tc>
                  <a:txBody>
                    <a:bodyPr/>
                    <a:lstStyle/>
                    <a:p>
                      <a:r>
                        <a:rPr lang="en-US" sz="1800" b="1" dirty="0" smtClean="0"/>
                        <a:t>Citations per Paper</a:t>
                      </a:r>
                      <a:endParaRPr lang="en-US" sz="1800" b="1" dirty="0"/>
                    </a:p>
                  </a:txBody>
                  <a:tcPr marL="68580" marR="68580" marT="34290" marB="34290"/>
                </a:tc>
                <a:tc>
                  <a:txBody>
                    <a:bodyPr/>
                    <a:lstStyle/>
                    <a:p>
                      <a:pPr algn="ctr"/>
                      <a:r>
                        <a:rPr lang="en-US" sz="1800" b="1" dirty="0" smtClean="0"/>
                        <a:t>308</a:t>
                      </a:r>
                      <a:endParaRPr lang="en-US" sz="1800" b="1" dirty="0"/>
                    </a:p>
                  </a:txBody>
                  <a:tcPr marL="68580" marR="68580" marT="34290" marB="34290"/>
                </a:tc>
                <a:tc>
                  <a:txBody>
                    <a:bodyPr/>
                    <a:lstStyle/>
                    <a:p>
                      <a:pPr algn="ctr"/>
                      <a:r>
                        <a:rPr lang="en-US" sz="1800" b="1" dirty="0" smtClean="0"/>
                        <a:t>411</a:t>
                      </a:r>
                      <a:endParaRPr lang="en-US" sz="1800" b="1" dirty="0"/>
                    </a:p>
                  </a:txBody>
                  <a:tcPr marL="68580" marR="68580" marT="34290" marB="34290"/>
                </a:tc>
                <a:tc>
                  <a:txBody>
                    <a:bodyPr/>
                    <a:lstStyle/>
                    <a:p>
                      <a:pPr algn="ctr"/>
                      <a:r>
                        <a:rPr lang="en-US" sz="1800" b="1" dirty="0" smtClean="0"/>
                        <a:t>278</a:t>
                      </a:r>
                      <a:endParaRPr lang="en-US" sz="1800" b="1" dirty="0"/>
                    </a:p>
                  </a:txBody>
                  <a:tcPr marL="68580" marR="68580" marT="34290" marB="34290"/>
                </a:tc>
                <a:tc>
                  <a:txBody>
                    <a:bodyPr/>
                    <a:lstStyle/>
                    <a:p>
                      <a:pPr algn="ctr"/>
                      <a:r>
                        <a:rPr lang="en-US" sz="1800" b="1" dirty="0" smtClean="0">
                          <a:solidFill>
                            <a:srgbClr val="00B050"/>
                          </a:solidFill>
                        </a:rPr>
                        <a:t>25</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82</a:t>
                      </a:r>
                      <a:endParaRPr lang="en-US" sz="1800" b="1" dirty="0">
                        <a:solidFill>
                          <a:srgbClr val="00B050"/>
                        </a:solidFill>
                      </a:endParaRPr>
                    </a:p>
                  </a:txBody>
                  <a:tcPr marL="68580" marR="68580" marT="34290" marB="34290"/>
                </a:tc>
                <a:tc>
                  <a:txBody>
                    <a:bodyPr/>
                    <a:lstStyle/>
                    <a:p>
                      <a:pPr algn="ctr"/>
                      <a:r>
                        <a:rPr lang="en-US" sz="1800" b="1" dirty="0" smtClean="0"/>
                        <a:t>292</a:t>
                      </a:r>
                      <a:endParaRPr lang="en-US" sz="1800" b="1" dirty="0"/>
                    </a:p>
                  </a:txBody>
                  <a:tcPr marL="68580" marR="68580" marT="34290" marB="34290"/>
                </a:tc>
                <a:tc>
                  <a:txBody>
                    <a:bodyPr/>
                    <a:lstStyle/>
                    <a:p>
                      <a:pPr algn="ctr"/>
                      <a:r>
                        <a:rPr lang="en-US" sz="1800" b="1" dirty="0" smtClean="0"/>
                        <a:t>264</a:t>
                      </a:r>
                      <a:endParaRPr lang="en-US" sz="1800" b="1" dirty="0"/>
                    </a:p>
                  </a:txBody>
                  <a:tcPr marL="68580" marR="68580" marT="34290" marB="34290"/>
                </a:tc>
              </a:tr>
              <a:tr h="472440">
                <a:tc>
                  <a:txBody>
                    <a:bodyPr/>
                    <a:lstStyle/>
                    <a:p>
                      <a:r>
                        <a:rPr lang="en-US" sz="1800" b="1" dirty="0" smtClean="0"/>
                        <a:t>International Faculty</a:t>
                      </a:r>
                      <a:endParaRPr lang="en-US" sz="1800" b="1" dirty="0"/>
                    </a:p>
                  </a:txBody>
                  <a:tcPr marL="68580" marR="68580" marT="34290" marB="34290"/>
                </a:tc>
                <a:tc>
                  <a:txBody>
                    <a:bodyPr/>
                    <a:lstStyle/>
                    <a:p>
                      <a:pPr algn="ctr"/>
                      <a:r>
                        <a:rPr lang="en-US" sz="1800" b="1" dirty="0" smtClean="0">
                          <a:solidFill>
                            <a:srgbClr val="00B050"/>
                          </a:solidFill>
                        </a:rPr>
                        <a:t>37</a:t>
                      </a:r>
                      <a:endParaRPr lang="en-US" sz="1800" b="1" dirty="0">
                        <a:solidFill>
                          <a:srgbClr val="00B050"/>
                        </a:solidFill>
                      </a:endParaRPr>
                    </a:p>
                  </a:txBody>
                  <a:tcPr marL="68580" marR="68580" marT="34290" marB="34290"/>
                </a:tc>
                <a:tc>
                  <a:txBody>
                    <a:bodyPr/>
                    <a:lstStyle/>
                    <a:p>
                      <a:pPr algn="ctr"/>
                      <a:r>
                        <a:rPr lang="en-US" sz="1800" b="1" dirty="0" smtClean="0"/>
                        <a:t>-</a:t>
                      </a:r>
                      <a:endParaRPr lang="en-US" sz="1800" b="1" dirty="0"/>
                    </a:p>
                  </a:txBody>
                  <a:tcPr marL="68580" marR="68580" marT="34290" marB="34290"/>
                </a:tc>
                <a:tc>
                  <a:txBody>
                    <a:bodyPr/>
                    <a:lstStyle/>
                    <a:p>
                      <a:pPr algn="ctr"/>
                      <a:r>
                        <a:rPr lang="en-US" sz="1800" b="1" dirty="0" smtClean="0"/>
                        <a:t>231</a:t>
                      </a:r>
                      <a:endParaRPr lang="en-US" sz="1800" b="1" dirty="0"/>
                    </a:p>
                  </a:txBody>
                  <a:tcPr marL="68580" marR="68580" marT="34290" marB="34290"/>
                </a:tc>
                <a:tc>
                  <a:txBody>
                    <a:bodyPr/>
                    <a:lstStyle/>
                    <a:p>
                      <a:pPr algn="ctr"/>
                      <a:r>
                        <a:rPr lang="en-US" sz="1800" b="1" dirty="0" smtClean="0"/>
                        <a:t>302</a:t>
                      </a:r>
                      <a:endParaRPr lang="en-US" sz="1800" b="1" dirty="0"/>
                    </a:p>
                  </a:txBody>
                  <a:tcPr marL="68580" marR="68580" marT="34290" marB="34290"/>
                </a:tc>
                <a:tc>
                  <a:txBody>
                    <a:bodyPr/>
                    <a:lstStyle/>
                    <a:p>
                      <a:pPr algn="ctr"/>
                      <a:r>
                        <a:rPr lang="en-US" sz="1800" b="1" dirty="0" smtClean="0"/>
                        <a:t>328</a:t>
                      </a:r>
                      <a:endParaRPr lang="en-US" sz="1800" b="1" dirty="0"/>
                    </a:p>
                  </a:txBody>
                  <a:tcPr marL="68580" marR="68580" marT="34290" marB="34290"/>
                </a:tc>
                <a:tc>
                  <a:txBody>
                    <a:bodyPr/>
                    <a:lstStyle/>
                    <a:p>
                      <a:pPr algn="ctr"/>
                      <a:r>
                        <a:rPr lang="en-US" sz="1800" b="1" dirty="0" smtClean="0"/>
                        <a:t>226</a:t>
                      </a:r>
                      <a:endParaRPr lang="en-US" sz="1800" b="1" dirty="0"/>
                    </a:p>
                  </a:txBody>
                  <a:tcPr marL="68580" marR="68580" marT="34290" marB="34290"/>
                </a:tc>
                <a:tc>
                  <a:txBody>
                    <a:bodyPr/>
                    <a:lstStyle/>
                    <a:p>
                      <a:pPr algn="ctr"/>
                      <a:r>
                        <a:rPr lang="en-US" sz="1800" b="1" dirty="0" smtClean="0"/>
                        <a:t>284</a:t>
                      </a:r>
                      <a:endParaRPr lang="en-US" sz="1800" b="1" dirty="0"/>
                    </a:p>
                  </a:txBody>
                  <a:tcPr marL="68580" marR="68580" marT="34290" marB="34290"/>
                </a:tc>
              </a:tr>
              <a:tr h="472440">
                <a:tc>
                  <a:txBody>
                    <a:bodyPr/>
                    <a:lstStyle/>
                    <a:p>
                      <a:r>
                        <a:rPr lang="en-US" sz="1800" b="1" dirty="0" smtClean="0"/>
                        <a:t>International Students</a:t>
                      </a:r>
                      <a:endParaRPr lang="en-US" sz="1800" b="1" dirty="0"/>
                    </a:p>
                  </a:txBody>
                  <a:tcPr marL="68580" marR="68580" marT="34290" marB="34290"/>
                </a:tc>
                <a:tc>
                  <a:txBody>
                    <a:bodyPr/>
                    <a:lstStyle/>
                    <a:p>
                      <a:pPr algn="ctr"/>
                      <a:r>
                        <a:rPr lang="en-US" sz="1800" b="1" dirty="0" smtClean="0"/>
                        <a:t>227</a:t>
                      </a:r>
                      <a:endParaRPr lang="en-US" sz="1800" b="1" dirty="0"/>
                    </a:p>
                  </a:txBody>
                  <a:tcPr marL="68580" marR="68580" marT="34290" marB="34290"/>
                </a:tc>
                <a:tc>
                  <a:txBody>
                    <a:bodyPr/>
                    <a:lstStyle/>
                    <a:p>
                      <a:pPr algn="ctr"/>
                      <a:r>
                        <a:rPr lang="en-US" sz="1800" b="1" dirty="0" smtClean="0"/>
                        <a:t>341</a:t>
                      </a:r>
                      <a:endParaRPr lang="en-US" sz="1800" b="1" dirty="0"/>
                    </a:p>
                  </a:txBody>
                  <a:tcPr marL="68580" marR="68580" marT="34290" marB="34290"/>
                </a:tc>
                <a:tc>
                  <a:txBody>
                    <a:bodyPr/>
                    <a:lstStyle/>
                    <a:p>
                      <a:pPr algn="ctr"/>
                      <a:r>
                        <a:rPr lang="en-US" sz="1800" b="1" dirty="0" smtClean="0"/>
                        <a:t>294</a:t>
                      </a:r>
                      <a:endParaRPr lang="en-US" sz="1800" b="1" dirty="0"/>
                    </a:p>
                  </a:txBody>
                  <a:tcPr marL="68580" marR="68580" marT="34290" marB="34290"/>
                </a:tc>
                <a:tc>
                  <a:txBody>
                    <a:bodyPr/>
                    <a:lstStyle/>
                    <a:p>
                      <a:pPr algn="ctr"/>
                      <a:r>
                        <a:rPr lang="en-US" sz="1800" b="1" dirty="0" smtClean="0"/>
                        <a:t>403</a:t>
                      </a:r>
                      <a:endParaRPr lang="en-US" sz="1800" b="1" dirty="0"/>
                    </a:p>
                  </a:txBody>
                  <a:tcPr marL="68580" marR="68580" marT="34290" marB="34290"/>
                </a:tc>
                <a:tc>
                  <a:txBody>
                    <a:bodyPr/>
                    <a:lstStyle/>
                    <a:p>
                      <a:pPr algn="ctr"/>
                      <a:r>
                        <a:rPr lang="en-US" sz="1800" b="1" dirty="0" smtClean="0"/>
                        <a:t>221</a:t>
                      </a:r>
                      <a:endParaRPr lang="en-US" sz="1800" b="1" dirty="0"/>
                    </a:p>
                  </a:txBody>
                  <a:tcPr marL="68580" marR="68580" marT="34290" marB="34290"/>
                </a:tc>
                <a:tc>
                  <a:txBody>
                    <a:bodyPr/>
                    <a:lstStyle/>
                    <a:p>
                      <a:pPr algn="ctr"/>
                      <a:r>
                        <a:rPr lang="en-US" sz="1800" b="1" dirty="0" smtClean="0"/>
                        <a:t>353</a:t>
                      </a:r>
                      <a:endParaRPr lang="en-US" sz="1800" b="1" dirty="0"/>
                    </a:p>
                  </a:txBody>
                  <a:tcPr marL="68580" marR="68580" marT="34290" marB="34290"/>
                </a:tc>
                <a:tc>
                  <a:txBody>
                    <a:bodyPr/>
                    <a:lstStyle/>
                    <a:p>
                      <a:pPr algn="ctr"/>
                      <a:r>
                        <a:rPr lang="en-US" sz="1800" b="1" dirty="0" smtClean="0"/>
                        <a:t>428</a:t>
                      </a:r>
                      <a:endParaRPr lang="en-US" sz="1800" b="1" dirty="0"/>
                    </a:p>
                  </a:txBody>
                  <a:tcPr marL="68580" marR="68580" marT="34290" marB="34290"/>
                </a:tc>
              </a:tr>
              <a:tr h="472440">
                <a:tc>
                  <a:txBody>
                    <a:bodyPr/>
                    <a:lstStyle/>
                    <a:p>
                      <a:r>
                        <a:rPr lang="en-US" sz="1800" b="1" dirty="0" smtClean="0"/>
                        <a:t>Inbound Exchange</a:t>
                      </a:r>
                      <a:endParaRPr lang="en-US" sz="1800" b="1" dirty="0"/>
                    </a:p>
                  </a:txBody>
                  <a:tcPr marL="68580" marR="68580" marT="34290" marB="34290"/>
                </a:tc>
                <a:tc>
                  <a:txBody>
                    <a:bodyPr/>
                    <a:lstStyle/>
                    <a:p>
                      <a:pPr algn="ctr"/>
                      <a:r>
                        <a:rPr lang="en-US" sz="1800" b="1" dirty="0" smtClean="0">
                          <a:solidFill>
                            <a:srgbClr val="00B050"/>
                          </a:solidFill>
                        </a:rPr>
                        <a:t>62</a:t>
                      </a:r>
                      <a:endParaRPr lang="en-US" sz="1800" b="1" dirty="0">
                        <a:solidFill>
                          <a:srgbClr val="00B050"/>
                        </a:solidFill>
                      </a:endParaRPr>
                    </a:p>
                  </a:txBody>
                  <a:tcPr marL="68580" marR="68580" marT="34290" marB="34290"/>
                </a:tc>
                <a:tc>
                  <a:txBody>
                    <a:bodyPr/>
                    <a:lstStyle/>
                    <a:p>
                      <a:pPr algn="ctr"/>
                      <a:r>
                        <a:rPr lang="en-US" sz="1800" b="1" dirty="0" smtClean="0"/>
                        <a:t>288</a:t>
                      </a:r>
                      <a:endParaRPr lang="en-US" sz="1800" b="1" dirty="0"/>
                    </a:p>
                  </a:txBody>
                  <a:tcPr marL="68580" marR="68580" marT="34290" marB="34290"/>
                </a:tc>
                <a:tc>
                  <a:txBody>
                    <a:bodyPr/>
                    <a:lstStyle/>
                    <a:p>
                      <a:pPr algn="ctr"/>
                      <a:r>
                        <a:rPr lang="en-US" sz="1800" b="1" dirty="0" smtClean="0"/>
                        <a:t>155</a:t>
                      </a:r>
                      <a:endParaRPr lang="en-US" sz="1800" b="1" dirty="0"/>
                    </a:p>
                  </a:txBody>
                  <a:tcPr marL="68580" marR="68580" marT="34290" marB="34290"/>
                </a:tc>
                <a:tc>
                  <a:txBody>
                    <a:bodyPr/>
                    <a:lstStyle/>
                    <a:p>
                      <a:pPr algn="ctr"/>
                      <a:r>
                        <a:rPr lang="en-US" sz="1800" b="1" dirty="0" smtClean="0"/>
                        <a:t>207</a:t>
                      </a:r>
                      <a:endParaRPr lang="en-US" sz="1800" b="1" dirty="0"/>
                    </a:p>
                  </a:txBody>
                  <a:tcPr marL="68580" marR="68580" marT="34290" marB="34290"/>
                </a:tc>
                <a:tc>
                  <a:txBody>
                    <a:bodyPr/>
                    <a:lstStyle/>
                    <a:p>
                      <a:pPr algn="ctr"/>
                      <a:r>
                        <a:rPr lang="en-US" sz="1800" b="1" dirty="0" smtClean="0"/>
                        <a:t>163</a:t>
                      </a:r>
                      <a:endParaRPr lang="en-US" sz="1800" b="1" dirty="0"/>
                    </a:p>
                  </a:txBody>
                  <a:tcPr marL="68580" marR="68580" marT="34290" marB="34290"/>
                </a:tc>
                <a:tc>
                  <a:txBody>
                    <a:bodyPr/>
                    <a:lstStyle/>
                    <a:p>
                      <a:pPr algn="ctr"/>
                      <a:r>
                        <a:rPr lang="en-US" sz="1800" b="1" dirty="0" smtClean="0"/>
                        <a:t>229</a:t>
                      </a:r>
                      <a:endParaRPr lang="en-US" sz="1800" b="1" dirty="0"/>
                    </a:p>
                  </a:txBody>
                  <a:tcPr marL="68580" marR="68580" marT="34290" marB="34290"/>
                </a:tc>
                <a:tc>
                  <a:txBody>
                    <a:bodyPr/>
                    <a:lstStyle/>
                    <a:p>
                      <a:pPr algn="ctr"/>
                      <a:r>
                        <a:rPr lang="en-US" sz="1800" b="1" dirty="0" smtClean="0"/>
                        <a:t>298</a:t>
                      </a:r>
                      <a:endParaRPr lang="en-US" sz="1800" b="1" dirty="0"/>
                    </a:p>
                  </a:txBody>
                  <a:tcPr marL="68580" marR="68580" marT="34290" marB="34290"/>
                </a:tc>
              </a:tr>
              <a:tr h="472440">
                <a:tc>
                  <a:txBody>
                    <a:bodyPr/>
                    <a:lstStyle/>
                    <a:p>
                      <a:r>
                        <a:rPr lang="en-US" sz="1800" b="1" dirty="0" smtClean="0"/>
                        <a:t>Outbound Exchange</a:t>
                      </a:r>
                      <a:endParaRPr lang="en-US" sz="1800" b="1" dirty="0"/>
                    </a:p>
                  </a:txBody>
                  <a:tcPr marL="68580" marR="68580" marT="34290" marB="34290"/>
                </a:tc>
                <a:tc>
                  <a:txBody>
                    <a:bodyPr/>
                    <a:lstStyle/>
                    <a:p>
                      <a:pPr algn="ctr"/>
                      <a:r>
                        <a:rPr lang="en-US" sz="1800" b="1" dirty="0" smtClean="0">
                          <a:solidFill>
                            <a:srgbClr val="00B050"/>
                          </a:solidFill>
                        </a:rPr>
                        <a:t>63</a:t>
                      </a:r>
                      <a:endParaRPr lang="en-US" sz="1800" b="1" dirty="0">
                        <a:solidFill>
                          <a:srgbClr val="00B050"/>
                        </a:solidFill>
                      </a:endParaRPr>
                    </a:p>
                  </a:txBody>
                  <a:tcPr marL="68580" marR="68580" marT="34290" marB="34290"/>
                </a:tc>
                <a:tc>
                  <a:txBody>
                    <a:bodyPr/>
                    <a:lstStyle/>
                    <a:p>
                      <a:pPr algn="ctr"/>
                      <a:r>
                        <a:rPr lang="en-US" sz="1800" b="1" dirty="0" smtClean="0"/>
                        <a:t>238</a:t>
                      </a:r>
                      <a:endParaRPr lang="en-US" sz="1800" b="1" dirty="0"/>
                    </a:p>
                  </a:txBody>
                  <a:tcPr marL="68580" marR="68580" marT="34290" marB="34290"/>
                </a:tc>
                <a:tc>
                  <a:txBody>
                    <a:bodyPr/>
                    <a:lstStyle/>
                    <a:p>
                      <a:pPr algn="ctr"/>
                      <a:r>
                        <a:rPr lang="en-US" sz="1800" b="1" dirty="0" smtClean="0"/>
                        <a:t>111</a:t>
                      </a:r>
                      <a:endParaRPr lang="en-US" sz="1800" b="1" dirty="0"/>
                    </a:p>
                  </a:txBody>
                  <a:tcPr marL="68580" marR="68580" marT="34290" marB="34290"/>
                </a:tc>
                <a:tc>
                  <a:txBody>
                    <a:bodyPr/>
                    <a:lstStyle/>
                    <a:p>
                      <a:pPr algn="ctr"/>
                      <a:r>
                        <a:rPr lang="en-US" sz="1800" b="1" dirty="0" smtClean="0"/>
                        <a:t>253</a:t>
                      </a:r>
                      <a:endParaRPr lang="en-US" sz="1800" b="1" dirty="0"/>
                    </a:p>
                  </a:txBody>
                  <a:tcPr marL="68580" marR="68580" marT="34290" marB="34290"/>
                </a:tc>
                <a:tc>
                  <a:txBody>
                    <a:bodyPr/>
                    <a:lstStyle/>
                    <a:p>
                      <a:pPr algn="ctr"/>
                      <a:r>
                        <a:rPr lang="en-US" sz="1800" b="1" dirty="0" smtClean="0"/>
                        <a:t>138</a:t>
                      </a:r>
                      <a:endParaRPr lang="en-US" sz="1800" b="1" dirty="0"/>
                    </a:p>
                  </a:txBody>
                  <a:tcPr marL="68580" marR="68580" marT="34290" marB="34290"/>
                </a:tc>
                <a:tc>
                  <a:txBody>
                    <a:bodyPr/>
                    <a:lstStyle/>
                    <a:p>
                      <a:pPr algn="ctr"/>
                      <a:r>
                        <a:rPr lang="en-US" sz="1800" b="1" dirty="0" smtClean="0"/>
                        <a:t>229</a:t>
                      </a:r>
                      <a:endParaRPr lang="en-US" sz="1800" b="1" dirty="0"/>
                    </a:p>
                  </a:txBody>
                  <a:tcPr marL="68580" marR="68580" marT="34290" marB="34290"/>
                </a:tc>
                <a:tc>
                  <a:txBody>
                    <a:bodyPr/>
                    <a:lstStyle/>
                    <a:p>
                      <a:pPr algn="ctr"/>
                      <a:r>
                        <a:rPr lang="en-US" sz="1800" b="1" dirty="0" smtClean="0"/>
                        <a:t>239</a:t>
                      </a:r>
                      <a:endParaRPr lang="en-US" sz="1800" b="1" dirty="0"/>
                    </a:p>
                  </a:txBody>
                  <a:tcPr marL="68580" marR="68580" marT="34290" marB="34290"/>
                </a:tc>
              </a:tr>
            </a:tbl>
          </a:graphicData>
        </a:graphic>
      </p:graphicFrame>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Aharoni" panose="02010803020104030203" pitchFamily="2" charset="-79"/>
                <a:cs typeface="Aharoni" panose="02010803020104030203" pitchFamily="2" charset="-79"/>
              </a:rPr>
              <a:t>Ranking indicators, QS AUR</a:t>
            </a:r>
            <a:endParaRPr lang="en-US" sz="4000" dirty="0">
              <a:latin typeface="Aharoni" panose="02010803020104030203" pitchFamily="2" charset="-79"/>
              <a:cs typeface="Aharoni" panose="02010803020104030203" pitchFamily="2" charset="-79"/>
            </a:endParaRPr>
          </a:p>
        </p:txBody>
      </p:sp>
      <p:sp>
        <p:nvSpPr>
          <p:cNvPr id="7" name="Rectangle 6"/>
          <p:cNvSpPr/>
          <p:nvPr/>
        </p:nvSpPr>
        <p:spPr>
          <a:xfrm>
            <a:off x="3200400" y="6438657"/>
            <a:ext cx="5791200" cy="338554"/>
          </a:xfrm>
          <a:prstGeom prst="rect">
            <a:avLst/>
          </a:prstGeom>
        </p:spPr>
        <p:txBody>
          <a:bodyPr wrap="square">
            <a:spAutoFit/>
          </a:bodyPr>
          <a:lstStyle/>
          <a:p>
            <a:r>
              <a:rPr lang="en-US" sz="1600" dirty="0">
                <a:latin typeface="Aharoni" panose="02010803020104030203" pitchFamily="2" charset="-79"/>
                <a:cs typeface="Aharoni" panose="02010803020104030203" pitchFamily="2" charset="-79"/>
              </a:rPr>
              <a:t>Samuel Wong, Senior Researcher QS Intelligent Unit, 2015</a:t>
            </a:r>
            <a:endParaRPr lang="en-US" sz="1600" dirty="0"/>
          </a:p>
        </p:txBody>
      </p:sp>
    </p:spTree>
    <p:extLst>
      <p:ext uri="{BB962C8B-B14F-4D97-AF65-F5344CB8AC3E}">
        <p14:creationId xmlns:p14="http://schemas.microsoft.com/office/powerpoint/2010/main" val="220208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2026529"/>
          </a:xfrm>
          <a:solidFill>
            <a:schemeClr val="tx2">
              <a:lumMod val="75000"/>
            </a:schemeClr>
          </a:solidFill>
        </p:spPr>
        <p:txBody>
          <a:bodyPr>
            <a:normAutofit/>
          </a:bodyPr>
          <a:lstStyle/>
          <a:p>
            <a:pPr algn="ctr"/>
            <a:r>
              <a:rPr lang="en-US" dirty="0">
                <a:solidFill>
                  <a:schemeClr val="bg1"/>
                </a:solidFill>
                <a:latin typeface="Aharoni" panose="02010803020104030203" pitchFamily="2" charset="-79"/>
                <a:cs typeface="Aharoni" panose="02010803020104030203" pitchFamily="2" charset="-79"/>
              </a:rPr>
              <a:t>PENDAHULUAN</a:t>
            </a:r>
          </a:p>
        </p:txBody>
      </p:sp>
      <p:sp>
        <p:nvSpPr>
          <p:cNvPr id="3" name="Slide Number Placeholder 2"/>
          <p:cNvSpPr>
            <a:spLocks noGrp="1"/>
          </p:cNvSpPr>
          <p:nvPr>
            <p:ph type="sldNum" sz="quarter" idx="12"/>
          </p:nvPr>
        </p:nvSpPr>
        <p:spPr/>
        <p:txBody>
          <a:bodyPr/>
          <a:lstStyle/>
          <a:p>
            <a:fld id="{6027A33F-0255-49CB-AC95-A12F4889F42D}"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9894190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39796403"/>
              </p:ext>
            </p:extLst>
          </p:nvPr>
        </p:nvGraphicFramePr>
        <p:xfrm>
          <a:off x="304801" y="1676400"/>
          <a:ext cx="8458198" cy="4724399"/>
        </p:xfrm>
        <a:graphic>
          <a:graphicData uri="http://schemas.openxmlformats.org/drawingml/2006/table">
            <a:tbl>
              <a:tblPr firstRow="1" bandRow="1">
                <a:tableStyleId>{5C22544A-7EE6-4342-B048-85BDC9FD1C3A}</a:tableStyleId>
              </a:tblPr>
              <a:tblGrid>
                <a:gridCol w="2514599"/>
                <a:gridCol w="762000"/>
                <a:gridCol w="685800"/>
                <a:gridCol w="762000"/>
                <a:gridCol w="685800"/>
                <a:gridCol w="914400"/>
                <a:gridCol w="609600"/>
                <a:gridCol w="833484"/>
                <a:gridCol w="690515"/>
              </a:tblGrid>
              <a:tr h="771572">
                <a:tc>
                  <a:txBody>
                    <a:bodyPr/>
                    <a:lstStyle/>
                    <a:p>
                      <a:pPr algn="ctr"/>
                      <a:r>
                        <a:rPr lang="en-US" sz="1800" b="1" dirty="0" smtClean="0"/>
                        <a:t>INDICATOR</a:t>
                      </a:r>
                      <a:endParaRPr lang="en-US" sz="1800" b="1" dirty="0"/>
                    </a:p>
                  </a:txBody>
                  <a:tcPr marL="68580" marR="68580" marT="34290" marB="34290"/>
                </a:tc>
                <a:tc>
                  <a:txBody>
                    <a:bodyPr/>
                    <a:lstStyle/>
                    <a:p>
                      <a:pPr algn="ctr"/>
                      <a:r>
                        <a:rPr lang="en-US" sz="1800" b="1" dirty="0" smtClean="0"/>
                        <a:t>UI</a:t>
                      </a:r>
                      <a:endParaRPr lang="en-US" sz="1800" b="1" dirty="0"/>
                    </a:p>
                  </a:txBody>
                  <a:tcPr marL="68580" marR="68580" marT="34290" marB="34290"/>
                </a:tc>
                <a:tc>
                  <a:txBody>
                    <a:bodyPr/>
                    <a:lstStyle/>
                    <a:p>
                      <a:pPr algn="ctr"/>
                      <a:r>
                        <a:rPr lang="en-US" sz="1800" b="1" dirty="0" smtClean="0"/>
                        <a:t>ITB</a:t>
                      </a:r>
                      <a:endParaRPr lang="en-US" sz="1800" b="1" dirty="0"/>
                    </a:p>
                  </a:txBody>
                  <a:tcPr marL="68580" marR="68580" marT="34290" marB="34290"/>
                </a:tc>
                <a:tc>
                  <a:txBody>
                    <a:bodyPr/>
                    <a:lstStyle/>
                    <a:p>
                      <a:pPr algn="ctr"/>
                      <a:r>
                        <a:rPr lang="en-US" sz="1800" b="1" dirty="0" smtClean="0"/>
                        <a:t>UGM</a:t>
                      </a:r>
                      <a:endParaRPr lang="en-US" sz="1800" b="1" dirty="0"/>
                    </a:p>
                  </a:txBody>
                  <a:tcPr marL="68580" marR="68580" marT="34290" marB="34290"/>
                </a:tc>
                <a:tc>
                  <a:txBody>
                    <a:bodyPr/>
                    <a:lstStyle/>
                    <a:p>
                      <a:pPr algn="ctr"/>
                      <a:r>
                        <a:rPr lang="en-US" sz="1800" b="1" dirty="0" smtClean="0"/>
                        <a:t>UA</a:t>
                      </a:r>
                      <a:endParaRPr lang="en-US" sz="1800" b="1" dirty="0"/>
                    </a:p>
                  </a:txBody>
                  <a:tcPr marL="68580" marR="68580" marT="34290" marB="34290"/>
                </a:tc>
                <a:tc>
                  <a:txBody>
                    <a:bodyPr/>
                    <a:lstStyle/>
                    <a:p>
                      <a:pPr algn="ctr"/>
                      <a:r>
                        <a:rPr lang="en-US" sz="1800" b="1" dirty="0" smtClean="0"/>
                        <a:t>UNPAD</a:t>
                      </a:r>
                      <a:endParaRPr lang="en-US" sz="1800" b="1" dirty="0"/>
                    </a:p>
                  </a:txBody>
                  <a:tcPr marL="68580" marR="68580" marT="34290" marB="34290"/>
                </a:tc>
                <a:tc>
                  <a:txBody>
                    <a:bodyPr/>
                    <a:lstStyle/>
                    <a:p>
                      <a:pPr algn="ctr"/>
                      <a:r>
                        <a:rPr lang="en-US" sz="1800" b="1" dirty="0" smtClean="0"/>
                        <a:t>IPB</a:t>
                      </a:r>
                      <a:endParaRPr lang="en-US" sz="1800" b="1" dirty="0"/>
                    </a:p>
                  </a:txBody>
                  <a:tcPr marL="68580" marR="68580" marT="34290" marB="34290"/>
                </a:tc>
                <a:tc>
                  <a:txBody>
                    <a:bodyPr/>
                    <a:lstStyle/>
                    <a:p>
                      <a:pPr algn="ctr"/>
                      <a:r>
                        <a:rPr lang="en-US" sz="1800" b="1" dirty="0" smtClean="0"/>
                        <a:t>UNDIP</a:t>
                      </a:r>
                      <a:endParaRPr lang="en-US" sz="1800" b="1" dirty="0"/>
                    </a:p>
                  </a:txBody>
                  <a:tcPr marL="68580" marR="68580" marT="34290" marB="34290"/>
                </a:tc>
                <a:tc>
                  <a:txBody>
                    <a:bodyPr/>
                    <a:lstStyle/>
                    <a:p>
                      <a:pPr algn="ctr"/>
                      <a:r>
                        <a:rPr lang="en-US" sz="1800" b="1" dirty="0" smtClean="0"/>
                        <a:t>MED</a:t>
                      </a:r>
                      <a:endParaRPr lang="en-US" sz="1800" b="1" dirty="0"/>
                    </a:p>
                  </a:txBody>
                  <a:tcPr marL="68580" marR="68580" marT="34290" marB="34290"/>
                </a:tc>
              </a:tr>
              <a:tr h="439203">
                <a:tc>
                  <a:txBody>
                    <a:bodyPr/>
                    <a:lstStyle/>
                    <a:p>
                      <a:r>
                        <a:rPr lang="en-US" sz="1800" b="1" dirty="0" smtClean="0"/>
                        <a:t>Academic</a:t>
                      </a:r>
                      <a:r>
                        <a:rPr lang="en-US" sz="1800" b="1" baseline="0" dirty="0" smtClean="0"/>
                        <a:t> Reputation</a:t>
                      </a:r>
                      <a:endParaRPr lang="en-US" sz="1800" b="1" dirty="0"/>
                    </a:p>
                  </a:txBody>
                  <a:tcPr marL="68580" marR="68580" marT="34290" marB="34290"/>
                </a:tc>
                <a:tc>
                  <a:txBody>
                    <a:bodyPr/>
                    <a:lstStyle/>
                    <a:p>
                      <a:pPr algn="ctr"/>
                      <a:r>
                        <a:rPr lang="en-US" sz="1800" b="1" dirty="0" smtClean="0">
                          <a:solidFill>
                            <a:srgbClr val="00B050"/>
                          </a:solidFill>
                        </a:rPr>
                        <a:t>88.2</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64.3</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79.2</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48.8</a:t>
                      </a:r>
                      <a:endParaRPr lang="en-US" sz="1800" b="1" dirty="0">
                        <a:solidFill>
                          <a:srgbClr val="00B050"/>
                        </a:solidFill>
                      </a:endParaRPr>
                    </a:p>
                  </a:txBody>
                  <a:tcPr marL="68580" marR="68580" marT="34290" marB="34290"/>
                </a:tc>
                <a:tc>
                  <a:txBody>
                    <a:bodyPr/>
                    <a:lstStyle/>
                    <a:p>
                      <a:pPr algn="ctr"/>
                      <a:r>
                        <a:rPr lang="en-US" sz="1800" b="1" dirty="0" smtClean="0">
                          <a:solidFill>
                            <a:srgbClr val="FF0000"/>
                          </a:solidFill>
                        </a:rPr>
                        <a:t>30.9</a:t>
                      </a:r>
                      <a:endParaRPr lang="en-US" sz="1800" b="1" dirty="0">
                        <a:solidFill>
                          <a:srgbClr val="FF0000"/>
                        </a:solidFill>
                      </a:endParaRPr>
                    </a:p>
                  </a:txBody>
                  <a:tcPr marL="68580" marR="68580" marT="34290" marB="34290"/>
                </a:tc>
                <a:tc>
                  <a:txBody>
                    <a:bodyPr/>
                    <a:lstStyle/>
                    <a:p>
                      <a:pPr algn="ctr"/>
                      <a:r>
                        <a:rPr lang="en-US" sz="1800" b="1" dirty="0" smtClean="0">
                          <a:solidFill>
                            <a:srgbClr val="00B050"/>
                          </a:solidFill>
                        </a:rPr>
                        <a:t>49.6</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39.6</a:t>
                      </a:r>
                      <a:endParaRPr lang="en-US" sz="1800" b="1" dirty="0">
                        <a:solidFill>
                          <a:srgbClr val="00B050"/>
                        </a:solidFill>
                      </a:endParaRPr>
                    </a:p>
                  </a:txBody>
                  <a:tcPr marL="68580" marR="68580" marT="34290" marB="34290"/>
                </a:tc>
                <a:tc>
                  <a:txBody>
                    <a:bodyPr/>
                    <a:lstStyle/>
                    <a:p>
                      <a:pPr algn="ctr"/>
                      <a:r>
                        <a:rPr lang="en-US" sz="1800" b="1" dirty="0" smtClean="0">
                          <a:solidFill>
                            <a:srgbClr val="FF0000"/>
                          </a:solidFill>
                        </a:rPr>
                        <a:t>37.9</a:t>
                      </a:r>
                      <a:endParaRPr lang="en-US" sz="1800" b="1" dirty="0">
                        <a:solidFill>
                          <a:srgbClr val="FF0000"/>
                        </a:solidFill>
                      </a:endParaRPr>
                    </a:p>
                  </a:txBody>
                  <a:tcPr marL="68580" marR="68580" marT="34290" marB="34290"/>
                </a:tc>
              </a:tr>
              <a:tr h="439203">
                <a:tc>
                  <a:txBody>
                    <a:bodyPr/>
                    <a:lstStyle/>
                    <a:p>
                      <a:r>
                        <a:rPr lang="en-US" sz="1800" b="1" dirty="0" smtClean="0"/>
                        <a:t>Employer Reputation</a:t>
                      </a:r>
                      <a:endParaRPr lang="en-US" sz="1800" b="1" dirty="0"/>
                    </a:p>
                  </a:txBody>
                  <a:tcPr marL="68580" marR="68580" marT="34290" marB="34290"/>
                </a:tc>
                <a:tc>
                  <a:txBody>
                    <a:bodyPr/>
                    <a:lstStyle/>
                    <a:p>
                      <a:pPr algn="ctr"/>
                      <a:r>
                        <a:rPr lang="en-US" sz="1800" b="1" dirty="0" smtClean="0">
                          <a:solidFill>
                            <a:srgbClr val="00B050"/>
                          </a:solidFill>
                        </a:rPr>
                        <a:t>87.2</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89.9</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66.7</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47.4</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62.6</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45.6</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40.0</a:t>
                      </a:r>
                      <a:endParaRPr lang="en-US" sz="1800" b="1" dirty="0">
                        <a:solidFill>
                          <a:srgbClr val="00B050"/>
                        </a:solidFill>
                      </a:endParaRPr>
                    </a:p>
                  </a:txBody>
                  <a:tcPr marL="68580" marR="68580" marT="34290" marB="34290"/>
                </a:tc>
                <a:tc>
                  <a:txBody>
                    <a:bodyPr/>
                    <a:lstStyle/>
                    <a:p>
                      <a:pPr algn="ctr"/>
                      <a:r>
                        <a:rPr lang="en-US" sz="1800" b="1" dirty="0" smtClean="0">
                          <a:solidFill>
                            <a:srgbClr val="FF0000"/>
                          </a:solidFill>
                        </a:rPr>
                        <a:t>37.4</a:t>
                      </a:r>
                      <a:endParaRPr lang="en-US" sz="1800" b="1" dirty="0">
                        <a:solidFill>
                          <a:srgbClr val="FF0000"/>
                        </a:solidFill>
                      </a:endParaRPr>
                    </a:p>
                  </a:txBody>
                  <a:tcPr marL="68580" marR="68580" marT="34290" marB="34290"/>
                </a:tc>
              </a:tr>
              <a:tr h="439203">
                <a:tc>
                  <a:txBody>
                    <a:bodyPr/>
                    <a:lstStyle/>
                    <a:p>
                      <a:r>
                        <a:rPr lang="en-US" sz="1800" b="1" dirty="0" smtClean="0"/>
                        <a:t>Faculty Student Ratio</a:t>
                      </a:r>
                      <a:endParaRPr lang="en-US" sz="1800" b="1" dirty="0"/>
                    </a:p>
                  </a:txBody>
                  <a:tcPr marL="68580" marR="68580" marT="34290" marB="34290"/>
                </a:tc>
                <a:tc>
                  <a:txBody>
                    <a:bodyPr/>
                    <a:lstStyle/>
                    <a:p>
                      <a:pPr algn="ctr"/>
                      <a:r>
                        <a:rPr lang="en-US" sz="1800" b="1" dirty="0" smtClean="0">
                          <a:solidFill>
                            <a:srgbClr val="00B050"/>
                          </a:solidFill>
                        </a:rPr>
                        <a:t>63.1</a:t>
                      </a:r>
                      <a:endParaRPr lang="en-US" sz="1800" b="1" dirty="0">
                        <a:solidFill>
                          <a:srgbClr val="00B050"/>
                        </a:solidFill>
                      </a:endParaRPr>
                    </a:p>
                  </a:txBody>
                  <a:tcPr marL="68580" marR="68580" marT="34290" marB="34290"/>
                </a:tc>
                <a:tc>
                  <a:txBody>
                    <a:bodyPr/>
                    <a:lstStyle/>
                    <a:p>
                      <a:pPr algn="ctr"/>
                      <a:r>
                        <a:rPr lang="en-US" sz="1800" b="1" dirty="0" smtClean="0">
                          <a:solidFill>
                            <a:srgbClr val="FF0000"/>
                          </a:solidFill>
                        </a:rPr>
                        <a:t>29.1</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28.5</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32.2</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38.0</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29.6</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18.9</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54.8</a:t>
                      </a:r>
                      <a:endParaRPr lang="en-US" sz="1800" b="1" dirty="0">
                        <a:solidFill>
                          <a:srgbClr val="FF0000"/>
                        </a:solidFill>
                      </a:endParaRPr>
                    </a:p>
                  </a:txBody>
                  <a:tcPr marL="68580" marR="68580" marT="34290" marB="34290"/>
                </a:tc>
              </a:tr>
              <a:tr h="439203">
                <a:tc>
                  <a:txBody>
                    <a:bodyPr/>
                    <a:lstStyle/>
                    <a:p>
                      <a:r>
                        <a:rPr lang="en-US" sz="1800" b="1" dirty="0" smtClean="0"/>
                        <a:t>Paper per Faculty</a:t>
                      </a:r>
                      <a:endParaRPr lang="en-US" sz="1800" b="1" dirty="0"/>
                    </a:p>
                  </a:txBody>
                  <a:tcPr marL="68580" marR="68580" marT="34290" marB="34290"/>
                </a:tc>
                <a:tc>
                  <a:txBody>
                    <a:bodyPr/>
                    <a:lstStyle/>
                    <a:p>
                      <a:pPr algn="ctr"/>
                      <a:r>
                        <a:rPr lang="en-US" sz="1800" b="1" dirty="0" smtClean="0">
                          <a:solidFill>
                            <a:srgbClr val="FF0000"/>
                          </a:solidFill>
                        </a:rPr>
                        <a:t>3.8</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16.7</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3.8</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2.3</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2.0</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5.2</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2.3</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46.5</a:t>
                      </a:r>
                      <a:endParaRPr lang="en-US" sz="1800" b="1" dirty="0">
                        <a:solidFill>
                          <a:srgbClr val="FF0000"/>
                        </a:solidFill>
                      </a:endParaRPr>
                    </a:p>
                  </a:txBody>
                  <a:tcPr marL="68580" marR="68580" marT="34290" marB="34290"/>
                </a:tc>
              </a:tr>
              <a:tr h="439203">
                <a:tc>
                  <a:txBody>
                    <a:bodyPr/>
                    <a:lstStyle/>
                    <a:p>
                      <a:r>
                        <a:rPr lang="en-US" sz="1800" b="1" dirty="0" smtClean="0"/>
                        <a:t>Citations per Paper</a:t>
                      </a:r>
                      <a:endParaRPr lang="en-US" sz="1800" b="1" dirty="0"/>
                    </a:p>
                  </a:txBody>
                  <a:tcPr marL="68580" marR="68580" marT="34290" marB="34290"/>
                </a:tc>
                <a:tc>
                  <a:txBody>
                    <a:bodyPr/>
                    <a:lstStyle/>
                    <a:p>
                      <a:pPr algn="ctr"/>
                      <a:r>
                        <a:rPr lang="en-US" sz="1800" b="1" dirty="0" smtClean="0">
                          <a:solidFill>
                            <a:srgbClr val="FF0000"/>
                          </a:solidFill>
                        </a:rPr>
                        <a:t>25.4</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8.1</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30.2</a:t>
                      </a:r>
                      <a:endParaRPr lang="en-US" sz="1800" b="1" dirty="0">
                        <a:solidFill>
                          <a:srgbClr val="FF0000"/>
                        </a:solidFill>
                      </a:endParaRPr>
                    </a:p>
                  </a:txBody>
                  <a:tcPr marL="68580" marR="68580" marT="34290" marB="34290"/>
                </a:tc>
                <a:tc>
                  <a:txBody>
                    <a:bodyPr/>
                    <a:lstStyle/>
                    <a:p>
                      <a:pPr algn="ctr"/>
                      <a:r>
                        <a:rPr lang="en-US" sz="1800" b="1" dirty="0" smtClean="0">
                          <a:solidFill>
                            <a:srgbClr val="00B050"/>
                          </a:solidFill>
                        </a:rPr>
                        <a:t>94.6</a:t>
                      </a:r>
                      <a:endParaRPr lang="en-US" sz="1800" b="1" dirty="0">
                        <a:solidFill>
                          <a:srgbClr val="00B050"/>
                        </a:solidFill>
                      </a:endParaRPr>
                    </a:p>
                  </a:txBody>
                  <a:tcPr marL="68580" marR="68580" marT="34290" marB="34290"/>
                </a:tc>
                <a:tc>
                  <a:txBody>
                    <a:bodyPr/>
                    <a:lstStyle/>
                    <a:p>
                      <a:pPr algn="ctr"/>
                      <a:r>
                        <a:rPr lang="en-US" sz="1800" b="1" dirty="0" smtClean="0">
                          <a:solidFill>
                            <a:srgbClr val="00B050"/>
                          </a:solidFill>
                        </a:rPr>
                        <a:t>80.0</a:t>
                      </a:r>
                      <a:endParaRPr lang="en-US" sz="1800" b="1" dirty="0">
                        <a:solidFill>
                          <a:srgbClr val="00B050"/>
                        </a:solidFill>
                      </a:endParaRPr>
                    </a:p>
                  </a:txBody>
                  <a:tcPr marL="68580" marR="68580" marT="34290" marB="34290"/>
                </a:tc>
                <a:tc>
                  <a:txBody>
                    <a:bodyPr/>
                    <a:lstStyle/>
                    <a:p>
                      <a:pPr algn="ctr"/>
                      <a:r>
                        <a:rPr lang="en-US" sz="1800" b="1" dirty="0" smtClean="0">
                          <a:solidFill>
                            <a:srgbClr val="FF0000"/>
                          </a:solidFill>
                        </a:rPr>
                        <a:t>27.8</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33.0</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61.9</a:t>
                      </a:r>
                      <a:endParaRPr lang="en-US" sz="1800" b="1" dirty="0">
                        <a:solidFill>
                          <a:srgbClr val="FF0000"/>
                        </a:solidFill>
                      </a:endParaRPr>
                    </a:p>
                  </a:txBody>
                  <a:tcPr marL="68580" marR="68580" marT="34290" marB="34290"/>
                </a:tc>
              </a:tr>
              <a:tr h="439203">
                <a:tc>
                  <a:txBody>
                    <a:bodyPr/>
                    <a:lstStyle/>
                    <a:p>
                      <a:r>
                        <a:rPr lang="en-US" sz="1800" b="1" dirty="0" smtClean="0"/>
                        <a:t>International Faculty</a:t>
                      </a:r>
                      <a:endParaRPr lang="en-US" sz="1800" b="1" dirty="0"/>
                    </a:p>
                  </a:txBody>
                  <a:tcPr marL="68580" marR="68580" marT="34290" marB="34290"/>
                </a:tc>
                <a:tc>
                  <a:txBody>
                    <a:bodyPr/>
                    <a:lstStyle/>
                    <a:p>
                      <a:pPr algn="ctr"/>
                      <a:r>
                        <a:rPr lang="en-US" sz="1800" b="1" dirty="0" smtClean="0">
                          <a:solidFill>
                            <a:srgbClr val="00B050"/>
                          </a:solidFill>
                        </a:rPr>
                        <a:t>72.0</a:t>
                      </a:r>
                      <a:endParaRPr lang="en-US" sz="1800" b="1" dirty="0">
                        <a:solidFill>
                          <a:srgbClr val="00B050"/>
                        </a:solidFill>
                      </a:endParaRPr>
                    </a:p>
                  </a:txBody>
                  <a:tcPr marL="68580" marR="68580" marT="34290" marB="34290"/>
                </a:tc>
                <a:tc>
                  <a:txBody>
                    <a:bodyPr/>
                    <a:lstStyle/>
                    <a:p>
                      <a:pPr algn="ctr"/>
                      <a:r>
                        <a:rPr lang="en-US" sz="1800" b="1" dirty="0" smtClean="0"/>
                        <a:t>-</a:t>
                      </a:r>
                      <a:endParaRPr lang="en-US" sz="1800" b="1" dirty="0"/>
                    </a:p>
                  </a:txBody>
                  <a:tcPr marL="68580" marR="68580" marT="34290" marB="34290"/>
                </a:tc>
                <a:tc>
                  <a:txBody>
                    <a:bodyPr/>
                    <a:lstStyle/>
                    <a:p>
                      <a:pPr algn="ctr"/>
                      <a:r>
                        <a:rPr lang="en-US" sz="1800" b="1" dirty="0" smtClean="0">
                          <a:solidFill>
                            <a:srgbClr val="FF0000"/>
                          </a:solidFill>
                        </a:rPr>
                        <a:t>15.2</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6.4</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4.1</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15.7</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8.5</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27.9</a:t>
                      </a:r>
                      <a:endParaRPr lang="en-US" sz="1800" b="1" dirty="0">
                        <a:solidFill>
                          <a:srgbClr val="FF0000"/>
                        </a:solidFill>
                      </a:endParaRPr>
                    </a:p>
                  </a:txBody>
                  <a:tcPr marL="68580" marR="68580" marT="34290" marB="34290"/>
                </a:tc>
              </a:tr>
              <a:tr h="439203">
                <a:tc>
                  <a:txBody>
                    <a:bodyPr/>
                    <a:lstStyle/>
                    <a:p>
                      <a:r>
                        <a:rPr lang="en-US" sz="1800" b="1" dirty="0" smtClean="0"/>
                        <a:t>International Students</a:t>
                      </a:r>
                      <a:endParaRPr lang="en-US" sz="1800" b="1" dirty="0"/>
                    </a:p>
                  </a:txBody>
                  <a:tcPr marL="68580" marR="68580" marT="34290" marB="34290"/>
                </a:tc>
                <a:tc>
                  <a:txBody>
                    <a:bodyPr/>
                    <a:lstStyle/>
                    <a:p>
                      <a:pPr algn="ctr"/>
                      <a:r>
                        <a:rPr lang="en-US" sz="1800" b="1" dirty="0" smtClean="0">
                          <a:solidFill>
                            <a:srgbClr val="00B050"/>
                          </a:solidFill>
                        </a:rPr>
                        <a:t>13.9</a:t>
                      </a:r>
                      <a:endParaRPr lang="en-US" sz="1800" b="1" dirty="0">
                        <a:solidFill>
                          <a:srgbClr val="00B050"/>
                        </a:solidFill>
                      </a:endParaRPr>
                    </a:p>
                  </a:txBody>
                  <a:tcPr marL="68580" marR="68580" marT="34290" marB="34290"/>
                </a:tc>
                <a:tc>
                  <a:txBody>
                    <a:bodyPr/>
                    <a:lstStyle/>
                    <a:p>
                      <a:pPr algn="ctr"/>
                      <a:r>
                        <a:rPr lang="en-US" sz="1800" b="1" dirty="0" smtClean="0">
                          <a:solidFill>
                            <a:srgbClr val="FF0000"/>
                          </a:solidFill>
                        </a:rPr>
                        <a:t>5.6</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8.6</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2.8</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14.6</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5.1</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1.7</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23.3</a:t>
                      </a:r>
                      <a:endParaRPr lang="en-US" sz="1800" b="1" dirty="0">
                        <a:solidFill>
                          <a:srgbClr val="FF0000"/>
                        </a:solidFill>
                      </a:endParaRPr>
                    </a:p>
                  </a:txBody>
                  <a:tcPr marL="68580" marR="68580" marT="34290" marB="34290"/>
                </a:tc>
              </a:tr>
              <a:tr h="439203">
                <a:tc>
                  <a:txBody>
                    <a:bodyPr/>
                    <a:lstStyle/>
                    <a:p>
                      <a:r>
                        <a:rPr lang="en-US" sz="1800" b="1" dirty="0" smtClean="0"/>
                        <a:t>Inbound Exchange</a:t>
                      </a:r>
                      <a:endParaRPr lang="en-US" sz="1800" b="1" dirty="0"/>
                    </a:p>
                  </a:txBody>
                  <a:tcPr marL="68580" marR="68580" marT="34290" marB="34290"/>
                </a:tc>
                <a:tc>
                  <a:txBody>
                    <a:bodyPr/>
                    <a:lstStyle/>
                    <a:p>
                      <a:pPr algn="ctr"/>
                      <a:r>
                        <a:rPr lang="en-US" sz="1800" b="1" dirty="0" smtClean="0">
                          <a:solidFill>
                            <a:srgbClr val="00B050"/>
                          </a:solidFill>
                        </a:rPr>
                        <a:t>26.6</a:t>
                      </a:r>
                      <a:endParaRPr lang="en-US" sz="1800" b="1" dirty="0">
                        <a:solidFill>
                          <a:srgbClr val="00B050"/>
                        </a:solidFill>
                      </a:endParaRPr>
                    </a:p>
                  </a:txBody>
                  <a:tcPr marL="68580" marR="68580" marT="34290" marB="34290"/>
                </a:tc>
                <a:tc>
                  <a:txBody>
                    <a:bodyPr/>
                    <a:lstStyle/>
                    <a:p>
                      <a:pPr algn="ctr"/>
                      <a:r>
                        <a:rPr lang="en-US" sz="1800" b="1" dirty="0" smtClean="0">
                          <a:solidFill>
                            <a:srgbClr val="FF0000"/>
                          </a:solidFill>
                        </a:rPr>
                        <a:t>1.6</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5.0</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3.1</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4.5</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2.7</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1.5</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5.4</a:t>
                      </a:r>
                      <a:endParaRPr lang="en-US" sz="1800" b="1" dirty="0">
                        <a:solidFill>
                          <a:srgbClr val="FF0000"/>
                        </a:solidFill>
                      </a:endParaRPr>
                    </a:p>
                  </a:txBody>
                  <a:tcPr marL="68580" marR="68580" marT="34290" marB="34290"/>
                </a:tc>
              </a:tr>
              <a:tr h="439203">
                <a:tc>
                  <a:txBody>
                    <a:bodyPr/>
                    <a:lstStyle/>
                    <a:p>
                      <a:r>
                        <a:rPr lang="en-US" sz="1800" b="1" dirty="0" smtClean="0"/>
                        <a:t>Outbound Exchange</a:t>
                      </a:r>
                      <a:endParaRPr lang="en-US" sz="1800" b="1" dirty="0"/>
                    </a:p>
                  </a:txBody>
                  <a:tcPr marL="68580" marR="68580" marT="34290" marB="34290"/>
                </a:tc>
                <a:tc>
                  <a:txBody>
                    <a:bodyPr/>
                    <a:lstStyle/>
                    <a:p>
                      <a:pPr algn="ctr"/>
                      <a:r>
                        <a:rPr lang="en-US" sz="1800" b="1" dirty="0" smtClean="0">
                          <a:solidFill>
                            <a:srgbClr val="00B050"/>
                          </a:solidFill>
                        </a:rPr>
                        <a:t>34.1</a:t>
                      </a:r>
                      <a:endParaRPr lang="en-US" sz="1800" b="1" dirty="0">
                        <a:solidFill>
                          <a:srgbClr val="00B050"/>
                        </a:solidFill>
                      </a:endParaRPr>
                    </a:p>
                  </a:txBody>
                  <a:tcPr marL="68580" marR="68580" marT="34290" marB="34290"/>
                </a:tc>
                <a:tc>
                  <a:txBody>
                    <a:bodyPr/>
                    <a:lstStyle/>
                    <a:p>
                      <a:pPr algn="ctr"/>
                      <a:r>
                        <a:rPr lang="en-US" sz="1800" b="1" dirty="0" smtClean="0">
                          <a:solidFill>
                            <a:srgbClr val="FF0000"/>
                          </a:solidFill>
                        </a:rPr>
                        <a:t>3.4</a:t>
                      </a:r>
                      <a:endParaRPr lang="en-US" sz="1800" b="1" dirty="0">
                        <a:solidFill>
                          <a:srgbClr val="FF0000"/>
                        </a:solidFill>
                      </a:endParaRPr>
                    </a:p>
                  </a:txBody>
                  <a:tcPr marL="68580" marR="68580" marT="34290" marB="34290"/>
                </a:tc>
                <a:tc>
                  <a:txBody>
                    <a:bodyPr/>
                    <a:lstStyle/>
                    <a:p>
                      <a:pPr algn="ctr"/>
                      <a:r>
                        <a:rPr lang="en-US" sz="1800" b="1" dirty="0" smtClean="0">
                          <a:solidFill>
                            <a:srgbClr val="00B050"/>
                          </a:solidFill>
                        </a:rPr>
                        <a:t>16.2</a:t>
                      </a:r>
                      <a:endParaRPr lang="en-US" sz="1800" b="1" dirty="0">
                        <a:solidFill>
                          <a:srgbClr val="00B050"/>
                        </a:solidFill>
                      </a:endParaRPr>
                    </a:p>
                  </a:txBody>
                  <a:tcPr marL="68580" marR="68580" marT="34290" marB="34290"/>
                </a:tc>
                <a:tc>
                  <a:txBody>
                    <a:bodyPr/>
                    <a:lstStyle/>
                    <a:p>
                      <a:pPr algn="ctr"/>
                      <a:r>
                        <a:rPr lang="en-US" sz="1800" b="1" dirty="0" smtClean="0">
                          <a:solidFill>
                            <a:srgbClr val="FF0000"/>
                          </a:solidFill>
                        </a:rPr>
                        <a:t>3.0</a:t>
                      </a:r>
                      <a:endParaRPr lang="en-US" sz="1800" b="1" dirty="0">
                        <a:solidFill>
                          <a:srgbClr val="FF0000"/>
                        </a:solidFill>
                      </a:endParaRPr>
                    </a:p>
                  </a:txBody>
                  <a:tcPr marL="68580" marR="68580" marT="34290" marB="34290"/>
                </a:tc>
                <a:tc>
                  <a:txBody>
                    <a:bodyPr/>
                    <a:lstStyle/>
                    <a:p>
                      <a:pPr algn="ctr"/>
                      <a:r>
                        <a:rPr lang="en-US" sz="1800" b="1" dirty="0" smtClean="0">
                          <a:solidFill>
                            <a:srgbClr val="00B050"/>
                          </a:solidFill>
                        </a:rPr>
                        <a:t>10.4</a:t>
                      </a:r>
                      <a:endParaRPr lang="en-US" sz="1800" b="1" dirty="0">
                        <a:solidFill>
                          <a:srgbClr val="00B050"/>
                        </a:solidFill>
                      </a:endParaRPr>
                    </a:p>
                  </a:txBody>
                  <a:tcPr marL="68580" marR="68580" marT="34290" marB="34290"/>
                </a:tc>
                <a:tc>
                  <a:txBody>
                    <a:bodyPr/>
                    <a:lstStyle/>
                    <a:p>
                      <a:pPr algn="ctr"/>
                      <a:r>
                        <a:rPr lang="en-US" sz="1800" b="1" dirty="0" smtClean="0">
                          <a:solidFill>
                            <a:srgbClr val="FF0000"/>
                          </a:solidFill>
                        </a:rPr>
                        <a:t>1.8</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3.4</a:t>
                      </a:r>
                      <a:endParaRPr lang="en-US" sz="1800" b="1" dirty="0">
                        <a:solidFill>
                          <a:srgbClr val="FF0000"/>
                        </a:solidFill>
                      </a:endParaRPr>
                    </a:p>
                  </a:txBody>
                  <a:tcPr marL="68580" marR="68580" marT="34290" marB="34290"/>
                </a:tc>
                <a:tc>
                  <a:txBody>
                    <a:bodyPr/>
                    <a:lstStyle/>
                    <a:p>
                      <a:pPr algn="ctr"/>
                      <a:r>
                        <a:rPr lang="en-US" sz="1800" b="1" dirty="0" smtClean="0">
                          <a:solidFill>
                            <a:srgbClr val="FF0000"/>
                          </a:solidFill>
                        </a:rPr>
                        <a:t>8.5</a:t>
                      </a:r>
                      <a:endParaRPr lang="en-US" sz="1800" b="1" dirty="0">
                        <a:solidFill>
                          <a:srgbClr val="FF0000"/>
                        </a:solidFill>
                      </a:endParaRPr>
                    </a:p>
                  </a:txBody>
                  <a:tcPr marL="68580" marR="68580" marT="34290" marB="34290"/>
                </a:tc>
              </a:tr>
            </a:tbl>
          </a:graphicData>
        </a:graphic>
      </p:graphicFrame>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Aharoni" panose="02010803020104030203" pitchFamily="2" charset="-79"/>
                <a:cs typeface="Aharoni" panose="02010803020104030203" pitchFamily="2" charset="-79"/>
              </a:rPr>
              <a:t>Indicators’ score, QS AUR</a:t>
            </a:r>
            <a:endParaRPr lang="en-US" sz="4000" dirty="0">
              <a:latin typeface="Aharoni" panose="02010803020104030203" pitchFamily="2" charset="-79"/>
              <a:cs typeface="Aharoni" panose="02010803020104030203" pitchFamily="2" charset="-79"/>
            </a:endParaRPr>
          </a:p>
        </p:txBody>
      </p:sp>
      <p:sp>
        <p:nvSpPr>
          <p:cNvPr id="7" name="Rectangle 6"/>
          <p:cNvSpPr/>
          <p:nvPr/>
        </p:nvSpPr>
        <p:spPr>
          <a:xfrm>
            <a:off x="3200400" y="6438657"/>
            <a:ext cx="5791200" cy="338554"/>
          </a:xfrm>
          <a:prstGeom prst="rect">
            <a:avLst/>
          </a:prstGeom>
        </p:spPr>
        <p:txBody>
          <a:bodyPr wrap="square">
            <a:spAutoFit/>
          </a:bodyPr>
          <a:lstStyle/>
          <a:p>
            <a:r>
              <a:rPr lang="en-US" sz="1600" dirty="0">
                <a:latin typeface="Aharoni" panose="02010803020104030203" pitchFamily="2" charset="-79"/>
                <a:cs typeface="Aharoni" panose="02010803020104030203" pitchFamily="2" charset="-79"/>
              </a:rPr>
              <a:t>Samuel Wong, Senior Researcher QS Intelligent Unit, 2015</a:t>
            </a:r>
            <a:endParaRPr lang="en-US" sz="1600" dirty="0"/>
          </a:p>
        </p:txBody>
      </p:sp>
    </p:spTree>
    <p:extLst>
      <p:ext uri="{BB962C8B-B14F-4D97-AF65-F5344CB8AC3E}">
        <p14:creationId xmlns:p14="http://schemas.microsoft.com/office/powerpoint/2010/main" val="1031096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66422"/>
              </p:ext>
            </p:extLst>
          </p:nvPr>
        </p:nvGraphicFramePr>
        <p:xfrm>
          <a:off x="380998" y="1676399"/>
          <a:ext cx="8382001" cy="4648200"/>
        </p:xfrm>
        <a:graphic>
          <a:graphicData uri="http://schemas.openxmlformats.org/drawingml/2006/table">
            <a:tbl>
              <a:tblPr firstRow="1" bandRow="1">
                <a:tableStyleId>{5C22544A-7EE6-4342-B048-85BDC9FD1C3A}</a:tableStyleId>
              </a:tblPr>
              <a:tblGrid>
                <a:gridCol w="2514602"/>
                <a:gridCol w="914400"/>
                <a:gridCol w="838200"/>
                <a:gridCol w="838200"/>
                <a:gridCol w="685800"/>
                <a:gridCol w="914400"/>
                <a:gridCol w="762000"/>
                <a:gridCol w="914399"/>
              </a:tblGrid>
              <a:tr h="1162050">
                <a:tc>
                  <a:txBody>
                    <a:bodyPr/>
                    <a:lstStyle/>
                    <a:p>
                      <a:pPr algn="ctr"/>
                      <a:r>
                        <a:rPr lang="en-US" sz="2000" b="1" dirty="0" smtClean="0"/>
                        <a:t>INDICATOR</a:t>
                      </a:r>
                      <a:endParaRPr lang="en-US" sz="2000" b="1" dirty="0"/>
                    </a:p>
                  </a:txBody>
                  <a:tcPr marL="68580" marR="68580" marT="34290" marB="34290" anchor="ctr"/>
                </a:tc>
                <a:tc>
                  <a:txBody>
                    <a:bodyPr/>
                    <a:lstStyle/>
                    <a:p>
                      <a:pPr algn="ctr"/>
                      <a:r>
                        <a:rPr lang="en-US" sz="2000" b="1" dirty="0" smtClean="0"/>
                        <a:t>UI</a:t>
                      </a:r>
                      <a:endParaRPr lang="en-US" sz="2000" b="1" dirty="0"/>
                    </a:p>
                  </a:txBody>
                  <a:tcPr marL="68580" marR="68580" marT="34290" marB="34290" anchor="ctr"/>
                </a:tc>
                <a:tc>
                  <a:txBody>
                    <a:bodyPr/>
                    <a:lstStyle/>
                    <a:p>
                      <a:pPr algn="ctr"/>
                      <a:r>
                        <a:rPr lang="en-US" sz="2000" b="1" dirty="0" smtClean="0"/>
                        <a:t>ITB</a:t>
                      </a:r>
                      <a:endParaRPr lang="en-US" sz="2000" b="1" dirty="0"/>
                    </a:p>
                  </a:txBody>
                  <a:tcPr marL="68580" marR="68580" marT="34290" marB="34290" anchor="ctr"/>
                </a:tc>
                <a:tc>
                  <a:txBody>
                    <a:bodyPr/>
                    <a:lstStyle/>
                    <a:p>
                      <a:pPr algn="ctr"/>
                      <a:r>
                        <a:rPr lang="en-US" sz="2000" b="1" dirty="0" smtClean="0"/>
                        <a:t>UGM</a:t>
                      </a:r>
                      <a:endParaRPr lang="en-US" sz="2000" b="1" dirty="0"/>
                    </a:p>
                  </a:txBody>
                  <a:tcPr marL="68580" marR="68580" marT="34290" marB="34290" anchor="ctr"/>
                </a:tc>
                <a:tc>
                  <a:txBody>
                    <a:bodyPr/>
                    <a:lstStyle/>
                    <a:p>
                      <a:pPr algn="ctr"/>
                      <a:r>
                        <a:rPr lang="en-US" sz="2000" b="1" dirty="0" smtClean="0"/>
                        <a:t>UA</a:t>
                      </a:r>
                      <a:endParaRPr lang="en-US" sz="2000" b="1" dirty="0"/>
                    </a:p>
                  </a:txBody>
                  <a:tcPr marL="68580" marR="68580" marT="34290" marB="34290" anchor="ctr"/>
                </a:tc>
                <a:tc>
                  <a:txBody>
                    <a:bodyPr/>
                    <a:lstStyle/>
                    <a:p>
                      <a:pPr algn="ctr"/>
                      <a:r>
                        <a:rPr lang="en-US" sz="2000" b="1" dirty="0" smtClean="0"/>
                        <a:t>UNPAD</a:t>
                      </a:r>
                      <a:endParaRPr lang="en-US" sz="2000" b="1" dirty="0"/>
                    </a:p>
                  </a:txBody>
                  <a:tcPr marL="68580" marR="68580" marT="34290" marB="34290" anchor="ctr"/>
                </a:tc>
                <a:tc>
                  <a:txBody>
                    <a:bodyPr/>
                    <a:lstStyle/>
                    <a:p>
                      <a:pPr algn="ctr"/>
                      <a:r>
                        <a:rPr lang="en-US" sz="2000" b="1" dirty="0" smtClean="0"/>
                        <a:t>IPB</a:t>
                      </a:r>
                      <a:endParaRPr lang="en-US" sz="2000" b="1" dirty="0"/>
                    </a:p>
                  </a:txBody>
                  <a:tcPr marL="68580" marR="68580" marT="34290" marB="34290" anchor="ctr"/>
                </a:tc>
                <a:tc>
                  <a:txBody>
                    <a:bodyPr/>
                    <a:lstStyle/>
                    <a:p>
                      <a:pPr algn="ctr"/>
                      <a:r>
                        <a:rPr lang="en-US" sz="2000" b="1" dirty="0" smtClean="0"/>
                        <a:t>UNDIP</a:t>
                      </a:r>
                      <a:endParaRPr lang="en-US" sz="2000" b="1" dirty="0"/>
                    </a:p>
                  </a:txBody>
                  <a:tcPr marL="68580" marR="68580" marT="34290" marB="34290" anchor="ctr"/>
                </a:tc>
              </a:tr>
              <a:tr h="1162050">
                <a:tc>
                  <a:txBody>
                    <a:bodyPr/>
                    <a:lstStyle/>
                    <a:p>
                      <a:r>
                        <a:rPr lang="en-US" sz="2000" b="1" dirty="0" smtClean="0"/>
                        <a:t>Research</a:t>
                      </a:r>
                      <a:r>
                        <a:rPr lang="en-US" sz="2000" b="1" baseline="0" dirty="0" smtClean="0"/>
                        <a:t> Paper</a:t>
                      </a:r>
                      <a:endParaRPr lang="en-US" sz="2000" b="1" dirty="0"/>
                    </a:p>
                  </a:txBody>
                  <a:tcPr marL="68580" marR="68580" marT="34290" marB="34290" anchor="ctr"/>
                </a:tc>
                <a:tc>
                  <a:txBody>
                    <a:bodyPr/>
                    <a:lstStyle/>
                    <a:p>
                      <a:pPr algn="ctr"/>
                      <a:r>
                        <a:rPr lang="en-US" sz="2000" b="1" dirty="0" smtClean="0"/>
                        <a:t>2002</a:t>
                      </a:r>
                      <a:endParaRPr lang="en-US" sz="2000" b="1" dirty="0"/>
                    </a:p>
                  </a:txBody>
                  <a:tcPr marL="68580" marR="68580" marT="34290" marB="34290" anchor="ctr"/>
                </a:tc>
                <a:tc>
                  <a:txBody>
                    <a:bodyPr/>
                    <a:lstStyle/>
                    <a:p>
                      <a:pPr algn="ctr"/>
                      <a:r>
                        <a:rPr lang="en-US" sz="2000" b="1" dirty="0" smtClean="0"/>
                        <a:t>2657</a:t>
                      </a:r>
                      <a:endParaRPr lang="en-US" sz="2000" b="1" dirty="0"/>
                    </a:p>
                  </a:txBody>
                  <a:tcPr marL="68580" marR="68580" marT="34290" marB="34290" anchor="ctr"/>
                </a:tc>
                <a:tc>
                  <a:txBody>
                    <a:bodyPr/>
                    <a:lstStyle/>
                    <a:p>
                      <a:pPr algn="ctr"/>
                      <a:r>
                        <a:rPr lang="en-US" sz="2000" b="1" dirty="0" smtClean="0"/>
                        <a:t>1098</a:t>
                      </a:r>
                      <a:endParaRPr lang="en-US" sz="2000" b="1" dirty="0"/>
                    </a:p>
                  </a:txBody>
                  <a:tcPr marL="68580" marR="68580" marT="34290" marB="34290" anchor="ctr"/>
                </a:tc>
                <a:tc>
                  <a:txBody>
                    <a:bodyPr/>
                    <a:lstStyle/>
                    <a:p>
                      <a:pPr algn="ctr"/>
                      <a:r>
                        <a:rPr lang="en-US" sz="2000" b="1" dirty="0" smtClean="0"/>
                        <a:t>364</a:t>
                      </a:r>
                      <a:endParaRPr lang="en-US" sz="2000" b="1" dirty="0"/>
                    </a:p>
                  </a:txBody>
                  <a:tcPr marL="68580" marR="68580" marT="34290" marB="34290" anchor="ctr"/>
                </a:tc>
                <a:tc>
                  <a:txBody>
                    <a:bodyPr/>
                    <a:lstStyle/>
                    <a:p>
                      <a:pPr algn="ctr"/>
                      <a:r>
                        <a:rPr lang="en-US" sz="2000" b="1" dirty="0" smtClean="0"/>
                        <a:t>398</a:t>
                      </a:r>
                      <a:endParaRPr lang="en-US" sz="2000" b="1" dirty="0"/>
                    </a:p>
                  </a:txBody>
                  <a:tcPr marL="68580" marR="68580" marT="34290" marB="34290" anchor="ctr"/>
                </a:tc>
                <a:tc>
                  <a:txBody>
                    <a:bodyPr/>
                    <a:lstStyle/>
                    <a:p>
                      <a:pPr algn="ctr"/>
                      <a:r>
                        <a:rPr lang="en-US" sz="2000" b="1" dirty="0" smtClean="0"/>
                        <a:t>900</a:t>
                      </a:r>
                      <a:endParaRPr lang="en-US" sz="2000" b="1" dirty="0"/>
                    </a:p>
                  </a:txBody>
                  <a:tcPr marL="68580" marR="68580" marT="34290" marB="34290" anchor="ctr"/>
                </a:tc>
                <a:tc>
                  <a:txBody>
                    <a:bodyPr/>
                    <a:lstStyle/>
                    <a:p>
                      <a:pPr algn="ctr"/>
                      <a:r>
                        <a:rPr lang="en-US" sz="2000" b="1" dirty="0" smtClean="0"/>
                        <a:t>451</a:t>
                      </a:r>
                      <a:endParaRPr lang="en-US" sz="2000" b="1" dirty="0"/>
                    </a:p>
                  </a:txBody>
                  <a:tcPr marL="68580" marR="68580" marT="34290" marB="34290" anchor="ctr"/>
                </a:tc>
              </a:tr>
              <a:tr h="1162050">
                <a:tc>
                  <a:txBody>
                    <a:bodyPr/>
                    <a:lstStyle/>
                    <a:p>
                      <a:r>
                        <a:rPr lang="en-US" sz="2000" b="1" dirty="0" smtClean="0"/>
                        <a:t>Citations</a:t>
                      </a:r>
                      <a:r>
                        <a:rPr lang="en-US" sz="2000" b="1" baseline="0" dirty="0" smtClean="0"/>
                        <a:t> (excl. self citation)</a:t>
                      </a:r>
                      <a:endParaRPr lang="en-US" sz="2000" b="1" dirty="0"/>
                    </a:p>
                  </a:txBody>
                  <a:tcPr marL="68580" marR="68580" marT="34290" marB="34290" anchor="ctr"/>
                </a:tc>
                <a:tc>
                  <a:txBody>
                    <a:bodyPr/>
                    <a:lstStyle/>
                    <a:p>
                      <a:pPr algn="ctr"/>
                      <a:r>
                        <a:rPr lang="en-US" sz="2000" b="1" dirty="0" smtClean="0"/>
                        <a:t>3308</a:t>
                      </a:r>
                      <a:endParaRPr lang="en-US" sz="2000" b="1" dirty="0"/>
                    </a:p>
                  </a:txBody>
                  <a:tcPr marL="68580" marR="68580" marT="34290" marB="34290" anchor="ctr"/>
                </a:tc>
                <a:tc>
                  <a:txBody>
                    <a:bodyPr/>
                    <a:lstStyle/>
                    <a:p>
                      <a:pPr algn="ctr"/>
                      <a:r>
                        <a:rPr lang="en-US" sz="2000" b="1" dirty="0" smtClean="0"/>
                        <a:t>2244</a:t>
                      </a:r>
                      <a:endParaRPr lang="en-US" sz="2000" b="1" dirty="0"/>
                    </a:p>
                  </a:txBody>
                  <a:tcPr marL="68580" marR="68580" marT="34290" marB="34290" anchor="ctr"/>
                </a:tc>
                <a:tc>
                  <a:txBody>
                    <a:bodyPr/>
                    <a:lstStyle/>
                    <a:p>
                      <a:pPr algn="ctr"/>
                      <a:r>
                        <a:rPr lang="en-US" sz="2000" b="1" dirty="0" smtClean="0"/>
                        <a:t>1995</a:t>
                      </a:r>
                      <a:endParaRPr lang="en-US" sz="2000" b="1" dirty="0"/>
                    </a:p>
                  </a:txBody>
                  <a:tcPr marL="68580" marR="68580" marT="34290" marB="34290" anchor="ctr"/>
                </a:tc>
                <a:tc>
                  <a:txBody>
                    <a:bodyPr/>
                    <a:lstStyle/>
                    <a:p>
                      <a:pPr algn="ctr"/>
                      <a:r>
                        <a:rPr lang="en-US" sz="2000" b="1" dirty="0" smtClean="0"/>
                        <a:t>830</a:t>
                      </a:r>
                      <a:endParaRPr lang="en-US" sz="2000" b="1" dirty="0"/>
                    </a:p>
                  </a:txBody>
                  <a:tcPr marL="68580" marR="68580" marT="34290" marB="34290" anchor="ctr"/>
                </a:tc>
                <a:tc>
                  <a:txBody>
                    <a:bodyPr/>
                    <a:lstStyle/>
                    <a:p>
                      <a:pPr algn="ctr"/>
                      <a:r>
                        <a:rPr lang="en-US" sz="2000" b="1" dirty="0" smtClean="0"/>
                        <a:t>1360</a:t>
                      </a:r>
                      <a:endParaRPr lang="en-US" sz="2000" b="1" dirty="0"/>
                    </a:p>
                  </a:txBody>
                  <a:tcPr marL="68580" marR="68580" marT="34290" marB="34290" anchor="ctr"/>
                </a:tc>
                <a:tc>
                  <a:txBody>
                    <a:bodyPr/>
                    <a:lstStyle/>
                    <a:p>
                      <a:pPr algn="ctr"/>
                      <a:r>
                        <a:rPr lang="en-US" sz="2000" b="1" dirty="0" smtClean="0"/>
                        <a:t>1563</a:t>
                      </a:r>
                      <a:endParaRPr lang="en-US" sz="2000" b="1" dirty="0"/>
                    </a:p>
                  </a:txBody>
                  <a:tcPr marL="68580" marR="68580" marT="34290" marB="34290" anchor="ctr"/>
                </a:tc>
                <a:tc>
                  <a:txBody>
                    <a:bodyPr/>
                    <a:lstStyle/>
                    <a:p>
                      <a:pPr algn="ctr"/>
                      <a:r>
                        <a:rPr lang="en-US" sz="2000" b="1" dirty="0" smtClean="0"/>
                        <a:t>818</a:t>
                      </a:r>
                      <a:endParaRPr lang="en-US" sz="2000" b="1" dirty="0"/>
                    </a:p>
                  </a:txBody>
                  <a:tcPr marL="68580" marR="68580" marT="34290" marB="34290" anchor="ctr"/>
                </a:tc>
              </a:tr>
              <a:tr h="1162050">
                <a:tc>
                  <a:txBody>
                    <a:bodyPr/>
                    <a:lstStyle/>
                    <a:p>
                      <a:r>
                        <a:rPr lang="en-US" sz="2000" b="1" dirty="0" smtClean="0"/>
                        <a:t>Productivity</a:t>
                      </a:r>
                      <a:endParaRPr lang="en-US" sz="2000" b="1" dirty="0"/>
                    </a:p>
                  </a:txBody>
                  <a:tcPr marL="68580" marR="68580" marT="34290" marB="34290" anchor="ctr"/>
                </a:tc>
                <a:tc>
                  <a:txBody>
                    <a:bodyPr/>
                    <a:lstStyle/>
                    <a:p>
                      <a:pPr algn="ctr"/>
                      <a:r>
                        <a:rPr lang="en-US" sz="2000" b="1" dirty="0" smtClean="0"/>
                        <a:t>1.65</a:t>
                      </a:r>
                      <a:endParaRPr lang="en-US" sz="2000" b="1" dirty="0"/>
                    </a:p>
                  </a:txBody>
                  <a:tcPr marL="68580" marR="68580" marT="34290" marB="34290" anchor="ctr"/>
                </a:tc>
                <a:tc>
                  <a:txBody>
                    <a:bodyPr/>
                    <a:lstStyle/>
                    <a:p>
                      <a:pPr algn="ctr"/>
                      <a:r>
                        <a:rPr lang="en-US" sz="2000" b="1" dirty="0" smtClean="0"/>
                        <a:t>0.84</a:t>
                      </a:r>
                      <a:endParaRPr lang="en-US" sz="2000" b="1" dirty="0"/>
                    </a:p>
                  </a:txBody>
                  <a:tcPr marL="68580" marR="68580" marT="34290" marB="34290" anchor="ctr"/>
                </a:tc>
                <a:tc>
                  <a:txBody>
                    <a:bodyPr/>
                    <a:lstStyle/>
                    <a:p>
                      <a:pPr algn="ctr"/>
                      <a:r>
                        <a:rPr lang="en-US" sz="2000" b="1" dirty="0" smtClean="0"/>
                        <a:t>1.82</a:t>
                      </a:r>
                      <a:endParaRPr lang="en-US" sz="2000" b="1" dirty="0"/>
                    </a:p>
                  </a:txBody>
                  <a:tcPr marL="68580" marR="68580" marT="34290" marB="34290" anchor="ctr"/>
                </a:tc>
                <a:tc>
                  <a:txBody>
                    <a:bodyPr/>
                    <a:lstStyle/>
                    <a:p>
                      <a:pPr algn="ctr"/>
                      <a:r>
                        <a:rPr lang="en-US" sz="2000" b="1" dirty="0" smtClean="0">
                          <a:solidFill>
                            <a:srgbClr val="00B050"/>
                          </a:solidFill>
                        </a:rPr>
                        <a:t>2.28</a:t>
                      </a:r>
                      <a:endParaRPr lang="en-US" sz="2000" b="1" dirty="0">
                        <a:solidFill>
                          <a:srgbClr val="00B050"/>
                        </a:solidFill>
                      </a:endParaRPr>
                    </a:p>
                  </a:txBody>
                  <a:tcPr marL="68580" marR="68580" marT="34290" marB="34290" anchor="ctr"/>
                </a:tc>
                <a:tc>
                  <a:txBody>
                    <a:bodyPr/>
                    <a:lstStyle/>
                    <a:p>
                      <a:pPr algn="ctr"/>
                      <a:r>
                        <a:rPr lang="en-US" sz="2000" b="1" dirty="0" smtClean="0">
                          <a:solidFill>
                            <a:srgbClr val="00B050"/>
                          </a:solidFill>
                        </a:rPr>
                        <a:t>3.42</a:t>
                      </a:r>
                      <a:endParaRPr lang="en-US" sz="2000" b="1" dirty="0">
                        <a:solidFill>
                          <a:srgbClr val="00B050"/>
                        </a:solidFill>
                      </a:endParaRPr>
                    </a:p>
                  </a:txBody>
                  <a:tcPr marL="68580" marR="68580" marT="34290" marB="34290" anchor="ctr"/>
                </a:tc>
                <a:tc>
                  <a:txBody>
                    <a:bodyPr/>
                    <a:lstStyle/>
                    <a:p>
                      <a:pPr algn="ctr"/>
                      <a:r>
                        <a:rPr lang="en-US" sz="2000" b="1" dirty="0" smtClean="0"/>
                        <a:t>1.74</a:t>
                      </a:r>
                      <a:endParaRPr lang="en-US" sz="2000" b="1" dirty="0"/>
                    </a:p>
                  </a:txBody>
                  <a:tcPr marL="68580" marR="68580" marT="34290" marB="34290" anchor="ctr"/>
                </a:tc>
                <a:tc>
                  <a:txBody>
                    <a:bodyPr/>
                    <a:lstStyle/>
                    <a:p>
                      <a:pPr algn="ctr"/>
                      <a:r>
                        <a:rPr lang="en-US" sz="2000" b="1" dirty="0" smtClean="0"/>
                        <a:t>1.81</a:t>
                      </a:r>
                      <a:endParaRPr lang="en-US" sz="2000" b="1" dirty="0"/>
                    </a:p>
                  </a:txBody>
                  <a:tcPr marL="68580" marR="68580" marT="34290" marB="34290" anchor="ctr"/>
                </a:tc>
              </a:tr>
            </a:tbl>
          </a:graphicData>
        </a:graphic>
      </p:graphicFrame>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5 YEARS RESEARCH PAPERS AND CITATIONS, 2010-2014</a:t>
            </a:r>
            <a:endParaRPr lang="en-US" sz="4000" dirty="0">
              <a:latin typeface="Aharoni" panose="02010803020104030203" pitchFamily="2" charset="-79"/>
              <a:cs typeface="Aharoni" panose="02010803020104030203" pitchFamily="2" charset="-79"/>
            </a:endParaRPr>
          </a:p>
        </p:txBody>
      </p:sp>
      <p:sp>
        <p:nvSpPr>
          <p:cNvPr id="7" name="Rectangle 6"/>
          <p:cNvSpPr/>
          <p:nvPr/>
        </p:nvSpPr>
        <p:spPr>
          <a:xfrm>
            <a:off x="3200400" y="6438657"/>
            <a:ext cx="5791200" cy="338554"/>
          </a:xfrm>
          <a:prstGeom prst="rect">
            <a:avLst/>
          </a:prstGeom>
        </p:spPr>
        <p:txBody>
          <a:bodyPr wrap="square">
            <a:spAutoFit/>
          </a:bodyPr>
          <a:lstStyle/>
          <a:p>
            <a:r>
              <a:rPr lang="en-US" sz="1600" dirty="0">
                <a:latin typeface="Aharoni" panose="02010803020104030203" pitchFamily="2" charset="-79"/>
                <a:cs typeface="Aharoni" panose="02010803020104030203" pitchFamily="2" charset="-79"/>
              </a:rPr>
              <a:t>Samuel Wong, Senior Researcher QS Intelligent Unit, 2015</a:t>
            </a:r>
            <a:endParaRPr lang="en-US" sz="1600" dirty="0"/>
          </a:p>
        </p:txBody>
      </p:sp>
    </p:spTree>
    <p:extLst>
      <p:ext uri="{BB962C8B-B14F-4D97-AF65-F5344CB8AC3E}">
        <p14:creationId xmlns:p14="http://schemas.microsoft.com/office/powerpoint/2010/main" val="42067510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a:t>Kinerja</a:t>
            </a:r>
            <a:r>
              <a:rPr lang="en-US" sz="4000" b="1" dirty="0"/>
              <a:t> </a:t>
            </a:r>
            <a:r>
              <a:rPr lang="en-US" sz="4000" b="1" dirty="0" err="1" smtClean="0"/>
              <a:t>Publikasi</a:t>
            </a:r>
            <a:r>
              <a:rPr lang="en-US" sz="4000" b="1" dirty="0" smtClean="0"/>
              <a:t> </a:t>
            </a:r>
            <a:r>
              <a:rPr lang="en-US" sz="4000" b="1" dirty="0"/>
              <a:t>PT Indonesia 1990-2014</a:t>
            </a:r>
            <a:endParaRPr lang="en-US" sz="4000" dirty="0">
              <a:latin typeface="Aharoni" panose="02010803020104030203" pitchFamily="2" charset="-79"/>
              <a:cs typeface="Aharoni" panose="02010803020104030203" pitchFamily="2" charset="-79"/>
            </a:endParaRPr>
          </a:p>
        </p:txBody>
      </p:sp>
      <p:graphicFrame>
        <p:nvGraphicFramePr>
          <p:cNvPr id="8" name="Chart 7"/>
          <p:cNvGraphicFramePr>
            <a:graphicFrameLocks/>
          </p:cNvGraphicFramePr>
          <p:nvPr>
            <p:extLst>
              <p:ext uri="{D42A27DB-BD31-4B8C-83A1-F6EECF244321}">
                <p14:modId xmlns:p14="http://schemas.microsoft.com/office/powerpoint/2010/main" val="2275500956"/>
              </p:ext>
            </p:extLst>
          </p:nvPr>
        </p:nvGraphicFramePr>
        <p:xfrm>
          <a:off x="276665" y="1676400"/>
          <a:ext cx="8590670" cy="49998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4499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a:t>Kecepatan</a:t>
            </a:r>
            <a:r>
              <a:rPr lang="en-US" sz="4000" b="1" dirty="0"/>
              <a:t> </a:t>
            </a:r>
            <a:r>
              <a:rPr lang="en-US" sz="4000" b="1" dirty="0" err="1"/>
              <a:t>Kinerja</a:t>
            </a:r>
            <a:r>
              <a:rPr lang="en-US" sz="4000" b="1" dirty="0"/>
              <a:t> </a:t>
            </a:r>
            <a:r>
              <a:rPr lang="en-US" sz="4000" b="1" dirty="0" err="1" smtClean="0"/>
              <a:t>Publikasi</a:t>
            </a:r>
            <a:r>
              <a:rPr lang="en-US" sz="4000" b="1" dirty="0" smtClean="0"/>
              <a:t> </a:t>
            </a:r>
            <a:r>
              <a:rPr lang="en-US" sz="4000" b="1" dirty="0"/>
              <a:t>2010-2014</a:t>
            </a:r>
            <a:endParaRPr lang="en-US" sz="4000" dirty="0">
              <a:latin typeface="Aharoni" panose="02010803020104030203" pitchFamily="2" charset="-79"/>
              <a:cs typeface="Aharoni" panose="02010803020104030203" pitchFamily="2" charset="-79"/>
            </a:endParaRPr>
          </a:p>
        </p:txBody>
      </p:sp>
      <p:graphicFrame>
        <p:nvGraphicFramePr>
          <p:cNvPr id="9" name="Chart 8"/>
          <p:cNvGraphicFramePr>
            <a:graphicFrameLocks/>
          </p:cNvGraphicFramePr>
          <p:nvPr>
            <p:extLst>
              <p:ext uri="{D42A27DB-BD31-4B8C-83A1-F6EECF244321}">
                <p14:modId xmlns:p14="http://schemas.microsoft.com/office/powerpoint/2010/main" val="643476597"/>
              </p:ext>
            </p:extLst>
          </p:nvPr>
        </p:nvGraphicFramePr>
        <p:xfrm>
          <a:off x="298352" y="1600200"/>
          <a:ext cx="8540848" cy="50634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334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smtClean="0"/>
              <a:t>Kinerja</a:t>
            </a:r>
            <a:r>
              <a:rPr lang="en-US" sz="4000" b="1" dirty="0" smtClean="0"/>
              <a:t> </a:t>
            </a:r>
            <a:r>
              <a:rPr lang="en-US" sz="4000" b="1" dirty="0" err="1" smtClean="0"/>
              <a:t>Publikasi</a:t>
            </a:r>
            <a:r>
              <a:rPr lang="en-US" sz="4000" b="1" dirty="0" smtClean="0"/>
              <a:t> </a:t>
            </a:r>
            <a:r>
              <a:rPr lang="en-US" sz="4000" b="1" dirty="0"/>
              <a:t>2010-2014</a:t>
            </a:r>
            <a:endParaRPr lang="en-US" sz="4000" dirty="0">
              <a:latin typeface="Aharoni" panose="02010803020104030203" pitchFamily="2" charset="-79"/>
              <a:cs typeface="Aharoni" panose="02010803020104030203" pitchFamily="2"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3331092457"/>
              </p:ext>
            </p:extLst>
          </p:nvPr>
        </p:nvGraphicFramePr>
        <p:xfrm>
          <a:off x="232898" y="1600200"/>
          <a:ext cx="8682504" cy="4327525"/>
        </p:xfrm>
        <a:graphic>
          <a:graphicData uri="http://schemas.openxmlformats.org/drawingml/2006/table">
            <a:tbl>
              <a:tblPr firstRow="1" bandRow="1">
                <a:tableStyleId>{5C22544A-7EE6-4342-B048-85BDC9FD1C3A}</a:tableStyleId>
              </a:tblPr>
              <a:tblGrid>
                <a:gridCol w="417527"/>
                <a:gridCol w="2541461"/>
                <a:gridCol w="1430879"/>
                <a:gridCol w="1430879"/>
                <a:gridCol w="1430879"/>
                <a:gridCol w="1430879"/>
              </a:tblGrid>
              <a:tr h="370840">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i="0" u="none" strike="noStrike" dirty="0" err="1">
                          <a:solidFill>
                            <a:schemeClr val="bg1"/>
                          </a:solidFill>
                          <a:effectLst/>
                          <a:latin typeface="Calibri" panose="020F0502020204030204" pitchFamily="34" charset="0"/>
                        </a:rPr>
                        <a:t>Institusi</a:t>
                      </a:r>
                      <a:endParaRPr lang="en-US" sz="2000" b="1"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000" b="1" i="0" u="none" strike="noStrike" dirty="0">
                          <a:solidFill>
                            <a:schemeClr val="bg1"/>
                          </a:solidFill>
                          <a:effectLst/>
                          <a:latin typeface="Calibri" panose="020F0502020204030204" pitchFamily="34" charset="0"/>
                        </a:rPr>
                        <a:t>Health</a:t>
                      </a:r>
                    </a:p>
                  </a:txBody>
                  <a:tcPr marL="9525" marR="9525" marT="9525" marB="0" anchor="b"/>
                </a:tc>
                <a:tc>
                  <a:txBody>
                    <a:bodyPr/>
                    <a:lstStyle/>
                    <a:p>
                      <a:pPr algn="l" fontAlgn="b"/>
                      <a:r>
                        <a:rPr lang="en-US" sz="2000" b="1" i="0" u="none" strike="noStrike" dirty="0">
                          <a:solidFill>
                            <a:schemeClr val="bg1"/>
                          </a:solidFill>
                          <a:effectLst/>
                          <a:latin typeface="Calibri" panose="020F0502020204030204" pitchFamily="34" charset="0"/>
                        </a:rPr>
                        <a:t>Life</a:t>
                      </a:r>
                    </a:p>
                  </a:txBody>
                  <a:tcPr marL="9525" marR="9525" marT="9525" marB="0" anchor="b"/>
                </a:tc>
                <a:tc>
                  <a:txBody>
                    <a:bodyPr/>
                    <a:lstStyle/>
                    <a:p>
                      <a:pPr algn="l" fontAlgn="b"/>
                      <a:r>
                        <a:rPr lang="en-US" sz="2000" b="1" i="0" u="none" strike="noStrike" dirty="0">
                          <a:solidFill>
                            <a:schemeClr val="bg1"/>
                          </a:solidFill>
                          <a:effectLst/>
                          <a:latin typeface="Calibri" panose="020F0502020204030204" pitchFamily="34" charset="0"/>
                        </a:rPr>
                        <a:t>Social</a:t>
                      </a:r>
                    </a:p>
                  </a:txBody>
                  <a:tcPr marL="9525" marR="9525" marT="9525" marB="0" anchor="b"/>
                </a:tc>
                <a:tc>
                  <a:txBody>
                    <a:bodyPr/>
                    <a:lstStyle/>
                    <a:p>
                      <a:pPr algn="l" fontAlgn="b"/>
                      <a:r>
                        <a:rPr lang="en-US" sz="2000" b="1" i="0" u="none" strike="noStrike" dirty="0">
                          <a:solidFill>
                            <a:schemeClr val="bg1"/>
                          </a:solidFill>
                          <a:effectLst/>
                          <a:latin typeface="Calibri" panose="020F0502020204030204" pitchFamily="34" charset="0"/>
                        </a:rPr>
                        <a:t>Engineering</a:t>
                      </a:r>
                    </a:p>
                  </a:txBody>
                  <a:tcPr marL="9525" marR="9525" marT="9525" marB="0" anchor="b"/>
                </a:tc>
              </a:tr>
              <a:tr h="370840">
                <a:tc>
                  <a:txBody>
                    <a:bodyPr/>
                    <a:lstStyle/>
                    <a:p>
                      <a:pPr algn="r" fontAlgn="b"/>
                      <a:r>
                        <a:rPr lang="en-US" sz="2000" b="1" i="0" u="none" strike="noStrike">
                          <a:solidFill>
                            <a:srgbClr val="000000"/>
                          </a:solidFill>
                          <a:effectLst/>
                          <a:latin typeface="Calibri" panose="020F0502020204030204" pitchFamily="34" charset="0"/>
                        </a:rPr>
                        <a:t>1</a:t>
                      </a:r>
                    </a:p>
                  </a:txBody>
                  <a:tcPr marL="9525" marR="9525" marT="9525" marB="0" anchor="b"/>
                </a:tc>
                <a:tc>
                  <a:txBody>
                    <a:bodyPr/>
                    <a:lstStyle/>
                    <a:p>
                      <a:pPr algn="l" fontAlgn="b"/>
                      <a:r>
                        <a:rPr lang="en-US" sz="2000" b="1" i="0" u="none" strike="noStrike">
                          <a:solidFill>
                            <a:srgbClr val="000000"/>
                          </a:solidFill>
                          <a:effectLst/>
                          <a:latin typeface="Calibri" panose="020F0502020204030204" pitchFamily="34" charset="0"/>
                        </a:rPr>
                        <a:t>ITB</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2.22%</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12.64%</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7.36%</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77.78%</a:t>
                      </a:r>
                    </a:p>
                  </a:txBody>
                  <a:tcPr marL="9525" marR="9525" marT="9525" marB="0" anchor="b"/>
                </a:tc>
              </a:tr>
              <a:tr h="370840">
                <a:tc>
                  <a:txBody>
                    <a:bodyPr/>
                    <a:lstStyle/>
                    <a:p>
                      <a:pPr algn="r" fontAlgn="b"/>
                      <a:r>
                        <a:rPr lang="en-US" sz="2000" b="1" i="0" u="none" strike="noStrike">
                          <a:solidFill>
                            <a:srgbClr val="000000"/>
                          </a:solidFill>
                          <a:effectLst/>
                          <a:latin typeface="Calibri" panose="020F0502020204030204" pitchFamily="34" charset="0"/>
                        </a:rPr>
                        <a:t>2</a:t>
                      </a:r>
                    </a:p>
                  </a:txBody>
                  <a:tcPr marL="9525" marR="9525" marT="9525" marB="0" anchor="b"/>
                </a:tc>
                <a:tc>
                  <a:txBody>
                    <a:bodyPr/>
                    <a:lstStyle/>
                    <a:p>
                      <a:pPr algn="l" fontAlgn="b"/>
                      <a:r>
                        <a:rPr lang="en-US" sz="2000" b="1" i="0" u="none" strike="noStrike" dirty="0" err="1">
                          <a:solidFill>
                            <a:srgbClr val="000000"/>
                          </a:solidFill>
                          <a:effectLst/>
                          <a:latin typeface="Calibri" panose="020F0502020204030204" pitchFamily="34" charset="0"/>
                        </a:rPr>
                        <a:t>Universitas</a:t>
                      </a:r>
                      <a:r>
                        <a:rPr lang="en-US" sz="2000" b="1" i="0" u="none" strike="noStrike" dirty="0">
                          <a:solidFill>
                            <a:srgbClr val="000000"/>
                          </a:solidFill>
                          <a:effectLst/>
                          <a:latin typeface="Calibri" panose="020F0502020204030204" pitchFamily="34" charset="0"/>
                        </a:rPr>
                        <a:t> Indonesia</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34.11%</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15.66%</a:t>
                      </a:r>
                    </a:p>
                  </a:txBody>
                  <a:tcPr marL="9525" marR="9525" marT="9525" marB="0" anchor="b"/>
                </a:tc>
                <a:tc>
                  <a:txBody>
                    <a:bodyPr/>
                    <a:lstStyle/>
                    <a:p>
                      <a:pPr algn="r" fontAlgn="b"/>
                      <a:r>
                        <a:rPr lang="en-US" sz="2000" b="1" i="0" u="none" strike="noStrike" dirty="0">
                          <a:solidFill>
                            <a:srgbClr val="FF0000"/>
                          </a:solidFill>
                          <a:effectLst/>
                          <a:latin typeface="Calibri" panose="020F0502020204030204" pitchFamily="34" charset="0"/>
                        </a:rPr>
                        <a:t>11.70%</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38.53%</a:t>
                      </a:r>
                    </a:p>
                  </a:txBody>
                  <a:tcPr marL="9525" marR="9525" marT="9525" marB="0" anchor="b"/>
                </a:tc>
              </a:tr>
              <a:tr h="370840">
                <a:tc>
                  <a:txBody>
                    <a:bodyPr/>
                    <a:lstStyle/>
                    <a:p>
                      <a:pPr algn="r" fontAlgn="b"/>
                      <a:r>
                        <a:rPr lang="en-US" sz="2000" b="1" i="0" u="none" strike="noStrike">
                          <a:solidFill>
                            <a:srgbClr val="000000"/>
                          </a:solidFill>
                          <a:effectLst/>
                          <a:latin typeface="Calibri" panose="020F0502020204030204" pitchFamily="34" charset="0"/>
                        </a:rPr>
                        <a:t>3</a:t>
                      </a:r>
                    </a:p>
                  </a:txBody>
                  <a:tcPr marL="9525" marR="9525" marT="9525" marB="0" anchor="b"/>
                </a:tc>
                <a:tc>
                  <a:txBody>
                    <a:bodyPr/>
                    <a:lstStyle/>
                    <a:p>
                      <a:pPr algn="l" fontAlgn="b"/>
                      <a:r>
                        <a:rPr lang="en-US" sz="2000" b="1" i="0" u="none" strike="noStrike">
                          <a:solidFill>
                            <a:srgbClr val="000000"/>
                          </a:solidFill>
                          <a:effectLst/>
                          <a:latin typeface="Calibri" panose="020F0502020204030204" pitchFamily="34" charset="0"/>
                        </a:rPr>
                        <a:t>Universitas Gadjah Mada</a:t>
                      </a: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23.97%</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29.52%</a:t>
                      </a: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9.47%</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37.03%</a:t>
                      </a:r>
                    </a:p>
                  </a:txBody>
                  <a:tcPr marL="9525" marR="9525" marT="9525" marB="0" anchor="b"/>
                </a:tc>
              </a:tr>
              <a:tr h="370840">
                <a:tc>
                  <a:txBody>
                    <a:bodyPr/>
                    <a:lstStyle/>
                    <a:p>
                      <a:pPr algn="r" fontAlgn="b"/>
                      <a:r>
                        <a:rPr lang="en-US" sz="2000" b="1" i="0" u="none" strike="noStrike">
                          <a:solidFill>
                            <a:srgbClr val="000000"/>
                          </a:solidFill>
                          <a:effectLst/>
                          <a:latin typeface="Calibri" panose="020F0502020204030204" pitchFamily="34" charset="0"/>
                        </a:rPr>
                        <a:t>4</a:t>
                      </a:r>
                    </a:p>
                  </a:txBody>
                  <a:tcPr marL="9525" marR="9525" marT="9525" marB="0" anchor="b"/>
                </a:tc>
                <a:tc>
                  <a:txBody>
                    <a:bodyPr/>
                    <a:lstStyle/>
                    <a:p>
                      <a:pPr algn="l" fontAlgn="b"/>
                      <a:r>
                        <a:rPr lang="en-US" sz="2000" b="1" i="0" u="none" strike="noStrike">
                          <a:solidFill>
                            <a:srgbClr val="000000"/>
                          </a:solidFill>
                          <a:effectLst/>
                          <a:latin typeface="Calibri" panose="020F0502020204030204" pitchFamily="34" charset="0"/>
                        </a:rPr>
                        <a:t>IPB</a:t>
                      </a: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11.96%</a:t>
                      </a:r>
                    </a:p>
                  </a:txBody>
                  <a:tcPr marL="9525" marR="9525" marT="9525" marB="0" anchor="b"/>
                </a:tc>
                <a:tc>
                  <a:txBody>
                    <a:bodyPr/>
                    <a:lstStyle/>
                    <a:p>
                      <a:pPr algn="r" fontAlgn="b"/>
                      <a:r>
                        <a:rPr lang="en-US" sz="2000" b="1" i="0" u="none" strike="noStrike" dirty="0">
                          <a:solidFill>
                            <a:srgbClr val="FF0000"/>
                          </a:solidFill>
                          <a:effectLst/>
                          <a:latin typeface="Calibri" panose="020F0502020204030204" pitchFamily="34" charset="0"/>
                        </a:rPr>
                        <a:t>49.58%</a:t>
                      </a: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7.78%</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30.67%</a:t>
                      </a:r>
                    </a:p>
                  </a:txBody>
                  <a:tcPr marL="9525" marR="9525" marT="9525" marB="0" anchor="b"/>
                </a:tc>
              </a:tr>
              <a:tr h="370840">
                <a:tc>
                  <a:txBody>
                    <a:bodyPr/>
                    <a:lstStyle/>
                    <a:p>
                      <a:pPr algn="r" fontAlgn="b"/>
                      <a:r>
                        <a:rPr lang="en-US" sz="2000" b="1" i="0" u="none" strike="noStrike">
                          <a:solidFill>
                            <a:srgbClr val="000000"/>
                          </a:solidFill>
                          <a:effectLst/>
                          <a:latin typeface="Calibri" panose="020F0502020204030204" pitchFamily="34" charset="0"/>
                        </a:rPr>
                        <a:t>5</a:t>
                      </a:r>
                    </a:p>
                  </a:txBody>
                  <a:tcPr marL="9525" marR="9525" marT="9525" marB="0" anchor="b"/>
                </a:tc>
                <a:tc>
                  <a:txBody>
                    <a:bodyPr/>
                    <a:lstStyle/>
                    <a:p>
                      <a:pPr algn="l" fontAlgn="b"/>
                      <a:r>
                        <a:rPr lang="en-US" sz="2000" b="1" i="0" u="none" strike="noStrike" dirty="0">
                          <a:solidFill>
                            <a:srgbClr val="000000"/>
                          </a:solidFill>
                          <a:effectLst/>
                          <a:latin typeface="Calibri" panose="020F0502020204030204" pitchFamily="34" charset="0"/>
                        </a:rPr>
                        <a:t>ITS</a:t>
                      </a: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1.47%</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7.99%</a:t>
                      </a: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10.47%</a:t>
                      </a:r>
                    </a:p>
                  </a:txBody>
                  <a:tcPr marL="9525" marR="9525" marT="9525" marB="0" anchor="b"/>
                </a:tc>
                <a:tc>
                  <a:txBody>
                    <a:bodyPr/>
                    <a:lstStyle/>
                    <a:p>
                      <a:pPr algn="r" fontAlgn="b"/>
                      <a:r>
                        <a:rPr lang="en-US" sz="2000" b="1" i="0" u="none" strike="noStrike" dirty="0">
                          <a:solidFill>
                            <a:srgbClr val="FF0000"/>
                          </a:solidFill>
                          <a:effectLst/>
                          <a:latin typeface="Calibri" panose="020F0502020204030204" pitchFamily="34" charset="0"/>
                        </a:rPr>
                        <a:t>80.06%</a:t>
                      </a:r>
                    </a:p>
                  </a:txBody>
                  <a:tcPr marL="9525" marR="9525" marT="9525" marB="0" anchor="b"/>
                </a:tc>
              </a:tr>
              <a:tr h="370840">
                <a:tc>
                  <a:txBody>
                    <a:bodyPr/>
                    <a:lstStyle/>
                    <a:p>
                      <a:pPr algn="r" fontAlgn="b"/>
                      <a:r>
                        <a:rPr lang="en-US" sz="2000" b="1" i="0" u="none" strike="noStrike">
                          <a:solidFill>
                            <a:srgbClr val="000000"/>
                          </a:solidFill>
                          <a:effectLst/>
                          <a:latin typeface="Calibri" panose="020F0502020204030204" pitchFamily="34" charset="0"/>
                        </a:rPr>
                        <a:t>6</a:t>
                      </a:r>
                    </a:p>
                  </a:txBody>
                  <a:tcPr marL="9525" marR="9525" marT="9525" marB="0" anchor="b"/>
                </a:tc>
                <a:tc>
                  <a:txBody>
                    <a:bodyPr/>
                    <a:lstStyle/>
                    <a:p>
                      <a:pPr algn="l" fontAlgn="b"/>
                      <a:r>
                        <a:rPr lang="en-US" sz="2000" b="1" i="0" u="none" strike="noStrike" dirty="0" err="1">
                          <a:solidFill>
                            <a:srgbClr val="000000"/>
                          </a:solidFill>
                          <a:effectLst/>
                          <a:latin typeface="Calibri" panose="020F0502020204030204" pitchFamily="34" charset="0"/>
                        </a:rPr>
                        <a:t>Universitas</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Diponegoro</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22.09%</a:t>
                      </a: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27.80%</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7.19%</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42.92%</a:t>
                      </a:r>
                    </a:p>
                  </a:txBody>
                  <a:tcPr marL="9525" marR="9525" marT="9525" marB="0" anchor="b"/>
                </a:tc>
              </a:tr>
              <a:tr h="370840">
                <a:tc>
                  <a:txBody>
                    <a:bodyPr/>
                    <a:lstStyle/>
                    <a:p>
                      <a:pPr algn="r" fontAlgn="b"/>
                      <a:r>
                        <a:rPr lang="en-US" sz="2000" b="1" i="0" u="none" strike="noStrike">
                          <a:solidFill>
                            <a:srgbClr val="000000"/>
                          </a:solidFill>
                          <a:effectLst/>
                          <a:latin typeface="Calibri" panose="020F0502020204030204" pitchFamily="34" charset="0"/>
                        </a:rPr>
                        <a:t>7</a:t>
                      </a:r>
                    </a:p>
                  </a:txBody>
                  <a:tcPr marL="9525" marR="9525" marT="9525" marB="0" anchor="b"/>
                </a:tc>
                <a:tc>
                  <a:txBody>
                    <a:bodyPr/>
                    <a:lstStyle/>
                    <a:p>
                      <a:pPr algn="l" fontAlgn="b"/>
                      <a:r>
                        <a:rPr lang="en-US" sz="2000" b="1" i="0" u="none" strike="noStrike" dirty="0" err="1">
                          <a:solidFill>
                            <a:srgbClr val="000000"/>
                          </a:solidFill>
                          <a:effectLst/>
                          <a:latin typeface="Calibri" panose="020F0502020204030204" pitchFamily="34" charset="0"/>
                        </a:rPr>
                        <a:t>Universitas</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Padjajaran</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31.12%</a:t>
                      </a: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30.30%</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11.36%</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27.22%</a:t>
                      </a:r>
                    </a:p>
                  </a:txBody>
                  <a:tcPr marL="9525" marR="9525" marT="9525" marB="0" anchor="b"/>
                </a:tc>
              </a:tr>
              <a:tr h="370840">
                <a:tc>
                  <a:txBody>
                    <a:bodyPr/>
                    <a:lstStyle/>
                    <a:p>
                      <a:pPr algn="r" fontAlgn="b"/>
                      <a:r>
                        <a:rPr lang="en-US" sz="2000" b="1" i="0" u="none" strike="noStrike">
                          <a:solidFill>
                            <a:srgbClr val="000000"/>
                          </a:solidFill>
                          <a:effectLst/>
                          <a:latin typeface="Calibri" panose="020F0502020204030204" pitchFamily="34" charset="0"/>
                        </a:rPr>
                        <a:t>8</a:t>
                      </a:r>
                    </a:p>
                  </a:txBody>
                  <a:tcPr marL="9525" marR="9525" marT="9525" marB="0" anchor="b"/>
                </a:tc>
                <a:tc>
                  <a:txBody>
                    <a:bodyPr/>
                    <a:lstStyle/>
                    <a:p>
                      <a:pPr algn="l" fontAlgn="b"/>
                      <a:r>
                        <a:rPr lang="en-US" sz="2000" b="1" i="0" u="none" strike="noStrike" dirty="0" err="1">
                          <a:solidFill>
                            <a:srgbClr val="000000"/>
                          </a:solidFill>
                          <a:effectLst/>
                          <a:latin typeface="Calibri" panose="020F0502020204030204" pitchFamily="34" charset="0"/>
                        </a:rPr>
                        <a:t>Universitas</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Airlangga</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i="0" u="none" strike="noStrike">
                          <a:solidFill>
                            <a:srgbClr val="FF0000"/>
                          </a:solidFill>
                          <a:effectLst/>
                          <a:latin typeface="Calibri" panose="020F0502020204030204" pitchFamily="34" charset="0"/>
                        </a:rPr>
                        <a:t>37.79%</a:t>
                      </a: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38.54%</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7.49%</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16.17%</a:t>
                      </a:r>
                    </a:p>
                  </a:txBody>
                  <a:tcPr marL="9525" marR="9525" marT="9525" marB="0" anchor="b"/>
                </a:tc>
              </a:tr>
              <a:tr h="370840">
                <a:tc>
                  <a:txBody>
                    <a:bodyPr/>
                    <a:lstStyle/>
                    <a:p>
                      <a:pPr algn="r" fontAlgn="b"/>
                      <a:r>
                        <a:rPr lang="en-US" sz="2000" b="1" i="0" u="none" strike="noStrike">
                          <a:solidFill>
                            <a:srgbClr val="000000"/>
                          </a:solidFill>
                          <a:effectLst/>
                          <a:latin typeface="Calibri" panose="020F0502020204030204" pitchFamily="34" charset="0"/>
                        </a:rPr>
                        <a:t>9</a:t>
                      </a:r>
                    </a:p>
                  </a:txBody>
                  <a:tcPr marL="9525" marR="9525" marT="9525" marB="0" anchor="b"/>
                </a:tc>
                <a:tc>
                  <a:txBody>
                    <a:bodyPr/>
                    <a:lstStyle/>
                    <a:p>
                      <a:pPr algn="l" fontAlgn="b"/>
                      <a:r>
                        <a:rPr lang="en-US" sz="2000" b="1" i="0" u="none" strike="noStrike" dirty="0" err="1">
                          <a:solidFill>
                            <a:srgbClr val="000000"/>
                          </a:solidFill>
                          <a:effectLst/>
                          <a:latin typeface="Calibri" panose="020F0502020204030204" pitchFamily="34" charset="0"/>
                        </a:rPr>
                        <a:t>Universitas</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Hasanuddin</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30.35%</a:t>
                      </a: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29.81%</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5.96%</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33.88%</a:t>
                      </a:r>
                    </a:p>
                  </a:txBody>
                  <a:tcPr marL="9525" marR="9525" marT="9525" marB="0" anchor="b"/>
                </a:tc>
              </a:tr>
              <a:tr h="370840">
                <a:tc>
                  <a:txBody>
                    <a:bodyPr/>
                    <a:lstStyle/>
                    <a:p>
                      <a:pPr algn="r" fontAlgn="b"/>
                      <a:r>
                        <a:rPr lang="en-US" sz="2000" b="1" i="0" u="none" strike="noStrike">
                          <a:solidFill>
                            <a:srgbClr val="000000"/>
                          </a:solidFill>
                          <a:effectLst/>
                          <a:latin typeface="Calibri" panose="020F0502020204030204" pitchFamily="34" charset="0"/>
                        </a:rPr>
                        <a:t>10</a:t>
                      </a:r>
                    </a:p>
                  </a:txBody>
                  <a:tcPr marL="9525" marR="9525" marT="9525" marB="0" anchor="b"/>
                </a:tc>
                <a:tc>
                  <a:txBody>
                    <a:bodyPr/>
                    <a:lstStyle/>
                    <a:p>
                      <a:pPr algn="l" fontAlgn="b"/>
                      <a:r>
                        <a:rPr lang="en-US" sz="2000" b="1" i="0" u="none" strike="noStrike" dirty="0">
                          <a:solidFill>
                            <a:srgbClr val="000000"/>
                          </a:solidFill>
                          <a:effectLst/>
                          <a:latin typeface="Calibri" panose="020F0502020204030204" pitchFamily="34" charset="0"/>
                        </a:rPr>
                        <a:t>UB</a:t>
                      </a: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11.61%</a:t>
                      </a: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41.07%</a:t>
                      </a:r>
                    </a:p>
                  </a:txBody>
                  <a:tcPr marL="9525" marR="9525" marT="9525" marB="0" anchor="b"/>
                </a:tc>
                <a:tc>
                  <a:txBody>
                    <a:bodyPr/>
                    <a:lstStyle/>
                    <a:p>
                      <a:pPr algn="r" fontAlgn="b"/>
                      <a:r>
                        <a:rPr lang="en-US" sz="2000" b="1" i="0" u="none" strike="noStrike">
                          <a:solidFill>
                            <a:srgbClr val="000000"/>
                          </a:solidFill>
                          <a:effectLst/>
                          <a:latin typeface="Calibri" panose="020F0502020204030204" pitchFamily="34" charset="0"/>
                        </a:rPr>
                        <a:t>10.60%</a:t>
                      </a:r>
                    </a:p>
                  </a:txBody>
                  <a:tcPr marL="9525" marR="9525" marT="9525" marB="0" anchor="b"/>
                </a:tc>
                <a:tc>
                  <a:txBody>
                    <a:bodyPr/>
                    <a:lstStyle/>
                    <a:p>
                      <a:pPr algn="r" fontAlgn="b"/>
                      <a:r>
                        <a:rPr lang="en-US" sz="2000" b="1" i="0" u="none" strike="noStrike" dirty="0">
                          <a:solidFill>
                            <a:srgbClr val="000000"/>
                          </a:solidFill>
                          <a:effectLst/>
                          <a:latin typeface="Calibri" panose="020F0502020204030204" pitchFamily="34" charset="0"/>
                        </a:rPr>
                        <a:t>36.72%</a:t>
                      </a:r>
                    </a:p>
                  </a:txBody>
                  <a:tcPr marL="9525" marR="9525" marT="9525" marB="0" anchor="b"/>
                </a:tc>
              </a:tr>
            </a:tbl>
          </a:graphicData>
        </a:graphic>
      </p:graphicFrame>
    </p:spTree>
    <p:extLst>
      <p:ext uri="{BB962C8B-B14F-4D97-AF65-F5344CB8AC3E}">
        <p14:creationId xmlns:p14="http://schemas.microsoft.com/office/powerpoint/2010/main" val="3287298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smtClean="0"/>
              <a:t>Jumlah</a:t>
            </a:r>
            <a:r>
              <a:rPr lang="en-US" sz="4000" b="1" dirty="0" smtClean="0"/>
              <a:t> </a:t>
            </a:r>
            <a:r>
              <a:rPr lang="en-US" sz="4000" b="1" i="1" dirty="0" smtClean="0"/>
              <a:t>author</a:t>
            </a:r>
            <a:r>
              <a:rPr lang="en-US" sz="4000" b="1" dirty="0" smtClean="0"/>
              <a:t>, </a:t>
            </a:r>
            <a:r>
              <a:rPr lang="en-US" sz="4000" b="1" dirty="0" err="1" smtClean="0"/>
              <a:t>publikasi</a:t>
            </a:r>
            <a:r>
              <a:rPr lang="en-US" sz="4000" b="1" dirty="0" smtClean="0"/>
              <a:t> </a:t>
            </a:r>
            <a:r>
              <a:rPr lang="en-US" sz="4000" b="1" dirty="0" err="1" smtClean="0"/>
              <a:t>dan</a:t>
            </a:r>
            <a:r>
              <a:rPr lang="en-US" sz="4000" b="1" dirty="0" smtClean="0"/>
              <a:t> </a:t>
            </a:r>
            <a:r>
              <a:rPr lang="en-US" sz="4000" b="1" dirty="0" err="1" smtClean="0"/>
              <a:t>sitasi</a:t>
            </a:r>
            <a:r>
              <a:rPr lang="en-US" sz="4000" b="1" dirty="0" smtClean="0"/>
              <a:t> 6 PT 2003-2014</a:t>
            </a:r>
            <a:endParaRPr lang="en-US" sz="4000" dirty="0">
              <a:latin typeface="Aharoni" panose="02010803020104030203" pitchFamily="2" charset="-79"/>
              <a:cs typeface="Aharoni" panose="02010803020104030203" pitchFamily="2" charset="-79"/>
            </a:endParaRPr>
          </a:p>
        </p:txBody>
      </p:sp>
      <p:graphicFrame>
        <p:nvGraphicFramePr>
          <p:cNvPr id="5" name="Table 4"/>
          <p:cNvGraphicFramePr>
            <a:graphicFrameLocks noGrp="1"/>
          </p:cNvGraphicFramePr>
          <p:nvPr>
            <p:extLst>
              <p:ext uri="{D42A27DB-BD31-4B8C-83A1-F6EECF244321}">
                <p14:modId xmlns:p14="http://schemas.microsoft.com/office/powerpoint/2010/main" val="1978883150"/>
              </p:ext>
            </p:extLst>
          </p:nvPr>
        </p:nvGraphicFramePr>
        <p:xfrm>
          <a:off x="228600" y="1484781"/>
          <a:ext cx="8610600" cy="4687417"/>
        </p:xfrm>
        <a:graphic>
          <a:graphicData uri="http://schemas.openxmlformats.org/drawingml/2006/table">
            <a:tbl>
              <a:tblPr>
                <a:tableStyleId>{5C22544A-7EE6-4342-B048-85BDC9FD1C3A}</a:tableStyleId>
              </a:tblPr>
              <a:tblGrid>
                <a:gridCol w="861060"/>
                <a:gridCol w="861060"/>
                <a:gridCol w="861060"/>
                <a:gridCol w="861060"/>
                <a:gridCol w="861060"/>
                <a:gridCol w="861060"/>
                <a:gridCol w="861060"/>
                <a:gridCol w="861060"/>
                <a:gridCol w="861060"/>
                <a:gridCol w="861060"/>
              </a:tblGrid>
              <a:tr h="581522">
                <a:tc rowSpan="2">
                  <a:txBody>
                    <a:bodyPr/>
                    <a:lstStyle/>
                    <a:p>
                      <a:pPr algn="ctr" fontAlgn="ctr"/>
                      <a:r>
                        <a:rPr lang="en-US" sz="2000" b="1" u="none" strike="noStrike" dirty="0">
                          <a:effectLst/>
                        </a:rPr>
                        <a:t>UNIV</a:t>
                      </a:r>
                      <a:endParaRPr lang="en-US" sz="2000" b="1" i="0" u="none" strike="noStrike" dirty="0">
                        <a:solidFill>
                          <a:srgbClr val="000000"/>
                        </a:solidFill>
                        <a:effectLst/>
                        <a:latin typeface="Calibri" panose="020F0502020204030204" pitchFamily="34" charset="0"/>
                      </a:endParaRPr>
                    </a:p>
                  </a:txBody>
                  <a:tcPr marL="6298" marR="6298" marT="629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en-US" sz="2000" b="1" u="none" strike="noStrike">
                          <a:effectLst/>
                        </a:rPr>
                        <a:t>2013</a:t>
                      </a:r>
                      <a:endParaRPr lang="en-US" sz="2000" b="1" i="0" u="none" strike="noStrike">
                        <a:solidFill>
                          <a:srgbClr val="000000"/>
                        </a:solidFill>
                        <a:effectLst/>
                        <a:latin typeface="Tahoma" panose="020B060403050404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gridSpan="3">
                  <a:txBody>
                    <a:bodyPr/>
                    <a:lstStyle/>
                    <a:p>
                      <a:pPr algn="ctr" fontAlgn="b"/>
                      <a:r>
                        <a:rPr lang="en-US" sz="2000" b="1" u="none" strike="noStrike">
                          <a:effectLst/>
                        </a:rPr>
                        <a:t>2014</a:t>
                      </a:r>
                      <a:endParaRPr lang="en-US" sz="2000" b="1" i="0" u="none" strike="noStrike">
                        <a:solidFill>
                          <a:srgbClr val="000000"/>
                        </a:solidFill>
                        <a:effectLst/>
                        <a:latin typeface="Tahoma" panose="020B060403050404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gridSpan="3">
                  <a:txBody>
                    <a:bodyPr/>
                    <a:lstStyle/>
                    <a:p>
                      <a:pPr algn="ctr" fontAlgn="b"/>
                      <a:r>
                        <a:rPr lang="en-US" sz="2000" b="1" u="none" strike="noStrike" dirty="0" smtClean="0">
                          <a:effectLst/>
                        </a:rPr>
                        <a:t>2015 (September)</a:t>
                      </a:r>
                      <a:endParaRPr lang="en-US" sz="2000" b="1" i="0" u="none" strike="noStrike" dirty="0">
                        <a:solidFill>
                          <a:srgbClr val="000000"/>
                        </a:solidFill>
                        <a:effectLst/>
                        <a:latin typeface="Tahoma" panose="020B060403050404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616763">
                <a:tc vMerge="1">
                  <a:txBody>
                    <a:bodyPr/>
                    <a:lstStyle/>
                    <a:p>
                      <a:endParaRPr lang="en-US"/>
                    </a:p>
                  </a:txBody>
                  <a:tcPr/>
                </a:tc>
                <a:tc>
                  <a:txBody>
                    <a:bodyPr/>
                    <a:lstStyle/>
                    <a:p>
                      <a:pPr algn="ctr" fontAlgn="b"/>
                      <a:r>
                        <a:rPr lang="en-US" sz="1800" b="1" u="none" strike="noStrike" dirty="0" smtClean="0">
                          <a:effectLst/>
                        </a:rPr>
                        <a:t> </a:t>
                      </a:r>
                      <a:r>
                        <a:rPr lang="en-US" sz="1800" b="1" u="none" strike="noStrike" dirty="0">
                          <a:effectLst/>
                        </a:rPr>
                        <a:t>Author</a:t>
                      </a:r>
                      <a:endParaRPr lang="en-US" sz="1800" b="1" i="0" u="none" strike="noStrike" dirty="0">
                        <a:solidFill>
                          <a:srgbClr val="000000"/>
                        </a:solidFill>
                        <a:effectLst/>
                        <a:latin typeface="Tahoma" panose="020B060403050404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smtClean="0">
                          <a:effectLst/>
                        </a:rPr>
                        <a:t> </a:t>
                      </a:r>
                      <a:r>
                        <a:rPr lang="en-US" sz="1800" b="1" u="none" strike="noStrike" dirty="0" err="1">
                          <a:effectLst/>
                        </a:rPr>
                        <a:t>Publikasi</a:t>
                      </a:r>
                      <a:endParaRPr lang="en-US" sz="1800" b="1" i="0" u="none" strike="noStrike" dirty="0">
                        <a:solidFill>
                          <a:srgbClr val="000000"/>
                        </a:solidFill>
                        <a:effectLst/>
                        <a:latin typeface="Tahoma" panose="020B060403050404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smtClean="0">
                          <a:effectLst/>
                        </a:rPr>
                        <a:t> </a:t>
                      </a:r>
                      <a:r>
                        <a:rPr lang="en-US" sz="1800" b="1" u="none" strike="noStrike" dirty="0" err="1">
                          <a:effectLst/>
                        </a:rPr>
                        <a:t>Sitasi</a:t>
                      </a:r>
                      <a:endParaRPr lang="en-US" sz="1800" b="1" i="0" u="none" strike="noStrike" dirty="0">
                        <a:solidFill>
                          <a:srgbClr val="000000"/>
                        </a:solidFill>
                        <a:effectLst/>
                        <a:latin typeface="Tahoma" panose="020B060403050404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smtClean="0">
                          <a:effectLst/>
                        </a:rPr>
                        <a:t>Author</a:t>
                      </a:r>
                      <a:endParaRPr lang="en-US" sz="1800" b="1" i="0" u="none" strike="noStrike" dirty="0">
                        <a:solidFill>
                          <a:srgbClr val="000000"/>
                        </a:solidFill>
                        <a:effectLst/>
                        <a:latin typeface="Tahoma" panose="020B060403050404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err="1" smtClean="0">
                          <a:effectLst/>
                        </a:rPr>
                        <a:t>Publikasi</a:t>
                      </a:r>
                      <a:endParaRPr lang="en-US" sz="1800" b="1" i="0" u="none" strike="noStrike" dirty="0">
                        <a:solidFill>
                          <a:srgbClr val="000000"/>
                        </a:solidFill>
                        <a:effectLst/>
                        <a:latin typeface="Tahoma" panose="020B060403050404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err="1" smtClean="0">
                          <a:effectLst/>
                        </a:rPr>
                        <a:t>Sitasi</a:t>
                      </a:r>
                      <a:endParaRPr lang="en-US" sz="1800" b="1" i="0" u="none" strike="noStrike" dirty="0">
                        <a:solidFill>
                          <a:srgbClr val="000000"/>
                        </a:solidFill>
                        <a:effectLst/>
                        <a:latin typeface="Tahoma" panose="020B060403050404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smtClean="0">
                          <a:effectLst/>
                        </a:rPr>
                        <a:t>Author</a:t>
                      </a:r>
                      <a:endParaRPr lang="en-US" sz="1800" b="1" i="0" u="none" strike="noStrike" dirty="0">
                        <a:solidFill>
                          <a:srgbClr val="000000"/>
                        </a:solidFill>
                        <a:effectLst/>
                        <a:latin typeface="Tahoma" panose="020B060403050404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err="1" smtClean="0">
                          <a:effectLst/>
                        </a:rPr>
                        <a:t>Publikasi</a:t>
                      </a:r>
                      <a:endParaRPr lang="en-US" sz="1800" b="1" i="0" u="none" strike="noStrike" dirty="0">
                        <a:solidFill>
                          <a:srgbClr val="000000"/>
                        </a:solidFill>
                        <a:effectLst/>
                        <a:latin typeface="Tahoma" panose="020B060403050404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err="1" smtClean="0">
                          <a:effectLst/>
                        </a:rPr>
                        <a:t>Sitasi</a:t>
                      </a:r>
                      <a:endParaRPr lang="en-US" sz="1800" b="1" i="0" u="none" strike="noStrike" dirty="0">
                        <a:solidFill>
                          <a:srgbClr val="000000"/>
                        </a:solidFill>
                        <a:effectLst/>
                        <a:latin typeface="Tahoma" panose="020B060403050404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1522">
                <a:tc>
                  <a:txBody>
                    <a:bodyPr/>
                    <a:lstStyle/>
                    <a:p>
                      <a:pPr algn="ctr" fontAlgn="b"/>
                      <a:r>
                        <a:rPr lang="en-US" sz="2000" b="1" u="none" strike="noStrike">
                          <a:effectLst/>
                        </a:rPr>
                        <a:t>ITB</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118</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651</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1108</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121</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812</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519</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114</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339</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35</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1522">
                <a:tc>
                  <a:txBody>
                    <a:bodyPr/>
                    <a:lstStyle/>
                    <a:p>
                      <a:pPr algn="ctr" fontAlgn="b"/>
                      <a:r>
                        <a:rPr lang="en-US" sz="2000" b="1" u="none" strike="noStrike">
                          <a:effectLst/>
                        </a:rPr>
                        <a:t>UI</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909</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517</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967</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106</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464</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270</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86</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285</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41</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1522">
                <a:tc>
                  <a:txBody>
                    <a:bodyPr/>
                    <a:lstStyle/>
                    <a:p>
                      <a:pPr algn="ctr" fontAlgn="b"/>
                      <a:r>
                        <a:rPr lang="en-US" sz="2000" b="1" u="none" strike="noStrike">
                          <a:effectLst/>
                        </a:rPr>
                        <a:t>UGM</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112</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368</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531</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136</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397</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262</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107</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244</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44</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1522">
                <a:tc>
                  <a:txBody>
                    <a:bodyPr/>
                    <a:lstStyle/>
                    <a:p>
                      <a:pPr algn="ctr" fontAlgn="b"/>
                      <a:r>
                        <a:rPr lang="en-US" sz="2000" b="1" u="none" strike="noStrike" dirty="0">
                          <a:effectLst/>
                        </a:rPr>
                        <a:t>IPB</a:t>
                      </a:r>
                      <a:endParaRPr lang="en-US" sz="2000" b="1" i="0" u="none" strike="noStrike" dirty="0">
                        <a:solidFill>
                          <a:srgbClr val="000000"/>
                        </a:solidFill>
                        <a:effectLst/>
                        <a:latin typeface="Tahoma" panose="020B060403050404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2000" b="1" u="none" strike="noStrike" dirty="0">
                          <a:effectLst/>
                        </a:rPr>
                        <a:t>87</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2000" b="1" u="none" strike="noStrike" dirty="0">
                          <a:effectLst/>
                        </a:rPr>
                        <a:t>212</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2000" b="1" u="none" strike="noStrike" dirty="0">
                          <a:effectLst/>
                        </a:rPr>
                        <a:t>150</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2000" b="1" u="none" strike="noStrike" dirty="0">
                          <a:effectLst/>
                        </a:rPr>
                        <a:t>117</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2000" b="1" u="none" strike="noStrike" dirty="0">
                          <a:effectLst/>
                        </a:rPr>
                        <a:t>289</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2000" b="1" u="none" strike="noStrike" dirty="0">
                          <a:effectLst/>
                        </a:rPr>
                        <a:t>178</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2000" b="1" u="none" strike="noStrike" dirty="0">
                          <a:effectLst/>
                        </a:rPr>
                        <a:t>94</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2000" b="1" u="none" strike="noStrike" dirty="0">
                          <a:effectLst/>
                        </a:rPr>
                        <a:t>219</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US" sz="2000" b="1" u="none" strike="noStrike" dirty="0">
                          <a:effectLst/>
                        </a:rPr>
                        <a:t>41</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81522">
                <a:tc>
                  <a:txBody>
                    <a:bodyPr/>
                    <a:lstStyle/>
                    <a:p>
                      <a:pPr algn="ctr" fontAlgn="b"/>
                      <a:r>
                        <a:rPr lang="en-US" sz="2000" b="1" u="none" strike="noStrike" dirty="0">
                          <a:effectLst/>
                        </a:rPr>
                        <a:t>UNPAD</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2000" b="1" u="none" strike="noStrike" dirty="0">
                          <a:effectLst/>
                        </a:rPr>
                        <a:t>66</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2000" b="1" u="none" strike="noStrike" dirty="0">
                          <a:effectLst/>
                        </a:rPr>
                        <a:t>129</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2000" b="1" u="none" strike="noStrike" dirty="0">
                          <a:effectLst/>
                        </a:rPr>
                        <a:t>354</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2000" b="1" u="none" strike="noStrike" dirty="0">
                          <a:effectLst/>
                        </a:rPr>
                        <a:t>62</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2000" b="1" u="none" strike="noStrike" dirty="0">
                          <a:effectLst/>
                        </a:rPr>
                        <a:t>121</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2000" b="1" u="none" strike="noStrike" dirty="0">
                          <a:effectLst/>
                        </a:rPr>
                        <a:t>170</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2000" b="1" u="none" strike="noStrike" dirty="0">
                          <a:effectLst/>
                        </a:rPr>
                        <a:t>70</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2000" b="1" u="none" strike="noStrike" dirty="0">
                          <a:effectLst/>
                        </a:rPr>
                        <a:t>86</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US" sz="2000" b="1" u="none" strike="noStrike" dirty="0">
                          <a:effectLst/>
                        </a:rPr>
                        <a:t>6</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581522">
                <a:tc>
                  <a:txBody>
                    <a:bodyPr/>
                    <a:lstStyle/>
                    <a:p>
                      <a:pPr algn="ctr" fontAlgn="b"/>
                      <a:r>
                        <a:rPr lang="en-US" sz="2000" b="1" u="none" strike="noStrike">
                          <a:effectLst/>
                        </a:rPr>
                        <a:t>UNAIR</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77</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83</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149</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109</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101</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80</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63</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a:effectLst/>
                        </a:rPr>
                        <a:t>74</a:t>
                      </a:r>
                      <a:endParaRPr lang="en-US" sz="2000" b="1" i="0" u="none" strike="noStrike">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u="none" strike="noStrike" dirty="0">
                          <a:effectLst/>
                        </a:rPr>
                        <a:t>11</a:t>
                      </a:r>
                      <a:endParaRPr lang="en-US" sz="2000" b="1" i="0" u="none" strike="noStrike" dirty="0">
                        <a:solidFill>
                          <a:srgbClr val="000000"/>
                        </a:solidFill>
                        <a:effectLst/>
                        <a:latin typeface="Calibri" panose="020F0502020204030204" pitchFamily="34" charset="0"/>
                      </a:endParaRPr>
                    </a:p>
                  </a:txBody>
                  <a:tcPr marL="6298" marR="6298" marT="629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extBox 1"/>
          <p:cNvSpPr txBox="1"/>
          <p:nvPr/>
        </p:nvSpPr>
        <p:spPr>
          <a:xfrm>
            <a:off x="5462916" y="6290846"/>
            <a:ext cx="3452484" cy="338554"/>
          </a:xfrm>
          <a:prstGeom prst="rect">
            <a:avLst/>
          </a:prstGeom>
          <a:noFill/>
        </p:spPr>
        <p:txBody>
          <a:bodyPr wrap="none" rtlCol="0">
            <a:spAutoFit/>
          </a:bodyPr>
          <a:lstStyle/>
          <a:p>
            <a:r>
              <a:rPr lang="en-US" sz="1600" b="1" dirty="0" err="1" smtClean="0"/>
              <a:t>Direktorat</a:t>
            </a:r>
            <a:r>
              <a:rPr lang="en-US" sz="1600" b="1" dirty="0" smtClean="0"/>
              <a:t> </a:t>
            </a:r>
            <a:r>
              <a:rPr lang="en-US" sz="1600" b="1" dirty="0" err="1" smtClean="0"/>
              <a:t>Riset</a:t>
            </a:r>
            <a:r>
              <a:rPr lang="en-US" sz="1600" b="1" dirty="0" smtClean="0"/>
              <a:t> </a:t>
            </a:r>
            <a:r>
              <a:rPr lang="en-US" sz="1600" b="1" dirty="0" err="1" smtClean="0"/>
              <a:t>dan</a:t>
            </a:r>
            <a:r>
              <a:rPr lang="en-US" sz="1600" b="1" dirty="0" smtClean="0"/>
              <a:t> </a:t>
            </a:r>
            <a:r>
              <a:rPr lang="en-US" sz="1600" b="1" dirty="0" err="1" smtClean="0"/>
              <a:t>Inovasi</a:t>
            </a:r>
            <a:r>
              <a:rPr lang="en-US" sz="1600" b="1" dirty="0" smtClean="0"/>
              <a:t> IPB (2005)</a:t>
            </a:r>
            <a:endParaRPr lang="en-US" sz="1600" b="1" dirty="0"/>
          </a:p>
        </p:txBody>
      </p:sp>
    </p:spTree>
    <p:extLst>
      <p:ext uri="{BB962C8B-B14F-4D97-AF65-F5344CB8AC3E}">
        <p14:creationId xmlns:p14="http://schemas.microsoft.com/office/powerpoint/2010/main" val="7659909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smtClean="0"/>
              <a:t>Jumlah</a:t>
            </a:r>
            <a:r>
              <a:rPr lang="en-US" sz="4000" b="1" dirty="0" smtClean="0"/>
              <a:t> </a:t>
            </a:r>
            <a:r>
              <a:rPr lang="en-US" sz="4000" b="1" dirty="0" err="1" smtClean="0"/>
              <a:t>publikasi</a:t>
            </a:r>
            <a:r>
              <a:rPr lang="en-US" sz="4000" b="1" dirty="0" smtClean="0"/>
              <a:t> </a:t>
            </a:r>
            <a:r>
              <a:rPr lang="en-US" sz="4000" b="1" dirty="0" err="1" smtClean="0"/>
              <a:t>dan</a:t>
            </a:r>
            <a:r>
              <a:rPr lang="en-US" sz="4000" b="1" dirty="0" smtClean="0"/>
              <a:t> </a:t>
            </a:r>
            <a:r>
              <a:rPr lang="en-US" sz="4000" b="1" dirty="0" err="1" smtClean="0"/>
              <a:t>sitasi</a:t>
            </a:r>
            <a:r>
              <a:rPr lang="en-US" sz="4000" b="1" dirty="0"/>
              <a:t> </a:t>
            </a:r>
            <a:r>
              <a:rPr lang="en-US" sz="4000" b="1" dirty="0" smtClean="0"/>
              <a:t>per </a:t>
            </a:r>
            <a:r>
              <a:rPr lang="en-US" sz="4000" b="1" dirty="0" err="1" smtClean="0"/>
              <a:t>dosen</a:t>
            </a:r>
            <a:endParaRPr lang="en-US" sz="4000" b="1" dirty="0" smtClean="0"/>
          </a:p>
          <a:p>
            <a:r>
              <a:rPr lang="en-US" sz="4000" b="1" dirty="0" smtClean="0"/>
              <a:t>(Data 2014)</a:t>
            </a:r>
            <a:endParaRPr lang="en-US" sz="4000" dirty="0">
              <a:latin typeface="Aharoni" panose="02010803020104030203" pitchFamily="2" charset="-79"/>
              <a:cs typeface="Aharoni" panose="02010803020104030203" pitchFamily="2"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3659495148"/>
              </p:ext>
            </p:extLst>
          </p:nvPr>
        </p:nvGraphicFramePr>
        <p:xfrm>
          <a:off x="381001" y="1527206"/>
          <a:ext cx="8458199" cy="4568791"/>
        </p:xfrm>
        <a:graphic>
          <a:graphicData uri="http://schemas.openxmlformats.org/drawingml/2006/table">
            <a:tbl>
              <a:tblPr>
                <a:tableStyleId>{5C22544A-7EE6-4342-B048-85BDC9FD1C3A}</a:tableStyleId>
              </a:tblPr>
              <a:tblGrid>
                <a:gridCol w="1177492"/>
                <a:gridCol w="1188051"/>
                <a:gridCol w="1188051"/>
                <a:gridCol w="1188051"/>
                <a:gridCol w="1188051"/>
                <a:gridCol w="1188051"/>
                <a:gridCol w="1340452"/>
              </a:tblGrid>
              <a:tr h="1087807">
                <a:tc>
                  <a:txBody>
                    <a:bodyPr/>
                    <a:lstStyle/>
                    <a:p>
                      <a:pPr algn="ctr" fontAlgn="ctr"/>
                      <a:r>
                        <a:rPr lang="en-US" sz="2000" b="1" u="none" strike="noStrike" dirty="0">
                          <a:effectLst/>
                          <a:latin typeface="+mn-lt"/>
                        </a:rPr>
                        <a:t>UNIV</a:t>
                      </a:r>
                      <a:endParaRPr lang="en-US" sz="2000" b="1" i="0" u="none" strike="noStrike" dirty="0">
                        <a:solidFill>
                          <a:srgbClr val="000000"/>
                        </a:solidFill>
                        <a:effectLst/>
                        <a:latin typeface="+mn-lt"/>
                      </a:endParaRPr>
                    </a:p>
                  </a:txBody>
                  <a:tcPr marL="6298" marR="6298" marT="6298" marB="0" anchor="ctr"/>
                </a:tc>
                <a:tc>
                  <a:txBody>
                    <a:bodyPr/>
                    <a:lstStyle/>
                    <a:p>
                      <a:pPr algn="r" fontAlgn="b"/>
                      <a:r>
                        <a:rPr lang="en-US" sz="2000" b="1" u="none" strike="noStrike">
                          <a:effectLst/>
                          <a:latin typeface="+mn-lt"/>
                        </a:rPr>
                        <a:t>Jumlah Author</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Jumlah Publikasi</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Jumlah Sitasi</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Jumlah dosen</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Sitasi per dosen</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dirty="0" err="1" smtClean="0">
                          <a:effectLst/>
                          <a:latin typeface="+mn-lt"/>
                        </a:rPr>
                        <a:t>Pu</a:t>
                      </a:r>
                      <a:r>
                        <a:rPr lang="en-US" sz="2000" b="1" u="none" strike="noStrike" baseline="0" dirty="0" err="1" smtClean="0">
                          <a:effectLst/>
                          <a:latin typeface="+mn-lt"/>
                        </a:rPr>
                        <a:t>blikasi</a:t>
                      </a:r>
                      <a:r>
                        <a:rPr lang="en-US" sz="2000" b="1" u="none" strike="noStrike" dirty="0" smtClean="0">
                          <a:effectLst/>
                          <a:latin typeface="+mn-lt"/>
                        </a:rPr>
                        <a:t> </a:t>
                      </a:r>
                      <a:r>
                        <a:rPr lang="en-US" sz="2000" b="1" u="none" strike="noStrike" dirty="0">
                          <a:effectLst/>
                          <a:latin typeface="+mn-lt"/>
                        </a:rPr>
                        <a:t>per </a:t>
                      </a:r>
                      <a:r>
                        <a:rPr lang="en-US" sz="2000" b="1" u="none" strike="noStrike" dirty="0" err="1">
                          <a:effectLst/>
                          <a:latin typeface="+mn-lt"/>
                        </a:rPr>
                        <a:t>dosen</a:t>
                      </a:r>
                      <a:endParaRPr lang="en-US" sz="2000" b="1" i="0" u="none" strike="noStrike" dirty="0">
                        <a:solidFill>
                          <a:srgbClr val="000000"/>
                        </a:solidFill>
                        <a:effectLst/>
                        <a:latin typeface="+mn-lt"/>
                      </a:endParaRPr>
                    </a:p>
                  </a:txBody>
                  <a:tcPr marL="6298" marR="6298" marT="6298" marB="0" anchor="b"/>
                </a:tc>
              </a:tr>
              <a:tr h="580164">
                <a:tc>
                  <a:txBody>
                    <a:bodyPr/>
                    <a:lstStyle/>
                    <a:p>
                      <a:pPr algn="ctr" fontAlgn="b"/>
                      <a:r>
                        <a:rPr lang="en-US" sz="2000" b="1" u="none" strike="noStrike">
                          <a:effectLst/>
                          <a:latin typeface="+mn-lt"/>
                        </a:rPr>
                        <a:t>ITB</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121</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812</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519</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1200</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0.433</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0.677</a:t>
                      </a:r>
                      <a:endParaRPr lang="en-US" sz="2000" b="1" i="0" u="none" strike="noStrike">
                        <a:solidFill>
                          <a:srgbClr val="000000"/>
                        </a:solidFill>
                        <a:effectLst/>
                        <a:latin typeface="+mn-lt"/>
                      </a:endParaRPr>
                    </a:p>
                  </a:txBody>
                  <a:tcPr marL="6298" marR="6298" marT="6298" marB="0" anchor="b"/>
                </a:tc>
              </a:tr>
              <a:tr h="580164">
                <a:tc>
                  <a:txBody>
                    <a:bodyPr/>
                    <a:lstStyle/>
                    <a:p>
                      <a:pPr algn="ctr" fontAlgn="b"/>
                      <a:r>
                        <a:rPr lang="en-US" sz="2000" b="1" u="none" strike="noStrike" dirty="0">
                          <a:effectLst/>
                          <a:latin typeface="+mn-lt"/>
                        </a:rPr>
                        <a:t>UI</a:t>
                      </a:r>
                      <a:endParaRPr lang="en-US" sz="2000" b="1" i="0" u="none" strike="noStrike" dirty="0">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106</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464</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270</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4600</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0.059</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0.101</a:t>
                      </a:r>
                      <a:endParaRPr lang="en-US" sz="2000" b="1" i="0" u="none" strike="noStrike">
                        <a:solidFill>
                          <a:srgbClr val="000000"/>
                        </a:solidFill>
                        <a:effectLst/>
                        <a:latin typeface="+mn-lt"/>
                      </a:endParaRPr>
                    </a:p>
                  </a:txBody>
                  <a:tcPr marL="6298" marR="6298" marT="6298" marB="0" anchor="b"/>
                </a:tc>
              </a:tr>
              <a:tr h="580164">
                <a:tc>
                  <a:txBody>
                    <a:bodyPr/>
                    <a:lstStyle/>
                    <a:p>
                      <a:pPr algn="ctr" fontAlgn="b"/>
                      <a:r>
                        <a:rPr lang="en-US" sz="2000" b="1" u="none" strike="noStrike">
                          <a:effectLst/>
                          <a:latin typeface="+mn-lt"/>
                        </a:rPr>
                        <a:t>UGM</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136</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397</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262</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2080</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0.126</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0.191</a:t>
                      </a:r>
                      <a:endParaRPr lang="en-US" sz="2000" b="1" i="0" u="none" strike="noStrike">
                        <a:solidFill>
                          <a:srgbClr val="000000"/>
                        </a:solidFill>
                        <a:effectLst/>
                        <a:latin typeface="+mn-lt"/>
                      </a:endParaRPr>
                    </a:p>
                  </a:txBody>
                  <a:tcPr marL="6298" marR="6298" marT="6298" marB="0" anchor="b"/>
                </a:tc>
              </a:tr>
              <a:tr h="580164">
                <a:tc>
                  <a:txBody>
                    <a:bodyPr/>
                    <a:lstStyle/>
                    <a:p>
                      <a:pPr algn="ctr" fontAlgn="b"/>
                      <a:r>
                        <a:rPr lang="en-US" sz="2000" b="1" u="none" strike="noStrike" dirty="0">
                          <a:effectLst/>
                          <a:latin typeface="+mn-lt"/>
                        </a:rPr>
                        <a:t>IPB</a:t>
                      </a:r>
                      <a:endParaRPr lang="en-US" sz="2000" b="1" i="0" u="none" strike="noStrike" dirty="0">
                        <a:solidFill>
                          <a:srgbClr val="000000"/>
                        </a:solidFill>
                        <a:effectLst/>
                        <a:latin typeface="+mn-lt"/>
                      </a:endParaRPr>
                    </a:p>
                  </a:txBody>
                  <a:tcPr marL="6298" marR="6298" marT="6298" marB="0" anchor="b">
                    <a:solidFill>
                      <a:srgbClr val="FFFF00"/>
                    </a:solidFill>
                  </a:tcPr>
                </a:tc>
                <a:tc>
                  <a:txBody>
                    <a:bodyPr/>
                    <a:lstStyle/>
                    <a:p>
                      <a:pPr algn="r" fontAlgn="b"/>
                      <a:r>
                        <a:rPr lang="en-US" sz="2000" b="1" u="none" strike="noStrike" dirty="0">
                          <a:effectLst/>
                          <a:latin typeface="+mn-lt"/>
                        </a:rPr>
                        <a:t>117</a:t>
                      </a:r>
                      <a:endParaRPr lang="en-US" sz="2000" b="1" i="0" u="none" strike="noStrike" dirty="0">
                        <a:solidFill>
                          <a:srgbClr val="000000"/>
                        </a:solidFill>
                        <a:effectLst/>
                        <a:latin typeface="+mn-lt"/>
                      </a:endParaRPr>
                    </a:p>
                  </a:txBody>
                  <a:tcPr marL="6298" marR="6298" marT="6298" marB="0" anchor="b">
                    <a:solidFill>
                      <a:srgbClr val="FFFF00"/>
                    </a:solidFill>
                  </a:tcPr>
                </a:tc>
                <a:tc>
                  <a:txBody>
                    <a:bodyPr/>
                    <a:lstStyle/>
                    <a:p>
                      <a:pPr algn="r" fontAlgn="b"/>
                      <a:r>
                        <a:rPr lang="en-US" sz="2000" b="1" u="none" strike="noStrike" dirty="0">
                          <a:effectLst/>
                          <a:latin typeface="+mn-lt"/>
                        </a:rPr>
                        <a:t>289</a:t>
                      </a:r>
                      <a:endParaRPr lang="en-US" sz="2000" b="1" i="0" u="none" strike="noStrike" dirty="0">
                        <a:solidFill>
                          <a:srgbClr val="000000"/>
                        </a:solidFill>
                        <a:effectLst/>
                        <a:latin typeface="+mn-lt"/>
                      </a:endParaRPr>
                    </a:p>
                  </a:txBody>
                  <a:tcPr marL="6298" marR="6298" marT="6298" marB="0" anchor="b">
                    <a:solidFill>
                      <a:srgbClr val="FFFF00"/>
                    </a:solidFill>
                  </a:tcPr>
                </a:tc>
                <a:tc>
                  <a:txBody>
                    <a:bodyPr/>
                    <a:lstStyle/>
                    <a:p>
                      <a:pPr algn="r" fontAlgn="b"/>
                      <a:r>
                        <a:rPr lang="en-US" sz="2000" b="1" u="none" strike="noStrike" dirty="0">
                          <a:effectLst/>
                          <a:latin typeface="+mn-lt"/>
                        </a:rPr>
                        <a:t>178</a:t>
                      </a:r>
                      <a:endParaRPr lang="en-US" sz="2000" b="1" i="0" u="none" strike="noStrike" dirty="0">
                        <a:solidFill>
                          <a:srgbClr val="000000"/>
                        </a:solidFill>
                        <a:effectLst/>
                        <a:latin typeface="+mn-lt"/>
                      </a:endParaRPr>
                    </a:p>
                  </a:txBody>
                  <a:tcPr marL="6298" marR="6298" marT="6298" marB="0" anchor="b">
                    <a:solidFill>
                      <a:srgbClr val="FFFF00"/>
                    </a:solidFill>
                  </a:tcPr>
                </a:tc>
                <a:tc>
                  <a:txBody>
                    <a:bodyPr/>
                    <a:lstStyle/>
                    <a:p>
                      <a:pPr algn="r" fontAlgn="b"/>
                      <a:r>
                        <a:rPr lang="en-US" sz="2000" b="1" u="none" strike="noStrike" dirty="0">
                          <a:effectLst/>
                          <a:latin typeface="+mn-lt"/>
                        </a:rPr>
                        <a:t>1300</a:t>
                      </a:r>
                      <a:endParaRPr lang="en-US" sz="2000" b="1" i="0" u="none" strike="noStrike" dirty="0">
                        <a:solidFill>
                          <a:srgbClr val="000000"/>
                        </a:solidFill>
                        <a:effectLst/>
                        <a:latin typeface="+mn-lt"/>
                      </a:endParaRPr>
                    </a:p>
                  </a:txBody>
                  <a:tcPr marL="6298" marR="6298" marT="6298" marB="0" anchor="b">
                    <a:solidFill>
                      <a:srgbClr val="FFFF00"/>
                    </a:solidFill>
                  </a:tcPr>
                </a:tc>
                <a:tc>
                  <a:txBody>
                    <a:bodyPr/>
                    <a:lstStyle/>
                    <a:p>
                      <a:pPr algn="r" fontAlgn="b"/>
                      <a:r>
                        <a:rPr lang="en-US" sz="2000" b="1" u="none" strike="noStrike" dirty="0">
                          <a:effectLst/>
                          <a:latin typeface="+mn-lt"/>
                        </a:rPr>
                        <a:t>0.137</a:t>
                      </a:r>
                      <a:endParaRPr lang="en-US" sz="2000" b="1" i="0" u="none" strike="noStrike" dirty="0">
                        <a:solidFill>
                          <a:srgbClr val="000000"/>
                        </a:solidFill>
                        <a:effectLst/>
                        <a:latin typeface="+mn-lt"/>
                      </a:endParaRPr>
                    </a:p>
                  </a:txBody>
                  <a:tcPr marL="6298" marR="6298" marT="6298" marB="0" anchor="b">
                    <a:solidFill>
                      <a:srgbClr val="FFFF00"/>
                    </a:solidFill>
                  </a:tcPr>
                </a:tc>
                <a:tc>
                  <a:txBody>
                    <a:bodyPr/>
                    <a:lstStyle/>
                    <a:p>
                      <a:pPr algn="r" fontAlgn="b"/>
                      <a:r>
                        <a:rPr lang="en-US" sz="2000" b="1" u="none" strike="noStrike" dirty="0">
                          <a:effectLst/>
                          <a:latin typeface="+mn-lt"/>
                        </a:rPr>
                        <a:t>0.222</a:t>
                      </a:r>
                      <a:endParaRPr lang="en-US" sz="2000" b="1" i="0" u="none" strike="noStrike" dirty="0">
                        <a:solidFill>
                          <a:srgbClr val="000000"/>
                        </a:solidFill>
                        <a:effectLst/>
                        <a:latin typeface="+mn-lt"/>
                      </a:endParaRPr>
                    </a:p>
                  </a:txBody>
                  <a:tcPr marL="6298" marR="6298" marT="6298" marB="0" anchor="b">
                    <a:solidFill>
                      <a:srgbClr val="FFFF00"/>
                    </a:solidFill>
                  </a:tcPr>
                </a:tc>
              </a:tr>
              <a:tr h="580164">
                <a:tc>
                  <a:txBody>
                    <a:bodyPr/>
                    <a:lstStyle/>
                    <a:p>
                      <a:pPr algn="ctr" fontAlgn="b"/>
                      <a:r>
                        <a:rPr lang="en-US" sz="2000" b="1" u="none" strike="noStrike" dirty="0">
                          <a:effectLst/>
                          <a:latin typeface="+mn-lt"/>
                        </a:rPr>
                        <a:t>UNPAD</a:t>
                      </a:r>
                      <a:endParaRPr lang="en-US" sz="2000" b="1" i="0" u="none" strike="noStrike" dirty="0">
                        <a:solidFill>
                          <a:srgbClr val="000000"/>
                        </a:solidFill>
                        <a:effectLst/>
                        <a:latin typeface="+mn-lt"/>
                      </a:endParaRPr>
                    </a:p>
                  </a:txBody>
                  <a:tcPr marL="6298" marR="6298" marT="6298" marB="0" anchor="b">
                    <a:solidFill>
                      <a:schemeClr val="tx2">
                        <a:lumMod val="20000"/>
                        <a:lumOff val="80000"/>
                      </a:schemeClr>
                    </a:solidFill>
                  </a:tcPr>
                </a:tc>
                <a:tc>
                  <a:txBody>
                    <a:bodyPr/>
                    <a:lstStyle/>
                    <a:p>
                      <a:pPr algn="r" fontAlgn="b"/>
                      <a:r>
                        <a:rPr lang="en-US" sz="2000" b="1" u="none" strike="noStrike" dirty="0">
                          <a:effectLst/>
                          <a:latin typeface="+mn-lt"/>
                        </a:rPr>
                        <a:t>62</a:t>
                      </a:r>
                      <a:endParaRPr lang="en-US" sz="2000" b="1" i="0" u="none" strike="noStrike" dirty="0">
                        <a:solidFill>
                          <a:srgbClr val="000000"/>
                        </a:solidFill>
                        <a:effectLst/>
                        <a:latin typeface="+mn-lt"/>
                      </a:endParaRPr>
                    </a:p>
                  </a:txBody>
                  <a:tcPr marL="6298" marR="6298" marT="6298" marB="0" anchor="b">
                    <a:solidFill>
                      <a:schemeClr val="tx2">
                        <a:lumMod val="20000"/>
                        <a:lumOff val="80000"/>
                      </a:schemeClr>
                    </a:solidFill>
                  </a:tcPr>
                </a:tc>
                <a:tc>
                  <a:txBody>
                    <a:bodyPr/>
                    <a:lstStyle/>
                    <a:p>
                      <a:pPr algn="r" fontAlgn="b"/>
                      <a:r>
                        <a:rPr lang="en-US" sz="2000" b="1" u="none" strike="noStrike" dirty="0">
                          <a:effectLst/>
                          <a:latin typeface="+mn-lt"/>
                        </a:rPr>
                        <a:t>121</a:t>
                      </a:r>
                      <a:endParaRPr lang="en-US" sz="2000" b="1" i="0" u="none" strike="noStrike" dirty="0">
                        <a:solidFill>
                          <a:srgbClr val="000000"/>
                        </a:solidFill>
                        <a:effectLst/>
                        <a:latin typeface="+mn-lt"/>
                      </a:endParaRPr>
                    </a:p>
                  </a:txBody>
                  <a:tcPr marL="6298" marR="6298" marT="6298" marB="0" anchor="b">
                    <a:solidFill>
                      <a:schemeClr val="tx2">
                        <a:lumMod val="20000"/>
                        <a:lumOff val="80000"/>
                      </a:schemeClr>
                    </a:solidFill>
                  </a:tcPr>
                </a:tc>
                <a:tc>
                  <a:txBody>
                    <a:bodyPr/>
                    <a:lstStyle/>
                    <a:p>
                      <a:pPr algn="r" fontAlgn="b"/>
                      <a:r>
                        <a:rPr lang="en-US" sz="2000" b="1" u="none" strike="noStrike" dirty="0">
                          <a:effectLst/>
                          <a:latin typeface="+mn-lt"/>
                        </a:rPr>
                        <a:t>170</a:t>
                      </a:r>
                      <a:endParaRPr lang="en-US" sz="2000" b="1" i="0" u="none" strike="noStrike" dirty="0">
                        <a:solidFill>
                          <a:srgbClr val="000000"/>
                        </a:solidFill>
                        <a:effectLst/>
                        <a:latin typeface="+mn-lt"/>
                      </a:endParaRPr>
                    </a:p>
                  </a:txBody>
                  <a:tcPr marL="6298" marR="6298" marT="6298" marB="0" anchor="b">
                    <a:solidFill>
                      <a:schemeClr val="tx2">
                        <a:lumMod val="20000"/>
                        <a:lumOff val="80000"/>
                      </a:schemeClr>
                    </a:solidFill>
                  </a:tcPr>
                </a:tc>
                <a:tc>
                  <a:txBody>
                    <a:bodyPr/>
                    <a:lstStyle/>
                    <a:p>
                      <a:pPr algn="r" fontAlgn="b"/>
                      <a:r>
                        <a:rPr lang="en-US" sz="2000" b="1" u="none" strike="noStrike" dirty="0">
                          <a:effectLst/>
                          <a:latin typeface="+mn-lt"/>
                        </a:rPr>
                        <a:t>1781</a:t>
                      </a:r>
                      <a:endParaRPr lang="en-US" sz="2000" b="1" i="0" u="none" strike="noStrike" dirty="0">
                        <a:solidFill>
                          <a:srgbClr val="000000"/>
                        </a:solidFill>
                        <a:effectLst/>
                        <a:latin typeface="+mn-lt"/>
                      </a:endParaRPr>
                    </a:p>
                  </a:txBody>
                  <a:tcPr marL="6298" marR="6298" marT="6298" marB="0" anchor="b">
                    <a:solidFill>
                      <a:schemeClr val="tx2">
                        <a:lumMod val="20000"/>
                        <a:lumOff val="80000"/>
                      </a:schemeClr>
                    </a:solidFill>
                  </a:tcPr>
                </a:tc>
                <a:tc>
                  <a:txBody>
                    <a:bodyPr/>
                    <a:lstStyle/>
                    <a:p>
                      <a:pPr algn="r" fontAlgn="b"/>
                      <a:r>
                        <a:rPr lang="en-US" sz="2000" b="1" u="none" strike="noStrike" dirty="0">
                          <a:effectLst/>
                          <a:latin typeface="+mn-lt"/>
                        </a:rPr>
                        <a:t>0.095</a:t>
                      </a:r>
                      <a:endParaRPr lang="en-US" sz="2000" b="1" i="0" u="none" strike="noStrike" dirty="0">
                        <a:solidFill>
                          <a:srgbClr val="000000"/>
                        </a:solidFill>
                        <a:effectLst/>
                        <a:latin typeface="+mn-lt"/>
                      </a:endParaRPr>
                    </a:p>
                  </a:txBody>
                  <a:tcPr marL="6298" marR="6298" marT="6298" marB="0" anchor="b">
                    <a:solidFill>
                      <a:schemeClr val="tx2">
                        <a:lumMod val="20000"/>
                        <a:lumOff val="80000"/>
                      </a:schemeClr>
                    </a:solidFill>
                  </a:tcPr>
                </a:tc>
                <a:tc>
                  <a:txBody>
                    <a:bodyPr/>
                    <a:lstStyle/>
                    <a:p>
                      <a:pPr algn="r" fontAlgn="b"/>
                      <a:r>
                        <a:rPr lang="en-US" sz="2000" b="1" u="none" strike="noStrike" dirty="0">
                          <a:effectLst/>
                          <a:latin typeface="+mn-lt"/>
                        </a:rPr>
                        <a:t>0.068</a:t>
                      </a:r>
                      <a:endParaRPr lang="en-US" sz="2000" b="1" i="0" u="none" strike="noStrike" dirty="0">
                        <a:solidFill>
                          <a:srgbClr val="000000"/>
                        </a:solidFill>
                        <a:effectLst/>
                        <a:latin typeface="+mn-lt"/>
                      </a:endParaRPr>
                    </a:p>
                  </a:txBody>
                  <a:tcPr marL="6298" marR="6298" marT="6298" marB="0" anchor="b">
                    <a:solidFill>
                      <a:schemeClr val="tx2">
                        <a:lumMod val="20000"/>
                        <a:lumOff val="80000"/>
                      </a:schemeClr>
                    </a:solidFill>
                  </a:tcPr>
                </a:tc>
              </a:tr>
              <a:tr h="580164">
                <a:tc>
                  <a:txBody>
                    <a:bodyPr/>
                    <a:lstStyle/>
                    <a:p>
                      <a:pPr algn="ctr" fontAlgn="b"/>
                      <a:r>
                        <a:rPr lang="en-US" sz="2000" b="1" u="none" strike="noStrike">
                          <a:effectLst/>
                          <a:latin typeface="+mn-lt"/>
                        </a:rPr>
                        <a:t>UNAIR</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109</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101</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80</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1642</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a:effectLst/>
                          <a:latin typeface="+mn-lt"/>
                        </a:rPr>
                        <a:t>0.049</a:t>
                      </a:r>
                      <a:endParaRPr lang="en-US" sz="2000" b="1" i="0" u="none" strike="noStrike">
                        <a:solidFill>
                          <a:srgbClr val="000000"/>
                        </a:solidFill>
                        <a:effectLst/>
                        <a:latin typeface="+mn-lt"/>
                      </a:endParaRPr>
                    </a:p>
                  </a:txBody>
                  <a:tcPr marL="6298" marR="6298" marT="6298" marB="0" anchor="b"/>
                </a:tc>
                <a:tc>
                  <a:txBody>
                    <a:bodyPr/>
                    <a:lstStyle/>
                    <a:p>
                      <a:pPr algn="r" fontAlgn="b"/>
                      <a:r>
                        <a:rPr lang="en-US" sz="2000" b="1" u="none" strike="noStrike" dirty="0">
                          <a:effectLst/>
                          <a:latin typeface="+mn-lt"/>
                        </a:rPr>
                        <a:t>0.062</a:t>
                      </a:r>
                      <a:endParaRPr lang="en-US" sz="2000" b="1" i="0" u="none" strike="noStrike" dirty="0">
                        <a:solidFill>
                          <a:srgbClr val="000000"/>
                        </a:solidFill>
                        <a:effectLst/>
                        <a:latin typeface="+mn-lt"/>
                      </a:endParaRPr>
                    </a:p>
                  </a:txBody>
                  <a:tcPr marL="6298" marR="6298" marT="6298" marB="0" anchor="b"/>
                </a:tc>
              </a:tr>
            </a:tbl>
          </a:graphicData>
        </a:graphic>
      </p:graphicFrame>
      <p:sp>
        <p:nvSpPr>
          <p:cNvPr id="7" name="TextBox 6"/>
          <p:cNvSpPr txBox="1"/>
          <p:nvPr/>
        </p:nvSpPr>
        <p:spPr>
          <a:xfrm>
            <a:off x="5462916" y="6290846"/>
            <a:ext cx="3452484" cy="338554"/>
          </a:xfrm>
          <a:prstGeom prst="rect">
            <a:avLst/>
          </a:prstGeom>
          <a:noFill/>
        </p:spPr>
        <p:txBody>
          <a:bodyPr wrap="none" rtlCol="0">
            <a:spAutoFit/>
          </a:bodyPr>
          <a:lstStyle/>
          <a:p>
            <a:r>
              <a:rPr lang="en-US" sz="1600" b="1" dirty="0" err="1" smtClean="0"/>
              <a:t>Direktorat</a:t>
            </a:r>
            <a:r>
              <a:rPr lang="en-US" sz="1600" b="1" dirty="0" smtClean="0"/>
              <a:t> </a:t>
            </a:r>
            <a:r>
              <a:rPr lang="en-US" sz="1600" b="1" dirty="0" err="1" smtClean="0"/>
              <a:t>Riset</a:t>
            </a:r>
            <a:r>
              <a:rPr lang="en-US" sz="1600" b="1" dirty="0" smtClean="0"/>
              <a:t> </a:t>
            </a:r>
            <a:r>
              <a:rPr lang="en-US" sz="1600" b="1" dirty="0" err="1" smtClean="0"/>
              <a:t>dan</a:t>
            </a:r>
            <a:r>
              <a:rPr lang="en-US" sz="1600" b="1" dirty="0" smtClean="0"/>
              <a:t> </a:t>
            </a:r>
            <a:r>
              <a:rPr lang="en-US" sz="1600" b="1" dirty="0" err="1" smtClean="0"/>
              <a:t>Inovasi</a:t>
            </a:r>
            <a:r>
              <a:rPr lang="en-US" sz="1600" b="1" dirty="0" smtClean="0"/>
              <a:t> IPB (2005)</a:t>
            </a:r>
            <a:endParaRPr lang="en-US" sz="1600" b="1" dirty="0"/>
          </a:p>
        </p:txBody>
      </p:sp>
    </p:spTree>
    <p:extLst>
      <p:ext uri="{BB962C8B-B14F-4D97-AF65-F5344CB8AC3E}">
        <p14:creationId xmlns:p14="http://schemas.microsoft.com/office/powerpoint/2010/main" val="22468508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53007188"/>
              </p:ext>
            </p:extLst>
          </p:nvPr>
        </p:nvGraphicFramePr>
        <p:xfrm>
          <a:off x="304799" y="1752599"/>
          <a:ext cx="8458200" cy="4648200"/>
        </p:xfrm>
        <a:graphic>
          <a:graphicData uri="http://schemas.openxmlformats.org/drawingml/2006/table">
            <a:tbl>
              <a:tblPr firstRow="1" bandRow="1">
                <a:tableStyleId>{5C22544A-7EE6-4342-B048-85BDC9FD1C3A}</a:tableStyleId>
              </a:tblPr>
              <a:tblGrid>
                <a:gridCol w="2667001"/>
                <a:gridCol w="762000"/>
                <a:gridCol w="838200"/>
                <a:gridCol w="914400"/>
                <a:gridCol w="685800"/>
                <a:gridCol w="914400"/>
                <a:gridCol w="609600"/>
                <a:gridCol w="1066799"/>
              </a:tblGrid>
              <a:tr h="1162050">
                <a:tc>
                  <a:txBody>
                    <a:bodyPr/>
                    <a:lstStyle/>
                    <a:p>
                      <a:pPr algn="ctr"/>
                      <a:r>
                        <a:rPr lang="en-US" sz="2000" b="1" dirty="0" smtClean="0"/>
                        <a:t>INDICATOR</a:t>
                      </a:r>
                      <a:endParaRPr lang="en-US" sz="2000" b="1" dirty="0"/>
                    </a:p>
                  </a:txBody>
                  <a:tcPr marL="68580" marR="68580" marT="34290" marB="34290" anchor="ctr"/>
                </a:tc>
                <a:tc>
                  <a:txBody>
                    <a:bodyPr/>
                    <a:lstStyle/>
                    <a:p>
                      <a:pPr algn="ctr"/>
                      <a:r>
                        <a:rPr lang="en-US" sz="2000" b="1" dirty="0" smtClean="0"/>
                        <a:t>UI</a:t>
                      </a:r>
                      <a:endParaRPr lang="en-US" sz="2000" b="1" dirty="0"/>
                    </a:p>
                  </a:txBody>
                  <a:tcPr marL="68580" marR="68580" marT="34290" marB="34290" anchor="ctr"/>
                </a:tc>
                <a:tc>
                  <a:txBody>
                    <a:bodyPr/>
                    <a:lstStyle/>
                    <a:p>
                      <a:pPr algn="ctr"/>
                      <a:r>
                        <a:rPr lang="en-US" sz="2000" b="1" dirty="0" smtClean="0"/>
                        <a:t>ITB</a:t>
                      </a:r>
                      <a:endParaRPr lang="en-US" sz="2000" b="1" dirty="0"/>
                    </a:p>
                  </a:txBody>
                  <a:tcPr marL="68580" marR="68580" marT="34290" marB="34290" anchor="ctr"/>
                </a:tc>
                <a:tc>
                  <a:txBody>
                    <a:bodyPr/>
                    <a:lstStyle/>
                    <a:p>
                      <a:pPr algn="ctr"/>
                      <a:r>
                        <a:rPr lang="en-US" sz="2000" b="1" dirty="0" smtClean="0"/>
                        <a:t>UGM</a:t>
                      </a:r>
                      <a:endParaRPr lang="en-US" sz="2000" b="1" dirty="0"/>
                    </a:p>
                  </a:txBody>
                  <a:tcPr marL="68580" marR="68580" marT="34290" marB="34290" anchor="ctr"/>
                </a:tc>
                <a:tc>
                  <a:txBody>
                    <a:bodyPr/>
                    <a:lstStyle/>
                    <a:p>
                      <a:pPr algn="ctr"/>
                      <a:r>
                        <a:rPr lang="en-US" sz="2000" b="1" dirty="0" smtClean="0"/>
                        <a:t>UA</a:t>
                      </a:r>
                      <a:endParaRPr lang="en-US" sz="2000" b="1" dirty="0"/>
                    </a:p>
                  </a:txBody>
                  <a:tcPr marL="68580" marR="68580" marT="34290" marB="34290" anchor="ctr"/>
                </a:tc>
                <a:tc>
                  <a:txBody>
                    <a:bodyPr/>
                    <a:lstStyle/>
                    <a:p>
                      <a:pPr algn="ctr"/>
                      <a:r>
                        <a:rPr lang="en-US" sz="2000" b="1" dirty="0" smtClean="0"/>
                        <a:t>UNPAD</a:t>
                      </a:r>
                      <a:endParaRPr lang="en-US" sz="2000" b="1" dirty="0"/>
                    </a:p>
                  </a:txBody>
                  <a:tcPr marL="68580" marR="68580" marT="34290" marB="34290" anchor="ctr"/>
                </a:tc>
                <a:tc>
                  <a:txBody>
                    <a:bodyPr/>
                    <a:lstStyle/>
                    <a:p>
                      <a:pPr algn="ctr"/>
                      <a:r>
                        <a:rPr lang="en-US" sz="2000" b="1" dirty="0" smtClean="0"/>
                        <a:t>IPB</a:t>
                      </a:r>
                      <a:endParaRPr lang="en-US" sz="2000" b="1" dirty="0"/>
                    </a:p>
                  </a:txBody>
                  <a:tcPr marL="68580" marR="68580" marT="34290" marB="34290" anchor="ctr"/>
                </a:tc>
                <a:tc>
                  <a:txBody>
                    <a:bodyPr/>
                    <a:lstStyle/>
                    <a:p>
                      <a:pPr algn="ctr"/>
                      <a:r>
                        <a:rPr lang="en-US" sz="2000" b="1" dirty="0" smtClean="0"/>
                        <a:t>UNDIP</a:t>
                      </a:r>
                      <a:endParaRPr lang="en-US" sz="2000" b="1" dirty="0"/>
                    </a:p>
                  </a:txBody>
                  <a:tcPr marL="68580" marR="68580" marT="34290" marB="34290" anchor="ctr"/>
                </a:tc>
              </a:tr>
              <a:tr h="1162050">
                <a:tc>
                  <a:txBody>
                    <a:bodyPr/>
                    <a:lstStyle/>
                    <a:p>
                      <a:r>
                        <a:rPr lang="en-US" sz="2000" b="1" dirty="0" smtClean="0"/>
                        <a:t>Domestic</a:t>
                      </a:r>
                      <a:r>
                        <a:rPr lang="en-US" sz="2000" b="1" baseline="0" dirty="0" smtClean="0"/>
                        <a:t> Contacts</a:t>
                      </a:r>
                      <a:endParaRPr lang="en-US" sz="2000" b="1" dirty="0"/>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t>250</a:t>
                      </a:r>
                      <a:endParaRPr lang="en-US" sz="2000" b="1" dirty="0"/>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t>6</a:t>
                      </a:r>
                      <a:endParaRPr lang="en-US" sz="2000" b="1" dirty="0"/>
                    </a:p>
                  </a:txBody>
                  <a:tcPr marL="68580" marR="68580" marT="34290" marB="34290" anchor="ctr"/>
                </a:tc>
              </a:tr>
              <a:tr h="1162050">
                <a:tc>
                  <a:txBody>
                    <a:bodyPr/>
                    <a:lstStyle/>
                    <a:p>
                      <a:r>
                        <a:rPr lang="en-US" sz="2000" b="1" dirty="0" smtClean="0"/>
                        <a:t>International</a:t>
                      </a:r>
                      <a:r>
                        <a:rPr lang="en-US" sz="2000" b="1" baseline="0" dirty="0" smtClean="0"/>
                        <a:t> </a:t>
                      </a:r>
                      <a:r>
                        <a:rPr lang="en-US" sz="2000" b="1" baseline="0" dirty="0" err="1" smtClean="0"/>
                        <a:t>Contacs</a:t>
                      </a:r>
                      <a:endParaRPr lang="en-US" sz="2000" b="1" dirty="0"/>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t>0</a:t>
                      </a:r>
                      <a:endParaRPr lang="en-US" sz="2000" b="1" dirty="0"/>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t>244</a:t>
                      </a:r>
                      <a:endParaRPr lang="en-US" sz="2000" b="1" dirty="0"/>
                    </a:p>
                  </a:txBody>
                  <a:tcPr marL="68580" marR="68580" marT="34290" marB="34290" anchor="ctr"/>
                </a:tc>
              </a:tr>
              <a:tr h="1162050">
                <a:tc>
                  <a:txBody>
                    <a:bodyPr/>
                    <a:lstStyle/>
                    <a:p>
                      <a:r>
                        <a:rPr lang="en-US" sz="2000" b="1" dirty="0" smtClean="0"/>
                        <a:t>Total</a:t>
                      </a:r>
                      <a:r>
                        <a:rPr lang="en-US" sz="2000" b="1" baseline="0" dirty="0" smtClean="0"/>
                        <a:t> Contacts</a:t>
                      </a:r>
                      <a:endParaRPr lang="en-US" sz="2000" b="1" dirty="0"/>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t>250*</a:t>
                      </a:r>
                      <a:endParaRPr lang="en-US" sz="2000" b="1" dirty="0"/>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t>250</a:t>
                      </a:r>
                      <a:endParaRPr lang="en-US" sz="2000" b="1" dirty="0"/>
                    </a:p>
                  </a:txBody>
                  <a:tcPr marL="68580" marR="68580" marT="34290" marB="34290" anchor="ctr"/>
                </a:tc>
              </a:tr>
            </a:tbl>
          </a:graphicData>
        </a:graphic>
      </p:graphicFrame>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t>2015 ACADEMIC PEER CONTACTS</a:t>
            </a:r>
            <a:endParaRPr lang="en-US" sz="4000" dirty="0">
              <a:latin typeface="Aharoni" panose="02010803020104030203" pitchFamily="2" charset="-79"/>
              <a:cs typeface="Aharoni" panose="02010803020104030203" pitchFamily="2" charset="-79"/>
            </a:endParaRPr>
          </a:p>
        </p:txBody>
      </p:sp>
      <p:sp>
        <p:nvSpPr>
          <p:cNvPr id="7" name="Rectangle 6"/>
          <p:cNvSpPr/>
          <p:nvPr/>
        </p:nvSpPr>
        <p:spPr>
          <a:xfrm>
            <a:off x="3200400" y="6438657"/>
            <a:ext cx="5791200" cy="338554"/>
          </a:xfrm>
          <a:prstGeom prst="rect">
            <a:avLst/>
          </a:prstGeom>
        </p:spPr>
        <p:txBody>
          <a:bodyPr wrap="square">
            <a:spAutoFit/>
          </a:bodyPr>
          <a:lstStyle/>
          <a:p>
            <a:r>
              <a:rPr lang="en-US" sz="1600" dirty="0">
                <a:latin typeface="Aharoni" panose="02010803020104030203" pitchFamily="2" charset="-79"/>
                <a:cs typeface="Aharoni" panose="02010803020104030203" pitchFamily="2" charset="-79"/>
              </a:rPr>
              <a:t>Samuel Wong, Senior Researcher QS Intelligent Unit, 2015</a:t>
            </a:r>
            <a:endParaRPr lang="en-US" sz="1600" dirty="0"/>
          </a:p>
        </p:txBody>
      </p:sp>
    </p:spTree>
    <p:extLst>
      <p:ext uri="{BB962C8B-B14F-4D97-AF65-F5344CB8AC3E}">
        <p14:creationId xmlns:p14="http://schemas.microsoft.com/office/powerpoint/2010/main" val="41901430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11290059"/>
              </p:ext>
            </p:extLst>
          </p:nvPr>
        </p:nvGraphicFramePr>
        <p:xfrm>
          <a:off x="380998" y="1752599"/>
          <a:ext cx="8382001" cy="4648200"/>
        </p:xfrm>
        <a:graphic>
          <a:graphicData uri="http://schemas.openxmlformats.org/drawingml/2006/table">
            <a:tbl>
              <a:tblPr firstRow="1" bandRow="1">
                <a:tableStyleId>{5C22544A-7EE6-4342-B048-85BDC9FD1C3A}</a:tableStyleId>
              </a:tblPr>
              <a:tblGrid>
                <a:gridCol w="2590802"/>
                <a:gridCol w="762000"/>
                <a:gridCol w="685800"/>
                <a:gridCol w="762000"/>
                <a:gridCol w="609600"/>
                <a:gridCol w="1143000"/>
                <a:gridCol w="762000"/>
                <a:gridCol w="1066799"/>
              </a:tblGrid>
              <a:tr h="1162050">
                <a:tc>
                  <a:txBody>
                    <a:bodyPr/>
                    <a:lstStyle/>
                    <a:p>
                      <a:pPr algn="ctr"/>
                      <a:r>
                        <a:rPr lang="en-US" sz="2000" b="1" dirty="0" smtClean="0"/>
                        <a:t>INDICATOR</a:t>
                      </a:r>
                      <a:endParaRPr lang="en-US" sz="2000" b="1" dirty="0"/>
                    </a:p>
                  </a:txBody>
                  <a:tcPr marL="68580" marR="68580" marT="34290" marB="34290" anchor="ctr"/>
                </a:tc>
                <a:tc>
                  <a:txBody>
                    <a:bodyPr/>
                    <a:lstStyle/>
                    <a:p>
                      <a:pPr algn="ctr"/>
                      <a:r>
                        <a:rPr lang="en-US" sz="2000" b="1" dirty="0" smtClean="0"/>
                        <a:t>UI</a:t>
                      </a:r>
                      <a:endParaRPr lang="en-US" sz="2000" b="1" dirty="0"/>
                    </a:p>
                  </a:txBody>
                  <a:tcPr marL="68580" marR="68580" marT="34290" marB="34290" anchor="ctr"/>
                </a:tc>
                <a:tc>
                  <a:txBody>
                    <a:bodyPr/>
                    <a:lstStyle/>
                    <a:p>
                      <a:pPr algn="ctr"/>
                      <a:r>
                        <a:rPr lang="en-US" sz="2000" b="1" dirty="0" smtClean="0"/>
                        <a:t>ITB</a:t>
                      </a:r>
                      <a:endParaRPr lang="en-US" sz="2000" b="1" dirty="0"/>
                    </a:p>
                  </a:txBody>
                  <a:tcPr marL="68580" marR="68580" marT="34290" marB="34290" anchor="ctr"/>
                </a:tc>
                <a:tc>
                  <a:txBody>
                    <a:bodyPr/>
                    <a:lstStyle/>
                    <a:p>
                      <a:pPr algn="ctr"/>
                      <a:r>
                        <a:rPr lang="en-US" sz="2000" b="1" dirty="0" smtClean="0"/>
                        <a:t>UGM</a:t>
                      </a:r>
                      <a:endParaRPr lang="en-US" sz="2000" b="1" dirty="0"/>
                    </a:p>
                  </a:txBody>
                  <a:tcPr marL="68580" marR="68580" marT="34290" marB="34290" anchor="ctr"/>
                </a:tc>
                <a:tc>
                  <a:txBody>
                    <a:bodyPr/>
                    <a:lstStyle/>
                    <a:p>
                      <a:pPr algn="ctr"/>
                      <a:r>
                        <a:rPr lang="en-US" sz="2000" b="1" dirty="0" smtClean="0"/>
                        <a:t>UA</a:t>
                      </a:r>
                      <a:endParaRPr lang="en-US" sz="2000" b="1" dirty="0"/>
                    </a:p>
                  </a:txBody>
                  <a:tcPr marL="68580" marR="68580" marT="34290" marB="34290" anchor="ctr"/>
                </a:tc>
                <a:tc>
                  <a:txBody>
                    <a:bodyPr/>
                    <a:lstStyle/>
                    <a:p>
                      <a:pPr algn="ctr"/>
                      <a:r>
                        <a:rPr lang="en-US" sz="2000" b="1" dirty="0" smtClean="0"/>
                        <a:t>UNPAD</a:t>
                      </a:r>
                      <a:endParaRPr lang="en-US" sz="2000" b="1" dirty="0"/>
                    </a:p>
                  </a:txBody>
                  <a:tcPr marL="68580" marR="68580" marT="34290" marB="34290" anchor="ctr"/>
                </a:tc>
                <a:tc>
                  <a:txBody>
                    <a:bodyPr/>
                    <a:lstStyle/>
                    <a:p>
                      <a:pPr algn="ctr"/>
                      <a:r>
                        <a:rPr lang="en-US" sz="2000" b="1" dirty="0" smtClean="0"/>
                        <a:t>IPB</a:t>
                      </a:r>
                      <a:endParaRPr lang="en-US" sz="2000" b="1" dirty="0"/>
                    </a:p>
                  </a:txBody>
                  <a:tcPr marL="68580" marR="68580" marT="34290" marB="34290" anchor="ctr"/>
                </a:tc>
                <a:tc>
                  <a:txBody>
                    <a:bodyPr/>
                    <a:lstStyle/>
                    <a:p>
                      <a:pPr algn="ctr"/>
                      <a:r>
                        <a:rPr lang="en-US" sz="2000" b="1" dirty="0" smtClean="0"/>
                        <a:t>UNDIP</a:t>
                      </a:r>
                      <a:endParaRPr lang="en-US" sz="2000" b="1" dirty="0"/>
                    </a:p>
                  </a:txBody>
                  <a:tcPr marL="68580" marR="68580" marT="34290" marB="34290" anchor="ctr"/>
                </a:tc>
              </a:tr>
              <a:tr h="1162050">
                <a:tc>
                  <a:txBody>
                    <a:bodyPr/>
                    <a:lstStyle/>
                    <a:p>
                      <a:r>
                        <a:rPr lang="en-US" sz="2000" b="1" dirty="0" smtClean="0"/>
                        <a:t>Domestic</a:t>
                      </a:r>
                      <a:r>
                        <a:rPr lang="en-US" sz="2000" b="1" baseline="0" dirty="0" smtClean="0"/>
                        <a:t> Contacts</a:t>
                      </a:r>
                      <a:endParaRPr lang="en-US" sz="2000" b="1" dirty="0"/>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t>630</a:t>
                      </a:r>
                      <a:endParaRPr lang="en-US" sz="2000" b="1" dirty="0"/>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t>48</a:t>
                      </a:r>
                      <a:endParaRPr lang="en-US" sz="2000" b="1" dirty="0"/>
                    </a:p>
                  </a:txBody>
                  <a:tcPr marL="68580" marR="68580" marT="34290" marB="34290" anchor="ctr"/>
                </a:tc>
              </a:tr>
              <a:tr h="1162050">
                <a:tc>
                  <a:txBody>
                    <a:bodyPr/>
                    <a:lstStyle/>
                    <a:p>
                      <a:r>
                        <a:rPr lang="en-US" sz="2000" b="1" dirty="0" smtClean="0"/>
                        <a:t>International</a:t>
                      </a:r>
                      <a:r>
                        <a:rPr lang="en-US" sz="2000" b="1" baseline="0" dirty="0" smtClean="0"/>
                        <a:t> </a:t>
                      </a:r>
                      <a:r>
                        <a:rPr lang="en-US" sz="2000" b="1" baseline="0" dirty="0" err="1" smtClean="0"/>
                        <a:t>Contacs</a:t>
                      </a:r>
                      <a:endParaRPr lang="en-US" sz="2000" b="1" dirty="0"/>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t>0</a:t>
                      </a:r>
                      <a:endParaRPr lang="en-US" sz="2000" b="1" dirty="0"/>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t>22</a:t>
                      </a:r>
                      <a:endParaRPr lang="en-US" sz="2000" b="1" dirty="0"/>
                    </a:p>
                  </a:txBody>
                  <a:tcPr marL="68580" marR="68580" marT="34290" marB="34290" anchor="ctr"/>
                </a:tc>
              </a:tr>
              <a:tr h="1162050">
                <a:tc>
                  <a:txBody>
                    <a:bodyPr/>
                    <a:lstStyle/>
                    <a:p>
                      <a:r>
                        <a:rPr lang="en-US" sz="2000" b="1" dirty="0" smtClean="0"/>
                        <a:t>Total</a:t>
                      </a:r>
                      <a:r>
                        <a:rPr lang="en-US" sz="2000" b="1" baseline="0" dirty="0" smtClean="0"/>
                        <a:t> Contacts</a:t>
                      </a:r>
                      <a:endParaRPr lang="en-US" sz="2000" b="1" dirty="0"/>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t>630*</a:t>
                      </a:r>
                      <a:endParaRPr lang="en-US" sz="2000" b="1" dirty="0"/>
                    </a:p>
                  </a:txBody>
                  <a:tcPr marL="68580" marR="68580" marT="34290" marB="34290" anchor="ctr"/>
                </a:tc>
                <a:tc>
                  <a:txBody>
                    <a:bodyPr/>
                    <a:lstStyle/>
                    <a:p>
                      <a:pPr algn="ctr"/>
                      <a:r>
                        <a:rPr lang="en-US" sz="2000" b="1" dirty="0" smtClean="0">
                          <a:solidFill>
                            <a:srgbClr val="FF0000"/>
                          </a:solidFill>
                        </a:rPr>
                        <a:t>NIL</a:t>
                      </a:r>
                      <a:endParaRPr lang="en-US" sz="2000" b="1" dirty="0">
                        <a:solidFill>
                          <a:srgbClr val="FF0000"/>
                        </a:solidFill>
                      </a:endParaRPr>
                    </a:p>
                  </a:txBody>
                  <a:tcPr marL="68580" marR="68580" marT="34290" marB="34290" anchor="ctr"/>
                </a:tc>
                <a:tc>
                  <a:txBody>
                    <a:bodyPr/>
                    <a:lstStyle/>
                    <a:p>
                      <a:pPr algn="ctr"/>
                      <a:r>
                        <a:rPr lang="en-US" sz="2000" b="1" dirty="0" smtClean="0"/>
                        <a:t>70</a:t>
                      </a:r>
                      <a:endParaRPr lang="en-US" sz="2000" b="1" dirty="0"/>
                    </a:p>
                  </a:txBody>
                  <a:tcPr marL="68580" marR="68580" marT="34290" marB="34290" anchor="ctr"/>
                </a:tc>
              </a:tr>
            </a:tbl>
          </a:graphicData>
        </a:graphic>
      </p:graphicFrame>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t>2015 EMPLOYER CONTACTS</a:t>
            </a:r>
            <a:endParaRPr lang="en-US" sz="4000" dirty="0">
              <a:latin typeface="Aharoni" panose="02010803020104030203" pitchFamily="2" charset="-79"/>
              <a:cs typeface="Aharoni" panose="02010803020104030203" pitchFamily="2" charset="-79"/>
            </a:endParaRPr>
          </a:p>
        </p:txBody>
      </p:sp>
      <p:sp>
        <p:nvSpPr>
          <p:cNvPr id="7" name="Rectangle 6"/>
          <p:cNvSpPr/>
          <p:nvPr/>
        </p:nvSpPr>
        <p:spPr>
          <a:xfrm>
            <a:off x="3200400" y="6438657"/>
            <a:ext cx="5791200" cy="338554"/>
          </a:xfrm>
          <a:prstGeom prst="rect">
            <a:avLst/>
          </a:prstGeom>
        </p:spPr>
        <p:txBody>
          <a:bodyPr wrap="square">
            <a:spAutoFit/>
          </a:bodyPr>
          <a:lstStyle/>
          <a:p>
            <a:r>
              <a:rPr lang="en-US" sz="1600" dirty="0">
                <a:latin typeface="Aharoni" panose="02010803020104030203" pitchFamily="2" charset="-79"/>
                <a:cs typeface="Aharoni" panose="02010803020104030203" pitchFamily="2" charset="-79"/>
              </a:rPr>
              <a:t>Samuel Wong, Senior Researcher QS Intelligent Unit, 2015</a:t>
            </a:r>
            <a:endParaRPr lang="en-US" sz="1600" dirty="0"/>
          </a:p>
        </p:txBody>
      </p:sp>
    </p:spTree>
    <p:extLst>
      <p:ext uri="{BB962C8B-B14F-4D97-AF65-F5344CB8AC3E}">
        <p14:creationId xmlns:p14="http://schemas.microsoft.com/office/powerpoint/2010/main" val="5033400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199" y="1523998"/>
          <a:ext cx="9067800" cy="5105399"/>
        </p:xfrm>
        <a:graphic>
          <a:graphicData uri="http://schemas.openxmlformats.org/drawingml/2006/table">
            <a:tbl>
              <a:tblPr>
                <a:tableStyleId>{5C22544A-7EE6-4342-B048-85BDC9FD1C3A}</a:tableStyleId>
              </a:tblPr>
              <a:tblGrid>
                <a:gridCol w="347717"/>
                <a:gridCol w="347717"/>
                <a:gridCol w="347717"/>
                <a:gridCol w="347717"/>
                <a:gridCol w="347717"/>
                <a:gridCol w="315118"/>
                <a:gridCol w="347717"/>
                <a:gridCol w="342283"/>
                <a:gridCol w="391182"/>
                <a:gridCol w="369449"/>
                <a:gridCol w="418347"/>
                <a:gridCol w="304253"/>
                <a:gridCol w="331418"/>
                <a:gridCol w="331418"/>
                <a:gridCol w="342283"/>
                <a:gridCol w="342283"/>
                <a:gridCol w="304253"/>
                <a:gridCol w="347717"/>
                <a:gridCol w="402048"/>
                <a:gridCol w="396614"/>
                <a:gridCol w="407480"/>
                <a:gridCol w="385746"/>
                <a:gridCol w="418347"/>
                <a:gridCol w="396614"/>
                <a:gridCol w="434645"/>
              </a:tblGrid>
              <a:tr h="392723">
                <a:tc rowSpan="2">
                  <a:txBody>
                    <a:bodyPr/>
                    <a:lstStyle/>
                    <a:p>
                      <a:pPr algn="ctr" fontAlgn="ctr"/>
                      <a:r>
                        <a:rPr lang="en-US" sz="800" b="1" u="none" strike="noStrike" dirty="0">
                          <a:solidFill>
                            <a:srgbClr val="000000"/>
                          </a:solidFill>
                          <a:effectLst/>
                        </a:rPr>
                        <a:t>No</a:t>
                      </a:r>
                      <a:endParaRPr lang="en-US" sz="800" b="1" i="0" u="none" strike="noStrike" dirty="0">
                        <a:solidFill>
                          <a:srgbClr val="000000"/>
                        </a:solidFill>
                        <a:effectLst/>
                        <a:latin typeface="Calibri" panose="020F0502020204030204" pitchFamily="34" charset="0"/>
                      </a:endParaRPr>
                    </a:p>
                  </a:txBody>
                  <a:tcPr marL="4721" marR="4721" marT="4721" marB="0" anchor="ctr"/>
                </a:tc>
                <a:tc rowSpan="2">
                  <a:txBody>
                    <a:bodyPr/>
                    <a:lstStyle/>
                    <a:p>
                      <a:pPr algn="ctr" fontAlgn="ctr"/>
                      <a:r>
                        <a:rPr lang="en-US" sz="800" b="1" u="none" strike="noStrike" dirty="0">
                          <a:solidFill>
                            <a:srgbClr val="000000"/>
                          </a:solidFill>
                          <a:effectLst/>
                        </a:rPr>
                        <a:t>PT</a:t>
                      </a:r>
                      <a:endParaRPr lang="en-US" sz="800" b="1" i="0" u="none" strike="noStrike" dirty="0">
                        <a:solidFill>
                          <a:srgbClr val="000000"/>
                        </a:solidFill>
                        <a:effectLst/>
                        <a:latin typeface="Calibri" panose="020F0502020204030204" pitchFamily="34" charset="0"/>
                      </a:endParaRPr>
                    </a:p>
                  </a:txBody>
                  <a:tcPr marL="4721" marR="4721" marT="4721" marB="0" anchor="ctr"/>
                </a:tc>
                <a:tc gridSpan="3">
                  <a:txBody>
                    <a:bodyPr/>
                    <a:lstStyle/>
                    <a:p>
                      <a:pPr algn="ctr" fontAlgn="b"/>
                      <a:r>
                        <a:rPr lang="en-US" sz="800" b="1" u="none" strike="noStrike">
                          <a:solidFill>
                            <a:srgbClr val="000000"/>
                          </a:solidFill>
                          <a:effectLst/>
                        </a:rPr>
                        <a:t>Ranking AUR</a:t>
                      </a:r>
                      <a:endParaRPr lang="en-US" sz="800" b="1" i="0" u="none" strike="noStrike">
                        <a:solidFill>
                          <a:srgbClr val="000000"/>
                        </a:solidFill>
                        <a:effectLst/>
                        <a:latin typeface="Calibri" panose="020F0502020204030204" pitchFamily="34" charset="0"/>
                      </a:endParaRPr>
                    </a:p>
                  </a:txBody>
                  <a:tcPr marL="4721" marR="4721" marT="4721" marB="0" anchor="ctr"/>
                </a:tc>
                <a:tc hMerge="1">
                  <a:txBody>
                    <a:bodyPr/>
                    <a:lstStyle/>
                    <a:p>
                      <a:endParaRPr lang="en-US"/>
                    </a:p>
                  </a:txBody>
                  <a:tcPr/>
                </a:tc>
                <a:tc hMerge="1">
                  <a:txBody>
                    <a:bodyPr/>
                    <a:lstStyle/>
                    <a:p>
                      <a:endParaRPr lang="en-US"/>
                    </a:p>
                  </a:txBody>
                  <a:tcPr/>
                </a:tc>
                <a:tc gridSpan="2">
                  <a:txBody>
                    <a:bodyPr/>
                    <a:lstStyle/>
                    <a:p>
                      <a:pPr algn="ctr" fontAlgn="ctr"/>
                      <a:r>
                        <a:rPr lang="en-US" sz="800" b="1" u="none" strike="noStrike">
                          <a:solidFill>
                            <a:srgbClr val="000000"/>
                          </a:solidFill>
                          <a:effectLst/>
                        </a:rPr>
                        <a:t>Over all Score</a:t>
                      </a:r>
                      <a:endParaRPr lang="en-US" sz="800" b="1" i="0" u="none" strike="noStrike">
                        <a:solidFill>
                          <a:srgbClr val="000000"/>
                        </a:solidFill>
                        <a:effectLst/>
                        <a:latin typeface="Calibri" panose="020F0502020204030204" pitchFamily="34" charset="0"/>
                      </a:endParaRPr>
                    </a:p>
                  </a:txBody>
                  <a:tcPr marL="4721" marR="4721" marT="4721" marB="0" anchor="ctr"/>
                </a:tc>
                <a:tc hMerge="1">
                  <a:txBody>
                    <a:bodyPr/>
                    <a:lstStyle/>
                    <a:p>
                      <a:endParaRPr lang="en-US"/>
                    </a:p>
                  </a:txBody>
                  <a:tcPr/>
                </a:tc>
                <a:tc gridSpan="2">
                  <a:txBody>
                    <a:bodyPr/>
                    <a:lstStyle/>
                    <a:p>
                      <a:pPr algn="ctr" fontAlgn="b"/>
                      <a:r>
                        <a:rPr lang="en-US" sz="800" b="1" u="none" strike="noStrike">
                          <a:effectLst/>
                        </a:rPr>
                        <a:t>Academic Reputation</a:t>
                      </a:r>
                      <a:endParaRPr lang="en-US" sz="800" b="1" i="0" u="none" strike="noStrike">
                        <a:solidFill>
                          <a:srgbClr val="000000"/>
                        </a:solidFill>
                        <a:effectLst/>
                        <a:latin typeface="Calibri" panose="020F0502020204030204" pitchFamily="34" charset="0"/>
                      </a:endParaRPr>
                    </a:p>
                  </a:txBody>
                  <a:tcPr marL="4721" marR="4721" marT="4721" marB="0" anchor="ctr"/>
                </a:tc>
                <a:tc hMerge="1">
                  <a:txBody>
                    <a:bodyPr/>
                    <a:lstStyle/>
                    <a:p>
                      <a:endParaRPr lang="en-US"/>
                    </a:p>
                  </a:txBody>
                  <a:tcPr/>
                </a:tc>
                <a:tc gridSpan="2">
                  <a:txBody>
                    <a:bodyPr/>
                    <a:lstStyle/>
                    <a:p>
                      <a:pPr algn="ctr" fontAlgn="b"/>
                      <a:r>
                        <a:rPr lang="en-US" sz="800" b="1" u="none" strike="noStrike">
                          <a:effectLst/>
                        </a:rPr>
                        <a:t>Employer Reputation</a:t>
                      </a:r>
                      <a:endParaRPr lang="en-US" sz="800" b="1" i="0" u="none" strike="noStrike">
                        <a:solidFill>
                          <a:srgbClr val="000000"/>
                        </a:solidFill>
                        <a:effectLst/>
                        <a:latin typeface="Calibri" panose="020F0502020204030204" pitchFamily="34" charset="0"/>
                      </a:endParaRPr>
                    </a:p>
                  </a:txBody>
                  <a:tcPr marL="4721" marR="4721" marT="4721" marB="0" anchor="ctr"/>
                </a:tc>
                <a:tc hMerge="1">
                  <a:txBody>
                    <a:bodyPr/>
                    <a:lstStyle/>
                    <a:p>
                      <a:endParaRPr lang="en-US"/>
                    </a:p>
                  </a:txBody>
                  <a:tcPr/>
                </a:tc>
                <a:tc gridSpan="2">
                  <a:txBody>
                    <a:bodyPr/>
                    <a:lstStyle/>
                    <a:p>
                      <a:pPr algn="ctr" fontAlgn="b"/>
                      <a:r>
                        <a:rPr lang="en-US" sz="800" b="1" u="none" strike="noStrike">
                          <a:effectLst/>
                        </a:rPr>
                        <a:t>Faculty Student</a:t>
                      </a:r>
                      <a:endParaRPr lang="en-US" sz="800" b="1" i="0" u="none" strike="noStrike">
                        <a:solidFill>
                          <a:srgbClr val="000000"/>
                        </a:solidFill>
                        <a:effectLst/>
                        <a:latin typeface="Calibri" panose="020F0502020204030204" pitchFamily="34" charset="0"/>
                      </a:endParaRPr>
                    </a:p>
                  </a:txBody>
                  <a:tcPr marL="4721" marR="4721" marT="4721" marB="0" anchor="ctr"/>
                </a:tc>
                <a:tc hMerge="1">
                  <a:txBody>
                    <a:bodyPr/>
                    <a:lstStyle/>
                    <a:p>
                      <a:endParaRPr lang="en-US"/>
                    </a:p>
                  </a:txBody>
                  <a:tcPr/>
                </a:tc>
                <a:tc gridSpan="2">
                  <a:txBody>
                    <a:bodyPr/>
                    <a:lstStyle/>
                    <a:p>
                      <a:pPr algn="ctr" fontAlgn="b"/>
                      <a:r>
                        <a:rPr lang="en-US" sz="800" b="1" u="none" strike="noStrike">
                          <a:effectLst/>
                        </a:rPr>
                        <a:t>Paper per Faculty</a:t>
                      </a:r>
                      <a:endParaRPr lang="en-US" sz="800" b="1" i="0" u="none" strike="noStrike">
                        <a:solidFill>
                          <a:srgbClr val="000000"/>
                        </a:solidFill>
                        <a:effectLst/>
                        <a:latin typeface="Calibri" panose="020F0502020204030204" pitchFamily="34" charset="0"/>
                      </a:endParaRPr>
                    </a:p>
                  </a:txBody>
                  <a:tcPr marL="4721" marR="4721" marT="4721" marB="0" anchor="ctr"/>
                </a:tc>
                <a:tc hMerge="1">
                  <a:txBody>
                    <a:bodyPr/>
                    <a:lstStyle/>
                    <a:p>
                      <a:endParaRPr lang="en-US"/>
                    </a:p>
                  </a:txBody>
                  <a:tcPr/>
                </a:tc>
                <a:tc gridSpan="2">
                  <a:txBody>
                    <a:bodyPr/>
                    <a:lstStyle/>
                    <a:p>
                      <a:pPr algn="ctr" fontAlgn="b"/>
                      <a:r>
                        <a:rPr lang="en-US" sz="800" b="1" u="none" strike="noStrike">
                          <a:effectLst/>
                        </a:rPr>
                        <a:t>Citation per Paper</a:t>
                      </a:r>
                      <a:endParaRPr lang="en-US" sz="800" b="1" i="0" u="none" strike="noStrike">
                        <a:solidFill>
                          <a:srgbClr val="000000"/>
                        </a:solidFill>
                        <a:effectLst/>
                        <a:latin typeface="Calibri" panose="020F0502020204030204" pitchFamily="34" charset="0"/>
                      </a:endParaRPr>
                    </a:p>
                  </a:txBody>
                  <a:tcPr marL="4721" marR="4721" marT="4721" marB="0" anchor="ctr"/>
                </a:tc>
                <a:tc hMerge="1">
                  <a:txBody>
                    <a:bodyPr/>
                    <a:lstStyle/>
                    <a:p>
                      <a:endParaRPr lang="en-US"/>
                    </a:p>
                  </a:txBody>
                  <a:tcPr/>
                </a:tc>
                <a:tc gridSpan="2">
                  <a:txBody>
                    <a:bodyPr/>
                    <a:lstStyle/>
                    <a:p>
                      <a:pPr algn="ctr" fontAlgn="b"/>
                      <a:r>
                        <a:rPr lang="en-US" sz="800" b="1" u="none" strike="noStrike">
                          <a:effectLst/>
                        </a:rPr>
                        <a:t>International Faculty</a:t>
                      </a:r>
                      <a:endParaRPr lang="en-US" sz="800" b="1" i="0" u="none" strike="noStrike">
                        <a:solidFill>
                          <a:srgbClr val="000000"/>
                        </a:solidFill>
                        <a:effectLst/>
                        <a:latin typeface="Calibri" panose="020F0502020204030204" pitchFamily="34" charset="0"/>
                      </a:endParaRPr>
                    </a:p>
                  </a:txBody>
                  <a:tcPr marL="4721" marR="4721" marT="4721" marB="0" anchor="ctr"/>
                </a:tc>
                <a:tc hMerge="1">
                  <a:txBody>
                    <a:bodyPr/>
                    <a:lstStyle/>
                    <a:p>
                      <a:endParaRPr lang="en-US"/>
                    </a:p>
                  </a:txBody>
                  <a:tcPr/>
                </a:tc>
                <a:tc gridSpan="2">
                  <a:txBody>
                    <a:bodyPr/>
                    <a:lstStyle/>
                    <a:p>
                      <a:pPr algn="ctr" fontAlgn="b"/>
                      <a:r>
                        <a:rPr lang="en-US" sz="800" b="1" u="none" strike="noStrike">
                          <a:effectLst/>
                        </a:rPr>
                        <a:t>International Students</a:t>
                      </a:r>
                      <a:endParaRPr lang="en-US" sz="800" b="1" i="0" u="none" strike="noStrike">
                        <a:solidFill>
                          <a:srgbClr val="000000"/>
                        </a:solidFill>
                        <a:effectLst/>
                        <a:latin typeface="Calibri" panose="020F0502020204030204" pitchFamily="34" charset="0"/>
                      </a:endParaRPr>
                    </a:p>
                  </a:txBody>
                  <a:tcPr marL="4721" marR="4721" marT="4721" marB="0" anchor="ctr"/>
                </a:tc>
                <a:tc hMerge="1">
                  <a:txBody>
                    <a:bodyPr/>
                    <a:lstStyle/>
                    <a:p>
                      <a:endParaRPr lang="en-US"/>
                    </a:p>
                  </a:txBody>
                  <a:tcPr/>
                </a:tc>
                <a:tc gridSpan="2">
                  <a:txBody>
                    <a:bodyPr/>
                    <a:lstStyle/>
                    <a:p>
                      <a:pPr algn="ctr" fontAlgn="b"/>
                      <a:r>
                        <a:rPr lang="en-US" sz="800" b="1" u="none" strike="noStrike">
                          <a:effectLst/>
                        </a:rPr>
                        <a:t>Inbound Exchange Std</a:t>
                      </a:r>
                      <a:endParaRPr lang="en-US" sz="800" b="1" i="0" u="none" strike="noStrike">
                        <a:solidFill>
                          <a:srgbClr val="000000"/>
                        </a:solidFill>
                        <a:effectLst/>
                        <a:latin typeface="Calibri" panose="020F0502020204030204" pitchFamily="34" charset="0"/>
                      </a:endParaRPr>
                    </a:p>
                  </a:txBody>
                  <a:tcPr marL="4721" marR="4721" marT="4721" marB="0" anchor="ctr"/>
                </a:tc>
                <a:tc hMerge="1">
                  <a:txBody>
                    <a:bodyPr/>
                    <a:lstStyle/>
                    <a:p>
                      <a:endParaRPr lang="en-US"/>
                    </a:p>
                  </a:txBody>
                  <a:tcPr/>
                </a:tc>
                <a:tc gridSpan="2">
                  <a:txBody>
                    <a:bodyPr/>
                    <a:lstStyle/>
                    <a:p>
                      <a:pPr algn="ctr" fontAlgn="b"/>
                      <a:r>
                        <a:rPr lang="en-US" sz="800" b="1" u="none" strike="noStrike">
                          <a:effectLst/>
                        </a:rPr>
                        <a:t>Outbound Exchange Std</a:t>
                      </a:r>
                      <a:endParaRPr lang="en-US" sz="800" b="1" i="0" u="none" strike="noStrike">
                        <a:solidFill>
                          <a:srgbClr val="000000"/>
                        </a:solidFill>
                        <a:effectLst/>
                        <a:latin typeface="Calibri" panose="020F0502020204030204" pitchFamily="34" charset="0"/>
                      </a:endParaRPr>
                    </a:p>
                  </a:txBody>
                  <a:tcPr marL="4721" marR="4721" marT="4721" marB="0" anchor="ctr"/>
                </a:tc>
                <a:tc hMerge="1">
                  <a:txBody>
                    <a:bodyPr/>
                    <a:lstStyle/>
                    <a:p>
                      <a:endParaRPr lang="en-US"/>
                    </a:p>
                  </a:txBody>
                  <a:tcPr/>
                </a:tc>
              </a:tr>
              <a:tr h="392723">
                <a:tc vMerge="1">
                  <a:txBody>
                    <a:bodyPr/>
                    <a:lstStyle/>
                    <a:p>
                      <a:endParaRPr lang="en-US"/>
                    </a:p>
                  </a:txBody>
                  <a:tcPr/>
                </a:tc>
                <a:tc vMerge="1">
                  <a:txBody>
                    <a:bodyPr/>
                    <a:lstStyle/>
                    <a:p>
                      <a:endParaRPr lang="en-US"/>
                    </a:p>
                  </a:txBody>
                  <a:tcPr/>
                </a:tc>
                <a:tc>
                  <a:txBody>
                    <a:bodyPr/>
                    <a:lstStyle/>
                    <a:p>
                      <a:pPr algn="ctr" fontAlgn="b"/>
                      <a:r>
                        <a:rPr lang="en-US" sz="800" b="1" u="none" strike="noStrike">
                          <a:solidFill>
                            <a:srgbClr val="000000"/>
                          </a:solidFill>
                          <a:effectLst/>
                        </a:rPr>
                        <a:t>2013</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solidFill>
                            <a:srgbClr val="000000"/>
                          </a:solidFill>
                          <a:effectLst/>
                        </a:rPr>
                        <a:t>2014</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solidFill>
                            <a:srgbClr val="000000"/>
                          </a:solidFill>
                          <a:effectLst/>
                        </a:rPr>
                        <a:t>2015</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ctr"/>
                      <a:r>
                        <a:rPr lang="en-US" sz="800" b="1" u="none" strike="noStrike" dirty="0">
                          <a:solidFill>
                            <a:srgbClr val="000000"/>
                          </a:solidFill>
                          <a:effectLst/>
                        </a:rPr>
                        <a:t>2014</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solidFill>
                            <a:srgbClr val="000000"/>
                          </a:solidFill>
                          <a:effectLst/>
                        </a:rPr>
                        <a:t>2015</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ctr"/>
                      <a:r>
                        <a:rPr lang="en-US" sz="800" b="1" u="none" strike="noStrike" dirty="0">
                          <a:effectLst/>
                        </a:rPr>
                        <a:t>2014</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2015</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ctr"/>
                      <a:r>
                        <a:rPr lang="en-US" sz="800" b="1" u="none" strike="noStrike">
                          <a:effectLst/>
                        </a:rPr>
                        <a:t>2014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2015</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ctr"/>
                      <a:r>
                        <a:rPr lang="en-US" sz="800" b="1" u="none" strike="noStrike" dirty="0">
                          <a:effectLst/>
                        </a:rPr>
                        <a:t>2014</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2015</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ctr"/>
                      <a:r>
                        <a:rPr lang="en-US" sz="800" b="1" u="none" strike="noStrike">
                          <a:effectLst/>
                        </a:rPr>
                        <a:t>2014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2015</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ctr"/>
                      <a:r>
                        <a:rPr lang="en-US" sz="800" b="1" u="none" strike="noStrike">
                          <a:effectLst/>
                        </a:rPr>
                        <a:t>2014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2015</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ctr"/>
                      <a:r>
                        <a:rPr lang="en-US" sz="800" b="1" u="none" strike="noStrike">
                          <a:effectLst/>
                        </a:rPr>
                        <a:t>2014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2015</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ctr"/>
                      <a:r>
                        <a:rPr lang="en-US" sz="800" b="1" u="none" strike="noStrike">
                          <a:effectLst/>
                        </a:rPr>
                        <a:t>2014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2015</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ctr"/>
                      <a:r>
                        <a:rPr lang="en-US" sz="800" b="1" u="none" strike="noStrike">
                          <a:effectLst/>
                        </a:rPr>
                        <a:t>2014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2015</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ctr"/>
                      <a:r>
                        <a:rPr lang="en-US" sz="800" b="1" u="none" strike="noStrike">
                          <a:effectLst/>
                        </a:rPr>
                        <a:t>2014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2015</a:t>
                      </a:r>
                      <a:endParaRPr lang="en-US" sz="800" b="1" i="0" u="none" strike="noStrike">
                        <a:solidFill>
                          <a:srgbClr val="000000"/>
                        </a:solidFill>
                        <a:effectLst/>
                        <a:latin typeface="Calibri" panose="020F0502020204030204" pitchFamily="34" charset="0"/>
                      </a:endParaRPr>
                    </a:p>
                  </a:txBody>
                  <a:tcPr marL="4721" marR="4721" marT="4721" marB="0" anchor="ctr"/>
                </a:tc>
              </a:tr>
              <a:tr h="392723">
                <a:tc>
                  <a:txBody>
                    <a:bodyPr/>
                    <a:lstStyle/>
                    <a:p>
                      <a:pPr algn="ctr" fontAlgn="b"/>
                      <a:r>
                        <a:rPr lang="en-US" sz="800" b="1" u="none" strike="noStrike">
                          <a:solidFill>
                            <a:srgbClr val="000000"/>
                          </a:solidFill>
                          <a:effectLst/>
                        </a:rPr>
                        <a:t>1</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solidFill>
                            <a:srgbClr val="000000"/>
                          </a:solidFill>
                          <a:effectLst/>
                        </a:rPr>
                        <a:t>UI</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000000"/>
                          </a:solidFill>
                          <a:effectLst/>
                        </a:rPr>
                        <a:t>64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000000"/>
                          </a:solidFill>
                          <a:effectLst/>
                        </a:rPr>
                        <a:t>71</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000000"/>
                          </a:solidFill>
                          <a:effectLst/>
                        </a:rPr>
                        <a:t>79</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000000"/>
                          </a:solidFill>
                          <a:effectLst/>
                        </a:rPr>
                        <a:t>58.8</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000000"/>
                          </a:solidFill>
                          <a:effectLst/>
                        </a:rPr>
                        <a:t>57.5</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80.9</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83.2</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88.6</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87.2</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73.8</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63.1</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3.1</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3.8</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27.1</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25.4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75.7</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72</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12.4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13.9</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25.8</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28.6</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15.7</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34.1</a:t>
                      </a:r>
                      <a:endParaRPr lang="en-US" sz="800" b="1" i="0" u="none" strike="noStrike">
                        <a:solidFill>
                          <a:srgbClr val="000000"/>
                        </a:solidFill>
                        <a:effectLst/>
                        <a:latin typeface="Calibri" panose="020F0502020204030204" pitchFamily="34" charset="0"/>
                      </a:endParaRPr>
                    </a:p>
                  </a:txBody>
                  <a:tcPr marL="4721" marR="4721" marT="4721" marB="0" anchor="ctr"/>
                </a:tc>
              </a:tr>
              <a:tr h="392723">
                <a:tc>
                  <a:txBody>
                    <a:bodyPr/>
                    <a:lstStyle/>
                    <a:p>
                      <a:pPr algn="ctr" fontAlgn="b"/>
                      <a:r>
                        <a:rPr lang="en-US" sz="800" b="1" u="none" strike="noStrike">
                          <a:solidFill>
                            <a:srgbClr val="000000"/>
                          </a:solidFill>
                          <a:effectLst/>
                        </a:rPr>
                        <a:t>2</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solidFill>
                            <a:srgbClr val="000000"/>
                          </a:solidFill>
                          <a:effectLst/>
                        </a:rPr>
                        <a:t>ITB</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solidFill>
                            <a:srgbClr val="000000"/>
                          </a:solidFill>
                          <a:effectLst/>
                        </a:rPr>
                        <a:t>129</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000000"/>
                          </a:solidFill>
                          <a:effectLst/>
                        </a:rPr>
                        <a:t>125</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000000"/>
                          </a:solidFill>
                          <a:effectLst/>
                        </a:rPr>
                        <a:t>122</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000000"/>
                          </a:solidFill>
                          <a:effectLst/>
                        </a:rPr>
                        <a:t>45.2</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000000"/>
                          </a:solidFill>
                          <a:effectLst/>
                        </a:rPr>
                        <a:t>46.6</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81.2</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84.3</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89.2</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89.8</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31.4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29.1</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13.2</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16.7</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6.8</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8.1</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5.7</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5.6</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1.6</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1.6</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3.2</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3.4</a:t>
                      </a:r>
                      <a:endParaRPr lang="en-US" sz="800" b="1" i="0" u="none" strike="noStrike">
                        <a:solidFill>
                          <a:srgbClr val="000000"/>
                        </a:solidFill>
                        <a:effectLst/>
                        <a:latin typeface="Calibri" panose="020F0502020204030204" pitchFamily="34" charset="0"/>
                      </a:endParaRPr>
                    </a:p>
                  </a:txBody>
                  <a:tcPr marL="4721" marR="4721" marT="4721" marB="0" anchor="ctr"/>
                </a:tc>
              </a:tr>
              <a:tr h="392723">
                <a:tc>
                  <a:txBody>
                    <a:bodyPr/>
                    <a:lstStyle/>
                    <a:p>
                      <a:pPr algn="ctr" fontAlgn="b"/>
                      <a:r>
                        <a:rPr lang="en-US" sz="800" b="1" u="none" strike="noStrike">
                          <a:solidFill>
                            <a:srgbClr val="000000"/>
                          </a:solidFill>
                          <a:effectLst/>
                        </a:rPr>
                        <a:t>3</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000000"/>
                          </a:solidFill>
                          <a:effectLst/>
                        </a:rPr>
                        <a:t>UGM</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solidFill>
                            <a:srgbClr val="000000"/>
                          </a:solidFill>
                          <a:effectLst/>
                        </a:rPr>
                        <a:t>133</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000000"/>
                          </a:solidFill>
                          <a:effectLst/>
                        </a:rPr>
                        <a:t>145</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i="0" u="none" strike="noStrike" dirty="0" smtClean="0">
                          <a:solidFill>
                            <a:srgbClr val="000000"/>
                          </a:solidFill>
                          <a:effectLst/>
                          <a:latin typeface="Calibri" panose="020F0502020204030204" pitchFamily="34" charset="0"/>
                        </a:rPr>
                        <a:t>137</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solidFill>
                            <a:srgbClr val="000000"/>
                          </a:solidFill>
                          <a:effectLst/>
                        </a:rPr>
                        <a:t>41.5</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i="0" u="none" strike="noStrike" dirty="0" smtClean="0">
                          <a:solidFill>
                            <a:srgbClr val="000000"/>
                          </a:solidFill>
                          <a:effectLst/>
                          <a:latin typeface="+mn-lt"/>
                        </a:rPr>
                        <a:t>44.8</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74.9</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58.1</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26.7</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3.4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27.8</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6.7</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8.5</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16.6</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7.3</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r>
              <a:tr h="392723">
                <a:tc>
                  <a:txBody>
                    <a:bodyPr/>
                    <a:lstStyle/>
                    <a:p>
                      <a:pPr algn="ctr" fontAlgn="b"/>
                      <a:r>
                        <a:rPr lang="en-US" sz="800" b="1" u="none" strike="noStrike">
                          <a:effectLst/>
                        </a:rPr>
                        <a:t>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UNAIR</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145</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127</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147</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45</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43.1</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50.7</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48.8</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42.9</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47.4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37.1</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32.2</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2</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2.3</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100</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94.6</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9.4</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6.4</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3.1</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2.8</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1.7</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3.1</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2.7</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3</a:t>
                      </a:r>
                      <a:endParaRPr lang="en-US" sz="800" b="1" i="0" u="none" strike="noStrike" dirty="0">
                        <a:solidFill>
                          <a:srgbClr val="000000"/>
                        </a:solidFill>
                        <a:effectLst/>
                        <a:latin typeface="Calibri" panose="020F0502020204030204" pitchFamily="34" charset="0"/>
                      </a:endParaRPr>
                    </a:p>
                  </a:txBody>
                  <a:tcPr marL="4721" marR="4721" marT="4721" marB="0" anchor="ctr"/>
                </a:tc>
              </a:tr>
              <a:tr h="392723">
                <a:tc>
                  <a:txBody>
                    <a:bodyPr/>
                    <a:lstStyle/>
                    <a:p>
                      <a:pPr algn="ctr" fontAlgn="b"/>
                      <a:r>
                        <a:rPr lang="en-US" sz="800" b="1" u="none" strike="noStrike">
                          <a:effectLst/>
                        </a:rPr>
                        <a:t>5</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IPB</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201-250</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201-250</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r>
              <a:tr h="392723">
                <a:tc>
                  <a:txBody>
                    <a:bodyPr/>
                    <a:lstStyle/>
                    <a:p>
                      <a:pPr algn="ctr" fontAlgn="b"/>
                      <a:r>
                        <a:rPr lang="en-US" sz="800" b="1" u="none" strike="noStrike">
                          <a:effectLst/>
                        </a:rPr>
                        <a:t>6</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UNPAD</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201-250</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201-250</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r>
              <a:tr h="392723">
                <a:tc>
                  <a:txBody>
                    <a:bodyPr/>
                    <a:lstStyle/>
                    <a:p>
                      <a:pPr algn="ctr" fontAlgn="b"/>
                      <a:r>
                        <a:rPr lang="en-US" sz="800" b="1" u="none" strike="noStrike">
                          <a:effectLst/>
                        </a:rPr>
                        <a:t>7</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ITS</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r>
              <a:tr h="392723">
                <a:tc>
                  <a:txBody>
                    <a:bodyPr/>
                    <a:lstStyle/>
                    <a:p>
                      <a:pPr algn="ctr" fontAlgn="b"/>
                      <a:r>
                        <a:rPr lang="en-US" sz="800" b="1" u="none" strike="noStrike">
                          <a:effectLst/>
                        </a:rPr>
                        <a:t>8</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UNDIP</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201-250</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a:effectLst/>
                        </a:rPr>
                        <a:t>201-250</a:t>
                      </a:r>
                      <a:endParaRPr lang="en-US" sz="800" b="1" i="0" u="none" strike="noStrike" dirty="0">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r>
              <a:tr h="392723">
                <a:tc>
                  <a:txBody>
                    <a:bodyPr/>
                    <a:lstStyle/>
                    <a:p>
                      <a:pPr algn="ctr" fontAlgn="b"/>
                      <a:r>
                        <a:rPr lang="en-US" sz="800" b="1" u="none" strike="noStrike">
                          <a:effectLst/>
                        </a:rPr>
                        <a:t>9</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UB</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r>
              <a:tr h="392723">
                <a:tc>
                  <a:txBody>
                    <a:bodyPr/>
                    <a:lstStyle/>
                    <a:p>
                      <a:pPr algn="ctr" fontAlgn="b"/>
                      <a:r>
                        <a:rPr lang="en-US" sz="800" b="1" u="none" strike="noStrike">
                          <a:effectLst/>
                        </a:rPr>
                        <a:t>10</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UNS</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r>
              <a:tr h="392723">
                <a:tc>
                  <a:txBody>
                    <a:bodyPr/>
                    <a:lstStyle/>
                    <a:p>
                      <a:pPr algn="ctr" fontAlgn="b"/>
                      <a:r>
                        <a:rPr lang="en-US" sz="800" b="1" u="none" strike="noStrike">
                          <a:effectLst/>
                        </a:rPr>
                        <a:t>11</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effectLst/>
                        </a:rPr>
                        <a:t>UNHAS</a:t>
                      </a:r>
                      <a:endParaRPr lang="en-US" sz="800" b="1" i="0" u="none" strike="noStrike">
                        <a:solidFill>
                          <a:srgbClr val="00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a:solidFill>
                            <a:srgbClr val="FF0000"/>
                          </a:solidFill>
                          <a:effectLst/>
                        </a:rPr>
                        <a:t>n.a</a:t>
                      </a:r>
                      <a:endParaRPr lang="en-US" sz="800" b="1" i="0" u="none" strike="noStrike">
                        <a:solidFill>
                          <a:srgbClr val="FF0000"/>
                        </a:solidFill>
                        <a:effectLst/>
                        <a:latin typeface="Calibri" panose="020F0502020204030204" pitchFamily="34" charset="0"/>
                      </a:endParaRPr>
                    </a:p>
                  </a:txBody>
                  <a:tcPr marL="4721" marR="4721" marT="4721" marB="0" anchor="ctr"/>
                </a:tc>
                <a:tc>
                  <a:txBody>
                    <a:bodyPr/>
                    <a:lstStyle/>
                    <a:p>
                      <a:pPr algn="ctr" fontAlgn="b"/>
                      <a:r>
                        <a:rPr lang="en-US" sz="800" b="1" u="none" strike="noStrike" dirty="0" err="1">
                          <a:solidFill>
                            <a:srgbClr val="FF0000"/>
                          </a:solidFill>
                          <a:effectLst/>
                        </a:rPr>
                        <a:t>n.a</a:t>
                      </a:r>
                      <a:endParaRPr lang="en-US" sz="800" b="1" i="0" u="none" strike="noStrike" dirty="0">
                        <a:solidFill>
                          <a:srgbClr val="FF0000"/>
                        </a:solidFill>
                        <a:effectLst/>
                        <a:latin typeface="Calibri" panose="020F0502020204030204" pitchFamily="34" charset="0"/>
                      </a:endParaRPr>
                    </a:p>
                  </a:txBody>
                  <a:tcPr marL="4721" marR="4721" marT="4721" marB="0" anchor="ctr"/>
                </a:tc>
              </a:tr>
            </a:tbl>
          </a:graphicData>
        </a:graphic>
      </p:graphicFrame>
      <p:sp>
        <p:nvSpPr>
          <p:cNvPr id="6"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Updated </a:t>
            </a:r>
            <a:r>
              <a:rPr lang="en-US" b="1" dirty="0"/>
              <a:t>Data AUR PT Indonesia </a:t>
            </a:r>
            <a:endParaRPr lang="en-US" b="1" dirty="0" smtClean="0"/>
          </a:p>
          <a:p>
            <a:r>
              <a:rPr lang="en-US" b="1" dirty="0" smtClean="0"/>
              <a:t>2014-2015</a:t>
            </a:r>
            <a:endParaRPr lang="en-US" b="1" dirty="0">
              <a:latin typeface="Aharoni" pitchFamily="2" charset="-79"/>
              <a:cs typeface="Aharoni" pitchFamily="2" charset="-79"/>
            </a:endParaRPr>
          </a:p>
        </p:txBody>
      </p:sp>
    </p:spTree>
    <p:extLst>
      <p:ext uri="{BB962C8B-B14F-4D97-AF65-F5344CB8AC3E}">
        <p14:creationId xmlns:p14="http://schemas.microsoft.com/office/powerpoint/2010/main" val="750434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normAutofit/>
          </a:bodyPr>
          <a:lstStyle/>
          <a:p>
            <a:pPr eaLnBrk="1" hangingPunct="1"/>
            <a:r>
              <a:rPr lang="en-US" sz="3600" dirty="0" smtClean="0"/>
              <a:t>World Class University</a:t>
            </a:r>
            <a:r>
              <a:rPr lang="id-ID" sz="3600" dirty="0" smtClean="0"/>
              <a:t> (through WUR)</a:t>
            </a:r>
            <a:endParaRPr lang="en-US" sz="3600" dirty="0" smtClean="0"/>
          </a:p>
        </p:txBody>
      </p:sp>
      <p:sp>
        <p:nvSpPr>
          <p:cNvPr id="2" name="Content Placeholder 1"/>
          <p:cNvSpPr>
            <a:spLocks noGrp="1"/>
          </p:cNvSpPr>
          <p:nvPr>
            <p:ph sz="quarter" idx="1"/>
          </p:nvPr>
        </p:nvSpPr>
        <p:spPr>
          <a:xfrm>
            <a:off x="533400" y="1219200"/>
            <a:ext cx="8153400" cy="5257800"/>
          </a:xfrm>
        </p:spPr>
        <p:txBody>
          <a:bodyPr>
            <a:normAutofit fontScale="77500" lnSpcReduction="20000"/>
          </a:bodyPr>
          <a:lstStyle/>
          <a:p>
            <a:pPr marL="320040" indent="-320040" eaLnBrk="1" fontAlgn="auto" hangingPunct="1">
              <a:spcAft>
                <a:spcPts val="0"/>
              </a:spcAft>
              <a:buFont typeface="Wingdings"/>
              <a:buChar char=""/>
              <a:defRPr/>
            </a:pPr>
            <a:r>
              <a:rPr lang="en-US" dirty="0" err="1" smtClean="0"/>
              <a:t>Syarat</a:t>
            </a:r>
            <a:r>
              <a:rPr lang="en-US" dirty="0" smtClean="0"/>
              <a:t> WCU </a:t>
            </a:r>
            <a:r>
              <a:rPr lang="en-US" dirty="0" err="1" smtClean="0"/>
              <a:t>menurut</a:t>
            </a:r>
            <a:r>
              <a:rPr lang="en-US" dirty="0" smtClean="0"/>
              <a:t> Henry M. Levin:</a:t>
            </a:r>
            <a:endParaRPr lang="id-ID" dirty="0" smtClean="0"/>
          </a:p>
          <a:p>
            <a:pPr marL="320040" indent="-320040" eaLnBrk="1" fontAlgn="auto" hangingPunct="1">
              <a:spcAft>
                <a:spcPts val="0"/>
              </a:spcAft>
              <a:buFont typeface="Wingdings"/>
              <a:buChar char=""/>
              <a:defRPr/>
            </a:pPr>
            <a:endParaRPr lang="en-US" dirty="0" smtClean="0"/>
          </a:p>
          <a:p>
            <a:pPr marL="640080" lvl="1" indent="-274320" eaLnBrk="1" fontAlgn="auto" hangingPunct="1">
              <a:spcAft>
                <a:spcPts val="0"/>
              </a:spcAft>
              <a:buFont typeface="Wingdings 2"/>
              <a:buChar char=""/>
              <a:defRPr/>
            </a:pPr>
            <a:r>
              <a:rPr lang="en-US" sz="3100" b="1" dirty="0" smtClean="0">
                <a:solidFill>
                  <a:srgbClr val="FFFF00"/>
                </a:solidFill>
              </a:rPr>
              <a:t>Excellence in Research</a:t>
            </a:r>
          </a:p>
          <a:p>
            <a:pPr marL="640080" lvl="1" indent="-274320" eaLnBrk="1" fontAlgn="auto" hangingPunct="1">
              <a:spcAft>
                <a:spcPts val="0"/>
              </a:spcAft>
              <a:buFont typeface="Wingdings 2"/>
              <a:buChar char=""/>
              <a:defRPr/>
            </a:pPr>
            <a:r>
              <a:rPr lang="en-US" dirty="0" smtClean="0"/>
              <a:t>Academic freedom &amp; an atmosphere of intellectual excitement</a:t>
            </a:r>
          </a:p>
          <a:p>
            <a:pPr marL="640080" lvl="1" indent="-274320" eaLnBrk="1" fontAlgn="auto" hangingPunct="1">
              <a:spcAft>
                <a:spcPts val="0"/>
              </a:spcAft>
              <a:buFont typeface="Wingdings 2"/>
              <a:buChar char=""/>
              <a:defRPr/>
            </a:pPr>
            <a:r>
              <a:rPr lang="en-US" dirty="0" smtClean="0"/>
              <a:t>Self-governance</a:t>
            </a:r>
          </a:p>
          <a:p>
            <a:pPr marL="640080" lvl="1" indent="-274320" eaLnBrk="1" fontAlgn="auto" hangingPunct="1">
              <a:spcAft>
                <a:spcPts val="0"/>
              </a:spcAft>
              <a:buFont typeface="Wingdings 2"/>
              <a:buChar char=""/>
              <a:defRPr/>
            </a:pPr>
            <a:r>
              <a:rPr lang="en-US" dirty="0" smtClean="0"/>
              <a:t>Adequate facilities &amp; funding</a:t>
            </a:r>
          </a:p>
          <a:p>
            <a:pPr marL="640080" lvl="1" indent="-274320" eaLnBrk="1" fontAlgn="auto" hangingPunct="1">
              <a:spcAft>
                <a:spcPts val="0"/>
              </a:spcAft>
              <a:buFont typeface="Wingdings 2"/>
              <a:buChar char=""/>
              <a:defRPr/>
            </a:pPr>
            <a:r>
              <a:rPr lang="en-US" dirty="0" smtClean="0"/>
              <a:t>Diversity</a:t>
            </a:r>
          </a:p>
          <a:p>
            <a:pPr marL="640080" lvl="1" indent="-274320" eaLnBrk="1" fontAlgn="auto" hangingPunct="1">
              <a:spcAft>
                <a:spcPts val="0"/>
              </a:spcAft>
              <a:buFont typeface="Wingdings 2"/>
              <a:buChar char=""/>
              <a:defRPr/>
            </a:pPr>
            <a:r>
              <a:rPr lang="en-US" sz="3100" b="1" dirty="0" smtClean="0">
                <a:solidFill>
                  <a:srgbClr val="FFFF00"/>
                </a:solidFill>
              </a:rPr>
              <a:t>Internationalization: students, scholars, and faculty from abroad</a:t>
            </a:r>
          </a:p>
          <a:p>
            <a:pPr marL="640080" lvl="1" indent="-274320" eaLnBrk="1" fontAlgn="auto" hangingPunct="1">
              <a:spcAft>
                <a:spcPts val="0"/>
              </a:spcAft>
              <a:buFont typeface="Wingdings 2"/>
              <a:buChar char=""/>
              <a:defRPr/>
            </a:pPr>
            <a:r>
              <a:rPr lang="en-US" dirty="0" smtClean="0"/>
              <a:t>Democratic leadership</a:t>
            </a:r>
          </a:p>
          <a:p>
            <a:pPr marL="640080" lvl="1" indent="-274320" eaLnBrk="1" fontAlgn="auto" hangingPunct="1">
              <a:spcAft>
                <a:spcPts val="0"/>
              </a:spcAft>
              <a:buFont typeface="Wingdings 2"/>
              <a:buChar char=""/>
              <a:defRPr/>
            </a:pPr>
            <a:r>
              <a:rPr lang="en-US" sz="3100" b="1" dirty="0" smtClean="0">
                <a:solidFill>
                  <a:srgbClr val="FFFF00"/>
                </a:solidFill>
              </a:rPr>
              <a:t>A talented undergraduate body</a:t>
            </a:r>
          </a:p>
          <a:p>
            <a:pPr marL="640080" lvl="1" indent="-274320" eaLnBrk="1" fontAlgn="auto" hangingPunct="1">
              <a:spcAft>
                <a:spcPts val="0"/>
              </a:spcAft>
              <a:buFont typeface="Wingdings 2"/>
              <a:buChar char=""/>
              <a:defRPr/>
            </a:pPr>
            <a:r>
              <a:rPr lang="en-US" dirty="0" smtClean="0"/>
              <a:t>Use of ICT, efficiency of management, Library</a:t>
            </a:r>
          </a:p>
          <a:p>
            <a:pPr marL="640080" lvl="1" indent="-274320" eaLnBrk="1" fontAlgn="auto" hangingPunct="1">
              <a:spcAft>
                <a:spcPts val="0"/>
              </a:spcAft>
              <a:buFont typeface="Wingdings 2"/>
              <a:buChar char=""/>
              <a:defRPr/>
            </a:pPr>
            <a:r>
              <a:rPr lang="en-US" sz="3100" b="1" dirty="0" smtClean="0">
                <a:solidFill>
                  <a:srgbClr val="FFFF00"/>
                </a:solidFill>
              </a:rPr>
              <a:t>Quality of teaching</a:t>
            </a:r>
          </a:p>
          <a:p>
            <a:pPr marL="640080" lvl="1" indent="-274320" eaLnBrk="1" fontAlgn="auto" hangingPunct="1">
              <a:spcAft>
                <a:spcPts val="0"/>
              </a:spcAft>
              <a:buFont typeface="Wingdings 2"/>
              <a:buChar char=""/>
              <a:defRPr/>
            </a:pPr>
            <a:r>
              <a:rPr lang="en-US" dirty="0" smtClean="0"/>
              <a:t>Connection with Society/community needs</a:t>
            </a:r>
          </a:p>
          <a:p>
            <a:pPr marL="640080" lvl="1" indent="-274320" eaLnBrk="1" fontAlgn="auto" hangingPunct="1">
              <a:spcAft>
                <a:spcPts val="0"/>
              </a:spcAft>
              <a:buFont typeface="Wingdings 2"/>
              <a:buChar char=""/>
              <a:defRPr/>
            </a:pPr>
            <a:r>
              <a:rPr lang="en-US" sz="3100" b="1" dirty="0" smtClean="0">
                <a:solidFill>
                  <a:srgbClr val="FFFF00"/>
                </a:solidFill>
              </a:rPr>
              <a:t>Within Institutional Collaboration</a:t>
            </a:r>
            <a:endParaRPr lang="en-US" sz="3100" b="1" dirty="0">
              <a:solidFill>
                <a:srgbClr val="FFFF00"/>
              </a:solidFill>
            </a:endParaRPr>
          </a:p>
        </p:txBody>
      </p:sp>
    </p:spTree>
    <p:extLst>
      <p:ext uri="{BB962C8B-B14F-4D97-AF65-F5344CB8AC3E}">
        <p14:creationId xmlns:p14="http://schemas.microsoft.com/office/powerpoint/2010/main" val="3770698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88793" y="3365395"/>
            <a:ext cx="973343" cy="338554"/>
          </a:xfrm>
          <a:prstGeom prst="rect">
            <a:avLst/>
          </a:prstGeom>
          <a:noFill/>
        </p:spPr>
        <p:txBody>
          <a:bodyPr wrap="none" rtlCol="0">
            <a:spAutoFit/>
          </a:bodyPr>
          <a:lstStyle/>
          <a:p>
            <a:r>
              <a:rPr lang="en-US" sz="1600" dirty="0" err="1" smtClean="0">
                <a:solidFill>
                  <a:prstClr val="black"/>
                </a:solidFill>
                <a:latin typeface="Times New Roman" panose="02020603050405020304" pitchFamily="18" charset="0"/>
                <a:cs typeface="Times New Roman" panose="02020603050405020304" pitchFamily="18" charset="0"/>
              </a:rPr>
              <a:t>Peringkat</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6" name="TextBox 2"/>
          <p:cNvSpPr txBox="1"/>
          <p:nvPr/>
        </p:nvSpPr>
        <p:spPr>
          <a:xfrm>
            <a:off x="2124851" y="1718846"/>
            <a:ext cx="694549"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err="1" smtClean="0">
                <a:solidFill>
                  <a:prstClr val="black"/>
                </a:solidFill>
                <a:latin typeface="Times New Roman" panose="02020603050405020304" pitchFamily="18" charset="0"/>
                <a:cs typeface="Times New Roman" panose="02020603050405020304" pitchFamily="18" charset="0"/>
              </a:rPr>
              <a:t>Tahun</a:t>
            </a:r>
            <a:endParaRPr lang="en-US" sz="1600" dirty="0">
              <a:solidFill>
                <a:prstClr val="black"/>
              </a:solidFill>
              <a:latin typeface="Times New Roman" panose="02020603050405020304" pitchFamily="18" charset="0"/>
              <a:cs typeface="Times New Roman" panose="02020603050405020304" pitchFamily="18" charset="0"/>
            </a:endParaRPr>
          </a:p>
        </p:txBody>
      </p:sp>
      <p:graphicFrame>
        <p:nvGraphicFramePr>
          <p:cNvPr id="11" name="Chart 10"/>
          <p:cNvGraphicFramePr>
            <a:graphicFrameLocks/>
          </p:cNvGraphicFramePr>
          <p:nvPr>
            <p:extLst/>
          </p:nvPr>
        </p:nvGraphicFramePr>
        <p:xfrm>
          <a:off x="4572000" y="2014954"/>
          <a:ext cx="4562037" cy="293804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2"/>
          <p:cNvSpPr txBox="1"/>
          <p:nvPr/>
        </p:nvSpPr>
        <p:spPr>
          <a:xfrm>
            <a:off x="6400800" y="1676400"/>
            <a:ext cx="694549"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err="1" smtClean="0">
                <a:solidFill>
                  <a:prstClr val="black"/>
                </a:solidFill>
                <a:latin typeface="Times New Roman" panose="02020603050405020304" pitchFamily="18" charset="0"/>
                <a:cs typeface="Times New Roman" panose="02020603050405020304" pitchFamily="18" charset="0"/>
              </a:rPr>
              <a:t>Tahun</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rot="16200000">
            <a:off x="4527005" y="3419824"/>
            <a:ext cx="973343" cy="338554"/>
          </a:xfrm>
          <a:prstGeom prst="rect">
            <a:avLst/>
          </a:prstGeom>
          <a:noFill/>
        </p:spPr>
        <p:txBody>
          <a:bodyPr wrap="none" rtlCol="0">
            <a:spAutoFit/>
          </a:bodyPr>
          <a:lstStyle/>
          <a:p>
            <a:r>
              <a:rPr lang="en-US" sz="1600" dirty="0" err="1" smtClean="0">
                <a:solidFill>
                  <a:prstClr val="black"/>
                </a:solidFill>
                <a:latin typeface="Times New Roman" panose="02020603050405020304" pitchFamily="18" charset="0"/>
                <a:cs typeface="Times New Roman" panose="02020603050405020304" pitchFamily="18" charset="0"/>
              </a:rPr>
              <a:t>Peringkat</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1295400" y="5380359"/>
            <a:ext cx="6172200" cy="1096962"/>
          </a:xfrm>
          <a:prstGeom prst="rect">
            <a:avLst/>
          </a:prstGeom>
          <a:solidFill>
            <a:srgbClr val="FFFF00"/>
          </a:solidFill>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latin typeface="Britannic Bold" panose="020B0903060703020204" pitchFamily="34" charset="0"/>
                <a:cs typeface="Aharoni" panose="02010803020104030203" pitchFamily="2" charset="-79"/>
              </a:rPr>
              <a:t>Indonesia </a:t>
            </a:r>
            <a:r>
              <a:rPr lang="en-US" sz="3600" dirty="0" err="1" smtClean="0">
                <a:solidFill>
                  <a:prstClr val="black"/>
                </a:solidFill>
                <a:latin typeface="Britannic Bold" panose="020B0903060703020204" pitchFamily="34" charset="0"/>
                <a:cs typeface="Aharoni" panose="02010803020104030203" pitchFamily="2" charset="-79"/>
              </a:rPr>
              <a:t>mengalami</a:t>
            </a:r>
            <a:r>
              <a:rPr lang="en-US" sz="3600" dirty="0" smtClean="0">
                <a:solidFill>
                  <a:prstClr val="black"/>
                </a:solidFill>
                <a:latin typeface="Britannic Bold" panose="020B0903060703020204" pitchFamily="34" charset="0"/>
                <a:cs typeface="Aharoni" panose="02010803020104030203" pitchFamily="2" charset="-79"/>
              </a:rPr>
              <a:t> </a:t>
            </a:r>
            <a:r>
              <a:rPr lang="en-US" sz="3600" dirty="0" err="1" smtClean="0">
                <a:solidFill>
                  <a:srgbClr val="FF0000"/>
                </a:solidFill>
                <a:latin typeface="Britannic Bold" panose="020B0903060703020204" pitchFamily="34" charset="0"/>
                <a:cs typeface="Aharoni" panose="02010803020104030203" pitchFamily="2" charset="-79"/>
              </a:rPr>
              <a:t>penurunan</a:t>
            </a:r>
            <a:r>
              <a:rPr lang="en-US" sz="3600" dirty="0" smtClean="0">
                <a:solidFill>
                  <a:srgbClr val="FF0000"/>
                </a:solidFill>
                <a:latin typeface="Britannic Bold" panose="020B0903060703020204" pitchFamily="34" charset="0"/>
                <a:cs typeface="Aharoni" panose="02010803020104030203" pitchFamily="2" charset="-79"/>
              </a:rPr>
              <a:t> </a:t>
            </a:r>
            <a:r>
              <a:rPr lang="en-US" sz="3600" dirty="0" err="1" smtClean="0">
                <a:solidFill>
                  <a:srgbClr val="FF0000"/>
                </a:solidFill>
                <a:latin typeface="Britannic Bold" panose="020B0903060703020204" pitchFamily="34" charset="0"/>
                <a:cs typeface="Aharoni" panose="02010803020104030203" pitchFamily="2" charset="-79"/>
              </a:rPr>
              <a:t>peringkat</a:t>
            </a:r>
            <a:r>
              <a:rPr lang="en-US" sz="3600" dirty="0" smtClean="0">
                <a:solidFill>
                  <a:srgbClr val="FF0000"/>
                </a:solidFill>
                <a:latin typeface="Britannic Bold" panose="020B0903060703020204" pitchFamily="34" charset="0"/>
                <a:cs typeface="Aharoni" panose="02010803020104030203" pitchFamily="2" charset="-79"/>
              </a:rPr>
              <a:t> yang </a:t>
            </a:r>
            <a:r>
              <a:rPr lang="en-US" sz="3600" dirty="0" err="1" smtClean="0">
                <a:solidFill>
                  <a:srgbClr val="FF0000"/>
                </a:solidFill>
                <a:latin typeface="Britannic Bold" panose="020B0903060703020204" pitchFamily="34" charset="0"/>
                <a:cs typeface="Aharoni" panose="02010803020104030203" pitchFamily="2" charset="-79"/>
              </a:rPr>
              <a:t>signifikan</a:t>
            </a:r>
            <a:r>
              <a:rPr lang="en-US" sz="3600" dirty="0" smtClean="0">
                <a:solidFill>
                  <a:prstClr val="black"/>
                </a:solidFill>
                <a:latin typeface="Britannic Bold" panose="020B0903060703020204" pitchFamily="34" charset="0"/>
                <a:cs typeface="Aharoni" panose="02010803020104030203" pitchFamily="2" charset="-79"/>
              </a:rPr>
              <a:t> </a:t>
            </a:r>
            <a:r>
              <a:rPr lang="en-US" sz="3600" dirty="0" err="1" smtClean="0">
                <a:solidFill>
                  <a:prstClr val="black"/>
                </a:solidFill>
                <a:latin typeface="Britannic Bold" panose="020B0903060703020204" pitchFamily="34" charset="0"/>
                <a:cs typeface="Aharoni" panose="02010803020104030203" pitchFamily="2" charset="-79"/>
              </a:rPr>
              <a:t>dalam</a:t>
            </a:r>
            <a:r>
              <a:rPr lang="en-US" sz="3600" dirty="0" smtClean="0">
                <a:solidFill>
                  <a:prstClr val="black"/>
                </a:solidFill>
                <a:latin typeface="Britannic Bold" panose="020B0903060703020204" pitchFamily="34" charset="0"/>
                <a:cs typeface="Aharoni" panose="02010803020104030203" pitchFamily="2" charset="-79"/>
              </a:rPr>
              <a:t> QS WUR </a:t>
            </a:r>
            <a:r>
              <a:rPr lang="en-US" sz="3600" dirty="0" err="1" smtClean="0">
                <a:solidFill>
                  <a:prstClr val="black"/>
                </a:solidFill>
                <a:latin typeface="Britannic Bold" panose="020B0903060703020204" pitchFamily="34" charset="0"/>
                <a:cs typeface="Aharoni" panose="02010803020104030203" pitchFamily="2" charset="-79"/>
              </a:rPr>
              <a:t>dan</a:t>
            </a:r>
            <a:r>
              <a:rPr lang="en-US" sz="3600" dirty="0" smtClean="0">
                <a:solidFill>
                  <a:prstClr val="black"/>
                </a:solidFill>
                <a:latin typeface="Britannic Bold" panose="020B0903060703020204" pitchFamily="34" charset="0"/>
                <a:cs typeface="Aharoni" panose="02010803020104030203" pitchFamily="2" charset="-79"/>
              </a:rPr>
              <a:t> QS AUR</a:t>
            </a:r>
            <a:br>
              <a:rPr lang="en-US" sz="3600" dirty="0" smtClean="0">
                <a:solidFill>
                  <a:prstClr val="black"/>
                </a:solidFill>
                <a:latin typeface="Britannic Bold" panose="020B0903060703020204" pitchFamily="34" charset="0"/>
                <a:cs typeface="Aharoni" panose="02010803020104030203" pitchFamily="2" charset="-79"/>
              </a:rPr>
            </a:br>
            <a:r>
              <a:rPr lang="en-US" sz="3600" dirty="0" smtClean="0">
                <a:solidFill>
                  <a:prstClr val="black"/>
                </a:solidFill>
                <a:latin typeface="Britannic Bold" panose="020B0903060703020204" pitchFamily="34" charset="0"/>
                <a:cs typeface="Aharoni" panose="02010803020104030203" pitchFamily="2" charset="-79"/>
              </a:rPr>
              <a:t>(</a:t>
            </a:r>
            <a:r>
              <a:rPr lang="en-US" sz="3600" dirty="0" err="1" smtClean="0">
                <a:solidFill>
                  <a:prstClr val="black"/>
                </a:solidFill>
                <a:latin typeface="Britannic Bold" panose="020B0903060703020204" pitchFamily="34" charset="0"/>
                <a:cs typeface="Aharoni" panose="02010803020104030203" pitchFamily="2" charset="-79"/>
              </a:rPr>
              <a:t>diwakili</a:t>
            </a:r>
            <a:r>
              <a:rPr lang="en-US" sz="3600" dirty="0" smtClean="0">
                <a:solidFill>
                  <a:prstClr val="black"/>
                </a:solidFill>
                <a:latin typeface="Britannic Bold" panose="020B0903060703020204" pitchFamily="34" charset="0"/>
                <a:cs typeface="Aharoni" panose="02010803020104030203" pitchFamily="2" charset="-79"/>
              </a:rPr>
              <a:t> </a:t>
            </a:r>
            <a:r>
              <a:rPr lang="en-US" sz="3600" dirty="0" err="1" smtClean="0">
                <a:solidFill>
                  <a:prstClr val="black"/>
                </a:solidFill>
                <a:latin typeface="Britannic Bold" panose="020B0903060703020204" pitchFamily="34" charset="0"/>
                <a:cs typeface="Aharoni" panose="02010803020104030203" pitchFamily="2" charset="-79"/>
              </a:rPr>
              <a:t>oleh</a:t>
            </a:r>
            <a:r>
              <a:rPr lang="en-US" sz="3600" dirty="0" smtClean="0">
                <a:solidFill>
                  <a:prstClr val="black"/>
                </a:solidFill>
                <a:latin typeface="Britannic Bold" panose="020B0903060703020204" pitchFamily="34" charset="0"/>
                <a:cs typeface="Aharoni" panose="02010803020104030203" pitchFamily="2" charset="-79"/>
              </a:rPr>
              <a:t> </a:t>
            </a:r>
            <a:r>
              <a:rPr lang="en-US" sz="3600" dirty="0" err="1" smtClean="0">
                <a:solidFill>
                  <a:prstClr val="black"/>
                </a:solidFill>
                <a:latin typeface="Britannic Bold" panose="020B0903060703020204" pitchFamily="34" charset="0"/>
                <a:cs typeface="Aharoni" panose="02010803020104030203" pitchFamily="2" charset="-79"/>
              </a:rPr>
              <a:t>Universitas</a:t>
            </a:r>
            <a:r>
              <a:rPr lang="en-US" sz="3600" dirty="0" smtClean="0">
                <a:solidFill>
                  <a:prstClr val="black"/>
                </a:solidFill>
                <a:latin typeface="Britannic Bold" panose="020B0903060703020204" pitchFamily="34" charset="0"/>
                <a:cs typeface="Aharoni" panose="02010803020104030203" pitchFamily="2" charset="-79"/>
              </a:rPr>
              <a:t> Indonesia)</a:t>
            </a:r>
            <a:endParaRPr lang="en-US" sz="3600" dirty="0">
              <a:solidFill>
                <a:prstClr val="black"/>
              </a:solidFill>
              <a:latin typeface="Britannic Bold" panose="020B0903060703020204" pitchFamily="34" charset="0"/>
              <a:cs typeface="Aharoni" panose="02010803020104030203" pitchFamily="2" charset="-79"/>
            </a:endParaRPr>
          </a:p>
        </p:txBody>
      </p:sp>
      <p:sp>
        <p:nvSpPr>
          <p:cNvPr id="10"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black"/>
                </a:solidFill>
                <a:latin typeface="Aharoni" pitchFamily="2" charset="-79"/>
                <a:cs typeface="Aharoni" pitchFamily="2" charset="-79"/>
              </a:rPr>
              <a:t>QS WUR </a:t>
            </a:r>
            <a:r>
              <a:rPr lang="en-US" dirty="0" err="1" smtClean="0">
                <a:solidFill>
                  <a:prstClr val="black"/>
                </a:solidFill>
                <a:latin typeface="Aharoni" pitchFamily="2" charset="-79"/>
                <a:cs typeface="Aharoni" pitchFamily="2" charset="-79"/>
              </a:rPr>
              <a:t>dan</a:t>
            </a:r>
            <a:r>
              <a:rPr lang="en-US" dirty="0" smtClean="0">
                <a:solidFill>
                  <a:prstClr val="black"/>
                </a:solidFill>
                <a:latin typeface="Aharoni" pitchFamily="2" charset="-79"/>
                <a:cs typeface="Aharoni" pitchFamily="2" charset="-79"/>
              </a:rPr>
              <a:t> QS AUR Indonesia</a:t>
            </a:r>
            <a:r>
              <a:rPr lang="en-US" b="1" dirty="0" smtClean="0">
                <a:solidFill>
                  <a:prstClr val="black"/>
                </a:solidFill>
              </a:rPr>
              <a:t>  </a:t>
            </a:r>
            <a:r>
              <a:rPr lang="en-US" dirty="0" smtClean="0">
                <a:solidFill>
                  <a:prstClr val="black"/>
                </a:solidFill>
                <a:latin typeface="Aharoni" pitchFamily="2" charset="-79"/>
                <a:cs typeface="Aharoni" pitchFamily="2" charset="-79"/>
              </a:rPr>
              <a:t> </a:t>
            </a:r>
            <a:endParaRPr lang="en-US" dirty="0">
              <a:solidFill>
                <a:prstClr val="black"/>
              </a:solidFill>
              <a:latin typeface="Aharoni" pitchFamily="2" charset="-79"/>
              <a:cs typeface="Aharoni" pitchFamily="2" charset="-79"/>
            </a:endParaRPr>
          </a:p>
        </p:txBody>
      </p:sp>
      <p:graphicFrame>
        <p:nvGraphicFramePr>
          <p:cNvPr id="15" name="Chart 14"/>
          <p:cNvGraphicFramePr>
            <a:graphicFrameLocks/>
          </p:cNvGraphicFramePr>
          <p:nvPr>
            <p:extLst>
              <p:ext uri="{D42A27DB-BD31-4B8C-83A1-F6EECF244321}">
                <p14:modId xmlns:p14="http://schemas.microsoft.com/office/powerpoint/2010/main" val="2251776265"/>
              </p:ext>
            </p:extLst>
          </p:nvPr>
        </p:nvGraphicFramePr>
        <p:xfrm>
          <a:off x="567156" y="2133600"/>
          <a:ext cx="3581400"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92063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213810283"/>
              </p:ext>
            </p:extLst>
          </p:nvPr>
        </p:nvGraphicFramePr>
        <p:xfrm>
          <a:off x="1371600" y="2133600"/>
          <a:ext cx="7162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191000" y="1828800"/>
            <a:ext cx="746102" cy="338554"/>
          </a:xfrm>
          <a:prstGeom prst="rect">
            <a:avLst/>
          </a:prstGeom>
          <a:noFill/>
        </p:spPr>
        <p:txBody>
          <a:bodyPr wrap="none" rtlCol="0">
            <a:spAutoFit/>
          </a:bodyPr>
          <a:lstStyle/>
          <a:p>
            <a:r>
              <a:rPr lang="en-US" sz="1600" b="1" dirty="0" err="1" smtClean="0">
                <a:latin typeface="Times New Roman" panose="02020603050405020304" pitchFamily="18" charset="0"/>
                <a:cs typeface="Times New Roman" panose="02020603050405020304" pitchFamily="18" charset="0"/>
              </a:rPr>
              <a:t>Tahun</a:t>
            </a:r>
            <a:endParaRPr lang="en-US" sz="1600" b="1" dirty="0">
              <a:latin typeface="Times New Roman" panose="02020603050405020304" pitchFamily="18" charset="0"/>
              <a:cs typeface="Times New Roman" panose="02020603050405020304" pitchFamily="18" charset="0"/>
            </a:endParaRPr>
          </a:p>
        </p:txBody>
      </p:sp>
      <p:sp>
        <p:nvSpPr>
          <p:cNvPr id="6" name="TextBox 5"/>
          <p:cNvSpPr txBox="1"/>
          <p:nvPr/>
        </p:nvSpPr>
        <p:spPr>
          <a:xfrm rot="16200000">
            <a:off x="603155" y="4178454"/>
            <a:ext cx="1051891" cy="338554"/>
          </a:xfrm>
          <a:prstGeom prst="rect">
            <a:avLst/>
          </a:prstGeom>
          <a:noFill/>
        </p:spPr>
        <p:txBody>
          <a:bodyPr wrap="none" rtlCol="0">
            <a:spAutoFit/>
          </a:bodyPr>
          <a:lstStyle/>
          <a:p>
            <a:r>
              <a:rPr lang="en-US" sz="1600" b="1" dirty="0" err="1" smtClean="0">
                <a:latin typeface="Times New Roman" panose="02020603050405020304" pitchFamily="18" charset="0"/>
                <a:cs typeface="Times New Roman" panose="02020603050405020304" pitchFamily="18" charset="0"/>
              </a:rPr>
              <a:t>Peringkat</a:t>
            </a:r>
            <a:endParaRPr lang="en-US" sz="1600" b="1"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haroni" pitchFamily="2" charset="-79"/>
                <a:cs typeface="Aharoni" pitchFamily="2" charset="-79"/>
              </a:rPr>
              <a:t>QS AUR </a:t>
            </a:r>
            <a:r>
              <a:rPr lang="en-US" b="1" dirty="0" smtClean="0"/>
              <a:t>10</a:t>
            </a:r>
            <a:r>
              <a:rPr lang="en-US" dirty="0">
                <a:latin typeface="Aharoni" pitchFamily="2" charset="-79"/>
                <a:cs typeface="Aharoni" pitchFamily="2" charset="-79"/>
              </a:rPr>
              <a:t> </a:t>
            </a:r>
            <a:r>
              <a:rPr lang="en-US" dirty="0" smtClean="0">
                <a:latin typeface="Aharoni" pitchFamily="2" charset="-79"/>
                <a:cs typeface="Aharoni" pitchFamily="2" charset="-79"/>
              </a:rPr>
              <a:t>Negara Asia</a:t>
            </a:r>
            <a:r>
              <a:rPr lang="en-US" b="1" dirty="0" smtClean="0"/>
              <a:t>  </a:t>
            </a:r>
            <a:r>
              <a:rPr lang="en-US" dirty="0" smtClean="0">
                <a:latin typeface="Aharoni" pitchFamily="2" charset="-79"/>
                <a:cs typeface="Aharoni" pitchFamily="2" charset="-79"/>
              </a:rPr>
              <a:t> </a:t>
            </a:r>
            <a:endParaRPr lang="en-US" dirty="0">
              <a:latin typeface="Aharoni" pitchFamily="2" charset="-79"/>
              <a:cs typeface="Aharoni" pitchFamily="2" charset="-79"/>
            </a:endParaRPr>
          </a:p>
        </p:txBody>
      </p:sp>
      <p:sp>
        <p:nvSpPr>
          <p:cNvPr id="2" name="TextBox 1"/>
          <p:cNvSpPr txBox="1"/>
          <p:nvPr/>
        </p:nvSpPr>
        <p:spPr>
          <a:xfrm>
            <a:off x="7391400" y="1295400"/>
            <a:ext cx="1497526" cy="646331"/>
          </a:xfrm>
          <a:prstGeom prst="rect">
            <a:avLst/>
          </a:prstGeom>
          <a:noFill/>
        </p:spPr>
        <p:txBody>
          <a:bodyPr wrap="none" rtlCol="0">
            <a:spAutoFit/>
          </a:bodyPr>
          <a:lstStyle/>
          <a:p>
            <a:r>
              <a:rPr lang="id-ID" dirty="0" smtClean="0"/>
              <a:t>Catatan:</a:t>
            </a:r>
          </a:p>
          <a:p>
            <a:r>
              <a:rPr lang="id-ID" dirty="0" smtClean="0"/>
              <a:t>Indonesia (UI)</a:t>
            </a:r>
            <a:endParaRPr lang="id-ID" dirty="0"/>
          </a:p>
        </p:txBody>
      </p:sp>
      <p:sp>
        <p:nvSpPr>
          <p:cNvPr id="5" name="TextBox 4"/>
          <p:cNvSpPr txBox="1"/>
          <p:nvPr/>
        </p:nvSpPr>
        <p:spPr>
          <a:xfrm>
            <a:off x="7162800" y="6019800"/>
            <a:ext cx="1016625" cy="338554"/>
          </a:xfrm>
          <a:prstGeom prst="rect">
            <a:avLst/>
          </a:prstGeom>
          <a:noFill/>
        </p:spPr>
        <p:txBody>
          <a:bodyPr wrap="none" rtlCol="0">
            <a:spAutoFit/>
          </a:bodyPr>
          <a:lstStyle/>
          <a:p>
            <a:r>
              <a:rPr lang="id-ID" sz="1600" b="1" dirty="0" smtClean="0"/>
              <a:t>Indonesia</a:t>
            </a:r>
            <a:endParaRPr lang="id-ID" sz="1600" b="1" dirty="0"/>
          </a:p>
        </p:txBody>
      </p:sp>
      <p:sp>
        <p:nvSpPr>
          <p:cNvPr id="7" name="TextBox 6"/>
          <p:cNvSpPr txBox="1"/>
          <p:nvPr/>
        </p:nvSpPr>
        <p:spPr>
          <a:xfrm>
            <a:off x="6401655" y="3124200"/>
            <a:ext cx="782522" cy="338554"/>
          </a:xfrm>
          <a:prstGeom prst="rect">
            <a:avLst/>
          </a:prstGeom>
          <a:noFill/>
        </p:spPr>
        <p:txBody>
          <a:bodyPr wrap="none" rtlCol="0">
            <a:spAutoFit/>
          </a:bodyPr>
          <a:lstStyle/>
          <a:p>
            <a:r>
              <a:rPr lang="id-ID" sz="1600" b="1" dirty="0" smtClean="0"/>
              <a:t>Taiwan</a:t>
            </a:r>
            <a:endParaRPr lang="id-ID" sz="1600" b="1" dirty="0"/>
          </a:p>
        </p:txBody>
      </p:sp>
      <p:sp>
        <p:nvSpPr>
          <p:cNvPr id="8" name="TextBox 7"/>
          <p:cNvSpPr txBox="1"/>
          <p:nvPr/>
        </p:nvSpPr>
        <p:spPr>
          <a:xfrm>
            <a:off x="7162800" y="2286000"/>
            <a:ext cx="1029449" cy="338554"/>
          </a:xfrm>
          <a:prstGeom prst="rect">
            <a:avLst/>
          </a:prstGeom>
          <a:noFill/>
        </p:spPr>
        <p:txBody>
          <a:bodyPr wrap="none" rtlCol="0">
            <a:spAutoFit/>
          </a:bodyPr>
          <a:lstStyle/>
          <a:p>
            <a:r>
              <a:rPr lang="id-ID" sz="1600" b="1" dirty="0" smtClean="0"/>
              <a:t>Singapura</a:t>
            </a:r>
            <a:endParaRPr lang="id-ID" sz="1600" b="1" dirty="0"/>
          </a:p>
        </p:txBody>
      </p:sp>
      <p:sp>
        <p:nvSpPr>
          <p:cNvPr id="10" name="TextBox 9"/>
          <p:cNvSpPr txBox="1"/>
          <p:nvPr/>
        </p:nvSpPr>
        <p:spPr>
          <a:xfrm>
            <a:off x="5710559" y="4157246"/>
            <a:ext cx="918841" cy="338554"/>
          </a:xfrm>
          <a:prstGeom prst="rect">
            <a:avLst/>
          </a:prstGeom>
          <a:noFill/>
        </p:spPr>
        <p:txBody>
          <a:bodyPr wrap="none" rtlCol="0">
            <a:spAutoFit/>
          </a:bodyPr>
          <a:lstStyle/>
          <a:p>
            <a:r>
              <a:rPr lang="id-ID" sz="1600" b="1" dirty="0" smtClean="0"/>
              <a:t>Thailand</a:t>
            </a:r>
            <a:endParaRPr lang="id-ID" sz="1600" b="1" dirty="0"/>
          </a:p>
        </p:txBody>
      </p:sp>
    </p:spTree>
    <p:extLst>
      <p:ext uri="{BB962C8B-B14F-4D97-AF65-F5344CB8AC3E}">
        <p14:creationId xmlns:p14="http://schemas.microsoft.com/office/powerpoint/2010/main" val="31318782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2026529"/>
          </a:xfrm>
          <a:solidFill>
            <a:schemeClr val="tx2">
              <a:lumMod val="75000"/>
            </a:schemeClr>
          </a:solidFill>
        </p:spPr>
        <p:txBody>
          <a:bodyPr>
            <a:normAutofit/>
          </a:bodyPr>
          <a:lstStyle/>
          <a:p>
            <a:pPr algn="ctr"/>
            <a:r>
              <a:rPr lang="en-US" dirty="0" smtClean="0">
                <a:solidFill>
                  <a:schemeClr val="bg1"/>
                </a:solidFill>
                <a:latin typeface="Aharoni" panose="02010803020104030203" pitchFamily="2" charset="-79"/>
                <a:cs typeface="Aharoni" panose="02010803020104030203" pitchFamily="2" charset="-79"/>
              </a:rPr>
              <a:t>GOOD PRACTICES</a:t>
            </a:r>
            <a:endParaRPr lang="en-US" dirty="0">
              <a:solidFill>
                <a:schemeClr val="bg1"/>
              </a:solidFill>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nvPr>
        </p:nvSpPr>
        <p:spPr/>
        <p:txBody>
          <a:bodyPr/>
          <a:lstStyle/>
          <a:p>
            <a:fld id="{6027A33F-0255-49CB-AC95-A12F4889F42D}"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26928173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390153" cy="4876800"/>
          </a:xfrm>
        </p:spPr>
        <p:txBody>
          <a:bodyPr>
            <a:normAutofit fontScale="85000" lnSpcReduction="10000"/>
          </a:bodyPr>
          <a:lstStyle/>
          <a:p>
            <a:r>
              <a:rPr lang="id-ID" b="1" dirty="0" smtClean="0"/>
              <a:t>Aktifitas </a:t>
            </a:r>
            <a:r>
              <a:rPr lang="id-ID" b="1" dirty="0"/>
              <a:t>penelitian perguruan tinggi di Hong Kong, ditunjang oleh kebijakan pemerintah yang terus menerus meningkatkan anggaran belanja untuk kegiatan penelitian. </a:t>
            </a:r>
            <a:endParaRPr lang="id-ID" b="1" dirty="0" smtClean="0"/>
          </a:p>
          <a:p>
            <a:pPr marL="0" indent="0">
              <a:buNone/>
            </a:pPr>
            <a:endParaRPr lang="id-ID" dirty="0" smtClean="0"/>
          </a:p>
          <a:p>
            <a:r>
              <a:rPr lang="id-ID" b="1" dirty="0" smtClean="0"/>
              <a:t>University </a:t>
            </a:r>
            <a:r>
              <a:rPr lang="id-ID" b="1" dirty="0"/>
              <a:t>Grants Committee Hong Kong telah meningkatkan anggaran penelitian dari 4,1% </a:t>
            </a:r>
            <a:r>
              <a:rPr lang="id-ID" b="1" dirty="0">
                <a:solidFill>
                  <a:srgbClr val="FF0000"/>
                </a:solidFill>
              </a:rPr>
              <a:t>dari total belanja </a:t>
            </a:r>
            <a:r>
              <a:rPr lang="id-ID" b="1" dirty="0"/>
              <a:t>pemerintah pada tahun 2008/9 menjadi 4,5% pada tahun anggaran 2012/3, yang berarti rata-rata setiap perguruan tinggi di Hong Kong menerima anggaran penelitian sebesar lebih dari 0,5% </a:t>
            </a:r>
            <a:r>
              <a:rPr lang="id-ID" b="1" dirty="0">
                <a:solidFill>
                  <a:srgbClr val="FF0000"/>
                </a:solidFill>
              </a:rPr>
              <a:t>dari total anggaran belanja pemerintah</a:t>
            </a:r>
            <a:r>
              <a:rPr lang="id-ID" dirty="0">
                <a:solidFill>
                  <a:srgbClr val="FF0000"/>
                </a:solidFill>
              </a:rPr>
              <a:t>.</a:t>
            </a:r>
            <a:endParaRPr lang="en-US" dirty="0">
              <a:solidFill>
                <a:srgbClr val="FF0000"/>
              </a:solidFill>
            </a:endParaRPr>
          </a:p>
          <a:p>
            <a:endParaRPr lang="en-US" dirty="0"/>
          </a:p>
        </p:txBody>
      </p:sp>
      <p:sp>
        <p:nvSpPr>
          <p:cNvPr id="5"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a:t>Hong </a:t>
            </a:r>
            <a:r>
              <a:rPr lang="id-ID" b="1" dirty="0" smtClean="0"/>
              <a:t>Kong</a:t>
            </a:r>
            <a:endParaRPr lang="id-ID" b="1" dirty="0"/>
          </a:p>
        </p:txBody>
      </p:sp>
    </p:spTree>
    <p:extLst>
      <p:ext uri="{BB962C8B-B14F-4D97-AF65-F5344CB8AC3E}">
        <p14:creationId xmlns:p14="http://schemas.microsoft.com/office/powerpoint/2010/main" val="41799239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id-ID" b="1" dirty="0"/>
              <a:t>Kebijakan pendidikan tinggi di Singapura sangat dipengaruhi oleh faktor: </a:t>
            </a:r>
            <a:endParaRPr lang="id-ID" b="1" dirty="0" smtClean="0"/>
          </a:p>
          <a:p>
            <a:pPr marL="914400" lvl="1" indent="-514350">
              <a:buFont typeface="+mj-lt"/>
              <a:buAutoNum type="arabicPeriod"/>
            </a:pPr>
            <a:r>
              <a:rPr lang="id-ID" b="1" dirty="0" smtClean="0"/>
              <a:t>investasi </a:t>
            </a:r>
            <a:r>
              <a:rPr lang="id-ID" b="1" dirty="0"/>
              <a:t>dalam jumlah yang sangat substansial</a:t>
            </a:r>
            <a:r>
              <a:rPr lang="id-ID" b="1" dirty="0" smtClean="0"/>
              <a:t>;</a:t>
            </a:r>
          </a:p>
          <a:p>
            <a:pPr marL="914400" lvl="1" indent="-514350">
              <a:buFont typeface="+mj-lt"/>
              <a:buAutoNum type="arabicPeriod"/>
            </a:pPr>
            <a:r>
              <a:rPr lang="id-ID" b="1" dirty="0" smtClean="0"/>
              <a:t> pendekatan </a:t>
            </a:r>
            <a:r>
              <a:rPr lang="id-ID" b="1" dirty="0"/>
              <a:t>kerjasama dengan universitas-universitas terkemuka di dunia; dan </a:t>
            </a:r>
            <a:endParaRPr lang="id-ID" b="1" dirty="0" smtClean="0"/>
          </a:p>
          <a:p>
            <a:pPr marL="914400" lvl="1" indent="-514350">
              <a:buFont typeface="+mj-lt"/>
              <a:buAutoNum type="arabicPeriod"/>
            </a:pPr>
            <a:r>
              <a:rPr lang="id-ID" b="1" dirty="0" smtClean="0"/>
              <a:t>agresif </a:t>
            </a:r>
            <a:r>
              <a:rPr lang="id-ID" b="1" dirty="0"/>
              <a:t>dalam perekrutan pengajar dan mahasiswa internasional (</a:t>
            </a:r>
            <a:r>
              <a:rPr lang="id-ID" b="1" i="1" dirty="0"/>
              <a:t>international faculty and students</a:t>
            </a:r>
            <a:r>
              <a:rPr lang="id-ID" b="1" dirty="0"/>
              <a:t>).</a:t>
            </a:r>
            <a:r>
              <a:rPr lang="en-US" b="1" dirty="0" smtClean="0">
                <a:effectLst/>
              </a:rPr>
              <a:t> </a:t>
            </a:r>
            <a:endParaRPr lang="en-US" b="1" dirty="0"/>
          </a:p>
        </p:txBody>
      </p:sp>
      <p:sp>
        <p:nvSpPr>
          <p:cNvPr id="4"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Singapura</a:t>
            </a:r>
            <a:endParaRPr lang="en-US" b="1" dirty="0">
              <a:latin typeface="Aharoni" pitchFamily="2" charset="-79"/>
              <a:cs typeface="Aharoni" pitchFamily="2" charset="-79"/>
            </a:endParaRPr>
          </a:p>
        </p:txBody>
      </p:sp>
    </p:spTree>
    <p:extLst>
      <p:ext uri="{BB962C8B-B14F-4D97-AF65-F5344CB8AC3E}">
        <p14:creationId xmlns:p14="http://schemas.microsoft.com/office/powerpoint/2010/main" val="7461192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id-ID" dirty="0"/>
              <a:t>Baik NUS maupun NTU memiliki program internasionalisasi yang cukup agresif yang disebut sebagai “</a:t>
            </a:r>
            <a:r>
              <a:rPr lang="id-ID" b="1" i="1" dirty="0"/>
              <a:t>meeting places for leading minds from East and West</a:t>
            </a:r>
            <a:r>
              <a:rPr lang="id-ID" b="1" dirty="0"/>
              <a:t>,</a:t>
            </a:r>
            <a:r>
              <a:rPr lang="id-ID" dirty="0"/>
              <a:t>”</a:t>
            </a:r>
            <a:r>
              <a:rPr lang="en-US" dirty="0" smtClean="0">
                <a:effectLst/>
              </a:rPr>
              <a:t> </a:t>
            </a:r>
          </a:p>
          <a:p>
            <a:r>
              <a:rPr lang="id-ID" b="1" dirty="0" smtClean="0"/>
              <a:t>Dukungan </a:t>
            </a:r>
            <a:r>
              <a:rPr lang="id-ID" b="1" dirty="0"/>
              <a:t>Pemerintah Singapura melalui dana </a:t>
            </a:r>
            <a:r>
              <a:rPr lang="id-ID" b="1" i="1" dirty="0"/>
              <a:t>Universities Trust</a:t>
            </a:r>
            <a:r>
              <a:rPr lang="id-ID" b="1" dirty="0"/>
              <a:t> sebesar USD 4 </a:t>
            </a:r>
            <a:r>
              <a:rPr lang="id-ID" b="1" dirty="0" smtClean="0"/>
              <a:t>milyar </a:t>
            </a:r>
            <a:r>
              <a:rPr lang="id-ID" b="1" dirty="0"/>
              <a:t>sejak tahun 2010</a:t>
            </a:r>
            <a:r>
              <a:rPr lang="id-ID" dirty="0"/>
              <a:t> </a:t>
            </a:r>
            <a:endParaRPr lang="id-ID" dirty="0" smtClean="0"/>
          </a:p>
          <a:p>
            <a:r>
              <a:rPr lang="id-ID" dirty="0"/>
              <a:t>Kebijakan saat ini dan ke depan adalah menjadikan universitas-universitas di Singapura sebagai “</a:t>
            </a:r>
            <a:r>
              <a:rPr lang="id-ID" i="1" dirty="0"/>
              <a:t>sillicon valley</a:t>
            </a:r>
            <a:r>
              <a:rPr lang="id-ID" dirty="0"/>
              <a:t>” Asia, suatu tempat riset dan inovasi di bidang teknologi informasi.</a:t>
            </a:r>
            <a:r>
              <a:rPr lang="en-US" dirty="0" smtClean="0">
                <a:effectLst/>
              </a:rPr>
              <a:t> </a:t>
            </a:r>
            <a:endParaRPr lang="en-US" dirty="0"/>
          </a:p>
        </p:txBody>
      </p:sp>
      <p:sp>
        <p:nvSpPr>
          <p:cNvPr id="5"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Singapura</a:t>
            </a:r>
            <a:endParaRPr lang="en-US" b="1" dirty="0">
              <a:latin typeface="Aharoni" pitchFamily="2" charset="-79"/>
              <a:cs typeface="Aharoni" pitchFamily="2" charset="-79"/>
            </a:endParaRPr>
          </a:p>
        </p:txBody>
      </p:sp>
    </p:spTree>
    <p:extLst>
      <p:ext uri="{BB962C8B-B14F-4D97-AF65-F5344CB8AC3E}">
        <p14:creationId xmlns:p14="http://schemas.microsoft.com/office/powerpoint/2010/main" val="34087506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724400"/>
          </a:xfrm>
        </p:spPr>
        <p:txBody>
          <a:bodyPr>
            <a:normAutofit/>
          </a:bodyPr>
          <a:lstStyle/>
          <a:p>
            <a:r>
              <a:rPr lang="id-ID" b="1" dirty="0" smtClean="0"/>
              <a:t>Kebijakan </a:t>
            </a:r>
            <a:r>
              <a:rPr lang="id-ID" b="1" dirty="0"/>
              <a:t>pemerintah untuk memberikan anggaran tahunan sebesar </a:t>
            </a:r>
            <a:r>
              <a:rPr lang="id-ID" b="1" dirty="0">
                <a:solidFill>
                  <a:srgbClr val="FF0000"/>
                </a:solidFill>
              </a:rPr>
              <a:t>5% dari total PDB </a:t>
            </a:r>
            <a:r>
              <a:rPr lang="id-ID" b="1" dirty="0"/>
              <a:t>untuk kegiatan penelitian dan pengembangan (R&amp;D)</a:t>
            </a:r>
            <a:r>
              <a:rPr lang="id-ID" dirty="0"/>
              <a:t>.</a:t>
            </a:r>
            <a:r>
              <a:rPr lang="en-US" dirty="0" smtClean="0">
                <a:effectLst/>
              </a:rPr>
              <a:t> </a:t>
            </a:r>
          </a:p>
          <a:p>
            <a:r>
              <a:rPr lang="id-ID" dirty="0"/>
              <a:t>Kebijakan pemerintah untuk </a:t>
            </a:r>
            <a:r>
              <a:rPr lang="id-ID" b="1" dirty="0">
                <a:solidFill>
                  <a:srgbClr val="FF0000"/>
                </a:solidFill>
              </a:rPr>
              <a:t>menginvestasikan anggaran yang cukup besar pada pendidikan </a:t>
            </a:r>
            <a:r>
              <a:rPr lang="id-ID" dirty="0"/>
              <a:t>tinggi diantaranya juga bertujuan untuk menyeimbangkan kekuatan secara politis di regional Asia Timur (China dan Jepang)</a:t>
            </a:r>
            <a:r>
              <a:rPr lang="en-US" dirty="0" smtClean="0">
                <a:effectLst/>
              </a:rPr>
              <a:t> </a:t>
            </a:r>
          </a:p>
          <a:p>
            <a:endParaRPr lang="en-US" dirty="0"/>
          </a:p>
        </p:txBody>
      </p:sp>
      <p:sp>
        <p:nvSpPr>
          <p:cNvPr id="5"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Korea Selatan</a:t>
            </a:r>
            <a:endParaRPr lang="en-US" b="1" dirty="0">
              <a:latin typeface="Aharoni" pitchFamily="2" charset="-79"/>
              <a:cs typeface="Aharoni" pitchFamily="2" charset="-79"/>
            </a:endParaRPr>
          </a:p>
        </p:txBody>
      </p:sp>
    </p:spTree>
    <p:extLst>
      <p:ext uri="{BB962C8B-B14F-4D97-AF65-F5344CB8AC3E}">
        <p14:creationId xmlns:p14="http://schemas.microsoft.com/office/powerpoint/2010/main" val="35733001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5560"/>
            <a:ext cx="8229600" cy="4708525"/>
          </a:xfrm>
        </p:spPr>
        <p:txBody>
          <a:bodyPr>
            <a:normAutofit lnSpcReduction="10000"/>
          </a:bodyPr>
          <a:lstStyle/>
          <a:p>
            <a:r>
              <a:rPr lang="en-US" b="1" dirty="0" err="1" smtClean="0"/>
              <a:t>Kebijakan</a:t>
            </a:r>
            <a:r>
              <a:rPr lang="en-US" b="1" dirty="0" smtClean="0"/>
              <a:t> </a:t>
            </a:r>
            <a:r>
              <a:rPr lang="en-US" b="1" dirty="0" err="1" smtClean="0">
                <a:solidFill>
                  <a:srgbClr val="FF0000"/>
                </a:solidFill>
              </a:rPr>
              <a:t>segmentasi</a:t>
            </a:r>
            <a:r>
              <a:rPr lang="en-US" b="1" dirty="0" smtClean="0">
                <a:solidFill>
                  <a:srgbClr val="FF0000"/>
                </a:solidFill>
              </a:rPr>
              <a:t> </a:t>
            </a:r>
            <a:r>
              <a:rPr lang="en-US" b="1" dirty="0" err="1" smtClean="0">
                <a:solidFill>
                  <a:srgbClr val="FF0000"/>
                </a:solidFill>
              </a:rPr>
              <a:t>mandat</a:t>
            </a:r>
            <a:r>
              <a:rPr lang="en-US" b="1" dirty="0" smtClean="0">
                <a:solidFill>
                  <a:srgbClr val="FF0000"/>
                </a:solidFill>
              </a:rPr>
              <a:t> </a:t>
            </a:r>
            <a:r>
              <a:rPr lang="en-US" b="1" dirty="0" smtClean="0"/>
              <a:t>yang </a:t>
            </a:r>
            <a:r>
              <a:rPr lang="en-US" b="1" dirty="0" err="1" smtClean="0"/>
              <a:t>kuat</a:t>
            </a:r>
            <a:r>
              <a:rPr lang="en-US" b="1" dirty="0" smtClean="0"/>
              <a:t> </a:t>
            </a:r>
            <a:r>
              <a:rPr lang="en-US" b="1" dirty="0" err="1" smtClean="0"/>
              <a:t>dan</a:t>
            </a:r>
            <a:r>
              <a:rPr lang="en-US" b="1" dirty="0" smtClean="0"/>
              <a:t> </a:t>
            </a:r>
            <a:r>
              <a:rPr lang="en-US" b="1" dirty="0" err="1" smtClean="0"/>
              <a:t>konsisten</a:t>
            </a:r>
            <a:endParaRPr lang="en-US" b="1" dirty="0" smtClean="0"/>
          </a:p>
          <a:p>
            <a:pPr lvl="1"/>
            <a:r>
              <a:rPr lang="id-ID" b="1" dirty="0"/>
              <a:t>Tiga universitas berhasil masuk ke dalam 10 besar, yaitu </a:t>
            </a:r>
            <a:r>
              <a:rPr lang="id-ID" b="1" dirty="0">
                <a:solidFill>
                  <a:srgbClr val="FF0000"/>
                </a:solidFill>
              </a:rPr>
              <a:t>Seoul National University </a:t>
            </a:r>
            <a:r>
              <a:rPr lang="id-ID" b="1" dirty="0"/>
              <a:t>(SNU) yang memiliki keunggulan pada bidang penelitian </a:t>
            </a:r>
            <a:r>
              <a:rPr lang="id-ID" b="1" i="1" dirty="0"/>
              <a:t>natural sciences</a:t>
            </a:r>
            <a:r>
              <a:rPr lang="id-ID" b="1" dirty="0"/>
              <a:t>, </a:t>
            </a:r>
            <a:r>
              <a:rPr lang="id-ID" b="1" i="1" dirty="0"/>
              <a:t>social sciences</a:t>
            </a:r>
            <a:r>
              <a:rPr lang="id-ID" b="1" dirty="0"/>
              <a:t> dan </a:t>
            </a:r>
            <a:r>
              <a:rPr lang="id-ID" b="1" i="1" dirty="0"/>
              <a:t>management</a:t>
            </a:r>
            <a:r>
              <a:rPr lang="id-ID" b="1" dirty="0"/>
              <a:t>. </a:t>
            </a:r>
            <a:endParaRPr lang="id-ID" b="1" dirty="0" smtClean="0"/>
          </a:p>
          <a:p>
            <a:pPr lvl="1"/>
            <a:r>
              <a:rPr lang="id-ID" b="1" dirty="0" smtClean="0">
                <a:solidFill>
                  <a:srgbClr val="FF0000"/>
                </a:solidFill>
              </a:rPr>
              <a:t>KAIST</a:t>
            </a:r>
            <a:r>
              <a:rPr lang="id-ID" b="1" dirty="0" smtClean="0"/>
              <a:t> </a:t>
            </a:r>
            <a:r>
              <a:rPr lang="id-ID" b="1" dirty="0"/>
              <a:t>terkenal dengan reputasinya sebagai pemain utama pada bidang science dan teknologi yang mampu menembus peringkat </a:t>
            </a:r>
            <a:r>
              <a:rPr lang="id-ID" b="1" dirty="0">
                <a:solidFill>
                  <a:srgbClr val="FF0000"/>
                </a:solidFill>
              </a:rPr>
              <a:t>100 QS WUR </a:t>
            </a:r>
            <a:r>
              <a:rPr lang="id-ID" b="1" dirty="0"/>
              <a:t>serta berhasil mempertahankannya.</a:t>
            </a:r>
            <a:r>
              <a:rPr lang="en-US" b="1" dirty="0" smtClean="0">
                <a:effectLst/>
              </a:rPr>
              <a:t> </a:t>
            </a:r>
            <a:endParaRPr lang="en-US" b="1" dirty="0"/>
          </a:p>
        </p:txBody>
      </p:sp>
      <p:sp>
        <p:nvSpPr>
          <p:cNvPr id="5"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Korea Selatan</a:t>
            </a:r>
            <a:endParaRPr lang="en-US" b="1" dirty="0">
              <a:latin typeface="Aharoni" pitchFamily="2" charset="-79"/>
              <a:cs typeface="Aharoni" pitchFamily="2" charset="-79"/>
            </a:endParaRPr>
          </a:p>
        </p:txBody>
      </p:sp>
    </p:spTree>
    <p:extLst>
      <p:ext uri="{BB962C8B-B14F-4D97-AF65-F5344CB8AC3E}">
        <p14:creationId xmlns:p14="http://schemas.microsoft.com/office/powerpoint/2010/main" val="8621322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id-ID" b="1" dirty="0"/>
              <a:t>Krisis Finansial yang melanda dunia tidak memberikan dampak pada pertumbuhan ekonomi di China yang berhasil mempertahankan pada tingkat 9.5%. </a:t>
            </a:r>
            <a:endParaRPr lang="id-ID" b="1" dirty="0" smtClean="0"/>
          </a:p>
          <a:p>
            <a:r>
              <a:rPr lang="id-ID" b="1" dirty="0" smtClean="0"/>
              <a:t>Pertumbuhan </a:t>
            </a:r>
            <a:r>
              <a:rPr lang="id-ID" b="1" dirty="0"/>
              <a:t>ekonomi yang sangat tinggi memberikan kekuatan yang cukup bagi China untuk melakukan </a:t>
            </a:r>
            <a:r>
              <a:rPr lang="id-ID" b="1" dirty="0">
                <a:solidFill>
                  <a:srgbClr val="FF0000"/>
                </a:solidFill>
              </a:rPr>
              <a:t>pendanaan kegiatan penelitian secara besar-besaran</a:t>
            </a:r>
            <a:r>
              <a:rPr lang="id-ID" b="1" dirty="0"/>
              <a:t>. </a:t>
            </a:r>
            <a:endParaRPr lang="id-ID" b="1" dirty="0" smtClean="0"/>
          </a:p>
          <a:p>
            <a:r>
              <a:rPr lang="id-ID" b="1" dirty="0" smtClean="0"/>
              <a:t>Dalam </a:t>
            </a:r>
            <a:r>
              <a:rPr lang="id-ID" b="1" dirty="0"/>
              <a:t>kurun waktu empat tahun saja, jumlah publikasi yang dihasilkan China naik dari kurang dari 200.000 (2006) menjadi lebih dari </a:t>
            </a:r>
            <a:r>
              <a:rPr lang="id-ID" b="1" dirty="0">
                <a:solidFill>
                  <a:srgbClr val="FF0000"/>
                </a:solidFill>
              </a:rPr>
              <a:t>330.000</a:t>
            </a:r>
            <a:r>
              <a:rPr lang="id-ID" b="1" dirty="0"/>
              <a:t> (2010).</a:t>
            </a:r>
            <a:r>
              <a:rPr lang="en-US" b="1" dirty="0" smtClean="0">
                <a:effectLst/>
              </a:rPr>
              <a:t> </a:t>
            </a:r>
            <a:endParaRPr lang="en-US" b="1" dirty="0"/>
          </a:p>
        </p:txBody>
      </p:sp>
      <p:sp>
        <p:nvSpPr>
          <p:cNvPr id="5"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China</a:t>
            </a:r>
            <a:endParaRPr lang="en-US" b="1" dirty="0">
              <a:latin typeface="Aharoni" pitchFamily="2" charset="-79"/>
              <a:cs typeface="Aharoni" pitchFamily="2" charset="-79"/>
            </a:endParaRPr>
          </a:p>
        </p:txBody>
      </p:sp>
    </p:spTree>
    <p:extLst>
      <p:ext uri="{BB962C8B-B14F-4D97-AF65-F5344CB8AC3E}">
        <p14:creationId xmlns:p14="http://schemas.microsoft.com/office/powerpoint/2010/main" val="15659371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id-ID" b="1" dirty="0"/>
              <a:t>Meskipun demikian, pada aspek internasionalisasi China masih harus berkompetisi keras dengan Hong Kong dan Singapura; </a:t>
            </a:r>
            <a:endParaRPr lang="id-ID" b="1" dirty="0" smtClean="0"/>
          </a:p>
          <a:p>
            <a:r>
              <a:rPr lang="id-ID" b="1" dirty="0" smtClean="0"/>
              <a:t>kualitas </a:t>
            </a:r>
            <a:r>
              <a:rPr lang="id-ID" b="1" dirty="0"/>
              <a:t>penelitian, meskipun jumlah publikasi termasuk tinggi, namun </a:t>
            </a:r>
            <a:r>
              <a:rPr lang="id-ID" b="1" dirty="0">
                <a:solidFill>
                  <a:srgbClr val="FF0000"/>
                </a:solidFill>
              </a:rPr>
              <a:t>jumlah citations per paper masih rendah</a:t>
            </a:r>
            <a:r>
              <a:rPr lang="id-ID" b="1" dirty="0"/>
              <a:t> yang menunjukkan publikasi yang dilakukan belum memberikan </a:t>
            </a:r>
            <a:r>
              <a:rPr lang="id-ID" b="1" i="1" dirty="0"/>
              <a:t>impact</a:t>
            </a:r>
            <a:r>
              <a:rPr lang="id-ID" b="1" dirty="0"/>
              <a:t> akademik yang signifikan secara global.</a:t>
            </a:r>
            <a:r>
              <a:rPr lang="en-US" b="1" dirty="0" smtClean="0">
                <a:effectLst/>
              </a:rPr>
              <a:t> </a:t>
            </a:r>
            <a:endParaRPr lang="en-US" b="1" dirty="0"/>
          </a:p>
        </p:txBody>
      </p:sp>
      <p:sp>
        <p:nvSpPr>
          <p:cNvPr id="5"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China</a:t>
            </a:r>
            <a:endParaRPr lang="en-US" b="1" dirty="0">
              <a:latin typeface="Aharoni" pitchFamily="2" charset="-79"/>
              <a:cs typeface="Aharoni" pitchFamily="2" charset="-79"/>
            </a:endParaRPr>
          </a:p>
        </p:txBody>
      </p:sp>
    </p:spTree>
    <p:extLst>
      <p:ext uri="{BB962C8B-B14F-4D97-AF65-F5344CB8AC3E}">
        <p14:creationId xmlns:p14="http://schemas.microsoft.com/office/powerpoint/2010/main" val="100182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sz="3600" b="1" dirty="0" err="1" smtClean="0">
                <a:solidFill>
                  <a:srgbClr val="FFFF00"/>
                </a:solidFill>
              </a:rPr>
              <a:t>Dilema</a:t>
            </a:r>
            <a:r>
              <a:rPr lang="en-US" sz="3600" b="1" dirty="0" smtClean="0">
                <a:solidFill>
                  <a:srgbClr val="FFFF00"/>
                </a:solidFill>
              </a:rPr>
              <a:t> WCU </a:t>
            </a:r>
            <a:r>
              <a:rPr lang="en-US" sz="3600" dirty="0" smtClean="0"/>
              <a:t>(Philip G. </a:t>
            </a:r>
            <a:r>
              <a:rPr lang="en-US" sz="3600" dirty="0" err="1" smtClean="0"/>
              <a:t>Altbach</a:t>
            </a:r>
            <a:r>
              <a:rPr lang="en-US" sz="3600" dirty="0" smtClean="0"/>
              <a:t>)</a:t>
            </a:r>
            <a:endParaRPr lang="en-US" sz="3600" dirty="0"/>
          </a:p>
        </p:txBody>
      </p:sp>
      <p:sp>
        <p:nvSpPr>
          <p:cNvPr id="20483" name="Content Placeholder 1"/>
          <p:cNvSpPr>
            <a:spLocks noGrp="1"/>
          </p:cNvSpPr>
          <p:nvPr>
            <p:ph sz="quarter" idx="1"/>
          </p:nvPr>
        </p:nvSpPr>
        <p:spPr/>
        <p:txBody>
          <a:bodyPr/>
          <a:lstStyle/>
          <a:p>
            <a:pPr eaLnBrk="1" hangingPunct="1"/>
            <a:r>
              <a:rPr lang="en-US" i="1" dirty="0" smtClean="0"/>
              <a:t>Putting </a:t>
            </a:r>
            <a:r>
              <a:rPr lang="en-US" b="1" i="1" dirty="0" smtClean="0">
                <a:solidFill>
                  <a:srgbClr val="FFFF00"/>
                </a:solidFill>
              </a:rPr>
              <a:t>too much stress on attaining WCU status </a:t>
            </a:r>
            <a:r>
              <a:rPr lang="en-US" i="1" dirty="0" smtClean="0"/>
              <a:t>may </a:t>
            </a:r>
            <a:r>
              <a:rPr lang="en-US" b="1" i="1" dirty="0" smtClean="0">
                <a:solidFill>
                  <a:srgbClr val="FFC000"/>
                </a:solidFill>
              </a:rPr>
              <a:t>harm an academic system</a:t>
            </a:r>
            <a:r>
              <a:rPr lang="en-US" i="1" dirty="0" smtClean="0"/>
              <a:t>. It may divert energy and resources from more important and perhaps more realistic goals. It may focus too much on building a research-oriented and elite university at the expense of expanding access or serving national needs</a:t>
            </a:r>
          </a:p>
        </p:txBody>
      </p:sp>
    </p:spTree>
    <p:extLst>
      <p:ext uri="{BB962C8B-B14F-4D97-AF65-F5344CB8AC3E}">
        <p14:creationId xmlns:p14="http://schemas.microsoft.com/office/powerpoint/2010/main" val="12304624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3659"/>
            <a:ext cx="8229600" cy="5089541"/>
          </a:xfrm>
        </p:spPr>
        <p:txBody>
          <a:bodyPr>
            <a:normAutofit fontScale="77500" lnSpcReduction="20000"/>
          </a:bodyPr>
          <a:lstStyle/>
          <a:p>
            <a:r>
              <a:rPr lang="id-ID" b="1" dirty="0"/>
              <a:t>universitas-universitas di Taiwan menikmati dukungan pendanaan yang cukup besar dari pemerintah</a:t>
            </a:r>
            <a:r>
              <a:rPr lang="id-ID" b="1" dirty="0" smtClean="0"/>
              <a:t>.</a:t>
            </a:r>
          </a:p>
          <a:p>
            <a:r>
              <a:rPr lang="id-ID" b="1" dirty="0" smtClean="0"/>
              <a:t> </a:t>
            </a:r>
            <a:r>
              <a:rPr lang="id-ID" b="1" dirty="0"/>
              <a:t>Pada tahun 2004, Pemerintah Taiwan memberikan dana </a:t>
            </a:r>
            <a:r>
              <a:rPr lang="id-ID" b="1" dirty="0">
                <a:solidFill>
                  <a:srgbClr val="FF0000"/>
                </a:solidFill>
              </a:rPr>
              <a:t>masing-masing</a:t>
            </a:r>
            <a:r>
              <a:rPr lang="id-ID" b="1" dirty="0"/>
              <a:t> TWD 5 milliar </a:t>
            </a:r>
            <a:r>
              <a:rPr lang="id-ID" b="1" dirty="0">
                <a:solidFill>
                  <a:srgbClr val="0070C0"/>
                </a:solidFill>
              </a:rPr>
              <a:t>(setara IDR 1,625 trilliun) selama lima tahun untuk 5 universitas terbaik</a:t>
            </a:r>
            <a:r>
              <a:rPr lang="id-ID" b="1" dirty="0"/>
              <a:t>, dan pada 2009 dengan jumlah dana yang sama diberikan kepada 10 universitas terbaik</a:t>
            </a:r>
            <a:r>
              <a:rPr lang="id-ID" b="1" dirty="0" smtClean="0"/>
              <a:t>.</a:t>
            </a:r>
          </a:p>
          <a:p>
            <a:r>
              <a:rPr lang="id-ID" b="1" dirty="0" smtClean="0"/>
              <a:t>Kebijakan </a:t>
            </a:r>
            <a:r>
              <a:rPr lang="id-ID" b="1" dirty="0"/>
              <a:t>tersebut dimaksudkan untuk menjadikan universitas-universitas di Taiwan sebagai World Class University. </a:t>
            </a:r>
            <a:endParaRPr lang="id-ID" b="1" dirty="0" smtClean="0"/>
          </a:p>
          <a:p>
            <a:r>
              <a:rPr lang="id-ID" b="1" dirty="0" smtClean="0"/>
              <a:t>Disamping </a:t>
            </a:r>
            <a:r>
              <a:rPr lang="id-ID" b="1" dirty="0"/>
              <a:t>itu, aktifitas penelitian yang dilakukan oleh akademisi-akademisi di Taiwan didukung oleh pendanaan yang disediakan oleh National Science Council dan berbagai pusat penelitian baik milik negara maupun swasta</a:t>
            </a:r>
            <a:r>
              <a:rPr lang="en-US" b="1" dirty="0" smtClean="0">
                <a:effectLst/>
              </a:rPr>
              <a:t> </a:t>
            </a:r>
            <a:endParaRPr lang="en-US" b="1" dirty="0"/>
          </a:p>
        </p:txBody>
      </p:sp>
      <p:sp>
        <p:nvSpPr>
          <p:cNvPr id="5"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Taiwan</a:t>
            </a:r>
            <a:endParaRPr lang="en-US" b="1" dirty="0">
              <a:latin typeface="Aharoni" pitchFamily="2" charset="-79"/>
              <a:cs typeface="Aharoni" pitchFamily="2" charset="-79"/>
            </a:endParaRPr>
          </a:p>
        </p:txBody>
      </p:sp>
    </p:spTree>
    <p:extLst>
      <p:ext uri="{BB962C8B-B14F-4D97-AF65-F5344CB8AC3E}">
        <p14:creationId xmlns:p14="http://schemas.microsoft.com/office/powerpoint/2010/main" val="14139464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id-ID" dirty="0"/>
              <a:t>Jepang termasuk negara yang menerima dampak </a:t>
            </a:r>
            <a:r>
              <a:rPr lang="id-ID" b="1" dirty="0"/>
              <a:t>krisis finansial global</a:t>
            </a:r>
            <a:r>
              <a:rPr lang="id-ID" dirty="0"/>
              <a:t>, sehingga cukup berimbas pada kondisi perekonomiannya. </a:t>
            </a:r>
            <a:endParaRPr lang="id-ID" dirty="0" smtClean="0"/>
          </a:p>
          <a:p>
            <a:r>
              <a:rPr lang="id-ID" dirty="0" smtClean="0"/>
              <a:t>Di </a:t>
            </a:r>
            <a:r>
              <a:rPr lang="id-ID" dirty="0"/>
              <a:t>tengah krisis tersebut, universitas-universitas di Jepang juga berjuang untuk </a:t>
            </a:r>
            <a:r>
              <a:rPr lang="id-ID" b="1" dirty="0"/>
              <a:t>mempertahankan dominasinya sebagai universitas-universitas terbaik di Asia. </a:t>
            </a:r>
            <a:endParaRPr lang="id-ID" b="1" dirty="0" smtClean="0"/>
          </a:p>
          <a:p>
            <a:r>
              <a:rPr lang="id-ID" dirty="0" smtClean="0"/>
              <a:t>Pada </a:t>
            </a:r>
            <a:r>
              <a:rPr lang="id-ID" dirty="0"/>
              <a:t>tahun 2013, Jepang masih tetap menjadi negara dengan jumlah universitas yang masuk </a:t>
            </a:r>
            <a:r>
              <a:rPr lang="id-ID" b="1" dirty="0">
                <a:solidFill>
                  <a:srgbClr val="FF0000"/>
                </a:solidFill>
              </a:rPr>
              <a:t>100 besar QS WUR terbanyak</a:t>
            </a:r>
            <a:r>
              <a:rPr lang="id-ID" dirty="0"/>
              <a:t>.</a:t>
            </a:r>
            <a:endParaRPr lang="en-US" dirty="0"/>
          </a:p>
          <a:p>
            <a:endParaRPr lang="en-US" dirty="0"/>
          </a:p>
        </p:txBody>
      </p:sp>
      <p:sp>
        <p:nvSpPr>
          <p:cNvPr id="5"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t>Jepang</a:t>
            </a:r>
            <a:endParaRPr lang="en-US" b="1" dirty="0">
              <a:latin typeface="Aharoni" pitchFamily="2" charset="-79"/>
              <a:cs typeface="Aharoni" pitchFamily="2" charset="-79"/>
            </a:endParaRPr>
          </a:p>
        </p:txBody>
      </p:sp>
    </p:spTree>
    <p:extLst>
      <p:ext uri="{BB962C8B-B14F-4D97-AF65-F5344CB8AC3E}">
        <p14:creationId xmlns:p14="http://schemas.microsoft.com/office/powerpoint/2010/main" val="1602459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2026529"/>
          </a:xfrm>
          <a:solidFill>
            <a:schemeClr val="tx2">
              <a:lumMod val="75000"/>
            </a:schemeClr>
          </a:solidFill>
        </p:spPr>
        <p:txBody>
          <a:bodyPr>
            <a:normAutofit fontScale="90000"/>
          </a:bodyPr>
          <a:lstStyle/>
          <a:p>
            <a:pPr algn="ctr"/>
            <a:r>
              <a:rPr lang="en-US" dirty="0" smtClean="0">
                <a:solidFill>
                  <a:schemeClr val="bg1"/>
                </a:solidFill>
                <a:latin typeface="Aharoni" panose="02010803020104030203" pitchFamily="2" charset="-79"/>
                <a:cs typeface="Aharoni" panose="02010803020104030203" pitchFamily="2" charset="-79"/>
              </a:rPr>
              <a:t>SOLUSI </a:t>
            </a:r>
            <a:br>
              <a:rPr lang="en-US" dirty="0" smtClean="0">
                <a:solidFill>
                  <a:schemeClr val="bg1"/>
                </a:solidFill>
                <a:latin typeface="Aharoni" panose="02010803020104030203" pitchFamily="2" charset="-79"/>
                <a:cs typeface="Aharoni" panose="02010803020104030203" pitchFamily="2" charset="-79"/>
              </a:rPr>
            </a:br>
            <a:r>
              <a:rPr lang="en-US" dirty="0" smtClean="0">
                <a:solidFill>
                  <a:schemeClr val="bg1"/>
                </a:solidFill>
                <a:latin typeface="Aharoni" panose="02010803020104030203" pitchFamily="2" charset="-79"/>
                <a:cs typeface="Aharoni" panose="02010803020104030203" pitchFamily="2" charset="-79"/>
              </a:rPr>
              <a:t>JANGKA PENDEK DAN JANGKA PANJANG</a:t>
            </a:r>
            <a:endParaRPr lang="en-US" dirty="0">
              <a:solidFill>
                <a:schemeClr val="bg1"/>
              </a:solidFill>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nvPr>
        </p:nvSpPr>
        <p:spPr/>
        <p:txBody>
          <a:bodyPr/>
          <a:lstStyle/>
          <a:p>
            <a:fld id="{6027A33F-0255-49CB-AC95-A12F4889F42D}"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1558889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solidFill>
                  <a:prstClr val="black"/>
                </a:solidFill>
                <a:latin typeface="Aharoni" pitchFamily="2" charset="-79"/>
                <a:cs typeface="Aharoni" pitchFamily="2" charset="-79"/>
              </a:rPr>
              <a:t>Solusi</a:t>
            </a:r>
            <a:r>
              <a:rPr lang="en-US" dirty="0" smtClean="0">
                <a:solidFill>
                  <a:prstClr val="black"/>
                </a:solidFill>
                <a:latin typeface="Aharoni" pitchFamily="2" charset="-79"/>
                <a:cs typeface="Aharoni" pitchFamily="2" charset="-79"/>
              </a:rPr>
              <a:t> </a:t>
            </a:r>
            <a:r>
              <a:rPr lang="en-US" dirty="0" err="1" smtClean="0">
                <a:solidFill>
                  <a:prstClr val="black"/>
                </a:solidFill>
                <a:latin typeface="Aharoni" pitchFamily="2" charset="-79"/>
                <a:cs typeface="Aharoni" pitchFamily="2" charset="-79"/>
              </a:rPr>
              <a:t>Jangka</a:t>
            </a:r>
            <a:r>
              <a:rPr lang="en-US" dirty="0" smtClean="0">
                <a:solidFill>
                  <a:prstClr val="black"/>
                </a:solidFill>
                <a:latin typeface="Aharoni" pitchFamily="2" charset="-79"/>
                <a:cs typeface="Aharoni" pitchFamily="2" charset="-79"/>
              </a:rPr>
              <a:t> </a:t>
            </a:r>
            <a:r>
              <a:rPr lang="en-US" dirty="0" err="1" smtClean="0">
                <a:solidFill>
                  <a:prstClr val="black"/>
                </a:solidFill>
                <a:latin typeface="Aharoni" pitchFamily="2" charset="-79"/>
                <a:cs typeface="Aharoni" pitchFamily="2" charset="-79"/>
              </a:rPr>
              <a:t>Pendek</a:t>
            </a:r>
            <a:endParaRPr lang="en-US" dirty="0">
              <a:solidFill>
                <a:prstClr val="black"/>
              </a:solidFill>
              <a:latin typeface="Aharoni" pitchFamily="2" charset="-79"/>
              <a:cs typeface="Aharoni" pitchFamily="2" charset="-79"/>
            </a:endParaRPr>
          </a:p>
        </p:txBody>
      </p:sp>
      <p:sp>
        <p:nvSpPr>
          <p:cNvPr id="5" name="Content Placeholder 2"/>
          <p:cNvSpPr>
            <a:spLocks noGrp="1"/>
          </p:cNvSpPr>
          <p:nvPr>
            <p:ph sz="quarter" idx="1"/>
          </p:nvPr>
        </p:nvSpPr>
        <p:spPr>
          <a:xfrm>
            <a:off x="457200" y="1600200"/>
            <a:ext cx="8229600" cy="4525963"/>
          </a:xfrm>
        </p:spPr>
        <p:txBody>
          <a:bodyPr/>
          <a:lstStyle/>
          <a:p>
            <a:pPr marL="971550" lvl="1" indent="-514350">
              <a:buFont typeface="+mj-lt"/>
              <a:buAutoNum type="arabicPeriod"/>
            </a:pPr>
            <a:r>
              <a:rPr lang="en-US" b="1" dirty="0" err="1" smtClean="0"/>
              <a:t>Penyediaan</a:t>
            </a:r>
            <a:r>
              <a:rPr lang="en-US" b="1" dirty="0" smtClean="0"/>
              <a:t> data </a:t>
            </a:r>
            <a:r>
              <a:rPr lang="en-US" b="1" dirty="0" err="1" smtClean="0"/>
              <a:t>dosen</a:t>
            </a:r>
            <a:r>
              <a:rPr lang="en-US" b="1" dirty="0" smtClean="0"/>
              <a:t> </a:t>
            </a:r>
            <a:r>
              <a:rPr lang="en-US" b="1" dirty="0" err="1" smtClean="0"/>
              <a:t>asing</a:t>
            </a:r>
            <a:r>
              <a:rPr lang="en-US" b="1" dirty="0" smtClean="0"/>
              <a:t> via web </a:t>
            </a:r>
            <a:r>
              <a:rPr lang="en-US" b="1" dirty="0" err="1" smtClean="0"/>
              <a:t>dan</a:t>
            </a:r>
            <a:r>
              <a:rPr lang="en-US" b="1" dirty="0" smtClean="0"/>
              <a:t> data di </a:t>
            </a:r>
            <a:r>
              <a:rPr lang="en-US" b="1" dirty="0" err="1" smtClean="0"/>
              <a:t>dikti</a:t>
            </a:r>
            <a:endParaRPr lang="en-US" b="1" dirty="0" smtClean="0"/>
          </a:p>
          <a:p>
            <a:pPr marL="971550" lvl="1" indent="-514350">
              <a:buFont typeface="+mj-lt"/>
              <a:buAutoNum type="arabicPeriod"/>
            </a:pPr>
            <a:r>
              <a:rPr lang="en-US" b="1" dirty="0" err="1" smtClean="0"/>
              <a:t>Meningkatkan</a:t>
            </a:r>
            <a:r>
              <a:rPr lang="en-US" b="1" dirty="0" smtClean="0"/>
              <a:t> “inbound student mobility” </a:t>
            </a:r>
            <a:r>
              <a:rPr lang="en-US" b="1" dirty="0" err="1" smtClean="0"/>
              <a:t>dan</a:t>
            </a:r>
            <a:r>
              <a:rPr lang="en-US" b="1" dirty="0" smtClean="0"/>
              <a:t> “</a:t>
            </a:r>
            <a:r>
              <a:rPr lang="en-US" b="1" i="1" dirty="0" smtClean="0"/>
              <a:t>visiting professor”</a:t>
            </a:r>
          </a:p>
          <a:p>
            <a:pPr marL="971550" lvl="1" indent="-514350">
              <a:buFont typeface="+mj-lt"/>
              <a:buAutoNum type="arabicPeriod"/>
            </a:pPr>
            <a:r>
              <a:rPr lang="id-ID" b="1" dirty="0">
                <a:latin typeface="Calibri" panose="020F0502020204030204" pitchFamily="34" charset="0"/>
                <a:cs typeface="Times New Roman" panose="02020603050405020304" pitchFamily="18" charset="0"/>
              </a:rPr>
              <a:t>Ada </a:t>
            </a:r>
            <a:r>
              <a:rPr lang="en-US" b="1" dirty="0" err="1">
                <a:latin typeface="Calibri" panose="020F0502020204030204" pitchFamily="34" charset="0"/>
                <a:cs typeface="Times New Roman" panose="02020603050405020304" pitchFamily="18" charset="0"/>
              </a:rPr>
              <a:t>kantor</a:t>
            </a:r>
            <a:r>
              <a:rPr lang="id-ID" b="1" dirty="0">
                <a:latin typeface="Calibri" panose="020F0502020204030204" pitchFamily="34" charset="0"/>
                <a:cs typeface="Times New Roman" panose="02020603050405020304" pitchFamily="18" charset="0"/>
              </a:rPr>
              <a:t> khusus yg menangani ini u</a:t>
            </a:r>
            <a:r>
              <a:rPr lang="en-US" b="1" dirty="0" err="1">
                <a:latin typeface="Calibri" panose="020F0502020204030204" pitchFamily="34" charset="0"/>
                <a:cs typeface="Times New Roman" panose="02020603050405020304" pitchFamily="18" charset="0"/>
              </a:rPr>
              <a:t>ntu</a:t>
            </a:r>
            <a:r>
              <a:rPr lang="id-ID" b="1" dirty="0">
                <a:latin typeface="Calibri" panose="020F0502020204030204" pitchFamily="34" charset="0"/>
                <a:cs typeface="Times New Roman" panose="02020603050405020304" pitchFamily="18" charset="0"/>
              </a:rPr>
              <a:t>k </a:t>
            </a:r>
            <a:r>
              <a:rPr lang="id-ID" b="1" i="1" dirty="0">
                <a:latin typeface="Calibri" panose="020F0502020204030204" pitchFamily="34" charset="0"/>
                <a:cs typeface="Times New Roman" panose="02020603050405020304" pitchFamily="18" charset="0"/>
              </a:rPr>
              <a:t>update</a:t>
            </a:r>
            <a:r>
              <a:rPr lang="id-ID" b="1" dirty="0">
                <a:latin typeface="Calibri" panose="020F0502020204030204" pitchFamily="34" charset="0"/>
                <a:cs typeface="Times New Roman" panose="02020603050405020304" pitchFamily="18" charset="0"/>
              </a:rPr>
              <a:t> data secara l</a:t>
            </a:r>
            <a:r>
              <a:rPr lang="en-US" b="1" dirty="0">
                <a:latin typeface="Calibri" panose="020F0502020204030204" pitchFamily="34" charset="0"/>
                <a:cs typeface="Times New Roman" panose="02020603050405020304" pitchFamily="18" charset="0"/>
              </a:rPr>
              <a:t>a</a:t>
            </a:r>
            <a:r>
              <a:rPr lang="id-ID" b="1" dirty="0">
                <a:latin typeface="Calibri" panose="020F0502020204030204" pitchFamily="34" charset="0"/>
                <a:cs typeface="Times New Roman" panose="02020603050405020304" pitchFamily="18" charset="0"/>
              </a:rPr>
              <a:t>ngsung dg QS (bisa sbg bagian </a:t>
            </a:r>
            <a:r>
              <a:rPr lang="id-ID" b="1" i="1" dirty="0">
                <a:latin typeface="Calibri" panose="020F0502020204030204" pitchFamily="34" charset="0"/>
                <a:cs typeface="Times New Roman" panose="02020603050405020304" pitchFamily="18" charset="0"/>
              </a:rPr>
              <a:t>international office</a:t>
            </a:r>
            <a:r>
              <a:rPr lang="id-ID" b="1" dirty="0" smtClean="0">
                <a:latin typeface="Calibri" panose="020F0502020204030204" pitchFamily="34" charset="0"/>
                <a:cs typeface="Times New Roman" panose="02020603050405020304" pitchFamily="18" charset="0"/>
              </a:rPr>
              <a:t>)</a:t>
            </a:r>
            <a:endParaRPr lang="en-US" b="1" dirty="0" smtClean="0">
              <a:latin typeface="Calibri" panose="020F0502020204030204" pitchFamily="34" charset="0"/>
              <a:cs typeface="Times New Roman" panose="02020603050405020304" pitchFamily="18" charset="0"/>
            </a:endParaRPr>
          </a:p>
          <a:p>
            <a:pPr marL="971550" lvl="1" indent="-514350">
              <a:buFont typeface="+mj-lt"/>
              <a:buAutoNum type="arabicPeriod"/>
            </a:pPr>
            <a:r>
              <a:rPr lang="en-US" b="1" dirty="0" err="1"/>
              <a:t>Melakukan</a:t>
            </a:r>
            <a:r>
              <a:rPr lang="en-US" b="1" dirty="0"/>
              <a:t> merging data </a:t>
            </a:r>
            <a:r>
              <a:rPr lang="en-US" b="1" dirty="0" err="1" smtClean="0"/>
              <a:t>sitasi</a:t>
            </a:r>
            <a:r>
              <a:rPr lang="en-US" b="1" dirty="0" smtClean="0"/>
              <a:t> ( yang </a:t>
            </a:r>
            <a:r>
              <a:rPr lang="en-US" b="1" dirty="0" err="1" smtClean="0"/>
              <a:t>saat</a:t>
            </a:r>
            <a:r>
              <a:rPr lang="en-US" b="1" dirty="0" smtClean="0"/>
              <a:t> </a:t>
            </a:r>
            <a:r>
              <a:rPr lang="en-US" b="1" dirty="0" err="1" smtClean="0"/>
              <a:t>ini</a:t>
            </a:r>
            <a:r>
              <a:rPr lang="en-US" b="1" dirty="0" smtClean="0"/>
              <a:t> </a:t>
            </a:r>
            <a:r>
              <a:rPr lang="en-US" b="1" dirty="0" err="1" smtClean="0"/>
              <a:t>masih</a:t>
            </a:r>
            <a:r>
              <a:rPr lang="en-US" b="1" dirty="0" smtClean="0"/>
              <a:t> </a:t>
            </a:r>
            <a:r>
              <a:rPr lang="en-US" b="1" dirty="0" err="1" smtClean="0"/>
              <a:t>tersebar</a:t>
            </a:r>
            <a:r>
              <a:rPr lang="en-US" b="1" dirty="0" smtClean="0"/>
              <a:t> </a:t>
            </a:r>
            <a:r>
              <a:rPr lang="en-US" b="1" dirty="0" err="1" smtClean="0"/>
              <a:t>dengan</a:t>
            </a:r>
            <a:r>
              <a:rPr lang="en-US" b="1" dirty="0" smtClean="0"/>
              <a:t> </a:t>
            </a:r>
            <a:r>
              <a:rPr lang="en-US" b="1" dirty="0" err="1" smtClean="0"/>
              <a:t>berbagai</a:t>
            </a:r>
            <a:r>
              <a:rPr lang="en-US" b="1" dirty="0" smtClean="0"/>
              <a:t> </a:t>
            </a:r>
            <a:r>
              <a:rPr lang="en-US" b="1" dirty="0" err="1" smtClean="0"/>
              <a:t>nama</a:t>
            </a:r>
            <a:r>
              <a:rPr lang="en-US" b="1" dirty="0" smtClean="0"/>
              <a:t> </a:t>
            </a:r>
            <a:r>
              <a:rPr lang="en-US" b="1" dirty="0" err="1" smtClean="0"/>
              <a:t>institusi</a:t>
            </a:r>
            <a:r>
              <a:rPr lang="en-US" b="1" dirty="0" smtClean="0"/>
              <a:t>)</a:t>
            </a:r>
            <a:endParaRPr lang="en-US" b="1" dirty="0">
              <a:latin typeface="Calibri" panose="020F0502020204030204" pitchFamily="34" charset="0"/>
              <a:cs typeface="Times New Roman" panose="02020603050405020304" pitchFamily="18" charset="0"/>
            </a:endParaRPr>
          </a:p>
          <a:p>
            <a:pPr marL="457200" lvl="1" indent="0">
              <a:buNone/>
            </a:pPr>
            <a:endParaRPr lang="en-US" b="1" i="1" dirty="0" smtClean="0"/>
          </a:p>
          <a:p>
            <a:pPr marL="457200" lvl="1" indent="0">
              <a:buNone/>
            </a:pPr>
            <a:endParaRPr lang="en-US" b="1" dirty="0" smtClean="0"/>
          </a:p>
          <a:p>
            <a:pPr lvl="1"/>
            <a:endParaRPr lang="en-US" b="1" dirty="0"/>
          </a:p>
        </p:txBody>
      </p:sp>
      <p:sp>
        <p:nvSpPr>
          <p:cNvPr id="2" name="Slide Number Placeholder 1"/>
          <p:cNvSpPr>
            <a:spLocks noGrp="1"/>
          </p:cNvSpPr>
          <p:nvPr>
            <p:ph type="sldNum" sz="quarter" idx="12"/>
          </p:nvPr>
        </p:nvSpPr>
        <p:spPr/>
        <p:txBody>
          <a:bodyPr/>
          <a:lstStyle/>
          <a:p>
            <a:fld id="{6027A33F-0255-49CB-AC95-A12F4889F42D}"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26021530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3716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solidFill>
                  <a:prstClr val="black"/>
                </a:solidFill>
                <a:latin typeface="Aharoni" pitchFamily="2" charset="-79"/>
                <a:cs typeface="Aharoni" pitchFamily="2" charset="-79"/>
              </a:rPr>
              <a:t>Solusi</a:t>
            </a:r>
            <a:r>
              <a:rPr lang="en-US" dirty="0" smtClean="0">
                <a:solidFill>
                  <a:prstClr val="black"/>
                </a:solidFill>
                <a:latin typeface="Aharoni" pitchFamily="2" charset="-79"/>
                <a:cs typeface="Aharoni" pitchFamily="2" charset="-79"/>
              </a:rPr>
              <a:t> </a:t>
            </a:r>
            <a:r>
              <a:rPr lang="en-US" dirty="0" err="1" smtClean="0">
                <a:solidFill>
                  <a:prstClr val="black"/>
                </a:solidFill>
                <a:latin typeface="Aharoni" pitchFamily="2" charset="-79"/>
                <a:cs typeface="Aharoni" pitchFamily="2" charset="-79"/>
              </a:rPr>
              <a:t>Jangka</a:t>
            </a:r>
            <a:r>
              <a:rPr lang="en-US" dirty="0" smtClean="0">
                <a:solidFill>
                  <a:prstClr val="black"/>
                </a:solidFill>
                <a:latin typeface="Aharoni" pitchFamily="2" charset="-79"/>
                <a:cs typeface="Aharoni" pitchFamily="2" charset="-79"/>
              </a:rPr>
              <a:t> </a:t>
            </a:r>
            <a:r>
              <a:rPr lang="en-US" dirty="0" err="1" smtClean="0">
                <a:solidFill>
                  <a:prstClr val="black"/>
                </a:solidFill>
                <a:latin typeface="Aharoni" pitchFamily="2" charset="-79"/>
                <a:cs typeface="Aharoni" pitchFamily="2" charset="-79"/>
              </a:rPr>
              <a:t>Panjang</a:t>
            </a:r>
            <a:endParaRPr lang="en-US" dirty="0">
              <a:solidFill>
                <a:prstClr val="black"/>
              </a:solidFill>
              <a:latin typeface="Aharoni" pitchFamily="2" charset="-79"/>
              <a:cs typeface="Aharoni" pitchFamily="2" charset="-79"/>
            </a:endParaRPr>
          </a:p>
        </p:txBody>
      </p:sp>
      <p:sp>
        <p:nvSpPr>
          <p:cNvPr id="6" name="Content Placeholder 2"/>
          <p:cNvSpPr>
            <a:spLocks noGrp="1"/>
          </p:cNvSpPr>
          <p:nvPr>
            <p:ph sz="quarter" idx="1"/>
          </p:nvPr>
        </p:nvSpPr>
        <p:spPr>
          <a:xfrm>
            <a:off x="457200" y="1600200"/>
            <a:ext cx="8229600" cy="4525963"/>
          </a:xfrm>
        </p:spPr>
        <p:txBody>
          <a:bodyPr>
            <a:normAutofit fontScale="92500" lnSpcReduction="10000"/>
          </a:bodyPr>
          <a:lstStyle/>
          <a:p>
            <a:pPr marL="514350" indent="-514350">
              <a:buFont typeface="+mj-lt"/>
              <a:buAutoNum type="arabicPeriod"/>
            </a:pPr>
            <a:r>
              <a:rPr lang="en-US" b="1" dirty="0" err="1" smtClean="0"/>
              <a:t>Lebih</a:t>
            </a:r>
            <a:r>
              <a:rPr lang="en-US" b="1" dirty="0" smtClean="0"/>
              <a:t> </a:t>
            </a:r>
            <a:r>
              <a:rPr lang="en-US" b="1" dirty="0" err="1" smtClean="0"/>
              <a:t>fokus</a:t>
            </a:r>
            <a:r>
              <a:rPr lang="en-US" b="1" dirty="0" smtClean="0"/>
              <a:t> </a:t>
            </a:r>
            <a:r>
              <a:rPr lang="en-US" b="1" dirty="0" err="1" smtClean="0"/>
              <a:t>pada</a:t>
            </a:r>
            <a:r>
              <a:rPr lang="en-US" b="1" dirty="0" smtClean="0"/>
              <a:t> paper’s citation, </a:t>
            </a:r>
            <a:r>
              <a:rPr lang="en-US" b="1" dirty="0" err="1" smtClean="0"/>
              <a:t>bukan</a:t>
            </a:r>
            <a:r>
              <a:rPr lang="en-US" b="1" dirty="0" smtClean="0"/>
              <a:t> </a:t>
            </a:r>
            <a:r>
              <a:rPr lang="en-US" b="1" dirty="0" err="1" smtClean="0"/>
              <a:t>hanya</a:t>
            </a:r>
            <a:r>
              <a:rPr lang="en-US" b="1" dirty="0" smtClean="0"/>
              <a:t> </a:t>
            </a:r>
            <a:r>
              <a:rPr lang="en-US" b="1" dirty="0" err="1" smtClean="0"/>
              <a:t>jumlah</a:t>
            </a:r>
            <a:r>
              <a:rPr lang="en-US" b="1" dirty="0" smtClean="0"/>
              <a:t> paper</a:t>
            </a:r>
          </a:p>
          <a:p>
            <a:pPr marL="514350" indent="-514350">
              <a:buFont typeface="+mj-lt"/>
              <a:buAutoNum type="arabicPeriod"/>
            </a:pPr>
            <a:r>
              <a:rPr lang="en-US" b="1" dirty="0" err="1" smtClean="0"/>
              <a:t>Peningkatan</a:t>
            </a:r>
            <a:r>
              <a:rPr lang="en-US" b="1" dirty="0" smtClean="0"/>
              <a:t> </a:t>
            </a:r>
            <a:r>
              <a:rPr lang="en-US" b="1" dirty="0" err="1" smtClean="0"/>
              <a:t>kualitas</a:t>
            </a:r>
            <a:r>
              <a:rPr lang="en-US" b="1" dirty="0" smtClean="0"/>
              <a:t> </a:t>
            </a:r>
            <a:r>
              <a:rPr lang="en-US" b="1" dirty="0" err="1" smtClean="0"/>
              <a:t>produk</a:t>
            </a:r>
            <a:r>
              <a:rPr lang="en-US" b="1" dirty="0" smtClean="0"/>
              <a:t> </a:t>
            </a:r>
            <a:r>
              <a:rPr lang="en-US" b="1" dirty="0" err="1" smtClean="0"/>
              <a:t>riset</a:t>
            </a:r>
            <a:endParaRPr lang="en-US" b="1" dirty="0" smtClean="0"/>
          </a:p>
          <a:p>
            <a:pPr marL="514350" indent="-514350">
              <a:buFont typeface="+mj-lt"/>
              <a:buAutoNum type="arabicPeriod"/>
            </a:pPr>
            <a:r>
              <a:rPr lang="en-US" b="1" dirty="0" err="1" smtClean="0"/>
              <a:t>Peningkatan</a:t>
            </a:r>
            <a:r>
              <a:rPr lang="en-US" b="1" dirty="0" smtClean="0"/>
              <a:t> program2 </a:t>
            </a:r>
            <a:r>
              <a:rPr lang="en-US" b="1" dirty="0" err="1" smtClean="0"/>
              <a:t>internasional</a:t>
            </a:r>
            <a:endParaRPr lang="en-US" b="1" dirty="0" smtClean="0"/>
          </a:p>
          <a:p>
            <a:pPr marL="514350" indent="-514350">
              <a:buFont typeface="+mj-lt"/>
              <a:buAutoNum type="arabicPeriod"/>
            </a:pPr>
            <a:r>
              <a:rPr lang="en-US" b="1" dirty="0" err="1" smtClean="0"/>
              <a:t>Kontribusi</a:t>
            </a:r>
            <a:r>
              <a:rPr lang="en-US" b="1" dirty="0" smtClean="0"/>
              <a:t> </a:t>
            </a:r>
            <a:r>
              <a:rPr lang="en-US" b="1" dirty="0" err="1" smtClean="0"/>
              <a:t>pada</a:t>
            </a:r>
            <a:r>
              <a:rPr lang="en-US" b="1" dirty="0" smtClean="0"/>
              <a:t> </a:t>
            </a:r>
            <a:r>
              <a:rPr lang="en-US" b="1" dirty="0" err="1" smtClean="0"/>
              <a:t>solusi</a:t>
            </a:r>
            <a:r>
              <a:rPr lang="en-US" b="1" dirty="0" smtClean="0"/>
              <a:t> </a:t>
            </a:r>
            <a:r>
              <a:rPr lang="en-US" b="1" dirty="0" err="1" smtClean="0"/>
              <a:t>masalah</a:t>
            </a:r>
            <a:r>
              <a:rPr lang="en-US" b="1" dirty="0" smtClean="0"/>
              <a:t> </a:t>
            </a:r>
            <a:r>
              <a:rPr lang="en-US" b="1" dirty="0" err="1" smtClean="0"/>
              <a:t>bangsa</a:t>
            </a:r>
            <a:endParaRPr lang="en-US" b="1" dirty="0" smtClean="0"/>
          </a:p>
          <a:p>
            <a:pPr marL="514350" indent="-514350">
              <a:buFont typeface="+mj-lt"/>
              <a:buAutoNum type="arabicPeriod"/>
            </a:pPr>
            <a:r>
              <a:rPr lang="en-US" b="1" dirty="0" err="1" smtClean="0"/>
              <a:t>Peningkatan</a:t>
            </a:r>
            <a:r>
              <a:rPr lang="en-US" b="1" dirty="0" smtClean="0"/>
              <a:t> </a:t>
            </a:r>
            <a:r>
              <a:rPr lang="en-US" b="1" dirty="0" err="1" smtClean="0"/>
              <a:t>kualitas</a:t>
            </a:r>
            <a:r>
              <a:rPr lang="en-US" b="1" dirty="0" smtClean="0"/>
              <a:t> program </a:t>
            </a:r>
            <a:r>
              <a:rPr lang="en-US" b="1" dirty="0" err="1" smtClean="0"/>
              <a:t>pascasarjana</a:t>
            </a:r>
            <a:endParaRPr lang="en-US" b="1" dirty="0" smtClean="0"/>
          </a:p>
          <a:p>
            <a:pPr marL="514350" indent="-514350" algn="just">
              <a:buFont typeface="+mj-lt"/>
              <a:buAutoNum type="arabicPeriod"/>
            </a:pPr>
            <a:r>
              <a:rPr lang="id-ID" b="1" dirty="0">
                <a:latin typeface="Calibri" panose="020F0502020204030204" pitchFamily="34" charset="0"/>
                <a:cs typeface="Times New Roman" panose="02020603050405020304" pitchFamily="18" charset="0"/>
              </a:rPr>
              <a:t>Peningkatan </a:t>
            </a:r>
            <a:r>
              <a:rPr lang="id-ID" b="1" i="1" dirty="0">
                <a:latin typeface="Calibri" panose="020F0502020204030204" pitchFamily="34" charset="0"/>
                <a:cs typeface="Times New Roman" panose="02020603050405020304" pitchFamily="18" charset="0"/>
              </a:rPr>
              <a:t>faculty member</a:t>
            </a:r>
            <a:endParaRPr lang="en-US" b="1" i="1" dirty="0">
              <a:latin typeface="Calibri" panose="020F0502020204030204" pitchFamily="34" charset="0"/>
              <a:cs typeface="Times New Roman" panose="02020603050405020304" pitchFamily="18" charset="0"/>
            </a:endParaRPr>
          </a:p>
          <a:p>
            <a:pPr marL="514350" indent="-514350" algn="just">
              <a:buFont typeface="+mj-lt"/>
              <a:buAutoNum type="arabicPeriod"/>
            </a:pPr>
            <a:r>
              <a:rPr lang="id-ID" b="1" dirty="0">
                <a:latin typeface="Calibri" panose="020F0502020204030204" pitchFamily="34" charset="0"/>
                <a:cs typeface="Times New Roman" panose="02020603050405020304" pitchFamily="18" charset="0"/>
              </a:rPr>
              <a:t>11 PT </a:t>
            </a:r>
            <a:r>
              <a:rPr lang="en-US" b="1" dirty="0" err="1">
                <a:latin typeface="Calibri" panose="020F0502020204030204" pitchFamily="34" charset="0"/>
                <a:cs typeface="Times New Roman" panose="02020603050405020304" pitchFamily="18" charset="0"/>
              </a:rPr>
              <a:t>memiliki</a:t>
            </a:r>
            <a:r>
              <a:rPr lang="en-US" b="1" dirty="0">
                <a:latin typeface="Calibri" panose="020F0502020204030204" pitchFamily="34" charset="0"/>
                <a:cs typeface="Times New Roman" panose="02020603050405020304" pitchFamily="18" charset="0"/>
              </a:rPr>
              <a:t> target </a:t>
            </a:r>
            <a:r>
              <a:rPr lang="en-US" b="1" dirty="0" err="1">
                <a:latin typeface="Calibri" panose="020F0502020204030204" pitchFamily="34" charset="0"/>
                <a:cs typeface="Times New Roman" panose="02020603050405020304" pitchFamily="18" charset="0"/>
              </a:rPr>
              <a:t>untuk</a:t>
            </a:r>
            <a:r>
              <a:rPr lang="en-US" b="1" dirty="0">
                <a:latin typeface="Calibri" panose="020F0502020204030204" pitchFamily="34" charset="0"/>
                <a:cs typeface="Times New Roman" panose="02020603050405020304" pitchFamily="18" charset="0"/>
              </a:rPr>
              <a:t> </a:t>
            </a:r>
            <a:r>
              <a:rPr lang="en-US" b="1" dirty="0" err="1">
                <a:latin typeface="Calibri" panose="020F0502020204030204" pitchFamily="34" charset="0"/>
                <a:cs typeface="Times New Roman" panose="02020603050405020304" pitchFamily="18" charset="0"/>
              </a:rPr>
              <a:t>dicapai</a:t>
            </a:r>
            <a:r>
              <a:rPr lang="id-ID" b="1" dirty="0">
                <a:latin typeface="Calibri" panose="020F0502020204030204" pitchFamily="34" charset="0"/>
                <a:cs typeface="Times New Roman" panose="02020603050405020304" pitchFamily="18" charset="0"/>
              </a:rPr>
              <a:t> (dari data existing</a:t>
            </a:r>
            <a:r>
              <a:rPr lang="id-ID" b="1" dirty="0" smtClean="0">
                <a:latin typeface="Calibri" panose="020F0502020204030204" pitchFamily="34" charset="0"/>
                <a:cs typeface="Times New Roman" panose="02020603050405020304" pitchFamily="18" charset="0"/>
              </a:rPr>
              <a:t>)</a:t>
            </a:r>
            <a:endParaRPr lang="en-US" b="1" dirty="0" smtClean="0">
              <a:latin typeface="Calibri" panose="020F0502020204030204" pitchFamily="34" charset="0"/>
            </a:endParaRPr>
          </a:p>
          <a:p>
            <a:pPr marL="514350" indent="-514350">
              <a:buFont typeface="+mj-lt"/>
              <a:buAutoNum type="arabicPeriod"/>
            </a:pPr>
            <a:endParaRPr lang="en-US" b="1" dirty="0"/>
          </a:p>
        </p:txBody>
      </p:sp>
      <p:sp>
        <p:nvSpPr>
          <p:cNvPr id="2" name="Slide Number Placeholder 1"/>
          <p:cNvSpPr>
            <a:spLocks noGrp="1"/>
          </p:cNvSpPr>
          <p:nvPr>
            <p:ph type="sldNum" sz="quarter" idx="12"/>
          </p:nvPr>
        </p:nvSpPr>
        <p:spPr/>
        <p:txBody>
          <a:bodyPr/>
          <a:lstStyle/>
          <a:p>
            <a:fld id="{6027A33F-0255-49CB-AC95-A12F4889F42D}"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29212714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27A33F-0255-49CB-AC95-A12F4889F42D}" type="slidenum">
              <a:rPr lang="en-US" smtClean="0">
                <a:solidFill>
                  <a:prstClr val="black">
                    <a:tint val="75000"/>
                  </a:prstClr>
                </a:solidFill>
              </a:rPr>
              <a:pPr/>
              <a:t>65</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185790" y="228599"/>
            <a:ext cx="8898609" cy="6492875"/>
          </a:xfrm>
          <a:prstGeom prst="rect">
            <a:avLst/>
          </a:prstGeom>
        </p:spPr>
      </p:pic>
    </p:spTree>
    <p:extLst>
      <p:ext uri="{BB962C8B-B14F-4D97-AF65-F5344CB8AC3E}">
        <p14:creationId xmlns:p14="http://schemas.microsoft.com/office/powerpoint/2010/main" val="9095180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1143000"/>
          </a:xfrm>
        </p:spPr>
        <p:txBody>
          <a:bodyPr>
            <a:noAutofit/>
          </a:bodyPr>
          <a:lstStyle/>
          <a:p>
            <a:r>
              <a:rPr lang="id-ID" sz="7200" b="1" dirty="0" smtClean="0"/>
              <a:t>TERIMA KASIH</a:t>
            </a:r>
            <a:endParaRPr lang="id-ID" sz="7200" b="1" dirty="0"/>
          </a:p>
        </p:txBody>
      </p:sp>
      <p:sp>
        <p:nvSpPr>
          <p:cNvPr id="3" name="Rectangle 2"/>
          <p:cNvSpPr/>
          <p:nvPr/>
        </p:nvSpPr>
        <p:spPr>
          <a:xfrm>
            <a:off x="0" y="3733800"/>
            <a:ext cx="9115425" cy="3124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smtClean="0"/>
              <a:t>Mandy </a:t>
            </a:r>
            <a:r>
              <a:rPr lang="en-US" sz="1600" b="1" dirty="0" err="1" smtClean="0"/>
              <a:t>Mok</a:t>
            </a:r>
            <a:r>
              <a:rPr lang="en-US" sz="1600" b="1" dirty="0" smtClean="0"/>
              <a:t> (2015)</a:t>
            </a:r>
          </a:p>
          <a:p>
            <a:pPr algn="r"/>
            <a:r>
              <a:rPr lang="en-US" sz="2800" b="1" dirty="0" smtClean="0"/>
              <a:t>INGREDIENTS FOR SUCCESS IN RANKING :</a:t>
            </a:r>
          </a:p>
          <a:p>
            <a:pPr marL="342900" indent="-342900" algn="r">
              <a:buAutoNum type="arabicPeriod"/>
            </a:pPr>
            <a:r>
              <a:rPr lang="en-US" sz="2800" b="1" dirty="0" smtClean="0"/>
              <a:t>GOVERNANCE</a:t>
            </a:r>
          </a:p>
          <a:p>
            <a:pPr marL="342900" indent="-342900" algn="r">
              <a:buAutoNum type="arabicPeriod"/>
            </a:pPr>
            <a:r>
              <a:rPr lang="en-US" sz="2800" b="1" dirty="0" smtClean="0"/>
              <a:t>FOCUS</a:t>
            </a:r>
          </a:p>
          <a:p>
            <a:pPr marL="342900" indent="-342900" algn="r">
              <a:buAutoNum type="arabicPeriod"/>
            </a:pPr>
            <a:r>
              <a:rPr lang="en-US" sz="2800" b="1" dirty="0"/>
              <a:t> </a:t>
            </a:r>
            <a:r>
              <a:rPr lang="en-US" sz="2800" b="1" dirty="0" smtClean="0"/>
              <a:t>BRANDING</a:t>
            </a:r>
          </a:p>
          <a:p>
            <a:pPr marL="342900" indent="-342900" algn="r">
              <a:buAutoNum type="arabicPeriod"/>
            </a:pPr>
            <a:r>
              <a:rPr lang="en-US" sz="2800" b="1" dirty="0" smtClean="0"/>
              <a:t>COLLABORATION</a:t>
            </a:r>
          </a:p>
          <a:p>
            <a:pPr marL="342900" indent="-342900" algn="r">
              <a:buAutoNum type="arabicPeriod"/>
            </a:pPr>
            <a:r>
              <a:rPr lang="en-US" sz="2800" b="1" dirty="0" smtClean="0"/>
              <a:t>PATIENCE</a:t>
            </a:r>
            <a:endParaRPr lang="en-US" sz="2800" b="1" dirty="0"/>
          </a:p>
        </p:txBody>
      </p:sp>
      <p:sp>
        <p:nvSpPr>
          <p:cNvPr id="4" name="Rectangle 3"/>
          <p:cNvSpPr/>
          <p:nvPr/>
        </p:nvSpPr>
        <p:spPr>
          <a:xfrm rot="20521914">
            <a:off x="525956" y="5322961"/>
            <a:ext cx="3532570"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Yes, we can</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295402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err="1">
                <a:solidFill>
                  <a:schemeClr val="tx1"/>
                </a:solidFill>
              </a:rPr>
              <a:t>Kriteria</a:t>
            </a:r>
            <a:r>
              <a:rPr lang="en-US" sz="3600" dirty="0">
                <a:solidFill>
                  <a:schemeClr val="tx1"/>
                </a:solidFill>
              </a:rPr>
              <a:t> </a:t>
            </a:r>
            <a:r>
              <a:rPr lang="id-ID" sz="3600" dirty="0" smtClean="0">
                <a:solidFill>
                  <a:schemeClr val="tx1"/>
                </a:solidFill>
              </a:rPr>
              <a:t>WUR </a:t>
            </a:r>
            <a:r>
              <a:rPr lang="en-US" sz="3600" dirty="0" smtClean="0">
                <a:solidFill>
                  <a:schemeClr val="tx1"/>
                </a:solidFill>
              </a:rPr>
              <a:t>yang </a:t>
            </a:r>
            <a:r>
              <a:rPr lang="en-US" sz="3600" dirty="0" err="1" smtClean="0">
                <a:solidFill>
                  <a:schemeClr val="tx1"/>
                </a:solidFill>
              </a:rPr>
              <a:t>diambil</a:t>
            </a:r>
            <a:r>
              <a:rPr lang="en-US" sz="3600" dirty="0" smtClean="0">
                <a:solidFill>
                  <a:schemeClr val="tx1"/>
                </a:solidFill>
              </a:rPr>
              <a:t> </a:t>
            </a:r>
            <a:r>
              <a:rPr lang="en-US" sz="3600" dirty="0" err="1" smtClean="0">
                <a:solidFill>
                  <a:schemeClr val="tx1"/>
                </a:solidFill>
              </a:rPr>
              <a:t>dan</a:t>
            </a:r>
            <a:r>
              <a:rPr lang="en-US" sz="3600" dirty="0" smtClean="0">
                <a:solidFill>
                  <a:schemeClr val="tx1"/>
                </a:solidFill>
              </a:rPr>
              <a:t> </a:t>
            </a:r>
            <a:r>
              <a:rPr lang="en-US" sz="3600" dirty="0" err="1" smtClean="0">
                <a:solidFill>
                  <a:schemeClr val="tx1"/>
                </a:solidFill>
              </a:rPr>
              <a:t>posisi</a:t>
            </a:r>
            <a:r>
              <a:rPr lang="en-US" sz="3600" dirty="0" smtClean="0">
                <a:solidFill>
                  <a:schemeClr val="tx1"/>
                </a:solidFill>
              </a:rPr>
              <a:t> </a:t>
            </a:r>
            <a:r>
              <a:rPr lang="id-ID" sz="3600" dirty="0" smtClean="0">
                <a:solidFill>
                  <a:schemeClr val="tx1"/>
                </a:solidFill>
              </a:rPr>
              <a:t>PT di Indonesia</a:t>
            </a:r>
            <a:endParaRPr lang="en-US" sz="3600" dirty="0">
              <a:solidFill>
                <a:schemeClr val="tx1"/>
              </a:solidFill>
            </a:endParaRPr>
          </a:p>
        </p:txBody>
      </p:sp>
      <p:sp>
        <p:nvSpPr>
          <p:cNvPr id="3" name="TextBox 2"/>
          <p:cNvSpPr txBox="1"/>
          <p:nvPr/>
        </p:nvSpPr>
        <p:spPr>
          <a:xfrm>
            <a:off x="1371600" y="2743200"/>
            <a:ext cx="7467600" cy="3539430"/>
          </a:xfrm>
          <a:prstGeom prst="rect">
            <a:avLst/>
          </a:prstGeom>
          <a:noFill/>
        </p:spPr>
        <p:txBody>
          <a:bodyPr wrap="square" rtlCol="0">
            <a:spAutoFit/>
          </a:bodyPr>
          <a:lstStyle/>
          <a:p>
            <a:pPr marL="571500" indent="-571500">
              <a:buFontTx/>
              <a:buChar char="-"/>
            </a:pPr>
            <a:r>
              <a:rPr lang="id-ID" sz="3200" dirty="0" smtClean="0"/>
              <a:t>goal yg realistik</a:t>
            </a:r>
          </a:p>
          <a:p>
            <a:pPr marL="571500" indent="-571500">
              <a:buFontTx/>
              <a:buChar char="-"/>
            </a:pPr>
            <a:r>
              <a:rPr lang="id-ID" sz="3200" dirty="0" smtClean="0"/>
              <a:t>Mendukung Academic system yg ada</a:t>
            </a:r>
          </a:p>
          <a:p>
            <a:pPr marL="571500" indent="-571500">
              <a:buFontTx/>
              <a:buChar char="-"/>
            </a:pPr>
            <a:r>
              <a:rPr lang="id-ID" sz="3200" dirty="0" smtClean="0"/>
              <a:t>meningkatkan kualitas dan kuantitas dalam Tri Darma PT</a:t>
            </a:r>
          </a:p>
          <a:p>
            <a:pPr marL="571500" indent="-571500">
              <a:buFontTx/>
              <a:buChar char="-"/>
            </a:pPr>
            <a:r>
              <a:rPr lang="id-ID" sz="3200" dirty="0" smtClean="0"/>
              <a:t>Peningkatan level Univ (Excelence dlm Teaching, dlm Research, dlm Research yg diindustrikan) </a:t>
            </a:r>
            <a:endParaRPr lang="id-ID" sz="3200" dirty="0"/>
          </a:p>
        </p:txBody>
      </p:sp>
      <p:sp>
        <p:nvSpPr>
          <p:cNvPr id="4" name="Right Arrow 3"/>
          <p:cNvSpPr/>
          <p:nvPr/>
        </p:nvSpPr>
        <p:spPr>
          <a:xfrm>
            <a:off x="457200" y="3962400"/>
            <a:ext cx="8382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493331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2292868"/>
              </p:ext>
            </p:extLst>
          </p:nvPr>
        </p:nvGraphicFramePr>
        <p:xfrm>
          <a:off x="107504" y="764704"/>
          <a:ext cx="7848879" cy="6013343"/>
        </p:xfrm>
        <a:graphic>
          <a:graphicData uri="http://schemas.openxmlformats.org/drawingml/2006/table">
            <a:tbl>
              <a:tblPr>
                <a:tableStyleId>{5C22544A-7EE6-4342-B048-85BDC9FD1C3A}</a:tableStyleId>
              </a:tblPr>
              <a:tblGrid>
                <a:gridCol w="402509"/>
                <a:gridCol w="2644321"/>
                <a:gridCol w="533561"/>
                <a:gridCol w="533561"/>
                <a:gridCol w="533561"/>
                <a:gridCol w="533561"/>
                <a:gridCol w="533561"/>
                <a:gridCol w="533561"/>
                <a:gridCol w="533561"/>
                <a:gridCol w="533561"/>
                <a:gridCol w="533561"/>
              </a:tblGrid>
              <a:tr h="206180">
                <a:tc rowSpan="2">
                  <a:txBody>
                    <a:bodyPr/>
                    <a:lstStyle/>
                    <a:p>
                      <a:pPr algn="ctr" fontAlgn="ctr"/>
                      <a:r>
                        <a:rPr lang="id-ID" sz="1000" b="1" i="0" u="none" strike="noStrike" dirty="0" smtClean="0">
                          <a:solidFill>
                            <a:schemeClr val="bg1"/>
                          </a:solidFill>
                          <a:effectLst/>
                          <a:latin typeface="+mn-lt"/>
                        </a:rPr>
                        <a:t>KODE</a:t>
                      </a:r>
                      <a:endParaRPr lang="id-ID" sz="1000" b="1" i="0" u="none" strike="noStrike" dirty="0">
                        <a:solidFill>
                          <a:schemeClr val="bg1"/>
                        </a:solidFill>
                        <a:effectLst/>
                        <a:latin typeface="+mn-lt"/>
                      </a:endParaRPr>
                    </a:p>
                  </a:txBody>
                  <a:tcPr marL="7985" marR="7985" marT="7985" marB="0" anchor="ctr">
                    <a:solidFill>
                      <a:schemeClr val="accent1">
                        <a:lumMod val="75000"/>
                      </a:schemeClr>
                    </a:solidFill>
                  </a:tcPr>
                </a:tc>
                <a:tc rowSpan="2">
                  <a:txBody>
                    <a:bodyPr/>
                    <a:lstStyle/>
                    <a:p>
                      <a:pPr algn="ctr" fontAlgn="ctr"/>
                      <a:r>
                        <a:rPr lang="id-ID" sz="1000" b="1" u="none" strike="noStrike" dirty="0" smtClean="0">
                          <a:solidFill>
                            <a:schemeClr val="bg1"/>
                          </a:solidFill>
                          <a:effectLst/>
                          <a:latin typeface="+mn-lt"/>
                        </a:rPr>
                        <a:t>INDIKATOR KINERJA UTAMA</a:t>
                      </a:r>
                      <a:endParaRPr lang="id-ID" sz="1000" b="1" i="0" u="none" strike="noStrike" dirty="0">
                        <a:solidFill>
                          <a:schemeClr val="bg1"/>
                        </a:solidFill>
                        <a:effectLst/>
                        <a:latin typeface="+mn-lt"/>
                      </a:endParaRPr>
                    </a:p>
                  </a:txBody>
                  <a:tcPr marL="7985" marR="7985" marT="7985" marB="0" anchor="ctr">
                    <a:solidFill>
                      <a:schemeClr val="accent1">
                        <a:lumMod val="75000"/>
                      </a:schemeClr>
                    </a:solidFill>
                  </a:tcPr>
                </a:tc>
                <a:tc gridSpan="2">
                  <a:txBody>
                    <a:bodyPr/>
                    <a:lstStyle/>
                    <a:p>
                      <a:pPr algn="ctr" fontAlgn="t"/>
                      <a:r>
                        <a:rPr lang="id-ID" sz="900" b="1" u="none" strike="noStrike" dirty="0" smtClean="0">
                          <a:solidFill>
                            <a:srgbClr val="FFFFFF"/>
                          </a:solidFill>
                          <a:effectLst/>
                          <a:latin typeface="+mn-lt"/>
                        </a:rPr>
                        <a:t>2010</a:t>
                      </a:r>
                      <a:endParaRPr lang="id-ID" sz="900" b="1" i="0" u="none" strike="noStrike" dirty="0">
                        <a:solidFill>
                          <a:srgbClr val="FFFFFF"/>
                        </a:solidFill>
                        <a:effectLst/>
                        <a:latin typeface="+mn-lt"/>
                      </a:endParaRPr>
                    </a:p>
                  </a:txBody>
                  <a:tcPr marL="7985" marR="7985" marT="7985" marB="0" anchor="ctr">
                    <a:solidFill>
                      <a:schemeClr val="accent1">
                        <a:lumMod val="75000"/>
                      </a:schemeClr>
                    </a:solidFill>
                  </a:tcPr>
                </a:tc>
                <a:tc hMerge="1">
                  <a:txBody>
                    <a:bodyPr/>
                    <a:lstStyle/>
                    <a:p>
                      <a:endParaRPr lang="id-ID"/>
                    </a:p>
                  </a:txBody>
                  <a:tcPr/>
                </a:tc>
                <a:tc gridSpan="2">
                  <a:txBody>
                    <a:bodyPr/>
                    <a:lstStyle/>
                    <a:p>
                      <a:pPr algn="ctr" fontAlgn="t"/>
                      <a:r>
                        <a:rPr lang="id-ID" sz="900" b="1" u="none" strike="noStrike" dirty="0" smtClean="0">
                          <a:solidFill>
                            <a:srgbClr val="FFFFFF"/>
                          </a:solidFill>
                          <a:effectLst/>
                          <a:latin typeface="+mn-lt"/>
                        </a:rPr>
                        <a:t>2011</a:t>
                      </a:r>
                      <a:endParaRPr lang="id-ID" sz="900" b="1" i="0" u="none" strike="noStrike" dirty="0">
                        <a:solidFill>
                          <a:srgbClr val="FFFFFF"/>
                        </a:solidFill>
                        <a:effectLst/>
                        <a:latin typeface="+mn-lt"/>
                      </a:endParaRPr>
                    </a:p>
                  </a:txBody>
                  <a:tcPr marL="7985" marR="7985" marT="7985" marB="0" anchor="ctr">
                    <a:solidFill>
                      <a:schemeClr val="accent1">
                        <a:lumMod val="75000"/>
                      </a:schemeClr>
                    </a:solidFill>
                  </a:tcPr>
                </a:tc>
                <a:tc hMerge="1">
                  <a:txBody>
                    <a:bodyPr/>
                    <a:lstStyle/>
                    <a:p>
                      <a:endParaRPr lang="id-ID"/>
                    </a:p>
                  </a:txBody>
                  <a:tcPr/>
                </a:tc>
                <a:tc gridSpan="2">
                  <a:txBody>
                    <a:bodyPr/>
                    <a:lstStyle/>
                    <a:p>
                      <a:pPr algn="ctr" fontAlgn="t"/>
                      <a:r>
                        <a:rPr lang="id-ID" sz="900" b="1" u="none" strike="noStrike" dirty="0" smtClean="0">
                          <a:solidFill>
                            <a:srgbClr val="FFFFFF"/>
                          </a:solidFill>
                          <a:effectLst/>
                          <a:latin typeface="+mn-lt"/>
                        </a:rPr>
                        <a:t>2012</a:t>
                      </a:r>
                      <a:endParaRPr lang="id-ID" sz="900" b="1" i="0" u="none" strike="noStrike" dirty="0">
                        <a:solidFill>
                          <a:srgbClr val="FFFFFF"/>
                        </a:solidFill>
                        <a:effectLst/>
                        <a:latin typeface="+mn-lt"/>
                      </a:endParaRPr>
                    </a:p>
                  </a:txBody>
                  <a:tcPr marL="7985" marR="7985" marT="7985" marB="0" anchor="ctr">
                    <a:solidFill>
                      <a:schemeClr val="accent1">
                        <a:lumMod val="75000"/>
                      </a:schemeClr>
                    </a:solidFill>
                  </a:tcPr>
                </a:tc>
                <a:tc hMerge="1">
                  <a:txBody>
                    <a:bodyPr/>
                    <a:lstStyle/>
                    <a:p>
                      <a:endParaRPr lang="id-ID"/>
                    </a:p>
                  </a:txBody>
                  <a:tcPr/>
                </a:tc>
                <a:tc gridSpan="2">
                  <a:txBody>
                    <a:bodyPr/>
                    <a:lstStyle/>
                    <a:p>
                      <a:pPr algn="ctr" fontAlgn="t"/>
                      <a:r>
                        <a:rPr lang="id-ID" sz="900" b="1" u="none" strike="noStrike" dirty="0" smtClean="0">
                          <a:solidFill>
                            <a:srgbClr val="FFFFFF"/>
                          </a:solidFill>
                          <a:effectLst/>
                          <a:latin typeface="+mn-lt"/>
                        </a:rPr>
                        <a:t>2013</a:t>
                      </a:r>
                      <a:endParaRPr lang="id-ID" sz="900" b="1" i="0" u="none" strike="noStrike" dirty="0">
                        <a:solidFill>
                          <a:srgbClr val="FFFFFF"/>
                        </a:solidFill>
                        <a:effectLst/>
                        <a:latin typeface="+mn-lt"/>
                      </a:endParaRPr>
                    </a:p>
                  </a:txBody>
                  <a:tcPr marL="7985" marR="7985" marT="7985" marB="0" anchor="ctr">
                    <a:solidFill>
                      <a:schemeClr val="accent1">
                        <a:lumMod val="75000"/>
                      </a:schemeClr>
                    </a:solidFill>
                  </a:tcPr>
                </a:tc>
                <a:tc hMerge="1">
                  <a:txBody>
                    <a:bodyPr/>
                    <a:lstStyle/>
                    <a:p>
                      <a:endParaRPr lang="id-ID"/>
                    </a:p>
                  </a:txBody>
                  <a:tcPr/>
                </a:tc>
                <a:tc>
                  <a:txBody>
                    <a:bodyPr/>
                    <a:lstStyle/>
                    <a:p>
                      <a:pPr algn="ctr" fontAlgn="t"/>
                      <a:r>
                        <a:rPr lang="id-ID" sz="900" b="1" u="none" strike="noStrike" dirty="0" smtClean="0">
                          <a:solidFill>
                            <a:srgbClr val="FFFFFF"/>
                          </a:solidFill>
                          <a:effectLst/>
                          <a:latin typeface="+mn-lt"/>
                        </a:rPr>
                        <a:t>2014</a:t>
                      </a:r>
                      <a:endParaRPr lang="id-ID" sz="900" b="1" i="0" u="none" strike="noStrike" dirty="0">
                        <a:solidFill>
                          <a:srgbClr val="FFFFFF"/>
                        </a:solidFill>
                        <a:effectLst/>
                        <a:latin typeface="+mn-lt"/>
                      </a:endParaRPr>
                    </a:p>
                  </a:txBody>
                  <a:tcPr marL="7985" marR="7985" marT="7985" marB="0" anchor="ctr">
                    <a:solidFill>
                      <a:schemeClr val="accent1">
                        <a:lumMod val="75000"/>
                      </a:schemeClr>
                    </a:solidFill>
                  </a:tcPr>
                </a:tc>
              </a:tr>
              <a:tr h="302237">
                <a:tc vMerge="1">
                  <a:txBody>
                    <a:bodyPr/>
                    <a:lstStyle/>
                    <a:p>
                      <a:endParaRPr lang="en-US"/>
                    </a:p>
                  </a:txBody>
                  <a:tcPr/>
                </a:tc>
                <a:tc vMerge="1">
                  <a:txBody>
                    <a:bodyPr/>
                    <a:lstStyle/>
                    <a:p>
                      <a:endParaRPr lang="id-ID"/>
                    </a:p>
                  </a:txBody>
                  <a:tcPr/>
                </a:tc>
                <a:tc>
                  <a:txBody>
                    <a:bodyPr/>
                    <a:lstStyle/>
                    <a:p>
                      <a:pPr algn="ctr" fontAlgn="t"/>
                      <a:r>
                        <a:rPr lang="id-ID" sz="900" b="1" u="none" strike="noStrike" dirty="0" smtClean="0">
                          <a:solidFill>
                            <a:schemeClr val="bg1"/>
                          </a:solidFill>
                          <a:effectLst/>
                          <a:latin typeface="+mn-lt"/>
                        </a:rPr>
                        <a:t>TARGET</a:t>
                      </a:r>
                      <a:endParaRPr lang="id-ID" sz="900" b="1" i="0" u="none" strike="noStrike" dirty="0">
                        <a:solidFill>
                          <a:schemeClr val="bg1"/>
                        </a:solidFill>
                        <a:effectLst/>
                        <a:latin typeface="+mn-lt"/>
                      </a:endParaRPr>
                    </a:p>
                  </a:txBody>
                  <a:tcPr marL="7985" marR="7985" marT="7985" marB="0" anchor="ctr">
                    <a:solidFill>
                      <a:schemeClr val="accent1">
                        <a:lumMod val="75000"/>
                      </a:schemeClr>
                    </a:solidFill>
                  </a:tcPr>
                </a:tc>
                <a:tc>
                  <a:txBody>
                    <a:bodyPr/>
                    <a:lstStyle/>
                    <a:p>
                      <a:pPr algn="ctr" fontAlgn="t"/>
                      <a:r>
                        <a:rPr lang="id-ID" sz="900" b="1" u="none" strike="noStrike" dirty="0" smtClean="0">
                          <a:solidFill>
                            <a:schemeClr val="bg1"/>
                          </a:solidFill>
                          <a:effectLst/>
                          <a:latin typeface="+mn-lt"/>
                        </a:rPr>
                        <a:t>REALISASI</a:t>
                      </a:r>
                      <a:endParaRPr lang="id-ID" sz="900" b="1" i="0" u="none" strike="noStrike" dirty="0">
                        <a:solidFill>
                          <a:schemeClr val="bg1"/>
                        </a:solidFill>
                        <a:effectLst/>
                        <a:latin typeface="+mn-lt"/>
                      </a:endParaRPr>
                    </a:p>
                  </a:txBody>
                  <a:tcPr marL="7985" marR="7985" marT="7985" marB="0" anchor="ctr">
                    <a:solidFill>
                      <a:schemeClr val="accent1">
                        <a:lumMod val="75000"/>
                      </a:schemeClr>
                    </a:solidFill>
                  </a:tcPr>
                </a:tc>
                <a:tc>
                  <a:txBody>
                    <a:bodyPr/>
                    <a:lstStyle/>
                    <a:p>
                      <a:pPr algn="ctr" fontAlgn="t"/>
                      <a:r>
                        <a:rPr lang="id-ID" sz="900" b="1" u="none" strike="noStrike" dirty="0" smtClean="0">
                          <a:solidFill>
                            <a:schemeClr val="bg1"/>
                          </a:solidFill>
                          <a:effectLst/>
                          <a:latin typeface="+mn-lt"/>
                        </a:rPr>
                        <a:t>TARGET</a:t>
                      </a:r>
                      <a:endParaRPr lang="id-ID" sz="900" b="1" i="0" u="none" strike="noStrike" dirty="0">
                        <a:solidFill>
                          <a:schemeClr val="bg1"/>
                        </a:solidFill>
                        <a:effectLst/>
                        <a:latin typeface="+mn-lt"/>
                      </a:endParaRPr>
                    </a:p>
                  </a:txBody>
                  <a:tcPr marL="7985" marR="7985" marT="7985" marB="0" anchor="ctr">
                    <a:solidFill>
                      <a:schemeClr val="accent1">
                        <a:lumMod val="75000"/>
                      </a:schemeClr>
                    </a:solidFill>
                  </a:tcPr>
                </a:tc>
                <a:tc>
                  <a:txBody>
                    <a:bodyPr/>
                    <a:lstStyle/>
                    <a:p>
                      <a:pPr algn="ctr" fontAlgn="t"/>
                      <a:r>
                        <a:rPr lang="id-ID" sz="900" b="1" u="none" strike="noStrike" dirty="0" smtClean="0">
                          <a:solidFill>
                            <a:schemeClr val="bg1"/>
                          </a:solidFill>
                          <a:effectLst/>
                          <a:latin typeface="+mn-lt"/>
                        </a:rPr>
                        <a:t>REALISASI</a:t>
                      </a:r>
                      <a:endParaRPr lang="id-ID" sz="900" b="1" i="0" u="none" strike="noStrike" dirty="0">
                        <a:solidFill>
                          <a:schemeClr val="bg1"/>
                        </a:solidFill>
                        <a:effectLst/>
                        <a:latin typeface="+mn-lt"/>
                      </a:endParaRPr>
                    </a:p>
                  </a:txBody>
                  <a:tcPr marL="7985" marR="7985" marT="7985" marB="0" anchor="ctr">
                    <a:solidFill>
                      <a:schemeClr val="accent1">
                        <a:lumMod val="75000"/>
                      </a:schemeClr>
                    </a:solidFill>
                  </a:tcPr>
                </a:tc>
                <a:tc>
                  <a:txBody>
                    <a:bodyPr/>
                    <a:lstStyle/>
                    <a:p>
                      <a:pPr algn="ctr" fontAlgn="t"/>
                      <a:r>
                        <a:rPr lang="id-ID" sz="900" b="1" u="none" strike="noStrike" dirty="0" smtClean="0">
                          <a:solidFill>
                            <a:schemeClr val="bg1"/>
                          </a:solidFill>
                          <a:effectLst/>
                          <a:latin typeface="+mn-lt"/>
                        </a:rPr>
                        <a:t>TARGET</a:t>
                      </a:r>
                      <a:endParaRPr lang="id-ID" sz="900" b="1" i="0" u="none" strike="noStrike" dirty="0">
                        <a:solidFill>
                          <a:schemeClr val="bg1"/>
                        </a:solidFill>
                        <a:effectLst/>
                        <a:latin typeface="+mn-lt"/>
                      </a:endParaRPr>
                    </a:p>
                  </a:txBody>
                  <a:tcPr marL="7985" marR="7985" marT="7985" marB="0" anchor="ctr">
                    <a:solidFill>
                      <a:schemeClr val="accent1">
                        <a:lumMod val="75000"/>
                      </a:schemeClr>
                    </a:solidFill>
                  </a:tcPr>
                </a:tc>
                <a:tc>
                  <a:txBody>
                    <a:bodyPr/>
                    <a:lstStyle/>
                    <a:p>
                      <a:pPr algn="ctr" fontAlgn="t"/>
                      <a:r>
                        <a:rPr lang="id-ID" sz="900" b="1" u="none" strike="noStrike" dirty="0" smtClean="0">
                          <a:solidFill>
                            <a:schemeClr val="bg1"/>
                          </a:solidFill>
                          <a:effectLst/>
                          <a:latin typeface="+mn-lt"/>
                        </a:rPr>
                        <a:t>REALISASI</a:t>
                      </a:r>
                      <a:endParaRPr lang="id-ID" sz="900" b="1" i="0" u="none" strike="noStrike" dirty="0">
                        <a:solidFill>
                          <a:schemeClr val="bg1"/>
                        </a:solidFill>
                        <a:effectLst/>
                        <a:latin typeface="+mn-lt"/>
                      </a:endParaRPr>
                    </a:p>
                  </a:txBody>
                  <a:tcPr marL="7985" marR="7985" marT="7985" marB="0" anchor="ctr">
                    <a:solidFill>
                      <a:schemeClr val="accent1">
                        <a:lumMod val="75000"/>
                      </a:schemeClr>
                    </a:solidFill>
                  </a:tcPr>
                </a:tc>
                <a:tc>
                  <a:txBody>
                    <a:bodyPr/>
                    <a:lstStyle/>
                    <a:p>
                      <a:pPr algn="ctr" fontAlgn="t"/>
                      <a:r>
                        <a:rPr lang="id-ID" sz="900" b="1" u="none" strike="noStrike" dirty="0" smtClean="0">
                          <a:solidFill>
                            <a:schemeClr val="bg1"/>
                          </a:solidFill>
                          <a:effectLst/>
                          <a:latin typeface="+mn-lt"/>
                        </a:rPr>
                        <a:t>TARGET</a:t>
                      </a:r>
                      <a:endParaRPr lang="id-ID" sz="900" b="1" i="0" u="none" strike="noStrike" dirty="0">
                        <a:solidFill>
                          <a:schemeClr val="bg1"/>
                        </a:solidFill>
                        <a:effectLst/>
                        <a:latin typeface="+mn-lt"/>
                      </a:endParaRPr>
                    </a:p>
                  </a:txBody>
                  <a:tcPr marL="7985" marR="7985" marT="7985" marB="0" anchor="ctr">
                    <a:solidFill>
                      <a:schemeClr val="accent1">
                        <a:lumMod val="75000"/>
                      </a:schemeClr>
                    </a:solidFill>
                  </a:tcPr>
                </a:tc>
                <a:tc>
                  <a:txBody>
                    <a:bodyPr/>
                    <a:lstStyle/>
                    <a:p>
                      <a:pPr algn="ctr" fontAlgn="t"/>
                      <a:r>
                        <a:rPr lang="id-ID" sz="900" b="1" u="none" strike="noStrike" dirty="0" smtClean="0">
                          <a:solidFill>
                            <a:schemeClr val="bg1"/>
                          </a:solidFill>
                          <a:effectLst/>
                          <a:latin typeface="+mn-lt"/>
                        </a:rPr>
                        <a:t>REALISASI</a:t>
                      </a:r>
                      <a:endParaRPr lang="id-ID" sz="900" b="1" i="0" u="none" strike="noStrike" dirty="0">
                        <a:solidFill>
                          <a:schemeClr val="bg1"/>
                        </a:solidFill>
                        <a:effectLst/>
                        <a:latin typeface="+mn-lt"/>
                      </a:endParaRPr>
                    </a:p>
                  </a:txBody>
                  <a:tcPr marL="7985" marR="7985" marT="7985" marB="0" anchor="ctr">
                    <a:solidFill>
                      <a:schemeClr val="accent1">
                        <a:lumMod val="75000"/>
                      </a:schemeClr>
                    </a:solidFill>
                  </a:tcPr>
                </a:tc>
                <a:tc>
                  <a:txBody>
                    <a:bodyPr/>
                    <a:lstStyle/>
                    <a:p>
                      <a:pPr algn="ctr" fontAlgn="t"/>
                      <a:r>
                        <a:rPr lang="id-ID" sz="900" b="1" u="none" strike="noStrike" dirty="0" smtClean="0">
                          <a:solidFill>
                            <a:schemeClr val="bg1"/>
                          </a:solidFill>
                          <a:effectLst/>
                          <a:latin typeface="+mn-lt"/>
                        </a:rPr>
                        <a:t>TARGET</a:t>
                      </a:r>
                      <a:endParaRPr lang="id-ID" sz="900" b="1" i="0" u="none" strike="noStrike" dirty="0">
                        <a:solidFill>
                          <a:schemeClr val="bg1"/>
                        </a:solidFill>
                        <a:effectLst/>
                        <a:latin typeface="+mn-lt"/>
                      </a:endParaRPr>
                    </a:p>
                  </a:txBody>
                  <a:tcPr marL="7985" marR="7985" marT="7985" marB="0" anchor="ctr">
                    <a:solidFill>
                      <a:schemeClr val="accent1">
                        <a:lumMod val="75000"/>
                      </a:schemeClr>
                    </a:solidFill>
                  </a:tcPr>
                </a:tc>
              </a:tr>
              <a:tr h="302237">
                <a:tc>
                  <a:txBody>
                    <a:bodyPr/>
                    <a:lstStyle/>
                    <a:p>
                      <a:pPr algn="ctr"/>
                      <a:r>
                        <a:rPr lang="id-ID" sz="1000" dirty="0" smtClean="0">
                          <a:latin typeface="+mn-lt"/>
                        </a:rPr>
                        <a:t>4.1</a:t>
                      </a:r>
                      <a:endParaRPr lang="id-ID" sz="1000" dirty="0">
                        <a:latin typeface="+mn-lt"/>
                      </a:endParaRPr>
                    </a:p>
                  </a:txBody>
                  <a:tcPr anchor="ctr"/>
                </a:tc>
                <a:tc>
                  <a:txBody>
                    <a:bodyPr/>
                    <a:lstStyle/>
                    <a:p>
                      <a:pPr algn="l" fontAlgn="b"/>
                      <a:r>
                        <a:rPr lang="id-ID" sz="1000" u="none" strike="noStrike" dirty="0">
                          <a:effectLst/>
                          <a:latin typeface="+mn-lt"/>
                        </a:rPr>
                        <a:t>APK PT Dan PTA Usia 19-23 Thn *)</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dirty="0">
                          <a:effectLst/>
                          <a:latin typeface="+mn-lt"/>
                        </a:rPr>
                        <a:t>22,8%</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24.67%</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25,10%</a:t>
                      </a:r>
                      <a:endParaRPr lang="id-ID" sz="1000" b="0" i="0" u="none" strike="noStrike">
                        <a:solidFill>
                          <a:srgbClr val="000000"/>
                        </a:solidFill>
                        <a:effectLst/>
                        <a:latin typeface="+mn-lt"/>
                      </a:endParaRPr>
                    </a:p>
                  </a:txBody>
                  <a:tcPr marL="7985" marR="72000" marT="7985" marB="0" anchor="ctr"/>
                </a:tc>
                <a:tc>
                  <a:txBody>
                    <a:bodyPr/>
                    <a:lstStyle/>
                    <a:p>
                      <a:pPr algn="ctr" fontAlgn="b"/>
                      <a:r>
                        <a:rPr lang="id-ID" sz="1000" u="none" strike="noStrike" dirty="0">
                          <a:effectLst/>
                          <a:latin typeface="+mn-lt"/>
                        </a:rPr>
                        <a:t>27.01 %</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26,75%</a:t>
                      </a:r>
                      <a:endParaRPr lang="id-ID" sz="1000" b="0" i="0" u="none" strike="noStrike" dirty="0">
                        <a:solidFill>
                          <a:srgbClr val="000000"/>
                        </a:solidFill>
                        <a:effectLst/>
                        <a:latin typeface="+mn-lt"/>
                      </a:endParaRPr>
                    </a:p>
                  </a:txBody>
                  <a:tcPr marL="7985" marR="72000" marT="7985" marB="0" anchor="ctr"/>
                </a:tc>
                <a:tc>
                  <a:txBody>
                    <a:bodyPr/>
                    <a:lstStyle/>
                    <a:p>
                      <a:pPr algn="ctr" fontAlgn="ctr"/>
                      <a:r>
                        <a:rPr lang="id-ID" sz="1000" u="none" strike="noStrike">
                          <a:effectLst/>
                          <a:latin typeface="+mn-lt"/>
                        </a:rPr>
                        <a:t>28,6%</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29,10%</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b="1" u="none" strike="noStrike" dirty="0">
                          <a:solidFill>
                            <a:schemeClr val="tx1"/>
                          </a:solidFill>
                          <a:effectLst/>
                          <a:latin typeface="+mn-lt"/>
                        </a:rPr>
                        <a:t>29,87%</a:t>
                      </a:r>
                      <a:endParaRPr lang="id-ID" sz="1000" b="1" i="0" u="none" strike="noStrike" dirty="0">
                        <a:solidFill>
                          <a:schemeClr val="tx1"/>
                        </a:solidFill>
                        <a:effectLst/>
                        <a:latin typeface="+mn-lt"/>
                      </a:endParaRPr>
                    </a:p>
                  </a:txBody>
                  <a:tcPr marL="7985" marR="72000" marT="7985" marB="0" anchor="ctr">
                    <a:solidFill>
                      <a:srgbClr val="92D050"/>
                    </a:solidFill>
                  </a:tcPr>
                </a:tc>
                <a:tc>
                  <a:txBody>
                    <a:bodyPr/>
                    <a:lstStyle/>
                    <a:p>
                      <a:pPr algn="ctr" fontAlgn="t"/>
                      <a:r>
                        <a:rPr lang="id-ID" sz="1000" u="none" strike="noStrike" dirty="0">
                          <a:effectLst/>
                          <a:latin typeface="+mn-lt"/>
                        </a:rPr>
                        <a:t>30%</a:t>
                      </a:r>
                      <a:endParaRPr lang="id-ID" sz="1000" b="0" i="0" u="none" strike="noStrike" dirty="0">
                        <a:solidFill>
                          <a:srgbClr val="000000"/>
                        </a:solidFill>
                        <a:effectLst/>
                        <a:latin typeface="+mn-lt"/>
                      </a:endParaRPr>
                    </a:p>
                  </a:txBody>
                  <a:tcPr marL="7985" marR="72000" marT="7985" marB="0" anchor="ctr">
                    <a:solidFill>
                      <a:srgbClr val="FFC000"/>
                    </a:solidFill>
                  </a:tcPr>
                </a:tc>
              </a:tr>
              <a:tr h="302237">
                <a:tc>
                  <a:txBody>
                    <a:bodyPr/>
                    <a:lstStyle/>
                    <a:p>
                      <a:pPr algn="ctr"/>
                      <a:r>
                        <a:rPr lang="id-ID" sz="1000" dirty="0" smtClean="0">
                          <a:latin typeface="+mn-lt"/>
                        </a:rPr>
                        <a:t>4.2</a:t>
                      </a:r>
                      <a:endParaRPr lang="id-ID" sz="1000" dirty="0">
                        <a:latin typeface="+mn-lt"/>
                      </a:endParaRPr>
                    </a:p>
                  </a:txBody>
                  <a:tcPr anchor="ctr"/>
                </a:tc>
                <a:tc>
                  <a:txBody>
                    <a:bodyPr/>
                    <a:lstStyle/>
                    <a:p>
                      <a:pPr algn="l" fontAlgn="b"/>
                      <a:r>
                        <a:rPr lang="id-ID" sz="1000" u="none" strike="noStrike" dirty="0">
                          <a:effectLst/>
                          <a:latin typeface="+mn-lt"/>
                        </a:rPr>
                        <a:t>Rasio Kesetaraan Gender </a:t>
                      </a:r>
                      <a:r>
                        <a:rPr lang="id-ID" sz="1000" u="none" strike="noStrike" dirty="0" smtClean="0">
                          <a:effectLst/>
                          <a:latin typeface="+mn-lt"/>
                        </a:rPr>
                        <a:t>PT </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dirty="0">
                          <a:effectLst/>
                          <a:latin typeface="+mn-lt"/>
                        </a:rPr>
                        <a:t>111,8%</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107.6%</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107,9%</a:t>
                      </a:r>
                      <a:endParaRPr lang="id-ID" sz="1000" b="0" i="0" u="none" strike="noStrike">
                        <a:solidFill>
                          <a:srgbClr val="000000"/>
                        </a:solidFill>
                        <a:effectLst/>
                        <a:latin typeface="+mn-lt"/>
                      </a:endParaRPr>
                    </a:p>
                  </a:txBody>
                  <a:tcPr marL="7985" marR="72000" marT="7985" marB="0" anchor="ctr"/>
                </a:tc>
                <a:tc>
                  <a:txBody>
                    <a:bodyPr/>
                    <a:lstStyle/>
                    <a:p>
                      <a:pPr algn="ctr" fontAlgn="b"/>
                      <a:r>
                        <a:rPr lang="id-ID" sz="1000" u="none" strike="noStrike">
                          <a:effectLst/>
                          <a:latin typeface="+mn-lt"/>
                        </a:rPr>
                        <a:t>103.54%</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104,6%</a:t>
                      </a:r>
                      <a:endParaRPr lang="id-ID" sz="1000" b="0" i="0" u="none" strike="noStrike">
                        <a:solidFill>
                          <a:srgbClr val="000000"/>
                        </a:solidFill>
                        <a:effectLst/>
                        <a:latin typeface="+mn-lt"/>
                      </a:endParaRPr>
                    </a:p>
                  </a:txBody>
                  <a:tcPr marL="7985" marR="72000" marT="7985" marB="0" anchor="ctr"/>
                </a:tc>
                <a:tc>
                  <a:txBody>
                    <a:bodyPr/>
                    <a:lstStyle/>
                    <a:p>
                      <a:pPr algn="ctr" fontAlgn="ctr"/>
                      <a:r>
                        <a:rPr lang="id-ID" sz="1000" u="none" strike="noStrike" dirty="0">
                          <a:effectLst/>
                          <a:latin typeface="+mn-lt"/>
                        </a:rPr>
                        <a:t>106,8%</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103,2%</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b="1" u="none" strike="noStrike" dirty="0">
                          <a:solidFill>
                            <a:schemeClr val="bg1"/>
                          </a:solidFill>
                          <a:effectLst/>
                          <a:latin typeface="+mn-lt"/>
                        </a:rPr>
                        <a:t>109,6%</a:t>
                      </a:r>
                      <a:endParaRPr lang="id-ID" sz="1000" b="1" i="0" u="none" strike="noStrike" dirty="0">
                        <a:solidFill>
                          <a:schemeClr val="bg1"/>
                        </a:solidFill>
                        <a:effectLst/>
                        <a:latin typeface="+mn-lt"/>
                      </a:endParaRPr>
                    </a:p>
                  </a:txBody>
                  <a:tcPr marL="7985" marR="72000" marT="7985" marB="0" anchor="ctr">
                    <a:solidFill>
                      <a:srgbClr val="FF0000"/>
                    </a:solidFill>
                  </a:tcPr>
                </a:tc>
                <a:tc>
                  <a:txBody>
                    <a:bodyPr/>
                    <a:lstStyle/>
                    <a:p>
                      <a:pPr algn="ctr" fontAlgn="t"/>
                      <a:r>
                        <a:rPr lang="id-ID" sz="1000" u="none" strike="noStrike" dirty="0">
                          <a:effectLst/>
                          <a:latin typeface="+mn-lt"/>
                        </a:rPr>
                        <a:t>103,0%</a:t>
                      </a:r>
                      <a:endParaRPr lang="id-ID" sz="1000" b="0" i="0" u="none" strike="noStrike" dirty="0">
                        <a:solidFill>
                          <a:srgbClr val="000000"/>
                        </a:solidFill>
                        <a:effectLst/>
                        <a:latin typeface="+mn-lt"/>
                      </a:endParaRPr>
                    </a:p>
                  </a:txBody>
                  <a:tcPr marL="7985" marR="72000" marT="7985" marB="0" anchor="ctr">
                    <a:solidFill>
                      <a:srgbClr val="FFC000"/>
                    </a:solidFill>
                  </a:tcPr>
                </a:tc>
              </a:tr>
              <a:tr h="254846">
                <a:tc>
                  <a:txBody>
                    <a:bodyPr/>
                    <a:lstStyle/>
                    <a:p>
                      <a:pPr algn="ctr"/>
                      <a:r>
                        <a:rPr lang="id-ID" sz="1000" dirty="0" smtClean="0">
                          <a:latin typeface="+mn-lt"/>
                        </a:rPr>
                        <a:t>4.3</a:t>
                      </a:r>
                      <a:endParaRPr lang="id-ID" sz="1000" dirty="0">
                        <a:latin typeface="+mn-lt"/>
                      </a:endParaRPr>
                    </a:p>
                  </a:txBody>
                  <a:tcPr anchor="ctr"/>
                </a:tc>
                <a:tc>
                  <a:txBody>
                    <a:bodyPr/>
                    <a:lstStyle/>
                    <a:p>
                      <a:pPr algn="l" fontAlgn="b"/>
                      <a:r>
                        <a:rPr lang="id-ID" sz="1000" u="none" strike="noStrike" dirty="0">
                          <a:effectLst/>
                          <a:latin typeface="+mn-lt"/>
                        </a:rPr>
                        <a:t>Jumlah PT PK BLU/BLU (PT BH)</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dirty="0">
                          <a:effectLst/>
                          <a:latin typeface="+mn-lt"/>
                        </a:rPr>
                        <a:t>20 </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20</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27 </a:t>
                      </a:r>
                      <a:endParaRPr lang="id-ID" sz="1000" b="0" i="0" u="none" strike="noStrike">
                        <a:solidFill>
                          <a:srgbClr val="000000"/>
                        </a:solidFill>
                        <a:effectLst/>
                        <a:latin typeface="+mn-lt"/>
                      </a:endParaRPr>
                    </a:p>
                  </a:txBody>
                  <a:tcPr marL="7985" marR="72000" marT="7985" marB="0" anchor="ctr"/>
                </a:tc>
                <a:tc>
                  <a:txBody>
                    <a:bodyPr/>
                    <a:lstStyle/>
                    <a:p>
                      <a:pPr algn="ctr" fontAlgn="b"/>
                      <a:r>
                        <a:rPr lang="id-ID" sz="1000" u="none" strike="noStrike">
                          <a:effectLst/>
                          <a:latin typeface="+mn-lt"/>
                        </a:rPr>
                        <a:t>21</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35 </a:t>
                      </a:r>
                      <a:endParaRPr lang="id-ID" sz="1000" b="0" i="0" u="none" strike="noStrike">
                        <a:solidFill>
                          <a:srgbClr val="000000"/>
                        </a:solidFill>
                        <a:effectLst/>
                        <a:latin typeface="+mn-lt"/>
                      </a:endParaRPr>
                    </a:p>
                  </a:txBody>
                  <a:tcPr marL="7985" marR="72000" marT="7985" marB="0" anchor="ctr"/>
                </a:tc>
                <a:tc>
                  <a:txBody>
                    <a:bodyPr/>
                    <a:lstStyle/>
                    <a:p>
                      <a:pPr algn="ctr" fontAlgn="ctr"/>
                      <a:r>
                        <a:rPr lang="id-ID" sz="1000" u="none" strike="noStrike">
                          <a:effectLst/>
                          <a:latin typeface="+mn-lt"/>
                        </a:rPr>
                        <a:t>33</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35 </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b="1" u="none" strike="noStrike" dirty="0">
                          <a:solidFill>
                            <a:schemeClr val="bg1"/>
                          </a:solidFill>
                          <a:effectLst/>
                          <a:latin typeface="+mn-lt"/>
                        </a:rPr>
                        <a:t>33 </a:t>
                      </a:r>
                      <a:endParaRPr lang="id-ID" sz="1000" b="1" i="0" u="none" strike="noStrike" dirty="0">
                        <a:solidFill>
                          <a:schemeClr val="bg1"/>
                        </a:solidFill>
                        <a:effectLst/>
                        <a:latin typeface="+mn-lt"/>
                      </a:endParaRPr>
                    </a:p>
                  </a:txBody>
                  <a:tcPr marL="7985" marR="72000" marT="7985" marB="0" anchor="ctr">
                    <a:solidFill>
                      <a:srgbClr val="FF0000"/>
                    </a:solidFill>
                  </a:tcPr>
                </a:tc>
                <a:tc>
                  <a:txBody>
                    <a:bodyPr/>
                    <a:lstStyle/>
                    <a:p>
                      <a:pPr algn="ctr" fontAlgn="t"/>
                      <a:r>
                        <a:rPr lang="id-ID" sz="1000" u="none" strike="noStrike" dirty="0">
                          <a:effectLst/>
                          <a:latin typeface="+mn-lt"/>
                        </a:rPr>
                        <a:t>40 </a:t>
                      </a:r>
                      <a:endParaRPr lang="id-ID" sz="1000" b="0" i="0" u="none" strike="noStrike" dirty="0">
                        <a:solidFill>
                          <a:srgbClr val="000000"/>
                        </a:solidFill>
                        <a:effectLst/>
                        <a:latin typeface="+mn-lt"/>
                      </a:endParaRPr>
                    </a:p>
                  </a:txBody>
                  <a:tcPr marL="7985" marR="72000" marT="7985" marB="0" anchor="ctr">
                    <a:solidFill>
                      <a:srgbClr val="FFC000"/>
                    </a:solidFill>
                  </a:tcPr>
                </a:tc>
              </a:tr>
              <a:tr h="254846">
                <a:tc>
                  <a:txBody>
                    <a:bodyPr/>
                    <a:lstStyle/>
                    <a:p>
                      <a:pPr algn="ctr"/>
                      <a:r>
                        <a:rPr lang="id-ID" sz="1000" dirty="0" smtClean="0">
                          <a:latin typeface="+mn-lt"/>
                        </a:rPr>
                        <a:t>4.4</a:t>
                      </a:r>
                      <a:endParaRPr lang="id-ID" sz="1000" dirty="0">
                        <a:latin typeface="+mn-lt"/>
                      </a:endParaRPr>
                    </a:p>
                  </a:txBody>
                  <a:tcPr anchor="ctr"/>
                </a:tc>
                <a:tc>
                  <a:txBody>
                    <a:bodyPr/>
                    <a:lstStyle/>
                    <a:p>
                      <a:pPr algn="l" fontAlgn="b"/>
                      <a:r>
                        <a:rPr lang="id-ID" sz="1000" u="none" strike="noStrike" dirty="0">
                          <a:effectLst/>
                          <a:latin typeface="+mn-lt"/>
                        </a:rPr>
                        <a:t>Jumlah PT Beropini WTP Dari KAP</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a:effectLst/>
                          <a:latin typeface="+mn-lt"/>
                        </a:rPr>
                        <a:t>11 </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6</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20 </a:t>
                      </a:r>
                      <a:endParaRPr lang="id-ID" sz="1000" b="0" i="0" u="none" strike="noStrike" dirty="0">
                        <a:solidFill>
                          <a:srgbClr val="000000"/>
                        </a:solidFill>
                        <a:effectLst/>
                        <a:latin typeface="+mn-lt"/>
                      </a:endParaRPr>
                    </a:p>
                  </a:txBody>
                  <a:tcPr marL="7985" marR="72000" marT="7985" marB="0" anchor="ctr"/>
                </a:tc>
                <a:tc>
                  <a:txBody>
                    <a:bodyPr/>
                    <a:lstStyle/>
                    <a:p>
                      <a:pPr algn="ctr" fontAlgn="b"/>
                      <a:r>
                        <a:rPr lang="id-ID" sz="1000" u="none" strike="noStrike" dirty="0">
                          <a:effectLst/>
                          <a:latin typeface="+mn-lt"/>
                        </a:rPr>
                        <a:t>18</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22 </a:t>
                      </a:r>
                      <a:endParaRPr lang="id-ID" sz="1000" b="0" i="0" u="none" strike="noStrike">
                        <a:solidFill>
                          <a:srgbClr val="000000"/>
                        </a:solidFill>
                        <a:effectLst/>
                        <a:latin typeface="+mn-lt"/>
                      </a:endParaRPr>
                    </a:p>
                  </a:txBody>
                  <a:tcPr marL="7985" marR="72000" marT="7985" marB="0" anchor="ctr"/>
                </a:tc>
                <a:tc>
                  <a:txBody>
                    <a:bodyPr/>
                    <a:lstStyle/>
                    <a:p>
                      <a:pPr algn="ctr" fontAlgn="ctr"/>
                      <a:r>
                        <a:rPr lang="id-ID" sz="1000" u="none" strike="noStrike">
                          <a:effectLst/>
                          <a:latin typeface="+mn-lt"/>
                        </a:rPr>
                        <a:t>18</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26 </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b="1" u="none" strike="noStrike" dirty="0" smtClean="0">
                          <a:solidFill>
                            <a:schemeClr val="bg1"/>
                          </a:solidFill>
                          <a:effectLst/>
                          <a:latin typeface="+mn-lt"/>
                        </a:rPr>
                        <a:t>0* </a:t>
                      </a:r>
                      <a:endParaRPr lang="id-ID" sz="1000" b="1" i="0" u="none" strike="noStrike" dirty="0">
                        <a:solidFill>
                          <a:schemeClr val="bg1"/>
                        </a:solidFill>
                        <a:effectLst/>
                        <a:latin typeface="+mn-lt"/>
                      </a:endParaRPr>
                    </a:p>
                  </a:txBody>
                  <a:tcPr marL="7985" marR="72000" marT="7985" marB="0" anchor="ctr">
                    <a:solidFill>
                      <a:srgbClr val="FF0000"/>
                    </a:solidFill>
                  </a:tcPr>
                </a:tc>
                <a:tc>
                  <a:txBody>
                    <a:bodyPr/>
                    <a:lstStyle/>
                    <a:p>
                      <a:pPr algn="ctr" fontAlgn="t"/>
                      <a:r>
                        <a:rPr lang="id-ID" sz="1000" u="none" strike="noStrike">
                          <a:effectLst/>
                          <a:latin typeface="+mn-lt"/>
                        </a:rPr>
                        <a:t>30 </a:t>
                      </a:r>
                      <a:endParaRPr lang="id-ID" sz="1000" b="0" i="0" u="none" strike="noStrike">
                        <a:solidFill>
                          <a:srgbClr val="000000"/>
                        </a:solidFill>
                        <a:effectLst/>
                        <a:latin typeface="+mn-lt"/>
                      </a:endParaRPr>
                    </a:p>
                  </a:txBody>
                  <a:tcPr marL="7985" marR="72000" marT="7985" marB="0" anchor="ctr">
                    <a:solidFill>
                      <a:srgbClr val="FFC000"/>
                    </a:solidFill>
                  </a:tcPr>
                </a:tc>
              </a:tr>
              <a:tr h="302237">
                <a:tc>
                  <a:txBody>
                    <a:bodyPr/>
                    <a:lstStyle/>
                    <a:p>
                      <a:pPr algn="ctr"/>
                      <a:r>
                        <a:rPr lang="id-ID" sz="1000" dirty="0" smtClean="0">
                          <a:latin typeface="+mn-lt"/>
                        </a:rPr>
                        <a:t>4.5</a:t>
                      </a:r>
                    </a:p>
                  </a:txBody>
                  <a:tcPr anchor="ctr"/>
                </a:tc>
                <a:tc>
                  <a:txBody>
                    <a:bodyPr/>
                    <a:lstStyle/>
                    <a:p>
                      <a:pPr algn="l" fontAlgn="b"/>
                      <a:r>
                        <a:rPr lang="id-ID" sz="1000" u="none" strike="noStrike" dirty="0">
                          <a:effectLst/>
                          <a:latin typeface="+mn-lt"/>
                        </a:rPr>
                        <a:t>Persentase Prodi Terakreditasi</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a:effectLst/>
                          <a:latin typeface="+mn-lt"/>
                        </a:rPr>
                        <a:t>56,76%</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72%</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62,73%</a:t>
                      </a:r>
                      <a:endParaRPr lang="id-ID" sz="1000" b="0" i="0" u="none" strike="noStrike">
                        <a:solidFill>
                          <a:srgbClr val="000000"/>
                        </a:solidFill>
                        <a:effectLst/>
                        <a:latin typeface="+mn-lt"/>
                      </a:endParaRPr>
                    </a:p>
                  </a:txBody>
                  <a:tcPr marL="7985" marR="72000" marT="7985" marB="0" anchor="ctr"/>
                </a:tc>
                <a:tc>
                  <a:txBody>
                    <a:bodyPr/>
                    <a:lstStyle/>
                    <a:p>
                      <a:pPr algn="ctr" fontAlgn="b"/>
                      <a:r>
                        <a:rPr lang="id-ID" sz="1000" u="none" strike="noStrike" dirty="0">
                          <a:effectLst/>
                          <a:latin typeface="+mn-lt"/>
                        </a:rPr>
                        <a:t>59.93%</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69%</a:t>
                      </a:r>
                      <a:endParaRPr lang="id-ID" sz="1000" b="0" i="0" u="none" strike="noStrike" dirty="0">
                        <a:solidFill>
                          <a:srgbClr val="000000"/>
                        </a:solidFill>
                        <a:effectLst/>
                        <a:latin typeface="+mn-lt"/>
                      </a:endParaRPr>
                    </a:p>
                  </a:txBody>
                  <a:tcPr marL="7985" marR="72000" marT="7985" marB="0" anchor="ctr"/>
                </a:tc>
                <a:tc>
                  <a:txBody>
                    <a:bodyPr/>
                    <a:lstStyle/>
                    <a:p>
                      <a:pPr algn="ctr" fontAlgn="ctr"/>
                      <a:r>
                        <a:rPr lang="id-ID" sz="1000" u="none" strike="noStrike">
                          <a:effectLst/>
                          <a:latin typeface="+mn-lt"/>
                        </a:rPr>
                        <a:t>68,74%</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100%</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b="1" u="none" strike="noStrike" dirty="0">
                          <a:solidFill>
                            <a:schemeClr val="bg1"/>
                          </a:solidFill>
                          <a:effectLst/>
                          <a:latin typeface="+mn-lt"/>
                        </a:rPr>
                        <a:t>88%</a:t>
                      </a:r>
                      <a:endParaRPr lang="id-ID" sz="1000" b="1" i="0" u="none" strike="noStrike" dirty="0">
                        <a:solidFill>
                          <a:schemeClr val="bg1"/>
                        </a:solidFill>
                        <a:effectLst/>
                        <a:latin typeface="+mn-lt"/>
                      </a:endParaRPr>
                    </a:p>
                  </a:txBody>
                  <a:tcPr marL="7985" marR="72000" marT="7985" marB="0" anchor="ctr">
                    <a:solidFill>
                      <a:srgbClr val="FF0000"/>
                    </a:solidFill>
                  </a:tcPr>
                </a:tc>
                <a:tc>
                  <a:txBody>
                    <a:bodyPr/>
                    <a:lstStyle/>
                    <a:p>
                      <a:pPr algn="ctr" fontAlgn="t"/>
                      <a:r>
                        <a:rPr lang="id-ID" sz="1000" u="none" strike="noStrike" dirty="0">
                          <a:effectLst/>
                          <a:latin typeface="+mn-lt"/>
                        </a:rPr>
                        <a:t>100%</a:t>
                      </a:r>
                      <a:endParaRPr lang="id-ID" sz="1000" b="0" i="0" u="none" strike="noStrike" dirty="0">
                        <a:solidFill>
                          <a:srgbClr val="000000"/>
                        </a:solidFill>
                        <a:effectLst/>
                        <a:latin typeface="+mn-lt"/>
                      </a:endParaRPr>
                    </a:p>
                  </a:txBody>
                  <a:tcPr marL="7985" marR="72000" marT="7985" marB="0" anchor="ctr">
                    <a:solidFill>
                      <a:srgbClr val="FFC000"/>
                    </a:solidFill>
                  </a:tcPr>
                </a:tc>
              </a:tr>
              <a:tr h="302237">
                <a:tc>
                  <a:txBody>
                    <a:bodyPr/>
                    <a:lstStyle/>
                    <a:p>
                      <a:pPr algn="ctr"/>
                      <a:r>
                        <a:rPr lang="id-ID" sz="1000" dirty="0" smtClean="0">
                          <a:latin typeface="+mn-lt"/>
                        </a:rPr>
                        <a:t>4.6</a:t>
                      </a:r>
                      <a:endParaRPr lang="id-ID" sz="1000" dirty="0">
                        <a:latin typeface="+mn-lt"/>
                      </a:endParaRPr>
                    </a:p>
                  </a:txBody>
                  <a:tcPr anchor="ctr"/>
                </a:tc>
                <a:tc>
                  <a:txBody>
                    <a:bodyPr/>
                    <a:lstStyle/>
                    <a:p>
                      <a:pPr algn="l" fontAlgn="b"/>
                      <a:r>
                        <a:rPr lang="it-IT" sz="1000" u="none" strike="noStrike" dirty="0">
                          <a:effectLst/>
                          <a:latin typeface="+mn-lt"/>
                        </a:rPr>
                        <a:t>Persentase Prodi PT  Berakreditasi Minimal B </a:t>
                      </a:r>
                      <a:endParaRPr lang="it-IT"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dirty="0">
                          <a:effectLst/>
                          <a:latin typeface="+mn-lt"/>
                        </a:rPr>
                        <a:t>49,63%</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58.6%</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50%</a:t>
                      </a:r>
                      <a:endParaRPr lang="id-ID" sz="1000" b="0" i="0" u="none" strike="noStrike">
                        <a:solidFill>
                          <a:srgbClr val="000000"/>
                        </a:solidFill>
                        <a:effectLst/>
                        <a:latin typeface="+mn-lt"/>
                      </a:endParaRPr>
                    </a:p>
                  </a:txBody>
                  <a:tcPr marL="7985" marR="72000" marT="7985" marB="0" anchor="ctr"/>
                </a:tc>
                <a:tc>
                  <a:txBody>
                    <a:bodyPr/>
                    <a:lstStyle/>
                    <a:p>
                      <a:pPr algn="ctr" fontAlgn="b"/>
                      <a:r>
                        <a:rPr lang="id-ID" sz="1000" u="none" strike="noStrike" dirty="0">
                          <a:effectLst/>
                          <a:latin typeface="+mn-lt"/>
                        </a:rPr>
                        <a:t>56.15%</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51%</a:t>
                      </a:r>
                      <a:endParaRPr lang="id-ID" sz="1000" b="0" i="0" u="none" strike="noStrike" dirty="0">
                        <a:solidFill>
                          <a:srgbClr val="000000"/>
                        </a:solidFill>
                        <a:effectLst/>
                        <a:latin typeface="+mn-lt"/>
                      </a:endParaRPr>
                    </a:p>
                  </a:txBody>
                  <a:tcPr marL="7985" marR="72000" marT="7985" marB="0" anchor="ctr"/>
                </a:tc>
                <a:tc>
                  <a:txBody>
                    <a:bodyPr/>
                    <a:lstStyle/>
                    <a:p>
                      <a:pPr algn="ctr" fontAlgn="ctr"/>
                      <a:r>
                        <a:rPr lang="id-ID" sz="1000" u="none" strike="noStrike">
                          <a:effectLst/>
                          <a:latin typeface="+mn-lt"/>
                        </a:rPr>
                        <a:t>52,67%</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57,03%</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b="1" u="none" strike="noStrike" dirty="0">
                          <a:solidFill>
                            <a:schemeClr val="bg1"/>
                          </a:solidFill>
                          <a:effectLst/>
                          <a:latin typeface="+mn-lt"/>
                        </a:rPr>
                        <a:t>49,30%</a:t>
                      </a:r>
                      <a:endParaRPr lang="id-ID" sz="1000" b="1" i="0" u="none" strike="noStrike" dirty="0">
                        <a:solidFill>
                          <a:schemeClr val="bg1"/>
                        </a:solidFill>
                        <a:effectLst/>
                        <a:latin typeface="+mn-lt"/>
                      </a:endParaRPr>
                    </a:p>
                  </a:txBody>
                  <a:tcPr marL="7985" marR="72000" marT="7985" marB="0" anchor="ctr">
                    <a:solidFill>
                      <a:srgbClr val="FF0000"/>
                    </a:solidFill>
                  </a:tcPr>
                </a:tc>
                <a:tc>
                  <a:txBody>
                    <a:bodyPr/>
                    <a:lstStyle/>
                    <a:p>
                      <a:pPr algn="ctr" fontAlgn="t"/>
                      <a:r>
                        <a:rPr lang="id-ID" sz="1000" u="none" strike="noStrike" dirty="0">
                          <a:effectLst/>
                          <a:latin typeface="+mn-lt"/>
                        </a:rPr>
                        <a:t>58%</a:t>
                      </a:r>
                      <a:endParaRPr lang="id-ID" sz="1000" b="0" i="0" u="none" strike="noStrike" dirty="0">
                        <a:solidFill>
                          <a:srgbClr val="000000"/>
                        </a:solidFill>
                        <a:effectLst/>
                        <a:latin typeface="+mn-lt"/>
                      </a:endParaRPr>
                    </a:p>
                  </a:txBody>
                  <a:tcPr marL="7985" marR="72000" marT="7985" marB="0" anchor="ctr">
                    <a:solidFill>
                      <a:srgbClr val="FFC000"/>
                    </a:solidFill>
                  </a:tcPr>
                </a:tc>
              </a:tr>
              <a:tr h="336624">
                <a:tc>
                  <a:txBody>
                    <a:bodyPr/>
                    <a:lstStyle/>
                    <a:p>
                      <a:pPr algn="ctr"/>
                      <a:r>
                        <a:rPr lang="id-ID" sz="1200" b="1" dirty="0" smtClean="0">
                          <a:solidFill>
                            <a:srgbClr val="FF0000"/>
                          </a:solidFill>
                          <a:latin typeface="+mn-lt"/>
                        </a:rPr>
                        <a:t>4.7</a:t>
                      </a:r>
                      <a:endParaRPr lang="id-ID" sz="1200" b="1" dirty="0">
                        <a:solidFill>
                          <a:srgbClr val="FF0000"/>
                        </a:solidFill>
                        <a:latin typeface="+mn-lt"/>
                      </a:endParaRPr>
                    </a:p>
                  </a:txBody>
                  <a:tcPr anchor="ctr"/>
                </a:tc>
                <a:tc>
                  <a:txBody>
                    <a:bodyPr/>
                    <a:lstStyle/>
                    <a:p>
                      <a:pPr algn="l" fontAlgn="b"/>
                      <a:r>
                        <a:rPr lang="id-ID" sz="1200" b="1" u="none" strike="noStrike" dirty="0">
                          <a:solidFill>
                            <a:srgbClr val="FF0000"/>
                          </a:solidFill>
                          <a:effectLst/>
                          <a:latin typeface="+mn-lt"/>
                        </a:rPr>
                        <a:t>Jumlah Perguruan Tinggi Masuk Top 500 Dunia</a:t>
                      </a:r>
                      <a:endParaRPr lang="id-ID" sz="1200" b="1" i="0" u="none" strike="noStrike" dirty="0">
                        <a:solidFill>
                          <a:srgbClr val="FF0000"/>
                        </a:solidFill>
                        <a:effectLst/>
                        <a:latin typeface="+mn-lt"/>
                      </a:endParaRPr>
                    </a:p>
                  </a:txBody>
                  <a:tcPr marL="7985" marR="7985" marT="7985" marB="0" anchor="ctr"/>
                </a:tc>
                <a:tc>
                  <a:txBody>
                    <a:bodyPr/>
                    <a:lstStyle/>
                    <a:p>
                      <a:pPr algn="ctr" fontAlgn="t"/>
                      <a:r>
                        <a:rPr lang="id-ID" sz="1200" b="1" u="none" strike="noStrike" dirty="0">
                          <a:solidFill>
                            <a:srgbClr val="FF0000"/>
                          </a:solidFill>
                          <a:effectLst/>
                          <a:latin typeface="+mn-lt"/>
                        </a:rPr>
                        <a:t>3 </a:t>
                      </a:r>
                      <a:endParaRPr lang="id-ID" sz="1200" b="1" i="0" u="none" strike="noStrike" dirty="0">
                        <a:solidFill>
                          <a:srgbClr val="FF0000"/>
                        </a:solidFill>
                        <a:effectLst/>
                        <a:latin typeface="+mn-lt"/>
                      </a:endParaRPr>
                    </a:p>
                  </a:txBody>
                  <a:tcPr marL="7985" marR="72000" marT="7985" marB="0" anchor="ctr"/>
                </a:tc>
                <a:tc>
                  <a:txBody>
                    <a:bodyPr/>
                    <a:lstStyle/>
                    <a:p>
                      <a:pPr algn="ctr" fontAlgn="t"/>
                      <a:r>
                        <a:rPr lang="id-ID" sz="1200" b="1" u="none" strike="noStrike" dirty="0">
                          <a:solidFill>
                            <a:srgbClr val="FF0000"/>
                          </a:solidFill>
                          <a:effectLst/>
                          <a:latin typeface="+mn-lt"/>
                        </a:rPr>
                        <a:t>4</a:t>
                      </a:r>
                      <a:endParaRPr lang="id-ID" sz="1200" b="1" i="0" u="none" strike="noStrike" dirty="0">
                        <a:solidFill>
                          <a:srgbClr val="FF0000"/>
                        </a:solidFill>
                        <a:effectLst/>
                        <a:latin typeface="+mn-lt"/>
                      </a:endParaRPr>
                    </a:p>
                  </a:txBody>
                  <a:tcPr marL="7985" marR="72000" marT="7985" marB="0" anchor="ctr"/>
                </a:tc>
                <a:tc>
                  <a:txBody>
                    <a:bodyPr/>
                    <a:lstStyle/>
                    <a:p>
                      <a:pPr algn="ctr" fontAlgn="t"/>
                      <a:r>
                        <a:rPr lang="id-ID" sz="1200" b="1" u="none" strike="noStrike" dirty="0">
                          <a:solidFill>
                            <a:srgbClr val="FF0000"/>
                          </a:solidFill>
                          <a:effectLst/>
                          <a:latin typeface="+mn-lt"/>
                        </a:rPr>
                        <a:t>5 </a:t>
                      </a:r>
                      <a:endParaRPr lang="id-ID" sz="1200" b="1" i="0" u="none" strike="noStrike" dirty="0">
                        <a:solidFill>
                          <a:srgbClr val="FF0000"/>
                        </a:solidFill>
                        <a:effectLst/>
                        <a:latin typeface="+mn-lt"/>
                      </a:endParaRPr>
                    </a:p>
                  </a:txBody>
                  <a:tcPr marL="7985" marR="72000" marT="7985" marB="0" anchor="ctr"/>
                </a:tc>
                <a:tc>
                  <a:txBody>
                    <a:bodyPr/>
                    <a:lstStyle/>
                    <a:p>
                      <a:pPr algn="ctr" fontAlgn="b"/>
                      <a:r>
                        <a:rPr lang="id-ID" sz="1200" b="1" u="none" strike="noStrike" dirty="0">
                          <a:solidFill>
                            <a:srgbClr val="FF0000"/>
                          </a:solidFill>
                          <a:effectLst/>
                          <a:latin typeface="+mn-lt"/>
                        </a:rPr>
                        <a:t>3</a:t>
                      </a:r>
                      <a:endParaRPr lang="id-ID" sz="1200" b="1" i="0" u="none" strike="noStrike" dirty="0">
                        <a:solidFill>
                          <a:srgbClr val="FF0000"/>
                        </a:solidFill>
                        <a:effectLst/>
                        <a:latin typeface="+mn-lt"/>
                      </a:endParaRPr>
                    </a:p>
                  </a:txBody>
                  <a:tcPr marL="7985" marR="72000" marT="7985" marB="0" anchor="ctr"/>
                </a:tc>
                <a:tc>
                  <a:txBody>
                    <a:bodyPr/>
                    <a:lstStyle/>
                    <a:p>
                      <a:pPr algn="ctr" fontAlgn="t"/>
                      <a:r>
                        <a:rPr lang="id-ID" sz="1200" b="1" u="none" strike="noStrike" dirty="0">
                          <a:solidFill>
                            <a:srgbClr val="FF0000"/>
                          </a:solidFill>
                          <a:effectLst/>
                          <a:latin typeface="+mn-lt"/>
                        </a:rPr>
                        <a:t>6 </a:t>
                      </a:r>
                      <a:endParaRPr lang="id-ID" sz="1200" b="1" i="0" u="none" strike="noStrike" dirty="0">
                        <a:solidFill>
                          <a:srgbClr val="FF0000"/>
                        </a:solidFill>
                        <a:effectLst/>
                        <a:latin typeface="+mn-lt"/>
                      </a:endParaRPr>
                    </a:p>
                  </a:txBody>
                  <a:tcPr marL="7985" marR="72000" marT="7985" marB="0" anchor="ctr"/>
                </a:tc>
                <a:tc>
                  <a:txBody>
                    <a:bodyPr/>
                    <a:lstStyle/>
                    <a:p>
                      <a:pPr algn="ctr" fontAlgn="ctr"/>
                      <a:r>
                        <a:rPr lang="id-ID" sz="1200" b="1" u="none" strike="noStrike" dirty="0">
                          <a:solidFill>
                            <a:srgbClr val="FF0000"/>
                          </a:solidFill>
                          <a:effectLst/>
                          <a:latin typeface="+mn-lt"/>
                        </a:rPr>
                        <a:t>3</a:t>
                      </a:r>
                      <a:endParaRPr lang="id-ID" sz="1200" b="1" i="0" u="none" strike="noStrike" dirty="0">
                        <a:solidFill>
                          <a:srgbClr val="FF0000"/>
                        </a:solidFill>
                        <a:effectLst/>
                        <a:latin typeface="+mn-lt"/>
                      </a:endParaRPr>
                    </a:p>
                  </a:txBody>
                  <a:tcPr marL="7985" marR="72000" marT="7985" marB="0" anchor="ctr"/>
                </a:tc>
                <a:tc>
                  <a:txBody>
                    <a:bodyPr/>
                    <a:lstStyle/>
                    <a:p>
                      <a:pPr algn="ctr" fontAlgn="t"/>
                      <a:r>
                        <a:rPr lang="id-ID" sz="1200" b="1" u="none" strike="noStrike" dirty="0">
                          <a:solidFill>
                            <a:srgbClr val="FF0000"/>
                          </a:solidFill>
                          <a:effectLst/>
                          <a:latin typeface="+mn-lt"/>
                        </a:rPr>
                        <a:t>8 </a:t>
                      </a:r>
                      <a:endParaRPr lang="id-ID" sz="1200" b="1" i="0" u="none" strike="noStrike" dirty="0">
                        <a:solidFill>
                          <a:srgbClr val="FF0000"/>
                        </a:solidFill>
                        <a:effectLst/>
                        <a:latin typeface="+mn-lt"/>
                      </a:endParaRPr>
                    </a:p>
                  </a:txBody>
                  <a:tcPr marL="7985" marR="72000" marT="7985" marB="0" anchor="ctr"/>
                </a:tc>
                <a:tc>
                  <a:txBody>
                    <a:bodyPr/>
                    <a:lstStyle/>
                    <a:p>
                      <a:pPr algn="ctr" fontAlgn="t"/>
                      <a:r>
                        <a:rPr lang="id-ID" sz="1200" b="1" u="none" strike="noStrike" dirty="0">
                          <a:solidFill>
                            <a:schemeClr val="bg1"/>
                          </a:solidFill>
                          <a:effectLst/>
                          <a:latin typeface="+mn-lt"/>
                        </a:rPr>
                        <a:t>2 </a:t>
                      </a:r>
                      <a:endParaRPr lang="id-ID" sz="1200" b="1" i="0" u="none" strike="noStrike" dirty="0">
                        <a:solidFill>
                          <a:schemeClr val="bg1"/>
                        </a:solidFill>
                        <a:effectLst/>
                        <a:latin typeface="+mn-lt"/>
                      </a:endParaRPr>
                    </a:p>
                  </a:txBody>
                  <a:tcPr marL="7985" marR="72000" marT="7985" marB="0" anchor="ctr">
                    <a:solidFill>
                      <a:srgbClr val="FF0000"/>
                    </a:solidFill>
                  </a:tcPr>
                </a:tc>
                <a:tc>
                  <a:txBody>
                    <a:bodyPr/>
                    <a:lstStyle/>
                    <a:p>
                      <a:pPr algn="ctr" fontAlgn="t"/>
                      <a:r>
                        <a:rPr lang="id-ID" sz="1200" b="1" u="none" strike="noStrike" dirty="0">
                          <a:effectLst/>
                          <a:latin typeface="+mn-lt"/>
                        </a:rPr>
                        <a:t>11 </a:t>
                      </a:r>
                      <a:endParaRPr lang="id-ID" sz="1200" b="1" i="0" u="none" strike="noStrike" dirty="0">
                        <a:solidFill>
                          <a:srgbClr val="000000"/>
                        </a:solidFill>
                        <a:effectLst/>
                        <a:latin typeface="+mn-lt"/>
                      </a:endParaRPr>
                    </a:p>
                  </a:txBody>
                  <a:tcPr marL="7985" marR="72000" marT="7985" marB="0" anchor="ctr">
                    <a:solidFill>
                      <a:srgbClr val="FFC000"/>
                    </a:solidFill>
                  </a:tcPr>
                </a:tc>
              </a:tr>
              <a:tr h="302237">
                <a:tc>
                  <a:txBody>
                    <a:bodyPr/>
                    <a:lstStyle/>
                    <a:p>
                      <a:pPr algn="ctr"/>
                      <a:r>
                        <a:rPr lang="id-ID" sz="1000" dirty="0" smtClean="0">
                          <a:latin typeface="+mn-lt"/>
                        </a:rPr>
                        <a:t>4.8</a:t>
                      </a:r>
                      <a:endParaRPr lang="id-ID" sz="1000" dirty="0">
                        <a:latin typeface="+mn-lt"/>
                      </a:endParaRPr>
                    </a:p>
                  </a:txBody>
                  <a:tcPr anchor="ctr"/>
                </a:tc>
                <a:tc>
                  <a:txBody>
                    <a:bodyPr/>
                    <a:lstStyle/>
                    <a:p>
                      <a:pPr algn="l" fontAlgn="b"/>
                      <a:r>
                        <a:rPr lang="id-ID" sz="1000" u="none" strike="noStrike" dirty="0">
                          <a:effectLst/>
                          <a:latin typeface="+mn-lt"/>
                        </a:rPr>
                        <a:t>Rasio Mhs Vokasi : Total Mhs Vokasi Dan  S-1</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a:effectLst/>
                          <a:latin typeface="+mn-lt"/>
                        </a:rPr>
                        <a:t>19%</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18,70%</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21%</a:t>
                      </a:r>
                      <a:endParaRPr lang="id-ID" sz="1000" b="0" i="0" u="none" strike="noStrike">
                        <a:solidFill>
                          <a:srgbClr val="000000"/>
                        </a:solidFill>
                        <a:effectLst/>
                        <a:latin typeface="+mn-lt"/>
                      </a:endParaRPr>
                    </a:p>
                  </a:txBody>
                  <a:tcPr marL="7985" marR="72000" marT="7985" marB="0" anchor="ctr"/>
                </a:tc>
                <a:tc>
                  <a:txBody>
                    <a:bodyPr/>
                    <a:lstStyle/>
                    <a:p>
                      <a:pPr algn="ctr" fontAlgn="b"/>
                      <a:r>
                        <a:rPr lang="id-ID" sz="1000" u="none" strike="noStrike">
                          <a:effectLst/>
                          <a:latin typeface="+mn-lt"/>
                        </a:rPr>
                        <a:t>18.11%</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24%</a:t>
                      </a:r>
                      <a:endParaRPr lang="id-ID" sz="1000" b="0" i="0" u="none" strike="noStrike" dirty="0">
                        <a:solidFill>
                          <a:srgbClr val="000000"/>
                        </a:solidFill>
                        <a:effectLst/>
                        <a:latin typeface="+mn-lt"/>
                      </a:endParaRPr>
                    </a:p>
                  </a:txBody>
                  <a:tcPr marL="7985" marR="72000" marT="7985" marB="0" anchor="ctr"/>
                </a:tc>
                <a:tc>
                  <a:txBody>
                    <a:bodyPr/>
                    <a:lstStyle/>
                    <a:p>
                      <a:pPr algn="ctr" fontAlgn="ctr"/>
                      <a:r>
                        <a:rPr lang="id-ID" sz="1000" u="none" strike="noStrike">
                          <a:effectLst/>
                          <a:latin typeface="+mn-lt"/>
                        </a:rPr>
                        <a:t>17,4%</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27%</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b="1" u="none" strike="noStrike" dirty="0">
                          <a:solidFill>
                            <a:schemeClr val="bg1"/>
                          </a:solidFill>
                          <a:effectLst/>
                          <a:latin typeface="+mn-lt"/>
                        </a:rPr>
                        <a:t>16,60%</a:t>
                      </a:r>
                      <a:endParaRPr lang="id-ID" sz="1000" b="1" i="0" u="none" strike="noStrike" dirty="0">
                        <a:solidFill>
                          <a:schemeClr val="bg1"/>
                        </a:solidFill>
                        <a:effectLst/>
                        <a:latin typeface="+mn-lt"/>
                      </a:endParaRPr>
                    </a:p>
                  </a:txBody>
                  <a:tcPr marL="7985" marR="72000" marT="7985" marB="0" anchor="ctr">
                    <a:solidFill>
                      <a:srgbClr val="FF0000"/>
                    </a:solidFill>
                  </a:tcPr>
                </a:tc>
                <a:tc>
                  <a:txBody>
                    <a:bodyPr/>
                    <a:lstStyle/>
                    <a:p>
                      <a:pPr algn="ctr" fontAlgn="t"/>
                      <a:r>
                        <a:rPr lang="id-ID" sz="1000" u="none" strike="noStrike" dirty="0">
                          <a:effectLst/>
                          <a:latin typeface="+mn-lt"/>
                        </a:rPr>
                        <a:t>30%</a:t>
                      </a:r>
                      <a:endParaRPr lang="id-ID" sz="1000" b="0" i="0" u="none" strike="noStrike" dirty="0">
                        <a:solidFill>
                          <a:srgbClr val="000000"/>
                        </a:solidFill>
                        <a:effectLst/>
                        <a:latin typeface="+mn-lt"/>
                      </a:endParaRPr>
                    </a:p>
                  </a:txBody>
                  <a:tcPr marL="7985" marR="72000" marT="7985" marB="0" anchor="ctr">
                    <a:solidFill>
                      <a:srgbClr val="FFC000"/>
                    </a:solidFill>
                  </a:tcPr>
                </a:tc>
              </a:tr>
              <a:tr h="336624">
                <a:tc>
                  <a:txBody>
                    <a:bodyPr/>
                    <a:lstStyle/>
                    <a:p>
                      <a:pPr algn="ctr"/>
                      <a:r>
                        <a:rPr lang="id-ID" sz="1000" dirty="0" smtClean="0">
                          <a:latin typeface="+mn-lt"/>
                        </a:rPr>
                        <a:t>4.9</a:t>
                      </a:r>
                      <a:endParaRPr lang="id-ID" sz="1000" dirty="0">
                        <a:latin typeface="+mn-lt"/>
                      </a:endParaRPr>
                    </a:p>
                  </a:txBody>
                  <a:tcPr anchor="ctr"/>
                </a:tc>
                <a:tc>
                  <a:txBody>
                    <a:bodyPr/>
                    <a:lstStyle/>
                    <a:p>
                      <a:pPr algn="l" fontAlgn="b"/>
                      <a:r>
                        <a:rPr lang="id-ID" sz="1000" u="none" strike="noStrike" dirty="0" smtClean="0">
                          <a:effectLst/>
                          <a:latin typeface="+mn-lt"/>
                        </a:rPr>
                        <a:t>APK </a:t>
                      </a:r>
                      <a:r>
                        <a:rPr lang="id-ID" sz="1000" u="none" strike="noStrike" dirty="0">
                          <a:effectLst/>
                          <a:latin typeface="+mn-lt"/>
                        </a:rPr>
                        <a:t>Prodi Sains Natural Dan Teknologi </a:t>
                      </a:r>
                      <a:r>
                        <a:rPr lang="id-ID" sz="1000" u="none" strike="noStrike" dirty="0" smtClean="0">
                          <a:effectLst/>
                          <a:latin typeface="+mn-lt"/>
                        </a:rPr>
                        <a:t>                     (</a:t>
                      </a:r>
                      <a:r>
                        <a:rPr lang="id-ID" sz="1000" u="none" strike="noStrike" dirty="0">
                          <a:effectLst/>
                          <a:latin typeface="+mn-lt"/>
                        </a:rPr>
                        <a:t>Usia 19-23 Tahun)</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a:effectLst/>
                          <a:latin typeface="+mn-lt"/>
                        </a:rPr>
                        <a:t>4,1%</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5.74%</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5%</a:t>
                      </a:r>
                      <a:endParaRPr lang="id-ID" sz="1000" b="0" i="0" u="none" strike="noStrike" dirty="0">
                        <a:solidFill>
                          <a:srgbClr val="000000"/>
                        </a:solidFill>
                        <a:effectLst/>
                        <a:latin typeface="+mn-lt"/>
                      </a:endParaRPr>
                    </a:p>
                  </a:txBody>
                  <a:tcPr marL="7985" marR="72000" marT="7985" marB="0" anchor="ctr"/>
                </a:tc>
                <a:tc>
                  <a:txBody>
                    <a:bodyPr/>
                    <a:lstStyle/>
                    <a:p>
                      <a:pPr algn="ctr" fontAlgn="b"/>
                      <a:r>
                        <a:rPr lang="id-ID" sz="1000" u="none" strike="noStrike" dirty="0">
                          <a:effectLst/>
                          <a:latin typeface="+mn-lt"/>
                        </a:rPr>
                        <a:t>8.06%</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7%</a:t>
                      </a:r>
                      <a:endParaRPr lang="id-ID" sz="1000" b="0" i="0" u="none" strike="noStrike">
                        <a:solidFill>
                          <a:srgbClr val="000000"/>
                        </a:solidFill>
                        <a:effectLst/>
                        <a:latin typeface="+mn-lt"/>
                      </a:endParaRPr>
                    </a:p>
                  </a:txBody>
                  <a:tcPr marL="7985" marR="72000" marT="7985" marB="0" anchor="ctr"/>
                </a:tc>
                <a:tc>
                  <a:txBody>
                    <a:bodyPr/>
                    <a:lstStyle/>
                    <a:p>
                      <a:pPr algn="ctr" fontAlgn="ctr"/>
                      <a:r>
                        <a:rPr lang="id-ID" sz="1000" u="none" strike="noStrike" dirty="0">
                          <a:effectLst/>
                          <a:latin typeface="+mn-lt"/>
                        </a:rPr>
                        <a:t>7,3%</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9,0%</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b="1" u="none" strike="noStrike" dirty="0">
                          <a:solidFill>
                            <a:schemeClr val="bg1"/>
                          </a:solidFill>
                          <a:effectLst/>
                          <a:latin typeface="+mn-lt"/>
                        </a:rPr>
                        <a:t>7,0%</a:t>
                      </a:r>
                      <a:endParaRPr lang="id-ID" sz="1000" b="1" i="0" u="none" strike="noStrike" dirty="0">
                        <a:solidFill>
                          <a:schemeClr val="bg1"/>
                        </a:solidFill>
                        <a:effectLst/>
                        <a:latin typeface="+mn-lt"/>
                      </a:endParaRPr>
                    </a:p>
                  </a:txBody>
                  <a:tcPr marL="7985" marR="72000" marT="7985" marB="0" anchor="ctr">
                    <a:solidFill>
                      <a:srgbClr val="FF0000"/>
                    </a:solidFill>
                  </a:tcPr>
                </a:tc>
                <a:tc>
                  <a:txBody>
                    <a:bodyPr/>
                    <a:lstStyle/>
                    <a:p>
                      <a:pPr algn="ctr" fontAlgn="t"/>
                      <a:r>
                        <a:rPr lang="id-ID" sz="1000" u="none" strike="noStrike" dirty="0">
                          <a:effectLst/>
                          <a:latin typeface="+mn-lt"/>
                        </a:rPr>
                        <a:t>10%</a:t>
                      </a:r>
                      <a:endParaRPr lang="id-ID" sz="1000" b="0" i="0" u="none" strike="noStrike" dirty="0">
                        <a:solidFill>
                          <a:srgbClr val="000000"/>
                        </a:solidFill>
                        <a:effectLst/>
                        <a:latin typeface="+mn-lt"/>
                      </a:endParaRPr>
                    </a:p>
                  </a:txBody>
                  <a:tcPr marL="7985" marR="72000" marT="7985" marB="0" anchor="ctr">
                    <a:solidFill>
                      <a:srgbClr val="FFC000"/>
                    </a:solidFill>
                  </a:tcPr>
                </a:tc>
              </a:tr>
              <a:tr h="302237">
                <a:tc>
                  <a:txBody>
                    <a:bodyPr/>
                    <a:lstStyle/>
                    <a:p>
                      <a:pPr algn="ctr"/>
                      <a:r>
                        <a:rPr lang="id-ID" sz="1000" dirty="0" smtClean="0">
                          <a:latin typeface="+mn-lt"/>
                        </a:rPr>
                        <a:t>4.10</a:t>
                      </a:r>
                      <a:endParaRPr lang="id-ID" sz="1000" dirty="0">
                        <a:latin typeface="+mn-lt"/>
                      </a:endParaRPr>
                    </a:p>
                  </a:txBody>
                  <a:tcPr anchor="ctr"/>
                </a:tc>
                <a:tc>
                  <a:txBody>
                    <a:bodyPr/>
                    <a:lstStyle/>
                    <a:p>
                      <a:pPr algn="l" fontAlgn="b"/>
                      <a:r>
                        <a:rPr lang="id-ID" sz="1000" u="none" strike="noStrike" dirty="0">
                          <a:effectLst/>
                          <a:latin typeface="+mn-lt"/>
                        </a:rPr>
                        <a:t>Persentase Dosen  Berkualifikasi Minimal S2</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a:effectLst/>
                          <a:latin typeface="+mn-lt"/>
                        </a:rPr>
                        <a:t>59,5%</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62%</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61,5%</a:t>
                      </a:r>
                      <a:endParaRPr lang="id-ID" sz="1000" b="0" i="0" u="none" strike="noStrike">
                        <a:solidFill>
                          <a:srgbClr val="000000"/>
                        </a:solidFill>
                        <a:effectLst/>
                        <a:latin typeface="+mn-lt"/>
                      </a:endParaRPr>
                    </a:p>
                  </a:txBody>
                  <a:tcPr marL="7985" marR="72000" marT="7985" marB="0" anchor="ctr"/>
                </a:tc>
                <a:tc>
                  <a:txBody>
                    <a:bodyPr/>
                    <a:lstStyle/>
                    <a:p>
                      <a:pPr algn="ctr" fontAlgn="b"/>
                      <a:r>
                        <a:rPr lang="id-ID" sz="1000" u="none" strike="noStrike" dirty="0">
                          <a:effectLst/>
                          <a:latin typeface="+mn-lt"/>
                        </a:rPr>
                        <a:t>67.4%</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63,3%</a:t>
                      </a:r>
                      <a:endParaRPr lang="id-ID" sz="1000" b="0" i="0" u="none" strike="noStrike">
                        <a:solidFill>
                          <a:srgbClr val="000000"/>
                        </a:solidFill>
                        <a:effectLst/>
                        <a:latin typeface="+mn-lt"/>
                      </a:endParaRPr>
                    </a:p>
                  </a:txBody>
                  <a:tcPr marL="7985" marR="72000" marT="7985" marB="0" anchor="ctr"/>
                </a:tc>
                <a:tc>
                  <a:txBody>
                    <a:bodyPr/>
                    <a:lstStyle/>
                    <a:p>
                      <a:pPr algn="ctr" fontAlgn="ctr"/>
                      <a:r>
                        <a:rPr lang="id-ID" sz="1000" u="none" strike="noStrike" dirty="0">
                          <a:effectLst/>
                          <a:latin typeface="+mn-lt"/>
                        </a:rPr>
                        <a:t>63,3%</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65,5%</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b="1" u="none" strike="noStrike" dirty="0">
                          <a:solidFill>
                            <a:schemeClr val="bg1"/>
                          </a:solidFill>
                          <a:effectLst/>
                          <a:latin typeface="+mn-lt"/>
                        </a:rPr>
                        <a:t>60,67%</a:t>
                      </a:r>
                      <a:endParaRPr lang="id-ID" sz="1000" b="1" i="0" u="none" strike="noStrike" dirty="0">
                        <a:solidFill>
                          <a:schemeClr val="bg1"/>
                        </a:solidFill>
                        <a:effectLst/>
                        <a:latin typeface="+mn-lt"/>
                      </a:endParaRPr>
                    </a:p>
                  </a:txBody>
                  <a:tcPr marL="7985" marR="72000" marT="7985" marB="0" anchor="ctr">
                    <a:solidFill>
                      <a:srgbClr val="FF0000"/>
                    </a:solidFill>
                  </a:tcPr>
                </a:tc>
                <a:tc>
                  <a:txBody>
                    <a:bodyPr/>
                    <a:lstStyle/>
                    <a:p>
                      <a:pPr algn="ctr" fontAlgn="t"/>
                      <a:r>
                        <a:rPr lang="id-ID" sz="1000" u="none" strike="noStrike" dirty="0">
                          <a:effectLst/>
                          <a:latin typeface="+mn-lt"/>
                        </a:rPr>
                        <a:t>70%</a:t>
                      </a:r>
                      <a:endParaRPr lang="id-ID" sz="1000" b="0" i="0" u="none" strike="noStrike" dirty="0">
                        <a:solidFill>
                          <a:srgbClr val="000000"/>
                        </a:solidFill>
                        <a:effectLst/>
                        <a:latin typeface="+mn-lt"/>
                      </a:endParaRPr>
                    </a:p>
                  </a:txBody>
                  <a:tcPr marL="7985" marR="72000" marT="7985" marB="0" anchor="ctr">
                    <a:solidFill>
                      <a:srgbClr val="FFC000"/>
                    </a:solidFill>
                  </a:tcPr>
                </a:tc>
              </a:tr>
              <a:tr h="302237">
                <a:tc>
                  <a:txBody>
                    <a:bodyPr/>
                    <a:lstStyle/>
                    <a:p>
                      <a:pPr algn="ctr"/>
                      <a:r>
                        <a:rPr lang="id-ID" sz="1000" dirty="0" smtClean="0">
                          <a:latin typeface="+mn-lt"/>
                        </a:rPr>
                        <a:t>4.11</a:t>
                      </a:r>
                      <a:endParaRPr lang="id-ID" sz="1000" dirty="0">
                        <a:latin typeface="+mn-lt"/>
                      </a:endParaRPr>
                    </a:p>
                  </a:txBody>
                  <a:tcPr anchor="ctr"/>
                </a:tc>
                <a:tc>
                  <a:txBody>
                    <a:bodyPr/>
                    <a:lstStyle/>
                    <a:p>
                      <a:pPr algn="l" fontAlgn="b"/>
                      <a:r>
                        <a:rPr lang="id-ID" sz="1000" u="none" strike="noStrike" dirty="0">
                          <a:effectLst/>
                          <a:latin typeface="+mn-lt"/>
                        </a:rPr>
                        <a:t>Persentase Dosen Berkualifikasi S-3</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a:effectLst/>
                          <a:latin typeface="+mn-lt"/>
                        </a:rPr>
                        <a:t>9,8%</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9,50%</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10,1%</a:t>
                      </a:r>
                      <a:endParaRPr lang="id-ID" sz="1000" b="0" i="0" u="none" strike="noStrike">
                        <a:solidFill>
                          <a:srgbClr val="000000"/>
                        </a:solidFill>
                        <a:effectLst/>
                        <a:latin typeface="+mn-lt"/>
                      </a:endParaRPr>
                    </a:p>
                  </a:txBody>
                  <a:tcPr marL="7985" marR="72000" marT="7985" marB="0" anchor="ctr"/>
                </a:tc>
                <a:tc>
                  <a:txBody>
                    <a:bodyPr/>
                    <a:lstStyle/>
                    <a:p>
                      <a:pPr algn="ctr" fontAlgn="b"/>
                      <a:r>
                        <a:rPr lang="id-ID" sz="1000" u="none" strike="noStrike">
                          <a:effectLst/>
                          <a:latin typeface="+mn-lt"/>
                        </a:rPr>
                        <a:t>13.5%</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10,3%</a:t>
                      </a:r>
                      <a:endParaRPr lang="id-ID" sz="1000" b="0" i="0" u="none" strike="noStrike" dirty="0">
                        <a:solidFill>
                          <a:srgbClr val="000000"/>
                        </a:solidFill>
                        <a:effectLst/>
                        <a:latin typeface="+mn-lt"/>
                      </a:endParaRPr>
                    </a:p>
                  </a:txBody>
                  <a:tcPr marL="7985" marR="72000" marT="7985" marB="0" anchor="ctr"/>
                </a:tc>
                <a:tc>
                  <a:txBody>
                    <a:bodyPr/>
                    <a:lstStyle/>
                    <a:p>
                      <a:pPr algn="ctr" fontAlgn="ctr"/>
                      <a:r>
                        <a:rPr lang="id-ID" sz="1000" u="none" strike="noStrike">
                          <a:effectLst/>
                          <a:latin typeface="+mn-lt"/>
                        </a:rPr>
                        <a:t>10,3%</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12,5%</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b="1" u="none" strike="noStrike" dirty="0">
                          <a:solidFill>
                            <a:schemeClr val="bg1"/>
                          </a:solidFill>
                          <a:effectLst/>
                          <a:latin typeface="+mn-lt"/>
                        </a:rPr>
                        <a:t>11,80%</a:t>
                      </a:r>
                      <a:endParaRPr lang="id-ID" sz="1000" b="1" i="0" u="none" strike="noStrike" dirty="0">
                        <a:solidFill>
                          <a:schemeClr val="bg1"/>
                        </a:solidFill>
                        <a:effectLst/>
                        <a:latin typeface="+mn-lt"/>
                      </a:endParaRPr>
                    </a:p>
                  </a:txBody>
                  <a:tcPr marL="7985" marR="72000" marT="7985" marB="0" anchor="ctr">
                    <a:solidFill>
                      <a:srgbClr val="FF0000"/>
                    </a:solidFill>
                  </a:tcPr>
                </a:tc>
                <a:tc>
                  <a:txBody>
                    <a:bodyPr/>
                    <a:lstStyle/>
                    <a:p>
                      <a:pPr algn="ctr" fontAlgn="t"/>
                      <a:r>
                        <a:rPr lang="id-ID" sz="1000" u="none" strike="noStrike" dirty="0">
                          <a:effectLst/>
                          <a:latin typeface="+mn-lt"/>
                        </a:rPr>
                        <a:t>15%</a:t>
                      </a:r>
                      <a:endParaRPr lang="id-ID" sz="1000" b="0" i="0" u="none" strike="noStrike" dirty="0">
                        <a:solidFill>
                          <a:srgbClr val="000000"/>
                        </a:solidFill>
                        <a:effectLst/>
                        <a:latin typeface="+mn-lt"/>
                      </a:endParaRPr>
                    </a:p>
                  </a:txBody>
                  <a:tcPr marL="7985" marR="72000" marT="7985" marB="0" anchor="ctr">
                    <a:solidFill>
                      <a:srgbClr val="FFC000"/>
                    </a:solidFill>
                  </a:tcPr>
                </a:tc>
              </a:tr>
              <a:tr h="302237">
                <a:tc>
                  <a:txBody>
                    <a:bodyPr/>
                    <a:lstStyle/>
                    <a:p>
                      <a:pPr algn="ctr"/>
                      <a:r>
                        <a:rPr lang="id-ID" sz="1000" dirty="0" smtClean="0">
                          <a:latin typeface="+mn-lt"/>
                        </a:rPr>
                        <a:t>4.12</a:t>
                      </a:r>
                      <a:endParaRPr lang="id-ID" sz="1000" dirty="0">
                        <a:latin typeface="+mn-lt"/>
                      </a:endParaRPr>
                    </a:p>
                  </a:txBody>
                  <a:tcPr anchor="ctr"/>
                </a:tc>
                <a:tc>
                  <a:txBody>
                    <a:bodyPr/>
                    <a:lstStyle/>
                    <a:p>
                      <a:pPr algn="l" fontAlgn="b"/>
                      <a:r>
                        <a:rPr lang="id-ID" sz="1000" u="none" strike="noStrike" dirty="0">
                          <a:effectLst/>
                          <a:latin typeface="+mn-lt"/>
                        </a:rPr>
                        <a:t>Persentase Dosen Bersertifikat</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a:effectLst/>
                          <a:latin typeface="+mn-lt"/>
                        </a:rPr>
                        <a:t>23%</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21.9%</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36%</a:t>
                      </a:r>
                      <a:endParaRPr lang="id-ID" sz="1000" b="0" i="0" u="none" strike="noStrike">
                        <a:solidFill>
                          <a:srgbClr val="000000"/>
                        </a:solidFill>
                        <a:effectLst/>
                        <a:latin typeface="+mn-lt"/>
                      </a:endParaRPr>
                    </a:p>
                  </a:txBody>
                  <a:tcPr marL="7985" marR="72000" marT="7985" marB="0" anchor="ctr"/>
                </a:tc>
                <a:tc>
                  <a:txBody>
                    <a:bodyPr/>
                    <a:lstStyle/>
                    <a:p>
                      <a:pPr algn="ctr" fontAlgn="b"/>
                      <a:r>
                        <a:rPr lang="id-ID" sz="1000" u="none" strike="noStrike">
                          <a:effectLst/>
                          <a:latin typeface="+mn-lt"/>
                        </a:rPr>
                        <a:t>34.5%</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50%</a:t>
                      </a:r>
                      <a:endParaRPr lang="id-ID" sz="1000" b="0" i="0" u="none" strike="noStrike">
                        <a:solidFill>
                          <a:srgbClr val="000000"/>
                        </a:solidFill>
                        <a:effectLst/>
                        <a:latin typeface="+mn-lt"/>
                      </a:endParaRPr>
                    </a:p>
                  </a:txBody>
                  <a:tcPr marL="7985" marR="72000" marT="7985" marB="0" anchor="ctr"/>
                </a:tc>
                <a:tc>
                  <a:txBody>
                    <a:bodyPr/>
                    <a:lstStyle/>
                    <a:p>
                      <a:pPr algn="ctr" fontAlgn="ctr"/>
                      <a:r>
                        <a:rPr lang="id-ID" sz="1000" u="none" strike="noStrike">
                          <a:effectLst/>
                          <a:latin typeface="+mn-lt"/>
                        </a:rPr>
                        <a:t>43,2%</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62,5%</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b="1" u="none" strike="noStrike" dirty="0">
                          <a:solidFill>
                            <a:schemeClr val="tx1"/>
                          </a:solidFill>
                          <a:effectLst/>
                          <a:latin typeface="+mn-lt"/>
                        </a:rPr>
                        <a:t>72,28%</a:t>
                      </a:r>
                      <a:endParaRPr lang="id-ID" sz="1000" b="1" i="0" u="none" strike="noStrike" dirty="0">
                        <a:solidFill>
                          <a:schemeClr val="tx1"/>
                        </a:solidFill>
                        <a:effectLst/>
                        <a:latin typeface="+mn-lt"/>
                      </a:endParaRPr>
                    </a:p>
                  </a:txBody>
                  <a:tcPr marL="7985" marR="72000" marT="7985" marB="0" anchor="ctr">
                    <a:solidFill>
                      <a:srgbClr val="92D050"/>
                    </a:solidFill>
                  </a:tcPr>
                </a:tc>
                <a:tc>
                  <a:txBody>
                    <a:bodyPr/>
                    <a:lstStyle/>
                    <a:p>
                      <a:pPr algn="ctr" fontAlgn="t"/>
                      <a:r>
                        <a:rPr lang="id-ID" sz="1000" u="none" strike="noStrike" dirty="0">
                          <a:effectLst/>
                          <a:latin typeface="+mn-lt"/>
                        </a:rPr>
                        <a:t>75%</a:t>
                      </a:r>
                      <a:endParaRPr lang="id-ID" sz="1000" b="0" i="0" u="none" strike="noStrike" dirty="0">
                        <a:solidFill>
                          <a:srgbClr val="000000"/>
                        </a:solidFill>
                        <a:effectLst/>
                        <a:latin typeface="+mn-lt"/>
                      </a:endParaRPr>
                    </a:p>
                  </a:txBody>
                  <a:tcPr marL="7985" marR="72000" marT="7985" marB="0" anchor="ctr">
                    <a:solidFill>
                      <a:srgbClr val="FFC000"/>
                    </a:solidFill>
                  </a:tcPr>
                </a:tc>
              </a:tr>
              <a:tr h="302237">
                <a:tc>
                  <a:txBody>
                    <a:bodyPr/>
                    <a:lstStyle/>
                    <a:p>
                      <a:pPr algn="ctr"/>
                      <a:r>
                        <a:rPr lang="id-ID" sz="1000" dirty="0" smtClean="0">
                          <a:latin typeface="+mn-lt"/>
                        </a:rPr>
                        <a:t>4.13</a:t>
                      </a:r>
                      <a:endParaRPr lang="id-ID" sz="1000" dirty="0">
                        <a:latin typeface="+mn-lt"/>
                      </a:endParaRPr>
                    </a:p>
                  </a:txBody>
                  <a:tcPr anchor="ctr"/>
                </a:tc>
                <a:tc>
                  <a:txBody>
                    <a:bodyPr/>
                    <a:lstStyle/>
                    <a:p>
                      <a:pPr algn="l" fontAlgn="b"/>
                      <a:r>
                        <a:rPr lang="id-ID" sz="1000" u="none" strike="noStrike" dirty="0">
                          <a:effectLst/>
                          <a:latin typeface="+mn-lt"/>
                        </a:rPr>
                        <a:t>Jumlah Dosen Dengan Publikasi Nasional</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a:effectLst/>
                          <a:latin typeface="+mn-lt"/>
                        </a:rPr>
                        <a:t>5%</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17.2%</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5,2%</a:t>
                      </a:r>
                      <a:endParaRPr lang="id-ID" sz="1000" b="0" i="0" u="none" strike="noStrike">
                        <a:solidFill>
                          <a:srgbClr val="000000"/>
                        </a:solidFill>
                        <a:effectLst/>
                        <a:latin typeface="+mn-lt"/>
                      </a:endParaRPr>
                    </a:p>
                  </a:txBody>
                  <a:tcPr marL="7985" marR="72000" marT="7985" marB="0" anchor="ctr"/>
                </a:tc>
                <a:tc>
                  <a:txBody>
                    <a:bodyPr/>
                    <a:lstStyle/>
                    <a:p>
                      <a:pPr algn="ctr" fontAlgn="b"/>
                      <a:r>
                        <a:rPr lang="id-ID" sz="1000" u="none" strike="noStrike">
                          <a:effectLst/>
                          <a:latin typeface="+mn-lt"/>
                        </a:rPr>
                        <a:t>5.5%</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5,4%</a:t>
                      </a:r>
                      <a:endParaRPr lang="id-ID" sz="1000" b="0" i="0" u="none" strike="noStrike" dirty="0">
                        <a:solidFill>
                          <a:srgbClr val="000000"/>
                        </a:solidFill>
                        <a:effectLst/>
                        <a:latin typeface="+mn-lt"/>
                      </a:endParaRPr>
                    </a:p>
                  </a:txBody>
                  <a:tcPr marL="7985" marR="72000" marT="7985" marB="0" anchor="ctr"/>
                </a:tc>
                <a:tc>
                  <a:txBody>
                    <a:bodyPr/>
                    <a:lstStyle/>
                    <a:p>
                      <a:pPr algn="ctr" fontAlgn="ctr"/>
                      <a:r>
                        <a:rPr lang="id-ID" sz="1000" u="none" strike="noStrike">
                          <a:effectLst/>
                          <a:latin typeface="+mn-lt"/>
                        </a:rPr>
                        <a:t>6,38%</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5,5%</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b="1" u="none" strike="noStrike" dirty="0">
                          <a:solidFill>
                            <a:schemeClr val="tx1"/>
                          </a:solidFill>
                          <a:effectLst/>
                          <a:latin typeface="+mn-lt"/>
                        </a:rPr>
                        <a:t>10,50%</a:t>
                      </a:r>
                      <a:endParaRPr lang="id-ID" sz="1000" b="1" i="0" u="none" strike="noStrike" dirty="0">
                        <a:solidFill>
                          <a:schemeClr val="tx1"/>
                        </a:solidFill>
                        <a:effectLst/>
                        <a:latin typeface="+mn-lt"/>
                      </a:endParaRPr>
                    </a:p>
                  </a:txBody>
                  <a:tcPr marL="7985" marR="72000" marT="7985" marB="0" anchor="ctr">
                    <a:solidFill>
                      <a:srgbClr val="92D050"/>
                    </a:solidFill>
                  </a:tcPr>
                </a:tc>
                <a:tc>
                  <a:txBody>
                    <a:bodyPr/>
                    <a:lstStyle/>
                    <a:p>
                      <a:pPr algn="ctr" fontAlgn="t"/>
                      <a:r>
                        <a:rPr lang="id-ID" sz="1000" u="none" strike="noStrike" dirty="0">
                          <a:effectLst/>
                          <a:latin typeface="+mn-lt"/>
                        </a:rPr>
                        <a:t>5,7%</a:t>
                      </a:r>
                      <a:endParaRPr lang="id-ID" sz="1000" b="0" i="0" u="none" strike="noStrike" dirty="0">
                        <a:solidFill>
                          <a:srgbClr val="000000"/>
                        </a:solidFill>
                        <a:effectLst/>
                        <a:latin typeface="+mn-lt"/>
                      </a:endParaRPr>
                    </a:p>
                  </a:txBody>
                  <a:tcPr marL="7985" marR="72000" marT="7985" marB="0" anchor="ctr">
                    <a:solidFill>
                      <a:srgbClr val="FFC000"/>
                    </a:solidFill>
                  </a:tcPr>
                </a:tc>
              </a:tr>
              <a:tr h="254846">
                <a:tc>
                  <a:txBody>
                    <a:bodyPr/>
                    <a:lstStyle/>
                    <a:p>
                      <a:pPr algn="ctr"/>
                      <a:r>
                        <a:rPr lang="id-ID" sz="1000" dirty="0" smtClean="0">
                          <a:latin typeface="+mn-lt"/>
                        </a:rPr>
                        <a:t>4.14</a:t>
                      </a:r>
                      <a:endParaRPr lang="id-ID" sz="1000" dirty="0">
                        <a:latin typeface="+mn-lt"/>
                      </a:endParaRPr>
                    </a:p>
                  </a:txBody>
                  <a:tcPr anchor="ctr"/>
                </a:tc>
                <a:tc>
                  <a:txBody>
                    <a:bodyPr/>
                    <a:lstStyle/>
                    <a:p>
                      <a:pPr algn="l" fontAlgn="b"/>
                      <a:r>
                        <a:rPr lang="id-ID" sz="1000" u="none" strike="noStrike" dirty="0">
                          <a:effectLst/>
                          <a:latin typeface="+mn-lt"/>
                        </a:rPr>
                        <a:t>Jumlah Dosen Dengan Publikasi Internasional</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a:effectLst/>
                          <a:latin typeface="+mn-lt"/>
                        </a:rPr>
                        <a:t>0,4%</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0,75%</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0,5%</a:t>
                      </a:r>
                      <a:endParaRPr lang="id-ID" sz="1000" b="0" i="0" u="none" strike="noStrike">
                        <a:solidFill>
                          <a:srgbClr val="000000"/>
                        </a:solidFill>
                        <a:effectLst/>
                        <a:latin typeface="+mn-lt"/>
                      </a:endParaRPr>
                    </a:p>
                  </a:txBody>
                  <a:tcPr marL="7985" marR="72000" marT="7985" marB="0" anchor="ctr"/>
                </a:tc>
                <a:tc>
                  <a:txBody>
                    <a:bodyPr/>
                    <a:lstStyle/>
                    <a:p>
                      <a:pPr algn="ctr" fontAlgn="b"/>
                      <a:r>
                        <a:rPr lang="id-ID" sz="1000" u="none" strike="noStrike">
                          <a:effectLst/>
                          <a:latin typeface="+mn-lt"/>
                        </a:rPr>
                        <a:t>0.75%</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0,6%</a:t>
                      </a:r>
                      <a:endParaRPr lang="id-ID" sz="1000" b="0" i="0" u="none" strike="noStrike">
                        <a:solidFill>
                          <a:srgbClr val="000000"/>
                        </a:solidFill>
                        <a:effectLst/>
                        <a:latin typeface="+mn-lt"/>
                      </a:endParaRPr>
                    </a:p>
                  </a:txBody>
                  <a:tcPr marL="7985" marR="72000" marT="7985" marB="0" anchor="ctr"/>
                </a:tc>
                <a:tc>
                  <a:txBody>
                    <a:bodyPr/>
                    <a:lstStyle/>
                    <a:p>
                      <a:pPr algn="ctr" fontAlgn="ctr"/>
                      <a:r>
                        <a:rPr lang="id-ID" sz="1000" u="none" strike="noStrike">
                          <a:effectLst/>
                          <a:latin typeface="+mn-lt"/>
                        </a:rPr>
                        <a:t>0,63%</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0,7%</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b="1" u="none" strike="noStrike" dirty="0">
                          <a:solidFill>
                            <a:schemeClr val="tx1"/>
                          </a:solidFill>
                          <a:effectLst/>
                          <a:latin typeface="+mn-lt"/>
                        </a:rPr>
                        <a:t>2,1%</a:t>
                      </a:r>
                      <a:endParaRPr lang="id-ID" sz="1000" b="1" i="0" u="none" strike="noStrike" dirty="0">
                        <a:solidFill>
                          <a:schemeClr val="tx1"/>
                        </a:solidFill>
                        <a:effectLst/>
                        <a:latin typeface="+mn-lt"/>
                      </a:endParaRPr>
                    </a:p>
                  </a:txBody>
                  <a:tcPr marL="7985" marR="72000" marT="7985" marB="0" anchor="ctr">
                    <a:solidFill>
                      <a:srgbClr val="92D050"/>
                    </a:solidFill>
                  </a:tcPr>
                </a:tc>
                <a:tc>
                  <a:txBody>
                    <a:bodyPr/>
                    <a:lstStyle/>
                    <a:p>
                      <a:pPr algn="ctr" fontAlgn="t"/>
                      <a:r>
                        <a:rPr lang="id-ID" sz="1000" u="none" strike="noStrike" dirty="0">
                          <a:effectLst/>
                          <a:latin typeface="+mn-lt"/>
                        </a:rPr>
                        <a:t>0,8%</a:t>
                      </a:r>
                      <a:endParaRPr lang="id-ID" sz="1000" b="0" i="0" u="none" strike="noStrike" dirty="0">
                        <a:solidFill>
                          <a:srgbClr val="000000"/>
                        </a:solidFill>
                        <a:effectLst/>
                        <a:latin typeface="+mn-lt"/>
                      </a:endParaRPr>
                    </a:p>
                  </a:txBody>
                  <a:tcPr marL="7985" marR="72000" marT="7985" marB="0" anchor="ctr">
                    <a:solidFill>
                      <a:srgbClr val="FFC000"/>
                    </a:solidFill>
                  </a:tcPr>
                </a:tc>
              </a:tr>
              <a:tr h="254846">
                <a:tc>
                  <a:txBody>
                    <a:bodyPr/>
                    <a:lstStyle/>
                    <a:p>
                      <a:pPr algn="ctr"/>
                      <a:r>
                        <a:rPr lang="id-ID" sz="1000" dirty="0" smtClean="0">
                          <a:latin typeface="+mn-lt"/>
                        </a:rPr>
                        <a:t>4.15</a:t>
                      </a:r>
                      <a:endParaRPr lang="id-ID" sz="1000" dirty="0">
                        <a:latin typeface="+mn-lt"/>
                      </a:endParaRPr>
                    </a:p>
                  </a:txBody>
                  <a:tcPr anchor="ctr"/>
                </a:tc>
                <a:tc>
                  <a:txBody>
                    <a:bodyPr/>
                    <a:lstStyle/>
                    <a:p>
                      <a:pPr algn="l" fontAlgn="b"/>
                      <a:r>
                        <a:rPr lang="id-ID" sz="1000" u="none" strike="noStrike" dirty="0">
                          <a:effectLst/>
                          <a:latin typeface="+mn-lt"/>
                        </a:rPr>
                        <a:t>Jumlah </a:t>
                      </a:r>
                      <a:r>
                        <a:rPr lang="id-ID" sz="1000" u="none" strike="noStrike" dirty="0" smtClean="0">
                          <a:effectLst/>
                          <a:latin typeface="+mn-lt"/>
                        </a:rPr>
                        <a:t>HKI </a:t>
                      </a:r>
                      <a:r>
                        <a:rPr lang="id-ID" sz="1000" u="none" strike="noStrike" dirty="0">
                          <a:effectLst/>
                          <a:latin typeface="+mn-lt"/>
                        </a:rPr>
                        <a:t>Yang Dihasilkan </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a:effectLst/>
                          <a:latin typeface="+mn-lt"/>
                        </a:rPr>
                        <a:t>75</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76</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dirty="0" smtClean="0">
                          <a:effectLst/>
                          <a:latin typeface="+mn-lt"/>
                        </a:rPr>
                        <a:t>95 </a:t>
                      </a:r>
                      <a:endParaRPr lang="id-ID" sz="1000" b="0" i="0" u="none" strike="noStrike" dirty="0">
                        <a:solidFill>
                          <a:srgbClr val="000000"/>
                        </a:solidFill>
                        <a:effectLst/>
                        <a:latin typeface="+mn-lt"/>
                      </a:endParaRPr>
                    </a:p>
                  </a:txBody>
                  <a:tcPr marL="7985" marR="72000" marT="7985" marB="0" anchor="ctr"/>
                </a:tc>
                <a:tc>
                  <a:txBody>
                    <a:bodyPr/>
                    <a:lstStyle/>
                    <a:p>
                      <a:pPr algn="ctr" fontAlgn="b"/>
                      <a:r>
                        <a:rPr lang="id-ID" sz="1000" u="none" strike="noStrike" dirty="0">
                          <a:effectLst/>
                          <a:latin typeface="+mn-lt"/>
                        </a:rPr>
                        <a:t>134</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dirty="0" smtClean="0">
                          <a:effectLst/>
                          <a:latin typeface="+mn-lt"/>
                        </a:rPr>
                        <a:t>110 </a:t>
                      </a:r>
                      <a:endParaRPr lang="id-ID" sz="1000" b="0" i="0" u="none" strike="noStrike" dirty="0">
                        <a:solidFill>
                          <a:srgbClr val="000000"/>
                        </a:solidFill>
                        <a:effectLst/>
                        <a:latin typeface="+mn-lt"/>
                      </a:endParaRPr>
                    </a:p>
                  </a:txBody>
                  <a:tcPr marL="7985" marR="72000" marT="7985" marB="0" anchor="ctr"/>
                </a:tc>
                <a:tc>
                  <a:txBody>
                    <a:bodyPr/>
                    <a:lstStyle/>
                    <a:p>
                      <a:pPr algn="ctr" fontAlgn="ctr"/>
                      <a:r>
                        <a:rPr lang="id-ID" sz="1000" u="none" strike="noStrike" dirty="0">
                          <a:effectLst/>
                          <a:latin typeface="+mn-lt"/>
                        </a:rPr>
                        <a:t>212</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dirty="0" smtClean="0">
                          <a:effectLst/>
                          <a:latin typeface="+mn-lt"/>
                        </a:rPr>
                        <a:t>130 </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b="1" u="none" strike="noStrike" dirty="0" smtClean="0">
                          <a:solidFill>
                            <a:schemeClr val="tx1"/>
                          </a:solidFill>
                          <a:effectLst/>
                          <a:latin typeface="+mn-lt"/>
                        </a:rPr>
                        <a:t>152 </a:t>
                      </a:r>
                      <a:endParaRPr lang="id-ID" sz="1000" b="1" i="0" u="none" strike="noStrike" dirty="0">
                        <a:solidFill>
                          <a:schemeClr val="tx1"/>
                        </a:solidFill>
                        <a:effectLst/>
                        <a:latin typeface="+mn-lt"/>
                      </a:endParaRPr>
                    </a:p>
                  </a:txBody>
                  <a:tcPr marL="7985" marR="72000" marT="7985" marB="0" anchor="ctr">
                    <a:solidFill>
                      <a:srgbClr val="92D050"/>
                    </a:solidFill>
                  </a:tcPr>
                </a:tc>
                <a:tc>
                  <a:txBody>
                    <a:bodyPr/>
                    <a:lstStyle/>
                    <a:p>
                      <a:pPr algn="ctr" fontAlgn="t"/>
                      <a:r>
                        <a:rPr lang="id-ID" sz="1000" u="none" strike="noStrike" dirty="0" smtClean="0">
                          <a:effectLst/>
                          <a:latin typeface="+mn-lt"/>
                        </a:rPr>
                        <a:t>150 </a:t>
                      </a:r>
                      <a:endParaRPr lang="id-ID" sz="1000" b="0" i="0" u="none" strike="noStrike" dirty="0">
                        <a:solidFill>
                          <a:srgbClr val="000000"/>
                        </a:solidFill>
                        <a:effectLst/>
                        <a:latin typeface="+mn-lt"/>
                      </a:endParaRPr>
                    </a:p>
                  </a:txBody>
                  <a:tcPr marL="7985" marR="72000" marT="7985" marB="0" anchor="ctr">
                    <a:solidFill>
                      <a:srgbClr val="FFC000"/>
                    </a:solidFill>
                  </a:tcPr>
                </a:tc>
              </a:tr>
              <a:tr h="336624">
                <a:tc>
                  <a:txBody>
                    <a:bodyPr/>
                    <a:lstStyle/>
                    <a:p>
                      <a:pPr algn="ctr"/>
                      <a:r>
                        <a:rPr lang="id-ID" sz="1000" dirty="0" smtClean="0">
                          <a:latin typeface="+mn-lt"/>
                        </a:rPr>
                        <a:t>4.16</a:t>
                      </a:r>
                      <a:endParaRPr lang="id-ID" sz="1000" dirty="0">
                        <a:latin typeface="+mn-lt"/>
                      </a:endParaRPr>
                    </a:p>
                  </a:txBody>
                  <a:tcPr anchor="ctr"/>
                </a:tc>
                <a:tc>
                  <a:txBody>
                    <a:bodyPr/>
                    <a:lstStyle/>
                    <a:p>
                      <a:pPr algn="l" fontAlgn="b"/>
                      <a:r>
                        <a:rPr lang="id-ID" sz="1000" u="none" strike="noStrike" dirty="0">
                          <a:effectLst/>
                          <a:latin typeface="+mn-lt"/>
                        </a:rPr>
                        <a:t>Persentase Mahasiswa Penerima </a:t>
                      </a:r>
                      <a:r>
                        <a:rPr lang="id-ID" sz="1000" u="none" strike="noStrike" dirty="0" smtClean="0">
                          <a:effectLst/>
                          <a:latin typeface="+mn-lt"/>
                        </a:rPr>
                        <a:t>Beasiswa/Bantuan </a:t>
                      </a:r>
                      <a:r>
                        <a:rPr lang="id-ID" sz="1000" u="none" strike="noStrike" dirty="0">
                          <a:effectLst/>
                          <a:latin typeface="+mn-lt"/>
                        </a:rPr>
                        <a:t>Biaya Pendidikan</a:t>
                      </a:r>
                      <a:endParaRPr lang="id-ID" sz="1000" b="0" i="0" u="none" strike="noStrike" dirty="0">
                        <a:solidFill>
                          <a:srgbClr val="000000"/>
                        </a:solidFill>
                        <a:effectLst/>
                        <a:latin typeface="+mn-lt"/>
                      </a:endParaRPr>
                    </a:p>
                  </a:txBody>
                  <a:tcPr marL="7985" marR="7985" marT="7985" marB="0" anchor="ctr"/>
                </a:tc>
                <a:tc>
                  <a:txBody>
                    <a:bodyPr/>
                    <a:lstStyle/>
                    <a:p>
                      <a:pPr algn="ctr" fontAlgn="t"/>
                      <a:r>
                        <a:rPr lang="id-ID" sz="1000" u="none" strike="noStrike" dirty="0">
                          <a:effectLst/>
                          <a:latin typeface="+mn-lt"/>
                        </a:rPr>
                        <a:t>9,4%</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7.3%</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13%</a:t>
                      </a:r>
                      <a:endParaRPr lang="id-ID" sz="1000" b="0" i="0" u="none" strike="noStrike">
                        <a:solidFill>
                          <a:srgbClr val="000000"/>
                        </a:solidFill>
                        <a:effectLst/>
                        <a:latin typeface="+mn-lt"/>
                      </a:endParaRPr>
                    </a:p>
                  </a:txBody>
                  <a:tcPr marL="7985" marR="72000" marT="7985" marB="0" anchor="ctr"/>
                </a:tc>
                <a:tc>
                  <a:txBody>
                    <a:bodyPr/>
                    <a:lstStyle/>
                    <a:p>
                      <a:pPr algn="ctr" fontAlgn="b"/>
                      <a:r>
                        <a:rPr lang="id-ID" sz="1000" u="none" strike="noStrike">
                          <a:effectLst/>
                          <a:latin typeface="+mn-lt"/>
                        </a:rPr>
                        <a:t>11.46%</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a:effectLst/>
                          <a:latin typeface="+mn-lt"/>
                        </a:rPr>
                        <a:t>15%</a:t>
                      </a:r>
                      <a:endParaRPr lang="id-ID" sz="1000" b="0" i="0" u="none" strike="noStrike">
                        <a:solidFill>
                          <a:srgbClr val="000000"/>
                        </a:solidFill>
                        <a:effectLst/>
                        <a:latin typeface="+mn-lt"/>
                      </a:endParaRPr>
                    </a:p>
                  </a:txBody>
                  <a:tcPr marL="7985" marR="72000" marT="7985" marB="0" anchor="ctr"/>
                </a:tc>
                <a:tc>
                  <a:txBody>
                    <a:bodyPr/>
                    <a:lstStyle/>
                    <a:p>
                      <a:pPr algn="ctr" fontAlgn="ctr"/>
                      <a:r>
                        <a:rPr lang="id-ID" sz="1000" u="none" strike="noStrike">
                          <a:effectLst/>
                          <a:latin typeface="+mn-lt"/>
                        </a:rPr>
                        <a:t>10,25%</a:t>
                      </a:r>
                      <a:endParaRPr lang="id-ID" sz="1000" b="0" i="0" u="none" strike="noStrike">
                        <a:solidFill>
                          <a:srgbClr val="000000"/>
                        </a:solidFill>
                        <a:effectLst/>
                        <a:latin typeface="+mn-lt"/>
                      </a:endParaRPr>
                    </a:p>
                  </a:txBody>
                  <a:tcPr marL="7985" marR="72000" marT="7985" marB="0" anchor="ctr"/>
                </a:tc>
                <a:tc>
                  <a:txBody>
                    <a:bodyPr/>
                    <a:lstStyle/>
                    <a:p>
                      <a:pPr algn="ctr" fontAlgn="t"/>
                      <a:r>
                        <a:rPr lang="id-ID" sz="1000" u="none" strike="noStrike" dirty="0">
                          <a:effectLst/>
                          <a:latin typeface="+mn-lt"/>
                        </a:rPr>
                        <a:t>18%</a:t>
                      </a:r>
                      <a:endParaRPr lang="id-ID" sz="1000" b="0" i="0" u="none" strike="noStrike" dirty="0">
                        <a:solidFill>
                          <a:srgbClr val="000000"/>
                        </a:solidFill>
                        <a:effectLst/>
                        <a:latin typeface="+mn-lt"/>
                      </a:endParaRPr>
                    </a:p>
                  </a:txBody>
                  <a:tcPr marL="7985" marR="72000" marT="7985" marB="0" anchor="ctr"/>
                </a:tc>
                <a:tc>
                  <a:txBody>
                    <a:bodyPr/>
                    <a:lstStyle/>
                    <a:p>
                      <a:pPr algn="ctr" fontAlgn="t"/>
                      <a:r>
                        <a:rPr lang="id-ID" sz="1000" b="1" u="none" strike="noStrike" dirty="0">
                          <a:solidFill>
                            <a:schemeClr val="bg1"/>
                          </a:solidFill>
                          <a:effectLst/>
                          <a:latin typeface="+mn-lt"/>
                        </a:rPr>
                        <a:t>11,30%</a:t>
                      </a:r>
                      <a:endParaRPr lang="id-ID" sz="1000" b="1" i="0" u="none" strike="noStrike" dirty="0">
                        <a:solidFill>
                          <a:schemeClr val="bg1"/>
                        </a:solidFill>
                        <a:effectLst/>
                        <a:latin typeface="+mn-lt"/>
                      </a:endParaRPr>
                    </a:p>
                  </a:txBody>
                  <a:tcPr marL="7985" marR="72000" marT="7985" marB="0" anchor="ctr">
                    <a:solidFill>
                      <a:srgbClr val="FF0000"/>
                    </a:solidFill>
                  </a:tcPr>
                </a:tc>
                <a:tc>
                  <a:txBody>
                    <a:bodyPr/>
                    <a:lstStyle/>
                    <a:p>
                      <a:pPr algn="ctr" fontAlgn="t"/>
                      <a:r>
                        <a:rPr lang="id-ID" sz="1000" u="none" strike="noStrike" dirty="0">
                          <a:effectLst/>
                          <a:latin typeface="+mn-lt"/>
                        </a:rPr>
                        <a:t>20%</a:t>
                      </a:r>
                      <a:endParaRPr lang="id-ID" sz="1000" b="0" i="0" u="none" strike="noStrike" dirty="0">
                        <a:solidFill>
                          <a:srgbClr val="000000"/>
                        </a:solidFill>
                        <a:effectLst/>
                        <a:latin typeface="+mn-lt"/>
                      </a:endParaRPr>
                    </a:p>
                  </a:txBody>
                  <a:tcPr marL="7985" marR="72000" marT="7985" marB="0" anchor="ctr">
                    <a:solidFill>
                      <a:srgbClr val="FFC000"/>
                    </a:solidFill>
                  </a:tcPr>
                </a:tc>
              </a:tr>
            </a:tbl>
          </a:graphicData>
        </a:graphic>
      </p:graphicFrame>
      <p:grpSp>
        <p:nvGrpSpPr>
          <p:cNvPr id="54" name="Group 53"/>
          <p:cNvGrpSpPr/>
          <p:nvPr/>
        </p:nvGrpSpPr>
        <p:grpSpPr>
          <a:xfrm>
            <a:off x="8026398" y="764704"/>
            <a:ext cx="794074" cy="5976664"/>
            <a:chOff x="8026398" y="764704"/>
            <a:chExt cx="794074" cy="5976664"/>
          </a:xfrm>
        </p:grpSpPr>
        <p:sp>
          <p:nvSpPr>
            <p:cNvPr id="37" name="Rectangle 36"/>
            <p:cNvSpPr/>
            <p:nvPr/>
          </p:nvSpPr>
          <p:spPr>
            <a:xfrm>
              <a:off x="8028384" y="1340768"/>
              <a:ext cx="792088" cy="233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AKSES</a:t>
              </a:r>
              <a:endParaRPr lang="id-ID" sz="1050" dirty="0">
                <a:solidFill>
                  <a:schemeClr val="bg1"/>
                </a:solidFill>
              </a:endParaRPr>
            </a:p>
          </p:txBody>
        </p:sp>
        <p:sp>
          <p:nvSpPr>
            <p:cNvPr id="38" name="Rectangle 37"/>
            <p:cNvSpPr/>
            <p:nvPr/>
          </p:nvSpPr>
          <p:spPr>
            <a:xfrm>
              <a:off x="8028384" y="1899076"/>
              <a:ext cx="792088"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MUTU</a:t>
              </a:r>
              <a:endParaRPr lang="id-ID" sz="1050" dirty="0">
                <a:solidFill>
                  <a:schemeClr val="bg1"/>
                </a:solidFill>
              </a:endParaRPr>
            </a:p>
          </p:txBody>
        </p:sp>
        <p:sp>
          <p:nvSpPr>
            <p:cNvPr id="39" name="Rectangle 38"/>
            <p:cNvSpPr/>
            <p:nvPr/>
          </p:nvSpPr>
          <p:spPr>
            <a:xfrm>
              <a:off x="8028384" y="3356992"/>
              <a:ext cx="792088" cy="28803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RELEVANSI</a:t>
              </a:r>
              <a:endParaRPr lang="id-ID" sz="1050" dirty="0">
                <a:solidFill>
                  <a:schemeClr val="bg1"/>
                </a:solidFill>
              </a:endParaRPr>
            </a:p>
          </p:txBody>
        </p:sp>
        <p:sp>
          <p:nvSpPr>
            <p:cNvPr id="40" name="Rectangle 39"/>
            <p:cNvSpPr/>
            <p:nvPr/>
          </p:nvSpPr>
          <p:spPr>
            <a:xfrm>
              <a:off x="8028384" y="3032464"/>
              <a:ext cx="792088"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DAYA SAING</a:t>
              </a:r>
              <a:endParaRPr lang="id-ID" sz="1050" dirty="0">
                <a:solidFill>
                  <a:schemeClr val="bg1"/>
                </a:solidFill>
              </a:endParaRPr>
            </a:p>
          </p:txBody>
        </p:sp>
        <p:sp>
          <p:nvSpPr>
            <p:cNvPr id="41" name="Rectangle 40"/>
            <p:cNvSpPr/>
            <p:nvPr/>
          </p:nvSpPr>
          <p:spPr>
            <a:xfrm>
              <a:off x="8026398" y="2137055"/>
              <a:ext cx="792088" cy="2880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TATA KELOLA</a:t>
              </a:r>
              <a:endParaRPr lang="id-ID" sz="1050" dirty="0">
                <a:solidFill>
                  <a:schemeClr val="bg1"/>
                </a:solidFill>
              </a:endParaRPr>
            </a:p>
          </p:txBody>
        </p:sp>
        <p:sp>
          <p:nvSpPr>
            <p:cNvPr id="42" name="Rectangle 41"/>
            <p:cNvSpPr/>
            <p:nvPr/>
          </p:nvSpPr>
          <p:spPr>
            <a:xfrm>
              <a:off x="8028384" y="2466262"/>
              <a:ext cx="792088" cy="21602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MUTU</a:t>
              </a:r>
              <a:endParaRPr lang="id-ID" sz="1050" dirty="0">
                <a:solidFill>
                  <a:schemeClr val="bg1"/>
                </a:solidFill>
              </a:endParaRPr>
            </a:p>
          </p:txBody>
        </p:sp>
        <p:sp>
          <p:nvSpPr>
            <p:cNvPr id="43" name="Rectangle 42"/>
            <p:cNvSpPr/>
            <p:nvPr/>
          </p:nvSpPr>
          <p:spPr>
            <a:xfrm>
              <a:off x="8028384" y="2735554"/>
              <a:ext cx="792088" cy="2071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MUTU</a:t>
              </a:r>
              <a:endParaRPr lang="id-ID" sz="1050" dirty="0">
                <a:solidFill>
                  <a:schemeClr val="bg1"/>
                </a:solidFill>
              </a:endParaRPr>
            </a:p>
          </p:txBody>
        </p:sp>
        <p:sp>
          <p:nvSpPr>
            <p:cNvPr id="44" name="Rectangle 43"/>
            <p:cNvSpPr/>
            <p:nvPr/>
          </p:nvSpPr>
          <p:spPr>
            <a:xfrm>
              <a:off x="8028384" y="3671658"/>
              <a:ext cx="792088" cy="28803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RELEVANSI</a:t>
              </a:r>
              <a:endParaRPr lang="id-ID" sz="1050" dirty="0">
                <a:solidFill>
                  <a:schemeClr val="bg1"/>
                </a:solidFill>
              </a:endParaRPr>
            </a:p>
          </p:txBody>
        </p:sp>
        <p:sp>
          <p:nvSpPr>
            <p:cNvPr id="45" name="Rectangle 44"/>
            <p:cNvSpPr/>
            <p:nvPr/>
          </p:nvSpPr>
          <p:spPr>
            <a:xfrm>
              <a:off x="8028384" y="4031698"/>
              <a:ext cx="792088"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MUTU</a:t>
              </a:r>
              <a:endParaRPr lang="id-ID" sz="1050" dirty="0">
                <a:solidFill>
                  <a:schemeClr val="bg1"/>
                </a:solidFill>
              </a:endParaRPr>
            </a:p>
          </p:txBody>
        </p:sp>
        <p:sp>
          <p:nvSpPr>
            <p:cNvPr id="46" name="Rectangle 45"/>
            <p:cNvSpPr/>
            <p:nvPr/>
          </p:nvSpPr>
          <p:spPr>
            <a:xfrm>
              <a:off x="8028384" y="4437112"/>
              <a:ext cx="792088"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MUTU</a:t>
              </a:r>
              <a:endParaRPr lang="id-ID" sz="1050" dirty="0">
                <a:solidFill>
                  <a:schemeClr val="bg1"/>
                </a:solidFill>
              </a:endParaRPr>
            </a:p>
          </p:txBody>
        </p:sp>
        <p:sp>
          <p:nvSpPr>
            <p:cNvPr id="47" name="Rectangle 46"/>
            <p:cNvSpPr/>
            <p:nvPr/>
          </p:nvSpPr>
          <p:spPr>
            <a:xfrm>
              <a:off x="8028384" y="4823786"/>
              <a:ext cx="792088"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MUTU</a:t>
              </a:r>
              <a:endParaRPr lang="id-ID" sz="1050" dirty="0">
                <a:solidFill>
                  <a:schemeClr val="bg1"/>
                </a:solidFill>
              </a:endParaRPr>
            </a:p>
          </p:txBody>
        </p:sp>
        <p:sp>
          <p:nvSpPr>
            <p:cNvPr id="48" name="Rectangle 47"/>
            <p:cNvSpPr/>
            <p:nvPr/>
          </p:nvSpPr>
          <p:spPr>
            <a:xfrm>
              <a:off x="8028384" y="5228216"/>
              <a:ext cx="792088"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MUTU</a:t>
              </a:r>
              <a:endParaRPr lang="id-ID" sz="1050" dirty="0">
                <a:solidFill>
                  <a:schemeClr val="bg1"/>
                </a:solidFill>
              </a:endParaRPr>
            </a:p>
          </p:txBody>
        </p:sp>
        <p:sp>
          <p:nvSpPr>
            <p:cNvPr id="49" name="Rectangle 48"/>
            <p:cNvSpPr/>
            <p:nvPr/>
          </p:nvSpPr>
          <p:spPr>
            <a:xfrm>
              <a:off x="8028384" y="5624752"/>
              <a:ext cx="792088"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MUTU</a:t>
              </a:r>
              <a:endParaRPr lang="id-ID" sz="1050" dirty="0">
                <a:solidFill>
                  <a:schemeClr val="bg1"/>
                </a:solidFill>
              </a:endParaRPr>
            </a:p>
          </p:txBody>
        </p:sp>
        <p:sp>
          <p:nvSpPr>
            <p:cNvPr id="50" name="Rectangle 49"/>
            <p:cNvSpPr/>
            <p:nvPr/>
          </p:nvSpPr>
          <p:spPr>
            <a:xfrm>
              <a:off x="8028384" y="6021288"/>
              <a:ext cx="792088" cy="28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MUTU</a:t>
              </a:r>
              <a:endParaRPr lang="id-ID" sz="1050" dirty="0">
                <a:solidFill>
                  <a:schemeClr val="bg1"/>
                </a:solidFill>
              </a:endParaRPr>
            </a:p>
          </p:txBody>
        </p:sp>
        <p:sp>
          <p:nvSpPr>
            <p:cNvPr id="51" name="Rectangle 50"/>
            <p:cNvSpPr/>
            <p:nvPr/>
          </p:nvSpPr>
          <p:spPr>
            <a:xfrm>
              <a:off x="8028384" y="6453336"/>
              <a:ext cx="792088" cy="28803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TATA KELOLA</a:t>
              </a:r>
              <a:endParaRPr lang="id-ID" sz="1050" dirty="0">
                <a:solidFill>
                  <a:schemeClr val="bg1"/>
                </a:solidFill>
              </a:endParaRPr>
            </a:p>
          </p:txBody>
        </p:sp>
        <p:sp>
          <p:nvSpPr>
            <p:cNvPr id="52" name="Rectangle 51"/>
            <p:cNvSpPr/>
            <p:nvPr/>
          </p:nvSpPr>
          <p:spPr>
            <a:xfrm>
              <a:off x="8028384" y="1628800"/>
              <a:ext cx="792088" cy="243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smtClean="0">
                  <a:solidFill>
                    <a:schemeClr val="bg1"/>
                  </a:solidFill>
                </a:rPr>
                <a:t>AKSES</a:t>
              </a:r>
              <a:endParaRPr lang="id-ID" sz="1050" dirty="0">
                <a:solidFill>
                  <a:schemeClr val="bg1"/>
                </a:solidFill>
              </a:endParaRPr>
            </a:p>
          </p:txBody>
        </p:sp>
        <p:sp>
          <p:nvSpPr>
            <p:cNvPr id="53" name="Rectangle 52"/>
            <p:cNvSpPr/>
            <p:nvPr/>
          </p:nvSpPr>
          <p:spPr>
            <a:xfrm>
              <a:off x="8028384" y="764704"/>
              <a:ext cx="792088" cy="5040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b="1" dirty="0" smtClean="0"/>
                <a:t>Strategic Objective</a:t>
              </a:r>
              <a:endParaRPr lang="id-ID" sz="1200" b="1" dirty="0"/>
            </a:p>
          </p:txBody>
        </p:sp>
      </p:grpSp>
      <p:sp>
        <p:nvSpPr>
          <p:cNvPr id="55" name="Rectangle 54"/>
          <p:cNvSpPr/>
          <p:nvPr/>
        </p:nvSpPr>
        <p:spPr>
          <a:xfrm>
            <a:off x="0" y="0"/>
            <a:ext cx="9144000" cy="523220"/>
          </a:xfrm>
          <a:prstGeom prst="rect">
            <a:avLst/>
          </a:prstGeom>
          <a:solidFill>
            <a:schemeClr val="accent5">
              <a:lumMod val="40000"/>
              <a:lumOff val="60000"/>
            </a:schemeClr>
          </a:solidFill>
        </p:spPr>
        <p:txBody>
          <a:bodyPr wrap="square">
            <a:spAutoFit/>
          </a:bodyPr>
          <a:lstStyle/>
          <a:p>
            <a:pPr lvl="0" algn="ctr"/>
            <a:r>
              <a:rPr lang="id-ID" sz="2800" b="1" dirty="0" smtClean="0">
                <a:solidFill>
                  <a:schemeClr val="tx2">
                    <a:lumMod val="75000"/>
                  </a:schemeClr>
                </a:solidFill>
              </a:rPr>
              <a:t>Pencapaian Dikti 2009 - 2014</a:t>
            </a:r>
            <a:endParaRPr lang="id-ID" sz="2800" b="1" dirty="0">
              <a:solidFill>
                <a:schemeClr val="tx2">
                  <a:lumMod val="75000"/>
                </a:schemeClr>
              </a:solidFill>
            </a:endParaRPr>
          </a:p>
        </p:txBody>
      </p:sp>
    </p:spTree>
    <p:extLst>
      <p:ext uri="{BB962C8B-B14F-4D97-AF65-F5344CB8AC3E}">
        <p14:creationId xmlns:p14="http://schemas.microsoft.com/office/powerpoint/2010/main" val="1326704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934467"/>
              </p:ext>
            </p:extLst>
          </p:nvPr>
        </p:nvGraphicFramePr>
        <p:xfrm>
          <a:off x="198620" y="1995510"/>
          <a:ext cx="8715155" cy="4739640"/>
        </p:xfrm>
        <a:graphic>
          <a:graphicData uri="http://schemas.openxmlformats.org/drawingml/2006/table">
            <a:tbl>
              <a:tblPr firstRow="1" firstCol="1" bandRow="1">
                <a:tableStyleId>{5C22544A-7EE6-4342-B048-85BDC9FD1C3A}</a:tableStyleId>
              </a:tblPr>
              <a:tblGrid>
                <a:gridCol w="410981"/>
                <a:gridCol w="3733800"/>
                <a:gridCol w="580072"/>
                <a:gridCol w="702620"/>
                <a:gridCol w="702620"/>
                <a:gridCol w="702620"/>
                <a:gridCol w="702620"/>
                <a:gridCol w="1179822"/>
              </a:tblGrid>
              <a:tr h="304800">
                <a:tc rowSpan="2">
                  <a:txBody>
                    <a:bodyPr/>
                    <a:lstStyle/>
                    <a:p>
                      <a:pPr marL="0" marR="0" algn="ctr">
                        <a:lnSpc>
                          <a:spcPct val="150000"/>
                        </a:lnSpc>
                        <a:spcBef>
                          <a:spcPts val="0"/>
                        </a:spcBef>
                        <a:spcAft>
                          <a:spcPts val="0"/>
                        </a:spcAft>
                      </a:pPr>
                      <a:r>
                        <a:rPr lang="en-US" sz="1400" b="1" dirty="0">
                          <a:effectLst/>
                          <a:latin typeface="Arial" panose="020B0604020202020204" pitchFamily="34" charset="0"/>
                          <a:cs typeface="Arial" panose="020B0604020202020204" pitchFamily="34" charset="0"/>
                        </a:rPr>
                        <a:t>No</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3300"/>
                    </a:solidFill>
                  </a:tcPr>
                </a:tc>
                <a:tc rowSpan="2">
                  <a:txBody>
                    <a:bodyPr/>
                    <a:lstStyle/>
                    <a:p>
                      <a:pPr marL="0" marR="0" algn="ctr">
                        <a:lnSpc>
                          <a:spcPct val="150000"/>
                        </a:lnSpc>
                        <a:spcBef>
                          <a:spcPts val="0"/>
                        </a:spcBef>
                        <a:spcAft>
                          <a:spcPts val="0"/>
                        </a:spcAft>
                      </a:pPr>
                      <a:r>
                        <a:rPr lang="en-US" sz="1400" b="1" dirty="0" err="1" smtClean="0">
                          <a:effectLst/>
                          <a:latin typeface="Arial" panose="020B0604020202020204" pitchFamily="34" charset="0"/>
                          <a:ea typeface="Calibri" panose="020F0502020204030204" pitchFamily="34" charset="0"/>
                          <a:cs typeface="Arial" panose="020B0604020202020204" pitchFamily="34" charset="0"/>
                        </a:rPr>
                        <a:t>Indikator</a:t>
                      </a:r>
                      <a:r>
                        <a:rPr lang="en-US" sz="1400" b="1" dirty="0" smtClean="0">
                          <a:effectLst/>
                          <a:latin typeface="Arial" panose="020B0604020202020204" pitchFamily="34" charset="0"/>
                          <a:ea typeface="Calibri" panose="020F0502020204030204" pitchFamily="34" charset="0"/>
                          <a:cs typeface="Arial" panose="020B0604020202020204" pitchFamily="34" charset="0"/>
                        </a:rPr>
                        <a:t> Program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3300"/>
                    </a:solidFill>
                  </a:tcPr>
                </a:tc>
                <a:tc gridSpan="5">
                  <a:txBody>
                    <a:bodyPr/>
                    <a:lstStyle/>
                    <a:p>
                      <a:pPr marL="0" marR="0" algn="ctr">
                        <a:lnSpc>
                          <a:spcPct val="150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Target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3300"/>
                    </a:solidFill>
                  </a:tcPr>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rowSpan="2">
                  <a:txBody>
                    <a:bodyPr/>
                    <a:lstStyle/>
                    <a:p>
                      <a:pPr marL="0" marR="0" algn="ctr">
                        <a:lnSpc>
                          <a:spcPct val="150000"/>
                        </a:lnSpc>
                        <a:spcBef>
                          <a:spcPts val="0"/>
                        </a:spcBef>
                        <a:spcAft>
                          <a:spcPts val="0"/>
                        </a:spcAft>
                      </a:pPr>
                      <a:r>
                        <a:rPr lang="en-US" sz="1400" b="1" dirty="0" err="1" smtClean="0">
                          <a:effectLst/>
                          <a:latin typeface="Arial" panose="020B0604020202020204" pitchFamily="34" charset="0"/>
                          <a:ea typeface="Calibri" panose="020F0502020204030204" pitchFamily="34" charset="0"/>
                          <a:cs typeface="Arial" panose="020B0604020202020204" pitchFamily="34" charset="0"/>
                        </a:rPr>
                        <a:t>Keterangan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3300"/>
                    </a:solidFill>
                  </a:tcPr>
                </a:tc>
              </a:tr>
              <a:tr h="304800">
                <a:tc vMerge="1">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vMerge="1">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lnSpc>
                          <a:spcPct val="150000"/>
                        </a:lnSpc>
                        <a:spcBef>
                          <a:spcPts val="0"/>
                        </a:spcBef>
                        <a:spcAft>
                          <a:spcPts val="0"/>
                        </a:spcAft>
                      </a:pPr>
                      <a:r>
                        <a:rPr lang="en-US" sz="14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2015</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3300"/>
                    </a:solidFill>
                  </a:tcPr>
                </a:tc>
                <a:tc>
                  <a:txBody>
                    <a:bodyPr/>
                    <a:lstStyle/>
                    <a:p>
                      <a:pPr marL="0" marR="0" algn="ctr">
                        <a:lnSpc>
                          <a:spcPct val="150000"/>
                        </a:lnSpc>
                        <a:spcBef>
                          <a:spcPts val="0"/>
                        </a:spcBef>
                        <a:spcAft>
                          <a:spcPts val="0"/>
                        </a:spcAft>
                      </a:pPr>
                      <a:r>
                        <a:rPr lang="en-US" sz="14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2016</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3300"/>
                    </a:solidFill>
                  </a:tcPr>
                </a:tc>
                <a:tc>
                  <a:txBody>
                    <a:bodyPr/>
                    <a:lstStyle/>
                    <a:p>
                      <a:pPr marL="0" marR="0" algn="ctr">
                        <a:lnSpc>
                          <a:spcPct val="150000"/>
                        </a:lnSpc>
                        <a:spcBef>
                          <a:spcPts val="0"/>
                        </a:spcBef>
                        <a:spcAft>
                          <a:spcPts val="0"/>
                        </a:spcAft>
                      </a:pPr>
                      <a:r>
                        <a:rPr lang="en-US" sz="14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2017</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3300"/>
                    </a:solidFill>
                  </a:tcPr>
                </a:tc>
                <a:tc>
                  <a:txBody>
                    <a:bodyPr/>
                    <a:lstStyle/>
                    <a:p>
                      <a:pPr marL="0" marR="0" algn="ctr">
                        <a:lnSpc>
                          <a:spcPct val="150000"/>
                        </a:lnSpc>
                        <a:spcBef>
                          <a:spcPts val="0"/>
                        </a:spcBef>
                        <a:spcAft>
                          <a:spcPts val="0"/>
                        </a:spcAft>
                      </a:pPr>
                      <a:r>
                        <a:rPr lang="en-US" sz="14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2018</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3300"/>
                    </a:solidFill>
                  </a:tcPr>
                </a:tc>
                <a:tc>
                  <a:txBody>
                    <a:bodyPr/>
                    <a:lstStyle/>
                    <a:p>
                      <a:pPr marL="0" marR="0" algn="ctr">
                        <a:lnSpc>
                          <a:spcPct val="150000"/>
                        </a:lnSpc>
                        <a:spcBef>
                          <a:spcPts val="0"/>
                        </a:spcBef>
                        <a:spcAft>
                          <a:spcPts val="0"/>
                        </a:spcAft>
                      </a:pPr>
                      <a:r>
                        <a:rPr lang="en-US" sz="14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2019</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3300"/>
                    </a:solidFill>
                  </a:tcPr>
                </a:tc>
                <a:tc vMerge="1">
                  <a:txBody>
                    <a:bodyPr/>
                    <a:lstStyle/>
                    <a:p>
                      <a:pPr marL="0" marR="0" algn="ctr">
                        <a:lnSpc>
                          <a:spcPct val="150000"/>
                        </a:lnSpc>
                        <a:spcBef>
                          <a:spcPts val="0"/>
                        </a:spcBef>
                        <a:spcAft>
                          <a:spcPts val="0"/>
                        </a:spcAft>
                      </a:pP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3300"/>
                    </a:solidFill>
                  </a:tcPr>
                </a:tc>
              </a:tr>
              <a:tr h="594000">
                <a:tc>
                  <a:txBody>
                    <a:bodyPr/>
                    <a:lstStyle/>
                    <a:p>
                      <a:pPr marL="0" marR="0" algn="ctr">
                        <a:lnSpc>
                          <a:spcPct val="150000"/>
                        </a:lnSpc>
                        <a:spcBef>
                          <a:spcPts val="0"/>
                        </a:spcBef>
                        <a:spcAft>
                          <a:spcPts val="1200"/>
                        </a:spcAft>
                      </a:pPr>
                      <a:r>
                        <a:rPr lang="en-US" sz="14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c>
                  <a:txBody>
                    <a:bodyPr/>
                    <a:lstStyle/>
                    <a:p>
                      <a:pPr algn="l">
                        <a:lnSpc>
                          <a:spcPct val="150000"/>
                        </a:lnSpc>
                        <a:spcAft>
                          <a:spcPts val="0"/>
                        </a:spcAft>
                      </a:pPr>
                      <a:r>
                        <a:rPr lang="id-ID" sz="1600" b="1" dirty="0">
                          <a:solidFill>
                            <a:srgbClr val="FF0000"/>
                          </a:solidFill>
                          <a:effectLst/>
                          <a:latin typeface="Arial" pitchFamily="34" charset="0"/>
                          <a:ea typeface="Calibri"/>
                          <a:cs typeface="Arial" pitchFamily="34" charset="0"/>
                        </a:rPr>
                        <a:t>Jumlah </a:t>
                      </a:r>
                      <a:r>
                        <a:rPr lang="en-US" sz="1600" b="1" dirty="0">
                          <a:solidFill>
                            <a:srgbClr val="FF0000"/>
                          </a:solidFill>
                          <a:effectLst/>
                          <a:latin typeface="Arial" pitchFamily="34" charset="0"/>
                          <a:ea typeface="Calibri"/>
                          <a:cs typeface="Arial" pitchFamily="34" charset="0"/>
                        </a:rPr>
                        <a:t>P</a:t>
                      </a:r>
                      <a:r>
                        <a:rPr lang="id-ID" sz="1600" b="1" dirty="0">
                          <a:solidFill>
                            <a:srgbClr val="FF0000"/>
                          </a:solidFill>
                          <a:effectLst/>
                          <a:latin typeface="Arial" pitchFamily="34" charset="0"/>
                          <a:ea typeface="Calibri"/>
                          <a:cs typeface="Arial" pitchFamily="34" charset="0"/>
                        </a:rPr>
                        <a:t>erguruan Tinggi </a:t>
                      </a:r>
                      <a:r>
                        <a:rPr lang="en-US" sz="1600" b="1" dirty="0">
                          <a:solidFill>
                            <a:srgbClr val="FF0000"/>
                          </a:solidFill>
                          <a:effectLst/>
                          <a:latin typeface="Arial" pitchFamily="34" charset="0"/>
                          <a:ea typeface="Calibri"/>
                          <a:cs typeface="Arial" pitchFamily="34" charset="0"/>
                        </a:rPr>
                        <a:t>m</a:t>
                      </a:r>
                      <a:r>
                        <a:rPr lang="id-ID" sz="1600" b="1" dirty="0">
                          <a:solidFill>
                            <a:srgbClr val="FF0000"/>
                          </a:solidFill>
                          <a:effectLst/>
                          <a:latin typeface="Arial" pitchFamily="34" charset="0"/>
                          <a:ea typeface="Calibri"/>
                          <a:cs typeface="Arial" pitchFamily="34" charset="0"/>
                        </a:rPr>
                        <a:t>asuk </a:t>
                      </a:r>
                      <a:r>
                        <a:rPr lang="en-US" sz="1600" b="1" dirty="0">
                          <a:solidFill>
                            <a:srgbClr val="FF0000"/>
                          </a:solidFill>
                          <a:effectLst/>
                          <a:latin typeface="Arial" pitchFamily="34" charset="0"/>
                          <a:ea typeface="Calibri"/>
                          <a:cs typeface="Arial" pitchFamily="34" charset="0"/>
                        </a:rPr>
                        <a:t>t</a:t>
                      </a:r>
                      <a:r>
                        <a:rPr lang="id-ID" sz="1600" b="1" dirty="0">
                          <a:solidFill>
                            <a:srgbClr val="FF0000"/>
                          </a:solidFill>
                          <a:effectLst/>
                          <a:latin typeface="Arial" pitchFamily="34" charset="0"/>
                          <a:ea typeface="Calibri"/>
                          <a:cs typeface="Arial" pitchFamily="34" charset="0"/>
                        </a:rPr>
                        <a:t>op 500 </a:t>
                      </a:r>
                      <a:r>
                        <a:rPr lang="en-US" sz="1600" b="1" dirty="0">
                          <a:solidFill>
                            <a:srgbClr val="FF0000"/>
                          </a:solidFill>
                          <a:effectLst/>
                          <a:latin typeface="Arial" pitchFamily="34" charset="0"/>
                          <a:ea typeface="Calibri"/>
                          <a:cs typeface="Arial" pitchFamily="34" charset="0"/>
                        </a:rPr>
                        <a:t>d</a:t>
                      </a:r>
                      <a:r>
                        <a:rPr lang="id-ID" sz="1600" b="1" dirty="0">
                          <a:solidFill>
                            <a:srgbClr val="FF0000"/>
                          </a:solidFill>
                          <a:effectLst/>
                          <a:latin typeface="Arial" pitchFamily="34" charset="0"/>
                          <a:ea typeface="Calibri"/>
                          <a:cs typeface="Arial" pitchFamily="34" charset="0"/>
                        </a:rPr>
                        <a:t>unia</a:t>
                      </a:r>
                      <a:endParaRPr lang="en-US" sz="1600" b="1" dirty="0">
                        <a:solidFill>
                          <a:srgbClr val="FF0000"/>
                        </a:solidFill>
                        <a:effectLst/>
                        <a:latin typeface="Arial" pitchFamily="34" charset="0"/>
                        <a:ea typeface="Calibri"/>
                        <a:cs typeface="Arial" pitchFamily="34" charset="0"/>
                      </a:endParaRPr>
                    </a:p>
                  </a:txBody>
                  <a:tcPr marL="68580" marR="68580" marT="0" marB="0">
                    <a:solidFill>
                      <a:schemeClr val="bg1">
                        <a:lumMod val="85000"/>
                      </a:schemeClr>
                    </a:solidFill>
                  </a:tcPr>
                </a:tc>
                <a:tc>
                  <a:txBody>
                    <a:bodyPr/>
                    <a:lstStyle/>
                    <a:p>
                      <a:pPr algn="ctr">
                        <a:lnSpc>
                          <a:spcPct val="150000"/>
                        </a:lnSpc>
                        <a:spcAft>
                          <a:spcPts val="0"/>
                        </a:spcAft>
                      </a:pPr>
                      <a:r>
                        <a:rPr lang="en-US" sz="1600" b="1" dirty="0">
                          <a:effectLst/>
                          <a:latin typeface="Arial" pitchFamily="34" charset="0"/>
                          <a:ea typeface="Calibri"/>
                          <a:cs typeface="Arial" pitchFamily="34" charset="0"/>
                        </a:rPr>
                        <a:t>2</a:t>
                      </a:r>
                    </a:p>
                  </a:txBody>
                  <a:tcPr marL="68580" marR="68580" marT="0" marB="0">
                    <a:solidFill>
                      <a:schemeClr val="bg1">
                        <a:lumMod val="85000"/>
                      </a:schemeClr>
                    </a:solidFill>
                  </a:tcPr>
                </a:tc>
                <a:tc>
                  <a:txBody>
                    <a:bodyPr/>
                    <a:lstStyle/>
                    <a:p>
                      <a:pPr algn="ctr">
                        <a:lnSpc>
                          <a:spcPct val="150000"/>
                        </a:lnSpc>
                        <a:spcAft>
                          <a:spcPts val="0"/>
                        </a:spcAft>
                      </a:pPr>
                      <a:r>
                        <a:rPr lang="en-US" sz="1600" b="1" dirty="0">
                          <a:effectLst/>
                          <a:latin typeface="Arial" pitchFamily="34" charset="0"/>
                          <a:ea typeface="Calibri"/>
                          <a:cs typeface="Arial" pitchFamily="34" charset="0"/>
                        </a:rPr>
                        <a:t>3</a:t>
                      </a:r>
                    </a:p>
                  </a:txBody>
                  <a:tcPr marL="68580" marR="68580" marT="0" marB="0">
                    <a:solidFill>
                      <a:schemeClr val="bg1">
                        <a:lumMod val="85000"/>
                      </a:schemeClr>
                    </a:solidFill>
                  </a:tcPr>
                </a:tc>
                <a:tc>
                  <a:txBody>
                    <a:bodyPr/>
                    <a:lstStyle/>
                    <a:p>
                      <a:pPr algn="ctr">
                        <a:lnSpc>
                          <a:spcPct val="150000"/>
                        </a:lnSpc>
                        <a:spcAft>
                          <a:spcPts val="0"/>
                        </a:spcAft>
                      </a:pPr>
                      <a:r>
                        <a:rPr lang="en-US" sz="1600" b="1" dirty="0">
                          <a:effectLst/>
                          <a:latin typeface="Arial" pitchFamily="34" charset="0"/>
                          <a:ea typeface="Calibri"/>
                          <a:cs typeface="Arial" pitchFamily="34" charset="0"/>
                        </a:rPr>
                        <a:t>3</a:t>
                      </a:r>
                    </a:p>
                  </a:txBody>
                  <a:tcPr marL="68580" marR="68580" marT="0" marB="0">
                    <a:solidFill>
                      <a:schemeClr val="bg1">
                        <a:lumMod val="85000"/>
                      </a:schemeClr>
                    </a:solidFill>
                  </a:tcPr>
                </a:tc>
                <a:tc>
                  <a:txBody>
                    <a:bodyPr/>
                    <a:lstStyle/>
                    <a:p>
                      <a:pPr algn="ctr">
                        <a:lnSpc>
                          <a:spcPct val="150000"/>
                        </a:lnSpc>
                        <a:spcAft>
                          <a:spcPts val="0"/>
                        </a:spcAft>
                      </a:pPr>
                      <a:r>
                        <a:rPr lang="en-US" sz="1600" b="1" dirty="0">
                          <a:effectLst/>
                          <a:latin typeface="Arial" pitchFamily="34" charset="0"/>
                          <a:ea typeface="Calibri"/>
                          <a:cs typeface="Arial" pitchFamily="34" charset="0"/>
                        </a:rPr>
                        <a:t>4</a:t>
                      </a:r>
                    </a:p>
                  </a:txBody>
                  <a:tcPr marL="68580" marR="68580" marT="0" marB="0">
                    <a:solidFill>
                      <a:schemeClr val="bg1">
                        <a:lumMod val="85000"/>
                      </a:schemeClr>
                    </a:solidFill>
                  </a:tcPr>
                </a:tc>
                <a:tc>
                  <a:txBody>
                    <a:bodyPr/>
                    <a:lstStyle/>
                    <a:p>
                      <a:pPr algn="ctr">
                        <a:lnSpc>
                          <a:spcPct val="150000"/>
                        </a:lnSpc>
                        <a:spcAft>
                          <a:spcPts val="0"/>
                        </a:spcAft>
                      </a:pPr>
                      <a:r>
                        <a:rPr lang="en-US" sz="1600" b="1" dirty="0">
                          <a:effectLst/>
                          <a:latin typeface="Arial" pitchFamily="34" charset="0"/>
                          <a:ea typeface="Calibri"/>
                          <a:cs typeface="Arial" pitchFamily="34" charset="0"/>
                        </a:rPr>
                        <a:t>5</a:t>
                      </a:r>
                    </a:p>
                  </a:txBody>
                  <a:tcPr marL="68580" marR="68580" marT="0" marB="0">
                    <a:solidFill>
                      <a:schemeClr val="bg1">
                        <a:lumMod val="85000"/>
                      </a:schemeClr>
                    </a:solidFill>
                  </a:tcPr>
                </a:tc>
                <a:tc>
                  <a:txBody>
                    <a:bodyPr/>
                    <a:lstStyle/>
                    <a:p>
                      <a:pPr algn="ctr">
                        <a:lnSpc>
                          <a:spcPct val="150000"/>
                        </a:lnSpc>
                        <a:spcAft>
                          <a:spcPts val="0"/>
                        </a:spcAft>
                      </a:pPr>
                      <a:r>
                        <a:rPr lang="en-US" sz="1600" b="1" dirty="0" err="1">
                          <a:effectLst/>
                          <a:latin typeface="Arial" pitchFamily="34" charset="0"/>
                          <a:ea typeface="Calibri"/>
                          <a:cs typeface="Arial" pitchFamily="34" charset="0"/>
                        </a:rPr>
                        <a:t>Kumulatif</a:t>
                      </a:r>
                      <a:endParaRPr lang="en-US" sz="1600" b="1" dirty="0">
                        <a:effectLst/>
                        <a:latin typeface="Arial" pitchFamily="34" charset="0"/>
                        <a:ea typeface="Calibri"/>
                        <a:cs typeface="Arial" pitchFamily="34" charset="0"/>
                      </a:endParaRPr>
                    </a:p>
                  </a:txBody>
                  <a:tcPr marL="68580" marR="68580" marT="0" marB="0">
                    <a:solidFill>
                      <a:schemeClr val="bg1">
                        <a:lumMod val="85000"/>
                      </a:schemeClr>
                    </a:solidFill>
                  </a:tcPr>
                </a:tc>
              </a:tr>
              <a:tr h="593620">
                <a:tc>
                  <a:txBody>
                    <a:bodyPr/>
                    <a:lstStyle/>
                    <a:p>
                      <a:pPr marL="0" marR="0" algn="ctr">
                        <a:lnSpc>
                          <a:spcPct val="150000"/>
                        </a:lnSpc>
                        <a:spcBef>
                          <a:spcPts val="0"/>
                        </a:spcBef>
                        <a:spcAft>
                          <a:spcPts val="1200"/>
                        </a:spcAft>
                      </a:pPr>
                      <a:r>
                        <a:rPr lang="en-US" sz="14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c>
                  <a:txBody>
                    <a:bodyPr/>
                    <a:lstStyle/>
                    <a:p>
                      <a:pPr algn="l">
                        <a:lnSpc>
                          <a:spcPct val="150000"/>
                        </a:lnSpc>
                        <a:spcAft>
                          <a:spcPts val="0"/>
                        </a:spcAft>
                      </a:pPr>
                      <a:r>
                        <a:rPr lang="en-US" sz="1400" dirty="0" err="1">
                          <a:effectLst/>
                          <a:latin typeface="Arial" pitchFamily="34" charset="0"/>
                          <a:ea typeface="Calibri"/>
                          <a:cs typeface="Arial" pitchFamily="34" charset="0"/>
                        </a:rPr>
                        <a:t>Jumlah</a:t>
                      </a:r>
                      <a:r>
                        <a:rPr lang="en-US" sz="1400" dirty="0">
                          <a:effectLst/>
                          <a:latin typeface="Arial" pitchFamily="34" charset="0"/>
                          <a:ea typeface="Calibri"/>
                          <a:cs typeface="Arial" pitchFamily="34" charset="0"/>
                        </a:rPr>
                        <a:t> </a:t>
                      </a:r>
                      <a:r>
                        <a:rPr lang="en-US" sz="1400" dirty="0" err="1">
                          <a:effectLst/>
                          <a:latin typeface="Arial" pitchFamily="34" charset="0"/>
                          <a:ea typeface="Calibri"/>
                          <a:cs typeface="Arial" pitchFamily="34" charset="0"/>
                        </a:rPr>
                        <a:t>Perguruan</a:t>
                      </a:r>
                      <a:r>
                        <a:rPr lang="en-US" sz="1400" dirty="0">
                          <a:effectLst/>
                          <a:latin typeface="Arial" pitchFamily="34" charset="0"/>
                          <a:ea typeface="Calibri"/>
                          <a:cs typeface="Arial" pitchFamily="34" charset="0"/>
                        </a:rPr>
                        <a:t> </a:t>
                      </a:r>
                      <a:r>
                        <a:rPr lang="en-US" sz="1400" dirty="0" err="1">
                          <a:effectLst/>
                          <a:latin typeface="Arial" pitchFamily="34" charset="0"/>
                          <a:ea typeface="Calibri"/>
                          <a:cs typeface="Arial" pitchFamily="34" charset="0"/>
                        </a:rPr>
                        <a:t>Tinggi</a:t>
                      </a:r>
                      <a:r>
                        <a:rPr lang="en-US" sz="1400" dirty="0">
                          <a:effectLst/>
                          <a:latin typeface="Arial" pitchFamily="34" charset="0"/>
                          <a:ea typeface="Calibri"/>
                          <a:cs typeface="Arial" pitchFamily="34" charset="0"/>
                        </a:rPr>
                        <a:t> </a:t>
                      </a:r>
                      <a:r>
                        <a:rPr lang="en-US" sz="1400" dirty="0" err="1">
                          <a:effectLst/>
                          <a:latin typeface="Arial" pitchFamily="34" charset="0"/>
                          <a:ea typeface="Calibri"/>
                          <a:cs typeface="Arial" pitchFamily="34" charset="0"/>
                        </a:rPr>
                        <a:t>berakreditasi</a:t>
                      </a:r>
                      <a:r>
                        <a:rPr lang="en-US" sz="1400" dirty="0">
                          <a:effectLst/>
                          <a:latin typeface="Arial" pitchFamily="34" charset="0"/>
                          <a:ea typeface="Calibri"/>
                          <a:cs typeface="Arial" pitchFamily="34" charset="0"/>
                        </a:rPr>
                        <a:t> A (</a:t>
                      </a:r>
                      <a:r>
                        <a:rPr lang="en-US" sz="1400" dirty="0" err="1">
                          <a:effectLst/>
                          <a:latin typeface="Arial" pitchFamily="34" charset="0"/>
                          <a:ea typeface="Calibri"/>
                          <a:cs typeface="Arial" pitchFamily="34" charset="0"/>
                        </a:rPr>
                        <a:t>Unggul</a:t>
                      </a:r>
                      <a:r>
                        <a:rPr lang="en-US" sz="1400" dirty="0">
                          <a:effectLst/>
                          <a:latin typeface="Arial" pitchFamily="34" charset="0"/>
                          <a:ea typeface="Calibri"/>
                          <a:cs typeface="Arial" pitchFamily="34" charset="0"/>
                        </a:rPr>
                        <a:t>)</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29</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39</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53</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99</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194</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Kumulatif</a:t>
                      </a:r>
                    </a:p>
                  </a:txBody>
                  <a:tcPr marL="68580" marR="68580" marT="0" marB="0">
                    <a:solidFill>
                      <a:schemeClr val="bg1">
                        <a:lumMod val="85000"/>
                      </a:schemeClr>
                    </a:solidFill>
                  </a:tcPr>
                </a:tc>
              </a:tr>
              <a:tr h="595376">
                <a:tc>
                  <a:txBody>
                    <a:bodyPr/>
                    <a:lstStyle/>
                    <a:p>
                      <a:pPr marL="0" marR="0" algn="ctr">
                        <a:lnSpc>
                          <a:spcPct val="150000"/>
                        </a:lnSpc>
                        <a:spcBef>
                          <a:spcPts val="0"/>
                        </a:spcBef>
                        <a:spcAft>
                          <a:spcPts val="1200"/>
                        </a:spcAft>
                      </a:pPr>
                      <a:r>
                        <a:rPr lang="en-US" sz="14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c>
                  <a:txBody>
                    <a:bodyPr/>
                    <a:lstStyle/>
                    <a:p>
                      <a:pPr algn="l">
                        <a:lnSpc>
                          <a:spcPct val="150000"/>
                        </a:lnSpc>
                        <a:spcAft>
                          <a:spcPts val="0"/>
                        </a:spcAft>
                      </a:pPr>
                      <a:r>
                        <a:rPr lang="id-ID" sz="1400">
                          <a:effectLst/>
                          <a:latin typeface="Arial" pitchFamily="34" charset="0"/>
                          <a:ea typeface="Calibri"/>
                          <a:cs typeface="Arial" pitchFamily="34" charset="0"/>
                        </a:rPr>
                        <a:t>Jumlah Taman Sa</a:t>
                      </a:r>
                      <a:r>
                        <a:rPr lang="en-US" sz="1400">
                          <a:effectLst/>
                          <a:latin typeface="Arial" pitchFamily="34" charset="0"/>
                          <a:ea typeface="Calibri"/>
                          <a:cs typeface="Arial" pitchFamily="34" charset="0"/>
                        </a:rPr>
                        <a:t>ins dan Teknologi  (TST) yang dibangun </a:t>
                      </a:r>
                    </a:p>
                  </a:txBody>
                  <a:tcPr marL="68580" marR="68580" marT="0" marB="0">
                    <a:solidFill>
                      <a:schemeClr val="bg1">
                        <a:lumMod val="85000"/>
                      </a:schemeClr>
                    </a:solidFill>
                  </a:tcPr>
                </a:tc>
                <a:tc>
                  <a:txBody>
                    <a:bodyPr/>
                    <a:lstStyle/>
                    <a:p>
                      <a:pPr algn="ctr">
                        <a:lnSpc>
                          <a:spcPct val="150000"/>
                        </a:lnSpc>
                        <a:spcAft>
                          <a:spcPts val="0"/>
                        </a:spcAft>
                      </a:pPr>
                      <a:r>
                        <a:rPr lang="en-US" sz="1400" dirty="0">
                          <a:effectLst/>
                          <a:latin typeface="Arial" pitchFamily="34" charset="0"/>
                          <a:ea typeface="Calibri"/>
                          <a:cs typeface="Arial" pitchFamily="34" charset="0"/>
                        </a:rPr>
                        <a:t>77</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100</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100</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100</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100</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Nominal lokasi tetap</a:t>
                      </a:r>
                    </a:p>
                  </a:txBody>
                  <a:tcPr marL="68580" marR="68580" marT="0" marB="0">
                    <a:solidFill>
                      <a:schemeClr val="bg1">
                        <a:lumMod val="85000"/>
                      </a:schemeClr>
                    </a:solidFill>
                  </a:tcPr>
                </a:tc>
              </a:tr>
              <a:tr h="1706880">
                <a:tc>
                  <a:txBody>
                    <a:bodyPr/>
                    <a:lstStyle/>
                    <a:p>
                      <a:pPr algn="ctr">
                        <a:lnSpc>
                          <a:spcPct val="150000"/>
                        </a:lnSpc>
                        <a:spcAft>
                          <a:spcPts val="1200"/>
                        </a:spcAft>
                      </a:pPr>
                      <a:r>
                        <a:rPr lang="en-US" sz="1400" b="0" dirty="0" smtClean="0">
                          <a:solidFill>
                            <a:schemeClr val="tx1"/>
                          </a:solidFill>
                          <a:latin typeface="Arial" pitchFamily="34" charset="0"/>
                          <a:cs typeface="Arial" pitchFamily="34" charset="0"/>
                        </a:rPr>
                        <a:t>4</a:t>
                      </a:r>
                      <a:endParaRPr lang="en-US" sz="1400" b="0" dirty="0">
                        <a:solidFill>
                          <a:schemeClr val="tx1"/>
                        </a:solidFill>
                        <a:latin typeface="Arial" pitchFamily="34" charset="0"/>
                        <a:cs typeface="Arial" pitchFamily="34" charset="0"/>
                      </a:endParaRPr>
                    </a:p>
                  </a:txBody>
                  <a:tcPr marL="68580" marR="68580" marT="0" marB="0">
                    <a:solidFill>
                      <a:schemeClr val="bg1">
                        <a:lumMod val="85000"/>
                      </a:schemeClr>
                    </a:solidFill>
                  </a:tcPr>
                </a:tc>
                <a:tc>
                  <a:txBody>
                    <a:bodyPr/>
                    <a:lstStyle/>
                    <a:p>
                      <a:pPr algn="just">
                        <a:lnSpc>
                          <a:spcPct val="150000"/>
                        </a:lnSpc>
                        <a:spcAft>
                          <a:spcPts val="0"/>
                        </a:spcAft>
                      </a:pPr>
                      <a:r>
                        <a:rPr lang="en-US" sz="1400" dirty="0" err="1" smtClean="0">
                          <a:solidFill>
                            <a:srgbClr val="FF0000"/>
                          </a:solidFill>
                          <a:effectLst/>
                          <a:latin typeface="Arial" pitchFamily="34" charset="0"/>
                          <a:ea typeface="Calibri"/>
                          <a:cs typeface="Arial" pitchFamily="34" charset="0"/>
                        </a:rPr>
                        <a:t>Jumlah</a:t>
                      </a:r>
                      <a:r>
                        <a:rPr lang="en-US" sz="1400" baseline="0" dirty="0" smtClean="0">
                          <a:solidFill>
                            <a:srgbClr val="FF0000"/>
                          </a:solidFill>
                          <a:effectLst/>
                          <a:latin typeface="Arial" pitchFamily="34" charset="0"/>
                          <a:ea typeface="Calibri"/>
                          <a:cs typeface="Arial" pitchFamily="34" charset="0"/>
                        </a:rPr>
                        <a:t> </a:t>
                      </a:r>
                      <a:r>
                        <a:rPr lang="en-US" sz="1400" dirty="0" smtClean="0">
                          <a:solidFill>
                            <a:srgbClr val="FF0000"/>
                          </a:solidFill>
                          <a:effectLst/>
                          <a:latin typeface="Arial" pitchFamily="34" charset="0"/>
                          <a:ea typeface="Calibri"/>
                          <a:cs typeface="Arial" pitchFamily="34" charset="0"/>
                        </a:rPr>
                        <a:t>TST yang </a:t>
                      </a:r>
                      <a:r>
                        <a:rPr lang="en-US" sz="1400" i="1" dirty="0">
                          <a:solidFill>
                            <a:srgbClr val="FF0000"/>
                          </a:solidFill>
                          <a:effectLst/>
                          <a:latin typeface="Arial" pitchFamily="34" charset="0"/>
                          <a:ea typeface="Calibri"/>
                          <a:cs typeface="Arial" pitchFamily="34" charset="0"/>
                        </a:rPr>
                        <a:t>mature </a:t>
                      </a:r>
                      <a:endParaRPr lang="en-US" sz="1400" i="1" dirty="0" smtClean="0">
                        <a:solidFill>
                          <a:srgbClr val="FF0000"/>
                        </a:solidFill>
                        <a:effectLst/>
                        <a:latin typeface="Arial" pitchFamily="34" charset="0"/>
                        <a:ea typeface="Calibri"/>
                        <a:cs typeface="Arial" pitchFamily="34" charset="0"/>
                      </a:endParaRPr>
                    </a:p>
                    <a:p>
                      <a:pPr algn="just">
                        <a:lnSpc>
                          <a:spcPct val="150000"/>
                        </a:lnSpc>
                        <a:spcAft>
                          <a:spcPts val="0"/>
                        </a:spcAft>
                      </a:pPr>
                      <a:r>
                        <a:rPr lang="en-US" sz="1200" i="1" dirty="0" smtClean="0">
                          <a:effectLst/>
                          <a:latin typeface="Arial" pitchFamily="34" charset="0"/>
                          <a:ea typeface="Calibri"/>
                          <a:cs typeface="Arial" pitchFamily="34" charset="0"/>
                          <a:sym typeface="Wingdings"/>
                        </a:rPr>
                        <a:t></a:t>
                      </a:r>
                      <a:r>
                        <a:rPr lang="en-US" sz="1000" i="1" dirty="0" smtClean="0">
                          <a:effectLst/>
                          <a:latin typeface="Arial" pitchFamily="34" charset="0"/>
                          <a:ea typeface="Calibri"/>
                          <a:cs typeface="Arial" pitchFamily="34" charset="0"/>
                          <a:sym typeface="Wingdings"/>
                        </a:rPr>
                        <a:t> </a:t>
                      </a:r>
                      <a:r>
                        <a:rPr lang="en-US" sz="1000" dirty="0" smtClean="0">
                          <a:effectLst/>
                          <a:latin typeface="Arial" pitchFamily="34" charset="0"/>
                          <a:ea typeface="Calibri"/>
                          <a:cs typeface="Arial" pitchFamily="34" charset="0"/>
                        </a:rPr>
                        <a:t>(</a:t>
                      </a:r>
                      <a:r>
                        <a:rPr lang="en-US" sz="1000" dirty="0" err="1">
                          <a:effectLst/>
                          <a:latin typeface="Arial" pitchFamily="34" charset="0"/>
                          <a:ea typeface="Calibri"/>
                          <a:cs typeface="Arial" pitchFamily="34" charset="0"/>
                        </a:rPr>
                        <a:t>menghasilkan</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teknologi</a:t>
                      </a:r>
                      <a:r>
                        <a:rPr lang="en-US" sz="1000" dirty="0">
                          <a:effectLst/>
                          <a:latin typeface="Arial" pitchFamily="34" charset="0"/>
                          <a:ea typeface="Calibri"/>
                          <a:cs typeface="Arial" pitchFamily="34" charset="0"/>
                        </a:rPr>
                        <a:t> yang </a:t>
                      </a:r>
                      <a:r>
                        <a:rPr lang="en-US" sz="1000" dirty="0" err="1">
                          <a:effectLst/>
                          <a:latin typeface="Arial" pitchFamily="34" charset="0"/>
                          <a:ea typeface="Calibri"/>
                          <a:cs typeface="Arial" pitchFamily="34" charset="0"/>
                        </a:rPr>
                        <a:t>siap</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untuk</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diterapkan</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dalam</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lingkungan</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sesungguhnya</a:t>
                      </a:r>
                      <a:r>
                        <a:rPr lang="en-US" sz="1000" dirty="0">
                          <a:effectLst/>
                          <a:latin typeface="Arial" pitchFamily="34" charset="0"/>
                          <a:ea typeface="Calibri"/>
                          <a:cs typeface="Arial" pitchFamily="34" charset="0"/>
                        </a:rPr>
                        <a:t> (Taman </a:t>
                      </a:r>
                      <a:r>
                        <a:rPr lang="en-US" sz="1000" dirty="0" err="1">
                          <a:effectLst/>
                          <a:latin typeface="Arial" pitchFamily="34" charset="0"/>
                          <a:ea typeface="Calibri"/>
                          <a:cs typeface="Arial" pitchFamily="34" charset="0"/>
                        </a:rPr>
                        <a:t>Sains</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menghasilkan</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usaha</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baru</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secara</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berkesinambungan</a:t>
                      </a:r>
                      <a:r>
                        <a:rPr lang="en-US" sz="1000" dirty="0">
                          <a:effectLst/>
                          <a:latin typeface="Arial" pitchFamily="34" charset="0"/>
                          <a:ea typeface="Calibri"/>
                          <a:cs typeface="Arial" pitchFamily="34" charset="0"/>
                        </a:rPr>
                        <a:t> (Taman </a:t>
                      </a:r>
                      <a:r>
                        <a:rPr lang="en-US" sz="1000" dirty="0" err="1">
                          <a:effectLst/>
                          <a:latin typeface="Arial" pitchFamily="34" charset="0"/>
                          <a:ea typeface="Calibri"/>
                          <a:cs typeface="Arial" pitchFamily="34" charset="0"/>
                        </a:rPr>
                        <a:t>Tekno</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melaksanakan</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riset</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berkesinambungan</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menghasilkan</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perusahaan</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pemula</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dan</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mampu</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menarik</a:t>
                      </a:r>
                      <a:r>
                        <a:rPr lang="en-US" sz="1000" dirty="0">
                          <a:effectLst/>
                          <a:latin typeface="Arial" pitchFamily="34" charset="0"/>
                          <a:ea typeface="Calibri"/>
                          <a:cs typeface="Arial" pitchFamily="34" charset="0"/>
                        </a:rPr>
                        <a:t> </a:t>
                      </a:r>
                      <a:r>
                        <a:rPr lang="en-US" sz="1000" dirty="0" err="1">
                          <a:effectLst/>
                          <a:latin typeface="Arial" pitchFamily="34" charset="0"/>
                          <a:ea typeface="Calibri"/>
                          <a:cs typeface="Arial" pitchFamily="34" charset="0"/>
                        </a:rPr>
                        <a:t>industri</a:t>
                      </a:r>
                      <a:r>
                        <a:rPr lang="en-US" sz="1000" dirty="0">
                          <a:effectLst/>
                          <a:latin typeface="Arial" pitchFamily="34" charset="0"/>
                          <a:ea typeface="Calibri"/>
                          <a:cs typeface="Arial" pitchFamily="34" charset="0"/>
                        </a:rPr>
                        <a:t> (N-TST) </a:t>
                      </a:r>
                    </a:p>
                  </a:txBody>
                  <a:tcPr marL="68580" marR="68580" marT="0" marB="0">
                    <a:solidFill>
                      <a:schemeClr val="bg1">
                        <a:lumMod val="85000"/>
                      </a:schemeClr>
                    </a:solidFill>
                  </a:tcPr>
                </a:tc>
                <a:tc>
                  <a:txBody>
                    <a:bodyPr/>
                    <a:lstStyle/>
                    <a:p>
                      <a:pPr algn="ctr">
                        <a:lnSpc>
                          <a:spcPct val="150000"/>
                        </a:lnSpc>
                        <a:spcAft>
                          <a:spcPts val="0"/>
                        </a:spcAft>
                      </a:pPr>
                      <a:r>
                        <a:rPr lang="en-US" sz="1400" dirty="0">
                          <a:effectLst/>
                          <a:latin typeface="Arial" pitchFamily="34" charset="0"/>
                          <a:ea typeface="Calibri"/>
                          <a:cs typeface="Arial" pitchFamily="34" charset="0"/>
                        </a:rPr>
                        <a:t>6</a:t>
                      </a:r>
                    </a:p>
                  </a:txBody>
                  <a:tcPr marL="68580" marR="68580" marT="0" marB="0">
                    <a:solidFill>
                      <a:schemeClr val="bg1">
                        <a:lumMod val="85000"/>
                      </a:schemeClr>
                    </a:solidFill>
                  </a:tcPr>
                </a:tc>
                <a:tc>
                  <a:txBody>
                    <a:bodyPr/>
                    <a:lstStyle/>
                    <a:p>
                      <a:pPr algn="ctr">
                        <a:lnSpc>
                          <a:spcPct val="150000"/>
                        </a:lnSpc>
                        <a:spcAft>
                          <a:spcPts val="0"/>
                        </a:spcAft>
                      </a:pPr>
                      <a:r>
                        <a:rPr lang="en-US" sz="1400" dirty="0">
                          <a:effectLst/>
                          <a:latin typeface="Arial" pitchFamily="34" charset="0"/>
                          <a:ea typeface="Calibri"/>
                          <a:cs typeface="Arial" pitchFamily="34" charset="0"/>
                        </a:rPr>
                        <a:t>14</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27</a:t>
                      </a:r>
                    </a:p>
                  </a:txBody>
                  <a:tcPr marL="68580" marR="68580" marT="0" marB="0">
                    <a:solidFill>
                      <a:schemeClr val="bg1">
                        <a:lumMod val="85000"/>
                      </a:schemeClr>
                    </a:solidFill>
                  </a:tcPr>
                </a:tc>
                <a:tc>
                  <a:txBody>
                    <a:bodyPr/>
                    <a:lstStyle/>
                    <a:p>
                      <a:pPr algn="ctr">
                        <a:lnSpc>
                          <a:spcPct val="150000"/>
                        </a:lnSpc>
                        <a:spcAft>
                          <a:spcPts val="0"/>
                        </a:spcAft>
                      </a:pPr>
                      <a:r>
                        <a:rPr lang="en-US" sz="1400" dirty="0">
                          <a:effectLst/>
                          <a:latin typeface="Arial" pitchFamily="34" charset="0"/>
                          <a:ea typeface="Calibri"/>
                          <a:cs typeface="Arial" pitchFamily="34" charset="0"/>
                        </a:rPr>
                        <a:t>50</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58</a:t>
                      </a:r>
                    </a:p>
                  </a:txBody>
                  <a:tcPr marL="68580" marR="68580" marT="0" marB="0">
                    <a:solidFill>
                      <a:schemeClr val="bg1">
                        <a:lumMod val="85000"/>
                      </a:schemeClr>
                    </a:solidFill>
                  </a:tcPr>
                </a:tc>
                <a:tc>
                  <a:txBody>
                    <a:bodyPr/>
                    <a:lstStyle/>
                    <a:p>
                      <a:pPr algn="ctr">
                        <a:lnSpc>
                          <a:spcPct val="150000"/>
                        </a:lnSpc>
                        <a:spcAft>
                          <a:spcPts val="0"/>
                        </a:spcAft>
                      </a:pPr>
                      <a:r>
                        <a:rPr lang="en-US" sz="1400" dirty="0" err="1">
                          <a:effectLst/>
                          <a:latin typeface="Arial" pitchFamily="34" charset="0"/>
                          <a:ea typeface="Calibri"/>
                          <a:cs typeface="Arial" pitchFamily="34" charset="0"/>
                        </a:rPr>
                        <a:t>Kumulatif</a:t>
                      </a:r>
                      <a:endParaRPr lang="en-US" sz="1400" dirty="0">
                        <a:effectLst/>
                        <a:latin typeface="Arial" pitchFamily="34" charset="0"/>
                        <a:ea typeface="Calibri"/>
                        <a:cs typeface="Arial" pitchFamily="34" charset="0"/>
                      </a:endParaRPr>
                    </a:p>
                  </a:txBody>
                  <a:tcPr marL="68580" marR="68580" marT="0" marB="0">
                    <a:solidFill>
                      <a:schemeClr val="bg1">
                        <a:lumMod val="85000"/>
                      </a:schemeClr>
                    </a:solidFill>
                  </a:tcPr>
                </a:tc>
              </a:tr>
              <a:tr h="381000">
                <a:tc>
                  <a:txBody>
                    <a:bodyPr/>
                    <a:lstStyle/>
                    <a:p>
                      <a:pPr algn="ctr">
                        <a:lnSpc>
                          <a:spcPct val="150000"/>
                        </a:lnSpc>
                        <a:spcAft>
                          <a:spcPts val="1200"/>
                        </a:spcAft>
                      </a:pPr>
                      <a:r>
                        <a:rPr lang="en-US" sz="1400" b="0" dirty="0" smtClean="0">
                          <a:solidFill>
                            <a:schemeClr val="tx1"/>
                          </a:solidFill>
                          <a:latin typeface="Arial" pitchFamily="34" charset="0"/>
                          <a:cs typeface="Arial" pitchFamily="34" charset="0"/>
                        </a:rPr>
                        <a:t>5</a:t>
                      </a:r>
                      <a:endParaRPr lang="en-US" sz="1400" b="0" dirty="0">
                        <a:solidFill>
                          <a:schemeClr val="tx1"/>
                        </a:solidFill>
                        <a:latin typeface="Arial" pitchFamily="34" charset="0"/>
                        <a:cs typeface="Arial" pitchFamily="34" charset="0"/>
                      </a:endParaRPr>
                    </a:p>
                  </a:txBody>
                  <a:tcPr marL="68580" marR="68580" marT="0" marB="0">
                    <a:solidFill>
                      <a:schemeClr val="bg1">
                        <a:lumMod val="85000"/>
                      </a:schemeClr>
                    </a:solidFill>
                  </a:tcPr>
                </a:tc>
                <a:tc>
                  <a:txBody>
                    <a:bodyPr/>
                    <a:lstStyle/>
                    <a:p>
                      <a:pPr algn="l">
                        <a:lnSpc>
                          <a:spcPct val="150000"/>
                        </a:lnSpc>
                        <a:spcAft>
                          <a:spcPts val="0"/>
                        </a:spcAft>
                      </a:pPr>
                      <a:r>
                        <a:rPr lang="en-US" sz="1400" dirty="0" err="1">
                          <a:effectLst/>
                          <a:latin typeface="Arial" pitchFamily="34" charset="0"/>
                          <a:ea typeface="Calibri"/>
                          <a:cs typeface="Arial" pitchFamily="34" charset="0"/>
                        </a:rPr>
                        <a:t>Pusat</a:t>
                      </a:r>
                      <a:r>
                        <a:rPr lang="en-US" sz="1400" dirty="0">
                          <a:effectLst/>
                          <a:latin typeface="Arial" pitchFamily="34" charset="0"/>
                          <a:ea typeface="Calibri"/>
                          <a:cs typeface="Arial" pitchFamily="34" charset="0"/>
                        </a:rPr>
                        <a:t> </a:t>
                      </a:r>
                      <a:r>
                        <a:rPr lang="en-US" sz="1400" dirty="0" err="1">
                          <a:effectLst/>
                          <a:latin typeface="Arial" pitchFamily="34" charset="0"/>
                          <a:ea typeface="Calibri"/>
                          <a:cs typeface="Arial" pitchFamily="34" charset="0"/>
                        </a:rPr>
                        <a:t>Unggulan</a:t>
                      </a:r>
                      <a:r>
                        <a:rPr lang="en-US" sz="1400" dirty="0">
                          <a:effectLst/>
                          <a:latin typeface="Arial" pitchFamily="34" charset="0"/>
                          <a:ea typeface="Calibri"/>
                          <a:cs typeface="Arial" pitchFamily="34" charset="0"/>
                        </a:rPr>
                        <a:t> </a:t>
                      </a:r>
                      <a:r>
                        <a:rPr lang="en-US" sz="1400" dirty="0" err="1">
                          <a:effectLst/>
                          <a:latin typeface="Arial" pitchFamily="34" charset="0"/>
                          <a:ea typeface="Calibri"/>
                          <a:cs typeface="Arial" pitchFamily="34" charset="0"/>
                        </a:rPr>
                        <a:t>Iptek</a:t>
                      </a:r>
                      <a:endParaRPr lang="en-US" sz="1400" dirty="0">
                        <a:effectLst/>
                        <a:latin typeface="Arial" pitchFamily="34" charset="0"/>
                        <a:ea typeface="Calibri"/>
                        <a:cs typeface="Arial" pitchFamily="34" charset="0"/>
                      </a:endParaRPr>
                    </a:p>
                  </a:txBody>
                  <a:tcPr marL="68580" marR="68580" marT="0" marB="0">
                    <a:solidFill>
                      <a:schemeClr val="bg1">
                        <a:lumMod val="85000"/>
                      </a:schemeClr>
                    </a:solidFill>
                  </a:tcPr>
                </a:tc>
                <a:tc>
                  <a:txBody>
                    <a:bodyPr/>
                    <a:lstStyle/>
                    <a:p>
                      <a:pPr algn="ctr">
                        <a:lnSpc>
                          <a:spcPct val="150000"/>
                        </a:lnSpc>
                        <a:spcAft>
                          <a:spcPts val="0"/>
                        </a:spcAft>
                      </a:pPr>
                      <a:r>
                        <a:rPr lang="en-US" sz="1400" dirty="0">
                          <a:effectLst/>
                          <a:latin typeface="Arial" pitchFamily="34" charset="0"/>
                          <a:ea typeface="Calibri"/>
                          <a:cs typeface="Arial" pitchFamily="34" charset="0"/>
                        </a:rPr>
                        <a:t>12</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15</a:t>
                      </a:r>
                    </a:p>
                  </a:txBody>
                  <a:tcPr marL="68580" marR="68580" marT="0" marB="0">
                    <a:solidFill>
                      <a:schemeClr val="bg1">
                        <a:lumMod val="85000"/>
                      </a:schemeClr>
                    </a:solidFill>
                  </a:tcPr>
                </a:tc>
                <a:tc>
                  <a:txBody>
                    <a:bodyPr/>
                    <a:lstStyle/>
                    <a:p>
                      <a:pPr algn="ctr">
                        <a:lnSpc>
                          <a:spcPct val="150000"/>
                        </a:lnSpc>
                        <a:spcAft>
                          <a:spcPts val="0"/>
                        </a:spcAft>
                      </a:pPr>
                      <a:r>
                        <a:rPr lang="en-US" sz="1400" dirty="0">
                          <a:effectLst/>
                          <a:latin typeface="Arial" pitchFamily="34" charset="0"/>
                          <a:ea typeface="Calibri"/>
                          <a:cs typeface="Arial" pitchFamily="34" charset="0"/>
                        </a:rPr>
                        <a:t>20</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25</a:t>
                      </a:r>
                    </a:p>
                  </a:txBody>
                  <a:tcPr marL="68580" marR="68580" marT="0" marB="0">
                    <a:solidFill>
                      <a:schemeClr val="bg1">
                        <a:lumMod val="85000"/>
                      </a:schemeClr>
                    </a:solidFill>
                  </a:tcPr>
                </a:tc>
                <a:tc>
                  <a:txBody>
                    <a:bodyPr/>
                    <a:lstStyle/>
                    <a:p>
                      <a:pPr algn="ctr">
                        <a:lnSpc>
                          <a:spcPct val="150000"/>
                        </a:lnSpc>
                        <a:spcAft>
                          <a:spcPts val="0"/>
                        </a:spcAft>
                      </a:pPr>
                      <a:r>
                        <a:rPr lang="en-US" sz="1400">
                          <a:effectLst/>
                          <a:latin typeface="Arial" pitchFamily="34" charset="0"/>
                          <a:ea typeface="Calibri"/>
                          <a:cs typeface="Arial" pitchFamily="34" charset="0"/>
                        </a:rPr>
                        <a:t>30</a:t>
                      </a:r>
                    </a:p>
                  </a:txBody>
                  <a:tcPr marL="68580" marR="68580" marT="0" marB="0">
                    <a:solidFill>
                      <a:schemeClr val="bg1">
                        <a:lumMod val="85000"/>
                      </a:schemeClr>
                    </a:solidFill>
                  </a:tcPr>
                </a:tc>
                <a:tc>
                  <a:txBody>
                    <a:bodyPr/>
                    <a:lstStyle/>
                    <a:p>
                      <a:pPr algn="ctr">
                        <a:lnSpc>
                          <a:spcPct val="150000"/>
                        </a:lnSpc>
                        <a:spcAft>
                          <a:spcPts val="0"/>
                        </a:spcAft>
                      </a:pPr>
                      <a:r>
                        <a:rPr lang="en-US" sz="1400" dirty="0" err="1">
                          <a:effectLst/>
                          <a:latin typeface="Arial" pitchFamily="34" charset="0"/>
                          <a:ea typeface="Calibri"/>
                          <a:cs typeface="Arial" pitchFamily="34" charset="0"/>
                        </a:rPr>
                        <a:t>Kumulatif</a:t>
                      </a:r>
                      <a:endParaRPr lang="en-US" sz="1400" dirty="0">
                        <a:effectLst/>
                        <a:latin typeface="Arial" pitchFamily="34" charset="0"/>
                        <a:ea typeface="Calibri"/>
                        <a:cs typeface="Arial" pitchFamily="34" charset="0"/>
                      </a:endParaRPr>
                    </a:p>
                  </a:txBody>
                  <a:tcPr marL="68580" marR="68580" marT="0" marB="0">
                    <a:solidFill>
                      <a:schemeClr val="bg1">
                        <a:lumMod val="85000"/>
                      </a:schemeClr>
                    </a:solidFill>
                  </a:tcPr>
                </a:tc>
              </a:tr>
            </a:tbl>
          </a:graphicData>
        </a:graphic>
      </p:graphicFrame>
      <p:sp>
        <p:nvSpPr>
          <p:cNvPr id="5" name="Title 1"/>
          <p:cNvSpPr txBox="1">
            <a:spLocks/>
          </p:cNvSpPr>
          <p:nvPr/>
        </p:nvSpPr>
        <p:spPr>
          <a:xfrm>
            <a:off x="213611" y="1538310"/>
            <a:ext cx="3748790" cy="381000"/>
          </a:xfrm>
          <a:prstGeom prst="rect">
            <a:avLst/>
          </a:prstGeom>
          <a:solidFill>
            <a:schemeClr val="bg1">
              <a:lumMod val="50000"/>
            </a:schemeClr>
          </a:solidFill>
          <a:ln>
            <a:solidFill>
              <a:schemeClr val="bg1">
                <a:lumMod val="50000"/>
              </a:schemeClr>
            </a:solidFill>
          </a:ln>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smtClean="0">
                <a:solidFill>
                  <a:schemeClr val="bg1"/>
                </a:solidFill>
                <a:latin typeface="Arial" pitchFamily="34" charset="0"/>
                <a:ea typeface="+mj-ea"/>
                <a:cs typeface="Arial" pitchFamily="34" charset="0"/>
              </a:rPr>
              <a:t>Program </a:t>
            </a:r>
            <a:r>
              <a:rPr lang="en-US" sz="1600" dirty="0" err="1" smtClean="0">
                <a:solidFill>
                  <a:schemeClr val="bg1"/>
                </a:solidFill>
                <a:latin typeface="Arial" pitchFamily="34" charset="0"/>
                <a:ea typeface="+mj-ea"/>
                <a:cs typeface="Arial" pitchFamily="34" charset="0"/>
              </a:rPr>
              <a:t>Penguatan</a:t>
            </a:r>
            <a:r>
              <a:rPr lang="en-US" sz="1600" dirty="0" smtClean="0">
                <a:solidFill>
                  <a:schemeClr val="bg1"/>
                </a:solidFill>
                <a:latin typeface="Arial" pitchFamily="34" charset="0"/>
                <a:ea typeface="+mj-ea"/>
                <a:cs typeface="Arial" pitchFamily="34" charset="0"/>
              </a:rPr>
              <a:t> </a:t>
            </a:r>
            <a:r>
              <a:rPr lang="en-US" sz="1600" dirty="0" err="1" smtClean="0">
                <a:solidFill>
                  <a:schemeClr val="bg1"/>
                </a:solidFill>
                <a:latin typeface="Arial" pitchFamily="34" charset="0"/>
                <a:ea typeface="+mj-ea"/>
                <a:cs typeface="Arial" pitchFamily="34" charset="0"/>
              </a:rPr>
              <a:t>Kelembagaan</a:t>
            </a:r>
            <a:endParaRPr kumimoji="0" lang="en-US" sz="16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TextBox 5"/>
          <p:cNvSpPr txBox="1"/>
          <p:nvPr/>
        </p:nvSpPr>
        <p:spPr>
          <a:xfrm>
            <a:off x="1357290" y="3451"/>
            <a:ext cx="6429420" cy="861774"/>
          </a:xfrm>
          <a:prstGeom prst="rect">
            <a:avLst/>
          </a:prstGeom>
          <a:solidFill>
            <a:schemeClr val="accent6">
              <a:lumMod val="60000"/>
              <a:lumOff val="40000"/>
            </a:schemeClr>
          </a:solidFill>
        </p:spPr>
        <p:txBody>
          <a:bodyPr wrap="square" rtlCol="0">
            <a:spAutoFit/>
          </a:bodyPr>
          <a:lstStyle/>
          <a:p>
            <a:pPr algn="ctr">
              <a:tabLst>
                <a:tab pos="347663" algn="l"/>
                <a:tab pos="509588" algn="l"/>
                <a:tab pos="692150" algn="l"/>
              </a:tabLst>
            </a:pPr>
            <a:r>
              <a:rPr lang="id-ID" sz="2500" b="1" dirty="0" smtClean="0">
                <a:latin typeface="Arial" pitchFamily="34" charset="0"/>
                <a:cs typeface="Arial" pitchFamily="34" charset="0"/>
              </a:rPr>
              <a:t>INDIKATOR</a:t>
            </a:r>
            <a:r>
              <a:rPr lang="en-US" sz="2500" b="1" dirty="0" smtClean="0">
                <a:latin typeface="Arial" pitchFamily="34" charset="0"/>
                <a:cs typeface="Arial" pitchFamily="34" charset="0"/>
              </a:rPr>
              <a:t> PROGRAM</a:t>
            </a:r>
            <a:r>
              <a:rPr lang="id-ID" sz="2500" b="1" dirty="0" smtClean="0">
                <a:latin typeface="Arial" pitchFamily="34" charset="0"/>
                <a:cs typeface="Arial" pitchFamily="34" charset="0"/>
              </a:rPr>
              <a:t> DAN TARGET</a:t>
            </a:r>
            <a:r>
              <a:rPr lang="en-US" sz="2500" b="1" dirty="0" smtClean="0">
                <a:latin typeface="Arial" pitchFamily="34" charset="0"/>
                <a:cs typeface="Arial" pitchFamily="34" charset="0"/>
              </a:rPr>
              <a:t> </a:t>
            </a:r>
            <a:r>
              <a:rPr lang="id-ID" sz="2500" b="1" dirty="0" smtClean="0">
                <a:latin typeface="Arial" pitchFamily="34" charset="0"/>
                <a:cs typeface="Arial" pitchFamily="34" charset="0"/>
              </a:rPr>
              <a:t>DIRJEN KELEMBAGAAN</a:t>
            </a:r>
            <a:endParaRPr lang="en-US" sz="25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4718BEA-A0A2-4A04-8C17-CBCD233C1B85}" type="slidenum">
              <a:rPr lang="id-ID" smtClean="0"/>
              <a:pPr/>
              <a:t>9</a:t>
            </a:fld>
            <a:endParaRPr lang="id-ID"/>
          </a:p>
        </p:txBody>
      </p:sp>
      <p:pic>
        <p:nvPicPr>
          <p:cNvPr id="7" name="pasted-image.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2429" y="0"/>
            <a:ext cx="1141571" cy="84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icture 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 y="-24"/>
            <a:ext cx="1306664" cy="128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17538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7_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TotalTime>
  <Words>3947</Words>
  <Application>Microsoft Office PowerPoint</Application>
  <PresentationFormat>On-screen Show (4:3)</PresentationFormat>
  <Paragraphs>1882</Paragraphs>
  <Slides>66</Slides>
  <Notes>4</Notes>
  <HiddenSlides>0</HiddenSlides>
  <MMClips>0</MMClips>
  <ScaleCrop>false</ScaleCrop>
  <HeadingPairs>
    <vt:vector size="4" baseType="variant">
      <vt:variant>
        <vt:lpstr>Theme</vt:lpstr>
      </vt:variant>
      <vt:variant>
        <vt:i4>13</vt:i4>
      </vt:variant>
      <vt:variant>
        <vt:lpstr>Slide Titles</vt:lpstr>
      </vt:variant>
      <vt:variant>
        <vt:i4>66</vt:i4>
      </vt:variant>
    </vt:vector>
  </HeadingPairs>
  <TitlesOfParts>
    <vt:vector size="79" baseType="lpstr">
      <vt:lpstr>Office Theme</vt:lpstr>
      <vt:lpstr>2_Median</vt:lpstr>
      <vt:lpstr>6_Median</vt:lpstr>
      <vt:lpstr>7_Median</vt:lpstr>
      <vt:lpstr>1_Office Theme</vt:lpstr>
      <vt:lpstr>2_Office Theme</vt:lpstr>
      <vt:lpstr>3_Office Theme</vt:lpstr>
      <vt:lpstr>4_Office Theme</vt:lpstr>
      <vt:lpstr>5_Office Theme</vt:lpstr>
      <vt:lpstr>6_Office Theme</vt:lpstr>
      <vt:lpstr>9_Office Theme</vt:lpstr>
      <vt:lpstr>10_Office Theme</vt:lpstr>
      <vt:lpstr>11_Office Theme</vt:lpstr>
      <vt:lpstr>PENINGKATAN REPUTASI  PERGURUAN TINGGI INDONESIA MENUJU WORLD CLASS UNIVERSITY (WCU)</vt:lpstr>
      <vt:lpstr>OUTLINE</vt:lpstr>
      <vt:lpstr>OUTLINE</vt:lpstr>
      <vt:lpstr>PENDAHULUAN</vt:lpstr>
      <vt:lpstr>World Class University (through WUR)</vt:lpstr>
      <vt:lpstr>Dilema WCU (Philip G. Altbach)</vt:lpstr>
      <vt:lpstr>Kriteria WUR yang diambil dan posisi PT di Indonesia</vt:lpstr>
      <vt:lpstr>PowerPoint Presentation</vt:lpstr>
      <vt:lpstr>PowerPoint Presentation</vt:lpstr>
      <vt:lpstr>LATAR BELAKANG</vt:lpstr>
      <vt:lpstr>PEMERINGKAT UNIVERSITAS </vt:lpstr>
      <vt:lpstr>RANKING CRITERIA</vt:lpstr>
      <vt:lpstr>PowerPoint Presentation</vt:lpstr>
      <vt:lpstr>PowerPoint Presentation</vt:lpstr>
      <vt:lpstr>ARWU </vt:lpstr>
      <vt:lpstr>PowerPoint Presentation</vt:lpstr>
      <vt:lpstr>PowerPoint Presentation</vt:lpstr>
      <vt:lpstr>PowerPoint Presentation</vt:lpstr>
      <vt:lpstr>PowerPoint Presentation</vt:lpstr>
      <vt:lpstr>METHODOLOGY QS WUR &amp; AUR</vt:lpstr>
      <vt:lpstr>METHODOLOGY </vt:lpstr>
      <vt:lpstr>METHODOLOGY </vt:lpstr>
      <vt:lpstr>METHODOLOGY </vt:lpstr>
      <vt:lpstr>SURVEY RESULTS &amp; DATA QS WUR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SURVEY RESULTS &amp; DATA QS AUR Samuel Wong, Senior Researcher QS Intelligent Unit, 2015</vt:lpstr>
      <vt:lpstr>Kriteria penilaian QS AUR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SOLUSI  JANGKA PENDEK DAN JANGKA PANJANG</vt:lpstr>
      <vt:lpstr>PowerPoint Presentation</vt:lpstr>
      <vt:lpstr>PowerPoint Presentation</vt:lpstr>
      <vt:lpstr>PowerPoint Presentation</vt:lpstr>
      <vt:lpstr>TERIMA KASIH</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acer</cp:lastModifiedBy>
  <cp:revision>180</cp:revision>
  <dcterms:created xsi:type="dcterms:W3CDTF">2015-08-28T00:56:17Z</dcterms:created>
  <dcterms:modified xsi:type="dcterms:W3CDTF">2015-10-12T22:15:28Z</dcterms:modified>
</cp:coreProperties>
</file>