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37"/>
  </p:handoutMasterIdLst>
  <p:sldIdLst>
    <p:sldId id="265" r:id="rId3"/>
    <p:sldId id="257" r:id="rId4"/>
    <p:sldId id="280" r:id="rId5"/>
    <p:sldId id="259" r:id="rId6"/>
    <p:sldId id="263" r:id="rId7"/>
    <p:sldId id="281" r:id="rId8"/>
    <p:sldId id="283" r:id="rId9"/>
    <p:sldId id="282" r:id="rId10"/>
    <p:sldId id="277" r:id="rId11"/>
    <p:sldId id="302" r:id="rId12"/>
    <p:sldId id="260" r:id="rId13"/>
    <p:sldId id="267" r:id="rId14"/>
    <p:sldId id="278" r:id="rId15"/>
    <p:sldId id="301" r:id="rId16"/>
    <p:sldId id="279" r:id="rId17"/>
    <p:sldId id="268" r:id="rId18"/>
    <p:sldId id="270" r:id="rId19"/>
    <p:sldId id="272" r:id="rId20"/>
    <p:sldId id="271" r:id="rId21"/>
    <p:sldId id="274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B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21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Anggaran 2011</c:v>
                </c:pt>
              </c:strCache>
            </c:strRef>
          </c:tx>
          <c:spPr>
            <a:pattFill prst="narHorz">
              <a:fgClr>
                <a:schemeClr val="dk1">
                  <a:tint val="88500"/>
                </a:schemeClr>
              </a:fgClr>
              <a:bgClr>
                <a:schemeClr val="dk1">
                  <a:tint val="885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dk1">
                  <a:tint val="88500"/>
                </a:schemeClr>
              </a:inn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Januari</c:v>
                </c:pt>
                <c:pt idx="1">
                  <c:v>Februari</c:v>
                </c:pt>
                <c:pt idx="2">
                  <c:v>Maret</c:v>
                </c:pt>
                <c:pt idx="3">
                  <c:v>April</c:v>
                </c:pt>
                <c:pt idx="4">
                  <c:v>Mei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2.7</c:v>
                </c:pt>
                <c:pt idx="1">
                  <c:v>4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Anggaran 2012</c:v>
                </c:pt>
              </c:strCache>
            </c:strRef>
          </c:tx>
          <c:spPr>
            <a:pattFill prst="narHorz">
              <a:fgClr>
                <a:schemeClr val="dk1">
                  <a:tint val="55000"/>
                </a:schemeClr>
              </a:fgClr>
              <a:bgClr>
                <a:schemeClr val="dk1">
                  <a:tint val="55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dk1">
                  <a:tint val="55000"/>
                </a:schemeClr>
              </a:inn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Januari</c:v>
                </c:pt>
                <c:pt idx="1">
                  <c:v>Februari</c:v>
                </c:pt>
                <c:pt idx="2">
                  <c:v>Maret</c:v>
                </c:pt>
                <c:pt idx="3">
                  <c:v>April</c:v>
                </c:pt>
                <c:pt idx="4">
                  <c:v>Mei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5.5</c:v>
                </c:pt>
                <c:pt idx="1">
                  <c:v>3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75611520"/>
        <c:axId val="75613312"/>
      </c:barChart>
      <c:catAx>
        <c:axId val="7561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75613312"/>
        <c:crosses val="autoZero"/>
        <c:auto val="1"/>
        <c:lblAlgn val="ctr"/>
        <c:lblOffset val="100"/>
        <c:noMultiLvlLbl val="0"/>
      </c:catAx>
      <c:valAx>
        <c:axId val="75613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7561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DAE5F-93B7-47D4-AC09-4AB36B9550DB}" type="datetimeFigureOut">
              <a:rPr lang="id-ID" smtClean="0"/>
              <a:t>24/03/2016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B7947-44F2-4155-90F3-D49861F3A84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3243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466F-1287-410A-9C76-1DA7CB555E9E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7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466F-1287-410A-9C76-1DA7CB555E9E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7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466F-1287-410A-9C76-1DA7CB555E9E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83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466F-1287-410A-9C76-1DA7CB555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77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466F-1287-410A-9C76-1DA7CB555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92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466F-1287-410A-9C76-1DA7CB555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3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466F-1287-410A-9C76-1DA7CB555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13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466F-1287-410A-9C76-1DA7CB555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22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466F-1287-410A-9C76-1DA7CB555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55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466F-1287-410A-9C76-1DA7CB555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43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466F-1287-410A-9C76-1DA7CB555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1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466F-1287-410A-9C76-1DA7CB555E9E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58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466F-1287-410A-9C76-1DA7CB555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81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466F-1287-410A-9C76-1DA7CB555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14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466F-1287-410A-9C76-1DA7CB555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466F-1287-410A-9C76-1DA7CB555E9E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8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466F-1287-410A-9C76-1DA7CB555E9E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4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466F-1287-410A-9C76-1DA7CB555E9E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466F-1287-410A-9C76-1DA7CB555E9E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9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466F-1287-410A-9C76-1DA7CB555E9E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6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466F-1287-410A-9C76-1DA7CB555E9E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8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466F-1287-410A-9C76-1DA7CB555E9E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8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9466F-1287-410A-9C76-1DA7CB555E9E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8A6FA-3445-46FE-A454-664C3F8A5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2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9466F-1287-410A-9C76-1DA7CB555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8A6FA-3445-46FE-A454-664C3F8A5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2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acch.kpk.go.id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wahyudi\Desktop\ToT%20Master\MASTER%20MOVIE\VTS_04_1.VOB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pk.go.id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 descr="Clustered Column-Line Combination chart" title="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146"/>
              </p:ext>
            </p:extLst>
          </p:nvPr>
        </p:nvGraphicFramePr>
        <p:xfrm>
          <a:off x="717418" y="1622744"/>
          <a:ext cx="6664603" cy="3541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1091" y="250553"/>
            <a:ext cx="5996353" cy="1157068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Materi</a:t>
            </a:r>
            <a:r>
              <a:rPr lang="en-US" dirty="0" smtClean="0"/>
              <a:t> </a:t>
            </a:r>
            <a:r>
              <a:rPr lang="en-US" sz="5000" b="1" dirty="0" smtClean="0"/>
              <a:t>Chart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452361" y="1585095"/>
            <a:ext cx="3667259" cy="60253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600" dirty="0" smtClean="0">
                <a:latin typeface="Myriad Pro" panose="020B0503030403020204" pitchFamily="34" charset="0"/>
              </a:rPr>
              <a:t>Isi / </a:t>
            </a:r>
            <a:r>
              <a:rPr lang="en-US" sz="1600" dirty="0" err="1" smtClean="0">
                <a:latin typeface="Myriad Pro" panose="020B0503030403020204" pitchFamily="34" charset="0"/>
              </a:rPr>
              <a:t>Keterangan</a:t>
            </a:r>
            <a:r>
              <a:rPr lang="en-US" sz="1600" dirty="0" smtClean="0">
                <a:latin typeface="Myriad Pro" panose="020B0503030403020204" pitchFamily="34" charset="0"/>
              </a:rPr>
              <a:t> </a:t>
            </a:r>
            <a:r>
              <a:rPr lang="en-US" sz="1600" dirty="0" err="1" smtClean="0">
                <a:latin typeface="Myriad Pro" panose="020B0503030403020204" pitchFamily="34" charset="0"/>
              </a:rPr>
              <a:t>Presentasi</a:t>
            </a:r>
            <a:endParaRPr lang="en-US" sz="1600" dirty="0">
              <a:latin typeface="Myriad Pro" panose="020B0503030403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48"/>
            <a:ext cx="12192000" cy="687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856943" y="2011903"/>
            <a:ext cx="9692204" cy="1105005"/>
          </a:xfrm>
          <a:prstGeom prst="rect">
            <a:avLst/>
          </a:prstGeom>
          <a:effectLst>
            <a:glow rad="228600">
              <a:schemeClr val="accent3">
                <a:satMod val="175000"/>
                <a:alpha val="20000"/>
              </a:schemeClr>
            </a:glo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smtClean="0">
                <a:latin typeface="Myriad Pro" panose="020B0503030403020204" pitchFamily="34" charset="0"/>
              </a:rPr>
              <a:t>Komisi </a:t>
            </a:r>
            <a:r>
              <a:rPr lang="en-US" sz="5000" b="1" smtClean="0">
                <a:solidFill>
                  <a:srgbClr val="FF0000"/>
                </a:solidFill>
                <a:latin typeface="Myriad Pro" panose="020B0503030403020204" pitchFamily="34" charset="0"/>
              </a:rPr>
              <a:t>Pemberantasan</a:t>
            </a:r>
            <a:r>
              <a:rPr lang="en-US" sz="5000" b="1" smtClean="0">
                <a:latin typeface="Myriad Pro" panose="020B0503030403020204" pitchFamily="34" charset="0"/>
              </a:rPr>
              <a:t> Korupsi</a:t>
            </a:r>
            <a:endParaRPr lang="en-US" sz="5000" b="1" dirty="0">
              <a:latin typeface="Myriad Pro" panose="020B0503030403020204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983062" y="3505209"/>
            <a:ext cx="9755187" cy="550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mtClean="0"/>
              <a:t>Judul Presentasi …… </a:t>
            </a:r>
            <a:endParaRPr lang="en-US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77887"/>
            <a:ext cx="11698941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46911" y="261958"/>
            <a:ext cx="1262063" cy="1528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Subtitle 4"/>
          <p:cNvSpPr txBox="1">
            <a:spLocks/>
          </p:cNvSpPr>
          <p:nvPr/>
        </p:nvSpPr>
        <p:spPr>
          <a:xfrm>
            <a:off x="480613" y="65359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charset="0"/>
              </a:rPr>
              <a:t>LAPORAN HARTA KEKAYAAN PENYELENGGARA NEGARA (LHKPN)</a:t>
            </a:r>
            <a:endParaRPr lang="en-US" sz="3000" dirty="0"/>
          </a:p>
        </p:txBody>
      </p:sp>
      <p:sp>
        <p:nvSpPr>
          <p:cNvPr id="14" name="Rectangle 13"/>
          <p:cNvSpPr/>
          <p:nvPr/>
        </p:nvSpPr>
        <p:spPr>
          <a:xfrm>
            <a:off x="1011279" y="2027894"/>
            <a:ext cx="841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b="1" dirty="0">
                <a:solidFill>
                  <a:srgbClr val="2F2B20"/>
                </a:solidFill>
                <a:latin typeface="Book Antiqua" pitchFamily="18" charset="0"/>
                <a:ea typeface="SimSun" charset="0"/>
                <a:cs typeface="SimSun" charset="0"/>
              </a:rPr>
              <a:t>DIREKTORAT PENDAFTARAN DAN PEMERIKSAAN </a:t>
            </a:r>
            <a:r>
              <a:rPr lang="en-US" b="1" dirty="0" smtClean="0">
                <a:solidFill>
                  <a:srgbClr val="2F2B20"/>
                </a:solidFill>
                <a:latin typeface="Book Antiqua" pitchFamily="18" charset="0"/>
                <a:ea typeface="SimSun" charset="0"/>
                <a:cs typeface="SimSun" charset="0"/>
              </a:rPr>
              <a:t>LHKPN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b="1" dirty="0" smtClean="0">
                <a:solidFill>
                  <a:srgbClr val="2F2B20"/>
                </a:solidFill>
                <a:latin typeface="Book Antiqua" pitchFamily="18" charset="0"/>
                <a:ea typeface="SimSun" charset="0"/>
                <a:cs typeface="SimSun" charset="0"/>
              </a:rPr>
              <a:t>KOMISI PEMBERANTASAN KORUPSI</a:t>
            </a:r>
            <a:endParaRPr lang="en-US" b="1" dirty="0">
              <a:solidFill>
                <a:srgbClr val="2F2B20"/>
              </a:solidFill>
              <a:latin typeface="Book Antiqua" pitchFamily="18" charset="0"/>
              <a:ea typeface="SimSun" charset="0"/>
              <a:cs typeface="SimSun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8388" y="4750697"/>
            <a:ext cx="72626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d-ID" sz="2000" b="1" dirty="0" smtClean="0">
                <a:solidFill>
                  <a:srgbClr val="2F2B20"/>
                </a:solidFill>
                <a:latin typeface="Calibri" charset="0"/>
                <a:ea typeface="SimSun" charset="0"/>
                <a:cs typeface="SimSun" charset="0"/>
              </a:rPr>
              <a:t>KEMENTERIAN RISET, TEKNOLOGI DAN PENDIDIKAN TINGGI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d-ID" sz="2000" b="1" dirty="0" smtClean="0">
                <a:solidFill>
                  <a:srgbClr val="2F2B20"/>
                </a:solidFill>
                <a:latin typeface="Calibri" charset="0"/>
                <a:ea typeface="SimSun" charset="0"/>
                <a:cs typeface="SimSun" charset="0"/>
              </a:rPr>
              <a:t>UNIVERSITAS PADJADJARAN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d-ID" sz="2000" b="1" dirty="0" smtClean="0">
                <a:solidFill>
                  <a:srgbClr val="2F2B20"/>
                </a:solidFill>
                <a:latin typeface="Calibri" charset="0"/>
                <a:ea typeface="SimSun" charset="0"/>
                <a:cs typeface="SimSun" charset="0"/>
              </a:rPr>
              <a:t>BANDUNG,</a:t>
            </a:r>
            <a:r>
              <a:rPr lang="en-US" sz="2000" b="1" dirty="0" smtClean="0">
                <a:solidFill>
                  <a:srgbClr val="2F2B20"/>
                </a:solidFill>
                <a:latin typeface="Calibri" charset="0"/>
                <a:ea typeface="SimSun" charset="0"/>
                <a:cs typeface="SimSun" charset="0"/>
              </a:rPr>
              <a:t> </a:t>
            </a:r>
            <a:r>
              <a:rPr lang="id-ID" sz="2000" b="1" dirty="0" smtClean="0">
                <a:solidFill>
                  <a:srgbClr val="2F2B20"/>
                </a:solidFill>
                <a:latin typeface="Calibri" charset="0"/>
                <a:ea typeface="SimSun" charset="0"/>
                <a:cs typeface="SimSun" charset="0"/>
              </a:rPr>
              <a:t>28 MARET</a:t>
            </a:r>
            <a:r>
              <a:rPr lang="en-US" sz="2000" b="1" dirty="0" smtClean="0">
                <a:solidFill>
                  <a:srgbClr val="2F2B20"/>
                </a:solidFill>
                <a:latin typeface="Calibri" charset="0"/>
                <a:ea typeface="SimSun" charset="0"/>
                <a:cs typeface="SimSun" charset="0"/>
              </a:rPr>
              <a:t> 201</a:t>
            </a:r>
            <a:r>
              <a:rPr lang="id-ID" sz="2000" b="1" dirty="0" smtClean="0">
                <a:solidFill>
                  <a:srgbClr val="2F2B20"/>
                </a:solidFill>
                <a:latin typeface="Calibri" charset="0"/>
                <a:ea typeface="SimSun" charset="0"/>
                <a:cs typeface="SimSun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9577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64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" name="Title 1"/>
          <p:cNvSpPr>
            <a:spLocks noGrp="1"/>
          </p:cNvSpPr>
          <p:nvPr>
            <p:ph type="title"/>
          </p:nvPr>
        </p:nvSpPr>
        <p:spPr>
          <a:xfrm>
            <a:off x="591092" y="250553"/>
            <a:ext cx="9413520" cy="1157068"/>
          </a:xfrm>
        </p:spPr>
        <p:txBody>
          <a:bodyPr>
            <a:normAutofit/>
          </a:bodyPr>
          <a:lstStyle/>
          <a:p>
            <a:r>
              <a:rPr lang="id-ID" sz="3200" b="1" u="sng" dirty="0" smtClean="0"/>
              <a:t>Wajib LHKPN</a:t>
            </a:r>
            <a:endParaRPr lang="en-US" sz="30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6176" y="1106451"/>
            <a:ext cx="7961376" cy="4693226"/>
            <a:chOff x="17461" y="29650"/>
            <a:chExt cx="7961375" cy="4693226"/>
          </a:xfrm>
          <a:solidFill>
            <a:schemeClr val="accent2"/>
          </a:solidFill>
          <a:scene3d>
            <a:camera prst="orthographicFront"/>
            <a:lightRig rig="chilly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138259" y="29650"/>
              <a:ext cx="7840577" cy="4693226"/>
            </a:xfrm>
            <a:prstGeom prst="roundRect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7461" y="410303"/>
              <a:ext cx="7813950" cy="3931920"/>
            </a:xfrm>
            <a:prstGeom prst="rect">
              <a:avLst/>
            </a:prstGeom>
            <a:solidFill>
              <a:schemeClr val="accent6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800" u="sng" dirty="0">
                  <a:solidFill>
                    <a:schemeClr val="tx1"/>
                  </a:solidFill>
                </a:rPr>
                <a:t>Pejabat Wajib </a:t>
              </a:r>
              <a:r>
                <a:rPr lang="id-ID" sz="2800" u="sng" dirty="0" smtClean="0">
                  <a:solidFill>
                    <a:schemeClr val="tx1"/>
                  </a:solidFill>
                </a:rPr>
                <a:t>LHKPN </a:t>
              </a:r>
              <a:r>
                <a:rPr lang="id-ID" sz="2800" u="sng" dirty="0">
                  <a:solidFill>
                    <a:schemeClr val="tx1"/>
                  </a:solidFill>
                </a:rPr>
                <a:t>Perguruan Tinggi Negeri </a:t>
              </a:r>
              <a:r>
                <a:rPr lang="en-US" sz="2800" b="1" kern="1200" dirty="0" smtClean="0">
                  <a:solidFill>
                    <a:schemeClr val="tx1"/>
                  </a:solidFill>
                </a:rPr>
                <a:t>:</a:t>
              </a:r>
              <a:endParaRPr lang="id-ID" sz="2800" kern="1200" dirty="0">
                <a:solidFill>
                  <a:schemeClr val="tx1"/>
                </a:solidFill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d-ID" sz="2200" dirty="0" smtClean="0">
                  <a:solidFill>
                    <a:schemeClr val="tx1"/>
                  </a:solidFill>
                </a:rPr>
                <a:t>Rektor/Ketua/Direktur</a:t>
              </a:r>
              <a:endParaRPr lang="id-ID" sz="2200" kern="1200" dirty="0">
                <a:solidFill>
                  <a:schemeClr val="tx1"/>
                </a:solidFill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d-ID" sz="2200" kern="1200" dirty="0" smtClean="0">
                  <a:solidFill>
                    <a:schemeClr val="tx1"/>
                  </a:solidFill>
                </a:rPr>
                <a:t>Wakil atau Pembantu Rektor/Ketua/Direktur</a:t>
              </a:r>
              <a:endParaRPr lang="id-ID" sz="2200" kern="1200" dirty="0">
                <a:solidFill>
                  <a:schemeClr val="tx1"/>
                </a:solidFill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d-ID" sz="2200" kern="1200" dirty="0" smtClean="0">
                  <a:solidFill>
                    <a:schemeClr val="tx1"/>
                  </a:solidFill>
                </a:rPr>
                <a:t>Dekan</a:t>
              </a:r>
              <a:endParaRPr lang="id-ID" sz="2200" kern="1200" dirty="0">
                <a:solidFill>
                  <a:schemeClr val="tx1"/>
                </a:solidFill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d-ID" sz="2200" kern="1200" dirty="0" smtClean="0">
                  <a:solidFill>
                    <a:schemeClr val="tx1"/>
                  </a:solidFill>
                </a:rPr>
                <a:t>Wakil/Pembantu Dekan</a:t>
              </a:r>
              <a:endParaRPr lang="da-DK" sz="2200" kern="1200" dirty="0">
                <a:solidFill>
                  <a:schemeClr val="tx1"/>
                </a:solidFill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d-ID" sz="2200" kern="1200" dirty="0" smtClean="0">
                  <a:solidFill>
                    <a:schemeClr val="tx1"/>
                  </a:solidFill>
                </a:rPr>
                <a:t>Ketua Jurusan</a:t>
              </a:r>
              <a:endParaRPr lang="id-ID" sz="2200" kern="1200" dirty="0">
                <a:solidFill>
                  <a:schemeClr val="tx1"/>
                </a:solidFill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d-ID" sz="2200" kern="1200" dirty="0" smtClean="0">
                  <a:solidFill>
                    <a:schemeClr val="tx1"/>
                  </a:solidFill>
                </a:rPr>
                <a:t>Sekretaris Jurusan</a:t>
              </a:r>
              <a:endParaRPr lang="id-ID" sz="2200" kern="1200" dirty="0">
                <a:solidFill>
                  <a:schemeClr val="tx1"/>
                </a:solidFill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d-ID" sz="2200" kern="1200" dirty="0" smtClean="0">
                  <a:solidFill>
                    <a:schemeClr val="tx1"/>
                  </a:solidFill>
                </a:rPr>
                <a:t>Ketua/Koordinator Program Studi</a:t>
              </a:r>
              <a:endParaRPr lang="id-ID" sz="22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44767" y="387532"/>
            <a:ext cx="10515600" cy="1492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>
                <a:solidFill>
                  <a:srgbClr val="675E47"/>
                </a:solidFill>
                <a:latin typeface="Cambria" charset="0"/>
              </a:rPr>
              <a:t>Komitmen</a:t>
            </a:r>
            <a:r>
              <a:rPr lang="en-US" sz="4400" dirty="0">
                <a:solidFill>
                  <a:srgbClr val="675E47"/>
                </a:solidFill>
                <a:latin typeface="Cambria" charset="0"/>
              </a:rPr>
              <a:t> </a:t>
            </a:r>
            <a:r>
              <a:rPr lang="en-US" sz="4400" dirty="0" err="1">
                <a:solidFill>
                  <a:srgbClr val="675E47"/>
                </a:solidFill>
                <a:latin typeface="Cambria" charset="0"/>
              </a:rPr>
              <a:t>Pemerintah</a:t>
            </a:r>
            <a:r>
              <a:rPr lang="en-US" sz="4400" dirty="0">
                <a:solidFill>
                  <a:srgbClr val="675E47"/>
                </a:solidFill>
                <a:latin typeface="Cambria" charset="0"/>
              </a:rPr>
              <a:t> </a:t>
            </a:r>
            <a:r>
              <a:rPr lang="en-US" sz="4400" dirty="0" err="1">
                <a:solidFill>
                  <a:srgbClr val="675E47"/>
                </a:solidFill>
                <a:latin typeface="Cambria" charset="0"/>
              </a:rPr>
              <a:t>dalam</a:t>
            </a:r>
            <a:r>
              <a:rPr lang="en-US" sz="4400" dirty="0">
                <a:solidFill>
                  <a:srgbClr val="675E47"/>
                </a:solidFill>
                <a:latin typeface="Cambria" charset="0"/>
              </a:rPr>
              <a:t> </a:t>
            </a:r>
            <a:r>
              <a:rPr lang="en-US" sz="4400" dirty="0" err="1">
                <a:solidFill>
                  <a:srgbClr val="675E47"/>
                </a:solidFill>
                <a:latin typeface="Cambria" charset="0"/>
              </a:rPr>
              <a:t>Pemberantasan</a:t>
            </a:r>
            <a:r>
              <a:rPr lang="en-US" sz="4400" dirty="0">
                <a:solidFill>
                  <a:srgbClr val="675E47"/>
                </a:solidFill>
                <a:latin typeface="Cambria" charset="0"/>
              </a:rPr>
              <a:t> KORUPSI</a:t>
            </a:r>
            <a:endParaRPr lang="en-US" sz="4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75" y="1683067"/>
            <a:ext cx="8590291" cy="367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85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968"/>
            <a:ext cx="12304059" cy="69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6453" y="194349"/>
            <a:ext cx="10515600" cy="874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>
                <a:solidFill>
                  <a:srgbClr val="675E47"/>
                </a:solidFill>
                <a:latin typeface="Cambria" charset="0"/>
              </a:rPr>
              <a:t>Regulasi</a:t>
            </a:r>
            <a:r>
              <a:rPr lang="en-US" sz="4400" dirty="0">
                <a:solidFill>
                  <a:srgbClr val="675E47"/>
                </a:solidFill>
                <a:latin typeface="Cambria" charset="0"/>
              </a:rPr>
              <a:t> </a:t>
            </a:r>
            <a:r>
              <a:rPr lang="en-US" sz="4400" dirty="0" err="1">
                <a:solidFill>
                  <a:srgbClr val="675E47"/>
                </a:solidFill>
                <a:latin typeface="Cambria" charset="0"/>
              </a:rPr>
              <a:t>Pendukung</a:t>
            </a:r>
            <a:r>
              <a:rPr lang="en-US" sz="4400" dirty="0">
                <a:solidFill>
                  <a:srgbClr val="675E47"/>
                </a:solidFill>
                <a:latin typeface="Cambria" charset="0"/>
              </a:rPr>
              <a:t> </a:t>
            </a:r>
            <a:r>
              <a:rPr lang="en-US" sz="4400" dirty="0" err="1">
                <a:solidFill>
                  <a:srgbClr val="675E47"/>
                </a:solidFill>
                <a:latin typeface="Cambria" charset="0"/>
              </a:rPr>
              <a:t>untuk</a:t>
            </a:r>
            <a:r>
              <a:rPr lang="en-US" sz="4400" dirty="0">
                <a:solidFill>
                  <a:srgbClr val="675E47"/>
                </a:solidFill>
                <a:latin typeface="Cambria" charset="0"/>
              </a:rPr>
              <a:t> </a:t>
            </a:r>
            <a:r>
              <a:rPr lang="en-US" sz="4400" dirty="0" err="1">
                <a:solidFill>
                  <a:srgbClr val="675E47"/>
                </a:solidFill>
                <a:latin typeface="Cambria" charset="0"/>
              </a:rPr>
              <a:t>Eksekutif</a:t>
            </a:r>
            <a:r>
              <a:rPr lang="en-US" sz="4400" dirty="0">
                <a:solidFill>
                  <a:srgbClr val="675E47"/>
                </a:solidFill>
                <a:latin typeface="Cambria" charset="0"/>
              </a:rPr>
              <a:t> </a:t>
            </a:r>
            <a:r>
              <a:rPr lang="en-US" sz="3600" i="1" dirty="0">
                <a:solidFill>
                  <a:srgbClr val="675E47"/>
                </a:solidFill>
                <a:latin typeface="Cambria" charset="0"/>
              </a:rPr>
              <a:t>(1)</a:t>
            </a:r>
            <a:endParaRPr lang="en-US" sz="4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6518" y="943635"/>
            <a:ext cx="8343985" cy="1107068"/>
            <a:chOff x="0" y="-257577"/>
            <a:chExt cx="8134050" cy="1107068"/>
          </a:xfrm>
        </p:grpSpPr>
        <p:sp>
          <p:nvSpPr>
            <p:cNvPr id="13" name="Rectangle 12"/>
            <p:cNvSpPr/>
            <p:nvPr/>
          </p:nvSpPr>
          <p:spPr>
            <a:xfrm>
              <a:off x="136098" y="-257577"/>
              <a:ext cx="7997952" cy="84949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0" y="0"/>
              <a:ext cx="7997952" cy="849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b="1" kern="1200" dirty="0" smtClean="0"/>
                <a:t>SURAT EDARAN MENPANRB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6452" y="1838299"/>
            <a:ext cx="2960179" cy="3243593"/>
            <a:chOff x="1460" y="863741"/>
            <a:chExt cx="2960179" cy="3243593"/>
          </a:xfrm>
        </p:grpSpPr>
        <p:sp>
          <p:nvSpPr>
            <p:cNvPr id="16" name="Rectangle 15"/>
            <p:cNvSpPr/>
            <p:nvPr/>
          </p:nvSpPr>
          <p:spPr>
            <a:xfrm>
              <a:off x="1460" y="863741"/>
              <a:ext cx="2960179" cy="3243593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1460" y="863741"/>
              <a:ext cx="2960179" cy="3243593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SE/05/M.PAN/4/2006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Memerintahkan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Pimpinan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Instansi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untuk</a:t>
              </a:r>
              <a:r>
                <a:rPr lang="en-US" sz="1600" kern="1200" dirty="0" smtClean="0"/>
                <a:t>:</a:t>
              </a:r>
            </a:p>
            <a:p>
              <a:pPr marL="88900" lvl="0" indent="-8890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- </a:t>
              </a:r>
              <a:r>
                <a:rPr lang="en-US" sz="1600" kern="1200" dirty="0" err="1" smtClean="0"/>
                <a:t>Mengeluarkan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Penetapan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Wajib</a:t>
              </a:r>
              <a:r>
                <a:rPr lang="en-US" sz="1600" kern="1200" dirty="0" smtClean="0"/>
                <a:t> LHKPN</a:t>
              </a:r>
            </a:p>
            <a:p>
              <a:pPr marL="88900" lvl="0" indent="-8890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- </a:t>
              </a:r>
              <a:r>
                <a:rPr lang="en-US" sz="1600" kern="1200" dirty="0" err="1" smtClean="0"/>
                <a:t>Menugaskan</a:t>
              </a:r>
              <a:r>
                <a:rPr lang="en-US" sz="1600" kern="1200" dirty="0" smtClean="0"/>
                <a:t> Unit </a:t>
              </a:r>
              <a:r>
                <a:rPr lang="en-US" sz="1600" kern="1200" dirty="0" err="1" smtClean="0"/>
                <a:t>Kepegawaian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untuk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mengelola</a:t>
              </a:r>
              <a:r>
                <a:rPr lang="en-US" sz="1600" kern="1200" dirty="0" smtClean="0"/>
                <a:t> LHKPN</a:t>
              </a:r>
            </a:p>
            <a:p>
              <a:pPr marL="114300" lvl="0" indent="-11430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- </a:t>
              </a:r>
              <a:r>
                <a:rPr lang="en-US" sz="1600" kern="1200" dirty="0" err="1" smtClean="0"/>
                <a:t>Menugaskan</a:t>
              </a:r>
              <a:r>
                <a:rPr lang="en-US" sz="1600" kern="1200" dirty="0" smtClean="0"/>
                <a:t> SPI </a:t>
              </a:r>
              <a:r>
                <a:rPr lang="en-US" sz="1600" kern="1200" dirty="0" err="1" smtClean="0"/>
                <a:t>untuk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memonitor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Penyampaian</a:t>
              </a:r>
              <a:r>
                <a:rPr lang="en-US" sz="1600" kern="1200" dirty="0" smtClean="0"/>
                <a:t> LHKPN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646632" y="1876028"/>
            <a:ext cx="2960179" cy="3205864"/>
            <a:chOff x="2961640" y="877907"/>
            <a:chExt cx="2960179" cy="3205864"/>
          </a:xfrm>
        </p:grpSpPr>
        <p:sp>
          <p:nvSpPr>
            <p:cNvPr id="19" name="Rectangle 18"/>
            <p:cNvSpPr/>
            <p:nvPr/>
          </p:nvSpPr>
          <p:spPr>
            <a:xfrm>
              <a:off x="2961640" y="877907"/>
              <a:ext cx="2960179" cy="3205864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2961640" y="877907"/>
              <a:ext cx="2960179" cy="3205864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SE/01/M.PAN/2008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Memerintahkan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Pimpinan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Instansi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untuk</a:t>
              </a:r>
              <a:r>
                <a:rPr lang="en-US" sz="1600" kern="1200" dirty="0" smtClean="0"/>
                <a:t>:</a:t>
              </a:r>
            </a:p>
            <a:p>
              <a:pPr marL="114300" lvl="0" indent="-11430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- </a:t>
              </a:r>
              <a:r>
                <a:rPr lang="en-US" sz="1600" kern="1200" dirty="0" err="1" smtClean="0"/>
                <a:t>Tidak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mengusulkan</a:t>
              </a:r>
              <a:r>
                <a:rPr lang="en-US" sz="1600" kern="1200" dirty="0" smtClean="0"/>
                <a:t> PNS </a:t>
              </a:r>
              <a:r>
                <a:rPr lang="en-US" sz="1600" kern="1200" dirty="0" err="1" smtClean="0"/>
                <a:t>untuk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menduduki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Jabatan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apabila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tidak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menyampaikan</a:t>
              </a:r>
              <a:r>
                <a:rPr lang="id-ID" sz="1600" kern="1200" dirty="0" smtClean="0"/>
                <a:t> LHKPN</a:t>
              </a:r>
              <a:endParaRPr lang="en-US" sz="1600" kern="1200" dirty="0" smtClean="0"/>
            </a:p>
            <a:p>
              <a:pPr marL="127000" lvl="0" indent="-12700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- </a:t>
              </a:r>
              <a:r>
                <a:rPr lang="en-US" sz="1600" kern="1200" dirty="0" err="1" smtClean="0"/>
                <a:t>Tidak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melantik</a:t>
              </a:r>
              <a:r>
                <a:rPr lang="en-US" sz="1600" kern="1200" dirty="0" smtClean="0"/>
                <a:t> PNS yang </a:t>
              </a:r>
              <a:r>
                <a:rPr lang="en-US" sz="1600" kern="1200" dirty="0" err="1" smtClean="0"/>
                <a:t>diangkat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dalam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Jabatan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apabila</a:t>
              </a:r>
              <a:r>
                <a:rPr lang="en-US" sz="1600" kern="1200" dirty="0" smtClean="0"/>
                <a:t> yang </a:t>
              </a:r>
              <a:r>
                <a:rPr lang="en-US" sz="1600" kern="1200" dirty="0" err="1" smtClean="0"/>
                <a:t>bersangkutan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belum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menyampaikan</a:t>
              </a:r>
              <a:r>
                <a:rPr lang="en-US" sz="1600" kern="1200" dirty="0" smtClean="0"/>
                <a:t> LHKPN</a:t>
              </a:r>
              <a:endParaRPr lang="id-ID" sz="16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06811" y="1876028"/>
            <a:ext cx="2213692" cy="3209256"/>
            <a:chOff x="5921819" y="863797"/>
            <a:chExt cx="2074671" cy="3209256"/>
          </a:xfrm>
        </p:grpSpPr>
        <p:sp>
          <p:nvSpPr>
            <p:cNvPr id="22" name="Rectangle 21"/>
            <p:cNvSpPr/>
            <p:nvPr/>
          </p:nvSpPr>
          <p:spPr>
            <a:xfrm>
              <a:off x="5921819" y="863797"/>
              <a:ext cx="2074671" cy="3207827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5921819" y="865226"/>
              <a:ext cx="2074671" cy="3207827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SE MENPANRB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No.05 Th. 2012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600" b="0" kern="1200" dirty="0" smtClean="0"/>
                <a:t>Kewajiban Penyampaian dan Sanksi Atas Keterlambatan Penyampaian </a:t>
              </a:r>
              <a:r>
                <a:rPr lang="en-US" sz="1600" b="0" kern="1200" dirty="0" smtClean="0"/>
                <a:t>LHKPN</a:t>
              </a:r>
              <a:r>
                <a:rPr lang="id-ID" sz="1600" b="0" kern="1200" dirty="0" smtClean="0"/>
                <a:t> di Lingkungan Kementerian/</a:t>
              </a:r>
              <a:r>
                <a:rPr lang="en-US" sz="1600" b="0" kern="1200" dirty="0" smtClean="0"/>
                <a:t> </a:t>
              </a:r>
              <a:r>
                <a:rPr lang="id-ID" sz="1600" b="0" kern="1200" dirty="0" smtClean="0"/>
                <a:t>Lembaga dan Pemerintah Daerah</a:t>
              </a:r>
              <a:endParaRPr lang="id-ID" sz="1600" b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1532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04059" cy="69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4767" y="387532"/>
            <a:ext cx="10515600" cy="1935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>
                <a:solidFill>
                  <a:srgbClr val="675E47"/>
                </a:solidFill>
                <a:latin typeface="Cambria" charset="0"/>
              </a:rPr>
              <a:t>Regulasi</a:t>
            </a:r>
            <a:r>
              <a:rPr lang="en-US" sz="4400" dirty="0">
                <a:solidFill>
                  <a:srgbClr val="675E47"/>
                </a:solidFill>
                <a:latin typeface="Cambria" charset="0"/>
              </a:rPr>
              <a:t> </a:t>
            </a:r>
            <a:r>
              <a:rPr lang="en-US" sz="4400" dirty="0" err="1">
                <a:solidFill>
                  <a:srgbClr val="675E47"/>
                </a:solidFill>
                <a:latin typeface="Cambria" charset="0"/>
              </a:rPr>
              <a:t>Pendukung</a:t>
            </a:r>
            <a:r>
              <a:rPr lang="en-US" sz="4400" dirty="0">
                <a:solidFill>
                  <a:srgbClr val="675E47"/>
                </a:solidFill>
                <a:latin typeface="Cambria" charset="0"/>
              </a:rPr>
              <a:t> </a:t>
            </a:r>
            <a:r>
              <a:rPr lang="en-US" sz="4400" dirty="0" err="1">
                <a:solidFill>
                  <a:srgbClr val="675E47"/>
                </a:solidFill>
                <a:latin typeface="Cambria" charset="0"/>
              </a:rPr>
              <a:t>untuk</a:t>
            </a:r>
            <a:r>
              <a:rPr lang="en-US" sz="4400" dirty="0">
                <a:solidFill>
                  <a:srgbClr val="675E47"/>
                </a:solidFill>
                <a:latin typeface="Cambria" charset="0"/>
              </a:rPr>
              <a:t> </a:t>
            </a:r>
            <a:br>
              <a:rPr lang="en-US" sz="4400" dirty="0">
                <a:solidFill>
                  <a:srgbClr val="675E47"/>
                </a:solidFill>
                <a:latin typeface="Cambria" charset="0"/>
              </a:rPr>
            </a:br>
            <a:r>
              <a:rPr lang="id-ID" b="1" dirty="0" smtClean="0">
                <a:solidFill>
                  <a:srgbClr val="675E47"/>
                </a:solidFill>
                <a:latin typeface="Cambria" charset="0"/>
              </a:rPr>
              <a:t>KEMENTERIAN RISET, TEKNOLOGI DAN PENDIDIKAN TINGGI</a:t>
            </a:r>
          </a:p>
          <a:p>
            <a:pPr marL="0" indent="0">
              <a:buNone/>
            </a:pPr>
            <a:endParaRPr lang="id-ID" sz="4400" dirty="0">
              <a:solidFill>
                <a:srgbClr val="675E47"/>
              </a:solidFill>
              <a:latin typeface="Cambria" charset="0"/>
            </a:endParaRP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743712" y="1747405"/>
            <a:ext cx="7419976" cy="4077844"/>
          </a:xfrm>
          <a:prstGeom prst="can">
            <a:avLst>
              <a:gd name="adj" fmla="val 19483"/>
            </a:avLst>
          </a:prstGeom>
          <a:solidFill>
            <a:schemeClr val="accent6"/>
          </a:solidFill>
          <a:ln w="25560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tIns="91440" anchor="ctr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id-ID" sz="2800" b="1" dirty="0" smtClean="0">
              <a:solidFill>
                <a:schemeClr val="tx2"/>
              </a:solidFill>
              <a:latin typeface="Calibri" charset="0"/>
              <a:ea typeface="SimSun" charset="0"/>
              <a:cs typeface="SimSun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d-ID" sz="2000" b="1" dirty="0" smtClean="0">
                <a:solidFill>
                  <a:srgbClr val="002060"/>
                </a:solidFill>
                <a:latin typeface="Calibri" charset="0"/>
                <a:ea typeface="SimSun" charset="0"/>
                <a:cs typeface="SimSun" charset="0"/>
              </a:rPr>
              <a:t>PERATURAN MENTERI RISET, TEKNOLOGI DAN PENDIDIKAN TINGGI 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d-ID" sz="2000" b="1" dirty="0" smtClean="0">
                <a:solidFill>
                  <a:srgbClr val="002060"/>
                </a:solidFill>
                <a:latin typeface="Calibri" charset="0"/>
                <a:ea typeface="SimSun" charset="0"/>
                <a:cs typeface="SimSun" charset="0"/>
              </a:rPr>
              <a:t>NOMOR 43 TAHUN 2015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id-ID" sz="2000" b="1" dirty="0" smtClean="0">
              <a:solidFill>
                <a:srgbClr val="002060"/>
              </a:solidFill>
              <a:latin typeface="Calibri" charset="0"/>
              <a:ea typeface="SimSun" charset="0"/>
              <a:cs typeface="SimSun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d-ID" sz="2400" b="1" dirty="0" smtClean="0">
                <a:solidFill>
                  <a:srgbClr val="002060"/>
                </a:solidFill>
                <a:latin typeface="Calibri" charset="0"/>
                <a:ea typeface="SimSun" charset="0"/>
                <a:cs typeface="SimSun" charset="0"/>
              </a:rPr>
              <a:t>TENTANG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id-ID" sz="2400" b="1" dirty="0" smtClean="0">
              <a:solidFill>
                <a:srgbClr val="002060"/>
              </a:solidFill>
              <a:latin typeface="Calibri" charset="0"/>
              <a:ea typeface="SimSun" charset="0"/>
              <a:cs typeface="SimSun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d-ID" sz="2000" b="1" dirty="0" smtClean="0">
                <a:solidFill>
                  <a:srgbClr val="002060"/>
                </a:solidFill>
                <a:latin typeface="Calibri" charset="0"/>
                <a:ea typeface="SimSun" charset="0"/>
                <a:cs typeface="SimSun" charset="0"/>
              </a:rPr>
              <a:t>PENYAMPAIAN LAPORAN HARTA KEKAYAAN PENYELENGGARA NEGARA DI LINGKUNGAN KEMENTERIAN RISET, TEKNOLOGI DAN PENDIDIKAN TINGGI</a:t>
            </a:r>
            <a:endParaRPr lang="id-ID" sz="2000" b="1" dirty="0">
              <a:solidFill>
                <a:srgbClr val="002060"/>
              </a:solidFill>
              <a:latin typeface="Calibri" charset="0"/>
              <a:ea typeface="SimSun" charset="0"/>
              <a:cs typeface="SimSun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id-ID" dirty="0">
              <a:solidFill>
                <a:srgbClr val="2F2B20"/>
              </a:solidFill>
              <a:latin typeface="Calibri" charset="0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1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04059" cy="69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800285"/>
              </p:ext>
            </p:extLst>
          </p:nvPr>
        </p:nvGraphicFramePr>
        <p:xfrm>
          <a:off x="1067562" y="620776"/>
          <a:ext cx="9652572" cy="3963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8891"/>
                <a:gridCol w="1852863"/>
                <a:gridCol w="757989"/>
                <a:gridCol w="866274"/>
                <a:gridCol w="986589"/>
                <a:gridCol w="782053"/>
                <a:gridCol w="625642"/>
                <a:gridCol w="698910"/>
                <a:gridCol w="817787"/>
                <a:gridCol w="817787"/>
                <a:gridCol w="817787"/>
              </a:tblGrid>
              <a:tr h="87394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REKAPITULASI PENYAMPAIAN LHKPN </a:t>
                      </a:r>
                      <a:br>
                        <a:rPr lang="id-ID" sz="1600" b="1" u="none" strike="noStrike" dirty="0">
                          <a:effectLst/>
                        </a:rPr>
                      </a:br>
                      <a:r>
                        <a:rPr lang="id-ID" sz="1600" b="1" u="none" strike="noStrike" dirty="0" smtClean="0">
                          <a:effectLst/>
                        </a:rPr>
                        <a:t>UNIVERSITAS</a:t>
                      </a:r>
                      <a:r>
                        <a:rPr lang="id-ID" sz="1600" b="1" u="none" strike="noStrike" baseline="0" dirty="0" smtClean="0">
                          <a:effectLst/>
                        </a:rPr>
                        <a:t> PADJADJARAN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59779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Status Pelaporan Pertanggal: </a:t>
                      </a:r>
                      <a:r>
                        <a:rPr lang="id-ID" sz="1600" b="1" u="none" strike="noStrike" dirty="0" smtClean="0">
                          <a:effectLst/>
                        </a:rPr>
                        <a:t>17 Maret 2016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6530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>
                          <a:effectLst/>
                        </a:rPr>
                        <a:t>NO.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>
                          <a:effectLst/>
                        </a:rPr>
                        <a:t>UNIT KERJA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>
                          <a:effectLst/>
                        </a:rPr>
                        <a:t>JUMLAH WAJIB LHKPN *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>
                          <a:effectLst/>
                        </a:rPr>
                        <a:t>JUMLAH YANG TELAH MELAPORKAN KEKAYAAN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>
                          <a:effectLst/>
                        </a:rPr>
                        <a:t>JUMLAH YANG BELUM MELAPORKAN KEKAYAAN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6014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>
                          <a:effectLst/>
                        </a:rPr>
                        <a:t>JUMLAH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>
                          <a:effectLst/>
                        </a:rPr>
                        <a:t>%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>
                          <a:effectLst/>
                        </a:rPr>
                        <a:t>FORM A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>
                          <a:effectLst/>
                        </a:rPr>
                        <a:t>%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>
                          <a:effectLst/>
                        </a:rPr>
                        <a:t>FORM B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>
                          <a:effectLst/>
                        </a:rPr>
                        <a:t>%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>
                          <a:effectLst/>
                        </a:rPr>
                        <a:t>TOTAL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6014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>
                          <a:effectLst/>
                        </a:rPr>
                        <a:t>JUMLAH 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>
                          <a:effectLst/>
                        </a:rPr>
                        <a:t>JUMLAH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>
                          <a:effectLst/>
                        </a:rPr>
                        <a:t>JUMLAH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>
                          <a:effectLst/>
                        </a:rPr>
                        <a:t>%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7430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dirty="0" smtClean="0">
                          <a:effectLst/>
                        </a:rPr>
                        <a:t>UNIVERSITAS PADJADJARAN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 smtClean="0">
                          <a:effectLst/>
                        </a:rPr>
                        <a:t>378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 smtClean="0">
                          <a:effectLst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 smtClean="0">
                          <a:effectLst/>
                        </a:rPr>
                        <a:t>0,26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 smtClean="0">
                          <a:effectLst/>
                        </a:rPr>
                        <a:t>257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 smtClean="0">
                          <a:effectLst/>
                        </a:rPr>
                        <a:t>67,99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 smtClean="0">
                          <a:effectLst/>
                        </a:rPr>
                        <a:t>120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 smtClean="0">
                          <a:effectLst/>
                        </a:rPr>
                        <a:t>31,75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 smtClean="0">
                          <a:effectLst/>
                        </a:rPr>
                        <a:t>377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 smtClean="0">
                          <a:effectLst/>
                        </a:rPr>
                        <a:t>99,74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819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200" b="1" u="none" strike="noStrike" dirty="0">
                          <a:effectLst/>
                        </a:rPr>
                        <a:t>TOTAL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1" u="none" strike="noStrike" dirty="0" smtClean="0">
                          <a:effectLst/>
                        </a:rPr>
                        <a:t>378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1" u="none" strike="noStrike" dirty="0" smtClean="0">
                          <a:effectLst/>
                        </a:rPr>
                        <a:t>1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1" u="none" strike="noStrike" dirty="0" smtClean="0">
                          <a:effectLst/>
                        </a:rPr>
                        <a:t>0,26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1" u="none" strike="noStrike" dirty="0" smtClean="0">
                          <a:effectLst/>
                        </a:rPr>
                        <a:t>257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1" u="none" strike="noStrike" dirty="0" smtClean="0">
                          <a:effectLst/>
                        </a:rPr>
                        <a:t>67,99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1" u="none" strike="noStrike" dirty="0" smtClean="0">
                          <a:effectLst/>
                        </a:rPr>
                        <a:t>120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1" u="none" strike="noStrike" dirty="0" smtClean="0">
                          <a:effectLst/>
                        </a:rPr>
                        <a:t>31,75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1" u="none" strike="noStrike" dirty="0" smtClean="0">
                          <a:effectLst/>
                        </a:rPr>
                        <a:t>377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1" u="none" strike="noStrike" dirty="0" smtClean="0">
                          <a:effectLst/>
                        </a:rPr>
                        <a:t>99,74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71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04059" cy="69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4767" y="387532"/>
            <a:ext cx="10515600" cy="810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>
                <a:solidFill>
                  <a:srgbClr val="675E47"/>
                </a:solidFill>
                <a:latin typeface="Cambria" charset="0"/>
              </a:rPr>
              <a:t>Formulir</a:t>
            </a:r>
            <a:r>
              <a:rPr lang="en-US" sz="4800" dirty="0">
                <a:solidFill>
                  <a:srgbClr val="675E47"/>
                </a:solidFill>
                <a:latin typeface="Cambria" charset="0"/>
              </a:rPr>
              <a:t> LHKPN</a:t>
            </a:r>
            <a:endParaRPr lang="en-US" sz="4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92" y="1205161"/>
            <a:ext cx="3600451" cy="28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187692" y="3088586"/>
            <a:ext cx="3743325" cy="2565400"/>
          </a:xfrm>
          <a:prstGeom prst="horizontalScroll">
            <a:avLst>
              <a:gd name="adj" fmla="val 12500"/>
            </a:avLst>
          </a:prstGeom>
          <a:solidFill>
            <a:srgbClr val="8D873E">
              <a:alpha val="48000"/>
            </a:srgbClr>
          </a:solidFill>
          <a:ln w="25560">
            <a:solidFill>
              <a:srgbClr val="7D7A5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d-ID" b="1" dirty="0">
                <a:solidFill>
                  <a:srgbClr val="4D4635"/>
                </a:solidFill>
                <a:latin typeface="Calibri" charset="0"/>
                <a:ea typeface="SimSun" charset="0"/>
                <a:cs typeface="SimSun" charset="0"/>
              </a:rPr>
              <a:t>LHKPN MODEL  KPK-A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id-ID" b="1" dirty="0">
              <a:solidFill>
                <a:srgbClr val="4D4635"/>
              </a:solidFill>
              <a:latin typeface="Calibri" charset="0"/>
              <a:ea typeface="SimSun" charset="0"/>
              <a:cs typeface="SimSun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d-ID" sz="1600" b="1" dirty="0">
                <a:solidFill>
                  <a:srgbClr val="4D4635"/>
                </a:solidFill>
                <a:latin typeface="Calibri" charset="0"/>
                <a:ea typeface="SimSun" charset="0"/>
                <a:cs typeface="SimSun" charset="0"/>
              </a:rPr>
              <a:t>Diisi oleh PN/Pejabat Wajib LHKPN untuk yang pertama kalinya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060" y="288258"/>
            <a:ext cx="3641725" cy="29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5193052" y="2256690"/>
            <a:ext cx="4267200" cy="3144044"/>
          </a:xfrm>
          <a:prstGeom prst="horizontalScroll">
            <a:avLst>
              <a:gd name="adj" fmla="val 12500"/>
            </a:avLst>
          </a:prstGeom>
          <a:solidFill>
            <a:srgbClr val="8D873E">
              <a:alpha val="51999"/>
            </a:srgbClr>
          </a:solidFill>
          <a:ln w="25560">
            <a:solidFill>
              <a:srgbClr val="6F664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marL="342900" indent="-341313"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d-ID" b="1" dirty="0">
                <a:solidFill>
                  <a:srgbClr val="4D4635"/>
                </a:solidFill>
                <a:latin typeface="Calibri" charset="0"/>
                <a:ea typeface="SimSun" charset="0"/>
                <a:cs typeface="SimSun" charset="0"/>
              </a:rPr>
              <a:t>LHKPN MODEL  KPK-B</a:t>
            </a:r>
          </a:p>
          <a:p>
            <a:pPr marL="342900" indent="-341313"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id-ID" b="1" dirty="0">
              <a:solidFill>
                <a:srgbClr val="4D4635"/>
              </a:solidFill>
              <a:latin typeface="Calibri" charset="0"/>
              <a:ea typeface="SimSun" charset="0"/>
              <a:cs typeface="SimSun" charset="0"/>
            </a:endParaRPr>
          </a:p>
          <a:p>
            <a:pPr marL="342900" indent="-341313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d-ID" sz="1600" b="1" dirty="0">
                <a:solidFill>
                  <a:srgbClr val="4D4635"/>
                </a:solidFill>
                <a:latin typeface="Calibri" charset="0"/>
                <a:ea typeface="SimSun" charset="0"/>
                <a:cs typeface="SimSun" charset="0"/>
              </a:rPr>
              <a:t>Diisi oleh PN/Pejabat Wajib LHKPN yang telah menyampaikan LHKPN Model KPK-A, apabila:</a:t>
            </a:r>
          </a:p>
          <a:p>
            <a:pPr marL="342900" indent="-341313" hangingPunct="1">
              <a:lnSpc>
                <a:spcPct val="100000"/>
              </a:lnSpc>
              <a:buSzPct val="45000"/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d-ID" sz="1600" b="1" dirty="0">
                <a:solidFill>
                  <a:srgbClr val="4D4635"/>
                </a:solidFill>
                <a:latin typeface="Calibri" charset="0"/>
                <a:ea typeface="SimSun" charset="0"/>
                <a:cs typeface="SimSun" charset="0"/>
              </a:rPr>
              <a:t>Mengalami perubahan jabatan (mutasi/promosi/pensiun)</a:t>
            </a:r>
          </a:p>
          <a:p>
            <a:pPr marL="342900" indent="-341313" hangingPunct="1">
              <a:lnSpc>
                <a:spcPct val="100000"/>
              </a:lnSpc>
              <a:buSzPct val="45000"/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d-ID" sz="1600" b="1" dirty="0">
                <a:solidFill>
                  <a:srgbClr val="4D4635"/>
                </a:solidFill>
                <a:latin typeface="Calibri" charset="0"/>
                <a:ea typeface="SimSun" charset="0"/>
                <a:cs typeface="SimSun" charset="0"/>
              </a:rPr>
              <a:t>Dua tahun dalam jabatan yang sama</a:t>
            </a:r>
          </a:p>
          <a:p>
            <a:pPr marL="342900" indent="-341313" hangingPunct="1">
              <a:lnSpc>
                <a:spcPct val="100000"/>
              </a:lnSpc>
              <a:buSzPct val="45000"/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d-ID" sz="1600" b="1" dirty="0">
                <a:solidFill>
                  <a:srgbClr val="4D4635"/>
                </a:solidFill>
                <a:latin typeface="Calibri" charset="0"/>
                <a:ea typeface="SimSun" charset="0"/>
                <a:cs typeface="SimSun" charset="0"/>
              </a:rPr>
              <a:t>Sewaktu-waktu atas permintaan KPK</a:t>
            </a:r>
          </a:p>
        </p:txBody>
      </p:sp>
    </p:spTree>
    <p:extLst>
      <p:ext uri="{BB962C8B-B14F-4D97-AF65-F5344CB8AC3E}">
        <p14:creationId xmlns:p14="http://schemas.microsoft.com/office/powerpoint/2010/main" val="153241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04059" cy="69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4767" y="387532"/>
            <a:ext cx="10515600" cy="861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4800" dirty="0" smtClean="0">
                <a:solidFill>
                  <a:srgbClr val="675E47"/>
                </a:solidFill>
                <a:latin typeface="Cambria" charset="0"/>
              </a:rPr>
              <a:t>  </a:t>
            </a:r>
            <a:r>
              <a:rPr lang="en-US" sz="4800" dirty="0" err="1" smtClean="0">
                <a:solidFill>
                  <a:srgbClr val="675E47"/>
                </a:solidFill>
                <a:latin typeface="Cambria" charset="0"/>
              </a:rPr>
              <a:t>Muatan</a:t>
            </a:r>
            <a:r>
              <a:rPr lang="en-US" sz="4800" dirty="0" smtClean="0">
                <a:solidFill>
                  <a:srgbClr val="675E47"/>
                </a:solidFill>
                <a:latin typeface="Cambria" charset="0"/>
              </a:rPr>
              <a:t> </a:t>
            </a:r>
            <a:r>
              <a:rPr lang="en-US" sz="4800" dirty="0">
                <a:solidFill>
                  <a:srgbClr val="675E47"/>
                </a:solidFill>
                <a:latin typeface="Cambria" charset="0"/>
              </a:rPr>
              <a:t>LHKPN</a:t>
            </a:r>
            <a:endParaRPr lang="en-US" sz="4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29" y="1375744"/>
            <a:ext cx="7590714" cy="43167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45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04059" cy="69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4767" y="387532"/>
            <a:ext cx="10515600" cy="835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4800" dirty="0" smtClean="0">
                <a:solidFill>
                  <a:srgbClr val="675E47"/>
                </a:solidFill>
                <a:latin typeface="Cambria" charset="0"/>
              </a:rPr>
              <a:t>  </a:t>
            </a:r>
            <a:r>
              <a:rPr lang="en-US" sz="4800" dirty="0" err="1">
                <a:solidFill>
                  <a:srgbClr val="675E47"/>
                </a:solidFill>
                <a:latin typeface="Cambria" charset="0"/>
              </a:rPr>
              <a:t>Harta</a:t>
            </a:r>
            <a:r>
              <a:rPr lang="en-US" sz="4800" dirty="0">
                <a:solidFill>
                  <a:srgbClr val="675E47"/>
                </a:solidFill>
                <a:latin typeface="Cambria" charset="0"/>
              </a:rPr>
              <a:t> yang </a:t>
            </a:r>
            <a:r>
              <a:rPr lang="en-US" sz="4800" dirty="0" err="1">
                <a:solidFill>
                  <a:srgbClr val="675E47"/>
                </a:solidFill>
                <a:latin typeface="Cambria" charset="0"/>
              </a:rPr>
              <a:t>dicantumkan</a:t>
            </a:r>
            <a:endParaRPr lang="en-US" sz="4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20" y="1171805"/>
            <a:ext cx="7704137" cy="4608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43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04059" cy="69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8775" y="1375393"/>
            <a:ext cx="10887778" cy="421858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200" b="1" dirty="0" smtClean="0"/>
          </a:p>
          <a:p>
            <a:pPr marL="0" lv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dirty="0" smtClean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5" name="Freeform 336"/>
          <p:cNvSpPr>
            <a:spLocks/>
          </p:cNvSpPr>
          <p:nvPr/>
        </p:nvSpPr>
        <p:spPr bwMode="gray">
          <a:xfrm flipH="1">
            <a:off x="6925150" y="3711301"/>
            <a:ext cx="8384" cy="22570"/>
          </a:xfrm>
          <a:custGeom>
            <a:avLst/>
            <a:gdLst/>
            <a:ahLst/>
            <a:cxnLst>
              <a:cxn ang="0">
                <a:pos x="33" y="61"/>
              </a:cxn>
              <a:cxn ang="0">
                <a:pos x="0" y="0"/>
              </a:cxn>
              <a:cxn ang="0">
                <a:pos x="0" y="59"/>
              </a:cxn>
              <a:cxn ang="0">
                <a:pos x="12" y="85"/>
              </a:cxn>
              <a:cxn ang="0">
                <a:pos x="12" y="50"/>
              </a:cxn>
              <a:cxn ang="0">
                <a:pos x="33" y="90"/>
              </a:cxn>
              <a:cxn ang="0">
                <a:pos x="33" y="61"/>
              </a:cxn>
            </a:cxnLst>
            <a:rect l="0" t="0" r="r" b="b"/>
            <a:pathLst>
              <a:path w="33" h="90">
                <a:moveTo>
                  <a:pt x="33" y="61"/>
                </a:moveTo>
                <a:lnTo>
                  <a:pt x="0" y="0"/>
                </a:lnTo>
                <a:lnTo>
                  <a:pt x="0" y="59"/>
                </a:lnTo>
                <a:lnTo>
                  <a:pt x="12" y="85"/>
                </a:lnTo>
                <a:lnTo>
                  <a:pt x="12" y="50"/>
                </a:lnTo>
                <a:lnTo>
                  <a:pt x="33" y="90"/>
                </a:lnTo>
                <a:lnTo>
                  <a:pt x="33" y="61"/>
                </a:lnTo>
                <a:close/>
              </a:path>
            </a:pathLst>
          </a:custGeom>
          <a:solidFill>
            <a:srgbClr val="A0A0A0"/>
          </a:solidFill>
          <a:ln w="635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Freeform 342"/>
          <p:cNvSpPr>
            <a:spLocks/>
          </p:cNvSpPr>
          <p:nvPr/>
        </p:nvSpPr>
        <p:spPr bwMode="gray">
          <a:xfrm flipH="1">
            <a:off x="6684643" y="3555412"/>
            <a:ext cx="140951" cy="159563"/>
          </a:xfrm>
          <a:custGeom>
            <a:avLst/>
            <a:gdLst/>
            <a:ahLst/>
            <a:cxnLst>
              <a:cxn ang="0">
                <a:pos x="560" y="0"/>
              </a:cxn>
              <a:cxn ang="0">
                <a:pos x="560" y="482"/>
              </a:cxn>
              <a:cxn ang="0">
                <a:pos x="0" y="633"/>
              </a:cxn>
              <a:cxn ang="0">
                <a:pos x="0" y="149"/>
              </a:cxn>
              <a:cxn ang="0">
                <a:pos x="560" y="0"/>
              </a:cxn>
            </a:cxnLst>
            <a:rect l="0" t="0" r="r" b="b"/>
            <a:pathLst>
              <a:path w="560" h="633">
                <a:moveTo>
                  <a:pt x="560" y="0"/>
                </a:moveTo>
                <a:lnTo>
                  <a:pt x="560" y="482"/>
                </a:lnTo>
                <a:lnTo>
                  <a:pt x="0" y="633"/>
                </a:lnTo>
                <a:lnTo>
                  <a:pt x="0" y="149"/>
                </a:lnTo>
                <a:lnTo>
                  <a:pt x="560" y="0"/>
                </a:lnTo>
                <a:close/>
              </a:path>
            </a:pathLst>
          </a:custGeom>
          <a:solidFill>
            <a:srgbClr val="FFFFFF"/>
          </a:solidFill>
          <a:ln w="635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Freeform 344"/>
          <p:cNvSpPr>
            <a:spLocks/>
          </p:cNvSpPr>
          <p:nvPr/>
        </p:nvSpPr>
        <p:spPr bwMode="gray">
          <a:xfrm flipH="1">
            <a:off x="6628053" y="3696604"/>
            <a:ext cx="184965" cy="57212"/>
          </a:xfrm>
          <a:custGeom>
            <a:avLst/>
            <a:gdLst/>
            <a:ahLst/>
            <a:cxnLst>
              <a:cxn ang="0">
                <a:pos x="0" y="199"/>
              </a:cxn>
              <a:cxn ang="0">
                <a:pos x="0" y="227"/>
              </a:cxn>
              <a:cxn ang="0">
                <a:pos x="734" y="28"/>
              </a:cxn>
              <a:cxn ang="0">
                <a:pos x="734" y="0"/>
              </a:cxn>
              <a:cxn ang="0">
                <a:pos x="0" y="199"/>
              </a:cxn>
            </a:cxnLst>
            <a:rect l="0" t="0" r="r" b="b"/>
            <a:pathLst>
              <a:path w="734" h="227">
                <a:moveTo>
                  <a:pt x="0" y="199"/>
                </a:moveTo>
                <a:lnTo>
                  <a:pt x="0" y="227"/>
                </a:lnTo>
                <a:lnTo>
                  <a:pt x="734" y="28"/>
                </a:lnTo>
                <a:lnTo>
                  <a:pt x="734" y="0"/>
                </a:lnTo>
                <a:lnTo>
                  <a:pt x="0" y="199"/>
                </a:lnTo>
                <a:close/>
              </a:path>
            </a:pathLst>
          </a:custGeom>
          <a:solidFill>
            <a:srgbClr val="828282"/>
          </a:solidFill>
          <a:ln w="635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" name="Content Placeholder 2"/>
          <p:cNvSpPr txBox="1">
            <a:spLocks/>
          </p:cNvSpPr>
          <p:nvPr/>
        </p:nvSpPr>
        <p:spPr>
          <a:xfrm>
            <a:off x="644767" y="387532"/>
            <a:ext cx="10515600" cy="96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4800" smtClean="0">
                <a:solidFill>
                  <a:srgbClr val="675E47"/>
                </a:solidFill>
                <a:latin typeface="Cambria" charset="0"/>
              </a:rPr>
              <a:t>  </a:t>
            </a:r>
            <a:r>
              <a:rPr lang="en-US" sz="4800" smtClean="0">
                <a:solidFill>
                  <a:srgbClr val="675E47"/>
                </a:solidFill>
                <a:latin typeface="Cambria" charset="0"/>
              </a:rPr>
              <a:t>Kepemilikan Harta</a:t>
            </a:r>
            <a:endParaRPr lang="en-US" sz="4800" dirty="0"/>
          </a:p>
        </p:txBody>
      </p:sp>
      <p:sp>
        <p:nvSpPr>
          <p:cNvPr id="800" name="AutoShape 2"/>
          <p:cNvSpPr>
            <a:spLocks noChangeArrowheads="1"/>
          </p:cNvSpPr>
          <p:nvPr/>
        </p:nvSpPr>
        <p:spPr bwMode="auto">
          <a:xfrm>
            <a:off x="1330567" y="1455515"/>
            <a:ext cx="7488237" cy="101722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98E8E"/>
              </a:gs>
              <a:gs pos="100000">
                <a:srgbClr val="F7DDDD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d-ID" sz="2400" b="1" dirty="0">
                <a:solidFill>
                  <a:srgbClr val="4D4635"/>
                </a:solidFill>
                <a:latin typeface="Calibri" charset="0"/>
                <a:ea typeface="SimSun" charset="0"/>
                <a:cs typeface="SimSun" charset="0"/>
              </a:rPr>
              <a:t>ATAS NAMA: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d-ID" sz="2400" b="1" dirty="0">
                <a:solidFill>
                  <a:srgbClr val="4D4635"/>
                </a:solidFill>
                <a:latin typeface="Calibri" charset="0"/>
                <a:ea typeface="SimSun" charset="0"/>
                <a:cs typeface="SimSun" charset="0"/>
              </a:rPr>
              <a:t> ………………….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id-ID" dirty="0">
              <a:solidFill>
                <a:srgbClr val="2F2B20"/>
              </a:solidFill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801" name="AutoShape 3"/>
          <p:cNvSpPr>
            <a:spLocks noChangeArrowheads="1"/>
          </p:cNvSpPr>
          <p:nvPr/>
        </p:nvSpPr>
        <p:spPr bwMode="auto">
          <a:xfrm>
            <a:off x="1330566" y="2511631"/>
            <a:ext cx="7488237" cy="20875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98E8E"/>
              </a:gs>
              <a:gs pos="100000">
                <a:srgbClr val="F7DDDD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d-ID" sz="2400" b="1" dirty="0">
                <a:solidFill>
                  <a:srgbClr val="4D4635"/>
                </a:solidFill>
                <a:latin typeface="Calibri" charset="0"/>
                <a:ea typeface="SimSun" charset="0"/>
                <a:cs typeface="SimSun" charset="0"/>
              </a:rPr>
              <a:t>HUBUNGAN KELUARGA: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d-ID" sz="2400" b="1" dirty="0">
                <a:solidFill>
                  <a:srgbClr val="4D4635"/>
                </a:solidFill>
                <a:latin typeface="Calibri" charset="0"/>
                <a:ea typeface="SimSun" charset="0"/>
                <a:cs typeface="SimSun" charset="0"/>
              </a:rPr>
              <a:t>1. Yang bersangkutan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d-ID" sz="2400" b="1" dirty="0">
                <a:solidFill>
                  <a:srgbClr val="4D4635"/>
                </a:solidFill>
                <a:latin typeface="Calibri" charset="0"/>
                <a:ea typeface="SimSun" charset="0"/>
                <a:cs typeface="SimSun" charset="0"/>
              </a:rPr>
              <a:t>2. Isteri/Suami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d-ID" sz="2400" b="1" dirty="0">
                <a:solidFill>
                  <a:srgbClr val="4D4635"/>
                </a:solidFill>
                <a:latin typeface="Calibri" charset="0"/>
                <a:ea typeface="SimSun" charset="0"/>
                <a:cs typeface="SimSun" charset="0"/>
              </a:rPr>
              <a:t>3. Anak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d-ID" sz="2400" b="1" dirty="0">
                <a:solidFill>
                  <a:srgbClr val="4D4635"/>
                </a:solidFill>
                <a:latin typeface="Calibri" charset="0"/>
                <a:ea typeface="SimSun" charset="0"/>
                <a:cs typeface="SimSun" charset="0"/>
              </a:rPr>
              <a:t>4. Lainnya *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id-ID" dirty="0">
              <a:solidFill>
                <a:srgbClr val="2F2B20"/>
              </a:solidFill>
              <a:latin typeface="Calibri" charset="0"/>
              <a:ea typeface="SimSun" charset="0"/>
              <a:cs typeface="SimSun" charset="0"/>
            </a:endParaRPr>
          </a:p>
        </p:txBody>
      </p:sp>
      <p:pic>
        <p:nvPicPr>
          <p:cNvPr id="8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73" y="5239924"/>
            <a:ext cx="7004051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92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04059" cy="69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4767" y="387532"/>
            <a:ext cx="10515600" cy="823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4800" dirty="0" smtClean="0">
                <a:solidFill>
                  <a:srgbClr val="675E47"/>
                </a:solidFill>
                <a:latin typeface="Cambria" charset="0"/>
              </a:rPr>
              <a:t>  </a:t>
            </a:r>
            <a:r>
              <a:rPr lang="en-US" sz="4800" dirty="0" err="1">
                <a:solidFill>
                  <a:srgbClr val="675E47"/>
                </a:solidFill>
                <a:latin typeface="Cambria" charset="0"/>
              </a:rPr>
              <a:t>Asal</a:t>
            </a:r>
            <a:r>
              <a:rPr lang="en-US" sz="4800" dirty="0">
                <a:solidFill>
                  <a:srgbClr val="675E47"/>
                </a:solidFill>
                <a:latin typeface="Cambria" charset="0"/>
              </a:rPr>
              <a:t> </a:t>
            </a:r>
            <a:r>
              <a:rPr lang="en-US" sz="4800" dirty="0" err="1">
                <a:solidFill>
                  <a:srgbClr val="675E47"/>
                </a:solidFill>
                <a:latin typeface="Cambria" charset="0"/>
              </a:rPr>
              <a:t>usul</a:t>
            </a:r>
            <a:r>
              <a:rPr lang="en-US" sz="4800" dirty="0">
                <a:solidFill>
                  <a:srgbClr val="675E47"/>
                </a:solidFill>
                <a:latin typeface="Cambria" charset="0"/>
              </a:rPr>
              <a:t> </a:t>
            </a:r>
            <a:r>
              <a:rPr lang="en-US" sz="4800" dirty="0" err="1">
                <a:solidFill>
                  <a:srgbClr val="675E47"/>
                </a:solidFill>
                <a:latin typeface="Cambria" charset="0"/>
              </a:rPr>
              <a:t>harta</a:t>
            </a:r>
            <a:endParaRPr lang="en-US" sz="4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96" y="658188"/>
            <a:ext cx="7923103" cy="4725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43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04919" y="464992"/>
            <a:ext cx="7870115" cy="841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latin typeface="Myriad Pro" panose="020B0503030403020204" pitchFamily="34" charset="0"/>
              </a:rPr>
              <a:t>Definisi</a:t>
            </a:r>
            <a:r>
              <a:rPr lang="en-US" sz="3000" b="1" dirty="0" smtClean="0">
                <a:latin typeface="Myriad Pro" panose="020B0503030403020204" pitchFamily="34" charset="0"/>
              </a:rPr>
              <a:t> LHKPN</a:t>
            </a:r>
            <a:endParaRPr lang="en-US" sz="3000" b="1" dirty="0">
              <a:latin typeface="Myriad Pro" panose="020B0503030403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57000" y="209497"/>
            <a:ext cx="7870115" cy="841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latin typeface="Myriad Pro" panose="020B0503030403020204" pitchFamily="34" charset="0"/>
              </a:rPr>
              <a:t>Definisi</a:t>
            </a:r>
            <a:r>
              <a:rPr lang="en-US" sz="3000" b="1" dirty="0" smtClean="0">
                <a:latin typeface="Myriad Pro" panose="020B0503030403020204" pitchFamily="34" charset="0"/>
              </a:rPr>
              <a:t> LHKPN</a:t>
            </a:r>
            <a:endParaRPr lang="en-US" sz="3000" b="1" dirty="0">
              <a:latin typeface="Myriad Pro" panose="020B0503030403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431615"/>
            <a:ext cx="10119360" cy="363785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id-ID" dirty="0" smtClean="0">
              <a:solidFill>
                <a:srgbClr val="4D4635"/>
              </a:solidFill>
              <a:latin typeface="Calibri" charset="0"/>
              <a:ea typeface="SimSun" charset="0"/>
              <a:cs typeface="SimSun" charset="0"/>
            </a:endParaRPr>
          </a:p>
          <a:p>
            <a:pPr marL="0" indent="0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d-ID" sz="3200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SimSun" charset="0"/>
                <a:cs typeface="SimSun" charset="0"/>
              </a:rPr>
              <a:t>Daftar </a:t>
            </a:r>
            <a:r>
              <a:rPr lang="id-ID" sz="3200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SimSun" charset="0"/>
                <a:cs typeface="SimSun" charset="0"/>
              </a:rPr>
              <a:t>seluruh harta kekayaan Penyelenggara Negara (beserta pasangan dan anak yang masih menjadi tanggungan) yang dituangkan di dalam Formulir LHKPN yang ditetapkan oleh KPK.</a:t>
            </a:r>
          </a:p>
        </p:txBody>
      </p:sp>
    </p:spTree>
    <p:extLst>
      <p:ext uri="{BB962C8B-B14F-4D97-AF65-F5344CB8AC3E}">
        <p14:creationId xmlns:p14="http://schemas.microsoft.com/office/powerpoint/2010/main" val="293625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04059" cy="69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4767" y="387532"/>
            <a:ext cx="10515600" cy="990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4800" dirty="0" smtClean="0">
                <a:solidFill>
                  <a:srgbClr val="675E47"/>
                </a:solidFill>
                <a:latin typeface="Cambria" charset="0"/>
              </a:rPr>
              <a:t>  </a:t>
            </a:r>
            <a:r>
              <a:rPr lang="en-US" sz="4800" dirty="0">
                <a:solidFill>
                  <a:srgbClr val="675E47"/>
                </a:solidFill>
                <a:latin typeface="Cambria" charset="0"/>
              </a:rPr>
              <a:t>Cara </a:t>
            </a:r>
            <a:r>
              <a:rPr lang="en-US" sz="4800" dirty="0" err="1">
                <a:solidFill>
                  <a:srgbClr val="675E47"/>
                </a:solidFill>
                <a:latin typeface="Cambria" charset="0"/>
              </a:rPr>
              <a:t>Memperoleh</a:t>
            </a:r>
            <a:r>
              <a:rPr lang="en-US" sz="4800" dirty="0">
                <a:solidFill>
                  <a:srgbClr val="675E47"/>
                </a:solidFill>
                <a:latin typeface="Cambria" charset="0"/>
              </a:rPr>
              <a:t> </a:t>
            </a:r>
            <a:r>
              <a:rPr lang="en-US" sz="4800" dirty="0" err="1">
                <a:solidFill>
                  <a:srgbClr val="675E47"/>
                </a:solidFill>
                <a:latin typeface="Cambria" charset="0"/>
              </a:rPr>
              <a:t>Formulir</a:t>
            </a:r>
            <a:endParaRPr lang="en-US" sz="4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91" y="1147970"/>
            <a:ext cx="7607300" cy="366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 rot="840000">
            <a:off x="5406204" y="4108625"/>
            <a:ext cx="2952751" cy="1754188"/>
          </a:xfrm>
          <a:prstGeom prst="wedgeEllipseCallout">
            <a:avLst>
              <a:gd name="adj1" fmla="val -50000"/>
              <a:gd name="adj2" fmla="val -50000"/>
            </a:avLst>
          </a:prstGeom>
          <a:solidFill>
            <a:srgbClr val="FFC000"/>
          </a:solidFill>
          <a:ln w="25560">
            <a:solidFill>
              <a:srgbClr val="7D7A5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d-ID" sz="2000" b="1">
                <a:solidFill>
                  <a:srgbClr val="2F2B20"/>
                </a:solidFill>
                <a:latin typeface="Calibri" charset="0"/>
                <a:ea typeface="SimSun" charset="0"/>
                <a:cs typeface="SimSun" charset="0"/>
              </a:rPr>
              <a:t>TIDAK HARUS MENGGUNAKAN FORMULIR ASLI</a:t>
            </a:r>
          </a:p>
        </p:txBody>
      </p:sp>
    </p:spTree>
    <p:extLst>
      <p:ext uri="{BB962C8B-B14F-4D97-AF65-F5344CB8AC3E}">
        <p14:creationId xmlns:p14="http://schemas.microsoft.com/office/powerpoint/2010/main" val="180191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04059" cy="69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4767" y="387532"/>
            <a:ext cx="10515600" cy="938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4800" dirty="0" smtClean="0">
                <a:solidFill>
                  <a:srgbClr val="675E47"/>
                </a:solidFill>
                <a:latin typeface="Cambria" charset="0"/>
              </a:rPr>
              <a:t>  </a:t>
            </a:r>
            <a:r>
              <a:rPr lang="en-US" sz="4800" dirty="0">
                <a:solidFill>
                  <a:srgbClr val="675E47"/>
                </a:solidFill>
                <a:latin typeface="Cambria" charset="0"/>
              </a:rPr>
              <a:t>Tips </a:t>
            </a:r>
            <a:r>
              <a:rPr lang="en-US" sz="4800" dirty="0" err="1">
                <a:solidFill>
                  <a:srgbClr val="675E47"/>
                </a:solidFill>
                <a:latin typeface="Cambria" charset="0"/>
              </a:rPr>
              <a:t>Pengisian</a:t>
            </a:r>
            <a:r>
              <a:rPr lang="en-US" sz="4800" dirty="0">
                <a:solidFill>
                  <a:srgbClr val="675E47"/>
                </a:solidFill>
                <a:latin typeface="Cambria" charset="0"/>
              </a:rPr>
              <a:t> </a:t>
            </a:r>
            <a:r>
              <a:rPr lang="en-US" sz="4800" dirty="0" err="1">
                <a:solidFill>
                  <a:srgbClr val="675E47"/>
                </a:solidFill>
                <a:latin typeface="Cambria" charset="0"/>
              </a:rPr>
              <a:t>Formulir</a:t>
            </a:r>
            <a:r>
              <a:rPr lang="en-US" sz="4800" dirty="0">
                <a:solidFill>
                  <a:srgbClr val="675E47"/>
                </a:solidFill>
                <a:latin typeface="Cambria" charset="0"/>
              </a:rPr>
              <a:t> LHKPN</a:t>
            </a:r>
            <a:endParaRPr lang="en-US" sz="4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25" y="1108064"/>
            <a:ext cx="7756863" cy="39959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07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04059" cy="69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304055" cy="69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07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04059" cy="69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4059" cy="69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07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04059" cy="69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4767" y="387532"/>
            <a:ext cx="10515600" cy="1673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4800" dirty="0" smtClean="0">
                <a:solidFill>
                  <a:srgbClr val="675E47"/>
                </a:solidFill>
                <a:latin typeface="Cambria" charset="0"/>
              </a:rPr>
              <a:t> 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Anti 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</a:rPr>
              <a:t>Corruption Clearing House</a:t>
            </a:r>
            <a:br>
              <a:rPr lang="en-US" sz="4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800" dirty="0">
                <a:solidFill>
                  <a:schemeClr val="accent5">
                    <a:lumMod val="75000"/>
                  </a:schemeClr>
                </a:solidFill>
              </a:rPr>
              <a:t>(ACCH)</a:t>
            </a:r>
          </a:p>
        </p:txBody>
      </p:sp>
      <p:sp>
        <p:nvSpPr>
          <p:cNvPr id="9" name="Rectangle 8"/>
          <p:cNvSpPr/>
          <p:nvPr/>
        </p:nvSpPr>
        <p:spPr>
          <a:xfrm>
            <a:off x="590164" y="1863709"/>
            <a:ext cx="8141712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200" dirty="0"/>
              <a:t>Anti Corruption Clearing House (ACCH) </a:t>
            </a:r>
            <a:r>
              <a:rPr lang="en-US" sz="2200" dirty="0" err="1"/>
              <a:t>dirancang</a:t>
            </a:r>
            <a:r>
              <a:rPr lang="en-US" sz="2200" dirty="0"/>
              <a:t> </a:t>
            </a:r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dirty="0" err="1"/>
              <a:t>sumber</a:t>
            </a:r>
            <a:r>
              <a:rPr lang="en-US" sz="2200" dirty="0"/>
              <a:t> </a:t>
            </a:r>
            <a:r>
              <a:rPr lang="en-US" sz="2200" dirty="0" err="1"/>
              <a:t>pengetahuan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informasi</a:t>
            </a:r>
            <a:r>
              <a:rPr lang="en-US" sz="2200" dirty="0"/>
              <a:t> yang </a:t>
            </a:r>
            <a:r>
              <a:rPr lang="en-US" sz="2200" dirty="0" err="1"/>
              <a:t>terdistribusi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terbuka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public </a:t>
            </a:r>
            <a:r>
              <a:rPr lang="en-US" sz="2200" i="1" dirty="0"/>
              <a:t>“public knowledge management”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upaya</a:t>
            </a:r>
            <a:r>
              <a:rPr lang="en-US" sz="2200" dirty="0"/>
              <a:t> </a:t>
            </a:r>
            <a:r>
              <a:rPr lang="en-US" sz="2200" dirty="0" err="1"/>
              <a:t>membangun</a:t>
            </a:r>
            <a:r>
              <a:rPr lang="en-US" sz="2200" dirty="0"/>
              <a:t> </a:t>
            </a:r>
            <a:r>
              <a:rPr lang="en-US" sz="2200" b="1" dirty="0" err="1"/>
              <a:t>semangat</a:t>
            </a:r>
            <a:r>
              <a:rPr lang="en-US" sz="2200" dirty="0"/>
              <a:t>, </a:t>
            </a:r>
            <a:r>
              <a:rPr lang="en-US" sz="2200" b="1" dirty="0" err="1"/>
              <a:t>visi</a:t>
            </a:r>
            <a:r>
              <a:rPr lang="en-US" sz="2200" dirty="0"/>
              <a:t>,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b="1" dirty="0" err="1"/>
              <a:t>budaya</a:t>
            </a:r>
            <a:r>
              <a:rPr lang="en-US" sz="2200" b="1" dirty="0"/>
              <a:t> </a:t>
            </a:r>
            <a:r>
              <a:rPr lang="en-US" sz="2200" b="1" dirty="0" err="1"/>
              <a:t>antikorupsi</a:t>
            </a:r>
            <a:r>
              <a:rPr lang="en-US" sz="2200" dirty="0"/>
              <a:t>.</a:t>
            </a:r>
          </a:p>
          <a:p>
            <a:pPr marL="114300" indent="0">
              <a:buClr>
                <a:schemeClr val="tx2">
                  <a:lumMod val="50000"/>
                </a:schemeClr>
              </a:buClr>
              <a:buNone/>
            </a:pPr>
            <a:endParaRPr lang="en-US" sz="2200" dirty="0"/>
          </a:p>
          <a:p>
            <a:pPr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200" dirty="0"/>
              <a:t>KPK </a:t>
            </a:r>
            <a:r>
              <a:rPr lang="en-US" sz="2200" dirty="0" err="1"/>
              <a:t>mengembangkan</a:t>
            </a:r>
            <a:r>
              <a:rPr lang="en-US" sz="2200" dirty="0"/>
              <a:t> ACCH </a:t>
            </a:r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dirty="0" err="1"/>
              <a:t>salah</a:t>
            </a:r>
            <a:r>
              <a:rPr lang="en-US" sz="2200" dirty="0"/>
              <a:t>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pilar</a:t>
            </a:r>
            <a:r>
              <a:rPr lang="en-US" sz="2200" dirty="0"/>
              <a:t> </a:t>
            </a:r>
            <a:r>
              <a:rPr lang="en-US" sz="2200" dirty="0" err="1"/>
              <a:t>strategi</a:t>
            </a:r>
            <a:r>
              <a:rPr lang="en-US" sz="2200" dirty="0"/>
              <a:t> </a:t>
            </a:r>
            <a:r>
              <a:rPr lang="en-US" sz="2200" dirty="0" err="1"/>
              <a:t>pencegahan</a:t>
            </a:r>
            <a:r>
              <a:rPr lang="en-US" sz="2200" dirty="0"/>
              <a:t> </a:t>
            </a:r>
            <a:r>
              <a:rPr lang="en-US" sz="2200" dirty="0" err="1"/>
              <a:t>korupsi</a:t>
            </a:r>
            <a:r>
              <a:rPr lang="en-US" sz="2200" dirty="0"/>
              <a:t>,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merupakan</a:t>
            </a:r>
            <a:r>
              <a:rPr lang="en-US" sz="2200" dirty="0"/>
              <a:t> platform </a:t>
            </a:r>
            <a:r>
              <a:rPr lang="en-US" sz="2200" dirty="0" err="1"/>
              <a:t>jejaring</a:t>
            </a:r>
            <a:r>
              <a:rPr lang="en-US" sz="2200" dirty="0"/>
              <a:t> </a:t>
            </a:r>
            <a:r>
              <a:rPr lang="en-US" sz="2200" dirty="0" err="1"/>
              <a:t>antikorupsi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menjalankan</a:t>
            </a:r>
            <a:r>
              <a:rPr lang="en-US" sz="2200" dirty="0"/>
              <a:t> </a:t>
            </a:r>
            <a:r>
              <a:rPr lang="en-US" sz="2200" dirty="0" err="1"/>
              <a:t>misi</a:t>
            </a:r>
            <a:r>
              <a:rPr lang="en-US" sz="2200" dirty="0"/>
              <a:t> </a:t>
            </a:r>
            <a:r>
              <a:rPr lang="en-US" sz="2200" dirty="0" err="1"/>
              <a:t>pemberantasan</a:t>
            </a:r>
            <a:r>
              <a:rPr lang="en-US" sz="2200" dirty="0"/>
              <a:t> </a:t>
            </a:r>
            <a:r>
              <a:rPr lang="en-US" sz="2200" dirty="0" err="1"/>
              <a:t>korupsi</a:t>
            </a:r>
            <a:r>
              <a:rPr lang="en-US" sz="2200" dirty="0"/>
              <a:t> di Indonesia. </a:t>
            </a:r>
          </a:p>
        </p:txBody>
      </p:sp>
    </p:spTree>
    <p:extLst>
      <p:ext uri="{BB962C8B-B14F-4D97-AF65-F5344CB8AC3E}">
        <p14:creationId xmlns:p14="http://schemas.microsoft.com/office/powerpoint/2010/main" val="392907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04059" cy="69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48832"/>
            <a:ext cx="10515600" cy="16542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4800" dirty="0" smtClean="0">
                <a:solidFill>
                  <a:srgbClr val="675E47"/>
                </a:solidFill>
                <a:latin typeface="Cambria" charset="0"/>
              </a:rPr>
              <a:t>  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</a:rPr>
              <a:t>PORTAL ACCH</a:t>
            </a:r>
            <a:br>
              <a:rPr lang="en-US" sz="4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800" dirty="0">
                <a:solidFill>
                  <a:schemeClr val="accent5">
                    <a:lumMod val="75000"/>
                  </a:schemeClr>
                </a:solidFill>
              </a:rPr>
              <a:t>http://acch.kpk.go.id</a:t>
            </a:r>
          </a:p>
        </p:txBody>
      </p:sp>
      <p:sp>
        <p:nvSpPr>
          <p:cNvPr id="9" name="Rectangle 8"/>
          <p:cNvSpPr/>
          <p:nvPr/>
        </p:nvSpPr>
        <p:spPr>
          <a:xfrm>
            <a:off x="786083" y="1305745"/>
            <a:ext cx="770109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200" dirty="0"/>
              <a:t>Anti Corruption Clearing House (ACCH) </a:t>
            </a:r>
            <a:r>
              <a:rPr lang="en-US" sz="2200" dirty="0" err="1"/>
              <a:t>terimplementasi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beberapa</a:t>
            </a:r>
            <a:r>
              <a:rPr lang="en-US" sz="2200" dirty="0"/>
              <a:t> program </a:t>
            </a:r>
            <a:r>
              <a:rPr lang="en-US" sz="2200" dirty="0" err="1"/>
              <a:t>diantaranya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b="1" dirty="0"/>
              <a:t>PORTAL ACCH</a:t>
            </a:r>
            <a:r>
              <a:rPr lang="en-US" sz="2200" dirty="0"/>
              <a:t>.</a:t>
            </a:r>
          </a:p>
          <a:p>
            <a:pPr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200" b="1" dirty="0"/>
              <a:t> PORTAL ACCH </a:t>
            </a:r>
          </a:p>
          <a:p>
            <a:pPr marL="114300" indent="0" algn="just">
              <a:lnSpc>
                <a:spcPct val="150000"/>
              </a:lnSpc>
              <a:buClr>
                <a:schemeClr val="tx2">
                  <a:lumMod val="50000"/>
                </a:schemeClr>
              </a:buClr>
              <a:buNone/>
            </a:pPr>
            <a:r>
              <a:rPr lang="en-US" sz="2200" b="1" dirty="0">
                <a:hlinkClick r:id="rId3"/>
              </a:rPr>
              <a:t>http://acch.kpk.go.id</a:t>
            </a:r>
            <a:r>
              <a:rPr lang="en-US" sz="2200" b="1" dirty="0"/>
              <a:t> </a:t>
            </a:r>
            <a:r>
              <a:rPr lang="en-US" sz="2200" dirty="0"/>
              <a:t> Web portal ACCH </a:t>
            </a:r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dirty="0" err="1"/>
              <a:t>wadah</a:t>
            </a:r>
            <a:r>
              <a:rPr lang="en-US" sz="2200" dirty="0"/>
              <a:t> online yang</a:t>
            </a:r>
            <a:r>
              <a:rPr lang="en-US" sz="2200" b="1" dirty="0"/>
              <a:t> </a:t>
            </a:r>
            <a:r>
              <a:rPr lang="en-US" sz="2200" dirty="0" err="1"/>
              <a:t>berisi</a:t>
            </a:r>
            <a:r>
              <a:rPr lang="en-US" sz="2200" dirty="0"/>
              <a:t> data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informasi</a:t>
            </a:r>
            <a:r>
              <a:rPr lang="en-US" sz="2200" dirty="0"/>
              <a:t> </a:t>
            </a:r>
            <a:r>
              <a:rPr lang="en-US" sz="2200" dirty="0" err="1"/>
              <a:t>mengenai</a:t>
            </a:r>
            <a:r>
              <a:rPr lang="en-US" sz="2200" dirty="0"/>
              <a:t> </a:t>
            </a:r>
            <a:r>
              <a:rPr lang="en-US" sz="2200" dirty="0" err="1"/>
              <a:t>antikorupsi</a:t>
            </a:r>
            <a:r>
              <a:rPr lang="en-US" sz="2200" dirty="0"/>
              <a:t>. </a:t>
            </a:r>
            <a:r>
              <a:rPr lang="en-US" sz="2200" dirty="0" err="1"/>
              <a:t>Beberapa</a:t>
            </a:r>
            <a:r>
              <a:rPr lang="en-US" sz="2200" dirty="0"/>
              <a:t> </a:t>
            </a:r>
            <a:r>
              <a:rPr lang="en-US" sz="2200" dirty="0" err="1"/>
              <a:t>fitur</a:t>
            </a:r>
            <a:r>
              <a:rPr lang="en-US" sz="2200" dirty="0"/>
              <a:t> yang </a:t>
            </a:r>
            <a:r>
              <a:rPr lang="en-US" sz="2200" dirty="0" err="1"/>
              <a:t>terus</a:t>
            </a:r>
            <a:r>
              <a:rPr lang="en-US" sz="2200" dirty="0"/>
              <a:t> </a:t>
            </a:r>
            <a:r>
              <a:rPr lang="en-US" sz="2200" dirty="0" err="1"/>
              <a:t>dikembangkan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arsip</a:t>
            </a:r>
            <a:r>
              <a:rPr lang="en-US" sz="2200" dirty="0"/>
              <a:t> </a:t>
            </a:r>
            <a:r>
              <a:rPr lang="en-US" sz="2200" dirty="0" err="1"/>
              <a:t>penindakan</a:t>
            </a:r>
            <a:r>
              <a:rPr lang="en-US" sz="2200" dirty="0"/>
              <a:t> (</a:t>
            </a:r>
            <a:r>
              <a:rPr lang="en-US" sz="2200" dirty="0" err="1"/>
              <a:t>penyidikan</a:t>
            </a:r>
            <a:r>
              <a:rPr lang="en-US" sz="2200" dirty="0"/>
              <a:t>, </a:t>
            </a:r>
            <a:r>
              <a:rPr lang="en-US" sz="2200" dirty="0" err="1"/>
              <a:t>penuntutan</a:t>
            </a:r>
            <a:r>
              <a:rPr lang="en-US" sz="2200" dirty="0"/>
              <a:t>, </a:t>
            </a:r>
            <a:r>
              <a:rPr lang="en-US" sz="2200" dirty="0" err="1"/>
              <a:t>putusan</a:t>
            </a:r>
            <a:r>
              <a:rPr lang="en-US" sz="2200" dirty="0"/>
              <a:t> </a:t>
            </a:r>
            <a:r>
              <a:rPr lang="en-US" sz="2200" dirty="0" err="1"/>
              <a:t>pengadilan</a:t>
            </a:r>
            <a:r>
              <a:rPr lang="en-US" sz="2200" dirty="0"/>
              <a:t>) </a:t>
            </a:r>
            <a:r>
              <a:rPr lang="en-US" sz="2200" dirty="0" err="1"/>
              <a:t>arsip</a:t>
            </a:r>
            <a:r>
              <a:rPr lang="en-US" sz="2200" dirty="0"/>
              <a:t> </a:t>
            </a:r>
            <a:r>
              <a:rPr lang="en-US" sz="2200" dirty="0" err="1"/>
              <a:t>sorotan</a:t>
            </a:r>
            <a:r>
              <a:rPr lang="en-US" sz="2200" dirty="0"/>
              <a:t> </a:t>
            </a:r>
            <a:r>
              <a:rPr lang="en-US" sz="2200" dirty="0" err="1"/>
              <a:t>kasus</a:t>
            </a:r>
            <a:r>
              <a:rPr lang="en-US" sz="2200" dirty="0"/>
              <a:t> </a:t>
            </a:r>
            <a:r>
              <a:rPr lang="en-US" sz="2200" dirty="0" err="1"/>
              <a:t>korupsi</a:t>
            </a:r>
            <a:r>
              <a:rPr lang="en-US" sz="2200" dirty="0"/>
              <a:t>, data </a:t>
            </a:r>
            <a:r>
              <a:rPr lang="en-US" sz="2200" dirty="0" err="1"/>
              <a:t>statistik</a:t>
            </a:r>
            <a:r>
              <a:rPr lang="en-US" sz="2200" dirty="0"/>
              <a:t>, </a:t>
            </a:r>
            <a:r>
              <a:rPr lang="en-US" sz="2200" dirty="0" err="1"/>
              <a:t>edukasi</a:t>
            </a:r>
            <a:r>
              <a:rPr lang="en-US" sz="2200" dirty="0"/>
              <a:t> </a:t>
            </a:r>
            <a:r>
              <a:rPr lang="en-US" sz="2200" dirty="0" err="1"/>
              <a:t>antikorupsi</a:t>
            </a:r>
            <a:r>
              <a:rPr lang="en-US" sz="2200" dirty="0"/>
              <a:t>, </a:t>
            </a:r>
            <a:r>
              <a:rPr lang="en-US" sz="2200" dirty="0" err="1"/>
              <a:t>tanya</a:t>
            </a:r>
            <a:r>
              <a:rPr lang="en-US" sz="2200" dirty="0"/>
              <a:t> </a:t>
            </a:r>
            <a:r>
              <a:rPr lang="en-US" sz="2200" dirty="0" err="1"/>
              <a:t>jawab</a:t>
            </a:r>
            <a:r>
              <a:rPr lang="en-US" sz="2200" dirty="0"/>
              <a:t> anti </a:t>
            </a:r>
            <a:r>
              <a:rPr lang="en-US" sz="2200" dirty="0" err="1"/>
              <a:t>korupsi</a:t>
            </a:r>
            <a:r>
              <a:rPr lang="en-US" sz="2200" dirty="0"/>
              <a:t>, </a:t>
            </a:r>
            <a:r>
              <a:rPr lang="en-US" sz="2200" dirty="0" err="1"/>
              <a:t>publikasi</a:t>
            </a:r>
            <a:r>
              <a:rPr lang="en-US" sz="2200" dirty="0"/>
              <a:t> </a:t>
            </a:r>
            <a:r>
              <a:rPr lang="en-US" sz="2200" dirty="0" err="1"/>
              <a:t>riset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kajian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lain-lain.</a:t>
            </a:r>
          </a:p>
        </p:txBody>
      </p:sp>
    </p:spTree>
    <p:extLst>
      <p:ext uri="{BB962C8B-B14F-4D97-AF65-F5344CB8AC3E}">
        <p14:creationId xmlns:p14="http://schemas.microsoft.com/office/powerpoint/2010/main" val="392907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04059" cy="69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8575" y="0"/>
            <a:ext cx="10515600" cy="971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4800" dirty="0" smtClean="0">
                <a:solidFill>
                  <a:srgbClr val="675E47"/>
                </a:solidFill>
                <a:latin typeface="Cambria" charset="0"/>
              </a:rPr>
              <a:t>  </a:t>
            </a:r>
            <a:r>
              <a:rPr lang="en-US" sz="4600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MANUAL PORTAL ACCH</a:t>
            </a:r>
            <a:endParaRPr lang="en-US" sz="4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918446" y="553665"/>
            <a:ext cx="7852068" cy="1687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id-ID" sz="1600" dirty="0" smtClean="0"/>
              <a:t>Buka halaman  website dengan alamat http://acch.kpk.go.id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id-ID" sz="1600" dirty="0" smtClean="0"/>
              <a:t>Ketik nama atau </a:t>
            </a:r>
            <a:r>
              <a:rPr lang="en-US" sz="1600" dirty="0" smtClean="0"/>
              <a:t>NHK (</a:t>
            </a:r>
            <a:r>
              <a:rPr lang="id-ID" sz="1600" dirty="0" smtClean="0"/>
              <a:t>Nomor Harta Kekayaan</a:t>
            </a:r>
            <a:r>
              <a:rPr lang="en-US" sz="1600" dirty="0" smtClean="0"/>
              <a:t>)</a:t>
            </a:r>
            <a:r>
              <a:rPr lang="id-ID" sz="1600" dirty="0" smtClean="0"/>
              <a:t> Penyelenggara Negara yang anda ingin</a:t>
            </a:r>
            <a:r>
              <a:rPr lang="en-US" sz="1600" dirty="0" smtClean="0"/>
              <a:t> </a:t>
            </a:r>
            <a:r>
              <a:rPr lang="en-US" sz="1600" dirty="0" err="1" smtClean="0"/>
              <a:t>ketahui</a:t>
            </a:r>
            <a:r>
              <a:rPr lang="en-US" sz="1600" dirty="0" smtClean="0"/>
              <a:t> TBN </a:t>
            </a:r>
            <a:r>
              <a:rPr lang="en-US" sz="1600" dirty="0" err="1" smtClean="0"/>
              <a:t>nya</a:t>
            </a:r>
            <a:r>
              <a:rPr lang="id-ID" sz="1600" dirty="0" smtClean="0"/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id-ID" sz="1600" dirty="0" smtClean="0"/>
              <a:t>Ketik kode validasi</a:t>
            </a:r>
            <a:r>
              <a:rPr lang="en-US" sz="1600" dirty="0" smtClean="0"/>
              <a:t>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gambar</a:t>
            </a:r>
            <a:r>
              <a:rPr lang="id-ID" sz="1600" dirty="0" smtClean="0"/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id-ID" sz="1600" dirty="0" smtClean="0"/>
              <a:t>Klik Go</a:t>
            </a:r>
            <a:r>
              <a:rPr lang="en-US" sz="1600" dirty="0" smtClean="0"/>
              <a:t>, </a:t>
            </a:r>
            <a:r>
              <a:rPr lang="en-US" sz="1600" dirty="0" err="1" smtClean="0"/>
              <a:t>maka</a:t>
            </a:r>
            <a:r>
              <a:rPr lang="en-US" sz="1600" dirty="0" smtClean="0"/>
              <a:t>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ditampilkan</a:t>
            </a:r>
            <a:r>
              <a:rPr lang="en-US" sz="1600" dirty="0" smtClean="0"/>
              <a:t> </a:t>
            </a:r>
            <a:r>
              <a:rPr lang="en-US" sz="1600" dirty="0" err="1" smtClean="0"/>
              <a:t>daftar</a:t>
            </a:r>
            <a:r>
              <a:rPr lang="en-US" sz="1600" dirty="0" smtClean="0"/>
              <a:t> </a:t>
            </a:r>
            <a:r>
              <a:rPr lang="en-US" sz="1600" dirty="0" err="1" smtClean="0"/>
              <a:t>pengumuman</a:t>
            </a:r>
            <a:r>
              <a:rPr lang="en-US" sz="1600" dirty="0" smtClean="0"/>
              <a:t> (TBN) </a:t>
            </a:r>
            <a:r>
              <a:rPr lang="en-US" sz="1600" dirty="0" err="1" smtClean="0"/>
              <a:t>a.n</a:t>
            </a:r>
            <a:r>
              <a:rPr lang="en-US" sz="1600" dirty="0" smtClean="0"/>
              <a:t>. PN yang </a:t>
            </a:r>
            <a:r>
              <a:rPr lang="en-US" sz="1600" dirty="0" err="1" smtClean="0"/>
              <a:t>dimaksud</a:t>
            </a:r>
            <a:r>
              <a:rPr lang="en-US" sz="1600" dirty="0" smtClean="0"/>
              <a:t> </a:t>
            </a:r>
            <a:r>
              <a:rPr lang="en-US" sz="1600" dirty="0" err="1" smtClean="0"/>
              <a:t>secarat</a:t>
            </a:r>
            <a:r>
              <a:rPr lang="en-US" sz="1600" dirty="0" smtClean="0"/>
              <a:t> </a:t>
            </a:r>
            <a:r>
              <a:rPr lang="en-US" sz="1600" dirty="0" err="1" smtClean="0"/>
              <a:t>urut</a:t>
            </a:r>
            <a:r>
              <a:rPr lang="en-US" sz="1600" dirty="0" smtClean="0"/>
              <a:t> </a:t>
            </a:r>
            <a:r>
              <a:rPr lang="en-US" sz="1600" dirty="0" err="1" smtClean="0"/>
              <a:t>berdasarkan</a:t>
            </a:r>
            <a:r>
              <a:rPr lang="en-US" sz="1600" dirty="0" smtClean="0"/>
              <a:t> </a:t>
            </a:r>
            <a:r>
              <a:rPr lang="en-US" sz="1600" dirty="0" err="1" smtClean="0"/>
              <a:t>tanggal</a:t>
            </a:r>
            <a:r>
              <a:rPr lang="en-US" sz="1600" dirty="0" smtClean="0"/>
              <a:t> </a:t>
            </a:r>
            <a:r>
              <a:rPr lang="en-US" sz="1600" dirty="0" err="1" smtClean="0"/>
              <a:t>pelaporan</a:t>
            </a:r>
            <a:r>
              <a:rPr lang="id-ID" sz="1600" dirty="0" smtClean="0"/>
              <a:t>;</a:t>
            </a:r>
            <a:endParaRPr lang="en-US" sz="1600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 err="1" smtClean="0"/>
              <a:t>Klik</a:t>
            </a:r>
            <a:r>
              <a:rPr lang="en-US" sz="1600" dirty="0" smtClean="0"/>
              <a:t> View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memilih</a:t>
            </a:r>
            <a:r>
              <a:rPr lang="en-US" sz="1600" dirty="0" smtClean="0"/>
              <a:t> TBN </a:t>
            </a:r>
            <a:r>
              <a:rPr lang="en-US" sz="1600" dirty="0" err="1" smtClean="0"/>
              <a:t>dimaksud</a:t>
            </a:r>
            <a:r>
              <a:rPr lang="en-US" sz="1600" dirty="0" smtClean="0"/>
              <a:t> ;</a:t>
            </a:r>
            <a:endParaRPr lang="id-ID" sz="1600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 err="1" smtClean="0"/>
              <a:t>Lakukan</a:t>
            </a:r>
            <a:r>
              <a:rPr lang="en-US" sz="1600" dirty="0" smtClean="0"/>
              <a:t> </a:t>
            </a:r>
            <a:r>
              <a:rPr lang="id-ID" sz="1600" dirty="0" smtClean="0"/>
              <a:t>Sign</a:t>
            </a:r>
            <a:r>
              <a:rPr lang="en-US" sz="1600" dirty="0" smtClean="0"/>
              <a:t> </a:t>
            </a:r>
            <a:r>
              <a:rPr lang="id-ID" sz="1600" dirty="0" smtClean="0"/>
              <a:t>up (bagi yang belum memiliki account di website ACCH),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mendaftarkan</a:t>
            </a:r>
            <a:r>
              <a:rPr lang="en-US" sz="1600" dirty="0" smtClean="0"/>
              <a:t> email </a:t>
            </a:r>
            <a:r>
              <a:rPr lang="en-US" sz="1600" dirty="0" err="1" smtClean="0"/>
              <a:t>kita</a:t>
            </a:r>
            <a:r>
              <a:rPr lang="en-US" sz="1600" dirty="0" smtClean="0"/>
              <a:t>. </a:t>
            </a:r>
            <a:endParaRPr lang="id-ID" sz="1600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 err="1" smtClean="0"/>
              <a:t>Lakukan</a:t>
            </a:r>
            <a:r>
              <a:rPr lang="en-US" sz="1600" dirty="0" smtClean="0"/>
              <a:t> Login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memasukkan</a:t>
            </a:r>
            <a:r>
              <a:rPr lang="en-US" sz="1600" dirty="0" smtClean="0"/>
              <a:t> email </a:t>
            </a:r>
            <a:r>
              <a:rPr lang="en-US" sz="1600" dirty="0" err="1" smtClean="0"/>
              <a:t>dan</a:t>
            </a:r>
            <a:r>
              <a:rPr lang="en-US" sz="1600" dirty="0" smtClean="0"/>
              <a:t> password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kita</a:t>
            </a:r>
            <a:r>
              <a:rPr lang="en-US" sz="1600" dirty="0" smtClean="0"/>
              <a:t> </a:t>
            </a:r>
            <a:r>
              <a:rPr lang="en-US" sz="1600" dirty="0" err="1" smtClean="0"/>
              <a:t>daftarkan</a:t>
            </a:r>
            <a:r>
              <a:rPr lang="en-US" sz="1600" dirty="0" smtClean="0"/>
              <a:t> </a:t>
            </a:r>
            <a:r>
              <a:rPr lang="en-US" sz="1600" dirty="0" err="1" smtClean="0"/>
              <a:t>sebelumnya</a:t>
            </a:r>
            <a:r>
              <a:rPr lang="en-US" sz="1600" dirty="0" smtClean="0"/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 smtClean="0"/>
              <a:t>TBN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ditampilkan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pop up, </a:t>
            </a:r>
            <a:r>
              <a:rPr lang="en-US" sz="1600" dirty="0" err="1" smtClean="0"/>
              <a:t>tanpa</a:t>
            </a:r>
            <a:r>
              <a:rPr lang="en-US" sz="1600" dirty="0" smtClean="0"/>
              <a:t> </a:t>
            </a:r>
            <a:r>
              <a:rPr lang="en-US" sz="1600" dirty="0" err="1" smtClean="0"/>
              <a:t>tombol</a:t>
            </a:r>
            <a:r>
              <a:rPr lang="en-US" sz="1600" dirty="0" smtClean="0"/>
              <a:t> Save</a:t>
            </a:r>
            <a:r>
              <a:rPr lang="en-US" sz="1800" dirty="0" smtClean="0"/>
              <a:t>. </a:t>
            </a:r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val="392907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04059" cy="69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4767" y="118161"/>
            <a:ext cx="10515600" cy="1247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4800" dirty="0" smtClean="0">
                <a:solidFill>
                  <a:srgbClr val="675E47"/>
                </a:solidFill>
                <a:latin typeface="Cambria" charset="0"/>
              </a:rPr>
              <a:t>  </a:t>
            </a:r>
            <a:r>
              <a:rPr lang="en-US" sz="4800" b="1" dirty="0"/>
              <a:t>http://a</a:t>
            </a:r>
            <a:r>
              <a:rPr lang="id-ID" sz="4800" b="1" dirty="0"/>
              <a:t>cch.kpk.go.id</a:t>
            </a:r>
            <a:endParaRPr lang="en-US" sz="4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07" y="1035312"/>
            <a:ext cx="7820240" cy="488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07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04059" cy="69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4767" y="175112"/>
            <a:ext cx="10515600" cy="140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4800" dirty="0" smtClean="0">
                <a:solidFill>
                  <a:srgbClr val="675E47"/>
                </a:solidFill>
                <a:latin typeface="Cambria" charset="0"/>
              </a:rPr>
              <a:t>  </a:t>
            </a:r>
            <a:r>
              <a:rPr lang="en-US" sz="4800" b="1" dirty="0"/>
              <a:t>http://a</a:t>
            </a:r>
            <a:r>
              <a:rPr lang="id-ID" sz="4800" b="1" dirty="0"/>
              <a:t>cch.kpk.go.id</a:t>
            </a:r>
            <a:endParaRPr lang="en-US" sz="4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0" y="827284"/>
            <a:ext cx="8216721" cy="509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07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04059" cy="69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4767" y="124485"/>
            <a:ext cx="10515600" cy="983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4800" dirty="0" smtClean="0">
                <a:solidFill>
                  <a:srgbClr val="675E47"/>
                </a:solidFill>
                <a:latin typeface="Cambria" charset="0"/>
              </a:rPr>
              <a:t>  </a:t>
            </a:r>
            <a:r>
              <a:rPr lang="en-US" sz="4800" b="1" dirty="0"/>
              <a:t>http://a</a:t>
            </a:r>
            <a:r>
              <a:rPr lang="id-ID" sz="4800" b="1" dirty="0"/>
              <a:t>cch.kpk.go.id</a:t>
            </a:r>
            <a:endParaRPr lang="en-US" sz="4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57" y="682566"/>
            <a:ext cx="8201747" cy="537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07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04919" y="464992"/>
            <a:ext cx="7870115" cy="841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solidFill>
                  <a:prstClr val="black"/>
                </a:solidFill>
                <a:latin typeface="Myriad Pro" panose="020B0503030403020204" pitchFamily="34" charset="0"/>
              </a:rPr>
              <a:t>Definisi</a:t>
            </a:r>
            <a:r>
              <a:rPr lang="en-US" sz="3000" b="1" dirty="0" smtClean="0">
                <a:solidFill>
                  <a:prstClr val="black"/>
                </a:solidFill>
                <a:latin typeface="Myriad Pro" panose="020B0503030403020204" pitchFamily="34" charset="0"/>
              </a:rPr>
              <a:t> LHKPN</a:t>
            </a:r>
            <a:endParaRPr lang="en-US" sz="3000" b="1" dirty="0">
              <a:solidFill>
                <a:prstClr val="black"/>
              </a:solidFill>
              <a:latin typeface="Myriad Pro" panose="020B0503030403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632138" y="477961"/>
            <a:ext cx="9144000" cy="972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>
                <a:solidFill>
                  <a:srgbClr val="FF0000"/>
                </a:solidFill>
                <a:latin typeface="Cambria" charset="0"/>
              </a:rPr>
              <a:t>Manfaat</a:t>
            </a:r>
            <a:r>
              <a:rPr lang="en-US" sz="4000" dirty="0">
                <a:solidFill>
                  <a:srgbClr val="FF0000"/>
                </a:solidFill>
                <a:latin typeface="Cambria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charset="0"/>
              </a:rPr>
              <a:t>pelaporan</a:t>
            </a:r>
            <a:r>
              <a:rPr lang="en-US" sz="4000" dirty="0">
                <a:solidFill>
                  <a:srgbClr val="FF0000"/>
                </a:solidFill>
                <a:latin typeface="Cambria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charset="0"/>
              </a:rPr>
              <a:t>harta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2138" y="1705334"/>
            <a:ext cx="8567928" cy="268224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4163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d-ID" sz="2800" b="1" dirty="0">
                <a:solidFill>
                  <a:srgbClr val="4D4635"/>
                </a:solidFill>
                <a:latin typeface="Calibri" charset="0"/>
                <a:ea typeface="SimSun" charset="0"/>
                <a:cs typeface="SimSun" charset="0"/>
              </a:rPr>
              <a:t>Penanaman sifat keterbukaan dan tanggung jawab;</a:t>
            </a:r>
          </a:p>
          <a:p>
            <a:pPr marL="285750" indent="-284163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d-ID" sz="2800" b="1" dirty="0">
                <a:solidFill>
                  <a:srgbClr val="4D4635"/>
                </a:solidFill>
                <a:latin typeface="Calibri" charset="0"/>
                <a:ea typeface="SimSun" charset="0"/>
                <a:cs typeface="SimSun" charset="0"/>
              </a:rPr>
              <a:t>Penyediaan sarana kontrol masyarakat;</a:t>
            </a:r>
          </a:p>
          <a:p>
            <a:pPr marL="285750" indent="-284163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d-ID" sz="2800" b="1" dirty="0">
                <a:solidFill>
                  <a:srgbClr val="4D4635"/>
                </a:solidFill>
                <a:latin typeface="Calibri" charset="0"/>
                <a:ea typeface="SimSun" charset="0"/>
                <a:cs typeface="SimSun" charset="0"/>
              </a:rPr>
              <a:t>Kerapihan administrasi dokumen harta;</a:t>
            </a:r>
          </a:p>
          <a:p>
            <a:pPr marL="285750" indent="-284163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d-ID" sz="2800" b="1" dirty="0">
                <a:solidFill>
                  <a:srgbClr val="4D4635"/>
                </a:solidFill>
                <a:latin typeface="Calibri" charset="0"/>
                <a:ea typeface="SimSun" charset="0"/>
                <a:cs typeface="SimSun" charset="0"/>
              </a:rPr>
              <a:t>Menghindari fitnah.</a:t>
            </a:r>
          </a:p>
        </p:txBody>
      </p:sp>
    </p:spTree>
    <p:extLst>
      <p:ext uri="{BB962C8B-B14F-4D97-AF65-F5344CB8AC3E}">
        <p14:creationId xmlns:p14="http://schemas.microsoft.com/office/powerpoint/2010/main" val="58267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04059" cy="69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4767" y="118160"/>
            <a:ext cx="10515600" cy="1071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4800" dirty="0" smtClean="0">
                <a:solidFill>
                  <a:srgbClr val="675E47"/>
                </a:solidFill>
                <a:latin typeface="Cambria" charset="0"/>
              </a:rPr>
              <a:t>  </a:t>
            </a:r>
            <a:r>
              <a:rPr lang="en-US" sz="4800" b="1" dirty="0" smtClean="0"/>
              <a:t>http://a</a:t>
            </a:r>
            <a:r>
              <a:rPr lang="id-ID" sz="4800" b="1" dirty="0" smtClean="0"/>
              <a:t>cch.kpk.go.id</a:t>
            </a:r>
            <a:endParaRPr lang="en-US" sz="4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34" y="817367"/>
            <a:ext cx="8323322" cy="51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07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04059" cy="69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4767" y="387532"/>
            <a:ext cx="10515600" cy="874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4800" dirty="0" smtClean="0">
                <a:solidFill>
                  <a:srgbClr val="675E47"/>
                </a:solidFill>
                <a:latin typeface="Cambria" charset="0"/>
              </a:rPr>
              <a:t>  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charset="0"/>
              </a:rPr>
              <a:t>Mari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charset="0"/>
              </a:rPr>
              <a:t>Berkontribusi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63" y="1124181"/>
            <a:ext cx="8172825" cy="4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07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129"/>
            <a:ext cx="12304059" cy="69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4767" y="387532"/>
            <a:ext cx="10515600" cy="848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4800" dirty="0" smtClean="0">
                <a:solidFill>
                  <a:srgbClr val="675E47"/>
                </a:solidFill>
                <a:latin typeface="Cambria" charset="0"/>
              </a:rPr>
              <a:t>  Caranya?</a:t>
            </a:r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2104375" y="705178"/>
            <a:ext cx="7983255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38"/>
              </a:spcBef>
              <a:spcAft>
                <a:spcPts val="1425"/>
              </a:spcAft>
            </a:pPr>
            <a:endParaRPr lang="en-US" dirty="0">
              <a:solidFill>
                <a:srgbClr val="2F2B20"/>
              </a:solidFill>
              <a:latin typeface="Calibri" charset="0"/>
            </a:endParaRPr>
          </a:p>
          <a:p>
            <a:pPr>
              <a:spcBef>
                <a:spcPts val="438"/>
              </a:spcBef>
              <a:spcAft>
                <a:spcPts val="1425"/>
              </a:spcAft>
            </a:pPr>
            <a:endParaRPr lang="en-US" dirty="0">
              <a:solidFill>
                <a:srgbClr val="2F2B20"/>
              </a:solidFill>
              <a:latin typeface="Calibri" charset="0"/>
            </a:endParaRPr>
          </a:p>
          <a:p>
            <a:pPr>
              <a:spcBef>
                <a:spcPts val="438"/>
              </a:spcBef>
              <a:spcAft>
                <a:spcPts val="1425"/>
              </a:spcAft>
            </a:pPr>
            <a:endParaRPr lang="en-US" dirty="0">
              <a:solidFill>
                <a:srgbClr val="2F2B20"/>
              </a:solidFill>
              <a:latin typeface="Calibri" charset="0"/>
            </a:endParaRPr>
          </a:p>
          <a:p>
            <a:pPr>
              <a:spcBef>
                <a:spcPts val="438"/>
              </a:spcBef>
              <a:spcAft>
                <a:spcPts val="1425"/>
              </a:spcAft>
            </a:pPr>
            <a:endParaRPr lang="en-US" dirty="0">
              <a:solidFill>
                <a:srgbClr val="2F2B20"/>
              </a:solidFill>
              <a:latin typeface="Calibri" charset="0"/>
            </a:endParaRPr>
          </a:p>
          <a:p>
            <a:pPr>
              <a:spcBef>
                <a:spcPts val="438"/>
              </a:spcBef>
              <a:spcAft>
                <a:spcPts val="1425"/>
              </a:spcAft>
            </a:pPr>
            <a:endParaRPr lang="en-US" dirty="0">
              <a:solidFill>
                <a:srgbClr val="2F2B20"/>
              </a:solidFill>
              <a:latin typeface="Calibri" charset="0"/>
            </a:endParaRPr>
          </a:p>
          <a:p>
            <a:pPr>
              <a:spcBef>
                <a:spcPts val="438"/>
              </a:spcBef>
              <a:spcAft>
                <a:spcPts val="1425"/>
              </a:spcAft>
            </a:pPr>
            <a:endParaRPr lang="en-US" dirty="0">
              <a:solidFill>
                <a:srgbClr val="2F2B20"/>
              </a:solidFill>
              <a:latin typeface="Calibri" charset="0"/>
            </a:endParaRPr>
          </a:p>
          <a:p>
            <a:pPr algn="ctr">
              <a:spcBef>
                <a:spcPts val="438"/>
              </a:spcBef>
              <a:spcAft>
                <a:spcPts val="1425"/>
              </a:spcAf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Kita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mulai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dari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keluarga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: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Calibri" charset="0"/>
            </a:endParaRPr>
          </a:p>
          <a:p>
            <a:pPr>
              <a:spcBef>
                <a:spcPts val="438"/>
              </a:spcBef>
              <a:spcAft>
                <a:spcPts val="1425"/>
              </a:spcAft>
              <a:buClr>
                <a:srgbClr val="A9A57C"/>
              </a:buClr>
              <a:buSzPct val="45000"/>
              <a:buFont typeface="Arial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Saling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menanyakan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asal-usul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barang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atau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uang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Calibri" charset="0"/>
            </a:endParaRPr>
          </a:p>
          <a:p>
            <a:pPr>
              <a:spcBef>
                <a:spcPts val="438"/>
              </a:spcBef>
              <a:spcAft>
                <a:spcPts val="1425"/>
              </a:spcAft>
              <a:buClr>
                <a:srgbClr val="A9A57C"/>
              </a:buClr>
              <a:buSzPct val="45000"/>
              <a:buFont typeface="Arial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Saling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mengingatkan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Calibri" charset="0"/>
            </a:endParaRPr>
          </a:p>
          <a:p>
            <a:pPr>
              <a:spcBef>
                <a:spcPts val="438"/>
              </a:spcBef>
              <a:spcAft>
                <a:spcPts val="1425"/>
              </a:spcAft>
              <a:buClr>
                <a:srgbClr val="A9A57C"/>
              </a:buClr>
              <a:buSzPct val="45000"/>
              <a:buFont typeface="Arial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Penanaman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sifat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kejujuran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Calibri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90851"/>
            <a:ext cx="4572000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07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04059" cy="69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4767" y="387532"/>
            <a:ext cx="10515600" cy="1029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4800" dirty="0" smtClean="0">
                <a:solidFill>
                  <a:srgbClr val="675E47"/>
                </a:solidFill>
                <a:latin typeface="Cambria" charset="0"/>
              </a:rPr>
              <a:t>  </a:t>
            </a:r>
            <a:r>
              <a:rPr lang="en-US" sz="4800" dirty="0" err="1">
                <a:solidFill>
                  <a:srgbClr val="675E47"/>
                </a:solidFill>
                <a:latin typeface="Cambria" charset="0"/>
              </a:rPr>
              <a:t>Ingatkan</a:t>
            </a:r>
            <a:r>
              <a:rPr lang="en-US" sz="4800" dirty="0">
                <a:solidFill>
                  <a:srgbClr val="675E47"/>
                </a:solidFill>
                <a:latin typeface="Cambria" charset="0"/>
              </a:rPr>
              <a:t> </a:t>
            </a:r>
            <a:r>
              <a:rPr lang="en-US" sz="4800" dirty="0" err="1">
                <a:solidFill>
                  <a:srgbClr val="675E47"/>
                </a:solidFill>
                <a:latin typeface="Cambria" charset="0"/>
              </a:rPr>
              <a:t>untuk</a:t>
            </a:r>
            <a:r>
              <a:rPr lang="en-US" sz="4800" dirty="0">
                <a:solidFill>
                  <a:srgbClr val="675E47"/>
                </a:solidFill>
                <a:latin typeface="Cambria" charset="0"/>
              </a:rPr>
              <a:t> </a:t>
            </a:r>
            <a:r>
              <a:rPr lang="en-US" sz="4800" dirty="0" err="1">
                <a:solidFill>
                  <a:srgbClr val="675E47"/>
                </a:solidFill>
                <a:latin typeface="Cambria" charset="0"/>
              </a:rPr>
              <a:t>kebaikan</a:t>
            </a:r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4975976" y="1170413"/>
            <a:ext cx="2191283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38"/>
              </a:spcBef>
              <a:spcAft>
                <a:spcPts val="1425"/>
              </a:spcAft>
            </a:pPr>
            <a:endParaRPr lang="en-US" dirty="0">
              <a:solidFill>
                <a:srgbClr val="2F2B20"/>
              </a:solidFill>
              <a:latin typeface="Calibri" charset="0"/>
            </a:endParaRPr>
          </a:p>
          <a:p>
            <a:pPr>
              <a:spcBef>
                <a:spcPts val="438"/>
              </a:spcBef>
              <a:spcAft>
                <a:spcPts val="1425"/>
              </a:spcAft>
            </a:pPr>
            <a:endParaRPr lang="en-US" dirty="0">
              <a:solidFill>
                <a:srgbClr val="2F2B20"/>
              </a:solidFill>
              <a:latin typeface="Calibri" charset="0"/>
            </a:endParaRPr>
          </a:p>
          <a:p>
            <a:pPr>
              <a:spcBef>
                <a:spcPts val="438"/>
              </a:spcBef>
              <a:spcAft>
                <a:spcPts val="1425"/>
              </a:spcAft>
            </a:pPr>
            <a:endParaRPr lang="en-US" dirty="0">
              <a:solidFill>
                <a:srgbClr val="2F2B20"/>
              </a:solidFill>
              <a:latin typeface="Calibri" charset="0"/>
            </a:endParaRPr>
          </a:p>
          <a:p>
            <a:pPr>
              <a:spcBef>
                <a:spcPts val="438"/>
              </a:spcBef>
              <a:spcAft>
                <a:spcPts val="1425"/>
              </a:spcAft>
            </a:pPr>
            <a:endParaRPr lang="en-US" dirty="0">
              <a:solidFill>
                <a:srgbClr val="2F2B20"/>
              </a:solidFill>
              <a:latin typeface="Calibri" charset="0"/>
            </a:endParaRPr>
          </a:p>
          <a:p>
            <a:pPr>
              <a:spcBef>
                <a:spcPts val="438"/>
              </a:spcBef>
              <a:spcAft>
                <a:spcPts val="1425"/>
              </a:spcAft>
            </a:pPr>
            <a:r>
              <a:rPr lang="id-ID" sz="5400" b="1" i="1" u="sng" dirty="0">
                <a:solidFill>
                  <a:srgbClr val="2F2B20"/>
                </a:solidFill>
                <a:latin typeface="Broadway" pitchFamily="82" charset="0"/>
                <a:ea typeface="SimSun" charset="0"/>
                <a:cs typeface="SimSun" charset="0"/>
              </a:rPr>
              <a:t>P</a:t>
            </a:r>
            <a:r>
              <a:rPr lang="en-US" sz="5400" b="1" i="1" u="sng" dirty="0">
                <a:solidFill>
                  <a:srgbClr val="2F2B20"/>
                </a:solidFill>
                <a:latin typeface="Broadway" pitchFamily="82" charset="0"/>
                <a:ea typeface="SimSun" charset="0"/>
                <a:cs typeface="SimSun" charset="0"/>
              </a:rPr>
              <a:t>LAY</a:t>
            </a:r>
            <a:endParaRPr lang="id-ID" sz="5400" b="1" i="1" u="sng" dirty="0">
              <a:solidFill>
                <a:srgbClr val="2F2B20"/>
              </a:solidFill>
              <a:latin typeface="Broadway" pitchFamily="82" charset="0"/>
              <a:ea typeface="SimSun" charset="0"/>
              <a:cs typeface="SimSun" charset="0"/>
              <a:hlinkClick r:id="rId3"/>
            </a:endParaRPr>
          </a:p>
          <a:p>
            <a:pPr>
              <a:spcBef>
                <a:spcPts val="438"/>
              </a:spcBef>
              <a:spcAft>
                <a:spcPts val="1425"/>
              </a:spcAft>
            </a:pPr>
            <a:endParaRPr lang="en-US" dirty="0">
              <a:solidFill>
                <a:srgbClr val="2F2B2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7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04059" cy="69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4767" y="387532"/>
            <a:ext cx="10515600" cy="1260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4800" dirty="0" smtClean="0">
                <a:solidFill>
                  <a:srgbClr val="675E47"/>
                </a:solidFill>
                <a:latin typeface="Cambria" charset="0"/>
              </a:rPr>
              <a:t>  </a:t>
            </a:r>
            <a:r>
              <a:rPr lang="en-US" sz="4800" dirty="0">
                <a:solidFill>
                  <a:srgbClr val="675E47"/>
                </a:solidFill>
                <a:latin typeface="Cambria" charset="0"/>
              </a:rPr>
              <a:t>KPK</a:t>
            </a:r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1085087" y="1055866"/>
            <a:ext cx="7105876" cy="5180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38"/>
              </a:spcBef>
              <a:spcAft>
                <a:spcPts val="1425"/>
              </a:spcAft>
              <a:buClr>
                <a:srgbClr val="A9A57C"/>
              </a:buClr>
              <a:buSzPct val="45000"/>
              <a:buFont typeface="Arial" charset="0"/>
              <a:buChar char="•"/>
            </a:pPr>
            <a:r>
              <a:rPr lang="en-US" sz="2200" dirty="0" err="1">
                <a:solidFill>
                  <a:srgbClr val="2F2B20"/>
                </a:solidFill>
                <a:latin typeface="Calibri" charset="0"/>
              </a:rPr>
              <a:t>Komisi</a:t>
            </a:r>
            <a:r>
              <a:rPr lang="en-US" sz="2200" dirty="0">
                <a:solidFill>
                  <a:srgbClr val="2F2B20"/>
                </a:solidFill>
                <a:latin typeface="Calibri" charset="0"/>
              </a:rPr>
              <a:t> </a:t>
            </a:r>
            <a:r>
              <a:rPr lang="en-US" sz="2200" dirty="0" err="1">
                <a:solidFill>
                  <a:srgbClr val="2F2B20"/>
                </a:solidFill>
                <a:latin typeface="Calibri" charset="0"/>
              </a:rPr>
              <a:t>Pemberantasan</a:t>
            </a:r>
            <a:r>
              <a:rPr lang="en-US" sz="2200" dirty="0">
                <a:solidFill>
                  <a:srgbClr val="2F2B20"/>
                </a:solidFill>
                <a:latin typeface="Calibri" charset="0"/>
              </a:rPr>
              <a:t> </a:t>
            </a:r>
            <a:r>
              <a:rPr lang="en-US" sz="2200" dirty="0" err="1">
                <a:solidFill>
                  <a:srgbClr val="2F2B20"/>
                </a:solidFill>
                <a:latin typeface="Calibri" charset="0"/>
              </a:rPr>
              <a:t>Korupsi</a:t>
            </a:r>
            <a:endParaRPr lang="en-US" sz="2200" dirty="0">
              <a:solidFill>
                <a:srgbClr val="2F2B20"/>
              </a:solidFill>
              <a:latin typeface="Calibri" charset="0"/>
            </a:endParaRPr>
          </a:p>
          <a:p>
            <a:pPr lvl="1">
              <a:spcBef>
                <a:spcPts val="400"/>
              </a:spcBef>
              <a:spcAft>
                <a:spcPts val="1425"/>
              </a:spcAft>
              <a:buClr>
                <a:srgbClr val="9CBEBD"/>
              </a:buClr>
              <a:buSzPct val="45000"/>
              <a:buFont typeface="Arial" charset="0"/>
              <a:buChar char="•"/>
            </a:pP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Alamat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Calibri" charset="0"/>
            </a:endParaRPr>
          </a:p>
          <a:p>
            <a:pPr lvl="2">
              <a:spcBef>
                <a:spcPts val="363"/>
              </a:spcBef>
              <a:spcAft>
                <a:spcPts val="1425"/>
              </a:spcAft>
              <a:buClr>
                <a:srgbClr val="D2CB6C"/>
              </a:buClr>
              <a:buSzPct val="75000"/>
              <a:buFont typeface="Arial" charset="0"/>
              <a:buChar char="•"/>
            </a:pP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Jalan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 H.R.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Rasuna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 Said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Kav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. C 1, Jakarta 12920</a:t>
            </a:r>
          </a:p>
          <a:p>
            <a:pPr lvl="2">
              <a:spcBef>
                <a:spcPts val="363"/>
              </a:spcBef>
              <a:spcAft>
                <a:spcPts val="1425"/>
              </a:spcAft>
              <a:buClr>
                <a:srgbClr val="D2CB6C"/>
              </a:buClr>
              <a:buSzPct val="75000"/>
              <a:buFont typeface="Arial" charset="0"/>
              <a:buChar char="•"/>
            </a:pP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Telp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. (021) 2557 8300</a:t>
            </a:r>
          </a:p>
          <a:p>
            <a:pPr lvl="2">
              <a:spcBef>
                <a:spcPts val="363"/>
              </a:spcBef>
              <a:spcAft>
                <a:spcPts val="1425"/>
              </a:spcAft>
              <a:buClr>
                <a:srgbClr val="D2CB6C"/>
              </a:buClr>
              <a:buSzPct val="75000"/>
              <a:buFont typeface="Arial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Website : www.kpk.go.id 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Calibri" charset="0"/>
              <a:hlinkClick r:id="rId3"/>
            </a:endParaRPr>
          </a:p>
          <a:p>
            <a:pPr lvl="1">
              <a:spcBef>
                <a:spcPts val="400"/>
              </a:spcBef>
              <a:spcAft>
                <a:spcPts val="1425"/>
              </a:spcAft>
              <a:buClr>
                <a:srgbClr val="9CBEBD"/>
              </a:buClr>
              <a:buSzPct val="45000"/>
              <a:buFont typeface="Arial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LHKPN</a:t>
            </a:r>
          </a:p>
          <a:p>
            <a:pPr lvl="2">
              <a:spcBef>
                <a:spcPts val="363"/>
              </a:spcBef>
              <a:spcAft>
                <a:spcPts val="1425"/>
              </a:spcAft>
              <a:buClr>
                <a:srgbClr val="D2CB6C"/>
              </a:buClr>
              <a:buSzPct val="75000"/>
              <a:buFont typeface="Arial" charset="0"/>
              <a:buChar char="•"/>
            </a:pP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Direktorat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 Pendaftaran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dan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Pemeriksaan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 LHKPN</a:t>
            </a:r>
          </a:p>
          <a:p>
            <a:pPr lvl="2">
              <a:spcBef>
                <a:spcPts val="363"/>
              </a:spcBef>
              <a:spcAft>
                <a:spcPts val="1425"/>
              </a:spcAft>
              <a:buClr>
                <a:srgbClr val="D2CB6C"/>
              </a:buClr>
              <a:buSzPct val="75000"/>
              <a:buFont typeface="Arial" charset="0"/>
              <a:buChar char="•"/>
            </a:pP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Telp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. (021) 2557 8396</a:t>
            </a:r>
          </a:p>
          <a:p>
            <a:pPr lvl="2">
              <a:spcBef>
                <a:spcPts val="363"/>
              </a:spcBef>
              <a:spcAft>
                <a:spcPts val="1425"/>
              </a:spcAft>
              <a:buClr>
                <a:srgbClr val="D2CB6C"/>
              </a:buClr>
              <a:buSzPct val="75000"/>
              <a:buFont typeface="Arial" charset="0"/>
              <a:buChar char="•"/>
            </a:pP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Faks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. (021) 5292 1230, (021) 5292 1231</a:t>
            </a:r>
          </a:p>
          <a:p>
            <a:pPr lvl="2">
              <a:spcBef>
                <a:spcPts val="363"/>
              </a:spcBef>
              <a:spcAft>
                <a:spcPts val="1425"/>
              </a:spcAft>
              <a:buClr>
                <a:srgbClr val="D2CB6C"/>
              </a:buClr>
              <a:buSzPct val="75000"/>
              <a:buFont typeface="Arial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Email: Informasi.lhkpn@kpk.go.id   / pendaftaran.lhkpn@kpk.go.id</a:t>
            </a:r>
          </a:p>
          <a:p>
            <a:pPr>
              <a:spcAft>
                <a:spcPts val="1425"/>
              </a:spcAft>
            </a:pPr>
            <a:endParaRPr lang="en-US" dirty="0">
              <a:solidFill>
                <a:srgbClr val="2F2B2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3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25941" y="209496"/>
            <a:ext cx="7870115" cy="841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latin typeface="Myriad Pro" panose="020B0503030403020204" pitchFamily="34" charset="0"/>
              </a:rPr>
              <a:t>Dasar</a:t>
            </a:r>
            <a:r>
              <a:rPr lang="en-US" sz="3000" b="1" dirty="0" smtClean="0">
                <a:latin typeface="Myriad Pro" panose="020B0503030403020204" pitchFamily="34" charset="0"/>
              </a:rPr>
              <a:t> </a:t>
            </a:r>
            <a:r>
              <a:rPr lang="en-US" sz="3000" b="1" dirty="0" err="1" smtClean="0">
                <a:latin typeface="Myriad Pro" panose="020B0503030403020204" pitchFamily="34" charset="0"/>
              </a:rPr>
              <a:t>Hukum</a:t>
            </a:r>
            <a:r>
              <a:rPr lang="en-US" sz="3000" b="1" dirty="0" smtClean="0">
                <a:latin typeface="Myriad Pro" panose="020B0503030403020204" pitchFamily="34" charset="0"/>
              </a:rPr>
              <a:t> LHKPN</a:t>
            </a:r>
            <a:endParaRPr lang="en-US" sz="3000" b="1" dirty="0">
              <a:latin typeface="Myriad Pro" panose="020B0503030403020204" pitchFamily="34" charset="0"/>
            </a:endParaRPr>
          </a:p>
        </p:txBody>
      </p: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67" y="914400"/>
            <a:ext cx="7618413" cy="481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0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267" y="0"/>
            <a:ext cx="122592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388599" y="21378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675E47"/>
                </a:solidFill>
                <a:latin typeface="Cambria" charset="0"/>
              </a:rPr>
              <a:t>Kewajiban</a:t>
            </a:r>
            <a:r>
              <a:rPr lang="en-US" sz="3200" b="1" dirty="0">
                <a:solidFill>
                  <a:srgbClr val="675E47"/>
                </a:solidFill>
                <a:latin typeface="Cambria" charset="0"/>
              </a:rPr>
              <a:t> PN</a:t>
            </a:r>
            <a:br>
              <a:rPr lang="en-US" sz="3200" b="1" dirty="0">
                <a:solidFill>
                  <a:srgbClr val="675E47"/>
                </a:solidFill>
                <a:latin typeface="Cambria" charset="0"/>
              </a:rPr>
            </a:br>
            <a:r>
              <a:rPr lang="en-US" sz="3200" b="1" dirty="0">
                <a:solidFill>
                  <a:srgbClr val="675E47"/>
                </a:solidFill>
                <a:latin typeface="Cambria" charset="0"/>
              </a:rPr>
              <a:t>(UU 28 </a:t>
            </a:r>
            <a:r>
              <a:rPr lang="en-US" sz="3200" b="1" dirty="0" err="1">
                <a:solidFill>
                  <a:srgbClr val="675E47"/>
                </a:solidFill>
                <a:latin typeface="Cambria" charset="0"/>
              </a:rPr>
              <a:t>Tahun</a:t>
            </a:r>
            <a:r>
              <a:rPr lang="en-US" sz="3200" b="1" dirty="0">
                <a:solidFill>
                  <a:srgbClr val="675E47"/>
                </a:solidFill>
                <a:latin typeface="Cambria" charset="0"/>
              </a:rPr>
              <a:t> 1999)</a:t>
            </a:r>
            <a:endParaRPr lang="id-ID" sz="3200" b="1" dirty="0"/>
          </a:p>
        </p:txBody>
      </p:sp>
      <p:pic>
        <p:nvPicPr>
          <p:cNvPr id="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599" y="1291006"/>
            <a:ext cx="7859776" cy="44344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6087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267" y="0"/>
            <a:ext cx="122592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2795" y="348896"/>
            <a:ext cx="10515600" cy="1711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err="1">
                <a:solidFill>
                  <a:srgbClr val="675E47"/>
                </a:solidFill>
                <a:latin typeface="Cambria" charset="0"/>
              </a:rPr>
              <a:t>Kewenangan</a:t>
            </a:r>
            <a:r>
              <a:rPr lang="en-US" sz="5400" dirty="0">
                <a:solidFill>
                  <a:srgbClr val="675E47"/>
                </a:solidFill>
                <a:latin typeface="Cambria" charset="0"/>
              </a:rPr>
              <a:t> KPK</a:t>
            </a:r>
            <a:br>
              <a:rPr lang="en-US" sz="5400" dirty="0">
                <a:solidFill>
                  <a:srgbClr val="675E47"/>
                </a:solidFill>
                <a:latin typeface="Cambria" charset="0"/>
              </a:rPr>
            </a:br>
            <a:r>
              <a:rPr lang="en-US" sz="3200" dirty="0">
                <a:solidFill>
                  <a:srgbClr val="675E47"/>
                </a:solidFill>
                <a:latin typeface="Cambria" charset="0"/>
              </a:rPr>
              <a:t>(UU 30 </a:t>
            </a:r>
            <a:r>
              <a:rPr lang="en-US" sz="3200" dirty="0" err="1">
                <a:solidFill>
                  <a:srgbClr val="675E47"/>
                </a:solidFill>
                <a:latin typeface="Cambria" charset="0"/>
              </a:rPr>
              <a:t>Tahun</a:t>
            </a:r>
            <a:r>
              <a:rPr lang="en-US" sz="3200" dirty="0">
                <a:solidFill>
                  <a:srgbClr val="675E47"/>
                </a:solidFill>
                <a:latin typeface="Cambria" charset="0"/>
              </a:rPr>
              <a:t> 2002)</a:t>
            </a:r>
            <a:endParaRPr lang="en-US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51" y="1330325"/>
            <a:ext cx="7620000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65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267" y="0"/>
            <a:ext cx="122592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46076"/>
            <a:ext cx="9002712" cy="85166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/>
              <a:t>KLASIFIKASI PN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94" y="1184276"/>
            <a:ext cx="8281563" cy="418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6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267" y="0"/>
            <a:ext cx="122592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9989" y="297204"/>
            <a:ext cx="8525628" cy="8103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sz="4000" dirty="0" err="1"/>
              <a:t>Wajib</a:t>
            </a:r>
            <a:r>
              <a:rPr lang="es-ES" sz="4000" dirty="0"/>
              <a:t> </a:t>
            </a:r>
            <a:r>
              <a:rPr lang="es-ES" sz="4000" dirty="0" err="1"/>
              <a:t>lhkpn</a:t>
            </a:r>
            <a:r>
              <a:rPr lang="es-ES" sz="4000" dirty="0"/>
              <a:t> </a:t>
            </a:r>
            <a:r>
              <a:rPr lang="es-ES" sz="4000" dirty="0" err="1"/>
              <a:t>menurut</a:t>
            </a:r>
            <a:r>
              <a:rPr lang="es-ES" sz="4000" dirty="0"/>
              <a:t/>
            </a:r>
            <a:br>
              <a:rPr lang="es-ES" sz="4000" dirty="0"/>
            </a:br>
            <a:r>
              <a:rPr lang="es-ES" sz="4000" dirty="0"/>
              <a:t>UU No. 28 Th </a:t>
            </a:r>
            <a:r>
              <a:rPr lang="es-ES" sz="4000" dirty="0" smtClean="0"/>
              <a:t>1999</a:t>
            </a:r>
            <a:r>
              <a:rPr lang="id-ID" sz="4400" dirty="0"/>
              <a:t> </a:t>
            </a:r>
            <a:r>
              <a:rPr lang="id-ID" sz="3900" dirty="0" smtClean="0"/>
              <a:t>Pasal</a:t>
            </a:r>
            <a:r>
              <a:rPr lang="es-ES" sz="3900" dirty="0" smtClean="0"/>
              <a:t> </a:t>
            </a:r>
            <a:r>
              <a:rPr lang="es-ES" sz="3900" dirty="0"/>
              <a:t>2</a:t>
            </a:r>
            <a:endParaRPr lang="en-US" sz="39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03" y="1017415"/>
            <a:ext cx="7848600" cy="5053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65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" name="Title 1"/>
          <p:cNvSpPr>
            <a:spLocks noGrp="1"/>
          </p:cNvSpPr>
          <p:nvPr>
            <p:ph type="title"/>
          </p:nvPr>
        </p:nvSpPr>
        <p:spPr>
          <a:xfrm>
            <a:off x="591092" y="250553"/>
            <a:ext cx="9413520" cy="1157068"/>
          </a:xfrm>
        </p:spPr>
        <p:txBody>
          <a:bodyPr>
            <a:normAutofit/>
          </a:bodyPr>
          <a:lstStyle/>
          <a:p>
            <a:r>
              <a:rPr lang="es-ES" sz="3200" dirty="0" err="1"/>
              <a:t>Penjelasan</a:t>
            </a:r>
            <a:r>
              <a:rPr lang="es-ES" sz="3200" dirty="0"/>
              <a:t> UU No. 28 Th 1999 </a:t>
            </a:r>
            <a:r>
              <a:rPr lang="es-ES" sz="3200" dirty="0" err="1"/>
              <a:t>Pasal</a:t>
            </a:r>
            <a:r>
              <a:rPr lang="es-ES" sz="3200" dirty="0"/>
              <a:t> 2,  </a:t>
            </a:r>
            <a:r>
              <a:rPr lang="es-ES" sz="3200" dirty="0" err="1"/>
              <a:t>angka</a:t>
            </a:r>
            <a:r>
              <a:rPr lang="es-ES" sz="3200" dirty="0"/>
              <a:t> (7)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2752" y="1082387"/>
            <a:ext cx="7961376" cy="4693226"/>
            <a:chOff x="17461" y="29650"/>
            <a:chExt cx="7961375" cy="4693226"/>
          </a:xfrm>
          <a:solidFill>
            <a:schemeClr val="accent2"/>
          </a:solidFill>
          <a:scene3d>
            <a:camera prst="orthographicFront"/>
            <a:lightRig rig="chilly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138259" y="29650"/>
              <a:ext cx="7840577" cy="4693226"/>
            </a:xfrm>
            <a:prstGeom prst="roundRect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7461" y="410303"/>
              <a:ext cx="7813950" cy="3931920"/>
            </a:xfrm>
            <a:prstGeom prst="rect">
              <a:avLst/>
            </a:prstGeom>
            <a:solidFill>
              <a:schemeClr val="accent6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800" b="1" kern="1200" dirty="0" smtClean="0">
                  <a:solidFill>
                    <a:schemeClr val="tx1"/>
                  </a:solidFill>
                </a:rPr>
                <a:t>Pejabat lain yang memiliki fungsi strategis</a:t>
              </a:r>
              <a:r>
                <a:rPr lang="en-US" sz="2800" b="1" kern="1200" dirty="0" smtClean="0">
                  <a:solidFill>
                    <a:schemeClr val="tx1"/>
                  </a:solidFill>
                </a:rPr>
                <a:t> :</a:t>
              </a:r>
              <a:endParaRPr lang="id-ID" sz="2800" kern="1200" dirty="0">
                <a:solidFill>
                  <a:schemeClr val="tx1"/>
                </a:solidFill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d-ID" sz="2200" kern="1200" dirty="0" smtClean="0">
                  <a:solidFill>
                    <a:schemeClr val="tx1"/>
                  </a:solidFill>
                </a:rPr>
                <a:t>Direksi, Komisaris &amp; Pejabat struktural lainnya pada BUMN dan BUMD</a:t>
              </a:r>
              <a:endParaRPr lang="id-ID" sz="2200" kern="1200" dirty="0">
                <a:solidFill>
                  <a:schemeClr val="tx1"/>
                </a:solidFill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d-ID" sz="2200" kern="1200" dirty="0" smtClean="0">
                  <a:solidFill>
                    <a:schemeClr val="tx1"/>
                  </a:solidFill>
                </a:rPr>
                <a:t>Pimpinan Bank Indonesia</a:t>
              </a:r>
              <a:endParaRPr lang="id-ID" sz="2200" kern="1200" dirty="0">
                <a:solidFill>
                  <a:schemeClr val="tx1"/>
                </a:solidFill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d-ID" sz="2200" kern="1200" dirty="0" smtClean="0">
                  <a:solidFill>
                    <a:schemeClr val="tx1"/>
                  </a:solidFill>
                </a:rPr>
                <a:t>Pimpinan Perguruan Tinggi Negeri</a:t>
              </a:r>
              <a:endParaRPr lang="id-ID" sz="2200" kern="1200" dirty="0">
                <a:solidFill>
                  <a:schemeClr val="tx1"/>
                </a:solidFill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a-DK" sz="2200" kern="1200" dirty="0" smtClean="0">
                  <a:solidFill>
                    <a:schemeClr val="tx1"/>
                  </a:solidFill>
                </a:rPr>
                <a:t>Pejabat Es. I dan Pejabat lain yang disamakan</a:t>
              </a:r>
              <a:endParaRPr lang="da-DK" sz="2200" kern="1200" dirty="0">
                <a:solidFill>
                  <a:schemeClr val="tx1"/>
                </a:solidFill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d-ID" sz="2200" kern="1200" dirty="0" smtClean="0">
                  <a:solidFill>
                    <a:schemeClr val="tx1"/>
                  </a:solidFill>
                </a:rPr>
                <a:t>Jaksa</a:t>
              </a:r>
              <a:endParaRPr lang="id-ID" sz="2200" kern="1200" dirty="0">
                <a:solidFill>
                  <a:schemeClr val="tx1"/>
                </a:solidFill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d-ID" sz="2200" kern="1200" dirty="0" smtClean="0">
                  <a:solidFill>
                    <a:schemeClr val="tx1"/>
                  </a:solidFill>
                </a:rPr>
                <a:t>Penyidik</a:t>
              </a:r>
              <a:endParaRPr lang="id-ID" sz="2200" kern="1200" dirty="0">
                <a:solidFill>
                  <a:schemeClr val="tx1"/>
                </a:solidFill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d-ID" sz="2200" kern="1200" dirty="0" smtClean="0">
                  <a:solidFill>
                    <a:schemeClr val="tx1"/>
                  </a:solidFill>
                </a:rPr>
                <a:t>Panitera Pengadilan</a:t>
              </a:r>
              <a:endParaRPr lang="id-ID" sz="2200" kern="1200" dirty="0">
                <a:solidFill>
                  <a:schemeClr val="tx1"/>
                </a:solidFill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d-ID" sz="2200" kern="1200" dirty="0" smtClean="0">
                  <a:solidFill>
                    <a:schemeClr val="tx1"/>
                  </a:solidFill>
                </a:rPr>
                <a:t>Pemimpin &amp; bendaharawan proyek</a:t>
              </a:r>
              <a:endParaRPr lang="id-ID" sz="22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857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836</Words>
  <Application>Microsoft Office PowerPoint</Application>
  <PresentationFormat>Custom</PresentationFormat>
  <Paragraphs>184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1_Office Theme</vt:lpstr>
      <vt:lpstr>Materi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KLASIFIKASI PN</vt:lpstr>
      <vt:lpstr>PowerPoint Presentation</vt:lpstr>
      <vt:lpstr>Penjelasan UU No. 28 Th 1999 Pasal 2,  angka (7)</vt:lpstr>
      <vt:lpstr>Wajib LHKPN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Komisi Pemberantasan Korupsi</dc:title>
  <dc:creator>Indra Gunawan</dc:creator>
  <cp:lastModifiedBy>Ahmad Fauzi</cp:lastModifiedBy>
  <cp:revision>63</cp:revision>
  <cp:lastPrinted>2014-06-17T10:16:37Z</cp:lastPrinted>
  <dcterms:created xsi:type="dcterms:W3CDTF">2014-02-14T02:18:01Z</dcterms:created>
  <dcterms:modified xsi:type="dcterms:W3CDTF">2016-03-24T07:28:23Z</dcterms:modified>
</cp:coreProperties>
</file>