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6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2" d="100"/>
          <a:sy n="72" d="100"/>
        </p:scale>
        <p:origin x="534"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EFAF23-EDB9-42AB-AF07-EA45951088D5}" type="datetimeFigureOut">
              <a:rPr lang="en-US" smtClean="0"/>
              <a:t>3/29/2016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3D24C9-193A-4E6D-B8B3-AE9B453CBD64}" type="slidenum">
              <a:rPr lang="en-US" smtClean="0"/>
              <a:t>‹#›</a:t>
            </a:fld>
            <a:endParaRPr lang="en-US"/>
          </a:p>
        </p:txBody>
      </p:sp>
    </p:spTree>
    <p:extLst>
      <p:ext uri="{BB962C8B-B14F-4D97-AF65-F5344CB8AC3E}">
        <p14:creationId xmlns:p14="http://schemas.microsoft.com/office/powerpoint/2010/main" val="2933169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9B9EAA-FB4F-4A22-ACF6-2A24CD70CA79}" type="datetimeFigureOut">
              <a:rPr lang="en-US" smtClean="0"/>
              <a:t>3/29/2016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21EA6F-8080-412F-8481-56DD9D0C5296}" type="slidenum">
              <a:rPr lang="en-US" smtClean="0"/>
              <a:t>‹#›</a:t>
            </a:fld>
            <a:endParaRPr lang="en-US"/>
          </a:p>
        </p:txBody>
      </p:sp>
    </p:spTree>
    <p:extLst>
      <p:ext uri="{BB962C8B-B14F-4D97-AF65-F5344CB8AC3E}">
        <p14:creationId xmlns:p14="http://schemas.microsoft.com/office/powerpoint/2010/main" val="535228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21EA6F-8080-412F-8481-56DD9D0C5296}" type="slidenum">
              <a:rPr lang="en-US" smtClean="0"/>
              <a:t>7</a:t>
            </a:fld>
            <a:endParaRPr lang="en-US"/>
          </a:p>
        </p:txBody>
      </p:sp>
    </p:spTree>
    <p:extLst>
      <p:ext uri="{BB962C8B-B14F-4D97-AF65-F5344CB8AC3E}">
        <p14:creationId xmlns:p14="http://schemas.microsoft.com/office/powerpoint/2010/main" val="2305313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18099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58655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07501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12145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86676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02013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14483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37667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56991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49717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27270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30071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98463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11835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18259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55771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3/29/2016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3616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A87A34-81AB-432B-8DAE-1953F412C126}" type="datetimeFigureOut">
              <a:rPr lang="en-US" smtClean="0"/>
              <a:pPr/>
              <a:t>3/29/2016</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9746579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12030" y="1455311"/>
            <a:ext cx="8791575" cy="1271685"/>
          </a:xfrm>
        </p:spPr>
        <p:txBody>
          <a:bodyPr>
            <a:normAutofit fontScale="90000"/>
          </a:bodyPr>
          <a:lstStyle/>
          <a:p>
            <a:pPr algn="ctr"/>
            <a:r>
              <a:rPr lang="id-ID" b="1" dirty="0" smtClean="0"/>
              <a:t>LHKPN</a:t>
            </a:r>
            <a:r>
              <a:rPr lang="en-US" dirty="0" smtClean="0"/>
              <a:t/>
            </a:r>
            <a:br>
              <a:rPr lang="en-US" dirty="0" smtClean="0"/>
            </a:br>
            <a:r>
              <a:rPr lang="en-US" sz="2000" dirty="0" smtClean="0"/>
              <a:t>DI LINGKUNGAN KEMENRISTEKDIKTI</a:t>
            </a:r>
            <a:endParaRPr lang="id-ID" dirty="0"/>
          </a:p>
        </p:txBody>
      </p:sp>
      <p:sp>
        <p:nvSpPr>
          <p:cNvPr id="3" name="Subtitle 2"/>
          <p:cNvSpPr>
            <a:spLocks noGrp="1"/>
          </p:cNvSpPr>
          <p:nvPr>
            <p:ph type="subTitle" idx="1"/>
          </p:nvPr>
        </p:nvSpPr>
        <p:spPr>
          <a:xfrm>
            <a:off x="2260737" y="4416230"/>
            <a:ext cx="8791575" cy="1655762"/>
          </a:xfrm>
        </p:spPr>
        <p:txBody>
          <a:bodyPr/>
          <a:lstStyle/>
          <a:p>
            <a:r>
              <a:rPr lang="id-ID" dirty="0"/>
              <a:t>BIRO SUMBERDAYA MANUSIA</a:t>
            </a:r>
          </a:p>
          <a:p>
            <a:r>
              <a:rPr lang="id-ID" dirty="0"/>
              <a:t>KEMENTERIAN </a:t>
            </a:r>
            <a:r>
              <a:rPr lang="id-ID" dirty="0" smtClean="0"/>
              <a:t>RISET</a:t>
            </a:r>
            <a:r>
              <a:rPr lang="en-US" dirty="0" smtClean="0"/>
              <a:t>,</a:t>
            </a:r>
            <a:r>
              <a:rPr lang="id-ID" dirty="0" smtClean="0"/>
              <a:t> TEKNOLOGI</a:t>
            </a:r>
            <a:r>
              <a:rPr lang="en-US" dirty="0" smtClean="0"/>
              <a:t>,</a:t>
            </a:r>
            <a:r>
              <a:rPr lang="id-ID" dirty="0" smtClean="0"/>
              <a:t> </a:t>
            </a:r>
            <a:r>
              <a:rPr lang="id-ID" dirty="0"/>
              <a:t>DAN PENDIDIKAN TINGGI</a:t>
            </a:r>
          </a:p>
          <a:p>
            <a:r>
              <a:rPr lang="en-US" dirty="0" smtClean="0"/>
              <a:t>BANDUNG</a:t>
            </a:r>
            <a:r>
              <a:rPr lang="id-ID" dirty="0" smtClean="0"/>
              <a:t> 2</a:t>
            </a:r>
            <a:r>
              <a:rPr lang="en-US" dirty="0" smtClean="0"/>
              <a:t>8</a:t>
            </a:r>
            <a:r>
              <a:rPr lang="id-ID" dirty="0" smtClean="0"/>
              <a:t> </a:t>
            </a:r>
            <a:r>
              <a:rPr lang="id-ID" dirty="0"/>
              <a:t>Maret 2016</a:t>
            </a:r>
          </a:p>
        </p:txBody>
      </p:sp>
    </p:spTree>
    <p:extLst>
      <p:ext uri="{BB962C8B-B14F-4D97-AF65-F5344CB8AC3E}">
        <p14:creationId xmlns:p14="http://schemas.microsoft.com/office/powerpoint/2010/main" val="40850292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242738"/>
            <a:ext cx="9905998" cy="1478570"/>
          </a:xfrm>
        </p:spPr>
        <p:txBody>
          <a:bodyPr/>
          <a:lstStyle/>
          <a:p>
            <a:r>
              <a:rPr lang="id-ID" dirty="0">
                <a:solidFill>
                  <a:srgbClr val="FF0000"/>
                </a:solidFill>
              </a:rPr>
              <a:t>Sanksi jika tidak melaporkan LHKPN...</a:t>
            </a:r>
          </a:p>
        </p:txBody>
      </p:sp>
      <p:sp>
        <p:nvSpPr>
          <p:cNvPr id="4" name="Content Placeholder 2"/>
          <p:cNvSpPr>
            <a:spLocks noGrp="1"/>
          </p:cNvSpPr>
          <p:nvPr>
            <p:ph idx="1"/>
          </p:nvPr>
        </p:nvSpPr>
        <p:spPr>
          <a:xfrm>
            <a:off x="1141413" y="1720850"/>
            <a:ext cx="9906000" cy="3541713"/>
          </a:xfrm>
        </p:spPr>
        <p:txBody>
          <a:bodyPr/>
          <a:lstStyle/>
          <a:p>
            <a:pPr marL="0" indent="0" algn="just">
              <a:buNone/>
            </a:pPr>
            <a:r>
              <a:rPr lang="id-ID" sz="2800" dirty="0"/>
              <a:t>Merujuk kepada UU no.28 tahun 1999 pasal 20 (2) : Setiap penyelenggara negara yang melanggar ketentuan sebagaimana dimaksud dalam pasal 5 angka 4 atau 7 dikenakan sanksi pidana dan atau sanksi perdata sesuai dengan ketentuan peraturan perundang undangan yang berlaku</a:t>
            </a:r>
          </a:p>
        </p:txBody>
      </p:sp>
    </p:spTree>
    <p:extLst>
      <p:ext uri="{BB962C8B-B14F-4D97-AF65-F5344CB8AC3E}">
        <p14:creationId xmlns:p14="http://schemas.microsoft.com/office/powerpoint/2010/main" val="2341376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465" y="104951"/>
            <a:ext cx="9905998" cy="1004666"/>
          </a:xfrm>
        </p:spPr>
        <p:txBody>
          <a:bodyPr/>
          <a:lstStyle/>
          <a:p>
            <a:r>
              <a:rPr lang="id-ID" dirty="0"/>
              <a:t>Pasal 5 </a:t>
            </a:r>
          </a:p>
        </p:txBody>
      </p:sp>
      <p:sp>
        <p:nvSpPr>
          <p:cNvPr id="3" name="Content Placeholder 2"/>
          <p:cNvSpPr>
            <a:spLocks noGrp="1"/>
          </p:cNvSpPr>
          <p:nvPr>
            <p:ph idx="1"/>
          </p:nvPr>
        </p:nvSpPr>
        <p:spPr>
          <a:xfrm>
            <a:off x="1431235" y="1325217"/>
            <a:ext cx="10568700" cy="5088109"/>
          </a:xfrm>
        </p:spPr>
        <p:txBody>
          <a:bodyPr>
            <a:normAutofit/>
          </a:bodyPr>
          <a:lstStyle/>
          <a:p>
            <a:pPr marL="0" indent="0" algn="just">
              <a:buNone/>
            </a:pPr>
            <a:r>
              <a:rPr lang="id-ID" sz="2200" dirty="0"/>
              <a:t>Angka 1. Mengucap sumpah atau janji sesuai dengan agamanya sebelum memangku jabatan.</a:t>
            </a:r>
          </a:p>
          <a:p>
            <a:pPr marL="0" indent="0" algn="just">
              <a:buNone/>
            </a:pPr>
            <a:r>
              <a:rPr lang="id-ID" sz="2200" dirty="0"/>
              <a:t>Angka 2. Bersedia diperiksa kekayaannya sebelum, selama, dan setelah menjabat</a:t>
            </a:r>
          </a:p>
          <a:p>
            <a:pPr marL="0" indent="0" algn="just">
              <a:buNone/>
            </a:pPr>
            <a:r>
              <a:rPr lang="id-ID" sz="2200" dirty="0"/>
              <a:t>Angka 3. Melaporkan dan mengumumkan kekayaannya sebelum dan setelah menjabat</a:t>
            </a:r>
          </a:p>
          <a:p>
            <a:pPr marL="0" indent="0" algn="just">
              <a:buNone/>
            </a:pPr>
            <a:r>
              <a:rPr lang="id-ID" sz="2200" dirty="0"/>
              <a:t>Angka 4. Tidak melakukan perbuatan korupsi, kolusi dan nepotisme</a:t>
            </a:r>
          </a:p>
          <a:p>
            <a:pPr marL="0" indent="0" algn="just">
              <a:buNone/>
            </a:pPr>
            <a:r>
              <a:rPr lang="id-ID" sz="2200" dirty="0"/>
              <a:t>Angka 5. Melaksanakan tugas tanpa membeda bedakan suku, agama, ras dan gol, </a:t>
            </a:r>
          </a:p>
          <a:p>
            <a:pPr marL="0" indent="0" algn="just">
              <a:buNone/>
            </a:pPr>
            <a:r>
              <a:rPr lang="id-ID" sz="2200" dirty="0"/>
              <a:t>Angka 6. Melaksanakan tugas dengan penuh rasa tanggungjawab dan tidak melakukan perbuatan tercela, tanpa pamrih baik untuk kepentingan pribadi, keluarga, kroni maupun kelompok. Dan tidak mengharapkan imbalan dalam bentuk apapun yang bertentangan dengan ketentuan peraturan perundang undangan yang berlaku</a:t>
            </a:r>
          </a:p>
          <a:p>
            <a:pPr marL="0" indent="0" algn="just">
              <a:buNone/>
            </a:pPr>
            <a:r>
              <a:rPr lang="id-ID" sz="2200" dirty="0"/>
              <a:t>Angka 7. Bersedia menjadi saksi dalam perkara korupsi, kolusi dan nepotisme serta dalam perkara lainnya sesuai dengan ketentuan peraturan perundang undangan yang berlaku</a:t>
            </a:r>
          </a:p>
          <a:p>
            <a:pPr marL="0" indent="0" algn="just">
              <a:buNone/>
            </a:pPr>
            <a:endParaRPr lang="id-ID" dirty="0"/>
          </a:p>
        </p:txBody>
      </p:sp>
    </p:spTree>
    <p:extLst>
      <p:ext uri="{BB962C8B-B14F-4D97-AF65-F5344CB8AC3E}">
        <p14:creationId xmlns:p14="http://schemas.microsoft.com/office/powerpoint/2010/main" val="26944474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46222208"/>
              </p:ext>
            </p:extLst>
          </p:nvPr>
        </p:nvGraphicFramePr>
        <p:xfrm>
          <a:off x="-6" y="0"/>
          <a:ext cx="12192005" cy="6818935"/>
        </p:xfrm>
        <a:graphic>
          <a:graphicData uri="http://schemas.openxmlformats.org/drawingml/2006/table">
            <a:tbl>
              <a:tblPr>
                <a:tableStyleId>{5C22544A-7EE6-4342-B048-85BDC9FD1C3A}</a:tableStyleId>
              </a:tblPr>
              <a:tblGrid>
                <a:gridCol w="640022">
                  <a:extLst>
                    <a:ext uri="{9D8B030D-6E8A-4147-A177-3AD203B41FA5}">
                      <a16:colId xmlns="" xmlns:a16="http://schemas.microsoft.com/office/drawing/2014/main" val="2692889667"/>
                    </a:ext>
                  </a:extLst>
                </a:gridCol>
                <a:gridCol w="2880099">
                  <a:extLst>
                    <a:ext uri="{9D8B030D-6E8A-4147-A177-3AD203B41FA5}">
                      <a16:colId xmlns="" xmlns:a16="http://schemas.microsoft.com/office/drawing/2014/main" val="2112269042"/>
                    </a:ext>
                  </a:extLst>
                </a:gridCol>
                <a:gridCol w="637915">
                  <a:extLst>
                    <a:ext uri="{9D8B030D-6E8A-4147-A177-3AD203B41FA5}">
                      <a16:colId xmlns="" xmlns:a16="http://schemas.microsoft.com/office/drawing/2014/main" val="2985635187"/>
                    </a:ext>
                  </a:extLst>
                </a:gridCol>
                <a:gridCol w="597914">
                  <a:extLst>
                    <a:ext uri="{9D8B030D-6E8A-4147-A177-3AD203B41FA5}">
                      <a16:colId xmlns="" xmlns:a16="http://schemas.microsoft.com/office/drawing/2014/main" val="2765640698"/>
                    </a:ext>
                  </a:extLst>
                </a:gridCol>
                <a:gridCol w="593705">
                  <a:extLst>
                    <a:ext uri="{9D8B030D-6E8A-4147-A177-3AD203B41FA5}">
                      <a16:colId xmlns="" xmlns:a16="http://schemas.microsoft.com/office/drawing/2014/main" val="1252613668"/>
                    </a:ext>
                  </a:extLst>
                </a:gridCol>
                <a:gridCol w="614759">
                  <a:extLst>
                    <a:ext uri="{9D8B030D-6E8A-4147-A177-3AD203B41FA5}">
                      <a16:colId xmlns="" xmlns:a16="http://schemas.microsoft.com/office/drawing/2014/main" val="4075965233"/>
                    </a:ext>
                  </a:extLst>
                </a:gridCol>
                <a:gridCol w="612652">
                  <a:extLst>
                    <a:ext uri="{9D8B030D-6E8A-4147-A177-3AD203B41FA5}">
                      <a16:colId xmlns="" xmlns:a16="http://schemas.microsoft.com/office/drawing/2014/main" val="2045539581"/>
                    </a:ext>
                  </a:extLst>
                </a:gridCol>
                <a:gridCol w="562125">
                  <a:extLst>
                    <a:ext uri="{9D8B030D-6E8A-4147-A177-3AD203B41FA5}">
                      <a16:colId xmlns="" xmlns:a16="http://schemas.microsoft.com/office/drawing/2014/main" val="3328082329"/>
                    </a:ext>
                  </a:extLst>
                </a:gridCol>
                <a:gridCol w="631602">
                  <a:extLst>
                    <a:ext uri="{9D8B030D-6E8A-4147-A177-3AD203B41FA5}">
                      <a16:colId xmlns="" xmlns:a16="http://schemas.microsoft.com/office/drawing/2014/main" val="1300434780"/>
                    </a:ext>
                  </a:extLst>
                </a:gridCol>
                <a:gridCol w="631602">
                  <a:extLst>
                    <a:ext uri="{9D8B030D-6E8A-4147-A177-3AD203B41FA5}">
                      <a16:colId xmlns="" xmlns:a16="http://schemas.microsoft.com/office/drawing/2014/main" val="3303230069"/>
                    </a:ext>
                  </a:extLst>
                </a:gridCol>
                <a:gridCol w="648444">
                  <a:extLst>
                    <a:ext uri="{9D8B030D-6E8A-4147-A177-3AD203B41FA5}">
                      <a16:colId xmlns="" xmlns:a16="http://schemas.microsoft.com/office/drawing/2014/main" val="237079981"/>
                    </a:ext>
                  </a:extLst>
                </a:gridCol>
                <a:gridCol w="650551">
                  <a:extLst>
                    <a:ext uri="{9D8B030D-6E8A-4147-A177-3AD203B41FA5}">
                      <a16:colId xmlns="" xmlns:a16="http://schemas.microsoft.com/office/drawing/2014/main" val="3106356535"/>
                    </a:ext>
                  </a:extLst>
                </a:gridCol>
                <a:gridCol w="614759">
                  <a:extLst>
                    <a:ext uri="{9D8B030D-6E8A-4147-A177-3AD203B41FA5}">
                      <a16:colId xmlns="" xmlns:a16="http://schemas.microsoft.com/office/drawing/2014/main" val="570430760"/>
                    </a:ext>
                  </a:extLst>
                </a:gridCol>
                <a:gridCol w="612652">
                  <a:extLst>
                    <a:ext uri="{9D8B030D-6E8A-4147-A177-3AD203B41FA5}">
                      <a16:colId xmlns="" xmlns:a16="http://schemas.microsoft.com/office/drawing/2014/main" val="746994527"/>
                    </a:ext>
                  </a:extLst>
                </a:gridCol>
                <a:gridCol w="631602">
                  <a:extLst>
                    <a:ext uri="{9D8B030D-6E8A-4147-A177-3AD203B41FA5}">
                      <a16:colId xmlns="" xmlns:a16="http://schemas.microsoft.com/office/drawing/2014/main" val="30485725"/>
                    </a:ext>
                  </a:extLst>
                </a:gridCol>
                <a:gridCol w="631602">
                  <a:extLst>
                    <a:ext uri="{9D8B030D-6E8A-4147-A177-3AD203B41FA5}">
                      <a16:colId xmlns="" xmlns:a16="http://schemas.microsoft.com/office/drawing/2014/main" val="776810135"/>
                    </a:ext>
                  </a:extLst>
                </a:gridCol>
              </a:tblGrid>
              <a:tr h="163524">
                <a:tc rowSpan="2" gridSpan="14">
                  <a:txBody>
                    <a:bodyPr/>
                    <a:lstStyle/>
                    <a:p>
                      <a:pPr algn="ctr" fontAlgn="ctr"/>
                      <a:r>
                        <a:rPr lang="id-ID" sz="1100" u="none" strike="noStrike" dirty="0">
                          <a:effectLst/>
                          <a:latin typeface="+mn-lt"/>
                        </a:rPr>
                        <a:t>REKAP PENYERAHAN LHKPN KEMRISTEKDIKTI </a:t>
                      </a:r>
                      <a:endParaRPr lang="id-ID" sz="1100" b="1" i="0" u="none" strike="noStrike" dirty="0">
                        <a:solidFill>
                          <a:srgbClr val="000000"/>
                        </a:solidFill>
                        <a:effectLst/>
                        <a:latin typeface="+mn-lt"/>
                      </a:endParaRPr>
                    </a:p>
                  </a:txBody>
                  <a:tcPr marL="3583" marR="3583" marT="3583" marB="0" anchor="ctr"/>
                </a:tc>
                <a:tc rowSpan="2" hMerge="1">
                  <a:txBody>
                    <a:bodyPr/>
                    <a:lstStyle/>
                    <a:p>
                      <a:endParaRPr lang="id-ID"/>
                    </a:p>
                  </a:txBody>
                  <a:tcPr/>
                </a:tc>
                <a:tc rowSpan="2" hMerge="1">
                  <a:txBody>
                    <a:bodyPr/>
                    <a:lstStyle/>
                    <a:p>
                      <a:endParaRPr lang="id-ID"/>
                    </a:p>
                  </a:txBody>
                  <a:tcPr/>
                </a:tc>
                <a:tc rowSpan="2" hMerge="1">
                  <a:txBody>
                    <a:bodyPr/>
                    <a:lstStyle/>
                    <a:p>
                      <a:endParaRPr lang="id-ID"/>
                    </a:p>
                  </a:txBody>
                  <a:tcPr/>
                </a:tc>
                <a:tc rowSpan="2" hMerge="1">
                  <a:txBody>
                    <a:bodyPr/>
                    <a:lstStyle/>
                    <a:p>
                      <a:endParaRPr lang="id-ID"/>
                    </a:p>
                  </a:txBody>
                  <a:tcPr/>
                </a:tc>
                <a:tc rowSpan="2" hMerge="1">
                  <a:txBody>
                    <a:bodyPr/>
                    <a:lstStyle/>
                    <a:p>
                      <a:endParaRPr lang="id-ID"/>
                    </a:p>
                  </a:txBody>
                  <a:tcPr/>
                </a:tc>
                <a:tc rowSpan="2" hMerge="1">
                  <a:txBody>
                    <a:bodyPr/>
                    <a:lstStyle/>
                    <a:p>
                      <a:endParaRPr lang="id-ID"/>
                    </a:p>
                  </a:txBody>
                  <a:tcPr/>
                </a:tc>
                <a:tc rowSpan="2" hMerge="1">
                  <a:txBody>
                    <a:bodyPr/>
                    <a:lstStyle/>
                    <a:p>
                      <a:endParaRPr lang="id-ID"/>
                    </a:p>
                  </a:txBody>
                  <a:tcPr/>
                </a:tc>
                <a:tc rowSpan="2" hMerge="1">
                  <a:txBody>
                    <a:bodyPr/>
                    <a:lstStyle/>
                    <a:p>
                      <a:endParaRPr lang="id-ID"/>
                    </a:p>
                  </a:txBody>
                  <a:tcPr/>
                </a:tc>
                <a:tc rowSpan="2" hMerge="1">
                  <a:txBody>
                    <a:bodyPr/>
                    <a:lstStyle/>
                    <a:p>
                      <a:endParaRPr lang="id-ID"/>
                    </a:p>
                  </a:txBody>
                  <a:tcPr/>
                </a:tc>
                <a:tc rowSpan="2" hMerge="1">
                  <a:txBody>
                    <a:bodyPr/>
                    <a:lstStyle/>
                    <a:p>
                      <a:endParaRPr lang="id-ID"/>
                    </a:p>
                  </a:txBody>
                  <a:tcPr/>
                </a:tc>
                <a:tc rowSpan="2" hMerge="1">
                  <a:txBody>
                    <a:bodyPr/>
                    <a:lstStyle/>
                    <a:p>
                      <a:endParaRPr lang="id-ID"/>
                    </a:p>
                  </a:txBody>
                  <a:tcPr/>
                </a:tc>
                <a:tc rowSpan="2" hMerge="1">
                  <a:txBody>
                    <a:bodyPr/>
                    <a:lstStyle/>
                    <a:p>
                      <a:endParaRPr lang="id-ID"/>
                    </a:p>
                  </a:txBody>
                  <a:tcPr/>
                </a:tc>
                <a:tc rowSpan="2" hMerge="1">
                  <a:txBody>
                    <a:bodyPr/>
                    <a:lstStyle/>
                    <a:p>
                      <a:endParaRPr lang="id-ID"/>
                    </a:p>
                  </a:txBody>
                  <a:tcPr/>
                </a:tc>
                <a:tc>
                  <a:txBody>
                    <a:bodyPr/>
                    <a:lstStyle/>
                    <a:p>
                      <a:pPr algn="l" fontAlgn="ctr"/>
                      <a:endParaRPr lang="id-ID" sz="1100" b="1" i="0" u="none" strike="noStrike">
                        <a:solidFill>
                          <a:srgbClr val="000000"/>
                        </a:solidFill>
                        <a:effectLst/>
                        <a:latin typeface="+mn-lt"/>
                      </a:endParaRPr>
                    </a:p>
                  </a:txBody>
                  <a:tcPr marL="3583" marR="3583" marT="3583" marB="0" anchor="ctr"/>
                </a:tc>
                <a:tc>
                  <a:txBody>
                    <a:bodyPr/>
                    <a:lstStyle/>
                    <a:p>
                      <a:pPr algn="l" fontAlgn="b"/>
                      <a:endParaRPr lang="id-ID" sz="1100" b="0" i="0" u="none" strike="noStrike">
                        <a:solidFill>
                          <a:srgbClr val="000000"/>
                        </a:solidFill>
                        <a:effectLst/>
                        <a:latin typeface="+mn-lt"/>
                      </a:endParaRPr>
                    </a:p>
                  </a:txBody>
                  <a:tcPr marL="3583" marR="3583" marT="3583" marB="0" anchor="b"/>
                </a:tc>
                <a:extLst>
                  <a:ext uri="{0D108BD9-81ED-4DB2-BD59-A6C34878D82A}">
                    <a16:rowId xmlns="" xmlns:a16="http://schemas.microsoft.com/office/drawing/2014/main" val="3045808067"/>
                  </a:ext>
                </a:extLst>
              </a:tr>
              <a:tr h="163524">
                <a:tc gridSpan="14" vMerge="1">
                  <a:txBody>
                    <a:bodyPr/>
                    <a:lstStyle/>
                    <a:p>
                      <a:endParaRPr lang="id-ID"/>
                    </a:p>
                  </a:txBody>
                  <a:tcPr/>
                </a:tc>
                <a:tc hMerge="1" vMerge="1">
                  <a:txBody>
                    <a:bodyPr/>
                    <a:lstStyle/>
                    <a:p>
                      <a:endParaRPr lang="id-ID"/>
                    </a:p>
                  </a:txBody>
                  <a:tcPr/>
                </a:tc>
                <a:tc hMerge="1" vMerge="1">
                  <a:txBody>
                    <a:bodyPr/>
                    <a:lstStyle/>
                    <a:p>
                      <a:endParaRPr lang="id-ID"/>
                    </a:p>
                  </a:txBody>
                  <a:tcPr/>
                </a:tc>
                <a:tc hMerge="1" vMerge="1">
                  <a:txBody>
                    <a:bodyPr/>
                    <a:lstStyle/>
                    <a:p>
                      <a:endParaRPr lang="id-ID"/>
                    </a:p>
                  </a:txBody>
                  <a:tcPr/>
                </a:tc>
                <a:tc hMerge="1" vMerge="1">
                  <a:txBody>
                    <a:bodyPr/>
                    <a:lstStyle/>
                    <a:p>
                      <a:endParaRPr lang="id-ID"/>
                    </a:p>
                  </a:txBody>
                  <a:tcPr/>
                </a:tc>
                <a:tc hMerge="1" vMerge="1">
                  <a:txBody>
                    <a:bodyPr/>
                    <a:lstStyle/>
                    <a:p>
                      <a:endParaRPr lang="id-ID"/>
                    </a:p>
                  </a:txBody>
                  <a:tcPr/>
                </a:tc>
                <a:tc hMerge="1" vMerge="1">
                  <a:txBody>
                    <a:bodyPr/>
                    <a:lstStyle/>
                    <a:p>
                      <a:endParaRPr lang="id-ID"/>
                    </a:p>
                  </a:txBody>
                  <a:tcPr/>
                </a:tc>
                <a:tc hMerge="1" vMerge="1">
                  <a:txBody>
                    <a:bodyPr/>
                    <a:lstStyle/>
                    <a:p>
                      <a:endParaRPr lang="id-ID"/>
                    </a:p>
                  </a:txBody>
                  <a:tcPr/>
                </a:tc>
                <a:tc hMerge="1" vMerge="1">
                  <a:txBody>
                    <a:bodyPr/>
                    <a:lstStyle/>
                    <a:p>
                      <a:endParaRPr lang="id-ID"/>
                    </a:p>
                  </a:txBody>
                  <a:tcPr/>
                </a:tc>
                <a:tc hMerge="1" vMerge="1">
                  <a:txBody>
                    <a:bodyPr/>
                    <a:lstStyle/>
                    <a:p>
                      <a:endParaRPr lang="id-ID"/>
                    </a:p>
                  </a:txBody>
                  <a:tcPr/>
                </a:tc>
                <a:tc hMerge="1" vMerge="1">
                  <a:txBody>
                    <a:bodyPr/>
                    <a:lstStyle/>
                    <a:p>
                      <a:endParaRPr lang="id-ID"/>
                    </a:p>
                  </a:txBody>
                  <a:tcPr/>
                </a:tc>
                <a:tc hMerge="1" vMerge="1">
                  <a:txBody>
                    <a:bodyPr/>
                    <a:lstStyle/>
                    <a:p>
                      <a:endParaRPr lang="id-ID"/>
                    </a:p>
                  </a:txBody>
                  <a:tcPr/>
                </a:tc>
                <a:tc hMerge="1" vMerge="1">
                  <a:txBody>
                    <a:bodyPr/>
                    <a:lstStyle/>
                    <a:p>
                      <a:endParaRPr lang="id-ID"/>
                    </a:p>
                  </a:txBody>
                  <a:tcPr/>
                </a:tc>
                <a:tc hMerge="1" vMerge="1">
                  <a:txBody>
                    <a:bodyPr/>
                    <a:lstStyle/>
                    <a:p>
                      <a:endParaRPr lang="id-ID"/>
                    </a:p>
                  </a:txBody>
                  <a:tcPr/>
                </a:tc>
                <a:tc>
                  <a:txBody>
                    <a:bodyPr/>
                    <a:lstStyle/>
                    <a:p>
                      <a:pPr algn="l" fontAlgn="ctr"/>
                      <a:endParaRPr lang="id-ID" sz="1100" b="1" i="0" u="none" strike="noStrike">
                        <a:solidFill>
                          <a:srgbClr val="000000"/>
                        </a:solidFill>
                        <a:effectLst/>
                        <a:latin typeface="+mn-lt"/>
                      </a:endParaRPr>
                    </a:p>
                  </a:txBody>
                  <a:tcPr marL="3583" marR="3583" marT="3583" marB="0" anchor="ctr"/>
                </a:tc>
                <a:tc>
                  <a:txBody>
                    <a:bodyPr/>
                    <a:lstStyle/>
                    <a:p>
                      <a:pPr algn="l" fontAlgn="b"/>
                      <a:endParaRPr lang="id-ID" sz="1100" b="0" i="0" u="none" strike="noStrike">
                        <a:solidFill>
                          <a:srgbClr val="000000"/>
                        </a:solidFill>
                        <a:effectLst/>
                        <a:latin typeface="+mn-lt"/>
                      </a:endParaRPr>
                    </a:p>
                  </a:txBody>
                  <a:tcPr marL="3583" marR="3583" marT="3583" marB="0" anchor="b"/>
                </a:tc>
                <a:extLst>
                  <a:ext uri="{0D108BD9-81ED-4DB2-BD59-A6C34878D82A}">
                    <a16:rowId xmlns="" xmlns:a16="http://schemas.microsoft.com/office/drawing/2014/main" val="1153658221"/>
                  </a:ext>
                </a:extLst>
              </a:tr>
              <a:tr h="163524">
                <a:tc>
                  <a:txBody>
                    <a:bodyPr/>
                    <a:lstStyle/>
                    <a:p>
                      <a:pPr algn="ctr" fontAlgn="b"/>
                      <a:endParaRPr lang="id-ID" sz="1100" b="0" i="0" u="none" strike="noStrike">
                        <a:solidFill>
                          <a:srgbClr val="000000"/>
                        </a:solidFill>
                        <a:effectLst/>
                        <a:latin typeface="+mn-lt"/>
                      </a:endParaRPr>
                    </a:p>
                  </a:txBody>
                  <a:tcPr marL="3583" marR="3583" marT="3583" marB="0" anchor="b"/>
                </a:tc>
                <a:tc>
                  <a:txBody>
                    <a:bodyPr/>
                    <a:lstStyle/>
                    <a:p>
                      <a:pPr algn="ctr" fontAlgn="b"/>
                      <a:endParaRPr lang="id-ID" sz="1100" b="0" i="0" u="none" strike="noStrike">
                        <a:solidFill>
                          <a:srgbClr val="000000"/>
                        </a:solidFill>
                        <a:effectLst/>
                        <a:latin typeface="+mn-lt"/>
                      </a:endParaRPr>
                    </a:p>
                  </a:txBody>
                  <a:tcPr marL="3583" marR="3583" marT="3583" marB="0" anchor="b"/>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b"/>
                      <a:endParaRPr lang="id-ID" sz="1100" b="0" i="0" u="none" strike="noStrike">
                        <a:solidFill>
                          <a:srgbClr val="000000"/>
                        </a:solidFill>
                        <a:effectLst/>
                        <a:latin typeface="+mn-lt"/>
                      </a:endParaRPr>
                    </a:p>
                  </a:txBody>
                  <a:tcPr marL="3583" marR="3583" marT="3583" marB="0" anchor="b"/>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l" fontAlgn="b"/>
                      <a:endParaRPr lang="id-ID" sz="1100" b="0" i="0" u="none" strike="noStrike">
                        <a:solidFill>
                          <a:srgbClr val="000000"/>
                        </a:solidFill>
                        <a:effectLst/>
                        <a:latin typeface="+mn-lt"/>
                      </a:endParaRPr>
                    </a:p>
                  </a:txBody>
                  <a:tcPr marL="3583" marR="3583" marT="3583" marB="0" anchor="b"/>
                </a:tc>
                <a:tc>
                  <a:txBody>
                    <a:bodyPr/>
                    <a:lstStyle/>
                    <a:p>
                      <a:pPr algn="l" fontAlgn="b"/>
                      <a:endParaRPr lang="id-ID" sz="1100" b="0" i="0" u="none" strike="noStrike">
                        <a:solidFill>
                          <a:srgbClr val="000000"/>
                        </a:solidFill>
                        <a:effectLst/>
                        <a:latin typeface="+mn-lt"/>
                      </a:endParaRPr>
                    </a:p>
                  </a:txBody>
                  <a:tcPr marL="3583" marR="3583" marT="3583" marB="0" anchor="b"/>
                </a:tc>
                <a:extLst>
                  <a:ext uri="{0D108BD9-81ED-4DB2-BD59-A6C34878D82A}">
                    <a16:rowId xmlns="" xmlns:a16="http://schemas.microsoft.com/office/drawing/2014/main" val="3751378205"/>
                  </a:ext>
                </a:extLst>
              </a:tr>
              <a:tr h="192601">
                <a:tc rowSpan="2">
                  <a:txBody>
                    <a:bodyPr/>
                    <a:lstStyle/>
                    <a:p>
                      <a:pPr algn="ctr" fontAlgn="ctr"/>
                      <a:r>
                        <a:rPr lang="id-ID" sz="1100" u="none" strike="noStrike" dirty="0">
                          <a:effectLst/>
                          <a:latin typeface="+mn-lt"/>
                        </a:rPr>
                        <a:t>NO </a:t>
                      </a:r>
                      <a:endParaRPr lang="id-ID" sz="1100" b="1" i="0" u="none" strike="noStrike" dirty="0">
                        <a:solidFill>
                          <a:srgbClr val="000000"/>
                        </a:solidFill>
                        <a:effectLst/>
                        <a:latin typeface="+mn-lt"/>
                      </a:endParaRPr>
                    </a:p>
                  </a:txBody>
                  <a:tcPr marL="3583" marR="3583" marT="3583" marB="0" anchor="ctr"/>
                </a:tc>
                <a:tc rowSpan="2">
                  <a:txBody>
                    <a:bodyPr/>
                    <a:lstStyle/>
                    <a:p>
                      <a:pPr algn="ctr" fontAlgn="ctr"/>
                      <a:r>
                        <a:rPr lang="id-ID" sz="1100" u="none" strike="noStrike" dirty="0">
                          <a:effectLst/>
                          <a:latin typeface="+mn-lt"/>
                        </a:rPr>
                        <a:t>INSTANSI </a:t>
                      </a:r>
                      <a:endParaRPr lang="id-ID" sz="1100" b="1" i="0" u="none" strike="noStrike" dirty="0">
                        <a:solidFill>
                          <a:srgbClr val="000000"/>
                        </a:solidFill>
                        <a:effectLst/>
                        <a:latin typeface="+mn-lt"/>
                      </a:endParaRPr>
                    </a:p>
                  </a:txBody>
                  <a:tcPr marL="3583" marR="3583" marT="3583" marB="0" anchor="ctr"/>
                </a:tc>
                <a:tc gridSpan="2">
                  <a:txBody>
                    <a:bodyPr/>
                    <a:lstStyle/>
                    <a:p>
                      <a:pPr algn="ctr" fontAlgn="ctr"/>
                      <a:r>
                        <a:rPr lang="id-ID" sz="1100" u="none" strike="noStrike">
                          <a:effectLst/>
                          <a:latin typeface="+mn-lt"/>
                        </a:rPr>
                        <a:t>I</a:t>
                      </a:r>
                      <a:endParaRPr lang="id-ID" sz="1100" b="1" i="0" u="none" strike="noStrike">
                        <a:solidFill>
                          <a:srgbClr val="000000"/>
                        </a:solidFill>
                        <a:effectLst/>
                        <a:latin typeface="+mn-lt"/>
                      </a:endParaRPr>
                    </a:p>
                  </a:txBody>
                  <a:tcPr marL="3583" marR="3583" marT="3583" marB="0" anchor="ctr"/>
                </a:tc>
                <a:tc hMerge="1">
                  <a:txBody>
                    <a:bodyPr/>
                    <a:lstStyle/>
                    <a:p>
                      <a:endParaRPr lang="id-ID"/>
                    </a:p>
                  </a:txBody>
                  <a:tcPr/>
                </a:tc>
                <a:tc gridSpan="2">
                  <a:txBody>
                    <a:bodyPr/>
                    <a:lstStyle/>
                    <a:p>
                      <a:pPr algn="ctr" fontAlgn="ctr"/>
                      <a:r>
                        <a:rPr lang="id-ID" sz="1100" u="none" strike="noStrike">
                          <a:effectLst/>
                          <a:latin typeface="+mn-lt"/>
                        </a:rPr>
                        <a:t>II</a:t>
                      </a:r>
                      <a:endParaRPr lang="id-ID" sz="1100" b="1" i="0" u="none" strike="noStrike">
                        <a:solidFill>
                          <a:srgbClr val="000000"/>
                        </a:solidFill>
                        <a:effectLst/>
                        <a:latin typeface="+mn-lt"/>
                      </a:endParaRPr>
                    </a:p>
                  </a:txBody>
                  <a:tcPr marL="3583" marR="3583" marT="3583" marB="0" anchor="ctr"/>
                </a:tc>
                <a:tc hMerge="1">
                  <a:txBody>
                    <a:bodyPr/>
                    <a:lstStyle/>
                    <a:p>
                      <a:endParaRPr lang="id-ID"/>
                    </a:p>
                  </a:txBody>
                  <a:tcPr/>
                </a:tc>
                <a:tc gridSpan="2">
                  <a:txBody>
                    <a:bodyPr/>
                    <a:lstStyle/>
                    <a:p>
                      <a:pPr algn="ctr" fontAlgn="ctr"/>
                      <a:r>
                        <a:rPr lang="id-ID" sz="1100" u="none" strike="noStrike">
                          <a:effectLst/>
                          <a:latin typeface="+mn-lt"/>
                        </a:rPr>
                        <a:t>III</a:t>
                      </a:r>
                      <a:endParaRPr lang="id-ID" sz="1100" b="1" i="0" u="none" strike="noStrike">
                        <a:solidFill>
                          <a:srgbClr val="000000"/>
                        </a:solidFill>
                        <a:effectLst/>
                        <a:latin typeface="+mn-lt"/>
                      </a:endParaRPr>
                    </a:p>
                  </a:txBody>
                  <a:tcPr marL="3583" marR="3583" marT="3583" marB="0" anchor="ctr"/>
                </a:tc>
                <a:tc hMerge="1">
                  <a:txBody>
                    <a:bodyPr/>
                    <a:lstStyle/>
                    <a:p>
                      <a:endParaRPr lang="id-ID"/>
                    </a:p>
                  </a:txBody>
                  <a:tcPr/>
                </a:tc>
                <a:tc gridSpan="2">
                  <a:txBody>
                    <a:bodyPr/>
                    <a:lstStyle/>
                    <a:p>
                      <a:pPr algn="ctr" fontAlgn="ctr"/>
                      <a:r>
                        <a:rPr lang="id-ID" sz="1100" u="none" strike="noStrike">
                          <a:effectLst/>
                          <a:latin typeface="+mn-lt"/>
                        </a:rPr>
                        <a:t>IV </a:t>
                      </a:r>
                      <a:endParaRPr lang="id-ID" sz="1100" b="1" i="0" u="none" strike="noStrike">
                        <a:solidFill>
                          <a:srgbClr val="000000"/>
                        </a:solidFill>
                        <a:effectLst/>
                        <a:latin typeface="+mn-lt"/>
                      </a:endParaRPr>
                    </a:p>
                  </a:txBody>
                  <a:tcPr marL="3583" marR="3583" marT="3583" marB="0" anchor="ctr"/>
                </a:tc>
                <a:tc hMerge="1">
                  <a:txBody>
                    <a:bodyPr/>
                    <a:lstStyle/>
                    <a:p>
                      <a:endParaRPr lang="id-ID"/>
                    </a:p>
                  </a:txBody>
                  <a:tcPr/>
                </a:tc>
                <a:tc gridSpan="2">
                  <a:txBody>
                    <a:bodyPr/>
                    <a:lstStyle/>
                    <a:p>
                      <a:pPr algn="ctr" fontAlgn="ctr"/>
                      <a:r>
                        <a:rPr lang="id-ID" sz="1100" u="none" strike="noStrike">
                          <a:effectLst/>
                          <a:latin typeface="+mn-lt"/>
                        </a:rPr>
                        <a:t>AUDITOR</a:t>
                      </a:r>
                      <a:endParaRPr lang="id-ID" sz="1100" b="1" i="0" u="none" strike="noStrike">
                        <a:solidFill>
                          <a:srgbClr val="000000"/>
                        </a:solidFill>
                        <a:effectLst/>
                        <a:latin typeface="+mn-lt"/>
                      </a:endParaRPr>
                    </a:p>
                  </a:txBody>
                  <a:tcPr marL="3583" marR="3583" marT="3583" marB="0" anchor="ctr"/>
                </a:tc>
                <a:tc hMerge="1">
                  <a:txBody>
                    <a:bodyPr/>
                    <a:lstStyle/>
                    <a:p>
                      <a:endParaRPr lang="id-ID"/>
                    </a:p>
                  </a:txBody>
                  <a:tcPr/>
                </a:tc>
                <a:tc gridSpan="2">
                  <a:txBody>
                    <a:bodyPr/>
                    <a:lstStyle/>
                    <a:p>
                      <a:pPr algn="ctr" fontAlgn="ctr"/>
                      <a:r>
                        <a:rPr lang="id-ID" sz="1100" u="none" strike="noStrike">
                          <a:effectLst/>
                          <a:latin typeface="+mn-lt"/>
                        </a:rPr>
                        <a:t>BENDAHARA </a:t>
                      </a:r>
                      <a:endParaRPr lang="id-ID" sz="1100" b="1" i="0" u="none" strike="noStrike">
                        <a:solidFill>
                          <a:srgbClr val="000000"/>
                        </a:solidFill>
                        <a:effectLst/>
                        <a:latin typeface="+mn-lt"/>
                      </a:endParaRPr>
                    </a:p>
                  </a:txBody>
                  <a:tcPr marL="3583" marR="3583" marT="3583" marB="0" anchor="ctr"/>
                </a:tc>
                <a:tc hMerge="1">
                  <a:txBody>
                    <a:bodyPr/>
                    <a:lstStyle/>
                    <a:p>
                      <a:endParaRPr lang="id-ID"/>
                    </a:p>
                  </a:txBody>
                  <a:tcPr/>
                </a:tc>
                <a:tc gridSpan="2">
                  <a:txBody>
                    <a:bodyPr/>
                    <a:lstStyle/>
                    <a:p>
                      <a:pPr algn="ctr" fontAlgn="ctr"/>
                      <a:r>
                        <a:rPr lang="id-ID" sz="1100" u="none" strike="noStrike">
                          <a:effectLst/>
                          <a:latin typeface="+mn-lt"/>
                        </a:rPr>
                        <a:t>TOTAL </a:t>
                      </a:r>
                      <a:endParaRPr lang="id-ID" sz="1100" b="1" i="0" u="none" strike="noStrike">
                        <a:solidFill>
                          <a:srgbClr val="000000"/>
                        </a:solidFill>
                        <a:effectLst/>
                        <a:latin typeface="+mn-lt"/>
                      </a:endParaRPr>
                    </a:p>
                  </a:txBody>
                  <a:tcPr marL="3583" marR="3583" marT="3583" marB="0" anchor="ctr"/>
                </a:tc>
                <a:tc hMerge="1">
                  <a:txBody>
                    <a:bodyPr/>
                    <a:lstStyle/>
                    <a:p>
                      <a:endParaRPr lang="id-ID"/>
                    </a:p>
                  </a:txBody>
                  <a:tcPr/>
                </a:tc>
                <a:extLst>
                  <a:ext uri="{0D108BD9-81ED-4DB2-BD59-A6C34878D82A}">
                    <a16:rowId xmlns="" xmlns:a16="http://schemas.microsoft.com/office/drawing/2014/main" val="3559440643"/>
                  </a:ext>
                </a:extLst>
              </a:tr>
              <a:tr h="803931">
                <a:tc vMerge="1">
                  <a:txBody>
                    <a:bodyPr/>
                    <a:lstStyle/>
                    <a:p>
                      <a:endParaRPr lang="id-ID"/>
                    </a:p>
                  </a:txBody>
                  <a:tcPr/>
                </a:tc>
                <a:tc vMerge="1">
                  <a:txBody>
                    <a:bodyPr/>
                    <a:lstStyle/>
                    <a:p>
                      <a:endParaRPr lang="id-ID"/>
                    </a:p>
                  </a:txBody>
                  <a:tcPr/>
                </a:tc>
                <a:tc>
                  <a:txBody>
                    <a:bodyPr/>
                    <a:lstStyle/>
                    <a:p>
                      <a:pPr algn="ctr" fontAlgn="ctr"/>
                      <a:r>
                        <a:rPr lang="id-ID" sz="1100" u="none" strike="noStrike">
                          <a:effectLst/>
                          <a:latin typeface="+mn-lt"/>
                        </a:rPr>
                        <a:t>Yang Wajib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Telah Melaporkan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Wajib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Telah Melaporkan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Wajib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Telah Melaporkan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Wajib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Telah Melaporkan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Wajib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Telah Melaporkan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Wajib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Telah Melaporkan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Wajib LHKPN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Yang Telah Melaporkan LHKPN </a:t>
                      </a:r>
                      <a:endParaRPr lang="id-ID" sz="1100" b="1"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1358464541"/>
                  </a:ext>
                </a:extLst>
              </a:tr>
              <a:tr h="237374">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l" fontAlgn="ctr"/>
                      <a:r>
                        <a:rPr lang="id-ID" sz="1100" u="none" strike="noStrike" dirty="0">
                          <a:effectLst/>
                          <a:latin typeface="+mn-lt"/>
                        </a:rPr>
                        <a:t>SEKRETARIAT JENDERAL </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4</a:t>
                      </a:r>
                      <a:endParaRPr lang="id-ID" sz="1100" b="0" i="0" u="none" strike="noStrike" dirty="0">
                        <a:solidFill>
                          <a:srgbClr val="000000"/>
                        </a:solidFill>
                        <a:effectLst/>
                        <a:latin typeface="+mn-lt"/>
                      </a:endParaRPr>
                    </a:p>
                  </a:txBody>
                  <a:tcPr marL="3583" marR="3583" marT="3583" marB="0" anchor="ctr"/>
                </a:tc>
                <a:tc gridSpan="10">
                  <a:txBody>
                    <a:bodyPr/>
                    <a:lstStyle/>
                    <a:p>
                      <a:pPr algn="ctr" fontAlgn="ctr"/>
                      <a:r>
                        <a:rPr lang="id-ID" sz="1100" u="none" strike="noStrike">
                          <a:effectLst/>
                          <a:latin typeface="+mn-lt"/>
                        </a:rPr>
                        <a:t> </a:t>
                      </a:r>
                      <a:endParaRPr lang="id-ID" sz="1100" b="1" i="0" u="none" strike="noStrike">
                        <a:solidFill>
                          <a:srgbClr val="000000"/>
                        </a:solidFill>
                        <a:effectLst/>
                        <a:latin typeface="+mn-lt"/>
                      </a:endParaRPr>
                    </a:p>
                  </a:txBody>
                  <a:tcPr marL="3583" marR="3583" marT="3583" marB="0" anchor="ct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a:txBody>
                    <a:bodyPr/>
                    <a:lstStyle/>
                    <a:p>
                      <a:pPr algn="ctr" fontAlgn="ctr"/>
                      <a:r>
                        <a:rPr lang="id-ID" sz="1100" u="none" strike="noStrike">
                          <a:effectLst/>
                          <a:latin typeface="+mn-lt"/>
                        </a:rPr>
                        <a:t>4</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116616012"/>
                  </a:ext>
                </a:extLst>
              </a:tr>
              <a:tr h="237374">
                <a:tc>
                  <a:txBody>
                    <a:bodyPr/>
                    <a:lstStyle/>
                    <a:p>
                      <a:pPr algn="ctr" fontAlgn="ctr"/>
                      <a:r>
                        <a:rPr lang="id-ID" sz="1100" u="none" strike="noStrike">
                          <a:effectLst/>
                          <a:latin typeface="+mn-lt"/>
                        </a:rPr>
                        <a:t> </a:t>
                      </a:r>
                      <a:endParaRPr lang="id-ID" sz="1100" b="0" i="0" u="none" strike="noStrike">
                        <a:solidFill>
                          <a:srgbClr val="000000"/>
                        </a:solidFill>
                        <a:effectLst/>
                        <a:latin typeface="+mn-lt"/>
                      </a:endParaRPr>
                    </a:p>
                  </a:txBody>
                  <a:tcPr marL="3583" marR="3583" marT="3583" marB="0" anchor="ctr"/>
                </a:tc>
                <a:tc>
                  <a:txBody>
                    <a:bodyPr/>
                    <a:lstStyle/>
                    <a:p>
                      <a:pPr algn="l" fontAlgn="ctr"/>
                      <a:r>
                        <a:rPr lang="id-ID" sz="1100" u="none" strike="noStrike" dirty="0">
                          <a:effectLst/>
                          <a:latin typeface="+mn-lt"/>
                        </a:rPr>
                        <a:t>A. BIRO PERENCANAAN </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0</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9</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8</a:t>
                      </a:r>
                      <a:endParaRPr lang="id-ID" sz="1100" b="1" i="0" u="none" strike="noStrike" dirty="0">
                        <a:solidFill>
                          <a:srgbClr val="000000"/>
                        </a:solidFill>
                        <a:effectLst/>
                        <a:latin typeface="+mn-lt"/>
                      </a:endParaRPr>
                    </a:p>
                  </a:txBody>
                  <a:tcPr marL="3583" marR="3583" marT="3583" marB="0" anchor="ctr">
                    <a:solidFill>
                      <a:schemeClr val="tx1"/>
                    </a:solidFill>
                  </a:tcPr>
                </a:tc>
                <a:tc>
                  <a:txBody>
                    <a:bodyPr/>
                    <a:lstStyle/>
                    <a:p>
                      <a:pPr algn="ctr" fontAlgn="ctr"/>
                      <a:r>
                        <a:rPr lang="id-ID" sz="1100" u="none" strike="noStrike" dirty="0">
                          <a:effectLst/>
                          <a:latin typeface="+mn-lt"/>
                        </a:rPr>
                        <a:t>0</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14</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13</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1082746053"/>
                  </a:ext>
                </a:extLst>
              </a:tr>
              <a:tr h="237374">
                <a:tc>
                  <a:txBody>
                    <a:bodyPr/>
                    <a:lstStyle/>
                    <a:p>
                      <a:pPr algn="ctr" fontAlgn="ctr"/>
                      <a:r>
                        <a:rPr lang="id-ID" sz="1100" u="none" strike="noStrike">
                          <a:effectLst/>
                          <a:latin typeface="+mn-lt"/>
                        </a:rPr>
                        <a:t> </a:t>
                      </a:r>
                      <a:endParaRPr lang="id-ID" sz="1100" b="0" i="0" u="none" strike="noStrike">
                        <a:solidFill>
                          <a:srgbClr val="000000"/>
                        </a:solidFill>
                        <a:effectLst/>
                        <a:latin typeface="+mn-lt"/>
                      </a:endParaRPr>
                    </a:p>
                  </a:txBody>
                  <a:tcPr marL="3583" marR="3583" marT="3583" marB="0" anchor="ctr"/>
                </a:tc>
                <a:tc>
                  <a:txBody>
                    <a:bodyPr/>
                    <a:lstStyle/>
                    <a:p>
                      <a:pPr algn="l" fontAlgn="ctr"/>
                      <a:r>
                        <a:rPr lang="en-US" sz="1100" u="none" strike="noStrike">
                          <a:effectLst/>
                          <a:latin typeface="+mn-lt"/>
                        </a:rPr>
                        <a:t>B. BIRO SUMBER DAYA MANUSIA</a:t>
                      </a:r>
                      <a:endParaRPr lang="en-US"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0</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1</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4</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12</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12</a:t>
                      </a:r>
                      <a:endParaRPr lang="id-ID" sz="1100" b="1" i="0" u="none" strike="noStrike" dirty="0">
                        <a:solidFill>
                          <a:srgbClr val="000000"/>
                        </a:solidFill>
                        <a:effectLst/>
                        <a:latin typeface="+mn-lt"/>
                      </a:endParaRPr>
                    </a:p>
                  </a:txBody>
                  <a:tcPr marL="3583" marR="3583" marT="3583" marB="0" anchor="ctr">
                    <a:solidFill>
                      <a:schemeClr val="tx1"/>
                    </a:solidFill>
                  </a:tcP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21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17</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3080982098"/>
                  </a:ext>
                </a:extLst>
              </a:tr>
              <a:tr h="237374">
                <a:tc>
                  <a:txBody>
                    <a:bodyPr/>
                    <a:lstStyle/>
                    <a:p>
                      <a:pPr algn="ctr" fontAlgn="ctr"/>
                      <a:r>
                        <a:rPr lang="id-ID" sz="1100" u="none" strike="noStrike">
                          <a:effectLst/>
                          <a:latin typeface="+mn-lt"/>
                        </a:rPr>
                        <a:t> </a:t>
                      </a:r>
                      <a:endParaRPr lang="id-ID" sz="1100" b="0" i="0" u="none" strike="noStrike">
                        <a:solidFill>
                          <a:srgbClr val="000000"/>
                        </a:solidFill>
                        <a:effectLst/>
                        <a:latin typeface="+mn-lt"/>
                      </a:endParaRPr>
                    </a:p>
                  </a:txBody>
                  <a:tcPr marL="3583" marR="3583" marT="3583" marB="0" anchor="ctr"/>
                </a:tc>
                <a:tc>
                  <a:txBody>
                    <a:bodyPr/>
                    <a:lstStyle/>
                    <a:p>
                      <a:pPr algn="l" fontAlgn="ctr"/>
                      <a:r>
                        <a:rPr lang="nl-NL" sz="1100" u="none" strike="noStrike" dirty="0">
                          <a:effectLst/>
                          <a:latin typeface="+mn-lt"/>
                        </a:rPr>
                        <a:t>C. BIRO KEUANGAN DAN UMUM</a:t>
                      </a:r>
                      <a:endParaRPr lang="nl-NL"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1</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1</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12</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10</a:t>
                      </a:r>
                      <a:endParaRPr lang="id-ID" sz="1100" b="1" i="0" u="none" strike="noStrike" dirty="0">
                        <a:solidFill>
                          <a:srgbClr val="000000"/>
                        </a:solidFill>
                        <a:effectLst/>
                        <a:latin typeface="+mn-lt"/>
                      </a:endParaRPr>
                    </a:p>
                  </a:txBody>
                  <a:tcPr marL="3583" marR="3583" marT="3583" marB="0" anchor="ctr">
                    <a:solidFill>
                      <a:schemeClr val="tx1"/>
                    </a:solidFill>
                  </a:tcP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2</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19</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15</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3456425535"/>
                  </a:ext>
                </a:extLst>
              </a:tr>
              <a:tr h="237374">
                <a:tc>
                  <a:txBody>
                    <a:bodyPr/>
                    <a:lstStyle/>
                    <a:p>
                      <a:pPr algn="ctr" fontAlgn="ctr"/>
                      <a:r>
                        <a:rPr lang="id-ID" sz="1100" u="none" strike="noStrike">
                          <a:effectLst/>
                          <a:latin typeface="+mn-lt"/>
                        </a:rPr>
                        <a:t> </a:t>
                      </a:r>
                      <a:endParaRPr lang="id-ID" sz="1100" b="0" i="0" u="none" strike="noStrike">
                        <a:solidFill>
                          <a:srgbClr val="000000"/>
                        </a:solidFill>
                        <a:effectLst/>
                        <a:latin typeface="+mn-lt"/>
                      </a:endParaRPr>
                    </a:p>
                  </a:txBody>
                  <a:tcPr marL="3583" marR="3583" marT="3583" marB="0" anchor="ctr"/>
                </a:tc>
                <a:tc>
                  <a:txBody>
                    <a:bodyPr/>
                    <a:lstStyle/>
                    <a:p>
                      <a:pPr algn="l" fontAlgn="ctr"/>
                      <a:r>
                        <a:rPr lang="id-ID" sz="1100" u="none" strike="noStrike">
                          <a:effectLst/>
                          <a:latin typeface="+mn-lt"/>
                        </a:rPr>
                        <a:t>D. BIRO HUKUM DAN ORGANISASI </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0</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1</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4</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12</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11</a:t>
                      </a:r>
                      <a:endParaRPr lang="id-ID" sz="1100" b="1" i="0" u="none" strike="noStrike" dirty="0">
                        <a:solidFill>
                          <a:srgbClr val="000000"/>
                        </a:solidFill>
                        <a:effectLst/>
                        <a:latin typeface="+mn-lt"/>
                      </a:endParaRPr>
                    </a:p>
                  </a:txBody>
                  <a:tcPr marL="3583" marR="3583" marT="3583" marB="0" anchor="ctr">
                    <a:solidFill>
                      <a:schemeClr val="tx1"/>
                    </a:solidFill>
                  </a:tcP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2</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19</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16</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3766013692"/>
                  </a:ext>
                </a:extLst>
              </a:tr>
              <a:tr h="323626">
                <a:tc>
                  <a:txBody>
                    <a:bodyPr/>
                    <a:lstStyle/>
                    <a:p>
                      <a:pPr algn="ctr" fontAlgn="ctr"/>
                      <a:r>
                        <a:rPr lang="id-ID" sz="1100" u="none" strike="noStrike">
                          <a:effectLst/>
                          <a:latin typeface="+mn-lt"/>
                        </a:rPr>
                        <a:t> </a:t>
                      </a:r>
                      <a:endParaRPr lang="id-ID" sz="1100" b="0" i="0" u="none" strike="noStrike">
                        <a:solidFill>
                          <a:srgbClr val="000000"/>
                        </a:solidFill>
                        <a:effectLst/>
                        <a:latin typeface="+mn-lt"/>
                      </a:endParaRPr>
                    </a:p>
                  </a:txBody>
                  <a:tcPr marL="3583" marR="3583" marT="3583" marB="0" anchor="ctr"/>
                </a:tc>
                <a:tc>
                  <a:txBody>
                    <a:bodyPr/>
                    <a:lstStyle/>
                    <a:p>
                      <a:pPr algn="l" fontAlgn="ctr"/>
                      <a:r>
                        <a:rPr lang="fi-FI" sz="1100" u="none" strike="noStrike">
                          <a:effectLst/>
                          <a:latin typeface="+mn-lt"/>
                        </a:rPr>
                        <a:t>E. BIRO KERJASAMA DAN KOMUNIKASI PUBLIK</a:t>
                      </a:r>
                      <a:endParaRPr lang="fi-FI"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1</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3</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9</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8</a:t>
                      </a:r>
                      <a:endParaRPr lang="id-ID" sz="1100" b="1" i="0" u="none" strike="noStrike" dirty="0">
                        <a:solidFill>
                          <a:srgbClr val="000000"/>
                        </a:solidFill>
                        <a:effectLst/>
                        <a:latin typeface="+mn-lt"/>
                      </a:endParaRPr>
                    </a:p>
                  </a:txBody>
                  <a:tcPr marL="3583" marR="3583" marT="3583" marB="0" anchor="ctr">
                    <a:solidFill>
                      <a:schemeClr val="tx1"/>
                    </a:solidFill>
                  </a:tcPr>
                </a:tc>
                <a:tc>
                  <a:txBody>
                    <a:bodyPr/>
                    <a:lstStyle/>
                    <a:p>
                      <a:pPr algn="ctr" fontAlgn="ctr"/>
                      <a:r>
                        <a:rPr lang="id-ID" sz="1100" u="none" strike="noStrike" dirty="0">
                          <a:effectLst/>
                          <a:latin typeface="+mn-lt"/>
                        </a:rPr>
                        <a:t>0</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0</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14</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12</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2383483088"/>
                  </a:ext>
                </a:extLst>
              </a:tr>
              <a:tr h="323626">
                <a:tc>
                  <a:txBody>
                    <a:bodyPr/>
                    <a:lstStyle/>
                    <a:p>
                      <a:pPr algn="ctr" fontAlgn="ctr"/>
                      <a:r>
                        <a:rPr lang="id-ID" sz="1100" u="none" strike="noStrike">
                          <a:effectLst/>
                          <a:latin typeface="+mn-lt"/>
                        </a:rPr>
                        <a:t> </a:t>
                      </a:r>
                      <a:endParaRPr lang="id-ID" sz="1100" b="0" i="0" u="none" strike="noStrike">
                        <a:solidFill>
                          <a:srgbClr val="000000"/>
                        </a:solidFill>
                        <a:effectLst/>
                        <a:latin typeface="+mn-lt"/>
                      </a:endParaRPr>
                    </a:p>
                  </a:txBody>
                  <a:tcPr marL="3583" marR="3583" marT="3583" marB="0" anchor="ctr"/>
                </a:tc>
                <a:tc>
                  <a:txBody>
                    <a:bodyPr/>
                    <a:lstStyle/>
                    <a:p>
                      <a:pPr algn="l" fontAlgn="ctr"/>
                      <a:r>
                        <a:rPr lang="nn-NO" sz="1100" u="none" strike="noStrike">
                          <a:effectLst/>
                          <a:latin typeface="+mn-lt"/>
                        </a:rPr>
                        <a:t>F. PUSAT DATA DAN INFORMASI IPTEK DAN DIKTI </a:t>
                      </a:r>
                      <a:endParaRPr lang="nn-NO"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3</a:t>
                      </a:r>
                      <a:endParaRPr lang="id-ID" sz="1100" b="1" i="0" u="none" strike="noStrike" dirty="0">
                        <a:solidFill>
                          <a:srgbClr val="000000"/>
                        </a:solidFill>
                        <a:effectLst/>
                        <a:latin typeface="+mn-lt"/>
                      </a:endParaRPr>
                    </a:p>
                  </a:txBody>
                  <a:tcPr marL="3583" marR="3583" marT="3583" marB="0" anchor="ctr">
                    <a:solidFill>
                      <a:schemeClr val="tx1"/>
                    </a:solidFill>
                  </a:tcPr>
                </a:tc>
                <a:tc>
                  <a:txBody>
                    <a:bodyPr/>
                    <a:lstStyle/>
                    <a:p>
                      <a:pPr algn="ctr" fontAlgn="ctr"/>
                      <a:r>
                        <a:rPr lang="id-ID" sz="1100" u="none" strike="noStrike" dirty="0">
                          <a:effectLst/>
                          <a:latin typeface="+mn-lt"/>
                        </a:rPr>
                        <a:t>9</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9</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14</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13</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1840889662"/>
                  </a:ext>
                </a:extLst>
              </a:tr>
              <a:tr h="323626">
                <a:tc>
                  <a:txBody>
                    <a:bodyPr/>
                    <a:lstStyle/>
                    <a:p>
                      <a:pPr algn="ctr" fontAlgn="ctr"/>
                      <a:r>
                        <a:rPr lang="id-ID" sz="1100" u="none" strike="noStrike">
                          <a:effectLst/>
                          <a:latin typeface="+mn-lt"/>
                        </a:rPr>
                        <a:t> </a:t>
                      </a:r>
                      <a:endParaRPr lang="id-ID" sz="1100" b="0" i="0" u="none" strike="noStrike">
                        <a:solidFill>
                          <a:srgbClr val="000000"/>
                        </a:solidFill>
                        <a:effectLst/>
                        <a:latin typeface="+mn-lt"/>
                      </a:endParaRPr>
                    </a:p>
                  </a:txBody>
                  <a:tcPr marL="3583" marR="3583" marT="3583" marB="0" anchor="ctr"/>
                </a:tc>
                <a:tc>
                  <a:txBody>
                    <a:bodyPr/>
                    <a:lstStyle/>
                    <a:p>
                      <a:pPr algn="l" fontAlgn="ctr"/>
                      <a:r>
                        <a:rPr lang="id-ID" sz="1100" u="none" strike="noStrike">
                          <a:effectLst/>
                          <a:latin typeface="+mn-lt"/>
                        </a:rPr>
                        <a:t>G. PUSAT PENELITIAN ILMU PENGETAHUAN DAN TEKNOLOGI </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9</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9</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14</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14</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1685142615"/>
                  </a:ext>
                </a:extLst>
              </a:tr>
              <a:tr h="237374">
                <a:tc>
                  <a:txBody>
                    <a:bodyPr/>
                    <a:lstStyle/>
                    <a:p>
                      <a:pPr algn="ctr" fontAlgn="ctr"/>
                      <a:r>
                        <a:rPr lang="id-ID" sz="1100" u="none" strike="noStrike">
                          <a:effectLst/>
                          <a:latin typeface="+mn-lt"/>
                        </a:rPr>
                        <a:t> </a:t>
                      </a:r>
                      <a:endParaRPr lang="id-ID" sz="1100" b="0" i="0" u="none" strike="noStrike">
                        <a:solidFill>
                          <a:srgbClr val="000000"/>
                        </a:solidFill>
                        <a:effectLst/>
                        <a:latin typeface="+mn-lt"/>
                      </a:endParaRPr>
                    </a:p>
                  </a:txBody>
                  <a:tcPr marL="3583" marR="3583" marT="3583" marB="0" anchor="ctr"/>
                </a:tc>
                <a:tc>
                  <a:txBody>
                    <a:bodyPr/>
                    <a:lstStyle/>
                    <a:p>
                      <a:pPr algn="l" fontAlgn="ctr"/>
                      <a:r>
                        <a:rPr lang="id-ID" sz="1100" u="none" strike="noStrike">
                          <a:effectLst/>
                          <a:latin typeface="+mn-lt"/>
                        </a:rPr>
                        <a:t>H. PUSAT PENDIDIKAN DAN PELATIHAN </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7</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7</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11</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3329429144"/>
                  </a:ext>
                </a:extLst>
              </a:tr>
              <a:tr h="347375">
                <a:tc>
                  <a:txBody>
                    <a:bodyPr/>
                    <a:lstStyle/>
                    <a:p>
                      <a:pPr algn="ctr" fontAlgn="ctr"/>
                      <a:r>
                        <a:rPr lang="id-ID" sz="1100" u="none" strike="noStrike">
                          <a:effectLst/>
                          <a:latin typeface="+mn-lt"/>
                        </a:rPr>
                        <a:t>2</a:t>
                      </a:r>
                      <a:endParaRPr lang="id-ID" sz="1100" b="1" i="0" u="none" strike="noStrike">
                        <a:solidFill>
                          <a:srgbClr val="000000"/>
                        </a:solidFill>
                        <a:effectLst/>
                        <a:latin typeface="+mn-lt"/>
                      </a:endParaRPr>
                    </a:p>
                  </a:txBody>
                  <a:tcPr marL="3583" marR="3583" marT="3583" marB="0" anchor="ctr"/>
                </a:tc>
                <a:tc>
                  <a:txBody>
                    <a:bodyPr/>
                    <a:lstStyle/>
                    <a:p>
                      <a:pPr algn="l" fontAlgn="ctr"/>
                      <a:r>
                        <a:rPr lang="id-ID" sz="1100" u="none" strike="noStrike">
                          <a:effectLst/>
                          <a:latin typeface="+mn-lt"/>
                        </a:rPr>
                        <a:t>DIREKTORAT JENDERAL PEMBELAJARAN DAN KEMAHASISWAAN </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5</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12</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53</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22</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137065470"/>
                  </a:ext>
                </a:extLst>
              </a:tr>
              <a:tr h="323626">
                <a:tc>
                  <a:txBody>
                    <a:bodyPr/>
                    <a:lstStyle/>
                    <a:p>
                      <a:pPr algn="ctr" fontAlgn="ctr"/>
                      <a:r>
                        <a:rPr lang="id-ID" sz="1100" u="none" strike="noStrike">
                          <a:effectLst/>
                          <a:latin typeface="+mn-lt"/>
                        </a:rPr>
                        <a:t>3</a:t>
                      </a:r>
                      <a:endParaRPr lang="id-ID" sz="1100" b="1" i="0" u="none" strike="noStrike">
                        <a:solidFill>
                          <a:srgbClr val="000000"/>
                        </a:solidFill>
                        <a:effectLst/>
                        <a:latin typeface="+mn-lt"/>
                      </a:endParaRPr>
                    </a:p>
                  </a:txBody>
                  <a:tcPr marL="3583" marR="3583" marT="3583" marB="0" anchor="ctr"/>
                </a:tc>
                <a:tc>
                  <a:txBody>
                    <a:bodyPr/>
                    <a:lstStyle/>
                    <a:p>
                      <a:pPr algn="l" fontAlgn="ctr"/>
                      <a:r>
                        <a:rPr lang="id-ID" sz="1100" u="none" strike="noStrike">
                          <a:effectLst/>
                          <a:latin typeface="+mn-lt"/>
                        </a:rPr>
                        <a:t>DIREKTORAT JENDERAL KELEMBAGAAN IPTEK DAN DIKTI</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5</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18</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42</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4</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66</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9</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98133615"/>
                  </a:ext>
                </a:extLst>
              </a:tr>
              <a:tr h="323626">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l" fontAlgn="ctr"/>
                      <a:r>
                        <a:rPr lang="id-ID" sz="1100" u="none" strike="noStrike">
                          <a:effectLst/>
                          <a:latin typeface="+mn-lt"/>
                        </a:rPr>
                        <a:t>DIREKTORAT JENDERAL SUMBER DAYA IPTEK DAN DIKTI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2</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12</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6</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30</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5</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0</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47</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14</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2438002120"/>
                  </a:ext>
                </a:extLst>
              </a:tr>
              <a:tr h="323626">
                <a:tc>
                  <a:txBody>
                    <a:bodyPr/>
                    <a:lstStyle/>
                    <a:p>
                      <a:pPr algn="ctr" fontAlgn="ctr"/>
                      <a:r>
                        <a:rPr lang="id-ID" sz="1100" u="none" strike="noStrike">
                          <a:effectLst/>
                          <a:latin typeface="+mn-lt"/>
                        </a:rPr>
                        <a:t>5</a:t>
                      </a:r>
                      <a:endParaRPr lang="id-ID" sz="1100" b="1" i="0" u="none" strike="noStrike">
                        <a:solidFill>
                          <a:srgbClr val="000000"/>
                        </a:solidFill>
                        <a:effectLst/>
                        <a:latin typeface="+mn-lt"/>
                      </a:endParaRPr>
                    </a:p>
                  </a:txBody>
                  <a:tcPr marL="3583" marR="3583" marT="3583" marB="0" anchor="ctr"/>
                </a:tc>
                <a:tc>
                  <a:txBody>
                    <a:bodyPr/>
                    <a:lstStyle/>
                    <a:p>
                      <a:pPr algn="l" fontAlgn="ctr"/>
                      <a:r>
                        <a:rPr lang="id-ID" sz="1100" u="none" strike="noStrike" dirty="0">
                          <a:effectLst/>
                          <a:latin typeface="+mn-lt"/>
                        </a:rPr>
                        <a:t>DIREKTORAT JENDERAL RISET DAN PENGEMBANGAN </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5</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19</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6</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45</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7</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0</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70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17</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1202456127"/>
                  </a:ext>
                </a:extLst>
              </a:tr>
              <a:tr h="192601">
                <a:tc>
                  <a:txBody>
                    <a:bodyPr/>
                    <a:lstStyle/>
                    <a:p>
                      <a:pPr algn="ctr" fontAlgn="ctr"/>
                      <a:r>
                        <a:rPr lang="id-ID" sz="1100" u="none" strike="noStrike">
                          <a:effectLst/>
                          <a:latin typeface="+mn-lt"/>
                        </a:rPr>
                        <a:t>6</a:t>
                      </a:r>
                      <a:endParaRPr lang="id-ID" sz="1100" b="1" i="0" u="none" strike="noStrike">
                        <a:solidFill>
                          <a:srgbClr val="000000"/>
                        </a:solidFill>
                        <a:effectLst/>
                        <a:latin typeface="+mn-lt"/>
                      </a:endParaRPr>
                    </a:p>
                  </a:txBody>
                  <a:tcPr marL="3583" marR="3583" marT="3583" marB="0" anchor="ctr"/>
                </a:tc>
                <a:tc>
                  <a:txBody>
                    <a:bodyPr/>
                    <a:lstStyle/>
                    <a:p>
                      <a:pPr algn="l" fontAlgn="ctr"/>
                      <a:r>
                        <a:rPr lang="id-ID" sz="1100" u="none" strike="noStrike">
                          <a:effectLst/>
                          <a:latin typeface="+mn-lt"/>
                        </a:rPr>
                        <a:t>DIREKTORAT PENGUATAN INOVASI </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15</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36</a:t>
                      </a:r>
                      <a:endParaRPr lang="id-ID" sz="1100" b="1"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0</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56</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46</a:t>
                      </a:r>
                      <a:endParaRPr lang="id-ID" sz="1100" b="0"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2545751983"/>
                  </a:ext>
                </a:extLst>
              </a:tr>
              <a:tr h="225793">
                <a:tc>
                  <a:txBody>
                    <a:bodyPr/>
                    <a:lstStyle/>
                    <a:p>
                      <a:pPr algn="ctr" fontAlgn="ctr"/>
                      <a:r>
                        <a:rPr lang="id-ID" sz="1100" u="none" strike="noStrike">
                          <a:effectLst/>
                          <a:latin typeface="+mn-lt"/>
                        </a:rPr>
                        <a:t>7</a:t>
                      </a:r>
                      <a:endParaRPr lang="id-ID" sz="1100" b="1" i="0" u="none" strike="noStrike">
                        <a:solidFill>
                          <a:srgbClr val="000000"/>
                        </a:solidFill>
                        <a:effectLst/>
                        <a:latin typeface="+mn-lt"/>
                      </a:endParaRPr>
                    </a:p>
                  </a:txBody>
                  <a:tcPr marL="3583" marR="3583" marT="3583" marB="0" anchor="ctr"/>
                </a:tc>
                <a:tc>
                  <a:txBody>
                    <a:bodyPr/>
                    <a:lstStyle/>
                    <a:p>
                      <a:pPr algn="l" fontAlgn="ctr"/>
                      <a:r>
                        <a:rPr lang="id-ID" sz="1100" u="none" strike="noStrike">
                          <a:effectLst/>
                          <a:latin typeface="+mn-lt"/>
                        </a:rPr>
                        <a:t>INSPEKTORAT JENDERAL</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9</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5</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8</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2</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0</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25</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15</a:t>
                      </a:r>
                      <a:endParaRPr lang="id-ID" sz="1100" b="0" i="0" u="none" strike="noStrike" dirty="0">
                        <a:solidFill>
                          <a:srgbClr val="000000"/>
                        </a:solidFill>
                        <a:effectLst/>
                        <a:latin typeface="+mn-lt"/>
                      </a:endParaRPr>
                    </a:p>
                  </a:txBody>
                  <a:tcPr marL="3583" marR="3583" marT="3583" marB="0" anchor="ctr"/>
                </a:tc>
                <a:extLst>
                  <a:ext uri="{0D108BD9-81ED-4DB2-BD59-A6C34878D82A}">
                    <a16:rowId xmlns="" xmlns:a16="http://schemas.microsoft.com/office/drawing/2014/main" val="1949591446"/>
                  </a:ext>
                </a:extLst>
              </a:tr>
              <a:tr h="192601">
                <a:tc gridSpan="2">
                  <a:txBody>
                    <a:bodyPr/>
                    <a:lstStyle/>
                    <a:p>
                      <a:pPr algn="ctr" fontAlgn="ctr"/>
                      <a:r>
                        <a:rPr lang="id-ID" sz="1100" u="none" strike="noStrike">
                          <a:effectLst/>
                          <a:latin typeface="+mn-lt"/>
                        </a:rPr>
                        <a:t>JUMLAH </a:t>
                      </a:r>
                      <a:endParaRPr lang="id-ID" sz="1100" b="1" i="0" u="none" strike="noStrike">
                        <a:solidFill>
                          <a:srgbClr val="000000"/>
                        </a:solidFill>
                        <a:effectLst/>
                        <a:latin typeface="+mn-lt"/>
                      </a:endParaRPr>
                    </a:p>
                  </a:txBody>
                  <a:tcPr marL="3583" marR="3583" marT="3583" marB="0" anchor="ctr"/>
                </a:tc>
                <a:tc hMerge="1">
                  <a:txBody>
                    <a:bodyPr/>
                    <a:lstStyle/>
                    <a:p>
                      <a:endParaRPr lang="id-ID"/>
                    </a:p>
                  </a:txBody>
                  <a:tcPr/>
                </a:tc>
                <a:tc>
                  <a:txBody>
                    <a:bodyPr/>
                    <a:lstStyle/>
                    <a:p>
                      <a:pPr algn="ctr" fontAlgn="ctr"/>
                      <a:r>
                        <a:rPr lang="id-ID" sz="1100" u="none" strike="noStrike">
                          <a:effectLst/>
                          <a:latin typeface="+mn-lt"/>
                        </a:rPr>
                        <a:t>10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9</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34</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28</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110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59</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275</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138</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8</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2</a:t>
                      </a:r>
                      <a:endParaRPr lang="id-ID" sz="1100" b="0" i="0" u="none" strike="noStrike" dirty="0">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10</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1</a:t>
                      </a: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447</a:t>
                      </a:r>
                      <a:endParaRPr lang="id-ID" sz="1100" b="1" i="0" u="none" strike="noStrike">
                        <a:solidFill>
                          <a:srgbClr val="000000"/>
                        </a:solidFill>
                        <a:effectLst/>
                        <a:latin typeface="+mn-lt"/>
                      </a:endParaRPr>
                    </a:p>
                  </a:txBody>
                  <a:tcPr marL="3583" marR="3583" marT="3583" marB="0" anchor="ctr"/>
                </a:tc>
                <a:tc>
                  <a:txBody>
                    <a:bodyPr/>
                    <a:lstStyle/>
                    <a:p>
                      <a:pPr algn="ctr" fontAlgn="ctr"/>
                      <a:r>
                        <a:rPr lang="id-ID" sz="1100" u="none" strike="noStrike" dirty="0">
                          <a:effectLst/>
                          <a:latin typeface="+mn-lt"/>
                        </a:rPr>
                        <a:t>237</a:t>
                      </a:r>
                      <a:endParaRPr lang="id-ID" sz="1100" b="1" i="0" u="none" strike="noStrike" dirty="0">
                        <a:solidFill>
                          <a:srgbClr val="000000"/>
                        </a:solidFill>
                        <a:effectLst/>
                        <a:latin typeface="+mn-lt"/>
                      </a:endParaRPr>
                    </a:p>
                  </a:txBody>
                  <a:tcPr marL="3583" marR="3583" marT="3583" marB="0" anchor="ctr"/>
                </a:tc>
                <a:extLst>
                  <a:ext uri="{0D108BD9-81ED-4DB2-BD59-A6C34878D82A}">
                    <a16:rowId xmlns="" xmlns:a16="http://schemas.microsoft.com/office/drawing/2014/main" val="1194392148"/>
                  </a:ext>
                </a:extLst>
              </a:tr>
              <a:tr h="192601">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l" fontAlgn="ctr"/>
                      <a:r>
                        <a:rPr lang="id-ID" sz="1100" u="none" strike="noStrike">
                          <a:effectLst/>
                          <a:latin typeface="+mn-lt"/>
                        </a:rPr>
                        <a:t>Ket : </a:t>
                      </a: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b"/>
                      <a:endParaRPr lang="id-ID" sz="1100" b="0" i="0" u="none" strike="noStrike">
                        <a:solidFill>
                          <a:srgbClr val="000000"/>
                        </a:solidFill>
                        <a:effectLst/>
                        <a:latin typeface="+mn-lt"/>
                      </a:endParaRPr>
                    </a:p>
                  </a:txBody>
                  <a:tcPr marL="3583" marR="3583" marT="3583" marB="0" anchor="b"/>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r>
                        <a:rPr lang="id-ID" sz="1100" u="none" strike="noStrike">
                          <a:effectLst/>
                          <a:latin typeface="+mn-lt"/>
                        </a:rPr>
                        <a:t>53,02</a:t>
                      </a:r>
                      <a:endParaRPr lang="id-ID" sz="1100" b="1" i="0" u="none" strike="noStrike">
                        <a:solidFill>
                          <a:srgbClr val="000000"/>
                        </a:solidFill>
                        <a:effectLst/>
                        <a:latin typeface="+mn-lt"/>
                      </a:endParaRPr>
                    </a:p>
                  </a:txBody>
                  <a:tcPr marL="3583" marR="3583" marT="3583" marB="0" anchor="ctr"/>
                </a:tc>
                <a:tc>
                  <a:txBody>
                    <a:bodyPr/>
                    <a:lstStyle/>
                    <a:p>
                      <a:pPr algn="l" fontAlgn="ctr"/>
                      <a:r>
                        <a:rPr lang="id-ID" sz="1100" u="none" strike="noStrike">
                          <a:effectLst/>
                          <a:latin typeface="+mn-lt"/>
                        </a:rPr>
                        <a:t>%</a:t>
                      </a:r>
                      <a:endParaRPr lang="id-ID" sz="1100" b="1" i="0" u="none" strike="noStrike">
                        <a:solidFill>
                          <a:srgbClr val="000000"/>
                        </a:solidFill>
                        <a:effectLst/>
                        <a:latin typeface="+mn-lt"/>
                      </a:endParaRPr>
                    </a:p>
                  </a:txBody>
                  <a:tcPr marL="3583" marR="3583" marT="3583" marB="0" anchor="ctr"/>
                </a:tc>
                <a:extLst>
                  <a:ext uri="{0D108BD9-81ED-4DB2-BD59-A6C34878D82A}">
                    <a16:rowId xmlns="" xmlns:a16="http://schemas.microsoft.com/office/drawing/2014/main" val="1439346171"/>
                  </a:ext>
                </a:extLst>
              </a:tr>
              <a:tr h="323626">
                <a:tc>
                  <a:txBody>
                    <a:bodyPr/>
                    <a:lstStyle/>
                    <a:p>
                      <a:pPr algn="ctr" fontAlgn="ctr"/>
                      <a:endParaRPr lang="id-ID" sz="1100" b="0" i="0" u="none" strike="noStrike">
                        <a:solidFill>
                          <a:srgbClr val="000000"/>
                        </a:solidFill>
                        <a:effectLst/>
                        <a:latin typeface="+mn-lt"/>
                      </a:endParaRPr>
                    </a:p>
                  </a:txBody>
                  <a:tcPr marL="3583" marR="3583" marT="3583" marB="0" anchor="ctr"/>
                </a:tc>
                <a:tc gridSpan="7">
                  <a:txBody>
                    <a:bodyPr/>
                    <a:lstStyle/>
                    <a:p>
                      <a:pPr algn="l" fontAlgn="ctr"/>
                      <a:r>
                        <a:rPr lang="id-ID" sz="1100" u="none" strike="noStrike">
                          <a:effectLst/>
                          <a:latin typeface="+mn-lt"/>
                        </a:rPr>
                        <a:t>1. Satu Jabatan Eselon III di Pusat Data dan Informasi Ilmu Pengetahuan Teknologi dan Pendidikan Tinggi masih kosong </a:t>
                      </a:r>
                      <a:endParaRPr lang="id-ID" sz="1100" b="0" i="0" u="none" strike="noStrike">
                        <a:solidFill>
                          <a:srgbClr val="000000"/>
                        </a:solidFill>
                        <a:effectLst/>
                        <a:latin typeface="+mn-lt"/>
                      </a:endParaRPr>
                    </a:p>
                  </a:txBody>
                  <a:tcPr marL="3583" marR="3583" marT="3583" marB="0" anchor="ct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l" fontAlgn="b"/>
                      <a:endParaRPr lang="id-ID" sz="1100" b="0" i="0" u="none" strike="noStrike">
                        <a:solidFill>
                          <a:srgbClr val="000000"/>
                        </a:solidFill>
                        <a:effectLst/>
                        <a:latin typeface="+mn-lt"/>
                      </a:endParaRPr>
                    </a:p>
                  </a:txBody>
                  <a:tcPr marL="3583" marR="3583" marT="3583" marB="0" anchor="b"/>
                </a:tc>
                <a:tc>
                  <a:txBody>
                    <a:bodyPr/>
                    <a:lstStyle/>
                    <a:p>
                      <a:pPr algn="l" fontAlgn="b"/>
                      <a:endParaRPr lang="id-ID" sz="1100" b="0" i="0" u="none" strike="noStrike">
                        <a:solidFill>
                          <a:srgbClr val="000000"/>
                        </a:solidFill>
                        <a:effectLst/>
                        <a:latin typeface="+mn-lt"/>
                      </a:endParaRPr>
                    </a:p>
                  </a:txBody>
                  <a:tcPr marL="3583" marR="3583" marT="3583" marB="0" anchor="b"/>
                </a:tc>
                <a:extLst>
                  <a:ext uri="{0D108BD9-81ED-4DB2-BD59-A6C34878D82A}">
                    <a16:rowId xmlns="" xmlns:a16="http://schemas.microsoft.com/office/drawing/2014/main" val="2315725727"/>
                  </a:ext>
                </a:extLst>
              </a:tr>
              <a:tr h="323626">
                <a:tc>
                  <a:txBody>
                    <a:bodyPr/>
                    <a:lstStyle/>
                    <a:p>
                      <a:pPr algn="ctr" fontAlgn="ctr"/>
                      <a:endParaRPr lang="id-ID" sz="1100" b="0" i="0" u="none" strike="noStrike">
                        <a:solidFill>
                          <a:srgbClr val="000000"/>
                        </a:solidFill>
                        <a:effectLst/>
                        <a:latin typeface="+mn-lt"/>
                      </a:endParaRPr>
                    </a:p>
                  </a:txBody>
                  <a:tcPr marL="3583" marR="3583" marT="3583" marB="0" anchor="ctr"/>
                </a:tc>
                <a:tc gridSpan="7">
                  <a:txBody>
                    <a:bodyPr/>
                    <a:lstStyle/>
                    <a:p>
                      <a:pPr algn="l" fontAlgn="ctr"/>
                      <a:r>
                        <a:rPr lang="id-ID" sz="1100" u="none" strike="noStrike" dirty="0">
                          <a:effectLst/>
                          <a:latin typeface="+mn-lt"/>
                        </a:rPr>
                        <a:t>2. Satu Jabatan Eselon IV di Biro Hukum dan Organisasi dan Satu Jabatan Eselon IV di Biro Kerjasama dan Komunikasi Publik masih kosong </a:t>
                      </a:r>
                      <a:endParaRPr lang="id-ID" sz="1100" b="0" i="0" u="none" strike="noStrike" dirty="0">
                        <a:solidFill>
                          <a:srgbClr val="000000"/>
                        </a:solidFill>
                        <a:effectLst/>
                        <a:latin typeface="+mn-lt"/>
                      </a:endParaRPr>
                    </a:p>
                  </a:txBody>
                  <a:tcPr marL="3583" marR="3583" marT="3583" marB="0" anchor="ct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ctr" fontAlgn="ctr"/>
                      <a:endParaRPr lang="id-ID" sz="1100" b="0" i="0" u="none" strike="noStrike">
                        <a:solidFill>
                          <a:srgbClr val="000000"/>
                        </a:solidFill>
                        <a:effectLst/>
                        <a:latin typeface="+mn-lt"/>
                      </a:endParaRPr>
                    </a:p>
                  </a:txBody>
                  <a:tcPr marL="3583" marR="3583" marT="3583" marB="0" anchor="ctr"/>
                </a:tc>
                <a:tc>
                  <a:txBody>
                    <a:bodyPr/>
                    <a:lstStyle/>
                    <a:p>
                      <a:pPr algn="l" fontAlgn="b"/>
                      <a:endParaRPr lang="id-ID" sz="1100" b="0" i="0" u="none" strike="noStrike">
                        <a:solidFill>
                          <a:srgbClr val="000000"/>
                        </a:solidFill>
                        <a:effectLst/>
                        <a:latin typeface="+mn-lt"/>
                      </a:endParaRPr>
                    </a:p>
                  </a:txBody>
                  <a:tcPr marL="3583" marR="3583" marT="3583" marB="0" anchor="b"/>
                </a:tc>
                <a:tc>
                  <a:txBody>
                    <a:bodyPr/>
                    <a:lstStyle/>
                    <a:p>
                      <a:pPr algn="l" fontAlgn="b"/>
                      <a:endParaRPr lang="id-ID" sz="1100" b="0" i="0" u="none" strike="noStrike" dirty="0">
                        <a:solidFill>
                          <a:srgbClr val="000000"/>
                        </a:solidFill>
                        <a:effectLst/>
                        <a:latin typeface="+mn-lt"/>
                      </a:endParaRPr>
                    </a:p>
                  </a:txBody>
                  <a:tcPr marL="3583" marR="3583" marT="3583" marB="0" anchor="b"/>
                </a:tc>
                <a:extLst>
                  <a:ext uri="{0D108BD9-81ED-4DB2-BD59-A6C34878D82A}">
                    <a16:rowId xmlns="" xmlns:a16="http://schemas.microsoft.com/office/drawing/2014/main" val="1104675234"/>
                  </a:ext>
                </a:extLst>
              </a:tr>
            </a:tbl>
          </a:graphicData>
        </a:graphic>
      </p:graphicFrame>
    </p:spTree>
    <p:extLst>
      <p:ext uri="{BB962C8B-B14F-4D97-AF65-F5344CB8AC3E}">
        <p14:creationId xmlns:p14="http://schemas.microsoft.com/office/powerpoint/2010/main" val="3333658833"/>
      </p:ext>
    </p:extLst>
  </p:cSld>
  <p:clrMapOvr>
    <a:masterClrMapping/>
  </p:clrMapOvr>
  <p:transition spd="med">
    <p:sndAc>
      <p:stSnd>
        <p:snd r:embed="rId2" name="click.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2347200559"/>
              </p:ext>
            </p:extLst>
          </p:nvPr>
        </p:nvGraphicFramePr>
        <p:xfrm>
          <a:off x="0" y="2"/>
          <a:ext cx="12191999" cy="6857999"/>
        </p:xfrm>
        <a:graphic>
          <a:graphicData uri="http://schemas.openxmlformats.org/drawingml/2006/table">
            <a:tbl>
              <a:tblPr>
                <a:tableStyleId>{5C22544A-7EE6-4342-B048-85BDC9FD1C3A}</a:tableStyleId>
              </a:tblPr>
              <a:tblGrid>
                <a:gridCol w="618586">
                  <a:extLst>
                    <a:ext uri="{9D8B030D-6E8A-4147-A177-3AD203B41FA5}">
                      <a16:colId xmlns="" xmlns:a16="http://schemas.microsoft.com/office/drawing/2014/main" val="230528381"/>
                    </a:ext>
                  </a:extLst>
                </a:gridCol>
                <a:gridCol w="8480472">
                  <a:extLst>
                    <a:ext uri="{9D8B030D-6E8A-4147-A177-3AD203B41FA5}">
                      <a16:colId xmlns="" xmlns:a16="http://schemas.microsoft.com/office/drawing/2014/main" val="3533765144"/>
                    </a:ext>
                  </a:extLst>
                </a:gridCol>
                <a:gridCol w="3092941">
                  <a:extLst>
                    <a:ext uri="{9D8B030D-6E8A-4147-A177-3AD203B41FA5}">
                      <a16:colId xmlns="" xmlns:a16="http://schemas.microsoft.com/office/drawing/2014/main" val="868479682"/>
                    </a:ext>
                  </a:extLst>
                </a:gridCol>
              </a:tblGrid>
              <a:tr h="274527">
                <a:tc gridSpan="3">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REKAPAN DATA JUMLAH WAJIB LHKPN KEMRISTEKDIKTI </a:t>
                      </a:r>
                      <a:endParaRPr lang="id-ID"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hMerge="1">
                  <a:txBody>
                    <a:bodyPr/>
                    <a:lstStyle/>
                    <a:p>
                      <a:endParaRPr lang="id-ID"/>
                    </a:p>
                  </a:txBody>
                  <a:tcPr/>
                </a:tc>
                <a:tc hMerge="1">
                  <a:txBody>
                    <a:bodyPr/>
                    <a:lstStyle/>
                    <a:p>
                      <a:endParaRPr lang="id-ID"/>
                    </a:p>
                  </a:txBody>
                  <a:tcPr/>
                </a:tc>
                <a:extLst>
                  <a:ext uri="{0D108BD9-81ED-4DB2-BD59-A6C34878D82A}">
                    <a16:rowId xmlns="" xmlns:a16="http://schemas.microsoft.com/office/drawing/2014/main" val="1466738264"/>
                  </a:ext>
                </a:extLst>
              </a:tr>
              <a:tr h="274527">
                <a:tc>
                  <a:txBody>
                    <a:bodyPr/>
                    <a:lstStyle/>
                    <a:p>
                      <a:pPr algn="ctr" fontAlgn="ctr"/>
                      <a:endParaRPr lang="id-ID" sz="1600" b="1"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endParaRPr lang="id-ID" sz="1600" b="1"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endParaRPr lang="id-ID" sz="1600" b="1"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2955489413"/>
                  </a:ext>
                </a:extLst>
              </a:tr>
              <a:tr h="274527">
                <a:tc>
                  <a:txBody>
                    <a:bodyPr/>
                    <a:lstStyle/>
                    <a:p>
                      <a:pPr algn="ctr" fontAlgn="ctr"/>
                      <a:endParaRPr lang="id-ID" sz="1600" b="1"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endParaRPr lang="id-ID" sz="1600" b="1"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endParaRPr lang="id-ID" sz="1600" b="1"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822185766"/>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NO</a:t>
                      </a:r>
                      <a:endParaRPr lang="id-ID" sz="1600" b="1"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UNIT KERJA </a:t>
                      </a:r>
                      <a:endParaRPr lang="id-ID" sz="1600" b="1"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TOTAL </a:t>
                      </a:r>
                      <a:endParaRPr lang="id-ID" sz="1600" b="1"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4010617497"/>
                  </a:ext>
                </a:extLst>
              </a:tr>
              <a:tr h="543878">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1</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es-ES" sz="1600" u="none" strike="noStrike">
                          <a:effectLst/>
                          <a:latin typeface="Times New Roman" panose="02020603050405020304" pitchFamily="18" charset="0"/>
                          <a:cs typeface="Times New Roman" panose="02020603050405020304" pitchFamily="18" charset="0"/>
                        </a:rPr>
                        <a:t>UNIVERSITAS PEMBANGUNAN NASIONAL "VETERAN" YOGYAKARTA</a:t>
                      </a:r>
                      <a:endParaRPr lang="es-E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77</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65778853"/>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dirty="0" smtClean="0">
                          <a:effectLst/>
                          <a:latin typeface="Times New Roman" panose="02020603050405020304" pitchFamily="18" charset="0"/>
                          <a:cs typeface="Times New Roman" panose="02020603050405020304" pitchFamily="18" charset="0"/>
                        </a:rPr>
                        <a:t>UNIVERSITAS </a:t>
                      </a:r>
                      <a:r>
                        <a:rPr lang="id-ID" sz="1600" u="none" strike="noStrike" dirty="0">
                          <a:effectLst/>
                          <a:latin typeface="Times New Roman" panose="02020603050405020304" pitchFamily="18" charset="0"/>
                          <a:cs typeface="Times New Roman" panose="02020603050405020304" pitchFamily="18" charset="0"/>
                        </a:rPr>
                        <a:t>KHAIRUN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113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754382572"/>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POLITEKNIK NEGERI BENGKALIS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31</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2140921100"/>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UNIVERSITAS NEGERI MAKASSAR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240</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2610475021"/>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5</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POLITEKNIK NEGERI NUSA UTARA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25</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1702151592"/>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6</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POLITEKNIK NEGERI BANYUWANGI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19</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1212957466"/>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7</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KOPERTIS WILAYAH II</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8</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129672540"/>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8</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POLITEKNIK NEGERI PONTIANAK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61</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2275845861"/>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9</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KOPERTIS WILAYAH IV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10</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1071721803"/>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10</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MUSAMUS</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76</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2194847534"/>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11</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TANJUNG PURA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308</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2478738312"/>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12</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POLITEKNIK MARITIM NEGERI INDONESIA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16</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3312345239"/>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POLITEKNIK MANFAKTUR NEGERI BANDUNG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35</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1202626474"/>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14</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POLITEKNIK PERTANIAN NEGERI PANGKAJENE KEPULAUAN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27</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3398613858"/>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15</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KOPERTIS WILAYAH XI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16</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1229131545"/>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16</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NEGERI PADANG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131</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719926334"/>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17</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KOPERTIS WILAYAH VIII DENPASAR</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10</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904180930"/>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18</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KOPERTIS WILAYAH IX SULAWESI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15</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3418480169"/>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19</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JEMBER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393</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2803396278"/>
                  </a:ext>
                </a:extLst>
              </a:tr>
              <a:tr h="274527">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20</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SEBELAS MARET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250</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686" marR="4686" marT="4686" marB="0" anchor="ctr"/>
                </a:tc>
                <a:extLst>
                  <a:ext uri="{0D108BD9-81ED-4DB2-BD59-A6C34878D82A}">
                    <a16:rowId xmlns="" xmlns:a16="http://schemas.microsoft.com/office/drawing/2014/main" val="1904426185"/>
                  </a:ext>
                </a:extLst>
              </a:tr>
            </a:tbl>
          </a:graphicData>
        </a:graphic>
      </p:graphicFrame>
    </p:spTree>
    <p:extLst>
      <p:ext uri="{BB962C8B-B14F-4D97-AF65-F5344CB8AC3E}">
        <p14:creationId xmlns:p14="http://schemas.microsoft.com/office/powerpoint/2010/main" val="30655959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7131836"/>
              </p:ext>
            </p:extLst>
          </p:nvPr>
        </p:nvGraphicFramePr>
        <p:xfrm>
          <a:off x="0" y="-13"/>
          <a:ext cx="12192000" cy="6858012"/>
        </p:xfrm>
        <a:graphic>
          <a:graphicData uri="http://schemas.openxmlformats.org/drawingml/2006/table">
            <a:tbl>
              <a:tblPr>
                <a:tableStyleId>{5C22544A-7EE6-4342-B048-85BDC9FD1C3A}</a:tableStyleId>
              </a:tblPr>
              <a:tblGrid>
                <a:gridCol w="618588">
                  <a:extLst>
                    <a:ext uri="{9D8B030D-6E8A-4147-A177-3AD203B41FA5}">
                      <a16:colId xmlns="" xmlns:a16="http://schemas.microsoft.com/office/drawing/2014/main" val="3417348903"/>
                    </a:ext>
                  </a:extLst>
                </a:gridCol>
                <a:gridCol w="8480473">
                  <a:extLst>
                    <a:ext uri="{9D8B030D-6E8A-4147-A177-3AD203B41FA5}">
                      <a16:colId xmlns="" xmlns:a16="http://schemas.microsoft.com/office/drawing/2014/main" val="3796258899"/>
                    </a:ext>
                  </a:extLst>
                </a:gridCol>
                <a:gridCol w="3092939">
                  <a:extLst>
                    <a:ext uri="{9D8B030D-6E8A-4147-A177-3AD203B41FA5}">
                      <a16:colId xmlns="" xmlns:a16="http://schemas.microsoft.com/office/drawing/2014/main" val="1223187137"/>
                    </a:ext>
                  </a:extLst>
                </a:gridCol>
              </a:tblGrid>
              <a:tr h="326572">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21</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TIDAR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2920190373"/>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22</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POLITEKNIK NEGERI SRIWIJAYA</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53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2500835644"/>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KHAIRUN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111</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3962026734"/>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24</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ANDALAS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354</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2918171888"/>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25</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POLITEKNIK NEGERI BALI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42</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2295748497"/>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26</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SAM RATULANGI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471</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12021297"/>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27</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KOPERTIS WILAYAH V</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15</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2032255000"/>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28</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UNIVERSITAS PENDIDIKAN GANESHA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218</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3201927870"/>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29</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POLITEKNIK NEGERI CILACAP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14</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3294611117"/>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30</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POLITEKNIK NEGERI MANADO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51</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1305514574"/>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31</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NEGERI MANADO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167</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2615208841"/>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32</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JENDERAL SOEDIRMAN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351</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541704627"/>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KOPERTIS WILAYAH XIV PAPUA DAN PAPUA BARAT</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6</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3014739429"/>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34</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NEGERI MALANG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15</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2851803024"/>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35</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NEGERI GORONTALO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290</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613908178"/>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36</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ISBI ACEH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5</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3825384233"/>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37</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POLITEKNIK NEGERI BATAM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34</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2932126470"/>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38</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RIAU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254</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1014275436"/>
                  </a:ext>
                </a:extLst>
              </a:tr>
              <a:tr h="326572">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39</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UDAYANA</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188</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2142810158"/>
                  </a:ext>
                </a:extLst>
              </a:tr>
              <a:tr h="326572">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40</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UNIVERSITAS TEUKU UMAR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56</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23" marR="5323" marT="5323" marB="0" anchor="ctr"/>
                </a:tc>
                <a:extLst>
                  <a:ext uri="{0D108BD9-81ED-4DB2-BD59-A6C34878D82A}">
                    <a16:rowId xmlns="" xmlns:a16="http://schemas.microsoft.com/office/drawing/2014/main" val="3293118253"/>
                  </a:ext>
                </a:extLst>
              </a:tr>
              <a:tr h="326572">
                <a:tc>
                  <a:txBody>
                    <a:bodyPr/>
                    <a:lstStyle/>
                    <a:p>
                      <a:pPr algn="ctr" rtl="0" fontAlgn="ctr"/>
                      <a:r>
                        <a:rPr lang="id-ID" sz="1600" b="0" i="0" u="none" strike="noStrike" dirty="0">
                          <a:solidFill>
                            <a:srgbClr val="000000"/>
                          </a:solidFill>
                          <a:latin typeface="Times New Roman"/>
                        </a:rPr>
                        <a:t>41</a:t>
                      </a:r>
                    </a:p>
                  </a:txBody>
                  <a:tcPr marL="9525" marR="9525" marT="9525" marB="0" anchor="ctr"/>
                </a:tc>
                <a:tc>
                  <a:txBody>
                    <a:bodyPr/>
                    <a:lstStyle/>
                    <a:p>
                      <a:pPr algn="l" rtl="0" fontAlgn="ctr"/>
                      <a:r>
                        <a:rPr lang="id-ID" sz="1600" b="0" i="0" u="none" strike="noStrike" dirty="0">
                          <a:solidFill>
                            <a:srgbClr val="000000"/>
                          </a:solidFill>
                          <a:latin typeface="Times New Roman"/>
                        </a:rPr>
                        <a:t>UNIVERSITAS BANGKA BELITUNG  </a:t>
                      </a:r>
                    </a:p>
                  </a:txBody>
                  <a:tcPr marL="9525" marR="9525" marT="9525" marB="0" anchor="ctr"/>
                </a:tc>
                <a:tc>
                  <a:txBody>
                    <a:bodyPr/>
                    <a:lstStyle/>
                    <a:p>
                      <a:pPr algn="ctr" rtl="0" fontAlgn="ctr"/>
                      <a:r>
                        <a:rPr lang="id-ID" sz="1600" b="0" i="0" u="none" strike="noStrike" dirty="0">
                          <a:solidFill>
                            <a:srgbClr val="000000"/>
                          </a:solidFill>
                          <a:latin typeface="Times New Roman"/>
                        </a:rPr>
                        <a:t>58</a:t>
                      </a:r>
                    </a:p>
                  </a:txBody>
                  <a:tcPr marL="9525" marR="9525" marT="9525" marB="0" anchor="ctr"/>
                </a:tc>
              </a:tr>
            </a:tbl>
          </a:graphicData>
        </a:graphic>
      </p:graphicFrame>
    </p:spTree>
    <p:extLst>
      <p:ext uri="{BB962C8B-B14F-4D97-AF65-F5344CB8AC3E}">
        <p14:creationId xmlns:p14="http://schemas.microsoft.com/office/powerpoint/2010/main" val="21185802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929625592"/>
              </p:ext>
            </p:extLst>
          </p:nvPr>
        </p:nvGraphicFramePr>
        <p:xfrm>
          <a:off x="-1" y="-6"/>
          <a:ext cx="12192000" cy="5908304"/>
        </p:xfrm>
        <a:graphic>
          <a:graphicData uri="http://schemas.openxmlformats.org/drawingml/2006/table">
            <a:tbl>
              <a:tblPr>
                <a:tableStyleId>{5C22544A-7EE6-4342-B048-85BDC9FD1C3A}</a:tableStyleId>
              </a:tblPr>
              <a:tblGrid>
                <a:gridCol w="618588">
                  <a:extLst>
                    <a:ext uri="{9D8B030D-6E8A-4147-A177-3AD203B41FA5}">
                      <a16:colId xmlns="" xmlns:a16="http://schemas.microsoft.com/office/drawing/2014/main" val="314832998"/>
                    </a:ext>
                  </a:extLst>
                </a:gridCol>
                <a:gridCol w="8480471">
                  <a:extLst>
                    <a:ext uri="{9D8B030D-6E8A-4147-A177-3AD203B41FA5}">
                      <a16:colId xmlns="" xmlns:a16="http://schemas.microsoft.com/office/drawing/2014/main" val="3566730907"/>
                    </a:ext>
                  </a:extLst>
                </a:gridCol>
                <a:gridCol w="3092941">
                  <a:extLst>
                    <a:ext uri="{9D8B030D-6E8A-4147-A177-3AD203B41FA5}">
                      <a16:colId xmlns="" xmlns:a16="http://schemas.microsoft.com/office/drawing/2014/main" val="1552673284"/>
                    </a:ext>
                  </a:extLst>
                </a:gridCol>
              </a:tblGrid>
              <a:tr h="369269">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42</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POLITEKNIK NEGERI MADIUN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24</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1663187652"/>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NEGERI MALIKUSSALEH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106</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3309177864"/>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44</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NEGERI JAKARTA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293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3084839142"/>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45</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PADJAJARAN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485</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1470990762"/>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46</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DIPONEGORO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280</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54629635"/>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47</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UNIVERSITAS NEGERI SEMARANG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133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4020748705"/>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48</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BORNEO TARAKAN</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22</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3327982457"/>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49</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POLITEKNIK PERTANIAN NEGERI SAMARINDA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27</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1206415732"/>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50</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POLITEKNIK NEGERI INDRAMAYU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16</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827958569"/>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51</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ITB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158</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2358230108"/>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52</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UNIVERSITAS NEGERI YOGYAKARTA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234</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4154295400"/>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53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UNIVERSITAS TERBUKA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117</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3987526311"/>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54</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UNIVERSITAS LAMPUNG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287</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2099075725"/>
                  </a:ext>
                </a:extLst>
              </a:tr>
              <a:tr h="369269">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55</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a:effectLst/>
                          <a:latin typeface="Times New Roman" panose="02020603050405020304" pitchFamily="18" charset="0"/>
                          <a:cs typeface="Times New Roman" panose="02020603050405020304" pitchFamily="18" charset="0"/>
                        </a:rPr>
                        <a:t>INSTITUT TEKNOLOGI SEPULUH NOVEMBER </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a:effectLst/>
                          <a:latin typeface="Times New Roman" panose="02020603050405020304" pitchFamily="18" charset="0"/>
                          <a:cs typeface="Times New Roman" panose="02020603050405020304" pitchFamily="18" charset="0"/>
                        </a:rPr>
                        <a:t>243</a:t>
                      </a:r>
                      <a:endParaRPr lang="id-ID"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3277633347"/>
                  </a:ext>
                </a:extLst>
              </a:tr>
              <a:tr h="369269">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56</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u="none" strike="noStrike" dirty="0">
                          <a:effectLst/>
                          <a:latin typeface="Times New Roman" panose="02020603050405020304" pitchFamily="18" charset="0"/>
                          <a:cs typeface="Times New Roman" panose="02020603050405020304" pitchFamily="18" charset="0"/>
                        </a:rPr>
                        <a:t>POLITEKNIK NEGERI BANDUNG (POLBAN)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u="none" strike="noStrike" dirty="0">
                          <a:effectLst/>
                          <a:latin typeface="Times New Roman" panose="02020603050405020304" pitchFamily="18" charset="0"/>
                          <a:cs typeface="Times New Roman" panose="02020603050405020304" pitchFamily="18" charset="0"/>
                        </a:rPr>
                        <a:t>113</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extLst>
                  <a:ext uri="{0D108BD9-81ED-4DB2-BD59-A6C34878D82A}">
                    <a16:rowId xmlns="" xmlns:a16="http://schemas.microsoft.com/office/drawing/2014/main" val="3922379990"/>
                  </a:ext>
                </a:extLst>
              </a:tr>
              <a:tr h="369269">
                <a:tc>
                  <a:txBody>
                    <a:bodyPr/>
                    <a:lstStyle/>
                    <a:p>
                      <a:pPr algn="ctr" fontAlgn="ctr"/>
                      <a:r>
                        <a:rPr lang="id-ID" sz="1600" b="0" i="0" u="none" strike="noStrike" dirty="0" smtClean="0">
                          <a:solidFill>
                            <a:srgbClr val="000000"/>
                          </a:solidFill>
                          <a:effectLst/>
                          <a:latin typeface="Times New Roman" panose="02020603050405020304" pitchFamily="18" charset="0"/>
                          <a:cs typeface="Times New Roman" panose="02020603050405020304" pitchFamily="18" charset="0"/>
                        </a:rPr>
                        <a:t>57</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l" fontAlgn="ctr"/>
                      <a:r>
                        <a:rPr lang="id-ID" sz="1600" b="0" i="0" u="none" strike="noStrike" dirty="0" smtClean="0">
                          <a:solidFill>
                            <a:srgbClr val="000000"/>
                          </a:solidFill>
                          <a:effectLst/>
                          <a:latin typeface="Times New Roman" panose="02020603050405020304" pitchFamily="18" charset="0"/>
                          <a:cs typeface="Times New Roman" panose="02020603050405020304" pitchFamily="18" charset="0"/>
                        </a:rPr>
                        <a:t>POLITEKNIK NEGERI BALIKPAPAN</a:t>
                      </a:r>
                      <a:r>
                        <a:rPr lang="id-ID" sz="1600" b="0" i="0" u="none" strike="noStrike" baseline="0" dirty="0" smtClean="0">
                          <a:solidFill>
                            <a:srgbClr val="000000"/>
                          </a:solidFill>
                          <a:effectLst/>
                          <a:latin typeface="Times New Roman" panose="02020603050405020304" pitchFamily="18" charset="0"/>
                          <a:cs typeface="Times New Roman" panose="02020603050405020304" pitchFamily="18" charset="0"/>
                        </a:rPr>
                        <a:t> </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c>
                  <a:txBody>
                    <a:bodyPr/>
                    <a:lstStyle/>
                    <a:p>
                      <a:pPr algn="ctr" fontAlgn="ctr"/>
                      <a:r>
                        <a:rPr lang="id-ID" sz="1600" b="0" i="0" u="none" strike="noStrike" dirty="0" smtClean="0">
                          <a:solidFill>
                            <a:srgbClr val="000000"/>
                          </a:solidFill>
                          <a:effectLst/>
                          <a:latin typeface="Times New Roman" panose="02020603050405020304" pitchFamily="18" charset="0"/>
                          <a:cs typeface="Times New Roman" panose="02020603050405020304" pitchFamily="18" charset="0"/>
                        </a:rPr>
                        <a:t>15</a:t>
                      </a:r>
                      <a:endParaRPr lang="id-ID"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654" marR="6654" marT="6654" marB="0" anchor="ctr"/>
                </a:tc>
              </a:tr>
            </a:tbl>
          </a:graphicData>
        </a:graphic>
      </p:graphicFrame>
      <p:sp>
        <p:nvSpPr>
          <p:cNvPr id="6" name="TextBox 5"/>
          <p:cNvSpPr txBox="1"/>
          <p:nvPr/>
        </p:nvSpPr>
        <p:spPr>
          <a:xfrm>
            <a:off x="7538492" y="6137753"/>
            <a:ext cx="5098093" cy="382044"/>
          </a:xfrm>
          <a:prstGeom prst="rect">
            <a:avLst/>
          </a:prstGeom>
          <a:noFill/>
        </p:spPr>
        <p:txBody>
          <a:bodyPr wrap="square" rtlCol="0">
            <a:spAutoFit/>
          </a:bodyPr>
          <a:lstStyle/>
          <a:p>
            <a:r>
              <a:rPr lang="id-ID" dirty="0"/>
              <a:t>Total Seluruh Wajib LHKPN : </a:t>
            </a:r>
            <a:r>
              <a:rPr lang="id-ID" dirty="0" smtClean="0"/>
              <a:t>7210</a:t>
            </a:r>
            <a:endParaRPr lang="id-ID" dirty="0"/>
          </a:p>
        </p:txBody>
      </p:sp>
    </p:spTree>
    <p:extLst>
      <p:ext uri="{BB962C8B-B14F-4D97-AF65-F5344CB8AC3E}">
        <p14:creationId xmlns:p14="http://schemas.microsoft.com/office/powerpoint/2010/main" val="1471578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MOHON MASUKANNYA</a:t>
            </a:r>
            <a:endParaRPr lang="id-ID" sz="2800" dirty="0"/>
          </a:p>
        </p:txBody>
      </p:sp>
      <p:sp>
        <p:nvSpPr>
          <p:cNvPr id="3" name="Content Placeholder 2"/>
          <p:cNvSpPr>
            <a:spLocks noGrp="1"/>
          </p:cNvSpPr>
          <p:nvPr>
            <p:ph idx="1"/>
          </p:nvPr>
        </p:nvSpPr>
        <p:spPr/>
        <p:txBody>
          <a:bodyPr>
            <a:normAutofit/>
          </a:bodyPr>
          <a:lstStyle/>
          <a:p>
            <a:pPr marL="0" indent="0" algn="ctr">
              <a:buNone/>
            </a:pPr>
            <a:r>
              <a:rPr lang="id-ID" sz="5400" dirty="0"/>
              <a:t>TERIMA KASIH</a:t>
            </a:r>
          </a:p>
        </p:txBody>
      </p:sp>
    </p:spTree>
    <p:extLst>
      <p:ext uri="{BB962C8B-B14F-4D97-AF65-F5344CB8AC3E}">
        <p14:creationId xmlns:p14="http://schemas.microsoft.com/office/powerpoint/2010/main" val="760846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DASAR HUKUM</a:t>
            </a:r>
          </a:p>
        </p:txBody>
      </p:sp>
      <p:sp>
        <p:nvSpPr>
          <p:cNvPr id="3" name="Content Placeholder 2"/>
          <p:cNvSpPr>
            <a:spLocks noGrp="1"/>
          </p:cNvSpPr>
          <p:nvPr>
            <p:ph idx="1"/>
          </p:nvPr>
        </p:nvSpPr>
        <p:spPr/>
        <p:txBody>
          <a:bodyPr/>
          <a:lstStyle/>
          <a:p>
            <a:pPr marL="457200" indent="-457200">
              <a:buAutoNum type="arabicPeriod"/>
            </a:pPr>
            <a:r>
              <a:rPr lang="id-ID" dirty="0"/>
              <a:t>UU no 28 tahun 1999</a:t>
            </a:r>
          </a:p>
          <a:p>
            <a:pPr marL="457200" indent="-457200">
              <a:buAutoNum type="arabicPeriod"/>
            </a:pPr>
            <a:r>
              <a:rPr lang="id-ID" dirty="0"/>
              <a:t>UU no 30 tahun 2002</a:t>
            </a:r>
          </a:p>
          <a:p>
            <a:pPr marL="457200" indent="-457200">
              <a:buAutoNum type="arabicPeriod"/>
            </a:pPr>
            <a:r>
              <a:rPr lang="id-ID" dirty="0"/>
              <a:t>Keputusan KPK no. KEP 07/KPK/02/2005</a:t>
            </a:r>
          </a:p>
          <a:p>
            <a:pPr marL="457200" indent="-457200">
              <a:buAutoNum type="arabicPeriod"/>
            </a:pPr>
            <a:r>
              <a:rPr lang="id-ID" dirty="0"/>
              <a:t>Peraturan Menteri Riset Teknologi dan Pendidikan Tinggi no. 43 </a:t>
            </a:r>
            <a:r>
              <a:rPr lang="id-ID"/>
              <a:t>tahun </a:t>
            </a:r>
            <a:r>
              <a:rPr lang="id-ID" smtClean="0"/>
              <a:t>2015 </a:t>
            </a:r>
            <a:r>
              <a:rPr lang="id-ID" dirty="0"/>
              <a:t>tentang Penyampaian Laporan Harta Kekayaan Penyelenggara Negara (LHKPN) di lingkungan Kemristekdikti</a:t>
            </a:r>
          </a:p>
          <a:p>
            <a:endParaRPr lang="id-ID" dirty="0"/>
          </a:p>
        </p:txBody>
      </p:sp>
    </p:spTree>
    <p:extLst>
      <p:ext uri="{BB962C8B-B14F-4D97-AF65-F5344CB8AC3E}">
        <p14:creationId xmlns:p14="http://schemas.microsoft.com/office/powerpoint/2010/main" val="37845536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TUJUAN</a:t>
            </a:r>
          </a:p>
        </p:txBody>
      </p:sp>
      <p:sp>
        <p:nvSpPr>
          <p:cNvPr id="3" name="Content Placeholder 2"/>
          <p:cNvSpPr>
            <a:spLocks noGrp="1"/>
          </p:cNvSpPr>
          <p:nvPr>
            <p:ph idx="1"/>
          </p:nvPr>
        </p:nvSpPr>
        <p:spPr/>
        <p:txBody>
          <a:bodyPr>
            <a:normAutofit/>
          </a:bodyPr>
          <a:lstStyle/>
          <a:p>
            <a:r>
              <a:rPr lang="id-ID" sz="2800" dirty="0"/>
              <a:t>Mewujudkan Tata Kelola Pemerintahan yang baik dan akuntabel</a:t>
            </a:r>
          </a:p>
          <a:p>
            <a:r>
              <a:rPr lang="id-ID" sz="2800" dirty="0"/>
              <a:t>Mewujudkan aparatur penyelenggara negara yang berintegritas, profesional, netral dan bebas KKN</a:t>
            </a:r>
          </a:p>
        </p:txBody>
      </p:sp>
    </p:spTree>
    <p:extLst>
      <p:ext uri="{BB962C8B-B14F-4D97-AF65-F5344CB8AC3E}">
        <p14:creationId xmlns:p14="http://schemas.microsoft.com/office/powerpoint/2010/main" val="28010672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142529"/>
            <a:ext cx="9905998" cy="1478570"/>
          </a:xfrm>
        </p:spPr>
        <p:txBody>
          <a:bodyPr/>
          <a:lstStyle/>
          <a:p>
            <a:r>
              <a:rPr lang="id-ID" dirty="0"/>
              <a:t>SIAPA WAJIB LHKPN di RISTEKDIKTI</a:t>
            </a:r>
          </a:p>
        </p:txBody>
      </p:sp>
      <p:sp>
        <p:nvSpPr>
          <p:cNvPr id="3" name="Content Placeholder 2"/>
          <p:cNvSpPr>
            <a:spLocks noGrp="1"/>
          </p:cNvSpPr>
          <p:nvPr>
            <p:ph idx="1"/>
          </p:nvPr>
        </p:nvSpPr>
        <p:spPr>
          <a:xfrm>
            <a:off x="1577009" y="1621099"/>
            <a:ext cx="9470403" cy="4879908"/>
          </a:xfrm>
        </p:spPr>
        <p:txBody>
          <a:bodyPr/>
          <a:lstStyle/>
          <a:p>
            <a:pPr marL="0" indent="0">
              <a:buNone/>
            </a:pPr>
            <a:r>
              <a:rPr lang="id-ID" sz="1800" dirty="0"/>
              <a:t>Pasal 2 (1) Permenristekdikti no 43 tahun 2015</a:t>
            </a:r>
          </a:p>
          <a:p>
            <a:pPr marL="457200" indent="-457200">
              <a:buAutoNum type="arabicPeriod"/>
            </a:pPr>
            <a:r>
              <a:rPr lang="id-ID" sz="1800" dirty="0"/>
              <a:t>Menteri</a:t>
            </a:r>
          </a:p>
          <a:p>
            <a:pPr marL="457200" indent="-457200">
              <a:buAutoNum type="arabicPeriod"/>
            </a:pPr>
            <a:r>
              <a:rPr lang="id-ID" sz="1800" dirty="0"/>
              <a:t>Pimpinan Tinggi Madya (es.1)</a:t>
            </a:r>
          </a:p>
          <a:p>
            <a:pPr marL="457200" indent="-457200">
              <a:buAutoNum type="arabicPeriod"/>
            </a:pPr>
            <a:r>
              <a:rPr lang="id-ID" sz="1800" dirty="0"/>
              <a:t>Pimpinan Tinggi Pratama (es.2)</a:t>
            </a:r>
          </a:p>
          <a:p>
            <a:pPr marL="457200" indent="-457200">
              <a:buAutoNum type="arabicPeriod"/>
            </a:pPr>
            <a:r>
              <a:rPr lang="id-ID" sz="1800" dirty="0"/>
              <a:t>Koordinator Kopertis</a:t>
            </a:r>
          </a:p>
          <a:p>
            <a:pPr marL="457200" indent="-457200">
              <a:buAutoNum type="arabicPeriod"/>
            </a:pPr>
            <a:r>
              <a:rPr lang="id-ID" sz="1800" dirty="0"/>
              <a:t>Sekretaris Pelaksana Kopertis</a:t>
            </a:r>
          </a:p>
          <a:p>
            <a:pPr marL="457200" indent="-457200">
              <a:buAutoNum type="arabicPeriod"/>
            </a:pPr>
            <a:r>
              <a:rPr lang="id-ID" sz="1800" dirty="0"/>
              <a:t>Pimpinan Perguruan Tinggi</a:t>
            </a:r>
          </a:p>
          <a:p>
            <a:pPr marL="457200" indent="-457200">
              <a:buAutoNum type="arabicPeriod"/>
            </a:pPr>
            <a:r>
              <a:rPr lang="id-ID" sz="1800" dirty="0"/>
              <a:t>Administrator (es.3)</a:t>
            </a:r>
          </a:p>
          <a:p>
            <a:pPr marL="457200" indent="-457200">
              <a:buAutoNum type="arabicPeriod"/>
            </a:pPr>
            <a:r>
              <a:rPr lang="id-ID" sz="1800" dirty="0"/>
              <a:t>Pengawas (es.4)</a:t>
            </a:r>
          </a:p>
          <a:p>
            <a:pPr marL="457200" indent="-457200">
              <a:buAutoNum type="arabicPeriod"/>
            </a:pPr>
            <a:r>
              <a:rPr lang="id-ID" sz="1800" dirty="0"/>
              <a:t>KPA</a:t>
            </a:r>
          </a:p>
          <a:p>
            <a:pPr marL="457200" indent="-457200">
              <a:buAutoNum type="arabicPeriod"/>
            </a:pPr>
            <a:r>
              <a:rPr lang="id-ID" sz="1800" dirty="0"/>
              <a:t>Pejabat Penandatangan Surat Perintah Membayar (PPSPM)</a:t>
            </a:r>
          </a:p>
          <a:p>
            <a:pPr marL="457200" indent="-457200">
              <a:buAutoNum type="arabicPeriod"/>
            </a:pPr>
            <a:endParaRPr lang="id-ID" sz="1800" dirty="0"/>
          </a:p>
          <a:p>
            <a:pPr marL="457200" indent="-457200">
              <a:buAutoNum type="arabicPeriod"/>
            </a:pPr>
            <a:endParaRPr lang="id-ID" dirty="0"/>
          </a:p>
        </p:txBody>
      </p:sp>
    </p:spTree>
    <p:extLst>
      <p:ext uri="{BB962C8B-B14F-4D97-AF65-F5344CB8AC3E}">
        <p14:creationId xmlns:p14="http://schemas.microsoft.com/office/powerpoint/2010/main" val="144875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SIAPA WAJIB LHKPN di RISTEKDIKTI</a:t>
            </a:r>
          </a:p>
        </p:txBody>
      </p:sp>
      <p:sp>
        <p:nvSpPr>
          <p:cNvPr id="3" name="Content Placeholder 2"/>
          <p:cNvSpPr>
            <a:spLocks noGrp="1"/>
          </p:cNvSpPr>
          <p:nvPr>
            <p:ph idx="1"/>
          </p:nvPr>
        </p:nvSpPr>
        <p:spPr/>
        <p:txBody>
          <a:bodyPr/>
          <a:lstStyle/>
          <a:p>
            <a:pPr marL="0" indent="0">
              <a:buNone/>
            </a:pPr>
            <a:r>
              <a:rPr lang="id-ID" dirty="0"/>
              <a:t>11. PPBJ</a:t>
            </a:r>
          </a:p>
          <a:p>
            <a:pPr marL="0" indent="0">
              <a:buNone/>
            </a:pPr>
            <a:r>
              <a:rPr lang="id-ID" dirty="0"/>
              <a:t>12. Bendahara Penerima</a:t>
            </a:r>
          </a:p>
          <a:p>
            <a:pPr marL="0" indent="0">
              <a:buNone/>
            </a:pPr>
            <a:r>
              <a:rPr lang="id-ID" dirty="0"/>
              <a:t>13. Bendahara Pengeluaran</a:t>
            </a:r>
          </a:p>
          <a:p>
            <a:pPr marL="0" indent="0">
              <a:buNone/>
            </a:pPr>
            <a:r>
              <a:rPr lang="id-ID" dirty="0"/>
              <a:t>14. Bendahara Pembantu Pengeluaran</a:t>
            </a:r>
          </a:p>
          <a:p>
            <a:pPr marL="0" indent="0">
              <a:buNone/>
            </a:pPr>
            <a:r>
              <a:rPr lang="id-ID" dirty="0"/>
              <a:t>15. PPK</a:t>
            </a:r>
          </a:p>
          <a:p>
            <a:pPr marL="0" indent="0">
              <a:buNone/>
            </a:pPr>
            <a:r>
              <a:rPr lang="id-ID" dirty="0"/>
              <a:t>16. Auditor</a:t>
            </a:r>
          </a:p>
        </p:txBody>
      </p:sp>
    </p:spTree>
    <p:extLst>
      <p:ext uri="{BB962C8B-B14F-4D97-AF65-F5344CB8AC3E}">
        <p14:creationId xmlns:p14="http://schemas.microsoft.com/office/powerpoint/2010/main" val="17000489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217685"/>
            <a:ext cx="9905998" cy="1478570"/>
          </a:xfrm>
        </p:spPr>
        <p:txBody>
          <a:bodyPr/>
          <a:lstStyle/>
          <a:p>
            <a:r>
              <a:rPr lang="id-ID" dirty="0"/>
              <a:t>Siapa Pimpinan Perguruan tinggi....</a:t>
            </a:r>
          </a:p>
        </p:txBody>
      </p:sp>
      <p:sp>
        <p:nvSpPr>
          <p:cNvPr id="3" name="Content Placeholder 2"/>
          <p:cNvSpPr>
            <a:spLocks noGrp="1"/>
          </p:cNvSpPr>
          <p:nvPr>
            <p:ph idx="1"/>
          </p:nvPr>
        </p:nvSpPr>
        <p:spPr>
          <a:xfrm>
            <a:off x="1948070" y="1560554"/>
            <a:ext cx="9187024" cy="4790141"/>
          </a:xfrm>
        </p:spPr>
        <p:txBody>
          <a:bodyPr/>
          <a:lstStyle/>
          <a:p>
            <a:pPr marL="0" indent="0">
              <a:buNone/>
            </a:pPr>
            <a:r>
              <a:rPr lang="id-ID" dirty="0"/>
              <a:t>Pasal 2 (2) Permenristekdikti </a:t>
            </a:r>
            <a:r>
              <a:rPr lang="en-US" dirty="0" smtClean="0"/>
              <a:t>no. </a:t>
            </a:r>
            <a:r>
              <a:rPr lang="id-ID" dirty="0" smtClean="0"/>
              <a:t>4</a:t>
            </a:r>
            <a:r>
              <a:rPr lang="en-US" dirty="0" smtClean="0"/>
              <a:t>3</a:t>
            </a:r>
            <a:r>
              <a:rPr lang="id-ID" dirty="0" smtClean="0"/>
              <a:t> </a:t>
            </a:r>
            <a:r>
              <a:rPr lang="id-ID" dirty="0"/>
              <a:t>tahun 2015</a:t>
            </a:r>
          </a:p>
          <a:p>
            <a:pPr marL="457200" indent="-457200">
              <a:buAutoNum type="arabicPeriod"/>
            </a:pPr>
            <a:r>
              <a:rPr lang="id-ID" dirty="0"/>
              <a:t>Rektor/Ketua/Direktur</a:t>
            </a:r>
          </a:p>
          <a:p>
            <a:pPr marL="457200" indent="-457200">
              <a:buAutoNum type="arabicPeriod"/>
            </a:pPr>
            <a:r>
              <a:rPr lang="id-ID" dirty="0"/>
              <a:t>Wakil/Pembantu Rektor/Ketua/Direktur</a:t>
            </a:r>
          </a:p>
          <a:p>
            <a:pPr marL="457200" indent="-457200">
              <a:buAutoNum type="arabicPeriod"/>
            </a:pPr>
            <a:r>
              <a:rPr lang="id-ID" dirty="0"/>
              <a:t>Dekan</a:t>
            </a:r>
          </a:p>
          <a:p>
            <a:pPr marL="457200" indent="-457200">
              <a:buAutoNum type="arabicPeriod"/>
            </a:pPr>
            <a:r>
              <a:rPr lang="id-ID" dirty="0"/>
              <a:t>Wakil/Pembantu Dekan</a:t>
            </a:r>
          </a:p>
          <a:p>
            <a:pPr marL="457200" indent="-457200">
              <a:buAutoNum type="arabicPeriod"/>
            </a:pPr>
            <a:r>
              <a:rPr lang="id-ID" dirty="0"/>
              <a:t>Ketua Jurusan</a:t>
            </a:r>
          </a:p>
          <a:p>
            <a:pPr marL="457200" indent="-457200">
              <a:buAutoNum type="arabicPeriod"/>
            </a:pPr>
            <a:r>
              <a:rPr lang="id-ID" dirty="0"/>
              <a:t>Sekretaris Jurusan</a:t>
            </a:r>
          </a:p>
          <a:p>
            <a:pPr marL="457200" indent="-457200">
              <a:buAutoNum type="arabicPeriod"/>
            </a:pPr>
            <a:r>
              <a:rPr lang="id-ID" dirty="0"/>
              <a:t>Ketua/Kordinator  Program Studi</a:t>
            </a:r>
          </a:p>
        </p:txBody>
      </p:sp>
    </p:spTree>
    <p:extLst>
      <p:ext uri="{BB962C8B-B14F-4D97-AF65-F5344CB8AC3E}">
        <p14:creationId xmlns:p14="http://schemas.microsoft.com/office/powerpoint/2010/main" val="42042943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217685"/>
            <a:ext cx="9905998" cy="1478570"/>
          </a:xfrm>
        </p:spPr>
        <p:txBody>
          <a:bodyPr/>
          <a:lstStyle/>
          <a:p>
            <a:r>
              <a:rPr lang="id-ID" dirty="0"/>
              <a:t>Siapa Pengelola LHKPN di Kemristekdikti...</a:t>
            </a:r>
          </a:p>
        </p:txBody>
      </p:sp>
      <p:sp>
        <p:nvSpPr>
          <p:cNvPr id="3" name="Content Placeholder 2"/>
          <p:cNvSpPr>
            <a:spLocks noGrp="1"/>
          </p:cNvSpPr>
          <p:nvPr>
            <p:ph idx="1"/>
          </p:nvPr>
        </p:nvSpPr>
        <p:spPr>
          <a:xfrm>
            <a:off x="1241620" y="1422769"/>
            <a:ext cx="9905999" cy="3541714"/>
          </a:xfrm>
        </p:spPr>
        <p:txBody>
          <a:bodyPr/>
          <a:lstStyle/>
          <a:p>
            <a:pPr marL="0" indent="0">
              <a:buNone/>
            </a:pPr>
            <a:r>
              <a:rPr lang="id-ID" dirty="0"/>
              <a:t>Pasal 3 (2) Permenristekdikti </a:t>
            </a:r>
            <a:r>
              <a:rPr lang="id-ID" dirty="0" smtClean="0"/>
              <a:t>no</a:t>
            </a:r>
            <a:r>
              <a:rPr lang="en-US" dirty="0" smtClean="0"/>
              <a:t>.</a:t>
            </a:r>
            <a:r>
              <a:rPr lang="id-ID" dirty="0" smtClean="0"/>
              <a:t> </a:t>
            </a:r>
            <a:r>
              <a:rPr lang="id-ID" dirty="0"/>
              <a:t>43 tahun 2015 </a:t>
            </a:r>
          </a:p>
          <a:p>
            <a:pPr marL="457200" indent="-457200">
              <a:buAutoNum type="arabicPeriod"/>
            </a:pPr>
            <a:r>
              <a:rPr lang="id-ID" dirty="0"/>
              <a:t>Koordinator LHKPN : Sekretaris Jendral dan Inspektur Jendral</a:t>
            </a:r>
          </a:p>
          <a:p>
            <a:pPr marL="457200" indent="-457200">
              <a:buAutoNum type="arabicPeriod"/>
            </a:pPr>
            <a:r>
              <a:rPr lang="id-ID" dirty="0"/>
              <a:t>Administrator LHKPN : Kepala Biro Sumberdaya Manusia</a:t>
            </a:r>
          </a:p>
          <a:p>
            <a:pPr marL="457200" indent="-457200">
              <a:buAutoNum type="arabicPeriod"/>
            </a:pPr>
            <a:r>
              <a:rPr lang="id-ID" dirty="0"/>
              <a:t>Pengguna LHKPN : semua Sesditjen, Sesitjen, Sespel Kopertis dan Kepala Bagian Sistem Informasi dan Kinerja Biro SDM</a:t>
            </a:r>
          </a:p>
        </p:txBody>
      </p:sp>
    </p:spTree>
    <p:extLst>
      <p:ext uri="{BB962C8B-B14F-4D97-AF65-F5344CB8AC3E}">
        <p14:creationId xmlns:p14="http://schemas.microsoft.com/office/powerpoint/2010/main" val="4285889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217685"/>
            <a:ext cx="9905998" cy="1478570"/>
          </a:xfrm>
        </p:spPr>
        <p:txBody>
          <a:bodyPr/>
          <a:lstStyle/>
          <a:p>
            <a:r>
              <a:rPr lang="id-ID" dirty="0"/>
              <a:t>Tugas administrator</a:t>
            </a:r>
          </a:p>
        </p:txBody>
      </p:sp>
      <p:sp>
        <p:nvSpPr>
          <p:cNvPr id="3" name="Content Placeholder 2"/>
          <p:cNvSpPr>
            <a:spLocks noGrp="1"/>
          </p:cNvSpPr>
          <p:nvPr>
            <p:ph idx="1"/>
          </p:nvPr>
        </p:nvSpPr>
        <p:spPr>
          <a:xfrm>
            <a:off x="1141413" y="1696255"/>
            <a:ext cx="9905999" cy="3541714"/>
          </a:xfrm>
        </p:spPr>
        <p:txBody>
          <a:bodyPr/>
          <a:lstStyle/>
          <a:p>
            <a:pPr marL="0" indent="0">
              <a:buNone/>
            </a:pPr>
            <a:r>
              <a:rPr lang="id-ID" dirty="0"/>
              <a:t>Pasal 3 (3) Permenristekdikti no. 43 tahun 2015</a:t>
            </a:r>
          </a:p>
          <a:p>
            <a:pPr marL="457200" indent="-457200">
              <a:buAutoNum type="arabicPeriod"/>
            </a:pPr>
            <a:r>
              <a:rPr lang="id-ID" dirty="0"/>
              <a:t>Melakukan verifikasi terhadap data kepegawaian mengenai perubahan data pejabat wajib LHKPN di lingkungan Kementerian Ristekdikti</a:t>
            </a:r>
          </a:p>
          <a:p>
            <a:pPr marL="457200" indent="-457200">
              <a:buAutoNum type="arabicPeriod"/>
            </a:pPr>
            <a:r>
              <a:rPr lang="id-ID" dirty="0"/>
              <a:t>Melakukan koordinasi dengan KPK</a:t>
            </a:r>
          </a:p>
          <a:p>
            <a:pPr marL="457200" indent="-457200">
              <a:buAutoNum type="arabicPeriod"/>
            </a:pPr>
            <a:r>
              <a:rPr lang="id-ID" dirty="0"/>
              <a:t>Melakukan sosialisasi kewajiban LHKPN dan Bimtek/ToT tentang tata cara pengisian LHKPN</a:t>
            </a:r>
          </a:p>
        </p:txBody>
      </p:sp>
    </p:spTree>
    <p:extLst>
      <p:ext uri="{BB962C8B-B14F-4D97-AF65-F5344CB8AC3E}">
        <p14:creationId xmlns:p14="http://schemas.microsoft.com/office/powerpoint/2010/main" val="3835498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solidFill>
                  <a:srgbClr val="FF0000"/>
                </a:solidFill>
              </a:rPr>
              <a:t>Sanksi jika tidak melaporkan LHKPN...</a:t>
            </a:r>
          </a:p>
        </p:txBody>
      </p:sp>
      <p:sp>
        <p:nvSpPr>
          <p:cNvPr id="3" name="Content Placeholder 2"/>
          <p:cNvSpPr>
            <a:spLocks noGrp="1"/>
          </p:cNvSpPr>
          <p:nvPr>
            <p:ph idx="1"/>
          </p:nvPr>
        </p:nvSpPr>
        <p:spPr/>
        <p:txBody>
          <a:bodyPr/>
          <a:lstStyle/>
          <a:p>
            <a:pPr algn="just">
              <a:buFont typeface="Symbol" panose="05050102010706020507" pitchFamily="18" charset="2"/>
              <a:buChar char="Þ"/>
            </a:pPr>
            <a:r>
              <a:rPr lang="id-ID" sz="2800" dirty="0"/>
              <a:t>Sesuai dengan peraturan perundang undangan (pasal 2 ayat 3)</a:t>
            </a:r>
          </a:p>
          <a:p>
            <a:pPr marL="0" indent="0" algn="just">
              <a:buNone/>
            </a:pPr>
            <a:r>
              <a:rPr lang="id-ID" sz="2800" dirty="0"/>
              <a:t>Merujuk kepada UU no.28 tahun 1999 pasal 20 (1) : Setiap penyelenggara negara yang melanggar ketentuan sebagaimana dimaksud dalam pasal 5 angka 1,2,3,4,5 atau 6 dikenakan sanksi administratif sesuai dengan ketentuan peraturan perundang undangan yang berlaku</a:t>
            </a:r>
          </a:p>
        </p:txBody>
      </p:sp>
    </p:spTree>
    <p:extLst>
      <p:ext uri="{BB962C8B-B14F-4D97-AF65-F5344CB8AC3E}">
        <p14:creationId xmlns:p14="http://schemas.microsoft.com/office/powerpoint/2010/main" val="24375249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Parallax</Template>
  <TotalTime>261</TotalTime>
  <Words>1249</Words>
  <Application>Microsoft Office PowerPoint</Application>
  <PresentationFormat>Widescreen</PresentationFormat>
  <Paragraphs>517</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Corbel</vt:lpstr>
      <vt:lpstr>Symbol</vt:lpstr>
      <vt:lpstr>Times New Roman</vt:lpstr>
      <vt:lpstr>Parallax</vt:lpstr>
      <vt:lpstr>LHKPN DI LINGKUNGAN KEMENRISTEKDIKTI</vt:lpstr>
      <vt:lpstr>DASAR HUKUM</vt:lpstr>
      <vt:lpstr>TUJUAN</vt:lpstr>
      <vt:lpstr>SIAPA WAJIB LHKPN di RISTEKDIKTI</vt:lpstr>
      <vt:lpstr>SIAPA WAJIB LHKPN di RISTEKDIKTI</vt:lpstr>
      <vt:lpstr>Siapa Pimpinan Perguruan tinggi....</vt:lpstr>
      <vt:lpstr>Siapa Pengelola LHKPN di Kemristekdikti...</vt:lpstr>
      <vt:lpstr>Tugas administrator</vt:lpstr>
      <vt:lpstr>Sanksi jika tidak melaporkan LHKPN...</vt:lpstr>
      <vt:lpstr>Sanksi jika tidak melaporkan LHKPN...</vt:lpstr>
      <vt:lpstr>Pasal 5 </vt:lpstr>
      <vt:lpstr>PowerPoint Presentation</vt:lpstr>
      <vt:lpstr>PowerPoint Presentation</vt:lpstr>
      <vt:lpstr>PowerPoint Presentation</vt:lpstr>
      <vt:lpstr>PowerPoint Presentation</vt:lpstr>
      <vt:lpstr>MOHON MASUKANNYA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 LHKPN</dc:title>
  <dc:creator>roSDM</dc:creator>
  <cp:lastModifiedBy>Agung Pranajaya</cp:lastModifiedBy>
  <cp:revision>28</cp:revision>
  <cp:lastPrinted>2016-03-27T16:14:53Z</cp:lastPrinted>
  <dcterms:created xsi:type="dcterms:W3CDTF">2016-03-23T04:19:31Z</dcterms:created>
  <dcterms:modified xsi:type="dcterms:W3CDTF">2016-03-29T01:36:59Z</dcterms:modified>
</cp:coreProperties>
</file>