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405" r:id="rId3"/>
    <p:sldId id="407" r:id="rId4"/>
    <p:sldId id="406" r:id="rId5"/>
    <p:sldId id="408" r:id="rId6"/>
    <p:sldId id="409" r:id="rId7"/>
    <p:sldId id="287" r:id="rId8"/>
    <p:sldId id="396" r:id="rId9"/>
    <p:sldId id="356" r:id="rId10"/>
    <p:sldId id="271" r:id="rId11"/>
    <p:sldId id="272" r:id="rId12"/>
    <p:sldId id="397" r:id="rId13"/>
    <p:sldId id="404" r:id="rId14"/>
    <p:sldId id="398" r:id="rId15"/>
    <p:sldId id="400" r:id="rId16"/>
    <p:sldId id="401" r:id="rId17"/>
    <p:sldId id="403" r:id="rId18"/>
    <p:sldId id="399" r:id="rId19"/>
    <p:sldId id="41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1" autoAdjust="0"/>
    <p:restoredTop sz="97136" autoAdjust="0"/>
  </p:normalViewPr>
  <p:slideViewPr>
    <p:cSldViewPr snapToGrid="0" snapToObjects="1">
      <p:cViewPr>
        <p:scale>
          <a:sx n="80" d="100"/>
          <a:sy n="80" d="100"/>
        </p:scale>
        <p:origin x="-10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F8D3F-DAEF-DB4D-B3F3-4F46B2590B3A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993F8-E1D1-8C4B-91C0-0714E08BAB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091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/</a:t>
            </a:r>
            <a:r>
              <a:rPr lang="en-US" dirty="0" err="1" smtClean="0"/>
              <a:t>kendala</a:t>
            </a:r>
            <a:r>
              <a:rPr lang="en-US" dirty="0" smtClean="0"/>
              <a:t>? </a:t>
            </a:r>
            <a:r>
              <a:rPr lang="en-US" dirty="0" smtClean="0">
                <a:sym typeface="Wingdings"/>
              </a:rPr>
              <a:t> data </a:t>
            </a:r>
            <a:r>
              <a:rPr lang="en-US" dirty="0" err="1" smtClean="0">
                <a:sym typeface="Wingdings"/>
              </a:rPr>
              <a:t>berupa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evaluasi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diri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dari</a:t>
            </a:r>
            <a:r>
              <a:rPr lang="en-US" dirty="0" smtClean="0">
                <a:sym typeface="Wingdings"/>
              </a:rPr>
              <a:t> slide </a:t>
            </a:r>
            <a:r>
              <a:rPr lang="en-US" dirty="0" err="1" smtClean="0">
                <a:sym typeface="Wingdings"/>
              </a:rPr>
              <a:t>berikutnya</a:t>
            </a:r>
            <a:r>
              <a:rPr lang="en-US" dirty="0" smtClean="0">
                <a:sym typeface="Wingdings"/>
              </a:rPr>
              <a:t>.</a:t>
            </a:r>
          </a:p>
          <a:p>
            <a:r>
              <a:rPr lang="en-US" dirty="0" smtClean="0"/>
              <a:t>2. Proposal was created by?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</a:t>
            </a:r>
            <a:r>
              <a:rPr lang="en-US" dirty="0" err="1" smtClean="0"/>
              <a:t>diluar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faktual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993F8-E1D1-8C4B-91C0-0714E08BABE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2050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/</a:t>
            </a:r>
            <a:r>
              <a:rPr lang="en-US" dirty="0" err="1" smtClean="0"/>
              <a:t>kendala</a:t>
            </a:r>
            <a:r>
              <a:rPr lang="en-US" dirty="0" smtClean="0"/>
              <a:t>? </a:t>
            </a:r>
            <a:r>
              <a:rPr lang="en-US" dirty="0" smtClean="0">
                <a:sym typeface="Wingdings"/>
              </a:rPr>
              <a:t> data </a:t>
            </a:r>
            <a:r>
              <a:rPr lang="en-US" dirty="0" err="1" smtClean="0">
                <a:sym typeface="Wingdings"/>
              </a:rPr>
              <a:t>berupa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evaluasi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diri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dari</a:t>
            </a:r>
            <a:r>
              <a:rPr lang="en-US" dirty="0" smtClean="0">
                <a:sym typeface="Wingdings"/>
              </a:rPr>
              <a:t> slide </a:t>
            </a:r>
            <a:r>
              <a:rPr lang="en-US" dirty="0" err="1" smtClean="0">
                <a:sym typeface="Wingdings"/>
              </a:rPr>
              <a:t>berikutnya</a:t>
            </a:r>
            <a:r>
              <a:rPr lang="en-US" dirty="0" smtClean="0">
                <a:sym typeface="Wingdings"/>
              </a:rPr>
              <a:t>.</a:t>
            </a:r>
          </a:p>
          <a:p>
            <a:r>
              <a:rPr lang="en-US" dirty="0" smtClean="0"/>
              <a:t>2. Proposal was created by?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</a:t>
            </a:r>
            <a:r>
              <a:rPr lang="en-US" dirty="0" err="1" smtClean="0"/>
              <a:t>diluar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faktual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993F8-E1D1-8C4B-91C0-0714E08BABE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205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7AB2-02A4-4F75-BB58-486F458983A9}" type="datetime1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F5E-2679-1142-81F2-287581E15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60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9B93E-B2A9-48D8-81A5-A38C847A9432}" type="datetime1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F5E-2679-1142-81F2-287581E15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184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21A9-564D-4628-9E13-D3DBC5D8F070}" type="datetime1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F5E-2679-1142-81F2-287581E15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8139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2228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5FE7-6798-44F5-9038-9B84C5C98BF1}" type="datetime1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F5E-2679-1142-81F2-287581E15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949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32BA-5AFE-4355-8D7F-C21F21437F05}" type="datetime1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F5E-2679-1142-81F2-287581E15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623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C866A-E465-472B-A21E-2C745A86406A}" type="datetime1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F5E-2679-1142-81F2-287581E15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141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F800-CDD4-473D-B665-D717F3497A22}" type="datetime1">
              <a:rPr lang="en-US" smtClean="0"/>
              <a:t>5/9/2016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F5E-2679-1142-81F2-287581E15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704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E1D2-FED3-4C77-9979-1AB825AFBF3D}" type="datetime1">
              <a:rPr lang="en-US" smtClean="0"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F5E-2679-1142-81F2-287581E15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877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441E-7826-4CDC-A17D-389D12B5FE43}" type="datetime1">
              <a:rPr lang="en-US" smtClean="0"/>
              <a:t>5/9/2016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F5E-2679-1142-81F2-287581E15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714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A40E-D87D-4BEF-9308-4FB7EB6CE963}" type="datetime1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F5E-2679-1142-81F2-287581E15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19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CEDB-2AAF-414F-9627-538212F7EF1B}" type="datetime1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F5E-2679-1142-81F2-287581E15F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79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E3A9C-98E2-4DD8-AD75-692C82C8DC9D}" type="datetime1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26073-19CF-4E93-A631-4CBACFC231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6265" y="74334"/>
            <a:ext cx="355596" cy="35718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57200" y="105813"/>
            <a:ext cx="258556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UNIVERSITAS </a:t>
            </a:r>
            <a:r>
              <a:rPr lang="en-US" sz="1600" b="1" dirty="0" smtClean="0"/>
              <a:t>PADJADJARAN</a:t>
            </a:r>
          </a:p>
          <a:p>
            <a:endParaRPr lang="en-US" dirty="0"/>
          </a:p>
        </p:txBody>
      </p:sp>
      <p:sp>
        <p:nvSpPr>
          <p:cNvPr id="9" name="Parallelogram 8"/>
          <p:cNvSpPr/>
          <p:nvPr userDrawn="1"/>
        </p:nvSpPr>
        <p:spPr>
          <a:xfrm>
            <a:off x="3030433" y="105814"/>
            <a:ext cx="5896256" cy="295806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 userDrawn="1"/>
        </p:nvSpPr>
        <p:spPr>
          <a:xfrm>
            <a:off x="3030433" y="402378"/>
            <a:ext cx="5797620" cy="45719"/>
          </a:xfrm>
          <a:prstGeom prst="parallelogram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070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ownloads\Logo UNPAD - BCE 3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1783080" y="552450"/>
            <a:ext cx="5686425" cy="609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DATA WAREHOUSE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Peran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Manfaatnya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sebagai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Decission</a:t>
            </a:r>
            <a:r>
              <a:rPr lang="en-US" b="1" dirty="0" smtClean="0">
                <a:solidFill>
                  <a:schemeClr val="tx1"/>
                </a:solidFill>
              </a:rPr>
              <a:t> Support System (DSS)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F5E-2679-1142-81F2-287581E15F1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52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n-ID" dirty="0"/>
              <a:t>Berorientasi kepada subjek (</a:t>
            </a:r>
            <a:r>
              <a:rPr lang="en-ID" dirty="0" smtClean="0"/>
              <a:t>subject-oriented</a:t>
            </a:r>
            <a:r>
              <a:rPr lang="en-ID" dirty="0"/>
              <a:t>)</a:t>
            </a:r>
          </a:p>
          <a:p>
            <a:pPr lvl="0" fontAlgn="base"/>
            <a:r>
              <a:rPr lang="en-ID" dirty="0"/>
              <a:t>Data yang dimiliki terintegrasi (Data Integrated)</a:t>
            </a:r>
          </a:p>
          <a:p>
            <a:pPr lvl="0" fontAlgn="base"/>
            <a:r>
              <a:rPr lang="en-ID" dirty="0"/>
              <a:t>Dibuat dalam rentang waktu tertentu (</a:t>
            </a:r>
            <a:r>
              <a:rPr lang="en-ID" dirty="0" smtClean="0"/>
              <a:t>Time Variant)</a:t>
            </a:r>
            <a:endParaRPr lang="en-ID" dirty="0"/>
          </a:p>
          <a:p>
            <a:pPr lvl="0" fontAlgn="base"/>
            <a:r>
              <a:rPr lang="en-ID" dirty="0"/>
              <a:t>Data yang disimpan bersifat tetap (Non-Volatile)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4895" y="585630"/>
            <a:ext cx="8229600" cy="761999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Karakteristik</a:t>
            </a:r>
            <a:r>
              <a:rPr lang="en-US" sz="3200" dirty="0" smtClean="0"/>
              <a:t> Data Warehouse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F5E-2679-1142-81F2-287581E15F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396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4895" y="585630"/>
            <a:ext cx="8229600" cy="761999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Alur</a:t>
            </a:r>
            <a:r>
              <a:rPr lang="en-US" sz="2800" dirty="0" smtClean="0"/>
              <a:t> </a:t>
            </a:r>
            <a:r>
              <a:rPr lang="en-US" sz="2800" dirty="0" err="1" smtClean="0"/>
              <a:t>Sirkulasi</a:t>
            </a:r>
            <a:r>
              <a:rPr lang="en-US" sz="2800" dirty="0" smtClean="0"/>
              <a:t> Data Warehouse</a:t>
            </a:r>
            <a:endParaRPr lang="en-US" sz="2800" dirty="0"/>
          </a:p>
        </p:txBody>
      </p:sp>
      <p:pic>
        <p:nvPicPr>
          <p:cNvPr id="5" name="Picture 7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25" y="1552826"/>
            <a:ext cx="8765920" cy="3962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F5E-2679-1142-81F2-287581E15F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33023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4895" y="585630"/>
            <a:ext cx="8229600" cy="761999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Komponen</a:t>
            </a:r>
            <a:r>
              <a:rPr lang="en-US" sz="2800" dirty="0" smtClean="0"/>
              <a:t> Data Warehouse</a:t>
            </a:r>
            <a:endParaRPr lang="en-US" sz="2800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533400" y="1186250"/>
            <a:ext cx="8278813" cy="5332413"/>
            <a:chOff x="336" y="960"/>
            <a:chExt cx="5215" cy="3359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960"/>
              <a:ext cx="5216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36" y="960"/>
              <a:ext cx="5216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F5E-2679-1142-81F2-287581E15F1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2950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Langkah</a:t>
            </a:r>
            <a:r>
              <a:rPr lang="en-US" sz="3200" dirty="0" smtClean="0"/>
              <a:t> </a:t>
            </a:r>
            <a:r>
              <a:rPr lang="en-US" sz="3200" dirty="0" err="1" smtClean="0"/>
              <a:t>Penerapan</a:t>
            </a:r>
            <a:r>
              <a:rPr lang="en-US" sz="3200" dirty="0" smtClean="0"/>
              <a:t> Data Warehouse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60538"/>
            <a:ext cx="7777162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F5E-2679-1142-81F2-287581E15F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41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it-IT" sz="3200" dirty="0" smtClean="0"/>
              <a:t>Metodologi Perancangan </a:t>
            </a:r>
            <a:r>
              <a:rPr lang="it-IT" sz="3200" dirty="0" smtClean="0"/>
              <a:t>Basis data </a:t>
            </a:r>
            <a:r>
              <a:rPr lang="it-IT" sz="3200" dirty="0" smtClean="0"/>
              <a:t>untuk Data Warehouse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 smtClean="0"/>
              <a:t>4 </a:t>
            </a:r>
            <a:r>
              <a:rPr lang="it-IT" dirty="0" err="1"/>
              <a:t>tahap</a:t>
            </a:r>
            <a:r>
              <a:rPr lang="it-IT" dirty="0"/>
              <a:t> </a:t>
            </a:r>
            <a:r>
              <a:rPr lang="it-IT" dirty="0" err="1"/>
              <a:t>awal</a:t>
            </a:r>
            <a:r>
              <a:rPr lang="it-IT" dirty="0"/>
              <a:t> metodologi </a:t>
            </a:r>
            <a:r>
              <a:rPr lang="it-IT" dirty="0" err="1"/>
              <a:t>dalam</a:t>
            </a:r>
            <a:r>
              <a:rPr lang="it-IT" dirty="0"/>
              <a:t> </a:t>
            </a:r>
            <a:r>
              <a:rPr lang="it-IT" dirty="0" err="1"/>
              <a:t>perancangan</a:t>
            </a:r>
            <a:r>
              <a:rPr lang="it-IT" dirty="0"/>
              <a:t>  </a:t>
            </a:r>
            <a:r>
              <a:rPr lang="it-IT" dirty="0" err="1"/>
              <a:t>basis</a:t>
            </a:r>
            <a:r>
              <a:rPr lang="it-IT" dirty="0"/>
              <a:t> data </a:t>
            </a:r>
            <a:r>
              <a:rPr lang="it-IT" dirty="0" err="1"/>
              <a:t>untuk</a:t>
            </a:r>
            <a:r>
              <a:rPr lang="it-IT" dirty="0"/>
              <a:t> data </a:t>
            </a:r>
            <a:r>
              <a:rPr lang="it-IT" dirty="0" err="1"/>
              <a:t>warehouse</a:t>
            </a:r>
            <a:r>
              <a:rPr lang="it-IT" dirty="0"/>
              <a:t>: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Predictive modeling</a:t>
            </a:r>
            <a:r>
              <a:rPr lang="en-ID" dirty="0" smtClean="0"/>
              <a:t>,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/>
              <a:t>model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memprediksi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ciri-ciri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Association analysis</a:t>
            </a:r>
            <a:r>
              <a:rPr lang="en-ID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rule yang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data yang </a:t>
            </a:r>
            <a:r>
              <a:rPr lang="en-US" dirty="0" err="1" smtClean="0"/>
              <a:t>terhubung</a:t>
            </a:r>
            <a:r>
              <a:rPr lang="en-US" dirty="0" smtClean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yang </a:t>
            </a:r>
            <a:r>
              <a:rPr lang="en-US" dirty="0" err="1"/>
              <a:t>lainnya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Clustering</a:t>
            </a:r>
            <a:r>
              <a:rPr lang="en-ID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mengelompokan</a:t>
            </a:r>
            <a:r>
              <a:rPr lang="en-US" dirty="0"/>
              <a:t> data yang </a:t>
            </a:r>
            <a:r>
              <a:rPr lang="en-US" dirty="0" err="1"/>
              <a:t>sejenis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data yang </a:t>
            </a:r>
            <a:r>
              <a:rPr lang="en-US" dirty="0" err="1"/>
              <a:t>berada</a:t>
            </a:r>
            <a:r>
              <a:rPr lang="en-US" dirty="0"/>
              <a:t> di cluster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kesamaan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data yang </a:t>
            </a:r>
            <a:r>
              <a:rPr lang="en-US" dirty="0" err="1"/>
              <a:t>ada</a:t>
            </a:r>
            <a:r>
              <a:rPr lang="en-US" dirty="0"/>
              <a:t> di cluster yang </a:t>
            </a:r>
            <a:r>
              <a:rPr lang="en-US" dirty="0" err="1"/>
              <a:t>berbeda</a:t>
            </a:r>
            <a:r>
              <a:rPr lang="en-US" dirty="0"/>
              <a:t>.</a:t>
            </a:r>
            <a:endParaRPr lang="en-ID" dirty="0"/>
          </a:p>
          <a:p>
            <a:pPr marL="514350" lvl="0" indent="-514350">
              <a:buFont typeface="+mj-lt"/>
              <a:buAutoNum type="arabicPeriod"/>
            </a:pPr>
            <a:r>
              <a:rPr lang="en-US" i="1" dirty="0"/>
              <a:t>Anomaly </a:t>
            </a:r>
            <a:r>
              <a:rPr lang="en-US" i="1" dirty="0" smtClean="0"/>
              <a:t>detection</a:t>
            </a:r>
            <a:r>
              <a:rPr lang="en-ID" dirty="0" smtClean="0"/>
              <a:t>,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/>
              <a:t>anomaly </a:t>
            </a:r>
            <a:r>
              <a:rPr lang="en-US" dirty="0" err="1"/>
              <a:t>atau</a:t>
            </a:r>
            <a:r>
              <a:rPr lang="en-US" dirty="0"/>
              <a:t> outlier </a:t>
            </a:r>
            <a:r>
              <a:rPr lang="en-US" dirty="0" err="1"/>
              <a:t>yaitu</a:t>
            </a:r>
            <a:r>
              <a:rPr lang="en-US" dirty="0"/>
              <a:t> data yang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data-data yang </a:t>
            </a:r>
            <a:r>
              <a:rPr lang="en-US" dirty="0" err="1"/>
              <a:t>lainnya</a:t>
            </a:r>
            <a:r>
              <a:rPr lang="en-ID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F5E-2679-1142-81F2-287581E15F1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5436096" y="4496860"/>
            <a:ext cx="3240360" cy="453600"/>
          </a:xfrm>
          <a:prstGeom prst="rect">
            <a:avLst/>
          </a:prstGeom>
        </p:spPr>
        <p:style>
          <a:lnRef idx="2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8277850" y="4610559"/>
            <a:ext cx="306640" cy="26833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Rectangle 15"/>
          <p:cNvSpPr/>
          <p:nvPr/>
        </p:nvSpPr>
        <p:spPr>
          <a:xfrm>
            <a:off x="0" y="533400"/>
            <a:ext cx="5004048" cy="632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5220072" y="2457411"/>
            <a:ext cx="3744416" cy="36358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4" name="Group 3"/>
          <p:cNvGrpSpPr/>
          <p:nvPr/>
        </p:nvGrpSpPr>
        <p:grpSpPr>
          <a:xfrm>
            <a:off x="66864" y="1701763"/>
            <a:ext cx="4272136" cy="2896096"/>
            <a:chOff x="1524000" y="1397000"/>
            <a:chExt cx="6096000" cy="4063999"/>
          </a:xfrm>
        </p:grpSpPr>
        <p:sp>
          <p:nvSpPr>
            <p:cNvPr id="5" name="Trapezoid 4"/>
            <p:cNvSpPr/>
            <p:nvPr/>
          </p:nvSpPr>
          <p:spPr>
            <a:xfrm>
              <a:off x="3810000" y="1397000"/>
              <a:ext cx="1524000" cy="1016000"/>
            </a:xfrm>
            <a:prstGeom prst="trapezoid">
              <a:avLst>
                <a:gd name="adj" fmla="val 7500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rapezoid 4"/>
            <p:cNvSpPr/>
            <p:nvPr/>
          </p:nvSpPr>
          <p:spPr>
            <a:xfrm>
              <a:off x="3377952" y="1397000"/>
              <a:ext cx="2562200" cy="10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</a:pPr>
              <a:r>
                <a:rPr lang="id-ID" sz="1600" b="1" kern="1200" dirty="0" smtClean="0">
                  <a:solidFill>
                    <a:schemeClr val="tx1"/>
                  </a:solidFill>
                </a:rPr>
                <a:t>Wisdom</a:t>
              </a: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</a:pPr>
              <a:r>
                <a:rPr lang="id-ID" sz="1600" b="1" kern="1200" dirty="0" smtClean="0">
                  <a:solidFill>
                    <a:schemeClr val="tx1"/>
                  </a:solidFill>
                </a:rPr>
                <a:t>(W)</a:t>
              </a:r>
              <a:endParaRPr lang="id-ID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>
              <a:off x="3048000" y="2412999"/>
              <a:ext cx="3048000" cy="1016000"/>
            </a:xfrm>
            <a:prstGeom prst="trapezoid">
              <a:avLst>
                <a:gd name="adj" fmla="val 7500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1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rapezoid 6"/>
            <p:cNvSpPr/>
            <p:nvPr/>
          </p:nvSpPr>
          <p:spPr>
            <a:xfrm>
              <a:off x="3293368" y="2412999"/>
              <a:ext cx="2646784" cy="10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</a:pPr>
              <a:r>
                <a:rPr lang="id-ID" sz="1600" b="1" i="1" kern="1200" dirty="0" smtClean="0">
                  <a:solidFill>
                    <a:schemeClr val="tx1"/>
                  </a:solidFill>
                </a:rPr>
                <a:t>Knowledge</a:t>
              </a: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</a:pPr>
              <a:r>
                <a:rPr lang="id-ID" sz="1600" b="1" i="1" kern="1200" dirty="0" smtClean="0">
                  <a:solidFill>
                    <a:schemeClr val="tx1"/>
                  </a:solidFill>
                </a:rPr>
                <a:t> (K)</a:t>
              </a:r>
              <a:endParaRPr lang="id-ID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>
              <a:off x="2286000" y="3428999"/>
              <a:ext cx="4572000" cy="1016000"/>
            </a:xfrm>
            <a:prstGeom prst="trapezoid">
              <a:avLst>
                <a:gd name="adj" fmla="val 75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1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rapezoid 8"/>
            <p:cNvSpPr/>
            <p:nvPr/>
          </p:nvSpPr>
          <p:spPr>
            <a:xfrm>
              <a:off x="3086100" y="3428999"/>
              <a:ext cx="2971800" cy="10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</a:pPr>
              <a:r>
                <a:rPr lang="id-ID" sz="1600" b="1" kern="1200" dirty="0" smtClean="0">
                  <a:solidFill>
                    <a:schemeClr val="tx1"/>
                  </a:solidFill>
                </a:rPr>
                <a:t>Information</a:t>
              </a: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</a:pPr>
              <a:r>
                <a:rPr lang="id-ID" sz="1600" b="1" kern="1200" dirty="0" smtClean="0">
                  <a:solidFill>
                    <a:schemeClr val="tx1"/>
                  </a:solidFill>
                </a:rPr>
                <a:t>(I)</a:t>
              </a:r>
              <a:endParaRPr lang="id-ID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Trapezoid 10"/>
            <p:cNvSpPr/>
            <p:nvPr/>
          </p:nvSpPr>
          <p:spPr>
            <a:xfrm>
              <a:off x="1524000" y="4444999"/>
              <a:ext cx="6096000" cy="1016000"/>
            </a:xfrm>
            <a:prstGeom prst="trapezoid">
              <a:avLst>
                <a:gd name="adj" fmla="val 7500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rapezoid 10"/>
            <p:cNvSpPr/>
            <p:nvPr/>
          </p:nvSpPr>
          <p:spPr>
            <a:xfrm>
              <a:off x="2590799" y="4444999"/>
              <a:ext cx="3962400" cy="10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</a:pPr>
              <a:r>
                <a:rPr lang="id-ID" sz="1600" b="1" kern="1200" dirty="0" smtClean="0">
                  <a:solidFill>
                    <a:schemeClr val="tx1"/>
                  </a:solidFill>
                </a:rPr>
                <a:t>Data</a:t>
              </a: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</a:pPr>
              <a:r>
                <a:rPr lang="id-ID" sz="1600" b="1" kern="1200" dirty="0" smtClean="0">
                  <a:solidFill>
                    <a:schemeClr val="tx1"/>
                  </a:solidFill>
                </a:rPr>
                <a:t>(D)</a:t>
              </a:r>
              <a:endParaRPr lang="id-ID" sz="16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496" y="4724127"/>
            <a:ext cx="396043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id-ID" sz="1050" i="1" dirty="0" smtClean="0"/>
              <a:t>*) 	</a:t>
            </a:r>
            <a:r>
              <a:rPr lang="en-US" sz="1050" i="1" dirty="0" smtClean="0"/>
              <a:t>Rowley</a:t>
            </a:r>
            <a:r>
              <a:rPr lang="en-US" sz="1050" i="1" dirty="0"/>
              <a:t>, Jennifer (2007). "The wisdom hierarchy: representations of the DIKW hierarchy". Journal of Information and Communication Science </a:t>
            </a:r>
            <a:r>
              <a:rPr lang="en-US" sz="1050" b="1" i="1" dirty="0"/>
              <a:t>33</a:t>
            </a:r>
            <a:r>
              <a:rPr lang="en-US" sz="1050" i="1" dirty="0"/>
              <a:t> (2): 163–180</a:t>
            </a:r>
            <a:endParaRPr lang="id-ID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1043608" y="692696"/>
            <a:ext cx="264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Manajemen Pengetahuan</a:t>
            </a:r>
            <a:endParaRPr lang="id-ID" b="1" baseline="30000" dirty="0"/>
          </a:p>
        </p:txBody>
      </p:sp>
      <p:sp>
        <p:nvSpPr>
          <p:cNvPr id="3" name="Down Arrow 2"/>
          <p:cNvSpPr/>
          <p:nvPr/>
        </p:nvSpPr>
        <p:spPr>
          <a:xfrm rot="8650915">
            <a:off x="3853480" y="3437988"/>
            <a:ext cx="360040" cy="68407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TextBox 22"/>
          <p:cNvSpPr txBox="1"/>
          <p:nvPr/>
        </p:nvSpPr>
        <p:spPr>
          <a:xfrm>
            <a:off x="4086695" y="3540352"/>
            <a:ext cx="9893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 smtClean="0"/>
              <a:t>Proses Perubahan Relasi</a:t>
            </a:r>
            <a:endParaRPr lang="id-ID" sz="1400" dirty="0"/>
          </a:p>
        </p:txBody>
      </p:sp>
      <p:sp>
        <p:nvSpPr>
          <p:cNvPr id="46" name="Down Arrow 45"/>
          <p:cNvSpPr/>
          <p:nvPr/>
        </p:nvSpPr>
        <p:spPr>
          <a:xfrm rot="8547798">
            <a:off x="3301885" y="2660749"/>
            <a:ext cx="360040" cy="68407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Down Arrow 46"/>
          <p:cNvSpPr/>
          <p:nvPr/>
        </p:nvSpPr>
        <p:spPr>
          <a:xfrm rot="8662583">
            <a:off x="2776282" y="1906145"/>
            <a:ext cx="360040" cy="684076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Rectangle 40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DIMENSI SISTEM PENGELOLAAN DATA DAN INFORMASI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130762" y="3544344"/>
            <a:ext cx="0" cy="741216"/>
          </a:xfrm>
          <a:prstGeom prst="straightConnector1">
            <a:avLst/>
          </a:prstGeom>
          <a:ln w="57150">
            <a:solidFill>
              <a:schemeClr val="tx2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436096" y="2863899"/>
            <a:ext cx="3240360" cy="453600"/>
          </a:xfrm>
          <a:prstGeom prst="rect">
            <a:avLst/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Group 42"/>
          <p:cNvGrpSpPr/>
          <p:nvPr/>
        </p:nvGrpSpPr>
        <p:grpSpPr>
          <a:xfrm>
            <a:off x="5598114" y="2598219"/>
            <a:ext cx="2646294" cy="531360"/>
            <a:chOff x="162018" y="127911"/>
            <a:chExt cx="2268252" cy="531360"/>
          </a:xfrm>
        </p:grpSpPr>
        <p:sp>
          <p:nvSpPr>
            <p:cNvPr id="44" name="Rounded Rectangle 43"/>
            <p:cNvSpPr/>
            <p:nvPr/>
          </p:nvSpPr>
          <p:spPr>
            <a:xfrm>
              <a:off x="162018" y="127911"/>
              <a:ext cx="2268252" cy="5313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ounded Rectangle 5"/>
            <p:cNvSpPr/>
            <p:nvPr/>
          </p:nvSpPr>
          <p:spPr>
            <a:xfrm>
              <a:off x="187957" y="153850"/>
              <a:ext cx="2216374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735" tIns="0" rIns="85735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800" b="1" kern="1200" dirty="0" smtClean="0"/>
                <a:t>Kebijakan</a:t>
              </a:r>
              <a:r>
                <a:rPr lang="id-ID" sz="1800" kern="1200" dirty="0" smtClean="0"/>
                <a:t> Terintegrasi</a:t>
              </a:r>
              <a:endParaRPr lang="id-ID" sz="1800" kern="1200" dirty="0"/>
            </a:p>
          </p:txBody>
        </p:sp>
      </p:grpSp>
      <p:sp>
        <p:nvSpPr>
          <p:cNvPr id="55" name="Rectangle 54"/>
          <p:cNvSpPr/>
          <p:nvPr/>
        </p:nvSpPr>
        <p:spPr>
          <a:xfrm>
            <a:off x="5436096" y="3680380"/>
            <a:ext cx="3240360" cy="453600"/>
          </a:xfrm>
          <a:prstGeom prst="rect">
            <a:avLst/>
          </a:prstGeom>
        </p:spPr>
        <p:style>
          <a:lnRef idx="2">
            <a:schemeClr val="accent5">
              <a:hueOff val="-4966938"/>
              <a:satOff val="19906"/>
              <a:lumOff val="4314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Group 56"/>
          <p:cNvGrpSpPr/>
          <p:nvPr/>
        </p:nvGrpSpPr>
        <p:grpSpPr>
          <a:xfrm>
            <a:off x="5598114" y="3414700"/>
            <a:ext cx="2646294" cy="531360"/>
            <a:chOff x="162018" y="944392"/>
            <a:chExt cx="2268252" cy="531360"/>
          </a:xfrm>
        </p:grpSpPr>
        <p:sp>
          <p:nvSpPr>
            <p:cNvPr id="59" name="Rounded Rectangle 58"/>
            <p:cNvSpPr/>
            <p:nvPr/>
          </p:nvSpPr>
          <p:spPr>
            <a:xfrm>
              <a:off x="162018" y="944392"/>
              <a:ext cx="2268252" cy="5313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Rounded Rectangle 8"/>
            <p:cNvSpPr/>
            <p:nvPr/>
          </p:nvSpPr>
          <p:spPr>
            <a:xfrm>
              <a:off x="187957" y="970331"/>
              <a:ext cx="2216374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735" tIns="0" rIns="85735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800" b="1" kern="1200" dirty="0" smtClean="0"/>
                <a:t>Informasi</a:t>
              </a:r>
              <a:r>
                <a:rPr lang="id-ID" sz="1800" kern="1200" dirty="0" smtClean="0"/>
                <a:t> Terintegrasi</a:t>
              </a:r>
              <a:endParaRPr lang="id-ID" sz="1800" kern="1200" dirty="0"/>
            </a:p>
          </p:txBody>
        </p:sp>
      </p:grpSp>
      <p:grpSp>
        <p:nvGrpSpPr>
          <p:cNvPr id="21" name="Group 64"/>
          <p:cNvGrpSpPr/>
          <p:nvPr/>
        </p:nvGrpSpPr>
        <p:grpSpPr>
          <a:xfrm>
            <a:off x="5598114" y="4231180"/>
            <a:ext cx="2646294" cy="531360"/>
            <a:chOff x="162018" y="1760872"/>
            <a:chExt cx="2268252" cy="531360"/>
          </a:xfrm>
        </p:grpSpPr>
        <p:sp>
          <p:nvSpPr>
            <p:cNvPr id="74" name="Rounded Rectangle 73"/>
            <p:cNvSpPr/>
            <p:nvPr/>
          </p:nvSpPr>
          <p:spPr>
            <a:xfrm>
              <a:off x="162018" y="1760872"/>
              <a:ext cx="2268252" cy="5313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Rounded Rectangle 11"/>
            <p:cNvSpPr/>
            <p:nvPr/>
          </p:nvSpPr>
          <p:spPr>
            <a:xfrm>
              <a:off x="187957" y="1786811"/>
              <a:ext cx="2216374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735" tIns="0" rIns="85735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800" b="1" kern="1200" dirty="0" smtClean="0"/>
                <a:t>Data</a:t>
              </a:r>
              <a:r>
                <a:rPr lang="id-ID" sz="1800" kern="1200" dirty="0" smtClean="0"/>
                <a:t> Terintegrasi</a:t>
              </a:r>
              <a:endParaRPr lang="id-ID" sz="1800" kern="1200" dirty="0"/>
            </a:p>
          </p:txBody>
        </p:sp>
      </p:grpSp>
      <p:sp>
        <p:nvSpPr>
          <p:cNvPr id="76" name="Down Arrow 75"/>
          <p:cNvSpPr/>
          <p:nvPr/>
        </p:nvSpPr>
        <p:spPr>
          <a:xfrm rot="10800000">
            <a:off x="7812360" y="3053738"/>
            <a:ext cx="504056" cy="43204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Down Arrow 76"/>
          <p:cNvSpPr/>
          <p:nvPr/>
        </p:nvSpPr>
        <p:spPr>
          <a:xfrm rot="10800000">
            <a:off x="7812360" y="3875941"/>
            <a:ext cx="504056" cy="43204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TextBox 23"/>
          <p:cNvSpPr txBox="1"/>
          <p:nvPr/>
        </p:nvSpPr>
        <p:spPr>
          <a:xfrm>
            <a:off x="3371528" y="2747657"/>
            <a:ext cx="11176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 smtClean="0"/>
              <a:t>Proses Perubahan Pola</a:t>
            </a:r>
            <a:endParaRPr lang="id-ID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867472" y="1927888"/>
            <a:ext cx="13607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 smtClean="0"/>
              <a:t>Proses Perubahan Prinsip</a:t>
            </a:r>
            <a:endParaRPr lang="id-ID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5220072" y="1196752"/>
            <a:ext cx="266429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Strategi </a:t>
            </a:r>
            <a:r>
              <a:rPr lang="en-US" b="1" dirty="0" smtClean="0"/>
              <a:t> </a:t>
            </a:r>
            <a:r>
              <a:rPr lang="id-ID" b="1" dirty="0" smtClean="0"/>
              <a:t>Yang Terintegrasi</a:t>
            </a:r>
            <a:endParaRPr lang="id-ID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5148064" y="752004"/>
            <a:ext cx="179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Derivatif Strategi</a:t>
            </a:r>
            <a:endParaRPr lang="id-ID" b="1" baseline="30000" dirty="0"/>
          </a:p>
        </p:txBody>
      </p:sp>
      <p:sp>
        <p:nvSpPr>
          <p:cNvPr id="80" name="Down Arrow 79"/>
          <p:cNvSpPr/>
          <p:nvPr/>
        </p:nvSpPr>
        <p:spPr>
          <a:xfrm rot="10800000">
            <a:off x="5580112" y="1937208"/>
            <a:ext cx="504056" cy="43204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TextBox 16"/>
          <p:cNvSpPr txBox="1"/>
          <p:nvPr/>
        </p:nvSpPr>
        <p:spPr>
          <a:xfrm>
            <a:off x="8303151" y="45476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81" name="TextBox 80"/>
          <p:cNvSpPr txBox="1"/>
          <p:nvPr/>
        </p:nvSpPr>
        <p:spPr>
          <a:xfrm>
            <a:off x="8316416" y="37297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82" name="TextBox 81"/>
          <p:cNvSpPr txBox="1"/>
          <p:nvPr/>
        </p:nvSpPr>
        <p:spPr>
          <a:xfrm>
            <a:off x="8316416" y="29122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3</a:t>
            </a:r>
            <a:endParaRPr lang="id-ID" dirty="0"/>
          </a:p>
        </p:txBody>
      </p:sp>
      <p:sp>
        <p:nvSpPr>
          <p:cNvPr id="48" name="Rectangle 47"/>
          <p:cNvSpPr/>
          <p:nvPr/>
        </p:nvSpPr>
        <p:spPr>
          <a:xfrm>
            <a:off x="5420330" y="5418071"/>
            <a:ext cx="3240360" cy="4536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Group 49"/>
          <p:cNvGrpSpPr/>
          <p:nvPr/>
        </p:nvGrpSpPr>
        <p:grpSpPr>
          <a:xfrm>
            <a:off x="5582348" y="5152391"/>
            <a:ext cx="2646294" cy="531360"/>
            <a:chOff x="162018" y="1760872"/>
            <a:chExt cx="2268252" cy="531360"/>
          </a:xfrm>
        </p:grpSpPr>
        <p:sp>
          <p:nvSpPr>
            <p:cNvPr id="51" name="Rounded Rectangle 50"/>
            <p:cNvSpPr/>
            <p:nvPr/>
          </p:nvSpPr>
          <p:spPr>
            <a:xfrm>
              <a:off x="162018" y="1760872"/>
              <a:ext cx="2268252" cy="53136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Rounded Rectangle 11"/>
            <p:cNvSpPr/>
            <p:nvPr/>
          </p:nvSpPr>
          <p:spPr>
            <a:xfrm>
              <a:off x="187957" y="1786811"/>
              <a:ext cx="2216374" cy="479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735" tIns="0" rIns="85735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800" b="1" kern="1200" dirty="0" smtClean="0">
                  <a:solidFill>
                    <a:schemeClr val="tx2"/>
                  </a:solidFill>
                </a:rPr>
                <a:t>Satu Referensi</a:t>
              </a:r>
              <a:endParaRPr lang="id-ID" sz="1800" kern="1200" dirty="0">
                <a:solidFill>
                  <a:schemeClr val="tx2"/>
                </a:solidFill>
              </a:endParaRPr>
            </a:p>
          </p:txBody>
        </p:sp>
      </p:grpSp>
      <p:sp>
        <p:nvSpPr>
          <p:cNvPr id="53" name="Down Arrow 52"/>
          <p:cNvSpPr/>
          <p:nvPr/>
        </p:nvSpPr>
        <p:spPr>
          <a:xfrm rot="10800000">
            <a:off x="7796594" y="4797152"/>
            <a:ext cx="504056" cy="43204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F5E-2679-1142-81F2-287581E15F1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32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70"/>
          <p:cNvSpPr/>
          <p:nvPr/>
        </p:nvSpPr>
        <p:spPr>
          <a:xfrm>
            <a:off x="2642430" y="4520593"/>
            <a:ext cx="1088167" cy="2026098"/>
          </a:xfrm>
          <a:prstGeom prst="round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76350">
            <a:off x="4146767" y="1229318"/>
            <a:ext cx="3909053" cy="323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651397" y="1393032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Informasi</a:t>
            </a:r>
            <a:endParaRPr lang="id-ID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659656" y="3985320"/>
            <a:ext cx="1019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Komunikasi</a:t>
            </a:r>
            <a:endParaRPr lang="id-ID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720178" y="2698468"/>
            <a:ext cx="1006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Monitoring</a:t>
            </a:r>
            <a:endParaRPr lang="id-ID" sz="1400" dirty="0"/>
          </a:p>
        </p:txBody>
      </p:sp>
      <p:sp>
        <p:nvSpPr>
          <p:cNvPr id="16" name="Oval 15"/>
          <p:cNvSpPr/>
          <p:nvPr/>
        </p:nvSpPr>
        <p:spPr>
          <a:xfrm>
            <a:off x="5971845" y="2764369"/>
            <a:ext cx="191867" cy="16057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0" name="Straight Arrow Connector 19"/>
          <p:cNvCxnSpPr>
            <a:stCxn id="16" idx="0"/>
            <a:endCxn id="15" idx="2"/>
          </p:cNvCxnSpPr>
          <p:nvPr/>
        </p:nvCxnSpPr>
        <p:spPr>
          <a:xfrm flipV="1">
            <a:off x="6067779" y="1700809"/>
            <a:ext cx="19796" cy="106356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8" idx="1"/>
          </p:cNvCxnSpPr>
          <p:nvPr/>
        </p:nvCxnSpPr>
        <p:spPr>
          <a:xfrm>
            <a:off x="6163712" y="2852357"/>
            <a:ext cx="556466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4"/>
          </p:cNvCxnSpPr>
          <p:nvPr/>
        </p:nvCxnSpPr>
        <p:spPr>
          <a:xfrm>
            <a:off x="6067779" y="2924945"/>
            <a:ext cx="27793" cy="100811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11048" y="3885423"/>
            <a:ext cx="1512168" cy="80662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Rectangle 30"/>
          <p:cNvSpPr/>
          <p:nvPr/>
        </p:nvSpPr>
        <p:spPr>
          <a:xfrm>
            <a:off x="288188" y="2420889"/>
            <a:ext cx="1512168" cy="80662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TextBox 28"/>
          <p:cNvSpPr txBox="1"/>
          <p:nvPr/>
        </p:nvSpPr>
        <p:spPr>
          <a:xfrm>
            <a:off x="272091" y="2533840"/>
            <a:ext cx="1559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 smtClean="0"/>
              <a:t>DATA WAREHOUSE</a:t>
            </a:r>
          </a:p>
          <a:p>
            <a:pPr algn="ctr"/>
            <a:r>
              <a:rPr lang="en-US" sz="1400" dirty="0" smtClean="0"/>
              <a:t>BUMN</a:t>
            </a:r>
            <a:endParaRPr lang="id-ID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259056" y="3861049"/>
            <a:ext cx="15661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6213" indent="-176213">
              <a:buFont typeface="+mj-lt"/>
              <a:buAutoNum type="arabicPeriod"/>
            </a:pPr>
            <a:r>
              <a:rPr lang="en-US" sz="1200" dirty="0" smtClean="0"/>
              <a:t>DATABASE BUMN1</a:t>
            </a:r>
            <a:endParaRPr lang="id-ID" sz="1200" dirty="0" smtClean="0"/>
          </a:p>
          <a:p>
            <a:pPr marL="176213" indent="-176213">
              <a:buFont typeface="+mj-lt"/>
              <a:buAutoNum type="arabicPeriod"/>
            </a:pPr>
            <a:r>
              <a:rPr lang="en-US" sz="1200" dirty="0" smtClean="0"/>
              <a:t>DATABASE BUMN2 </a:t>
            </a:r>
          </a:p>
          <a:p>
            <a:pPr marL="176213" indent="-176213">
              <a:buFont typeface="+mj-lt"/>
              <a:buAutoNum type="arabicPeriod"/>
            </a:pPr>
            <a:endParaRPr lang="id-ID" sz="1200" dirty="0"/>
          </a:p>
          <a:p>
            <a:pPr marL="176213" indent="-176213">
              <a:buFont typeface="+mj-lt"/>
              <a:buAutoNum type="arabicPeriod"/>
            </a:pPr>
            <a:r>
              <a:rPr lang="en-US" sz="1200" dirty="0" smtClean="0"/>
              <a:t>DATABASE </a:t>
            </a:r>
            <a:r>
              <a:rPr lang="en-US" sz="1200" dirty="0" err="1" smtClean="0"/>
              <a:t>BUMNn</a:t>
            </a:r>
            <a:endParaRPr lang="id-ID" sz="1200" dirty="0"/>
          </a:p>
        </p:txBody>
      </p:sp>
      <p:cxnSp>
        <p:nvCxnSpPr>
          <p:cNvPr id="32" name="Straight Arrow Connector 31"/>
          <p:cNvCxnSpPr>
            <a:stCxn id="31" idx="3"/>
          </p:cNvCxnSpPr>
          <p:nvPr/>
        </p:nvCxnSpPr>
        <p:spPr>
          <a:xfrm>
            <a:off x="1800356" y="2824201"/>
            <a:ext cx="1532184" cy="2709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3" idx="0"/>
            <a:endCxn id="31" idx="2"/>
          </p:cNvCxnSpPr>
          <p:nvPr/>
        </p:nvCxnSpPr>
        <p:spPr>
          <a:xfrm flipV="1">
            <a:off x="1042155" y="3227512"/>
            <a:ext cx="2117" cy="63353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c_account_balance_black_24dp_2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099" y="5057890"/>
            <a:ext cx="493039" cy="49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1" name="Picture 4" descr="ic_account_balance_black_24dp_2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261" y="5057889"/>
            <a:ext cx="493039" cy="49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2" name="Picture 4" descr="ic_account_balance_black_24dp_2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169" y="5060371"/>
            <a:ext cx="493039" cy="49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05857" y="5492419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BUMN</a:t>
            </a:r>
            <a:endParaRPr lang="id-ID" sz="1200" dirty="0"/>
          </a:p>
        </p:txBody>
      </p:sp>
      <p:sp>
        <p:nvSpPr>
          <p:cNvPr id="39" name="Right Arrow 38"/>
          <p:cNvSpPr/>
          <p:nvPr/>
        </p:nvSpPr>
        <p:spPr>
          <a:xfrm rot="16200000">
            <a:off x="907904" y="4558324"/>
            <a:ext cx="288032" cy="64370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5" name="TextBox 44"/>
          <p:cNvSpPr txBox="1"/>
          <p:nvPr/>
        </p:nvSpPr>
        <p:spPr>
          <a:xfrm>
            <a:off x="3730597" y="1556792"/>
            <a:ext cx="1569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Data dan Informas</a:t>
            </a:r>
            <a:r>
              <a:rPr lang="en-US" sz="1400" dirty="0" err="1" smtClean="0"/>
              <a:t>i</a:t>
            </a:r>
            <a:endParaRPr lang="id-ID" sz="1400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4144504" y="3563725"/>
            <a:ext cx="929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>
                <a:solidFill>
                  <a:srgbClr val="FF0000"/>
                </a:solidFill>
              </a:rPr>
              <a:t>Sekolah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4091" y="643614"/>
            <a:ext cx="3447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/>
              <a:t>EKOSISTEM DATA dan INFORMASI</a:t>
            </a:r>
            <a:r>
              <a:rPr lang="en-US" sz="1600" b="1" dirty="0" smtClean="0"/>
              <a:t> COE</a:t>
            </a:r>
            <a:endParaRPr lang="id-ID" sz="1600" b="1" dirty="0"/>
          </a:p>
        </p:txBody>
      </p:sp>
      <p:pic>
        <p:nvPicPr>
          <p:cNvPr id="57" name="Picture 4" descr="http://www.advess.net/media/database_server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1127" y="5826795"/>
            <a:ext cx="440514" cy="54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http://www.advess.net/media/database_server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1127" y="4621272"/>
            <a:ext cx="465107" cy="57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2989426" y="3933056"/>
            <a:ext cx="8844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dirty="0" smtClean="0"/>
              <a:t>Data Master Referensi</a:t>
            </a:r>
            <a:endParaRPr lang="id-ID" sz="1100" dirty="0"/>
          </a:p>
        </p:txBody>
      </p:sp>
      <p:sp>
        <p:nvSpPr>
          <p:cNvPr id="60" name="TextBox 59"/>
          <p:cNvSpPr txBox="1"/>
          <p:nvPr/>
        </p:nvSpPr>
        <p:spPr>
          <a:xfrm>
            <a:off x="3041571" y="5533642"/>
            <a:ext cx="9669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100" dirty="0" smtClean="0"/>
              <a:t>Data Attribut</a:t>
            </a:r>
            <a:endParaRPr lang="id-ID" sz="1100" dirty="0"/>
          </a:p>
        </p:txBody>
      </p:sp>
      <p:cxnSp>
        <p:nvCxnSpPr>
          <p:cNvPr id="56" name="Elbow Connector 55"/>
          <p:cNvCxnSpPr>
            <a:stCxn id="42" idx="3"/>
            <a:endCxn id="57" idx="1"/>
          </p:cNvCxnSpPr>
          <p:nvPr/>
        </p:nvCxnSpPr>
        <p:spPr>
          <a:xfrm>
            <a:off x="1751208" y="5306891"/>
            <a:ext cx="1239919" cy="79074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42" idx="3"/>
            <a:endCxn id="58" idx="1"/>
          </p:cNvCxnSpPr>
          <p:nvPr/>
        </p:nvCxnSpPr>
        <p:spPr>
          <a:xfrm flipV="1">
            <a:off x="1751208" y="4907234"/>
            <a:ext cx="1239919" cy="399657"/>
          </a:xfrm>
          <a:prstGeom prst="bentConnector3">
            <a:avLst>
              <a:gd name="adj1" fmla="val 50000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Straight Arrow Connector 1046"/>
          <p:cNvCxnSpPr/>
          <p:nvPr/>
        </p:nvCxnSpPr>
        <p:spPr>
          <a:xfrm flipH="1" flipV="1">
            <a:off x="1504688" y="3015566"/>
            <a:ext cx="1536884" cy="12775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Left Brace 64"/>
          <p:cNvSpPr/>
          <p:nvPr/>
        </p:nvSpPr>
        <p:spPr>
          <a:xfrm rot="16200000">
            <a:off x="6356986" y="3451753"/>
            <a:ext cx="429142" cy="47041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/>
          <p:cNvSpPr/>
          <p:nvPr/>
        </p:nvSpPr>
        <p:spPr>
          <a:xfrm>
            <a:off x="6496900" y="6093295"/>
            <a:ext cx="278233" cy="2160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Right Arrow 68"/>
          <p:cNvSpPr/>
          <p:nvPr/>
        </p:nvSpPr>
        <p:spPr>
          <a:xfrm rot="10800000">
            <a:off x="3873855" y="5949279"/>
            <a:ext cx="2526766" cy="50405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TextBox 105"/>
          <p:cNvSpPr txBox="1"/>
          <p:nvPr/>
        </p:nvSpPr>
        <p:spPr>
          <a:xfrm>
            <a:off x="6721592" y="6079820"/>
            <a:ext cx="1746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b="1" dirty="0" smtClean="0">
                <a:solidFill>
                  <a:schemeClr val="accent6">
                    <a:lumMod val="75000"/>
                  </a:schemeClr>
                </a:solidFill>
              </a:rPr>
              <a:t>Mekanisme Pengelolaan</a:t>
            </a:r>
            <a:endParaRPr lang="id-ID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85180" y="6070502"/>
            <a:ext cx="15905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100" dirty="0" smtClean="0">
                <a:solidFill>
                  <a:schemeClr val="bg1"/>
                </a:solidFill>
              </a:rPr>
              <a:t>Implikasi Perbaikan Data</a:t>
            </a:r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44" name="Arc 43"/>
          <p:cNvSpPr/>
          <p:nvPr/>
        </p:nvSpPr>
        <p:spPr>
          <a:xfrm>
            <a:off x="3900400" y="982168"/>
            <a:ext cx="4018800" cy="3709878"/>
          </a:xfrm>
          <a:prstGeom prst="arc">
            <a:avLst>
              <a:gd name="adj1" fmla="val 16200000"/>
              <a:gd name="adj2" fmla="val 5530731"/>
            </a:avLst>
          </a:prstGeom>
          <a:ln w="28575">
            <a:solidFill>
              <a:schemeClr val="accent6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1" name="TextBox 50"/>
          <p:cNvSpPr txBox="1"/>
          <p:nvPr/>
        </p:nvSpPr>
        <p:spPr>
          <a:xfrm>
            <a:off x="6679479" y="4692046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MEDIA</a:t>
            </a:r>
            <a:endParaRPr lang="id-ID" sz="14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60833" y="744959"/>
            <a:ext cx="1011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ACADEMIA</a:t>
            </a:r>
            <a:endParaRPr lang="id-ID" sz="1400" b="1" dirty="0">
              <a:solidFill>
                <a:srgbClr val="FF0000"/>
              </a:solidFill>
            </a:endParaRPr>
          </a:p>
        </p:txBody>
      </p:sp>
      <p:pic>
        <p:nvPicPr>
          <p:cNvPr id="48" name="Picture 47" descr="foto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1916832"/>
            <a:ext cx="1905000" cy="19050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743763" y="1556792"/>
            <a:ext cx="910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BUSINESS</a:t>
            </a:r>
            <a:endParaRPr lang="id-ID" sz="14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965216" y="2697411"/>
            <a:ext cx="1178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COMMUNITY</a:t>
            </a:r>
            <a:endParaRPr lang="id-ID" sz="14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40763" y="3861049"/>
            <a:ext cx="1282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GOVERNMENT</a:t>
            </a:r>
            <a:endParaRPr lang="id-ID" sz="1400" b="1" dirty="0">
              <a:solidFill>
                <a:srgbClr val="FF0000"/>
              </a:solidFill>
            </a:endParaRP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F5E-2679-1142-81F2-287581E15F1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355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1187624" y="2230706"/>
            <a:ext cx="792088" cy="1255494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Flowchart: Magnetic Disk 2"/>
          <p:cNvSpPr/>
          <p:nvPr/>
        </p:nvSpPr>
        <p:spPr>
          <a:xfrm>
            <a:off x="3935503" y="2221943"/>
            <a:ext cx="1080120" cy="1440160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Flowchart: Magnetic Disk 3"/>
          <p:cNvSpPr/>
          <p:nvPr/>
        </p:nvSpPr>
        <p:spPr>
          <a:xfrm>
            <a:off x="6721568" y="1902749"/>
            <a:ext cx="1733530" cy="1958299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extBox 15"/>
          <p:cNvSpPr txBox="1"/>
          <p:nvPr/>
        </p:nvSpPr>
        <p:spPr>
          <a:xfrm>
            <a:off x="909935" y="4163015"/>
            <a:ext cx="1285801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Q</a:t>
            </a:r>
            <a:r>
              <a:rPr lang="id-ID" sz="1400" i="1" dirty="0" smtClean="0"/>
              <a:t>uality Control</a:t>
            </a:r>
            <a:endParaRPr lang="id-ID" sz="1400" dirty="0" smtClean="0"/>
          </a:p>
        </p:txBody>
      </p:sp>
      <p:sp>
        <p:nvSpPr>
          <p:cNvPr id="17" name="Right Arrow 16"/>
          <p:cNvSpPr/>
          <p:nvPr/>
        </p:nvSpPr>
        <p:spPr>
          <a:xfrm rot="16200000">
            <a:off x="1355499" y="3376955"/>
            <a:ext cx="471973" cy="100811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TextBox 18"/>
          <p:cNvSpPr txBox="1"/>
          <p:nvPr/>
        </p:nvSpPr>
        <p:spPr>
          <a:xfrm>
            <a:off x="1041664" y="3778444"/>
            <a:ext cx="1053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600" i="1" dirty="0" smtClean="0">
                <a:solidFill>
                  <a:srgbClr val="FF0000"/>
                </a:solidFill>
              </a:rPr>
              <a:t>Data Awal</a:t>
            </a:r>
            <a:endParaRPr lang="id-ID" sz="1600" i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589" y="626613"/>
            <a:ext cx="4632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Menuju Data Yang Berkualitas dan Terintegrasi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3568" y="1872708"/>
            <a:ext cx="1807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Master Referensi</a:t>
            </a:r>
            <a:endParaRPr lang="id-ID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04976" y="1136319"/>
            <a:ext cx="20460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Pengelolaan Data</a:t>
            </a:r>
          </a:p>
          <a:p>
            <a:pPr marL="342900" indent="-342900">
              <a:buAutoNum type="arabicPeriod"/>
            </a:pPr>
            <a:r>
              <a:rPr lang="id-ID" sz="1600" b="1" dirty="0" smtClean="0"/>
              <a:t>Pengumpulan</a:t>
            </a:r>
          </a:p>
          <a:p>
            <a:pPr marL="342900" indent="-342900">
              <a:buAutoNum type="arabicPeriod"/>
            </a:pPr>
            <a:r>
              <a:rPr lang="id-ID" sz="1600" b="1" dirty="0" smtClean="0"/>
              <a:t>Integrasi</a:t>
            </a:r>
          </a:p>
          <a:p>
            <a:pPr marL="342900" indent="-342900">
              <a:buAutoNum type="arabicPeriod"/>
            </a:pPr>
            <a:r>
              <a:rPr lang="id-ID" sz="1600" b="1" dirty="0" smtClean="0"/>
              <a:t>Kompilasi</a:t>
            </a:r>
            <a:endParaRPr lang="id-ID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948264" y="1412776"/>
            <a:ext cx="122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SATU DATA</a:t>
            </a:r>
            <a:endParaRPr lang="id-ID" b="1" dirty="0"/>
          </a:p>
        </p:txBody>
      </p:sp>
      <p:sp>
        <p:nvSpPr>
          <p:cNvPr id="25" name="Right Arrow 24"/>
          <p:cNvSpPr/>
          <p:nvPr/>
        </p:nvSpPr>
        <p:spPr>
          <a:xfrm>
            <a:off x="2095542" y="2509975"/>
            <a:ext cx="1612362" cy="86409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Right Arrow 25"/>
          <p:cNvSpPr/>
          <p:nvPr/>
        </p:nvSpPr>
        <p:spPr>
          <a:xfrm>
            <a:off x="5226289" y="2463809"/>
            <a:ext cx="1361935" cy="86409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2267744" y="2772746"/>
            <a:ext cx="1053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600" i="1" dirty="0" smtClean="0">
                <a:solidFill>
                  <a:srgbClr val="FF0000"/>
                </a:solidFill>
              </a:rPr>
              <a:t>Data Awal</a:t>
            </a:r>
            <a:endParaRPr lang="id-ID" sz="1600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7677" y="2730866"/>
            <a:ext cx="1053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600" i="1" dirty="0" smtClean="0">
                <a:solidFill>
                  <a:srgbClr val="FF0000"/>
                </a:solidFill>
              </a:rPr>
              <a:t>Data Awal</a:t>
            </a:r>
            <a:endParaRPr lang="id-ID" sz="1600" i="1" dirty="0">
              <a:solidFill>
                <a:srgbClr val="FF0000"/>
              </a:solidFill>
            </a:endParaRPr>
          </a:p>
        </p:txBody>
      </p:sp>
      <p:grpSp>
        <p:nvGrpSpPr>
          <p:cNvPr id="5" name="Group 42"/>
          <p:cNvGrpSpPr/>
          <p:nvPr/>
        </p:nvGrpSpPr>
        <p:grpSpPr>
          <a:xfrm flipH="1" flipV="1">
            <a:off x="6084168" y="3861048"/>
            <a:ext cx="1368152" cy="1584176"/>
            <a:chOff x="2195736" y="5229200"/>
            <a:chExt cx="1440160" cy="1152128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195736" y="6093296"/>
              <a:ext cx="0" cy="28803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195736" y="6093296"/>
              <a:ext cx="36004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555776" y="5805264"/>
              <a:ext cx="0" cy="28803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555776" y="5805264"/>
              <a:ext cx="36004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2915816" y="5517232"/>
              <a:ext cx="0" cy="28803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915816" y="5517232"/>
              <a:ext cx="36004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275856" y="5229200"/>
              <a:ext cx="0" cy="28803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3275856" y="5229200"/>
              <a:ext cx="3600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6876256" y="4797152"/>
            <a:ext cx="1988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DATA WAREHOUSE</a:t>
            </a: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4559923" y="5263706"/>
            <a:ext cx="1593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INFORMATION</a:t>
            </a:r>
            <a:endParaRPr lang="en-US" b="1" dirty="0"/>
          </a:p>
        </p:txBody>
      </p:sp>
      <p:grpSp>
        <p:nvGrpSpPr>
          <p:cNvPr id="6" name="Group 53"/>
          <p:cNvGrpSpPr/>
          <p:nvPr/>
        </p:nvGrpSpPr>
        <p:grpSpPr>
          <a:xfrm>
            <a:off x="2483768" y="5445224"/>
            <a:ext cx="2076155" cy="504056"/>
            <a:chOff x="3203848" y="5445224"/>
            <a:chExt cx="1356075" cy="504056"/>
          </a:xfrm>
        </p:grpSpPr>
        <p:cxnSp>
          <p:nvCxnSpPr>
            <p:cNvPr id="47" name="Straight Connector 46"/>
            <p:cNvCxnSpPr>
              <a:stCxn id="45" idx="1"/>
            </p:cNvCxnSpPr>
            <p:nvPr/>
          </p:nvCxnSpPr>
          <p:spPr>
            <a:xfrm flipH="1" flipV="1">
              <a:off x="3995936" y="5445224"/>
              <a:ext cx="563987" cy="31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995936" y="5445224"/>
              <a:ext cx="0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>
              <a:off x="3203848" y="5949280"/>
              <a:ext cx="7920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899592" y="5733256"/>
            <a:ext cx="1441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KNOWLEDGE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2773490" y="5949280"/>
            <a:ext cx="1510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DATA MINING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4504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it-IT" sz="3200" dirty="0" err="1" smtClean="0"/>
              <a:t>Contoh</a:t>
            </a:r>
            <a:r>
              <a:rPr lang="it-IT" sz="3200" dirty="0"/>
              <a:t> </a:t>
            </a:r>
            <a:r>
              <a:rPr lang="it-IT" sz="3200" dirty="0" err="1" smtClean="0"/>
              <a:t>Aplikatif</a:t>
            </a:r>
            <a:r>
              <a:rPr lang="it-IT" sz="3200" dirty="0" smtClean="0"/>
              <a:t> Data </a:t>
            </a:r>
            <a:r>
              <a:rPr lang="it-IT" sz="3200" dirty="0" err="1" smtClean="0"/>
              <a:t>Warehouse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D" dirty="0" smtClean="0"/>
              <a:t>Sales </a:t>
            </a:r>
            <a:r>
              <a:rPr lang="en-ID" dirty="0"/>
              <a:t>and marketing analysis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masing-masing</a:t>
            </a:r>
            <a:r>
              <a:rPr lang="en-ID" dirty="0" smtClean="0"/>
              <a:t> </a:t>
            </a:r>
            <a:r>
              <a:rPr lang="en-ID" dirty="0" err="1" smtClean="0"/>
              <a:t>produk</a:t>
            </a:r>
            <a:r>
              <a:rPr lang="en-ID" dirty="0" smtClean="0"/>
              <a:t> BUMN;</a:t>
            </a:r>
            <a:endParaRPr lang="en-ID" dirty="0"/>
          </a:p>
          <a:p>
            <a:pPr marL="514350" indent="-514350">
              <a:buFont typeface="+mj-lt"/>
              <a:buAutoNum type="arabicPeriod"/>
            </a:pPr>
            <a:r>
              <a:rPr lang="en-ID" dirty="0" smtClean="0"/>
              <a:t>Inventory </a:t>
            </a:r>
            <a:r>
              <a:rPr lang="en-ID" dirty="0"/>
              <a:t>turn and product tracking di industri manufaktur;</a:t>
            </a:r>
          </a:p>
          <a:p>
            <a:pPr marL="514350" indent="-514350">
              <a:buFont typeface="+mj-lt"/>
              <a:buAutoNum type="arabicPeriod"/>
            </a:pPr>
            <a:r>
              <a:rPr lang="en-ID" dirty="0" err="1" smtClean="0"/>
              <a:t>Analisa</a:t>
            </a:r>
            <a:r>
              <a:rPr lang="en-ID" dirty="0" smtClean="0"/>
              <a:t> </a:t>
            </a:r>
            <a:r>
              <a:rPr lang="en-ID" dirty="0" err="1" smtClean="0"/>
              <a:t>resiko</a:t>
            </a:r>
            <a:endParaRPr lang="en-ID" dirty="0" smtClean="0"/>
          </a:p>
          <a:p>
            <a:pPr marL="514350" indent="-514350">
              <a:buFont typeface="+mj-lt"/>
              <a:buAutoNum type="arabicPeriod"/>
            </a:pPr>
            <a:r>
              <a:rPr lang="en-ID" dirty="0" smtClean="0"/>
              <a:t>Data Mining: Clustering, Decision Trees, Neural Network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F5E-2679-1142-81F2-287581E15F1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300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0902" y="2967335"/>
            <a:ext cx="3822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Terima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Kasih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F5E-2679-1142-81F2-287581E15F1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BCOE</a:t>
            </a:r>
            <a:endParaRPr lang="en-US" i="1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US" sz="36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BUMN center of excellence (BCOE) </a:t>
            </a:r>
            <a:r>
              <a:rPr lang="en-US" sz="36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merupakan</a:t>
            </a:r>
            <a:r>
              <a:rPr lang="en-US" sz="36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pusat</a:t>
            </a:r>
            <a:r>
              <a:rPr lang="en-US" sz="36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pengembangan</a:t>
            </a:r>
            <a:r>
              <a:rPr lang="en-US" sz="36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keunggulan</a:t>
            </a:r>
            <a:r>
              <a:rPr lang="en-US" sz="36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BUMN </a:t>
            </a:r>
            <a:r>
              <a:rPr lang="en-US" sz="36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untuk</a:t>
            </a:r>
            <a:r>
              <a:rPr lang="en-US" sz="36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menciptakan</a:t>
            </a:r>
            <a:r>
              <a:rPr lang="en-US" sz="36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daya</a:t>
            </a:r>
            <a:r>
              <a:rPr lang="en-US" sz="36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saing</a:t>
            </a:r>
            <a:r>
              <a:rPr lang="en-US" sz="36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global</a:t>
            </a:r>
            <a:endParaRPr lang="en-US" sz="36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F5E-2679-1142-81F2-287581E15F1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835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STRATEGIC SITUATION ANALYSIS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2169549"/>
            <a:ext cx="8229600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just">
              <a:buAutoNum type="arabicPeriod"/>
            </a:pPr>
            <a:r>
              <a:rPr lang="en-US" sz="24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Nawa</a:t>
            </a:r>
            <a:r>
              <a:rPr lang="en-US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Cita</a:t>
            </a:r>
            <a:r>
              <a:rPr lang="en-US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7 </a:t>
            </a:r>
            <a:r>
              <a:rPr lang="en-US" sz="24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Nawa</a:t>
            </a:r>
            <a:r>
              <a:rPr lang="en-US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Cita</a:t>
            </a:r>
            <a:r>
              <a:rPr lang="en-US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ke-6</a:t>
            </a:r>
          </a:p>
          <a:p>
            <a:pPr marL="914400" indent="-914400" algn="just">
              <a:buAutoNum type="arabicPeriod"/>
            </a:pPr>
            <a:r>
              <a:rPr lang="en-US" sz="24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Kerjasama</a:t>
            </a:r>
            <a:r>
              <a:rPr lang="en-US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BUMN </a:t>
            </a:r>
            <a:r>
              <a:rPr lang="en-US" sz="24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Perguruan</a:t>
            </a:r>
            <a:r>
              <a:rPr lang="en-US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Tinggi</a:t>
            </a:r>
            <a:r>
              <a:rPr lang="en-US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dalam</a:t>
            </a:r>
            <a:r>
              <a:rPr lang="en-US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menciptakan</a:t>
            </a:r>
            <a:r>
              <a:rPr lang="en-US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daya</a:t>
            </a:r>
            <a:r>
              <a:rPr lang="en-US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saing</a:t>
            </a:r>
            <a:r>
              <a:rPr lang="en-US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bangsa</a:t>
            </a:r>
            <a:r>
              <a:rPr lang="en-US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. </a:t>
            </a:r>
          </a:p>
          <a:p>
            <a:pPr marL="914400" indent="-914400" algn="just">
              <a:buAutoNum type="arabicPeriod"/>
            </a:pPr>
            <a:r>
              <a:rPr lang="en-US" sz="24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Potensi</a:t>
            </a:r>
            <a:r>
              <a:rPr lang="en-US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Unpad</a:t>
            </a:r>
            <a:r>
              <a:rPr lang="en-US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memiliki</a:t>
            </a:r>
            <a:r>
              <a:rPr lang="en-US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sumber</a:t>
            </a:r>
            <a:r>
              <a:rPr lang="en-US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daya</a:t>
            </a:r>
            <a:r>
              <a:rPr lang="en-US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potensial</a:t>
            </a:r>
            <a:r>
              <a:rPr lang="en-US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Riset</a:t>
            </a:r>
            <a:r>
              <a:rPr lang="en-US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, PKM </a:t>
            </a:r>
            <a:r>
              <a:rPr lang="en-US" sz="24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HAKI) </a:t>
            </a:r>
            <a:r>
              <a:rPr lang="en-US" sz="24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dari</a:t>
            </a:r>
            <a:r>
              <a:rPr lang="en-US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berbagai</a:t>
            </a:r>
            <a:r>
              <a:rPr lang="en-US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disiplin</a:t>
            </a:r>
            <a:r>
              <a:rPr lang="en-US" sz="24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ilmu</a:t>
            </a:r>
            <a:endParaRPr lang="en-US" sz="2400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914400" indent="-914400" algn="just">
              <a:buAutoNum type="arabicPeriod"/>
            </a:pPr>
            <a:endParaRPr lang="en-US" sz="24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F5E-2679-1142-81F2-287581E15F1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31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STRATEGY OF FORMULATION: CONTENT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28366" y="2813552"/>
            <a:ext cx="1869880" cy="1168675"/>
            <a:chOff x="3391192" y="1622059"/>
            <a:chExt cx="1869880" cy="1168675"/>
          </a:xfrm>
        </p:grpSpPr>
        <p:sp>
          <p:nvSpPr>
            <p:cNvPr id="11" name="Rounded Rectangle 10"/>
            <p:cNvSpPr/>
            <p:nvPr/>
          </p:nvSpPr>
          <p:spPr>
            <a:xfrm>
              <a:off x="3391192" y="1622059"/>
              <a:ext cx="1869880" cy="116867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739254"/>
                <a:satOff val="27273"/>
                <a:lumOff val="-401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3425421" y="1656288"/>
              <a:ext cx="1801422" cy="1100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Center of Collaboration</a:t>
              </a:r>
              <a:endParaRPr lang="en-US" sz="24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33496" y="2813552"/>
            <a:ext cx="1869880" cy="1168675"/>
            <a:chOff x="3391192" y="3082903"/>
            <a:chExt cx="1869880" cy="1168675"/>
          </a:xfrm>
        </p:grpSpPr>
        <p:sp>
          <p:nvSpPr>
            <p:cNvPr id="9" name="Rounded Rectangle 8"/>
            <p:cNvSpPr/>
            <p:nvPr/>
          </p:nvSpPr>
          <p:spPr>
            <a:xfrm>
              <a:off x="3391192" y="3082903"/>
              <a:ext cx="1869880" cy="116867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985672"/>
                <a:satOff val="36364"/>
                <a:lumOff val="-534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6"/>
            <p:cNvSpPr/>
            <p:nvPr/>
          </p:nvSpPr>
          <p:spPr>
            <a:xfrm>
              <a:off x="3425421" y="3117132"/>
              <a:ext cx="1801422" cy="1100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Center of Learning</a:t>
              </a:r>
              <a:endParaRPr lang="en-US" sz="24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224985" y="2813552"/>
            <a:ext cx="1869880" cy="1168675"/>
            <a:chOff x="3391192" y="4543748"/>
            <a:chExt cx="1869880" cy="1168675"/>
          </a:xfrm>
        </p:grpSpPr>
        <p:sp>
          <p:nvSpPr>
            <p:cNvPr id="7" name="Rounded Rectangle 6"/>
            <p:cNvSpPr/>
            <p:nvPr/>
          </p:nvSpPr>
          <p:spPr>
            <a:xfrm>
              <a:off x="3391192" y="4543748"/>
              <a:ext cx="1869880" cy="116867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1232090"/>
                <a:satOff val="45455"/>
                <a:lumOff val="-668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ed Rectangle 8"/>
            <p:cNvSpPr/>
            <p:nvPr/>
          </p:nvSpPr>
          <p:spPr>
            <a:xfrm>
              <a:off x="3425421" y="4577977"/>
              <a:ext cx="1801422" cy="11002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Center of Study</a:t>
              </a:r>
              <a:endParaRPr lang="en-US" sz="2400" kern="1200" dirty="0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F5E-2679-1142-81F2-287581E15F1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8229600" cy="823278"/>
          </a:xfrm>
        </p:spPr>
        <p:txBody>
          <a:bodyPr/>
          <a:lstStyle/>
          <a:p>
            <a:r>
              <a:rPr lang="en-US" dirty="0" smtClean="0"/>
              <a:t>3 Cluster BUMN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26" y="1955809"/>
            <a:ext cx="8777618" cy="412099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2860" y="6134229"/>
            <a:ext cx="73203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Comic Sans MS" panose="030F0702030302020204" pitchFamily="66" charset="0"/>
              </a:rPr>
              <a:t>Sumber</a:t>
            </a:r>
            <a:r>
              <a:rPr lang="en-US" sz="1100" dirty="0" smtClean="0">
                <a:latin typeface="Comic Sans MS" panose="030F0702030302020204" pitchFamily="66" charset="0"/>
              </a:rPr>
              <a:t> : Website BUMN (</a:t>
            </a:r>
            <a:r>
              <a:rPr lang="en-US" sz="1100" dirty="0" err="1" smtClean="0">
                <a:latin typeface="Comic Sans MS" panose="030F0702030302020204" pitchFamily="66" charset="0"/>
              </a:rPr>
              <a:t>diakses</a:t>
            </a:r>
            <a:r>
              <a:rPr lang="en-US" sz="1100" dirty="0" smtClean="0">
                <a:latin typeface="Comic Sans MS" panose="030F0702030302020204" pitchFamily="66" charset="0"/>
              </a:rPr>
              <a:t> </a:t>
            </a:r>
            <a:r>
              <a:rPr lang="en-US" sz="1100" dirty="0" err="1" smtClean="0">
                <a:latin typeface="Comic Sans MS" panose="030F0702030302020204" pitchFamily="66" charset="0"/>
              </a:rPr>
              <a:t>tanggal</a:t>
            </a:r>
            <a:r>
              <a:rPr lang="en-US" sz="1100" dirty="0" smtClean="0">
                <a:latin typeface="Comic Sans MS" panose="030F0702030302020204" pitchFamily="66" charset="0"/>
              </a:rPr>
              <a:t> 30 </a:t>
            </a:r>
            <a:r>
              <a:rPr lang="en-US" sz="1100" dirty="0" err="1" smtClean="0">
                <a:latin typeface="Comic Sans MS" panose="030F0702030302020204" pitchFamily="66" charset="0"/>
              </a:rPr>
              <a:t>Januari</a:t>
            </a:r>
            <a:r>
              <a:rPr lang="en-US" sz="1100" dirty="0" smtClean="0">
                <a:latin typeface="Comic Sans MS" panose="030F0702030302020204" pitchFamily="66" charset="0"/>
              </a:rPr>
              <a:t> 2016)</a:t>
            </a:r>
            <a:endParaRPr lang="en-US" sz="1100" dirty="0">
              <a:latin typeface="Comic Sans MS" panose="030F0702030302020204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F5E-2679-1142-81F2-287581E15F1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Champion</a:t>
            </a:r>
            <a:endParaRPr lang="en-US" dirty="0"/>
          </a:p>
        </p:txBody>
      </p:sp>
      <p:grpSp>
        <p:nvGrpSpPr>
          <p:cNvPr id="4" name="Group 296"/>
          <p:cNvGrpSpPr/>
          <p:nvPr/>
        </p:nvGrpSpPr>
        <p:grpSpPr>
          <a:xfrm>
            <a:off x="2733395" y="2301742"/>
            <a:ext cx="2760274" cy="3276601"/>
            <a:chOff x="-1" y="0"/>
            <a:chExt cx="1855218" cy="3276600"/>
          </a:xfrm>
        </p:grpSpPr>
        <p:sp>
          <p:nvSpPr>
            <p:cNvPr id="5" name="Shape 294"/>
            <p:cNvSpPr/>
            <p:nvPr/>
          </p:nvSpPr>
          <p:spPr>
            <a:xfrm>
              <a:off x="0" y="0"/>
              <a:ext cx="1855217" cy="3276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 w="12700" cap="flat">
              <a:noFill/>
              <a:miter lim="400000"/>
            </a:ln>
            <a:effectLst>
              <a:outerShdw blurRad="50800" dist="27940" dir="5400000" rotWithShape="0">
                <a:srgbClr val="000000">
                  <a:alpha val="32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500" b="1">
                  <a:solidFill>
                    <a:srgbClr val="FFFFFF"/>
                  </a:solidFill>
                </a:defRPr>
              </a:pPr>
              <a:endParaRPr sz="2000"/>
            </a:p>
          </p:txBody>
        </p:sp>
        <p:sp>
          <p:nvSpPr>
            <p:cNvPr id="6" name="Shape 295"/>
            <p:cNvSpPr/>
            <p:nvPr/>
          </p:nvSpPr>
          <p:spPr>
            <a:xfrm>
              <a:off x="-1" y="1130470"/>
              <a:ext cx="1391414" cy="1015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500" b="1">
                  <a:solidFill>
                    <a:srgbClr val="FFFFFF"/>
                  </a:solidFill>
                </a:defRPr>
              </a:pPr>
              <a:r>
                <a:rPr sz="2000" dirty="0"/>
                <a:t>BUMN Center of </a:t>
              </a:r>
              <a:r>
                <a:rPr sz="2000" dirty="0" smtClean="0"/>
                <a:t>Excellence</a:t>
              </a:r>
              <a:endParaRPr lang="en-US" sz="2000" dirty="0" smtClean="0"/>
            </a:p>
            <a:p>
              <a:pPr algn="ctr">
                <a:defRPr sz="1500" b="1">
                  <a:solidFill>
                    <a:srgbClr val="FFFFFF"/>
                  </a:solidFill>
                </a:defRPr>
              </a:pPr>
              <a:r>
                <a:rPr lang="en-US" sz="2000" dirty="0" smtClean="0"/>
                <a:t>(CC, CL, CS)</a:t>
              </a:r>
              <a:endParaRPr sz="2000" dirty="0"/>
            </a:p>
          </p:txBody>
        </p:sp>
      </p:grpSp>
      <p:grpSp>
        <p:nvGrpSpPr>
          <p:cNvPr id="9" name="Group 300"/>
          <p:cNvGrpSpPr/>
          <p:nvPr/>
        </p:nvGrpSpPr>
        <p:grpSpPr>
          <a:xfrm>
            <a:off x="205740" y="1612936"/>
            <a:ext cx="2478950" cy="972817"/>
            <a:chOff x="0" y="0"/>
            <a:chExt cx="2478949" cy="1487369"/>
          </a:xfrm>
        </p:grpSpPr>
        <p:sp>
          <p:nvSpPr>
            <p:cNvPr id="19" name="Shape 298"/>
            <p:cNvSpPr/>
            <p:nvPr/>
          </p:nvSpPr>
          <p:spPr>
            <a:xfrm>
              <a:off x="0" y="0"/>
              <a:ext cx="2478949" cy="148736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342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Shape 299"/>
            <p:cNvSpPr/>
            <p:nvPr/>
          </p:nvSpPr>
          <p:spPr>
            <a:xfrm>
              <a:off x="43588" y="517310"/>
              <a:ext cx="2391772" cy="4527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342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Tri Dharma </a:t>
              </a:r>
              <a:r>
                <a:rPr lang="en-US" dirty="0" smtClean="0"/>
                <a:t>PT</a:t>
              </a:r>
              <a:endParaRPr dirty="0"/>
            </a:p>
          </p:txBody>
        </p:sp>
      </p:grpSp>
      <p:grpSp>
        <p:nvGrpSpPr>
          <p:cNvPr id="10" name="Group 303"/>
          <p:cNvGrpSpPr/>
          <p:nvPr/>
        </p:nvGrpSpPr>
        <p:grpSpPr>
          <a:xfrm>
            <a:off x="205740" y="2623510"/>
            <a:ext cx="2478948" cy="1392481"/>
            <a:chOff x="0" y="0"/>
            <a:chExt cx="2478949" cy="1487369"/>
          </a:xfrm>
        </p:grpSpPr>
        <p:sp>
          <p:nvSpPr>
            <p:cNvPr id="17" name="Shape 301"/>
            <p:cNvSpPr/>
            <p:nvPr/>
          </p:nvSpPr>
          <p:spPr>
            <a:xfrm>
              <a:off x="0" y="0"/>
              <a:ext cx="2478949" cy="1487369"/>
            </a:xfrm>
            <a:prstGeom prst="roundRect">
              <a:avLst>
                <a:gd name="adj" fmla="val 10000"/>
              </a:avLst>
            </a:prstGeom>
            <a:solidFill>
              <a:srgbClr val="42817E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342">
                  <a:solidFill>
                    <a:srgbClr val="FFFFFF"/>
                  </a:solidFill>
                </a:defRPr>
              </a:pPr>
              <a:endParaRPr sz="2000" dirty="0"/>
            </a:p>
          </p:txBody>
        </p:sp>
        <p:sp>
          <p:nvSpPr>
            <p:cNvPr id="18" name="Shape 302"/>
            <p:cNvSpPr/>
            <p:nvPr/>
          </p:nvSpPr>
          <p:spPr>
            <a:xfrm>
              <a:off x="43588" y="365624"/>
              <a:ext cx="2391772" cy="7561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342">
                  <a:solidFill>
                    <a:srgbClr val="FFFFFF"/>
                  </a:solidFill>
                </a:defRPr>
              </a:lvl1pPr>
            </a:lstStyle>
            <a:p>
              <a:r>
                <a:rPr sz="2000" dirty="0" err="1"/>
                <a:t>Kebutuhan</a:t>
              </a:r>
              <a:r>
                <a:rPr sz="2000" dirty="0"/>
                <a:t> SDM </a:t>
              </a:r>
              <a:r>
                <a:rPr sz="2000" dirty="0" smtClean="0"/>
                <a:t> </a:t>
              </a:r>
              <a:r>
                <a:rPr sz="2000" dirty="0" err="1"/>
                <a:t>berkualitas</a:t>
              </a:r>
              <a:r>
                <a:rPr sz="2000" dirty="0"/>
                <a:t> </a:t>
              </a:r>
              <a:endParaRPr lang="en-US" sz="2000" dirty="0" smtClean="0"/>
            </a:p>
            <a:p>
              <a:r>
                <a:rPr lang="en-US" sz="2000" dirty="0" smtClean="0"/>
                <a:t>Dan </a:t>
              </a:r>
              <a:r>
                <a:rPr sz="2000" dirty="0" smtClean="0"/>
                <a:t> </a:t>
              </a:r>
              <a:r>
                <a:rPr sz="2000" dirty="0" err="1"/>
                <a:t>siap</a:t>
              </a:r>
              <a:r>
                <a:rPr sz="2000" dirty="0"/>
                <a:t> </a:t>
              </a:r>
              <a:r>
                <a:rPr sz="2000" dirty="0" err="1"/>
                <a:t>pakai</a:t>
              </a:r>
              <a:endParaRPr sz="2000" dirty="0"/>
            </a:p>
          </p:txBody>
        </p:sp>
      </p:grpSp>
      <p:grpSp>
        <p:nvGrpSpPr>
          <p:cNvPr id="11" name="Group 306"/>
          <p:cNvGrpSpPr/>
          <p:nvPr/>
        </p:nvGrpSpPr>
        <p:grpSpPr>
          <a:xfrm>
            <a:off x="162151" y="5259271"/>
            <a:ext cx="2478950" cy="1097626"/>
            <a:chOff x="0" y="330735"/>
            <a:chExt cx="2478949" cy="1487370"/>
          </a:xfrm>
        </p:grpSpPr>
        <p:sp>
          <p:nvSpPr>
            <p:cNvPr id="15" name="Shape 304"/>
            <p:cNvSpPr/>
            <p:nvPr/>
          </p:nvSpPr>
          <p:spPr>
            <a:xfrm>
              <a:off x="0" y="330735"/>
              <a:ext cx="2478949" cy="1487370"/>
            </a:xfrm>
            <a:prstGeom prst="roundRect">
              <a:avLst>
                <a:gd name="adj" fmla="val 10000"/>
              </a:avLst>
            </a:prstGeom>
            <a:solidFill>
              <a:srgbClr val="457D54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342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Shape 305"/>
            <p:cNvSpPr/>
            <p:nvPr/>
          </p:nvSpPr>
          <p:spPr>
            <a:xfrm>
              <a:off x="43588" y="720477"/>
              <a:ext cx="2391772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342">
                  <a:solidFill>
                    <a:srgbClr val="FFFFFF"/>
                  </a:solidFill>
                </a:defRPr>
              </a:lvl1pPr>
            </a:lstStyle>
            <a:p>
              <a:r>
                <a:rPr sz="2000" dirty="0" err="1"/>
                <a:t>Peningkatan</a:t>
              </a:r>
              <a:r>
                <a:rPr sz="2000" dirty="0"/>
                <a:t> </a:t>
              </a:r>
              <a:r>
                <a:rPr sz="2000" dirty="0" err="1"/>
                <a:t>daya</a:t>
              </a:r>
              <a:r>
                <a:rPr sz="2000" dirty="0"/>
                <a:t> </a:t>
              </a:r>
              <a:r>
                <a:rPr sz="2000" dirty="0" err="1"/>
                <a:t>saing</a:t>
              </a:r>
              <a:r>
                <a:rPr sz="2000" dirty="0"/>
                <a:t> </a:t>
              </a:r>
              <a:r>
                <a:rPr sz="2000" dirty="0" smtClean="0"/>
                <a:t>BUMN</a:t>
              </a:r>
              <a:endParaRPr sz="2000" dirty="0"/>
            </a:p>
          </p:txBody>
        </p:sp>
      </p:grpSp>
      <p:grpSp>
        <p:nvGrpSpPr>
          <p:cNvPr id="12" name="Group 309"/>
          <p:cNvGrpSpPr/>
          <p:nvPr/>
        </p:nvGrpSpPr>
        <p:grpSpPr>
          <a:xfrm>
            <a:off x="205738" y="4060841"/>
            <a:ext cx="2478950" cy="1150270"/>
            <a:chOff x="0" y="159285"/>
            <a:chExt cx="2478949" cy="1487370"/>
          </a:xfrm>
        </p:grpSpPr>
        <p:sp>
          <p:nvSpPr>
            <p:cNvPr id="13" name="Shape 307"/>
            <p:cNvSpPr/>
            <p:nvPr/>
          </p:nvSpPr>
          <p:spPr>
            <a:xfrm>
              <a:off x="0" y="159285"/>
              <a:ext cx="2478949" cy="148737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342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 308"/>
            <p:cNvSpPr/>
            <p:nvPr/>
          </p:nvSpPr>
          <p:spPr>
            <a:xfrm>
              <a:off x="43588" y="496385"/>
              <a:ext cx="2391772" cy="8131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342">
                  <a:solidFill>
                    <a:srgbClr val="FFFFFF"/>
                  </a:solidFill>
                </a:defRPr>
              </a:lvl1pPr>
            </a:lstStyle>
            <a:p>
              <a:r>
                <a:rPr dirty="0" err="1"/>
                <a:t>Peningkatan</a:t>
              </a:r>
              <a:r>
                <a:rPr dirty="0"/>
                <a:t> </a:t>
              </a:r>
              <a:r>
                <a:rPr dirty="0" err="1"/>
                <a:t>kontribusi</a:t>
              </a:r>
              <a:r>
                <a:rPr dirty="0"/>
                <a:t> </a:t>
              </a:r>
              <a:r>
                <a:rPr dirty="0" smtClean="0"/>
                <a:t>BUMN</a:t>
              </a:r>
              <a:endParaRPr dirty="0"/>
            </a:p>
          </p:txBody>
        </p:sp>
      </p:grpSp>
      <p:grpSp>
        <p:nvGrpSpPr>
          <p:cNvPr id="21" name="Group 319"/>
          <p:cNvGrpSpPr/>
          <p:nvPr/>
        </p:nvGrpSpPr>
        <p:grpSpPr>
          <a:xfrm>
            <a:off x="5493670" y="2309017"/>
            <a:ext cx="1632848" cy="1638301"/>
            <a:chOff x="0" y="0"/>
            <a:chExt cx="1632847" cy="1638300"/>
          </a:xfrm>
        </p:grpSpPr>
        <p:sp>
          <p:nvSpPr>
            <p:cNvPr id="22" name="Shape 312"/>
            <p:cNvSpPr/>
            <p:nvPr/>
          </p:nvSpPr>
          <p:spPr>
            <a:xfrm flipH="1">
              <a:off x="352688" y="361828"/>
              <a:ext cx="1" cy="95472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" name="Shape 313"/>
            <p:cNvSpPr/>
            <p:nvPr/>
          </p:nvSpPr>
          <p:spPr>
            <a:xfrm>
              <a:off x="345806" y="1316548"/>
              <a:ext cx="1083216" cy="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" name="Shape 314"/>
            <p:cNvSpPr/>
            <p:nvPr/>
          </p:nvSpPr>
          <p:spPr>
            <a:xfrm flipV="1">
              <a:off x="521500" y="597763"/>
              <a:ext cx="759656" cy="534573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Shape 315"/>
            <p:cNvSpPr/>
            <p:nvPr/>
          </p:nvSpPr>
          <p:spPr>
            <a:xfrm>
              <a:off x="547646" y="107907"/>
              <a:ext cx="585898" cy="269241"/>
            </a:xfrm>
            <a:prstGeom prst="rect">
              <a:avLst/>
            </a:prstGeom>
            <a:solidFill>
              <a:srgbClr val="66FF3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200" b="1"/>
              </a:lvl1pPr>
            </a:lstStyle>
            <a:p>
              <a:r>
                <a:t>Impact</a:t>
              </a:r>
            </a:p>
          </p:txBody>
        </p:sp>
        <p:sp>
          <p:nvSpPr>
            <p:cNvPr id="26" name="Shape 316"/>
            <p:cNvSpPr/>
            <p:nvPr/>
          </p:nvSpPr>
          <p:spPr>
            <a:xfrm>
              <a:off x="676054" y="1312992"/>
              <a:ext cx="439376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200"/>
              </a:lvl1pPr>
            </a:lstStyle>
            <a:p>
              <a:r>
                <a:t>Time</a:t>
              </a:r>
            </a:p>
          </p:txBody>
        </p:sp>
        <p:sp>
          <p:nvSpPr>
            <p:cNvPr id="27" name="Shape 317"/>
            <p:cNvSpPr/>
            <p:nvPr/>
          </p:nvSpPr>
          <p:spPr>
            <a:xfrm rot="16200000">
              <a:off x="-147708" y="697128"/>
              <a:ext cx="677204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200"/>
              </a:lvl1pPr>
            </a:lstStyle>
            <a:p>
              <a:r>
                <a:t>Revenue</a:t>
              </a:r>
            </a:p>
          </p:txBody>
        </p:sp>
        <p:sp>
          <p:nvSpPr>
            <p:cNvPr id="28" name="Shape 318"/>
            <p:cNvSpPr/>
            <p:nvPr/>
          </p:nvSpPr>
          <p:spPr>
            <a:xfrm>
              <a:off x="-1" y="0"/>
              <a:ext cx="1632849" cy="1638300"/>
            </a:xfrm>
            <a:prstGeom prst="rect">
              <a:avLst/>
            </a:prstGeom>
            <a:noFill/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9" name="Group 327"/>
          <p:cNvGrpSpPr/>
          <p:nvPr/>
        </p:nvGrpSpPr>
        <p:grpSpPr>
          <a:xfrm>
            <a:off x="7238715" y="2309017"/>
            <a:ext cx="1693777" cy="1638301"/>
            <a:chOff x="0" y="0"/>
            <a:chExt cx="1693776" cy="1638300"/>
          </a:xfrm>
        </p:grpSpPr>
        <p:sp>
          <p:nvSpPr>
            <p:cNvPr id="30" name="Shape 320"/>
            <p:cNvSpPr/>
            <p:nvPr/>
          </p:nvSpPr>
          <p:spPr>
            <a:xfrm flipH="1">
              <a:off x="352687" y="361828"/>
              <a:ext cx="1" cy="95472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" name="Shape 321"/>
            <p:cNvSpPr/>
            <p:nvPr/>
          </p:nvSpPr>
          <p:spPr>
            <a:xfrm>
              <a:off x="345805" y="1316548"/>
              <a:ext cx="1083216" cy="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" name="Shape 322"/>
            <p:cNvSpPr/>
            <p:nvPr/>
          </p:nvSpPr>
          <p:spPr>
            <a:xfrm flipV="1">
              <a:off x="491614" y="977593"/>
              <a:ext cx="817024" cy="79584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ysDot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" name="Shape 323"/>
            <p:cNvSpPr/>
            <p:nvPr/>
          </p:nvSpPr>
          <p:spPr>
            <a:xfrm>
              <a:off x="547646" y="107907"/>
              <a:ext cx="534478" cy="269241"/>
            </a:xfrm>
            <a:prstGeom prst="rect">
              <a:avLst/>
            </a:prstGeom>
            <a:solidFill>
              <a:srgbClr val="66FF3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200" b="1"/>
              </a:lvl1pPr>
            </a:lstStyle>
            <a:p>
              <a:r>
                <a:t>Speed</a:t>
              </a:r>
            </a:p>
          </p:txBody>
        </p:sp>
        <p:sp>
          <p:nvSpPr>
            <p:cNvPr id="34" name="Shape 324"/>
            <p:cNvSpPr/>
            <p:nvPr/>
          </p:nvSpPr>
          <p:spPr>
            <a:xfrm>
              <a:off x="43002" y="1298924"/>
              <a:ext cx="1650775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000"/>
              </a:lvl1pPr>
            </a:lstStyle>
            <a:p>
              <a:r>
                <a:t>Number of New Technology</a:t>
              </a:r>
            </a:p>
          </p:txBody>
        </p:sp>
        <p:sp>
          <p:nvSpPr>
            <p:cNvPr id="35" name="Shape 325"/>
            <p:cNvSpPr/>
            <p:nvPr/>
          </p:nvSpPr>
          <p:spPr>
            <a:xfrm rot="16200000">
              <a:off x="-341851" y="654427"/>
              <a:ext cx="1065496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200"/>
              </a:lvl1pPr>
            </a:lstStyle>
            <a:p>
              <a:r>
                <a:t>Time to adopt</a:t>
              </a:r>
            </a:p>
          </p:txBody>
        </p:sp>
        <p:sp>
          <p:nvSpPr>
            <p:cNvPr id="36" name="Shape 326"/>
            <p:cNvSpPr/>
            <p:nvPr/>
          </p:nvSpPr>
          <p:spPr>
            <a:xfrm>
              <a:off x="0" y="0"/>
              <a:ext cx="1632847" cy="1638300"/>
            </a:xfrm>
            <a:prstGeom prst="rect">
              <a:avLst/>
            </a:prstGeom>
            <a:noFill/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7" name="Group 335"/>
          <p:cNvGrpSpPr/>
          <p:nvPr/>
        </p:nvGrpSpPr>
        <p:grpSpPr>
          <a:xfrm>
            <a:off x="5444963" y="4034015"/>
            <a:ext cx="1681555" cy="1664502"/>
            <a:chOff x="0" y="0"/>
            <a:chExt cx="1681554" cy="1664500"/>
          </a:xfrm>
        </p:grpSpPr>
        <p:sp>
          <p:nvSpPr>
            <p:cNvPr id="38" name="Shape 328"/>
            <p:cNvSpPr/>
            <p:nvPr/>
          </p:nvSpPr>
          <p:spPr>
            <a:xfrm flipH="1">
              <a:off x="401394" y="362391"/>
              <a:ext cx="1" cy="954722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" name="Shape 329"/>
            <p:cNvSpPr/>
            <p:nvPr/>
          </p:nvSpPr>
          <p:spPr>
            <a:xfrm>
              <a:off x="394513" y="1317112"/>
              <a:ext cx="1083216" cy="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" name="Shape 330"/>
            <p:cNvSpPr/>
            <p:nvPr/>
          </p:nvSpPr>
          <p:spPr>
            <a:xfrm flipV="1">
              <a:off x="570206" y="598325"/>
              <a:ext cx="759657" cy="534573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" name="Shape 331"/>
            <p:cNvSpPr/>
            <p:nvPr/>
          </p:nvSpPr>
          <p:spPr>
            <a:xfrm>
              <a:off x="596354" y="108470"/>
              <a:ext cx="833622" cy="269241"/>
            </a:xfrm>
            <a:prstGeom prst="rect">
              <a:avLst/>
            </a:prstGeom>
            <a:solidFill>
              <a:srgbClr val="66FF3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200" b="1"/>
              </a:lvl1pPr>
            </a:lstStyle>
            <a:p>
              <a:r>
                <a:t>Scalability</a:t>
              </a:r>
            </a:p>
          </p:txBody>
        </p:sp>
        <p:sp>
          <p:nvSpPr>
            <p:cNvPr id="42" name="Shape 332"/>
            <p:cNvSpPr/>
            <p:nvPr/>
          </p:nvSpPr>
          <p:spPr>
            <a:xfrm rot="16200000">
              <a:off x="-602296" y="602295"/>
              <a:ext cx="1575432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1000"/>
              </a:pPr>
              <a:r>
                <a:t>Kemampuan penyerapan </a:t>
              </a:r>
            </a:p>
            <a:p>
              <a:pPr algn="ctr">
                <a:defRPr sz="1000"/>
              </a:pPr>
              <a:r>
                <a:t>tenaga kerja</a:t>
              </a:r>
            </a:p>
          </p:txBody>
        </p:sp>
        <p:sp>
          <p:nvSpPr>
            <p:cNvPr id="43" name="Shape 333"/>
            <p:cNvSpPr/>
            <p:nvPr/>
          </p:nvSpPr>
          <p:spPr>
            <a:xfrm>
              <a:off x="447892" y="1293660"/>
              <a:ext cx="1049386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1000"/>
              </a:pPr>
              <a:r>
                <a:t>Jumlah lulusan</a:t>
              </a:r>
            </a:p>
            <a:p>
              <a:pPr algn="ctr">
                <a:defRPr sz="1000"/>
              </a:pPr>
              <a:r>
                <a:t>Perguruan Tinggi</a:t>
              </a:r>
            </a:p>
          </p:txBody>
        </p:sp>
        <p:sp>
          <p:nvSpPr>
            <p:cNvPr id="44" name="Shape 334"/>
            <p:cNvSpPr/>
            <p:nvPr/>
          </p:nvSpPr>
          <p:spPr>
            <a:xfrm>
              <a:off x="48706" y="562"/>
              <a:ext cx="1632849" cy="1638301"/>
            </a:xfrm>
            <a:prstGeom prst="rect">
              <a:avLst/>
            </a:prstGeom>
            <a:noFill/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5" name="Shape 336"/>
          <p:cNvSpPr/>
          <p:nvPr/>
        </p:nvSpPr>
        <p:spPr>
          <a:xfrm flipV="1">
            <a:off x="7730330" y="2801832"/>
            <a:ext cx="767672" cy="695793"/>
          </a:xfrm>
          <a:prstGeom prst="line">
            <a:avLst/>
          </a:prstGeom>
          <a:ln w="28575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" name="Shape 337"/>
          <p:cNvSpPr/>
          <p:nvPr/>
        </p:nvSpPr>
        <p:spPr>
          <a:xfrm>
            <a:off x="7905240" y="2759305"/>
            <a:ext cx="489544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r>
              <a:t>“As is”</a:t>
            </a:r>
          </a:p>
        </p:txBody>
      </p:sp>
      <p:sp>
        <p:nvSpPr>
          <p:cNvPr id="47" name="Shape 338"/>
          <p:cNvSpPr/>
          <p:nvPr/>
        </p:nvSpPr>
        <p:spPr>
          <a:xfrm>
            <a:off x="7970987" y="3305101"/>
            <a:ext cx="79185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/>
            </a:lvl1pPr>
          </a:lstStyle>
          <a:p>
            <a:r>
              <a:t>“Should be”</a:t>
            </a:r>
          </a:p>
        </p:txBody>
      </p:sp>
      <p:grpSp>
        <p:nvGrpSpPr>
          <p:cNvPr id="48" name="Group 346"/>
          <p:cNvGrpSpPr/>
          <p:nvPr/>
        </p:nvGrpSpPr>
        <p:grpSpPr>
          <a:xfrm>
            <a:off x="7235435" y="4046792"/>
            <a:ext cx="1632848" cy="1638301"/>
            <a:chOff x="0" y="0"/>
            <a:chExt cx="1632847" cy="1638300"/>
          </a:xfrm>
        </p:grpSpPr>
        <p:sp>
          <p:nvSpPr>
            <p:cNvPr id="49" name="Shape 339"/>
            <p:cNvSpPr/>
            <p:nvPr/>
          </p:nvSpPr>
          <p:spPr>
            <a:xfrm flipH="1">
              <a:off x="352688" y="361828"/>
              <a:ext cx="1" cy="95472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" name="Shape 340"/>
            <p:cNvSpPr/>
            <p:nvPr/>
          </p:nvSpPr>
          <p:spPr>
            <a:xfrm>
              <a:off x="345806" y="1316548"/>
              <a:ext cx="1083216" cy="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1" name="Shape 341"/>
            <p:cNvSpPr/>
            <p:nvPr/>
          </p:nvSpPr>
          <p:spPr>
            <a:xfrm>
              <a:off x="494895" y="498389"/>
              <a:ext cx="887238" cy="609849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" name="Shape 342"/>
            <p:cNvSpPr/>
            <p:nvPr/>
          </p:nvSpPr>
          <p:spPr>
            <a:xfrm>
              <a:off x="294422" y="51635"/>
              <a:ext cx="1336290" cy="269241"/>
            </a:xfrm>
            <a:prstGeom prst="rect">
              <a:avLst/>
            </a:prstGeom>
            <a:solidFill>
              <a:srgbClr val="66FF3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200" b="1"/>
              </a:lvl1pPr>
            </a:lstStyle>
            <a:p>
              <a:r>
                <a:t>Cost of Ignorance</a:t>
              </a:r>
            </a:p>
          </p:txBody>
        </p:sp>
        <p:sp>
          <p:nvSpPr>
            <p:cNvPr id="53" name="Shape 343"/>
            <p:cNvSpPr/>
            <p:nvPr/>
          </p:nvSpPr>
          <p:spPr>
            <a:xfrm rot="16200000">
              <a:off x="-516530" y="674959"/>
              <a:ext cx="1482041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000"/>
              </a:lvl1pPr>
            </a:lstStyle>
            <a:p>
              <a:r>
                <a:t>Cost of Research Failure</a:t>
              </a:r>
            </a:p>
          </p:txBody>
        </p:sp>
        <p:sp>
          <p:nvSpPr>
            <p:cNvPr id="54" name="Shape 344"/>
            <p:cNvSpPr/>
            <p:nvPr/>
          </p:nvSpPr>
          <p:spPr>
            <a:xfrm>
              <a:off x="613369" y="1302217"/>
              <a:ext cx="439376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200"/>
              </a:lvl1pPr>
            </a:lstStyle>
            <a:p>
              <a:r>
                <a:t>Time</a:t>
              </a:r>
            </a:p>
          </p:txBody>
        </p:sp>
        <p:sp>
          <p:nvSpPr>
            <p:cNvPr id="55" name="Shape 345"/>
            <p:cNvSpPr/>
            <p:nvPr/>
          </p:nvSpPr>
          <p:spPr>
            <a:xfrm>
              <a:off x="-1" y="0"/>
              <a:ext cx="1632849" cy="1638300"/>
            </a:xfrm>
            <a:prstGeom prst="rect">
              <a:avLst/>
            </a:prstGeom>
            <a:noFill/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F5E-2679-1142-81F2-287581E15F1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Pengertian</a:t>
            </a:r>
            <a:r>
              <a:rPr lang="en-US" sz="3200" dirty="0" smtClean="0"/>
              <a:t> Data Warehouse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ID" dirty="0">
                <a:latin typeface="Calibri (Body)"/>
                <a:cs typeface="Calibri (Body)"/>
              </a:rPr>
              <a:t>K</a:t>
            </a:r>
            <a:r>
              <a:rPr lang="en-ID" dirty="0" smtClean="0">
                <a:latin typeface="Calibri (Body)"/>
                <a:cs typeface="Calibri (Body)"/>
              </a:rPr>
              <a:t>umpulan </a:t>
            </a:r>
            <a:r>
              <a:rPr lang="en-ID" dirty="0">
                <a:latin typeface="Calibri (Body)"/>
                <a:cs typeface="Calibri (Body)"/>
              </a:rPr>
              <a:t>data yang memiliki sifat </a:t>
            </a:r>
            <a:r>
              <a:rPr lang="en-ID" dirty="0" smtClean="0">
                <a:latin typeface="Calibri (Body)"/>
                <a:cs typeface="Calibri (Body)"/>
              </a:rPr>
              <a:t>berorientasi pada subjek, </a:t>
            </a:r>
            <a:r>
              <a:rPr lang="en-ID" dirty="0" err="1" smtClean="0">
                <a:latin typeface="Calibri (Body)"/>
                <a:cs typeface="Calibri (Body)"/>
              </a:rPr>
              <a:t>terintegrasi</a:t>
            </a:r>
            <a:r>
              <a:rPr lang="en-ID" dirty="0" smtClean="0">
                <a:latin typeface="Calibri (Body)"/>
                <a:cs typeface="Calibri (Body)"/>
              </a:rPr>
              <a:t>, dan memiliki batasan waktu untuk </a:t>
            </a:r>
            <a:r>
              <a:rPr lang="en-ID" dirty="0">
                <a:latin typeface="Calibri (Body)"/>
                <a:cs typeface="Calibri (Body)"/>
              </a:rPr>
              <a:t>mendukung proses pengambilan keputusan manajemen (</a:t>
            </a:r>
            <a:r>
              <a:rPr lang="en-ID" b="1" i="1" dirty="0" smtClean="0">
                <a:latin typeface="Calibri (Body)"/>
                <a:cs typeface="Calibri (Body)"/>
              </a:rPr>
              <a:t>W.H</a:t>
            </a:r>
            <a:r>
              <a:rPr lang="en-ID" b="1" i="1" dirty="0">
                <a:latin typeface="Calibri (Body)"/>
                <a:cs typeface="Calibri (Body)"/>
              </a:rPr>
              <a:t>. Inmon dan Richard </a:t>
            </a:r>
            <a:r>
              <a:rPr lang="en-ID" b="1" i="1" dirty="0" smtClean="0">
                <a:latin typeface="Calibri (Body)"/>
                <a:cs typeface="Calibri (Body)"/>
              </a:rPr>
              <a:t>DH)</a:t>
            </a:r>
          </a:p>
          <a:p>
            <a:endParaRPr lang="en-ID" dirty="0" smtClean="0">
              <a:latin typeface="Calibri (Body)"/>
              <a:cs typeface="Calibri (Body)"/>
            </a:endParaRPr>
          </a:p>
          <a:p>
            <a:r>
              <a:rPr lang="en-ID" dirty="0">
                <a:latin typeface="Calibri (Body)"/>
                <a:cs typeface="Calibri (Body)"/>
              </a:rPr>
              <a:t>D</a:t>
            </a:r>
            <a:r>
              <a:rPr lang="en-ID" dirty="0" smtClean="0">
                <a:latin typeface="Calibri (Body)"/>
                <a:cs typeface="Calibri (Body)"/>
              </a:rPr>
              <a:t>atabase </a:t>
            </a:r>
            <a:r>
              <a:rPr lang="en-ID" dirty="0">
                <a:latin typeface="Calibri (Body)"/>
                <a:cs typeface="Calibri (Body)"/>
              </a:rPr>
              <a:t>relasional yang dirancang </a:t>
            </a:r>
            <a:r>
              <a:rPr lang="en-ID" dirty="0" smtClean="0">
                <a:latin typeface="Calibri (Body)"/>
                <a:cs typeface="Calibri (Body)"/>
              </a:rPr>
              <a:t>untuk melakukan query </a:t>
            </a:r>
            <a:r>
              <a:rPr lang="en-ID" dirty="0">
                <a:latin typeface="Calibri (Body)"/>
                <a:cs typeface="Calibri (Body)"/>
              </a:rPr>
              <a:t>dan analisis proses transaksi, biasanya mengandung </a:t>
            </a:r>
            <a:r>
              <a:rPr lang="en-ID" dirty="0" smtClean="0">
                <a:latin typeface="Calibri (Body)"/>
                <a:cs typeface="Calibri (Body)"/>
              </a:rPr>
              <a:t>history </a:t>
            </a:r>
            <a:r>
              <a:rPr lang="en-ID" dirty="0">
                <a:latin typeface="Calibri (Body)"/>
                <a:cs typeface="Calibri (Body)"/>
              </a:rPr>
              <a:t>data transaksi dan </a:t>
            </a:r>
            <a:r>
              <a:rPr lang="en-ID" dirty="0" smtClean="0">
                <a:latin typeface="Calibri (Body)"/>
                <a:cs typeface="Calibri (Body)"/>
              </a:rPr>
              <a:t>data </a:t>
            </a:r>
            <a:r>
              <a:rPr lang="en-ID" dirty="0">
                <a:latin typeface="Calibri (Body)"/>
                <a:cs typeface="Calibri (Body)"/>
              </a:rPr>
              <a:t>dari sumber lain. Data warehouse memisahkan beban kerja analisis dari beban kerja transaksi dan memungkinkan organisasi untuk </a:t>
            </a:r>
            <a:r>
              <a:rPr lang="en-ID" dirty="0" smtClean="0">
                <a:latin typeface="Calibri (Body)"/>
                <a:cs typeface="Calibri (Body)"/>
              </a:rPr>
              <a:t>menggabungkan/ </a:t>
            </a:r>
            <a:r>
              <a:rPr lang="en-ID" dirty="0">
                <a:latin typeface="Calibri (Body)"/>
                <a:cs typeface="Calibri (Body)"/>
              </a:rPr>
              <a:t>konsolidasi data dari berbagai </a:t>
            </a:r>
            <a:r>
              <a:rPr lang="en-ID" dirty="0" smtClean="0">
                <a:latin typeface="Calibri (Body)"/>
                <a:cs typeface="Calibri (Body)"/>
              </a:rPr>
              <a:t>sumber (</a:t>
            </a:r>
            <a:r>
              <a:rPr lang="en-ID" b="1" i="1" dirty="0" smtClean="0"/>
              <a:t>Paul Lane)</a:t>
            </a:r>
            <a:endParaRPr lang="en-ID" dirty="0"/>
          </a:p>
          <a:p>
            <a:endParaRPr lang="en-ID" dirty="0">
              <a:latin typeface="Calibri (Body)"/>
              <a:cs typeface="Calibri (Body)"/>
            </a:endParaRPr>
          </a:p>
          <a:p>
            <a:pPr lvl="0"/>
            <a:endParaRPr lang="en-ID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F5E-2679-1142-81F2-287581E15F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1538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3388"/>
            <a:ext cx="8229600" cy="90094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Tujuan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-427067" y="27645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endParaRPr lang="en-US" dirty="0" smtClean="0">
              <a:latin typeface="Arial" charset="0"/>
            </a:endParaRPr>
          </a:p>
          <a:p>
            <a:pPr algn="ctr">
              <a:buFontTx/>
              <a:buNone/>
            </a:pPr>
            <a:r>
              <a:rPr lang="en-US" dirty="0" err="1" smtClean="0">
                <a:latin typeface="Arial" charset="0"/>
              </a:rPr>
              <a:t>Meningkatkan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kualitas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dan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akurasi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informasi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serta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menyajikan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informasi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ke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pengguna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dalam</a:t>
            </a:r>
            <a:r>
              <a:rPr lang="en-US" dirty="0" smtClean="0">
                <a:latin typeface="Arial" charset="0"/>
              </a:rPr>
              <a:t> </a:t>
            </a:r>
            <a:r>
              <a:rPr lang="id-ID" dirty="0">
                <a:latin typeface="Arial" charset="0"/>
              </a:rPr>
              <a:t>b</a:t>
            </a:r>
            <a:r>
              <a:rPr lang="en-US" dirty="0" err="1">
                <a:latin typeface="Arial" charset="0"/>
              </a:rPr>
              <a:t>entuk</a:t>
            </a:r>
            <a:r>
              <a:rPr lang="en-US" dirty="0">
                <a:latin typeface="Arial" charset="0"/>
              </a:rPr>
              <a:t> yang</a:t>
            </a:r>
            <a:r>
              <a:rPr lang="id-ID" dirty="0">
                <a:latin typeface="Arial" charset="0"/>
              </a:rPr>
              <a:t> </a:t>
            </a:r>
            <a:r>
              <a:rPr lang="id-ID" dirty="0" smtClean="0">
                <a:latin typeface="Arial" charset="0"/>
              </a:rPr>
              <a:t>dibutuhkan, </a:t>
            </a:r>
            <a:r>
              <a:rPr lang="en-US" dirty="0" err="1" smtClean="0">
                <a:latin typeface="Arial" charset="0"/>
              </a:rPr>
              <a:t>dimengerti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dan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dapat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diakses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dengan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mudah</a:t>
            </a:r>
            <a:r>
              <a:rPr lang="en-US" dirty="0">
                <a:latin typeface="Arial" charset="0"/>
              </a:rPr>
              <a:t>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F5E-2679-1142-81F2-287581E15F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Target Data Warehouse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65899" cy="4525963"/>
          </a:xfrm>
        </p:spPr>
        <p:txBody>
          <a:bodyPr>
            <a:normAutofit fontScale="92500"/>
          </a:bodyPr>
          <a:lstStyle/>
          <a:p>
            <a:r>
              <a:rPr lang="en-US" sz="3600" dirty="0" err="1">
                <a:latin typeface="Calibri"/>
                <a:cs typeface="Calibri"/>
              </a:rPr>
              <a:t>Menyediakan</a:t>
            </a:r>
            <a:r>
              <a:rPr lang="en-US" sz="3600" dirty="0">
                <a:latin typeface="Calibri"/>
                <a:cs typeface="Calibri"/>
              </a:rPr>
              <a:t> data </a:t>
            </a:r>
            <a:r>
              <a:rPr lang="en-US" sz="3600" dirty="0" err="1" smtClean="0">
                <a:latin typeface="Calibri"/>
                <a:cs typeface="Calibri"/>
              </a:rPr>
              <a:t>institusi</a:t>
            </a:r>
            <a:r>
              <a:rPr lang="en-US" sz="3600" dirty="0" smtClean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yang </a:t>
            </a:r>
            <a:r>
              <a:rPr lang="en-US" sz="3600" dirty="0" err="1">
                <a:latin typeface="Calibri"/>
                <a:cs typeface="Calibri"/>
              </a:rPr>
              <a:t>mudah</a:t>
            </a:r>
            <a:r>
              <a:rPr lang="en-US" sz="3600" dirty="0">
                <a:latin typeface="Calibri"/>
                <a:cs typeface="Calibri"/>
              </a:rPr>
              <a:t> </a:t>
            </a:r>
            <a:r>
              <a:rPr lang="en-US" sz="3600" dirty="0" err="1" smtClean="0">
                <a:latin typeface="Calibri"/>
                <a:cs typeface="Calibri"/>
              </a:rPr>
              <a:t>diakses</a:t>
            </a:r>
            <a:r>
              <a:rPr lang="en-US" sz="3600" dirty="0" smtClean="0">
                <a:latin typeface="Calibri"/>
                <a:cs typeface="Calibri"/>
              </a:rPr>
              <a:t>;</a:t>
            </a:r>
            <a:endParaRPr lang="en-US" sz="3600" dirty="0">
              <a:latin typeface="Calibri"/>
              <a:cs typeface="Calibri"/>
            </a:endParaRPr>
          </a:p>
          <a:p>
            <a:r>
              <a:rPr lang="en-US" sz="3600" dirty="0">
                <a:latin typeface="Calibri"/>
                <a:cs typeface="Calibri"/>
              </a:rPr>
              <a:t>Data yang </a:t>
            </a:r>
            <a:r>
              <a:rPr lang="en-US" sz="3600" dirty="0" err="1">
                <a:latin typeface="Calibri"/>
                <a:cs typeface="Calibri"/>
              </a:rPr>
              <a:t>berada</a:t>
            </a:r>
            <a:r>
              <a:rPr lang="en-US" sz="3600" dirty="0">
                <a:latin typeface="Calibri"/>
                <a:cs typeface="Calibri"/>
              </a:rPr>
              <a:t> di </a:t>
            </a:r>
            <a:r>
              <a:rPr lang="en-US" sz="3600" dirty="0" smtClean="0">
                <a:latin typeface="Calibri"/>
                <a:cs typeface="Calibri"/>
              </a:rPr>
              <a:t>data warehouse </a:t>
            </a:r>
            <a:r>
              <a:rPr lang="en-US" sz="3600" dirty="0" err="1">
                <a:latin typeface="Calibri"/>
                <a:cs typeface="Calibri"/>
              </a:rPr>
              <a:t>bersifat</a:t>
            </a:r>
            <a:r>
              <a:rPr lang="en-US" sz="3600" dirty="0">
                <a:latin typeface="Calibri"/>
                <a:cs typeface="Calibri"/>
              </a:rPr>
              <a:t> </a:t>
            </a:r>
            <a:r>
              <a:rPr lang="en-US" sz="3600" dirty="0" err="1">
                <a:latin typeface="Calibri"/>
                <a:cs typeface="Calibri"/>
              </a:rPr>
              <a:t>konsisten</a:t>
            </a:r>
            <a:r>
              <a:rPr lang="en-US" sz="3600" dirty="0">
                <a:latin typeface="Calibri"/>
                <a:cs typeface="Calibri"/>
              </a:rPr>
              <a:t>, </a:t>
            </a:r>
            <a:r>
              <a:rPr lang="en-US" sz="3600" dirty="0" err="1">
                <a:latin typeface="Calibri"/>
                <a:cs typeface="Calibri"/>
              </a:rPr>
              <a:t>dan</a:t>
            </a:r>
            <a:r>
              <a:rPr lang="en-US" sz="3600" dirty="0">
                <a:latin typeface="Calibri"/>
                <a:cs typeface="Calibri"/>
              </a:rPr>
              <a:t> </a:t>
            </a:r>
            <a:r>
              <a:rPr lang="en-US" sz="3600" dirty="0" err="1">
                <a:latin typeface="Calibri"/>
                <a:cs typeface="Calibri"/>
              </a:rPr>
              <a:t>merupakan</a:t>
            </a:r>
            <a:r>
              <a:rPr lang="en-US" sz="3600" dirty="0">
                <a:latin typeface="Calibri"/>
                <a:cs typeface="Calibri"/>
              </a:rPr>
              <a:t> </a:t>
            </a:r>
            <a:r>
              <a:rPr lang="en-US" sz="3600" dirty="0" err="1" smtClean="0">
                <a:latin typeface="Calibri"/>
                <a:cs typeface="Calibri"/>
              </a:rPr>
              <a:t>kebenaran</a:t>
            </a:r>
            <a:r>
              <a:rPr lang="en-US" sz="3600" dirty="0" smtClean="0">
                <a:latin typeface="Calibri"/>
                <a:cs typeface="Calibri"/>
              </a:rPr>
              <a:t>;</a:t>
            </a:r>
            <a:endParaRPr lang="en-US" sz="3600" dirty="0">
              <a:latin typeface="Calibri"/>
              <a:cs typeface="Calibri"/>
            </a:endParaRPr>
          </a:p>
          <a:p>
            <a:r>
              <a:rPr lang="sv-SE" sz="3600" dirty="0" smtClean="0">
                <a:latin typeface="Calibri"/>
                <a:cs typeface="Calibri"/>
              </a:rPr>
              <a:t>Data </a:t>
            </a:r>
            <a:r>
              <a:rPr lang="sv-SE" sz="3600" dirty="0" err="1" smtClean="0">
                <a:latin typeface="Calibri"/>
                <a:cs typeface="Calibri"/>
              </a:rPr>
              <a:t>warehouse</a:t>
            </a:r>
            <a:r>
              <a:rPr lang="sv-SE" sz="3600" dirty="0" smtClean="0">
                <a:latin typeface="Calibri"/>
                <a:cs typeface="Calibri"/>
              </a:rPr>
              <a:t> </a:t>
            </a:r>
            <a:r>
              <a:rPr lang="sv-SE" sz="3600" dirty="0" err="1">
                <a:latin typeface="Calibri"/>
                <a:cs typeface="Calibri"/>
              </a:rPr>
              <a:t>merupakan</a:t>
            </a:r>
            <a:r>
              <a:rPr lang="sv-SE" sz="3600" dirty="0">
                <a:latin typeface="Calibri"/>
                <a:cs typeface="Calibri"/>
              </a:rPr>
              <a:t> </a:t>
            </a:r>
            <a:r>
              <a:rPr lang="sv-SE" sz="3600" dirty="0" err="1">
                <a:latin typeface="Calibri"/>
                <a:cs typeface="Calibri"/>
              </a:rPr>
              <a:t>tempat</a:t>
            </a:r>
            <a:r>
              <a:rPr lang="sv-SE" sz="3600" dirty="0">
                <a:latin typeface="Calibri"/>
                <a:cs typeface="Calibri"/>
              </a:rPr>
              <a:t>, </a:t>
            </a:r>
            <a:r>
              <a:rPr lang="sv-SE" sz="3600" dirty="0" err="1">
                <a:latin typeface="Calibri"/>
                <a:cs typeface="Calibri"/>
              </a:rPr>
              <a:t>dimana</a:t>
            </a:r>
            <a:r>
              <a:rPr lang="sv-SE" sz="3600" dirty="0">
                <a:latin typeface="Calibri"/>
                <a:cs typeface="Calibri"/>
              </a:rPr>
              <a:t> data yang </a:t>
            </a:r>
            <a:r>
              <a:rPr lang="sv-SE" sz="3600" dirty="0" err="1">
                <a:latin typeface="Calibri"/>
                <a:cs typeface="Calibri"/>
              </a:rPr>
              <a:t>telah</a:t>
            </a:r>
            <a:r>
              <a:rPr lang="sv-SE" sz="3600" dirty="0">
                <a:latin typeface="Calibri"/>
                <a:cs typeface="Calibri"/>
              </a:rPr>
              <a:t> </a:t>
            </a:r>
            <a:r>
              <a:rPr lang="sv-SE" sz="3600" dirty="0" err="1">
                <a:latin typeface="Calibri"/>
                <a:cs typeface="Calibri"/>
              </a:rPr>
              <a:t>digunakan</a:t>
            </a:r>
            <a:r>
              <a:rPr lang="sv-SE" sz="3600" dirty="0">
                <a:latin typeface="Calibri"/>
                <a:cs typeface="Calibri"/>
              </a:rPr>
              <a:t> di </a:t>
            </a:r>
            <a:r>
              <a:rPr lang="sv-SE" sz="3600" dirty="0" err="1">
                <a:latin typeface="Calibri"/>
                <a:cs typeface="Calibri"/>
              </a:rPr>
              <a:t>publikasikan</a:t>
            </a:r>
            <a:r>
              <a:rPr lang="sv-SE" sz="3600" dirty="0">
                <a:latin typeface="Calibri"/>
                <a:cs typeface="Calibri"/>
              </a:rPr>
              <a:t>.</a:t>
            </a:r>
          </a:p>
          <a:p>
            <a:r>
              <a:rPr lang="sv-SE" sz="3600" dirty="0" err="1">
                <a:latin typeface="Calibri"/>
                <a:cs typeface="Calibri"/>
              </a:rPr>
              <a:t>Kualitas</a:t>
            </a:r>
            <a:r>
              <a:rPr lang="sv-SE" sz="3600" dirty="0">
                <a:latin typeface="Calibri"/>
                <a:cs typeface="Calibri"/>
              </a:rPr>
              <a:t> data di </a:t>
            </a:r>
            <a:r>
              <a:rPr lang="sv-SE" sz="3600" dirty="0" smtClean="0">
                <a:latin typeface="Calibri"/>
                <a:cs typeface="Calibri"/>
              </a:rPr>
              <a:t>data </a:t>
            </a:r>
            <a:r>
              <a:rPr lang="sv-SE" sz="3600" dirty="0" err="1" smtClean="0">
                <a:latin typeface="Calibri"/>
                <a:cs typeface="Calibri"/>
              </a:rPr>
              <a:t>warehouse</a:t>
            </a:r>
            <a:r>
              <a:rPr lang="sv-SE" sz="3600" dirty="0" smtClean="0">
                <a:latin typeface="Calibri"/>
                <a:cs typeface="Calibri"/>
              </a:rPr>
              <a:t> valid dan </a:t>
            </a:r>
            <a:r>
              <a:rPr lang="sv-SE" sz="3600" dirty="0" err="1" smtClean="0">
                <a:latin typeface="Calibri"/>
                <a:cs typeface="Calibri"/>
              </a:rPr>
              <a:t>dapat</a:t>
            </a:r>
            <a:r>
              <a:rPr lang="sv-SE" sz="3600" dirty="0" smtClean="0">
                <a:latin typeface="Calibri"/>
                <a:cs typeface="Calibri"/>
              </a:rPr>
              <a:t> </a:t>
            </a:r>
            <a:r>
              <a:rPr lang="sv-SE" sz="3600" dirty="0" err="1" smtClean="0">
                <a:latin typeface="Calibri"/>
                <a:cs typeface="Calibri"/>
              </a:rPr>
              <a:t>diandalkan</a:t>
            </a:r>
            <a:r>
              <a:rPr lang="sv-SE" sz="3600" dirty="0">
                <a:latin typeface="Calibri"/>
                <a:cs typeface="Calibri"/>
              </a:rPr>
              <a:t>;</a:t>
            </a:r>
            <a:endParaRPr lang="en-US" sz="3600" dirty="0">
              <a:latin typeface="Calibri"/>
              <a:cs typeface="Calibri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CF5E-2679-1142-81F2-287581E15F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458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4291</TotalTime>
  <Words>607</Words>
  <Application>Microsoft Office PowerPoint</Application>
  <PresentationFormat>On-screen Show (4:3)</PresentationFormat>
  <Paragraphs>159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DATA WAREHOUSE </vt:lpstr>
      <vt:lpstr>BCOE</vt:lpstr>
      <vt:lpstr>STRATEGIC SITUATION ANALYSIS</vt:lpstr>
      <vt:lpstr>STRATEGY OF FORMULATION: CONTENT</vt:lpstr>
      <vt:lpstr>3 Cluster BUMN</vt:lpstr>
      <vt:lpstr>Human Champion</vt:lpstr>
      <vt:lpstr>Pengertian Data Warehouse</vt:lpstr>
      <vt:lpstr>Tujuan</vt:lpstr>
      <vt:lpstr>Target Data Warehouse</vt:lpstr>
      <vt:lpstr>Karakteristik Data Warehouse </vt:lpstr>
      <vt:lpstr>Alur Sirkulasi Data Warehouse</vt:lpstr>
      <vt:lpstr>Komponen Data Warehouse</vt:lpstr>
      <vt:lpstr>Langkah Penerapan Data Warehouse</vt:lpstr>
      <vt:lpstr>Metodologi Perancangan Basis data untuk Data Warehouse</vt:lpstr>
      <vt:lpstr>Slide 15</vt:lpstr>
      <vt:lpstr>Slide 16</vt:lpstr>
      <vt:lpstr>Slide 17</vt:lpstr>
      <vt:lpstr>Contoh Aplikatif Data Warehouse</vt:lpstr>
      <vt:lpstr>Slide 19</vt:lpstr>
    </vt:vector>
  </TitlesOfParts>
  <Company>Universitas Padjadjaran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PENGEMBANGAN TEKNOLOGI INFORMASI  UNIVERSITAS PADJADJARAN</dc:title>
  <dc:creator>Okki Mahendra D</dc:creator>
  <cp:lastModifiedBy>WAHYUDIN</cp:lastModifiedBy>
  <cp:revision>163</cp:revision>
  <cp:lastPrinted>2015-06-16T07:01:15Z</cp:lastPrinted>
  <dcterms:created xsi:type="dcterms:W3CDTF">2014-06-18T06:06:31Z</dcterms:created>
  <dcterms:modified xsi:type="dcterms:W3CDTF">2016-05-09T05:09:21Z</dcterms:modified>
</cp:coreProperties>
</file>