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2" r:id="rId3"/>
    <p:sldId id="296" r:id="rId4"/>
    <p:sldId id="299" r:id="rId5"/>
    <p:sldId id="297" r:id="rId6"/>
    <p:sldId id="283" r:id="rId7"/>
    <p:sldId id="284" r:id="rId8"/>
    <p:sldId id="293" r:id="rId9"/>
    <p:sldId id="295" r:id="rId10"/>
    <p:sldId id="294" r:id="rId11"/>
    <p:sldId id="257" r:id="rId12"/>
    <p:sldId id="276" r:id="rId13"/>
    <p:sldId id="285" r:id="rId14"/>
    <p:sldId id="286" r:id="rId15"/>
    <p:sldId id="287" r:id="rId16"/>
    <p:sldId id="264" r:id="rId17"/>
    <p:sldId id="278" r:id="rId18"/>
    <p:sldId id="279" r:id="rId19"/>
    <p:sldId id="288" r:id="rId20"/>
    <p:sldId id="281" r:id="rId21"/>
    <p:sldId id="291" r:id="rId22"/>
    <p:sldId id="300" r:id="rId23"/>
    <p:sldId id="30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25" autoAdjust="0"/>
  </p:normalViewPr>
  <p:slideViewPr>
    <p:cSldViewPr snapToGrid="0" snapToObjects="1">
      <p:cViewPr>
        <p:scale>
          <a:sx n="77" d="100"/>
          <a:sy n="77" d="100"/>
        </p:scale>
        <p:origin x="-109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BED59-D6CB-5A4C-9922-F471FFC5523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99270-DA21-E34E-BF8E-1B2C57C08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650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3114-F46A-EB40-BC75-36F913A0B673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FD6B8-6C00-9642-B537-DACE487D8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140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most significant impact of convergence is the role of network shifting to server &amp; client. Device and Applications come on to the stage, whereas</a:t>
            </a:r>
            <a:r>
              <a:rPr lang="en-US" baseline="0" dirty="0" smtClean="0"/>
              <a:t> the network is behind the scene. Video, music, and entertainment applications rapidly grow parallel with the growth of smartphones, tablets, small screen and big-screen devices/gadget. Every one could generate content, every one could upload and download A/V, photo (</a:t>
            </a:r>
            <a:r>
              <a:rPr lang="en-US" baseline="0" dirty="0" err="1" smtClean="0"/>
              <a:t>selfie</a:t>
            </a:r>
            <a:r>
              <a:rPr lang="en-US" baseline="0" dirty="0" smtClean="0"/>
              <a:t>), </a:t>
            </a:r>
            <a:r>
              <a:rPr lang="en-US" baseline="0" dirty="0" err="1" smtClean="0"/>
              <a:t>dropbox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instagram</a:t>
            </a:r>
            <a:r>
              <a:rPr lang="en-US" baseline="0" dirty="0" smtClean="0"/>
              <a:t>, etc.  </a:t>
            </a:r>
          </a:p>
          <a:p>
            <a:r>
              <a:rPr lang="en-US" baseline="0" dirty="0" smtClean="0"/>
              <a:t>----- Meeting Notes (5/21/14 10:08) -----</a:t>
            </a:r>
          </a:p>
          <a:p>
            <a:r>
              <a:rPr lang="en-US" baseline="0" dirty="0" smtClean="0"/>
              <a:t>Server of the applications could be everywhere; so service provider could be everywhere. Voice services, IM services, entertainment streaming, cloud-services, M2M services, game online, etc. could be provide from anywhere. Payment using credit card make the business could be run from anywhere regardless the commercial presence.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4BD1B-CC1D-8748-9D08-50E1AE655A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04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38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 algn="l"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8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l">
              <a:buFont typeface="Wingdings" pitchFamily="2" charset="2"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pic>
        <p:nvPicPr>
          <p:cNvPr id="20" name="Picture 19" descr="logo mastel 2015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9048" y="284191"/>
            <a:ext cx="2892552" cy="13160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 mastel 2015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3373" y="6096000"/>
            <a:ext cx="1385183" cy="6302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81600"/>
          </a:xfrm>
          <a:solidFill>
            <a:schemeClr val="accent3">
              <a:alpha val="76000"/>
            </a:schemeClr>
          </a:solidFill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  <p:pic>
        <p:nvPicPr>
          <p:cNvPr id="9" name="Picture 8" descr="logo mastel 2015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8456" y="533411"/>
            <a:ext cx="2067695" cy="9407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  <p:pic>
        <p:nvPicPr>
          <p:cNvPr id="8" name="Picture 7" descr="logo mastel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5" y="6251840"/>
            <a:ext cx="1434605" cy="5299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  <p:pic>
        <p:nvPicPr>
          <p:cNvPr id="7" name="Picture 6" descr="logo mastel 2015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3373" y="6096000"/>
            <a:ext cx="1385183" cy="630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  <p:pic>
        <p:nvPicPr>
          <p:cNvPr id="6" name="Picture 5" descr="logo mastel 2015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3373" y="6096000"/>
            <a:ext cx="1385183" cy="630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A0F3C0-9EB7-6E4E-8899-3989B5ECB5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r>
              <a:rPr lang="tr-TR" smtClean="0"/>
              <a:t>Masyarakat Telematika Indonesia</a:t>
            </a:r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r>
              <a:rPr lang="en-US" smtClean="0"/>
              <a:t>9 Mei 2016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18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00677" y="1913467"/>
            <a:ext cx="5557523" cy="1686985"/>
          </a:xfrm>
        </p:spPr>
        <p:txBody>
          <a:bodyPr/>
          <a:lstStyle/>
          <a:p>
            <a:r>
              <a:rPr lang="en-US" b="1" dirty="0" err="1" smtClean="0"/>
              <a:t>Perkembangannya</a:t>
            </a:r>
            <a:r>
              <a:rPr lang="en-US" b="1" dirty="0" smtClean="0"/>
              <a:t> </a:t>
            </a:r>
            <a:r>
              <a:rPr lang="en-US" b="1" dirty="0" err="1" smtClean="0"/>
              <a:t>Industri</a:t>
            </a:r>
            <a:r>
              <a:rPr lang="en-US" b="1" dirty="0" smtClean="0"/>
              <a:t> </a:t>
            </a:r>
            <a:r>
              <a:rPr lang="en-US" b="1" dirty="0" err="1" smtClean="0"/>
              <a:t>Telematika</a:t>
            </a:r>
            <a:r>
              <a:rPr lang="en-US" b="1" dirty="0" smtClean="0"/>
              <a:t> di Era OTT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00676" y="4229420"/>
            <a:ext cx="6024485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Ir. </a:t>
            </a:r>
            <a:r>
              <a:rPr lang="en-US" sz="2400" dirty="0" err="1" smtClean="0"/>
              <a:t>Kristiono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 err="1" smtClean="0"/>
              <a:t>Ketua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/>
              <a:t> </a:t>
            </a:r>
            <a:r>
              <a:rPr lang="en-US" sz="2400" dirty="0" smtClean="0"/>
              <a:t>MASTEL</a:t>
            </a:r>
          </a:p>
          <a:p>
            <a:r>
              <a:rPr lang="en-US" sz="2400" dirty="0"/>
              <a:t>J</a:t>
            </a:r>
            <a:r>
              <a:rPr lang="en-US" sz="2400" dirty="0" smtClean="0"/>
              <a:t>akarta, </a:t>
            </a:r>
            <a:r>
              <a:rPr lang="en-US" sz="2400" dirty="0"/>
              <a:t>9</a:t>
            </a:r>
            <a:r>
              <a:rPr lang="en-US" sz="2400" dirty="0" smtClean="0"/>
              <a:t> Mei 2016</a:t>
            </a:r>
          </a:p>
        </p:txBody>
      </p:sp>
    </p:spTree>
    <p:extLst>
      <p:ext uri="{BB962C8B-B14F-4D97-AF65-F5344CB8AC3E}">
        <p14:creationId xmlns:p14="http://schemas.microsoft.com/office/powerpoint/2010/main" val="16221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9876"/>
            <a:ext cx="8229600" cy="4586290"/>
          </a:xfrm>
        </p:spPr>
        <p:txBody>
          <a:bodyPr>
            <a:normAutofit/>
          </a:bodyPr>
          <a:lstStyle/>
          <a:p>
            <a:r>
              <a:rPr lang="en-US" dirty="0" smtClean="0"/>
              <a:t>Dengan jaringan broadband, </a:t>
            </a:r>
          </a:p>
          <a:p>
            <a:pPr lvl="1"/>
            <a:r>
              <a:rPr lang="en-US" b="1" dirty="0" err="1" smtClean="0">
                <a:solidFill>
                  <a:srgbClr val="0000FF"/>
                </a:solidFill>
              </a:rPr>
              <a:t>seluruh</a:t>
            </a:r>
            <a:r>
              <a:rPr lang="en-US" b="1" dirty="0" smtClean="0">
                <a:solidFill>
                  <a:srgbClr val="0000FF"/>
                </a:solidFill>
              </a:rPr>
              <a:t> dunia </a:t>
            </a:r>
            <a:r>
              <a:rPr lang="en-US" b="1" dirty="0" err="1" smtClean="0">
                <a:solidFill>
                  <a:srgbClr val="0000FF"/>
                </a:solidFill>
              </a:rPr>
              <a:t>terhubung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b="1" dirty="0" err="1" smtClean="0">
                <a:sym typeface="Wingdings"/>
              </a:rPr>
              <a:t>globalisasi</a:t>
            </a:r>
            <a:r>
              <a:rPr lang="en-US" b="1" dirty="0" smtClean="0">
                <a:sym typeface="Wingdings"/>
              </a:rPr>
              <a:t> online</a:t>
            </a:r>
            <a:r>
              <a:rPr lang="en-US" dirty="0" smtClean="0">
                <a:sym typeface="Wingdings"/>
              </a:rPr>
              <a:t>.</a:t>
            </a:r>
          </a:p>
          <a:p>
            <a:r>
              <a:rPr lang="en-US" b="1" dirty="0" smtClean="0">
                <a:sym typeface="Wingdings"/>
              </a:rPr>
              <a:t>Semua </a:t>
            </a:r>
            <a:r>
              <a:rPr lang="en-US" b="1" dirty="0" err="1" smtClean="0">
                <a:sym typeface="Wingdings"/>
              </a:rPr>
              <a:t>anak</a:t>
            </a:r>
            <a:r>
              <a:rPr lang="en-US" b="1" dirty="0" smtClean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&amp; </a:t>
            </a:r>
            <a:r>
              <a:rPr lang="en-US" dirty="0" err="1" smtClean="0">
                <a:sym typeface="Wingdings"/>
              </a:rPr>
              <a:t>remaja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pemegang</a:t>
            </a:r>
            <a:r>
              <a:rPr lang="en-US" dirty="0" smtClean="0">
                <a:sym typeface="Wingdings"/>
              </a:rPr>
              <a:t> gadget menjadi </a:t>
            </a:r>
            <a:r>
              <a:rPr lang="en-US" dirty="0" err="1" smtClean="0">
                <a:sym typeface="Wingdings"/>
              </a:rPr>
              <a:t>terhubung</a:t>
            </a:r>
            <a:r>
              <a:rPr lang="en-US" b="1" dirty="0" smtClean="0">
                <a:sym typeface="Wingdings"/>
              </a:rPr>
              <a:t> </a:t>
            </a:r>
            <a:r>
              <a:rPr lang="en-US" sz="2600" dirty="0" smtClean="0">
                <a:sym typeface="Wingdings"/>
              </a:rPr>
              <a:t></a:t>
            </a:r>
            <a:r>
              <a:rPr lang="en-US" b="1" dirty="0" smtClean="0">
                <a:sym typeface="Wingdings"/>
              </a:rPr>
              <a:t> UU Perlindungan </a:t>
            </a:r>
            <a:r>
              <a:rPr lang="en-US" b="1" dirty="0" err="1" smtClean="0">
                <a:sym typeface="Wingdings"/>
              </a:rPr>
              <a:t>Anak</a:t>
            </a:r>
            <a:r>
              <a:rPr lang="en-US" dirty="0" smtClean="0">
                <a:sym typeface="Wingdings"/>
              </a:rPr>
              <a:t>.</a:t>
            </a:r>
          </a:p>
          <a:p>
            <a:r>
              <a:rPr lang="en-US" b="1" dirty="0" smtClean="0">
                <a:sym typeface="Wingdings"/>
              </a:rPr>
              <a:t>Semua </a:t>
            </a:r>
            <a:r>
              <a:rPr lang="en-US" b="1" dirty="0" err="1" smtClean="0">
                <a:sym typeface="Wingdings"/>
              </a:rPr>
              <a:t>warga</a:t>
            </a:r>
            <a:r>
              <a:rPr lang="en-US" b="1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negara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pemegang</a:t>
            </a:r>
            <a:r>
              <a:rPr lang="en-US" dirty="0" smtClean="0">
                <a:sym typeface="Wingdings"/>
              </a:rPr>
              <a:t> gadget menjadi </a:t>
            </a:r>
            <a:r>
              <a:rPr lang="en-US" dirty="0" err="1" smtClean="0">
                <a:sym typeface="Wingdings"/>
              </a:rPr>
              <a:t>terhubung</a:t>
            </a:r>
            <a:r>
              <a:rPr lang="en-US" b="1" dirty="0" smtClean="0">
                <a:sym typeface="Wingdings"/>
              </a:rPr>
              <a:t> </a:t>
            </a:r>
            <a:r>
              <a:rPr lang="en-US" sz="2600" b="1" dirty="0" smtClean="0">
                <a:sym typeface="Wingdings"/>
              </a:rPr>
              <a:t></a:t>
            </a:r>
            <a:r>
              <a:rPr lang="en-US" b="1" dirty="0" smtClean="0">
                <a:sym typeface="Wingdings"/>
              </a:rPr>
              <a:t> UU Perlindungan Data </a:t>
            </a:r>
            <a:r>
              <a:rPr lang="en-US" b="1" dirty="0" err="1" smtClean="0">
                <a:sym typeface="Wingdings"/>
              </a:rPr>
              <a:t>Pribadi</a:t>
            </a:r>
            <a:r>
              <a:rPr lang="en-US" dirty="0" smtClean="0">
                <a:sym typeface="Wingdings"/>
              </a:rPr>
              <a:t>.</a:t>
            </a:r>
          </a:p>
          <a:p>
            <a:r>
              <a:rPr lang="en-US" b="1" dirty="0" smtClean="0">
                <a:sym typeface="Wingdings"/>
              </a:rPr>
              <a:t>NKRI</a:t>
            </a:r>
            <a:r>
              <a:rPr lang="en-US" dirty="0" smtClean="0">
                <a:sym typeface="Wingdings"/>
              </a:rPr>
              <a:t> menjadi </a:t>
            </a:r>
            <a:r>
              <a:rPr lang="en-US" dirty="0" err="1" smtClean="0">
                <a:sym typeface="Wingdings"/>
              </a:rPr>
              <a:t>terhubung</a:t>
            </a:r>
            <a:r>
              <a:rPr lang="en-US" dirty="0" smtClean="0">
                <a:sym typeface="Wingdings"/>
              </a:rPr>
              <a:t> </a:t>
            </a:r>
          </a:p>
          <a:p>
            <a:pPr lvl="1"/>
            <a:r>
              <a:rPr lang="en-US" b="1" dirty="0" err="1" smtClean="0">
                <a:solidFill>
                  <a:srgbClr val="000090"/>
                </a:solidFill>
                <a:sym typeface="Wingdings"/>
              </a:rPr>
              <a:t>tanpa</a:t>
            </a:r>
            <a:r>
              <a:rPr lang="en-US" b="1" dirty="0" smtClean="0">
                <a:solidFill>
                  <a:srgbClr val="000090"/>
                </a:solidFill>
                <a:sym typeface="Wingdings"/>
              </a:rPr>
              <a:t> </a:t>
            </a:r>
            <a:r>
              <a:rPr lang="en-US" b="1" dirty="0" err="1" smtClean="0">
                <a:solidFill>
                  <a:srgbClr val="000090"/>
                </a:solidFill>
                <a:sym typeface="Wingdings"/>
              </a:rPr>
              <a:t>batas-negara</a:t>
            </a:r>
            <a:r>
              <a:rPr lang="en-US" b="1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diperlukan</a:t>
            </a:r>
            <a:r>
              <a:rPr lang="en-US" dirty="0" smtClean="0">
                <a:sym typeface="Wingdings"/>
              </a:rPr>
              <a:t> Gerbang NKRI dunia maya untuk kendali </a:t>
            </a:r>
            <a:r>
              <a:rPr lang="en-US" dirty="0" err="1" smtClean="0">
                <a:sym typeface="Wingdings"/>
              </a:rPr>
              <a:t>keamanan</a:t>
            </a:r>
            <a:r>
              <a:rPr lang="en-US" dirty="0" smtClean="0">
                <a:sym typeface="Wingdings"/>
              </a:rPr>
              <a:t> nasional &amp; kedaulatan NKRI.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Tantangan </a:t>
            </a:r>
            <a:r>
              <a:rPr lang="en-US" dirty="0" err="1" smtClean="0"/>
              <a:t>Globalisasi</a:t>
            </a:r>
            <a:r>
              <a:rPr lang="en-US" dirty="0" smtClean="0"/>
              <a:t> Online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24D4FD-DF25-A447-B6A3-9E36FCE55D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OTT </a:t>
            </a:r>
            <a:r>
              <a:rPr lang="en-US" cap="none" dirty="0" smtClean="0"/>
              <a:t>(</a:t>
            </a:r>
            <a:r>
              <a:rPr lang="en-US" b="0" i="1" cap="none" dirty="0" smtClean="0"/>
              <a:t>Over The Top</a:t>
            </a:r>
            <a:r>
              <a:rPr lang="en-US" cap="none" dirty="0" smtClean="0"/>
              <a:t>) vs. </a:t>
            </a:r>
            <a:r>
              <a:rPr lang="en-US" cap="none" dirty="0" err="1" smtClean="0"/>
              <a:t>Kepentingan</a:t>
            </a:r>
            <a:r>
              <a:rPr lang="en-US" cap="none" dirty="0" smtClean="0"/>
              <a:t> Nasional Indonesia</a:t>
            </a:r>
            <a:endParaRPr lang="en-US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Part-3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017850"/>
              </p:ext>
            </p:extLst>
          </p:nvPr>
        </p:nvGraphicFramePr>
        <p:xfrm>
          <a:off x="457201" y="785596"/>
          <a:ext cx="8229600" cy="2606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Fungsi </a:t>
                      </a:r>
                    </a:p>
                    <a:p>
                      <a:pPr algn="ctr"/>
                      <a:r>
                        <a:rPr lang="en-US" dirty="0" smtClean="0"/>
                        <a:t>E-Media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Fungsi </a:t>
                      </a:r>
                    </a:p>
                    <a:p>
                      <a:pPr algn="ctr"/>
                      <a:r>
                        <a:rPr lang="en-US" dirty="0" smtClean="0"/>
                        <a:t>E-Commerce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Fungsi </a:t>
                      </a:r>
                    </a:p>
                    <a:p>
                      <a:pPr algn="ctr"/>
                      <a:r>
                        <a:rPr lang="en-US" dirty="0" smtClean="0"/>
                        <a:t>Komunikasi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Integrated DNA-services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</a:t>
                      </a:r>
                      <a:r>
                        <a:rPr lang="en-US" baseline="0" dirty="0" smtClean="0"/>
                        <a:t> internet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Online Broadcast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Online Store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Instant message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M2M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90"/>
                          </a:solidFill>
                        </a:rPr>
                        <a:t>Search Engine</a:t>
                      </a:r>
                      <a:endParaRPr lang="en-US" sz="16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Printed</a:t>
                      </a:r>
                      <a:r>
                        <a:rPr lang="en-US" sz="1600" baseline="0" dirty="0" smtClean="0"/>
                        <a:t> Media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Online Ticketing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Voice Comm.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Cloud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Maps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Social</a:t>
                      </a:r>
                      <a:r>
                        <a:rPr lang="en-US" sz="1600" baseline="0" dirty="0" smtClean="0"/>
                        <a:t> Media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Online Booking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Video-call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IoT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Portal </a:t>
                      </a:r>
                      <a:r>
                        <a:rPr lang="en-US" sz="1600" dirty="0" err="1" smtClean="0"/>
                        <a:t>Institusi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Propaganda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Online Banking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Video Conf.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Private uses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E-mail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97189"/>
            <a:ext cx="8229600" cy="6692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Ragam Fungsi Global &amp; Domestik Apps</a:t>
            </a:r>
            <a:endParaRPr lang="en-US" sz="2400" dirty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061" y="3605133"/>
            <a:ext cx="1115645" cy="772249"/>
            <a:chOff x="635060" y="4170145"/>
            <a:chExt cx="1115645" cy="772249"/>
          </a:xfrm>
        </p:grpSpPr>
        <p:sp>
          <p:nvSpPr>
            <p:cNvPr id="3" name="Oval Callout 2"/>
            <p:cNvSpPr/>
            <p:nvPr/>
          </p:nvSpPr>
          <p:spPr>
            <a:xfrm>
              <a:off x="635060" y="4170145"/>
              <a:ext cx="1115645" cy="772249"/>
            </a:xfrm>
            <a:prstGeom prst="wedgeEllipseCallout">
              <a:avLst>
                <a:gd name="adj1" fmla="val -11602"/>
                <a:gd name="adj2" fmla="val -8569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6281" y="4204468"/>
              <a:ext cx="97144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In/out</a:t>
              </a:r>
            </a:p>
            <a:p>
              <a:pPr algn="ctr"/>
              <a:r>
                <a:rPr lang="en-US" sz="1600" dirty="0" smtClean="0"/>
                <a:t>informasi</a:t>
              </a:r>
              <a:endParaRPr lang="en-US" sz="16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280709" y="3535738"/>
            <a:ext cx="1115645" cy="840892"/>
            <a:chOff x="635060" y="4101502"/>
            <a:chExt cx="1115645" cy="840892"/>
          </a:xfrm>
        </p:grpSpPr>
        <p:sp>
          <p:nvSpPr>
            <p:cNvPr id="8" name="Oval Callout 7"/>
            <p:cNvSpPr/>
            <p:nvPr/>
          </p:nvSpPr>
          <p:spPr>
            <a:xfrm>
              <a:off x="635060" y="4170145"/>
              <a:ext cx="1115645" cy="772249"/>
            </a:xfrm>
            <a:prstGeom prst="wedgeEllipseCallout">
              <a:avLst>
                <a:gd name="adj1" fmla="val -11602"/>
                <a:gd name="adj2" fmla="val -8569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76501" y="4101502"/>
              <a:ext cx="80532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err="1" smtClean="0"/>
                <a:t>Arus</a:t>
              </a:r>
              <a:r>
                <a:rPr lang="en-US" sz="1600" dirty="0" smtClean="0"/>
                <a:t> </a:t>
              </a:r>
            </a:p>
            <a:p>
              <a:pPr algn="ctr"/>
              <a:r>
                <a:rPr lang="en-US" sz="1600" dirty="0" err="1" smtClean="0"/>
                <a:t>Uang</a:t>
              </a:r>
              <a:r>
                <a:rPr lang="en-US" sz="1600" dirty="0" smtClean="0"/>
                <a:t> &amp; </a:t>
              </a:r>
            </a:p>
            <a:p>
              <a:pPr algn="ctr"/>
              <a:r>
                <a:rPr lang="en-US" sz="1600" dirty="0" err="1" smtClean="0"/>
                <a:t>Barang</a:t>
              </a:r>
              <a:endParaRPr lang="en-US" sz="16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002575" y="3502331"/>
            <a:ext cx="1144965" cy="830997"/>
            <a:chOff x="623386" y="4136736"/>
            <a:chExt cx="1144965" cy="830997"/>
          </a:xfrm>
        </p:grpSpPr>
        <p:sp>
          <p:nvSpPr>
            <p:cNvPr id="11" name="Oval Callout 10"/>
            <p:cNvSpPr/>
            <p:nvPr/>
          </p:nvSpPr>
          <p:spPr>
            <a:xfrm>
              <a:off x="635060" y="4170145"/>
              <a:ext cx="1115645" cy="772249"/>
            </a:xfrm>
            <a:prstGeom prst="wedgeEllipseCallout">
              <a:avLst>
                <a:gd name="adj1" fmla="val -11602"/>
                <a:gd name="adj2" fmla="val -8569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3386" y="4136736"/>
              <a:ext cx="114496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In/out</a:t>
              </a:r>
            </a:p>
            <a:p>
              <a:pPr algn="ctr"/>
              <a:r>
                <a:rPr lang="en-US" sz="1600" dirty="0" smtClean="0"/>
                <a:t>Komunikasi</a:t>
              </a:r>
            </a:p>
            <a:p>
              <a:pPr algn="ctr"/>
              <a:r>
                <a:rPr lang="en-US" sz="1600" dirty="0" smtClean="0"/>
                <a:t>info</a:t>
              </a:r>
              <a:endParaRPr lang="en-US" sz="16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661972" y="3501352"/>
            <a:ext cx="1115645" cy="830997"/>
            <a:chOff x="635060" y="4153669"/>
            <a:chExt cx="1115645" cy="830997"/>
          </a:xfrm>
        </p:grpSpPr>
        <p:sp>
          <p:nvSpPr>
            <p:cNvPr id="14" name="Oval Callout 13"/>
            <p:cNvSpPr/>
            <p:nvPr/>
          </p:nvSpPr>
          <p:spPr>
            <a:xfrm>
              <a:off x="635060" y="4170145"/>
              <a:ext cx="1115645" cy="772249"/>
            </a:xfrm>
            <a:prstGeom prst="wedgeEllipseCallout">
              <a:avLst>
                <a:gd name="adj1" fmla="val -11602"/>
                <a:gd name="adj2" fmla="val -8569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2644" y="4153669"/>
              <a:ext cx="99257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err="1" smtClean="0"/>
                <a:t>Pusat</a:t>
              </a:r>
              <a:r>
                <a:rPr lang="en-US" sz="1600" dirty="0" smtClean="0"/>
                <a:t> </a:t>
              </a:r>
            </a:p>
            <a:p>
              <a:pPr algn="ctr"/>
              <a:r>
                <a:rPr lang="en-US" sz="1600" dirty="0" smtClean="0"/>
                <a:t>Kendali &amp;</a:t>
              </a:r>
            </a:p>
            <a:p>
              <a:pPr algn="ctr"/>
              <a:r>
                <a:rPr lang="en-US" sz="1600" dirty="0" smtClean="0"/>
                <a:t>Info </a:t>
              </a:r>
              <a:endParaRPr lang="en-US" sz="16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361186" y="3535740"/>
            <a:ext cx="1115645" cy="772249"/>
            <a:chOff x="635060" y="4170145"/>
            <a:chExt cx="1115645" cy="772249"/>
          </a:xfrm>
        </p:grpSpPr>
        <p:sp>
          <p:nvSpPr>
            <p:cNvPr id="17" name="Oval Callout 16"/>
            <p:cNvSpPr/>
            <p:nvPr/>
          </p:nvSpPr>
          <p:spPr>
            <a:xfrm>
              <a:off x="635060" y="4170145"/>
              <a:ext cx="1115645" cy="772249"/>
            </a:xfrm>
            <a:prstGeom prst="wedgeEllipseCallout">
              <a:avLst>
                <a:gd name="adj1" fmla="val -11602"/>
                <a:gd name="adj2" fmla="val -8569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6281" y="4204468"/>
              <a:ext cx="97144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In/out</a:t>
              </a:r>
            </a:p>
            <a:p>
              <a:pPr algn="ctr"/>
              <a:r>
                <a:rPr lang="en-US" sz="1600" dirty="0" smtClean="0"/>
                <a:t>informasi</a:t>
              </a:r>
              <a:endParaRPr lang="en-US" sz="16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128225" y="4621289"/>
            <a:ext cx="66006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KEDAULATAN IPOLEKSOSBUD – HANKAMNAS </a:t>
            </a:r>
            <a:endParaRPr lang="en-US" sz="2200" b="1" dirty="0"/>
          </a:p>
        </p:txBody>
      </p:sp>
      <p:sp>
        <p:nvSpPr>
          <p:cNvPr id="20" name="Left Brace 19"/>
          <p:cNvSpPr/>
          <p:nvPr/>
        </p:nvSpPr>
        <p:spPr>
          <a:xfrm rot="16200000">
            <a:off x="4395302" y="650559"/>
            <a:ext cx="285143" cy="7738783"/>
          </a:xfrm>
          <a:prstGeom prst="leftBrace">
            <a:avLst>
              <a:gd name="adj1" fmla="val 8333"/>
              <a:gd name="adj2" fmla="val 49787"/>
            </a:avLst>
          </a:prstGeom>
          <a:ln w="63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54216" y="5406291"/>
            <a:ext cx="8433634" cy="923330"/>
          </a:xfrm>
          <a:prstGeom prst="rect">
            <a:avLst/>
          </a:prstGeom>
          <a:solidFill>
            <a:srgbClr val="D9D9D9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i-FI" b="1" dirty="0">
                <a:solidFill>
                  <a:srgbClr val="000090"/>
                </a:solidFill>
              </a:rPr>
              <a:t>Telekomunikasi</a:t>
            </a:r>
            <a:r>
              <a:rPr lang="fi-FI" dirty="0">
                <a:solidFill>
                  <a:srgbClr val="000090"/>
                </a:solidFill>
              </a:rPr>
              <a:t> </a:t>
            </a:r>
            <a:r>
              <a:rPr lang="fi-FI" dirty="0"/>
              <a:t>adalah </a:t>
            </a:r>
            <a:r>
              <a:rPr lang="fi-FI" b="1" dirty="0" err="1"/>
              <a:t>setiap</a:t>
            </a:r>
            <a:r>
              <a:rPr lang="fi-FI" dirty="0"/>
              <a:t> </a:t>
            </a:r>
            <a:r>
              <a:rPr lang="fi-FI" dirty="0" err="1"/>
              <a:t>pemancaran</a:t>
            </a:r>
            <a:r>
              <a:rPr lang="fi-FI" dirty="0"/>
              <a:t>, </a:t>
            </a:r>
            <a:r>
              <a:rPr lang="fi-FI" b="1" dirty="0" err="1"/>
              <a:t>pengiriman</a:t>
            </a:r>
            <a:r>
              <a:rPr lang="fi-FI" dirty="0"/>
              <a:t>, dan atau </a:t>
            </a:r>
            <a:r>
              <a:rPr lang="fi-FI" b="1" dirty="0" err="1"/>
              <a:t>penerimaan</a:t>
            </a:r>
            <a:r>
              <a:rPr lang="fi-FI" dirty="0"/>
              <a:t> dari </a:t>
            </a:r>
            <a:r>
              <a:rPr lang="fi-FI" b="1" dirty="0" err="1"/>
              <a:t>setiap</a:t>
            </a:r>
            <a:r>
              <a:rPr lang="fi-FI" b="1" dirty="0"/>
              <a:t> informasi </a:t>
            </a:r>
            <a:r>
              <a:rPr lang="fi-FI" dirty="0"/>
              <a:t>dalam bentuk </a:t>
            </a:r>
            <a:r>
              <a:rPr lang="fi-FI" dirty="0" err="1"/>
              <a:t>tanda-tanda</a:t>
            </a:r>
            <a:r>
              <a:rPr lang="fi-FI" dirty="0"/>
              <a:t>, </a:t>
            </a:r>
            <a:r>
              <a:rPr lang="fi-FI" dirty="0" err="1"/>
              <a:t>isyarat</a:t>
            </a:r>
            <a:r>
              <a:rPr lang="fi-FI" dirty="0"/>
              <a:t>, tulisan, gambar, </a:t>
            </a:r>
            <a:r>
              <a:rPr lang="fi-FI" dirty="0" err="1"/>
              <a:t>suara</a:t>
            </a:r>
            <a:r>
              <a:rPr lang="fi-FI" dirty="0"/>
              <a:t>, dan </a:t>
            </a:r>
            <a:r>
              <a:rPr lang="fi-FI" dirty="0" err="1"/>
              <a:t>bunyi</a:t>
            </a:r>
            <a:r>
              <a:rPr lang="fi-FI" dirty="0"/>
              <a:t> melalui sistem </a:t>
            </a:r>
            <a:r>
              <a:rPr lang="fi-FI" dirty="0" err="1"/>
              <a:t>kawat</a:t>
            </a:r>
            <a:r>
              <a:rPr lang="fi-FI" dirty="0"/>
              <a:t>, </a:t>
            </a:r>
            <a:r>
              <a:rPr lang="fi-FI" dirty="0" err="1"/>
              <a:t>optik</a:t>
            </a:r>
            <a:r>
              <a:rPr lang="fi-FI" dirty="0"/>
              <a:t>, radio, atau sistem </a:t>
            </a:r>
            <a:r>
              <a:rPr lang="fi-FI" dirty="0" err="1"/>
              <a:t>elektromagnetik</a:t>
            </a:r>
            <a:r>
              <a:rPr lang="fi-FI" dirty="0"/>
              <a:t> </a:t>
            </a:r>
            <a:r>
              <a:rPr lang="fi-FI" dirty="0" err="1" smtClean="0"/>
              <a:t>Iainnya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8670" y="5050698"/>
            <a:ext cx="1910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UU 36 tahun 1999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9477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351867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92500"/>
          </a:bodyPr>
          <a:lstStyle/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memasukkan</a:t>
            </a:r>
            <a:r>
              <a:rPr lang="en-US" sz="2600" dirty="0"/>
              <a:t> </a:t>
            </a:r>
            <a:r>
              <a:rPr lang="en-US" sz="2600" dirty="0" smtClean="0"/>
              <a:t>Film </a:t>
            </a:r>
            <a:r>
              <a:rPr lang="en-US" sz="2600" dirty="0"/>
              <a:t>dan </a:t>
            </a:r>
            <a:r>
              <a:rPr lang="en-US" sz="2600" dirty="0" smtClean="0"/>
              <a:t>konten </a:t>
            </a:r>
            <a:r>
              <a:rPr lang="en-US" sz="2600" dirty="0" err="1" smtClean="0"/>
              <a:t>siaran</a:t>
            </a:r>
            <a:r>
              <a:rPr lang="en-US" sz="2600" dirty="0" smtClean="0"/>
              <a:t> </a:t>
            </a:r>
            <a:r>
              <a:rPr lang="en-US" sz="2600" dirty="0"/>
              <a:t>TV ke </a:t>
            </a:r>
            <a:r>
              <a:rPr lang="en-US" sz="2600" dirty="0" err="1"/>
              <a:t>wilayah</a:t>
            </a:r>
            <a:r>
              <a:rPr lang="en-US" sz="2600" dirty="0"/>
              <a:t> </a:t>
            </a:r>
            <a:r>
              <a:rPr lang="en-US" sz="2600" dirty="0" smtClean="0"/>
              <a:t>NKRI</a:t>
            </a:r>
            <a:endParaRPr lang="en-US" sz="2600" dirty="0"/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 smtClean="0"/>
              <a:t>menawarkan</a:t>
            </a:r>
            <a:r>
              <a:rPr lang="en-US" sz="2600" dirty="0" smtClean="0"/>
              <a:t> </a:t>
            </a:r>
            <a:r>
              <a:rPr lang="en-US" sz="2600" dirty="0"/>
              <a:t>produk </a:t>
            </a:r>
            <a:r>
              <a:rPr lang="en-US" sz="2600" dirty="0" err="1"/>
              <a:t>barang</a:t>
            </a:r>
            <a:r>
              <a:rPr lang="en-US" sz="2600" dirty="0"/>
              <a:t> &amp; </a:t>
            </a:r>
            <a:r>
              <a:rPr lang="en-US" sz="2600" dirty="0" err="1" smtClean="0"/>
              <a:t>jasa</a:t>
            </a:r>
            <a:r>
              <a:rPr lang="en-US" sz="2600" dirty="0" smtClean="0"/>
              <a:t> </a:t>
            </a:r>
            <a:r>
              <a:rPr lang="en-US" sz="2600" dirty="0"/>
              <a:t>di </a:t>
            </a:r>
            <a:r>
              <a:rPr lang="en-US" sz="2600" dirty="0" err="1"/>
              <a:t>wilayah</a:t>
            </a:r>
            <a:r>
              <a:rPr lang="en-US" sz="2600" dirty="0"/>
              <a:t> </a:t>
            </a:r>
            <a:r>
              <a:rPr lang="en-US" sz="2600" dirty="0" smtClean="0"/>
              <a:t>Indonesia</a:t>
            </a:r>
            <a:endParaRPr lang="en-US" sz="2600" dirty="0"/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/>
              <a:t>b</a:t>
            </a:r>
            <a:r>
              <a:rPr lang="en-US" sz="2600" dirty="0" smtClean="0"/>
              <a:t>ertransaksi dengan </a:t>
            </a:r>
            <a:r>
              <a:rPr lang="en-US" sz="2600" dirty="0"/>
              <a:t>konsumen di </a:t>
            </a:r>
            <a:r>
              <a:rPr lang="en-US" sz="2600" dirty="0" err="1"/>
              <a:t>wilayah</a:t>
            </a:r>
            <a:r>
              <a:rPr lang="en-US" sz="2600" dirty="0"/>
              <a:t> Indonesia</a:t>
            </a:r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memasukkan</a:t>
            </a:r>
            <a:r>
              <a:rPr lang="en-US" sz="2600" dirty="0"/>
              <a:t> </a:t>
            </a:r>
            <a:r>
              <a:rPr lang="en-US" sz="2600" dirty="0" err="1"/>
              <a:t>barang</a:t>
            </a:r>
            <a:r>
              <a:rPr lang="en-US" sz="2600" dirty="0"/>
              <a:t> digital ke </a:t>
            </a:r>
            <a:r>
              <a:rPr lang="en-US" sz="2600" dirty="0" err="1"/>
              <a:t>wilayah</a:t>
            </a:r>
            <a:r>
              <a:rPr lang="en-US" sz="2600" dirty="0"/>
              <a:t> Indonesia</a:t>
            </a:r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memperoleh</a:t>
            </a:r>
            <a:r>
              <a:rPr lang="en-US" sz="2600" dirty="0"/>
              <a:t> </a:t>
            </a:r>
            <a:r>
              <a:rPr lang="en-US" sz="2600" dirty="0" err="1"/>
              <a:t>pendapatan</a:t>
            </a:r>
            <a:r>
              <a:rPr lang="en-US" sz="2600" dirty="0"/>
              <a:t> dan manfaat </a:t>
            </a:r>
            <a:r>
              <a:rPr lang="en-US" sz="2600" dirty="0" err="1"/>
              <a:t>ekonomi</a:t>
            </a:r>
            <a:r>
              <a:rPr lang="en-US" sz="2600" dirty="0"/>
              <a:t> dari sumber daya </a:t>
            </a:r>
            <a:r>
              <a:rPr lang="en-US" sz="2600" dirty="0" err="1"/>
              <a:t>indonesia</a:t>
            </a:r>
            <a:endParaRPr lang="en-US" sz="2600" dirty="0"/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melakukan</a:t>
            </a:r>
            <a:r>
              <a:rPr lang="en-US" sz="2600" dirty="0"/>
              <a:t> kegiatan usaha </a:t>
            </a:r>
            <a:r>
              <a:rPr lang="en-US" sz="2600" dirty="0" smtClean="0"/>
              <a:t>di </a:t>
            </a:r>
            <a:r>
              <a:rPr lang="en-US" sz="2600" dirty="0" err="1"/>
              <a:t>wilayah</a:t>
            </a:r>
            <a:r>
              <a:rPr lang="en-US" sz="2600" dirty="0"/>
              <a:t> Indonesia</a:t>
            </a:r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mengeksplorasi</a:t>
            </a:r>
            <a:r>
              <a:rPr lang="en-US" sz="2600" dirty="0"/>
              <a:t> data &amp; informasi dari </a:t>
            </a:r>
            <a:r>
              <a:rPr lang="en-US" sz="2600" dirty="0" err="1"/>
              <a:t>wilayah</a:t>
            </a:r>
            <a:r>
              <a:rPr lang="en-US" sz="2600" dirty="0"/>
              <a:t> Indonesia</a:t>
            </a:r>
          </a:p>
          <a:p>
            <a:pPr marL="355600" lvl="0" indent="-355600">
              <a:spcBef>
                <a:spcPts val="24"/>
              </a:spcBef>
              <a:buFont typeface="+mj-lt"/>
              <a:buAutoNum type="arabicPeriod"/>
            </a:pPr>
            <a:r>
              <a:rPr lang="en-US" sz="2600" dirty="0" err="1"/>
              <a:t>menyediakan</a:t>
            </a:r>
            <a:r>
              <a:rPr lang="en-US" sz="2600" dirty="0"/>
              <a:t> beragam layanan telekomunikasi berupa Apps </a:t>
            </a:r>
            <a:r>
              <a:rPr lang="en-US" sz="2600" dirty="0" smtClean="0"/>
              <a:t>beragam fungsi untuk </a:t>
            </a:r>
            <a:r>
              <a:rPr lang="en-US" sz="2600" dirty="0"/>
              <a:t>pengguna Indonesia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7"/>
            <a:ext cx="8229600" cy="1113895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i="1" dirty="0" smtClean="0"/>
              <a:t>Cross-Border </a:t>
            </a:r>
            <a:r>
              <a:rPr lang="en-US" dirty="0" smtClean="0"/>
              <a:t>via Saluran Broadband Global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6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  <a:ln>
            <a:solidFill>
              <a:srgbClr val="A6A6A6"/>
            </a:solidFill>
          </a:ln>
        </p:spPr>
        <p:txBody>
          <a:bodyPr>
            <a:normAutofit/>
          </a:bodyPr>
          <a:lstStyle/>
          <a:p>
            <a:pPr marL="355600" lvl="0" indent="-355600">
              <a:buFont typeface="+mj-lt"/>
              <a:buAutoNum type="arabicPeriod"/>
            </a:pPr>
            <a:r>
              <a:rPr lang="en-US" dirty="0" err="1"/>
              <a:t>menyebarkan</a:t>
            </a:r>
            <a:r>
              <a:rPr lang="en-US" dirty="0"/>
              <a:t> </a:t>
            </a:r>
            <a:r>
              <a:rPr lang="en-US" dirty="0" smtClean="0"/>
              <a:t>informasi, </a:t>
            </a:r>
            <a:r>
              <a:rPr lang="en-US" dirty="0" err="1" smtClean="0"/>
              <a:t>pertunjukan</a:t>
            </a:r>
            <a:r>
              <a:rPr lang="en-US" dirty="0" smtClean="0"/>
              <a:t> film, dan </a:t>
            </a:r>
            <a:r>
              <a:rPr lang="en-US" dirty="0" err="1" smtClean="0"/>
              <a:t>siaran</a:t>
            </a:r>
            <a:r>
              <a:rPr lang="en-US" dirty="0" smtClean="0"/>
              <a:t> </a:t>
            </a:r>
            <a:r>
              <a:rPr lang="en-US" dirty="0"/>
              <a:t>TV kepada masyarakat</a:t>
            </a:r>
          </a:p>
          <a:p>
            <a:pPr marL="355600" lvl="0" indent="-355600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impor</a:t>
            </a:r>
            <a:r>
              <a:rPr lang="en-US" dirty="0"/>
              <a:t> &amp; </a:t>
            </a:r>
            <a:r>
              <a:rPr lang="en-US" dirty="0" err="1"/>
              <a:t>ekpor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digital, film, dan konten </a:t>
            </a:r>
            <a:r>
              <a:rPr lang="en-US" dirty="0" err="1"/>
              <a:t>siaran</a:t>
            </a:r>
            <a:endParaRPr lang="en-US" dirty="0"/>
          </a:p>
          <a:p>
            <a:pPr marL="355600" lvl="0" indent="-355600">
              <a:buFont typeface="+mj-lt"/>
              <a:buAutoNum type="arabicPeriod"/>
            </a:pP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transaksi online dengan konsumen/masyarakat </a:t>
            </a:r>
          </a:p>
          <a:p>
            <a:pPr marL="355600" lvl="0" indent="-355600">
              <a:buFont typeface="+mj-lt"/>
              <a:buAutoNum type="arabicPeriod"/>
            </a:pPr>
            <a:r>
              <a:rPr lang="en-US" dirty="0" err="1" smtClean="0"/>
              <a:t>mengeksplorasi</a:t>
            </a:r>
            <a:r>
              <a:rPr lang="en-US" dirty="0" smtClean="0"/>
              <a:t> </a:t>
            </a:r>
            <a:r>
              <a:rPr lang="en-US" dirty="0"/>
              <a:t>data &amp; informasi dari masyarakat.</a:t>
            </a:r>
          </a:p>
          <a:p>
            <a:pPr marL="355600" lvl="0" indent="-355600">
              <a:buFont typeface="+mj-lt"/>
              <a:buAutoNum type="arabicPeriod"/>
            </a:pPr>
            <a:r>
              <a:rPr lang="en-US" dirty="0" err="1"/>
              <a:t>menyediakan</a:t>
            </a:r>
            <a:r>
              <a:rPr lang="en-US" dirty="0"/>
              <a:t> beragam layanan telekomunikasi berupa Apps &amp; </a:t>
            </a:r>
            <a:r>
              <a:rPr lang="en-US" dirty="0" smtClean="0"/>
              <a:t>Konten</a:t>
            </a:r>
          </a:p>
          <a:p>
            <a:pPr marL="355600" lvl="0" indent="-355600">
              <a:buFont typeface="+mj-lt"/>
              <a:buAutoNum type="arabicPeriod"/>
            </a:pPr>
            <a:r>
              <a:rPr lang="en-US" dirty="0" err="1"/>
              <a:t>melakukan</a:t>
            </a:r>
            <a:r>
              <a:rPr lang="en-US" dirty="0"/>
              <a:t> kegiatan usaha (</a:t>
            </a:r>
            <a:r>
              <a:rPr lang="en-US" dirty="0" err="1"/>
              <a:t>dagang</a:t>
            </a:r>
            <a:r>
              <a:rPr lang="en-US" dirty="0"/>
              <a:t>, iklan, </a:t>
            </a:r>
            <a:r>
              <a:rPr lang="en-US" dirty="0" err="1"/>
              <a:t>dll</a:t>
            </a:r>
            <a:r>
              <a:rPr lang="en-US" dirty="0"/>
              <a:t>)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  <a:ln>
            <a:solidFill>
              <a:srgbClr val="A6A6A6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via Jaringan Broadband Domestik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92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417638"/>
            <a:ext cx="8229600" cy="4712229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Berdaulat</a:t>
            </a:r>
            <a:r>
              <a:rPr lang="en-US" b="1" dirty="0" smtClean="0"/>
              <a:t> = </a:t>
            </a:r>
            <a:r>
              <a:rPr lang="en-US" b="1" dirty="0" err="1"/>
              <a:t>m</a:t>
            </a:r>
            <a:r>
              <a:rPr lang="en-US" b="1" dirty="0" err="1" smtClean="0"/>
              <a:t>emegang</a:t>
            </a:r>
            <a:r>
              <a:rPr lang="en-US" dirty="0" smtClean="0"/>
              <a:t> </a:t>
            </a:r>
            <a:r>
              <a:rPr lang="en-US" b="1" dirty="0" smtClean="0"/>
              <a:t>kendali</a:t>
            </a:r>
            <a:r>
              <a:rPr lang="en-US" dirty="0" smtClean="0"/>
              <a:t> </a:t>
            </a:r>
            <a:r>
              <a:rPr lang="en-US" b="1" dirty="0" err="1" smtClean="0"/>
              <a:t>penuh</a:t>
            </a:r>
            <a:endParaRPr lang="en-US" b="1" dirty="0" smtClean="0"/>
          </a:p>
          <a:p>
            <a:pPr>
              <a:spcBef>
                <a:spcPts val="1320"/>
              </a:spcBef>
            </a:pPr>
            <a:r>
              <a:rPr lang="en-US" b="1" dirty="0" smtClean="0"/>
              <a:t>Tantangan</a:t>
            </a:r>
            <a:r>
              <a:rPr lang="en-US" dirty="0" smtClean="0"/>
              <a:t> IPOLEKSOSBUD-</a:t>
            </a:r>
            <a:r>
              <a:rPr lang="en-US" dirty="0" err="1" smtClean="0"/>
              <a:t>Hankamnas</a:t>
            </a:r>
            <a:r>
              <a:rPr lang="en-US" dirty="0" smtClean="0"/>
              <a:t> dalam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 smtClean="0"/>
              <a:t>Barang</a:t>
            </a:r>
            <a:r>
              <a:rPr lang="en-US" dirty="0" smtClean="0"/>
              <a:t>, Jasa, dan </a:t>
            </a:r>
            <a:r>
              <a:rPr lang="en-US" dirty="0" err="1" smtClean="0"/>
              <a:t>Uang</a:t>
            </a:r>
            <a:endParaRPr lang="en-US" dirty="0" smtClean="0"/>
          </a:p>
          <a:p>
            <a:pPr lvl="1"/>
            <a:r>
              <a:rPr lang="en-US" dirty="0" smtClean="0"/>
              <a:t>Informasi &amp; Konten </a:t>
            </a:r>
          </a:p>
          <a:p>
            <a:pPr>
              <a:spcBef>
                <a:spcPts val="1320"/>
              </a:spcBef>
            </a:pPr>
            <a:r>
              <a:rPr lang="en-US" b="1" dirty="0" err="1" smtClean="0"/>
              <a:t>Instrumen</a:t>
            </a:r>
            <a:r>
              <a:rPr lang="en-US" b="1" dirty="0" smtClean="0"/>
              <a:t> Kendali:</a:t>
            </a:r>
          </a:p>
          <a:p>
            <a:pPr lvl="1"/>
            <a:r>
              <a:rPr lang="en-US" dirty="0" smtClean="0"/>
              <a:t>Penguasaan </a:t>
            </a:r>
            <a:r>
              <a:rPr lang="en-US" dirty="0" err="1"/>
              <a:t>T</a:t>
            </a:r>
            <a:r>
              <a:rPr lang="en-US" dirty="0" err="1" smtClean="0"/>
              <a:t>eritori</a:t>
            </a:r>
            <a:r>
              <a:rPr lang="en-US" dirty="0" smtClean="0"/>
              <a:t>: Gerbang Cyber &amp;</a:t>
            </a:r>
            <a:r>
              <a:rPr lang="en-US" dirty="0" smtClean="0">
                <a:solidFill>
                  <a:srgbClr val="003300"/>
                </a:solidFill>
              </a:rPr>
              <a:t> </a:t>
            </a:r>
            <a:r>
              <a:rPr lang="en-US" b="1" dirty="0" err="1" smtClean="0">
                <a:solidFill>
                  <a:srgbClr val="003300"/>
                </a:solidFill>
              </a:rPr>
              <a:t>Pitalebar</a:t>
            </a:r>
            <a:r>
              <a:rPr lang="en-US" b="1" dirty="0" smtClean="0">
                <a:solidFill>
                  <a:srgbClr val="003300"/>
                </a:solidFill>
              </a:rPr>
              <a:t> Indonesia</a:t>
            </a:r>
          </a:p>
          <a:p>
            <a:pPr lvl="1"/>
            <a:r>
              <a:rPr lang="en-US" dirty="0" err="1" smtClean="0"/>
              <a:t>Tatakelola</a:t>
            </a:r>
            <a:r>
              <a:rPr lang="en-US" dirty="0" smtClean="0"/>
              <a:t> penyelenggaraan jaringan broadband &amp; OTT nasional &amp; global</a:t>
            </a:r>
          </a:p>
          <a:p>
            <a:pPr lvl="1"/>
            <a:r>
              <a:rPr lang="en-US" dirty="0" err="1" smtClean="0"/>
              <a:t>Kelembagaan</a:t>
            </a:r>
            <a:r>
              <a:rPr lang="en-US" dirty="0" smtClean="0"/>
              <a:t> &amp; koordinasi </a:t>
            </a:r>
            <a:r>
              <a:rPr lang="en-US" dirty="0" err="1" smtClean="0"/>
              <a:t>lintas</a:t>
            </a:r>
            <a:r>
              <a:rPr lang="en-US" dirty="0" smtClean="0"/>
              <a:t> K/L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Kepentingan</a:t>
            </a:r>
            <a:r>
              <a:rPr lang="en-US" dirty="0" smtClean="0"/>
              <a:t> Nasional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67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Bagaimana menata </a:t>
            </a:r>
            <a:r>
              <a:rPr lang="en-US" dirty="0" err="1" smtClean="0"/>
              <a:t>ott</a:t>
            </a:r>
            <a:endParaRPr lang="en-US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Part-4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14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lang="en-US" dirty="0" err="1" smtClean="0"/>
              <a:t>Seimbangkan</a:t>
            </a:r>
            <a:r>
              <a:rPr lang="en-US" dirty="0" smtClean="0"/>
              <a:t> Beragam </a:t>
            </a:r>
            <a:r>
              <a:rPr lang="en-US" dirty="0" err="1" smtClean="0"/>
              <a:t>Kepentingan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185333"/>
            <a:ext cx="4040188" cy="423335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Masyarakat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82219"/>
            <a:ext cx="4040188" cy="4903248"/>
          </a:xfrm>
          <a:ln>
            <a:solidFill>
              <a:srgbClr val="A6A6A6"/>
            </a:solidFill>
          </a:ln>
        </p:spPr>
        <p:txBody>
          <a:bodyPr>
            <a:normAutofit fontScale="85000" lnSpcReduction="10000"/>
          </a:bodyPr>
          <a:lstStyle/>
          <a:p>
            <a:pPr marL="185738" indent="-185738"/>
            <a:r>
              <a:rPr lang="en-US" b="1" dirty="0" smtClean="0"/>
              <a:t>Masyarakat/pengguna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Butuh</a:t>
            </a:r>
            <a:r>
              <a:rPr lang="en-US" dirty="0" smtClean="0"/>
              <a:t> akses informasi</a:t>
            </a:r>
          </a:p>
          <a:p>
            <a:pPr lvl="1"/>
            <a:r>
              <a:rPr lang="en-US" dirty="0" err="1" smtClean="0"/>
              <a:t>Kemudahan</a:t>
            </a:r>
            <a:r>
              <a:rPr lang="en-US" dirty="0" smtClean="0"/>
              <a:t> Transaksi online</a:t>
            </a:r>
          </a:p>
          <a:p>
            <a:pPr lvl="1"/>
            <a:r>
              <a:rPr lang="en-US" dirty="0" err="1" smtClean="0"/>
              <a:t>Hiburan</a:t>
            </a:r>
            <a:r>
              <a:rPr lang="en-US" dirty="0" smtClean="0"/>
              <a:t> (berbayar/tidak)</a:t>
            </a:r>
          </a:p>
          <a:p>
            <a:pPr lvl="1"/>
            <a:r>
              <a:rPr lang="en-US" dirty="0" smtClean="0"/>
              <a:t>Private need</a:t>
            </a:r>
          </a:p>
          <a:p>
            <a:pPr marL="185738" indent="-185738"/>
            <a:r>
              <a:rPr lang="en-US" b="1" dirty="0" smtClean="0"/>
              <a:t>Penyedia Apps </a:t>
            </a:r>
            <a:r>
              <a:rPr lang="en-US" dirty="0" smtClean="0"/>
              <a:t>(OTT):</a:t>
            </a:r>
          </a:p>
          <a:p>
            <a:pPr lvl="1"/>
            <a:r>
              <a:rPr lang="en-US" dirty="0" smtClean="0"/>
              <a:t>Jasa Apps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komersial</a:t>
            </a:r>
            <a:r>
              <a:rPr lang="en-US" dirty="0"/>
              <a:t> </a:t>
            </a:r>
            <a:r>
              <a:rPr lang="en-US" dirty="0" smtClean="0"/>
              <a:t>atau non-</a:t>
            </a:r>
            <a:r>
              <a:rPr lang="en-US" dirty="0" err="1" smtClean="0"/>
              <a:t>komersial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Revenue dari pengguna/subs</a:t>
            </a:r>
          </a:p>
          <a:p>
            <a:pPr lvl="2"/>
            <a:r>
              <a:rPr lang="en-US" dirty="0" smtClean="0"/>
              <a:t>Revenue dari iklan</a:t>
            </a:r>
          </a:p>
          <a:p>
            <a:pPr lvl="1"/>
            <a:r>
              <a:rPr lang="en-US" dirty="0" smtClean="0"/>
              <a:t>Jasa Private uses (</a:t>
            </a:r>
            <a:r>
              <a:rPr lang="en-US" dirty="0" err="1" smtClean="0"/>
              <a:t>komersial</a:t>
            </a:r>
            <a:r>
              <a:rPr lang="en-US" dirty="0" smtClean="0"/>
              <a:t>)</a:t>
            </a:r>
          </a:p>
          <a:p>
            <a:pPr marL="185738" indent="-185738"/>
            <a:r>
              <a:rPr lang="en-US" b="1" dirty="0" smtClean="0"/>
              <a:t>Penyelenggara Jaringan</a:t>
            </a:r>
            <a:r>
              <a:rPr lang="en-US" dirty="0" smtClean="0"/>
              <a:t>:</a:t>
            </a:r>
          </a:p>
          <a:p>
            <a:pPr marL="585788" lvl="1" indent="-185738"/>
            <a:r>
              <a:rPr lang="en-US" dirty="0" smtClean="0"/>
              <a:t>Jasa Connectivity (saluran </a:t>
            </a:r>
            <a:r>
              <a:rPr lang="en-US" dirty="0" err="1" smtClean="0"/>
              <a:t>kom</a:t>
            </a:r>
            <a:r>
              <a:rPr lang="en-US" dirty="0" smtClean="0"/>
              <a:t>)</a:t>
            </a:r>
          </a:p>
          <a:p>
            <a:pPr marL="585788" lvl="1" indent="-185738"/>
            <a:r>
              <a:rPr lang="en-US" i="1" dirty="0" smtClean="0"/>
              <a:t>Network</a:t>
            </a:r>
            <a:r>
              <a:rPr lang="en-US" dirty="0" smtClean="0"/>
              <a:t> sebagai </a:t>
            </a:r>
            <a:r>
              <a:rPr lang="en-US" dirty="0" err="1" smtClean="0"/>
              <a:t>kurir</a:t>
            </a:r>
            <a:r>
              <a:rPr lang="en-US" dirty="0" smtClean="0"/>
              <a:t> (</a:t>
            </a:r>
            <a:r>
              <a:rPr lang="en-US" dirty="0" err="1" smtClean="0"/>
              <a:t>NaaS</a:t>
            </a:r>
            <a:r>
              <a:rPr lang="en-US" dirty="0" smtClean="0"/>
              <a:t>) </a:t>
            </a:r>
          </a:p>
          <a:p>
            <a:pPr marL="585788" lvl="1" indent="-185738"/>
            <a:r>
              <a:rPr lang="en-US" dirty="0" smtClean="0"/>
              <a:t>No liability atas </a:t>
            </a:r>
            <a:r>
              <a:rPr lang="en-US" dirty="0" err="1" smtClean="0"/>
              <a:t>muatan</a:t>
            </a:r>
            <a:r>
              <a:rPr lang="en-US" dirty="0" smtClean="0"/>
              <a:t> konten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185333"/>
            <a:ext cx="4041775" cy="423335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Pemerintah</a:t>
            </a:r>
            <a:r>
              <a:rPr lang="en-US" dirty="0" smtClean="0"/>
              <a:t>/Negara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582219"/>
            <a:ext cx="4041775" cy="4903248"/>
          </a:xfrm>
          <a:ln>
            <a:solidFill>
              <a:srgbClr val="A6A6A6"/>
            </a:solidFill>
          </a:ln>
        </p:spPr>
        <p:txBody>
          <a:bodyPr>
            <a:normAutofit fontScale="92500" lnSpcReduction="20000"/>
          </a:bodyPr>
          <a:lstStyle/>
          <a:p>
            <a:pPr marL="185738" indent="-185738"/>
            <a:r>
              <a:rPr lang="en-US" dirty="0" err="1" smtClean="0"/>
              <a:t>Melindungi</a:t>
            </a:r>
            <a:r>
              <a:rPr lang="en-US" dirty="0" smtClean="0"/>
              <a:t> masyarakat</a:t>
            </a:r>
          </a:p>
          <a:p>
            <a:pPr marL="185738" indent="-185738"/>
            <a:r>
              <a:rPr lang="en-US" dirty="0" err="1" smtClean="0"/>
              <a:t>Melayani</a:t>
            </a:r>
            <a:r>
              <a:rPr lang="en-US" dirty="0" smtClean="0"/>
              <a:t> masyarakat</a:t>
            </a:r>
          </a:p>
          <a:p>
            <a:pPr marL="185738" indent="-185738"/>
            <a:r>
              <a:rPr lang="en-US" dirty="0" err="1" smtClean="0"/>
              <a:t>Melindungi</a:t>
            </a:r>
            <a:r>
              <a:rPr lang="en-US" dirty="0" smtClean="0"/>
              <a:t> investasi</a:t>
            </a:r>
          </a:p>
          <a:p>
            <a:pPr marL="185738" indent="-185738"/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insentif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pelaku usaha</a:t>
            </a:r>
          </a:p>
          <a:p>
            <a:pPr marL="185738" indent="-185738"/>
            <a:r>
              <a:rPr lang="en-US" dirty="0" err="1" smtClean="0"/>
              <a:t>Menjaga</a:t>
            </a:r>
            <a:r>
              <a:rPr lang="en-US" dirty="0" smtClean="0"/>
              <a:t> harmoni antar pelaku usaha &amp; </a:t>
            </a:r>
            <a:r>
              <a:rPr lang="en-US" i="1" dirty="0" smtClean="0"/>
              <a:t>dispute resolution</a:t>
            </a:r>
          </a:p>
          <a:p>
            <a:pPr marL="185738" indent="-185738"/>
            <a:r>
              <a:rPr lang="en-US" dirty="0" err="1" smtClean="0"/>
              <a:t>Menjaga</a:t>
            </a:r>
            <a:r>
              <a:rPr lang="en-US" dirty="0" smtClean="0"/>
              <a:t> kedaulatan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185738" indent="-185738"/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nasional</a:t>
            </a:r>
          </a:p>
          <a:p>
            <a:pPr marL="185738" indent="-185738"/>
            <a:r>
              <a:rPr lang="en-US" dirty="0" smtClean="0"/>
              <a:t>Membangun </a:t>
            </a:r>
            <a:r>
              <a:rPr lang="en-US" dirty="0" err="1" smtClean="0"/>
              <a:t>kerjasama</a:t>
            </a:r>
            <a:r>
              <a:rPr lang="en-US" dirty="0" smtClean="0"/>
              <a:t> global </a:t>
            </a:r>
            <a:r>
              <a:rPr lang="en-US" i="1" dirty="0" smtClean="0"/>
              <a:t>mutual respect </a:t>
            </a:r>
            <a:r>
              <a:rPr lang="en-US" dirty="0" smtClean="0"/>
              <a:t>&amp; </a:t>
            </a:r>
            <a:r>
              <a:rPr lang="en-US" i="1" dirty="0" smtClean="0"/>
              <a:t>benefit</a:t>
            </a:r>
          </a:p>
          <a:p>
            <a:pPr marL="185738" indent="-185738"/>
            <a:r>
              <a:rPr lang="en-US" dirty="0" err="1" smtClean="0"/>
              <a:t>Menegakkan</a:t>
            </a:r>
            <a:r>
              <a:rPr lang="en-US" dirty="0" smtClean="0"/>
              <a:t> aturan main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A0F3C0-9EB7-6E4E-8899-3989B5ECB545}" type="slidenum">
              <a:rPr lang="en-US" smtClean="0"/>
              <a:t>17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95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&amp; Aturan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3739"/>
            <a:ext cx="4040188" cy="515414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/>
          <a:lstStyle/>
          <a:p>
            <a:r>
              <a:rPr lang="en-US" dirty="0" smtClean="0"/>
              <a:t>PERBUATAN OTT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99151"/>
            <a:ext cx="4040188" cy="4801654"/>
          </a:xfrm>
          <a:ln>
            <a:solidFill>
              <a:srgbClr val="A6A6A6"/>
            </a:solidFill>
          </a:ln>
        </p:spPr>
        <p:txBody>
          <a:bodyPr>
            <a:normAutofit fontScale="92500" lnSpcReduction="20000"/>
          </a:bodyPr>
          <a:lstStyle/>
          <a:p>
            <a:pPr marL="185738" indent="-185738"/>
            <a:r>
              <a:rPr lang="en-US" dirty="0" err="1"/>
              <a:t>m</a:t>
            </a:r>
            <a:r>
              <a:rPr lang="en-US" dirty="0" err="1" smtClean="0"/>
              <a:t>enyediakan</a:t>
            </a:r>
            <a:r>
              <a:rPr lang="en-US" dirty="0" smtClean="0"/>
              <a:t> informasi, </a:t>
            </a:r>
            <a:r>
              <a:rPr lang="en-US" dirty="0" err="1" smtClean="0"/>
              <a:t>pertunjukan</a:t>
            </a:r>
            <a:r>
              <a:rPr lang="en-US" dirty="0" smtClean="0"/>
              <a:t> film, </a:t>
            </a:r>
            <a:r>
              <a:rPr lang="en-US" dirty="0" err="1" smtClean="0"/>
              <a:t>siaran</a:t>
            </a:r>
            <a:r>
              <a:rPr lang="en-US" dirty="0" smtClean="0"/>
              <a:t> TV</a:t>
            </a:r>
          </a:p>
          <a:p>
            <a:pPr marL="185738" indent="-185738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impor</a:t>
            </a:r>
            <a:r>
              <a:rPr lang="en-US" dirty="0" smtClean="0"/>
              <a:t> &amp; </a:t>
            </a:r>
            <a:r>
              <a:rPr lang="en-US" dirty="0" err="1" smtClean="0"/>
              <a:t>ekpor</a:t>
            </a:r>
            <a:r>
              <a:rPr lang="en-US" dirty="0" smtClean="0"/>
              <a:t> film, atau </a:t>
            </a:r>
            <a:r>
              <a:rPr lang="en-US" dirty="0" err="1" smtClean="0"/>
              <a:t>barang</a:t>
            </a:r>
            <a:r>
              <a:rPr lang="en-US" dirty="0" smtClean="0"/>
              <a:t> digital. </a:t>
            </a:r>
          </a:p>
          <a:p>
            <a:pPr marL="185738" indent="-185738"/>
            <a:r>
              <a:rPr lang="en-US" dirty="0" err="1" smtClean="0">
                <a:solidFill>
                  <a:srgbClr val="008000"/>
                </a:solidFill>
              </a:rPr>
              <a:t>mengelola</a:t>
            </a:r>
            <a:r>
              <a:rPr lang="en-US" dirty="0" smtClean="0">
                <a:solidFill>
                  <a:srgbClr val="008000"/>
                </a:solidFill>
              </a:rPr>
              <a:t> data </a:t>
            </a:r>
            <a:r>
              <a:rPr lang="en-US" dirty="0" err="1" smtClean="0">
                <a:solidFill>
                  <a:srgbClr val="008000"/>
                </a:solidFill>
              </a:rPr>
              <a:t>pribadi</a:t>
            </a:r>
            <a:r>
              <a:rPr lang="en-US" dirty="0" smtClean="0">
                <a:solidFill>
                  <a:srgbClr val="008000"/>
                </a:solidFill>
              </a:rPr>
              <a:t> dan informasi dari masyarakat</a:t>
            </a:r>
          </a:p>
          <a:p>
            <a:pPr marL="185738" indent="-185738"/>
            <a:r>
              <a:rPr lang="en-US" dirty="0" err="1" smtClean="0">
                <a:solidFill>
                  <a:srgbClr val="000090"/>
                </a:solidFill>
              </a:rPr>
              <a:t>menyediakan</a:t>
            </a:r>
            <a:r>
              <a:rPr lang="en-US" dirty="0" smtClean="0">
                <a:solidFill>
                  <a:srgbClr val="000090"/>
                </a:solidFill>
              </a:rPr>
              <a:t> beragam layanan telekomunikasi </a:t>
            </a:r>
          </a:p>
          <a:p>
            <a:pPr marL="185738" indent="-185738"/>
            <a:r>
              <a:rPr lang="en-US" dirty="0" err="1" smtClean="0">
                <a:solidFill>
                  <a:srgbClr val="000090"/>
                </a:solidFill>
              </a:rPr>
              <a:t>melakukan</a:t>
            </a:r>
            <a:r>
              <a:rPr lang="en-US" dirty="0" smtClean="0">
                <a:solidFill>
                  <a:srgbClr val="000090"/>
                </a:solidFill>
              </a:rPr>
              <a:t> kegiatan usaha online (melalui beragam Apps) </a:t>
            </a:r>
          </a:p>
          <a:p>
            <a:pPr marL="185738" indent="-185738"/>
            <a:r>
              <a:rPr lang="en-US" dirty="0" err="1">
                <a:solidFill>
                  <a:srgbClr val="000090"/>
                </a:solidFill>
              </a:rPr>
              <a:t>m</a:t>
            </a:r>
            <a:r>
              <a:rPr lang="en-US" dirty="0" err="1" smtClean="0">
                <a:solidFill>
                  <a:srgbClr val="000090"/>
                </a:solidFill>
              </a:rPr>
              <a:t>enyediakan</a:t>
            </a:r>
            <a:r>
              <a:rPr lang="en-US" dirty="0" smtClean="0">
                <a:solidFill>
                  <a:srgbClr val="000090"/>
                </a:solidFill>
              </a:rPr>
              <a:t> layanan </a:t>
            </a:r>
            <a:r>
              <a:rPr lang="en-US" dirty="0" err="1" smtClean="0">
                <a:solidFill>
                  <a:srgbClr val="000090"/>
                </a:solidFill>
              </a:rPr>
              <a:t>komersial</a:t>
            </a:r>
            <a:r>
              <a:rPr lang="en-US" dirty="0" smtClean="0">
                <a:solidFill>
                  <a:srgbClr val="000090"/>
                </a:solidFill>
              </a:rPr>
              <a:t> bagi masyarakat (</a:t>
            </a:r>
            <a:r>
              <a:rPr lang="en-US" dirty="0" err="1">
                <a:solidFill>
                  <a:srgbClr val="000090"/>
                </a:solidFill>
              </a:rPr>
              <a:t>m</a:t>
            </a:r>
            <a:r>
              <a:rPr lang="en-US" dirty="0" err="1" smtClean="0">
                <a:solidFill>
                  <a:srgbClr val="000090"/>
                </a:solidFill>
              </a:rPr>
              <a:t>emperoleh</a:t>
            </a:r>
            <a:r>
              <a:rPr lang="en-US" dirty="0" smtClean="0">
                <a:solidFill>
                  <a:srgbClr val="000090"/>
                </a:solidFill>
              </a:rPr>
              <a:t> manfaat </a:t>
            </a:r>
            <a:r>
              <a:rPr lang="en-US" dirty="0" err="1" smtClean="0">
                <a:solidFill>
                  <a:srgbClr val="000090"/>
                </a:solidFill>
              </a:rPr>
              <a:t>ekonomi</a:t>
            </a:r>
            <a:r>
              <a:rPr lang="en-US" dirty="0" smtClean="0">
                <a:solidFill>
                  <a:srgbClr val="000090"/>
                </a:solidFill>
              </a:rPr>
              <a:t> dari </a:t>
            </a:r>
            <a:r>
              <a:rPr lang="en-US" dirty="0" err="1" smtClean="0">
                <a:solidFill>
                  <a:srgbClr val="000090"/>
                </a:solidFill>
              </a:rPr>
              <a:t>wilayah</a:t>
            </a:r>
            <a:r>
              <a:rPr lang="en-US" dirty="0" smtClean="0">
                <a:solidFill>
                  <a:srgbClr val="000090"/>
                </a:solidFill>
              </a:rPr>
              <a:t> NKRI)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3739"/>
            <a:ext cx="4041775" cy="515414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/>
          <a:lstStyle/>
          <a:p>
            <a:r>
              <a:rPr lang="en-US" dirty="0" smtClean="0"/>
              <a:t>NORMA HUKUM DASAR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99151"/>
            <a:ext cx="4041775" cy="4801654"/>
          </a:xfrm>
          <a:ln>
            <a:solidFill>
              <a:srgbClr val="A6A6A6"/>
            </a:solidFill>
          </a:ln>
        </p:spPr>
        <p:txBody>
          <a:bodyPr>
            <a:normAutofit fontScale="70000" lnSpcReduction="20000"/>
          </a:bodyPr>
          <a:lstStyle/>
          <a:p>
            <a:pPr marL="185738" indent="-185738"/>
            <a:r>
              <a:rPr lang="en-US" dirty="0" smtClean="0"/>
              <a:t>Harus </a:t>
            </a:r>
            <a:r>
              <a:rPr lang="en-US" dirty="0" err="1"/>
              <a:t>s</a:t>
            </a:r>
            <a:r>
              <a:rPr lang="en-US" dirty="0" err="1" smtClean="0"/>
              <a:t>esuai</a:t>
            </a:r>
            <a:r>
              <a:rPr lang="en-US" dirty="0" smtClean="0"/>
              <a:t> nilai </a:t>
            </a:r>
            <a:r>
              <a:rPr lang="en-US" dirty="0" err="1" smtClean="0"/>
              <a:t>Pancasila</a:t>
            </a:r>
            <a:r>
              <a:rPr lang="en-US" dirty="0" smtClean="0"/>
              <a:t> &amp; UUD’45</a:t>
            </a:r>
          </a:p>
          <a:p>
            <a:pPr marL="185738" indent="-185738"/>
            <a:r>
              <a:rPr lang="en-US" dirty="0" err="1" smtClean="0"/>
              <a:t>Mematuhi</a:t>
            </a:r>
            <a:r>
              <a:rPr lang="en-US" dirty="0" smtClean="0"/>
              <a:t> aturan UU </a:t>
            </a:r>
            <a:r>
              <a:rPr lang="en-US" dirty="0" err="1" smtClean="0"/>
              <a:t>Perfilman</a:t>
            </a:r>
            <a:endParaRPr lang="en-US" dirty="0" smtClean="0"/>
          </a:p>
          <a:p>
            <a:pPr marL="185738" indent="-185738"/>
            <a:r>
              <a:rPr lang="en-US" dirty="0" smtClean="0"/>
              <a:t>Harus </a:t>
            </a:r>
            <a:r>
              <a:rPr lang="en-US" dirty="0" err="1" smtClean="0"/>
              <a:t>mematuhi</a:t>
            </a:r>
            <a:r>
              <a:rPr lang="en-US" dirty="0" smtClean="0"/>
              <a:t> P3 &amp; SPS dalam UU Penyiaran</a:t>
            </a:r>
          </a:p>
          <a:p>
            <a:pPr marL="185738" indent="-185738"/>
            <a:r>
              <a:rPr lang="en-US" dirty="0" smtClean="0"/>
              <a:t>Harus </a:t>
            </a:r>
            <a:r>
              <a:rPr lang="en-US" dirty="0" err="1" smtClean="0"/>
              <a:t>mematuhi</a:t>
            </a:r>
            <a:r>
              <a:rPr lang="en-US" dirty="0" smtClean="0"/>
              <a:t> UU Perlindungan </a:t>
            </a:r>
            <a:r>
              <a:rPr lang="en-US" dirty="0" err="1" smtClean="0"/>
              <a:t>Anak</a:t>
            </a:r>
            <a:r>
              <a:rPr lang="en-US" dirty="0" smtClean="0"/>
              <a:t> (no harmful content)</a:t>
            </a:r>
          </a:p>
          <a:p>
            <a:pPr marL="185738" indent="-185738"/>
            <a:r>
              <a:rPr lang="en-US" dirty="0" smtClean="0">
                <a:solidFill>
                  <a:srgbClr val="008000"/>
                </a:solidFill>
              </a:rPr>
              <a:t>Harus </a:t>
            </a:r>
            <a:r>
              <a:rPr lang="en-US" dirty="0" err="1" smtClean="0">
                <a:solidFill>
                  <a:srgbClr val="008000"/>
                </a:solidFill>
              </a:rPr>
              <a:t>melindungi</a:t>
            </a:r>
            <a:r>
              <a:rPr lang="en-US" dirty="0" smtClean="0">
                <a:solidFill>
                  <a:srgbClr val="008000"/>
                </a:solidFill>
              </a:rPr>
              <a:t> privacy dan data </a:t>
            </a:r>
            <a:r>
              <a:rPr lang="en-US" dirty="0" err="1" smtClean="0">
                <a:solidFill>
                  <a:srgbClr val="008000"/>
                </a:solidFill>
              </a:rPr>
              <a:t>pribadi</a:t>
            </a:r>
            <a:r>
              <a:rPr lang="en-US" dirty="0" smtClean="0">
                <a:solidFill>
                  <a:srgbClr val="008000"/>
                </a:solidFill>
              </a:rPr>
              <a:t> masyarakat/pengguna</a:t>
            </a:r>
          </a:p>
          <a:p>
            <a:pPr marL="185738" indent="-185738"/>
            <a:r>
              <a:rPr lang="en-US" dirty="0" smtClean="0">
                <a:solidFill>
                  <a:srgbClr val="008000"/>
                </a:solidFill>
              </a:rPr>
              <a:t>Data/informasi </a:t>
            </a:r>
            <a:r>
              <a:rPr lang="en-US" dirty="0" err="1" smtClean="0">
                <a:solidFill>
                  <a:srgbClr val="008000"/>
                </a:solidFill>
              </a:rPr>
              <a:t>tertentu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keluar</a:t>
            </a:r>
            <a:r>
              <a:rPr lang="en-US" dirty="0" smtClean="0">
                <a:solidFill>
                  <a:srgbClr val="008000"/>
                </a:solidFill>
              </a:rPr>
              <a:t> dari Indonesia</a:t>
            </a:r>
          </a:p>
          <a:p>
            <a:pPr marL="185738" indent="-185738"/>
            <a:r>
              <a:rPr lang="en-US" dirty="0" smtClean="0">
                <a:solidFill>
                  <a:srgbClr val="000090"/>
                </a:solidFill>
              </a:rPr>
              <a:t>Harus </a:t>
            </a:r>
            <a:r>
              <a:rPr lang="en-US" dirty="0" err="1" smtClean="0">
                <a:solidFill>
                  <a:srgbClr val="000090"/>
                </a:solidFill>
              </a:rPr>
              <a:t>memenuhi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ketentuan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Perpajakan</a:t>
            </a:r>
            <a:r>
              <a:rPr lang="en-US" dirty="0" smtClean="0">
                <a:solidFill>
                  <a:srgbClr val="000090"/>
                </a:solidFill>
              </a:rPr>
              <a:t> (BUT, auditable, </a:t>
            </a:r>
            <a:r>
              <a:rPr lang="en-US" dirty="0" err="1" smtClean="0">
                <a:solidFill>
                  <a:srgbClr val="000090"/>
                </a:solidFill>
              </a:rPr>
              <a:t>dst</a:t>
            </a:r>
            <a:r>
              <a:rPr lang="en-US" dirty="0" smtClean="0">
                <a:solidFill>
                  <a:srgbClr val="000090"/>
                </a:solidFill>
              </a:rPr>
              <a:t>)</a:t>
            </a:r>
          </a:p>
          <a:p>
            <a:pPr marL="185738" indent="-185738"/>
            <a:r>
              <a:rPr lang="en-US" dirty="0" smtClean="0">
                <a:solidFill>
                  <a:srgbClr val="000090"/>
                </a:solidFill>
              </a:rPr>
              <a:t>Harus </a:t>
            </a:r>
            <a:r>
              <a:rPr lang="en-US" dirty="0" err="1" smtClean="0">
                <a:solidFill>
                  <a:srgbClr val="000090"/>
                </a:solidFill>
              </a:rPr>
              <a:t>mematuhi</a:t>
            </a:r>
            <a:r>
              <a:rPr lang="en-US" dirty="0" smtClean="0">
                <a:solidFill>
                  <a:srgbClr val="000090"/>
                </a:solidFill>
              </a:rPr>
              <a:t> UU Perlindungan Konsumen (ada CS, </a:t>
            </a:r>
            <a:r>
              <a:rPr lang="en-US" dirty="0" err="1" smtClean="0">
                <a:solidFill>
                  <a:srgbClr val="000090"/>
                </a:solidFill>
              </a:rPr>
              <a:t>ganti-rugi</a:t>
            </a:r>
            <a:r>
              <a:rPr lang="en-US" dirty="0" smtClean="0">
                <a:solidFill>
                  <a:srgbClr val="000090"/>
                </a:solidFill>
              </a:rPr>
              <a:t>, </a:t>
            </a:r>
            <a:r>
              <a:rPr lang="en-US" dirty="0" err="1" smtClean="0">
                <a:solidFill>
                  <a:srgbClr val="000090"/>
                </a:solidFill>
              </a:rPr>
              <a:t>dst</a:t>
            </a:r>
            <a:r>
              <a:rPr lang="en-US" dirty="0" smtClean="0">
                <a:solidFill>
                  <a:srgbClr val="000090"/>
                </a:solidFill>
              </a:rPr>
              <a:t>)</a:t>
            </a:r>
          </a:p>
          <a:p>
            <a:pPr marL="185738" indent="-185738"/>
            <a:r>
              <a:rPr lang="en-US" dirty="0" smtClean="0">
                <a:solidFill>
                  <a:srgbClr val="000090"/>
                </a:solidFill>
              </a:rPr>
              <a:t>Harus </a:t>
            </a:r>
            <a:r>
              <a:rPr lang="en-US" dirty="0" err="1" smtClean="0">
                <a:solidFill>
                  <a:srgbClr val="000090"/>
                </a:solidFill>
              </a:rPr>
              <a:t>memenuhi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ketentuan</a:t>
            </a:r>
            <a:r>
              <a:rPr lang="en-US" dirty="0" smtClean="0">
                <a:solidFill>
                  <a:srgbClr val="000090"/>
                </a:solidFill>
              </a:rPr>
              <a:t> telekomunikasi (</a:t>
            </a:r>
            <a:r>
              <a:rPr lang="en-US" dirty="0" err="1" smtClean="0">
                <a:solidFill>
                  <a:srgbClr val="000090"/>
                </a:solidFill>
              </a:rPr>
              <a:t>badan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hukum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indonesia</a:t>
            </a:r>
            <a:r>
              <a:rPr lang="en-US" dirty="0" smtClean="0">
                <a:solidFill>
                  <a:srgbClr val="000090"/>
                </a:solidFill>
              </a:rPr>
              <a:t>, </a:t>
            </a:r>
            <a:r>
              <a:rPr lang="en-US" dirty="0" err="1" smtClean="0">
                <a:solidFill>
                  <a:srgbClr val="000090"/>
                </a:solidFill>
              </a:rPr>
              <a:t>kerjasama</a:t>
            </a:r>
            <a:r>
              <a:rPr lang="en-US" dirty="0" smtClean="0">
                <a:solidFill>
                  <a:srgbClr val="000090"/>
                </a:solidFill>
              </a:rPr>
              <a:t> dgn </a:t>
            </a:r>
            <a:r>
              <a:rPr lang="en-US" dirty="0" err="1" smtClean="0">
                <a:solidFill>
                  <a:srgbClr val="000090"/>
                </a:solidFill>
              </a:rPr>
              <a:t>NetCo</a:t>
            </a:r>
            <a:r>
              <a:rPr lang="en-US" dirty="0" smtClean="0">
                <a:solidFill>
                  <a:srgbClr val="000090"/>
                </a:solidFill>
              </a:rPr>
              <a:t>) 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A0F3C0-9EB7-6E4E-8899-3989B5ECB545}" type="slidenum">
              <a:rPr lang="en-US" smtClean="0"/>
              <a:t>18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33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Analogi</a:t>
            </a:r>
            <a:r>
              <a:rPr lang="en-US" dirty="0" smtClean="0"/>
              <a:t>: </a:t>
            </a:r>
            <a:r>
              <a:rPr lang="en-US" dirty="0" err="1" smtClean="0"/>
              <a:t>setiap</a:t>
            </a:r>
            <a:r>
              <a:rPr lang="en-US" dirty="0" smtClean="0"/>
              <a:t> produk </a:t>
            </a:r>
            <a:r>
              <a:rPr lang="en-US" dirty="0" err="1" smtClean="0"/>
              <a:t>makanan</a:t>
            </a:r>
            <a:r>
              <a:rPr lang="en-US" dirty="0" smtClean="0"/>
              <a:t> yang </a:t>
            </a:r>
            <a:r>
              <a:rPr lang="en-US" dirty="0" err="1" smtClean="0"/>
              <a:t>beredar</a:t>
            </a:r>
            <a:r>
              <a:rPr lang="en-US" dirty="0" smtClean="0"/>
              <a:t> di masyarakat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terdaftar</a:t>
            </a:r>
            <a:r>
              <a:rPr lang="en-US" dirty="0" smtClean="0"/>
              <a:t> di BPOM (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dan </a:t>
            </a:r>
            <a:r>
              <a:rPr lang="en-US" dirty="0" err="1" smtClean="0"/>
              <a:t>makanan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Konsep</a:t>
            </a:r>
            <a:r>
              <a:rPr lang="en-US" b="1" dirty="0" smtClean="0"/>
              <a:t> white-list</a:t>
            </a:r>
            <a:r>
              <a:rPr lang="en-US" dirty="0" smtClean="0"/>
              <a:t>: hanya URL yang </a:t>
            </a:r>
            <a:r>
              <a:rPr lang="en-US" dirty="0" err="1" smtClean="0"/>
              <a:t>terdaftar</a:t>
            </a:r>
            <a:r>
              <a:rPr lang="en-US" dirty="0" smtClean="0"/>
              <a:t> dalam white-list nasional yang dapat diakses oleh masyarakat.</a:t>
            </a:r>
          </a:p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dengan penataan </a:t>
            </a:r>
            <a:r>
              <a:rPr lang="en-US" b="1" dirty="0" smtClean="0"/>
              <a:t>Gerbang</a:t>
            </a:r>
            <a:r>
              <a:rPr lang="en-US" dirty="0" smtClean="0"/>
              <a:t> </a:t>
            </a:r>
            <a:r>
              <a:rPr lang="en-US" b="1" dirty="0" smtClean="0"/>
              <a:t>Nasional</a:t>
            </a:r>
            <a:r>
              <a:rPr lang="en-US" dirty="0" smtClean="0"/>
              <a:t> (SGI/NAP) dengan </a:t>
            </a:r>
            <a:r>
              <a:rPr lang="en-US" dirty="0" err="1" smtClean="0"/>
              <a:t>toleransi</a:t>
            </a:r>
            <a:r>
              <a:rPr lang="en-US" dirty="0" smtClean="0"/>
              <a:t> waktu.</a:t>
            </a:r>
          </a:p>
          <a:p>
            <a:r>
              <a:rPr lang="en-US" dirty="0" smtClean="0"/>
              <a:t>IP Tunneling dan interkoneksi ke LN yang tidak melalui Gerbang Nasional </a:t>
            </a:r>
            <a:r>
              <a:rPr lang="en-US" dirty="0" err="1" smtClean="0"/>
              <a:t>ditata</a:t>
            </a:r>
            <a:r>
              <a:rPr lang="en-US" dirty="0" smtClean="0"/>
              <a:t> dan </a:t>
            </a:r>
            <a:r>
              <a:rPr lang="en-US" dirty="0" err="1" smtClean="0"/>
              <a:t>ditertibkan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PENTING: Sistem </a:t>
            </a:r>
            <a:r>
              <a:rPr lang="en-US" b="1" i="1" dirty="0" smtClean="0"/>
              <a:t>White-List </a:t>
            </a:r>
            <a:r>
              <a:rPr lang="en-US" dirty="0" smtClean="0"/>
              <a:t>Nasional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4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cap="none" dirty="0" err="1" smtClean="0"/>
              <a:t>Pergantian</a:t>
            </a:r>
            <a:r>
              <a:rPr lang="en-US" cap="none" dirty="0" smtClean="0"/>
              <a:t> </a:t>
            </a:r>
            <a:r>
              <a:rPr lang="en-US" cap="none" dirty="0" err="1" smtClean="0"/>
              <a:t>Pemeran</a:t>
            </a:r>
            <a:r>
              <a:rPr lang="en-US" cap="none" dirty="0" smtClean="0"/>
              <a:t> </a:t>
            </a:r>
            <a:r>
              <a:rPr lang="en-US" cap="none" dirty="0" err="1" smtClean="0"/>
              <a:t>dari</a:t>
            </a:r>
            <a:r>
              <a:rPr lang="en-US" cap="none" dirty="0" smtClean="0"/>
              <a:t> </a:t>
            </a:r>
            <a:r>
              <a:rPr lang="en-US" i="1" cap="none" dirty="0" smtClean="0"/>
              <a:t>network</a:t>
            </a:r>
            <a:r>
              <a:rPr lang="en-US" cap="none" dirty="0" smtClean="0"/>
              <a:t> ke </a:t>
            </a:r>
            <a:r>
              <a:rPr lang="en-US" i="1" cap="none" dirty="0" smtClean="0"/>
              <a:t>apps &amp; devices </a:t>
            </a:r>
            <a:r>
              <a:rPr lang="en-US" b="0" cap="none" dirty="0" smtClean="0"/>
              <a:t>(gadget)</a:t>
            </a:r>
            <a:endParaRPr lang="en-US" b="0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Part-1 : </a:t>
            </a:r>
            <a:r>
              <a:rPr lang="en-US" dirty="0" err="1" smtClean="0"/>
              <a:t>Pemicu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Mendaftar</a:t>
            </a:r>
            <a:r>
              <a:rPr lang="en-US" dirty="0" smtClean="0"/>
              <a:t>/</a:t>
            </a:r>
            <a:r>
              <a:rPr lang="en-US" dirty="0" err="1" smtClean="0"/>
              <a:t>Terdaftar</a:t>
            </a:r>
            <a:r>
              <a:rPr lang="en-US" dirty="0" smtClean="0"/>
              <a:t>: MUDAH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17610"/>
            <a:ext cx="4040188" cy="498475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/>
          <a:lstStyle/>
          <a:p>
            <a:r>
              <a:rPr lang="en-US" dirty="0" smtClean="0"/>
              <a:t>OTT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16085"/>
            <a:ext cx="4040188" cy="4750852"/>
          </a:xfrm>
          <a:ln>
            <a:solidFill>
              <a:srgbClr val="A6A6A6"/>
            </a:solidFill>
          </a:ln>
        </p:spPr>
        <p:txBody>
          <a:bodyPr>
            <a:normAutofit fontScale="85000" lnSpcReduction="20000"/>
          </a:bodyPr>
          <a:lstStyle/>
          <a:p>
            <a:pPr marL="185738" indent="-185738"/>
            <a:r>
              <a:rPr lang="en-US" dirty="0" smtClean="0"/>
              <a:t>Apps Global </a:t>
            </a:r>
            <a:r>
              <a:rPr lang="en-US" dirty="0" err="1" smtClean="0"/>
              <a:t>mendaftarkan</a:t>
            </a:r>
            <a:r>
              <a:rPr lang="en-US" dirty="0" smtClean="0"/>
              <a:t> Apps yang akan </a:t>
            </a:r>
            <a:r>
              <a:rPr lang="en-US" dirty="0" err="1" smtClean="0"/>
              <a:t>disediakannya</a:t>
            </a:r>
            <a:r>
              <a:rPr lang="en-US" dirty="0" smtClean="0"/>
              <a:t> pada BRTI, dengan </a:t>
            </a: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:</a:t>
            </a:r>
          </a:p>
          <a:p>
            <a:pPr marL="585788" lvl="1" indent="-185738"/>
            <a:r>
              <a:rPr lang="en-US" dirty="0" smtClean="0"/>
              <a:t>Data </a:t>
            </a:r>
            <a:r>
              <a:rPr lang="en-US" dirty="0" err="1" smtClean="0"/>
              <a:t>lengkap</a:t>
            </a:r>
            <a:r>
              <a:rPr lang="en-US" dirty="0" smtClean="0"/>
              <a:t> BUT-BH</a:t>
            </a:r>
          </a:p>
          <a:p>
            <a:pPr marL="585788" lvl="1" indent="-185738"/>
            <a:r>
              <a:rPr lang="en-US" dirty="0" smtClean="0"/>
              <a:t>Product-brief dari Apps </a:t>
            </a:r>
            <a:r>
              <a:rPr lang="en-US" dirty="0" err="1" smtClean="0"/>
              <a:t>ybs</a:t>
            </a:r>
            <a:r>
              <a:rPr lang="en-US" dirty="0" smtClean="0"/>
              <a:t>. </a:t>
            </a:r>
          </a:p>
          <a:p>
            <a:pPr marL="585788" lvl="1" indent="-185738"/>
            <a:r>
              <a:rPr lang="en-US" dirty="0" smtClean="0"/>
              <a:t>Kesepakatan </a:t>
            </a:r>
            <a:r>
              <a:rPr lang="en-US" dirty="0" err="1" smtClean="0"/>
              <a:t>kerjasama</a:t>
            </a:r>
            <a:r>
              <a:rPr lang="en-US" dirty="0" smtClean="0"/>
              <a:t> dengan penyelenggara jaringan.</a:t>
            </a:r>
          </a:p>
          <a:p>
            <a:pPr marL="185738" indent="-185738"/>
            <a:r>
              <a:rPr lang="en-US" dirty="0" smtClean="0"/>
              <a:t>Apps Domestik dapat </a:t>
            </a:r>
            <a:r>
              <a:rPr lang="en-US" dirty="0" err="1" smtClean="0"/>
              <a:t>menempuh</a:t>
            </a:r>
            <a:r>
              <a:rPr lang="en-US" dirty="0" smtClean="0"/>
              <a:t> 2-cara </a:t>
            </a:r>
            <a:r>
              <a:rPr lang="en-US" dirty="0" err="1" smtClean="0"/>
              <a:t>mendaftar</a:t>
            </a:r>
            <a:r>
              <a:rPr lang="en-US" dirty="0" smtClean="0"/>
              <a:t>:</a:t>
            </a:r>
          </a:p>
          <a:p>
            <a:pPr marL="585788" lvl="1" indent="-185738"/>
            <a:r>
              <a:rPr lang="en-US" dirty="0" err="1" smtClean="0"/>
              <a:t>mendaftarkan</a:t>
            </a:r>
            <a:r>
              <a:rPr lang="en-US" dirty="0" smtClean="0"/>
              <a:t> sendiri sebagai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pada BRTI, dgn </a:t>
            </a: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:</a:t>
            </a:r>
          </a:p>
          <a:p>
            <a:pPr marL="985838" lvl="2" indent="-185738"/>
            <a:r>
              <a:rPr lang="en-US" dirty="0" smtClean="0"/>
              <a:t>Data </a:t>
            </a:r>
            <a:r>
              <a:rPr lang="en-US" dirty="0" err="1" smtClean="0"/>
              <a:t>lengkap</a:t>
            </a:r>
            <a:r>
              <a:rPr lang="en-US" dirty="0" smtClean="0"/>
              <a:t> BUT-BH</a:t>
            </a:r>
          </a:p>
          <a:p>
            <a:pPr marL="985838" lvl="2" indent="-185738"/>
            <a:r>
              <a:rPr lang="en-US" dirty="0" smtClean="0"/>
              <a:t>Product-brief dari Apps </a:t>
            </a:r>
            <a:r>
              <a:rPr lang="en-US" dirty="0" err="1" smtClean="0"/>
              <a:t>ybs</a:t>
            </a:r>
            <a:r>
              <a:rPr lang="en-US" dirty="0" smtClean="0"/>
              <a:t>. </a:t>
            </a:r>
          </a:p>
          <a:p>
            <a:pPr marL="585788" lvl="1" indent="-185738"/>
            <a:r>
              <a:rPr lang="en-US" dirty="0" smtClean="0"/>
              <a:t>Menjadi vendor Apps dari penyelenggara jaringan </a:t>
            </a:r>
            <a:r>
              <a:rPr lang="en-US" dirty="0" err="1" smtClean="0"/>
              <a:t>telko</a:t>
            </a:r>
            <a:r>
              <a:rPr lang="en-US" dirty="0" smtClean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17610"/>
            <a:ext cx="4041775" cy="498475"/>
          </a:xfrm>
          <a:solidFill>
            <a:srgbClr val="D9D9D9"/>
          </a:solidFill>
          <a:ln>
            <a:solidFill>
              <a:srgbClr val="A6A6A6"/>
            </a:solidFill>
          </a:ln>
        </p:spPr>
        <p:txBody>
          <a:bodyPr/>
          <a:lstStyle/>
          <a:p>
            <a:r>
              <a:rPr lang="en-US" dirty="0" smtClean="0"/>
              <a:t>OTT Non-</a:t>
            </a:r>
            <a:r>
              <a:rPr lang="en-US" dirty="0" err="1" smtClean="0"/>
              <a:t>Komersial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16085"/>
            <a:ext cx="4041775" cy="4750852"/>
          </a:xfrm>
          <a:ln>
            <a:solidFill>
              <a:srgbClr val="A6A6A6"/>
            </a:solidFill>
          </a:ln>
        </p:spPr>
        <p:txBody>
          <a:bodyPr>
            <a:normAutofit fontScale="92500" lnSpcReduction="10000"/>
          </a:bodyPr>
          <a:lstStyle/>
          <a:p>
            <a:pPr marL="185738" indent="-185738"/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menyaring</a:t>
            </a:r>
            <a:r>
              <a:rPr lang="en-US" dirty="0" smtClean="0"/>
              <a:t> OTT DN &amp; LN yang </a:t>
            </a:r>
            <a:r>
              <a:rPr lang="en-US" dirty="0" err="1" smtClean="0"/>
              <a:t>bermanfaat</a:t>
            </a:r>
            <a:r>
              <a:rPr lang="en-US" dirty="0" smtClean="0"/>
              <a:t> bagi masyarakat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dalam </a:t>
            </a:r>
            <a:r>
              <a:rPr lang="en-US" i="1" dirty="0" smtClean="0"/>
              <a:t>white-list,</a:t>
            </a:r>
            <a:r>
              <a:rPr lang="en-US" dirty="0" smtClean="0"/>
              <a:t> semua </a:t>
            </a:r>
            <a:r>
              <a:rPr lang="en-US" dirty="0" err="1" smtClean="0"/>
              <a:t>jenis</a:t>
            </a:r>
            <a:r>
              <a:rPr lang="en-US" dirty="0" smtClean="0"/>
              <a:t> Apps</a:t>
            </a:r>
            <a:r>
              <a:rPr lang="en-US" dirty="0"/>
              <a:t> </a:t>
            </a:r>
            <a:r>
              <a:rPr lang="en-US" dirty="0" smtClean="0"/>
              <a:t>(OTT).</a:t>
            </a:r>
          </a:p>
          <a:p>
            <a:pPr marL="185738" indent="-185738"/>
            <a:r>
              <a:rPr lang="en-US" dirty="0" err="1" smtClean="0"/>
              <a:t>Perguruan</a:t>
            </a:r>
            <a:r>
              <a:rPr lang="en-US" dirty="0" smtClean="0"/>
              <a:t> Tinggi (PT) dapat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Apps/OTT yang terkait dengan kegiatan </a:t>
            </a:r>
            <a:r>
              <a:rPr lang="en-US" dirty="0" err="1" smtClean="0"/>
              <a:t>akademis</a:t>
            </a:r>
            <a:r>
              <a:rPr lang="en-US" dirty="0" smtClean="0"/>
              <a:t> PT.</a:t>
            </a:r>
          </a:p>
          <a:p>
            <a:pPr marL="185738" indent="-185738"/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i="1" dirty="0" smtClean="0"/>
              <a:t>credible</a:t>
            </a:r>
            <a:r>
              <a:rPr lang="en-US" dirty="0" smtClean="0"/>
              <a:t>;</a:t>
            </a:r>
          </a:p>
          <a:p>
            <a:pPr marL="185738" indent="-185738"/>
            <a:r>
              <a:rPr lang="en-US" dirty="0" smtClean="0"/>
              <a:t>Perorangan dengan data </a:t>
            </a:r>
            <a:r>
              <a:rPr lang="en-US" dirty="0" err="1" smtClean="0"/>
              <a:t>pribadi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;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A0F3C0-9EB7-6E4E-8899-3989B5ECB545}" type="slidenum">
              <a:rPr lang="en-US" smtClean="0"/>
              <a:t>20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95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Tantangan NKRI ke depan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Part-5: </a:t>
            </a:r>
            <a:r>
              <a:rPr lang="en-US" dirty="0" err="1" smtClean="0"/>
              <a:t>mampukah</a:t>
            </a:r>
            <a:r>
              <a:rPr lang="en-US" dirty="0" smtClean="0"/>
              <a:t> NKRI bertahan 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77333" y="2235194"/>
            <a:ext cx="1049867" cy="982134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95864" y="592664"/>
            <a:ext cx="423334" cy="457200"/>
          </a:xfrm>
          <a:prstGeom prst="ellipse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45067" y="4275661"/>
            <a:ext cx="423334" cy="457200"/>
          </a:xfrm>
          <a:prstGeom prst="ellipse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68401" y="1439326"/>
            <a:ext cx="423334" cy="457200"/>
          </a:xfrm>
          <a:prstGeom prst="ellipse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168401" y="3572927"/>
            <a:ext cx="423334" cy="457200"/>
          </a:xfrm>
          <a:prstGeom prst="ellipse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6" idx="0"/>
          </p:cNvCxnSpPr>
          <p:nvPr/>
        </p:nvCxnSpPr>
        <p:spPr>
          <a:xfrm>
            <a:off x="956734" y="3128425"/>
            <a:ext cx="0" cy="1147236"/>
          </a:xfrm>
          <a:prstGeom prst="line">
            <a:avLst/>
          </a:prstGeom>
          <a:ln w="952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8" idx="0"/>
          </p:cNvCxnSpPr>
          <p:nvPr/>
        </p:nvCxnSpPr>
        <p:spPr>
          <a:xfrm>
            <a:off x="1380068" y="3060693"/>
            <a:ext cx="0" cy="512234"/>
          </a:xfrm>
          <a:prstGeom prst="line">
            <a:avLst/>
          </a:prstGeom>
          <a:ln w="952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4"/>
          </p:cNvCxnSpPr>
          <p:nvPr/>
        </p:nvCxnSpPr>
        <p:spPr>
          <a:xfrm>
            <a:off x="1380068" y="1896526"/>
            <a:ext cx="0" cy="512234"/>
          </a:xfrm>
          <a:prstGeom prst="line">
            <a:avLst/>
          </a:prstGeom>
          <a:ln w="952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4"/>
          </p:cNvCxnSpPr>
          <p:nvPr/>
        </p:nvCxnSpPr>
        <p:spPr>
          <a:xfrm>
            <a:off x="1007531" y="1049864"/>
            <a:ext cx="0" cy="1337733"/>
          </a:xfrm>
          <a:prstGeom prst="line">
            <a:avLst/>
          </a:prstGeom>
          <a:ln w="952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07533" y="2476259"/>
            <a:ext cx="383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829733" y="558799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202266" y="1405463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778933" y="4267199"/>
            <a:ext cx="374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202266" y="3555999"/>
            <a:ext cx="374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507063" y="3759203"/>
            <a:ext cx="475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117599" y="4334937"/>
            <a:ext cx="962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LN</a:t>
            </a:r>
          </a:p>
          <a:p>
            <a:r>
              <a:rPr lang="en-US" dirty="0" smtClean="0"/>
              <a:t>(import)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23996" y="1473199"/>
            <a:ext cx="475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185329" y="643465"/>
            <a:ext cx="43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389466" y="474133"/>
            <a:ext cx="8382001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185333" y="1405461"/>
            <a:ext cx="7535334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286933" y="2201333"/>
            <a:ext cx="7535334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236130" y="3285067"/>
            <a:ext cx="7535334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117597" y="4199469"/>
            <a:ext cx="7535334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23331" y="5012267"/>
            <a:ext cx="8382001" cy="33867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2184402" y="135465"/>
            <a:ext cx="50798" cy="5367868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41869" y="66318"/>
            <a:ext cx="1576774" cy="400110"/>
          </a:xfrm>
          <a:prstGeom prst="rect">
            <a:avLst/>
          </a:prstGeom>
          <a:solidFill>
            <a:srgbClr val="33660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FFFF"/>
                </a:solidFill>
              </a:rPr>
              <a:t>Tahun 2016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83339" y="48677"/>
            <a:ext cx="4332311" cy="400110"/>
          </a:xfrm>
          <a:prstGeom prst="rect">
            <a:avLst/>
          </a:prstGeom>
          <a:solidFill>
            <a:srgbClr val="336600"/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FFFF"/>
                </a:solidFill>
              </a:rPr>
              <a:t>Perjuangan</a:t>
            </a:r>
            <a:r>
              <a:rPr lang="en-US" sz="2000" b="1" dirty="0" smtClean="0">
                <a:solidFill>
                  <a:srgbClr val="FFFFFF"/>
                </a:solidFill>
              </a:rPr>
              <a:t> 30 tahun </a:t>
            </a:r>
            <a:r>
              <a:rPr lang="en-US" sz="2000" b="1" dirty="0" err="1" smtClean="0">
                <a:solidFill>
                  <a:srgbClr val="FFFFFF"/>
                </a:solidFill>
              </a:rPr>
              <a:t>menuju</a:t>
            </a:r>
            <a:r>
              <a:rPr lang="en-US" sz="2000" b="1" dirty="0" smtClean="0">
                <a:solidFill>
                  <a:srgbClr val="FFFFFF"/>
                </a:solidFill>
              </a:rPr>
              <a:t> 2045</a:t>
            </a:r>
            <a:endParaRPr lang="en-US" sz="2000" b="1" dirty="0">
              <a:solidFill>
                <a:srgbClr val="FFFFFF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 flipV="1">
            <a:off x="6942673" y="152400"/>
            <a:ext cx="33860" cy="5198533"/>
          </a:xfrm>
          <a:prstGeom prst="line">
            <a:avLst/>
          </a:prstGeom>
          <a:ln w="3175" cmpd="sng"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106349" y="83960"/>
            <a:ext cx="1576774" cy="4001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FFFF"/>
                </a:solidFill>
              </a:rPr>
              <a:t>Tahun</a:t>
            </a:r>
            <a:r>
              <a:rPr lang="en-US" sz="2000" b="1" dirty="0" smtClean="0">
                <a:solidFill>
                  <a:srgbClr val="FFFFFF"/>
                </a:solidFill>
              </a:rPr>
              <a:t> 2045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9333" y="1151708"/>
            <a:ext cx="461665" cy="31131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Ekosistem TIK Nasional &amp; Global 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659464" y="2370666"/>
            <a:ext cx="519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LN/</a:t>
            </a:r>
          </a:p>
          <a:p>
            <a:r>
              <a:rPr lang="en-US" dirty="0" smtClean="0"/>
              <a:t>DN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252133" y="457200"/>
            <a:ext cx="24673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OTT Global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Net-neutrality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Online Free-trade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Cross-border IPOLEKSOSBUD</a:t>
            </a:r>
            <a:endParaRPr 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4910663" y="457200"/>
            <a:ext cx="18902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Open internet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Global Cloud &amp; M2M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Information security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Cyber HANKAMNAS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2319871" y="5204194"/>
            <a:ext cx="45719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Indonesia harus memiliki :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Konsep</a:t>
            </a:r>
            <a:r>
              <a:rPr lang="en-US" sz="1400" dirty="0" smtClean="0"/>
              <a:t> Kedaulatan NKRI cyber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Politik</a:t>
            </a:r>
            <a:r>
              <a:rPr lang="en-US" sz="1400" dirty="0" smtClean="0"/>
              <a:t> LN untuk </a:t>
            </a:r>
            <a:r>
              <a:rPr lang="en-US" sz="1400" dirty="0" err="1" smtClean="0"/>
              <a:t>Pergaulan</a:t>
            </a:r>
            <a:r>
              <a:rPr lang="en-US" sz="1400" dirty="0" smtClean="0"/>
              <a:t> Online Global 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Rencana</a:t>
            </a:r>
            <a:r>
              <a:rPr lang="en-US" sz="1400" dirty="0" smtClean="0"/>
              <a:t> </a:t>
            </a:r>
            <a:r>
              <a:rPr lang="en-US" sz="1400" dirty="0" err="1" smtClean="0"/>
              <a:t>Lapangan</a:t>
            </a:r>
            <a:r>
              <a:rPr lang="en-US" sz="1400" dirty="0" smtClean="0"/>
              <a:t> </a:t>
            </a:r>
            <a:r>
              <a:rPr lang="en-US" sz="1400" dirty="0" err="1" smtClean="0"/>
              <a:t>Kerja</a:t>
            </a:r>
            <a:r>
              <a:rPr lang="en-US" sz="1400" dirty="0" smtClean="0"/>
              <a:t> </a:t>
            </a:r>
            <a:r>
              <a:rPr lang="en-US" sz="1400" dirty="0" err="1" smtClean="0"/>
              <a:t>utk</a:t>
            </a:r>
            <a:r>
              <a:rPr lang="en-US" sz="1400" dirty="0" smtClean="0"/>
              <a:t> Bonus </a:t>
            </a:r>
            <a:r>
              <a:rPr lang="en-US" sz="1400" dirty="0" err="1" smtClean="0"/>
              <a:t>Demografi</a:t>
            </a:r>
            <a:endParaRPr lang="en-US" sz="1400" dirty="0" smtClean="0"/>
          </a:p>
          <a:p>
            <a:pPr marL="185738" indent="-185738">
              <a:buFontTx/>
              <a:buChar char="-"/>
            </a:pPr>
            <a:r>
              <a:rPr lang="en-US" sz="1400" dirty="0" smtClean="0"/>
              <a:t>Panduan IPOLEKSOSBUD-HANKAMNAS Cyber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Rencana</a:t>
            </a:r>
            <a:r>
              <a:rPr lang="en-US" sz="1400" dirty="0" smtClean="0"/>
              <a:t> nasional pemanfaatan ICT/TIK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2269072" y="1439334"/>
            <a:ext cx="236475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err="1" smtClean="0"/>
              <a:t>Pembinaan</a:t>
            </a:r>
            <a:r>
              <a:rPr lang="en-US" sz="1400" dirty="0" smtClean="0"/>
              <a:t> OTT nasional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Server</a:t>
            </a:r>
            <a:r>
              <a:rPr lang="en-US" sz="1400" dirty="0"/>
              <a:t> </a:t>
            </a:r>
            <a:r>
              <a:rPr lang="en-US" sz="1400" dirty="0" smtClean="0"/>
              <a:t>&amp; data center DN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National Payment Gateway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639739" y="1422402"/>
            <a:ext cx="23519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Nama Domain </a:t>
            </a:r>
            <a:r>
              <a:rPr lang="en-US" sz="1400" dirty="0"/>
              <a:t>I</a:t>
            </a:r>
            <a:r>
              <a:rPr lang="en-US" sz="1400" dirty="0" smtClean="0"/>
              <a:t>ndonesia 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Konsep</a:t>
            </a:r>
            <a:r>
              <a:rPr lang="en-US" sz="1400" dirty="0" smtClean="0"/>
              <a:t> e-Indonesia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Konsep</a:t>
            </a:r>
            <a:r>
              <a:rPr lang="en-US" sz="1400" dirty="0" smtClean="0"/>
              <a:t> Apps </a:t>
            </a:r>
            <a:r>
              <a:rPr lang="en-US" sz="1400" dirty="0" err="1" smtClean="0"/>
              <a:t>utk</a:t>
            </a:r>
            <a:r>
              <a:rPr lang="en-US" sz="1400" dirty="0" smtClean="0"/>
              <a:t> all sectors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252133" y="2252133"/>
            <a:ext cx="24288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Gerbang NKRI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Sistem White-list nasional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Konsorsium Satelit nasional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Realisasi</a:t>
            </a:r>
            <a:r>
              <a:rPr lang="en-US" sz="1400" dirty="0" smtClean="0"/>
              <a:t> </a:t>
            </a:r>
            <a:r>
              <a:rPr lang="en-US" sz="1400" dirty="0" err="1" smtClean="0"/>
              <a:t>Pitalebar</a:t>
            </a:r>
            <a:r>
              <a:rPr lang="en-US" sz="1400" dirty="0" smtClean="0"/>
              <a:t> Indonesia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4656662" y="2285999"/>
            <a:ext cx="2319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200" dirty="0" smtClean="0"/>
              <a:t>Perlu Kebijakan &amp; Regulasi</a:t>
            </a:r>
          </a:p>
          <a:p>
            <a:pPr marL="185738" indent="-185738">
              <a:buFontTx/>
              <a:buChar char="-"/>
            </a:pPr>
            <a:r>
              <a:rPr lang="en-US" sz="1200" dirty="0" smtClean="0"/>
              <a:t>Belum ada </a:t>
            </a:r>
            <a:r>
              <a:rPr lang="en-US" sz="1200" dirty="0" err="1" smtClean="0"/>
              <a:t>konsep</a:t>
            </a:r>
            <a:r>
              <a:rPr lang="en-US" sz="1200" dirty="0" smtClean="0"/>
              <a:t> jaringan nasional &amp; </a:t>
            </a:r>
            <a:r>
              <a:rPr lang="en-US" sz="1200" dirty="0" err="1" smtClean="0"/>
              <a:t>daerah</a:t>
            </a:r>
            <a:r>
              <a:rPr lang="en-US" sz="1200" dirty="0"/>
              <a:t> </a:t>
            </a:r>
            <a:r>
              <a:rPr lang="en-US" sz="1200" dirty="0" smtClean="0"/>
              <a:t>&amp; USO</a:t>
            </a:r>
          </a:p>
          <a:p>
            <a:pPr marL="185738" indent="-185738">
              <a:buFontTx/>
              <a:buChar char="-"/>
            </a:pPr>
            <a:r>
              <a:rPr lang="en-US" sz="1200" dirty="0" smtClean="0"/>
              <a:t>Koordinasi infrastruktur </a:t>
            </a:r>
            <a:endParaRPr lang="en-US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203202" y="5029200"/>
            <a:ext cx="20005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Di bagian yang mana</a:t>
            </a:r>
          </a:p>
          <a:p>
            <a:r>
              <a:rPr lang="en-US" sz="1400" b="1" dirty="0" smtClean="0"/>
              <a:t>Indonesia akan </a:t>
            </a:r>
            <a:r>
              <a:rPr lang="en-US" sz="1400" b="1" dirty="0" err="1" smtClean="0"/>
              <a:t>ambil</a:t>
            </a:r>
            <a:endParaRPr lang="en-US" sz="1400" b="1" dirty="0" smtClean="0"/>
          </a:p>
          <a:p>
            <a:r>
              <a:rPr lang="en-US" sz="1400" b="1" dirty="0"/>
              <a:t>b</a:t>
            </a:r>
            <a:r>
              <a:rPr lang="en-US" sz="1400" b="1" dirty="0" smtClean="0"/>
              <a:t>agian?</a:t>
            </a:r>
          </a:p>
          <a:p>
            <a:r>
              <a:rPr lang="en-US" sz="1400" dirty="0" err="1" smtClean="0"/>
              <a:t>Pemain</a:t>
            </a:r>
            <a:r>
              <a:rPr lang="en-US" sz="1400" dirty="0" smtClean="0"/>
              <a:t> or </a:t>
            </a:r>
            <a:r>
              <a:rPr lang="en-US" sz="1400" dirty="0" err="1" smtClean="0"/>
              <a:t>Penonton</a:t>
            </a:r>
            <a:r>
              <a:rPr lang="en-US" sz="1400" dirty="0" smtClean="0"/>
              <a:t> ?</a:t>
            </a:r>
          </a:p>
          <a:p>
            <a:r>
              <a:rPr lang="en-US" sz="1400" dirty="0" smtClean="0"/>
              <a:t>User or Maker ?</a:t>
            </a:r>
          </a:p>
          <a:p>
            <a:r>
              <a:rPr lang="en-US" sz="1400" dirty="0" err="1" smtClean="0"/>
              <a:t>Tahapan</a:t>
            </a:r>
            <a:r>
              <a:rPr lang="en-US" sz="1400" dirty="0" smtClean="0"/>
              <a:t> yang realistis </a:t>
            </a:r>
            <a:endParaRPr lang="en-US" sz="1400" dirty="0"/>
          </a:p>
        </p:txBody>
      </p:sp>
      <p:sp>
        <p:nvSpPr>
          <p:cNvPr id="70" name="TextBox 69"/>
          <p:cNvSpPr txBox="1"/>
          <p:nvPr/>
        </p:nvSpPr>
        <p:spPr>
          <a:xfrm>
            <a:off x="2252134" y="3268134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Tidak </a:t>
            </a:r>
            <a:r>
              <a:rPr lang="en-US" sz="1400" dirty="0" err="1" smtClean="0"/>
              <a:t>mungkin</a:t>
            </a:r>
            <a:r>
              <a:rPr lang="en-US" sz="1400" dirty="0" smtClean="0"/>
              <a:t> material dasar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Hanya assembly &amp; casing</a:t>
            </a:r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Upayakan</a:t>
            </a:r>
            <a:r>
              <a:rPr lang="en-US" sz="1400" dirty="0" smtClean="0"/>
              <a:t> Software level OS</a:t>
            </a:r>
          </a:p>
          <a:p>
            <a:pPr marL="185738" indent="-185738">
              <a:buFontTx/>
              <a:buChar char="-"/>
            </a:pPr>
            <a:r>
              <a:rPr lang="en-US" sz="1400" dirty="0" smtClean="0"/>
              <a:t>Saat ini firmware pun </a:t>
            </a:r>
            <a:r>
              <a:rPr lang="en-US" sz="1400" dirty="0" err="1" smtClean="0"/>
              <a:t>belum</a:t>
            </a:r>
            <a:endParaRPr lang="en-US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4656667" y="3301999"/>
            <a:ext cx="2319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200" dirty="0" smtClean="0"/>
              <a:t>Perlu Kebijakan &amp; Regulasi</a:t>
            </a:r>
          </a:p>
          <a:p>
            <a:pPr marL="185738" indent="-185738">
              <a:buFontTx/>
              <a:buChar char="-"/>
            </a:pPr>
            <a:r>
              <a:rPr lang="en-US" sz="1200" dirty="0" smtClean="0"/>
              <a:t>Belum ada </a:t>
            </a:r>
            <a:r>
              <a:rPr lang="en-US" sz="1200" dirty="0" err="1" smtClean="0"/>
              <a:t>tahapan</a:t>
            </a:r>
            <a:r>
              <a:rPr lang="en-US" sz="1200" dirty="0" smtClean="0"/>
              <a:t> TKDN</a:t>
            </a:r>
          </a:p>
          <a:p>
            <a:pPr marL="185738" indent="-185738">
              <a:buFontTx/>
              <a:buChar char="-"/>
            </a:pPr>
            <a:r>
              <a:rPr lang="en-US" sz="1200" dirty="0" smtClean="0"/>
              <a:t>Koordinasi </a:t>
            </a:r>
            <a:r>
              <a:rPr lang="en-US" sz="1200" dirty="0" err="1" smtClean="0"/>
              <a:t>lintas</a:t>
            </a:r>
            <a:r>
              <a:rPr lang="en-US" sz="1200" dirty="0" smtClean="0"/>
              <a:t> K/L</a:t>
            </a:r>
          </a:p>
          <a:p>
            <a:pPr marL="185738" indent="-185738">
              <a:buFontTx/>
              <a:buChar char="-"/>
            </a:pPr>
            <a:r>
              <a:rPr lang="en-US" sz="1200" dirty="0" err="1" smtClean="0"/>
              <a:t>Penyiapan</a:t>
            </a:r>
            <a:r>
              <a:rPr lang="en-US" sz="1200" dirty="0" smtClean="0"/>
              <a:t> SDM &amp; APBN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2285995" y="4233330"/>
            <a:ext cx="46464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>
              <a:buFontTx/>
              <a:buChar char="-"/>
            </a:pPr>
            <a:r>
              <a:rPr lang="en-US" sz="1400" dirty="0" smtClean="0"/>
              <a:t>Kebijakan </a:t>
            </a:r>
            <a:r>
              <a:rPr lang="en-US" sz="1400" dirty="0" err="1" smtClean="0"/>
              <a:t>pembatasan</a:t>
            </a:r>
            <a:r>
              <a:rPr lang="en-US" sz="1400" dirty="0" smtClean="0"/>
              <a:t> </a:t>
            </a:r>
            <a:r>
              <a:rPr lang="en-US" sz="1400" dirty="0" err="1" smtClean="0"/>
              <a:t>impor</a:t>
            </a:r>
            <a:r>
              <a:rPr lang="en-US" sz="1400" dirty="0" smtClean="0"/>
              <a:t> </a:t>
            </a:r>
            <a:r>
              <a:rPr lang="en-US" sz="1400" dirty="0" err="1" smtClean="0"/>
              <a:t>barang</a:t>
            </a:r>
            <a:r>
              <a:rPr lang="en-US" sz="1400" dirty="0" smtClean="0"/>
              <a:t> </a:t>
            </a:r>
            <a:r>
              <a:rPr lang="en-US" sz="1400" dirty="0" err="1" smtClean="0"/>
              <a:t>jadi</a:t>
            </a:r>
            <a:endParaRPr lang="en-US" sz="1400" dirty="0" smtClean="0"/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Pembenahan</a:t>
            </a:r>
            <a:r>
              <a:rPr lang="en-US" sz="1400" dirty="0" smtClean="0"/>
              <a:t> sistem </a:t>
            </a:r>
            <a:r>
              <a:rPr lang="en-US" sz="1400" dirty="0" err="1" smtClean="0"/>
              <a:t>tata-niaga</a:t>
            </a:r>
            <a:r>
              <a:rPr lang="en-US" sz="1400" dirty="0" smtClean="0"/>
              <a:t> gadget </a:t>
            </a:r>
            <a:r>
              <a:rPr lang="en-US" sz="1400" dirty="0" err="1" smtClean="0"/>
              <a:t>impor</a:t>
            </a:r>
            <a:endParaRPr lang="en-US" sz="1400" dirty="0" smtClean="0"/>
          </a:p>
          <a:p>
            <a:pPr marL="185738" indent="-185738">
              <a:buFontTx/>
              <a:buChar char="-"/>
            </a:pPr>
            <a:r>
              <a:rPr lang="en-US" sz="1400" dirty="0" err="1" smtClean="0"/>
              <a:t>Pengendalian</a:t>
            </a:r>
            <a:r>
              <a:rPr lang="en-US" sz="1400" dirty="0" smtClean="0"/>
              <a:t> import </a:t>
            </a:r>
            <a:r>
              <a:rPr lang="en-US" sz="1400" dirty="0" err="1" smtClean="0"/>
              <a:t>ilegal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7027333" y="5096930"/>
            <a:ext cx="1879599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Jika ingin </a:t>
            </a:r>
            <a:r>
              <a:rPr lang="en-US" sz="1400" dirty="0" err="1" smtClean="0"/>
              <a:t>berhasil</a:t>
            </a:r>
            <a:r>
              <a:rPr lang="en-US" sz="1400" dirty="0"/>
              <a:t>,</a:t>
            </a:r>
            <a:endParaRPr lang="en-US" sz="1400" dirty="0" smtClean="0"/>
          </a:p>
          <a:p>
            <a:r>
              <a:rPr lang="en-US" sz="1400" dirty="0"/>
              <a:t>m</a:t>
            </a:r>
            <a:r>
              <a:rPr lang="en-US" sz="1400" dirty="0" smtClean="0"/>
              <a:t>aka WANTIKNAS</a:t>
            </a:r>
          </a:p>
          <a:p>
            <a:r>
              <a:rPr lang="en-US" sz="1400" dirty="0" smtClean="0"/>
              <a:t>&amp; BAPPENAS harus</a:t>
            </a:r>
          </a:p>
          <a:p>
            <a:r>
              <a:rPr lang="en-US" sz="1400" dirty="0"/>
              <a:t>m</a:t>
            </a:r>
            <a:r>
              <a:rPr lang="en-US" sz="1400" dirty="0" smtClean="0"/>
              <a:t>enyusun </a:t>
            </a:r>
            <a:r>
              <a:rPr lang="en-US" sz="1400" b="1" dirty="0" err="1" smtClean="0"/>
              <a:t>Rencana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Kerja</a:t>
            </a:r>
            <a:r>
              <a:rPr lang="en-US" sz="1400" b="1" dirty="0" smtClean="0"/>
              <a:t>,</a:t>
            </a:r>
            <a:r>
              <a:rPr lang="en-US" sz="1400" dirty="0" smtClean="0"/>
              <a:t> </a:t>
            </a:r>
            <a:r>
              <a:rPr lang="en-US" sz="1400" dirty="0" err="1" smtClean="0"/>
              <a:t>bukan</a:t>
            </a:r>
            <a:r>
              <a:rPr lang="en-US" sz="1400" dirty="0" smtClean="0"/>
              <a:t> hanya </a:t>
            </a:r>
            <a:r>
              <a:rPr lang="en-US" sz="1400" b="1" dirty="0" err="1" smtClean="0"/>
              <a:t>kumpulan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cita-cita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7213606" y="660405"/>
            <a:ext cx="12488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Jika </a:t>
            </a:r>
            <a:r>
              <a:rPr lang="en-US" sz="1600" dirty="0" err="1" smtClean="0"/>
              <a:t>berhasil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BERDAULAT</a:t>
            </a:r>
            <a:endParaRPr lang="en-US" sz="1600" dirty="0"/>
          </a:p>
        </p:txBody>
      </p:sp>
      <p:sp>
        <p:nvSpPr>
          <p:cNvPr id="75" name="TextBox 74"/>
          <p:cNvSpPr txBox="1"/>
          <p:nvPr/>
        </p:nvSpPr>
        <p:spPr>
          <a:xfrm>
            <a:off x="7196674" y="1524006"/>
            <a:ext cx="14265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Jika </a:t>
            </a:r>
            <a:r>
              <a:rPr lang="en-US" sz="1600" dirty="0" err="1" smtClean="0"/>
              <a:t>berhasil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BISA MAKMUR</a:t>
            </a:r>
            <a:endParaRPr lang="en-US" sz="1600" dirty="0"/>
          </a:p>
        </p:txBody>
      </p:sp>
      <p:sp>
        <p:nvSpPr>
          <p:cNvPr id="76" name="TextBox 75"/>
          <p:cNvSpPr txBox="1"/>
          <p:nvPr/>
        </p:nvSpPr>
        <p:spPr>
          <a:xfrm>
            <a:off x="7162807" y="2438407"/>
            <a:ext cx="12488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Jika </a:t>
            </a:r>
            <a:r>
              <a:rPr lang="en-US" sz="1600" dirty="0" err="1" smtClean="0"/>
              <a:t>berhasil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BERDAULAT</a:t>
            </a:r>
            <a:endParaRPr lang="en-US" sz="1600" dirty="0"/>
          </a:p>
        </p:txBody>
      </p:sp>
      <p:sp>
        <p:nvSpPr>
          <p:cNvPr id="77" name="TextBox 76"/>
          <p:cNvSpPr txBox="1"/>
          <p:nvPr/>
        </p:nvSpPr>
        <p:spPr>
          <a:xfrm>
            <a:off x="7196673" y="3454407"/>
            <a:ext cx="14265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Jika </a:t>
            </a:r>
            <a:r>
              <a:rPr lang="en-US" sz="1600" dirty="0" err="1" smtClean="0"/>
              <a:t>berhasil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BISA MAKMUR</a:t>
            </a:r>
            <a:endParaRPr lang="en-US" sz="1600" dirty="0"/>
          </a:p>
        </p:txBody>
      </p:sp>
      <p:sp>
        <p:nvSpPr>
          <p:cNvPr id="78" name="TextBox 77"/>
          <p:cNvSpPr txBox="1"/>
          <p:nvPr/>
        </p:nvSpPr>
        <p:spPr>
          <a:xfrm>
            <a:off x="7196672" y="4301074"/>
            <a:ext cx="12488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Jika </a:t>
            </a:r>
            <a:r>
              <a:rPr lang="en-US" sz="1600" dirty="0" err="1" smtClean="0"/>
              <a:t>berhasil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BERDAULAT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6816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err="1" smtClean="0"/>
              <a:t>Terima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Kasih</a:t>
            </a:r>
            <a:endParaRPr lang="en-US" sz="40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68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245440"/>
            <a:ext cx="8542635" cy="770561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Fundamental Shifting: </a:t>
            </a:r>
            <a:r>
              <a:rPr lang="en-US" sz="3200" b="1" dirty="0" err="1" smtClean="0"/>
              <a:t>Dulu</a:t>
            </a:r>
            <a:r>
              <a:rPr lang="en-US" sz="3200" b="1" dirty="0" smtClean="0"/>
              <a:t> N </a:t>
            </a:r>
            <a:r>
              <a:rPr lang="en-US" sz="3200" b="1" dirty="0" smtClean="0">
                <a:sym typeface="Wingdings"/>
              </a:rPr>
              <a:t> </a:t>
            </a:r>
            <a:r>
              <a:rPr lang="en-US" sz="3200" b="1" dirty="0" err="1" smtClean="0">
                <a:sym typeface="Wingdings"/>
              </a:rPr>
              <a:t>Kini</a:t>
            </a:r>
            <a:r>
              <a:rPr lang="en-US" sz="3200" b="1" dirty="0" smtClean="0">
                <a:sym typeface="Wingdings"/>
              </a:rPr>
              <a:t> A&amp;D</a:t>
            </a:r>
            <a:r>
              <a:rPr lang="en-US" sz="3200" b="1" dirty="0" smtClean="0"/>
              <a:t> </a:t>
            </a:r>
            <a:endParaRPr lang="en-US" sz="2000" dirty="0">
              <a:solidFill>
                <a:srgbClr val="D9D9D9"/>
              </a:solidFill>
            </a:endParaRPr>
          </a:p>
        </p:txBody>
      </p:sp>
      <p:sp>
        <p:nvSpPr>
          <p:cNvPr id="71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 dirty="0"/>
          </a:p>
        </p:txBody>
      </p:sp>
      <p:sp>
        <p:nvSpPr>
          <p:cNvPr id="69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34DA04-E54B-1F49-AC20-F4D9D3CAA31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1644" y="2504472"/>
            <a:ext cx="6881026" cy="4166805"/>
            <a:chOff x="273137" y="2521634"/>
            <a:chExt cx="6043725" cy="3659773"/>
          </a:xfrm>
        </p:grpSpPr>
        <p:sp>
          <p:nvSpPr>
            <p:cNvPr id="8" name="Rectangle 7"/>
            <p:cNvSpPr/>
            <p:nvPr/>
          </p:nvSpPr>
          <p:spPr>
            <a:xfrm>
              <a:off x="1044523" y="3854481"/>
              <a:ext cx="2984639" cy="806823"/>
            </a:xfrm>
            <a:prstGeom prst="rect">
              <a:avLst/>
            </a:prstGeom>
            <a:solidFill>
              <a:srgbClr val="F2DCDB">
                <a:alpha val="50000"/>
              </a:srgb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59103" y="3869425"/>
              <a:ext cx="295835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Network infrastructures: </a:t>
              </a:r>
            </a:p>
            <a:p>
              <a:r>
                <a:rPr lang="en-US" sz="1400" dirty="0" smtClean="0"/>
                <a:t>Supporting facilities</a:t>
              </a:r>
              <a:r>
                <a:rPr lang="en-US" sz="1400" b="1" dirty="0" smtClean="0"/>
                <a:t>, n</a:t>
              </a:r>
              <a:r>
                <a:rPr lang="en-US" sz="1400" dirty="0" smtClean="0"/>
                <a:t>etwork devices, cables, Operating System, interfaces. </a:t>
              </a:r>
              <a:endParaRPr lang="en-US" sz="1400" b="1" dirty="0" smtClean="0"/>
            </a:p>
            <a:p>
              <a:pPr algn="ctr"/>
              <a:endParaRPr lang="en-US" sz="1400" dirty="0" smtClean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47511" y="3185116"/>
              <a:ext cx="2984639" cy="639482"/>
            </a:xfrm>
            <a:prstGeom prst="rect">
              <a:avLst/>
            </a:prstGeom>
            <a:solidFill>
              <a:srgbClr val="FFFF66">
                <a:alpha val="49000"/>
              </a:srgb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4163" y="2868363"/>
              <a:ext cx="2988235" cy="274921"/>
            </a:xfrm>
            <a:prstGeom prst="rect">
              <a:avLst/>
            </a:prstGeom>
            <a:solidFill>
              <a:srgbClr val="CCFFCC">
                <a:alpha val="49000"/>
              </a:srgb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03927" y="3229942"/>
              <a:ext cx="29135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Network application:</a:t>
              </a:r>
            </a:p>
            <a:p>
              <a:r>
                <a:rPr lang="en-US" sz="1400" dirty="0" smtClean="0"/>
                <a:t>VPN-ing or clouding or virtualization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62091" y="2829516"/>
              <a:ext cx="291352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Network &amp; Services management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726685" y="5202164"/>
              <a:ext cx="729133" cy="699242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4F81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93811" y="5306753"/>
              <a:ext cx="779932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Telepon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set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461790" y="5205152"/>
              <a:ext cx="729133" cy="699242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2196897" y="5208140"/>
              <a:ext cx="729133" cy="69924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932005" y="5196187"/>
              <a:ext cx="729133" cy="69924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452826" y="5241016"/>
              <a:ext cx="720161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PC laptop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23036" y="5261932"/>
              <a:ext cx="73211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User’s LAN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17815" y="5288825"/>
              <a:ext cx="6574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TV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set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824089" y="5904408"/>
              <a:ext cx="12137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Helvetica"/>
                  <a:cs typeface="Helvetica"/>
                </a:rPr>
                <a:t>User’s terminal</a:t>
              </a:r>
              <a:endParaRPr lang="en-US" sz="1200" dirty="0">
                <a:latin typeface="Helvetica"/>
                <a:cs typeface="Helvetica"/>
              </a:endParaRPr>
            </a:p>
          </p:txBody>
        </p:sp>
        <p:cxnSp>
          <p:nvCxnSpPr>
            <p:cNvPr id="37" name="Straight Arrow Connector 36"/>
            <p:cNvCxnSpPr>
              <a:endCxn id="22" idx="0"/>
            </p:cNvCxnSpPr>
            <p:nvPr/>
          </p:nvCxnSpPr>
          <p:spPr>
            <a:xfrm rot="5400000">
              <a:off x="966546" y="4796469"/>
              <a:ext cx="530402" cy="280989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endCxn id="24" idx="0"/>
            </p:cNvCxnSpPr>
            <p:nvPr/>
          </p:nvCxnSpPr>
          <p:spPr>
            <a:xfrm rot="16200000" flipH="1">
              <a:off x="1548453" y="4927248"/>
              <a:ext cx="543850" cy="11957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endCxn id="25" idx="0"/>
            </p:cNvCxnSpPr>
            <p:nvPr/>
          </p:nvCxnSpPr>
          <p:spPr>
            <a:xfrm rot="16200000" flipH="1">
              <a:off x="2288043" y="4934718"/>
              <a:ext cx="546841" cy="2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endCxn id="26" idx="0"/>
            </p:cNvCxnSpPr>
            <p:nvPr/>
          </p:nvCxnSpPr>
          <p:spPr>
            <a:xfrm rot="5400000">
              <a:off x="3042576" y="4930241"/>
              <a:ext cx="519943" cy="11949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loud 40"/>
            <p:cNvSpPr/>
            <p:nvPr/>
          </p:nvSpPr>
          <p:spPr>
            <a:xfrm rot="421131">
              <a:off x="273137" y="2521634"/>
              <a:ext cx="4501710" cy="2573765"/>
            </a:xfrm>
            <a:prstGeom prst="cloud">
              <a:avLst/>
            </a:prstGeom>
            <a:solidFill>
              <a:schemeClr val="bg1">
                <a:lumMod val="85000"/>
                <a:alpha val="29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3668337" y="5202594"/>
              <a:ext cx="729133" cy="6992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9367" y="5282940"/>
              <a:ext cx="73211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User’s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Server 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cxnSp>
          <p:nvCxnSpPr>
            <p:cNvPr id="80" name="Straight Arrow Connector 79"/>
            <p:cNvCxnSpPr>
              <a:endCxn id="70" idx="0"/>
            </p:cNvCxnSpPr>
            <p:nvPr/>
          </p:nvCxnSpPr>
          <p:spPr>
            <a:xfrm rot="16200000" flipH="1">
              <a:off x="3612318" y="4782008"/>
              <a:ext cx="530832" cy="310339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613128" y="5153534"/>
              <a:ext cx="4642254" cy="1588"/>
            </a:xfrm>
            <a:prstGeom prst="line">
              <a:avLst/>
            </a:prstGeom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5120300" y="3540467"/>
              <a:ext cx="119656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02530"/>
                  </a:solidFill>
                  <a:latin typeface="Helvetica"/>
                  <a:cs typeface="Helvetica"/>
                </a:rPr>
                <a:t>Network</a:t>
              </a:r>
            </a:p>
            <a:p>
              <a:r>
                <a:rPr lang="en-US" sz="2000" b="1" dirty="0" smtClean="0">
                  <a:solidFill>
                    <a:srgbClr val="C02530"/>
                  </a:solidFill>
                  <a:latin typeface="Helvetica"/>
                  <a:cs typeface="Helvetica"/>
                </a:rPr>
                <a:t>Centric </a:t>
              </a:r>
              <a:endParaRPr lang="en-US" sz="2000" b="1" dirty="0">
                <a:solidFill>
                  <a:srgbClr val="C02530"/>
                </a:solidFill>
                <a:latin typeface="Helvetica"/>
                <a:cs typeface="Helvetica"/>
              </a:endParaRPr>
            </a:p>
          </p:txBody>
        </p:sp>
        <p:sp>
          <p:nvSpPr>
            <p:cNvPr id="88" name="Right Brace 87"/>
            <p:cNvSpPr/>
            <p:nvPr/>
          </p:nvSpPr>
          <p:spPr>
            <a:xfrm>
              <a:off x="4835658" y="2575942"/>
              <a:ext cx="248171" cy="2595484"/>
            </a:xfrm>
            <a:prstGeom prst="rightBrace">
              <a:avLst/>
            </a:prstGeom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57200" y="1016002"/>
            <a:ext cx="6767346" cy="1845452"/>
            <a:chOff x="457200" y="1016002"/>
            <a:chExt cx="6767346" cy="1845452"/>
          </a:xfrm>
        </p:grpSpPr>
        <p:sp>
          <p:nvSpPr>
            <p:cNvPr id="30" name="TextBox 29"/>
            <p:cNvSpPr txBox="1"/>
            <p:nvPr/>
          </p:nvSpPr>
          <p:spPr>
            <a:xfrm>
              <a:off x="4364887" y="1621881"/>
              <a:ext cx="106567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latin typeface="Helvetica"/>
                  <a:cs typeface="Helvetica"/>
                </a:rPr>
                <a:t>Content &amp; Application Servers</a:t>
              </a:r>
              <a:endParaRPr lang="en-US" sz="1100" dirty="0">
                <a:latin typeface="Helvetica"/>
                <a:cs typeface="Helvetica"/>
              </a:endParaRP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rot="16200000" flipH="1">
              <a:off x="3869358" y="1453526"/>
              <a:ext cx="343646" cy="5981"/>
            </a:xfrm>
            <a:prstGeom prst="straightConnector1">
              <a:avLst/>
            </a:prstGeom>
            <a:ln w="22225" cap="flat" cmpd="sng" algn="ctr">
              <a:solidFill>
                <a:schemeClr val="accent1"/>
              </a:solidFill>
              <a:prstDash val="dot"/>
              <a:round/>
              <a:headEnd type="none" w="med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737951" y="1628246"/>
              <a:ext cx="729133" cy="699242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3811" y="1717894"/>
              <a:ext cx="65143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Telco 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app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1473056" y="1631234"/>
              <a:ext cx="729133" cy="699242"/>
            </a:xfrm>
            <a:prstGeom prst="ellipse">
              <a:avLst/>
            </a:prstGeom>
            <a:solidFill>
              <a:srgbClr val="D0AAFF"/>
            </a:solidFill>
            <a:ln>
              <a:solidFill>
                <a:srgbClr val="1F497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208163" y="1634222"/>
              <a:ext cx="729133" cy="69924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1F497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2943271" y="1607328"/>
              <a:ext cx="729133" cy="69924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523857" y="1726862"/>
              <a:ext cx="588680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ITE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app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34302" y="1732837"/>
              <a:ext cx="73211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latin typeface="Helvetica"/>
                  <a:cs typeface="Helvetica"/>
                </a:rPr>
                <a:t>I</a:t>
              </a:r>
              <a:r>
                <a:rPr lang="en-US" sz="1050" b="1" dirty="0" smtClean="0">
                  <a:latin typeface="Helvetica"/>
                  <a:cs typeface="Helvetica"/>
                </a:rPr>
                <a:t>nternet</a:t>
              </a:r>
            </a:p>
            <a:p>
              <a:pPr algn="ctr"/>
              <a:r>
                <a:rPr lang="en-US" sz="1050" b="1" dirty="0" smtClean="0">
                  <a:latin typeface="Helvetica"/>
                  <a:cs typeface="Helvetica"/>
                </a:rPr>
                <a:t>content</a:t>
              </a:r>
              <a:endParaRPr lang="en-US" sz="1050" dirty="0" smtClean="0">
                <a:latin typeface="Helvetica"/>
                <a:cs typeface="Helvetic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39435" y="1774671"/>
              <a:ext cx="83969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latin typeface="Helvetica"/>
                  <a:cs typeface="Helvetica"/>
                </a:rPr>
                <a:t>B</a:t>
              </a:r>
              <a:r>
                <a:rPr lang="en-US" sz="1050" b="1" dirty="0" smtClean="0">
                  <a:latin typeface="Helvetica"/>
                  <a:cs typeface="Helvetica"/>
                </a:rPr>
                <a:t>roadcast</a:t>
              </a:r>
            </a:p>
            <a:p>
              <a:pPr algn="ctr"/>
              <a:r>
                <a:rPr lang="en-US" sz="1050" b="1" dirty="0" smtClean="0">
                  <a:latin typeface="Helvetica"/>
                  <a:cs typeface="Helvetica"/>
                </a:rPr>
                <a:t>app</a:t>
              </a:r>
              <a:endParaRPr lang="en-US" sz="1050" dirty="0" smtClean="0">
                <a:latin typeface="Helvetica"/>
                <a:cs typeface="Helvetica"/>
              </a:endParaRPr>
            </a:p>
          </p:txBody>
        </p:sp>
        <p:cxnSp>
          <p:nvCxnSpPr>
            <p:cNvPr id="33" name="Straight Arrow Connector 32"/>
            <p:cNvCxnSpPr>
              <a:stCxn id="13" idx="4"/>
            </p:cNvCxnSpPr>
            <p:nvPr/>
          </p:nvCxnSpPr>
          <p:spPr>
            <a:xfrm rot="16200000" flipH="1">
              <a:off x="948499" y="2481507"/>
              <a:ext cx="533966" cy="225928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5" idx="4"/>
            </p:cNvCxnSpPr>
            <p:nvPr/>
          </p:nvCxnSpPr>
          <p:spPr>
            <a:xfrm rot="5400000">
              <a:off x="1571668" y="2587467"/>
              <a:ext cx="522947" cy="8965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6" idx="4"/>
            </p:cNvCxnSpPr>
            <p:nvPr/>
          </p:nvCxnSpPr>
          <p:spPr>
            <a:xfrm rot="16200000" flipH="1">
              <a:off x="2314244" y="2591950"/>
              <a:ext cx="519956" cy="2984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17" idx="4"/>
            </p:cNvCxnSpPr>
            <p:nvPr/>
          </p:nvCxnSpPr>
          <p:spPr>
            <a:xfrm rot="5400000">
              <a:off x="3034412" y="2574014"/>
              <a:ext cx="540871" cy="5983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927704" y="1438833"/>
              <a:ext cx="343646" cy="5981"/>
            </a:xfrm>
            <a:prstGeom prst="straightConnector1">
              <a:avLst/>
            </a:prstGeom>
            <a:ln w="22225" cap="flat" cmpd="sng" algn="ctr">
              <a:solidFill>
                <a:schemeClr val="accent1"/>
              </a:solidFill>
              <a:prstDash val="dot"/>
              <a:round/>
              <a:headEnd type="none" w="med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6200000" flipH="1">
              <a:off x="1662811" y="1441480"/>
              <a:ext cx="343646" cy="5981"/>
            </a:xfrm>
            <a:prstGeom prst="straightConnector1">
              <a:avLst/>
            </a:prstGeom>
            <a:ln w="22225" cap="flat" cmpd="sng" algn="ctr">
              <a:solidFill>
                <a:schemeClr val="accent1"/>
              </a:solidFill>
              <a:prstDash val="dot"/>
              <a:round/>
              <a:headEnd type="none" w="med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16200000" flipH="1">
              <a:off x="2382977" y="1444470"/>
              <a:ext cx="343646" cy="5981"/>
            </a:xfrm>
            <a:prstGeom prst="straightConnector1">
              <a:avLst/>
            </a:prstGeom>
            <a:ln w="22225" cap="flat" cmpd="sng" algn="ctr">
              <a:solidFill>
                <a:schemeClr val="accent1"/>
              </a:solidFill>
              <a:prstDash val="dot"/>
              <a:round/>
              <a:headEnd type="none" w="med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16200000" flipH="1">
              <a:off x="3133025" y="1432518"/>
              <a:ext cx="343646" cy="5981"/>
            </a:xfrm>
            <a:prstGeom prst="straightConnector1">
              <a:avLst/>
            </a:prstGeom>
            <a:ln w="22225" cap="flat" cmpd="sng" algn="ctr">
              <a:solidFill>
                <a:schemeClr val="accent1"/>
              </a:solidFill>
              <a:prstDash val="dot"/>
              <a:round/>
              <a:headEnd type="none" w="med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473668" y="1016002"/>
              <a:ext cx="4818897" cy="36933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rgbClr val="4F81BD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Helvetica"/>
                  <a:cs typeface="Helvetica"/>
                </a:rPr>
                <a:t>Content &amp; Application developer/producer</a:t>
              </a:r>
              <a:endParaRPr lang="en-US" b="1" dirty="0">
                <a:solidFill>
                  <a:schemeClr val="bg1"/>
                </a:solidFill>
                <a:latin typeface="Helvetica"/>
                <a:cs typeface="Helvetica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3689352" y="1632184"/>
              <a:ext cx="729133" cy="6992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680382" y="1712530"/>
              <a:ext cx="73211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Game</a:t>
              </a:r>
            </a:p>
            <a:p>
              <a:pPr algn="ctr"/>
              <a:r>
                <a:rPr lang="en-US" sz="1100" b="1" dirty="0" smtClean="0">
                  <a:latin typeface="Helvetica"/>
                  <a:cs typeface="Helvetica"/>
                </a:rPr>
                <a:t>Server </a:t>
              </a:r>
              <a:endParaRPr lang="en-US" sz="1100" dirty="0" smtClean="0">
                <a:latin typeface="Helvetica"/>
                <a:cs typeface="Helvetica"/>
              </a:endParaRPr>
            </a:p>
          </p:txBody>
        </p:sp>
        <p:cxnSp>
          <p:nvCxnSpPr>
            <p:cNvPr id="87" name="Straight Arrow Connector 86"/>
            <p:cNvCxnSpPr>
              <a:stCxn id="84" idx="4"/>
            </p:cNvCxnSpPr>
            <p:nvPr/>
          </p:nvCxnSpPr>
          <p:spPr>
            <a:xfrm rot="5400000">
              <a:off x="3630528" y="2423467"/>
              <a:ext cx="515432" cy="331351"/>
            </a:xfrm>
            <a:prstGeom prst="straightConnector1">
              <a:avLst/>
            </a:prstGeom>
            <a:ln w="19050" cap="flat" cmpd="sng" algn="ctr">
              <a:solidFill>
                <a:srgbClr val="008000"/>
              </a:solidFill>
              <a:prstDash val="solid"/>
              <a:round/>
              <a:headEnd type="triangl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88161" y="1466331"/>
              <a:ext cx="4642254" cy="1588"/>
            </a:xfrm>
            <a:prstGeom prst="line">
              <a:avLst/>
            </a:prstGeom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457200" y="2556466"/>
              <a:ext cx="4642254" cy="1588"/>
            </a:xfrm>
            <a:prstGeom prst="line">
              <a:avLst/>
            </a:prstGeom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Right Brace 64"/>
            <p:cNvSpPr/>
            <p:nvPr/>
          </p:nvSpPr>
          <p:spPr>
            <a:xfrm>
              <a:off x="5182394" y="1450031"/>
              <a:ext cx="248172" cy="1088547"/>
            </a:xfrm>
            <a:prstGeom prst="rightBrace">
              <a:avLst/>
            </a:prstGeom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443389" y="1515501"/>
              <a:ext cx="178115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8000"/>
                  </a:solidFill>
                  <a:latin typeface="Helvetica"/>
                  <a:cs typeface="Helvetica"/>
                </a:rPr>
                <a:t>Client-Server</a:t>
              </a:r>
            </a:p>
            <a:p>
              <a:r>
                <a:rPr lang="en-US" sz="2000" b="1" dirty="0" smtClean="0">
                  <a:solidFill>
                    <a:srgbClr val="008000"/>
                  </a:solidFill>
                  <a:latin typeface="Helvetica"/>
                  <a:cs typeface="Helvetica"/>
                </a:rPr>
                <a:t>Centric </a:t>
              </a:r>
              <a:endParaRPr lang="en-US" sz="2000" b="1" dirty="0">
                <a:solidFill>
                  <a:srgbClr val="008000"/>
                </a:solidFill>
                <a:latin typeface="Helvetica"/>
                <a:cs typeface="Helvetica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5702300" y="4421349"/>
            <a:ext cx="3187700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Helvetica"/>
                <a:cs typeface="Helvetica"/>
              </a:rPr>
              <a:t>Bergeser dari</a:t>
            </a:r>
            <a:r>
              <a:rPr lang="en-US" dirty="0" smtClean="0">
                <a:latin typeface="Helvetica"/>
                <a:cs typeface="Helvetica"/>
              </a:rPr>
              <a:t>:</a:t>
            </a:r>
          </a:p>
          <a:p>
            <a:pPr marL="187325" indent="-187325">
              <a:buFont typeface="Arial"/>
              <a:buChar char="•"/>
            </a:pPr>
            <a:r>
              <a:rPr lang="en-US" dirty="0" smtClean="0">
                <a:latin typeface="Helvetica"/>
                <a:cs typeface="Helvetica"/>
              </a:rPr>
              <a:t>Telephone ke </a:t>
            </a:r>
            <a:r>
              <a:rPr lang="en-US" dirty="0" smtClean="0">
                <a:latin typeface="Helvetica"/>
                <a:cs typeface="Helvetica"/>
                <a:sym typeface="Wingdings"/>
              </a:rPr>
              <a:t>internet</a:t>
            </a:r>
          </a:p>
          <a:p>
            <a:pPr marL="187325" indent="-187325">
              <a:buFont typeface="Arial"/>
              <a:buChar char="•"/>
            </a:pPr>
            <a:r>
              <a:rPr lang="en-US" i="1" dirty="0" smtClean="0">
                <a:latin typeface="Helvetica"/>
                <a:cs typeface="Helvetica"/>
              </a:rPr>
              <a:t>Revenue</a:t>
            </a:r>
            <a:r>
              <a:rPr lang="en-US" dirty="0" smtClean="0">
                <a:latin typeface="Helvetica"/>
                <a:cs typeface="Helvetica"/>
              </a:rPr>
              <a:t> dari Network ke Client (CPE) dan S</a:t>
            </a:r>
            <a:r>
              <a:rPr lang="en-US" dirty="0" smtClean="0">
                <a:latin typeface="Helvetica"/>
                <a:cs typeface="Helvetica"/>
                <a:sym typeface="Wingdings"/>
              </a:rPr>
              <a:t>erver (</a:t>
            </a:r>
            <a:r>
              <a:rPr lang="en-US" i="1" dirty="0" smtClean="0">
                <a:latin typeface="Helvetica"/>
                <a:cs typeface="Helvetica"/>
                <a:sym typeface="Wingdings"/>
              </a:rPr>
              <a:t>content &amp; applications</a:t>
            </a:r>
            <a:r>
              <a:rPr lang="en-US" dirty="0" smtClean="0">
                <a:latin typeface="Helvetica"/>
                <a:cs typeface="Helvetica"/>
                <a:sym typeface="Wingdings"/>
              </a:rPr>
              <a:t>).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24852" y="3033474"/>
            <a:ext cx="2274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9388" indent="-179388">
              <a:buFont typeface="Arial"/>
              <a:buChar char="•"/>
            </a:pPr>
            <a:r>
              <a:rPr lang="en-US" sz="1600" dirty="0" smtClean="0">
                <a:latin typeface="Helvetica"/>
                <a:cs typeface="Helvetica"/>
              </a:rPr>
              <a:t>TECHNOLOGY</a:t>
            </a:r>
            <a:endParaRPr lang="en-US" sz="1600" dirty="0">
              <a:latin typeface="Helvetica"/>
              <a:cs typeface="Helvetica"/>
            </a:endParaRPr>
          </a:p>
          <a:p>
            <a:pPr marL="179388" indent="-179388">
              <a:buFont typeface="Arial"/>
              <a:buChar char="•"/>
            </a:pPr>
            <a:r>
              <a:rPr lang="en-US" sz="1600" dirty="0" smtClean="0">
                <a:latin typeface="Helvetica"/>
                <a:cs typeface="Helvetica"/>
              </a:rPr>
              <a:t>BUSINESS MODEL</a:t>
            </a:r>
          </a:p>
          <a:p>
            <a:pPr marL="179388" indent="-179388">
              <a:buFont typeface="Arial"/>
              <a:buChar char="•"/>
            </a:pPr>
            <a:r>
              <a:rPr lang="en-US" sz="1600" dirty="0" smtClean="0">
                <a:latin typeface="Helvetica"/>
                <a:cs typeface="Helvetica"/>
              </a:rPr>
              <a:t>REVENUE SOURCE</a:t>
            </a:r>
            <a:endParaRPr lang="en-US" sz="1600" dirty="0">
              <a:latin typeface="Helvetica"/>
              <a:cs typeface="Helvetic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752516" y="2580970"/>
            <a:ext cx="1620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Helvetica"/>
                <a:cs typeface="Helvetica"/>
              </a:rPr>
              <a:t>Shifting…!!</a:t>
            </a:r>
            <a:endParaRPr lang="en-US" sz="2000" b="1" i="1" dirty="0">
              <a:latin typeface="Helvetica"/>
              <a:cs typeface="Helvetica"/>
            </a:endParaRPr>
          </a:p>
        </p:txBody>
      </p:sp>
      <p:sp>
        <p:nvSpPr>
          <p:cNvPr id="49" name="Curved Up Arrow 48"/>
          <p:cNvSpPr/>
          <p:nvPr/>
        </p:nvSpPr>
        <p:spPr>
          <a:xfrm rot="17288062">
            <a:off x="5380768" y="2684485"/>
            <a:ext cx="1309178" cy="443587"/>
          </a:xfrm>
          <a:prstGeom prst="curvedUpArrow">
            <a:avLst>
              <a:gd name="adj1" fmla="val 25000"/>
              <a:gd name="adj2" fmla="val 50000"/>
              <a:gd name="adj3" fmla="val 39815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998" y="5080010"/>
            <a:ext cx="51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Helvetica"/>
                <a:cs typeface="Helvetica"/>
              </a:rPr>
              <a:t>D</a:t>
            </a:r>
            <a:endParaRPr lang="en-US" sz="3600" dirty="0">
              <a:latin typeface="Helvetica"/>
              <a:cs typeface="Helvetica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87865" y="3302010"/>
            <a:ext cx="51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Helvetica"/>
                <a:cs typeface="Helvetica"/>
              </a:rPr>
              <a:t>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87865" y="1507077"/>
            <a:ext cx="492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Helvetica"/>
                <a:cs typeface="Helvetica"/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57568" y="1034664"/>
            <a:ext cx="2992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90"/>
                </a:solidFill>
              </a:rPr>
              <a:t>Domestik &amp;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Luar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</a:rPr>
              <a:t>Negeri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!!</a:t>
            </a:r>
            <a:endParaRPr lang="en-US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Bent-Up Arrow 3"/>
          <p:cNvSpPr/>
          <p:nvPr/>
        </p:nvSpPr>
        <p:spPr>
          <a:xfrm>
            <a:off x="7224546" y="1450031"/>
            <a:ext cx="611354" cy="324640"/>
          </a:xfrm>
          <a:prstGeom prst="bentUpArrow">
            <a:avLst>
              <a:gd name="adj1" fmla="val 25000"/>
              <a:gd name="adj2" fmla="val 40648"/>
              <a:gd name="adj3" fmla="val 21088"/>
            </a:avLst>
          </a:prstGeom>
          <a:solidFill>
            <a:srgbClr val="FF66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4E8277-B596-4F49-AEE9-4304005E39C4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 descr="::::kebutuhan BW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863" y="3860801"/>
            <a:ext cx="3268137" cy="257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Screen shot 2012-08-10 at 9.44.3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57" y="355602"/>
            <a:ext cx="5937770" cy="3523639"/>
          </a:xfrm>
          <a:prstGeom prst="rect">
            <a:avLst/>
          </a:prstGeom>
        </p:spPr>
      </p:pic>
      <p:pic>
        <p:nvPicPr>
          <p:cNvPr id="3" name="Picture 2" descr="Screen shot 2012-08-10 at 8.51.50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400" y="3509642"/>
            <a:ext cx="5164667" cy="28109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49798" y="1207464"/>
            <a:ext cx="282785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2"/>
                </a:solidFill>
              </a:rPr>
              <a:t>Apa </a:t>
            </a:r>
            <a:r>
              <a:rPr lang="en-US" sz="2000" b="1" dirty="0" err="1" smtClean="0">
                <a:solidFill>
                  <a:schemeClr val="bg2"/>
                </a:solidFill>
              </a:rPr>
              <a:t>penyebabnya</a:t>
            </a:r>
            <a:r>
              <a:rPr lang="en-US" dirty="0" smtClean="0">
                <a:solidFill>
                  <a:schemeClr val="bg2"/>
                </a:solidFill>
              </a:rPr>
              <a:t>?</a:t>
            </a:r>
          </a:p>
          <a:p>
            <a:pPr marL="185738" indent="-185738">
              <a:buFontTx/>
              <a:buChar char="-"/>
            </a:pPr>
            <a:r>
              <a:rPr lang="en-US" dirty="0" smtClean="0">
                <a:solidFill>
                  <a:schemeClr val="bg2"/>
                </a:solidFill>
              </a:rPr>
              <a:t>Mindset “Internet is free”</a:t>
            </a:r>
          </a:p>
          <a:p>
            <a:pPr marL="185738" indent="-185738">
              <a:buFontTx/>
              <a:buChar char="-"/>
            </a:pPr>
            <a:r>
              <a:rPr lang="en-US" dirty="0" smtClean="0">
                <a:solidFill>
                  <a:schemeClr val="bg2"/>
                </a:solidFill>
              </a:rPr>
              <a:t>OTT traffic Aplikasi/Konten yang makin </a:t>
            </a:r>
            <a:r>
              <a:rPr lang="en-US" dirty="0" err="1" smtClean="0">
                <a:solidFill>
                  <a:schemeClr val="bg2"/>
                </a:solidFill>
              </a:rPr>
              <a:t>haus</a:t>
            </a:r>
            <a:r>
              <a:rPr lang="en-US" dirty="0" smtClean="0">
                <a:solidFill>
                  <a:schemeClr val="bg2"/>
                </a:solidFill>
              </a:rPr>
              <a:t> Bandwidth.</a:t>
            </a:r>
          </a:p>
          <a:p>
            <a:pPr marL="185738" indent="-185738">
              <a:buFontTx/>
              <a:buChar char="-"/>
            </a:pPr>
            <a:r>
              <a:rPr lang="en-US" dirty="0" smtClean="0">
                <a:solidFill>
                  <a:schemeClr val="bg2"/>
                </a:solidFill>
              </a:rPr>
              <a:t>Perlu new Pricing Strategy</a:t>
            </a:r>
          </a:p>
          <a:p>
            <a:pPr marL="185738" indent="-185738">
              <a:buFontTx/>
              <a:buChar char="-"/>
            </a:pPr>
            <a:r>
              <a:rPr lang="en-US" dirty="0" smtClean="0">
                <a:solidFill>
                  <a:schemeClr val="bg2"/>
                </a:solidFill>
              </a:rPr>
              <a:t>Others  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28167" y="387151"/>
            <a:ext cx="2963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DAMPAK </a:t>
            </a:r>
            <a:r>
              <a:rPr lang="en-US" b="1" dirty="0" err="1" smtClean="0">
                <a:solidFill>
                  <a:srgbClr val="660066"/>
                </a:solidFill>
              </a:rPr>
              <a:t>kepada</a:t>
            </a:r>
            <a:r>
              <a:rPr lang="en-US" b="1" dirty="0" smtClean="0">
                <a:solidFill>
                  <a:srgbClr val="660066"/>
                </a:solidFill>
              </a:rPr>
              <a:t> TELCO: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FENOMENA GUNTING</a:t>
            </a:r>
            <a:r>
              <a:rPr lang="en-US" b="1" i="1" dirty="0" smtClean="0">
                <a:solidFill>
                  <a:srgbClr val="660066"/>
                </a:solidFill>
              </a:rPr>
              <a:t>!!</a:t>
            </a:r>
            <a:endParaRPr lang="en-US" b="1" i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4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none" dirty="0" smtClean="0"/>
              <a:t>Semua menjadi </a:t>
            </a:r>
            <a:r>
              <a:rPr lang="en-US" cap="none" dirty="0" err="1" smtClean="0"/>
              <a:t>Terhubung</a:t>
            </a:r>
            <a:r>
              <a:rPr lang="en-US" cap="none" dirty="0" smtClean="0"/>
              <a:t> Domestik &amp; Global: IPOLEKSOSBUD-HANKAMNAS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Part-2: Dampak nasional dari Jaringan broadband domestik &amp; global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7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lways </a:t>
            </a:r>
            <a:r>
              <a:rPr lang="en-US" b="1" dirty="0" smtClean="0"/>
              <a:t>Globally Connected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Borderless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Nationless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single cyber nations?</a:t>
            </a:r>
            <a:endParaRPr lang="en-US" dirty="0" smtClean="0"/>
          </a:p>
          <a:p>
            <a:r>
              <a:rPr lang="en-US" b="1" dirty="0" smtClean="0"/>
              <a:t>Open Internet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dirty="0" smtClean="0"/>
              <a:t>Internet for everyone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b="1" dirty="0" smtClean="0">
                <a:sym typeface="Wingdings"/>
              </a:rPr>
              <a:t> </a:t>
            </a:r>
            <a:r>
              <a:rPr lang="en-US" dirty="0" smtClean="0"/>
              <a:t>Internet for prosperity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Internet is Free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b="1" dirty="0"/>
              <a:t>Internet is basic right </a:t>
            </a:r>
            <a:endParaRPr lang="en-US" b="1" dirty="0" smtClean="0"/>
          </a:p>
          <a:p>
            <a:r>
              <a:rPr lang="en-US" dirty="0" smtClean="0"/>
              <a:t>OTT = out of reach = beyond regulation?</a:t>
            </a:r>
          </a:p>
          <a:p>
            <a:r>
              <a:rPr lang="en-US" b="1" dirty="0" smtClean="0">
                <a:solidFill>
                  <a:srgbClr val="336600"/>
                </a:solidFill>
              </a:rPr>
              <a:t>Net-neutrality </a:t>
            </a:r>
            <a:r>
              <a:rPr lang="en-US" sz="2400" b="1" dirty="0" smtClean="0">
                <a:solidFill>
                  <a:srgbClr val="336600"/>
                </a:solidFill>
                <a:sym typeface="Wingdings"/>
              </a:rPr>
              <a:t></a:t>
            </a:r>
            <a:r>
              <a:rPr lang="en-US" b="1" dirty="0" smtClean="0">
                <a:solidFill>
                  <a:srgbClr val="336600"/>
                </a:solidFill>
                <a:sym typeface="Wingdings"/>
              </a:rPr>
              <a:t> online commerce </a:t>
            </a:r>
            <a:r>
              <a:rPr lang="en-US" sz="2400" b="1" dirty="0" smtClean="0">
                <a:solidFill>
                  <a:srgbClr val="336600"/>
                </a:solidFill>
                <a:sym typeface="Wingdings"/>
              </a:rPr>
              <a:t></a:t>
            </a:r>
            <a:r>
              <a:rPr lang="en-US" b="1" dirty="0" smtClean="0">
                <a:solidFill>
                  <a:srgbClr val="336600"/>
                </a:solidFill>
                <a:sym typeface="Wingdings"/>
              </a:rPr>
              <a:t> global free-trade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borderless </a:t>
            </a:r>
            <a:r>
              <a:rPr lang="en-US" sz="2400" dirty="0">
                <a:sym typeface="Wingdings"/>
              </a:rPr>
              <a:t> </a:t>
            </a:r>
            <a:r>
              <a:rPr lang="en-US" dirty="0" err="1">
                <a:sym typeface="Wingdings"/>
              </a:rPr>
              <a:t>monopoli</a:t>
            </a:r>
            <a:r>
              <a:rPr lang="en-US" dirty="0">
                <a:sym typeface="Wingdings"/>
              </a:rPr>
              <a:t> global</a:t>
            </a:r>
            <a:r>
              <a:rPr lang="en-US" sz="2400" dirty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no nations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no sovereignty.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Globalisasi</a:t>
            </a:r>
            <a:r>
              <a:rPr lang="en-US" dirty="0" smtClean="0"/>
              <a:t> Online: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A0F3C0-9EB7-6E4E-8899-3989B5ECB5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4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donesia_pol_20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726" y="2430387"/>
            <a:ext cx="4248987" cy="24845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24D4FD-DF25-A447-B6A3-9E36FCE55D7F}" type="slidenum">
              <a:rPr lang="en-US" smtClean="0"/>
              <a:t>7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445711" y="2367665"/>
            <a:ext cx="4311353" cy="2587184"/>
          </a:xfrm>
          <a:prstGeom prst="ellipse">
            <a:avLst/>
          </a:prstGeom>
          <a:noFill/>
          <a:ln w="28575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05420" y="4829410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69244" y="4746612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854683" y="4569735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12792" y="4726533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2583" y="3969497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634196" y="3514780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18470" y="3526063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32973" y="2036472"/>
            <a:ext cx="721173" cy="42527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20827" y="1546707"/>
            <a:ext cx="550549" cy="34687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loud 18"/>
          <p:cNvSpPr/>
          <p:nvPr/>
        </p:nvSpPr>
        <p:spPr>
          <a:xfrm>
            <a:off x="2602494" y="693907"/>
            <a:ext cx="3982128" cy="721277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9" idx="1"/>
            <a:endCxn id="18" idx="0"/>
          </p:cNvCxnSpPr>
          <p:nvPr/>
        </p:nvCxnSpPr>
        <p:spPr>
          <a:xfrm>
            <a:off x="4593558" y="1414416"/>
            <a:ext cx="2545" cy="132291"/>
          </a:xfrm>
          <a:prstGeom prst="straightConnector1">
            <a:avLst/>
          </a:prstGeom>
          <a:ln>
            <a:solidFill>
              <a:srgbClr val="00009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2"/>
            <a:endCxn id="17" idx="0"/>
          </p:cNvCxnSpPr>
          <p:nvPr/>
        </p:nvCxnSpPr>
        <p:spPr>
          <a:xfrm flipH="1">
            <a:off x="4593560" y="1893580"/>
            <a:ext cx="2543" cy="142890"/>
          </a:xfrm>
          <a:prstGeom prst="straightConnector1">
            <a:avLst/>
          </a:prstGeom>
          <a:ln>
            <a:solidFill>
              <a:srgbClr val="00009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64326" y="2038389"/>
            <a:ext cx="708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I-hub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389748" y="1505982"/>
            <a:ext cx="416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GI</a:t>
            </a:r>
            <a:endParaRPr lang="en-US" sz="2000" b="1" dirty="0"/>
          </a:p>
        </p:txBody>
      </p:sp>
      <p:sp>
        <p:nvSpPr>
          <p:cNvPr id="27" name="Oval 26"/>
          <p:cNvSpPr/>
          <p:nvPr/>
        </p:nvSpPr>
        <p:spPr>
          <a:xfrm>
            <a:off x="7274438" y="3371182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290117" y="3449582"/>
            <a:ext cx="6052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</a:t>
            </a:r>
            <a:r>
              <a:rPr lang="en-US" sz="1400" dirty="0" err="1" smtClean="0"/>
              <a:t>edu</a:t>
            </a:r>
            <a:endParaRPr lang="en-US" sz="1400" dirty="0"/>
          </a:p>
        </p:txBody>
      </p:sp>
      <p:sp>
        <p:nvSpPr>
          <p:cNvPr id="30" name="Oval 29"/>
          <p:cNvSpPr/>
          <p:nvPr/>
        </p:nvSpPr>
        <p:spPr>
          <a:xfrm>
            <a:off x="1222867" y="3382462"/>
            <a:ext cx="73247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202813" y="3492221"/>
            <a:ext cx="792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E-health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3078703" y="766847"/>
            <a:ext cx="3236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Jaringan-Broadband-Global</a:t>
            </a:r>
            <a:endParaRPr lang="en-US" b="1" dirty="0"/>
          </a:p>
        </p:txBody>
      </p:sp>
      <p:sp>
        <p:nvSpPr>
          <p:cNvPr id="32" name="Oval 31"/>
          <p:cNvSpPr/>
          <p:nvPr/>
        </p:nvSpPr>
        <p:spPr>
          <a:xfrm>
            <a:off x="4212919" y="5316936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204317" y="5411016"/>
            <a:ext cx="616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E-</a:t>
            </a:r>
            <a:r>
              <a:rPr lang="en-US" sz="1400" dirty="0" err="1" smtClean="0"/>
              <a:t>Gov</a:t>
            </a:r>
            <a:endParaRPr lang="en-US" sz="1400" dirty="0"/>
          </a:p>
        </p:txBody>
      </p:sp>
      <p:cxnSp>
        <p:nvCxnSpPr>
          <p:cNvPr id="35" name="Straight Connector 34"/>
          <p:cNvCxnSpPr>
            <a:stCxn id="15" idx="3"/>
            <a:endCxn id="27" idx="2"/>
          </p:cNvCxnSpPr>
          <p:nvPr/>
        </p:nvCxnSpPr>
        <p:spPr>
          <a:xfrm>
            <a:off x="6885039" y="3616702"/>
            <a:ext cx="389399" cy="13199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0" idx="6"/>
            <a:endCxn id="16" idx="1"/>
          </p:cNvCxnSpPr>
          <p:nvPr/>
        </p:nvCxnSpPr>
        <p:spPr>
          <a:xfrm flipV="1">
            <a:off x="1955343" y="3627985"/>
            <a:ext cx="363127" cy="13197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0" idx="2"/>
            <a:endCxn id="32" idx="0"/>
          </p:cNvCxnSpPr>
          <p:nvPr/>
        </p:nvCxnSpPr>
        <p:spPr>
          <a:xfrm>
            <a:off x="4530842" y="5033250"/>
            <a:ext cx="3471" cy="283684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5482801" y="5138612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514155" y="5091569"/>
            <a:ext cx="585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E</a:t>
            </a:r>
            <a:endParaRPr lang="en-US" sz="1400" dirty="0"/>
          </a:p>
          <a:p>
            <a:r>
              <a:rPr lang="en-US" sz="1400" dirty="0" smtClean="0"/>
              <a:t>Trans</a:t>
            </a:r>
            <a:endParaRPr lang="en-US" sz="1400" dirty="0"/>
          </a:p>
        </p:txBody>
      </p:sp>
      <p:cxnSp>
        <p:nvCxnSpPr>
          <p:cNvPr id="47" name="Straight Connector 46"/>
          <p:cNvCxnSpPr>
            <a:stCxn id="11" idx="2"/>
            <a:endCxn id="45" idx="1"/>
          </p:cNvCxnSpPr>
          <p:nvPr/>
        </p:nvCxnSpPr>
        <p:spPr>
          <a:xfrm>
            <a:off x="5294665" y="4950454"/>
            <a:ext cx="282270" cy="263935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1" idx="7"/>
            <a:endCxn id="13" idx="2"/>
          </p:cNvCxnSpPr>
          <p:nvPr/>
        </p:nvCxnSpPr>
        <p:spPr>
          <a:xfrm flipV="1">
            <a:off x="3497141" y="4930375"/>
            <a:ext cx="241073" cy="266503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948490" y="5121101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2932811" y="5215181"/>
            <a:ext cx="6868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E-Bank</a:t>
            </a:r>
            <a:endParaRPr lang="en-US" sz="1400" dirty="0"/>
          </a:p>
        </p:txBody>
      </p:sp>
      <p:sp>
        <p:nvSpPr>
          <p:cNvPr id="56" name="Oval 55"/>
          <p:cNvSpPr/>
          <p:nvPr/>
        </p:nvSpPr>
        <p:spPr>
          <a:xfrm>
            <a:off x="1507604" y="4267417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408933" y="4251733"/>
            <a:ext cx="848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/>
              <a:t>Komu-nikasi</a:t>
            </a:r>
            <a:endParaRPr lang="en-US" sz="1400" dirty="0" smtClean="0"/>
          </a:p>
        </p:txBody>
      </p:sp>
      <p:cxnSp>
        <p:nvCxnSpPr>
          <p:cNvPr id="58" name="Straight Connector 57"/>
          <p:cNvCxnSpPr>
            <a:stCxn id="56" idx="7"/>
            <a:endCxn id="14" idx="1"/>
          </p:cNvCxnSpPr>
          <p:nvPr/>
        </p:nvCxnSpPr>
        <p:spPr>
          <a:xfrm flipV="1">
            <a:off x="2056255" y="4071419"/>
            <a:ext cx="376328" cy="271775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325019" y="4789257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6325016" y="4742215"/>
            <a:ext cx="638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E</a:t>
            </a:r>
          </a:p>
          <a:p>
            <a:pPr algn="ctr"/>
            <a:r>
              <a:rPr lang="en-US" sz="1400" dirty="0" smtClean="0"/>
              <a:t>media</a:t>
            </a:r>
            <a:endParaRPr lang="en-US" sz="1400" dirty="0"/>
          </a:p>
        </p:txBody>
      </p:sp>
      <p:cxnSp>
        <p:nvCxnSpPr>
          <p:cNvPr id="64" name="Straight Connector 63"/>
          <p:cNvCxnSpPr>
            <a:stCxn id="12" idx="3"/>
            <a:endCxn id="62" idx="1"/>
          </p:cNvCxnSpPr>
          <p:nvPr/>
        </p:nvCxnSpPr>
        <p:spPr>
          <a:xfrm>
            <a:off x="6105526" y="4671657"/>
            <a:ext cx="313627" cy="193377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247739" y="1519094"/>
            <a:ext cx="20669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/>
              <a:t>Gerbang NKRI</a:t>
            </a:r>
          </a:p>
          <a:p>
            <a:r>
              <a:rPr lang="en-US" sz="1400" dirty="0" smtClean="0"/>
              <a:t>Kedaulatan &amp; </a:t>
            </a:r>
            <a:r>
              <a:rPr lang="en-US" sz="1400" dirty="0" err="1" smtClean="0"/>
              <a:t>Hankamnas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70" name="Rectangle 69"/>
          <p:cNvSpPr/>
          <p:nvPr/>
        </p:nvSpPr>
        <p:spPr>
          <a:xfrm>
            <a:off x="6856232" y="1714077"/>
            <a:ext cx="550549" cy="346875"/>
          </a:xfrm>
          <a:prstGeom prst="rect">
            <a:avLst/>
          </a:prstGeom>
          <a:solidFill>
            <a:srgbClr val="FFFFFF"/>
          </a:solidFill>
          <a:ln w="63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819785" y="1693429"/>
            <a:ext cx="5992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Apps</a:t>
            </a:r>
            <a:endParaRPr lang="en-US" sz="1600" dirty="0"/>
          </a:p>
        </p:txBody>
      </p:sp>
      <p:cxnSp>
        <p:nvCxnSpPr>
          <p:cNvPr id="73" name="Elbow Connector 72"/>
          <p:cNvCxnSpPr>
            <a:stCxn id="17" idx="3"/>
            <a:endCxn id="70" idx="2"/>
          </p:cNvCxnSpPr>
          <p:nvPr/>
        </p:nvCxnSpPr>
        <p:spPr>
          <a:xfrm flipV="1">
            <a:off x="4954145" y="2060950"/>
            <a:ext cx="2177362" cy="188158"/>
          </a:xfrm>
          <a:prstGeom prst="bentConnector2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6209074" y="1725356"/>
            <a:ext cx="550549" cy="346875"/>
          </a:xfrm>
          <a:prstGeom prst="rect">
            <a:avLst/>
          </a:prstGeom>
          <a:solidFill>
            <a:srgbClr val="FFFFFF"/>
          </a:solidFill>
          <a:ln w="63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235336" y="1720389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IDC</a:t>
            </a:r>
            <a:endParaRPr lang="en-US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5576873" y="1704712"/>
            <a:ext cx="555642" cy="367521"/>
            <a:chOff x="7787424" y="2347586"/>
            <a:chExt cx="555642" cy="367521"/>
          </a:xfrm>
        </p:grpSpPr>
        <p:sp>
          <p:nvSpPr>
            <p:cNvPr id="81" name="Rectangle 80"/>
            <p:cNvSpPr/>
            <p:nvPr/>
          </p:nvSpPr>
          <p:spPr>
            <a:xfrm>
              <a:off x="7792517" y="2368232"/>
              <a:ext cx="550549" cy="346875"/>
            </a:xfrm>
            <a:prstGeom prst="rect">
              <a:avLst/>
            </a:prstGeom>
            <a:solidFill>
              <a:srgbClr val="FFFFFF"/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87424" y="2347586"/>
              <a:ext cx="5525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NPG</a:t>
              </a:r>
              <a:endParaRPr lang="en-US" sz="1600" dirty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7499019" y="1714077"/>
            <a:ext cx="550549" cy="346875"/>
          </a:xfrm>
          <a:prstGeom prst="rect">
            <a:avLst/>
          </a:prstGeom>
          <a:solidFill>
            <a:srgbClr val="FFFFFF"/>
          </a:solidFill>
          <a:ln w="6350" cmpd="sng">
            <a:solidFill>
              <a:schemeClr val="tx1"/>
            </a:solidFill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520904" y="1673350"/>
            <a:ext cx="4805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dsb</a:t>
            </a:r>
            <a:endParaRPr lang="en-US" sz="1600" dirty="0"/>
          </a:p>
        </p:txBody>
      </p:sp>
      <p:cxnSp>
        <p:nvCxnSpPr>
          <p:cNvPr id="85" name="Elbow Connector 84"/>
          <p:cNvCxnSpPr>
            <a:stCxn id="17" idx="3"/>
            <a:endCxn id="77" idx="2"/>
          </p:cNvCxnSpPr>
          <p:nvPr/>
        </p:nvCxnSpPr>
        <p:spPr>
          <a:xfrm flipV="1">
            <a:off x="4954145" y="2072233"/>
            <a:ext cx="1530203" cy="176877"/>
          </a:xfrm>
          <a:prstGeom prst="bentConnector2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stCxn id="17" idx="3"/>
            <a:endCxn id="81" idx="2"/>
          </p:cNvCxnSpPr>
          <p:nvPr/>
        </p:nvCxnSpPr>
        <p:spPr>
          <a:xfrm flipV="1">
            <a:off x="4954146" y="2072233"/>
            <a:ext cx="903096" cy="176877"/>
          </a:xfrm>
          <a:prstGeom prst="bentConnector2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17" idx="3"/>
            <a:endCxn id="83" idx="2"/>
          </p:cNvCxnSpPr>
          <p:nvPr/>
        </p:nvCxnSpPr>
        <p:spPr>
          <a:xfrm flipV="1">
            <a:off x="4954146" y="2060950"/>
            <a:ext cx="2820148" cy="188158"/>
          </a:xfrm>
          <a:prstGeom prst="bentConnector2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6192668" y="2242228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NPG : national payment gateway</a:t>
            </a:r>
          </a:p>
          <a:p>
            <a:r>
              <a:rPr lang="en-US" sz="1200" dirty="0" smtClean="0"/>
              <a:t>IDC : Indonesia Data Center</a:t>
            </a:r>
          </a:p>
          <a:p>
            <a:r>
              <a:rPr lang="en-US" sz="1200" dirty="0" smtClean="0"/>
              <a:t>Apps : server aplikasi &amp; konten</a:t>
            </a:r>
            <a:endParaRPr lang="en-US" sz="1200" dirty="0"/>
          </a:p>
        </p:txBody>
      </p:sp>
      <p:sp>
        <p:nvSpPr>
          <p:cNvPr id="97" name="TextBox 96"/>
          <p:cNvSpPr txBox="1"/>
          <p:nvPr/>
        </p:nvSpPr>
        <p:spPr>
          <a:xfrm>
            <a:off x="444377" y="2337015"/>
            <a:ext cx="243212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90"/>
                </a:solidFill>
              </a:rPr>
              <a:t>Broadband Domestik</a:t>
            </a:r>
          </a:p>
          <a:p>
            <a:pPr algn="ctr"/>
            <a:r>
              <a:rPr lang="en-US" dirty="0" smtClean="0">
                <a:solidFill>
                  <a:srgbClr val="000090"/>
                </a:solidFill>
              </a:rPr>
              <a:t>(</a:t>
            </a:r>
            <a:r>
              <a:rPr lang="en-US" i="1" dirty="0" smtClean="0">
                <a:solidFill>
                  <a:srgbClr val="000090"/>
                </a:solidFill>
              </a:rPr>
              <a:t>domestic-connectivity</a:t>
            </a:r>
            <a:r>
              <a:rPr lang="en-US" dirty="0" smtClean="0">
                <a:solidFill>
                  <a:srgbClr val="000090"/>
                </a:solidFill>
              </a:rPr>
              <a:t>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295022" y="2696942"/>
            <a:ext cx="2613716" cy="553998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Jaringan Pita Lebar Indonesia</a:t>
            </a:r>
          </a:p>
          <a:p>
            <a:r>
              <a:rPr lang="en-US" sz="1400" dirty="0" smtClean="0"/>
              <a:t>(</a:t>
            </a:r>
            <a:r>
              <a:rPr lang="en-US" sz="1400" i="1" dirty="0" smtClean="0"/>
              <a:t>Domestic Broadband Network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2961247" y="4498215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112091" y="4739261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2058874" y="4801979"/>
            <a:ext cx="776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internet</a:t>
            </a:r>
          </a:p>
        </p:txBody>
      </p:sp>
      <p:cxnSp>
        <p:nvCxnSpPr>
          <p:cNvPr id="76" name="Straight Connector 75"/>
          <p:cNvCxnSpPr>
            <a:stCxn id="74" idx="7"/>
            <a:endCxn id="72" idx="1"/>
          </p:cNvCxnSpPr>
          <p:nvPr/>
        </p:nvCxnSpPr>
        <p:spPr>
          <a:xfrm flipV="1">
            <a:off x="2660742" y="4600137"/>
            <a:ext cx="300504" cy="214901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477415" y="4032219"/>
            <a:ext cx="250843" cy="20384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6947750" y="4251741"/>
            <a:ext cx="642785" cy="517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6956880" y="4236059"/>
            <a:ext cx="620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Broad</a:t>
            </a:r>
          </a:p>
          <a:p>
            <a:pPr algn="ctr"/>
            <a:r>
              <a:rPr lang="en-US" sz="1400" dirty="0" smtClean="0"/>
              <a:t>cast</a:t>
            </a:r>
            <a:endParaRPr lang="en-US" sz="1400" dirty="0"/>
          </a:p>
        </p:txBody>
      </p:sp>
      <p:cxnSp>
        <p:nvCxnSpPr>
          <p:cNvPr id="88" name="Straight Connector 87"/>
          <p:cNvCxnSpPr>
            <a:stCxn id="79" idx="3"/>
            <a:endCxn id="86" idx="1"/>
          </p:cNvCxnSpPr>
          <p:nvPr/>
        </p:nvCxnSpPr>
        <p:spPr>
          <a:xfrm>
            <a:off x="6728258" y="4134141"/>
            <a:ext cx="313627" cy="193377"/>
          </a:xfrm>
          <a:prstGeom prst="line">
            <a:avLst/>
          </a:prstGeom>
          <a:ln w="63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80507" y="5895411"/>
            <a:ext cx="826479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Melalui </a:t>
            </a:r>
            <a:r>
              <a:rPr lang="en-US" sz="2000" i="1" dirty="0" smtClean="0"/>
              <a:t>broadband-network</a:t>
            </a:r>
            <a:r>
              <a:rPr lang="en-US" sz="2000" dirty="0" smtClean="0"/>
              <a:t>,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tatap-muka</a:t>
            </a:r>
            <a:r>
              <a:rPr lang="en-US" sz="2000" dirty="0" smtClean="0"/>
              <a:t>, </a:t>
            </a:r>
            <a:r>
              <a:rPr lang="en-US" sz="2000" dirty="0" err="1" smtClean="0"/>
              <a:t>beralih</a:t>
            </a:r>
            <a:r>
              <a:rPr lang="en-US" sz="2000" dirty="0" smtClean="0"/>
              <a:t> ke </a:t>
            </a:r>
            <a:r>
              <a:rPr lang="en-US" sz="2000" b="1" dirty="0" smtClean="0"/>
              <a:t>Online</a:t>
            </a:r>
            <a:r>
              <a:rPr lang="en-US" sz="2000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8977" y="3433898"/>
            <a:ext cx="783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Kes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07053" y="4323254"/>
            <a:ext cx="99087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Tel &amp;</a:t>
            </a: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Frekuensi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865810" y="3413819"/>
            <a:ext cx="1047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Diknas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516525" y="4271815"/>
            <a:ext cx="13261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Penyiaran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873741" y="5040131"/>
            <a:ext cx="8542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Pers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169344" y="5425496"/>
            <a:ext cx="90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Bank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007093" y="5443409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UU Transaksi Elektronik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233449" y="4997490"/>
            <a:ext cx="991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UU Cyber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4683" y="683641"/>
            <a:ext cx="2182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90"/>
                </a:solidFill>
              </a:rPr>
              <a:t>Broadband Global</a:t>
            </a:r>
          </a:p>
          <a:p>
            <a:r>
              <a:rPr lang="en-US" dirty="0">
                <a:solidFill>
                  <a:srgbClr val="000090"/>
                </a:solidFill>
              </a:rPr>
              <a:t>(</a:t>
            </a:r>
            <a:r>
              <a:rPr lang="en-US" i="1" dirty="0">
                <a:solidFill>
                  <a:srgbClr val="000090"/>
                </a:solidFill>
              </a:rPr>
              <a:t>Global-connectivity</a:t>
            </a:r>
            <a:r>
              <a:rPr lang="en-US" dirty="0">
                <a:solidFill>
                  <a:srgbClr val="000090"/>
                </a:solidFill>
              </a:rPr>
              <a:t>)</a:t>
            </a:r>
            <a:r>
              <a:rPr lang="en-US" sz="2000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42634" y="241835"/>
            <a:ext cx="2049159" cy="58477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NKRI Cyber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91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2" grpId="0"/>
      <p:bldP spid="91" grpId="0"/>
      <p:bldP spid="92" grpId="0"/>
      <p:bldP spid="94" grpId="0"/>
      <p:bldP spid="95" grpId="0"/>
      <p:bldP spid="98" grpId="0"/>
      <p:bldP spid="99" grpId="0"/>
      <p:bldP spid="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60"/>
            <a:ext cx="8229600" cy="475615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Everything being Networked </a:t>
            </a:r>
            <a:r>
              <a:rPr lang="en-US" dirty="0" smtClean="0"/>
              <a:t>(semua menjadi </a:t>
            </a:r>
            <a:r>
              <a:rPr lang="en-US" dirty="0" err="1" smtClean="0"/>
              <a:t>terhubung</a:t>
            </a:r>
            <a:r>
              <a:rPr lang="en-US" dirty="0" smtClean="0"/>
              <a:t>): </a:t>
            </a:r>
          </a:p>
          <a:p>
            <a:pPr lvl="1"/>
            <a:r>
              <a:rPr lang="en-US" dirty="0" smtClean="0"/>
              <a:t>People, Citizen, Children, public Facilities, Factories, data center, </a:t>
            </a:r>
            <a:r>
              <a:rPr lang="en-US" dirty="0" err="1" smtClean="0"/>
              <a:t>rumah</a:t>
            </a:r>
            <a:r>
              <a:rPr lang="en-US" dirty="0" smtClean="0"/>
              <a:t>, </a:t>
            </a:r>
            <a:r>
              <a:rPr lang="en-US" dirty="0" err="1" smtClean="0"/>
              <a:t>kantor</a:t>
            </a:r>
            <a:r>
              <a:rPr lang="en-US" dirty="0" smtClean="0"/>
              <a:t>, </a:t>
            </a:r>
            <a:r>
              <a:rPr lang="en-US" dirty="0" err="1" smtClean="0"/>
              <a:t>mobil</a:t>
            </a:r>
            <a:r>
              <a:rPr lang="en-US" dirty="0" smtClean="0"/>
              <a:t>, </a:t>
            </a:r>
            <a:r>
              <a:rPr lang="en-US" dirty="0" err="1" smtClean="0"/>
              <a:t>kulkas</a:t>
            </a:r>
            <a:r>
              <a:rPr lang="en-US" dirty="0" smtClean="0"/>
              <a:t>, etc.</a:t>
            </a:r>
          </a:p>
          <a:p>
            <a:r>
              <a:rPr lang="en-US" b="1" dirty="0" err="1" smtClean="0"/>
              <a:t>Resiko</a:t>
            </a:r>
            <a:r>
              <a:rPr lang="en-US" b="1" dirty="0" smtClean="0"/>
              <a:t> </a:t>
            </a:r>
            <a:r>
              <a:rPr lang="en-US" b="1" dirty="0" err="1" smtClean="0"/>
              <a:t>terhubung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institusi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pabrik</a:t>
            </a:r>
            <a:r>
              <a:rPr lang="en-US" dirty="0" smtClean="0"/>
              <a:t>,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layanan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kedaulatan </a:t>
            </a:r>
            <a:r>
              <a:rPr lang="en-US" dirty="0" err="1" smtClean="0"/>
              <a:t>negara</a:t>
            </a:r>
            <a:r>
              <a:rPr lang="en-US" dirty="0" smtClean="0"/>
              <a:t> - </a:t>
            </a:r>
            <a:r>
              <a:rPr lang="en-US" dirty="0" err="1" smtClean="0"/>
              <a:t>ipoleksosbud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Memunculkan Cyber Threat, Cyber </a:t>
            </a:r>
            <a:r>
              <a:rPr lang="en-US" dirty="0"/>
              <a:t>C</a:t>
            </a:r>
            <a:r>
              <a:rPr lang="en-US" dirty="0" smtClean="0"/>
              <a:t>rime, Cyber Attack, Cyber War, cyber terror, cyber bully, 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Serba</a:t>
            </a:r>
            <a:r>
              <a:rPr lang="en-US" b="1" dirty="0" smtClean="0"/>
              <a:t> </a:t>
            </a:r>
            <a:r>
              <a:rPr lang="en-US" b="1" dirty="0" err="1" smtClean="0"/>
              <a:t>Terhubung</a:t>
            </a:r>
            <a:r>
              <a:rPr lang="en-US" b="1" dirty="0" smtClean="0"/>
              <a:t> &amp; </a:t>
            </a:r>
            <a:r>
              <a:rPr lang="en-US" b="1" dirty="0" err="1" smtClean="0"/>
              <a:t>Resikonya</a:t>
            </a:r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3B9359-8817-FB43-84F2-A7B66A3021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336600"/>
                </a:solidFill>
              </a:rPr>
              <a:t>Ketika</a:t>
            </a:r>
            <a:r>
              <a:rPr lang="en-US" sz="2400" b="1" dirty="0" smtClean="0">
                <a:solidFill>
                  <a:srgbClr val="336600"/>
                </a:solidFill>
              </a:rPr>
              <a:t> </a:t>
            </a:r>
            <a:r>
              <a:rPr lang="en-US" sz="2400" b="1" dirty="0" err="1" smtClean="0">
                <a:solidFill>
                  <a:srgbClr val="336600"/>
                </a:solidFill>
              </a:rPr>
              <a:t>Seseorang</a:t>
            </a:r>
            <a:r>
              <a:rPr lang="en-US" sz="2400" b="1" dirty="0" smtClean="0">
                <a:solidFill>
                  <a:srgbClr val="336600"/>
                </a:solidFill>
              </a:rPr>
              <a:t> </a:t>
            </a:r>
            <a:r>
              <a:rPr lang="en-US" sz="2400" b="1" dirty="0" err="1" smtClean="0">
                <a:solidFill>
                  <a:srgbClr val="336600"/>
                </a:solidFill>
              </a:rPr>
              <a:t>terhubung</a:t>
            </a:r>
            <a:r>
              <a:rPr lang="en-US" sz="2400" b="1" dirty="0" smtClean="0">
                <a:solidFill>
                  <a:srgbClr val="336600"/>
                </a:solidFill>
              </a:rPr>
              <a:t> ke jaringan broadband:</a:t>
            </a:r>
            <a:endParaRPr lang="en-US" sz="2400" b="1" dirty="0">
              <a:solidFill>
                <a:srgbClr val="3366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Masyarakat Telematika Indonesia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9 Mei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4E8277-B596-4F49-AEE9-4304005E39C4}" type="slidenum">
              <a:rPr lang="en-US" smtClean="0"/>
              <a:t>9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081762" y="1312804"/>
            <a:ext cx="1527846" cy="89571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22030" y="1578085"/>
            <a:ext cx="1134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INTERNET</a:t>
            </a:r>
            <a:endParaRPr lang="en-US" b="1" dirty="0"/>
          </a:p>
        </p:txBody>
      </p:sp>
      <p:sp>
        <p:nvSpPr>
          <p:cNvPr id="10" name="Oval 9"/>
          <p:cNvSpPr/>
          <p:nvPr/>
        </p:nvSpPr>
        <p:spPr>
          <a:xfrm>
            <a:off x="2645990" y="1282698"/>
            <a:ext cx="1806472" cy="98854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00552" y="1613204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TELEKOMUNIKASI</a:t>
            </a:r>
            <a:endParaRPr lang="en-US" sz="1400" b="1" dirty="0"/>
          </a:p>
        </p:txBody>
      </p:sp>
      <p:sp>
        <p:nvSpPr>
          <p:cNvPr id="11" name="Oval 10"/>
          <p:cNvSpPr/>
          <p:nvPr/>
        </p:nvSpPr>
        <p:spPr>
          <a:xfrm>
            <a:off x="4516188" y="1314768"/>
            <a:ext cx="1896533" cy="97215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96630" y="1399337"/>
            <a:ext cx="155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BROADCASTING</a:t>
            </a:r>
            <a:endParaRPr lang="en-US" sz="1600" b="1" dirty="0"/>
          </a:p>
          <a:p>
            <a:pPr algn="ctr"/>
            <a:r>
              <a:rPr lang="en-US" sz="1600" b="1" dirty="0" smtClean="0"/>
              <a:t>&amp;</a:t>
            </a:r>
          </a:p>
          <a:p>
            <a:r>
              <a:rPr lang="en-US" sz="1600" b="1" dirty="0" smtClean="0"/>
              <a:t>MEDIA</a:t>
            </a:r>
            <a:endParaRPr lang="en-US" sz="1600" b="1" dirty="0"/>
          </a:p>
        </p:txBody>
      </p:sp>
      <p:sp>
        <p:nvSpPr>
          <p:cNvPr id="13" name="Oval 12"/>
          <p:cNvSpPr/>
          <p:nvPr/>
        </p:nvSpPr>
        <p:spPr>
          <a:xfrm>
            <a:off x="6484217" y="1330448"/>
            <a:ext cx="1370297" cy="878076"/>
          </a:xfrm>
          <a:prstGeom prst="ellipse">
            <a:avLst/>
          </a:prstGeom>
          <a:solidFill>
            <a:srgbClr val="F1FF67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724" y="1528538"/>
            <a:ext cx="11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MOBILITY</a:t>
            </a:r>
            <a:endParaRPr lang="en-US" b="1" i="1" dirty="0"/>
          </a:p>
        </p:txBody>
      </p:sp>
      <p:sp>
        <p:nvSpPr>
          <p:cNvPr id="14" name="Oval 13"/>
          <p:cNvSpPr/>
          <p:nvPr/>
        </p:nvSpPr>
        <p:spPr>
          <a:xfrm>
            <a:off x="862275" y="949425"/>
            <a:ext cx="7243083" cy="1590573"/>
          </a:xfrm>
          <a:prstGeom prst="ellipse">
            <a:avLst/>
          </a:prstGeom>
          <a:noFill/>
          <a:ln w="1905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140820" y="3149739"/>
            <a:ext cx="2459327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MEDIA PRIBADI</a:t>
            </a:r>
            <a:endParaRPr lang="en-US" sz="2400" dirty="0"/>
          </a:p>
        </p:txBody>
      </p:sp>
      <p:sp>
        <p:nvSpPr>
          <p:cNvPr id="25" name="Down Arrow 24"/>
          <p:cNvSpPr/>
          <p:nvPr/>
        </p:nvSpPr>
        <p:spPr>
          <a:xfrm>
            <a:off x="2048935" y="2594251"/>
            <a:ext cx="4724400" cy="520365"/>
          </a:xfrm>
          <a:prstGeom prst="downArrow">
            <a:avLst>
              <a:gd name="adj1" fmla="val 50000"/>
              <a:gd name="adj2" fmla="val 6538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660066"/>
                </a:solidFill>
              </a:rPr>
              <a:t>m</a:t>
            </a:r>
            <a:r>
              <a:rPr lang="en-US" sz="2000" dirty="0" err="1" smtClean="0">
                <a:solidFill>
                  <a:srgbClr val="660066"/>
                </a:solidFill>
              </a:rPr>
              <a:t>enyatu</a:t>
            </a:r>
            <a:r>
              <a:rPr lang="en-US" sz="2000" dirty="0" smtClean="0">
                <a:solidFill>
                  <a:srgbClr val="660066"/>
                </a:solidFill>
              </a:rPr>
              <a:t> di</a:t>
            </a:r>
            <a:endParaRPr lang="en-US" sz="2000" dirty="0">
              <a:solidFill>
                <a:srgbClr val="660066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44477" y="3089265"/>
            <a:ext cx="2976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6600"/>
                </a:solidFill>
              </a:rPr>
              <a:t>Gadget </a:t>
            </a:r>
            <a:r>
              <a:rPr lang="en-US" sz="1600" dirty="0" err="1" smtClean="0">
                <a:solidFill>
                  <a:srgbClr val="336600"/>
                </a:solidFill>
              </a:rPr>
              <a:t>melekat</a:t>
            </a:r>
            <a:r>
              <a:rPr lang="en-US" sz="1600" dirty="0" smtClean="0">
                <a:solidFill>
                  <a:srgbClr val="336600"/>
                </a:solidFill>
              </a:rPr>
              <a:t> pada Masyarakat </a:t>
            </a:r>
            <a:r>
              <a:rPr lang="en-US" sz="1600" b="1" dirty="0" err="1" smtClean="0">
                <a:solidFill>
                  <a:srgbClr val="336600"/>
                </a:solidFill>
              </a:rPr>
              <a:t>kapan</a:t>
            </a:r>
            <a:r>
              <a:rPr lang="en-US" sz="1600" b="1" dirty="0" smtClean="0">
                <a:solidFill>
                  <a:srgbClr val="336600"/>
                </a:solidFill>
              </a:rPr>
              <a:t> pun – </a:t>
            </a:r>
            <a:r>
              <a:rPr lang="en-US" sz="1600" b="1" dirty="0" err="1" smtClean="0">
                <a:solidFill>
                  <a:srgbClr val="336600"/>
                </a:solidFill>
              </a:rPr>
              <a:t>dimana</a:t>
            </a:r>
            <a:r>
              <a:rPr lang="en-US" sz="1600" b="1" dirty="0" smtClean="0">
                <a:solidFill>
                  <a:srgbClr val="336600"/>
                </a:solidFill>
              </a:rPr>
              <a:t> pun</a:t>
            </a:r>
            <a:endParaRPr lang="en-US" sz="1600" b="1" dirty="0">
              <a:solidFill>
                <a:srgbClr val="3366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95279" y="3961284"/>
            <a:ext cx="1923799" cy="400110"/>
          </a:xfrm>
          <a:prstGeom prst="rect">
            <a:avLst/>
          </a:prstGeom>
          <a:solidFill>
            <a:srgbClr val="CCFFCC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Small – Screen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4892476" y="3975332"/>
            <a:ext cx="1653167" cy="400110"/>
          </a:xfrm>
          <a:prstGeom prst="rect">
            <a:avLst/>
          </a:prstGeom>
          <a:solidFill>
            <a:srgbClr val="CCFFCC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Big – Screen</a:t>
            </a:r>
            <a:endParaRPr lang="en-US" sz="2000" dirty="0"/>
          </a:p>
        </p:txBody>
      </p:sp>
      <p:cxnSp>
        <p:nvCxnSpPr>
          <p:cNvPr id="30" name="Straight Connector 29"/>
          <p:cNvCxnSpPr>
            <a:stCxn id="24" idx="2"/>
            <a:endCxn id="27" idx="0"/>
          </p:cNvCxnSpPr>
          <p:nvPr/>
        </p:nvCxnSpPr>
        <p:spPr>
          <a:xfrm flipH="1">
            <a:off x="2857179" y="3611404"/>
            <a:ext cx="1513305" cy="349880"/>
          </a:xfrm>
          <a:prstGeom prst="line">
            <a:avLst/>
          </a:prstGeom>
          <a:ln w="12700" cmpd="sng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4" idx="2"/>
            <a:endCxn id="28" idx="0"/>
          </p:cNvCxnSpPr>
          <p:nvPr/>
        </p:nvCxnSpPr>
        <p:spPr>
          <a:xfrm>
            <a:off x="4370484" y="3611404"/>
            <a:ext cx="1348576" cy="363928"/>
          </a:xfrm>
          <a:prstGeom prst="line">
            <a:avLst/>
          </a:prstGeom>
          <a:ln w="12700" cmpd="sng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542155" y="4922248"/>
            <a:ext cx="5917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0"/>
                </a:solidFill>
              </a:rPr>
              <a:t>Media untuk KEBAIKAN </a:t>
            </a:r>
            <a:r>
              <a:rPr lang="en-US" sz="2000" b="1" dirty="0" smtClean="0">
                <a:solidFill>
                  <a:srgbClr val="660066"/>
                </a:solidFill>
              </a:rPr>
              <a:t>dan </a:t>
            </a:r>
            <a:r>
              <a:rPr lang="en-US" sz="2000" b="1" dirty="0" smtClean="0">
                <a:solidFill>
                  <a:srgbClr val="FF0000"/>
                </a:solidFill>
              </a:rPr>
              <a:t>Media untuk KEJAHATAN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5968" y="4381514"/>
            <a:ext cx="2572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Handphone/smartphone, </a:t>
            </a:r>
          </a:p>
          <a:p>
            <a:pPr algn="ctr"/>
            <a:r>
              <a:rPr lang="en-US" dirty="0" smtClean="0">
                <a:solidFill>
                  <a:srgbClr val="7F7F7F"/>
                </a:solidFill>
              </a:rPr>
              <a:t>tablet, laptop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37008" y="4386347"/>
            <a:ext cx="2495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F7F7F"/>
                </a:solidFill>
              </a:rPr>
              <a:t>PC, smart-TV, </a:t>
            </a:r>
            <a:r>
              <a:rPr lang="en-US" dirty="0" err="1" smtClean="0">
                <a:solidFill>
                  <a:srgbClr val="7F7F7F"/>
                </a:solidFill>
              </a:rPr>
              <a:t>layar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err="1" smtClean="0">
                <a:solidFill>
                  <a:srgbClr val="7F7F7F"/>
                </a:solidFill>
              </a:rPr>
              <a:t>lebar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1022" y="5395915"/>
            <a:ext cx="8845000" cy="923330"/>
          </a:xfrm>
          <a:prstGeom prst="rect">
            <a:avLst/>
          </a:prstGeom>
          <a:solidFill>
            <a:srgbClr val="FFFFFF">
              <a:alpha val="47000"/>
            </a:srgb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Tugas </a:t>
            </a:r>
            <a:r>
              <a:rPr lang="en-US" b="1" dirty="0">
                <a:solidFill>
                  <a:srgbClr val="0000FF"/>
                </a:solidFill>
              </a:rPr>
              <a:t>baru </a:t>
            </a:r>
            <a:r>
              <a:rPr lang="en-US" b="1" dirty="0" err="1">
                <a:solidFill>
                  <a:srgbClr val="0000FF"/>
                </a:solidFill>
              </a:rPr>
              <a:t>negara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sehingga</a:t>
            </a:r>
            <a:r>
              <a:rPr lang="en-US" b="1" dirty="0" smtClean="0">
                <a:solidFill>
                  <a:srgbClr val="0000FF"/>
                </a:solidFill>
              </a:rPr>
              <a:t> perlu Legislasi &amp; regulasi baru:</a:t>
            </a:r>
          </a:p>
          <a:p>
            <a:r>
              <a:rPr lang="en-US" b="1" i="1" dirty="0" smtClean="0"/>
              <a:t>citizen protection, privacy, perlindungan data-</a:t>
            </a:r>
            <a:r>
              <a:rPr lang="en-US" b="1" i="1" dirty="0" err="1" smtClean="0"/>
              <a:t>pribadi</a:t>
            </a:r>
            <a:r>
              <a:rPr lang="en-US" b="1" i="1" dirty="0" smtClean="0"/>
              <a:t>, </a:t>
            </a:r>
            <a:r>
              <a:rPr lang="en-US" b="1" dirty="0" err="1"/>
              <a:t>Hankamnas</a:t>
            </a:r>
            <a:r>
              <a:rPr lang="en-US" b="1" dirty="0"/>
              <a:t> Dunia </a:t>
            </a:r>
            <a:r>
              <a:rPr lang="en-US" b="1" dirty="0" smtClean="0"/>
              <a:t>Maya,</a:t>
            </a:r>
          </a:p>
          <a:p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Onlinisasi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semua </a:t>
            </a:r>
            <a:r>
              <a:rPr lang="en-US" b="1" dirty="0" err="1" smtClean="0"/>
              <a:t>sektor</a:t>
            </a:r>
            <a:r>
              <a:rPr lang="en-US" b="1" dirty="0" smtClean="0"/>
              <a:t>, </a:t>
            </a:r>
            <a:r>
              <a:rPr lang="en-US" b="1" dirty="0" err="1" smtClean="0"/>
              <a:t>Globalisasi</a:t>
            </a:r>
            <a:r>
              <a:rPr lang="en-US" b="1" dirty="0" smtClean="0"/>
              <a:t> Online, Kedaulatan cyber.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23620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4" grpId="0" animBg="1"/>
      <p:bldP spid="25" grpId="0" animBg="1"/>
      <p:bldP spid="26" grpId="0"/>
      <p:bldP spid="27" grpId="0" animBg="1"/>
      <p:bldP spid="28" grpId="0" animBg="1"/>
      <p:bldP spid="35" grpId="0"/>
      <p:bldP spid="12" grpId="0"/>
      <p:bldP spid="29" grpId="0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Pixel">
  <a:themeElements>
    <a:clrScheme name="Pixel 8">
      <a:dk1>
        <a:srgbClr val="003300"/>
      </a:dk1>
      <a:lt1>
        <a:srgbClr val="FFFFFF"/>
      </a:lt1>
      <a:dk2>
        <a:srgbClr val="000000"/>
      </a:dk2>
      <a:lt2>
        <a:srgbClr val="336600"/>
      </a:lt2>
      <a:accent1>
        <a:srgbClr val="CCCC00"/>
      </a:accent1>
      <a:accent2>
        <a:srgbClr val="669900"/>
      </a:accent2>
      <a:accent3>
        <a:srgbClr val="FFFFFF"/>
      </a:accent3>
      <a:accent4>
        <a:srgbClr val="002A00"/>
      </a:accent4>
      <a:accent5>
        <a:srgbClr val="E2E2AA"/>
      </a:accent5>
      <a:accent6>
        <a:srgbClr val="5C8A00"/>
      </a:accent6>
      <a:hlink>
        <a:srgbClr val="333300"/>
      </a:hlink>
      <a:folHlink>
        <a:srgbClr val="99CC0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Slide MASTEL.potx</Template>
  <TotalTime>2595</TotalTime>
  <Words>1829</Words>
  <Application>Microsoft Office PowerPoint</Application>
  <PresentationFormat>On-screen Show (4:3)</PresentationFormat>
  <Paragraphs>418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Pixel</vt:lpstr>
      <vt:lpstr>Perkembangannya Industri Telematika di Era OTT</vt:lpstr>
      <vt:lpstr>Evolusi teknologi Pergantian Pemeran dari network ke apps &amp; devices (gadget)</vt:lpstr>
      <vt:lpstr>Fundamental Shifting: Dulu N  Kini A&amp;D </vt:lpstr>
      <vt:lpstr>PowerPoint Presentation</vt:lpstr>
      <vt:lpstr>Semua menjadi Terhubung Domestik &amp; Global: IPOLEKSOSBUD-HANKAMNAS</vt:lpstr>
      <vt:lpstr>Globalisasi Online:</vt:lpstr>
      <vt:lpstr>PowerPoint Presentation</vt:lpstr>
      <vt:lpstr>Serba Terhubung &amp; Resikonya</vt:lpstr>
      <vt:lpstr>Ketika Seseorang terhubung ke jaringan broadband:</vt:lpstr>
      <vt:lpstr>Tantangan Globalisasi Online</vt:lpstr>
      <vt:lpstr>OTT (Over The Top) vs. Kepentingan Nasional Indonesia</vt:lpstr>
      <vt:lpstr>Ragam Fungsi Global &amp; Domestik Apps</vt:lpstr>
      <vt:lpstr>Perbuatan Hukum Cross-Border via Saluran Broadband Global</vt:lpstr>
      <vt:lpstr>Perbuatan Hukum via Jaringan Broadband Domestik</vt:lpstr>
      <vt:lpstr>Kepentingan Nasional</vt:lpstr>
      <vt:lpstr>Bagaimana menata ott</vt:lpstr>
      <vt:lpstr>Seimbangkan Beragam Kepentingan</vt:lpstr>
      <vt:lpstr>Perspektif Perbuatan &amp; Aturan</vt:lpstr>
      <vt:lpstr>PENTING: Sistem White-List Nasional</vt:lpstr>
      <vt:lpstr>Cara Mendaftar/Terdaftar: MUDAH</vt:lpstr>
      <vt:lpstr>Tantangan NKRI ke depan</vt:lpstr>
      <vt:lpstr>PowerPoint Presentation</vt:lpstr>
      <vt:lpstr>Terima Kasih</vt:lpstr>
    </vt:vector>
  </TitlesOfParts>
  <Company>BRTI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OTT &amp; Financial inclusion</dc:title>
  <dc:creator>kegiatan Rutin</dc:creator>
  <cp:lastModifiedBy>SONY</cp:lastModifiedBy>
  <cp:revision>228</cp:revision>
  <dcterms:created xsi:type="dcterms:W3CDTF">2016-02-10T02:28:53Z</dcterms:created>
  <dcterms:modified xsi:type="dcterms:W3CDTF">2016-05-09T04:43:30Z</dcterms:modified>
</cp:coreProperties>
</file>