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8" r:id="rId4"/>
    <p:sldId id="270" r:id="rId5"/>
    <p:sldId id="269" r:id="rId6"/>
    <p:sldId id="271" r:id="rId7"/>
    <p:sldId id="273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A76F5-10A8-4125-AD35-1C5F9E70EB34}" type="datetimeFigureOut">
              <a:rPr lang="id-ID" smtClean="0"/>
              <a:t>09/05/2016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3515-BDC3-4ED7-A3DF-1370622805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43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084-F8C8-41ED-BB34-6500CD133AFB}" type="datetimeFigureOut">
              <a:rPr lang="id-ID" smtClean="0"/>
              <a:t>09/05/2016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E76-89EC-4C6C-BAF2-FBC9968DA8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199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084-F8C8-41ED-BB34-6500CD133AFB}" type="datetimeFigureOut">
              <a:rPr lang="id-ID" smtClean="0"/>
              <a:t>09/05/2016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E76-89EC-4C6C-BAF2-FBC9968DA8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695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084-F8C8-41ED-BB34-6500CD133AFB}" type="datetimeFigureOut">
              <a:rPr lang="id-ID" smtClean="0"/>
              <a:t>09/05/2016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E76-89EC-4C6C-BAF2-FBC9968DA8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568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084-F8C8-41ED-BB34-6500CD133AFB}" type="datetimeFigureOut">
              <a:rPr lang="id-ID" smtClean="0"/>
              <a:t>09/05/2016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E76-89EC-4C6C-BAF2-FBC9968DA8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159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084-F8C8-41ED-BB34-6500CD133AFB}" type="datetimeFigureOut">
              <a:rPr lang="id-ID" smtClean="0"/>
              <a:t>09/05/2016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E76-89EC-4C6C-BAF2-FBC9968DA8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894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084-F8C8-41ED-BB34-6500CD133AFB}" type="datetimeFigureOut">
              <a:rPr lang="id-ID" smtClean="0"/>
              <a:t>09/05/2016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E76-89EC-4C6C-BAF2-FBC9968DA8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676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084-F8C8-41ED-BB34-6500CD133AFB}" type="datetimeFigureOut">
              <a:rPr lang="id-ID" smtClean="0"/>
              <a:t>09/05/2016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E76-89EC-4C6C-BAF2-FBC9968DA8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125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084-F8C8-41ED-BB34-6500CD133AFB}" type="datetimeFigureOut">
              <a:rPr lang="id-ID" smtClean="0"/>
              <a:t>09/05/2016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E76-89EC-4C6C-BAF2-FBC9968DA8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450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084-F8C8-41ED-BB34-6500CD133AFB}" type="datetimeFigureOut">
              <a:rPr lang="id-ID" smtClean="0"/>
              <a:t>09/05/2016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E76-89EC-4C6C-BAF2-FBC9968DA8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178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084-F8C8-41ED-BB34-6500CD133AFB}" type="datetimeFigureOut">
              <a:rPr lang="id-ID" smtClean="0"/>
              <a:t>09/05/2016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E76-89EC-4C6C-BAF2-FBC9968DA8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476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084-F8C8-41ED-BB34-6500CD133AFB}" type="datetimeFigureOut">
              <a:rPr lang="id-ID" smtClean="0"/>
              <a:t>09/05/2016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E76-89EC-4C6C-BAF2-FBC9968DA8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587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2084-F8C8-41ED-BB34-6500CD133AFB}" type="datetimeFigureOut">
              <a:rPr lang="id-ID" smtClean="0"/>
              <a:t>09/05/2016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B4E76-89EC-4C6C-BAF2-FBC9968DA8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834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ebrootblog.files.wordpress.com/2011/11/webroot_satellite_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25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488832" cy="3600400"/>
          </a:xfrm>
        </p:spPr>
        <p:txBody>
          <a:bodyPr>
            <a:normAutofit/>
          </a:bodyPr>
          <a:lstStyle/>
          <a:p>
            <a:r>
              <a:rPr lang="id-ID" sz="6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The Top </a:t>
            </a:r>
            <a:r>
              <a:rPr lang="id-ID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(OTT) </a:t>
            </a:r>
            <a:br>
              <a:rPr lang="id-ID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br>
              <a:rPr lang="id-ID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Kedaulatan Negara</a:t>
            </a:r>
            <a:endParaRPr lang="id-ID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2" y="5589240"/>
            <a:ext cx="3736504" cy="72008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JUDHARIKSAWAN</a:t>
            </a:r>
            <a:endParaRPr lang="id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06" y="6596415"/>
            <a:ext cx="3000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dirty="0" smtClean="0">
                <a:solidFill>
                  <a:schemeClr val="bg1"/>
                </a:solidFill>
              </a:rPr>
              <a:t>Image: www.worldindustrialreporter.com</a:t>
            </a:r>
            <a:endParaRPr lang="id-ID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ebrootblog.files.wordpress.com/2011/11/webroot_satellite_00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t="25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4"/>
          <a:stretch/>
        </p:blipFill>
        <p:spPr>
          <a:xfrm>
            <a:off x="755576" y="3573016"/>
            <a:ext cx="756084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t="23647" r="15352" b="13073"/>
          <a:stretch/>
        </p:blipFill>
        <p:spPr>
          <a:xfrm>
            <a:off x="755576" y="218940"/>
            <a:ext cx="7560840" cy="3210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924944"/>
            <a:ext cx="7128792" cy="1080120"/>
          </a:xfrm>
        </p:spPr>
        <p:txBody>
          <a:bodyPr>
            <a:noAutofit/>
          </a:bodyPr>
          <a:lstStyle/>
          <a:p>
            <a:r>
              <a:rPr lang="id-ID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Fenomena Blankspot di Indonesia</a:t>
            </a:r>
            <a:endParaRPr lang="id-ID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3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upload.wikimedia.org/wikipedia/commons/b/b4/A-Train_satellit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 r="340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500050"/>
            <a:ext cx="7500990" cy="1143000"/>
          </a:xfrm>
        </p:spPr>
        <p:txBody>
          <a:bodyPr>
            <a:normAutofit/>
          </a:bodyPr>
          <a:lstStyle/>
          <a:p>
            <a:pPr algn="r"/>
            <a:r>
              <a:rPr lang="id-ID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Sky Policy</a:t>
            </a:r>
            <a:endParaRPr lang="id-ID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500438"/>
            <a:ext cx="8429684" cy="25003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d-ID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Waves Democracy</a:t>
            </a:r>
            <a:r>
              <a:rPr lang="id-I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id-ID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Rights</a:t>
            </a:r>
            <a:r>
              <a:rPr lang="id-I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(Free Flow of Information)</a:t>
            </a:r>
          </a:p>
          <a:p>
            <a:pPr>
              <a:spcBef>
                <a:spcPts val="0"/>
              </a:spcBef>
            </a:pPr>
            <a:r>
              <a:rPr lang="id-I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Treaty 1967 – Outerspace as common heritage of all mankind (international space)</a:t>
            </a:r>
          </a:p>
          <a:p>
            <a:pPr>
              <a:spcBef>
                <a:spcPts val="0"/>
              </a:spcBef>
            </a:pPr>
            <a:r>
              <a:rPr lang="id-ID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GSO (GEO) Limited Resource on Equatorial Line</a:t>
            </a:r>
          </a:p>
          <a:p>
            <a:pPr>
              <a:spcBef>
                <a:spcPts val="0"/>
              </a:spcBef>
            </a:pPr>
            <a:r>
              <a:rPr lang="id-ID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Broadcasting by Satellite (DBS) Invasion </a:t>
            </a:r>
            <a:r>
              <a:rPr lang="id-ID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id-ID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‘84</a:t>
            </a:r>
            <a:endParaRPr lang="id-ID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endParaRPr lang="id-ID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99" y="6500834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00" dirty="0" smtClean="0"/>
              <a:t>Image: www.nasa.gov</a:t>
            </a:r>
            <a:endParaRPr lang="id-ID" sz="1000" dirty="0"/>
          </a:p>
        </p:txBody>
      </p:sp>
    </p:spTree>
    <p:extLst>
      <p:ext uri="{BB962C8B-B14F-4D97-AF65-F5344CB8AC3E}">
        <p14:creationId xmlns:p14="http://schemas.microsoft.com/office/powerpoint/2010/main" val="26017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ebrootblog.files.wordpress.com/2011/11/webroot_satellite_00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5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786742" cy="714380"/>
          </a:xfrm>
        </p:spPr>
        <p:txBody>
          <a:bodyPr>
            <a:normAutofit fontScale="90000"/>
          </a:bodyPr>
          <a:lstStyle/>
          <a:p>
            <a:pPr algn="r"/>
            <a:r>
              <a:rPr lang="id-ID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Kedaulatan Negara</a:t>
            </a:r>
            <a:endParaRPr lang="id-ID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931224" cy="458400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fr-FR" dirty="0">
                <a:solidFill>
                  <a:srgbClr val="002060"/>
                </a:solidFill>
              </a:rPr>
              <a:t>Cujus Est </a:t>
            </a:r>
            <a:r>
              <a:rPr lang="fr-FR" dirty="0" err="1">
                <a:solidFill>
                  <a:srgbClr val="002060"/>
                </a:solidFill>
              </a:rPr>
              <a:t>Solum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Eust</a:t>
            </a:r>
            <a:r>
              <a:rPr lang="fr-FR" dirty="0">
                <a:solidFill>
                  <a:srgbClr val="002060"/>
                </a:solidFill>
              </a:rPr>
              <a:t> Ad </a:t>
            </a:r>
            <a:r>
              <a:rPr lang="fr-FR" dirty="0" err="1">
                <a:solidFill>
                  <a:srgbClr val="002060"/>
                </a:solidFill>
              </a:rPr>
              <a:t>Coelum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id-ID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</a:t>
            </a:r>
            <a:r>
              <a:rPr lang="id-ID" dirty="0"/>
              <a:t>Romawi</a:t>
            </a:r>
          </a:p>
          <a:p>
            <a:pPr>
              <a:spcBef>
                <a:spcPts val="1200"/>
              </a:spcBef>
            </a:pPr>
            <a:r>
              <a:rPr lang="id-ID" dirty="0" smtClean="0"/>
              <a:t>Jean Bodin (1576) </a:t>
            </a:r>
            <a:r>
              <a:rPr lang="en-US" dirty="0" smtClean="0"/>
              <a:t>sovereignty </a:t>
            </a:r>
            <a:r>
              <a:rPr lang="en-US" dirty="0"/>
              <a:t>is: “</a:t>
            </a:r>
            <a:r>
              <a:rPr lang="en-US" i="1" dirty="0"/>
              <a:t>la puissance </a:t>
            </a:r>
            <a:r>
              <a:rPr lang="en-US" i="1" dirty="0" err="1"/>
              <a:t>absolue</a:t>
            </a:r>
            <a:r>
              <a:rPr lang="en-US" i="1" dirty="0"/>
              <a:t> et </a:t>
            </a:r>
            <a:r>
              <a:rPr lang="en-US" i="1" dirty="0" err="1"/>
              <a:t>perpetuelle</a:t>
            </a:r>
            <a:r>
              <a:rPr lang="en-US" i="1" dirty="0"/>
              <a:t> </a:t>
            </a:r>
            <a:r>
              <a:rPr lang="en-US" i="1" dirty="0" err="1"/>
              <a:t>d'une</a:t>
            </a:r>
            <a:r>
              <a:rPr lang="en-US" i="1" dirty="0"/>
              <a:t> </a:t>
            </a:r>
            <a:r>
              <a:rPr lang="en-US" i="1" dirty="0" err="1"/>
              <a:t>Republique</a:t>
            </a:r>
            <a:r>
              <a:rPr lang="en-US" dirty="0"/>
              <a:t>” (the absolute and perpetual power of a Republic</a:t>
            </a:r>
            <a:r>
              <a:rPr lang="en-US" dirty="0" smtClean="0"/>
              <a:t>)</a:t>
            </a:r>
            <a:r>
              <a:rPr lang="id-ID" dirty="0" smtClean="0"/>
              <a:t> -- </a:t>
            </a:r>
            <a:r>
              <a:rPr lang="en-US" dirty="0" smtClean="0"/>
              <a:t>The </a:t>
            </a:r>
            <a:r>
              <a:rPr lang="en-US" dirty="0"/>
              <a:t>sovereign Prince is only accountable to </a:t>
            </a:r>
            <a:r>
              <a:rPr lang="en-US" dirty="0" smtClean="0"/>
              <a:t>God</a:t>
            </a:r>
            <a:r>
              <a:rPr lang="id-ID" dirty="0"/>
              <a:t>.</a:t>
            </a:r>
          </a:p>
          <a:p>
            <a:pPr>
              <a:spcBef>
                <a:spcPts val="1200"/>
              </a:spcBef>
            </a:pPr>
            <a:r>
              <a:rPr lang="id-ID" dirty="0" smtClean="0">
                <a:solidFill>
                  <a:srgbClr val="002060"/>
                </a:solidFill>
              </a:rPr>
              <a:t>Sovereignty: </a:t>
            </a:r>
            <a:r>
              <a:rPr lang="id-ID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and undivided</a:t>
            </a:r>
            <a:r>
              <a:rPr lang="id-ID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endParaRPr lang="id-ID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endParaRPr lang="id-I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ebrootblog.files.wordpress.com/2011/11/webroot_satellite_00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5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1631013"/>
            <a:ext cx="47525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id-ID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Penetrasi OTT Global</a:t>
            </a:r>
            <a:endParaRPr lang="id-ID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429000"/>
            <a:ext cx="8075240" cy="3096344"/>
          </a:xfrm>
        </p:spPr>
        <p:txBody>
          <a:bodyPr>
            <a:normAutofit fontScale="77500" lnSpcReduction="20000"/>
          </a:bodyPr>
          <a:lstStyle/>
          <a:p>
            <a:r>
              <a:rPr lang="id-ID" i="1" dirty="0" smtClean="0"/>
              <a:t>Globalization – economic purposes</a:t>
            </a:r>
          </a:p>
          <a:p>
            <a:r>
              <a:rPr lang="id-ID" i="1" dirty="0" smtClean="0"/>
              <a:t>Freedom of Expression</a:t>
            </a:r>
          </a:p>
          <a:p>
            <a:r>
              <a:rPr lang="id-ID" i="1" dirty="0" smtClean="0"/>
              <a:t>Net Neutrality (Tim Wu) : </a:t>
            </a:r>
            <a:r>
              <a:rPr lang="en-US" i="1" dirty="0"/>
              <a:t>No blocking. No throttling. No paid </a:t>
            </a:r>
            <a:r>
              <a:rPr lang="en-US" i="1" dirty="0" smtClean="0"/>
              <a:t>prioritization.</a:t>
            </a:r>
            <a:endParaRPr lang="id-ID" i="1" dirty="0" smtClean="0"/>
          </a:p>
          <a:p>
            <a:r>
              <a:rPr lang="id-ID" i="1" dirty="0" smtClean="0"/>
              <a:t>Imbalances Regulation and Unfair Competition (No licence fee, no taxes, copyrights etc)</a:t>
            </a:r>
          </a:p>
          <a:p>
            <a:r>
              <a:rPr lang="id-ID" i="1" dirty="0" smtClean="0"/>
              <a:t>P</a:t>
            </a:r>
            <a:r>
              <a:rPr lang="en-US" i="1" dirty="0" err="1" smtClean="0"/>
              <a:t>rivate</a:t>
            </a:r>
            <a:r>
              <a:rPr lang="en-US" i="1" dirty="0" smtClean="0"/>
              <a:t> </a:t>
            </a:r>
            <a:r>
              <a:rPr lang="en-US" i="1" dirty="0"/>
              <a:t>information for commercial </a:t>
            </a:r>
            <a:r>
              <a:rPr lang="en-US" i="1" dirty="0" smtClean="0"/>
              <a:t>gains</a:t>
            </a:r>
            <a:r>
              <a:rPr lang="id-ID" i="1" dirty="0" smtClean="0"/>
              <a:t>.</a:t>
            </a:r>
            <a:r>
              <a:rPr lang="en-US" i="1" dirty="0" smtClean="0"/>
              <a:t> </a:t>
            </a:r>
            <a:endParaRPr lang="id-ID" i="1" dirty="0" smtClean="0"/>
          </a:p>
          <a:p>
            <a:r>
              <a:rPr lang="id-ID" i="1" dirty="0" smtClean="0"/>
              <a:t>Content and cultural problems.</a:t>
            </a:r>
            <a:endParaRPr lang="id-ID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d-ID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5387"/>
            <a:ext cx="3221722" cy="322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4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ebrootblog.files.wordpress.com/2011/11/webroot_satellite_00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t="25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88" y="1340768"/>
            <a:ext cx="7931224" cy="504056"/>
          </a:xfrm>
        </p:spPr>
        <p:txBody>
          <a:bodyPr>
            <a:normAutofit fontScale="90000"/>
          </a:bodyPr>
          <a:lstStyle/>
          <a:p>
            <a:pPr algn="r"/>
            <a:r>
              <a:rPr lang="id-I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“Sovereign” Measures </a:t>
            </a:r>
            <a:endParaRPr lang="id-ID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60440"/>
          </a:xfrm>
        </p:spPr>
        <p:txBody>
          <a:bodyPr>
            <a:normAutofit fontScale="77500" lnSpcReduction="20000"/>
          </a:bodyPr>
          <a:lstStyle/>
          <a:p>
            <a:pPr marL="342900" lvl="2" indent="-342900">
              <a:buFontTx/>
              <a:buChar char="-"/>
            </a:pPr>
            <a:r>
              <a:rPr lang="id-ID" sz="3200" i="1" dirty="0" smtClean="0"/>
              <a:t>Single Getway and Landing Rights Satellites</a:t>
            </a:r>
          </a:p>
          <a:p>
            <a:pPr>
              <a:buFontTx/>
              <a:buChar char="-"/>
            </a:pPr>
            <a:r>
              <a:rPr lang="en-US" i="1" dirty="0" smtClean="0"/>
              <a:t>OTT </a:t>
            </a:r>
            <a:r>
              <a:rPr lang="en-US" i="1" dirty="0"/>
              <a:t>must be within the regulatory framework </a:t>
            </a:r>
          </a:p>
          <a:p>
            <a:pPr>
              <a:buFontTx/>
              <a:buChar char="-"/>
            </a:pPr>
            <a:r>
              <a:rPr lang="id-ID" i="1" dirty="0" smtClean="0"/>
              <a:t>OTT as “Pay TV” (licencing, content regulation and replacement advertising).</a:t>
            </a:r>
          </a:p>
          <a:p>
            <a:pPr>
              <a:buFontTx/>
              <a:buChar char="-"/>
            </a:pPr>
            <a:r>
              <a:rPr lang="id-ID" i="1" dirty="0" smtClean="0"/>
              <a:t>Local Content </a:t>
            </a:r>
            <a:r>
              <a:rPr lang="id-ID" i="1" dirty="0"/>
              <a:t>Delivery Network (CDN</a:t>
            </a:r>
            <a:r>
              <a:rPr lang="id-ID" i="1" dirty="0" smtClean="0"/>
              <a:t>) : improve quality and censorship undesirable content.</a:t>
            </a:r>
          </a:p>
          <a:p>
            <a:pPr>
              <a:buFontTx/>
              <a:buChar char="-"/>
            </a:pPr>
            <a:r>
              <a:rPr lang="id-ID" i="1" dirty="0" smtClean="0"/>
              <a:t>T</a:t>
            </a:r>
            <a:r>
              <a:rPr lang="en-US" i="1" dirty="0" err="1" smtClean="0"/>
              <a:t>oll</a:t>
            </a:r>
            <a:r>
              <a:rPr lang="en-US" i="1" dirty="0" smtClean="0"/>
              <a:t>-booth system</a:t>
            </a:r>
            <a:r>
              <a:rPr lang="id-ID" i="1" dirty="0" smtClean="0"/>
              <a:t>,</a:t>
            </a:r>
            <a:r>
              <a:rPr lang="en-US" i="1" dirty="0" smtClean="0"/>
              <a:t> different </a:t>
            </a:r>
            <a:r>
              <a:rPr lang="en-US" i="1" dirty="0"/>
              <a:t>services are priced </a:t>
            </a:r>
            <a:r>
              <a:rPr lang="en-US" i="1" dirty="0" smtClean="0"/>
              <a:t>differently</a:t>
            </a:r>
            <a:r>
              <a:rPr lang="id-ID" i="1" dirty="0" smtClean="0"/>
              <a:t>.</a:t>
            </a:r>
          </a:p>
          <a:p>
            <a:pPr>
              <a:buFontTx/>
              <a:buChar char="-"/>
            </a:pPr>
            <a:r>
              <a:rPr lang="id-ID" i="1" dirty="0"/>
              <a:t>Higher tax for local brand on OTT global and incentives vice versa</a:t>
            </a:r>
            <a:r>
              <a:rPr lang="id-ID" i="1" dirty="0" smtClean="0"/>
              <a:t>.</a:t>
            </a:r>
          </a:p>
          <a:p>
            <a:pPr>
              <a:buFontTx/>
              <a:buChar char="-"/>
            </a:pPr>
            <a:r>
              <a:rPr lang="id-ID" dirty="0"/>
              <a:t>Application of </a:t>
            </a:r>
            <a:r>
              <a:rPr lang="id-ID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downloader </a:t>
            </a:r>
            <a:r>
              <a:rPr lang="id-ID" dirty="0"/>
              <a:t>and </a:t>
            </a:r>
            <a:r>
              <a:rPr lang="id-ID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uploader</a:t>
            </a:r>
            <a:r>
              <a:rPr lang="id-ID" dirty="0"/>
              <a:t> theory</a:t>
            </a:r>
            <a:r>
              <a:rPr lang="id-ID" dirty="0" smtClean="0"/>
              <a:t>.</a:t>
            </a:r>
            <a:endParaRPr lang="id-ID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id-ID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id-ID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id-ID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id-ID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ebrootblog.files.wordpress.com/2011/11/webroot_satellite_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25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4400" dirty="0" smtClean="0">
                <a:solidFill>
                  <a:srgbClr val="FFFF00"/>
                </a:solidFill>
              </a:rPr>
              <a:t>Terima Kasih</a:t>
            </a:r>
            <a:endParaRPr lang="id-ID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209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Over The Top (OTT)  dan  Kedaulatan Negara</vt:lpstr>
      <vt:lpstr>Fenomena Blankspot di Indonesia</vt:lpstr>
      <vt:lpstr>Open Sky Policy</vt:lpstr>
      <vt:lpstr>Kedaulatan Negara</vt:lpstr>
      <vt:lpstr>Penetrasi OTT Global</vt:lpstr>
      <vt:lpstr>Specific “Sovereign” Measures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SONY</cp:lastModifiedBy>
  <cp:revision>35</cp:revision>
  <dcterms:created xsi:type="dcterms:W3CDTF">2016-05-07T23:39:55Z</dcterms:created>
  <dcterms:modified xsi:type="dcterms:W3CDTF">2016-05-09T00:23:36Z</dcterms:modified>
</cp:coreProperties>
</file>