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Default Extension="vml" ContentType="application/vnd.openxmlformats-officedocument.vmlDrawing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slides/slide79.xml" ContentType="application/vnd.openxmlformats-officedocument.presentationml.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721" r:id="rId3"/>
    <p:sldMasterId id="2147483763" r:id="rId4"/>
  </p:sldMasterIdLst>
  <p:notesMasterIdLst>
    <p:notesMasterId r:id="rId89"/>
  </p:notesMasterIdLst>
  <p:sldIdLst>
    <p:sldId id="580" r:id="rId5"/>
    <p:sldId id="397" r:id="rId6"/>
    <p:sldId id="515" r:id="rId7"/>
    <p:sldId id="545" r:id="rId8"/>
    <p:sldId id="546" r:id="rId9"/>
    <p:sldId id="516" r:id="rId10"/>
    <p:sldId id="398" r:id="rId11"/>
    <p:sldId id="396" r:id="rId12"/>
    <p:sldId id="428" r:id="rId13"/>
    <p:sldId id="429" r:id="rId14"/>
    <p:sldId id="599" r:id="rId15"/>
    <p:sldId id="424" r:id="rId16"/>
    <p:sldId id="438" r:id="rId17"/>
    <p:sldId id="439" r:id="rId18"/>
    <p:sldId id="440" r:id="rId19"/>
    <p:sldId id="425" r:id="rId20"/>
    <p:sldId id="585" r:id="rId21"/>
    <p:sldId id="435" r:id="rId22"/>
    <p:sldId id="436" r:id="rId23"/>
    <p:sldId id="586" r:id="rId24"/>
    <p:sldId id="437" r:id="rId25"/>
    <p:sldId id="582" r:id="rId26"/>
    <p:sldId id="415" r:id="rId27"/>
    <p:sldId id="584" r:id="rId28"/>
    <p:sldId id="416" r:id="rId29"/>
    <p:sldId id="431" r:id="rId30"/>
    <p:sldId id="432" r:id="rId31"/>
    <p:sldId id="417" r:id="rId32"/>
    <p:sldId id="418" r:id="rId33"/>
    <p:sldId id="583" r:id="rId34"/>
    <p:sldId id="581" r:id="rId35"/>
    <p:sldId id="419" r:id="rId36"/>
    <p:sldId id="420" r:id="rId37"/>
    <p:sldId id="587" r:id="rId38"/>
    <p:sldId id="421" r:id="rId39"/>
    <p:sldId id="423" r:id="rId40"/>
    <p:sldId id="430" r:id="rId41"/>
    <p:sldId id="427" r:id="rId42"/>
    <p:sldId id="517" r:id="rId43"/>
    <p:sldId id="532" r:id="rId44"/>
    <p:sldId id="510" r:id="rId45"/>
    <p:sldId id="579" r:id="rId46"/>
    <p:sldId id="390" r:id="rId47"/>
    <p:sldId id="434" r:id="rId48"/>
    <p:sldId id="511" r:id="rId49"/>
    <p:sldId id="548" r:id="rId50"/>
    <p:sldId id="544" r:id="rId51"/>
    <p:sldId id="512" r:id="rId52"/>
    <p:sldId id="535" r:id="rId53"/>
    <p:sldId id="536" r:id="rId54"/>
    <p:sldId id="537" r:id="rId55"/>
    <p:sldId id="538" r:id="rId56"/>
    <p:sldId id="539" r:id="rId57"/>
    <p:sldId id="540" r:id="rId58"/>
    <p:sldId id="549" r:id="rId59"/>
    <p:sldId id="550" r:id="rId60"/>
    <p:sldId id="551" r:id="rId61"/>
    <p:sldId id="541" r:id="rId62"/>
    <p:sldId id="592" r:id="rId63"/>
    <p:sldId id="588" r:id="rId64"/>
    <p:sldId id="589" r:id="rId65"/>
    <p:sldId id="590" r:id="rId66"/>
    <p:sldId id="593" r:id="rId67"/>
    <p:sldId id="594" r:id="rId68"/>
    <p:sldId id="573" r:id="rId69"/>
    <p:sldId id="591" r:id="rId70"/>
    <p:sldId id="596" r:id="rId71"/>
    <p:sldId id="597" r:id="rId72"/>
    <p:sldId id="598" r:id="rId73"/>
    <p:sldId id="543" r:id="rId74"/>
    <p:sldId id="394" r:id="rId75"/>
    <p:sldId id="542" r:id="rId76"/>
    <p:sldId id="406" r:id="rId77"/>
    <p:sldId id="595" r:id="rId78"/>
    <p:sldId id="409" r:id="rId79"/>
    <p:sldId id="411" r:id="rId80"/>
    <p:sldId id="318" r:id="rId81"/>
    <p:sldId id="358" r:id="rId82"/>
    <p:sldId id="393" r:id="rId83"/>
    <p:sldId id="392" r:id="rId84"/>
    <p:sldId id="391" r:id="rId85"/>
    <p:sldId id="562" r:id="rId86"/>
    <p:sldId id="563" r:id="rId87"/>
    <p:sldId id="564" r:id="rId88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420" autoAdjust="0"/>
    <p:restoredTop sz="96859" autoAdjust="0"/>
  </p:normalViewPr>
  <p:slideViewPr>
    <p:cSldViewPr>
      <p:cViewPr>
        <p:scale>
          <a:sx n="60" d="100"/>
          <a:sy n="60" d="100"/>
        </p:scale>
        <p:origin x="-1362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73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10EB20-D7F3-DA49-A597-9060167FC72D}" type="doc">
      <dgm:prSet loTypeId="urn:microsoft.com/office/officeart/2005/8/layout/vList3#1" loCatId="" qsTypeId="urn:microsoft.com/office/officeart/2005/8/quickstyle/simple4" qsCatId="simple" csTypeId="urn:microsoft.com/office/officeart/2005/8/colors/accent1_2" csCatId="accent1" phldr="1"/>
      <dgm:spPr/>
    </dgm:pt>
    <dgm:pt modelId="{53301AFB-BEFA-6144-8748-9B5C2FD2BF97}">
      <dgm:prSet phldrT="[Text]"/>
      <dgm:spPr/>
      <dgm:t>
        <a:bodyPr/>
        <a:lstStyle/>
        <a:p>
          <a:r>
            <a:rPr lang="en-US" i="1" dirty="0" smtClean="0"/>
            <a:t>storehouse of knowledge </a:t>
          </a:r>
          <a:endParaRPr lang="en-US" dirty="0"/>
        </a:p>
      </dgm:t>
    </dgm:pt>
    <dgm:pt modelId="{AD327AFD-6322-5243-85F5-CBF73B044FB2}" type="parTrans" cxnId="{D7D66931-8DA1-744E-8C15-7DC3ECD8309E}">
      <dgm:prSet/>
      <dgm:spPr/>
      <dgm:t>
        <a:bodyPr/>
        <a:lstStyle/>
        <a:p>
          <a:endParaRPr lang="en-US"/>
        </a:p>
      </dgm:t>
    </dgm:pt>
    <dgm:pt modelId="{6394D525-F09C-5C48-9B84-937DD4BE1BEA}" type="sibTrans" cxnId="{D7D66931-8DA1-744E-8C15-7DC3ECD8309E}">
      <dgm:prSet/>
      <dgm:spPr/>
      <dgm:t>
        <a:bodyPr/>
        <a:lstStyle/>
        <a:p>
          <a:endParaRPr lang="en-US"/>
        </a:p>
      </dgm:t>
    </dgm:pt>
    <dgm:pt modelId="{F54229EE-FD23-3544-B09A-C7E99665E782}">
      <dgm:prSet phldrT="[Text]"/>
      <dgm:spPr/>
      <dgm:t>
        <a:bodyPr/>
        <a:lstStyle/>
        <a:p>
          <a:r>
            <a:rPr lang="en-US" i="1" dirty="0" smtClean="0"/>
            <a:t>knowledge factory</a:t>
          </a:r>
          <a:endParaRPr lang="en-US" dirty="0"/>
        </a:p>
      </dgm:t>
    </dgm:pt>
    <dgm:pt modelId="{58B3B16A-1FF3-7746-91C1-D2D2629DE7D3}" type="parTrans" cxnId="{5496A386-C001-6848-864C-1E608F977FE7}">
      <dgm:prSet/>
      <dgm:spPr/>
      <dgm:t>
        <a:bodyPr/>
        <a:lstStyle/>
        <a:p>
          <a:endParaRPr lang="en-US"/>
        </a:p>
      </dgm:t>
    </dgm:pt>
    <dgm:pt modelId="{5E14ADFB-ACF2-1840-B5C1-85C31114E4CC}" type="sibTrans" cxnId="{5496A386-C001-6848-864C-1E608F977FE7}">
      <dgm:prSet/>
      <dgm:spPr/>
      <dgm:t>
        <a:bodyPr/>
        <a:lstStyle/>
        <a:p>
          <a:endParaRPr lang="en-US"/>
        </a:p>
      </dgm:t>
    </dgm:pt>
    <dgm:pt modelId="{74F2E0F0-3610-7E4E-AA5F-524A7F9AF7FB}">
      <dgm:prSet phldrT="[Text]"/>
      <dgm:spPr/>
      <dgm:t>
        <a:bodyPr/>
        <a:lstStyle/>
        <a:p>
          <a:r>
            <a:rPr lang="en-US" i="1" dirty="0" smtClean="0"/>
            <a:t>knowledge hub</a:t>
          </a:r>
          <a:r>
            <a:rPr lang="en-US" dirty="0" smtClean="0"/>
            <a:t> </a:t>
          </a:r>
          <a:endParaRPr lang="en-US" dirty="0"/>
        </a:p>
      </dgm:t>
    </dgm:pt>
    <dgm:pt modelId="{0D054E5E-0BAE-3844-A921-DBFA95F1B8DF}" type="parTrans" cxnId="{AA3F250E-F785-3744-8A5D-75AD0216B80E}">
      <dgm:prSet/>
      <dgm:spPr/>
      <dgm:t>
        <a:bodyPr/>
        <a:lstStyle/>
        <a:p>
          <a:endParaRPr lang="en-US"/>
        </a:p>
      </dgm:t>
    </dgm:pt>
    <dgm:pt modelId="{68A55AD2-CCFF-6447-ADE8-E5097D2E51F7}" type="sibTrans" cxnId="{AA3F250E-F785-3744-8A5D-75AD0216B80E}">
      <dgm:prSet/>
      <dgm:spPr/>
      <dgm:t>
        <a:bodyPr/>
        <a:lstStyle/>
        <a:p>
          <a:endParaRPr lang="en-US"/>
        </a:p>
      </dgm:t>
    </dgm:pt>
    <dgm:pt modelId="{8D678D60-A261-4647-834F-BC5AFFE84BAC}" type="pres">
      <dgm:prSet presAssocID="{B110EB20-D7F3-DA49-A597-9060167FC72D}" presName="linearFlow" presStyleCnt="0">
        <dgm:presLayoutVars>
          <dgm:dir/>
          <dgm:resizeHandles val="exact"/>
        </dgm:presLayoutVars>
      </dgm:prSet>
      <dgm:spPr/>
    </dgm:pt>
    <dgm:pt modelId="{CD811C19-E83A-C348-8699-7EC02B89866C}" type="pres">
      <dgm:prSet presAssocID="{53301AFB-BEFA-6144-8748-9B5C2FD2BF97}" presName="composite" presStyleCnt="0"/>
      <dgm:spPr/>
    </dgm:pt>
    <dgm:pt modelId="{3C8DD493-1A42-604F-BCA9-FB49D0803C2E}" type="pres">
      <dgm:prSet presAssocID="{53301AFB-BEFA-6144-8748-9B5C2FD2BF97}" presName="imgShp" presStyleLbl="fgImgPlace1" presStyleIdx="0" presStyleCnt="3"/>
      <dgm:spPr/>
    </dgm:pt>
    <dgm:pt modelId="{F0F4286D-2B9F-1E48-BB82-F42048B55091}" type="pres">
      <dgm:prSet presAssocID="{53301AFB-BEFA-6144-8748-9B5C2FD2BF97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7FEF28-66C4-1446-8627-8507AB57324E}" type="pres">
      <dgm:prSet presAssocID="{6394D525-F09C-5C48-9B84-937DD4BE1BEA}" presName="spacing" presStyleCnt="0"/>
      <dgm:spPr/>
    </dgm:pt>
    <dgm:pt modelId="{DD98336B-C3E9-3549-BFAF-629A55FEEE55}" type="pres">
      <dgm:prSet presAssocID="{F54229EE-FD23-3544-B09A-C7E99665E782}" presName="composite" presStyleCnt="0"/>
      <dgm:spPr/>
    </dgm:pt>
    <dgm:pt modelId="{4F4C0072-9D0B-404E-BAFC-7E9E700F46EA}" type="pres">
      <dgm:prSet presAssocID="{F54229EE-FD23-3544-B09A-C7E99665E782}" presName="imgShp" presStyleLbl="fgImgPlace1" presStyleIdx="1" presStyleCnt="3"/>
      <dgm:spPr/>
    </dgm:pt>
    <dgm:pt modelId="{0A3A63B1-5C7C-C442-A6D9-2D6FB8F6281F}" type="pres">
      <dgm:prSet presAssocID="{F54229EE-FD23-3544-B09A-C7E99665E782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AD9D37-A82E-844B-A5D4-E47551A9C790}" type="pres">
      <dgm:prSet presAssocID="{5E14ADFB-ACF2-1840-B5C1-85C31114E4CC}" presName="spacing" presStyleCnt="0"/>
      <dgm:spPr/>
    </dgm:pt>
    <dgm:pt modelId="{375E9CC1-56FE-7741-9DAF-B5118D87779F}" type="pres">
      <dgm:prSet presAssocID="{74F2E0F0-3610-7E4E-AA5F-524A7F9AF7FB}" presName="composite" presStyleCnt="0"/>
      <dgm:spPr/>
    </dgm:pt>
    <dgm:pt modelId="{46CF8344-EC6E-7743-8B45-55EBB7A3FCCF}" type="pres">
      <dgm:prSet presAssocID="{74F2E0F0-3610-7E4E-AA5F-524A7F9AF7FB}" presName="imgShp" presStyleLbl="fgImgPlace1" presStyleIdx="2" presStyleCnt="3"/>
      <dgm:spPr/>
    </dgm:pt>
    <dgm:pt modelId="{B503B2D0-3DF9-6A4D-9566-2637F808B9B2}" type="pres">
      <dgm:prSet presAssocID="{74F2E0F0-3610-7E4E-AA5F-524A7F9AF7FB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B49429-19B8-417B-BCEE-A61803FEED79}" type="presOf" srcId="{F54229EE-FD23-3544-B09A-C7E99665E782}" destId="{0A3A63B1-5C7C-C442-A6D9-2D6FB8F6281F}" srcOrd="0" destOrd="0" presId="urn:microsoft.com/office/officeart/2005/8/layout/vList3#1"/>
    <dgm:cxn modelId="{5496A386-C001-6848-864C-1E608F977FE7}" srcId="{B110EB20-D7F3-DA49-A597-9060167FC72D}" destId="{F54229EE-FD23-3544-B09A-C7E99665E782}" srcOrd="1" destOrd="0" parTransId="{58B3B16A-1FF3-7746-91C1-D2D2629DE7D3}" sibTransId="{5E14ADFB-ACF2-1840-B5C1-85C31114E4CC}"/>
    <dgm:cxn modelId="{AA3F250E-F785-3744-8A5D-75AD0216B80E}" srcId="{B110EB20-D7F3-DA49-A597-9060167FC72D}" destId="{74F2E0F0-3610-7E4E-AA5F-524A7F9AF7FB}" srcOrd="2" destOrd="0" parTransId="{0D054E5E-0BAE-3844-A921-DBFA95F1B8DF}" sibTransId="{68A55AD2-CCFF-6447-ADE8-E5097D2E51F7}"/>
    <dgm:cxn modelId="{06D13236-21AA-4AB7-A9AF-27D3F2400B36}" type="presOf" srcId="{B110EB20-D7F3-DA49-A597-9060167FC72D}" destId="{8D678D60-A261-4647-834F-BC5AFFE84BAC}" srcOrd="0" destOrd="0" presId="urn:microsoft.com/office/officeart/2005/8/layout/vList3#1"/>
    <dgm:cxn modelId="{04ACEC17-5B8A-473F-9AFA-E0B03C11040D}" type="presOf" srcId="{53301AFB-BEFA-6144-8748-9B5C2FD2BF97}" destId="{F0F4286D-2B9F-1E48-BB82-F42048B55091}" srcOrd="0" destOrd="0" presId="urn:microsoft.com/office/officeart/2005/8/layout/vList3#1"/>
    <dgm:cxn modelId="{E67FDFE9-5409-4778-A128-966A73F3540F}" type="presOf" srcId="{74F2E0F0-3610-7E4E-AA5F-524A7F9AF7FB}" destId="{B503B2D0-3DF9-6A4D-9566-2637F808B9B2}" srcOrd="0" destOrd="0" presId="urn:microsoft.com/office/officeart/2005/8/layout/vList3#1"/>
    <dgm:cxn modelId="{D7D66931-8DA1-744E-8C15-7DC3ECD8309E}" srcId="{B110EB20-D7F3-DA49-A597-9060167FC72D}" destId="{53301AFB-BEFA-6144-8748-9B5C2FD2BF97}" srcOrd="0" destOrd="0" parTransId="{AD327AFD-6322-5243-85F5-CBF73B044FB2}" sibTransId="{6394D525-F09C-5C48-9B84-937DD4BE1BEA}"/>
    <dgm:cxn modelId="{EEFE49E0-A608-4F25-8AB3-131BF9BAECCD}" type="presParOf" srcId="{8D678D60-A261-4647-834F-BC5AFFE84BAC}" destId="{CD811C19-E83A-C348-8699-7EC02B89866C}" srcOrd="0" destOrd="0" presId="urn:microsoft.com/office/officeart/2005/8/layout/vList3#1"/>
    <dgm:cxn modelId="{B704F792-F027-4FEB-90A7-D68A6F3119CB}" type="presParOf" srcId="{CD811C19-E83A-C348-8699-7EC02B89866C}" destId="{3C8DD493-1A42-604F-BCA9-FB49D0803C2E}" srcOrd="0" destOrd="0" presId="urn:microsoft.com/office/officeart/2005/8/layout/vList3#1"/>
    <dgm:cxn modelId="{08A33E5C-8741-4A3F-A666-20FF0D52D981}" type="presParOf" srcId="{CD811C19-E83A-C348-8699-7EC02B89866C}" destId="{F0F4286D-2B9F-1E48-BB82-F42048B55091}" srcOrd="1" destOrd="0" presId="urn:microsoft.com/office/officeart/2005/8/layout/vList3#1"/>
    <dgm:cxn modelId="{8DEC0EC7-945D-47B1-8865-4A481A74AD99}" type="presParOf" srcId="{8D678D60-A261-4647-834F-BC5AFFE84BAC}" destId="{EA7FEF28-66C4-1446-8627-8507AB57324E}" srcOrd="1" destOrd="0" presId="urn:microsoft.com/office/officeart/2005/8/layout/vList3#1"/>
    <dgm:cxn modelId="{EEE5D384-649D-4303-B35C-4DED88BB2A5F}" type="presParOf" srcId="{8D678D60-A261-4647-834F-BC5AFFE84BAC}" destId="{DD98336B-C3E9-3549-BFAF-629A55FEEE55}" srcOrd="2" destOrd="0" presId="urn:microsoft.com/office/officeart/2005/8/layout/vList3#1"/>
    <dgm:cxn modelId="{E4EDCD37-9CF8-4E4F-90B3-C18FF9303608}" type="presParOf" srcId="{DD98336B-C3E9-3549-BFAF-629A55FEEE55}" destId="{4F4C0072-9D0B-404E-BAFC-7E9E700F46EA}" srcOrd="0" destOrd="0" presId="urn:microsoft.com/office/officeart/2005/8/layout/vList3#1"/>
    <dgm:cxn modelId="{5F6D866F-7C9E-4583-AF6B-BC4D2D511EC2}" type="presParOf" srcId="{DD98336B-C3E9-3549-BFAF-629A55FEEE55}" destId="{0A3A63B1-5C7C-C442-A6D9-2D6FB8F6281F}" srcOrd="1" destOrd="0" presId="urn:microsoft.com/office/officeart/2005/8/layout/vList3#1"/>
    <dgm:cxn modelId="{734B1296-F64A-4461-A21B-703122FA2189}" type="presParOf" srcId="{8D678D60-A261-4647-834F-BC5AFFE84BAC}" destId="{39AD9D37-A82E-844B-A5D4-E47551A9C790}" srcOrd="3" destOrd="0" presId="urn:microsoft.com/office/officeart/2005/8/layout/vList3#1"/>
    <dgm:cxn modelId="{0E55C5C8-5F44-4FD1-8941-A6348F0C4282}" type="presParOf" srcId="{8D678D60-A261-4647-834F-BC5AFFE84BAC}" destId="{375E9CC1-56FE-7741-9DAF-B5118D87779F}" srcOrd="4" destOrd="0" presId="urn:microsoft.com/office/officeart/2005/8/layout/vList3#1"/>
    <dgm:cxn modelId="{B6A26A24-8ED4-4BE7-87A0-CEC5E79B23B2}" type="presParOf" srcId="{375E9CC1-56FE-7741-9DAF-B5118D87779F}" destId="{46CF8344-EC6E-7743-8B45-55EBB7A3FCCF}" srcOrd="0" destOrd="0" presId="urn:microsoft.com/office/officeart/2005/8/layout/vList3#1"/>
    <dgm:cxn modelId="{4119403C-6DE5-4E34-8964-4F09E3E98240}" type="presParOf" srcId="{375E9CC1-56FE-7741-9DAF-B5118D87779F}" destId="{B503B2D0-3DF9-6A4D-9566-2637F808B9B2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4889898-39A2-4876-9189-8ACBB47E6CC6}" type="doc">
      <dgm:prSet loTypeId="urn:microsoft.com/office/officeart/2005/8/layout/radial3" loCatId="cycle" qsTypeId="urn:microsoft.com/office/officeart/2005/8/quickstyle/3d6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0C0E8A1-B5E1-473C-9128-1B21A8DB2D7F}">
      <dgm:prSet phldrT="[Text]" custT="1"/>
      <dgm:spPr/>
      <dgm:t>
        <a:bodyPr/>
        <a:lstStyle/>
        <a:p>
          <a:r>
            <a:rPr lang="en-US" sz="3200" b="1" dirty="0" smtClean="0"/>
            <a:t>10</a:t>
          </a:r>
        </a:p>
        <a:p>
          <a:r>
            <a:rPr lang="en-US" sz="3200" b="1" i="1" dirty="0" smtClean="0"/>
            <a:t>Common </a:t>
          </a:r>
        </a:p>
        <a:p>
          <a:r>
            <a:rPr lang="en-US" sz="3200" b="1" i="1" dirty="0" smtClean="0"/>
            <a:t>Goals</a:t>
          </a:r>
          <a:endParaRPr lang="en-US" sz="3200" b="1" i="1" dirty="0"/>
        </a:p>
      </dgm:t>
    </dgm:pt>
    <dgm:pt modelId="{3282789A-DCF4-40F2-BF34-CF8C84445A28}" type="parTrans" cxnId="{18AE9196-A54D-4C58-AC35-264362863710}">
      <dgm:prSet/>
      <dgm:spPr/>
      <dgm:t>
        <a:bodyPr/>
        <a:lstStyle/>
        <a:p>
          <a:endParaRPr lang="en-US" sz="2800"/>
        </a:p>
      </dgm:t>
    </dgm:pt>
    <dgm:pt modelId="{1B35FBAA-6B90-461C-A4B3-0A0022D53BE6}" type="sibTrans" cxnId="{18AE9196-A54D-4C58-AC35-264362863710}">
      <dgm:prSet/>
      <dgm:spPr/>
      <dgm:t>
        <a:bodyPr/>
        <a:lstStyle/>
        <a:p>
          <a:endParaRPr lang="en-US" sz="2800"/>
        </a:p>
      </dgm:t>
    </dgm:pt>
    <dgm:pt modelId="{6732C7DC-219B-4E38-B7DA-F399BB1B9B2D}">
      <dgm:prSet phldrT="[Text]" custT="1"/>
      <dgm:spPr/>
      <dgm:t>
        <a:bodyPr/>
        <a:lstStyle/>
        <a:p>
          <a:pPr rtl="0"/>
          <a:r>
            <a:rPr lang="en-US" sz="2000" b="1" dirty="0" smtClean="0">
              <a:latin typeface="+mn-lt"/>
              <a:ea typeface="+mn-ea"/>
              <a:cs typeface="+mn-cs"/>
            </a:rPr>
            <a:t>1</a:t>
          </a:r>
          <a:endParaRPr lang="id-ID" sz="2000" b="1" dirty="0" smtClean="0">
            <a:latin typeface="+mn-lt"/>
            <a:ea typeface="+mn-ea"/>
            <a:cs typeface="+mn-cs"/>
          </a:endParaRPr>
        </a:p>
        <a:p>
          <a:pPr rtl="0"/>
          <a:r>
            <a:rPr lang="en-US" sz="1400" b="0" dirty="0" smtClean="0">
              <a:latin typeface="+mn-lt"/>
              <a:ea typeface="+mn-ea"/>
              <a:cs typeface="+mn-cs"/>
            </a:rPr>
            <a:t> Access and Quality of Education</a:t>
          </a:r>
          <a:endParaRPr lang="en-US" sz="1400" dirty="0"/>
        </a:p>
      </dgm:t>
    </dgm:pt>
    <dgm:pt modelId="{EA68E741-FB90-44B6-93A3-DA689F1B0D83}" type="parTrans" cxnId="{4B493B2A-9E4D-45EE-BEF0-79C65AD63B7F}">
      <dgm:prSet/>
      <dgm:spPr/>
      <dgm:t>
        <a:bodyPr/>
        <a:lstStyle/>
        <a:p>
          <a:endParaRPr lang="en-US" sz="2800"/>
        </a:p>
      </dgm:t>
    </dgm:pt>
    <dgm:pt modelId="{35CEAD47-BAFD-4AF0-AF9A-032881BE6314}" type="sibTrans" cxnId="{4B493B2A-9E4D-45EE-BEF0-79C65AD63B7F}">
      <dgm:prSet/>
      <dgm:spPr/>
      <dgm:t>
        <a:bodyPr/>
        <a:lstStyle/>
        <a:p>
          <a:endParaRPr lang="en-US" sz="2800"/>
        </a:p>
      </dgm:t>
    </dgm:pt>
    <dgm:pt modelId="{59AC3AA5-4C0D-4325-83A4-20E96FD470E2}">
      <dgm:prSet phldrT="[Text]" custT="1"/>
      <dgm:spPr/>
      <dgm:t>
        <a:bodyPr/>
        <a:lstStyle/>
        <a:p>
          <a:pPr rtl="0"/>
          <a:r>
            <a:rPr lang="en-US" sz="2000" b="1" dirty="0" smtClean="0">
              <a:latin typeface="+mn-lt"/>
              <a:ea typeface="+mn-ea"/>
              <a:cs typeface="+mn-cs"/>
            </a:rPr>
            <a:t>2</a:t>
          </a:r>
          <a:endParaRPr lang="id-ID" sz="2000" b="1" dirty="0" smtClean="0">
            <a:latin typeface="+mn-lt"/>
            <a:ea typeface="+mn-ea"/>
            <a:cs typeface="+mn-cs"/>
          </a:endParaRPr>
        </a:p>
        <a:p>
          <a:pPr rtl="0"/>
          <a:r>
            <a:rPr lang="en-US" sz="1400" b="0" dirty="0" smtClean="0">
              <a:latin typeface="+mn-lt"/>
              <a:ea typeface="+mn-ea"/>
              <a:cs typeface="+mn-cs"/>
            </a:rPr>
            <a:t> Access and Quality of Health Services</a:t>
          </a:r>
          <a:endParaRPr lang="en-US" sz="1400" dirty="0"/>
        </a:p>
      </dgm:t>
    </dgm:pt>
    <dgm:pt modelId="{BBA61FBB-2595-4A3A-A49C-81E42381F121}" type="parTrans" cxnId="{3C4E10F2-ADEA-47C4-845C-EBAE9395BAC0}">
      <dgm:prSet/>
      <dgm:spPr/>
      <dgm:t>
        <a:bodyPr/>
        <a:lstStyle/>
        <a:p>
          <a:endParaRPr lang="en-US" sz="2800"/>
        </a:p>
      </dgm:t>
    </dgm:pt>
    <dgm:pt modelId="{D04788FC-74A6-421C-BBBD-C5A933ACD010}" type="sibTrans" cxnId="{3C4E10F2-ADEA-47C4-845C-EBAE9395BAC0}">
      <dgm:prSet/>
      <dgm:spPr/>
      <dgm:t>
        <a:bodyPr/>
        <a:lstStyle/>
        <a:p>
          <a:endParaRPr lang="en-US" sz="2800"/>
        </a:p>
      </dgm:t>
    </dgm:pt>
    <dgm:pt modelId="{83F6D1BB-9067-46FF-9C5B-CD72F45EC1D1}">
      <dgm:prSet phldrT="[Text]" custT="1"/>
      <dgm:spPr/>
      <dgm:t>
        <a:bodyPr/>
        <a:lstStyle/>
        <a:p>
          <a:pPr rtl="0"/>
          <a:r>
            <a:rPr lang="en-US" sz="2000" b="1" dirty="0" smtClean="0">
              <a:latin typeface="+mn-lt"/>
              <a:ea typeface="+mn-ea"/>
              <a:cs typeface="+mn-cs"/>
            </a:rPr>
            <a:t>3</a:t>
          </a:r>
          <a:r>
            <a:rPr lang="en-US" sz="1200" b="0" dirty="0" smtClean="0">
              <a:latin typeface="+mn-lt"/>
              <a:ea typeface="+mn-ea"/>
              <a:cs typeface="+mn-cs"/>
            </a:rPr>
            <a:t> </a:t>
          </a:r>
          <a:r>
            <a:rPr lang="id-ID" sz="1200" b="0" dirty="0" smtClean="0">
              <a:latin typeface="+mn-lt"/>
              <a:ea typeface="+mn-ea"/>
              <a:cs typeface="+mn-cs"/>
            </a:rPr>
            <a:t> </a:t>
          </a:r>
          <a:r>
            <a:rPr lang="en-US" sz="1200" b="0" dirty="0" smtClean="0">
              <a:latin typeface="+mn-lt"/>
              <a:ea typeface="+mn-ea"/>
              <a:cs typeface="+mn-cs"/>
            </a:rPr>
            <a:t>Infrastructure, Energy and Water</a:t>
          </a:r>
          <a:endParaRPr lang="en-US" sz="1200" dirty="0"/>
        </a:p>
      </dgm:t>
    </dgm:pt>
    <dgm:pt modelId="{DD034C79-5859-4F0C-B8E5-43D0E21E0EC6}" type="parTrans" cxnId="{0804F85D-9C7B-42B2-8BA5-155A0746EB7B}">
      <dgm:prSet/>
      <dgm:spPr/>
      <dgm:t>
        <a:bodyPr/>
        <a:lstStyle/>
        <a:p>
          <a:endParaRPr lang="en-US" sz="2800"/>
        </a:p>
      </dgm:t>
    </dgm:pt>
    <dgm:pt modelId="{F8573404-9BBE-42D6-9420-9A54541453DB}" type="sibTrans" cxnId="{0804F85D-9C7B-42B2-8BA5-155A0746EB7B}">
      <dgm:prSet/>
      <dgm:spPr/>
      <dgm:t>
        <a:bodyPr/>
        <a:lstStyle/>
        <a:p>
          <a:endParaRPr lang="en-US" sz="2800"/>
        </a:p>
      </dgm:t>
    </dgm:pt>
    <dgm:pt modelId="{9B8786BC-1801-4AEC-A1B3-BCCF0195196B}">
      <dgm:prSet phldrT="[Text]" custT="1"/>
      <dgm:spPr>
        <a:solidFill>
          <a:schemeClr val="accent4">
            <a:alpha val="50000"/>
          </a:schemeClr>
        </a:solidFill>
      </dgm:spPr>
      <dgm:t>
        <a:bodyPr/>
        <a:lstStyle/>
        <a:p>
          <a:r>
            <a:rPr lang="en-US" sz="2000" b="1" dirty="0" smtClean="0"/>
            <a:t>4</a:t>
          </a:r>
          <a:endParaRPr lang="id-ID" sz="2000" b="1" dirty="0" smtClean="0"/>
        </a:p>
        <a:p>
          <a:r>
            <a:rPr lang="en-US" sz="1400" b="0" dirty="0" smtClean="0"/>
            <a:t>Agriculture Economics</a:t>
          </a:r>
          <a:endParaRPr lang="id-ID" sz="1400" b="0" dirty="0" smtClean="0"/>
        </a:p>
        <a:p>
          <a:endParaRPr lang="en-US" sz="1200" dirty="0"/>
        </a:p>
      </dgm:t>
    </dgm:pt>
    <dgm:pt modelId="{2C636B15-3152-4FC1-AF21-2B6FEDD9DC39}" type="parTrans" cxnId="{7E10F301-2D06-4994-89D3-6E2C5D811F65}">
      <dgm:prSet/>
      <dgm:spPr/>
      <dgm:t>
        <a:bodyPr/>
        <a:lstStyle/>
        <a:p>
          <a:endParaRPr lang="en-US" sz="2800"/>
        </a:p>
      </dgm:t>
    </dgm:pt>
    <dgm:pt modelId="{C489AE0D-4389-4CDD-B116-732B13733EF2}" type="sibTrans" cxnId="{7E10F301-2D06-4994-89D3-6E2C5D811F65}">
      <dgm:prSet/>
      <dgm:spPr/>
      <dgm:t>
        <a:bodyPr/>
        <a:lstStyle/>
        <a:p>
          <a:endParaRPr lang="en-US" sz="2800"/>
        </a:p>
      </dgm:t>
    </dgm:pt>
    <dgm:pt modelId="{EE63E507-C538-4AEC-BA53-EF399309CB39}">
      <dgm:prSet custT="1"/>
      <dgm:spPr/>
      <dgm:t>
        <a:bodyPr/>
        <a:lstStyle/>
        <a:p>
          <a:pPr rtl="0"/>
          <a:r>
            <a:rPr lang="en-US" sz="2000" b="1" dirty="0" smtClean="0"/>
            <a:t>5</a:t>
          </a:r>
        </a:p>
        <a:p>
          <a:pPr rtl="0"/>
          <a:r>
            <a:rPr lang="en-US" sz="1300" b="0" dirty="0" smtClean="0"/>
            <a:t>Non-agriculture Economics</a:t>
          </a:r>
          <a:endParaRPr lang="en-US" sz="1300" dirty="0"/>
        </a:p>
      </dgm:t>
    </dgm:pt>
    <dgm:pt modelId="{17EB7B71-0585-4D83-AE1C-11A742981CA0}" type="parTrans" cxnId="{991949AB-BEA5-4498-A9F6-B42C7BD4EB2F}">
      <dgm:prSet/>
      <dgm:spPr/>
      <dgm:t>
        <a:bodyPr/>
        <a:lstStyle/>
        <a:p>
          <a:endParaRPr lang="en-US" sz="2800"/>
        </a:p>
      </dgm:t>
    </dgm:pt>
    <dgm:pt modelId="{28D64DAE-1267-4AE9-BDF9-F6BCB507CA73}" type="sibTrans" cxnId="{991949AB-BEA5-4498-A9F6-B42C7BD4EB2F}">
      <dgm:prSet/>
      <dgm:spPr/>
      <dgm:t>
        <a:bodyPr/>
        <a:lstStyle/>
        <a:p>
          <a:endParaRPr lang="en-US" sz="2800"/>
        </a:p>
      </dgm:t>
    </dgm:pt>
    <dgm:pt modelId="{0488919A-1E5F-436C-874E-A2E8B2CED1C8}">
      <dgm:prSet custT="1"/>
      <dgm:spPr/>
      <dgm:t>
        <a:bodyPr/>
        <a:lstStyle/>
        <a:p>
          <a:pPr rtl="0"/>
          <a:r>
            <a:rPr lang="en-US" sz="2000" b="1" dirty="0" smtClean="0"/>
            <a:t>6</a:t>
          </a:r>
        </a:p>
        <a:p>
          <a:pPr rtl="0"/>
          <a:r>
            <a:rPr lang="en-US" sz="1400" b="0" dirty="0" smtClean="0"/>
            <a:t>Natural Resources, Environment, Disaster</a:t>
          </a:r>
          <a:endParaRPr lang="en-US" sz="1400" dirty="0"/>
        </a:p>
      </dgm:t>
    </dgm:pt>
    <dgm:pt modelId="{05B44F04-168F-4C94-82FF-63333B8780C3}" type="parTrans" cxnId="{841CE249-8BB0-4B26-84FF-2A64B7DAF0A0}">
      <dgm:prSet/>
      <dgm:spPr/>
      <dgm:t>
        <a:bodyPr/>
        <a:lstStyle/>
        <a:p>
          <a:endParaRPr lang="en-US" sz="2800"/>
        </a:p>
      </dgm:t>
    </dgm:pt>
    <dgm:pt modelId="{7BCDED6E-0F99-4764-BCA6-AA6583A502F5}" type="sibTrans" cxnId="{841CE249-8BB0-4B26-84FF-2A64B7DAF0A0}">
      <dgm:prSet/>
      <dgm:spPr/>
      <dgm:t>
        <a:bodyPr/>
        <a:lstStyle/>
        <a:p>
          <a:endParaRPr lang="en-US" sz="2800"/>
        </a:p>
      </dgm:t>
    </dgm:pt>
    <dgm:pt modelId="{A0DD7DB3-5134-44A0-92C1-69F28C286101}">
      <dgm:prSet custT="1"/>
      <dgm:spPr/>
      <dgm:t>
        <a:bodyPr/>
        <a:lstStyle/>
        <a:p>
          <a:pPr rtl="0"/>
          <a:r>
            <a:rPr lang="en-US" sz="2000" b="1" dirty="0" smtClean="0"/>
            <a:t>7</a:t>
          </a:r>
        </a:p>
        <a:p>
          <a:pPr rtl="0"/>
          <a:r>
            <a:rPr lang="en-US" sz="1300" b="0" dirty="0" smtClean="0"/>
            <a:t>Arts and Culture, Tourism, Youth and Sports  </a:t>
          </a:r>
          <a:endParaRPr lang="en-US" sz="1300" dirty="0"/>
        </a:p>
      </dgm:t>
    </dgm:pt>
    <dgm:pt modelId="{C373F40A-8FBD-4EE2-9366-1DC9C1DFD355}" type="parTrans" cxnId="{B599E5E9-7042-4E31-9293-23AE928B2732}">
      <dgm:prSet/>
      <dgm:spPr/>
      <dgm:t>
        <a:bodyPr/>
        <a:lstStyle/>
        <a:p>
          <a:endParaRPr lang="en-US" sz="2800"/>
        </a:p>
      </dgm:t>
    </dgm:pt>
    <dgm:pt modelId="{20460C51-FF1E-4CB1-94A7-4291DAA8F06C}" type="sibTrans" cxnId="{B599E5E9-7042-4E31-9293-23AE928B2732}">
      <dgm:prSet/>
      <dgm:spPr/>
      <dgm:t>
        <a:bodyPr/>
        <a:lstStyle/>
        <a:p>
          <a:endParaRPr lang="en-US" sz="2800"/>
        </a:p>
      </dgm:t>
    </dgm:pt>
    <dgm:pt modelId="{3856EF89-6346-4047-80A0-06A90B8FA3C7}">
      <dgm:prSet custT="1"/>
      <dgm:spPr>
        <a:solidFill>
          <a:srgbClr val="0000FF">
            <a:alpha val="36000"/>
          </a:srgbClr>
        </a:solidFill>
      </dgm:spPr>
      <dgm:t>
        <a:bodyPr/>
        <a:lstStyle/>
        <a:p>
          <a:r>
            <a:rPr lang="en-US" sz="2000" b="1" dirty="0" smtClean="0"/>
            <a:t>8</a:t>
          </a:r>
        </a:p>
        <a:p>
          <a:r>
            <a:rPr lang="en-US" sz="1200" b="0" dirty="0" smtClean="0"/>
            <a:t>Family Resilience and Population</a:t>
          </a:r>
          <a:endParaRPr lang="en-US" sz="1200" dirty="0"/>
        </a:p>
      </dgm:t>
    </dgm:pt>
    <dgm:pt modelId="{3417FA50-7FD9-4E5C-AB74-93F59BF6D48E}" type="parTrans" cxnId="{1920BA29-841D-4F81-A9D2-B207945BA48A}">
      <dgm:prSet/>
      <dgm:spPr/>
      <dgm:t>
        <a:bodyPr/>
        <a:lstStyle/>
        <a:p>
          <a:endParaRPr lang="en-US" sz="2800"/>
        </a:p>
      </dgm:t>
    </dgm:pt>
    <dgm:pt modelId="{D8C9D042-688D-49BF-9185-4A3650468D3A}" type="sibTrans" cxnId="{1920BA29-841D-4F81-A9D2-B207945BA48A}">
      <dgm:prSet/>
      <dgm:spPr/>
      <dgm:t>
        <a:bodyPr/>
        <a:lstStyle/>
        <a:p>
          <a:endParaRPr lang="en-US" sz="2800"/>
        </a:p>
      </dgm:t>
    </dgm:pt>
    <dgm:pt modelId="{ECB949CB-15CD-47EA-8AC3-9990DD9F2291}">
      <dgm:prSet custT="1"/>
      <dgm:spPr>
        <a:solidFill>
          <a:srgbClr val="FF7C80">
            <a:alpha val="46000"/>
          </a:srgbClr>
        </a:solidFill>
      </dgm:spPr>
      <dgm:t>
        <a:bodyPr/>
        <a:lstStyle/>
        <a:p>
          <a:pPr rtl="0"/>
          <a:r>
            <a:rPr lang="en-US" sz="2000" b="1" dirty="0" smtClean="0"/>
            <a:t>9</a:t>
          </a:r>
        </a:p>
        <a:p>
          <a:pPr rtl="0"/>
          <a:r>
            <a:rPr lang="en-US" sz="1400" b="0" dirty="0" smtClean="0"/>
            <a:t>Poverty and Security</a:t>
          </a:r>
          <a:endParaRPr lang="en-US" sz="1400" dirty="0"/>
        </a:p>
      </dgm:t>
    </dgm:pt>
    <dgm:pt modelId="{5CF7B601-5EE0-4FEB-8E99-707EEF57E744}" type="parTrans" cxnId="{300AC899-FECE-4C08-A3B6-E4E8C04B97FD}">
      <dgm:prSet/>
      <dgm:spPr/>
      <dgm:t>
        <a:bodyPr/>
        <a:lstStyle/>
        <a:p>
          <a:endParaRPr lang="en-US" sz="2800"/>
        </a:p>
      </dgm:t>
    </dgm:pt>
    <dgm:pt modelId="{7E3C6AD9-60A8-4F54-9398-1E3202B751F5}" type="sibTrans" cxnId="{300AC899-FECE-4C08-A3B6-E4E8C04B97FD}">
      <dgm:prSet/>
      <dgm:spPr/>
      <dgm:t>
        <a:bodyPr/>
        <a:lstStyle/>
        <a:p>
          <a:endParaRPr lang="en-US" sz="2800"/>
        </a:p>
      </dgm:t>
    </dgm:pt>
    <dgm:pt modelId="{E56D78E2-2FFD-4DC5-9BB7-D9A36826D524}">
      <dgm:prSet custT="1"/>
      <dgm:spPr>
        <a:solidFill>
          <a:srgbClr val="FF7C80">
            <a:alpha val="46000"/>
          </a:srgbClr>
        </a:solidFill>
      </dgm:spPr>
      <dgm:t>
        <a:bodyPr/>
        <a:lstStyle/>
        <a:p>
          <a:pPr rtl="0"/>
          <a:r>
            <a:rPr lang="en-US" sz="2000" b="1" baseline="0" dirty="0" smtClean="0"/>
            <a:t>1</a:t>
          </a:r>
          <a:r>
            <a:rPr lang="id-ID" sz="2000" b="1" baseline="0" dirty="0" smtClean="0"/>
            <a:t>0</a:t>
          </a:r>
        </a:p>
        <a:p>
          <a:pPr rtl="0"/>
          <a:r>
            <a:rPr lang="en-US" sz="1200" b="1" baseline="0" dirty="0" smtClean="0"/>
            <a:t>Government Modernization and Rural Development</a:t>
          </a:r>
          <a:endParaRPr lang="en-US" sz="1400" dirty="0"/>
        </a:p>
      </dgm:t>
    </dgm:pt>
    <dgm:pt modelId="{001353F0-41F2-4245-95FD-ACC2E4230237}" type="parTrans" cxnId="{5BA516AC-5816-4EC6-8CBC-BC9129F1C75E}">
      <dgm:prSet/>
      <dgm:spPr/>
      <dgm:t>
        <a:bodyPr/>
        <a:lstStyle/>
        <a:p>
          <a:endParaRPr lang="en-US"/>
        </a:p>
      </dgm:t>
    </dgm:pt>
    <dgm:pt modelId="{8DDB8D5F-BE5B-47D2-AF1E-81E457F4B1A9}" type="sibTrans" cxnId="{5BA516AC-5816-4EC6-8CBC-BC9129F1C75E}">
      <dgm:prSet/>
      <dgm:spPr/>
      <dgm:t>
        <a:bodyPr/>
        <a:lstStyle/>
        <a:p>
          <a:endParaRPr lang="en-US"/>
        </a:p>
      </dgm:t>
    </dgm:pt>
    <dgm:pt modelId="{C5A26997-206A-4D9E-A84E-E16B856CAD46}" type="pres">
      <dgm:prSet presAssocID="{34889898-39A2-4876-9189-8ACBB47E6CC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46F9F717-7B53-4C6C-A694-D403EDEBEA9B}" type="pres">
      <dgm:prSet presAssocID="{34889898-39A2-4876-9189-8ACBB47E6CC6}" presName="radial" presStyleCnt="0">
        <dgm:presLayoutVars>
          <dgm:animLvl val="ctr"/>
        </dgm:presLayoutVars>
      </dgm:prSet>
      <dgm:spPr/>
      <dgm:t>
        <a:bodyPr/>
        <a:lstStyle/>
        <a:p>
          <a:endParaRPr lang="id-ID"/>
        </a:p>
      </dgm:t>
    </dgm:pt>
    <dgm:pt modelId="{FBA4F829-CB9E-4E9F-BDEE-C261BBFA44FA}" type="pres">
      <dgm:prSet presAssocID="{70C0E8A1-B5E1-473C-9128-1B21A8DB2D7F}" presName="centerShape" presStyleLbl="vennNode1" presStyleIdx="0" presStyleCnt="11"/>
      <dgm:spPr/>
      <dgm:t>
        <a:bodyPr/>
        <a:lstStyle/>
        <a:p>
          <a:endParaRPr lang="en-US"/>
        </a:p>
      </dgm:t>
    </dgm:pt>
    <dgm:pt modelId="{C109A24F-C7D1-4B83-96E8-213CA1778EC6}" type="pres">
      <dgm:prSet presAssocID="{6732C7DC-219B-4E38-B7DA-F399BB1B9B2D}" presName="node" presStyleLbl="vennNode1" presStyleIdx="1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DF8EE3-2992-46DF-8BD0-ADCB0B248D16}" type="pres">
      <dgm:prSet presAssocID="{59AC3AA5-4C0D-4325-83A4-20E96FD470E2}" presName="node" presStyleLbl="vennNode1" presStyleIdx="2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85AC6B-2A3B-4B5E-BFB7-F2293AEFC5AA}" type="pres">
      <dgm:prSet presAssocID="{83F6D1BB-9067-46FF-9C5B-CD72F45EC1D1}" presName="node" presStyleLbl="vennNode1" presStyleIdx="3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4A485E-90B7-42C1-AE5B-9F41BF11E889}" type="pres">
      <dgm:prSet presAssocID="{9B8786BC-1801-4AEC-A1B3-BCCF0195196B}" presName="node" presStyleLbl="vennNode1" presStyleIdx="4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280BC5-9279-47AD-B46B-CF3BC8E58A18}" type="pres">
      <dgm:prSet presAssocID="{EE63E507-C538-4AEC-BA53-EF399309CB39}" presName="node" presStyleLbl="vennNode1" presStyleIdx="5" presStyleCnt="11" custRadScaleRad="106396" custRadScaleInc="-51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650441-E796-47BA-BE43-2C7B5C55917A}" type="pres">
      <dgm:prSet presAssocID="{0488919A-1E5F-436C-874E-A2E8B2CED1C8}" presName="node" presStyleLbl="vennNode1" presStyleIdx="6" presStyleCnt="11" custRadScaleRad="99509" custRadScaleInc="-19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1A5553-D596-4988-B710-DD4D51A56C76}" type="pres">
      <dgm:prSet presAssocID="{A0DD7DB3-5134-44A0-92C1-69F28C286101}" presName="node" presStyleLbl="vennNode1" presStyleIdx="7" presStyleCnt="11" custRadScaleRad="105420" custRadScaleInc="62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41AB44-190A-4F2A-886D-0EDFFD9FD4A0}" type="pres">
      <dgm:prSet presAssocID="{3856EF89-6346-4047-80A0-06A90B8FA3C7}" presName="node" presStyleLbl="vennNode1" presStyleIdx="8" presStyleCnt="11" custRadScaleRad="99947" custRadScaleInc="-15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636C79-1DC0-4350-A3AC-90E2B5C6E88A}" type="pres">
      <dgm:prSet presAssocID="{ECB949CB-15CD-47EA-8AC3-9990DD9F2291}" presName="node" presStyleLbl="vennNode1" presStyleIdx="9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5E47F2-424F-4A40-B635-8C9BAF37D9C6}" type="pres">
      <dgm:prSet presAssocID="{E56D78E2-2FFD-4DC5-9BB7-D9A36826D524}" presName="node" presStyleLbl="vennNode1" presStyleIdx="1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BE3C37-525E-4672-BBCC-0AD1DBB8CD88}" type="presOf" srcId="{9B8786BC-1801-4AEC-A1B3-BCCF0195196B}" destId="{9E4A485E-90B7-42C1-AE5B-9F41BF11E889}" srcOrd="0" destOrd="0" presId="urn:microsoft.com/office/officeart/2005/8/layout/radial3"/>
    <dgm:cxn modelId="{CE6BCEB8-5160-470E-9427-FE54BC431390}" type="presOf" srcId="{70C0E8A1-B5E1-473C-9128-1B21A8DB2D7F}" destId="{FBA4F829-CB9E-4E9F-BDEE-C261BBFA44FA}" srcOrd="0" destOrd="0" presId="urn:microsoft.com/office/officeart/2005/8/layout/radial3"/>
    <dgm:cxn modelId="{1920BA29-841D-4F81-A9D2-B207945BA48A}" srcId="{70C0E8A1-B5E1-473C-9128-1B21A8DB2D7F}" destId="{3856EF89-6346-4047-80A0-06A90B8FA3C7}" srcOrd="7" destOrd="0" parTransId="{3417FA50-7FD9-4E5C-AB74-93F59BF6D48E}" sibTransId="{D8C9D042-688D-49BF-9185-4A3650468D3A}"/>
    <dgm:cxn modelId="{5DE48324-0FC5-4DE0-9A66-BDE5FD9B0AFE}" type="presOf" srcId="{A0DD7DB3-5134-44A0-92C1-69F28C286101}" destId="{F41A5553-D596-4988-B710-DD4D51A56C76}" srcOrd="0" destOrd="0" presId="urn:microsoft.com/office/officeart/2005/8/layout/radial3"/>
    <dgm:cxn modelId="{B538D838-C4DA-48DF-BD4C-5060A256AF49}" type="presOf" srcId="{83F6D1BB-9067-46FF-9C5B-CD72F45EC1D1}" destId="{DE85AC6B-2A3B-4B5E-BFB7-F2293AEFC5AA}" srcOrd="0" destOrd="0" presId="urn:microsoft.com/office/officeart/2005/8/layout/radial3"/>
    <dgm:cxn modelId="{B599E5E9-7042-4E31-9293-23AE928B2732}" srcId="{70C0E8A1-B5E1-473C-9128-1B21A8DB2D7F}" destId="{A0DD7DB3-5134-44A0-92C1-69F28C286101}" srcOrd="6" destOrd="0" parTransId="{C373F40A-8FBD-4EE2-9366-1DC9C1DFD355}" sibTransId="{20460C51-FF1E-4CB1-94A7-4291DAA8F06C}"/>
    <dgm:cxn modelId="{9D31EE90-7D45-487A-B14F-09505C257361}" type="presOf" srcId="{0488919A-1E5F-436C-874E-A2E8B2CED1C8}" destId="{C6650441-E796-47BA-BE43-2C7B5C55917A}" srcOrd="0" destOrd="0" presId="urn:microsoft.com/office/officeart/2005/8/layout/radial3"/>
    <dgm:cxn modelId="{3C4E10F2-ADEA-47C4-845C-EBAE9395BAC0}" srcId="{70C0E8A1-B5E1-473C-9128-1B21A8DB2D7F}" destId="{59AC3AA5-4C0D-4325-83A4-20E96FD470E2}" srcOrd="1" destOrd="0" parTransId="{BBA61FBB-2595-4A3A-A49C-81E42381F121}" sibTransId="{D04788FC-74A6-421C-BBBD-C5A933ACD010}"/>
    <dgm:cxn modelId="{7E10F301-2D06-4994-89D3-6E2C5D811F65}" srcId="{70C0E8A1-B5E1-473C-9128-1B21A8DB2D7F}" destId="{9B8786BC-1801-4AEC-A1B3-BCCF0195196B}" srcOrd="3" destOrd="0" parTransId="{2C636B15-3152-4FC1-AF21-2B6FEDD9DC39}" sibTransId="{C489AE0D-4389-4CDD-B116-732B13733EF2}"/>
    <dgm:cxn modelId="{5BA516AC-5816-4EC6-8CBC-BC9129F1C75E}" srcId="{70C0E8A1-B5E1-473C-9128-1B21A8DB2D7F}" destId="{E56D78E2-2FFD-4DC5-9BB7-D9A36826D524}" srcOrd="9" destOrd="0" parTransId="{001353F0-41F2-4245-95FD-ACC2E4230237}" sibTransId="{8DDB8D5F-BE5B-47D2-AF1E-81E457F4B1A9}"/>
    <dgm:cxn modelId="{300AC899-FECE-4C08-A3B6-E4E8C04B97FD}" srcId="{70C0E8A1-B5E1-473C-9128-1B21A8DB2D7F}" destId="{ECB949CB-15CD-47EA-8AC3-9990DD9F2291}" srcOrd="8" destOrd="0" parTransId="{5CF7B601-5EE0-4FEB-8E99-707EEF57E744}" sibTransId="{7E3C6AD9-60A8-4F54-9398-1E3202B751F5}"/>
    <dgm:cxn modelId="{BE7EB6C4-E2DB-4231-B959-3DEC14A4BD4E}" type="presOf" srcId="{59AC3AA5-4C0D-4325-83A4-20E96FD470E2}" destId="{24DF8EE3-2992-46DF-8BD0-ADCB0B248D16}" srcOrd="0" destOrd="0" presId="urn:microsoft.com/office/officeart/2005/8/layout/radial3"/>
    <dgm:cxn modelId="{0804F85D-9C7B-42B2-8BA5-155A0746EB7B}" srcId="{70C0E8A1-B5E1-473C-9128-1B21A8DB2D7F}" destId="{83F6D1BB-9067-46FF-9C5B-CD72F45EC1D1}" srcOrd="2" destOrd="0" parTransId="{DD034C79-5859-4F0C-B8E5-43D0E21E0EC6}" sibTransId="{F8573404-9BBE-42D6-9420-9A54541453DB}"/>
    <dgm:cxn modelId="{991949AB-BEA5-4498-A9F6-B42C7BD4EB2F}" srcId="{70C0E8A1-B5E1-473C-9128-1B21A8DB2D7F}" destId="{EE63E507-C538-4AEC-BA53-EF399309CB39}" srcOrd="4" destOrd="0" parTransId="{17EB7B71-0585-4D83-AE1C-11A742981CA0}" sibTransId="{28D64DAE-1267-4AE9-BDF9-F6BCB507CA73}"/>
    <dgm:cxn modelId="{841CE249-8BB0-4B26-84FF-2A64B7DAF0A0}" srcId="{70C0E8A1-B5E1-473C-9128-1B21A8DB2D7F}" destId="{0488919A-1E5F-436C-874E-A2E8B2CED1C8}" srcOrd="5" destOrd="0" parTransId="{05B44F04-168F-4C94-82FF-63333B8780C3}" sibTransId="{7BCDED6E-0F99-4764-BCA6-AA6583A502F5}"/>
    <dgm:cxn modelId="{4B493B2A-9E4D-45EE-BEF0-79C65AD63B7F}" srcId="{70C0E8A1-B5E1-473C-9128-1B21A8DB2D7F}" destId="{6732C7DC-219B-4E38-B7DA-F399BB1B9B2D}" srcOrd="0" destOrd="0" parTransId="{EA68E741-FB90-44B6-93A3-DA689F1B0D83}" sibTransId="{35CEAD47-BAFD-4AF0-AF9A-032881BE6314}"/>
    <dgm:cxn modelId="{CD03C205-8D19-4ABB-A0CE-8B8CE6899C88}" type="presOf" srcId="{EE63E507-C538-4AEC-BA53-EF399309CB39}" destId="{DA280BC5-9279-47AD-B46B-CF3BC8E58A18}" srcOrd="0" destOrd="0" presId="urn:microsoft.com/office/officeart/2005/8/layout/radial3"/>
    <dgm:cxn modelId="{2EFA6095-E812-4E8C-A2C8-425195431EFD}" type="presOf" srcId="{E56D78E2-2FFD-4DC5-9BB7-D9A36826D524}" destId="{085E47F2-424F-4A40-B635-8C9BAF37D9C6}" srcOrd="0" destOrd="0" presId="urn:microsoft.com/office/officeart/2005/8/layout/radial3"/>
    <dgm:cxn modelId="{18AE9196-A54D-4C58-AC35-264362863710}" srcId="{34889898-39A2-4876-9189-8ACBB47E6CC6}" destId="{70C0E8A1-B5E1-473C-9128-1B21A8DB2D7F}" srcOrd="0" destOrd="0" parTransId="{3282789A-DCF4-40F2-BF34-CF8C84445A28}" sibTransId="{1B35FBAA-6B90-461C-A4B3-0A0022D53BE6}"/>
    <dgm:cxn modelId="{E2DFAEDA-AC63-4254-AE1D-13209B0217CF}" type="presOf" srcId="{6732C7DC-219B-4E38-B7DA-F399BB1B9B2D}" destId="{C109A24F-C7D1-4B83-96E8-213CA1778EC6}" srcOrd="0" destOrd="0" presId="urn:microsoft.com/office/officeart/2005/8/layout/radial3"/>
    <dgm:cxn modelId="{5F5DF536-C7E4-420F-8F02-BE15B50F2E69}" type="presOf" srcId="{34889898-39A2-4876-9189-8ACBB47E6CC6}" destId="{C5A26997-206A-4D9E-A84E-E16B856CAD46}" srcOrd="0" destOrd="0" presId="urn:microsoft.com/office/officeart/2005/8/layout/radial3"/>
    <dgm:cxn modelId="{81F5FDDC-6976-4791-B2CC-ABC5AA234F86}" type="presOf" srcId="{3856EF89-6346-4047-80A0-06A90B8FA3C7}" destId="{7E41AB44-190A-4F2A-886D-0EDFFD9FD4A0}" srcOrd="0" destOrd="0" presId="urn:microsoft.com/office/officeart/2005/8/layout/radial3"/>
    <dgm:cxn modelId="{BD622C13-FBD8-4B22-A673-8C9CABB5B9D1}" type="presOf" srcId="{ECB949CB-15CD-47EA-8AC3-9990DD9F2291}" destId="{4A636C79-1DC0-4350-A3AC-90E2B5C6E88A}" srcOrd="0" destOrd="0" presId="urn:microsoft.com/office/officeart/2005/8/layout/radial3"/>
    <dgm:cxn modelId="{9469B108-3D3C-4529-8EDD-38054BEB66B5}" type="presParOf" srcId="{C5A26997-206A-4D9E-A84E-E16B856CAD46}" destId="{46F9F717-7B53-4C6C-A694-D403EDEBEA9B}" srcOrd="0" destOrd="0" presId="urn:microsoft.com/office/officeart/2005/8/layout/radial3"/>
    <dgm:cxn modelId="{A91EF605-D05A-4863-8DD7-6E38C816FFBE}" type="presParOf" srcId="{46F9F717-7B53-4C6C-A694-D403EDEBEA9B}" destId="{FBA4F829-CB9E-4E9F-BDEE-C261BBFA44FA}" srcOrd="0" destOrd="0" presId="urn:microsoft.com/office/officeart/2005/8/layout/radial3"/>
    <dgm:cxn modelId="{856FB6CA-5664-439A-97F8-008090485085}" type="presParOf" srcId="{46F9F717-7B53-4C6C-A694-D403EDEBEA9B}" destId="{C109A24F-C7D1-4B83-96E8-213CA1778EC6}" srcOrd="1" destOrd="0" presId="urn:microsoft.com/office/officeart/2005/8/layout/radial3"/>
    <dgm:cxn modelId="{6FACE118-98A8-4D42-89BF-510F20A81DA0}" type="presParOf" srcId="{46F9F717-7B53-4C6C-A694-D403EDEBEA9B}" destId="{24DF8EE3-2992-46DF-8BD0-ADCB0B248D16}" srcOrd="2" destOrd="0" presId="urn:microsoft.com/office/officeart/2005/8/layout/radial3"/>
    <dgm:cxn modelId="{BD58D3AB-4364-4744-B722-01C5AFD9F005}" type="presParOf" srcId="{46F9F717-7B53-4C6C-A694-D403EDEBEA9B}" destId="{DE85AC6B-2A3B-4B5E-BFB7-F2293AEFC5AA}" srcOrd="3" destOrd="0" presId="urn:microsoft.com/office/officeart/2005/8/layout/radial3"/>
    <dgm:cxn modelId="{3C31CB06-1DEE-48A1-B0AA-E66D7F70696B}" type="presParOf" srcId="{46F9F717-7B53-4C6C-A694-D403EDEBEA9B}" destId="{9E4A485E-90B7-42C1-AE5B-9F41BF11E889}" srcOrd="4" destOrd="0" presId="urn:microsoft.com/office/officeart/2005/8/layout/radial3"/>
    <dgm:cxn modelId="{0ED19F4E-E811-4B6D-8EC1-70B252F74974}" type="presParOf" srcId="{46F9F717-7B53-4C6C-A694-D403EDEBEA9B}" destId="{DA280BC5-9279-47AD-B46B-CF3BC8E58A18}" srcOrd="5" destOrd="0" presId="urn:microsoft.com/office/officeart/2005/8/layout/radial3"/>
    <dgm:cxn modelId="{2956436D-B888-46B6-B420-5EE9EC6E9B85}" type="presParOf" srcId="{46F9F717-7B53-4C6C-A694-D403EDEBEA9B}" destId="{C6650441-E796-47BA-BE43-2C7B5C55917A}" srcOrd="6" destOrd="0" presId="urn:microsoft.com/office/officeart/2005/8/layout/radial3"/>
    <dgm:cxn modelId="{848C84F2-7A29-4DD2-840A-E4B81676570F}" type="presParOf" srcId="{46F9F717-7B53-4C6C-A694-D403EDEBEA9B}" destId="{F41A5553-D596-4988-B710-DD4D51A56C76}" srcOrd="7" destOrd="0" presId="urn:microsoft.com/office/officeart/2005/8/layout/radial3"/>
    <dgm:cxn modelId="{E2AB953A-5205-4125-97CB-E80627B575E6}" type="presParOf" srcId="{46F9F717-7B53-4C6C-A694-D403EDEBEA9B}" destId="{7E41AB44-190A-4F2A-886D-0EDFFD9FD4A0}" srcOrd="8" destOrd="0" presId="urn:microsoft.com/office/officeart/2005/8/layout/radial3"/>
    <dgm:cxn modelId="{4F2CB444-1238-49B6-A8F4-0B5E9562E8D7}" type="presParOf" srcId="{46F9F717-7B53-4C6C-A694-D403EDEBEA9B}" destId="{4A636C79-1DC0-4350-A3AC-90E2B5C6E88A}" srcOrd="9" destOrd="0" presId="urn:microsoft.com/office/officeart/2005/8/layout/radial3"/>
    <dgm:cxn modelId="{22819CC9-2300-4749-AA16-84783C727AC7}" type="presParOf" srcId="{46F9F717-7B53-4C6C-A694-D403EDEBEA9B}" destId="{085E47F2-424F-4A40-B635-8C9BAF37D9C6}" srcOrd="1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10EB20-D7F3-DA49-A597-9060167FC72D}" type="doc">
      <dgm:prSet loTypeId="urn:microsoft.com/office/officeart/2005/8/layout/vList3#1" loCatId="" qsTypeId="urn:microsoft.com/office/officeart/2005/8/quickstyle/simple4" qsCatId="simple" csTypeId="urn:microsoft.com/office/officeart/2005/8/colors/accent1_2" csCatId="accent1" phldr="1"/>
      <dgm:spPr/>
    </dgm:pt>
    <dgm:pt modelId="{53301AFB-BEFA-6144-8748-9B5C2FD2BF97}">
      <dgm:prSet phldrT="[Text]"/>
      <dgm:spPr/>
      <dgm:t>
        <a:bodyPr/>
        <a:lstStyle/>
        <a:p>
          <a:r>
            <a:rPr lang="en-US" dirty="0" err="1" smtClean="0"/>
            <a:t>Masyarakat</a:t>
          </a:r>
          <a:r>
            <a:rPr lang="en-US" dirty="0" smtClean="0"/>
            <a:t> Sejahtera</a:t>
          </a:r>
          <a:endParaRPr lang="en-US" dirty="0"/>
        </a:p>
      </dgm:t>
    </dgm:pt>
    <dgm:pt modelId="{AD327AFD-6322-5243-85F5-CBF73B044FB2}" type="parTrans" cxnId="{D7D66931-8DA1-744E-8C15-7DC3ECD8309E}">
      <dgm:prSet/>
      <dgm:spPr/>
      <dgm:t>
        <a:bodyPr/>
        <a:lstStyle/>
        <a:p>
          <a:endParaRPr lang="en-US"/>
        </a:p>
      </dgm:t>
    </dgm:pt>
    <dgm:pt modelId="{6394D525-F09C-5C48-9B84-937DD4BE1BEA}" type="sibTrans" cxnId="{D7D66931-8DA1-744E-8C15-7DC3ECD8309E}">
      <dgm:prSet/>
      <dgm:spPr/>
      <dgm:t>
        <a:bodyPr/>
        <a:lstStyle/>
        <a:p>
          <a:endParaRPr lang="en-US"/>
        </a:p>
      </dgm:t>
    </dgm:pt>
    <dgm:pt modelId="{F54229EE-FD23-3544-B09A-C7E99665E782}">
      <dgm:prSet phldrT="[Text]"/>
      <dgm:spPr/>
      <dgm:t>
        <a:bodyPr/>
        <a:lstStyle/>
        <a:p>
          <a:r>
            <a:rPr lang="en-US" dirty="0" err="1" smtClean="0"/>
            <a:t>Pengembangan</a:t>
          </a:r>
          <a:r>
            <a:rPr lang="en-US" dirty="0" smtClean="0"/>
            <a:t> </a:t>
          </a:r>
          <a:r>
            <a:rPr lang="en-US" dirty="0" err="1" smtClean="0"/>
            <a:t>Keilmuan</a:t>
          </a:r>
          <a:endParaRPr lang="en-US" dirty="0"/>
        </a:p>
      </dgm:t>
    </dgm:pt>
    <dgm:pt modelId="{58B3B16A-1FF3-7746-91C1-D2D2629DE7D3}" type="parTrans" cxnId="{5496A386-C001-6848-864C-1E608F977FE7}">
      <dgm:prSet/>
      <dgm:spPr/>
      <dgm:t>
        <a:bodyPr/>
        <a:lstStyle/>
        <a:p>
          <a:endParaRPr lang="en-US"/>
        </a:p>
      </dgm:t>
    </dgm:pt>
    <dgm:pt modelId="{5E14ADFB-ACF2-1840-B5C1-85C31114E4CC}" type="sibTrans" cxnId="{5496A386-C001-6848-864C-1E608F977FE7}">
      <dgm:prSet/>
      <dgm:spPr/>
      <dgm:t>
        <a:bodyPr/>
        <a:lstStyle/>
        <a:p>
          <a:endParaRPr lang="en-US"/>
        </a:p>
      </dgm:t>
    </dgm:pt>
    <dgm:pt modelId="{74F2E0F0-3610-7E4E-AA5F-524A7F9AF7FB}">
      <dgm:prSet phldrT="[Text]"/>
      <dgm:spPr/>
      <dgm:t>
        <a:bodyPr/>
        <a:lstStyle/>
        <a:p>
          <a:r>
            <a:rPr lang="en-US" dirty="0" err="1" smtClean="0"/>
            <a:t>Pengajaran</a:t>
          </a:r>
          <a:endParaRPr lang="en-US" dirty="0"/>
        </a:p>
      </dgm:t>
    </dgm:pt>
    <dgm:pt modelId="{0D054E5E-0BAE-3844-A921-DBFA95F1B8DF}" type="parTrans" cxnId="{AA3F250E-F785-3744-8A5D-75AD0216B80E}">
      <dgm:prSet/>
      <dgm:spPr/>
      <dgm:t>
        <a:bodyPr/>
        <a:lstStyle/>
        <a:p>
          <a:endParaRPr lang="en-US"/>
        </a:p>
      </dgm:t>
    </dgm:pt>
    <dgm:pt modelId="{68A55AD2-CCFF-6447-ADE8-E5097D2E51F7}" type="sibTrans" cxnId="{AA3F250E-F785-3744-8A5D-75AD0216B80E}">
      <dgm:prSet/>
      <dgm:spPr/>
      <dgm:t>
        <a:bodyPr/>
        <a:lstStyle/>
        <a:p>
          <a:endParaRPr lang="en-US"/>
        </a:p>
      </dgm:t>
    </dgm:pt>
    <dgm:pt modelId="{8D678D60-A261-4647-834F-BC5AFFE84BAC}" type="pres">
      <dgm:prSet presAssocID="{B110EB20-D7F3-DA49-A597-9060167FC72D}" presName="linearFlow" presStyleCnt="0">
        <dgm:presLayoutVars>
          <dgm:dir/>
          <dgm:resizeHandles val="exact"/>
        </dgm:presLayoutVars>
      </dgm:prSet>
      <dgm:spPr/>
    </dgm:pt>
    <dgm:pt modelId="{CD811C19-E83A-C348-8699-7EC02B89866C}" type="pres">
      <dgm:prSet presAssocID="{53301AFB-BEFA-6144-8748-9B5C2FD2BF97}" presName="composite" presStyleCnt="0"/>
      <dgm:spPr/>
    </dgm:pt>
    <dgm:pt modelId="{3C8DD493-1A42-604F-BCA9-FB49D0803C2E}" type="pres">
      <dgm:prSet presAssocID="{53301AFB-BEFA-6144-8748-9B5C2FD2BF97}" presName="imgShp" presStyleLbl="fgImgPlace1" presStyleIdx="0" presStyleCnt="3"/>
      <dgm:spPr/>
    </dgm:pt>
    <dgm:pt modelId="{F0F4286D-2B9F-1E48-BB82-F42048B55091}" type="pres">
      <dgm:prSet presAssocID="{53301AFB-BEFA-6144-8748-9B5C2FD2BF97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7FEF28-66C4-1446-8627-8507AB57324E}" type="pres">
      <dgm:prSet presAssocID="{6394D525-F09C-5C48-9B84-937DD4BE1BEA}" presName="spacing" presStyleCnt="0"/>
      <dgm:spPr/>
    </dgm:pt>
    <dgm:pt modelId="{DD98336B-C3E9-3549-BFAF-629A55FEEE55}" type="pres">
      <dgm:prSet presAssocID="{F54229EE-FD23-3544-B09A-C7E99665E782}" presName="composite" presStyleCnt="0"/>
      <dgm:spPr/>
    </dgm:pt>
    <dgm:pt modelId="{4F4C0072-9D0B-404E-BAFC-7E9E700F46EA}" type="pres">
      <dgm:prSet presAssocID="{F54229EE-FD23-3544-B09A-C7E99665E782}" presName="imgShp" presStyleLbl="fgImgPlace1" presStyleIdx="1" presStyleCnt="3"/>
      <dgm:spPr/>
    </dgm:pt>
    <dgm:pt modelId="{0A3A63B1-5C7C-C442-A6D9-2D6FB8F6281F}" type="pres">
      <dgm:prSet presAssocID="{F54229EE-FD23-3544-B09A-C7E99665E782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AD9D37-A82E-844B-A5D4-E47551A9C790}" type="pres">
      <dgm:prSet presAssocID="{5E14ADFB-ACF2-1840-B5C1-85C31114E4CC}" presName="spacing" presStyleCnt="0"/>
      <dgm:spPr/>
    </dgm:pt>
    <dgm:pt modelId="{375E9CC1-56FE-7741-9DAF-B5118D87779F}" type="pres">
      <dgm:prSet presAssocID="{74F2E0F0-3610-7E4E-AA5F-524A7F9AF7FB}" presName="composite" presStyleCnt="0"/>
      <dgm:spPr/>
    </dgm:pt>
    <dgm:pt modelId="{46CF8344-EC6E-7743-8B45-55EBB7A3FCCF}" type="pres">
      <dgm:prSet presAssocID="{74F2E0F0-3610-7E4E-AA5F-524A7F9AF7FB}" presName="imgShp" presStyleLbl="fgImgPlace1" presStyleIdx="2" presStyleCnt="3"/>
      <dgm:spPr/>
    </dgm:pt>
    <dgm:pt modelId="{B503B2D0-3DF9-6A4D-9566-2637F808B9B2}" type="pres">
      <dgm:prSet presAssocID="{74F2E0F0-3610-7E4E-AA5F-524A7F9AF7FB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13717D-7EC1-4E88-AE56-6FA31F75B8AB}" type="presOf" srcId="{B110EB20-D7F3-DA49-A597-9060167FC72D}" destId="{8D678D60-A261-4647-834F-BC5AFFE84BAC}" srcOrd="0" destOrd="0" presId="urn:microsoft.com/office/officeart/2005/8/layout/vList3#1"/>
    <dgm:cxn modelId="{3BB3F48D-0F12-4007-9073-795F9F578089}" type="presOf" srcId="{F54229EE-FD23-3544-B09A-C7E99665E782}" destId="{0A3A63B1-5C7C-C442-A6D9-2D6FB8F6281F}" srcOrd="0" destOrd="0" presId="urn:microsoft.com/office/officeart/2005/8/layout/vList3#1"/>
    <dgm:cxn modelId="{5496A386-C001-6848-864C-1E608F977FE7}" srcId="{B110EB20-D7F3-DA49-A597-9060167FC72D}" destId="{F54229EE-FD23-3544-B09A-C7E99665E782}" srcOrd="1" destOrd="0" parTransId="{58B3B16A-1FF3-7746-91C1-D2D2629DE7D3}" sibTransId="{5E14ADFB-ACF2-1840-B5C1-85C31114E4CC}"/>
    <dgm:cxn modelId="{22049C27-F47D-4753-AC22-8F948D5D252D}" type="presOf" srcId="{74F2E0F0-3610-7E4E-AA5F-524A7F9AF7FB}" destId="{B503B2D0-3DF9-6A4D-9566-2637F808B9B2}" srcOrd="0" destOrd="0" presId="urn:microsoft.com/office/officeart/2005/8/layout/vList3#1"/>
    <dgm:cxn modelId="{AA3F250E-F785-3744-8A5D-75AD0216B80E}" srcId="{B110EB20-D7F3-DA49-A597-9060167FC72D}" destId="{74F2E0F0-3610-7E4E-AA5F-524A7F9AF7FB}" srcOrd="2" destOrd="0" parTransId="{0D054E5E-0BAE-3844-A921-DBFA95F1B8DF}" sibTransId="{68A55AD2-CCFF-6447-ADE8-E5097D2E51F7}"/>
    <dgm:cxn modelId="{4ECE67ED-3C2A-4C10-869A-1AA66E4FCB7F}" type="presOf" srcId="{53301AFB-BEFA-6144-8748-9B5C2FD2BF97}" destId="{F0F4286D-2B9F-1E48-BB82-F42048B55091}" srcOrd="0" destOrd="0" presId="urn:microsoft.com/office/officeart/2005/8/layout/vList3#1"/>
    <dgm:cxn modelId="{D7D66931-8DA1-744E-8C15-7DC3ECD8309E}" srcId="{B110EB20-D7F3-DA49-A597-9060167FC72D}" destId="{53301AFB-BEFA-6144-8748-9B5C2FD2BF97}" srcOrd="0" destOrd="0" parTransId="{AD327AFD-6322-5243-85F5-CBF73B044FB2}" sibTransId="{6394D525-F09C-5C48-9B84-937DD4BE1BEA}"/>
    <dgm:cxn modelId="{F949C972-8937-49EF-95F5-7CC9BA6D09EB}" type="presParOf" srcId="{8D678D60-A261-4647-834F-BC5AFFE84BAC}" destId="{CD811C19-E83A-C348-8699-7EC02B89866C}" srcOrd="0" destOrd="0" presId="urn:microsoft.com/office/officeart/2005/8/layout/vList3#1"/>
    <dgm:cxn modelId="{40B470B5-9B3B-40D8-9C1B-D7782BC5FEC8}" type="presParOf" srcId="{CD811C19-E83A-C348-8699-7EC02B89866C}" destId="{3C8DD493-1A42-604F-BCA9-FB49D0803C2E}" srcOrd="0" destOrd="0" presId="urn:microsoft.com/office/officeart/2005/8/layout/vList3#1"/>
    <dgm:cxn modelId="{EF86E4AF-7CB5-44F8-8FCC-9D63B0D2BA35}" type="presParOf" srcId="{CD811C19-E83A-C348-8699-7EC02B89866C}" destId="{F0F4286D-2B9F-1E48-BB82-F42048B55091}" srcOrd="1" destOrd="0" presId="urn:microsoft.com/office/officeart/2005/8/layout/vList3#1"/>
    <dgm:cxn modelId="{757F83D9-6F6A-45A3-8F59-267BBDE64E2F}" type="presParOf" srcId="{8D678D60-A261-4647-834F-BC5AFFE84BAC}" destId="{EA7FEF28-66C4-1446-8627-8507AB57324E}" srcOrd="1" destOrd="0" presId="urn:microsoft.com/office/officeart/2005/8/layout/vList3#1"/>
    <dgm:cxn modelId="{69AE6A74-4BE9-477D-B02E-93463AAA8D63}" type="presParOf" srcId="{8D678D60-A261-4647-834F-BC5AFFE84BAC}" destId="{DD98336B-C3E9-3549-BFAF-629A55FEEE55}" srcOrd="2" destOrd="0" presId="urn:microsoft.com/office/officeart/2005/8/layout/vList3#1"/>
    <dgm:cxn modelId="{8E0AE94D-07D0-4174-BFC6-7E40E82F8D76}" type="presParOf" srcId="{DD98336B-C3E9-3549-BFAF-629A55FEEE55}" destId="{4F4C0072-9D0B-404E-BAFC-7E9E700F46EA}" srcOrd="0" destOrd="0" presId="urn:microsoft.com/office/officeart/2005/8/layout/vList3#1"/>
    <dgm:cxn modelId="{0327543E-1834-4733-984A-579273A88A5F}" type="presParOf" srcId="{DD98336B-C3E9-3549-BFAF-629A55FEEE55}" destId="{0A3A63B1-5C7C-C442-A6D9-2D6FB8F6281F}" srcOrd="1" destOrd="0" presId="urn:microsoft.com/office/officeart/2005/8/layout/vList3#1"/>
    <dgm:cxn modelId="{E2CA208E-0B21-4E6D-B38F-128939C67640}" type="presParOf" srcId="{8D678D60-A261-4647-834F-BC5AFFE84BAC}" destId="{39AD9D37-A82E-844B-A5D4-E47551A9C790}" srcOrd="3" destOrd="0" presId="urn:microsoft.com/office/officeart/2005/8/layout/vList3#1"/>
    <dgm:cxn modelId="{1BE16ADC-B434-4016-B319-2E78BC37ABF6}" type="presParOf" srcId="{8D678D60-A261-4647-834F-BC5AFFE84BAC}" destId="{375E9CC1-56FE-7741-9DAF-B5118D87779F}" srcOrd="4" destOrd="0" presId="urn:microsoft.com/office/officeart/2005/8/layout/vList3#1"/>
    <dgm:cxn modelId="{87489834-879E-447C-BEEA-CD1E3C8B61E4}" type="presParOf" srcId="{375E9CC1-56FE-7741-9DAF-B5118D87779F}" destId="{46CF8344-EC6E-7743-8B45-55EBB7A3FCCF}" srcOrd="0" destOrd="0" presId="urn:microsoft.com/office/officeart/2005/8/layout/vList3#1"/>
    <dgm:cxn modelId="{A1C04CCB-6AAF-4819-8E85-B8260252C6AA}" type="presParOf" srcId="{375E9CC1-56FE-7741-9DAF-B5118D87779F}" destId="{B503B2D0-3DF9-6A4D-9566-2637F808B9B2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940D82-6AAE-AE4D-9648-AC8931AE310E}" type="doc">
      <dgm:prSet loTypeId="urn:microsoft.com/office/officeart/2005/8/layout/venn1" loCatId="" qsTypeId="urn:microsoft.com/office/officeart/2005/8/quickstyle/simple4" qsCatId="simple" csTypeId="urn:microsoft.com/office/officeart/2005/8/colors/colorful1#4" csCatId="colorful" phldr="1"/>
      <dgm:spPr/>
    </dgm:pt>
    <dgm:pt modelId="{53997B9B-62A1-AC45-8429-0399C71007FF}">
      <dgm:prSet phldrT="[Text]" custT="1"/>
      <dgm:spPr/>
      <dgm:t>
        <a:bodyPr/>
        <a:lstStyle/>
        <a:p>
          <a:r>
            <a:rPr lang="en-US" sz="2200" dirty="0" smtClean="0"/>
            <a:t>Quality Assurance System </a:t>
          </a:r>
          <a:endParaRPr lang="en-US" sz="2200" dirty="0"/>
        </a:p>
      </dgm:t>
    </dgm:pt>
    <dgm:pt modelId="{6F85EA82-9FE7-1E42-A5D5-56CF998AF2CF}" type="parTrans" cxnId="{772C6248-7218-1941-A9B0-1891A4AB35E8}">
      <dgm:prSet/>
      <dgm:spPr/>
      <dgm:t>
        <a:bodyPr/>
        <a:lstStyle/>
        <a:p>
          <a:endParaRPr lang="en-US"/>
        </a:p>
      </dgm:t>
    </dgm:pt>
    <dgm:pt modelId="{BF2A7618-7023-7F4C-BA8D-E65D7D4EC8AA}" type="sibTrans" cxnId="{772C6248-7218-1941-A9B0-1891A4AB35E8}">
      <dgm:prSet/>
      <dgm:spPr/>
      <dgm:t>
        <a:bodyPr/>
        <a:lstStyle/>
        <a:p>
          <a:endParaRPr lang="en-US"/>
        </a:p>
      </dgm:t>
    </dgm:pt>
    <dgm:pt modelId="{F5DA8006-9BBE-FE47-9D5D-918CA6AE7542}">
      <dgm:prSet phldrT="[Text]" custT="1"/>
      <dgm:spPr/>
      <dgm:t>
        <a:bodyPr/>
        <a:lstStyle/>
        <a:p>
          <a:r>
            <a:rPr lang="en-US" sz="2200" dirty="0" smtClean="0"/>
            <a:t>Public-Private Partnership</a:t>
          </a:r>
          <a:endParaRPr lang="en-US" sz="2200" dirty="0"/>
        </a:p>
      </dgm:t>
    </dgm:pt>
    <dgm:pt modelId="{EE6E812A-A5D2-3146-8D97-495ECB151737}" type="parTrans" cxnId="{847E63CC-B50D-184D-87DE-D4E2A0F526B4}">
      <dgm:prSet/>
      <dgm:spPr/>
      <dgm:t>
        <a:bodyPr/>
        <a:lstStyle/>
        <a:p>
          <a:endParaRPr lang="en-US"/>
        </a:p>
      </dgm:t>
    </dgm:pt>
    <dgm:pt modelId="{AC5EF34D-1221-DA43-8051-C99D78E4522C}" type="sibTrans" cxnId="{847E63CC-B50D-184D-87DE-D4E2A0F526B4}">
      <dgm:prSet/>
      <dgm:spPr/>
      <dgm:t>
        <a:bodyPr/>
        <a:lstStyle/>
        <a:p>
          <a:endParaRPr lang="en-US"/>
        </a:p>
      </dgm:t>
    </dgm:pt>
    <dgm:pt modelId="{BA0619F7-F97E-2043-BA7E-E015CE85A2DF}">
      <dgm:prSet phldrT="[Text]" custT="1"/>
      <dgm:spPr/>
      <dgm:t>
        <a:bodyPr/>
        <a:lstStyle/>
        <a:p>
          <a:r>
            <a:rPr lang="en-US" sz="2200" dirty="0" smtClean="0"/>
            <a:t>Inter-professional </a:t>
          </a:r>
          <a:r>
            <a:rPr lang="en-US" sz="2000" dirty="0" smtClean="0"/>
            <a:t>Collaboration</a:t>
          </a:r>
          <a:endParaRPr lang="en-US" sz="2000" dirty="0"/>
        </a:p>
      </dgm:t>
    </dgm:pt>
    <dgm:pt modelId="{E752D23C-A41D-BC45-8CC5-0C7364FA1A24}" type="parTrans" cxnId="{FC3E3149-EC08-1B4B-8CF1-492E7CB56F60}">
      <dgm:prSet/>
      <dgm:spPr/>
      <dgm:t>
        <a:bodyPr/>
        <a:lstStyle/>
        <a:p>
          <a:endParaRPr lang="en-US"/>
        </a:p>
      </dgm:t>
    </dgm:pt>
    <dgm:pt modelId="{D5BC78A2-D961-0F4B-BFE2-48E659C99C73}" type="sibTrans" cxnId="{FC3E3149-EC08-1B4B-8CF1-492E7CB56F60}">
      <dgm:prSet/>
      <dgm:spPr/>
      <dgm:t>
        <a:bodyPr/>
        <a:lstStyle/>
        <a:p>
          <a:endParaRPr lang="en-US"/>
        </a:p>
      </dgm:t>
    </dgm:pt>
    <dgm:pt modelId="{C64E6FD0-70FD-434E-8D6D-83E26C0ADB94}" type="pres">
      <dgm:prSet presAssocID="{FA940D82-6AAE-AE4D-9648-AC8931AE310E}" presName="compositeShape" presStyleCnt="0">
        <dgm:presLayoutVars>
          <dgm:chMax val="7"/>
          <dgm:dir/>
          <dgm:resizeHandles val="exact"/>
        </dgm:presLayoutVars>
      </dgm:prSet>
      <dgm:spPr/>
    </dgm:pt>
    <dgm:pt modelId="{88D3D2B1-2E31-2A49-8008-16A1F837CA99}" type="pres">
      <dgm:prSet presAssocID="{53997B9B-62A1-AC45-8429-0399C71007FF}" presName="circ1" presStyleLbl="vennNode1" presStyleIdx="0" presStyleCnt="3"/>
      <dgm:spPr/>
      <dgm:t>
        <a:bodyPr/>
        <a:lstStyle/>
        <a:p>
          <a:endParaRPr lang="en-US"/>
        </a:p>
      </dgm:t>
    </dgm:pt>
    <dgm:pt modelId="{9EAC1CF4-0A43-1B44-8C26-5D477076ACF6}" type="pres">
      <dgm:prSet presAssocID="{53997B9B-62A1-AC45-8429-0399C71007F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BF539C-793C-AE4A-AE75-8594541AA4F6}" type="pres">
      <dgm:prSet presAssocID="{F5DA8006-9BBE-FE47-9D5D-918CA6AE7542}" presName="circ2" presStyleLbl="vennNode1" presStyleIdx="1" presStyleCnt="3"/>
      <dgm:spPr/>
      <dgm:t>
        <a:bodyPr/>
        <a:lstStyle/>
        <a:p>
          <a:endParaRPr lang="en-US"/>
        </a:p>
      </dgm:t>
    </dgm:pt>
    <dgm:pt modelId="{E80E54F7-2F3F-E849-928E-B24CE3244AAC}" type="pres">
      <dgm:prSet presAssocID="{F5DA8006-9BBE-FE47-9D5D-918CA6AE754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104C68-2151-6048-95BE-B4C7E5B5EEC5}" type="pres">
      <dgm:prSet presAssocID="{BA0619F7-F97E-2043-BA7E-E015CE85A2DF}" presName="circ3" presStyleLbl="vennNode1" presStyleIdx="2" presStyleCnt="3" custScaleX="108044"/>
      <dgm:spPr/>
      <dgm:t>
        <a:bodyPr/>
        <a:lstStyle/>
        <a:p>
          <a:endParaRPr lang="en-US"/>
        </a:p>
      </dgm:t>
    </dgm:pt>
    <dgm:pt modelId="{D8FE3866-C84A-7442-AB68-FC0DF8A82E9D}" type="pres">
      <dgm:prSet presAssocID="{BA0619F7-F97E-2043-BA7E-E015CE85A2D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47E63CC-B50D-184D-87DE-D4E2A0F526B4}" srcId="{FA940D82-6AAE-AE4D-9648-AC8931AE310E}" destId="{F5DA8006-9BBE-FE47-9D5D-918CA6AE7542}" srcOrd="1" destOrd="0" parTransId="{EE6E812A-A5D2-3146-8D97-495ECB151737}" sibTransId="{AC5EF34D-1221-DA43-8051-C99D78E4522C}"/>
    <dgm:cxn modelId="{AE6B0F73-25A8-4BAD-8417-BE041AB53F31}" type="presOf" srcId="{F5DA8006-9BBE-FE47-9D5D-918CA6AE7542}" destId="{E80E54F7-2F3F-E849-928E-B24CE3244AAC}" srcOrd="1" destOrd="0" presId="urn:microsoft.com/office/officeart/2005/8/layout/venn1"/>
    <dgm:cxn modelId="{B479827F-4894-4742-99CB-EEB76B72CAD5}" type="presOf" srcId="{FA940D82-6AAE-AE4D-9648-AC8931AE310E}" destId="{C64E6FD0-70FD-434E-8D6D-83E26C0ADB94}" srcOrd="0" destOrd="0" presId="urn:microsoft.com/office/officeart/2005/8/layout/venn1"/>
    <dgm:cxn modelId="{B364254A-BF30-4958-859E-0071B76EE392}" type="presOf" srcId="{53997B9B-62A1-AC45-8429-0399C71007FF}" destId="{9EAC1CF4-0A43-1B44-8C26-5D477076ACF6}" srcOrd="1" destOrd="0" presId="urn:microsoft.com/office/officeart/2005/8/layout/venn1"/>
    <dgm:cxn modelId="{FC3E3149-EC08-1B4B-8CF1-492E7CB56F60}" srcId="{FA940D82-6AAE-AE4D-9648-AC8931AE310E}" destId="{BA0619F7-F97E-2043-BA7E-E015CE85A2DF}" srcOrd="2" destOrd="0" parTransId="{E752D23C-A41D-BC45-8CC5-0C7364FA1A24}" sibTransId="{D5BC78A2-D961-0F4B-BFE2-48E659C99C73}"/>
    <dgm:cxn modelId="{265A939A-CFB6-4C08-B34D-E030F393B6AA}" type="presOf" srcId="{F5DA8006-9BBE-FE47-9D5D-918CA6AE7542}" destId="{F3BF539C-793C-AE4A-AE75-8594541AA4F6}" srcOrd="0" destOrd="0" presId="urn:microsoft.com/office/officeart/2005/8/layout/venn1"/>
    <dgm:cxn modelId="{F5821CC8-9FD4-44C4-95A1-815D1A71A35C}" type="presOf" srcId="{BA0619F7-F97E-2043-BA7E-E015CE85A2DF}" destId="{87104C68-2151-6048-95BE-B4C7E5B5EEC5}" srcOrd="0" destOrd="0" presId="urn:microsoft.com/office/officeart/2005/8/layout/venn1"/>
    <dgm:cxn modelId="{772C6248-7218-1941-A9B0-1891A4AB35E8}" srcId="{FA940D82-6AAE-AE4D-9648-AC8931AE310E}" destId="{53997B9B-62A1-AC45-8429-0399C71007FF}" srcOrd="0" destOrd="0" parTransId="{6F85EA82-9FE7-1E42-A5D5-56CF998AF2CF}" sibTransId="{BF2A7618-7023-7F4C-BA8D-E65D7D4EC8AA}"/>
    <dgm:cxn modelId="{86BCF52E-B227-4F41-8CC9-E089B570233F}" type="presOf" srcId="{53997B9B-62A1-AC45-8429-0399C71007FF}" destId="{88D3D2B1-2E31-2A49-8008-16A1F837CA99}" srcOrd="0" destOrd="0" presId="urn:microsoft.com/office/officeart/2005/8/layout/venn1"/>
    <dgm:cxn modelId="{CADC42D1-16D6-4B27-8A20-5A5010BDBC5A}" type="presOf" srcId="{BA0619F7-F97E-2043-BA7E-E015CE85A2DF}" destId="{D8FE3866-C84A-7442-AB68-FC0DF8A82E9D}" srcOrd="1" destOrd="0" presId="urn:microsoft.com/office/officeart/2005/8/layout/venn1"/>
    <dgm:cxn modelId="{9761CAD5-A11D-4E6F-807B-1A0B736165AC}" type="presParOf" srcId="{C64E6FD0-70FD-434E-8D6D-83E26C0ADB94}" destId="{88D3D2B1-2E31-2A49-8008-16A1F837CA99}" srcOrd="0" destOrd="0" presId="urn:microsoft.com/office/officeart/2005/8/layout/venn1"/>
    <dgm:cxn modelId="{4C7B1FED-D25C-44BD-A551-4E8F7FF3FEB2}" type="presParOf" srcId="{C64E6FD0-70FD-434E-8D6D-83E26C0ADB94}" destId="{9EAC1CF4-0A43-1B44-8C26-5D477076ACF6}" srcOrd="1" destOrd="0" presId="urn:microsoft.com/office/officeart/2005/8/layout/venn1"/>
    <dgm:cxn modelId="{D4A39BDD-F63B-4143-9B52-50B5C4F1FE53}" type="presParOf" srcId="{C64E6FD0-70FD-434E-8D6D-83E26C0ADB94}" destId="{F3BF539C-793C-AE4A-AE75-8594541AA4F6}" srcOrd="2" destOrd="0" presId="urn:microsoft.com/office/officeart/2005/8/layout/venn1"/>
    <dgm:cxn modelId="{03B7E50A-B03A-40F2-AC74-B55F5D4A726F}" type="presParOf" srcId="{C64E6FD0-70FD-434E-8D6D-83E26C0ADB94}" destId="{E80E54F7-2F3F-E849-928E-B24CE3244AAC}" srcOrd="3" destOrd="0" presId="urn:microsoft.com/office/officeart/2005/8/layout/venn1"/>
    <dgm:cxn modelId="{F5368A96-2BDE-4E8A-8C56-3536367B70CA}" type="presParOf" srcId="{C64E6FD0-70FD-434E-8D6D-83E26C0ADB94}" destId="{87104C68-2151-6048-95BE-B4C7E5B5EEC5}" srcOrd="4" destOrd="0" presId="urn:microsoft.com/office/officeart/2005/8/layout/venn1"/>
    <dgm:cxn modelId="{69123171-DD1B-49E2-890F-392FF71C899C}" type="presParOf" srcId="{C64E6FD0-70FD-434E-8D6D-83E26C0ADB94}" destId="{D8FE3866-C84A-7442-AB68-FC0DF8A82E9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C150BF-F0CB-E841-88EF-A8AEB8818BEF}" type="doc">
      <dgm:prSet loTypeId="urn:microsoft.com/office/officeart/2005/8/layout/venn1" loCatId="" qsTypeId="urn:microsoft.com/office/officeart/2005/8/quickstyle/simple4" qsCatId="simple" csTypeId="urn:microsoft.com/office/officeart/2005/8/colors/accent1_2" csCatId="accent1" phldr="1"/>
      <dgm:spPr/>
    </dgm:pt>
    <dgm:pt modelId="{FA796789-E4C5-1844-8E47-D9959F9D90F9}">
      <dgm:prSet phldrT="[Text]" custT="1"/>
      <dgm:spPr/>
      <dgm:t>
        <a:bodyPr/>
        <a:lstStyle/>
        <a:p>
          <a:r>
            <a:rPr lang="en-US" sz="2200" dirty="0" smtClean="0"/>
            <a:t>Well-designed </a:t>
          </a:r>
          <a:r>
            <a:rPr lang="en-US" sz="2200" b="1" dirty="0" smtClean="0"/>
            <a:t>Communication System</a:t>
          </a:r>
          <a:endParaRPr lang="en-US" sz="2200" b="1" dirty="0"/>
        </a:p>
      </dgm:t>
    </dgm:pt>
    <dgm:pt modelId="{98FE2170-D064-D843-8AA7-F89AF9C0BC67}" type="parTrans" cxnId="{EA072D91-7CE0-B146-B8B5-225F14DFF0C5}">
      <dgm:prSet/>
      <dgm:spPr/>
      <dgm:t>
        <a:bodyPr/>
        <a:lstStyle/>
        <a:p>
          <a:endParaRPr lang="en-US"/>
        </a:p>
      </dgm:t>
    </dgm:pt>
    <dgm:pt modelId="{23DA3B46-C326-6F4A-AB4D-1B16EC18B85E}" type="sibTrans" cxnId="{EA072D91-7CE0-B146-B8B5-225F14DFF0C5}">
      <dgm:prSet/>
      <dgm:spPr/>
      <dgm:t>
        <a:bodyPr/>
        <a:lstStyle/>
        <a:p>
          <a:endParaRPr lang="en-US"/>
        </a:p>
      </dgm:t>
    </dgm:pt>
    <dgm:pt modelId="{5A035A8C-CC78-A349-9BBE-30E49C078931}">
      <dgm:prSet phldrT="[Text]" custT="1"/>
      <dgm:spPr/>
      <dgm:t>
        <a:bodyPr/>
        <a:lstStyle/>
        <a:p>
          <a:r>
            <a:rPr lang="en-US" sz="2200" dirty="0" smtClean="0"/>
            <a:t>Commitment from </a:t>
          </a:r>
          <a:r>
            <a:rPr lang="en-US" sz="2200" b="1" dirty="0" smtClean="0"/>
            <a:t>Professional Community</a:t>
          </a:r>
          <a:endParaRPr lang="en-US" sz="2200" b="1" dirty="0"/>
        </a:p>
      </dgm:t>
    </dgm:pt>
    <dgm:pt modelId="{854F0353-1192-9040-B06E-60643AE795CB}" type="parTrans" cxnId="{2886ED4C-9820-774E-BFBC-D64024ECA7E0}">
      <dgm:prSet/>
      <dgm:spPr/>
      <dgm:t>
        <a:bodyPr/>
        <a:lstStyle/>
        <a:p>
          <a:endParaRPr lang="en-US"/>
        </a:p>
      </dgm:t>
    </dgm:pt>
    <dgm:pt modelId="{4E9A05E1-4BC7-1A48-AFC3-CD0521E1212B}" type="sibTrans" cxnId="{2886ED4C-9820-774E-BFBC-D64024ECA7E0}">
      <dgm:prSet/>
      <dgm:spPr/>
      <dgm:t>
        <a:bodyPr/>
        <a:lstStyle/>
        <a:p>
          <a:endParaRPr lang="en-US"/>
        </a:p>
      </dgm:t>
    </dgm:pt>
    <dgm:pt modelId="{048186EB-77E3-3140-8B04-3997C44E0945}">
      <dgm:prSet phldrT="[Text]" custT="1"/>
      <dgm:spPr/>
      <dgm:t>
        <a:bodyPr/>
        <a:lstStyle/>
        <a:p>
          <a:r>
            <a:rPr lang="en-US" sz="2600" b="1" dirty="0" smtClean="0"/>
            <a:t>Trustworthy</a:t>
          </a:r>
          <a:endParaRPr lang="en-US" sz="2600" b="1" dirty="0"/>
        </a:p>
      </dgm:t>
    </dgm:pt>
    <dgm:pt modelId="{FE92D1AC-17B9-1A43-95A2-31A05F2C89EB}" type="parTrans" cxnId="{394BC61B-8609-5A42-A55B-B708500AB99E}">
      <dgm:prSet/>
      <dgm:spPr/>
      <dgm:t>
        <a:bodyPr/>
        <a:lstStyle/>
        <a:p>
          <a:endParaRPr lang="en-US"/>
        </a:p>
      </dgm:t>
    </dgm:pt>
    <dgm:pt modelId="{0ACDC53B-6644-484C-8EBC-94CAD8F7BA90}" type="sibTrans" cxnId="{394BC61B-8609-5A42-A55B-B708500AB99E}">
      <dgm:prSet/>
      <dgm:spPr/>
      <dgm:t>
        <a:bodyPr/>
        <a:lstStyle/>
        <a:p>
          <a:endParaRPr lang="en-US"/>
        </a:p>
      </dgm:t>
    </dgm:pt>
    <dgm:pt modelId="{8321A2A0-DF25-7041-B454-4567404DD06D}" type="pres">
      <dgm:prSet presAssocID="{1DC150BF-F0CB-E841-88EF-A8AEB8818BEF}" presName="compositeShape" presStyleCnt="0">
        <dgm:presLayoutVars>
          <dgm:chMax val="7"/>
          <dgm:dir/>
          <dgm:resizeHandles val="exact"/>
        </dgm:presLayoutVars>
      </dgm:prSet>
      <dgm:spPr/>
    </dgm:pt>
    <dgm:pt modelId="{A86258D7-71F7-7940-ACF7-4CA4AD9CCD26}" type="pres">
      <dgm:prSet presAssocID="{FA796789-E4C5-1844-8E47-D9959F9D90F9}" presName="circ1" presStyleLbl="vennNode1" presStyleIdx="0" presStyleCnt="3" custScaleX="120227" custLinFactNeighborX="7569"/>
      <dgm:spPr/>
      <dgm:t>
        <a:bodyPr/>
        <a:lstStyle/>
        <a:p>
          <a:endParaRPr lang="en-US"/>
        </a:p>
      </dgm:t>
    </dgm:pt>
    <dgm:pt modelId="{6002D4C5-EA58-7048-B227-1483B46E9BA6}" type="pres">
      <dgm:prSet presAssocID="{FA796789-E4C5-1844-8E47-D9959F9D90F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DD24FA-AA6B-4F46-BD3D-E47E3A056EED}" type="pres">
      <dgm:prSet presAssocID="{5A035A8C-CC78-A349-9BBE-30E49C078931}" presName="circ2" presStyleLbl="vennNode1" presStyleIdx="1" presStyleCnt="3" custScaleX="143556" custLinFactNeighborX="20974" custLinFactNeighborY="3125"/>
      <dgm:spPr/>
      <dgm:t>
        <a:bodyPr/>
        <a:lstStyle/>
        <a:p>
          <a:endParaRPr lang="en-US"/>
        </a:p>
      </dgm:t>
    </dgm:pt>
    <dgm:pt modelId="{B6E52D68-D6A3-4F4F-BF30-1C06047330D7}" type="pres">
      <dgm:prSet presAssocID="{5A035A8C-CC78-A349-9BBE-30E49C07893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878CB6-BAC8-7C48-ABD8-D3C9E93EB611}" type="pres">
      <dgm:prSet presAssocID="{048186EB-77E3-3140-8B04-3997C44E0945}" presName="circ3" presStyleLbl="vennNode1" presStyleIdx="2" presStyleCnt="3" custScaleX="137753" custLinFactNeighborX="-3364" custLinFactNeighborY="3364"/>
      <dgm:spPr/>
      <dgm:t>
        <a:bodyPr/>
        <a:lstStyle/>
        <a:p>
          <a:endParaRPr lang="en-US"/>
        </a:p>
      </dgm:t>
    </dgm:pt>
    <dgm:pt modelId="{567C4EB4-FE13-E14E-AF15-C39D11E01DE2}" type="pres">
      <dgm:prSet presAssocID="{048186EB-77E3-3140-8B04-3997C44E094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1DB3CA-C0FC-4ACD-9831-5778568FEC29}" type="presOf" srcId="{5A035A8C-CC78-A349-9BBE-30E49C078931}" destId="{F2DD24FA-AA6B-4F46-BD3D-E47E3A056EED}" srcOrd="0" destOrd="0" presId="urn:microsoft.com/office/officeart/2005/8/layout/venn1"/>
    <dgm:cxn modelId="{8BF45EBD-42EB-4580-B024-8D8D381FA5BF}" type="presOf" srcId="{5A035A8C-CC78-A349-9BBE-30E49C078931}" destId="{B6E52D68-D6A3-4F4F-BF30-1C06047330D7}" srcOrd="1" destOrd="0" presId="urn:microsoft.com/office/officeart/2005/8/layout/venn1"/>
    <dgm:cxn modelId="{394BC61B-8609-5A42-A55B-B708500AB99E}" srcId="{1DC150BF-F0CB-E841-88EF-A8AEB8818BEF}" destId="{048186EB-77E3-3140-8B04-3997C44E0945}" srcOrd="2" destOrd="0" parTransId="{FE92D1AC-17B9-1A43-95A2-31A05F2C89EB}" sibTransId="{0ACDC53B-6644-484C-8EBC-94CAD8F7BA90}"/>
    <dgm:cxn modelId="{12DAE672-6B56-45B4-B990-BE836B08AACC}" type="presOf" srcId="{FA796789-E4C5-1844-8E47-D9959F9D90F9}" destId="{A86258D7-71F7-7940-ACF7-4CA4AD9CCD26}" srcOrd="0" destOrd="0" presId="urn:microsoft.com/office/officeart/2005/8/layout/venn1"/>
    <dgm:cxn modelId="{2886ED4C-9820-774E-BFBC-D64024ECA7E0}" srcId="{1DC150BF-F0CB-E841-88EF-A8AEB8818BEF}" destId="{5A035A8C-CC78-A349-9BBE-30E49C078931}" srcOrd="1" destOrd="0" parTransId="{854F0353-1192-9040-B06E-60643AE795CB}" sibTransId="{4E9A05E1-4BC7-1A48-AFC3-CD0521E1212B}"/>
    <dgm:cxn modelId="{0CECC8A3-A576-4535-91C6-70D2F6488005}" type="presOf" srcId="{FA796789-E4C5-1844-8E47-D9959F9D90F9}" destId="{6002D4C5-EA58-7048-B227-1483B46E9BA6}" srcOrd="1" destOrd="0" presId="urn:microsoft.com/office/officeart/2005/8/layout/venn1"/>
    <dgm:cxn modelId="{EA072D91-7CE0-B146-B8B5-225F14DFF0C5}" srcId="{1DC150BF-F0CB-E841-88EF-A8AEB8818BEF}" destId="{FA796789-E4C5-1844-8E47-D9959F9D90F9}" srcOrd="0" destOrd="0" parTransId="{98FE2170-D064-D843-8AA7-F89AF9C0BC67}" sibTransId="{23DA3B46-C326-6F4A-AB4D-1B16EC18B85E}"/>
    <dgm:cxn modelId="{80DC69C6-B9C3-4718-A779-5D4ED602C5F1}" type="presOf" srcId="{1DC150BF-F0CB-E841-88EF-A8AEB8818BEF}" destId="{8321A2A0-DF25-7041-B454-4567404DD06D}" srcOrd="0" destOrd="0" presId="urn:microsoft.com/office/officeart/2005/8/layout/venn1"/>
    <dgm:cxn modelId="{9AEAD201-168D-42F6-8AC0-14F28C736F6B}" type="presOf" srcId="{048186EB-77E3-3140-8B04-3997C44E0945}" destId="{BE878CB6-BAC8-7C48-ABD8-D3C9E93EB611}" srcOrd="0" destOrd="0" presId="urn:microsoft.com/office/officeart/2005/8/layout/venn1"/>
    <dgm:cxn modelId="{E20AEE80-FA64-4315-A35C-80692A6B9D40}" type="presOf" srcId="{048186EB-77E3-3140-8B04-3997C44E0945}" destId="{567C4EB4-FE13-E14E-AF15-C39D11E01DE2}" srcOrd="1" destOrd="0" presId="urn:microsoft.com/office/officeart/2005/8/layout/venn1"/>
    <dgm:cxn modelId="{FAC0EE17-F5BE-4759-AA08-A32BF02EA03B}" type="presParOf" srcId="{8321A2A0-DF25-7041-B454-4567404DD06D}" destId="{A86258D7-71F7-7940-ACF7-4CA4AD9CCD26}" srcOrd="0" destOrd="0" presId="urn:microsoft.com/office/officeart/2005/8/layout/venn1"/>
    <dgm:cxn modelId="{382521C5-3FBD-4561-8AAE-89B861D0A08A}" type="presParOf" srcId="{8321A2A0-DF25-7041-B454-4567404DD06D}" destId="{6002D4C5-EA58-7048-B227-1483B46E9BA6}" srcOrd="1" destOrd="0" presId="urn:microsoft.com/office/officeart/2005/8/layout/venn1"/>
    <dgm:cxn modelId="{0D1C6A50-3047-4864-AC49-CF25F405FC08}" type="presParOf" srcId="{8321A2A0-DF25-7041-B454-4567404DD06D}" destId="{F2DD24FA-AA6B-4F46-BD3D-E47E3A056EED}" srcOrd="2" destOrd="0" presId="urn:microsoft.com/office/officeart/2005/8/layout/venn1"/>
    <dgm:cxn modelId="{3686AEF9-A2FA-412D-BF34-85ABC6FBA8A4}" type="presParOf" srcId="{8321A2A0-DF25-7041-B454-4567404DD06D}" destId="{B6E52D68-D6A3-4F4F-BF30-1C06047330D7}" srcOrd="3" destOrd="0" presId="urn:microsoft.com/office/officeart/2005/8/layout/venn1"/>
    <dgm:cxn modelId="{9C8A368C-11D1-4138-A24D-5093730DECA3}" type="presParOf" srcId="{8321A2A0-DF25-7041-B454-4567404DD06D}" destId="{BE878CB6-BAC8-7C48-ABD8-D3C9E93EB611}" srcOrd="4" destOrd="0" presId="urn:microsoft.com/office/officeart/2005/8/layout/venn1"/>
    <dgm:cxn modelId="{AEC88A69-3ADC-4873-8E2C-9EF859D47DF8}" type="presParOf" srcId="{8321A2A0-DF25-7041-B454-4567404DD06D}" destId="{567C4EB4-FE13-E14E-AF15-C39D11E01DE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36F3F0D-DD4B-3546-A97C-9756E3638175}" type="doc">
      <dgm:prSet loTypeId="urn:microsoft.com/office/officeart/2005/8/layout/venn1" loCatId="" qsTypeId="urn:microsoft.com/office/officeart/2005/8/quickstyle/simple4" qsCatId="simple" csTypeId="urn:microsoft.com/office/officeart/2005/8/colors/colorful1#3" csCatId="colorful" phldr="1"/>
      <dgm:spPr/>
    </dgm:pt>
    <dgm:pt modelId="{276E94DA-C9B3-1F4E-B869-CD4DE4E1DAD3}">
      <dgm:prSet phldrT="[Text]"/>
      <dgm:spPr/>
      <dgm:t>
        <a:bodyPr/>
        <a:lstStyle/>
        <a:p>
          <a:endParaRPr lang="en-US" dirty="0">
            <a:solidFill>
              <a:scrgbClr r="0" g="0" b="0"/>
            </a:solidFill>
          </a:endParaRPr>
        </a:p>
      </dgm:t>
    </dgm:pt>
    <dgm:pt modelId="{95E0CBCF-1F85-9F4B-BF2A-8EA7538AD910}" type="parTrans" cxnId="{EC082DF0-E0AD-0E47-8379-0ED19F731459}">
      <dgm:prSet/>
      <dgm:spPr/>
      <dgm:t>
        <a:bodyPr/>
        <a:lstStyle/>
        <a:p>
          <a:endParaRPr lang="en-US">
            <a:solidFill>
              <a:scrgbClr r="0" g="0" b="0"/>
            </a:solidFill>
          </a:endParaRPr>
        </a:p>
      </dgm:t>
    </dgm:pt>
    <dgm:pt modelId="{1AAEC5F8-1EE7-3442-900F-34D2A7A5C0AD}" type="sibTrans" cxnId="{EC082DF0-E0AD-0E47-8379-0ED19F731459}">
      <dgm:prSet/>
      <dgm:spPr/>
      <dgm:t>
        <a:bodyPr/>
        <a:lstStyle/>
        <a:p>
          <a:endParaRPr lang="en-US">
            <a:solidFill>
              <a:scrgbClr r="0" g="0" b="0"/>
            </a:solidFill>
          </a:endParaRPr>
        </a:p>
      </dgm:t>
    </dgm:pt>
    <dgm:pt modelId="{98E6224C-05D3-AA40-9CB4-F25ADAE69866}">
      <dgm:prSet phldrT="[Text]"/>
      <dgm:spPr/>
      <dgm:t>
        <a:bodyPr/>
        <a:lstStyle/>
        <a:p>
          <a:endParaRPr lang="en-US" dirty="0">
            <a:solidFill>
              <a:scrgbClr r="0" g="0" b="0"/>
            </a:solidFill>
          </a:endParaRPr>
        </a:p>
      </dgm:t>
    </dgm:pt>
    <dgm:pt modelId="{0A1F33FE-E6D9-EF42-914F-C9EE6D19D757}" type="parTrans" cxnId="{2DFB128E-D72B-6642-A872-3E570CCDE948}">
      <dgm:prSet/>
      <dgm:spPr/>
      <dgm:t>
        <a:bodyPr/>
        <a:lstStyle/>
        <a:p>
          <a:endParaRPr lang="en-US">
            <a:solidFill>
              <a:scrgbClr r="0" g="0" b="0"/>
            </a:solidFill>
          </a:endParaRPr>
        </a:p>
      </dgm:t>
    </dgm:pt>
    <dgm:pt modelId="{69E13564-4463-6343-A1F8-EAE75779F28D}" type="sibTrans" cxnId="{2DFB128E-D72B-6642-A872-3E570CCDE948}">
      <dgm:prSet/>
      <dgm:spPr/>
      <dgm:t>
        <a:bodyPr/>
        <a:lstStyle/>
        <a:p>
          <a:endParaRPr lang="en-US">
            <a:solidFill>
              <a:scrgbClr r="0" g="0" b="0"/>
            </a:solidFill>
          </a:endParaRPr>
        </a:p>
      </dgm:t>
    </dgm:pt>
    <dgm:pt modelId="{5FA7293B-D4DE-104A-8517-029D46177BB9}">
      <dgm:prSet phldrT="[Text]"/>
      <dgm:spPr/>
      <dgm:t>
        <a:bodyPr/>
        <a:lstStyle/>
        <a:p>
          <a:endParaRPr lang="en-US" dirty="0">
            <a:solidFill>
              <a:scrgbClr r="0" g="0" b="0"/>
            </a:solidFill>
          </a:endParaRPr>
        </a:p>
      </dgm:t>
    </dgm:pt>
    <dgm:pt modelId="{E8A10A1E-2DB1-8141-B3D6-07429B89B703}" type="parTrans" cxnId="{8C39E677-82C5-A34B-A433-673A72E89F80}">
      <dgm:prSet/>
      <dgm:spPr/>
      <dgm:t>
        <a:bodyPr/>
        <a:lstStyle/>
        <a:p>
          <a:endParaRPr lang="en-US">
            <a:solidFill>
              <a:scrgbClr r="0" g="0" b="0"/>
            </a:solidFill>
          </a:endParaRPr>
        </a:p>
      </dgm:t>
    </dgm:pt>
    <dgm:pt modelId="{F1922A23-6DCB-8B44-B6BF-B91EBC604968}" type="sibTrans" cxnId="{8C39E677-82C5-A34B-A433-673A72E89F80}">
      <dgm:prSet/>
      <dgm:spPr/>
      <dgm:t>
        <a:bodyPr/>
        <a:lstStyle/>
        <a:p>
          <a:endParaRPr lang="en-US">
            <a:solidFill>
              <a:scrgbClr r="0" g="0" b="0"/>
            </a:solidFill>
          </a:endParaRPr>
        </a:p>
      </dgm:t>
    </dgm:pt>
    <dgm:pt modelId="{7158EA10-A188-6D4A-9E5B-8E14FB9FD945}">
      <dgm:prSet phldrT="[Text]"/>
      <dgm:spPr/>
      <dgm:t>
        <a:bodyPr/>
        <a:lstStyle/>
        <a:p>
          <a:endParaRPr lang="en-US" dirty="0">
            <a:solidFill>
              <a:scrgbClr r="0" g="0" b="0"/>
            </a:solidFill>
          </a:endParaRPr>
        </a:p>
      </dgm:t>
    </dgm:pt>
    <dgm:pt modelId="{6B4BCDFE-C106-D344-BD37-F6CDA40A8236}" type="sibTrans" cxnId="{19B1771C-97FF-C64B-A7C5-EE3E791264E0}">
      <dgm:prSet/>
      <dgm:spPr/>
      <dgm:t>
        <a:bodyPr/>
        <a:lstStyle/>
        <a:p>
          <a:endParaRPr lang="en-US">
            <a:solidFill>
              <a:scrgbClr r="0" g="0" b="0"/>
            </a:solidFill>
          </a:endParaRPr>
        </a:p>
      </dgm:t>
    </dgm:pt>
    <dgm:pt modelId="{0973C55C-A681-BE4D-9E37-241C186F679F}" type="parTrans" cxnId="{19B1771C-97FF-C64B-A7C5-EE3E791264E0}">
      <dgm:prSet/>
      <dgm:spPr/>
      <dgm:t>
        <a:bodyPr/>
        <a:lstStyle/>
        <a:p>
          <a:endParaRPr lang="en-US">
            <a:solidFill>
              <a:scrgbClr r="0" g="0" b="0"/>
            </a:solidFill>
          </a:endParaRPr>
        </a:p>
      </dgm:t>
    </dgm:pt>
    <dgm:pt modelId="{6BC70C98-E3F9-A646-939B-8C398BA664E7}">
      <dgm:prSet phldrT="[Text]"/>
      <dgm:spPr/>
      <dgm:t>
        <a:bodyPr/>
        <a:lstStyle/>
        <a:p>
          <a:endParaRPr lang="en-US" dirty="0">
            <a:solidFill>
              <a:scrgbClr r="0" g="0" b="0"/>
            </a:solidFill>
          </a:endParaRPr>
        </a:p>
      </dgm:t>
    </dgm:pt>
    <dgm:pt modelId="{BF798287-E140-0C42-98E2-8AFD8C743210}" type="sibTrans" cxnId="{45FD3A43-4391-9049-86F2-26B1457D92FB}">
      <dgm:prSet/>
      <dgm:spPr/>
      <dgm:t>
        <a:bodyPr/>
        <a:lstStyle/>
        <a:p>
          <a:endParaRPr lang="en-US">
            <a:solidFill>
              <a:scrgbClr r="0" g="0" b="0"/>
            </a:solidFill>
          </a:endParaRPr>
        </a:p>
      </dgm:t>
    </dgm:pt>
    <dgm:pt modelId="{4781243C-77B3-0C48-AB6B-DA11958BFF12}" type="parTrans" cxnId="{45FD3A43-4391-9049-86F2-26B1457D92FB}">
      <dgm:prSet/>
      <dgm:spPr/>
      <dgm:t>
        <a:bodyPr/>
        <a:lstStyle/>
        <a:p>
          <a:endParaRPr lang="en-US">
            <a:solidFill>
              <a:scrgbClr r="0" g="0" b="0"/>
            </a:solidFill>
          </a:endParaRPr>
        </a:p>
      </dgm:t>
    </dgm:pt>
    <dgm:pt modelId="{A5C69C0C-8FED-DE49-AB09-14C4E8C773FA}" type="pres">
      <dgm:prSet presAssocID="{C36F3F0D-DD4B-3546-A97C-9756E3638175}" presName="compositeShape" presStyleCnt="0">
        <dgm:presLayoutVars>
          <dgm:chMax val="7"/>
          <dgm:dir/>
          <dgm:resizeHandles val="exact"/>
        </dgm:presLayoutVars>
      </dgm:prSet>
      <dgm:spPr/>
    </dgm:pt>
    <dgm:pt modelId="{B314BF76-6346-344F-A124-70A07DB741E7}" type="pres">
      <dgm:prSet presAssocID="{276E94DA-C9B3-1F4E-B869-CD4DE4E1DAD3}" presName="circ1" presStyleLbl="vennNode1" presStyleIdx="0" presStyleCnt="5"/>
      <dgm:spPr/>
    </dgm:pt>
    <dgm:pt modelId="{CABA1196-804C-024D-9B66-2FC23B45CEA6}" type="pres">
      <dgm:prSet presAssocID="{276E94DA-C9B3-1F4E-B869-CD4DE4E1DAD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C77FC5-091F-1148-BF3C-70CDA2D4BCDC}" type="pres">
      <dgm:prSet presAssocID="{7158EA10-A188-6D4A-9E5B-8E14FB9FD945}" presName="circ2" presStyleLbl="vennNode1" presStyleIdx="1" presStyleCnt="5"/>
      <dgm:spPr/>
    </dgm:pt>
    <dgm:pt modelId="{F1C8B380-74E0-3C4B-BE22-9D7AAFE6FFFE}" type="pres">
      <dgm:prSet presAssocID="{7158EA10-A188-6D4A-9E5B-8E14FB9FD94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39F325-8F3C-9941-9891-30ACC45E0D3E}" type="pres">
      <dgm:prSet presAssocID="{98E6224C-05D3-AA40-9CB4-F25ADAE69866}" presName="circ3" presStyleLbl="vennNode1" presStyleIdx="2" presStyleCnt="5"/>
      <dgm:spPr/>
      <dgm:t>
        <a:bodyPr/>
        <a:lstStyle/>
        <a:p>
          <a:endParaRPr lang="en-US"/>
        </a:p>
      </dgm:t>
    </dgm:pt>
    <dgm:pt modelId="{DEDBE97D-4B6D-DF47-BE47-9286CF3A34B2}" type="pres">
      <dgm:prSet presAssocID="{98E6224C-05D3-AA40-9CB4-F25ADAE6986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1B9BAA-3FC4-3142-BAA9-3EC17200B7E9}" type="pres">
      <dgm:prSet presAssocID="{5FA7293B-D4DE-104A-8517-029D46177BB9}" presName="circ4" presStyleLbl="vennNode1" presStyleIdx="3" presStyleCnt="5"/>
      <dgm:spPr/>
    </dgm:pt>
    <dgm:pt modelId="{5B945E73-B8EC-BC47-B602-849623A79BF0}" type="pres">
      <dgm:prSet presAssocID="{5FA7293B-D4DE-104A-8517-029D46177BB9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835CBB-F0FC-F24B-A1E5-1B4C912930DA}" type="pres">
      <dgm:prSet presAssocID="{6BC70C98-E3F9-A646-939B-8C398BA664E7}" presName="circ5" presStyleLbl="vennNode1" presStyleIdx="4" presStyleCnt="5"/>
      <dgm:spPr/>
    </dgm:pt>
    <dgm:pt modelId="{335C70DD-EF82-EA48-8120-57C7AF0AEDFC}" type="pres">
      <dgm:prSet presAssocID="{6BC70C98-E3F9-A646-939B-8C398BA664E7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5EE0408-37EC-4242-A4F3-8D9E4174682F}" type="presOf" srcId="{C36F3F0D-DD4B-3546-A97C-9756E3638175}" destId="{A5C69C0C-8FED-DE49-AB09-14C4E8C773FA}" srcOrd="0" destOrd="0" presId="urn:microsoft.com/office/officeart/2005/8/layout/venn1"/>
    <dgm:cxn modelId="{B9557270-771F-7648-9C24-205BEEDEA201}" type="presOf" srcId="{7158EA10-A188-6D4A-9E5B-8E14FB9FD945}" destId="{F1C8B380-74E0-3C4B-BE22-9D7AAFE6FFFE}" srcOrd="0" destOrd="0" presId="urn:microsoft.com/office/officeart/2005/8/layout/venn1"/>
    <dgm:cxn modelId="{19B1771C-97FF-C64B-A7C5-EE3E791264E0}" srcId="{C36F3F0D-DD4B-3546-A97C-9756E3638175}" destId="{7158EA10-A188-6D4A-9E5B-8E14FB9FD945}" srcOrd="1" destOrd="0" parTransId="{0973C55C-A681-BE4D-9E37-241C186F679F}" sibTransId="{6B4BCDFE-C106-D344-BD37-F6CDA40A8236}"/>
    <dgm:cxn modelId="{EFF084C8-5034-884C-B162-F3B63650EE29}" type="presOf" srcId="{98E6224C-05D3-AA40-9CB4-F25ADAE69866}" destId="{DEDBE97D-4B6D-DF47-BE47-9286CF3A34B2}" srcOrd="0" destOrd="0" presId="urn:microsoft.com/office/officeart/2005/8/layout/venn1"/>
    <dgm:cxn modelId="{EC082DF0-E0AD-0E47-8379-0ED19F731459}" srcId="{C36F3F0D-DD4B-3546-A97C-9756E3638175}" destId="{276E94DA-C9B3-1F4E-B869-CD4DE4E1DAD3}" srcOrd="0" destOrd="0" parTransId="{95E0CBCF-1F85-9F4B-BF2A-8EA7538AD910}" sibTransId="{1AAEC5F8-1EE7-3442-900F-34D2A7A5C0AD}"/>
    <dgm:cxn modelId="{45FD3A43-4391-9049-86F2-26B1457D92FB}" srcId="{C36F3F0D-DD4B-3546-A97C-9756E3638175}" destId="{6BC70C98-E3F9-A646-939B-8C398BA664E7}" srcOrd="4" destOrd="0" parTransId="{4781243C-77B3-0C48-AB6B-DA11958BFF12}" sibTransId="{BF798287-E140-0C42-98E2-8AFD8C743210}"/>
    <dgm:cxn modelId="{31682802-E594-FB4F-A9FD-B1A55E96D8F0}" type="presOf" srcId="{6BC70C98-E3F9-A646-939B-8C398BA664E7}" destId="{335C70DD-EF82-EA48-8120-57C7AF0AEDFC}" srcOrd="0" destOrd="0" presId="urn:microsoft.com/office/officeart/2005/8/layout/venn1"/>
    <dgm:cxn modelId="{2DFB128E-D72B-6642-A872-3E570CCDE948}" srcId="{C36F3F0D-DD4B-3546-A97C-9756E3638175}" destId="{98E6224C-05D3-AA40-9CB4-F25ADAE69866}" srcOrd="2" destOrd="0" parTransId="{0A1F33FE-E6D9-EF42-914F-C9EE6D19D757}" sibTransId="{69E13564-4463-6343-A1F8-EAE75779F28D}"/>
    <dgm:cxn modelId="{50B0649E-6148-6642-848B-8C554F07C4BD}" type="presOf" srcId="{5FA7293B-D4DE-104A-8517-029D46177BB9}" destId="{5B945E73-B8EC-BC47-B602-849623A79BF0}" srcOrd="0" destOrd="0" presId="urn:microsoft.com/office/officeart/2005/8/layout/venn1"/>
    <dgm:cxn modelId="{92E7E125-5BC4-CB40-8952-8967D2645BC1}" type="presOf" srcId="{276E94DA-C9B3-1F4E-B869-CD4DE4E1DAD3}" destId="{CABA1196-804C-024D-9B66-2FC23B45CEA6}" srcOrd="0" destOrd="0" presId="urn:microsoft.com/office/officeart/2005/8/layout/venn1"/>
    <dgm:cxn modelId="{8C39E677-82C5-A34B-A433-673A72E89F80}" srcId="{C36F3F0D-DD4B-3546-A97C-9756E3638175}" destId="{5FA7293B-D4DE-104A-8517-029D46177BB9}" srcOrd="3" destOrd="0" parTransId="{E8A10A1E-2DB1-8141-B3D6-07429B89B703}" sibTransId="{F1922A23-6DCB-8B44-B6BF-B91EBC604968}"/>
    <dgm:cxn modelId="{C68ACBA4-5D99-DD48-B8A2-A48AEF8A5CAA}" type="presParOf" srcId="{A5C69C0C-8FED-DE49-AB09-14C4E8C773FA}" destId="{B314BF76-6346-344F-A124-70A07DB741E7}" srcOrd="0" destOrd="0" presId="urn:microsoft.com/office/officeart/2005/8/layout/venn1"/>
    <dgm:cxn modelId="{8BF2DCFE-E701-BC46-9B1A-403C08F438AA}" type="presParOf" srcId="{A5C69C0C-8FED-DE49-AB09-14C4E8C773FA}" destId="{CABA1196-804C-024D-9B66-2FC23B45CEA6}" srcOrd="1" destOrd="0" presId="urn:microsoft.com/office/officeart/2005/8/layout/venn1"/>
    <dgm:cxn modelId="{5779454A-E616-6C4D-A065-643B7AFCCEF4}" type="presParOf" srcId="{A5C69C0C-8FED-DE49-AB09-14C4E8C773FA}" destId="{57C77FC5-091F-1148-BF3C-70CDA2D4BCDC}" srcOrd="2" destOrd="0" presId="urn:microsoft.com/office/officeart/2005/8/layout/venn1"/>
    <dgm:cxn modelId="{4C941734-511D-7349-BB87-2A03ABADC2A2}" type="presParOf" srcId="{A5C69C0C-8FED-DE49-AB09-14C4E8C773FA}" destId="{F1C8B380-74E0-3C4B-BE22-9D7AAFE6FFFE}" srcOrd="3" destOrd="0" presId="urn:microsoft.com/office/officeart/2005/8/layout/venn1"/>
    <dgm:cxn modelId="{942F0753-291C-F44B-B860-44AF012C00F6}" type="presParOf" srcId="{A5C69C0C-8FED-DE49-AB09-14C4E8C773FA}" destId="{C239F325-8F3C-9941-9891-30ACC45E0D3E}" srcOrd="4" destOrd="0" presId="urn:microsoft.com/office/officeart/2005/8/layout/venn1"/>
    <dgm:cxn modelId="{A865FC91-6902-C34C-BBDF-68F780DC1045}" type="presParOf" srcId="{A5C69C0C-8FED-DE49-AB09-14C4E8C773FA}" destId="{DEDBE97D-4B6D-DF47-BE47-9286CF3A34B2}" srcOrd="5" destOrd="0" presId="urn:microsoft.com/office/officeart/2005/8/layout/venn1"/>
    <dgm:cxn modelId="{6233679C-9AB9-2748-90E8-DB56343F8D62}" type="presParOf" srcId="{A5C69C0C-8FED-DE49-AB09-14C4E8C773FA}" destId="{D21B9BAA-3FC4-3142-BAA9-3EC17200B7E9}" srcOrd="6" destOrd="0" presId="urn:microsoft.com/office/officeart/2005/8/layout/venn1"/>
    <dgm:cxn modelId="{76F1A014-91E4-604C-86A9-720254510C48}" type="presParOf" srcId="{A5C69C0C-8FED-DE49-AB09-14C4E8C773FA}" destId="{5B945E73-B8EC-BC47-B602-849623A79BF0}" srcOrd="7" destOrd="0" presId="urn:microsoft.com/office/officeart/2005/8/layout/venn1"/>
    <dgm:cxn modelId="{599A1311-683C-D74E-B27F-6AF151CE3F45}" type="presParOf" srcId="{A5C69C0C-8FED-DE49-AB09-14C4E8C773FA}" destId="{8C835CBB-F0FC-F24B-A1E5-1B4C912930DA}" srcOrd="8" destOrd="0" presId="urn:microsoft.com/office/officeart/2005/8/layout/venn1"/>
    <dgm:cxn modelId="{062C8954-E063-0148-BAEB-971526B0E59D}" type="presParOf" srcId="{A5C69C0C-8FED-DE49-AB09-14C4E8C773FA}" destId="{335C70DD-EF82-EA48-8120-57C7AF0AEDFC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934859F-E74F-7B48-9B6A-DF0E7BB1FF96}" type="doc">
      <dgm:prSet loTypeId="urn:microsoft.com/office/officeart/2005/8/layout/radial6" loCatId="" qsTypeId="urn:microsoft.com/office/officeart/2005/8/quickstyle/3D3" qsCatId="3D" csTypeId="urn:microsoft.com/office/officeart/2005/8/colors/colorful1#4" csCatId="colorful" phldr="1"/>
      <dgm:spPr/>
      <dgm:t>
        <a:bodyPr/>
        <a:lstStyle/>
        <a:p>
          <a:endParaRPr lang="en-US"/>
        </a:p>
      </dgm:t>
    </dgm:pt>
    <dgm:pt modelId="{290E924A-D62C-FD45-8053-773FC43443C8}">
      <dgm:prSet phldrT="[Text]"/>
      <dgm:spPr/>
      <dgm:t>
        <a:bodyPr/>
        <a:lstStyle/>
        <a:p>
          <a:r>
            <a:rPr lang="en-US" dirty="0" smtClean="0"/>
            <a:t>REKTOR</a:t>
          </a:r>
          <a:endParaRPr lang="en-US" dirty="0"/>
        </a:p>
      </dgm:t>
    </dgm:pt>
    <dgm:pt modelId="{6D4E3D1C-DD63-654F-91DA-0B699218B5FA}" type="parTrans" cxnId="{E8F55177-FE65-D149-AF19-618015697A89}">
      <dgm:prSet/>
      <dgm:spPr/>
      <dgm:t>
        <a:bodyPr/>
        <a:lstStyle/>
        <a:p>
          <a:endParaRPr lang="en-US"/>
        </a:p>
      </dgm:t>
    </dgm:pt>
    <dgm:pt modelId="{D1CDC15A-69CE-504D-A6EB-78A7133C640A}" type="sibTrans" cxnId="{E8F55177-FE65-D149-AF19-618015697A89}">
      <dgm:prSet/>
      <dgm:spPr/>
      <dgm:t>
        <a:bodyPr/>
        <a:lstStyle/>
        <a:p>
          <a:endParaRPr lang="en-US"/>
        </a:p>
      </dgm:t>
    </dgm:pt>
    <dgm:pt modelId="{F2E17076-4839-A449-A0A8-2FD99CCDBA92}">
      <dgm:prSet phldrT="[Text]"/>
      <dgm:spPr/>
      <dgm:t>
        <a:bodyPr/>
        <a:lstStyle/>
        <a:p>
          <a:r>
            <a:rPr lang="en-US" dirty="0" smtClean="0"/>
            <a:t>MAJELIS WALI AMANAT</a:t>
          </a:r>
          <a:endParaRPr lang="en-US" dirty="0"/>
        </a:p>
      </dgm:t>
    </dgm:pt>
    <dgm:pt modelId="{6E2F3110-6536-A047-9FA9-90C12A67B64E}" type="parTrans" cxnId="{7CE87D04-E3B3-6A46-B7F3-9A78C4EFD921}">
      <dgm:prSet/>
      <dgm:spPr/>
      <dgm:t>
        <a:bodyPr/>
        <a:lstStyle/>
        <a:p>
          <a:endParaRPr lang="en-US"/>
        </a:p>
      </dgm:t>
    </dgm:pt>
    <dgm:pt modelId="{90CD63C8-6FAE-B946-B8C1-F451EBBC70E2}" type="sibTrans" cxnId="{7CE87D04-E3B3-6A46-B7F3-9A78C4EFD921}">
      <dgm:prSet/>
      <dgm:spPr/>
      <dgm:t>
        <a:bodyPr/>
        <a:lstStyle/>
        <a:p>
          <a:endParaRPr lang="en-US"/>
        </a:p>
      </dgm:t>
    </dgm:pt>
    <dgm:pt modelId="{BA41906C-D445-434C-B5BC-782763BD5760}">
      <dgm:prSet phldrT="[Text]"/>
      <dgm:spPr/>
      <dgm:t>
        <a:bodyPr/>
        <a:lstStyle/>
        <a:p>
          <a:r>
            <a:rPr lang="en-US" dirty="0" smtClean="0"/>
            <a:t>SENAT AKADEMIK</a:t>
          </a:r>
          <a:endParaRPr lang="en-US" dirty="0"/>
        </a:p>
      </dgm:t>
    </dgm:pt>
    <dgm:pt modelId="{3E457D16-A260-AF4B-8736-4F17E945C2C0}" type="parTrans" cxnId="{07F2207A-4F9E-CE4E-99C7-DAD447A945DD}">
      <dgm:prSet/>
      <dgm:spPr/>
      <dgm:t>
        <a:bodyPr/>
        <a:lstStyle/>
        <a:p>
          <a:endParaRPr lang="en-US"/>
        </a:p>
      </dgm:t>
    </dgm:pt>
    <dgm:pt modelId="{41CD24C4-C15D-7540-A0D7-580EA6ED29E3}" type="sibTrans" cxnId="{07F2207A-4F9E-CE4E-99C7-DAD447A945DD}">
      <dgm:prSet/>
      <dgm:spPr/>
      <dgm:t>
        <a:bodyPr/>
        <a:lstStyle/>
        <a:p>
          <a:endParaRPr lang="en-US"/>
        </a:p>
      </dgm:t>
    </dgm:pt>
    <dgm:pt modelId="{FC63E517-FB18-B04A-B0D1-BA0C2B0FBD53}">
      <dgm:prSet phldrT="[Text]"/>
      <dgm:spPr>
        <a:noFill/>
        <a:ln w="3175" cmpd="sng">
          <a:noFill/>
        </a:ln>
      </dgm:spPr>
      <dgm:t>
        <a:bodyPr/>
        <a:lstStyle/>
        <a:p>
          <a:r>
            <a:rPr lang="en-US" dirty="0" smtClean="0"/>
            <a:t>UNPAD</a:t>
          </a:r>
          <a:endParaRPr lang="en-US" dirty="0"/>
        </a:p>
      </dgm:t>
    </dgm:pt>
    <dgm:pt modelId="{04220503-A625-5E48-859E-0A8B849E45A3}" type="sibTrans" cxnId="{59A34D2A-2E48-E545-AF96-EC89721BD770}">
      <dgm:prSet/>
      <dgm:spPr/>
      <dgm:t>
        <a:bodyPr/>
        <a:lstStyle/>
        <a:p>
          <a:endParaRPr lang="en-US"/>
        </a:p>
      </dgm:t>
    </dgm:pt>
    <dgm:pt modelId="{3861640B-D78C-F94B-B71B-2620CBA8EEC4}" type="parTrans" cxnId="{59A34D2A-2E48-E545-AF96-EC89721BD770}">
      <dgm:prSet/>
      <dgm:spPr/>
      <dgm:t>
        <a:bodyPr/>
        <a:lstStyle/>
        <a:p>
          <a:endParaRPr lang="en-US"/>
        </a:p>
      </dgm:t>
    </dgm:pt>
    <dgm:pt modelId="{0A2D9A6D-9113-DF4E-8FEA-59F7E9D9D456}" type="pres">
      <dgm:prSet presAssocID="{7934859F-E74F-7B48-9B6A-DF0E7BB1FF9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EEF3C589-A011-B747-9195-D4F7FD00AA54}" type="pres">
      <dgm:prSet presAssocID="{FC63E517-FB18-B04A-B0D1-BA0C2B0FBD53}" presName="centerShape" presStyleLbl="node0" presStyleIdx="0" presStyleCnt="1"/>
      <dgm:spPr/>
      <dgm:t>
        <a:bodyPr/>
        <a:lstStyle/>
        <a:p>
          <a:endParaRPr lang="en-US"/>
        </a:p>
      </dgm:t>
    </dgm:pt>
    <dgm:pt modelId="{901C0B57-D27A-0846-AD86-2239AA193001}" type="pres">
      <dgm:prSet presAssocID="{290E924A-D62C-FD45-8053-773FC43443C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1ACCD26C-2054-2C44-B4FA-4673A1EE02E4}" type="pres">
      <dgm:prSet presAssocID="{290E924A-D62C-FD45-8053-773FC43443C8}" presName="dummy" presStyleCnt="0"/>
      <dgm:spPr/>
    </dgm:pt>
    <dgm:pt modelId="{2142F494-A355-564E-85EF-F6E36C9A6B17}" type="pres">
      <dgm:prSet presAssocID="{D1CDC15A-69CE-504D-A6EB-78A7133C640A}" presName="sibTrans" presStyleLbl="sibTrans2D1" presStyleIdx="0" presStyleCnt="3"/>
      <dgm:spPr/>
      <dgm:t>
        <a:bodyPr/>
        <a:lstStyle/>
        <a:p>
          <a:endParaRPr lang="id-ID"/>
        </a:p>
      </dgm:t>
    </dgm:pt>
    <dgm:pt modelId="{29A1A802-EDD0-9B48-998A-9D4AFCBB8EC3}" type="pres">
      <dgm:prSet presAssocID="{F2E17076-4839-A449-A0A8-2FD99CCDBA9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E089AB65-75F0-954F-ABE6-9CC78E51EFF3}" type="pres">
      <dgm:prSet presAssocID="{F2E17076-4839-A449-A0A8-2FD99CCDBA92}" presName="dummy" presStyleCnt="0"/>
      <dgm:spPr/>
    </dgm:pt>
    <dgm:pt modelId="{34B6832F-380A-8449-B6F5-511D034842D0}" type="pres">
      <dgm:prSet presAssocID="{90CD63C8-6FAE-B946-B8C1-F451EBBC70E2}" presName="sibTrans" presStyleLbl="sibTrans2D1" presStyleIdx="1" presStyleCnt="3"/>
      <dgm:spPr/>
      <dgm:t>
        <a:bodyPr/>
        <a:lstStyle/>
        <a:p>
          <a:endParaRPr lang="id-ID"/>
        </a:p>
      </dgm:t>
    </dgm:pt>
    <dgm:pt modelId="{AA7461CC-E760-E747-9048-8B886E30F810}" type="pres">
      <dgm:prSet presAssocID="{BA41906C-D445-434C-B5BC-782763BD576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6AC8F9-6EF7-3348-97CD-10BB2F528EC3}" type="pres">
      <dgm:prSet presAssocID="{BA41906C-D445-434C-B5BC-782763BD5760}" presName="dummy" presStyleCnt="0"/>
      <dgm:spPr/>
    </dgm:pt>
    <dgm:pt modelId="{04F881E6-82DB-7F43-AD16-5478B8EAD741}" type="pres">
      <dgm:prSet presAssocID="{41CD24C4-C15D-7540-A0D7-580EA6ED29E3}" presName="sibTrans" presStyleLbl="sibTrans2D1" presStyleIdx="2" presStyleCnt="3"/>
      <dgm:spPr/>
      <dgm:t>
        <a:bodyPr/>
        <a:lstStyle/>
        <a:p>
          <a:endParaRPr lang="id-ID"/>
        </a:p>
      </dgm:t>
    </dgm:pt>
  </dgm:ptLst>
  <dgm:cxnLst>
    <dgm:cxn modelId="{FC983066-8B9D-4249-9709-F8C2056C01BD}" type="presOf" srcId="{290E924A-D62C-FD45-8053-773FC43443C8}" destId="{901C0B57-D27A-0846-AD86-2239AA193001}" srcOrd="0" destOrd="0" presId="urn:microsoft.com/office/officeart/2005/8/layout/radial6"/>
    <dgm:cxn modelId="{87B15C79-68F4-9344-B183-39C6750AEC08}" type="presOf" srcId="{41CD24C4-C15D-7540-A0D7-580EA6ED29E3}" destId="{04F881E6-82DB-7F43-AD16-5478B8EAD741}" srcOrd="0" destOrd="0" presId="urn:microsoft.com/office/officeart/2005/8/layout/radial6"/>
    <dgm:cxn modelId="{59A34D2A-2E48-E545-AF96-EC89721BD770}" srcId="{7934859F-E74F-7B48-9B6A-DF0E7BB1FF96}" destId="{FC63E517-FB18-B04A-B0D1-BA0C2B0FBD53}" srcOrd="0" destOrd="0" parTransId="{3861640B-D78C-F94B-B71B-2620CBA8EEC4}" sibTransId="{04220503-A625-5E48-859E-0A8B849E45A3}"/>
    <dgm:cxn modelId="{3A9F684D-46BA-1548-8079-EB290596D85A}" type="presOf" srcId="{BA41906C-D445-434C-B5BC-782763BD5760}" destId="{AA7461CC-E760-E747-9048-8B886E30F810}" srcOrd="0" destOrd="0" presId="urn:microsoft.com/office/officeart/2005/8/layout/radial6"/>
    <dgm:cxn modelId="{975E056B-25F2-174F-8081-CDC3C0714E96}" type="presOf" srcId="{7934859F-E74F-7B48-9B6A-DF0E7BB1FF96}" destId="{0A2D9A6D-9113-DF4E-8FEA-59F7E9D9D456}" srcOrd="0" destOrd="0" presId="urn:microsoft.com/office/officeart/2005/8/layout/radial6"/>
    <dgm:cxn modelId="{AA84748B-BD40-8647-AAE1-A34B87357D68}" type="presOf" srcId="{90CD63C8-6FAE-B946-B8C1-F451EBBC70E2}" destId="{34B6832F-380A-8449-B6F5-511D034842D0}" srcOrd="0" destOrd="0" presId="urn:microsoft.com/office/officeart/2005/8/layout/radial6"/>
    <dgm:cxn modelId="{07F2207A-4F9E-CE4E-99C7-DAD447A945DD}" srcId="{FC63E517-FB18-B04A-B0D1-BA0C2B0FBD53}" destId="{BA41906C-D445-434C-B5BC-782763BD5760}" srcOrd="2" destOrd="0" parTransId="{3E457D16-A260-AF4B-8736-4F17E945C2C0}" sibTransId="{41CD24C4-C15D-7540-A0D7-580EA6ED29E3}"/>
    <dgm:cxn modelId="{F43F1BE9-B97A-1E49-89A6-C05296C9CE6B}" type="presOf" srcId="{D1CDC15A-69CE-504D-A6EB-78A7133C640A}" destId="{2142F494-A355-564E-85EF-F6E36C9A6B17}" srcOrd="0" destOrd="0" presId="urn:microsoft.com/office/officeart/2005/8/layout/radial6"/>
    <dgm:cxn modelId="{7CE87D04-E3B3-6A46-B7F3-9A78C4EFD921}" srcId="{FC63E517-FB18-B04A-B0D1-BA0C2B0FBD53}" destId="{F2E17076-4839-A449-A0A8-2FD99CCDBA92}" srcOrd="1" destOrd="0" parTransId="{6E2F3110-6536-A047-9FA9-90C12A67B64E}" sibTransId="{90CD63C8-6FAE-B946-B8C1-F451EBBC70E2}"/>
    <dgm:cxn modelId="{6F8CF991-8973-DA4D-B7E2-C8F661003383}" type="presOf" srcId="{F2E17076-4839-A449-A0A8-2FD99CCDBA92}" destId="{29A1A802-EDD0-9B48-998A-9D4AFCBB8EC3}" srcOrd="0" destOrd="0" presId="urn:microsoft.com/office/officeart/2005/8/layout/radial6"/>
    <dgm:cxn modelId="{BE7EE485-6D82-9440-8A30-89B5BDAE40B8}" type="presOf" srcId="{FC63E517-FB18-B04A-B0D1-BA0C2B0FBD53}" destId="{EEF3C589-A011-B747-9195-D4F7FD00AA54}" srcOrd="0" destOrd="0" presId="urn:microsoft.com/office/officeart/2005/8/layout/radial6"/>
    <dgm:cxn modelId="{E8F55177-FE65-D149-AF19-618015697A89}" srcId="{FC63E517-FB18-B04A-B0D1-BA0C2B0FBD53}" destId="{290E924A-D62C-FD45-8053-773FC43443C8}" srcOrd="0" destOrd="0" parTransId="{6D4E3D1C-DD63-654F-91DA-0B699218B5FA}" sibTransId="{D1CDC15A-69CE-504D-A6EB-78A7133C640A}"/>
    <dgm:cxn modelId="{9F8CDCB9-6922-5B46-AE75-35E1938DBC37}" type="presParOf" srcId="{0A2D9A6D-9113-DF4E-8FEA-59F7E9D9D456}" destId="{EEF3C589-A011-B747-9195-D4F7FD00AA54}" srcOrd="0" destOrd="0" presId="urn:microsoft.com/office/officeart/2005/8/layout/radial6"/>
    <dgm:cxn modelId="{77DCA6B6-3E31-6E40-9E30-AAF0220D95D8}" type="presParOf" srcId="{0A2D9A6D-9113-DF4E-8FEA-59F7E9D9D456}" destId="{901C0B57-D27A-0846-AD86-2239AA193001}" srcOrd="1" destOrd="0" presId="urn:microsoft.com/office/officeart/2005/8/layout/radial6"/>
    <dgm:cxn modelId="{76CF6346-7DBB-3F41-8023-13704DE353B4}" type="presParOf" srcId="{0A2D9A6D-9113-DF4E-8FEA-59F7E9D9D456}" destId="{1ACCD26C-2054-2C44-B4FA-4673A1EE02E4}" srcOrd="2" destOrd="0" presId="urn:microsoft.com/office/officeart/2005/8/layout/radial6"/>
    <dgm:cxn modelId="{62732DF3-1991-1D46-8CBB-646731A6F32D}" type="presParOf" srcId="{0A2D9A6D-9113-DF4E-8FEA-59F7E9D9D456}" destId="{2142F494-A355-564E-85EF-F6E36C9A6B17}" srcOrd="3" destOrd="0" presId="urn:microsoft.com/office/officeart/2005/8/layout/radial6"/>
    <dgm:cxn modelId="{B608569B-7E6D-E94F-9B4E-623CA545CD28}" type="presParOf" srcId="{0A2D9A6D-9113-DF4E-8FEA-59F7E9D9D456}" destId="{29A1A802-EDD0-9B48-998A-9D4AFCBB8EC3}" srcOrd="4" destOrd="0" presId="urn:microsoft.com/office/officeart/2005/8/layout/radial6"/>
    <dgm:cxn modelId="{DED9CCDA-F226-8342-A7DB-2ED69CEE2DD2}" type="presParOf" srcId="{0A2D9A6D-9113-DF4E-8FEA-59F7E9D9D456}" destId="{E089AB65-75F0-954F-ABE6-9CC78E51EFF3}" srcOrd="5" destOrd="0" presId="urn:microsoft.com/office/officeart/2005/8/layout/radial6"/>
    <dgm:cxn modelId="{E6377F15-9C41-6940-93FB-AE9636566BD6}" type="presParOf" srcId="{0A2D9A6D-9113-DF4E-8FEA-59F7E9D9D456}" destId="{34B6832F-380A-8449-B6F5-511D034842D0}" srcOrd="6" destOrd="0" presId="urn:microsoft.com/office/officeart/2005/8/layout/radial6"/>
    <dgm:cxn modelId="{82280F4A-7419-7846-8BCA-340C133BA851}" type="presParOf" srcId="{0A2D9A6D-9113-DF4E-8FEA-59F7E9D9D456}" destId="{AA7461CC-E760-E747-9048-8B886E30F810}" srcOrd="7" destOrd="0" presId="urn:microsoft.com/office/officeart/2005/8/layout/radial6"/>
    <dgm:cxn modelId="{A9AD90DF-998F-D747-A79A-A2466F55F05E}" type="presParOf" srcId="{0A2D9A6D-9113-DF4E-8FEA-59F7E9D9D456}" destId="{DC6AC8F9-6EF7-3348-97CD-10BB2F528EC3}" srcOrd="8" destOrd="0" presId="urn:microsoft.com/office/officeart/2005/8/layout/radial6"/>
    <dgm:cxn modelId="{40E8C2DB-C741-9243-BBA7-75115A6AB610}" type="presParOf" srcId="{0A2D9A6D-9113-DF4E-8FEA-59F7E9D9D456}" destId="{04F881E6-82DB-7F43-AD16-5478B8EAD741}" srcOrd="9" destOrd="0" presId="urn:microsoft.com/office/officeart/2005/8/layout/radial6"/>
  </dgm:cxnLst>
  <dgm:bg>
    <a:solidFill>
      <a:schemeClr val="tx1"/>
    </a:solidFill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3CB7EA6-8FD0-0E43-9D38-EF8867283413}" type="doc">
      <dgm:prSet loTypeId="urn:microsoft.com/office/officeart/2008/layout/Radial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D02CEF-E292-FD4D-B5B6-2E4B039D9F0B}">
      <dgm:prSet phldrT="[Text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olidFill>
          <a:srgbClr val="FFFF00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UNPAD</a:t>
          </a:r>
          <a:endParaRPr lang="en-US" dirty="0">
            <a:solidFill>
              <a:schemeClr val="tx1"/>
            </a:solidFill>
          </a:endParaRPr>
        </a:p>
      </dgm:t>
    </dgm:pt>
    <dgm:pt modelId="{E6A276B5-352B-9048-A3E8-A05E87EA2E39}" type="parTrans" cxnId="{B6ABEE5E-0F9F-5048-A154-99D6DC39D384}">
      <dgm:prSet/>
      <dgm:spPr/>
      <dgm:t>
        <a:bodyPr/>
        <a:lstStyle/>
        <a:p>
          <a:endParaRPr lang="en-US"/>
        </a:p>
      </dgm:t>
    </dgm:pt>
    <dgm:pt modelId="{C9BEE2A2-846A-F845-A91A-98A866A1AC37}" type="sibTrans" cxnId="{B6ABEE5E-0F9F-5048-A154-99D6DC39D384}">
      <dgm:prSet/>
      <dgm:spPr/>
      <dgm:t>
        <a:bodyPr/>
        <a:lstStyle/>
        <a:p>
          <a:endParaRPr lang="en-US"/>
        </a:p>
      </dgm:t>
    </dgm:pt>
    <dgm:pt modelId="{CCACE19A-DD00-5744-81F2-C3E237292588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KAMPUS DIPATI UKUR</a:t>
          </a:r>
          <a:br>
            <a:rPr lang="en-US" dirty="0" smtClean="0"/>
          </a:br>
          <a:r>
            <a:rPr lang="en-US" i="1" dirty="0" smtClean="0"/>
            <a:t>From West Java for the Nation to the World</a:t>
          </a:r>
          <a:endParaRPr lang="en-US" dirty="0"/>
        </a:p>
      </dgm:t>
    </dgm:pt>
    <dgm:pt modelId="{0E591919-CA6A-6B4C-8B01-E2E0EBD5BCD9}" type="parTrans" cxnId="{77DE7C1D-FBC6-D44E-A3FC-10AE673F9BF8}">
      <dgm:prSet/>
      <dgm:spPr>
        <a:ln w="57150" cmpd="sng">
          <a:solidFill>
            <a:srgbClr val="FFFFFF"/>
          </a:solidFill>
        </a:ln>
      </dgm:spPr>
      <dgm:t>
        <a:bodyPr/>
        <a:lstStyle/>
        <a:p>
          <a:endParaRPr lang="en-US"/>
        </a:p>
      </dgm:t>
    </dgm:pt>
    <dgm:pt modelId="{300A7F4F-BFC8-C74B-AE0C-F97DDBBB93E7}" type="sibTrans" cxnId="{77DE7C1D-FBC6-D44E-A3FC-10AE673F9BF8}">
      <dgm:prSet/>
      <dgm:spPr/>
      <dgm:t>
        <a:bodyPr/>
        <a:lstStyle/>
        <a:p>
          <a:endParaRPr lang="en-US"/>
        </a:p>
      </dgm:t>
    </dgm:pt>
    <dgm:pt modelId="{502E1E28-C470-8B47-A668-1D39EF43B972}">
      <dgm:prSet phldrT="[Text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KAMPUS ARJASARI</a:t>
          </a:r>
          <a:br>
            <a:rPr lang="en-US" dirty="0" smtClean="0"/>
          </a:br>
          <a:r>
            <a:rPr lang="en-US" i="1" dirty="0" smtClean="0"/>
            <a:t>Science &amp; Tech Translation &amp; Regional Development</a:t>
          </a:r>
          <a:endParaRPr lang="en-US" i="1" dirty="0"/>
        </a:p>
      </dgm:t>
    </dgm:pt>
    <dgm:pt modelId="{35D5DA4F-3B63-3342-84A6-502B898E6E65}" type="parTrans" cxnId="{E3B01FE5-310E-A448-8EB0-C12E87A486BD}">
      <dgm:prSet/>
      <dgm:spPr>
        <a:ln w="57150" cmpd="sng">
          <a:solidFill>
            <a:srgbClr val="FFFFFF"/>
          </a:solidFill>
        </a:ln>
      </dgm:spPr>
      <dgm:t>
        <a:bodyPr/>
        <a:lstStyle/>
        <a:p>
          <a:endParaRPr lang="en-US"/>
        </a:p>
      </dgm:t>
    </dgm:pt>
    <dgm:pt modelId="{0A48D86A-4B46-9E42-A10C-D2F04DA951C0}" type="sibTrans" cxnId="{E3B01FE5-310E-A448-8EB0-C12E87A486BD}">
      <dgm:prSet/>
      <dgm:spPr/>
      <dgm:t>
        <a:bodyPr/>
        <a:lstStyle/>
        <a:p>
          <a:endParaRPr lang="en-US"/>
        </a:p>
      </dgm:t>
    </dgm:pt>
    <dgm:pt modelId="{D308E6FB-83E2-354D-8904-9F59706EBD35}">
      <dgm:prSet phldrT="[Text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KAMPUS JATINANGOR</a:t>
          </a:r>
          <a:br>
            <a:rPr lang="en-US" dirty="0" smtClean="0"/>
          </a:br>
          <a:r>
            <a:rPr lang="en-US" i="1" dirty="0" smtClean="0"/>
            <a:t>Excellent R &amp; D</a:t>
          </a:r>
          <a:endParaRPr lang="en-US" i="1" dirty="0"/>
        </a:p>
      </dgm:t>
    </dgm:pt>
    <dgm:pt modelId="{774381C4-5615-0B4C-8DB0-C135DF3C1D81}" type="parTrans" cxnId="{69C69C6E-561F-404A-9322-6B20B268CA15}">
      <dgm:prSet/>
      <dgm:spPr>
        <a:ln w="57150" cmpd="sng">
          <a:solidFill>
            <a:srgbClr val="FFFFFF"/>
          </a:solidFill>
        </a:ln>
      </dgm:spPr>
      <dgm:t>
        <a:bodyPr/>
        <a:lstStyle/>
        <a:p>
          <a:endParaRPr lang="en-US"/>
        </a:p>
      </dgm:t>
    </dgm:pt>
    <dgm:pt modelId="{53467581-422A-2F49-9E20-122B6392F0FF}" type="sibTrans" cxnId="{69C69C6E-561F-404A-9322-6B20B268CA15}">
      <dgm:prSet/>
      <dgm:spPr/>
      <dgm:t>
        <a:bodyPr/>
        <a:lstStyle/>
        <a:p>
          <a:endParaRPr lang="en-US"/>
        </a:p>
      </dgm:t>
    </dgm:pt>
    <dgm:pt modelId="{355C8CA1-A938-EF46-B82C-9B4458FBE4AC}" type="pres">
      <dgm:prSet presAssocID="{53CB7EA6-8FD0-0E43-9D38-EF886728341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B6C4BFF-3CE3-3643-B10C-9E3602AF8437}" type="pres">
      <dgm:prSet presAssocID="{27D02CEF-E292-FD4D-B5B6-2E4B039D9F0B}" presName="singleCycle" presStyleCnt="0"/>
      <dgm:spPr/>
    </dgm:pt>
    <dgm:pt modelId="{6456B238-E249-4A48-A68C-7B1543ED4707}" type="pres">
      <dgm:prSet presAssocID="{27D02CEF-E292-FD4D-B5B6-2E4B039D9F0B}" presName="singleCenter" presStyleLbl="node1" presStyleIdx="0" presStyleCnt="4" custLinFactNeighborY="-8216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03DD025D-B597-454B-AC20-947DACCBC5AA}" type="pres">
      <dgm:prSet presAssocID="{0E591919-CA6A-6B4C-8B01-E2E0EBD5BCD9}" presName="Name56" presStyleLbl="parChTrans1D2" presStyleIdx="0" presStyleCnt="3"/>
      <dgm:spPr/>
      <dgm:t>
        <a:bodyPr/>
        <a:lstStyle/>
        <a:p>
          <a:endParaRPr lang="en-US"/>
        </a:p>
      </dgm:t>
    </dgm:pt>
    <dgm:pt modelId="{C943DE9C-08A6-FC4A-95D4-A8154902E5DA}" type="pres">
      <dgm:prSet presAssocID="{CCACE19A-DD00-5744-81F2-C3E237292588}" presName="text0" presStyleLbl="node1" presStyleIdx="1" presStyleCnt="4" custScaleX="299359" custRadScaleRad="911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002B9C-4CED-004E-B665-65CF51C6030F}" type="pres">
      <dgm:prSet presAssocID="{35D5DA4F-3B63-3342-84A6-502B898E6E65}" presName="Name56" presStyleLbl="parChTrans1D2" presStyleIdx="1" presStyleCnt="3"/>
      <dgm:spPr/>
      <dgm:t>
        <a:bodyPr/>
        <a:lstStyle/>
        <a:p>
          <a:endParaRPr lang="en-US"/>
        </a:p>
      </dgm:t>
    </dgm:pt>
    <dgm:pt modelId="{3D24979F-D423-EA4C-94BA-3E42BDAE30E2}" type="pres">
      <dgm:prSet presAssocID="{502E1E28-C470-8B47-A668-1D39EF43B972}" presName="text0" presStyleLbl="node1" presStyleIdx="2" presStyleCnt="4" custScaleX="2993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D0942B-34F3-4041-B80C-1ED2042ECC85}" type="pres">
      <dgm:prSet presAssocID="{774381C4-5615-0B4C-8DB0-C135DF3C1D81}" presName="Name56" presStyleLbl="parChTrans1D2" presStyleIdx="2" presStyleCnt="3"/>
      <dgm:spPr/>
      <dgm:t>
        <a:bodyPr/>
        <a:lstStyle/>
        <a:p>
          <a:endParaRPr lang="en-US"/>
        </a:p>
      </dgm:t>
    </dgm:pt>
    <dgm:pt modelId="{C1C0A4BD-737D-8140-97CB-C679B3A256DC}" type="pres">
      <dgm:prSet presAssocID="{D308E6FB-83E2-354D-8904-9F59706EBD35}" presName="text0" presStyleLbl="node1" presStyleIdx="3" presStyleCnt="4" custScaleX="2993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DE7C1D-FBC6-D44E-A3FC-10AE673F9BF8}" srcId="{27D02CEF-E292-FD4D-B5B6-2E4B039D9F0B}" destId="{CCACE19A-DD00-5744-81F2-C3E237292588}" srcOrd="0" destOrd="0" parTransId="{0E591919-CA6A-6B4C-8B01-E2E0EBD5BCD9}" sibTransId="{300A7F4F-BFC8-C74B-AE0C-F97DDBBB93E7}"/>
    <dgm:cxn modelId="{A6A6551E-3278-AC4A-A5A2-8C829820F8BB}" type="presOf" srcId="{502E1E28-C470-8B47-A668-1D39EF43B972}" destId="{3D24979F-D423-EA4C-94BA-3E42BDAE30E2}" srcOrd="0" destOrd="0" presId="urn:microsoft.com/office/officeart/2008/layout/RadialCluster"/>
    <dgm:cxn modelId="{13968E55-DE7B-474E-A5A7-BFEF14A077D6}" type="presOf" srcId="{0E591919-CA6A-6B4C-8B01-E2E0EBD5BCD9}" destId="{03DD025D-B597-454B-AC20-947DACCBC5AA}" srcOrd="0" destOrd="0" presId="urn:microsoft.com/office/officeart/2008/layout/RadialCluster"/>
    <dgm:cxn modelId="{94D609DD-425D-514A-9943-884AA5363B1D}" type="presOf" srcId="{774381C4-5615-0B4C-8DB0-C135DF3C1D81}" destId="{99D0942B-34F3-4041-B80C-1ED2042ECC85}" srcOrd="0" destOrd="0" presId="urn:microsoft.com/office/officeart/2008/layout/RadialCluster"/>
    <dgm:cxn modelId="{791E74D7-4DDC-6144-99CF-C23E36003296}" type="presOf" srcId="{35D5DA4F-3B63-3342-84A6-502B898E6E65}" destId="{DA002B9C-4CED-004E-B665-65CF51C6030F}" srcOrd="0" destOrd="0" presId="urn:microsoft.com/office/officeart/2008/layout/RadialCluster"/>
    <dgm:cxn modelId="{62973E19-4979-1B49-B292-3202BFF6460A}" type="presOf" srcId="{D308E6FB-83E2-354D-8904-9F59706EBD35}" destId="{C1C0A4BD-737D-8140-97CB-C679B3A256DC}" srcOrd="0" destOrd="0" presId="urn:microsoft.com/office/officeart/2008/layout/RadialCluster"/>
    <dgm:cxn modelId="{E3B01FE5-310E-A448-8EB0-C12E87A486BD}" srcId="{27D02CEF-E292-FD4D-B5B6-2E4B039D9F0B}" destId="{502E1E28-C470-8B47-A668-1D39EF43B972}" srcOrd="1" destOrd="0" parTransId="{35D5DA4F-3B63-3342-84A6-502B898E6E65}" sibTransId="{0A48D86A-4B46-9E42-A10C-D2F04DA951C0}"/>
    <dgm:cxn modelId="{0462122E-9DA3-984F-93AC-68B1605A7E83}" type="presOf" srcId="{CCACE19A-DD00-5744-81F2-C3E237292588}" destId="{C943DE9C-08A6-FC4A-95D4-A8154902E5DA}" srcOrd="0" destOrd="0" presId="urn:microsoft.com/office/officeart/2008/layout/RadialCluster"/>
    <dgm:cxn modelId="{4293E471-33B3-0548-AF69-8D80D62806F9}" type="presOf" srcId="{27D02CEF-E292-FD4D-B5B6-2E4B039D9F0B}" destId="{6456B238-E249-4A48-A68C-7B1543ED4707}" srcOrd="0" destOrd="0" presId="urn:microsoft.com/office/officeart/2008/layout/RadialCluster"/>
    <dgm:cxn modelId="{B6ABEE5E-0F9F-5048-A154-99D6DC39D384}" srcId="{53CB7EA6-8FD0-0E43-9D38-EF8867283413}" destId="{27D02CEF-E292-FD4D-B5B6-2E4B039D9F0B}" srcOrd="0" destOrd="0" parTransId="{E6A276B5-352B-9048-A3E8-A05E87EA2E39}" sibTransId="{C9BEE2A2-846A-F845-A91A-98A866A1AC37}"/>
    <dgm:cxn modelId="{24353A49-1351-774A-A3AA-D5ED8D625703}" type="presOf" srcId="{53CB7EA6-8FD0-0E43-9D38-EF8867283413}" destId="{355C8CA1-A938-EF46-B82C-9B4458FBE4AC}" srcOrd="0" destOrd="0" presId="urn:microsoft.com/office/officeart/2008/layout/RadialCluster"/>
    <dgm:cxn modelId="{69C69C6E-561F-404A-9322-6B20B268CA15}" srcId="{27D02CEF-E292-FD4D-B5B6-2E4B039D9F0B}" destId="{D308E6FB-83E2-354D-8904-9F59706EBD35}" srcOrd="2" destOrd="0" parTransId="{774381C4-5615-0B4C-8DB0-C135DF3C1D81}" sibTransId="{53467581-422A-2F49-9E20-122B6392F0FF}"/>
    <dgm:cxn modelId="{93BE7180-0B26-AE4F-BEB2-6172A4825AAD}" type="presParOf" srcId="{355C8CA1-A938-EF46-B82C-9B4458FBE4AC}" destId="{BB6C4BFF-3CE3-3643-B10C-9E3602AF8437}" srcOrd="0" destOrd="0" presId="urn:microsoft.com/office/officeart/2008/layout/RadialCluster"/>
    <dgm:cxn modelId="{A21A7AE5-F674-FE4F-984F-B455084282B6}" type="presParOf" srcId="{BB6C4BFF-3CE3-3643-B10C-9E3602AF8437}" destId="{6456B238-E249-4A48-A68C-7B1543ED4707}" srcOrd="0" destOrd="0" presId="urn:microsoft.com/office/officeart/2008/layout/RadialCluster"/>
    <dgm:cxn modelId="{792B0871-3A7C-9641-BE46-91A7554647E5}" type="presParOf" srcId="{BB6C4BFF-3CE3-3643-B10C-9E3602AF8437}" destId="{03DD025D-B597-454B-AC20-947DACCBC5AA}" srcOrd="1" destOrd="0" presId="urn:microsoft.com/office/officeart/2008/layout/RadialCluster"/>
    <dgm:cxn modelId="{DC7DE1EA-A843-F34A-B914-A31F05791D69}" type="presParOf" srcId="{BB6C4BFF-3CE3-3643-B10C-9E3602AF8437}" destId="{C943DE9C-08A6-FC4A-95D4-A8154902E5DA}" srcOrd="2" destOrd="0" presId="urn:microsoft.com/office/officeart/2008/layout/RadialCluster"/>
    <dgm:cxn modelId="{66AE1CD2-DE6F-8B44-BD7B-8A8006507071}" type="presParOf" srcId="{BB6C4BFF-3CE3-3643-B10C-9E3602AF8437}" destId="{DA002B9C-4CED-004E-B665-65CF51C6030F}" srcOrd="3" destOrd="0" presId="urn:microsoft.com/office/officeart/2008/layout/RadialCluster"/>
    <dgm:cxn modelId="{7F35D60B-D95B-AD48-9AD3-22B2341AA2D5}" type="presParOf" srcId="{BB6C4BFF-3CE3-3643-B10C-9E3602AF8437}" destId="{3D24979F-D423-EA4C-94BA-3E42BDAE30E2}" srcOrd="4" destOrd="0" presId="urn:microsoft.com/office/officeart/2008/layout/RadialCluster"/>
    <dgm:cxn modelId="{FCE91433-6407-9240-B869-2BD506A455B0}" type="presParOf" srcId="{BB6C4BFF-3CE3-3643-B10C-9E3602AF8437}" destId="{99D0942B-34F3-4041-B80C-1ED2042ECC85}" srcOrd="5" destOrd="0" presId="urn:microsoft.com/office/officeart/2008/layout/RadialCluster"/>
    <dgm:cxn modelId="{58F33D2C-3ECF-D546-B16F-BE694B946A7D}" type="presParOf" srcId="{BB6C4BFF-3CE3-3643-B10C-9E3602AF8437}" destId="{C1C0A4BD-737D-8140-97CB-C679B3A256DC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B201D45-813A-4FC0-8DF9-AFC8F1BCDEF1}" type="doc">
      <dgm:prSet loTypeId="urn:microsoft.com/office/officeart/2005/8/layout/venn1" loCatId="relationship" qsTypeId="urn:microsoft.com/office/officeart/2005/8/quickstyle/3d6" qsCatId="3D" csTypeId="urn:microsoft.com/office/officeart/2005/8/colors/colorful1#1" csCatId="colorful" phldr="1"/>
      <dgm:spPr/>
    </dgm:pt>
    <dgm:pt modelId="{382A6EF1-B3E3-4E82-BD14-07E25C4C9722}">
      <dgm:prSet phldrT="[Text]" custT="1"/>
      <dgm:spPr/>
      <dgm:t>
        <a:bodyPr/>
        <a:lstStyle/>
        <a:p>
          <a:r>
            <a:rPr lang="en-US" sz="2400" dirty="0" smtClean="0"/>
            <a:t>Education System</a:t>
          </a:r>
          <a:endParaRPr lang="en-US" sz="2400" dirty="0"/>
        </a:p>
      </dgm:t>
    </dgm:pt>
    <dgm:pt modelId="{C8BC690A-7234-4723-8270-545D96140A39}" type="parTrans" cxnId="{ADAF4B45-47AD-4345-B557-F9BFC207A2FD}">
      <dgm:prSet/>
      <dgm:spPr/>
      <dgm:t>
        <a:bodyPr/>
        <a:lstStyle/>
        <a:p>
          <a:endParaRPr lang="en-US" sz="1400"/>
        </a:p>
      </dgm:t>
    </dgm:pt>
    <dgm:pt modelId="{81346E78-0086-4BF0-B396-A59C5A74AA60}" type="sibTrans" cxnId="{ADAF4B45-47AD-4345-B557-F9BFC207A2FD}">
      <dgm:prSet/>
      <dgm:spPr/>
      <dgm:t>
        <a:bodyPr/>
        <a:lstStyle/>
        <a:p>
          <a:endParaRPr lang="en-US" sz="1400"/>
        </a:p>
      </dgm:t>
    </dgm:pt>
    <dgm:pt modelId="{E3C4D6D5-0BC4-4B22-8004-35007D32CB93}">
      <dgm:prSet phldrT="[Text]" custT="1"/>
      <dgm:spPr/>
      <dgm:t>
        <a:bodyPr/>
        <a:lstStyle/>
        <a:p>
          <a:r>
            <a:rPr lang="en-US" sz="2400" dirty="0" smtClean="0"/>
            <a:t>Development Program in West Java</a:t>
          </a:r>
          <a:endParaRPr lang="en-US" sz="2400" dirty="0"/>
        </a:p>
      </dgm:t>
    </dgm:pt>
    <dgm:pt modelId="{CBDC8612-7B75-4C71-9CB5-D7E735F1EE97}" type="parTrans" cxnId="{A76DC0C7-7DDB-4CAF-98A8-090366E761B8}">
      <dgm:prSet/>
      <dgm:spPr/>
      <dgm:t>
        <a:bodyPr/>
        <a:lstStyle/>
        <a:p>
          <a:endParaRPr lang="en-US" sz="1400"/>
        </a:p>
      </dgm:t>
    </dgm:pt>
    <dgm:pt modelId="{EE03CE01-EAF5-4594-9F8D-F738C2C5786E}" type="sibTrans" cxnId="{A76DC0C7-7DDB-4CAF-98A8-090366E761B8}">
      <dgm:prSet/>
      <dgm:spPr/>
      <dgm:t>
        <a:bodyPr/>
        <a:lstStyle/>
        <a:p>
          <a:endParaRPr lang="en-US" sz="1400"/>
        </a:p>
      </dgm:t>
    </dgm:pt>
    <dgm:pt modelId="{AB6F34D5-DF94-4F77-9645-7C178AA8D460}" type="pres">
      <dgm:prSet presAssocID="{8B201D45-813A-4FC0-8DF9-AFC8F1BCDEF1}" presName="compositeShape" presStyleCnt="0">
        <dgm:presLayoutVars>
          <dgm:chMax val="7"/>
          <dgm:dir/>
          <dgm:resizeHandles val="exact"/>
        </dgm:presLayoutVars>
      </dgm:prSet>
      <dgm:spPr/>
    </dgm:pt>
    <dgm:pt modelId="{5785BB1E-64AA-459C-8F22-2161D23FE6CD}" type="pres">
      <dgm:prSet presAssocID="{382A6EF1-B3E3-4E82-BD14-07E25C4C9722}" presName="circ1" presStyleLbl="vennNode1" presStyleIdx="0" presStyleCnt="2" custScaleX="123424"/>
      <dgm:spPr/>
      <dgm:t>
        <a:bodyPr/>
        <a:lstStyle/>
        <a:p>
          <a:endParaRPr lang="en-US"/>
        </a:p>
      </dgm:t>
    </dgm:pt>
    <dgm:pt modelId="{4BC9F285-EBBE-45FF-89CA-5B1FB5402366}" type="pres">
      <dgm:prSet presAssocID="{382A6EF1-B3E3-4E82-BD14-07E25C4C972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0B5C74-0F52-452B-95E1-B305BA650B25}" type="pres">
      <dgm:prSet presAssocID="{E3C4D6D5-0BC4-4B22-8004-35007D32CB93}" presName="circ2" presStyleLbl="vennNode1" presStyleIdx="1" presStyleCnt="2" custScaleX="130631"/>
      <dgm:spPr/>
      <dgm:t>
        <a:bodyPr/>
        <a:lstStyle/>
        <a:p>
          <a:endParaRPr lang="en-US"/>
        </a:p>
      </dgm:t>
    </dgm:pt>
    <dgm:pt modelId="{FF01DA15-7DB9-46E7-A55C-6705EB8EAF96}" type="pres">
      <dgm:prSet presAssocID="{E3C4D6D5-0BC4-4B22-8004-35007D32CB9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CE944E6-C393-4257-8F09-3AB33FE925B7}" type="presOf" srcId="{E3C4D6D5-0BC4-4B22-8004-35007D32CB93}" destId="{FF01DA15-7DB9-46E7-A55C-6705EB8EAF96}" srcOrd="1" destOrd="0" presId="urn:microsoft.com/office/officeart/2005/8/layout/venn1"/>
    <dgm:cxn modelId="{ADAF4B45-47AD-4345-B557-F9BFC207A2FD}" srcId="{8B201D45-813A-4FC0-8DF9-AFC8F1BCDEF1}" destId="{382A6EF1-B3E3-4E82-BD14-07E25C4C9722}" srcOrd="0" destOrd="0" parTransId="{C8BC690A-7234-4723-8270-545D96140A39}" sibTransId="{81346E78-0086-4BF0-B396-A59C5A74AA60}"/>
    <dgm:cxn modelId="{A76DC0C7-7DDB-4CAF-98A8-090366E761B8}" srcId="{8B201D45-813A-4FC0-8DF9-AFC8F1BCDEF1}" destId="{E3C4D6D5-0BC4-4B22-8004-35007D32CB93}" srcOrd="1" destOrd="0" parTransId="{CBDC8612-7B75-4C71-9CB5-D7E735F1EE97}" sibTransId="{EE03CE01-EAF5-4594-9F8D-F738C2C5786E}"/>
    <dgm:cxn modelId="{1FE26B54-27E9-4A75-B1C1-18093AB99191}" type="presOf" srcId="{382A6EF1-B3E3-4E82-BD14-07E25C4C9722}" destId="{5785BB1E-64AA-459C-8F22-2161D23FE6CD}" srcOrd="0" destOrd="0" presId="urn:microsoft.com/office/officeart/2005/8/layout/venn1"/>
    <dgm:cxn modelId="{6A3EBAAF-364E-4E61-A2D8-D21364248978}" type="presOf" srcId="{382A6EF1-B3E3-4E82-BD14-07E25C4C9722}" destId="{4BC9F285-EBBE-45FF-89CA-5B1FB5402366}" srcOrd="1" destOrd="0" presId="urn:microsoft.com/office/officeart/2005/8/layout/venn1"/>
    <dgm:cxn modelId="{D07B3E65-3227-4CCC-8253-F4A1D8DA168E}" type="presOf" srcId="{8B201D45-813A-4FC0-8DF9-AFC8F1BCDEF1}" destId="{AB6F34D5-DF94-4F77-9645-7C178AA8D460}" srcOrd="0" destOrd="0" presId="urn:microsoft.com/office/officeart/2005/8/layout/venn1"/>
    <dgm:cxn modelId="{BFEE7BAD-A1DD-47C4-9339-3AAE7DC054A0}" type="presOf" srcId="{E3C4D6D5-0BC4-4B22-8004-35007D32CB93}" destId="{5C0B5C74-0F52-452B-95E1-B305BA650B25}" srcOrd="0" destOrd="0" presId="urn:microsoft.com/office/officeart/2005/8/layout/venn1"/>
    <dgm:cxn modelId="{CAF55F93-749F-4A0F-A98E-3390C43B8824}" type="presParOf" srcId="{AB6F34D5-DF94-4F77-9645-7C178AA8D460}" destId="{5785BB1E-64AA-459C-8F22-2161D23FE6CD}" srcOrd="0" destOrd="0" presId="urn:microsoft.com/office/officeart/2005/8/layout/venn1"/>
    <dgm:cxn modelId="{D5EF335E-EDC4-4BEC-8989-A92267BFAC65}" type="presParOf" srcId="{AB6F34D5-DF94-4F77-9645-7C178AA8D460}" destId="{4BC9F285-EBBE-45FF-89CA-5B1FB5402366}" srcOrd="1" destOrd="0" presId="urn:microsoft.com/office/officeart/2005/8/layout/venn1"/>
    <dgm:cxn modelId="{FA9BC531-69EE-466B-8B0E-A4BC1B40E4D5}" type="presParOf" srcId="{AB6F34D5-DF94-4F77-9645-7C178AA8D460}" destId="{5C0B5C74-0F52-452B-95E1-B305BA650B25}" srcOrd="2" destOrd="0" presId="urn:microsoft.com/office/officeart/2005/8/layout/venn1"/>
    <dgm:cxn modelId="{83D05BB5-93D9-4299-96F1-39A0CBD3D39E}" type="presParOf" srcId="{AB6F34D5-DF94-4F77-9645-7C178AA8D460}" destId="{FF01DA15-7DB9-46E7-A55C-6705EB8EAF96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FA559A7-F2BC-4449-8470-2A0F39CAEF18}" type="doc">
      <dgm:prSet loTypeId="urn:microsoft.com/office/officeart/2005/8/layout/arrow5" loCatId="process" qsTypeId="urn:microsoft.com/office/officeart/2005/8/quickstyle/3d6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2FF6984-A419-4496-AB26-3E18E8D6E72C}">
      <dgm:prSet phldrT="[Text]"/>
      <dgm:spPr/>
      <dgm:t>
        <a:bodyPr/>
        <a:lstStyle/>
        <a:p>
          <a:r>
            <a:rPr lang="en-US" i="1" dirty="0" smtClean="0"/>
            <a:t>Supply</a:t>
          </a:r>
          <a:endParaRPr lang="en-US" i="1" dirty="0"/>
        </a:p>
      </dgm:t>
    </dgm:pt>
    <dgm:pt modelId="{A493FA73-53B4-4770-B42D-836489ECB7E1}" type="parTrans" cxnId="{232D6ED9-33EF-4914-86A7-B4F72B8E00B1}">
      <dgm:prSet/>
      <dgm:spPr/>
      <dgm:t>
        <a:bodyPr/>
        <a:lstStyle/>
        <a:p>
          <a:endParaRPr lang="en-US"/>
        </a:p>
      </dgm:t>
    </dgm:pt>
    <dgm:pt modelId="{F6128067-A89E-4976-A5C1-4A55229F9047}" type="sibTrans" cxnId="{232D6ED9-33EF-4914-86A7-B4F72B8E00B1}">
      <dgm:prSet/>
      <dgm:spPr/>
      <dgm:t>
        <a:bodyPr/>
        <a:lstStyle/>
        <a:p>
          <a:endParaRPr lang="en-US"/>
        </a:p>
      </dgm:t>
    </dgm:pt>
    <dgm:pt modelId="{541C5B27-C9A2-4898-BA62-C919250B9FAC}">
      <dgm:prSet phldrT="[Text]"/>
      <dgm:spPr/>
      <dgm:t>
        <a:bodyPr/>
        <a:lstStyle/>
        <a:p>
          <a:r>
            <a:rPr lang="en-US" i="1" dirty="0" smtClean="0"/>
            <a:t>Needs</a:t>
          </a:r>
          <a:endParaRPr lang="en-US" i="1" dirty="0"/>
        </a:p>
      </dgm:t>
    </dgm:pt>
    <dgm:pt modelId="{B1830813-6EF1-4DE0-A857-10B933488FE2}" type="parTrans" cxnId="{A7FCF6A1-9451-43FB-924A-71C391141566}">
      <dgm:prSet/>
      <dgm:spPr/>
      <dgm:t>
        <a:bodyPr/>
        <a:lstStyle/>
        <a:p>
          <a:endParaRPr lang="en-US"/>
        </a:p>
      </dgm:t>
    </dgm:pt>
    <dgm:pt modelId="{A852107B-A89F-45C7-9A0E-8562E9DFB5D4}" type="sibTrans" cxnId="{A7FCF6A1-9451-43FB-924A-71C391141566}">
      <dgm:prSet/>
      <dgm:spPr/>
      <dgm:t>
        <a:bodyPr/>
        <a:lstStyle/>
        <a:p>
          <a:endParaRPr lang="en-US"/>
        </a:p>
      </dgm:t>
    </dgm:pt>
    <dgm:pt modelId="{193DD743-B1F3-4098-9E2D-4FB20131B929}" type="pres">
      <dgm:prSet presAssocID="{3FA559A7-F2BC-4449-8470-2A0F39CAEF1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9BC758-B7BC-4BE9-A790-D00AB3B8F8B6}" type="pres">
      <dgm:prSet presAssocID="{52FF6984-A419-4496-AB26-3E18E8D6E72C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06CB6D-CD95-47DD-B838-AE560EAE866A}" type="pres">
      <dgm:prSet presAssocID="{541C5B27-C9A2-4898-BA62-C919250B9FAC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B9E793-B22E-4C44-9A24-3E30A250B6E2}" type="presOf" srcId="{52FF6984-A419-4496-AB26-3E18E8D6E72C}" destId="{8F9BC758-B7BC-4BE9-A790-D00AB3B8F8B6}" srcOrd="0" destOrd="0" presId="urn:microsoft.com/office/officeart/2005/8/layout/arrow5"/>
    <dgm:cxn modelId="{A7FCF6A1-9451-43FB-924A-71C391141566}" srcId="{3FA559A7-F2BC-4449-8470-2A0F39CAEF18}" destId="{541C5B27-C9A2-4898-BA62-C919250B9FAC}" srcOrd="1" destOrd="0" parTransId="{B1830813-6EF1-4DE0-A857-10B933488FE2}" sibTransId="{A852107B-A89F-45C7-9A0E-8562E9DFB5D4}"/>
    <dgm:cxn modelId="{5C96D911-8DB6-48E4-8A9B-82ACB18D23B4}" type="presOf" srcId="{3FA559A7-F2BC-4449-8470-2A0F39CAEF18}" destId="{193DD743-B1F3-4098-9E2D-4FB20131B929}" srcOrd="0" destOrd="0" presId="urn:microsoft.com/office/officeart/2005/8/layout/arrow5"/>
    <dgm:cxn modelId="{232D6ED9-33EF-4914-86A7-B4F72B8E00B1}" srcId="{3FA559A7-F2BC-4449-8470-2A0F39CAEF18}" destId="{52FF6984-A419-4496-AB26-3E18E8D6E72C}" srcOrd="0" destOrd="0" parTransId="{A493FA73-53B4-4770-B42D-836489ECB7E1}" sibTransId="{F6128067-A89E-4976-A5C1-4A55229F9047}"/>
    <dgm:cxn modelId="{A32AE7E3-4C65-4510-AF29-D490BD48B3D1}" type="presOf" srcId="{541C5B27-C9A2-4898-BA62-C919250B9FAC}" destId="{CD06CB6D-CD95-47DD-B838-AE560EAE866A}" srcOrd="0" destOrd="0" presId="urn:microsoft.com/office/officeart/2005/8/layout/arrow5"/>
    <dgm:cxn modelId="{9EFAA391-F651-4D8C-AB4F-52A1764EFD0F}" type="presParOf" srcId="{193DD743-B1F3-4098-9E2D-4FB20131B929}" destId="{8F9BC758-B7BC-4BE9-A790-D00AB3B8F8B6}" srcOrd="0" destOrd="0" presId="urn:microsoft.com/office/officeart/2005/8/layout/arrow5"/>
    <dgm:cxn modelId="{28131DB3-2796-4E94-A7AA-46D7563497ED}" type="presParOf" srcId="{193DD743-B1F3-4098-9E2D-4FB20131B929}" destId="{CD06CB6D-CD95-47DD-B838-AE560EAE866A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0F4286D-2B9F-1E48-BB82-F42048B55091}">
      <dsp:nvSpPr>
        <dsp:cNvPr id="0" name=""/>
        <dsp:cNvSpPr/>
      </dsp:nvSpPr>
      <dsp:spPr>
        <a:xfrm rot="10800000">
          <a:off x="1710620" y="35"/>
          <a:ext cx="5472684" cy="132865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5898" tIns="140970" rIns="263144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i="1" kern="1200" dirty="0" smtClean="0"/>
            <a:t>storehouse of knowledge </a:t>
          </a:r>
          <a:endParaRPr lang="en-US" sz="3700" kern="1200" dirty="0"/>
        </a:p>
      </dsp:txBody>
      <dsp:txXfrm rot="10800000">
        <a:off x="1710620" y="35"/>
        <a:ext cx="5472684" cy="1328650"/>
      </dsp:txXfrm>
    </dsp:sp>
    <dsp:sp modelId="{3C8DD493-1A42-604F-BCA9-FB49D0803C2E}">
      <dsp:nvSpPr>
        <dsp:cNvPr id="0" name=""/>
        <dsp:cNvSpPr/>
      </dsp:nvSpPr>
      <dsp:spPr>
        <a:xfrm>
          <a:off x="1046295" y="35"/>
          <a:ext cx="1328650" cy="132865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A3A63B1-5C7C-C442-A6D9-2D6FB8F6281F}">
      <dsp:nvSpPr>
        <dsp:cNvPr id="0" name=""/>
        <dsp:cNvSpPr/>
      </dsp:nvSpPr>
      <dsp:spPr>
        <a:xfrm rot="10800000">
          <a:off x="1710620" y="1725298"/>
          <a:ext cx="5472684" cy="132865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5898" tIns="140970" rIns="263144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i="1" kern="1200" dirty="0" smtClean="0"/>
            <a:t>knowledge factory</a:t>
          </a:r>
          <a:endParaRPr lang="en-US" sz="3700" kern="1200" dirty="0"/>
        </a:p>
      </dsp:txBody>
      <dsp:txXfrm rot="10800000">
        <a:off x="1710620" y="1725298"/>
        <a:ext cx="5472684" cy="1328650"/>
      </dsp:txXfrm>
    </dsp:sp>
    <dsp:sp modelId="{4F4C0072-9D0B-404E-BAFC-7E9E700F46EA}">
      <dsp:nvSpPr>
        <dsp:cNvPr id="0" name=""/>
        <dsp:cNvSpPr/>
      </dsp:nvSpPr>
      <dsp:spPr>
        <a:xfrm>
          <a:off x="1046295" y="1725298"/>
          <a:ext cx="1328650" cy="132865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503B2D0-3DF9-6A4D-9566-2637F808B9B2}">
      <dsp:nvSpPr>
        <dsp:cNvPr id="0" name=""/>
        <dsp:cNvSpPr/>
      </dsp:nvSpPr>
      <dsp:spPr>
        <a:xfrm rot="10800000">
          <a:off x="1710620" y="3450560"/>
          <a:ext cx="5472684" cy="132865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5898" tIns="140970" rIns="263144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i="1" kern="1200" dirty="0" smtClean="0"/>
            <a:t>knowledge hub</a:t>
          </a:r>
          <a:r>
            <a:rPr lang="en-US" sz="3700" kern="1200" dirty="0" smtClean="0"/>
            <a:t> </a:t>
          </a:r>
          <a:endParaRPr lang="en-US" sz="3700" kern="1200" dirty="0"/>
        </a:p>
      </dsp:txBody>
      <dsp:txXfrm rot="10800000">
        <a:off x="1710620" y="3450560"/>
        <a:ext cx="5472684" cy="1328650"/>
      </dsp:txXfrm>
    </dsp:sp>
    <dsp:sp modelId="{46CF8344-EC6E-7743-8B45-55EBB7A3FCCF}">
      <dsp:nvSpPr>
        <dsp:cNvPr id="0" name=""/>
        <dsp:cNvSpPr/>
      </dsp:nvSpPr>
      <dsp:spPr>
        <a:xfrm>
          <a:off x="1046295" y="3450560"/>
          <a:ext cx="1328650" cy="132865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BA4F829-CB9E-4E9F-BDEE-C261BBFA44FA}">
      <dsp:nvSpPr>
        <dsp:cNvPr id="0" name=""/>
        <dsp:cNvSpPr/>
      </dsp:nvSpPr>
      <dsp:spPr>
        <a:xfrm>
          <a:off x="2514014" y="1573805"/>
          <a:ext cx="3920708" cy="3920708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10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i="1" kern="1200" dirty="0" smtClean="0"/>
            <a:t>Common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i="1" kern="1200" dirty="0" smtClean="0"/>
            <a:t>Goals</a:t>
          </a:r>
          <a:endParaRPr lang="en-US" sz="3200" b="1" i="1" kern="1200" dirty="0"/>
        </a:p>
      </dsp:txBody>
      <dsp:txXfrm>
        <a:off x="2514014" y="1573805"/>
        <a:ext cx="3920708" cy="3920708"/>
      </dsp:txXfrm>
    </dsp:sp>
    <dsp:sp modelId="{C109A24F-C7D1-4B83-96E8-213CA1778EC6}">
      <dsp:nvSpPr>
        <dsp:cNvPr id="0" name=""/>
        <dsp:cNvSpPr/>
      </dsp:nvSpPr>
      <dsp:spPr>
        <a:xfrm>
          <a:off x="3494191" y="699"/>
          <a:ext cx="1960354" cy="1960354"/>
        </a:xfrm>
        <a:prstGeom prst="ellipse">
          <a:avLst/>
        </a:prstGeom>
        <a:solidFill>
          <a:schemeClr val="accent5">
            <a:alpha val="50000"/>
            <a:hueOff val="-993388"/>
            <a:satOff val="3981"/>
            <a:lumOff val="86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n-lt"/>
              <a:ea typeface="+mn-ea"/>
              <a:cs typeface="+mn-cs"/>
            </a:rPr>
            <a:t>1</a:t>
          </a:r>
          <a:endParaRPr lang="id-ID" sz="2000" b="1" kern="1200" dirty="0" smtClean="0">
            <a:latin typeface="+mn-lt"/>
            <a:ea typeface="+mn-ea"/>
            <a:cs typeface="+mn-cs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latin typeface="+mn-lt"/>
              <a:ea typeface="+mn-ea"/>
              <a:cs typeface="+mn-cs"/>
            </a:rPr>
            <a:t> Access and Quality of Education</a:t>
          </a:r>
          <a:endParaRPr lang="en-US" sz="1400" kern="1200" dirty="0"/>
        </a:p>
      </dsp:txBody>
      <dsp:txXfrm>
        <a:off x="3494191" y="699"/>
        <a:ext cx="1960354" cy="1960354"/>
      </dsp:txXfrm>
    </dsp:sp>
    <dsp:sp modelId="{24DF8EE3-2992-46DF-8BD0-ADCB0B248D16}">
      <dsp:nvSpPr>
        <dsp:cNvPr id="0" name=""/>
        <dsp:cNvSpPr/>
      </dsp:nvSpPr>
      <dsp:spPr>
        <a:xfrm>
          <a:off x="4994973" y="488333"/>
          <a:ext cx="1960354" cy="1960354"/>
        </a:xfrm>
        <a:prstGeom prst="ellipse">
          <a:avLst/>
        </a:prstGeom>
        <a:solidFill>
          <a:schemeClr val="accent5">
            <a:alpha val="50000"/>
            <a:hueOff val="-1986775"/>
            <a:satOff val="7962"/>
            <a:lumOff val="172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n-lt"/>
              <a:ea typeface="+mn-ea"/>
              <a:cs typeface="+mn-cs"/>
            </a:rPr>
            <a:t>2</a:t>
          </a:r>
          <a:endParaRPr lang="id-ID" sz="2000" b="1" kern="1200" dirty="0" smtClean="0">
            <a:latin typeface="+mn-lt"/>
            <a:ea typeface="+mn-ea"/>
            <a:cs typeface="+mn-cs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latin typeface="+mn-lt"/>
              <a:ea typeface="+mn-ea"/>
              <a:cs typeface="+mn-cs"/>
            </a:rPr>
            <a:t> Access and Quality of Health Services</a:t>
          </a:r>
          <a:endParaRPr lang="en-US" sz="1400" kern="1200" dirty="0"/>
        </a:p>
      </dsp:txBody>
      <dsp:txXfrm>
        <a:off x="4994973" y="488333"/>
        <a:ext cx="1960354" cy="1960354"/>
      </dsp:txXfrm>
    </dsp:sp>
    <dsp:sp modelId="{DE85AC6B-2A3B-4B5E-BFB7-F2293AEFC5AA}">
      <dsp:nvSpPr>
        <dsp:cNvPr id="0" name=""/>
        <dsp:cNvSpPr/>
      </dsp:nvSpPr>
      <dsp:spPr>
        <a:xfrm>
          <a:off x="5922507" y="1764974"/>
          <a:ext cx="1960354" cy="1960354"/>
        </a:xfrm>
        <a:prstGeom prst="ellipse">
          <a:avLst/>
        </a:prstGeom>
        <a:solidFill>
          <a:schemeClr val="accent5">
            <a:alpha val="50000"/>
            <a:hueOff val="-2980163"/>
            <a:satOff val="11943"/>
            <a:lumOff val="258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n-lt"/>
              <a:ea typeface="+mn-ea"/>
              <a:cs typeface="+mn-cs"/>
            </a:rPr>
            <a:t>3</a:t>
          </a:r>
          <a:r>
            <a:rPr lang="en-US" sz="1200" b="0" kern="1200" dirty="0" smtClean="0">
              <a:latin typeface="+mn-lt"/>
              <a:ea typeface="+mn-ea"/>
              <a:cs typeface="+mn-cs"/>
            </a:rPr>
            <a:t> </a:t>
          </a:r>
          <a:r>
            <a:rPr lang="id-ID" sz="1200" b="0" kern="1200" dirty="0" smtClean="0">
              <a:latin typeface="+mn-lt"/>
              <a:ea typeface="+mn-ea"/>
              <a:cs typeface="+mn-cs"/>
            </a:rPr>
            <a:t> </a:t>
          </a:r>
          <a:r>
            <a:rPr lang="en-US" sz="1200" b="0" kern="1200" dirty="0" smtClean="0">
              <a:latin typeface="+mn-lt"/>
              <a:ea typeface="+mn-ea"/>
              <a:cs typeface="+mn-cs"/>
            </a:rPr>
            <a:t>Infrastructure, Energy and Water</a:t>
          </a:r>
          <a:endParaRPr lang="en-US" sz="1200" kern="1200" dirty="0"/>
        </a:p>
      </dsp:txBody>
      <dsp:txXfrm>
        <a:off x="5922507" y="1764974"/>
        <a:ext cx="1960354" cy="1960354"/>
      </dsp:txXfrm>
    </dsp:sp>
    <dsp:sp modelId="{9E4A485E-90B7-42C1-AE5B-9F41BF11E889}">
      <dsp:nvSpPr>
        <dsp:cNvPr id="0" name=""/>
        <dsp:cNvSpPr/>
      </dsp:nvSpPr>
      <dsp:spPr>
        <a:xfrm>
          <a:off x="5922507" y="3342990"/>
          <a:ext cx="1960354" cy="1960354"/>
        </a:xfrm>
        <a:prstGeom prst="ellipse">
          <a:avLst/>
        </a:prstGeom>
        <a:solidFill>
          <a:schemeClr val="accent4">
            <a:alpha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4</a:t>
          </a:r>
          <a:endParaRPr lang="id-ID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Agriculture Economics</a:t>
          </a:r>
          <a:endParaRPr lang="id-ID" sz="1400" b="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5922507" y="3342990"/>
        <a:ext cx="1960354" cy="1960354"/>
      </dsp:txXfrm>
    </dsp:sp>
    <dsp:sp modelId="{DA280BC5-9279-47AD-B46B-CF3BC8E58A18}">
      <dsp:nvSpPr>
        <dsp:cNvPr id="0" name=""/>
        <dsp:cNvSpPr/>
      </dsp:nvSpPr>
      <dsp:spPr>
        <a:xfrm>
          <a:off x="5161190" y="4698972"/>
          <a:ext cx="1960354" cy="1960354"/>
        </a:xfrm>
        <a:prstGeom prst="ellipse">
          <a:avLst/>
        </a:prstGeom>
        <a:solidFill>
          <a:schemeClr val="accent5">
            <a:alpha val="50000"/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5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 smtClean="0"/>
            <a:t>Non-agriculture Economics</a:t>
          </a:r>
          <a:endParaRPr lang="en-US" sz="1300" kern="1200" dirty="0"/>
        </a:p>
      </dsp:txBody>
      <dsp:txXfrm>
        <a:off x="5161190" y="4698972"/>
        <a:ext cx="1960354" cy="1960354"/>
      </dsp:txXfrm>
    </dsp:sp>
    <dsp:sp modelId="{C6650441-E796-47BA-BE43-2C7B5C55917A}">
      <dsp:nvSpPr>
        <dsp:cNvPr id="0" name=""/>
        <dsp:cNvSpPr/>
      </dsp:nvSpPr>
      <dsp:spPr>
        <a:xfrm>
          <a:off x="3525256" y="5094539"/>
          <a:ext cx="1960354" cy="1960354"/>
        </a:xfrm>
        <a:prstGeom prst="ellipse">
          <a:avLst/>
        </a:prstGeom>
        <a:solidFill>
          <a:schemeClr val="accent5">
            <a:alpha val="50000"/>
            <a:hueOff val="-5960326"/>
            <a:satOff val="23887"/>
            <a:lumOff val="517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6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Natural Resources, Environment, Disaster</a:t>
          </a:r>
          <a:endParaRPr lang="en-US" sz="1400" kern="1200" dirty="0"/>
        </a:p>
      </dsp:txBody>
      <dsp:txXfrm>
        <a:off x="3525256" y="5094539"/>
        <a:ext cx="1960354" cy="1960354"/>
      </dsp:txXfrm>
    </dsp:sp>
    <dsp:sp modelId="{F41A5553-D596-4988-B710-DD4D51A56C76}">
      <dsp:nvSpPr>
        <dsp:cNvPr id="0" name=""/>
        <dsp:cNvSpPr/>
      </dsp:nvSpPr>
      <dsp:spPr>
        <a:xfrm>
          <a:off x="1827754" y="4667766"/>
          <a:ext cx="1960354" cy="1960354"/>
        </a:xfrm>
        <a:prstGeom prst="ellipse">
          <a:avLst/>
        </a:prstGeom>
        <a:solidFill>
          <a:schemeClr val="accent5">
            <a:alpha val="50000"/>
            <a:hueOff val="-6953714"/>
            <a:satOff val="27868"/>
            <a:lumOff val="604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7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 smtClean="0"/>
            <a:t>Arts and Culture, Tourism, Youth and Sports  </a:t>
          </a:r>
          <a:endParaRPr lang="en-US" sz="1300" kern="1200" dirty="0"/>
        </a:p>
      </dsp:txBody>
      <dsp:txXfrm>
        <a:off x="1827754" y="4667766"/>
        <a:ext cx="1960354" cy="1960354"/>
      </dsp:txXfrm>
    </dsp:sp>
    <dsp:sp modelId="{7E41AB44-190A-4F2A-886D-0EDFFD9FD4A0}">
      <dsp:nvSpPr>
        <dsp:cNvPr id="0" name=""/>
        <dsp:cNvSpPr/>
      </dsp:nvSpPr>
      <dsp:spPr>
        <a:xfrm>
          <a:off x="1074854" y="3365867"/>
          <a:ext cx="1960354" cy="1960354"/>
        </a:xfrm>
        <a:prstGeom prst="ellipse">
          <a:avLst/>
        </a:prstGeom>
        <a:solidFill>
          <a:srgbClr val="0000FF">
            <a:alpha val="36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8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/>
            <a:t>Family Resilience and Population</a:t>
          </a:r>
          <a:endParaRPr lang="en-US" sz="1200" kern="1200" dirty="0"/>
        </a:p>
      </dsp:txBody>
      <dsp:txXfrm>
        <a:off x="1074854" y="3365867"/>
        <a:ext cx="1960354" cy="1960354"/>
      </dsp:txXfrm>
    </dsp:sp>
    <dsp:sp modelId="{4A636C79-1DC0-4350-A3AC-90E2B5C6E88A}">
      <dsp:nvSpPr>
        <dsp:cNvPr id="0" name=""/>
        <dsp:cNvSpPr/>
      </dsp:nvSpPr>
      <dsp:spPr>
        <a:xfrm>
          <a:off x="1065874" y="1764974"/>
          <a:ext cx="1960354" cy="1960354"/>
        </a:xfrm>
        <a:prstGeom prst="ellipse">
          <a:avLst/>
        </a:prstGeom>
        <a:solidFill>
          <a:srgbClr val="FF7C80">
            <a:alpha val="46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9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Poverty and Security</a:t>
          </a:r>
          <a:endParaRPr lang="en-US" sz="1400" kern="1200" dirty="0"/>
        </a:p>
      </dsp:txBody>
      <dsp:txXfrm>
        <a:off x="1065874" y="1764974"/>
        <a:ext cx="1960354" cy="1960354"/>
      </dsp:txXfrm>
    </dsp:sp>
    <dsp:sp modelId="{085E47F2-424F-4A40-B635-8C9BAF37D9C6}">
      <dsp:nvSpPr>
        <dsp:cNvPr id="0" name=""/>
        <dsp:cNvSpPr/>
      </dsp:nvSpPr>
      <dsp:spPr>
        <a:xfrm>
          <a:off x="1993409" y="488333"/>
          <a:ext cx="1960354" cy="1960354"/>
        </a:xfrm>
        <a:prstGeom prst="ellipse">
          <a:avLst/>
        </a:prstGeom>
        <a:solidFill>
          <a:srgbClr val="FF7C80">
            <a:alpha val="46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baseline="0" dirty="0" smtClean="0"/>
            <a:t>1</a:t>
          </a:r>
          <a:r>
            <a:rPr lang="id-ID" sz="2000" b="1" kern="1200" baseline="0" dirty="0" smtClean="0"/>
            <a:t>0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baseline="0" dirty="0" smtClean="0"/>
            <a:t>Government Modernization and Rural Development</a:t>
          </a:r>
          <a:endParaRPr lang="en-US" sz="1400" kern="1200" dirty="0"/>
        </a:p>
      </dsp:txBody>
      <dsp:txXfrm>
        <a:off x="1993409" y="488333"/>
        <a:ext cx="1960354" cy="196035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0F4286D-2B9F-1E48-BB82-F42048B55091}">
      <dsp:nvSpPr>
        <dsp:cNvPr id="0" name=""/>
        <dsp:cNvSpPr/>
      </dsp:nvSpPr>
      <dsp:spPr>
        <a:xfrm rot="10800000">
          <a:off x="1710620" y="35"/>
          <a:ext cx="5472684" cy="132865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5898" tIns="140970" rIns="263144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err="1" smtClean="0"/>
            <a:t>Masyarakat</a:t>
          </a:r>
          <a:r>
            <a:rPr lang="en-US" sz="3700" kern="1200" dirty="0" smtClean="0"/>
            <a:t> Sejahtera</a:t>
          </a:r>
          <a:endParaRPr lang="en-US" sz="3700" kern="1200" dirty="0"/>
        </a:p>
      </dsp:txBody>
      <dsp:txXfrm rot="10800000">
        <a:off x="1710620" y="35"/>
        <a:ext cx="5472684" cy="1328650"/>
      </dsp:txXfrm>
    </dsp:sp>
    <dsp:sp modelId="{3C8DD493-1A42-604F-BCA9-FB49D0803C2E}">
      <dsp:nvSpPr>
        <dsp:cNvPr id="0" name=""/>
        <dsp:cNvSpPr/>
      </dsp:nvSpPr>
      <dsp:spPr>
        <a:xfrm>
          <a:off x="1046295" y="35"/>
          <a:ext cx="1328650" cy="132865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A3A63B1-5C7C-C442-A6D9-2D6FB8F6281F}">
      <dsp:nvSpPr>
        <dsp:cNvPr id="0" name=""/>
        <dsp:cNvSpPr/>
      </dsp:nvSpPr>
      <dsp:spPr>
        <a:xfrm rot="10800000">
          <a:off x="1710620" y="1725298"/>
          <a:ext cx="5472684" cy="132865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5898" tIns="140970" rIns="263144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err="1" smtClean="0"/>
            <a:t>Pengembangan</a:t>
          </a:r>
          <a:r>
            <a:rPr lang="en-US" sz="3700" kern="1200" dirty="0" smtClean="0"/>
            <a:t> </a:t>
          </a:r>
          <a:r>
            <a:rPr lang="en-US" sz="3700" kern="1200" dirty="0" err="1" smtClean="0"/>
            <a:t>Keilmuan</a:t>
          </a:r>
          <a:endParaRPr lang="en-US" sz="3700" kern="1200" dirty="0"/>
        </a:p>
      </dsp:txBody>
      <dsp:txXfrm rot="10800000">
        <a:off x="1710620" y="1725298"/>
        <a:ext cx="5472684" cy="1328650"/>
      </dsp:txXfrm>
    </dsp:sp>
    <dsp:sp modelId="{4F4C0072-9D0B-404E-BAFC-7E9E700F46EA}">
      <dsp:nvSpPr>
        <dsp:cNvPr id="0" name=""/>
        <dsp:cNvSpPr/>
      </dsp:nvSpPr>
      <dsp:spPr>
        <a:xfrm>
          <a:off x="1046295" y="1725298"/>
          <a:ext cx="1328650" cy="132865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503B2D0-3DF9-6A4D-9566-2637F808B9B2}">
      <dsp:nvSpPr>
        <dsp:cNvPr id="0" name=""/>
        <dsp:cNvSpPr/>
      </dsp:nvSpPr>
      <dsp:spPr>
        <a:xfrm rot="10800000">
          <a:off x="1710620" y="3450560"/>
          <a:ext cx="5472684" cy="132865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5898" tIns="140970" rIns="263144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err="1" smtClean="0"/>
            <a:t>Pengajaran</a:t>
          </a:r>
          <a:endParaRPr lang="en-US" sz="3700" kern="1200" dirty="0"/>
        </a:p>
      </dsp:txBody>
      <dsp:txXfrm rot="10800000">
        <a:off x="1710620" y="3450560"/>
        <a:ext cx="5472684" cy="1328650"/>
      </dsp:txXfrm>
    </dsp:sp>
    <dsp:sp modelId="{46CF8344-EC6E-7743-8B45-55EBB7A3FCCF}">
      <dsp:nvSpPr>
        <dsp:cNvPr id="0" name=""/>
        <dsp:cNvSpPr/>
      </dsp:nvSpPr>
      <dsp:spPr>
        <a:xfrm>
          <a:off x="1046295" y="3450560"/>
          <a:ext cx="1328650" cy="132865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8D3D2B1-2E31-2A49-8008-16A1F837CA99}">
      <dsp:nvSpPr>
        <dsp:cNvPr id="0" name=""/>
        <dsp:cNvSpPr/>
      </dsp:nvSpPr>
      <dsp:spPr>
        <a:xfrm>
          <a:off x="2213478" y="50799"/>
          <a:ext cx="2438400" cy="2438400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Quality Assurance System </a:t>
          </a:r>
          <a:endParaRPr lang="en-US" sz="2200" kern="1200" dirty="0"/>
        </a:p>
      </dsp:txBody>
      <dsp:txXfrm>
        <a:off x="2538598" y="477519"/>
        <a:ext cx="1788160" cy="1097280"/>
      </dsp:txXfrm>
    </dsp:sp>
    <dsp:sp modelId="{F3BF539C-793C-AE4A-AE75-8594541AA4F6}">
      <dsp:nvSpPr>
        <dsp:cNvPr id="0" name=""/>
        <dsp:cNvSpPr/>
      </dsp:nvSpPr>
      <dsp:spPr>
        <a:xfrm>
          <a:off x="3093334" y="1574800"/>
          <a:ext cx="2438400" cy="2438400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Public-Private Partnership</a:t>
          </a:r>
          <a:endParaRPr lang="en-US" sz="2200" kern="1200" dirty="0"/>
        </a:p>
      </dsp:txBody>
      <dsp:txXfrm>
        <a:off x="3839078" y="2204720"/>
        <a:ext cx="1463040" cy="1341120"/>
      </dsp:txXfrm>
    </dsp:sp>
    <dsp:sp modelId="{87104C68-2151-6048-95BE-B4C7E5B5EEC5}">
      <dsp:nvSpPr>
        <dsp:cNvPr id="0" name=""/>
        <dsp:cNvSpPr/>
      </dsp:nvSpPr>
      <dsp:spPr>
        <a:xfrm>
          <a:off x="1235550" y="1574800"/>
          <a:ext cx="2634544" cy="2438400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Inter-professional </a:t>
          </a:r>
          <a:r>
            <a:rPr lang="en-US" sz="2000" kern="1200" dirty="0" smtClean="0"/>
            <a:t>Collaboration</a:t>
          </a:r>
          <a:endParaRPr lang="en-US" sz="2000" kern="1200" dirty="0"/>
        </a:p>
      </dsp:txBody>
      <dsp:txXfrm>
        <a:off x="1483636" y="2204720"/>
        <a:ext cx="1580726" cy="134112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86258D7-71F7-7940-ACF7-4CA4AD9CCD26}">
      <dsp:nvSpPr>
        <dsp:cNvPr id="0" name=""/>
        <dsp:cNvSpPr/>
      </dsp:nvSpPr>
      <dsp:spPr>
        <a:xfrm>
          <a:off x="3538071" y="114090"/>
          <a:ext cx="2837962" cy="236050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Well-designed </a:t>
          </a:r>
          <a:r>
            <a:rPr lang="en-US" sz="2200" b="1" kern="1200" dirty="0" smtClean="0"/>
            <a:t>Communication System</a:t>
          </a:r>
          <a:endParaRPr lang="en-US" sz="2200" b="1" kern="1200" dirty="0"/>
        </a:p>
      </dsp:txBody>
      <dsp:txXfrm>
        <a:off x="3916466" y="527179"/>
        <a:ext cx="2081172" cy="1062226"/>
      </dsp:txXfrm>
    </dsp:sp>
    <dsp:sp modelId="{F2DD24FA-AA6B-4F46-BD3D-E47E3A056EED}">
      <dsp:nvSpPr>
        <dsp:cNvPr id="0" name=""/>
        <dsp:cNvSpPr/>
      </dsp:nvSpPr>
      <dsp:spPr>
        <a:xfrm>
          <a:off x="4430904" y="1663171"/>
          <a:ext cx="3388644" cy="236050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Commitment from </a:t>
          </a:r>
          <a:r>
            <a:rPr lang="en-US" sz="2200" b="1" kern="1200" dirty="0" smtClean="0"/>
            <a:t>Professional Community</a:t>
          </a:r>
          <a:endParaRPr lang="en-US" sz="2200" b="1" kern="1200" dirty="0"/>
        </a:p>
      </dsp:txBody>
      <dsp:txXfrm>
        <a:off x="5467265" y="2272968"/>
        <a:ext cx="2033186" cy="1298276"/>
      </dsp:txXfrm>
    </dsp:sp>
    <dsp:sp modelId="{BE878CB6-BAC8-7C48-ABD8-D3C9E93EB611}">
      <dsp:nvSpPr>
        <dsp:cNvPr id="0" name=""/>
        <dsp:cNvSpPr/>
      </dsp:nvSpPr>
      <dsp:spPr>
        <a:xfrm>
          <a:off x="2221398" y="1668812"/>
          <a:ext cx="3251664" cy="236050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/>
            <a:t>Trustworthy</a:t>
          </a:r>
          <a:endParaRPr lang="en-US" sz="2600" b="1" kern="1200" dirty="0"/>
        </a:p>
      </dsp:txBody>
      <dsp:txXfrm>
        <a:off x="2527597" y="2278609"/>
        <a:ext cx="1950998" cy="1298276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314BF76-6346-344F-A124-70A07DB741E7}">
      <dsp:nvSpPr>
        <dsp:cNvPr id="0" name=""/>
        <dsp:cNvSpPr/>
      </dsp:nvSpPr>
      <dsp:spPr>
        <a:xfrm>
          <a:off x="4457295" y="2298495"/>
          <a:ext cx="2822713" cy="282271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ABA1196-804C-024D-9B66-2FC23B45CEA6}">
      <dsp:nvSpPr>
        <dsp:cNvPr id="0" name=""/>
        <dsp:cNvSpPr/>
      </dsp:nvSpPr>
      <dsp:spPr>
        <a:xfrm>
          <a:off x="4231478" y="0"/>
          <a:ext cx="3274347" cy="189525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>
            <a:solidFill>
              <a:scrgbClr r="0" g="0" b="0"/>
            </a:solidFill>
          </a:endParaRPr>
        </a:p>
      </dsp:txBody>
      <dsp:txXfrm>
        <a:off x="4231478" y="0"/>
        <a:ext cx="3274347" cy="1895250"/>
      </dsp:txXfrm>
    </dsp:sp>
    <dsp:sp modelId="{57C77FC5-091F-1148-BF3C-70CDA2D4BCDC}">
      <dsp:nvSpPr>
        <dsp:cNvPr id="0" name=""/>
        <dsp:cNvSpPr/>
      </dsp:nvSpPr>
      <dsp:spPr>
        <a:xfrm>
          <a:off x="5531055" y="3078370"/>
          <a:ext cx="2822713" cy="2822713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1C8B380-74E0-3C4B-BE22-9D7AAFE6FFFE}">
      <dsp:nvSpPr>
        <dsp:cNvPr id="0" name=""/>
        <dsp:cNvSpPr/>
      </dsp:nvSpPr>
      <dsp:spPr>
        <a:xfrm>
          <a:off x="8578457" y="2500117"/>
          <a:ext cx="2935622" cy="205654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>
            <a:solidFill>
              <a:scrgbClr r="0" g="0" b="0"/>
            </a:solidFill>
          </a:endParaRPr>
        </a:p>
      </dsp:txBody>
      <dsp:txXfrm>
        <a:off x="8578457" y="2500117"/>
        <a:ext cx="2935622" cy="2056548"/>
      </dsp:txXfrm>
    </dsp:sp>
    <dsp:sp modelId="{C239F325-8F3C-9941-9891-30ACC45E0D3E}">
      <dsp:nvSpPr>
        <dsp:cNvPr id="0" name=""/>
        <dsp:cNvSpPr/>
      </dsp:nvSpPr>
      <dsp:spPr>
        <a:xfrm>
          <a:off x="5121197" y="4341333"/>
          <a:ext cx="2822713" cy="2822713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EDBE97D-4B6D-DF47-BE47-9286CF3A34B2}">
      <dsp:nvSpPr>
        <dsp:cNvPr id="0" name=""/>
        <dsp:cNvSpPr/>
      </dsp:nvSpPr>
      <dsp:spPr>
        <a:xfrm>
          <a:off x="8126822" y="6008347"/>
          <a:ext cx="2935622" cy="205654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>
            <a:solidFill>
              <a:scrgbClr r="0" g="0" b="0"/>
            </a:solidFill>
          </a:endParaRPr>
        </a:p>
      </dsp:txBody>
      <dsp:txXfrm>
        <a:off x="8126822" y="6008347"/>
        <a:ext cx="2935622" cy="2056548"/>
      </dsp:txXfrm>
    </dsp:sp>
    <dsp:sp modelId="{D21B9BAA-3FC4-3142-BAA9-3EC17200B7E9}">
      <dsp:nvSpPr>
        <dsp:cNvPr id="0" name=""/>
        <dsp:cNvSpPr/>
      </dsp:nvSpPr>
      <dsp:spPr>
        <a:xfrm>
          <a:off x="3793392" y="4341333"/>
          <a:ext cx="2822713" cy="2822713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945E73-B8EC-BC47-B602-849623A79BF0}">
      <dsp:nvSpPr>
        <dsp:cNvPr id="0" name=""/>
        <dsp:cNvSpPr/>
      </dsp:nvSpPr>
      <dsp:spPr>
        <a:xfrm>
          <a:off x="674858" y="6008347"/>
          <a:ext cx="2935622" cy="205654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>
            <a:solidFill>
              <a:scrgbClr r="0" g="0" b="0"/>
            </a:solidFill>
          </a:endParaRPr>
        </a:p>
      </dsp:txBody>
      <dsp:txXfrm>
        <a:off x="674858" y="6008347"/>
        <a:ext cx="2935622" cy="2056548"/>
      </dsp:txXfrm>
    </dsp:sp>
    <dsp:sp modelId="{8C835CBB-F0FC-F24B-A1E5-1B4C912930DA}">
      <dsp:nvSpPr>
        <dsp:cNvPr id="0" name=""/>
        <dsp:cNvSpPr/>
      </dsp:nvSpPr>
      <dsp:spPr>
        <a:xfrm>
          <a:off x="3383534" y="3078370"/>
          <a:ext cx="2822713" cy="2822713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35C70DD-EF82-EA48-8120-57C7AF0AEDFC}">
      <dsp:nvSpPr>
        <dsp:cNvPr id="0" name=""/>
        <dsp:cNvSpPr/>
      </dsp:nvSpPr>
      <dsp:spPr>
        <a:xfrm>
          <a:off x="223224" y="2500117"/>
          <a:ext cx="2935622" cy="205654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>
            <a:solidFill>
              <a:scrgbClr r="0" g="0" b="0"/>
            </a:solidFill>
          </a:endParaRPr>
        </a:p>
      </dsp:txBody>
      <dsp:txXfrm>
        <a:off x="223224" y="2500117"/>
        <a:ext cx="2935622" cy="2056548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4F881E6-82DB-7F43-AD16-5478B8EAD741}">
      <dsp:nvSpPr>
        <dsp:cNvPr id="0" name=""/>
        <dsp:cNvSpPr/>
      </dsp:nvSpPr>
      <dsp:spPr>
        <a:xfrm>
          <a:off x="2109956" y="683200"/>
          <a:ext cx="4565062" cy="4565062"/>
        </a:xfrm>
        <a:prstGeom prst="blockArc">
          <a:avLst>
            <a:gd name="adj1" fmla="val 9000000"/>
            <a:gd name="adj2" fmla="val 16200000"/>
            <a:gd name="adj3" fmla="val 464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B6832F-380A-8449-B6F5-511D034842D0}">
      <dsp:nvSpPr>
        <dsp:cNvPr id="0" name=""/>
        <dsp:cNvSpPr/>
      </dsp:nvSpPr>
      <dsp:spPr>
        <a:xfrm>
          <a:off x="2109956" y="683200"/>
          <a:ext cx="4565062" cy="4565062"/>
        </a:xfrm>
        <a:prstGeom prst="blockArc">
          <a:avLst>
            <a:gd name="adj1" fmla="val 1800000"/>
            <a:gd name="adj2" fmla="val 9000000"/>
            <a:gd name="adj3" fmla="val 464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42F494-A355-564E-85EF-F6E36C9A6B17}">
      <dsp:nvSpPr>
        <dsp:cNvPr id="0" name=""/>
        <dsp:cNvSpPr/>
      </dsp:nvSpPr>
      <dsp:spPr>
        <a:xfrm>
          <a:off x="2109956" y="683200"/>
          <a:ext cx="4565062" cy="4565062"/>
        </a:xfrm>
        <a:prstGeom prst="blockArc">
          <a:avLst>
            <a:gd name="adj1" fmla="val 16200000"/>
            <a:gd name="adj2" fmla="val 1800000"/>
            <a:gd name="adj3" fmla="val 464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F3C589-A011-B747-9195-D4F7FD00AA54}">
      <dsp:nvSpPr>
        <dsp:cNvPr id="0" name=""/>
        <dsp:cNvSpPr/>
      </dsp:nvSpPr>
      <dsp:spPr>
        <a:xfrm>
          <a:off x="3341550" y="1914794"/>
          <a:ext cx="2101874" cy="2101874"/>
        </a:xfrm>
        <a:prstGeom prst="ellipse">
          <a:avLst/>
        </a:prstGeom>
        <a:noFill/>
        <a:ln w="3175" cmpd="sng"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UNPAD</a:t>
          </a:r>
          <a:endParaRPr lang="en-US" sz="3700" kern="1200" dirty="0"/>
        </a:p>
      </dsp:txBody>
      <dsp:txXfrm>
        <a:off x="3341550" y="1914794"/>
        <a:ext cx="2101874" cy="2101874"/>
      </dsp:txXfrm>
    </dsp:sp>
    <dsp:sp modelId="{901C0B57-D27A-0846-AD86-2239AA193001}">
      <dsp:nvSpPr>
        <dsp:cNvPr id="0" name=""/>
        <dsp:cNvSpPr/>
      </dsp:nvSpPr>
      <dsp:spPr>
        <a:xfrm>
          <a:off x="3656832" y="511"/>
          <a:ext cx="1471311" cy="147131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REKTOR</a:t>
          </a:r>
          <a:endParaRPr lang="en-US" sz="1700" kern="1200" dirty="0"/>
        </a:p>
      </dsp:txBody>
      <dsp:txXfrm>
        <a:off x="3656832" y="511"/>
        <a:ext cx="1471311" cy="1471311"/>
      </dsp:txXfrm>
    </dsp:sp>
    <dsp:sp modelId="{29A1A802-EDD0-9B48-998A-9D4AFCBB8EC3}">
      <dsp:nvSpPr>
        <dsp:cNvPr id="0" name=""/>
        <dsp:cNvSpPr/>
      </dsp:nvSpPr>
      <dsp:spPr>
        <a:xfrm>
          <a:off x="5587691" y="3344857"/>
          <a:ext cx="1471311" cy="147131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MAJELIS WALI AMANAT</a:t>
          </a:r>
          <a:endParaRPr lang="en-US" sz="1700" kern="1200" dirty="0"/>
        </a:p>
      </dsp:txBody>
      <dsp:txXfrm>
        <a:off x="5587691" y="3344857"/>
        <a:ext cx="1471311" cy="1471311"/>
      </dsp:txXfrm>
    </dsp:sp>
    <dsp:sp modelId="{AA7461CC-E760-E747-9048-8B886E30F810}">
      <dsp:nvSpPr>
        <dsp:cNvPr id="0" name=""/>
        <dsp:cNvSpPr/>
      </dsp:nvSpPr>
      <dsp:spPr>
        <a:xfrm>
          <a:off x="1725972" y="3344857"/>
          <a:ext cx="1471311" cy="147131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SENAT AKADEMIK</a:t>
          </a:r>
          <a:endParaRPr lang="en-US" sz="1700" kern="1200" dirty="0"/>
        </a:p>
      </dsp:txBody>
      <dsp:txXfrm>
        <a:off x="1725972" y="3344857"/>
        <a:ext cx="1471311" cy="147131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456B238-E249-4A48-A68C-7B1543ED4707}">
      <dsp:nvSpPr>
        <dsp:cNvPr id="0" name=""/>
        <dsp:cNvSpPr/>
      </dsp:nvSpPr>
      <dsp:spPr>
        <a:xfrm>
          <a:off x="3310580" y="2088252"/>
          <a:ext cx="1608438" cy="1608438"/>
        </a:xfrm>
        <a:prstGeom prst="round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solidFill>
                <a:schemeClr val="tx1"/>
              </a:solidFill>
            </a:rPr>
            <a:t>UNPAD</a:t>
          </a:r>
          <a:endParaRPr lang="en-US" sz="3400" kern="1200" dirty="0">
            <a:solidFill>
              <a:schemeClr val="tx1"/>
            </a:solidFill>
          </a:endParaRPr>
        </a:p>
      </dsp:txBody>
      <dsp:txXfrm>
        <a:off x="3310580" y="2088252"/>
        <a:ext cx="1608438" cy="1608438"/>
      </dsp:txXfrm>
    </dsp:sp>
    <dsp:sp modelId="{03DD025D-B597-454B-AC20-947DACCBC5AA}">
      <dsp:nvSpPr>
        <dsp:cNvPr id="0" name=""/>
        <dsp:cNvSpPr/>
      </dsp:nvSpPr>
      <dsp:spPr>
        <a:xfrm rot="16200000">
          <a:off x="3862761" y="1836213"/>
          <a:ext cx="50407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04076" y="0"/>
              </a:lnTo>
            </a:path>
          </a:pathLst>
        </a:custGeom>
        <a:noFill/>
        <a:ln w="57150" cap="flat" cmpd="sng" algn="ctr">
          <a:solidFill>
            <a:srgbClr val="FFFFFF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43DE9C-08A6-FC4A-95D4-A8154902E5DA}">
      <dsp:nvSpPr>
        <dsp:cNvPr id="0" name=""/>
        <dsp:cNvSpPr/>
      </dsp:nvSpPr>
      <dsp:spPr>
        <a:xfrm>
          <a:off x="2501773" y="506521"/>
          <a:ext cx="3226053" cy="1077653"/>
        </a:xfrm>
        <a:prstGeom prst="round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KAMPUS DIPATI UKUR</a:t>
          </a:r>
          <a:br>
            <a:rPr lang="en-US" sz="2000" kern="1200" dirty="0" smtClean="0"/>
          </a:br>
          <a:r>
            <a:rPr lang="en-US" sz="2000" i="1" kern="1200" dirty="0" smtClean="0"/>
            <a:t>From West Java for the Nation to the World</a:t>
          </a:r>
          <a:endParaRPr lang="en-US" sz="2000" kern="1200" dirty="0"/>
        </a:p>
      </dsp:txBody>
      <dsp:txXfrm>
        <a:off x="2501773" y="506521"/>
        <a:ext cx="3226053" cy="1077653"/>
      </dsp:txXfrm>
    </dsp:sp>
    <dsp:sp modelId="{DA002B9C-4CED-004E-B665-65CF51C6030F}">
      <dsp:nvSpPr>
        <dsp:cNvPr id="0" name=""/>
        <dsp:cNvSpPr/>
      </dsp:nvSpPr>
      <dsp:spPr>
        <a:xfrm rot="2249489">
          <a:off x="4836552" y="3752378"/>
          <a:ext cx="79849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8492" y="0"/>
              </a:lnTo>
            </a:path>
          </a:pathLst>
        </a:custGeom>
        <a:noFill/>
        <a:ln w="57150" cap="flat" cmpd="sng" algn="ctr">
          <a:solidFill>
            <a:srgbClr val="FFFFFF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24979F-D423-EA4C-94BA-3E42BDAE30E2}">
      <dsp:nvSpPr>
        <dsp:cNvPr id="0" name=""/>
        <dsp:cNvSpPr/>
      </dsp:nvSpPr>
      <dsp:spPr>
        <a:xfrm>
          <a:off x="4641980" y="3995377"/>
          <a:ext cx="3226053" cy="1077653"/>
        </a:xfrm>
        <a:prstGeom prst="round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KAMPUS ARJASARI</a:t>
          </a:r>
          <a:br>
            <a:rPr lang="en-US" sz="2000" kern="1200" dirty="0" smtClean="0"/>
          </a:br>
          <a:r>
            <a:rPr lang="en-US" sz="2000" i="1" kern="1200" dirty="0" smtClean="0"/>
            <a:t>Science &amp; Tech Translation &amp; Regional Development</a:t>
          </a:r>
          <a:endParaRPr lang="en-US" sz="2000" i="1" kern="1200" dirty="0"/>
        </a:p>
      </dsp:txBody>
      <dsp:txXfrm>
        <a:off x="4641980" y="3995377"/>
        <a:ext cx="3226053" cy="1077653"/>
      </dsp:txXfrm>
    </dsp:sp>
    <dsp:sp modelId="{99D0942B-34F3-4041-B80C-1ED2042ECC85}">
      <dsp:nvSpPr>
        <dsp:cNvPr id="0" name=""/>
        <dsp:cNvSpPr/>
      </dsp:nvSpPr>
      <dsp:spPr>
        <a:xfrm rot="8550511">
          <a:off x="2594555" y="3752378"/>
          <a:ext cx="79849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8492" y="0"/>
              </a:lnTo>
            </a:path>
          </a:pathLst>
        </a:custGeom>
        <a:noFill/>
        <a:ln w="57150" cap="flat" cmpd="sng" algn="ctr">
          <a:solidFill>
            <a:srgbClr val="FFFFFF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C0A4BD-737D-8140-97CB-C679B3A256DC}">
      <dsp:nvSpPr>
        <dsp:cNvPr id="0" name=""/>
        <dsp:cNvSpPr/>
      </dsp:nvSpPr>
      <dsp:spPr>
        <a:xfrm>
          <a:off x="361566" y="3995377"/>
          <a:ext cx="3226053" cy="1077653"/>
        </a:xfrm>
        <a:prstGeom prst="roundRect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KAMPUS JATINANGOR</a:t>
          </a:r>
          <a:br>
            <a:rPr lang="en-US" sz="2600" kern="1200" dirty="0" smtClean="0"/>
          </a:br>
          <a:r>
            <a:rPr lang="en-US" sz="2600" i="1" kern="1200" dirty="0" smtClean="0"/>
            <a:t>Excellent R &amp; D</a:t>
          </a:r>
          <a:endParaRPr lang="en-US" sz="2600" i="1" kern="1200" dirty="0"/>
        </a:p>
      </dsp:txBody>
      <dsp:txXfrm>
        <a:off x="361566" y="3995377"/>
        <a:ext cx="3226053" cy="1077653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785BB1E-64AA-459C-8F22-2161D23FE6CD}">
      <dsp:nvSpPr>
        <dsp:cNvPr id="0" name=""/>
        <dsp:cNvSpPr/>
      </dsp:nvSpPr>
      <dsp:spPr>
        <a:xfrm>
          <a:off x="-240036" y="763270"/>
          <a:ext cx="3131834" cy="2537459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Education System</a:t>
          </a:r>
          <a:endParaRPr lang="en-US" sz="2400" kern="1200" dirty="0"/>
        </a:p>
      </dsp:txBody>
      <dsp:txXfrm>
        <a:off x="197292" y="1062491"/>
        <a:ext cx="1805742" cy="1939017"/>
      </dsp:txXfrm>
    </dsp:sp>
    <dsp:sp modelId="{5C0B5C74-0F52-452B-95E1-B305BA650B25}">
      <dsp:nvSpPr>
        <dsp:cNvPr id="0" name=""/>
        <dsp:cNvSpPr/>
      </dsp:nvSpPr>
      <dsp:spPr>
        <a:xfrm>
          <a:off x="1497326" y="763270"/>
          <a:ext cx="3314709" cy="2537459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Development Program in West Java</a:t>
          </a:r>
          <a:endParaRPr lang="en-US" sz="2400" kern="1200" dirty="0"/>
        </a:p>
      </dsp:txBody>
      <dsp:txXfrm>
        <a:off x="2437987" y="1062491"/>
        <a:ext cx="1911183" cy="193901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F9BC758-B7BC-4BE9-A790-D00AB3B8F8B6}">
      <dsp:nvSpPr>
        <dsp:cNvPr id="0" name=""/>
        <dsp:cNvSpPr/>
      </dsp:nvSpPr>
      <dsp:spPr>
        <a:xfrm rot="16200000">
          <a:off x="809" y="309995"/>
          <a:ext cx="1742209" cy="1742209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i="1" kern="1200" dirty="0" smtClean="0"/>
            <a:t>Supply</a:t>
          </a:r>
          <a:endParaRPr lang="en-US" sz="2900" i="1" kern="1200" dirty="0"/>
        </a:p>
      </dsp:txBody>
      <dsp:txXfrm rot="16200000">
        <a:off x="809" y="309995"/>
        <a:ext cx="1742209" cy="1742209"/>
      </dsp:txXfrm>
    </dsp:sp>
    <dsp:sp modelId="{CD06CB6D-CD95-47DD-B838-AE560EAE866A}">
      <dsp:nvSpPr>
        <dsp:cNvPr id="0" name=""/>
        <dsp:cNvSpPr/>
      </dsp:nvSpPr>
      <dsp:spPr>
        <a:xfrm rot="5400000">
          <a:off x="1857430" y="309995"/>
          <a:ext cx="1742209" cy="1742209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i="1" kern="1200" dirty="0" smtClean="0"/>
            <a:t>Needs</a:t>
          </a:r>
          <a:endParaRPr lang="en-US" sz="2900" i="1" kern="1200" dirty="0"/>
        </a:p>
      </dsp:txBody>
      <dsp:txXfrm rot="5400000">
        <a:off x="1857430" y="309995"/>
        <a:ext cx="1742209" cy="17422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D1BDE-12F8-43E1-8CAF-C8F0260FB4B5}" type="datetimeFigureOut">
              <a:rPr lang="en-US" smtClean="0"/>
              <a:pPr/>
              <a:t>8/29/2016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B2CC5-DBE3-4088-809D-A1609818E0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9895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err="1" smtClean="0"/>
              <a:t>Kepadatan</a:t>
            </a:r>
            <a:r>
              <a:rPr kumimoji="1" lang="en-US" altLang="ja-JP" baseline="0" dirty="0" smtClean="0"/>
              <a:t> </a:t>
            </a:r>
            <a:r>
              <a:rPr kumimoji="1" lang="en-US" altLang="ja-JP" baseline="0" dirty="0" err="1" smtClean="0"/>
              <a:t>penduduk</a:t>
            </a:r>
            <a:r>
              <a:rPr kumimoji="1" lang="en-US" altLang="ja-JP" baseline="0" dirty="0" smtClean="0"/>
              <a:t> </a:t>
            </a:r>
            <a:endParaRPr kumimoji="1" lang="ja-JP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95885-BA45-1549-93EB-7D789D14118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66597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d-ID" noProof="1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d-ID" noProof="1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DCAF1-3F3A-9945-A4F9-5DD9FA9485B8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34764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d-ID" smtClean="0">
              <a:cs typeface="Arial" pitchFamily="34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3CF7D3-CF3C-4878-B900-91E671C0786E}" type="slidenum">
              <a:rPr lang="en-US" smtClean="0"/>
              <a:pPr/>
              <a:t>84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3A06-AE72-493D-9E0F-31833D17B57E}" type="datetimeFigureOut">
              <a:rPr lang="id-ID" smtClean="0"/>
              <a:pPr/>
              <a:t>29/08/2016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DEF8-C81E-4C9F-BEA0-B31C03CF3B6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1972686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3A06-AE72-493D-9E0F-31833D17B57E}" type="datetimeFigureOut">
              <a:rPr lang="id-ID" smtClean="0"/>
              <a:pPr/>
              <a:t>29/08/2016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DEF8-C81E-4C9F-BEA0-B31C03CF3B6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1594204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3A06-AE72-493D-9E0F-31833D17B57E}" type="datetimeFigureOut">
              <a:rPr lang="id-ID" smtClean="0"/>
              <a:pPr/>
              <a:t>29/08/2016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DEF8-C81E-4C9F-BEA0-B31C03CF3B6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4014073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155575" y="165100"/>
            <a:ext cx="5614988" cy="4443413"/>
          </a:xfrm>
          <a:prstGeom prst="rect">
            <a:avLst/>
          </a:prstGeom>
          <a:solidFill>
            <a:srgbClr val="36363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166688" y="4800600"/>
            <a:ext cx="2862262" cy="1905000"/>
          </a:xfrm>
          <a:prstGeom prst="rect">
            <a:avLst/>
          </a:prstGeom>
          <a:solidFill>
            <a:srgbClr val="FFC20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Rectangle 12"/>
          <p:cNvSpPr>
            <a:spLocks noChangeArrowheads="1"/>
          </p:cNvSpPr>
          <p:nvPr userDrawn="1"/>
        </p:nvSpPr>
        <p:spPr bwMode="auto">
          <a:xfrm>
            <a:off x="5943600" y="6248400"/>
            <a:ext cx="3200400" cy="609600"/>
          </a:xfrm>
          <a:prstGeom prst="rect">
            <a:avLst/>
          </a:prstGeom>
          <a:solidFill>
            <a:srgbClr val="36363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915025" y="200025"/>
            <a:ext cx="3219450" cy="5972176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124200" y="4800600"/>
            <a:ext cx="2676525" cy="1905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2" name="Text Placeholder 39"/>
          <p:cNvSpPr>
            <a:spLocks noGrp="1"/>
          </p:cNvSpPr>
          <p:nvPr>
            <p:ph type="body" sz="quarter" idx="14"/>
          </p:nvPr>
        </p:nvSpPr>
        <p:spPr>
          <a:xfrm>
            <a:off x="464439" y="2152650"/>
            <a:ext cx="50292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3A06-AE72-493D-9E0F-31833D17B57E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29/08/2016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DEF8-C81E-4C9F-BEA0-B31C03CF3B60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1646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3A06-AE72-493D-9E0F-31833D17B57E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29/08/2016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DEF8-C81E-4C9F-BEA0-B31C03CF3B60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9927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3A06-AE72-493D-9E0F-31833D17B57E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29/08/2016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DEF8-C81E-4C9F-BEA0-B31C03CF3B60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0605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3A06-AE72-493D-9E0F-31833D17B57E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29/08/2016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DEF8-C81E-4C9F-BEA0-B31C03CF3B60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9984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3A06-AE72-493D-9E0F-31833D17B57E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29/08/2016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DEF8-C81E-4C9F-BEA0-B31C03CF3B60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17265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3A06-AE72-493D-9E0F-31833D17B57E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29/08/2016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DEF8-C81E-4C9F-BEA0-B31C03CF3B60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1064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3A06-AE72-493D-9E0F-31833D17B57E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29/08/2016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DEF8-C81E-4C9F-BEA0-B31C03CF3B60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8299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3A06-AE72-493D-9E0F-31833D17B57E}" type="datetimeFigureOut">
              <a:rPr lang="id-ID" smtClean="0"/>
              <a:pPr/>
              <a:t>29/08/2016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DEF8-C81E-4C9F-BEA0-B31C03CF3B6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30591359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3A06-AE72-493D-9E0F-31833D17B57E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29/08/2016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DEF8-C81E-4C9F-BEA0-B31C03CF3B60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9130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3A06-AE72-493D-9E0F-31833D17B57E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29/08/2016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DEF8-C81E-4C9F-BEA0-B31C03CF3B60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8909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3A06-AE72-493D-9E0F-31833D17B57E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29/08/2016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DEF8-C81E-4C9F-BEA0-B31C03CF3B60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0043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3A06-AE72-493D-9E0F-31833D17B57E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29/08/2016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DEF8-C81E-4C9F-BEA0-B31C03CF3B60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89365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2A551-E4C6-42A0-97BE-CE1C8D13F2E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82F262-80A1-42B8-96BD-2CFC815EFC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3798767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14F38-CE38-48C4-9528-A108DA5844C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8D12B-532D-4476-9D83-45107E14DC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3970180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4F68A-B540-41D8-9061-3F6779A5C21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0487B3-39A7-4648-A4FB-D5F158B6BD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9827395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69207-9DBF-4FEA-A6BD-0383FDE3BD4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286A1-DC97-441A-8B52-C25DAFB05F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9492840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622FF-D494-4396-97A6-D2B51E0782A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240200-712E-472A-8A0C-731452DC47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2087056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950E0-E945-4A65-865C-CC83A7481C0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0EAB68-A6C0-4FEF-BCFE-172F60AFAE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958887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3A06-AE72-493D-9E0F-31833D17B57E}" type="datetimeFigureOut">
              <a:rPr lang="id-ID" smtClean="0"/>
              <a:pPr/>
              <a:t>29/08/2016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DEF8-C81E-4C9F-BEA0-B31C03CF3B6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4092011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F7EE8-6DFD-44F2-8E89-882AFD47F53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C01E5-7EDE-4F57-8CFE-203BF44624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960973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48F35-4BBD-4042-899E-C207E108D781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B305E6-847C-48B0-9903-C6C14B2981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8787014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8B384-9DA8-4EE6-AB28-573C640D8DF3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463CC6-55E9-43B4-880F-AC4A3F11AB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0724177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A9BDB-F67C-496F-A83C-14C65BC574A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680C66-76AF-4CA1-B1F2-484DBA983D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4569628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46455-D512-41B7-A505-3AE68FEB835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B55374-5A03-4163-A0C8-52D08EC670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882713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Drag picture to placeholder or click icon to add</a:t>
            </a:r>
            <a:endParaRPr lang="en-US" sz="2000" dirty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Drag picture to placeholder or click icon to add</a:t>
            </a:r>
            <a:endParaRPr lang="en-US" sz="2000" dirty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Drag picture to placeholder or click icon to add</a:t>
            </a:r>
            <a:endParaRPr lang="en-US" sz="2000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8/28/2016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55245940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balk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55575"/>
            <a:ext cx="914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461963" y="6232525"/>
            <a:ext cx="8220075" cy="0"/>
          </a:xfrm>
          <a:prstGeom prst="line">
            <a:avLst/>
          </a:prstGeom>
          <a:noFill/>
          <a:ln w="19050">
            <a:solidFill>
              <a:srgbClr val="0A1E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BE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85825" y="125413"/>
            <a:ext cx="6905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100"/>
            </a:lvl1pPr>
          </a:lstStyle>
          <a:p>
            <a:r>
              <a:rPr lang="nl-NL" smtClean="0"/>
              <a:t>Klik om het opmaakprofiel van de modelondertitel te bewerken</a:t>
            </a:r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85720" y="2130429"/>
            <a:ext cx="8501122" cy="1470025"/>
          </a:xfrm>
        </p:spPr>
        <p:txBody>
          <a:bodyPr/>
          <a:lstStyle>
            <a:lvl1pPr>
              <a:defRPr sz="240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49566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5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675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10670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675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99583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4" y="1295403"/>
            <a:ext cx="3983037" cy="48990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2" y="1295403"/>
            <a:ext cx="3983038" cy="48990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675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2217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3A06-AE72-493D-9E0F-31833D17B57E}" type="datetimeFigureOut">
              <a:rPr lang="id-ID" smtClean="0"/>
              <a:pPr/>
              <a:t>29/08/2016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DEF8-C81E-4C9F-BEA0-B31C03CF3B6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33215187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675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93972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675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14550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675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30294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675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23585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675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82104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675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45833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7490" y="533404"/>
            <a:ext cx="2036762" cy="56610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533404"/>
            <a:ext cx="5957888" cy="56610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675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496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3A06-AE72-493D-9E0F-31833D17B57E}" type="datetimeFigureOut">
              <a:rPr lang="id-ID" smtClean="0"/>
              <a:pPr/>
              <a:t>29/08/2016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DEF8-C81E-4C9F-BEA0-B31C03CF3B6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839163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3A06-AE72-493D-9E0F-31833D17B57E}" type="datetimeFigureOut">
              <a:rPr lang="id-ID" smtClean="0"/>
              <a:pPr/>
              <a:t>29/08/2016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DEF8-C81E-4C9F-BEA0-B31C03CF3B6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2396578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3A06-AE72-493D-9E0F-31833D17B57E}" type="datetimeFigureOut">
              <a:rPr lang="id-ID" smtClean="0"/>
              <a:pPr/>
              <a:t>29/08/2016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DEF8-C81E-4C9F-BEA0-B31C03CF3B6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835224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3A06-AE72-493D-9E0F-31833D17B57E}" type="datetimeFigureOut">
              <a:rPr lang="id-ID" smtClean="0"/>
              <a:pPr/>
              <a:t>29/08/2016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DEF8-C81E-4C9F-BEA0-B31C03CF3B6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4036987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3A06-AE72-493D-9E0F-31833D17B57E}" type="datetimeFigureOut">
              <a:rPr lang="id-ID" smtClean="0"/>
              <a:pPr/>
              <a:t>29/08/2016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DEF8-C81E-4C9F-BEA0-B31C03CF3B6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4103454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13A06-AE72-493D-9E0F-31833D17B57E}" type="datetimeFigureOut">
              <a:rPr lang="id-ID" smtClean="0"/>
              <a:pPr/>
              <a:t>29/08/2016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CDEF8-C81E-4C9F-BEA0-B31C03CF3B6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68089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7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13A06-AE72-493D-9E0F-31833D17B57E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29/08/2016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CDEF8-C81E-4C9F-BEA0-B31C03CF3B60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4011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d-ID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d-ID" smtClean="0"/>
              <a:t>Click to edit Master text styles</a:t>
            </a:r>
          </a:p>
          <a:p>
            <a:pPr lvl="1"/>
            <a:r>
              <a:rPr lang="en-US" altLang="id-ID" smtClean="0"/>
              <a:t>Second level</a:t>
            </a:r>
          </a:p>
          <a:p>
            <a:pPr lvl="2"/>
            <a:r>
              <a:rPr lang="en-US" altLang="id-ID" smtClean="0"/>
              <a:t>Third level</a:t>
            </a:r>
          </a:p>
          <a:p>
            <a:pPr lvl="3"/>
            <a:r>
              <a:rPr lang="en-US" altLang="id-ID" smtClean="0"/>
              <a:t>Fourth level</a:t>
            </a:r>
          </a:p>
          <a:p>
            <a:pPr lvl="4"/>
            <a:r>
              <a:rPr lang="en-US" altLang="id-ID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C94A6AF-E36B-459A-8D9D-24A71C25367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D3-6CCF-4B86-B2FB-0E9D3BED865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18051102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7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1" descr="logobalk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55575"/>
            <a:ext cx="914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5" y="1295403"/>
            <a:ext cx="8118475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5" y="6270629"/>
            <a:ext cx="812323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675" b="1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1"/>
            <a:ext cx="81470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</a:t>
            </a:r>
          </a:p>
        </p:txBody>
      </p:sp>
      <p:sp>
        <p:nvSpPr>
          <p:cNvPr id="1030" name="Line 23"/>
          <p:cNvSpPr>
            <a:spLocks noChangeShapeType="1"/>
          </p:cNvSpPr>
          <p:nvPr/>
        </p:nvSpPr>
        <p:spPr bwMode="auto">
          <a:xfrm flipV="1">
            <a:off x="539750" y="6232529"/>
            <a:ext cx="8047038" cy="4763"/>
          </a:xfrm>
          <a:prstGeom prst="line">
            <a:avLst/>
          </a:prstGeom>
          <a:noFill/>
          <a:ln w="19050">
            <a:solidFill>
              <a:srgbClr val="0A1E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BE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31" name="Picture 40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85825" y="125413"/>
            <a:ext cx="6905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74396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Tahoma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Tahoma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Tahoma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Tahoma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openxmlformats.org/officeDocument/2006/relationships/oleObject" Target="../embeddings/oleObject1.bin"/><Relationship Id="rId7" Type="http://schemas.openxmlformats.org/officeDocument/2006/relationships/image" Target="../media/image61.wmf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0.wmf"/><Relationship Id="rId5" Type="http://schemas.openxmlformats.org/officeDocument/2006/relationships/image" Target="../media/image59.wmf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4.png"/><Relationship Id="rId4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4.png"/><Relationship Id="rId4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4.png"/><Relationship Id="rId4" Type="http://schemas.openxmlformats.org/officeDocument/2006/relationships/image" Target="../media/image5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4.png"/><Relationship Id="rId4" Type="http://schemas.openxmlformats.org/officeDocument/2006/relationships/image" Target="../media/image5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4.png"/><Relationship Id="rId4" Type="http://schemas.openxmlformats.org/officeDocument/2006/relationships/image" Target="../media/image5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4.png"/><Relationship Id="rId4" Type="http://schemas.openxmlformats.org/officeDocument/2006/relationships/image" Target="../media/image5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4.png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3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file:///H:\RAKERDA%202008\SDM-Jadwal-Dana.ppt" TargetMode="External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75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64.png"/><Relationship Id="rId4" Type="http://schemas.openxmlformats.org/officeDocument/2006/relationships/image" Target="../media/image5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ktorat-unp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33256"/>
          </a:xfrm>
          <a:prstGeom prst="rect">
            <a:avLst/>
          </a:prstGeom>
          <a:gradFill>
            <a:gsLst>
              <a:gs pos="47000">
                <a:schemeClr val="accent1">
                  <a:tint val="66000"/>
                  <a:satMod val="160000"/>
                  <a:alpha val="33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5733256"/>
            <a:ext cx="7772400" cy="1124744"/>
          </a:xfrm>
        </p:spPr>
        <p:txBody>
          <a:bodyPr>
            <a:normAutofit fontScale="90000"/>
          </a:bodyPr>
          <a:lstStyle/>
          <a:p>
            <a:r>
              <a:rPr lang="id-ID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id-ID" sz="3600" dirty="0" smtClean="0"/>
              <a:t>NPAD </a:t>
            </a:r>
            <a:r>
              <a:rPr lang="id-ID" sz="6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id-ID" sz="3600" dirty="0" smtClean="0"/>
              <a:t>ANDIRI </a:t>
            </a:r>
            <a:r>
              <a:rPr lang="id-ID" sz="6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id-ID" sz="3600" dirty="0" smtClean="0"/>
              <a:t>NGGUL &amp; </a:t>
            </a:r>
            <a:r>
              <a:rPr lang="id-ID" sz="6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id-ID" sz="3600" dirty="0" smtClean="0"/>
              <a:t>ASLAHAT</a:t>
            </a:r>
            <a:endParaRPr lang="id-ID" sz="3600" dirty="0"/>
          </a:p>
        </p:txBody>
      </p:sp>
      <p:pic>
        <p:nvPicPr>
          <p:cNvPr id="3" name="Picture 2" descr="Logo Unpad warna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97" y="44624"/>
            <a:ext cx="1463899" cy="1440160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88032" y="5229200"/>
            <a:ext cx="7772400" cy="720080"/>
          </a:xfrm>
        </p:spPr>
        <p:txBody>
          <a:bodyPr>
            <a:normAutofit/>
          </a:bodyPr>
          <a:lstStyle/>
          <a:p>
            <a:r>
              <a:rPr lang="id-ID" sz="2400" b="1" i="1" dirty="0" smtClean="0">
                <a:solidFill>
                  <a:srgbClr val="7030A0"/>
                </a:solidFill>
              </a:rPr>
              <a:t>Tri Hanggono Achmad - Universitas Padjadjaran   </a:t>
            </a:r>
            <a:endParaRPr lang="id-ID" sz="2400" b="1" i="1" dirty="0">
              <a:solidFill>
                <a:srgbClr val="7030A0"/>
              </a:solidFill>
            </a:endParaRPr>
          </a:p>
        </p:txBody>
      </p:sp>
      <p:sp>
        <p:nvSpPr>
          <p:cNvPr id="110593" name="Rectangle 1"/>
          <p:cNvSpPr>
            <a:spLocks noChangeArrowheads="1"/>
          </p:cNvSpPr>
          <p:nvPr/>
        </p:nvSpPr>
        <p:spPr bwMode="auto">
          <a:xfrm>
            <a:off x="0" y="130567"/>
            <a:ext cx="810039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</a:rPr>
              <a:t>T</a:t>
            </a:r>
            <a:r>
              <a:rPr kumimoji="0" lang="id-ID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</a:rPr>
              <a:t>ransformative Education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d-ID" sz="3600" b="1" dirty="0" smtClean="0">
                <a:solidFill>
                  <a:schemeClr val="bg1"/>
                </a:solidFill>
                <a:latin typeface="Arial" pitchFamily="34" charset="0"/>
                <a:ea typeface="MS Mincho" pitchFamily="49" charset="-128"/>
                <a:cs typeface="Arial" pitchFamily="34" charset="0"/>
              </a:rPr>
              <a:t>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</a:rPr>
              <a:t>Third Generation </a:t>
            </a:r>
            <a:r>
              <a:rPr kumimoji="0" lang="id-ID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</a:rPr>
              <a:t>Higher Education</a:t>
            </a:r>
            <a:endParaRPr kumimoji="0" lang="id-ID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" y="0"/>
            <a:ext cx="911473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16416" y="6525344"/>
            <a:ext cx="755576" cy="260648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001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6"/>
          <p:cNvGrpSpPr/>
          <p:nvPr/>
        </p:nvGrpSpPr>
        <p:grpSpPr>
          <a:xfrm>
            <a:off x="95868" y="95868"/>
            <a:ext cx="1066800" cy="1219200"/>
            <a:chOff x="95868" y="95868"/>
            <a:chExt cx="1066800" cy="1219200"/>
          </a:xfrm>
        </p:grpSpPr>
        <p:sp>
          <p:nvSpPr>
            <p:cNvPr id="28" name="Rectangle 27"/>
            <p:cNvSpPr/>
            <p:nvPr/>
          </p:nvSpPr>
          <p:spPr>
            <a:xfrm>
              <a:off x="95868" y="95868"/>
              <a:ext cx="5334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29268" y="95868"/>
              <a:ext cx="533400" cy="6096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95868" y="705468"/>
              <a:ext cx="533400" cy="6096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29268" y="705468"/>
              <a:ext cx="533400" cy="609600"/>
            </a:xfrm>
            <a:prstGeom prst="rect">
              <a:avLst/>
            </a:prstGeom>
            <a:solidFill>
              <a:srgbClr val="56EB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8268" y="324468"/>
              <a:ext cx="77491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id-ID" sz="3600" dirty="0" smtClean="0"/>
              <a:t>Pola Ilmiah Pokok (PIP)</a:t>
            </a:r>
            <a:br>
              <a:rPr lang="id-ID" sz="3600" dirty="0" smtClean="0"/>
            </a:br>
            <a:r>
              <a:rPr lang="id-ID" sz="3600" dirty="0" smtClean="0"/>
              <a:t>Universitas Padjadjaran</a:t>
            </a:r>
            <a:endParaRPr lang="en-US" sz="3600" dirty="0"/>
          </a:p>
        </p:txBody>
      </p:sp>
      <p:sp>
        <p:nvSpPr>
          <p:cNvPr id="34" name="TextBox 33"/>
          <p:cNvSpPr txBox="1"/>
          <p:nvPr/>
        </p:nvSpPr>
        <p:spPr>
          <a:xfrm>
            <a:off x="144016" y="2636912"/>
            <a:ext cx="8820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4000" i="1" dirty="0" smtClean="0"/>
              <a:t>“Bina mulia hukum dan lingkungan hidup </a:t>
            </a:r>
          </a:p>
          <a:p>
            <a:pPr algn="ctr">
              <a:lnSpc>
                <a:spcPct val="150000"/>
              </a:lnSpc>
            </a:pPr>
            <a:r>
              <a:rPr lang="id-ID" sz="4000" i="1" dirty="0" smtClean="0"/>
              <a:t>dalam pembangunan nasional”</a:t>
            </a:r>
            <a:endParaRPr lang="id-ID" sz="4000" i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3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6021288"/>
            <a:ext cx="3211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Sumber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Kemenneg</a:t>
            </a:r>
            <a:r>
              <a:rPr lang="en-US" dirty="0" smtClean="0">
                <a:solidFill>
                  <a:schemeClr val="bg1"/>
                </a:solidFill>
              </a:rPr>
              <a:t> PPN/</a:t>
            </a:r>
            <a:r>
              <a:rPr lang="en-US" dirty="0" err="1" smtClean="0">
                <a:solidFill>
                  <a:schemeClr val="bg1"/>
                </a:solidFill>
              </a:rPr>
              <a:t>Bappenas</a:t>
            </a:r>
            <a:r>
              <a:rPr lang="en-US" dirty="0" smtClean="0">
                <a:solidFill>
                  <a:schemeClr val="bg1"/>
                </a:solidFill>
              </a:rPr>
              <a:t>,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52928" y="6552728"/>
            <a:ext cx="755576" cy="260648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56240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4300" y="927100"/>
            <a:ext cx="6362700" cy="5003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56910" y="6021288"/>
            <a:ext cx="4679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Sumber</a:t>
            </a:r>
            <a:r>
              <a:rPr lang="en-US" dirty="0" smtClean="0"/>
              <a:t>:</a:t>
            </a:r>
          </a:p>
          <a:p>
            <a:r>
              <a:rPr lang="en-US" dirty="0" smtClean="0"/>
              <a:t>IMF Regional Economic Outlook – October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355572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4300" y="927100"/>
            <a:ext cx="6362700" cy="5003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6910" y="6021288"/>
            <a:ext cx="4679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Sumber</a:t>
            </a:r>
            <a:r>
              <a:rPr lang="en-US" dirty="0" smtClean="0"/>
              <a:t>:</a:t>
            </a:r>
          </a:p>
          <a:p>
            <a:r>
              <a:rPr lang="en-US" dirty="0" smtClean="0"/>
              <a:t>IMF Regional Economic Outlook – October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97135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3500" y="965200"/>
            <a:ext cx="6464300" cy="4914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6910" y="6021288"/>
            <a:ext cx="4679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Sumber</a:t>
            </a:r>
            <a:r>
              <a:rPr lang="en-US" dirty="0" smtClean="0"/>
              <a:t>:</a:t>
            </a:r>
          </a:p>
          <a:p>
            <a:r>
              <a:rPr lang="en-US" dirty="0" smtClean="0"/>
              <a:t>IMF Regional Economic Outlook – October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0967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26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1880" y="6525344"/>
            <a:ext cx="5616624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 smtClean="0">
                <a:solidFill>
                  <a:schemeClr val="bg1"/>
                </a:solidFill>
              </a:rPr>
              <a:t>Sumber</a:t>
            </a:r>
            <a:r>
              <a:rPr lang="en-US" sz="1400" dirty="0" smtClean="0">
                <a:solidFill>
                  <a:schemeClr val="bg1"/>
                </a:solidFill>
              </a:rPr>
              <a:t>: </a:t>
            </a:r>
            <a:r>
              <a:rPr lang="en-US" sz="1400" dirty="0" err="1" smtClean="0">
                <a:solidFill>
                  <a:schemeClr val="bg1"/>
                </a:solidFill>
              </a:rPr>
              <a:t>Kemenneg</a:t>
            </a:r>
            <a:r>
              <a:rPr lang="en-US" sz="1400" dirty="0" smtClean="0">
                <a:solidFill>
                  <a:schemeClr val="bg1"/>
                </a:solidFill>
              </a:rPr>
              <a:t> PPN/</a:t>
            </a:r>
            <a:r>
              <a:rPr lang="en-US" sz="1400" dirty="0" err="1" smtClean="0">
                <a:solidFill>
                  <a:schemeClr val="bg1"/>
                </a:solidFill>
              </a:rPr>
              <a:t>Bappenas</a:t>
            </a:r>
            <a:r>
              <a:rPr lang="en-US" sz="1400" dirty="0" smtClean="0">
                <a:solidFill>
                  <a:schemeClr val="bg1"/>
                </a:solidFill>
              </a:rPr>
              <a:t>, 2014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95067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indonesian peop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9144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052736"/>
            <a:ext cx="5487656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+mj-lt"/>
              </a:rPr>
              <a:t>Berbagai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+mj-lt"/>
              </a:rPr>
              <a:t>permalasahan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&amp; </a:t>
            </a:r>
            <a:r>
              <a:rPr lang="en-US" sz="2800" dirty="0" err="1" smtClean="0">
                <a:solidFill>
                  <a:schemeClr val="bg1"/>
                </a:solidFill>
                <a:latin typeface="+mj-lt"/>
              </a:rPr>
              <a:t>tantangan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96756" y="5354052"/>
            <a:ext cx="4511748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Yang </a:t>
            </a:r>
            <a:r>
              <a:rPr lang="en-US" sz="2800" dirty="0" err="1" smtClean="0">
                <a:solidFill>
                  <a:schemeClr val="bg1"/>
                </a:solidFill>
                <a:latin typeface="+mj-lt"/>
              </a:rPr>
              <a:t>dihadapi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+mj-lt"/>
              </a:rPr>
              <a:t>oleh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Indonesia 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315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" y="0"/>
            <a:ext cx="910883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6096" y="6654552"/>
            <a:ext cx="3672408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200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Sumber</a:t>
            </a:r>
            <a:r>
              <a:rPr lang="en-US" sz="1200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: </a:t>
            </a:r>
            <a:r>
              <a:rPr lang="en-US" sz="1200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Kemenneg</a:t>
            </a:r>
            <a:r>
              <a:rPr lang="en-US" sz="1200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PPN/</a:t>
            </a:r>
            <a:r>
              <a:rPr lang="en-US" sz="1200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Bappenas</a:t>
            </a:r>
            <a:r>
              <a:rPr lang="en-US" sz="1200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, 2014</a:t>
            </a:r>
            <a:endParaRPr lang="en-US" sz="12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0352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25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97352"/>
            <a:ext cx="9108504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200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Sumber</a:t>
            </a:r>
            <a:r>
              <a:rPr lang="en-US" sz="1200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: </a:t>
            </a:r>
            <a:r>
              <a:rPr lang="en-US" sz="1200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Kemenneg</a:t>
            </a:r>
            <a:r>
              <a:rPr lang="en-US" sz="1200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PPN/</a:t>
            </a:r>
            <a:r>
              <a:rPr lang="en-US" sz="1200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Bappenas</a:t>
            </a:r>
            <a:r>
              <a:rPr lang="en-US" sz="1200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, 2014</a:t>
            </a:r>
            <a:endParaRPr lang="en-US" sz="12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4743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51429"/>
            <a:ext cx="9047238" cy="5406571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endParaRPr lang="en-US" sz="4800" b="1" dirty="0" smtClean="0"/>
          </a:p>
          <a:p>
            <a:pPr marL="118872" indent="0">
              <a:buNone/>
            </a:pPr>
            <a:endParaRPr lang="en-US" sz="4800" b="1" dirty="0"/>
          </a:p>
          <a:p>
            <a:pPr marL="118872" indent="0">
              <a:buNone/>
            </a:pPr>
            <a:endParaRPr lang="en-US" sz="4800" b="1" dirty="0" smtClean="0"/>
          </a:p>
          <a:p>
            <a:pPr marL="118872" indent="0">
              <a:buNone/>
            </a:pPr>
            <a:endParaRPr lang="en-US" sz="4800" b="1" dirty="0"/>
          </a:p>
          <a:p>
            <a:pPr marL="118872" indent="0" algn="ctr">
              <a:buNone/>
            </a:pPr>
            <a:endParaRPr lang="en-US" sz="4800" b="1" dirty="0" smtClean="0"/>
          </a:p>
        </p:txBody>
      </p:sp>
      <p:pic>
        <p:nvPicPr>
          <p:cNvPr id="4" name="Picture 2" descr="http://homepage.nusens.net/pictures/Ferie/AnimatedGlobe3_00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7236" y="2068632"/>
            <a:ext cx="3785811" cy="376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3047" y="34498"/>
            <a:ext cx="8841619" cy="1252728"/>
          </a:xfrm>
        </p:spPr>
        <p:txBody>
          <a:bodyPr>
            <a:normAutofit/>
          </a:bodyPr>
          <a:lstStyle/>
          <a:p>
            <a:r>
              <a:rPr lang="en-US" sz="4800" i="1" dirty="0"/>
              <a:t>One World One Earth</a:t>
            </a:r>
          </a:p>
        </p:txBody>
      </p:sp>
    </p:spTree>
    <p:extLst>
      <p:ext uri="{BB962C8B-B14F-4D97-AF65-F5344CB8AC3E}">
        <p14:creationId xmlns:p14="http://schemas.microsoft.com/office/powerpoint/2010/main" xmlns="" val="3146296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 result for karikatur sa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4240" y="332656"/>
            <a:ext cx="4648200" cy="340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005064"/>
            <a:ext cx="914400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Masih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terjadi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perusakan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rumah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ibadah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terorisme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id-ID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pertikaian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antar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suku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bahkan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saling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ejek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antar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agama di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dunia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maya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Jika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masalah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dibiarkan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terjadi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maka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akan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terjadi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disintegrasi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bangsa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sangat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berbahaya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d-ID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kedaulatan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bangsa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1825660"/>
            <a:ext cx="2898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KONFLIK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SARA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376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813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6096" y="6582544"/>
            <a:ext cx="3672408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200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Sumber</a:t>
            </a:r>
            <a:r>
              <a:rPr lang="en-US" sz="1200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: </a:t>
            </a:r>
            <a:r>
              <a:rPr lang="en-US" sz="1200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Kemenneg</a:t>
            </a:r>
            <a:r>
              <a:rPr lang="en-US" sz="1200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PPN/</a:t>
            </a:r>
            <a:r>
              <a:rPr lang="en-US" sz="1200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Bappenas</a:t>
            </a:r>
            <a:r>
              <a:rPr lang="en-US" sz="1200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, 2014</a:t>
            </a:r>
            <a:endParaRPr lang="en-US" sz="12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1430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korups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60648"/>
            <a:ext cx="4953000" cy="328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62399" y="3717032"/>
            <a:ext cx="1707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Korupsi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0" y="436103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smtClean="0"/>
              <a:t>Total </a:t>
            </a:r>
            <a:r>
              <a:rPr lang="en-US" sz="2400" dirty="0" err="1"/>
              <a:t>kerugian</a:t>
            </a:r>
            <a:r>
              <a:rPr lang="en-US" sz="2400" dirty="0"/>
              <a:t> </a:t>
            </a:r>
            <a:r>
              <a:rPr lang="en-US" sz="2400" dirty="0" err="1"/>
              <a:t>keuangan</a:t>
            </a:r>
            <a:r>
              <a:rPr lang="en-US" sz="2400" dirty="0"/>
              <a:t> </a:t>
            </a:r>
            <a:r>
              <a:rPr lang="en-US" sz="2400" dirty="0" err="1"/>
              <a:t>negara</a:t>
            </a:r>
            <a:r>
              <a:rPr lang="en-US" sz="2400" dirty="0"/>
              <a:t> </a:t>
            </a:r>
            <a:r>
              <a:rPr lang="en-US" sz="2400" dirty="0" err="1"/>
              <a:t>akibat</a:t>
            </a:r>
            <a:r>
              <a:rPr lang="en-US" sz="2400" dirty="0"/>
              <a:t> </a:t>
            </a:r>
            <a:r>
              <a:rPr lang="en-US" sz="2400" dirty="0" err="1"/>
              <a:t>tindak</a:t>
            </a:r>
            <a:r>
              <a:rPr lang="en-US" sz="2400" dirty="0"/>
              <a:t> </a:t>
            </a:r>
            <a:r>
              <a:rPr lang="en-US" sz="2400" dirty="0" err="1"/>
              <a:t>pidana</a:t>
            </a:r>
            <a:r>
              <a:rPr lang="en-US" sz="2400" dirty="0"/>
              <a:t> </a:t>
            </a:r>
            <a:r>
              <a:rPr lang="en-US" sz="2400" dirty="0" err="1"/>
              <a:t>korupsi</a:t>
            </a:r>
            <a:r>
              <a:rPr lang="en-US" sz="2400" dirty="0"/>
              <a:t> </a:t>
            </a:r>
            <a:r>
              <a:rPr lang="en-US" sz="2400" dirty="0" err="1"/>
              <a:t>sepanjang</a:t>
            </a:r>
            <a:r>
              <a:rPr lang="en-US" sz="2400" dirty="0"/>
              <a:t> 2015 </a:t>
            </a:r>
            <a:r>
              <a:rPr lang="en-US" sz="2400" dirty="0" err="1"/>
              <a:t>mencapai</a:t>
            </a:r>
            <a:r>
              <a:rPr lang="en-US" sz="2400" dirty="0"/>
              <a:t> Rp31,077 </a:t>
            </a:r>
            <a:r>
              <a:rPr lang="en-US" sz="2400" dirty="0" err="1" smtClean="0"/>
              <a:t>triliun</a:t>
            </a:r>
            <a:r>
              <a:rPr lang="en-US" sz="2400" dirty="0" smtClean="0"/>
              <a:t>. </a:t>
            </a:r>
            <a:r>
              <a:rPr lang="en-US" sz="2400" dirty="0" err="1" smtClean="0"/>
              <a:t>Pelakunya</a:t>
            </a:r>
            <a:r>
              <a:rPr lang="en-US" sz="2400" dirty="0" smtClean="0"/>
              <a:t> </a:t>
            </a:r>
            <a:r>
              <a:rPr lang="en-US" sz="2400" dirty="0" err="1" smtClean="0"/>
              <a:t>mulai</a:t>
            </a:r>
            <a:r>
              <a:rPr lang="en-US" sz="2400" dirty="0" smtClean="0"/>
              <a:t> </a:t>
            </a:r>
            <a:r>
              <a:rPr lang="en-US" sz="2400" dirty="0" err="1" smtClean="0"/>
              <a:t>dari</a:t>
            </a:r>
            <a:r>
              <a:rPr lang="en-US" sz="2400" dirty="0" smtClean="0"/>
              <a:t> </a:t>
            </a:r>
            <a:r>
              <a:rPr lang="en-US" sz="2400" dirty="0" err="1"/>
              <a:t>pejabat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pegawai</a:t>
            </a:r>
            <a:r>
              <a:rPr lang="en-US" sz="2400" dirty="0"/>
              <a:t> </a:t>
            </a:r>
            <a:r>
              <a:rPr lang="en-US" sz="2400" dirty="0" err="1"/>
              <a:t>pemda</a:t>
            </a:r>
            <a:r>
              <a:rPr lang="en-US" sz="2400" dirty="0"/>
              <a:t>/</a:t>
            </a:r>
            <a:r>
              <a:rPr lang="en-US" sz="2400" dirty="0" err="1"/>
              <a:t>kementerian</a:t>
            </a:r>
            <a:r>
              <a:rPr lang="en-US" sz="2400" dirty="0" smtClean="0"/>
              <a:t>, </a:t>
            </a:r>
            <a:r>
              <a:rPr lang="en-US" sz="2400" dirty="0" err="1"/>
              <a:t>direktur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komisaris</a:t>
            </a:r>
            <a:r>
              <a:rPr lang="en-US" sz="2400" dirty="0"/>
              <a:t> </a:t>
            </a:r>
            <a:r>
              <a:rPr lang="en-US" sz="2400" dirty="0" err="1"/>
              <a:t>pegawai</a:t>
            </a:r>
            <a:r>
              <a:rPr lang="en-US" sz="2400" dirty="0"/>
              <a:t> </a:t>
            </a:r>
            <a:r>
              <a:rPr lang="en-US" sz="2400" dirty="0" err="1"/>
              <a:t>swasta</a:t>
            </a:r>
            <a:r>
              <a:rPr lang="en-US" sz="2400" dirty="0"/>
              <a:t>, </a:t>
            </a:r>
            <a:r>
              <a:rPr lang="en-US" sz="2400" dirty="0" err="1"/>
              <a:t>kepala</a:t>
            </a:r>
            <a:r>
              <a:rPr lang="en-US" sz="2400" dirty="0"/>
              <a:t> </a:t>
            </a:r>
            <a:r>
              <a:rPr lang="en-US" sz="2400" dirty="0" err="1"/>
              <a:t>dinas</a:t>
            </a:r>
            <a:r>
              <a:rPr lang="en-US" sz="2400" dirty="0"/>
              <a:t>, </a:t>
            </a:r>
            <a:r>
              <a:rPr lang="en-US" sz="2400" dirty="0" err="1"/>
              <a:t>anggota</a:t>
            </a:r>
            <a:r>
              <a:rPr lang="en-US" sz="2400" dirty="0"/>
              <a:t> </a:t>
            </a:r>
            <a:r>
              <a:rPr lang="en-US" sz="2400" dirty="0" smtClean="0"/>
              <a:t>DPR/DPRD,  </a:t>
            </a:r>
            <a:r>
              <a:rPr lang="en-US" sz="2400" dirty="0" err="1" smtClean="0"/>
              <a:t>sampai</a:t>
            </a:r>
            <a:r>
              <a:rPr lang="en-US" sz="2400" dirty="0" smtClean="0"/>
              <a:t> </a:t>
            </a:r>
            <a:r>
              <a:rPr lang="en-US" sz="2400" dirty="0" err="1" smtClean="0"/>
              <a:t>camat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kepala</a:t>
            </a:r>
            <a:r>
              <a:rPr lang="en-US" sz="2400" dirty="0" smtClean="0"/>
              <a:t> </a:t>
            </a:r>
            <a:r>
              <a:rPr lang="en-US" sz="2400" dirty="0" err="1" smtClean="0"/>
              <a:t>desa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14660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03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56176" y="6582544"/>
            <a:ext cx="2952328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200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Sumber</a:t>
            </a:r>
            <a:r>
              <a:rPr lang="en-US" sz="1200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: </a:t>
            </a:r>
            <a:r>
              <a:rPr lang="en-US" sz="1200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Kemenneg</a:t>
            </a:r>
            <a:r>
              <a:rPr lang="en-US" sz="1200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PPN/</a:t>
            </a:r>
            <a:r>
              <a:rPr lang="en-US" sz="1200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Bappenas</a:t>
            </a:r>
            <a:r>
              <a:rPr lang="en-US" sz="1200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, 2014</a:t>
            </a:r>
            <a:endParaRPr lang="en-US" sz="12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276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kesenjangan sosi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206" y="0"/>
            <a:ext cx="57183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49156" y="2819540"/>
            <a:ext cx="33307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/>
              <a:t>Pengangguran</a:t>
            </a:r>
            <a:r>
              <a:rPr lang="en-US" sz="3200" dirty="0" smtClean="0"/>
              <a:t> &amp; </a:t>
            </a:r>
          </a:p>
          <a:p>
            <a:pPr algn="ctr"/>
            <a:r>
              <a:rPr lang="en-US" sz="3200" dirty="0" err="1" smtClean="0"/>
              <a:t>Kesenjangan</a:t>
            </a:r>
            <a:r>
              <a:rPr lang="en-US" sz="3200" dirty="0" smtClean="0"/>
              <a:t> </a:t>
            </a:r>
            <a:r>
              <a:rPr lang="en-US" sz="3200" dirty="0" err="1" smtClean="0"/>
              <a:t>Sosial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97630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3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6096" y="6582544"/>
            <a:ext cx="3672408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200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Sumber</a:t>
            </a:r>
            <a:r>
              <a:rPr lang="en-US" sz="1200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: </a:t>
            </a:r>
            <a:r>
              <a:rPr lang="en-US" sz="1200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Kemenneg</a:t>
            </a:r>
            <a:r>
              <a:rPr lang="en-US" sz="1200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PPN/</a:t>
            </a:r>
            <a:r>
              <a:rPr lang="en-US" sz="1200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Bappenas</a:t>
            </a:r>
            <a:r>
              <a:rPr lang="en-US" sz="1200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, 2014</a:t>
            </a:r>
            <a:endParaRPr lang="en-US" sz="12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3633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0400" y="1511300"/>
            <a:ext cx="7823200" cy="3822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6096" y="6582544"/>
            <a:ext cx="3672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600" dirty="0" err="1" smtClean="0">
                <a:latin typeface="Abadi MT Condensed Light"/>
                <a:cs typeface="Abadi MT Condensed Light"/>
              </a:rPr>
              <a:t>Sumber</a:t>
            </a:r>
            <a:r>
              <a:rPr lang="en-US" sz="1600" dirty="0">
                <a:latin typeface="Abadi MT Condensed Light"/>
                <a:cs typeface="Abadi MT Condensed Light"/>
              </a:rPr>
              <a:t>:</a:t>
            </a:r>
            <a:r>
              <a:rPr lang="en-US" sz="1600" dirty="0" smtClean="0">
                <a:latin typeface="Abadi MT Condensed Light"/>
                <a:cs typeface="Abadi MT Condensed Light"/>
              </a:rPr>
              <a:t> </a:t>
            </a:r>
            <a:r>
              <a:rPr lang="en-US" sz="1600" dirty="0" err="1" smtClean="0">
                <a:latin typeface="Abadi MT Condensed Light"/>
                <a:cs typeface="Abadi MT Condensed Light"/>
              </a:rPr>
              <a:t>Kemenneg</a:t>
            </a:r>
            <a:r>
              <a:rPr lang="en-US" sz="1600" dirty="0" smtClean="0">
                <a:latin typeface="Abadi MT Condensed Light"/>
                <a:cs typeface="Abadi MT Condensed Light"/>
              </a:rPr>
              <a:t> PPN/</a:t>
            </a:r>
            <a:r>
              <a:rPr lang="en-US" sz="1600" dirty="0" err="1" smtClean="0">
                <a:latin typeface="Abadi MT Condensed Light"/>
                <a:cs typeface="Abadi MT Condensed Light"/>
              </a:rPr>
              <a:t>Bappenas</a:t>
            </a:r>
            <a:r>
              <a:rPr lang="en-US" sz="1600" dirty="0" smtClean="0">
                <a:latin typeface="Abadi MT Condensed Light"/>
                <a:cs typeface="Abadi MT Condensed Light"/>
              </a:rPr>
              <a:t>, 2014</a:t>
            </a:r>
            <a:endParaRPr lang="en-US" sz="1600" dirty="0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35220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0700" y="1485900"/>
            <a:ext cx="8089900" cy="3886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6096" y="6582544"/>
            <a:ext cx="3672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600" dirty="0" err="1" smtClean="0">
                <a:latin typeface="Abadi MT Condensed Light"/>
                <a:cs typeface="Abadi MT Condensed Light"/>
              </a:rPr>
              <a:t>Sumber</a:t>
            </a:r>
            <a:r>
              <a:rPr lang="en-US" sz="1600" dirty="0">
                <a:latin typeface="Abadi MT Condensed Light"/>
                <a:cs typeface="Abadi MT Condensed Light"/>
              </a:rPr>
              <a:t>:</a:t>
            </a:r>
            <a:r>
              <a:rPr lang="en-US" sz="1600" dirty="0" smtClean="0">
                <a:latin typeface="Abadi MT Condensed Light"/>
                <a:cs typeface="Abadi MT Condensed Light"/>
              </a:rPr>
              <a:t> </a:t>
            </a:r>
            <a:r>
              <a:rPr lang="en-US" sz="1600" dirty="0" err="1" smtClean="0">
                <a:latin typeface="Abadi MT Condensed Light"/>
                <a:cs typeface="Abadi MT Condensed Light"/>
              </a:rPr>
              <a:t>Kemenneg</a:t>
            </a:r>
            <a:r>
              <a:rPr lang="en-US" sz="1600" dirty="0" smtClean="0">
                <a:latin typeface="Abadi MT Condensed Light"/>
                <a:cs typeface="Abadi MT Condensed Light"/>
              </a:rPr>
              <a:t> PPN/</a:t>
            </a:r>
            <a:r>
              <a:rPr lang="en-US" sz="1600" dirty="0" err="1" smtClean="0">
                <a:latin typeface="Abadi MT Condensed Light"/>
                <a:cs typeface="Abadi MT Condensed Light"/>
              </a:rPr>
              <a:t>Bappenas</a:t>
            </a:r>
            <a:r>
              <a:rPr lang="en-US" sz="1600" dirty="0" smtClean="0">
                <a:latin typeface="Abadi MT Condensed Light"/>
                <a:cs typeface="Abadi MT Condensed Light"/>
              </a:rPr>
              <a:t>, 2014</a:t>
            </a:r>
            <a:endParaRPr lang="en-US" sz="1600" dirty="0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68858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91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66093"/>
            <a:ext cx="9108504" cy="21929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100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Sumber</a:t>
            </a:r>
            <a:r>
              <a:rPr lang="en-US" sz="1100" dirty="0">
                <a:solidFill>
                  <a:schemeClr val="bg1"/>
                </a:solidFill>
                <a:latin typeface="Abadi MT Condensed Light"/>
                <a:cs typeface="Abadi MT Condensed Light"/>
              </a:rPr>
              <a:t>:</a:t>
            </a:r>
            <a:r>
              <a:rPr lang="en-US" sz="1100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Kemenneg</a:t>
            </a:r>
            <a:r>
              <a:rPr lang="en-US" sz="1100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 PPN/</a:t>
            </a:r>
            <a:r>
              <a:rPr lang="en-US" sz="1100" dirty="0" err="1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Bappenas</a:t>
            </a:r>
            <a:r>
              <a:rPr lang="en-US" sz="1100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, 2014</a:t>
            </a:r>
            <a:endParaRPr lang="en-US" sz="1100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2412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00" y="0"/>
            <a:ext cx="909144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6582544"/>
            <a:ext cx="9001000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200" dirty="0" err="1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Sumber</a:t>
            </a:r>
            <a:r>
              <a:rPr lang="en-US" sz="1200" dirty="0">
                <a:solidFill>
                  <a:srgbClr val="000000"/>
                </a:solidFill>
                <a:latin typeface="Abadi MT Condensed Light"/>
                <a:cs typeface="Abadi MT Condensed Light"/>
              </a:rPr>
              <a:t>:</a:t>
            </a:r>
            <a:r>
              <a:rPr lang="en-US" sz="1200" dirty="0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Kemenneg</a:t>
            </a:r>
            <a:r>
              <a:rPr lang="en-US" sz="1200" dirty="0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 PPN/</a:t>
            </a:r>
            <a:r>
              <a:rPr lang="en-US" sz="1200" dirty="0" err="1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Bappenas</a:t>
            </a:r>
            <a:r>
              <a:rPr lang="en-US" sz="1200" dirty="0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, 2014</a:t>
            </a:r>
            <a:endParaRPr lang="en-US" sz="1200" dirty="0">
              <a:solidFill>
                <a:srgbClr val="000000"/>
              </a:solidFill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9321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-618" t="19758" b="850"/>
          <a:stretch/>
        </p:blipFill>
        <p:spPr>
          <a:xfrm>
            <a:off x="406400" y="1765300"/>
            <a:ext cx="8280400" cy="4597400"/>
          </a:xfrm>
        </p:spPr>
      </p:pic>
      <p:sp>
        <p:nvSpPr>
          <p:cNvPr id="7" name="Rectangle 6"/>
          <p:cNvSpPr/>
          <p:nvPr/>
        </p:nvSpPr>
        <p:spPr>
          <a:xfrm>
            <a:off x="4477557" y="6368534"/>
            <a:ext cx="4209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http://</a:t>
            </a:r>
            <a:r>
              <a:rPr lang="en-US" dirty="0" err="1">
                <a:solidFill>
                  <a:prstClr val="black"/>
                </a:solidFill>
              </a:rPr>
              <a:t>www.prb.org</a:t>
            </a:r>
            <a:r>
              <a:rPr lang="en-US" dirty="0">
                <a:solidFill>
                  <a:prstClr val="black"/>
                </a:solidFill>
              </a:rPr>
              <a:t>/</a:t>
            </a:r>
            <a:r>
              <a:rPr lang="en-US" dirty="0" err="1">
                <a:solidFill>
                  <a:prstClr val="black"/>
                </a:solidFill>
              </a:rPr>
              <a:t>wpds</a:t>
            </a:r>
            <a:r>
              <a:rPr lang="en-US" dirty="0">
                <a:solidFill>
                  <a:prstClr val="black"/>
                </a:solidFill>
              </a:rPr>
              <a:t>/2014/</a:t>
            </a:r>
            <a:r>
              <a:rPr lang="en-US" dirty="0" err="1">
                <a:solidFill>
                  <a:prstClr val="black"/>
                </a:solidFill>
              </a:rPr>
              <a:t>index.html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23876" y="232302"/>
            <a:ext cx="8128268" cy="849312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600" dirty="0" smtClean="0">
                <a:ea typeface="MS PGothic" charset="0"/>
                <a:cs typeface="MS PGothic" charset="0"/>
              </a:rPr>
              <a:t>World Population </a:t>
            </a:r>
            <a:r>
              <a:rPr lang="en-US" sz="3600" dirty="0">
                <a:ea typeface="MS PGothic" charset="0"/>
                <a:cs typeface="MS PGothic" charset="0"/>
              </a:rPr>
              <a:t>D</a:t>
            </a:r>
            <a:r>
              <a:rPr lang="en-US" sz="3600" dirty="0" smtClean="0">
                <a:ea typeface="MS PGothic" charset="0"/>
                <a:cs typeface="MS PGothic" charset="0"/>
              </a:rPr>
              <a:t>ata</a:t>
            </a:r>
            <a:endParaRPr lang="id-ID" sz="3600" dirty="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936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06888" y="734268"/>
            <a:ext cx="3657600" cy="5021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/>
              <a:t>Kerusakan</a:t>
            </a:r>
            <a:r>
              <a:rPr lang="en-US" sz="2400" dirty="0" smtClean="0"/>
              <a:t> </a:t>
            </a:r>
            <a:r>
              <a:rPr lang="en-US" sz="2400" dirty="0" err="1"/>
              <a:t>lingkungan</a:t>
            </a:r>
            <a:r>
              <a:rPr lang="en-US" sz="2400" dirty="0"/>
              <a:t> di Indonesia </a:t>
            </a:r>
            <a:r>
              <a:rPr lang="en-US" sz="2400" dirty="0" err="1"/>
              <a:t>sudah</a:t>
            </a:r>
            <a:r>
              <a:rPr lang="en-US" sz="2400" dirty="0"/>
              <a:t> </a:t>
            </a:r>
            <a:r>
              <a:rPr lang="en-US" sz="2400" dirty="0" err="1"/>
              <a:t>semakin</a:t>
            </a:r>
            <a:r>
              <a:rPr lang="en-US" sz="2400" dirty="0"/>
              <a:t> </a:t>
            </a:r>
            <a:r>
              <a:rPr lang="en-US" sz="2400" dirty="0" err="1"/>
              <a:t>parah</a:t>
            </a:r>
            <a:r>
              <a:rPr lang="en-US" sz="2400" dirty="0"/>
              <a:t>. </a:t>
            </a:r>
            <a:r>
              <a:rPr lang="en-US" sz="2400" dirty="0" err="1"/>
              <a:t>Penebangan</a:t>
            </a:r>
            <a:r>
              <a:rPr lang="en-US" sz="2400" dirty="0"/>
              <a:t> </a:t>
            </a:r>
            <a:r>
              <a:rPr lang="en-US" sz="2400" dirty="0" err="1"/>
              <a:t>hutan</a:t>
            </a:r>
            <a:r>
              <a:rPr lang="en-US" sz="2400" dirty="0"/>
              <a:t> </a:t>
            </a:r>
            <a:r>
              <a:rPr lang="en-US" sz="2400" dirty="0" err="1"/>
              <a:t>secara</a:t>
            </a:r>
            <a:r>
              <a:rPr lang="en-US" sz="2400" dirty="0"/>
              <a:t> </a:t>
            </a:r>
            <a:r>
              <a:rPr lang="en-US" sz="2400" dirty="0" err="1"/>
              <a:t>ilegal</a:t>
            </a:r>
            <a:r>
              <a:rPr lang="en-US" sz="2400" dirty="0"/>
              <a:t>, </a:t>
            </a:r>
            <a:r>
              <a:rPr lang="en-US" sz="2400" dirty="0" err="1"/>
              <a:t>pembuangan</a:t>
            </a:r>
            <a:r>
              <a:rPr lang="en-US" sz="2400" dirty="0"/>
              <a:t> </a:t>
            </a:r>
            <a:r>
              <a:rPr lang="en-US" sz="2400" dirty="0" err="1"/>
              <a:t>sampah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limbah</a:t>
            </a:r>
            <a:r>
              <a:rPr lang="en-US" sz="2400" dirty="0"/>
              <a:t> </a:t>
            </a:r>
            <a:r>
              <a:rPr lang="en-US" sz="2400" dirty="0" err="1"/>
              <a:t>pabrik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sungai</a:t>
            </a:r>
            <a:r>
              <a:rPr lang="en-US" sz="2400" dirty="0"/>
              <a:t>, </a:t>
            </a:r>
            <a:r>
              <a:rPr lang="en-US" sz="2400" dirty="0" err="1"/>
              <a:t>alih</a:t>
            </a:r>
            <a:r>
              <a:rPr lang="en-US" sz="2400" dirty="0"/>
              <a:t> </a:t>
            </a:r>
            <a:r>
              <a:rPr lang="en-US" sz="2400" dirty="0" err="1"/>
              <a:t>fungsi</a:t>
            </a:r>
            <a:r>
              <a:rPr lang="en-US" sz="2400" dirty="0"/>
              <a:t> </a:t>
            </a:r>
            <a:r>
              <a:rPr lang="en-US" sz="2400" dirty="0" err="1"/>
              <a:t>lahan</a:t>
            </a:r>
            <a:r>
              <a:rPr lang="en-US" sz="2400" dirty="0"/>
              <a:t>,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penggunaan</a:t>
            </a:r>
            <a:r>
              <a:rPr lang="en-US" sz="2400" dirty="0"/>
              <a:t> </a:t>
            </a:r>
            <a:r>
              <a:rPr lang="en-US" sz="2400" dirty="0" err="1"/>
              <a:t>kendaraan</a:t>
            </a:r>
            <a:r>
              <a:rPr lang="en-US" sz="2400" dirty="0"/>
              <a:t> </a:t>
            </a:r>
            <a:r>
              <a:rPr lang="en-US" sz="2400" dirty="0" err="1"/>
              <a:t>bermotor</a:t>
            </a:r>
            <a:r>
              <a:rPr lang="en-US" sz="2400" dirty="0"/>
              <a:t> yang </a:t>
            </a:r>
            <a:r>
              <a:rPr lang="en-US" sz="2400" dirty="0" err="1"/>
              <a:t>semakin</a:t>
            </a:r>
            <a:r>
              <a:rPr lang="en-US" sz="2400" dirty="0"/>
              <a:t> </a:t>
            </a:r>
            <a:r>
              <a:rPr lang="en-US" sz="2400" dirty="0" err="1"/>
              <a:t>meningkat</a:t>
            </a:r>
            <a:r>
              <a:rPr lang="en-US" sz="2400" dirty="0"/>
              <a:t>.</a:t>
            </a:r>
          </a:p>
        </p:txBody>
      </p:sp>
      <p:pic>
        <p:nvPicPr>
          <p:cNvPr id="6146" name="Picture 2" descr="Image result for kerusakan lingkung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4724400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620688"/>
            <a:ext cx="3508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Kerusakan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Lingkungan</a:t>
            </a: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382319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600" y="318440"/>
            <a:ext cx="701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+mj-lt"/>
              </a:rPr>
              <a:t> </a:t>
            </a:r>
            <a:r>
              <a:rPr lang="en-US" sz="2400" b="1" dirty="0" err="1">
                <a:latin typeface="+mj-lt"/>
              </a:rPr>
              <a:t>Pengelolaan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Sumber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Daya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Alam</a:t>
            </a:r>
            <a:r>
              <a:rPr lang="en-US" sz="2400" b="1" dirty="0">
                <a:latin typeface="+mj-lt"/>
              </a:rPr>
              <a:t> yang </a:t>
            </a:r>
            <a:r>
              <a:rPr lang="en-US" sz="2400" b="1" dirty="0" err="1" smtClean="0">
                <a:latin typeface="+mj-lt"/>
              </a:rPr>
              <a:t>Buruk</a:t>
            </a:r>
            <a:endParaRPr lang="en-US" sz="2400" b="1" dirty="0">
              <a:latin typeface="+mj-lt"/>
            </a:endParaRPr>
          </a:p>
        </p:txBody>
      </p:sp>
      <p:pic>
        <p:nvPicPr>
          <p:cNvPr id="4098" name="Picture 2" descr="Image result for sumber daya alam indones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8713" y="5715000"/>
            <a:ext cx="88465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latin typeface="+mj-lt"/>
              </a:rPr>
              <a:t>Sumber</a:t>
            </a:r>
            <a:r>
              <a:rPr lang="en-US" sz="2000" b="1" dirty="0" smtClean="0">
                <a:latin typeface="+mj-lt"/>
              </a:rPr>
              <a:t> </a:t>
            </a:r>
            <a:r>
              <a:rPr lang="en-US" sz="2000" b="1" dirty="0" err="1" smtClean="0">
                <a:latin typeface="+mj-lt"/>
              </a:rPr>
              <a:t>daya</a:t>
            </a:r>
            <a:r>
              <a:rPr lang="en-US" sz="2000" b="1" dirty="0" smtClean="0">
                <a:latin typeface="+mj-lt"/>
              </a:rPr>
              <a:t> </a:t>
            </a:r>
            <a:r>
              <a:rPr lang="en-US" sz="2000" b="1" dirty="0" err="1" smtClean="0">
                <a:latin typeface="+mj-lt"/>
              </a:rPr>
              <a:t>agraris</a:t>
            </a:r>
            <a:r>
              <a:rPr lang="en-US" sz="2000" b="1" dirty="0" smtClean="0">
                <a:latin typeface="+mj-lt"/>
              </a:rPr>
              <a:t>, </a:t>
            </a:r>
            <a:r>
              <a:rPr lang="en-US" sz="2000" b="1" dirty="0" err="1" smtClean="0">
                <a:latin typeface="+mj-lt"/>
              </a:rPr>
              <a:t>tambang</a:t>
            </a:r>
            <a:r>
              <a:rPr lang="en-US" sz="2000" b="1" dirty="0" smtClean="0">
                <a:latin typeface="+mj-lt"/>
              </a:rPr>
              <a:t>, </a:t>
            </a:r>
            <a:r>
              <a:rPr lang="en-US" sz="2000" b="1" dirty="0" err="1" smtClean="0">
                <a:latin typeface="+mj-lt"/>
              </a:rPr>
              <a:t>hutan</a:t>
            </a:r>
            <a:r>
              <a:rPr lang="en-US" sz="2000" b="1" dirty="0" smtClean="0">
                <a:latin typeface="+mj-lt"/>
              </a:rPr>
              <a:t>, </a:t>
            </a:r>
            <a:r>
              <a:rPr lang="en-US" sz="2000" b="1" dirty="0" err="1" smtClean="0">
                <a:latin typeface="+mj-lt"/>
              </a:rPr>
              <a:t>laut</a:t>
            </a:r>
            <a:r>
              <a:rPr lang="en-US" sz="2000" b="1" dirty="0" smtClean="0">
                <a:latin typeface="+mj-lt"/>
              </a:rPr>
              <a:t>, </a:t>
            </a:r>
            <a:r>
              <a:rPr lang="en-US" sz="2000" b="1" dirty="0" err="1" smtClean="0">
                <a:latin typeface="+mj-lt"/>
              </a:rPr>
              <a:t>dan</a:t>
            </a:r>
            <a:r>
              <a:rPr lang="en-US" sz="2000" b="1" dirty="0" smtClean="0">
                <a:latin typeface="+mj-lt"/>
              </a:rPr>
              <a:t> </a:t>
            </a:r>
            <a:r>
              <a:rPr lang="en-US" sz="2000" b="1" dirty="0" err="1" smtClean="0">
                <a:latin typeface="+mj-lt"/>
              </a:rPr>
              <a:t>lainnya</a:t>
            </a:r>
            <a:r>
              <a:rPr lang="en-US" sz="2000" b="1" dirty="0" smtClean="0">
                <a:latin typeface="+mj-lt"/>
              </a:rPr>
              <a:t> </a:t>
            </a:r>
            <a:r>
              <a:rPr lang="en-US" sz="2000" b="1" dirty="0" err="1" smtClean="0">
                <a:latin typeface="+mj-lt"/>
              </a:rPr>
              <a:t>tidak</a:t>
            </a:r>
            <a:r>
              <a:rPr lang="en-US" sz="2000" b="1" dirty="0" smtClean="0">
                <a:latin typeface="+mj-lt"/>
              </a:rPr>
              <a:t> </a:t>
            </a:r>
            <a:r>
              <a:rPr lang="en-US" sz="2000" b="1" dirty="0" err="1" smtClean="0">
                <a:latin typeface="+mj-lt"/>
              </a:rPr>
              <a:t>dikelola</a:t>
            </a:r>
            <a:r>
              <a:rPr lang="en-US" sz="2000" b="1" dirty="0" smtClean="0">
                <a:latin typeface="+mj-lt"/>
              </a:rPr>
              <a:t> </a:t>
            </a:r>
            <a:r>
              <a:rPr lang="en-US" sz="2000" b="1" dirty="0" err="1" smtClean="0">
                <a:latin typeface="+mj-lt"/>
              </a:rPr>
              <a:t>maksimal</a:t>
            </a:r>
            <a:r>
              <a:rPr lang="en-US" sz="2000" b="1" dirty="0" smtClean="0">
                <a:latin typeface="+mj-lt"/>
              </a:rPr>
              <a:t>, </a:t>
            </a:r>
            <a:r>
              <a:rPr lang="en-US" sz="2000" b="1" dirty="0" err="1" smtClean="0">
                <a:latin typeface="+mj-lt"/>
              </a:rPr>
              <a:t>dirusak</a:t>
            </a:r>
            <a:r>
              <a:rPr lang="en-US" sz="2000" b="1" dirty="0" smtClean="0">
                <a:latin typeface="+mj-lt"/>
              </a:rPr>
              <a:t>, </a:t>
            </a:r>
            <a:r>
              <a:rPr lang="en-US" sz="2000" b="1" dirty="0" err="1" smtClean="0">
                <a:latin typeface="+mj-lt"/>
              </a:rPr>
              <a:t>dan</a:t>
            </a:r>
            <a:r>
              <a:rPr lang="en-US" sz="2000" b="1" dirty="0" smtClean="0">
                <a:latin typeface="+mj-lt"/>
              </a:rPr>
              <a:t> </a:t>
            </a:r>
            <a:r>
              <a:rPr lang="en-US" sz="2000" b="1" dirty="0" err="1" smtClean="0">
                <a:latin typeface="+mj-lt"/>
              </a:rPr>
              <a:t>diekploitasi</a:t>
            </a:r>
            <a:r>
              <a:rPr lang="en-US" sz="2000" b="1" dirty="0" smtClean="0">
                <a:latin typeface="+mj-lt"/>
              </a:rPr>
              <a:t> </a:t>
            </a:r>
            <a:r>
              <a:rPr lang="en-US" sz="2000" b="1" dirty="0" err="1" smtClean="0">
                <a:latin typeface="+mj-lt"/>
              </a:rPr>
              <a:t>oleh</a:t>
            </a:r>
            <a:r>
              <a:rPr lang="en-US" sz="2000" b="1" dirty="0" smtClean="0">
                <a:latin typeface="+mj-lt"/>
              </a:rPr>
              <a:t> </a:t>
            </a:r>
            <a:r>
              <a:rPr lang="en-US" sz="2000" b="1" dirty="0" err="1" smtClean="0">
                <a:latin typeface="+mj-lt"/>
              </a:rPr>
              <a:t>bangsa</a:t>
            </a:r>
            <a:r>
              <a:rPr lang="en-US" sz="2000" b="1" dirty="0" smtClean="0">
                <a:latin typeface="+mj-lt"/>
              </a:rPr>
              <a:t> </a:t>
            </a:r>
            <a:r>
              <a:rPr lang="en-US" sz="2000" b="1" dirty="0" err="1" smtClean="0">
                <a:latin typeface="+mj-lt"/>
              </a:rPr>
              <a:t>sendiri</a:t>
            </a:r>
            <a:r>
              <a:rPr lang="en-US" sz="2000" b="1" dirty="0" smtClean="0">
                <a:latin typeface="+mj-lt"/>
              </a:rPr>
              <a:t> </a:t>
            </a:r>
            <a:r>
              <a:rPr lang="en-US" sz="2000" b="1" dirty="0" err="1" smtClean="0">
                <a:latin typeface="+mj-lt"/>
              </a:rPr>
              <a:t>ataupun</a:t>
            </a:r>
            <a:r>
              <a:rPr lang="en-US" sz="2000" b="1" dirty="0" smtClean="0">
                <a:latin typeface="+mj-lt"/>
              </a:rPr>
              <a:t> </a:t>
            </a:r>
            <a:r>
              <a:rPr lang="en-US" sz="2000" b="1" dirty="0" err="1" smtClean="0">
                <a:latin typeface="+mj-lt"/>
              </a:rPr>
              <a:t>negara</a:t>
            </a:r>
            <a:r>
              <a:rPr lang="en-US" sz="2000" b="1" dirty="0" smtClean="0">
                <a:latin typeface="+mj-lt"/>
              </a:rPr>
              <a:t> lain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74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1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6096" y="6582544"/>
            <a:ext cx="3672408" cy="2539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400" dirty="0" err="1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Sumber</a:t>
            </a:r>
            <a:r>
              <a:rPr lang="en-US" sz="1400" dirty="0">
                <a:solidFill>
                  <a:srgbClr val="000000"/>
                </a:solidFill>
                <a:latin typeface="Abadi MT Condensed Light"/>
                <a:cs typeface="Abadi MT Condensed Light"/>
              </a:rPr>
              <a:t>:</a:t>
            </a:r>
            <a:r>
              <a:rPr lang="en-US" sz="1400" dirty="0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Kemenneg</a:t>
            </a:r>
            <a:r>
              <a:rPr lang="en-US" sz="1400" dirty="0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 PPN/</a:t>
            </a:r>
            <a:r>
              <a:rPr lang="en-US" sz="1400" dirty="0" err="1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Bappenas</a:t>
            </a:r>
            <a:r>
              <a:rPr lang="en-US" sz="1400" dirty="0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, 2014</a:t>
            </a:r>
            <a:endParaRPr lang="en-US" sz="1400" dirty="0">
              <a:solidFill>
                <a:srgbClr val="000000"/>
              </a:solidFill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24422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00" y="0"/>
            <a:ext cx="907419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69361"/>
            <a:ext cx="9108504" cy="21929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100" dirty="0" err="1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Sumber</a:t>
            </a:r>
            <a:r>
              <a:rPr lang="en-US" sz="1100" dirty="0">
                <a:solidFill>
                  <a:srgbClr val="000000"/>
                </a:solidFill>
                <a:latin typeface="Abadi MT Condensed Light"/>
                <a:cs typeface="Abadi MT Condensed Light"/>
              </a:rPr>
              <a:t>:</a:t>
            </a:r>
            <a:r>
              <a:rPr lang="en-US" sz="1100" dirty="0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1100" dirty="0" err="1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Kemenneg</a:t>
            </a:r>
            <a:r>
              <a:rPr lang="en-US" sz="1100" dirty="0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 PPN/</a:t>
            </a:r>
            <a:r>
              <a:rPr lang="en-US" sz="1100" dirty="0" err="1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Bappenas</a:t>
            </a:r>
            <a:r>
              <a:rPr lang="en-US" sz="1100" dirty="0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, 2014</a:t>
            </a:r>
            <a:endParaRPr lang="en-US" sz="1100" dirty="0">
              <a:solidFill>
                <a:srgbClr val="000000"/>
              </a:solidFill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1747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47924" y="356463"/>
            <a:ext cx="4572000" cy="169706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/>
              <a:t>KRISIS BUDAYA</a:t>
            </a:r>
            <a:br>
              <a:rPr lang="en-US" sz="2400" b="1" dirty="0" smtClean="0"/>
            </a:br>
            <a:r>
              <a:rPr lang="en-US" sz="2400" b="1" dirty="0" smtClean="0"/>
              <a:t>KRISIS KARAKTER</a:t>
            </a:r>
            <a:br>
              <a:rPr lang="en-US" sz="2400" b="1" dirty="0" smtClean="0"/>
            </a:br>
            <a:r>
              <a:rPr lang="en-US" sz="2400" b="1" dirty="0" smtClean="0"/>
              <a:t>KRISIS BUDI LUHUR ?</a:t>
            </a:r>
            <a:endParaRPr lang="en-US" sz="2400" b="1" dirty="0"/>
          </a:p>
        </p:txBody>
      </p:sp>
      <p:pic>
        <p:nvPicPr>
          <p:cNvPr id="8196" name="Picture 4" descr="Image result for karikatur tawur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092" y="2852936"/>
            <a:ext cx="4896196" cy="339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1620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1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00192" y="6582544"/>
            <a:ext cx="2808312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200" dirty="0" err="1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Sumber</a:t>
            </a:r>
            <a:r>
              <a:rPr lang="en-US" sz="1200" dirty="0">
                <a:solidFill>
                  <a:srgbClr val="000000"/>
                </a:solidFill>
                <a:latin typeface="Abadi MT Condensed Light"/>
                <a:cs typeface="Abadi MT Condensed Light"/>
              </a:rPr>
              <a:t>:</a:t>
            </a:r>
            <a:r>
              <a:rPr lang="en-US" sz="1200" dirty="0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Kemenneg</a:t>
            </a:r>
            <a:r>
              <a:rPr lang="en-US" sz="1200" dirty="0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 PPN/</a:t>
            </a:r>
            <a:r>
              <a:rPr lang="en-US" sz="1200" dirty="0" err="1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Bappenas</a:t>
            </a:r>
            <a:r>
              <a:rPr lang="en-US" sz="1200" dirty="0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, 2014</a:t>
            </a:r>
            <a:endParaRPr lang="en-US" sz="1200" dirty="0">
              <a:solidFill>
                <a:srgbClr val="000000"/>
              </a:solidFill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7604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" y="0"/>
            <a:ext cx="9105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067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641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6582544"/>
            <a:ext cx="9001000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200" dirty="0" err="1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Sumber</a:t>
            </a:r>
            <a:r>
              <a:rPr lang="en-US" sz="1200" dirty="0">
                <a:solidFill>
                  <a:srgbClr val="000000"/>
                </a:solidFill>
                <a:latin typeface="Abadi MT Condensed Light"/>
                <a:cs typeface="Abadi MT Condensed Light"/>
              </a:rPr>
              <a:t>:</a:t>
            </a:r>
            <a:r>
              <a:rPr lang="en-US" sz="1200" dirty="0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Kemenneg</a:t>
            </a:r>
            <a:r>
              <a:rPr lang="en-US" sz="1200" dirty="0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 PPN/</a:t>
            </a:r>
            <a:r>
              <a:rPr lang="en-US" sz="1200" dirty="0" err="1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Bappenas</a:t>
            </a:r>
            <a:r>
              <a:rPr lang="en-US" sz="1200" dirty="0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, 2014</a:t>
            </a:r>
            <a:endParaRPr lang="en-US" sz="1200" dirty="0">
              <a:solidFill>
                <a:srgbClr val="000000"/>
              </a:solidFill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946942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93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04448" y="6480720"/>
            <a:ext cx="539552" cy="332656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5376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Nawa</a:t>
            </a:r>
            <a:r>
              <a:rPr lang="en-US" b="1" dirty="0" smtClean="0"/>
              <a:t> </a:t>
            </a:r>
            <a:r>
              <a:rPr lang="en-US" b="1" dirty="0" err="1" smtClean="0"/>
              <a:t>Cita</a:t>
            </a:r>
            <a:endParaRPr lang="en-US" b="1" dirty="0"/>
          </a:p>
        </p:txBody>
      </p:sp>
      <p:pic>
        <p:nvPicPr>
          <p:cNvPr id="4" name="Picture 3" descr="http://bappeda.belitungkab.go.id/groc/foto/artikel/nawacita%20Jokowi%20-%20JK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957" y="1417638"/>
            <a:ext cx="7668760" cy="5007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5832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23876" y="232302"/>
            <a:ext cx="8128268" cy="849312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600" dirty="0" smtClean="0">
                <a:latin typeface="+mn-lt"/>
                <a:ea typeface="MS PGothic" charset="0"/>
                <a:cs typeface="MS PGothic" charset="0"/>
              </a:rPr>
              <a:t>World Population Development</a:t>
            </a:r>
            <a:endParaRPr lang="id-ID" sz="3600" dirty="0">
              <a:latin typeface="+mn-lt"/>
              <a:ea typeface="MS PGothic" charset="0"/>
              <a:cs typeface="MS PGothic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42" b="2007"/>
          <a:stretch/>
        </p:blipFill>
        <p:spPr>
          <a:xfrm>
            <a:off x="687851" y="1560286"/>
            <a:ext cx="7800317" cy="5188858"/>
          </a:xfrm>
        </p:spPr>
      </p:pic>
    </p:spTree>
    <p:extLst>
      <p:ext uri="{BB962C8B-B14F-4D97-AF65-F5344CB8AC3E}">
        <p14:creationId xmlns="" xmlns:p14="http://schemas.microsoft.com/office/powerpoint/2010/main" val="16970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205680" y="116632"/>
            <a:ext cx="8686800" cy="1143000"/>
          </a:xfrm>
        </p:spPr>
        <p:txBody>
          <a:bodyPr/>
          <a:lstStyle/>
          <a:p>
            <a:r>
              <a:rPr lang="en-GB" sz="3200" dirty="0" smtClean="0">
                <a:latin typeface="Arial Narrow" pitchFamily="34" charset="0"/>
              </a:rPr>
              <a:t>E</a:t>
            </a:r>
            <a:r>
              <a:rPr lang="id-ID" sz="3200" dirty="0" smtClean="0">
                <a:latin typeface="Arial Narrow" pitchFamily="34" charset="0"/>
              </a:rPr>
              <a:t>merging</a:t>
            </a:r>
            <a:r>
              <a:rPr lang="en-GB" sz="3200" dirty="0" smtClean="0">
                <a:latin typeface="Arial Narrow" pitchFamily="34" charset="0"/>
              </a:rPr>
              <a:t> C</a:t>
            </a:r>
            <a:r>
              <a:rPr lang="id-ID" sz="3200" dirty="0" smtClean="0">
                <a:latin typeface="Arial Narrow" pitchFamily="34" charset="0"/>
              </a:rPr>
              <a:t>hallenges</a:t>
            </a:r>
            <a:r>
              <a:rPr lang="en-GB" sz="3200" dirty="0" smtClean="0">
                <a:latin typeface="Arial Narrow" pitchFamily="34" charset="0"/>
              </a:rPr>
              <a:t> </a:t>
            </a:r>
            <a:r>
              <a:rPr lang="id-ID" sz="3200" dirty="0" smtClean="0">
                <a:latin typeface="Arial Narrow" pitchFamily="34" charset="0"/>
              </a:rPr>
              <a:t>to</a:t>
            </a:r>
            <a:r>
              <a:rPr lang="en-GB" sz="3200" dirty="0" smtClean="0">
                <a:latin typeface="Arial Narrow" pitchFamily="34" charset="0"/>
              </a:rPr>
              <a:t> </a:t>
            </a:r>
            <a:r>
              <a:rPr lang="id-ID" sz="3200" dirty="0" smtClean="0">
                <a:latin typeface="Arial Narrow" pitchFamily="34" charset="0"/>
              </a:rPr>
              <a:t/>
            </a:r>
            <a:br>
              <a:rPr lang="id-ID" sz="3200" dirty="0" smtClean="0">
                <a:latin typeface="Arial Narrow" pitchFamily="34" charset="0"/>
              </a:rPr>
            </a:br>
            <a:r>
              <a:rPr lang="id-ID" sz="3200" dirty="0" smtClean="0">
                <a:latin typeface="Arial Narrow" pitchFamily="34" charset="0"/>
              </a:rPr>
              <a:t>Higher Education</a:t>
            </a:r>
            <a:r>
              <a:rPr lang="en-GB" sz="3200" dirty="0" smtClean="0">
                <a:latin typeface="Arial Narrow" pitchFamily="34" charset="0"/>
              </a:rPr>
              <a:t> S</a:t>
            </a:r>
            <a:r>
              <a:rPr lang="id-ID" sz="3200" dirty="0" smtClean="0">
                <a:latin typeface="Arial Narrow" pitchFamily="34" charset="0"/>
              </a:rPr>
              <a:t>ystem</a:t>
            </a:r>
            <a:endParaRPr lang="en-GB" sz="2400" dirty="0" smtClean="0">
              <a:latin typeface="Arial Narrow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563888" y="3501008"/>
            <a:ext cx="1944215" cy="1368152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200" dirty="0" smtClean="0"/>
              <a:t>Higher</a:t>
            </a:r>
          </a:p>
          <a:p>
            <a:pPr algn="ctr">
              <a:defRPr/>
            </a:pPr>
            <a:r>
              <a:rPr lang="id-ID" sz="2200" dirty="0" smtClean="0"/>
              <a:t>Education System</a:t>
            </a:r>
            <a:endParaRPr lang="en-GB" sz="2200" dirty="0"/>
          </a:p>
        </p:txBody>
      </p:sp>
      <p:sp>
        <p:nvSpPr>
          <p:cNvPr id="11" name="Oval 10"/>
          <p:cNvSpPr/>
          <p:nvPr/>
        </p:nvSpPr>
        <p:spPr>
          <a:xfrm>
            <a:off x="755651" y="3500439"/>
            <a:ext cx="2736850" cy="13684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i="1" dirty="0"/>
              <a:t>Technological innovation</a:t>
            </a:r>
          </a:p>
        </p:txBody>
      </p:sp>
      <p:sp>
        <p:nvSpPr>
          <p:cNvPr id="12" name="Oval 11"/>
          <p:cNvSpPr/>
          <p:nvPr/>
        </p:nvSpPr>
        <p:spPr>
          <a:xfrm>
            <a:off x="5508626" y="3500439"/>
            <a:ext cx="2735263" cy="13684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i="1" dirty="0"/>
              <a:t>Professional differentiation</a:t>
            </a:r>
          </a:p>
        </p:txBody>
      </p:sp>
      <p:sp>
        <p:nvSpPr>
          <p:cNvPr id="13" name="Oval 12"/>
          <p:cNvSpPr/>
          <p:nvPr/>
        </p:nvSpPr>
        <p:spPr>
          <a:xfrm>
            <a:off x="3203576" y="5084765"/>
            <a:ext cx="2736850" cy="13684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i="1" dirty="0"/>
              <a:t>Population demands</a:t>
            </a:r>
          </a:p>
        </p:txBody>
      </p:sp>
      <p:sp>
        <p:nvSpPr>
          <p:cNvPr id="14" name="Oval 13"/>
          <p:cNvSpPr/>
          <p:nvPr/>
        </p:nvSpPr>
        <p:spPr>
          <a:xfrm>
            <a:off x="2987676" y="1773239"/>
            <a:ext cx="3168650" cy="13684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i="1" dirty="0" smtClean="0"/>
              <a:t>E</a:t>
            </a:r>
            <a:r>
              <a:rPr lang="id-ID" sz="2000" b="1" i="1" dirty="0" smtClean="0"/>
              <a:t>nvironment</a:t>
            </a:r>
            <a:r>
              <a:rPr lang="en-GB" sz="2000" b="1" i="1" dirty="0" smtClean="0"/>
              <a:t> </a:t>
            </a:r>
            <a:r>
              <a:rPr lang="en-GB" sz="2000" b="1" i="1" dirty="0"/>
              <a:t>&amp; demographic transitions</a:t>
            </a:r>
          </a:p>
        </p:txBody>
      </p:sp>
      <p:sp>
        <p:nvSpPr>
          <p:cNvPr id="15" name="Up Arrow 14"/>
          <p:cNvSpPr/>
          <p:nvPr/>
        </p:nvSpPr>
        <p:spPr>
          <a:xfrm rot="3549213">
            <a:off x="3090069" y="4622008"/>
            <a:ext cx="503238" cy="7207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Up Arrow 15"/>
          <p:cNvSpPr/>
          <p:nvPr/>
        </p:nvSpPr>
        <p:spPr>
          <a:xfrm rot="18050787" flipH="1">
            <a:off x="5681664" y="4765677"/>
            <a:ext cx="504825" cy="7207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Up Arrow 16"/>
          <p:cNvSpPr/>
          <p:nvPr/>
        </p:nvSpPr>
        <p:spPr>
          <a:xfrm rot="7304221">
            <a:off x="3097214" y="3097214"/>
            <a:ext cx="504825" cy="7207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Up Arrow 17"/>
          <p:cNvSpPr/>
          <p:nvPr/>
        </p:nvSpPr>
        <p:spPr>
          <a:xfrm rot="3549213" flipH="1" flipV="1">
            <a:off x="5622132" y="3028158"/>
            <a:ext cx="504825" cy="71913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27584" y="2100932"/>
            <a:ext cx="7667625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id-ID" sz="2800" dirty="0" smtClean="0">
                <a:latin typeface="Arial" charset="0"/>
                <a:ea typeface="ＭＳ Ｐゴシック" pitchFamily="-112" charset="-128"/>
              </a:rPr>
              <a:t>Higher</a:t>
            </a:r>
            <a:r>
              <a:rPr lang="en-US" sz="2800" dirty="0" smtClean="0">
                <a:latin typeface="Arial" charset="0"/>
                <a:ea typeface="ＭＳ Ｐゴシック" pitchFamily="-112" charset="-128"/>
              </a:rPr>
              <a:t> </a:t>
            </a:r>
            <a:r>
              <a:rPr lang="en-US" sz="2800" dirty="0">
                <a:latin typeface="Arial" charset="0"/>
                <a:ea typeface="ＭＳ Ｐゴシック" pitchFamily="-112" charset="-128"/>
              </a:rPr>
              <a:t>education has not kept pace</a:t>
            </a:r>
            <a:endParaRPr lang="id-ID" sz="2800" dirty="0">
              <a:latin typeface="Arial" charset="0"/>
              <a:ea typeface="ＭＳ Ｐゴシック" pitchFamily="-112" charset="-128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2800" dirty="0">
                <a:latin typeface="Arial" charset="0"/>
                <a:ea typeface="ＭＳ Ｐゴシック" pitchFamily="-112" charset="-128"/>
              </a:rPr>
              <a:t>with these</a:t>
            </a:r>
            <a:r>
              <a:rPr lang="id-ID" sz="2800" dirty="0">
                <a:latin typeface="Arial" charset="0"/>
                <a:ea typeface="ＭＳ Ｐゴシック" pitchFamily="-112" charset="-128"/>
              </a:rPr>
              <a:t> </a:t>
            </a:r>
            <a:r>
              <a:rPr lang="en-US" sz="2800" dirty="0">
                <a:latin typeface="Arial" charset="0"/>
                <a:ea typeface="ＭＳ Ｐゴシック" pitchFamily="-112" charset="-128"/>
              </a:rPr>
              <a:t>challenges,</a:t>
            </a:r>
            <a:endParaRPr lang="id-ID" sz="2800" dirty="0">
              <a:latin typeface="Arial" charset="0"/>
              <a:ea typeface="ＭＳ Ｐゴシック" pitchFamily="-112" charset="-128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2800" dirty="0">
                <a:latin typeface="Arial" charset="0"/>
                <a:ea typeface="ＭＳ Ｐゴシック" pitchFamily="-112" charset="-128"/>
              </a:rPr>
              <a:t>largely because of fragmented, outdated,</a:t>
            </a:r>
            <a:endParaRPr lang="id-ID" sz="2800" dirty="0">
              <a:latin typeface="Arial" charset="0"/>
              <a:ea typeface="ＭＳ Ｐゴシック" pitchFamily="-112" charset="-128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2800" dirty="0">
                <a:latin typeface="Arial" charset="0"/>
                <a:ea typeface="ＭＳ Ｐゴシック" pitchFamily="-112" charset="-128"/>
              </a:rPr>
              <a:t>and</a:t>
            </a:r>
            <a:r>
              <a:rPr lang="id-ID" sz="2800" dirty="0">
                <a:latin typeface="Arial" charset="0"/>
                <a:ea typeface="ＭＳ Ｐゴシック" pitchFamily="-112" charset="-128"/>
              </a:rPr>
              <a:t> </a:t>
            </a:r>
            <a:r>
              <a:rPr lang="en-US" sz="2800" dirty="0">
                <a:latin typeface="Arial" charset="0"/>
                <a:ea typeface="ＭＳ Ｐゴシック" pitchFamily="-112" charset="-128"/>
              </a:rPr>
              <a:t>static curricula</a:t>
            </a:r>
            <a:endParaRPr lang="id-ID" sz="2800" dirty="0">
              <a:latin typeface="Arial" charset="0"/>
              <a:ea typeface="ＭＳ Ｐゴシック" pitchFamily="-112" charset="-128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2800" dirty="0">
                <a:latin typeface="Arial" charset="0"/>
                <a:ea typeface="ＭＳ Ｐゴシック" pitchFamily="-112" charset="-128"/>
              </a:rPr>
              <a:t>that produce ill-equipped graduates.</a:t>
            </a:r>
            <a:endParaRPr lang="id-ID" sz="2800" dirty="0">
              <a:latin typeface="Arial" charset="0"/>
              <a:ea typeface="ＭＳ Ｐゴシック" pitchFamily="-112" charset="-128"/>
            </a:endParaRPr>
          </a:p>
          <a:p>
            <a:pPr algn="ctr">
              <a:lnSpc>
                <a:spcPct val="150000"/>
              </a:lnSpc>
              <a:defRPr/>
            </a:pPr>
            <a:endParaRPr lang="id-ID" sz="2800" dirty="0"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244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2988" y="260350"/>
            <a:ext cx="8101012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G</a:t>
            </a:r>
            <a:r>
              <a:rPr lang="en-US" sz="2400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lobal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outlook</a:t>
            </a: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:</a:t>
            </a:r>
          </a:p>
          <a:p>
            <a:pPr>
              <a:defRPr/>
            </a:pPr>
            <a:r>
              <a:rPr lang="en-US" sz="2400" dirty="0" err="1">
                <a:solidFill>
                  <a:srgbClr val="FFFF00"/>
                </a:solidFill>
                <a:latin typeface="Arial" charset="0"/>
                <a:ea typeface="ＭＳ Ｐゴシック" pitchFamily="-112" charset="-128"/>
              </a:rPr>
              <a:t>multiprofessional</a:t>
            </a:r>
            <a:r>
              <a:rPr lang="en-US" sz="2400" dirty="0">
                <a:solidFill>
                  <a:srgbClr val="FFFF00"/>
                </a:solidFill>
                <a:latin typeface="Arial" charset="0"/>
                <a:ea typeface="ＭＳ Ｐゴシック" pitchFamily="-112" charset="-128"/>
              </a:rPr>
              <a:t> perspective</a:t>
            </a:r>
            <a:r>
              <a:rPr lang="id-ID" sz="2400" dirty="0">
                <a:solidFill>
                  <a:srgbClr val="FFFF00"/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Arial" charset="0"/>
                <a:ea typeface="ＭＳ Ｐゴシック" pitchFamily="-112" charset="-128"/>
              </a:rPr>
              <a:t>and systems approach.</a:t>
            </a:r>
          </a:p>
          <a:p>
            <a:pPr>
              <a:defRPr/>
            </a:pP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defRPr/>
            </a:pP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This comprehensive framework considers </a:t>
            </a: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defRPr/>
            </a:pP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the </a:t>
            </a:r>
            <a:r>
              <a:rPr lang="en-US" sz="2400" dirty="0">
                <a:solidFill>
                  <a:srgbClr val="FFFF00"/>
                </a:solidFill>
                <a:latin typeface="Arial" charset="0"/>
                <a:ea typeface="ＭＳ Ｐゴシック" pitchFamily="-112" charset="-128"/>
              </a:rPr>
              <a:t>connections</a:t>
            </a:r>
            <a:r>
              <a:rPr lang="id-ID" sz="2400" dirty="0">
                <a:solidFill>
                  <a:srgbClr val="FFFF00"/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Arial" charset="0"/>
                <a:ea typeface="ＭＳ Ｐゴシック" pitchFamily="-112" charset="-128"/>
              </a:rPr>
              <a:t>between education and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  <a:ea typeface="ＭＳ Ｐゴシック" pitchFamily="-112" charset="-128"/>
              </a:rPr>
              <a:t>systems</a:t>
            </a:r>
            <a:r>
              <a:rPr lang="id-ID" sz="2400" dirty="0" smtClean="0">
                <a:solidFill>
                  <a:srgbClr val="FFFF00"/>
                </a:solidFill>
                <a:latin typeface="Arial" charset="0"/>
                <a:ea typeface="ＭＳ Ｐゴシック" pitchFamily="-112" charset="-128"/>
              </a:rPr>
              <a:t> in the society</a:t>
            </a:r>
            <a:r>
              <a:rPr lang="en-US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.</a:t>
            </a: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defRPr/>
            </a:pP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It is </a:t>
            </a:r>
            <a:r>
              <a:rPr lang="en-US" sz="2400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centred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on</a:t>
            </a: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people as co-producers and as drivers </a:t>
            </a: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defRPr/>
            </a:pP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of needs and</a:t>
            </a: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demands in both systems.</a:t>
            </a: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defRPr/>
            </a:pP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defRPr/>
            </a:pP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By interaction through the</a:t>
            </a: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400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labour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market, </a:t>
            </a: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defRPr/>
            </a:pP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the provision of educational services</a:t>
            </a:r>
          </a:p>
          <a:p>
            <a:pPr>
              <a:defRPr/>
            </a:pP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generates the supply of an educated workforce </a:t>
            </a: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defRPr/>
            </a:pP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to meet the</a:t>
            </a: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demand for professionals </a:t>
            </a: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defRPr/>
            </a:pP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to work in the </a:t>
            </a:r>
            <a:r>
              <a:rPr lang="en-US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system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. </a:t>
            </a: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defRPr/>
            </a:pP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defRPr/>
            </a:pP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To</a:t>
            </a: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have a </a:t>
            </a:r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pitchFamily="-112" charset="-128"/>
              </a:rPr>
              <a:t>positive effect on </a:t>
            </a:r>
            <a:r>
              <a:rPr lang="id-ID" sz="2400" dirty="0" smtClean="0">
                <a:solidFill>
                  <a:srgbClr val="FF0000"/>
                </a:solidFill>
                <a:latin typeface="Arial" charset="0"/>
                <a:ea typeface="ＭＳ Ｐゴシック" pitchFamily="-112" charset="-128"/>
              </a:rPr>
              <a:t>program 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  <a:ea typeface="ＭＳ Ｐゴシック" pitchFamily="-112" charset="-128"/>
              </a:rPr>
              <a:t>outcomes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,</a:t>
            </a: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defRPr/>
            </a:pP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the </a:t>
            </a:r>
            <a:r>
              <a:rPr lang="en-US" sz="2400" dirty="0">
                <a:solidFill>
                  <a:srgbClr val="FFFF00"/>
                </a:solidFill>
                <a:latin typeface="Arial" charset="0"/>
                <a:ea typeface="ＭＳ Ｐゴシック" pitchFamily="-112" charset="-128"/>
              </a:rPr>
              <a:t>professional</a:t>
            </a:r>
            <a:r>
              <a:rPr lang="id-ID" sz="2400" dirty="0">
                <a:solidFill>
                  <a:srgbClr val="FFFF00"/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Arial" charset="0"/>
                <a:ea typeface="ＭＳ Ｐゴシック" pitchFamily="-112" charset="-128"/>
              </a:rPr>
              <a:t>education subsystem </a:t>
            </a:r>
            <a:endParaRPr lang="id-ID" sz="2400" dirty="0">
              <a:solidFill>
                <a:srgbClr val="FFFF00"/>
              </a:solidFill>
              <a:latin typeface="Arial" charset="0"/>
              <a:ea typeface="ＭＳ Ｐゴシック" pitchFamily="-112" charset="-128"/>
            </a:endParaRPr>
          </a:p>
          <a:p>
            <a:pPr>
              <a:defRPr/>
            </a:pPr>
            <a:r>
              <a:rPr lang="en-US" sz="2400" dirty="0">
                <a:solidFill>
                  <a:srgbClr val="FFFF00"/>
                </a:solidFill>
                <a:latin typeface="Arial" charset="0"/>
                <a:ea typeface="ＭＳ Ｐゴシック" pitchFamily="-112" charset="-128"/>
              </a:rPr>
              <a:t>must design new instructional and</a:t>
            </a:r>
            <a:r>
              <a:rPr lang="id-ID" sz="2400" dirty="0">
                <a:solidFill>
                  <a:srgbClr val="FFFF00"/>
                </a:solidFill>
                <a:latin typeface="Arial" charset="0"/>
                <a:ea typeface="ＭＳ Ｐゴシック" pitchFamily="-112" charset="-128"/>
              </a:rPr>
              <a:t> institutional strategies.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own Arrow 31"/>
          <p:cNvSpPr/>
          <p:nvPr/>
        </p:nvSpPr>
        <p:spPr>
          <a:xfrm>
            <a:off x="4493419" y="5527308"/>
            <a:ext cx="400050" cy="533400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30"/>
          <p:cNvGrpSpPr/>
          <p:nvPr/>
        </p:nvGrpSpPr>
        <p:grpSpPr>
          <a:xfrm>
            <a:off x="683568" y="908720"/>
            <a:ext cx="8280920" cy="5334084"/>
            <a:chOff x="-549009" y="762000"/>
            <a:chExt cx="10941757" cy="5334084"/>
          </a:xfrm>
        </p:grpSpPr>
        <p:pic>
          <p:nvPicPr>
            <p:cNvPr id="1029" name="Picture 5" descr="http://3.bp.blogspot.com/-j_b1uRCo92w/T7IG6oF7joI/AAAAAAAAAFA/PgFsHeJwnEw/s1600/Steps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00200" y="1600200"/>
              <a:ext cx="6172200" cy="4267284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2139289" y="4611469"/>
              <a:ext cx="16321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</a:rPr>
                <a:t>AGENT OF EDUCATION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05200" y="3733800"/>
              <a:ext cx="12819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AGENT OF</a:t>
              </a:r>
            </a:p>
            <a:p>
              <a:r>
                <a:rPr lang="en-US" sz="1400" b="1" dirty="0">
                  <a:solidFill>
                    <a:prstClr val="black"/>
                  </a:solidFill>
                </a:rPr>
                <a:t>RESERACH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00600" y="2743200"/>
              <a:ext cx="261960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AGENT OF</a:t>
              </a:r>
            </a:p>
            <a:p>
              <a:r>
                <a:rPr lang="en-US" sz="1400" b="1" dirty="0">
                  <a:solidFill>
                    <a:prstClr val="black"/>
                  </a:solidFill>
                </a:rPr>
                <a:t>CULTURE, KNOWLEDGE,</a:t>
              </a:r>
            </a:p>
            <a:p>
              <a:r>
                <a:rPr lang="en-US" sz="1400" b="1" dirty="0">
                  <a:solidFill>
                    <a:prstClr val="black"/>
                  </a:solidFill>
                </a:rPr>
                <a:t>TECHNOLOGY</a:t>
              </a:r>
            </a:p>
            <a:p>
              <a:r>
                <a:rPr lang="en-US" sz="1400" b="1" dirty="0">
                  <a:solidFill>
                    <a:prstClr val="black"/>
                  </a:solidFill>
                </a:rPr>
                <a:t>TRANSFER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19800" y="1905000"/>
              <a:ext cx="176381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AGENT OF</a:t>
              </a:r>
            </a:p>
            <a:p>
              <a:r>
                <a:rPr lang="en-US" sz="1400" b="1" dirty="0">
                  <a:solidFill>
                    <a:prstClr val="black"/>
                  </a:solidFill>
                </a:rPr>
                <a:t>ECONOMIC</a:t>
              </a:r>
            </a:p>
            <a:p>
              <a:r>
                <a:rPr lang="en-US" sz="1400" b="1" dirty="0">
                  <a:solidFill>
                    <a:prstClr val="black"/>
                  </a:solidFill>
                </a:rPr>
                <a:t>DEVELOPMENT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0" y="1828800"/>
              <a:ext cx="9144000" cy="914400"/>
            </a:xfrm>
            <a:prstGeom prst="rect">
              <a:avLst/>
            </a:prstGeom>
            <a:solidFill>
              <a:srgbClr val="558ED5">
                <a:alpha val="231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7594" y="3581400"/>
              <a:ext cx="8002253" cy="914400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23137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5181684"/>
              <a:ext cx="9144000" cy="914400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23137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981200" y="762000"/>
              <a:ext cx="48006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</a:rPr>
                <a:t>PEOPLE EXPECTATION</a:t>
              </a:r>
            </a:p>
            <a:p>
              <a:pPr algn="ctr"/>
              <a:r>
                <a:rPr lang="en-US" sz="2000" b="1" dirty="0">
                  <a:solidFill>
                    <a:prstClr val="black"/>
                  </a:solidFill>
                </a:rPr>
                <a:t> 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781799" y="762000"/>
              <a:ext cx="3038342" cy="7078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</a:rPr>
                <a:t>MAIN PERFORM. INDICATOR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549009" y="762000"/>
              <a:ext cx="2530209" cy="7078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</a:rPr>
                <a:t>ULTIMATE CONTRIBUTION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515728" y="4648200"/>
              <a:ext cx="23453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</a:rPr>
                <a:t>EDUCATING</a:t>
              </a:r>
            </a:p>
            <a:p>
              <a:r>
                <a:rPr lang="en-US" sz="1600" b="1" dirty="0">
                  <a:solidFill>
                    <a:srgbClr val="FFFF00"/>
                  </a:solidFill>
                </a:rPr>
                <a:t>PEOPLE</a:t>
              </a:r>
            </a:p>
            <a:p>
              <a:endParaRPr lang="en-US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453863" y="3581400"/>
              <a:ext cx="258241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</a:rPr>
                <a:t>RESEARCHING BA</a:t>
              </a:r>
              <a:r>
                <a:rPr lang="en-US" sz="1600" b="1" dirty="0">
                  <a:solidFill>
                    <a:srgbClr val="000000"/>
                  </a:solidFill>
                </a:rPr>
                <a:t>SIC</a:t>
              </a:r>
            </a:p>
            <a:p>
              <a:r>
                <a:rPr lang="en-US" sz="1600" b="1" dirty="0">
                  <a:solidFill>
                    <a:srgbClr val="FFFF00"/>
                  </a:solidFill>
                </a:rPr>
                <a:t>AND APPLICATIVE</a:t>
              </a:r>
            </a:p>
            <a:p>
              <a:r>
                <a:rPr lang="en-US" sz="1600" b="1" dirty="0">
                  <a:solidFill>
                    <a:srgbClr val="FFFF00"/>
                  </a:solidFill>
                </a:rPr>
                <a:t>PROBLEMS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530470" y="2743200"/>
              <a:ext cx="378728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</a:rPr>
                <a:t>TRANSFERING CUL</a:t>
              </a:r>
              <a:r>
                <a:rPr lang="en-US" sz="1600" b="1" dirty="0">
                  <a:solidFill>
                    <a:srgbClr val="000000"/>
                  </a:solidFill>
                </a:rPr>
                <a:t>TURE,</a:t>
              </a:r>
            </a:p>
            <a:p>
              <a:r>
                <a:rPr lang="en-US" sz="1600" b="1" dirty="0">
                  <a:solidFill>
                    <a:srgbClr val="FFFF00"/>
                  </a:solidFill>
                </a:rPr>
                <a:t>KNOWLEDGE, TEC</a:t>
              </a:r>
              <a:r>
                <a:rPr lang="en-US" sz="1600" b="1" dirty="0">
                  <a:solidFill>
                    <a:srgbClr val="000000"/>
                  </a:solidFill>
                </a:rPr>
                <a:t>HNOLOGY TO</a:t>
              </a:r>
            </a:p>
            <a:p>
              <a:r>
                <a:rPr lang="en-US" sz="1600" b="1" dirty="0">
                  <a:solidFill>
                    <a:srgbClr val="FFFF00"/>
                  </a:solidFill>
                </a:rPr>
                <a:t>SOCIETY AND </a:t>
              </a:r>
              <a:r>
                <a:rPr lang="en-US" sz="1600" b="1" dirty="0" smtClean="0">
                  <a:solidFill>
                    <a:srgbClr val="FFFF00"/>
                  </a:solidFill>
                </a:rPr>
                <a:t>IND</a:t>
              </a:r>
              <a:r>
                <a:rPr lang="en-US" sz="1600" b="1" dirty="0" smtClean="0">
                  <a:solidFill>
                    <a:srgbClr val="000000"/>
                  </a:solidFill>
                </a:rPr>
                <a:t>USTRY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413202" y="1828800"/>
              <a:ext cx="321739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</a:rPr>
                <a:t>INNOVATING TO </a:t>
              </a:r>
              <a:r>
                <a:rPr lang="en-US" sz="1600" b="1" dirty="0">
                  <a:solidFill>
                    <a:srgbClr val="000000"/>
                  </a:solidFill>
                </a:rPr>
                <a:t>D</a:t>
              </a:r>
              <a:r>
                <a:rPr lang="en-US" sz="1600" b="1" dirty="0">
                  <a:solidFill>
                    <a:schemeClr val="bg1"/>
                  </a:solidFill>
                </a:rPr>
                <a:t>EVELOP</a:t>
              </a:r>
            </a:p>
            <a:p>
              <a:r>
                <a:rPr lang="en-US" sz="1600" b="1" dirty="0">
                  <a:solidFill>
                    <a:srgbClr val="FFFF00"/>
                  </a:solidFill>
                </a:rPr>
                <a:t>LOCAL AND NATI</a:t>
              </a:r>
              <a:r>
                <a:rPr lang="en-US" sz="1600" b="1" dirty="0">
                  <a:solidFill>
                    <a:srgbClr val="000000"/>
                  </a:solidFill>
                </a:rPr>
                <a:t>ONAL</a:t>
              </a:r>
              <a:r>
                <a:rPr lang="en-US" sz="1600" b="1" dirty="0">
                  <a:solidFill>
                    <a:srgbClr val="FFFF00"/>
                  </a:solidFill>
                </a:rPr>
                <a:t> </a:t>
              </a:r>
            </a:p>
            <a:p>
              <a:r>
                <a:rPr lang="en-US" sz="1600" b="1" dirty="0" smtClean="0">
                  <a:solidFill>
                    <a:srgbClr val="FFFF00"/>
                  </a:solidFill>
                </a:rPr>
                <a:t>COMPETITIVENE</a:t>
              </a:r>
              <a:r>
                <a:rPr lang="en-US" sz="1600" b="1" dirty="0" smtClean="0">
                  <a:solidFill>
                    <a:srgbClr val="000000"/>
                  </a:solidFill>
                </a:rPr>
                <a:t>SS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030799" y="1789093"/>
              <a:ext cx="20765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# INNOVATION,</a:t>
              </a:r>
            </a:p>
            <a:p>
              <a:r>
                <a:rPr lang="en-US" sz="1400" b="1" dirty="0"/>
                <a:t># EMPLOYMENT</a:t>
              </a:r>
            </a:p>
            <a:p>
              <a:r>
                <a:rPr lang="en-US" sz="1400" b="1" dirty="0"/>
                <a:t># INDUSTRY </a:t>
              </a:r>
            </a:p>
            <a:p>
              <a:r>
                <a:rPr lang="en-US" sz="1400" b="1" dirty="0"/>
                <a:t># </a:t>
              </a:r>
              <a:r>
                <a:rPr lang="en-US" sz="1400" b="1" dirty="0" err="1"/>
                <a:t>Rp</a:t>
              </a:r>
              <a:r>
                <a:rPr lang="en-US" sz="1400" b="1" dirty="0"/>
                <a:t> GENERATED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964871" y="2759640"/>
              <a:ext cx="23327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# </a:t>
              </a:r>
              <a:r>
                <a:rPr lang="id-ID" sz="1400" b="1" dirty="0"/>
                <a:t>C,K,T TRANSFERED</a:t>
              </a:r>
              <a:endParaRPr lang="en-US" sz="1400" b="1" dirty="0"/>
            </a:p>
            <a:p>
              <a:r>
                <a:rPr lang="en-US" sz="1400" b="1" dirty="0"/>
                <a:t># </a:t>
              </a:r>
              <a:r>
                <a:rPr lang="id-ID" sz="1400" b="1" dirty="0"/>
                <a:t>INDUSTRY AND COMMUNITY</a:t>
              </a:r>
              <a:endParaRPr lang="en-US" sz="14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962338" y="3617893"/>
              <a:ext cx="2430410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# PUBLICATION</a:t>
              </a:r>
            </a:p>
            <a:p>
              <a:r>
                <a:rPr lang="en-US" sz="1400" b="1" dirty="0"/>
                <a:t># PATENT</a:t>
              </a:r>
            </a:p>
            <a:p>
              <a:r>
                <a:rPr lang="en-US" sz="1400" b="1" dirty="0"/>
                <a:t># CITATION</a:t>
              </a:r>
            </a:p>
            <a:p>
              <a:r>
                <a:rPr lang="en-US" sz="1400" b="1" dirty="0"/>
                <a:t>UNIVERSITY RANKING</a:t>
              </a:r>
            </a:p>
            <a:p>
              <a:endParaRPr lang="en-US" sz="1400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015566" y="4608493"/>
              <a:ext cx="180630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# GRADUATE</a:t>
              </a:r>
            </a:p>
            <a:p>
              <a:r>
                <a:rPr lang="en-US" sz="1400" b="1" dirty="0"/>
                <a:t>EMPLOYABILITY</a:t>
              </a:r>
            </a:p>
            <a:p>
              <a:r>
                <a:rPr lang="en-US" sz="1400" b="1" dirty="0"/>
                <a:t>WAITING TIME</a:t>
              </a:r>
            </a:p>
            <a:p>
              <a:endParaRPr lang="en-US" sz="1400" b="1" dirty="0"/>
            </a:p>
          </p:txBody>
        </p:sp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86139" y="2086302"/>
              <a:ext cx="881061" cy="141889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3" name="TextBox 32"/>
          <p:cNvSpPr txBox="1"/>
          <p:nvPr/>
        </p:nvSpPr>
        <p:spPr>
          <a:xfrm>
            <a:off x="1148909" y="188640"/>
            <a:ext cx="6850169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id-ID" sz="1200" dirty="0">
                <a:solidFill>
                  <a:srgbClr val="FF0000"/>
                </a:solidFill>
              </a:rPr>
              <a:t>“ ….university encompasses a ‘third-mission’ of economic development in addition to research and teaching.”</a:t>
            </a:r>
            <a:r>
              <a:rPr lang="id-ID" altLang="id-ID" sz="1200" dirty="0">
                <a:solidFill>
                  <a:srgbClr val="FF0000"/>
                </a:solidFill>
              </a:rPr>
              <a:t> </a:t>
            </a:r>
            <a:r>
              <a:rPr lang="en-US" altLang="id-ID" sz="1200" dirty="0">
                <a:solidFill>
                  <a:srgbClr val="FF0000"/>
                </a:solidFill>
              </a:rPr>
              <a:t>Readings (1996)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2709909" y="3126925"/>
            <a:ext cx="1804941" cy="2498993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686300" y="1598366"/>
            <a:ext cx="1971675" cy="4100392"/>
          </a:xfrm>
          <a:prstGeom prst="ellipse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99992" y="6453336"/>
            <a:ext cx="45365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dirty="0" err="1" smtClean="0">
                <a:latin typeface="Abadi MT Condensed Light"/>
                <a:cs typeface="Abadi MT Condensed Light"/>
              </a:rPr>
              <a:t>Sumber</a:t>
            </a:r>
            <a:r>
              <a:rPr lang="en-US" dirty="0">
                <a:latin typeface="Abadi MT Condensed Light"/>
                <a:cs typeface="Abadi MT Condensed Light"/>
              </a:rPr>
              <a:t>:</a:t>
            </a:r>
            <a:r>
              <a:rPr lang="en-US" dirty="0" smtClean="0"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latin typeface="Abadi MT Condensed Light"/>
                <a:cs typeface="Abadi MT Condensed Light"/>
              </a:rPr>
              <a:t>Kemristekdikti</a:t>
            </a:r>
            <a:r>
              <a:rPr lang="en-US" dirty="0" smtClean="0">
                <a:latin typeface="Abadi MT Condensed Light"/>
                <a:cs typeface="Abadi MT Condensed Light"/>
              </a:rPr>
              <a:t>, 2015</a:t>
            </a:r>
            <a:endParaRPr lang="en-US" dirty="0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0730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3600" y="774700"/>
            <a:ext cx="7416800" cy="5308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9992" y="6453336"/>
            <a:ext cx="45365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dirty="0" err="1" smtClean="0">
                <a:latin typeface="Abadi MT Condensed Light"/>
                <a:cs typeface="Abadi MT Condensed Light"/>
              </a:rPr>
              <a:t>Sumber</a:t>
            </a:r>
            <a:r>
              <a:rPr lang="en-US" dirty="0">
                <a:latin typeface="Abadi MT Condensed Light"/>
                <a:cs typeface="Abadi MT Condensed Light"/>
              </a:rPr>
              <a:t>:</a:t>
            </a:r>
            <a:r>
              <a:rPr lang="en-US" dirty="0" smtClean="0"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latin typeface="Abadi MT Condensed Light"/>
                <a:cs typeface="Abadi MT Condensed Light"/>
              </a:rPr>
              <a:t>Kemristekdikti</a:t>
            </a:r>
            <a:r>
              <a:rPr lang="en-US" dirty="0" smtClean="0">
                <a:latin typeface="Abadi MT Condensed Light"/>
                <a:cs typeface="Abadi MT Condensed Light"/>
              </a:rPr>
              <a:t>, 2015</a:t>
            </a:r>
            <a:endParaRPr lang="en-US" dirty="0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5306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022350" y="5492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4400" smtClean="0"/>
              <a:t>Three generations of reform </a:t>
            </a:r>
            <a:br>
              <a:rPr lang="en-GB" sz="4400" smtClean="0"/>
            </a:br>
            <a:r>
              <a:rPr lang="en-GB" sz="3200" smtClean="0">
                <a:latin typeface="Arial Narrow" pitchFamily="34" charset="0"/>
              </a:rPr>
              <a:t>(Frenk et al, 2010)</a:t>
            </a:r>
            <a:r>
              <a:rPr lang="en-GB" sz="3200" smtClean="0"/>
              <a:t> </a:t>
            </a:r>
            <a:endParaRPr lang="en-GB" sz="4400" smtClean="0"/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5925" y="2276475"/>
            <a:ext cx="8548688" cy="35290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0873" y="419103"/>
            <a:ext cx="88301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The role of academic health science systems in the</a:t>
            </a:r>
            <a:r>
              <a:rPr lang="id-ID" sz="2800" b="1" dirty="0" smtClean="0"/>
              <a:t> transformation of medicine</a:t>
            </a:r>
          </a:p>
          <a:p>
            <a:pPr algn="ctr"/>
            <a:endParaRPr lang="id-ID" sz="2800" b="1" dirty="0" smtClean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-10000" b="-10000"/>
          <a:stretch>
            <a:fillRect/>
          </a:stretch>
        </p:blipFill>
        <p:spPr>
          <a:xfrm>
            <a:off x="125078" y="1424294"/>
            <a:ext cx="8855896" cy="4870402"/>
          </a:xfrm>
        </p:spPr>
      </p:pic>
      <p:sp>
        <p:nvSpPr>
          <p:cNvPr id="4" name="TextBox 3"/>
          <p:cNvSpPr txBox="1"/>
          <p:nvPr/>
        </p:nvSpPr>
        <p:spPr>
          <a:xfrm>
            <a:off x="6662391" y="6074485"/>
            <a:ext cx="2306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latin typeface="Arial Narrow" pitchFamily="34" charset="0"/>
              </a:rPr>
              <a:t>(</a:t>
            </a:r>
            <a:r>
              <a:rPr lang="en-US" i="1" dirty="0" err="1" smtClean="0">
                <a:latin typeface="Arial Narrow" pitchFamily="34" charset="0"/>
              </a:rPr>
              <a:t>Dzau</a:t>
            </a:r>
            <a:r>
              <a:rPr lang="en-US" i="1" dirty="0" smtClean="0">
                <a:latin typeface="Arial Narrow" pitchFamily="34" charset="0"/>
              </a:rPr>
              <a:t> et al., 2010)</a:t>
            </a:r>
            <a:endParaRPr lang="en-US" i="1" dirty="0"/>
          </a:p>
        </p:txBody>
      </p:sp>
    </p:spTree>
    <p:extLst>
      <p:ext uri="{BB962C8B-B14F-4D97-AF65-F5344CB8AC3E}">
        <p14:creationId xmlns="" xmlns:p14="http://schemas.microsoft.com/office/powerpoint/2010/main" val="206260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274638"/>
            <a:ext cx="8964488" cy="1143000"/>
          </a:xfrm>
        </p:spPr>
        <p:txBody>
          <a:bodyPr/>
          <a:lstStyle/>
          <a:p>
            <a:r>
              <a:rPr lang="id-ID" dirty="0" smtClean="0"/>
              <a:t>Three generation of Higher Education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180270742"/>
              </p:ext>
            </p:extLst>
          </p:nvPr>
        </p:nvGraphicFramePr>
        <p:xfrm>
          <a:off x="457200" y="1396999"/>
          <a:ext cx="8229600" cy="4779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78852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5500" y="125413"/>
            <a:ext cx="7531100" cy="6515886"/>
          </a:xfrm>
        </p:spPr>
      </p:pic>
      <p:sp>
        <p:nvSpPr>
          <p:cNvPr id="3" name="Oval 2"/>
          <p:cNvSpPr/>
          <p:nvPr/>
        </p:nvSpPr>
        <p:spPr>
          <a:xfrm>
            <a:off x="279400" y="1282700"/>
            <a:ext cx="6426200" cy="1193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3528" y="1916832"/>
            <a:ext cx="849617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Realization of this vision will require</a:t>
            </a:r>
            <a:endParaRPr lang="id-ID" sz="28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a series of</a:t>
            </a:r>
            <a:r>
              <a:rPr lang="id-ID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instructional and institutional reforms,</a:t>
            </a:r>
            <a:endParaRPr lang="id-ID" sz="28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which should be</a:t>
            </a:r>
            <a:r>
              <a:rPr lang="id-ID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guided by two proposed outcomes: </a:t>
            </a:r>
            <a:endParaRPr lang="id-ID" sz="28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transformative</a:t>
            </a:r>
            <a:r>
              <a:rPr lang="id-ID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learning</a:t>
            </a:r>
            <a:endParaRPr lang="id-ID" sz="28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and interdependence in education.</a:t>
            </a:r>
            <a:endParaRPr lang="id-ID" sz="28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04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/>
          <a:srcRect l="12528" t="27266" r="20780" b="21317"/>
          <a:stretch/>
        </p:blipFill>
        <p:spPr>
          <a:xfrm>
            <a:off x="0" y="1907626"/>
            <a:ext cx="9063033" cy="43670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0665" y="340067"/>
            <a:ext cx="7928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</a:rPr>
              <a:t>World Population Density (people/km</a:t>
            </a:r>
            <a:r>
              <a:rPr lang="en-US" sz="3600" b="1" baseline="30000" dirty="0" smtClean="0">
                <a:solidFill>
                  <a:srgbClr val="FFC000"/>
                </a:solidFill>
              </a:rPr>
              <a:t>2</a:t>
            </a:r>
            <a:r>
              <a:rPr lang="en-US" sz="3600" b="1" dirty="0" smtClean="0">
                <a:solidFill>
                  <a:srgbClr val="FFC000"/>
                </a:solidFill>
              </a:rPr>
              <a:t>)</a:t>
            </a:r>
            <a:endParaRPr lang="en-US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951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27384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d-ID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T</a:t>
            </a:r>
            <a:r>
              <a:rPr lang="en-US" sz="2400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ransformative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learning</a:t>
            </a: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:</a:t>
            </a: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the highest of three successive</a:t>
            </a: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levels,</a:t>
            </a: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moving from informative to formative to</a:t>
            </a: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transformative learning. </a:t>
            </a: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lnSpc>
                <a:spcPct val="150000"/>
              </a:lnSpc>
              <a:defRPr/>
            </a:pP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Informative learning is about</a:t>
            </a: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acquiring knowledge and skills;</a:t>
            </a: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its purpose is to produce</a:t>
            </a: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experts.</a:t>
            </a: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lnSpc>
                <a:spcPct val="150000"/>
              </a:lnSpc>
              <a:defRPr/>
            </a:pP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Formative learning is about </a:t>
            </a:r>
            <a:r>
              <a:rPr lang="en-US" sz="2400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socialising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students</a:t>
            </a: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around values;</a:t>
            </a: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its purpose is to produce professionals.</a:t>
            </a:r>
          </a:p>
          <a:p>
            <a:pPr>
              <a:lnSpc>
                <a:spcPct val="150000"/>
              </a:lnSpc>
              <a:defRPr/>
            </a:pP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Transformative learning is about developing </a:t>
            </a:r>
            <a:r>
              <a:rPr lang="en-US" sz="2400" dirty="0">
                <a:solidFill>
                  <a:srgbClr val="FFFF00"/>
                </a:solidFill>
                <a:latin typeface="Arial" charset="0"/>
                <a:ea typeface="ＭＳ Ｐゴシック" pitchFamily="-112" charset="-128"/>
              </a:rPr>
              <a:t>leadership</a:t>
            </a:r>
            <a:r>
              <a:rPr lang="id-ID" sz="2400" dirty="0">
                <a:solidFill>
                  <a:srgbClr val="FFFF00"/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  <a:ea typeface="ＭＳ Ｐゴシック" pitchFamily="-112" charset="-128"/>
              </a:rPr>
              <a:t>attributes</a:t>
            </a:r>
            <a:r>
              <a:rPr lang="en-US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;</a:t>
            </a:r>
            <a:r>
              <a:rPr lang="id-ID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its 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purpose is to produce </a:t>
            </a:r>
            <a:r>
              <a:rPr lang="en-US" sz="24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enlightened change agents</a:t>
            </a: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94844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3528" y="332656"/>
            <a:ext cx="849694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Effective education builds each level on the</a:t>
            </a: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previous one.</a:t>
            </a: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As a valued outcome,</a:t>
            </a: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transformative</a:t>
            </a: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learning involves three fundamental shifts:</a:t>
            </a: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* 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from fact</a:t>
            </a: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400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memorisation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to searching, analysis,</a:t>
            </a: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and synthesis of</a:t>
            </a: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information for decision making;</a:t>
            </a: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* 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from seeking</a:t>
            </a: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professional credentials</a:t>
            </a: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to achieving core competencies</a:t>
            </a: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for effective teamwork in </a:t>
            </a:r>
            <a:r>
              <a:rPr lang="id-ID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society</a:t>
            </a:r>
            <a:r>
              <a:rPr lang="en-US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systems;</a:t>
            </a: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* 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from</a:t>
            </a: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non-critical adoption of educational models</a:t>
            </a: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to creative</a:t>
            </a: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adaptation of global resources</a:t>
            </a: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to address local priorities.</a:t>
            </a: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224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4624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Interdependence is a key element in a systems</a:t>
            </a: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approach</a:t>
            </a: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because it underscores the ways in which</a:t>
            </a: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various components interact with each other</a:t>
            </a:r>
            <a:r>
              <a:rPr lang="en-US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.</a:t>
            </a:r>
            <a:endParaRPr lang="id-ID" sz="2400" dirty="0" smtClean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lnSpc>
                <a:spcPct val="150000"/>
              </a:lnSpc>
              <a:defRPr/>
            </a:pP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As 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a</a:t>
            </a: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desirable </a:t>
            </a:r>
            <a:r>
              <a:rPr lang="en-US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outcome,</a:t>
            </a:r>
            <a:r>
              <a:rPr lang="id-ID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interdependence 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in education also</a:t>
            </a: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involves three fundamental shifts:</a:t>
            </a: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* 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from isolated to</a:t>
            </a: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400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harmonised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education and </a:t>
            </a:r>
            <a:r>
              <a:rPr lang="id-ID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society</a:t>
            </a:r>
            <a:r>
              <a:rPr lang="en-US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systems;</a:t>
            </a: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* 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from standalone</a:t>
            </a: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institutions to networks, alliances, and consortia;</a:t>
            </a:r>
          </a:p>
          <a:p>
            <a:pPr>
              <a:lnSpc>
                <a:spcPct val="150000"/>
              </a:lnSpc>
              <a:defRPr/>
            </a:pP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* 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from inward-looking institutional preoccupations</a:t>
            </a: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t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o</a:t>
            </a: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harnessing global flows of educational content,</a:t>
            </a:r>
            <a:endParaRPr lang="id-ID" sz="24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t</a:t>
            </a:r>
            <a:r>
              <a:rPr lang="en-US" sz="2400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eaching</a:t>
            </a:r>
            <a:r>
              <a:rPr lang="id-ID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resources, and innovations.</a:t>
            </a:r>
          </a:p>
        </p:txBody>
      </p:sp>
    </p:spTree>
    <p:extLst>
      <p:ext uri="{BB962C8B-B14F-4D97-AF65-F5344CB8AC3E}">
        <p14:creationId xmlns="" xmlns:p14="http://schemas.microsoft.com/office/powerpoint/2010/main" val="155443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5536" y="1548854"/>
            <a:ext cx="8281987" cy="4616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Transformative learning</a:t>
            </a:r>
            <a:endParaRPr lang="id-ID" sz="28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is the proposed outcome of</a:t>
            </a:r>
            <a:r>
              <a:rPr lang="id-ID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</a:t>
            </a:r>
            <a:r>
              <a:rPr lang="en-US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instructional reforms</a:t>
            </a:r>
            <a:r>
              <a:rPr lang="id-ID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.</a:t>
            </a:r>
          </a:p>
          <a:p>
            <a:pPr algn="ctr">
              <a:lnSpc>
                <a:spcPct val="150000"/>
              </a:lnSpc>
              <a:defRPr/>
            </a:pPr>
            <a:endParaRPr lang="id-ID" sz="28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 algn="ctr">
              <a:lnSpc>
                <a:spcPct val="150000"/>
              </a:lnSpc>
              <a:defRPr/>
            </a:pPr>
            <a:r>
              <a:rPr lang="id-ID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I</a:t>
            </a:r>
            <a:r>
              <a:rPr lang="en-US" sz="2800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nterdependence</a:t>
            </a:r>
            <a:r>
              <a:rPr lang="en-US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 in education</a:t>
            </a:r>
            <a:endParaRPr lang="id-ID" sz="28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-112" charset="-128"/>
              </a:rPr>
              <a:t>should result from institutional reforms.</a:t>
            </a:r>
            <a:endParaRPr lang="id-ID" sz="28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 algn="ctr">
              <a:lnSpc>
                <a:spcPct val="150000"/>
              </a:lnSpc>
              <a:defRPr/>
            </a:pPr>
            <a:endParaRPr lang="id-ID" sz="28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  <a:p>
            <a:pPr algn="ctr">
              <a:lnSpc>
                <a:spcPct val="150000"/>
              </a:lnSpc>
              <a:defRPr/>
            </a:pPr>
            <a:endParaRPr lang="id-ID" sz="2800" dirty="0">
              <a:solidFill>
                <a:schemeClr val="bg1">
                  <a:lumMod val="20000"/>
                  <a:lumOff val="80000"/>
                </a:schemeClr>
              </a:solidFill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644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HE</a:t>
            </a:r>
            <a:r>
              <a:rPr lang="en-US" dirty="0" smtClean="0"/>
              <a:t> Impact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180270742"/>
              </p:ext>
            </p:extLst>
          </p:nvPr>
        </p:nvGraphicFramePr>
        <p:xfrm>
          <a:off x="457200" y="1396999"/>
          <a:ext cx="8229600" cy="4779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78852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31254" y="1391747"/>
            <a:ext cx="8893371" cy="430263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905" y="-198092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3 Paradigms of Reform</a:t>
            </a:r>
            <a:endParaRPr lang="en-US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="" xmlns:p14="http://schemas.microsoft.com/office/powerpoint/2010/main" val="1167557931"/>
              </p:ext>
            </p:extLst>
          </p:nvPr>
        </p:nvGraphicFramePr>
        <p:xfrm>
          <a:off x="1084386" y="1476670"/>
          <a:ext cx="676728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93754" y="1408631"/>
            <a:ext cx="289467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0" indent="-95250">
              <a:buFont typeface="Arial"/>
              <a:buChar char="•"/>
            </a:pPr>
            <a:r>
              <a:rPr lang="en-US" dirty="0" smtClean="0"/>
              <a:t>Standards of Education </a:t>
            </a:r>
          </a:p>
          <a:p>
            <a:pPr marL="95250" indent="-95250">
              <a:buFont typeface="Arial"/>
              <a:buChar char="•"/>
            </a:pPr>
            <a:r>
              <a:rPr lang="en-US" dirty="0" smtClean="0"/>
              <a:t>Standards of Competencies</a:t>
            </a:r>
          </a:p>
          <a:p>
            <a:pPr marL="95250" indent="-95250">
              <a:buFont typeface="Arial"/>
              <a:buChar char="•"/>
            </a:pPr>
            <a:r>
              <a:rPr lang="en-US" dirty="0" smtClean="0"/>
              <a:t>Academic paper of Education System</a:t>
            </a:r>
          </a:p>
          <a:p>
            <a:pPr marL="176213" indent="96838"/>
            <a:r>
              <a:rPr lang="en-US" i="1" dirty="0" smtClean="0"/>
              <a:t>for each profession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1739" y="1517486"/>
            <a:ext cx="310395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/>
              <a:buChar char="•"/>
            </a:pPr>
            <a:r>
              <a:rPr lang="en-US" dirty="0" smtClean="0"/>
              <a:t>Accreditation System</a:t>
            </a:r>
          </a:p>
          <a:p>
            <a:pPr marL="169863" indent="-169863">
              <a:buFont typeface="Arial"/>
              <a:buChar char="•"/>
            </a:pPr>
            <a:r>
              <a:rPr lang="en-US" dirty="0" smtClean="0"/>
              <a:t>Competency Examination System</a:t>
            </a:r>
          </a:p>
          <a:p>
            <a:pPr marL="169863" indent="-169863">
              <a:buFont typeface="Arial"/>
              <a:buChar char="•"/>
            </a:pPr>
            <a:r>
              <a:rPr lang="en-US" dirty="0" smtClean="0"/>
              <a:t>Indonesian Qualification Framework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48623" y="6093353"/>
            <a:ext cx="5427843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Independent agency </a:t>
            </a:r>
          </a:p>
          <a:p>
            <a:pPr algn="ctr"/>
            <a:r>
              <a:rPr lang="en-US" sz="22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for accreditation &amp; competency examination</a:t>
            </a:r>
            <a:endParaRPr lang="en-US" sz="22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5672" y="3832463"/>
            <a:ext cx="23000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Partnership between government,  professionals community &amp; independent agencies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87557" y="3895130"/>
            <a:ext cx="2428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Partnership among professions :</a:t>
            </a:r>
          </a:p>
          <a:p>
            <a:pPr algn="r"/>
            <a:r>
              <a:rPr lang="en-US" i="1" dirty="0" smtClean="0"/>
              <a:t>education to services</a:t>
            </a:r>
            <a:endParaRPr lang="en-US" dirty="0"/>
          </a:p>
        </p:txBody>
      </p:sp>
      <p:sp>
        <p:nvSpPr>
          <p:cNvPr id="14" name="Up Arrow 13"/>
          <p:cNvSpPr/>
          <p:nvPr/>
        </p:nvSpPr>
        <p:spPr>
          <a:xfrm>
            <a:off x="4368123" y="5342969"/>
            <a:ext cx="379124" cy="322286"/>
          </a:xfrm>
          <a:prstGeom prst="upArrow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35915" y="650619"/>
            <a:ext cx="520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Re-engineering Quality Culture</a:t>
            </a:r>
            <a:endParaRPr lang="en-US" sz="3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407360" y="5702047"/>
            <a:ext cx="432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a</a:t>
            </a:r>
            <a:r>
              <a:rPr lang="en-US" dirty="0" smtClean="0">
                <a:solidFill>
                  <a:srgbClr val="FFFF00"/>
                </a:solidFill>
              </a:rPr>
              <a:t>gent for </a:t>
            </a:r>
            <a:r>
              <a:rPr lang="id-ID" dirty="0" smtClean="0">
                <a:solidFill>
                  <a:srgbClr val="FFFF00"/>
                </a:solidFill>
              </a:rPr>
              <a:t>s</a:t>
            </a:r>
            <a:r>
              <a:rPr lang="en-US" dirty="0" err="1" smtClean="0">
                <a:solidFill>
                  <a:srgbClr val="FFFF00"/>
                </a:solidFill>
              </a:rPr>
              <a:t>ustainabl</a:t>
            </a:r>
            <a:r>
              <a:rPr lang="id-ID" dirty="0" smtClean="0">
                <a:solidFill>
                  <a:srgbClr val="FFFF00"/>
                </a:solidFill>
              </a:rPr>
              <a:t>e development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492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648174" y="170384"/>
            <a:ext cx="7992193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bg1"/>
                </a:solidFill>
              </a:rPr>
              <a:t>Change Management Strategy 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="" xmlns:p14="http://schemas.microsoft.com/office/powerpoint/2010/main" val="1693312775"/>
              </p:ext>
            </p:extLst>
          </p:nvPr>
        </p:nvGraphicFramePr>
        <p:xfrm>
          <a:off x="-481263" y="2208929"/>
          <a:ext cx="9625263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3949649" y="4179298"/>
            <a:ext cx="1230446" cy="873065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ICT </a:t>
            </a:r>
          </a:p>
          <a:p>
            <a:pPr algn="ctr"/>
            <a:r>
              <a:rPr lang="en-US" sz="2400" b="1" dirty="0" smtClean="0"/>
              <a:t>Syste</a:t>
            </a:r>
            <a:r>
              <a:rPr lang="en-US" sz="2400" b="1" dirty="0"/>
              <a:t>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67184" y="1215379"/>
            <a:ext cx="52508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KEY CHALLENGE : </a:t>
            </a:r>
            <a:r>
              <a:rPr lang="en-US" sz="2600" dirty="0" smtClean="0">
                <a:solidFill>
                  <a:srgbClr val="FFFF00"/>
                </a:solidFill>
              </a:rPr>
              <a:t>Communication Gap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303059" y="1800762"/>
            <a:ext cx="341212" cy="313377"/>
          </a:xfrm>
          <a:prstGeom prst="down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137375" y="2212276"/>
            <a:ext cx="6793935" cy="458803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1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516256" y="2426604"/>
            <a:ext cx="1431193" cy="6824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84908" y="2078211"/>
            <a:ext cx="1904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Key method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7544570" y="6107952"/>
            <a:ext cx="1599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Key actor</a:t>
            </a:r>
            <a:endParaRPr lang="en-US" sz="24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947449" y="5549736"/>
            <a:ext cx="913705" cy="5582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42623" y="6146604"/>
            <a:ext cx="1599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Key values</a:t>
            </a:r>
            <a:endParaRPr lang="en-US" sz="24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137375" y="5423028"/>
            <a:ext cx="811668" cy="6849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9915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7389" y="5134132"/>
            <a:ext cx="8258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</a:rPr>
              <a:t>KEY SUCCESS FACTOR : </a:t>
            </a:r>
          </a:p>
          <a:p>
            <a:r>
              <a:rPr lang="en-US" sz="3000" b="1" dirty="0" smtClean="0"/>
              <a:t>STAKEHOLDERS’ ENGAGEMENT</a:t>
            </a:r>
            <a:endParaRPr lang="en-US" sz="3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01800"/>
            <a:ext cx="9144000" cy="34488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6881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1143000"/>
          </a:xfrm>
        </p:spPr>
        <p:txBody>
          <a:bodyPr/>
          <a:lstStyle/>
          <a:p>
            <a:r>
              <a:rPr lang="en-US" b="1" dirty="0" err="1" smtClean="0"/>
              <a:t>Pra</a:t>
            </a:r>
            <a:r>
              <a:rPr lang="en-US" b="1" dirty="0" smtClean="0"/>
              <a:t> </a:t>
            </a:r>
            <a:r>
              <a:rPr lang="en-US" b="1" dirty="0" err="1" smtClean="0"/>
              <a:t>kondisi</a:t>
            </a:r>
            <a:r>
              <a:rPr lang="en-US" b="1" dirty="0" smtClean="0"/>
              <a:t> yang </a:t>
            </a:r>
            <a:r>
              <a:rPr lang="en-US" b="1" dirty="0" err="1" smtClean="0"/>
              <a:t>diperlukan</a:t>
            </a:r>
            <a:endParaRPr lang="en-US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10408" y="2541839"/>
            <a:ext cx="8229600" cy="3084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AutoNum type="arabicPeriod"/>
            </a:pPr>
            <a:r>
              <a:rPr lang="en-US" dirty="0" smtClean="0"/>
              <a:t>Academic Atmosphere</a:t>
            </a:r>
          </a:p>
          <a:p>
            <a:pPr marL="742950" indent="-742950">
              <a:buAutoNum type="arabicPeriod"/>
            </a:pPr>
            <a:r>
              <a:rPr lang="en-US" dirty="0" smtClean="0"/>
              <a:t> Quality of Human Capitals</a:t>
            </a:r>
          </a:p>
          <a:p>
            <a:pPr marL="742950" indent="-742950">
              <a:buAutoNum type="arabicPeriod"/>
            </a:pPr>
            <a:r>
              <a:rPr lang="en-US" dirty="0" smtClean="0"/>
              <a:t>Facilities</a:t>
            </a:r>
          </a:p>
          <a:p>
            <a:pPr marL="742950" indent="-742950">
              <a:buAutoNum type="arabicPeriod"/>
            </a:pPr>
            <a:r>
              <a:rPr lang="en-US" dirty="0" smtClean="0"/>
              <a:t>Partnership and Collaboration</a:t>
            </a:r>
          </a:p>
        </p:txBody>
      </p:sp>
    </p:spTree>
    <p:extLst>
      <p:ext uri="{BB962C8B-B14F-4D97-AF65-F5344CB8AC3E}">
        <p14:creationId xmlns:p14="http://schemas.microsoft.com/office/powerpoint/2010/main" xmlns="" val="369224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id-ID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6200" y="76200"/>
            <a:ext cx="1219200" cy="990600"/>
            <a:chOff x="192" y="240"/>
            <a:chExt cx="914" cy="791"/>
          </a:xfrm>
        </p:grpSpPr>
        <p:graphicFrame>
          <p:nvGraphicFramePr>
            <p:cNvPr id="13314" name="Object 2"/>
            <p:cNvGraphicFramePr>
              <a:graphicFrameLocks noChangeAspect="1"/>
            </p:cNvGraphicFramePr>
            <p:nvPr/>
          </p:nvGraphicFramePr>
          <p:xfrm>
            <a:off x="192" y="240"/>
            <a:ext cx="914" cy="791"/>
          </p:xfrm>
          <a:graphic>
            <a:graphicData uri="http://schemas.openxmlformats.org/presentationml/2006/ole">
              <p:oleObj spid="_x0000_s14338" name="Clip" r:id="rId3" imgW="1450800" imgH="1255320" progId="">
                <p:embed/>
              </p:oleObj>
            </a:graphicData>
          </a:graphic>
        </p:graphicFrame>
        <p:pic>
          <p:nvPicPr>
            <p:cNvPr id="13334" name="Picture 5" descr="Logunpd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5" y="252"/>
              <a:ext cx="375" cy="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1439863" y="5387975"/>
            <a:ext cx="5807075" cy="8604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d-ID"/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1827213" y="5483225"/>
            <a:ext cx="5032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CURRICULUM</a:t>
            </a:r>
          </a:p>
        </p:txBody>
      </p:sp>
      <p:pic>
        <p:nvPicPr>
          <p:cNvPr id="15367" name="Picture 13" descr="j024071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444625" y="2335213"/>
            <a:ext cx="819150" cy="3052762"/>
          </a:xfrm>
          <a:noFill/>
        </p:spPr>
      </p:pic>
      <p:sp>
        <p:nvSpPr>
          <p:cNvPr id="15374" name="Text Box 14"/>
          <p:cNvSpPr txBox="1">
            <a:spLocks noChangeArrowheads="1"/>
          </p:cNvSpPr>
          <p:nvPr/>
        </p:nvSpPr>
        <p:spPr bwMode="auto">
          <a:xfrm rot="16200000" flipH="1">
            <a:off x="1287462" y="3756026"/>
            <a:ext cx="2239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</a:rPr>
              <a:t>H R  D</a:t>
            </a:r>
          </a:p>
        </p:txBody>
      </p:sp>
      <p:pic>
        <p:nvPicPr>
          <p:cNvPr id="15369" name="Picture 15" descr="j029357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3873500" y="2424113"/>
            <a:ext cx="614363" cy="2946400"/>
          </a:xfrm>
          <a:noFill/>
        </p:spPr>
      </p:pic>
      <p:sp>
        <p:nvSpPr>
          <p:cNvPr id="15376" name="Text Box 16"/>
          <p:cNvSpPr txBox="1">
            <a:spLocks noChangeArrowheads="1"/>
          </p:cNvSpPr>
          <p:nvPr/>
        </p:nvSpPr>
        <p:spPr bwMode="auto">
          <a:xfrm rot="16200000">
            <a:off x="3525044" y="3713957"/>
            <a:ext cx="2387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</a:rPr>
              <a:t>INFRASTRUCTURE</a:t>
            </a:r>
          </a:p>
        </p:txBody>
      </p:sp>
      <p:sp>
        <p:nvSpPr>
          <p:cNvPr id="15377" name="AutoShape 17"/>
          <p:cNvSpPr>
            <a:spLocks noChangeArrowheads="1"/>
          </p:cNvSpPr>
          <p:nvPr/>
        </p:nvSpPr>
        <p:spPr bwMode="auto">
          <a:xfrm>
            <a:off x="1295400" y="1371600"/>
            <a:ext cx="6096000" cy="105251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d-ID"/>
          </a:p>
        </p:txBody>
      </p:sp>
      <p:sp>
        <p:nvSpPr>
          <p:cNvPr id="15378" name="Text Box 18"/>
          <p:cNvSpPr txBox="1">
            <a:spLocks noChangeArrowheads="1"/>
          </p:cNvSpPr>
          <p:nvPr/>
        </p:nvSpPr>
        <p:spPr bwMode="auto">
          <a:xfrm>
            <a:off x="1827213" y="1771650"/>
            <a:ext cx="5032375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</a:rPr>
              <a:t>LEADERSHIP /</a:t>
            </a:r>
          </a:p>
          <a:p>
            <a:pPr algn="ctr"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</a:rPr>
              <a:t>ORGANISATION</a:t>
            </a:r>
          </a:p>
        </p:txBody>
      </p:sp>
      <p:pic>
        <p:nvPicPr>
          <p:cNvPr id="15373" name="Picture 19" descr="j022201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2579688" y="2451100"/>
            <a:ext cx="650875" cy="2841625"/>
          </a:xfrm>
          <a:noFill/>
        </p:spPr>
      </p:pic>
      <p:sp>
        <p:nvSpPr>
          <p:cNvPr id="15380" name="Text Box 20"/>
          <p:cNvSpPr txBox="1">
            <a:spLocks noChangeArrowheads="1"/>
          </p:cNvSpPr>
          <p:nvPr/>
        </p:nvSpPr>
        <p:spPr bwMode="auto">
          <a:xfrm rot="16200000">
            <a:off x="2345532" y="3809206"/>
            <a:ext cx="238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</a:rPr>
              <a:t>FINANCIAL</a:t>
            </a:r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 rot="16200000">
            <a:off x="5891213" y="3714750"/>
            <a:ext cx="2389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</a:rPr>
              <a:t>QA / ASSESSMENT</a:t>
            </a:r>
          </a:p>
        </p:txBody>
      </p:sp>
      <p:pic>
        <p:nvPicPr>
          <p:cNvPr id="3" name="Picture 22" descr="j0234687"/>
          <p:cNvPicPr>
            <a:picLocks noGrp="1" noChangeAspect="1" noChangeArrowheads="1" noCrop="1"/>
          </p:cNvPicPr>
          <p:nvPr>
            <p:ph sz="quarter" idx="4294967295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6186488" y="2425700"/>
            <a:ext cx="611187" cy="2971800"/>
          </a:xfrm>
          <a:noFill/>
        </p:spPr>
      </p:pic>
      <p:sp>
        <p:nvSpPr>
          <p:cNvPr id="15383" name="Text Box 23"/>
          <p:cNvSpPr txBox="1">
            <a:spLocks noChangeArrowheads="1"/>
          </p:cNvSpPr>
          <p:nvPr/>
        </p:nvSpPr>
        <p:spPr bwMode="auto">
          <a:xfrm rot="16200000">
            <a:off x="4677569" y="3715544"/>
            <a:ext cx="2387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</a:rPr>
              <a:t>IT SYSTEM</a:t>
            </a:r>
          </a:p>
        </p:txBody>
      </p:sp>
      <p:pic>
        <p:nvPicPr>
          <p:cNvPr id="13330" name="Picture 24" descr="j019538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3800" y="2362200"/>
            <a:ext cx="584200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86" name="Rectangle 26"/>
          <p:cNvSpPr>
            <a:spLocks noChangeArrowheads="1"/>
          </p:cNvSpPr>
          <p:nvPr/>
        </p:nvSpPr>
        <p:spPr bwMode="auto">
          <a:xfrm>
            <a:off x="2362200" y="304800"/>
            <a:ext cx="449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i="1" dirty="0">
                <a:solidFill>
                  <a:schemeClr val="tx2"/>
                </a:solidFill>
              </a:rPr>
              <a:t>Tri H. </a:t>
            </a:r>
            <a:r>
              <a:rPr lang="en-US" i="1" dirty="0" err="1">
                <a:solidFill>
                  <a:schemeClr val="tx2"/>
                </a:solidFill>
              </a:rPr>
              <a:t>Achmad</a:t>
            </a:r>
            <a:r>
              <a:rPr lang="id-ID" i="1" dirty="0">
                <a:solidFill>
                  <a:schemeClr val="tx2"/>
                </a:solidFill>
              </a:rPr>
              <a:t> - MERDU</a:t>
            </a:r>
            <a:endParaRPr lang="en-US" i="1" dirty="0">
              <a:solidFill>
                <a:schemeClr val="tx2"/>
              </a:solidFill>
            </a:endParaRPr>
          </a:p>
        </p:txBody>
      </p:sp>
      <p:pic>
        <p:nvPicPr>
          <p:cNvPr id="13332" name="Picture 27" descr="Logunpd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75600" y="12700"/>
            <a:ext cx="1181100" cy="10366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15389" name="Rectangle 29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spcBef>
                <a:spcPct val="20000"/>
              </a:spcBef>
              <a:defRPr/>
            </a:pPr>
            <a:r>
              <a:rPr lang="en-US" sz="2000" i="1">
                <a:solidFill>
                  <a:schemeClr val="accent2"/>
                </a:solidFill>
              </a:rPr>
              <a:t>Faculty of Medicine - Universitas Padjadjaran – www.fk.unpad.ac.id</a:t>
            </a:r>
            <a:endParaRPr lang="en-US" sz="2000" i="1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850"/>
            <a:ext cx="9144000" cy="1252728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latin typeface="Abadi MT Condensed Light"/>
                <a:cs typeface="Abadi MT Condensed Light"/>
              </a:rPr>
              <a:t>LEADING CAUSES OF GLOBAL BURDEN OF DISEASE (GBD), (WHO Global Burden of Disease 2004 Report)</a:t>
            </a:r>
            <a:endParaRPr lang="en-US" sz="2400" dirty="0">
              <a:latin typeface="Abadi MT Condensed Light"/>
              <a:cs typeface="Abadi MT Condensed Light"/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7179" r="-7179"/>
          <a:stretch>
            <a:fillRect/>
          </a:stretch>
        </p:blipFill>
        <p:spPr>
          <a:xfrm>
            <a:off x="-338138" y="1402294"/>
            <a:ext cx="9813926" cy="5514975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6699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3307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id-ID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6200" y="76200"/>
            <a:ext cx="1219200" cy="990600"/>
            <a:chOff x="192" y="240"/>
            <a:chExt cx="914" cy="791"/>
          </a:xfrm>
        </p:grpSpPr>
        <p:graphicFrame>
          <p:nvGraphicFramePr>
            <p:cNvPr id="14338" name="Object 2"/>
            <p:cNvGraphicFramePr>
              <a:graphicFrameLocks noChangeAspect="1"/>
            </p:cNvGraphicFramePr>
            <p:nvPr/>
          </p:nvGraphicFramePr>
          <p:xfrm>
            <a:off x="192" y="240"/>
            <a:ext cx="914" cy="791"/>
          </p:xfrm>
          <a:graphic>
            <a:graphicData uri="http://schemas.openxmlformats.org/presentationml/2006/ole">
              <p:oleObj spid="_x0000_s10242" name="Clip" r:id="rId3" imgW="1450800" imgH="1255320" progId="">
                <p:embed/>
              </p:oleObj>
            </a:graphicData>
          </a:graphic>
        </p:graphicFrame>
        <p:pic>
          <p:nvPicPr>
            <p:cNvPr id="14345" name="Picture 5" descr="Logunpd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5" y="252"/>
              <a:ext cx="375" cy="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438150" y="2819400"/>
            <a:ext cx="832485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32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Faculty development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32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should be driven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32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by clearly identified educational needs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32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and must be a continuous process</a:t>
            </a: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2362200" y="304800"/>
            <a:ext cx="449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i="1" dirty="0">
                <a:solidFill>
                  <a:schemeClr val="tx2"/>
                </a:solidFill>
              </a:rPr>
              <a:t>Tri H. </a:t>
            </a:r>
            <a:r>
              <a:rPr lang="en-US" i="1" dirty="0" err="1">
                <a:solidFill>
                  <a:schemeClr val="tx2"/>
                </a:solidFill>
              </a:rPr>
              <a:t>Achmad</a:t>
            </a:r>
            <a:r>
              <a:rPr lang="id-ID" i="1" dirty="0">
                <a:solidFill>
                  <a:schemeClr val="tx2"/>
                </a:solidFill>
              </a:rPr>
              <a:t> </a:t>
            </a:r>
            <a:endParaRPr lang="en-US" i="1" dirty="0">
              <a:solidFill>
                <a:schemeClr val="tx2"/>
              </a:solidFill>
            </a:endParaRPr>
          </a:p>
        </p:txBody>
      </p:sp>
      <p:pic>
        <p:nvPicPr>
          <p:cNvPr id="14343" name="Picture 13" descr="Logunpd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75600" y="12700"/>
            <a:ext cx="1181100" cy="10366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0"/>
            <a:ext cx="9156700" cy="1066800"/>
            <a:chOff x="0" y="0"/>
            <a:chExt cx="9156700" cy="1066800"/>
          </a:xfrm>
        </p:grpSpPr>
        <p:sp>
          <p:nvSpPr>
            <p:cNvPr id="4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9144000" cy="106680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d-ID"/>
            </a:p>
          </p:txBody>
        </p:sp>
        <p:sp>
          <p:nvSpPr>
            <p:cNvPr id="5" name="Rectangle 12"/>
            <p:cNvSpPr>
              <a:spLocks noChangeArrowheads="1"/>
            </p:cNvSpPr>
            <p:nvPr/>
          </p:nvSpPr>
          <p:spPr bwMode="auto">
            <a:xfrm>
              <a:off x="2362200" y="304800"/>
              <a:ext cx="4495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i="1" dirty="0">
                  <a:solidFill>
                    <a:schemeClr val="tx2"/>
                  </a:solidFill>
                </a:rPr>
                <a:t>Tri H. </a:t>
              </a:r>
              <a:r>
                <a:rPr lang="en-US" i="1" dirty="0" err="1">
                  <a:solidFill>
                    <a:schemeClr val="tx2"/>
                  </a:solidFill>
                </a:rPr>
                <a:t>Achmad</a:t>
              </a:r>
              <a:r>
                <a:rPr lang="id-ID" i="1" dirty="0">
                  <a:solidFill>
                    <a:schemeClr val="tx2"/>
                  </a:solidFill>
                </a:rPr>
                <a:t> </a:t>
              </a:r>
              <a:endParaRPr lang="en-US" i="1" dirty="0">
                <a:solidFill>
                  <a:schemeClr val="tx2"/>
                </a:solidFill>
              </a:endParaRPr>
            </a:p>
          </p:txBody>
        </p:sp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76200" y="76200"/>
              <a:ext cx="1219200" cy="990600"/>
              <a:chOff x="192" y="240"/>
              <a:chExt cx="914" cy="791"/>
            </a:xfrm>
          </p:grpSpPr>
          <p:graphicFrame>
            <p:nvGraphicFramePr>
              <p:cNvPr id="15362" name="Object 2"/>
              <p:cNvGraphicFramePr>
                <a:graphicFrameLocks noChangeAspect="1"/>
              </p:cNvGraphicFramePr>
              <p:nvPr/>
            </p:nvGraphicFramePr>
            <p:xfrm>
              <a:off x="192" y="240"/>
              <a:ext cx="914" cy="791"/>
            </p:xfrm>
            <a:graphic>
              <a:graphicData uri="http://schemas.openxmlformats.org/presentationml/2006/ole">
                <p:oleObj spid="_x0000_s11266" name="Clip" r:id="rId3" imgW="1450800" imgH="1255320" progId="">
                  <p:embed/>
                </p:oleObj>
              </a:graphicData>
            </a:graphic>
          </p:graphicFrame>
          <p:pic>
            <p:nvPicPr>
              <p:cNvPr id="15371" name="Picture 5" descr="Logunpd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65" y="252"/>
                <a:ext cx="375" cy="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5370" name="Picture 13" descr="Logunpd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75600" y="12700"/>
              <a:ext cx="1181100" cy="103663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itle 3"/>
          <p:cNvSpPr txBox="1">
            <a:spLocks/>
          </p:cNvSpPr>
          <p:nvPr/>
        </p:nvSpPr>
        <p:spPr bwMode="auto">
          <a:xfrm>
            <a:off x="1073150" y="1787525"/>
            <a:ext cx="6907213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sz="3200" b="1" ker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There is no curriculum development,</a:t>
            </a:r>
            <a:r>
              <a:rPr lang="id-ID" sz="3200" b="1" ker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id-ID" sz="3200" b="1" ker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3200" b="1" ker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there is only staff development </a:t>
            </a:r>
            <a:endParaRPr lang="en-US" sz="32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89663" y="4140200"/>
            <a:ext cx="207486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/>
              <a:t>Harden, 2009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0"/>
            <a:ext cx="9156700" cy="1066800"/>
            <a:chOff x="0" y="0"/>
            <a:chExt cx="9156700" cy="1066800"/>
          </a:xfrm>
        </p:grpSpPr>
        <p:sp>
          <p:nvSpPr>
            <p:cNvPr id="4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9144000" cy="106680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d-ID"/>
            </a:p>
          </p:txBody>
        </p:sp>
        <p:sp>
          <p:nvSpPr>
            <p:cNvPr id="5" name="Rectangle 12"/>
            <p:cNvSpPr>
              <a:spLocks noChangeArrowheads="1"/>
            </p:cNvSpPr>
            <p:nvPr/>
          </p:nvSpPr>
          <p:spPr bwMode="auto">
            <a:xfrm>
              <a:off x="2362200" y="304800"/>
              <a:ext cx="4495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i="1" dirty="0">
                  <a:solidFill>
                    <a:schemeClr val="tx2"/>
                  </a:solidFill>
                </a:rPr>
                <a:t>Tri H. </a:t>
              </a:r>
              <a:r>
                <a:rPr lang="en-US" i="1" dirty="0" err="1">
                  <a:solidFill>
                    <a:schemeClr val="tx2"/>
                  </a:solidFill>
                </a:rPr>
                <a:t>Achmad</a:t>
              </a:r>
              <a:r>
                <a:rPr lang="id-ID" i="1" dirty="0">
                  <a:solidFill>
                    <a:schemeClr val="tx2"/>
                  </a:solidFill>
                </a:rPr>
                <a:t> </a:t>
              </a:r>
              <a:endParaRPr lang="en-US" i="1" dirty="0">
                <a:solidFill>
                  <a:schemeClr val="tx2"/>
                </a:solidFill>
              </a:endParaRPr>
            </a:p>
          </p:txBody>
        </p:sp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76200" y="76200"/>
              <a:ext cx="1219200" cy="990600"/>
              <a:chOff x="192" y="240"/>
              <a:chExt cx="914" cy="791"/>
            </a:xfrm>
          </p:grpSpPr>
          <p:graphicFrame>
            <p:nvGraphicFramePr>
              <p:cNvPr id="16386" name="Object 2"/>
              <p:cNvGraphicFramePr>
                <a:graphicFrameLocks noChangeAspect="1"/>
              </p:cNvGraphicFramePr>
              <p:nvPr/>
            </p:nvGraphicFramePr>
            <p:xfrm>
              <a:off x="192" y="240"/>
              <a:ext cx="914" cy="791"/>
            </p:xfrm>
            <a:graphic>
              <a:graphicData uri="http://schemas.openxmlformats.org/presentationml/2006/ole">
                <p:oleObj spid="_x0000_s12290" name="Clip" r:id="rId3" imgW="1450800" imgH="1255320" progId="">
                  <p:embed/>
                </p:oleObj>
              </a:graphicData>
            </a:graphic>
          </p:graphicFrame>
          <p:pic>
            <p:nvPicPr>
              <p:cNvPr id="16395" name="Picture 5" descr="Logunpd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65" y="252"/>
                <a:ext cx="375" cy="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6394" name="Picture 13" descr="Logunpd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75600" y="12700"/>
              <a:ext cx="1181100" cy="103663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854075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en-US" sz="4000" dirty="0" smtClean="0"/>
              <a:t>Recruitment </a:t>
            </a:r>
            <a:r>
              <a:rPr lang="en-US" sz="4000" dirty="0"/>
              <a:t>of academics</a:t>
            </a:r>
            <a:endParaRPr lang="en-GB" sz="4000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57200" y="21796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3200" ker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Enhancement of the existing faculties</a:t>
            </a:r>
          </a:p>
          <a:p>
            <a:pPr marL="990600" lvl="1" indent="-533400" eaLnBrk="0" hangingPunct="0">
              <a:spcBef>
                <a:spcPct val="20000"/>
              </a:spcBef>
              <a:buClr>
                <a:srgbClr val="006866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800" ker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Increase of PhD holders</a:t>
            </a:r>
          </a:p>
          <a:p>
            <a:pPr marL="990600" lvl="1" indent="-533400" eaLnBrk="0" hangingPunct="0">
              <a:spcBef>
                <a:spcPct val="20000"/>
              </a:spcBef>
              <a:buClr>
                <a:srgbClr val="006866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800" ker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Concentration of talents </a:t>
            </a:r>
          </a:p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3200" ker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Invitation of expatriates</a:t>
            </a:r>
          </a:p>
          <a:p>
            <a:pPr marL="990600" lvl="1" indent="-533400" eaLnBrk="0" hangingPunct="0">
              <a:spcBef>
                <a:spcPct val="20000"/>
              </a:spcBef>
              <a:buClr>
                <a:srgbClr val="006866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800" ker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Internationalization of institutions</a:t>
            </a:r>
          </a:p>
          <a:p>
            <a:pPr marL="990600" lvl="1" indent="-533400" eaLnBrk="0" hangingPunct="0">
              <a:spcBef>
                <a:spcPct val="20000"/>
              </a:spcBef>
              <a:buClr>
                <a:srgbClr val="006866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800" ker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Critical mass of national academics</a:t>
            </a:r>
          </a:p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3200" ker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Attraction of returnees </a:t>
            </a:r>
          </a:p>
          <a:p>
            <a:pPr marL="990600" lvl="1" indent="-533400" eaLnBrk="0" hangingPunct="0">
              <a:spcBef>
                <a:spcPct val="20000"/>
              </a:spcBef>
              <a:buClr>
                <a:srgbClr val="006866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800" ker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The issue of “brain drain”</a:t>
            </a:r>
          </a:p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None/>
              <a:defRPr/>
            </a:pPr>
            <a:endParaRPr lang="en-GB" sz="3200" kern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1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600200" y="76200"/>
            <a:ext cx="6248400" cy="628650"/>
          </a:xfrm>
        </p:spPr>
        <p:txBody>
          <a:bodyPr/>
          <a:lstStyle/>
          <a:p>
            <a:pPr>
              <a:defRPr/>
            </a:pPr>
            <a:r>
              <a:rPr lang="en-GB" altLang="zh-TW" sz="3600">
                <a:ea typeface="PMingLiU" pitchFamily="18" charset="-120"/>
              </a:rPr>
              <a:t>Lives in Education</a:t>
            </a:r>
            <a:endParaRPr lang="en-GB" sz="3600"/>
          </a:p>
        </p:txBody>
      </p:sp>
      <p:sp>
        <p:nvSpPr>
          <p:cNvPr id="902147" name="Oval 3"/>
          <p:cNvSpPr>
            <a:spLocks noChangeArrowheads="1"/>
          </p:cNvSpPr>
          <p:nvPr/>
        </p:nvSpPr>
        <p:spPr bwMode="auto">
          <a:xfrm>
            <a:off x="381000" y="685800"/>
            <a:ext cx="8458200" cy="6172200"/>
          </a:xfrm>
          <a:prstGeom prst="ellipse">
            <a:avLst/>
          </a:prstGeom>
          <a:solidFill>
            <a:srgbClr val="B44A0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d-ID"/>
          </a:p>
        </p:txBody>
      </p:sp>
      <p:sp>
        <p:nvSpPr>
          <p:cNvPr id="902148" name="Oval 4"/>
          <p:cNvSpPr>
            <a:spLocks noChangeArrowheads="1"/>
          </p:cNvSpPr>
          <p:nvPr/>
        </p:nvSpPr>
        <p:spPr bwMode="auto">
          <a:xfrm>
            <a:off x="1143000" y="1981200"/>
            <a:ext cx="7467600" cy="4572000"/>
          </a:xfrm>
          <a:prstGeom prst="ellipse">
            <a:avLst/>
          </a:prstGeom>
          <a:solidFill>
            <a:srgbClr val="C7650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d-ID"/>
          </a:p>
        </p:txBody>
      </p:sp>
      <p:sp>
        <p:nvSpPr>
          <p:cNvPr id="902149" name="Oval 5"/>
          <p:cNvSpPr>
            <a:spLocks noChangeArrowheads="1"/>
          </p:cNvSpPr>
          <p:nvPr/>
        </p:nvSpPr>
        <p:spPr bwMode="auto">
          <a:xfrm>
            <a:off x="1828800" y="3048000"/>
            <a:ext cx="6553200" cy="3276600"/>
          </a:xfrm>
          <a:prstGeom prst="ellipse">
            <a:avLst/>
          </a:prstGeom>
          <a:solidFill>
            <a:srgbClr val="D67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d-ID"/>
          </a:p>
        </p:txBody>
      </p:sp>
      <p:sp>
        <p:nvSpPr>
          <p:cNvPr id="902150" name="Oval 6"/>
          <p:cNvSpPr>
            <a:spLocks noChangeArrowheads="1"/>
          </p:cNvSpPr>
          <p:nvPr/>
        </p:nvSpPr>
        <p:spPr bwMode="auto">
          <a:xfrm>
            <a:off x="2971800" y="3276600"/>
            <a:ext cx="5257800" cy="2667000"/>
          </a:xfrm>
          <a:prstGeom prst="ellipse">
            <a:avLst/>
          </a:prstGeom>
          <a:solidFill>
            <a:srgbClr val="F491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d-ID"/>
          </a:p>
        </p:txBody>
      </p:sp>
      <p:sp>
        <p:nvSpPr>
          <p:cNvPr id="902151" name="Oval 7"/>
          <p:cNvSpPr>
            <a:spLocks noChangeArrowheads="1"/>
          </p:cNvSpPr>
          <p:nvPr/>
        </p:nvSpPr>
        <p:spPr bwMode="auto">
          <a:xfrm rot="266277">
            <a:off x="3733800" y="3581400"/>
            <a:ext cx="4267200" cy="2133600"/>
          </a:xfrm>
          <a:prstGeom prst="ellipse">
            <a:avLst/>
          </a:prstGeom>
          <a:solidFill>
            <a:srgbClr val="FFB44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d-ID"/>
          </a:p>
        </p:txBody>
      </p:sp>
      <p:sp>
        <p:nvSpPr>
          <p:cNvPr id="902152" name="Oval 8"/>
          <p:cNvSpPr>
            <a:spLocks noChangeArrowheads="1"/>
          </p:cNvSpPr>
          <p:nvPr/>
        </p:nvSpPr>
        <p:spPr bwMode="auto">
          <a:xfrm rot="418233">
            <a:off x="4495800" y="3886200"/>
            <a:ext cx="3276600" cy="1752600"/>
          </a:xfrm>
          <a:prstGeom prst="ellipse">
            <a:avLst/>
          </a:prstGeom>
          <a:solidFill>
            <a:srgbClr val="CC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d-ID"/>
          </a:p>
        </p:txBody>
      </p:sp>
      <p:sp>
        <p:nvSpPr>
          <p:cNvPr id="902153" name="Text Box 9"/>
          <p:cNvSpPr txBox="1">
            <a:spLocks noChangeArrowheads="1"/>
          </p:cNvSpPr>
          <p:nvPr/>
        </p:nvSpPr>
        <p:spPr bwMode="auto">
          <a:xfrm>
            <a:off x="5867400" y="4814888"/>
            <a:ext cx="121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PMingLiU" pitchFamily="18" charset="-120"/>
              </a:rPr>
              <a:t>Classes</a:t>
            </a:r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  <a:ea typeface="PMingLiU" pitchFamily="18" charset="-120"/>
            </a:endParaRPr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2438400" y="29718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>
              <a:effectLst/>
              <a:latin typeface="Times New Roman" pitchFamily="18" charset="0"/>
              <a:ea typeface="PMingLiU" pitchFamily="18" charset="-120"/>
            </a:endParaRPr>
          </a:p>
        </p:txBody>
      </p:sp>
      <p:sp>
        <p:nvSpPr>
          <p:cNvPr id="902155" name="Oval 11"/>
          <p:cNvSpPr>
            <a:spLocks noChangeArrowheads="1"/>
          </p:cNvSpPr>
          <p:nvPr/>
        </p:nvSpPr>
        <p:spPr bwMode="auto">
          <a:xfrm>
            <a:off x="5334000" y="4343400"/>
            <a:ext cx="2286000" cy="11430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d-ID"/>
          </a:p>
        </p:txBody>
      </p:sp>
      <p:sp>
        <p:nvSpPr>
          <p:cNvPr id="902156" name="Oval 12"/>
          <p:cNvSpPr>
            <a:spLocks noChangeArrowheads="1"/>
          </p:cNvSpPr>
          <p:nvPr/>
        </p:nvSpPr>
        <p:spPr bwMode="auto">
          <a:xfrm>
            <a:off x="5943600" y="4495800"/>
            <a:ext cx="1524000" cy="9144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d-ID"/>
          </a:p>
        </p:txBody>
      </p:sp>
      <p:sp>
        <p:nvSpPr>
          <p:cNvPr id="902157" name="Text Box 13"/>
          <p:cNvSpPr txBox="1">
            <a:spLocks noChangeArrowheads="1"/>
          </p:cNvSpPr>
          <p:nvPr/>
        </p:nvSpPr>
        <p:spPr bwMode="auto">
          <a:xfrm>
            <a:off x="6019800" y="47244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9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rPr>
              <a:t>Study</a:t>
            </a:r>
          </a:p>
        </p:txBody>
      </p:sp>
      <p:sp>
        <p:nvSpPr>
          <p:cNvPr id="902158" name="Text Box 14"/>
          <p:cNvSpPr txBox="1">
            <a:spLocks noChangeArrowheads="1"/>
          </p:cNvSpPr>
          <p:nvPr/>
        </p:nvSpPr>
        <p:spPr bwMode="auto">
          <a:xfrm rot="-1792015">
            <a:off x="4652963" y="4191000"/>
            <a:ext cx="30432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effectLst/>
                <a:latin typeface="Arial Narrow" pitchFamily="34" charset="0"/>
                <a:ea typeface="PMingLiU" pitchFamily="18" charset="-120"/>
              </a:rPr>
              <a:t>Student Activities</a:t>
            </a:r>
            <a:r>
              <a:rPr lang="en-US" altLang="zh-TW">
                <a:solidFill>
                  <a:schemeClr val="bg1"/>
                </a:solidFill>
                <a:effectLst/>
                <a:latin typeface="Arial Narrow" pitchFamily="34" charset="0"/>
                <a:ea typeface="PMingLiU" pitchFamily="18" charset="-120"/>
              </a:rPr>
              <a:t>/Halls</a:t>
            </a:r>
            <a:endParaRPr lang="en-US">
              <a:solidFill>
                <a:schemeClr val="bg1"/>
              </a:solidFill>
              <a:effectLst/>
              <a:latin typeface="Arial Narrow" pitchFamily="34" charset="0"/>
              <a:ea typeface="PMingLiU" pitchFamily="18" charset="-120"/>
            </a:endParaRPr>
          </a:p>
        </p:txBody>
      </p:sp>
      <p:sp>
        <p:nvSpPr>
          <p:cNvPr id="902159" name="Text Box 15"/>
          <p:cNvSpPr txBox="1">
            <a:spLocks noChangeArrowheads="1"/>
          </p:cNvSpPr>
          <p:nvPr/>
        </p:nvSpPr>
        <p:spPr bwMode="auto">
          <a:xfrm rot="-1726059">
            <a:off x="3962400" y="39624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9C0000"/>
                </a:solidFill>
                <a:effectLst/>
                <a:latin typeface="Arial Narrow" pitchFamily="34" charset="0"/>
                <a:ea typeface="PMingLiU" pitchFamily="18" charset="-120"/>
              </a:rPr>
              <a:t>Executives of Organisations</a:t>
            </a:r>
          </a:p>
        </p:txBody>
      </p:sp>
      <p:sp>
        <p:nvSpPr>
          <p:cNvPr id="902160" name="Text Box 16"/>
          <p:cNvSpPr txBox="1">
            <a:spLocks noChangeArrowheads="1"/>
          </p:cNvSpPr>
          <p:nvPr/>
        </p:nvSpPr>
        <p:spPr bwMode="auto">
          <a:xfrm rot="-1620245">
            <a:off x="3733800" y="3581400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9C0000"/>
                </a:solidFill>
                <a:effectLst/>
                <a:latin typeface="Arial Narrow" pitchFamily="34" charset="0"/>
                <a:ea typeface="PMingLiU" pitchFamily="18" charset="-120"/>
              </a:rPr>
              <a:t>Internship, Placement, Mentorship</a:t>
            </a:r>
          </a:p>
        </p:txBody>
      </p:sp>
      <p:sp>
        <p:nvSpPr>
          <p:cNvPr id="902161" name="Text Box 17"/>
          <p:cNvSpPr txBox="1">
            <a:spLocks noChangeArrowheads="1"/>
          </p:cNvSpPr>
          <p:nvPr/>
        </p:nvSpPr>
        <p:spPr bwMode="auto">
          <a:xfrm rot="-1726059">
            <a:off x="2603500" y="3597275"/>
            <a:ext cx="2733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9C0000"/>
                </a:solidFill>
                <a:effectLst/>
                <a:latin typeface="Arial Narrow" pitchFamily="34" charset="0"/>
                <a:ea typeface="PMingLiU" pitchFamily="18" charset="-120"/>
              </a:rPr>
              <a:t>Design, Music, Drama</a:t>
            </a:r>
            <a:r>
              <a:rPr lang="en-US" altLang="zh-TW">
                <a:solidFill>
                  <a:srgbClr val="9C0000"/>
                </a:solidFill>
                <a:effectLst/>
                <a:latin typeface="Arial Narrow" pitchFamily="34" charset="0"/>
                <a:ea typeface="PMingLiU" pitchFamily="18" charset="-120"/>
              </a:rPr>
              <a:t>, Sports</a:t>
            </a:r>
            <a:endParaRPr lang="en-US">
              <a:solidFill>
                <a:srgbClr val="9C0000"/>
              </a:solidFill>
              <a:effectLst/>
              <a:latin typeface="Arial Narrow" pitchFamily="34" charset="0"/>
              <a:ea typeface="PMingLiU" pitchFamily="18" charset="-120"/>
            </a:endParaRPr>
          </a:p>
        </p:txBody>
      </p:sp>
      <p:sp>
        <p:nvSpPr>
          <p:cNvPr id="902162" name="Text Box 18"/>
          <p:cNvSpPr txBox="1">
            <a:spLocks noChangeArrowheads="1"/>
          </p:cNvSpPr>
          <p:nvPr/>
        </p:nvSpPr>
        <p:spPr bwMode="auto">
          <a:xfrm rot="-1556762">
            <a:off x="1981200" y="33528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effectLst/>
                <a:latin typeface="Arial Narrow" pitchFamily="34" charset="0"/>
                <a:ea typeface="PMingLiU" pitchFamily="18" charset="-120"/>
              </a:rPr>
              <a:t>Community Services</a:t>
            </a:r>
            <a:r>
              <a:rPr lang="en-US" altLang="zh-TW">
                <a:effectLst/>
                <a:latin typeface="Arial Narrow" pitchFamily="34" charset="0"/>
                <a:ea typeface="PMingLiU" pitchFamily="18" charset="-120"/>
              </a:rPr>
              <a:t>/NGO</a:t>
            </a:r>
            <a:endParaRPr lang="en-US">
              <a:effectLst/>
              <a:latin typeface="Arial Narrow" pitchFamily="34" charset="0"/>
              <a:ea typeface="PMingLiU" pitchFamily="18" charset="-120"/>
            </a:endParaRPr>
          </a:p>
        </p:txBody>
      </p:sp>
      <p:sp>
        <p:nvSpPr>
          <p:cNvPr id="902163" name="Text Box 19"/>
          <p:cNvSpPr txBox="1">
            <a:spLocks noChangeArrowheads="1"/>
          </p:cNvSpPr>
          <p:nvPr/>
        </p:nvSpPr>
        <p:spPr bwMode="auto">
          <a:xfrm rot="-1478265">
            <a:off x="1144588" y="2689225"/>
            <a:ext cx="3733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effectLst/>
                <a:latin typeface="Arial Narrow" pitchFamily="34" charset="0"/>
                <a:ea typeface="PMingLiU" pitchFamily="18" charset="-120"/>
              </a:rPr>
              <a:t>Visits to Rural, Deprived </a:t>
            </a:r>
            <a:r>
              <a:rPr lang="en-US" altLang="zh-TW">
                <a:effectLst/>
                <a:latin typeface="Arial Narrow" pitchFamily="34" charset="0"/>
                <a:ea typeface="PMingLiU" pitchFamily="18" charset="-120"/>
              </a:rPr>
              <a:t>Communities</a:t>
            </a:r>
            <a:r>
              <a:rPr lang="en-US">
                <a:effectLst/>
                <a:latin typeface="Arial Narrow" pitchFamily="34" charset="0"/>
                <a:ea typeface="PMingLiU" pitchFamily="18" charset="-120"/>
              </a:rPr>
              <a:t> </a:t>
            </a:r>
          </a:p>
        </p:txBody>
      </p:sp>
      <p:sp>
        <p:nvSpPr>
          <p:cNvPr id="45076" name="Text Box 20"/>
          <p:cNvSpPr txBox="1">
            <a:spLocks noChangeArrowheads="1"/>
          </p:cNvSpPr>
          <p:nvPr/>
        </p:nvSpPr>
        <p:spPr bwMode="auto">
          <a:xfrm>
            <a:off x="1600200" y="1614488"/>
            <a:ext cx="3505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GB">
              <a:effectLst/>
              <a:ea typeface="PMingLiU" pitchFamily="18" charset="-120"/>
            </a:endParaRPr>
          </a:p>
        </p:txBody>
      </p:sp>
      <p:sp>
        <p:nvSpPr>
          <p:cNvPr id="902165" name="Text Box 21"/>
          <p:cNvSpPr txBox="1">
            <a:spLocks noChangeArrowheads="1"/>
          </p:cNvSpPr>
          <p:nvPr/>
        </p:nvSpPr>
        <p:spPr bwMode="auto">
          <a:xfrm rot="-1402081">
            <a:off x="-152400" y="2133600"/>
            <a:ext cx="3733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effectLst/>
                <a:latin typeface="Arial Narrow" pitchFamily="34" charset="0"/>
                <a:ea typeface="PMingLiU" pitchFamily="18" charset="-120"/>
              </a:rPr>
              <a:t>International Exchange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2147" grpId="0" animBg="1"/>
      <p:bldP spid="902148" grpId="0" animBg="1"/>
      <p:bldP spid="902149" grpId="0" animBg="1"/>
      <p:bldP spid="902150" grpId="0" animBg="1"/>
      <p:bldP spid="902151" grpId="0" animBg="1"/>
      <p:bldP spid="902152" grpId="0" animBg="1"/>
      <p:bldP spid="902153" grpId="0"/>
      <p:bldP spid="902155" grpId="0" animBg="1"/>
      <p:bldP spid="902156" grpId="0" animBg="1"/>
      <p:bldP spid="902157" grpId="0"/>
      <p:bldP spid="902158" grpId="0"/>
      <p:bldP spid="902159" grpId="0"/>
      <p:bldP spid="902160" grpId="0"/>
      <p:bldP spid="902161" grpId="0"/>
      <p:bldP spid="902162" grpId="0"/>
      <p:bldP spid="902163" grpId="0"/>
      <p:bldP spid="90216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95400" y="76200"/>
            <a:ext cx="6781800" cy="560388"/>
          </a:xfrm>
        </p:spPr>
        <p:txBody>
          <a:bodyPr/>
          <a:lstStyle/>
          <a:p>
            <a:pPr>
              <a:defRPr/>
            </a:pPr>
            <a:r>
              <a:rPr lang="en-GB" altLang="zh-TW" sz="3600">
                <a:ea typeface="PMingLiU" pitchFamily="18" charset="-120"/>
              </a:rPr>
              <a:t>Learning Experiences</a:t>
            </a:r>
            <a:endParaRPr lang="en-GB" sz="3600"/>
          </a:p>
        </p:txBody>
      </p:sp>
      <p:sp>
        <p:nvSpPr>
          <p:cNvPr id="903171" name="Oval 3"/>
          <p:cNvSpPr>
            <a:spLocks noChangeArrowheads="1"/>
          </p:cNvSpPr>
          <p:nvPr/>
        </p:nvSpPr>
        <p:spPr bwMode="auto">
          <a:xfrm>
            <a:off x="381000" y="685800"/>
            <a:ext cx="8458200" cy="6172200"/>
          </a:xfrm>
          <a:prstGeom prst="ellipse">
            <a:avLst/>
          </a:prstGeom>
          <a:solidFill>
            <a:srgbClr val="B44A0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d-ID"/>
          </a:p>
        </p:txBody>
      </p:sp>
      <p:sp>
        <p:nvSpPr>
          <p:cNvPr id="903172" name="Oval 4"/>
          <p:cNvSpPr>
            <a:spLocks noChangeArrowheads="1"/>
          </p:cNvSpPr>
          <p:nvPr/>
        </p:nvSpPr>
        <p:spPr bwMode="auto">
          <a:xfrm>
            <a:off x="1143000" y="1981200"/>
            <a:ext cx="7467600" cy="4572000"/>
          </a:xfrm>
          <a:prstGeom prst="ellipse">
            <a:avLst/>
          </a:prstGeom>
          <a:solidFill>
            <a:srgbClr val="C7650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d-ID"/>
          </a:p>
        </p:txBody>
      </p:sp>
      <p:sp>
        <p:nvSpPr>
          <p:cNvPr id="903173" name="Oval 5"/>
          <p:cNvSpPr>
            <a:spLocks noChangeArrowheads="1"/>
          </p:cNvSpPr>
          <p:nvPr/>
        </p:nvSpPr>
        <p:spPr bwMode="auto">
          <a:xfrm>
            <a:off x="1828800" y="3048000"/>
            <a:ext cx="6553200" cy="3276600"/>
          </a:xfrm>
          <a:prstGeom prst="ellipse">
            <a:avLst/>
          </a:prstGeom>
          <a:solidFill>
            <a:srgbClr val="D67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d-ID"/>
          </a:p>
        </p:txBody>
      </p:sp>
      <p:sp>
        <p:nvSpPr>
          <p:cNvPr id="903174" name="Oval 6"/>
          <p:cNvSpPr>
            <a:spLocks noChangeArrowheads="1"/>
          </p:cNvSpPr>
          <p:nvPr/>
        </p:nvSpPr>
        <p:spPr bwMode="auto">
          <a:xfrm>
            <a:off x="2971800" y="3276600"/>
            <a:ext cx="5257800" cy="2667000"/>
          </a:xfrm>
          <a:prstGeom prst="ellipse">
            <a:avLst/>
          </a:prstGeom>
          <a:solidFill>
            <a:srgbClr val="F491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d-ID"/>
          </a:p>
        </p:txBody>
      </p:sp>
      <p:sp>
        <p:nvSpPr>
          <p:cNvPr id="903175" name="Oval 7"/>
          <p:cNvSpPr>
            <a:spLocks noChangeArrowheads="1"/>
          </p:cNvSpPr>
          <p:nvPr/>
        </p:nvSpPr>
        <p:spPr bwMode="auto">
          <a:xfrm rot="266277">
            <a:off x="3733800" y="3581400"/>
            <a:ext cx="4267200" cy="2133600"/>
          </a:xfrm>
          <a:prstGeom prst="ellipse">
            <a:avLst/>
          </a:prstGeom>
          <a:solidFill>
            <a:srgbClr val="FFB44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d-ID"/>
          </a:p>
        </p:txBody>
      </p:sp>
      <p:sp>
        <p:nvSpPr>
          <p:cNvPr id="903176" name="Oval 8"/>
          <p:cNvSpPr>
            <a:spLocks noChangeArrowheads="1"/>
          </p:cNvSpPr>
          <p:nvPr/>
        </p:nvSpPr>
        <p:spPr bwMode="auto">
          <a:xfrm rot="418233">
            <a:off x="4495800" y="3886200"/>
            <a:ext cx="3276600" cy="1752600"/>
          </a:xfrm>
          <a:prstGeom prst="ellipse">
            <a:avLst/>
          </a:prstGeom>
          <a:solidFill>
            <a:srgbClr val="CC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d-ID"/>
          </a:p>
        </p:txBody>
      </p:sp>
      <p:sp>
        <p:nvSpPr>
          <p:cNvPr id="903177" name="Text Box 9"/>
          <p:cNvSpPr txBox="1">
            <a:spLocks noChangeArrowheads="1"/>
          </p:cNvSpPr>
          <p:nvPr/>
        </p:nvSpPr>
        <p:spPr bwMode="auto">
          <a:xfrm>
            <a:off x="5867400" y="4814888"/>
            <a:ext cx="121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PMingLiU" pitchFamily="18" charset="-120"/>
              </a:rPr>
              <a:t>Classes</a:t>
            </a:r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  <a:ea typeface="PMingLiU" pitchFamily="18" charset="-120"/>
            </a:endParaRPr>
          </a:p>
        </p:txBody>
      </p:sp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2438400" y="29718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>
              <a:effectLst/>
              <a:latin typeface="Times New Roman" pitchFamily="18" charset="0"/>
              <a:ea typeface="PMingLiU" pitchFamily="18" charset="-120"/>
            </a:endParaRPr>
          </a:p>
        </p:txBody>
      </p:sp>
      <p:sp>
        <p:nvSpPr>
          <p:cNvPr id="903179" name="Oval 11"/>
          <p:cNvSpPr>
            <a:spLocks noChangeArrowheads="1"/>
          </p:cNvSpPr>
          <p:nvPr/>
        </p:nvSpPr>
        <p:spPr bwMode="auto">
          <a:xfrm>
            <a:off x="5334000" y="4343400"/>
            <a:ext cx="2286000" cy="11430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d-ID"/>
          </a:p>
        </p:txBody>
      </p:sp>
      <p:sp>
        <p:nvSpPr>
          <p:cNvPr id="903180" name="Oval 12"/>
          <p:cNvSpPr>
            <a:spLocks noChangeArrowheads="1"/>
          </p:cNvSpPr>
          <p:nvPr/>
        </p:nvSpPr>
        <p:spPr bwMode="auto">
          <a:xfrm>
            <a:off x="5943600" y="4495800"/>
            <a:ext cx="1524000" cy="9144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d-ID"/>
          </a:p>
        </p:txBody>
      </p:sp>
      <p:sp>
        <p:nvSpPr>
          <p:cNvPr id="46093" name="Text Box 13"/>
          <p:cNvSpPr txBox="1">
            <a:spLocks noChangeArrowheads="1"/>
          </p:cNvSpPr>
          <p:nvPr/>
        </p:nvSpPr>
        <p:spPr bwMode="auto">
          <a:xfrm>
            <a:off x="6096000" y="4572000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9C0000"/>
                </a:solidFill>
                <a:effectLst/>
                <a:ea typeface="PMingLiU" pitchFamily="18" charset="-120"/>
              </a:rPr>
              <a:t>Academic</a:t>
            </a:r>
          </a:p>
          <a:p>
            <a:pPr algn="ctr"/>
            <a:r>
              <a:rPr lang="en-US" b="1">
                <a:solidFill>
                  <a:srgbClr val="9C0000"/>
                </a:solidFill>
                <a:effectLst/>
                <a:ea typeface="PMingLiU" pitchFamily="18" charset="-120"/>
              </a:rPr>
              <a:t>Knowledge</a:t>
            </a:r>
          </a:p>
        </p:txBody>
      </p:sp>
      <p:sp>
        <p:nvSpPr>
          <p:cNvPr id="46094" name="Text Box 14"/>
          <p:cNvSpPr txBox="1">
            <a:spLocks noChangeArrowheads="1"/>
          </p:cNvSpPr>
          <p:nvPr/>
        </p:nvSpPr>
        <p:spPr bwMode="auto">
          <a:xfrm rot="-1792015">
            <a:off x="5175250" y="4244975"/>
            <a:ext cx="19129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9C0000"/>
                </a:solidFill>
                <a:effectLst/>
                <a:latin typeface="Arial Narrow" pitchFamily="34" charset="0"/>
                <a:ea typeface="PMingLiU" pitchFamily="18" charset="-120"/>
              </a:rPr>
              <a:t>Alternative Learning</a:t>
            </a:r>
          </a:p>
        </p:txBody>
      </p:sp>
      <p:sp>
        <p:nvSpPr>
          <p:cNvPr id="46095" name="Text Box 15"/>
          <p:cNvSpPr txBox="1">
            <a:spLocks noChangeArrowheads="1"/>
          </p:cNvSpPr>
          <p:nvPr/>
        </p:nvSpPr>
        <p:spPr bwMode="auto">
          <a:xfrm rot="-1726059">
            <a:off x="3962400" y="39624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9C0000"/>
                </a:solidFill>
                <a:effectLst/>
                <a:latin typeface="Arial Narrow" pitchFamily="34" charset="0"/>
                <a:ea typeface="PMingLiU" pitchFamily="18" charset="-120"/>
              </a:rPr>
              <a:t>Leadership Learning</a:t>
            </a:r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 rot="-1620245">
            <a:off x="3505200" y="3657600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9C0000"/>
                </a:solidFill>
                <a:effectLst/>
                <a:latin typeface="Arial Narrow" pitchFamily="34" charset="0"/>
                <a:ea typeface="PMingLiU" pitchFamily="18" charset="-120"/>
              </a:rPr>
              <a:t>Workplace Learning</a:t>
            </a:r>
          </a:p>
        </p:txBody>
      </p:sp>
      <p:sp>
        <p:nvSpPr>
          <p:cNvPr id="46097" name="Text Box 17"/>
          <p:cNvSpPr txBox="1">
            <a:spLocks noChangeArrowheads="1"/>
          </p:cNvSpPr>
          <p:nvPr/>
        </p:nvSpPr>
        <p:spPr bwMode="auto">
          <a:xfrm rot="-1666794">
            <a:off x="2667000" y="35814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9C0000"/>
                </a:solidFill>
                <a:effectLst/>
                <a:latin typeface="Arial Narrow" pitchFamily="34" charset="0"/>
                <a:ea typeface="PMingLiU" pitchFamily="18" charset="-120"/>
              </a:rPr>
              <a:t>Creativity Learning</a:t>
            </a:r>
          </a:p>
        </p:txBody>
      </p:sp>
      <p:sp>
        <p:nvSpPr>
          <p:cNvPr id="46098" name="Text Box 18"/>
          <p:cNvSpPr txBox="1">
            <a:spLocks noChangeArrowheads="1"/>
          </p:cNvSpPr>
          <p:nvPr/>
        </p:nvSpPr>
        <p:spPr bwMode="auto">
          <a:xfrm rot="-1763961">
            <a:off x="1981200" y="34290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effectLst/>
                <a:latin typeface="Arial Narrow" pitchFamily="34" charset="0"/>
                <a:ea typeface="PMingLiU" pitchFamily="18" charset="-120"/>
              </a:rPr>
              <a:t>Learning to Serve</a:t>
            </a:r>
          </a:p>
        </p:txBody>
      </p:sp>
      <p:sp>
        <p:nvSpPr>
          <p:cNvPr id="46099" name="Text Box 19"/>
          <p:cNvSpPr txBox="1">
            <a:spLocks noChangeArrowheads="1"/>
          </p:cNvSpPr>
          <p:nvPr/>
        </p:nvSpPr>
        <p:spPr bwMode="auto">
          <a:xfrm rot="-1773892">
            <a:off x="1219200" y="2971800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effectLst/>
                <a:latin typeface="Arial Narrow" pitchFamily="34" charset="0"/>
                <a:ea typeface="PMingLiU" pitchFamily="18" charset="-120"/>
              </a:rPr>
              <a:t>Learning to Care</a:t>
            </a:r>
          </a:p>
        </p:txBody>
      </p:sp>
      <p:sp>
        <p:nvSpPr>
          <p:cNvPr id="46100" name="Text Box 20"/>
          <p:cNvSpPr txBox="1">
            <a:spLocks noChangeArrowheads="1"/>
          </p:cNvSpPr>
          <p:nvPr/>
        </p:nvSpPr>
        <p:spPr bwMode="auto">
          <a:xfrm>
            <a:off x="1600200" y="1614488"/>
            <a:ext cx="3505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GB">
              <a:effectLst/>
              <a:ea typeface="PMingLiU" pitchFamily="18" charset="-120"/>
            </a:endParaRPr>
          </a:p>
        </p:txBody>
      </p:sp>
      <p:sp>
        <p:nvSpPr>
          <p:cNvPr id="46101" name="Text Box 21"/>
          <p:cNvSpPr txBox="1">
            <a:spLocks noChangeArrowheads="1"/>
          </p:cNvSpPr>
          <p:nvPr/>
        </p:nvSpPr>
        <p:spPr bwMode="auto">
          <a:xfrm rot="-1729470">
            <a:off x="-152400" y="2133600"/>
            <a:ext cx="3733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effectLst/>
                <a:latin typeface="Arial Narrow" pitchFamily="34" charset="0"/>
                <a:ea typeface="PMingLiU" pitchFamily="18" charset="-120"/>
              </a:rPr>
              <a:t>Learning across Cultures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724400"/>
            <a:ext cx="8229600" cy="1143000"/>
          </a:xfrm>
        </p:spPr>
        <p:txBody>
          <a:bodyPr>
            <a:noAutofit/>
          </a:bodyPr>
          <a:lstStyle/>
          <a:p>
            <a:r>
              <a:rPr lang="en-US" sz="4400" dirty="0" smtClean="0"/>
              <a:t>A Great </a:t>
            </a:r>
            <a:r>
              <a:rPr lang="en-US" sz="4400" dirty="0" smtClean="0"/>
              <a:t>Institution</a:t>
            </a:r>
            <a:r>
              <a:rPr lang="id-ID" sz="4400" dirty="0" smtClean="0"/>
              <a:t/>
            </a:r>
            <a:br>
              <a:rPr lang="id-ID" sz="4400" dirty="0" smtClean="0"/>
            </a:br>
            <a:r>
              <a:rPr lang="en-US" sz="4400" dirty="0" smtClean="0"/>
              <a:t>Transforms </a:t>
            </a:r>
            <a:r>
              <a:rPr lang="en-US" sz="4400" dirty="0"/>
              <a:t>T</a:t>
            </a:r>
            <a:r>
              <a:rPr lang="en-US" sz="4400" dirty="0" smtClean="0"/>
              <a:t>he </a:t>
            </a:r>
            <a:r>
              <a:rPr lang="en-US" sz="4400" dirty="0"/>
              <a:t>S</a:t>
            </a:r>
            <a:r>
              <a:rPr lang="en-US" sz="4400" dirty="0" smtClean="0"/>
              <a:t>tudents</a:t>
            </a:r>
            <a:endParaRPr lang="en-US" sz="4400" dirty="0"/>
          </a:p>
        </p:txBody>
      </p:sp>
      <p:pic>
        <p:nvPicPr>
          <p:cNvPr id="2050" name="Picture 2" descr="Image result for mahasiswa unp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67813"/>
            <a:ext cx="6096000" cy="36552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72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0"/>
            <a:ext cx="9156700" cy="1066800"/>
            <a:chOff x="0" y="0"/>
            <a:chExt cx="9156700" cy="1066800"/>
          </a:xfrm>
        </p:grpSpPr>
        <p:sp>
          <p:nvSpPr>
            <p:cNvPr id="4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9144000" cy="106680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d-ID"/>
            </a:p>
          </p:txBody>
        </p:sp>
        <p:sp>
          <p:nvSpPr>
            <p:cNvPr id="5" name="Rectangle 12"/>
            <p:cNvSpPr>
              <a:spLocks noChangeArrowheads="1"/>
            </p:cNvSpPr>
            <p:nvPr/>
          </p:nvSpPr>
          <p:spPr bwMode="auto">
            <a:xfrm>
              <a:off x="2362200" y="304800"/>
              <a:ext cx="4495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i="1" dirty="0">
                  <a:solidFill>
                    <a:schemeClr val="tx2"/>
                  </a:solidFill>
                </a:rPr>
                <a:t>Tri H. </a:t>
              </a:r>
              <a:r>
                <a:rPr lang="en-US" i="1" dirty="0" err="1">
                  <a:solidFill>
                    <a:schemeClr val="tx2"/>
                  </a:solidFill>
                </a:rPr>
                <a:t>Achmad</a:t>
              </a:r>
              <a:r>
                <a:rPr lang="id-ID" i="1" dirty="0">
                  <a:solidFill>
                    <a:schemeClr val="tx2"/>
                  </a:solidFill>
                </a:rPr>
                <a:t> - MERDU</a:t>
              </a:r>
              <a:endParaRPr lang="en-US" i="1" dirty="0">
                <a:solidFill>
                  <a:schemeClr val="tx2"/>
                </a:solidFill>
              </a:endParaRPr>
            </a:p>
          </p:txBody>
        </p:sp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76200" y="76200"/>
              <a:ext cx="1219200" cy="990600"/>
              <a:chOff x="192" y="240"/>
              <a:chExt cx="914" cy="791"/>
            </a:xfrm>
          </p:grpSpPr>
          <p:graphicFrame>
            <p:nvGraphicFramePr>
              <p:cNvPr id="17410" name="Object 2"/>
              <p:cNvGraphicFramePr>
                <a:graphicFrameLocks noChangeAspect="1"/>
              </p:cNvGraphicFramePr>
              <p:nvPr/>
            </p:nvGraphicFramePr>
            <p:xfrm>
              <a:off x="192" y="240"/>
              <a:ext cx="914" cy="791"/>
            </p:xfrm>
            <a:graphic>
              <a:graphicData uri="http://schemas.openxmlformats.org/presentationml/2006/ole">
                <p:oleObj spid="_x0000_s13314" name="Clip" r:id="rId3" imgW="1450800" imgH="1255320" progId="">
                  <p:embed/>
                </p:oleObj>
              </a:graphicData>
            </a:graphic>
          </p:graphicFrame>
          <p:pic>
            <p:nvPicPr>
              <p:cNvPr id="17419" name="Picture 5" descr="Logunpd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65" y="252"/>
                <a:ext cx="375" cy="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7418" name="Picture 13" descr="Logunpd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75600" y="12700"/>
              <a:ext cx="1181100" cy="103663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676400"/>
            <a:ext cx="5410200" cy="1143000"/>
          </a:xfrm>
        </p:spPr>
        <p:txBody>
          <a:bodyPr/>
          <a:lstStyle/>
          <a:p>
            <a:pPr algn="l">
              <a:defRPr/>
            </a:pPr>
            <a:r>
              <a:rPr lang="en-US" sz="3600" dirty="0" smtClean="0"/>
              <a:t>Reforming </a:t>
            </a:r>
            <a:r>
              <a:rPr lang="en-US" sz="3600" dirty="0"/>
              <a:t>Governance</a:t>
            </a:r>
            <a:endParaRPr lang="en-GB" sz="3600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28600" y="2362200"/>
            <a:ext cx="868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endParaRPr lang="en-US" sz="3200" kern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3200" ker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Identification of Champions</a:t>
            </a:r>
          </a:p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3200" ker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Importance of vision building</a:t>
            </a:r>
          </a:p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3200" ker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University autonomy vis-à-vis accountability</a:t>
            </a:r>
          </a:p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3200" ker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Notion of Institutional Advancement</a:t>
            </a:r>
          </a:p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endParaRPr lang="en-US" sz="3200" kern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endParaRPr lang="en-GB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0"/>
            <a:ext cx="9156700" cy="1066800"/>
            <a:chOff x="0" y="0"/>
            <a:chExt cx="9156700" cy="1066800"/>
          </a:xfrm>
        </p:grpSpPr>
        <p:sp>
          <p:nvSpPr>
            <p:cNvPr id="4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9144000" cy="106680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d-ID"/>
            </a:p>
          </p:txBody>
        </p:sp>
        <p:sp>
          <p:nvSpPr>
            <p:cNvPr id="5" name="Rectangle 12"/>
            <p:cNvSpPr>
              <a:spLocks noChangeArrowheads="1"/>
            </p:cNvSpPr>
            <p:nvPr/>
          </p:nvSpPr>
          <p:spPr bwMode="auto">
            <a:xfrm>
              <a:off x="2362200" y="304800"/>
              <a:ext cx="4495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i="1" dirty="0">
                  <a:solidFill>
                    <a:schemeClr val="tx2"/>
                  </a:solidFill>
                </a:rPr>
                <a:t>Tri H. </a:t>
              </a:r>
              <a:r>
                <a:rPr lang="en-US" i="1" dirty="0" err="1">
                  <a:solidFill>
                    <a:schemeClr val="tx2"/>
                  </a:solidFill>
                </a:rPr>
                <a:t>Achmad</a:t>
              </a:r>
              <a:r>
                <a:rPr lang="id-ID" i="1" dirty="0">
                  <a:solidFill>
                    <a:schemeClr val="tx2"/>
                  </a:solidFill>
                </a:rPr>
                <a:t> </a:t>
              </a:r>
              <a:endParaRPr lang="en-US" i="1" dirty="0">
                <a:solidFill>
                  <a:schemeClr val="tx2"/>
                </a:solidFill>
              </a:endParaRPr>
            </a:p>
          </p:txBody>
        </p:sp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76200" y="76200"/>
              <a:ext cx="1219200" cy="990600"/>
              <a:chOff x="192" y="240"/>
              <a:chExt cx="914" cy="791"/>
            </a:xfrm>
          </p:grpSpPr>
          <p:graphicFrame>
            <p:nvGraphicFramePr>
              <p:cNvPr id="23554" name="Object 2"/>
              <p:cNvGraphicFramePr>
                <a:graphicFrameLocks noChangeAspect="1"/>
              </p:cNvGraphicFramePr>
              <p:nvPr/>
            </p:nvGraphicFramePr>
            <p:xfrm>
              <a:off x="192" y="240"/>
              <a:ext cx="914" cy="791"/>
            </p:xfrm>
            <a:graphic>
              <a:graphicData uri="http://schemas.openxmlformats.org/presentationml/2006/ole">
                <p:oleObj spid="_x0000_s15362" name="Clip" r:id="rId3" imgW="1450800" imgH="1255320" progId="">
                  <p:embed/>
                </p:oleObj>
              </a:graphicData>
            </a:graphic>
          </p:graphicFrame>
          <p:pic>
            <p:nvPicPr>
              <p:cNvPr id="23562" name="Picture 5" descr="Logunpd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65" y="252"/>
                <a:ext cx="375" cy="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3561" name="Picture 13" descr="Logunpd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75600" y="12700"/>
              <a:ext cx="1181100" cy="103663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endParaRPr lang="en-US" sz="3200" kern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marL="609600" indent="-609600" algn="ctr">
              <a:lnSpc>
                <a:spcPct val="90000"/>
              </a:lnSpc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None/>
              <a:defRPr/>
            </a:pPr>
            <a:r>
              <a:rPr lang="en-US" sz="3200" ker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We are not just</a:t>
            </a:r>
          </a:p>
          <a:p>
            <a:pPr marL="609600" indent="-609600" algn="ctr">
              <a:lnSpc>
                <a:spcPct val="90000"/>
              </a:lnSpc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None/>
              <a:defRPr/>
            </a:pPr>
            <a:r>
              <a:rPr lang="en-US" sz="3200" ker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doing more and better of </a:t>
            </a:r>
          </a:p>
          <a:p>
            <a:pPr marL="609600" indent="-609600" algn="ctr">
              <a:lnSpc>
                <a:spcPct val="90000"/>
              </a:lnSpc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None/>
              <a:defRPr/>
            </a:pPr>
            <a:r>
              <a:rPr lang="en-US" sz="3200" ker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what we have been doing.</a:t>
            </a:r>
          </a:p>
          <a:p>
            <a:pPr marL="609600" indent="-609600" algn="ctr">
              <a:lnSpc>
                <a:spcPct val="90000"/>
              </a:lnSpc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None/>
              <a:defRPr/>
            </a:pPr>
            <a:endParaRPr lang="en-US" sz="3200" kern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marL="609600" indent="-609600" algn="ctr">
              <a:lnSpc>
                <a:spcPct val="90000"/>
              </a:lnSpc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None/>
              <a:defRPr/>
            </a:pPr>
            <a:r>
              <a:rPr lang="en-US" sz="3200" ker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We are building</a:t>
            </a:r>
          </a:p>
          <a:p>
            <a:pPr marL="609600" indent="-609600" algn="ctr">
              <a:lnSpc>
                <a:spcPct val="90000"/>
              </a:lnSpc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None/>
              <a:defRPr/>
            </a:pPr>
            <a:r>
              <a:rPr lang="en-US" sz="3200" ker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 different </a:t>
            </a:r>
            <a:r>
              <a:rPr lang="id-ID" sz="3200" ker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bussiness</a:t>
            </a:r>
            <a:r>
              <a:rPr lang="en-US" sz="3200" ker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system!</a:t>
            </a:r>
          </a:p>
          <a:p>
            <a:pPr marL="609600" indent="-609600" algn="ctr">
              <a:lnSpc>
                <a:spcPct val="90000"/>
              </a:lnSpc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None/>
              <a:defRPr/>
            </a:pPr>
            <a:r>
              <a:rPr lang="en-US" sz="3200" ker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endParaRPr lang="en-GB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0"/>
            <a:ext cx="9156700" cy="1066800"/>
            <a:chOff x="0" y="0"/>
            <a:chExt cx="9156700" cy="1066800"/>
          </a:xfrm>
        </p:grpSpPr>
        <p:sp>
          <p:nvSpPr>
            <p:cNvPr id="4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9144000" cy="106680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d-ID"/>
            </a:p>
          </p:txBody>
        </p:sp>
        <p:sp>
          <p:nvSpPr>
            <p:cNvPr id="5" name="Rectangle 12"/>
            <p:cNvSpPr>
              <a:spLocks noChangeArrowheads="1"/>
            </p:cNvSpPr>
            <p:nvPr/>
          </p:nvSpPr>
          <p:spPr bwMode="auto">
            <a:xfrm>
              <a:off x="2362200" y="304800"/>
              <a:ext cx="4495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i="1" dirty="0">
                  <a:solidFill>
                    <a:schemeClr val="tx2"/>
                  </a:solidFill>
                </a:rPr>
                <a:t>Tri H. </a:t>
              </a:r>
              <a:r>
                <a:rPr lang="en-US" i="1" dirty="0" err="1">
                  <a:solidFill>
                    <a:schemeClr val="tx2"/>
                  </a:solidFill>
                </a:rPr>
                <a:t>Achmad</a:t>
              </a:r>
              <a:r>
                <a:rPr lang="id-ID" i="1" dirty="0">
                  <a:solidFill>
                    <a:schemeClr val="tx2"/>
                  </a:solidFill>
                </a:rPr>
                <a:t> - MERDU</a:t>
              </a:r>
              <a:endParaRPr lang="en-US" i="1" dirty="0">
                <a:solidFill>
                  <a:schemeClr val="tx2"/>
                </a:solidFill>
              </a:endParaRPr>
            </a:p>
          </p:txBody>
        </p:sp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76200" y="76200"/>
              <a:ext cx="1219200" cy="990600"/>
              <a:chOff x="192" y="240"/>
              <a:chExt cx="914" cy="791"/>
            </a:xfrm>
          </p:grpSpPr>
          <p:graphicFrame>
            <p:nvGraphicFramePr>
              <p:cNvPr id="18434" name="Object 2"/>
              <p:cNvGraphicFramePr>
                <a:graphicFrameLocks noChangeAspect="1"/>
              </p:cNvGraphicFramePr>
              <p:nvPr/>
            </p:nvGraphicFramePr>
            <p:xfrm>
              <a:off x="192" y="240"/>
              <a:ext cx="914" cy="791"/>
            </p:xfrm>
            <a:graphic>
              <a:graphicData uri="http://schemas.openxmlformats.org/presentationml/2006/ole">
                <p:oleObj spid="_x0000_s16386" name="Clip" r:id="rId3" imgW="1450800" imgH="1255320" progId="">
                  <p:embed/>
                </p:oleObj>
              </a:graphicData>
            </a:graphic>
          </p:graphicFrame>
          <p:pic>
            <p:nvPicPr>
              <p:cNvPr id="18444" name="Picture 5" descr="Logunpd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65" y="252"/>
                <a:ext cx="375" cy="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8443" name="Picture 13" descr="Logunpd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75600" y="12700"/>
              <a:ext cx="1181100" cy="103663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81200" y="1066800"/>
            <a:ext cx="4953000" cy="742950"/>
          </a:xfrm>
        </p:spPr>
        <p:txBody>
          <a:bodyPr/>
          <a:lstStyle/>
          <a:p>
            <a:pPr algn="l">
              <a:defRPr/>
            </a:pPr>
            <a:r>
              <a:rPr lang="en-GB" sz="4000" dirty="0"/>
              <a:t>A different paradigm</a:t>
            </a:r>
            <a:r>
              <a:rPr lang="en-GB" altLang="zh-CN" sz="4000" dirty="0">
                <a:ea typeface="SimSun" pitchFamily="2" charset="-122"/>
              </a:rPr>
              <a:t> </a:t>
            </a:r>
            <a:endParaRPr lang="en-US" sz="4000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28600" y="1828800"/>
            <a:ext cx="4343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None/>
              <a:defRPr/>
            </a:pPr>
            <a:r>
              <a:rPr lang="en-GB" altLang="zh-CN" sz="24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SimSun" pitchFamily="2" charset="-122"/>
                <a:cs typeface="+mn-cs"/>
              </a:rPr>
              <a:t>P</a:t>
            </a:r>
            <a:r>
              <a:rPr lang="en-GB" sz="24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ublic funding</a:t>
            </a:r>
          </a:p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r>
              <a:rPr lang="en-GB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No money, no plan</a:t>
            </a:r>
          </a:p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r>
              <a:rPr lang="en-GB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Budget cut, activity reduction</a:t>
            </a:r>
          </a:p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r>
              <a:rPr lang="en-GB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Look for small money</a:t>
            </a:r>
          </a:p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r>
              <a:rPr lang="en-GB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Ask for money when poor</a:t>
            </a:r>
          </a:p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r>
              <a:rPr lang="en-GB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Funding is the limit</a:t>
            </a:r>
          </a:p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r>
              <a:rPr lang="en-GB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Doing what we did</a:t>
            </a:r>
          </a:p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Steady progress </a:t>
            </a:r>
            <a:endParaRPr lang="en-US" altLang="zh-CN" sz="24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SimSun" pitchFamily="2" charset="-122"/>
              <a:cs typeface="+mn-cs"/>
            </a:endParaRPr>
          </a:p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r>
              <a:rPr lang="en-GB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Appropriation</a:t>
            </a:r>
            <a:endParaRPr lang="en-US" sz="24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4851400" y="1752600"/>
            <a:ext cx="4140200" cy="4953000"/>
          </a:xfrm>
          <a:prstGeom prst="rect">
            <a:avLst/>
          </a:prstGeom>
          <a:noFill/>
          <a:ln/>
        </p:spPr>
        <p:txBody>
          <a:bodyPr/>
          <a:lstStyle/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None/>
              <a:defRPr/>
            </a:pPr>
            <a:r>
              <a:rPr lang="en-GB" sz="24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Advancement</a:t>
            </a:r>
          </a:p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r>
              <a:rPr lang="en-GB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No vision, no money</a:t>
            </a:r>
          </a:p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r>
              <a:rPr lang="en-GB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Great vision, </a:t>
            </a:r>
            <a:r>
              <a:rPr lang="en-GB" sz="24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big </a:t>
            </a:r>
            <a:r>
              <a:rPr lang="en-GB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money</a:t>
            </a:r>
          </a:p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r>
              <a:rPr lang="en-GB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Look for big money</a:t>
            </a:r>
          </a:p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r>
              <a:rPr lang="en-GB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Ask for money when strong</a:t>
            </a:r>
          </a:p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r>
              <a:rPr lang="en-GB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Sky is the limit</a:t>
            </a:r>
          </a:p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r>
              <a:rPr lang="en-GB" altLang="zh-CN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SimSun" pitchFamily="2" charset="-122"/>
                <a:cs typeface="+mn-cs"/>
              </a:rPr>
              <a:t>Scaling new planes</a:t>
            </a:r>
            <a:endParaRPr lang="en-GB" sz="24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Advancement</a:t>
            </a:r>
            <a:endParaRPr lang="en-GB" sz="24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r>
              <a:rPr lang="en-GB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Partnership</a:t>
            </a:r>
            <a:endParaRPr lang="en-US" sz="24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0"/>
            <a:ext cx="9156700" cy="1066800"/>
            <a:chOff x="0" y="0"/>
            <a:chExt cx="9156700" cy="1066800"/>
          </a:xfrm>
        </p:grpSpPr>
        <p:sp>
          <p:nvSpPr>
            <p:cNvPr id="4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9144000" cy="106680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d-ID"/>
            </a:p>
          </p:txBody>
        </p:sp>
        <p:sp>
          <p:nvSpPr>
            <p:cNvPr id="5" name="Rectangle 12"/>
            <p:cNvSpPr>
              <a:spLocks noChangeArrowheads="1"/>
            </p:cNvSpPr>
            <p:nvPr/>
          </p:nvSpPr>
          <p:spPr bwMode="auto">
            <a:xfrm>
              <a:off x="2362200" y="304800"/>
              <a:ext cx="4495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i="1" dirty="0">
                  <a:solidFill>
                    <a:schemeClr val="tx2"/>
                  </a:solidFill>
                </a:rPr>
                <a:t>Tri H. </a:t>
              </a:r>
              <a:r>
                <a:rPr lang="en-US" i="1" dirty="0" err="1">
                  <a:solidFill>
                    <a:schemeClr val="tx2"/>
                  </a:solidFill>
                </a:rPr>
                <a:t>Achmad</a:t>
              </a:r>
              <a:r>
                <a:rPr lang="id-ID" i="1" dirty="0">
                  <a:solidFill>
                    <a:schemeClr val="tx2"/>
                  </a:solidFill>
                </a:rPr>
                <a:t> </a:t>
              </a:r>
              <a:endParaRPr lang="en-US" i="1" dirty="0">
                <a:solidFill>
                  <a:schemeClr val="tx2"/>
                </a:solidFill>
              </a:endParaRPr>
            </a:p>
          </p:txBody>
        </p:sp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76200" y="76200"/>
              <a:ext cx="1219200" cy="990600"/>
              <a:chOff x="192" y="240"/>
              <a:chExt cx="914" cy="791"/>
            </a:xfrm>
          </p:grpSpPr>
          <p:graphicFrame>
            <p:nvGraphicFramePr>
              <p:cNvPr id="24578" name="Object 2"/>
              <p:cNvGraphicFramePr>
                <a:graphicFrameLocks noChangeAspect="1"/>
              </p:cNvGraphicFramePr>
              <p:nvPr/>
            </p:nvGraphicFramePr>
            <p:xfrm>
              <a:off x="192" y="240"/>
              <a:ext cx="914" cy="791"/>
            </p:xfrm>
            <a:graphic>
              <a:graphicData uri="http://schemas.openxmlformats.org/presentationml/2006/ole">
                <p:oleObj spid="_x0000_s17410" name="Clip" r:id="rId3" imgW="1450800" imgH="1255320" progId="">
                  <p:embed/>
                </p:oleObj>
              </a:graphicData>
            </a:graphic>
          </p:graphicFrame>
          <p:pic>
            <p:nvPicPr>
              <p:cNvPr id="24587" name="Picture 5" descr="Logunpd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65" y="252"/>
                <a:ext cx="375" cy="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4586" name="Picture 13" descr="Logunpd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75600" y="12700"/>
              <a:ext cx="1181100" cy="103663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064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CA" dirty="0"/>
              <a:t>Where to Begin?</a:t>
            </a:r>
            <a:endParaRPr lang="en-US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57200" y="23320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r>
              <a:rPr lang="id-ID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Build committment &amp; leadership</a:t>
            </a:r>
          </a:p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r>
              <a:rPr lang="id-ID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Facilitate, empower &amp; enable</a:t>
            </a:r>
          </a:p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r>
              <a:rPr lang="en-CA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Critically self-evaluate program</a:t>
            </a:r>
            <a:endParaRPr lang="id-ID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None/>
              <a:defRPr/>
            </a:pPr>
            <a:r>
              <a:rPr lang="id-ID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	(start from what we have)</a:t>
            </a:r>
            <a:endParaRPr lang="en-CA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r>
              <a:rPr lang="en-CA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Request outside evaluation</a:t>
            </a:r>
          </a:p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r>
              <a:rPr lang="en-CA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Decide on a vision</a:t>
            </a:r>
          </a:p>
          <a:p>
            <a:pPr marL="609600" indent="-609600" eaLnBrk="0" hangingPunct="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r>
              <a:rPr lang="id-ID" sz="32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Continuing Quality Improvement</a:t>
            </a:r>
            <a:endParaRPr lang="en-CA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2"/>
          <p:cNvGrpSpPr/>
          <p:nvPr/>
        </p:nvGrpSpPr>
        <p:grpSpPr>
          <a:xfrm>
            <a:off x="148765" y="1577030"/>
            <a:ext cx="8850312" cy="5160817"/>
            <a:chOff x="148765" y="1252574"/>
            <a:chExt cx="8850312" cy="5160817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48765" y="1252574"/>
              <a:ext cx="2047875" cy="2428875"/>
              <a:chOff x="163148" y="836712"/>
              <a:chExt cx="2048699" cy="2428864"/>
            </a:xfrm>
          </p:grpSpPr>
          <p:pic>
            <p:nvPicPr>
              <p:cNvPr id="18456" name="Picture 8" descr="mdg1_xl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3148" y="836712"/>
                <a:ext cx="2048699" cy="2087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57" name="Rectangle 12"/>
              <p:cNvSpPr>
                <a:spLocks noChangeArrowheads="1"/>
              </p:cNvSpPr>
              <p:nvPr/>
            </p:nvSpPr>
            <p:spPr bwMode="auto">
              <a:xfrm>
                <a:off x="163148" y="2874052"/>
                <a:ext cx="2048699" cy="391524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400" b="1"/>
                  <a:t>Poverty &amp; Hunger</a:t>
                </a:r>
                <a:endParaRPr lang="en-US" sz="1400" b="1" noProof="1"/>
              </a:p>
            </p:txBody>
          </p:sp>
        </p:grpSp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2436352" y="1252574"/>
              <a:ext cx="2049463" cy="2428875"/>
              <a:chOff x="163148" y="3404105"/>
              <a:chExt cx="2048699" cy="2428864"/>
            </a:xfrm>
          </p:grpSpPr>
          <p:pic>
            <p:nvPicPr>
              <p:cNvPr id="18454" name="Picture 9" descr="mdg2_xl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63148" y="3404105"/>
                <a:ext cx="2048699" cy="2087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55" name="Rectangle 13"/>
              <p:cNvSpPr>
                <a:spLocks noChangeArrowheads="1"/>
              </p:cNvSpPr>
              <p:nvPr/>
            </p:nvSpPr>
            <p:spPr bwMode="auto">
              <a:xfrm>
                <a:off x="163148" y="5441445"/>
                <a:ext cx="2048699" cy="391524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400" b="1"/>
                  <a:t>Education</a:t>
                </a:r>
                <a:endParaRPr lang="en-US" sz="1400" b="1" noProof="1"/>
              </a:p>
            </p:txBody>
          </p:sp>
        </p:grpSp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175752" y="3984516"/>
              <a:ext cx="2049463" cy="2428875"/>
              <a:chOff x="4565012" y="879589"/>
              <a:chExt cx="2048699" cy="2428864"/>
            </a:xfrm>
          </p:grpSpPr>
          <p:pic>
            <p:nvPicPr>
              <p:cNvPr id="18452" name="Picture 4" descr="mdg5_x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565012" y="879589"/>
                <a:ext cx="2048699" cy="2087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53" name="Rectangle 16"/>
              <p:cNvSpPr>
                <a:spLocks noChangeArrowheads="1"/>
              </p:cNvSpPr>
              <p:nvPr/>
            </p:nvSpPr>
            <p:spPr bwMode="auto">
              <a:xfrm>
                <a:off x="4565012" y="2896667"/>
                <a:ext cx="2039470" cy="411786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400" b="1"/>
                  <a:t>Maternal Health</a:t>
                </a:r>
                <a:endParaRPr lang="en-US" sz="1400" b="1" noProof="1"/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2463340" y="3967054"/>
              <a:ext cx="2049462" cy="2446337"/>
              <a:chOff x="4565012" y="3446982"/>
              <a:chExt cx="2048699" cy="2446381"/>
            </a:xfrm>
          </p:grpSpPr>
          <p:pic>
            <p:nvPicPr>
              <p:cNvPr id="18450" name="Picture 5" descr="mdg6_xl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565012" y="3446982"/>
                <a:ext cx="2048699" cy="2087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51" name="Rectangle 17"/>
              <p:cNvSpPr>
                <a:spLocks noChangeArrowheads="1"/>
              </p:cNvSpPr>
              <p:nvPr/>
            </p:nvSpPr>
            <p:spPr bwMode="auto">
              <a:xfrm>
                <a:off x="4565012" y="5481577"/>
                <a:ext cx="2039470" cy="411786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400" b="1"/>
                  <a:t>Comm. Diseases</a:t>
                </a:r>
                <a:endParaRPr lang="en-US" sz="1400" b="1" noProof="1"/>
              </a:p>
            </p:txBody>
          </p:sp>
        </p:grpSp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4658852" y="1282737"/>
              <a:ext cx="2063750" cy="2398712"/>
              <a:chOff x="2432604" y="775729"/>
              <a:chExt cx="2063132" cy="2399393"/>
            </a:xfrm>
          </p:grpSpPr>
          <p:pic>
            <p:nvPicPr>
              <p:cNvPr id="18448" name="Picture 10" descr="mdg3_xl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432604" y="775729"/>
                <a:ext cx="2044711" cy="2081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49" name="Rectangle 14"/>
              <p:cNvSpPr>
                <a:spLocks noChangeArrowheads="1"/>
              </p:cNvSpPr>
              <p:nvPr/>
            </p:nvSpPr>
            <p:spPr bwMode="auto">
              <a:xfrm>
                <a:off x="2432604" y="2783598"/>
                <a:ext cx="2063132" cy="391524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400" b="1"/>
                  <a:t>Gender</a:t>
                </a:r>
                <a:endParaRPr lang="en-US" sz="1400" b="1" noProof="1"/>
              </a:p>
            </p:txBody>
          </p:sp>
        </p:grp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6908340" y="1282737"/>
              <a:ext cx="2044700" cy="2398712"/>
              <a:chOff x="2432604" y="3363855"/>
              <a:chExt cx="2044711" cy="2449969"/>
            </a:xfrm>
          </p:grpSpPr>
          <p:pic>
            <p:nvPicPr>
              <p:cNvPr id="18446" name="Picture 11" descr="mdg4_x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432604" y="3363855"/>
                <a:ext cx="2044711" cy="2081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47" name="Rectangle 15"/>
              <p:cNvSpPr>
                <a:spLocks noChangeArrowheads="1"/>
              </p:cNvSpPr>
              <p:nvPr/>
            </p:nvSpPr>
            <p:spPr bwMode="auto">
              <a:xfrm>
                <a:off x="2432604" y="5371725"/>
                <a:ext cx="2044711" cy="442099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400" b="1"/>
                  <a:t>Chld Health</a:t>
                </a:r>
                <a:endParaRPr lang="en-US" sz="1400" b="1" noProof="1"/>
              </a:p>
            </p:txBody>
          </p:sp>
        </p:grpSp>
        <p:grpSp>
          <p:nvGrpSpPr>
            <p:cNvPr id="9" name="Group 10"/>
            <p:cNvGrpSpPr>
              <a:grpSpLocks/>
            </p:cNvGrpSpPr>
            <p:nvPr/>
          </p:nvGrpSpPr>
          <p:grpSpPr bwMode="auto">
            <a:xfrm>
              <a:off x="4658852" y="3968641"/>
              <a:ext cx="2044700" cy="2444750"/>
              <a:chOff x="6685298" y="892701"/>
              <a:chExt cx="2044711" cy="2444867"/>
            </a:xfrm>
          </p:grpSpPr>
          <p:pic>
            <p:nvPicPr>
              <p:cNvPr id="18444" name="Picture 6" descr="mdg7_xl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6685298" y="892701"/>
                <a:ext cx="2044711" cy="2081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45" name="Rectangle 18"/>
              <p:cNvSpPr>
                <a:spLocks noChangeArrowheads="1"/>
              </p:cNvSpPr>
              <p:nvPr/>
            </p:nvSpPr>
            <p:spPr bwMode="auto">
              <a:xfrm>
                <a:off x="6685298" y="2925782"/>
                <a:ext cx="2044711" cy="411786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400" b="1"/>
                  <a:t>Environment</a:t>
                </a:r>
                <a:endParaRPr lang="en-US" sz="1400" b="1" noProof="1"/>
              </a:p>
            </p:txBody>
          </p:sp>
        </p:grpSp>
        <p:grpSp>
          <p:nvGrpSpPr>
            <p:cNvPr id="10" name="Group 11"/>
            <p:cNvGrpSpPr>
              <a:grpSpLocks/>
            </p:cNvGrpSpPr>
            <p:nvPr/>
          </p:nvGrpSpPr>
          <p:grpSpPr bwMode="auto">
            <a:xfrm>
              <a:off x="6954377" y="3984516"/>
              <a:ext cx="2044700" cy="2428875"/>
              <a:chOff x="6685297" y="3480827"/>
              <a:chExt cx="2044712" cy="2428864"/>
            </a:xfrm>
          </p:grpSpPr>
          <p:pic>
            <p:nvPicPr>
              <p:cNvPr id="18442" name="Picture 7" descr="mdg8_xl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6685298" y="3480827"/>
                <a:ext cx="2044711" cy="2081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43" name="Rectangle 19"/>
              <p:cNvSpPr>
                <a:spLocks noChangeArrowheads="1"/>
              </p:cNvSpPr>
              <p:nvPr/>
            </p:nvSpPr>
            <p:spPr bwMode="auto">
              <a:xfrm>
                <a:off x="6685297" y="5497905"/>
                <a:ext cx="2044712" cy="411786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400" b="1"/>
                  <a:t>Partnership</a:t>
                </a:r>
                <a:endParaRPr lang="en-US" sz="1400" b="1" noProof="1"/>
              </a:p>
            </p:txBody>
          </p:sp>
        </p:grpSp>
      </p:grpSp>
      <p:grpSp>
        <p:nvGrpSpPr>
          <p:cNvPr id="11" name="Group 26"/>
          <p:cNvGrpSpPr/>
          <p:nvPr/>
        </p:nvGrpSpPr>
        <p:grpSpPr>
          <a:xfrm>
            <a:off x="95868" y="95868"/>
            <a:ext cx="1066800" cy="1219200"/>
            <a:chOff x="95868" y="95868"/>
            <a:chExt cx="1066800" cy="1219200"/>
          </a:xfrm>
        </p:grpSpPr>
        <p:sp>
          <p:nvSpPr>
            <p:cNvPr id="28" name="Rectangle 27"/>
            <p:cNvSpPr/>
            <p:nvPr/>
          </p:nvSpPr>
          <p:spPr>
            <a:xfrm>
              <a:off x="95868" y="95868"/>
              <a:ext cx="5334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29268" y="95868"/>
              <a:ext cx="533400" cy="6096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95868" y="705468"/>
              <a:ext cx="533400" cy="6096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29268" y="705468"/>
              <a:ext cx="533400" cy="609600"/>
            </a:xfrm>
            <a:prstGeom prst="rect">
              <a:avLst/>
            </a:prstGeom>
            <a:solidFill>
              <a:srgbClr val="56EB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48268" y="324468"/>
              <a:ext cx="77491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en-US" sz="5400" b="1" dirty="0" smtClean="0"/>
              <a:t>TARGET MDGs</a:t>
            </a:r>
            <a:endParaRPr lang="en-US" sz="5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31030" y="2492896"/>
            <a:ext cx="8428792" cy="2189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3600" dirty="0" err="1" smtClean="0"/>
              <a:t>Untuk</a:t>
            </a:r>
            <a:r>
              <a:rPr lang="en-US" sz="3600" dirty="0" smtClean="0"/>
              <a:t> </a:t>
            </a:r>
            <a:r>
              <a:rPr lang="en-US" sz="3600" dirty="0" err="1" smtClean="0"/>
              <a:t>terwujudnya</a:t>
            </a:r>
            <a:r>
              <a:rPr lang="en-US" sz="3600" dirty="0" smtClean="0"/>
              <a:t> </a:t>
            </a:r>
            <a:r>
              <a:rPr lang="en-US" sz="3600" dirty="0" err="1" smtClean="0"/>
              <a:t>hal</a:t>
            </a:r>
            <a:r>
              <a:rPr lang="en-US" sz="3600" dirty="0" smtClean="0"/>
              <a:t> di </a:t>
            </a:r>
            <a:r>
              <a:rPr lang="en-US" sz="3600" dirty="0" err="1" smtClean="0"/>
              <a:t>atas</a:t>
            </a:r>
            <a:r>
              <a:rPr lang="en-US" sz="3600" dirty="0" smtClean="0"/>
              <a:t> </a:t>
            </a:r>
            <a:r>
              <a:rPr lang="en-US" sz="3600" dirty="0" err="1" smtClean="0"/>
              <a:t>diperlukan</a:t>
            </a:r>
            <a:r>
              <a:rPr lang="en-US" sz="3600" dirty="0" smtClean="0"/>
              <a:t> “Academic Policies”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355972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" y="580687"/>
            <a:ext cx="9144000" cy="593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1965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31"/>
          <p:cNvSpPr>
            <a:spLocks noChangeArrowheads="1"/>
          </p:cNvSpPr>
          <p:nvPr/>
        </p:nvSpPr>
        <p:spPr bwMode="auto">
          <a:xfrm>
            <a:off x="1691680" y="6096000"/>
            <a:ext cx="5909948" cy="54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88" tIns="47894" rIns="95788" bIns="47894">
            <a:spAutoFit/>
          </a:bodyPr>
          <a:lstStyle/>
          <a:p>
            <a:pPr>
              <a:defRPr/>
            </a:pPr>
            <a:r>
              <a:rPr lang="en-US" sz="2900" b="1" dirty="0">
                <a:latin typeface="+mj-lt"/>
              </a:rPr>
              <a:t>Towards </a:t>
            </a:r>
            <a:r>
              <a:rPr lang="id-ID" sz="2900" b="1" dirty="0" smtClean="0">
                <a:latin typeface="+mj-lt"/>
              </a:rPr>
              <a:t>Third Generation</a:t>
            </a:r>
            <a:r>
              <a:rPr lang="en-US" sz="2900" b="1" dirty="0" smtClean="0">
                <a:latin typeface="+mj-lt"/>
              </a:rPr>
              <a:t> </a:t>
            </a:r>
            <a:r>
              <a:rPr lang="en-US" sz="2900" b="1" dirty="0">
                <a:latin typeface="+mj-lt"/>
              </a:rPr>
              <a:t>University </a:t>
            </a:r>
          </a:p>
        </p:txBody>
      </p:sp>
      <p:grpSp>
        <p:nvGrpSpPr>
          <p:cNvPr id="2" name="Group 1048"/>
          <p:cNvGrpSpPr>
            <a:grpSpLocks/>
          </p:cNvGrpSpPr>
          <p:nvPr/>
        </p:nvGrpSpPr>
        <p:grpSpPr bwMode="auto">
          <a:xfrm>
            <a:off x="632892" y="152922"/>
            <a:ext cx="7948538" cy="6019725"/>
            <a:chOff x="806" y="224"/>
            <a:chExt cx="4486" cy="3270"/>
          </a:xfrm>
        </p:grpSpPr>
        <p:sp>
          <p:nvSpPr>
            <p:cNvPr id="5" name="Oval 1029"/>
            <p:cNvSpPr>
              <a:spLocks noChangeArrowheads="1"/>
            </p:cNvSpPr>
            <p:nvPr/>
          </p:nvSpPr>
          <p:spPr bwMode="auto">
            <a:xfrm>
              <a:off x="1463" y="1210"/>
              <a:ext cx="2217" cy="1523"/>
            </a:xfrm>
            <a:prstGeom prst="ellips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d-ID"/>
            </a:p>
          </p:txBody>
        </p:sp>
        <p:sp>
          <p:nvSpPr>
            <p:cNvPr id="6" name="Oval 1033"/>
            <p:cNvSpPr>
              <a:spLocks noChangeArrowheads="1"/>
            </p:cNvSpPr>
            <p:nvPr/>
          </p:nvSpPr>
          <p:spPr bwMode="auto">
            <a:xfrm>
              <a:off x="1916" y="582"/>
              <a:ext cx="2217" cy="1568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d-ID"/>
            </a:p>
          </p:txBody>
        </p:sp>
        <p:sp>
          <p:nvSpPr>
            <p:cNvPr id="7" name="Oval 1030"/>
            <p:cNvSpPr>
              <a:spLocks noChangeArrowheads="1"/>
            </p:cNvSpPr>
            <p:nvPr/>
          </p:nvSpPr>
          <p:spPr bwMode="auto">
            <a:xfrm>
              <a:off x="2471" y="1254"/>
              <a:ext cx="2166" cy="1479"/>
            </a:xfrm>
            <a:prstGeom prst="ellips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d-ID"/>
            </a:p>
          </p:txBody>
        </p:sp>
        <p:sp>
          <p:nvSpPr>
            <p:cNvPr id="8" name="Oval 1046"/>
            <p:cNvSpPr>
              <a:spLocks noChangeArrowheads="1"/>
            </p:cNvSpPr>
            <p:nvPr/>
          </p:nvSpPr>
          <p:spPr bwMode="auto">
            <a:xfrm>
              <a:off x="2434" y="1322"/>
              <a:ext cx="1311" cy="8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d-ID" dirty="0"/>
            </a:p>
          </p:txBody>
        </p:sp>
        <p:sp>
          <p:nvSpPr>
            <p:cNvPr id="9" name="Rectangle 1034"/>
            <p:cNvSpPr>
              <a:spLocks noChangeArrowheads="1"/>
            </p:cNvSpPr>
            <p:nvPr/>
          </p:nvSpPr>
          <p:spPr bwMode="auto">
            <a:xfrm>
              <a:off x="2650" y="1300"/>
              <a:ext cx="1110" cy="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700" b="1" dirty="0" err="1" smtClean="0"/>
                <a:t>Kesejahteraan</a:t>
              </a:r>
              <a:r>
                <a:rPr lang="en-US" sz="1700" b="1" dirty="0" smtClean="0"/>
                <a:t> </a:t>
              </a:r>
              <a:r>
                <a:rPr lang="en-US" sz="1700" b="1" dirty="0" err="1" smtClean="0"/>
                <a:t>masyarakat</a:t>
              </a:r>
              <a:r>
                <a:rPr lang="en-US" sz="1700" b="1" dirty="0"/>
                <a:t> </a:t>
              </a:r>
              <a:r>
                <a:rPr lang="en-US" sz="1700" b="1" dirty="0" err="1" smtClean="0"/>
                <a:t>dan</a:t>
              </a:r>
              <a:r>
                <a:rPr lang="en-US" sz="1700" b="1" dirty="0" smtClean="0"/>
                <a:t> </a:t>
              </a:r>
              <a:r>
                <a:rPr lang="en-US" sz="1700" b="1" dirty="0" err="1" smtClean="0"/>
                <a:t>Pengembangan</a:t>
              </a:r>
              <a:r>
                <a:rPr lang="en-US" sz="1700" b="1" dirty="0" smtClean="0"/>
                <a:t> </a:t>
              </a:r>
              <a:r>
                <a:rPr lang="en-US" sz="1700" b="1" dirty="0" err="1" smtClean="0"/>
                <a:t>akademik</a:t>
              </a:r>
              <a:endParaRPr lang="en-US" sz="1700" b="1" dirty="0"/>
            </a:p>
          </p:txBody>
        </p:sp>
        <p:sp>
          <p:nvSpPr>
            <p:cNvPr id="10" name="Oval 1026"/>
            <p:cNvSpPr>
              <a:spLocks noChangeArrowheads="1"/>
            </p:cNvSpPr>
            <p:nvPr/>
          </p:nvSpPr>
          <p:spPr bwMode="auto">
            <a:xfrm>
              <a:off x="806" y="224"/>
              <a:ext cx="4486" cy="327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d-ID"/>
            </a:p>
          </p:txBody>
        </p:sp>
        <p:sp>
          <p:nvSpPr>
            <p:cNvPr id="11" name="Oval 1028"/>
            <p:cNvSpPr>
              <a:spLocks noChangeArrowheads="1"/>
            </p:cNvSpPr>
            <p:nvPr/>
          </p:nvSpPr>
          <p:spPr bwMode="auto">
            <a:xfrm>
              <a:off x="1211" y="538"/>
              <a:ext cx="3729" cy="2643"/>
            </a:xfrm>
            <a:prstGeom prst="ellips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d-ID"/>
            </a:p>
          </p:txBody>
        </p:sp>
        <p:pic>
          <p:nvPicPr>
            <p:cNvPr id="12" name="Picture 1032" descr="logounpad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31" y="1903"/>
              <a:ext cx="384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035">
              <a:hlinkClick r:id="rId3" action="ppaction://hlinkpres?slideindex=1&amp;slidetitle=13"/>
            </p:cNvPr>
            <p:cNvSpPr>
              <a:spLocks noChangeArrowheads="1"/>
            </p:cNvSpPr>
            <p:nvPr/>
          </p:nvSpPr>
          <p:spPr bwMode="auto">
            <a:xfrm>
              <a:off x="1470" y="2004"/>
              <a:ext cx="1108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dirty="0">
                  <a:latin typeface="Trebuchet MS" pitchFamily="34" charset="0"/>
                </a:rPr>
                <a:t>Infrastructure Supporting </a:t>
              </a:r>
              <a:r>
                <a:rPr lang="en-US" sz="1400" b="1" u="sng" dirty="0">
                  <a:latin typeface="Trebuchet MS" pitchFamily="34" charset="0"/>
                </a:rPr>
                <a:t>Facility</a:t>
              </a:r>
            </a:p>
          </p:txBody>
        </p:sp>
        <p:sp>
          <p:nvSpPr>
            <p:cNvPr id="14" name="Rectangle 1036"/>
            <p:cNvSpPr>
              <a:spLocks noChangeArrowheads="1"/>
            </p:cNvSpPr>
            <p:nvPr/>
          </p:nvSpPr>
          <p:spPr bwMode="auto">
            <a:xfrm>
              <a:off x="3797" y="1920"/>
              <a:ext cx="820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dirty="0">
                  <a:latin typeface="Trebuchet MS" pitchFamily="34" charset="0"/>
                </a:rPr>
                <a:t>Organization &amp;  Management</a:t>
              </a:r>
              <a:endParaRPr lang="id-ID" sz="1400" b="1" dirty="0">
                <a:latin typeface="Trebuchet MS" pitchFamily="34" charset="0"/>
              </a:endParaRPr>
            </a:p>
            <a:p>
              <a:pPr>
                <a:spcBef>
                  <a:spcPct val="50000"/>
                </a:spcBef>
              </a:pPr>
              <a:r>
                <a:rPr lang="id-ID" sz="1400" b="1" dirty="0">
                  <a:latin typeface="Trebuchet MS" pitchFamily="34" charset="0"/>
                </a:rPr>
                <a:t>(SOP &amp; ICT)</a:t>
              </a:r>
              <a:endParaRPr lang="en-US" sz="1400" b="1" dirty="0">
                <a:latin typeface="Trebuchet MS" pitchFamily="34" charset="0"/>
              </a:endParaRPr>
            </a:p>
          </p:txBody>
        </p:sp>
        <p:sp>
          <p:nvSpPr>
            <p:cNvPr id="15" name="Rectangle 1037">
              <a:hlinkClick r:id="rId3" action="ppaction://hlinkpres?slideindex=1&amp;slidetitle="/>
            </p:cNvPr>
            <p:cNvSpPr>
              <a:spLocks noChangeArrowheads="1"/>
            </p:cNvSpPr>
            <p:nvPr/>
          </p:nvSpPr>
          <p:spPr bwMode="auto">
            <a:xfrm>
              <a:off x="2126" y="843"/>
              <a:ext cx="1862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/>
                <a:t>Capacity Building (HRD</a:t>
              </a:r>
              <a:r>
                <a:rPr lang="en-US" b="1" dirty="0">
                  <a:latin typeface="Trebuchet MS" pitchFamily="34" charset="0"/>
                </a:rPr>
                <a:t>)</a:t>
              </a:r>
            </a:p>
          </p:txBody>
        </p:sp>
        <p:sp>
          <p:nvSpPr>
            <p:cNvPr id="16" name="Rectangle 1038"/>
            <p:cNvSpPr>
              <a:spLocks noChangeArrowheads="1"/>
            </p:cNvSpPr>
            <p:nvPr/>
          </p:nvSpPr>
          <p:spPr bwMode="auto">
            <a:xfrm>
              <a:off x="2320" y="2768"/>
              <a:ext cx="164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900" b="1" dirty="0"/>
                <a:t>Scientific </a:t>
              </a:r>
              <a:r>
                <a:rPr lang="en-US" sz="1900" b="1" dirty="0" err="1"/>
                <a:t>atm</a:t>
              </a:r>
              <a:r>
                <a:rPr lang="id-ID" sz="1900" b="1" dirty="0"/>
                <a:t>osphere</a:t>
              </a:r>
              <a:r>
                <a:rPr lang="en-US" sz="1900" b="1" dirty="0"/>
                <a:t>. </a:t>
              </a:r>
              <a:endParaRPr lang="id-ID" sz="1900" b="1" dirty="0"/>
            </a:p>
            <a:p>
              <a:pPr>
                <a:defRPr/>
              </a:pPr>
              <a:r>
                <a:rPr lang="en-US" sz="1900" b="1" dirty="0"/>
                <a:t>&amp; Research Cult</a:t>
              </a:r>
              <a:r>
                <a:rPr lang="id-ID" sz="1900" b="1" dirty="0"/>
                <a:t>ure</a:t>
              </a:r>
              <a:endParaRPr lang="en-US" sz="1900" b="1" dirty="0"/>
            </a:p>
          </p:txBody>
        </p:sp>
        <p:sp>
          <p:nvSpPr>
            <p:cNvPr id="17" name="WordArt 1044"/>
            <p:cNvSpPr>
              <a:spLocks noChangeArrowheads="1" noChangeShapeType="1" noTextEdit="1"/>
            </p:cNvSpPr>
            <p:nvPr/>
          </p:nvSpPr>
          <p:spPr bwMode="auto">
            <a:xfrm>
              <a:off x="1764" y="2501"/>
              <a:ext cx="2621" cy="859"/>
            </a:xfrm>
            <a:prstGeom prst="rect">
              <a:avLst/>
            </a:prstGeom>
          </p:spPr>
          <p:txBody>
            <a:bodyPr spcFirstLastPara="1" wrap="none" fromWordArt="1">
              <a:prstTxWarp prst="textArchDown">
                <a:avLst>
                  <a:gd name="adj" fmla="val 358740"/>
                </a:avLst>
              </a:prstTxWarp>
            </a:bodyPr>
            <a:lstStyle/>
            <a:p>
              <a:r>
                <a:rPr lang="en-US" sz="1400" b="1" kern="10" dirty="0">
                  <a:ln w="9525">
                    <a:noFill/>
                    <a:round/>
                    <a:headEnd/>
                    <a:tailEnd/>
                  </a:ln>
                  <a:latin typeface="Arial Black"/>
                </a:rPr>
                <a:t>RESEARCH UNIVERSITY</a:t>
              </a:r>
            </a:p>
          </p:txBody>
        </p:sp>
        <p:sp>
          <p:nvSpPr>
            <p:cNvPr id="18" name="WordArt 1045"/>
            <p:cNvSpPr>
              <a:spLocks noChangeArrowheads="1" noChangeShapeType="1" noTextEdit="1"/>
            </p:cNvSpPr>
            <p:nvPr/>
          </p:nvSpPr>
          <p:spPr bwMode="auto">
            <a:xfrm>
              <a:off x="1440" y="403"/>
              <a:ext cx="3216" cy="1353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1320708"/>
                </a:avLst>
              </a:prstTxWarp>
            </a:bodyPr>
            <a:lstStyle/>
            <a:p>
              <a:pPr>
                <a:defRPr/>
              </a:pPr>
              <a:r>
                <a:rPr lang="id-ID" sz="2800" b="1" kern="10" normalizeH="1" dirty="0">
                  <a:ln w="9525">
                    <a:noFill/>
                    <a:round/>
                    <a:headEnd/>
                    <a:tailEnd/>
                  </a:ln>
                  <a:latin typeface="Arial Black" pitchFamily="34" charset="0"/>
                  <a:cs typeface="Times New Roman" pitchFamily="18" charset="0"/>
                </a:rPr>
                <a:t>TEACHING AND COMMUNITY SERVICES BASED ON RESEARCH</a:t>
              </a:r>
              <a:r>
                <a:rPr lang="id-ID" sz="2800" b="1" kern="10" normalizeH="1" dirty="0">
                  <a:ln w="9525">
                    <a:noFill/>
                    <a:round/>
                    <a:headEnd/>
                    <a:tailEnd/>
                  </a:ln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91046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588224" cy="980728"/>
          </a:xfr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ARAH KEBIJAKAN UTAMA</a:t>
            </a:r>
            <a:endParaRPr lang="id-ID" b="1" dirty="0">
              <a:solidFill>
                <a:srgbClr val="FFFF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997150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Membangun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ke</a:t>
            </a:r>
            <a:r>
              <a:rPr lang="en-US" sz="5200" b="1" dirty="0" err="1">
                <a:solidFill>
                  <a:srgbClr val="FFFF00"/>
                </a:solidFill>
                <a:latin typeface="Abadi MT Condensed Light"/>
                <a:cs typeface="Abadi MT Condensed Light"/>
              </a:rPr>
              <a:t>mandiri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an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sumberdaya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melalui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peningkatan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kemitraan</a:t>
            </a:r>
            <a:endParaRPr lang="en-US" dirty="0" smtClean="0">
              <a:solidFill>
                <a:srgbClr val="FFFFFF"/>
              </a:solidFill>
              <a:latin typeface="Abadi MT Condensed Light"/>
              <a:cs typeface="Abadi MT Condensed Ligh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Mewujudkan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ke</a:t>
            </a:r>
            <a:r>
              <a:rPr lang="en-US" sz="5200" b="1" dirty="0" err="1">
                <a:solidFill>
                  <a:srgbClr val="FFFF00"/>
                </a:solidFill>
                <a:latin typeface="Abadi MT Condensed Light"/>
                <a:cs typeface="Abadi MT Condensed Light"/>
              </a:rPr>
              <a:t>unggul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an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akademik</a:t>
            </a:r>
            <a:r>
              <a:rPr lang="en-US" dirty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transdisipliner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melalui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pengarusutamaan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riset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dan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optimasi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potensi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wilayah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dalam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konteks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global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Mentransformasikan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proses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akademik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yang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berorientasi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pada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5100" b="1" dirty="0" err="1">
                <a:solidFill>
                  <a:srgbClr val="FFFF00"/>
                </a:solidFill>
                <a:latin typeface="Abadi MT Condensed Light"/>
                <a:cs typeface="Abadi MT Condensed Light"/>
              </a:rPr>
              <a:t>maslahat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pembangunan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yang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berkelanjutan</a:t>
            </a:r>
            <a:endParaRPr lang="en-US" dirty="0" smtClean="0">
              <a:solidFill>
                <a:srgbClr val="FFFFFF"/>
              </a:solidFill>
              <a:latin typeface="Abadi MT Condensed Light"/>
              <a:cs typeface="Abadi MT Condensed Ligh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Mewujudkan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tata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kelola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korporasi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akademik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yang </a:t>
            </a:r>
            <a:r>
              <a:rPr lang="en-US" sz="5200" b="1" dirty="0" err="1" smtClean="0">
                <a:solidFill>
                  <a:srgbClr val="FFFF00"/>
                </a:solidFill>
                <a:latin typeface="Abadi MT Condensed Light"/>
                <a:cs typeface="Abadi MT Condensed Light"/>
              </a:rPr>
              <a:t>s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inergi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,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ber</a:t>
            </a:r>
            <a:r>
              <a:rPr lang="en-US" sz="5200" b="1" dirty="0" err="1">
                <a:solidFill>
                  <a:srgbClr val="FFFF00"/>
                </a:solidFill>
                <a:latin typeface="Abadi MT Condensed Light"/>
                <a:cs typeface="Abadi MT Condensed Light"/>
              </a:rPr>
              <a:t>i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ntegritas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, </a:t>
            </a:r>
            <a:r>
              <a:rPr lang="en-US" sz="5200" b="1" dirty="0" err="1">
                <a:solidFill>
                  <a:srgbClr val="FFFF00"/>
                </a:solidFill>
                <a:latin typeface="Abadi MT Condensed Light"/>
                <a:cs typeface="Abadi MT Condensed Light"/>
              </a:rPr>
              <a:t>a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kuntabel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dan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5200" b="1" dirty="0" err="1">
                <a:solidFill>
                  <a:srgbClr val="FFFF00"/>
                </a:solidFill>
                <a:latin typeface="Abadi MT Condensed Light"/>
                <a:cs typeface="Abadi MT Condensed Light"/>
              </a:rPr>
              <a:t>p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roduktif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(</a:t>
            </a:r>
            <a:r>
              <a:rPr lang="en-US" sz="5100" b="1" dirty="0">
                <a:solidFill>
                  <a:srgbClr val="FFFF00"/>
                </a:solidFill>
                <a:latin typeface="Abadi MT Condensed Light"/>
                <a:cs typeface="Abadi MT Condensed Light"/>
              </a:rPr>
              <a:t>SIAP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)</a:t>
            </a:r>
            <a:endParaRPr lang="en-US" dirty="0">
              <a:solidFill>
                <a:srgbClr val="FFFFFF"/>
              </a:solidFill>
              <a:latin typeface="Abadi MT Condensed Light"/>
              <a:cs typeface="Abadi MT Condensed Ligh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Menerapkan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nilai</a:t>
            </a:r>
            <a:r>
              <a:rPr lang="en-US" dirty="0" err="1">
                <a:solidFill>
                  <a:srgbClr val="FFFFFF"/>
                </a:solidFill>
                <a:latin typeface="Abadi MT Condensed Light"/>
                <a:cs typeface="Abadi MT Condensed Light"/>
              </a:rPr>
              <a:t>-nilai</a:t>
            </a:r>
            <a:r>
              <a:rPr lang="en-US" dirty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badi MT Condensed Light"/>
                <a:cs typeface="Abadi MT Condensed Light"/>
              </a:rPr>
              <a:t>adiluhung</a:t>
            </a:r>
            <a:r>
              <a:rPr lang="en-US" dirty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5100" b="1" dirty="0" err="1">
                <a:solidFill>
                  <a:srgbClr val="FFFF00"/>
                </a:solidFill>
                <a:latin typeface="Abadi MT Condensed Light"/>
                <a:cs typeface="Abadi MT Condensed Light"/>
              </a:rPr>
              <a:t>budaya</a:t>
            </a:r>
            <a:r>
              <a:rPr lang="en-US" sz="5100" b="1" dirty="0">
                <a:solidFill>
                  <a:srgbClr val="FFFF00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5100" b="1" dirty="0" err="1">
                <a:solidFill>
                  <a:srgbClr val="FFFF00"/>
                </a:solidFill>
                <a:latin typeface="Abadi MT Condensed Light"/>
                <a:cs typeface="Abadi MT Condensed Light"/>
              </a:rPr>
              <a:t>Sunda</a:t>
            </a:r>
            <a:r>
              <a:rPr lang="en-US" sz="5100" b="1" dirty="0">
                <a:solidFill>
                  <a:srgbClr val="FFFF00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pada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kehidupan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akademik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badi MT Condensed Light"/>
                <a:cs typeface="Abadi MT Condensed Light"/>
              </a:rPr>
              <a:t>dalam</a:t>
            </a:r>
            <a:r>
              <a:rPr lang="en-US" dirty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badi MT Condensed Light"/>
                <a:cs typeface="Abadi MT Condensed Light"/>
              </a:rPr>
              <a:t>konteks</a:t>
            </a:r>
            <a:r>
              <a:rPr lang="en-US" dirty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badi MT Condensed Light"/>
                <a:cs typeface="Abadi MT Condensed Light"/>
              </a:rPr>
              <a:t>peradaban</a:t>
            </a:r>
            <a:r>
              <a:rPr lang="en-US" dirty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badi MT Condensed Light"/>
                <a:cs typeface="Abadi MT Condensed Light"/>
              </a:rPr>
              <a:t>umat</a:t>
            </a:r>
            <a:r>
              <a:rPr lang="en-US" dirty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badi MT Condensed Light"/>
                <a:cs typeface="Abadi MT Condensed Light"/>
              </a:rPr>
              <a:t>manusia</a:t>
            </a:r>
            <a:endParaRPr lang="en-US" dirty="0">
              <a:solidFill>
                <a:srgbClr val="FFFFFF"/>
              </a:solidFill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63508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528" y="1518045"/>
            <a:ext cx="1980329" cy="39852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96" y="57398"/>
            <a:ext cx="5789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/>
              <a:t>Sasaran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strategis</a:t>
            </a:r>
            <a:endParaRPr lang="en-US" sz="5400" b="1" dirty="0"/>
          </a:p>
        </p:txBody>
      </p:sp>
      <p:pic>
        <p:nvPicPr>
          <p:cNvPr id="1026" name="Picture 3" descr="H:\BSC Renstra Unpad.edit 2501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908720"/>
            <a:ext cx="4324350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/>
          <p:nvPr/>
        </p:nvGrpSpPr>
        <p:grpSpPr>
          <a:xfrm rot="16200000">
            <a:off x="2073665" y="1355726"/>
            <a:ext cx="6680198" cy="4324351"/>
            <a:chOff x="2667001" y="2258999"/>
            <a:chExt cx="6680198" cy="5765801"/>
          </a:xfrm>
        </p:grpSpPr>
        <p:sp>
          <p:nvSpPr>
            <p:cNvPr id="6" name="Right Arrow 5"/>
            <p:cNvSpPr/>
            <p:nvPr/>
          </p:nvSpPr>
          <p:spPr>
            <a:xfrm>
              <a:off x="2667001" y="5880075"/>
              <a:ext cx="5538811" cy="2144725"/>
            </a:xfrm>
            <a:prstGeom prst="right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reeform 6"/>
            <p:cNvSpPr/>
            <p:nvPr/>
          </p:nvSpPr>
          <p:spPr>
            <a:xfrm>
              <a:off x="7388621" y="2258999"/>
              <a:ext cx="1958578" cy="2340000"/>
            </a:xfrm>
            <a:custGeom>
              <a:avLst/>
              <a:gdLst>
                <a:gd name="connsiteX0" fmla="*/ 0 w 1958578"/>
                <a:gd name="connsiteY0" fmla="*/ 0 h 2340000"/>
                <a:gd name="connsiteX1" fmla="*/ 1958578 w 1958578"/>
                <a:gd name="connsiteY1" fmla="*/ 0 h 2340000"/>
                <a:gd name="connsiteX2" fmla="*/ 1958578 w 1958578"/>
                <a:gd name="connsiteY2" fmla="*/ 2340000 h 2340000"/>
                <a:gd name="connsiteX3" fmla="*/ 0 w 1958578"/>
                <a:gd name="connsiteY3" fmla="*/ 2340000 h 2340000"/>
                <a:gd name="connsiteX4" fmla="*/ 0 w 1958578"/>
                <a:gd name="connsiteY4" fmla="*/ 0 h 23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8578" h="2340000">
                  <a:moveTo>
                    <a:pt x="0" y="0"/>
                  </a:moveTo>
                  <a:lnTo>
                    <a:pt x="1958578" y="0"/>
                  </a:lnTo>
                  <a:lnTo>
                    <a:pt x="1958578" y="2340000"/>
                  </a:lnTo>
                  <a:lnTo>
                    <a:pt x="0" y="234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660400" rIns="0" bIns="66040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sp>
          <p:nvSpPr>
            <p:cNvPr id="8" name="Freeform 7"/>
            <p:cNvSpPr/>
            <p:nvPr/>
          </p:nvSpPr>
          <p:spPr>
            <a:xfrm>
              <a:off x="5038328" y="2258999"/>
              <a:ext cx="1958578" cy="2340000"/>
            </a:xfrm>
            <a:custGeom>
              <a:avLst/>
              <a:gdLst>
                <a:gd name="connsiteX0" fmla="*/ 0 w 1958578"/>
                <a:gd name="connsiteY0" fmla="*/ 0 h 2340000"/>
                <a:gd name="connsiteX1" fmla="*/ 1958578 w 1958578"/>
                <a:gd name="connsiteY1" fmla="*/ 0 h 2340000"/>
                <a:gd name="connsiteX2" fmla="*/ 1958578 w 1958578"/>
                <a:gd name="connsiteY2" fmla="*/ 2340000 h 2340000"/>
                <a:gd name="connsiteX3" fmla="*/ 0 w 1958578"/>
                <a:gd name="connsiteY3" fmla="*/ 2340000 h 2340000"/>
                <a:gd name="connsiteX4" fmla="*/ 0 w 1958578"/>
                <a:gd name="connsiteY4" fmla="*/ 0 h 23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8578" h="2340000">
                  <a:moveTo>
                    <a:pt x="0" y="0"/>
                  </a:moveTo>
                  <a:lnTo>
                    <a:pt x="1958578" y="0"/>
                  </a:lnTo>
                  <a:lnTo>
                    <a:pt x="1958578" y="2340000"/>
                  </a:lnTo>
                  <a:lnTo>
                    <a:pt x="0" y="234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660400" rIns="0" bIns="66040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sp>
          <p:nvSpPr>
            <p:cNvPr id="9" name="Freeform 8"/>
            <p:cNvSpPr/>
            <p:nvPr/>
          </p:nvSpPr>
          <p:spPr>
            <a:xfrm>
              <a:off x="2688034" y="2258999"/>
              <a:ext cx="1958578" cy="2340000"/>
            </a:xfrm>
            <a:custGeom>
              <a:avLst/>
              <a:gdLst>
                <a:gd name="connsiteX0" fmla="*/ 0 w 1958578"/>
                <a:gd name="connsiteY0" fmla="*/ 0 h 2340000"/>
                <a:gd name="connsiteX1" fmla="*/ 1958578 w 1958578"/>
                <a:gd name="connsiteY1" fmla="*/ 0 h 2340000"/>
                <a:gd name="connsiteX2" fmla="*/ 1958578 w 1958578"/>
                <a:gd name="connsiteY2" fmla="*/ 2340000 h 2340000"/>
                <a:gd name="connsiteX3" fmla="*/ 0 w 1958578"/>
                <a:gd name="connsiteY3" fmla="*/ 2340000 h 2340000"/>
                <a:gd name="connsiteX4" fmla="*/ 0 w 1958578"/>
                <a:gd name="connsiteY4" fmla="*/ 0 h 23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8578" h="2340000">
                  <a:moveTo>
                    <a:pt x="0" y="0"/>
                  </a:moveTo>
                  <a:lnTo>
                    <a:pt x="1958578" y="0"/>
                  </a:lnTo>
                  <a:lnTo>
                    <a:pt x="1958578" y="2340000"/>
                  </a:lnTo>
                  <a:lnTo>
                    <a:pt x="0" y="234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660400" rIns="0" bIns="66040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300192" y="6238876"/>
            <a:ext cx="82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2015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00192" y="5253138"/>
            <a:ext cx="810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2016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28184" y="4286648"/>
            <a:ext cx="882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2017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00192" y="3343476"/>
            <a:ext cx="810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2018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00192" y="2243672"/>
            <a:ext cx="864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2019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198534"/>
            <a:ext cx="1866900" cy="16594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1971"/>
            <a:ext cx="1847867" cy="36985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058" y="5057776"/>
            <a:ext cx="2002061" cy="17791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0840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989856"/>
            <a:ext cx="8229600" cy="71095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THE PENTAHELIX STRATEGY</a:t>
            </a:r>
            <a:endParaRPr lang="en-US" b="1" dirty="0">
              <a:solidFill>
                <a:srgbClr val="FFFF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01608599"/>
              </p:ext>
            </p:extLst>
          </p:nvPr>
        </p:nvGraphicFramePr>
        <p:xfrm>
          <a:off x="-1260648" y="-603448"/>
          <a:ext cx="11737304" cy="8064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43808" y="3717032"/>
            <a:ext cx="109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BUSINESS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2973" y="371703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ACADEMIC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29785" y="2564904"/>
            <a:ext cx="1572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GOVERNMENT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5350" y="4941168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COMMUNITY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54030" y="4941168"/>
            <a:ext cx="828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MEDIA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8470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6588224" cy="980728"/>
          </a:xfrm>
          <a:solidFill>
            <a:srgbClr val="000000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ORGAN UNPAD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14800628"/>
              </p:ext>
            </p:extLst>
          </p:nvPr>
        </p:nvGraphicFramePr>
        <p:xfrm>
          <a:off x="179512" y="1124744"/>
          <a:ext cx="8784976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78861" y="6093296"/>
            <a:ext cx="20856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PP No. 51 </a:t>
            </a:r>
            <a:r>
              <a:rPr lang="en-US" sz="1600" dirty="0" err="1" smtClean="0">
                <a:solidFill>
                  <a:schemeClr val="bg1"/>
                </a:solidFill>
              </a:rPr>
              <a:t>Tahun</a:t>
            </a:r>
            <a:r>
              <a:rPr lang="en-US" sz="1600" dirty="0" smtClean="0">
                <a:solidFill>
                  <a:schemeClr val="bg1"/>
                </a:solidFill>
              </a:rPr>
              <a:t> 2015 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err="1" smtClean="0">
                <a:solidFill>
                  <a:schemeClr val="bg1"/>
                </a:solidFill>
              </a:rPr>
              <a:t>tentang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Statuta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Unpad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207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7018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FF00"/>
                </a:solidFill>
              </a:rPr>
              <a:t>UNPAD TRANSFORMATIVE TRIANGLE</a:t>
            </a:r>
            <a:endParaRPr lang="en-US" sz="4000" b="1" dirty="0">
              <a:solidFill>
                <a:srgbClr val="FFFF00"/>
              </a:solidFill>
            </a:endParaRP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96726297"/>
              </p:ext>
            </p:extLst>
          </p:nvPr>
        </p:nvGraphicFramePr>
        <p:xfrm>
          <a:off x="457200" y="1412776"/>
          <a:ext cx="8229600" cy="5361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152245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-27384"/>
            <a:ext cx="5112568" cy="7780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d-ID" b="1" dirty="0" smtClean="0"/>
              <a:t>OPERASIONALISASI</a:t>
            </a:r>
            <a:endParaRPr lang="id-ID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07504" y="1124744"/>
            <a:ext cx="388843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400" dirty="0" smtClean="0"/>
              <a:t>Prodi berakreditasi unggul</a:t>
            </a:r>
            <a:endParaRPr lang="en-US" sz="1400" dirty="0"/>
          </a:p>
        </p:txBody>
      </p:sp>
      <p:sp>
        <p:nvSpPr>
          <p:cNvPr id="5" name="Rounded Rectangle 4"/>
          <p:cNvSpPr/>
          <p:nvPr/>
        </p:nvSpPr>
        <p:spPr>
          <a:xfrm>
            <a:off x="107504" y="2276872"/>
            <a:ext cx="388843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400" dirty="0" smtClean="0"/>
              <a:t>Dosen dan mahasiswa melakukan penelitian</a:t>
            </a:r>
            <a:endParaRPr lang="en-US" sz="1400" dirty="0"/>
          </a:p>
        </p:txBody>
      </p:sp>
      <p:sp>
        <p:nvSpPr>
          <p:cNvPr id="6" name="Rounded Rectangle 5"/>
          <p:cNvSpPr/>
          <p:nvPr/>
        </p:nvSpPr>
        <p:spPr>
          <a:xfrm>
            <a:off x="107504" y="2852936"/>
            <a:ext cx="388843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400" dirty="0" smtClean="0"/>
              <a:t>Publikasi penelitian dalam jurnal terindex dan forum</a:t>
            </a:r>
            <a:endParaRPr lang="en-US" sz="1400" dirty="0"/>
          </a:p>
        </p:txBody>
      </p:sp>
      <p:sp>
        <p:nvSpPr>
          <p:cNvPr id="7" name="Rounded Rectangle 6"/>
          <p:cNvSpPr/>
          <p:nvPr/>
        </p:nvSpPr>
        <p:spPr>
          <a:xfrm>
            <a:off x="107504" y="3429000"/>
            <a:ext cx="388843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400" dirty="0" smtClean="0"/>
              <a:t>Jumlah penelitian untuk komersialisasi dan dosen melakukan pengabdian</a:t>
            </a:r>
            <a:endParaRPr lang="en-US" sz="1400" dirty="0"/>
          </a:p>
        </p:txBody>
      </p:sp>
      <p:sp>
        <p:nvSpPr>
          <p:cNvPr id="8" name="Rounded Rectangle 7"/>
          <p:cNvSpPr/>
          <p:nvPr/>
        </p:nvSpPr>
        <p:spPr>
          <a:xfrm>
            <a:off x="107504" y="4005064"/>
            <a:ext cx="388843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400" dirty="0" smtClean="0"/>
              <a:t>Jumlah profesor</a:t>
            </a:r>
            <a:endParaRPr lang="en-US" sz="1400" dirty="0"/>
          </a:p>
        </p:txBody>
      </p:sp>
      <p:sp>
        <p:nvSpPr>
          <p:cNvPr id="9" name="Rounded Rectangle 8"/>
          <p:cNvSpPr/>
          <p:nvPr/>
        </p:nvSpPr>
        <p:spPr>
          <a:xfrm>
            <a:off x="107504" y="4581128"/>
            <a:ext cx="388843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400" dirty="0" smtClean="0"/>
              <a:t>Persentase kualifikasi akademik dosen</a:t>
            </a:r>
            <a:endParaRPr lang="en-US" sz="1400" dirty="0"/>
          </a:p>
        </p:txBody>
      </p:sp>
      <p:sp>
        <p:nvSpPr>
          <p:cNvPr id="10" name="Rounded Rectangle 9"/>
          <p:cNvSpPr/>
          <p:nvPr/>
        </p:nvSpPr>
        <p:spPr>
          <a:xfrm>
            <a:off x="107504" y="1700808"/>
            <a:ext cx="388843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400" dirty="0" smtClean="0"/>
              <a:t>Lulusan tepat waktu dan masa tunggu kurang dari 4 bulan</a:t>
            </a:r>
            <a:endParaRPr lang="en-US" sz="1400" dirty="0"/>
          </a:p>
        </p:txBody>
      </p:sp>
      <p:sp>
        <p:nvSpPr>
          <p:cNvPr id="11" name="Rounded Rectangle 10"/>
          <p:cNvSpPr/>
          <p:nvPr/>
        </p:nvSpPr>
        <p:spPr>
          <a:xfrm>
            <a:off x="107504" y="5157192"/>
            <a:ext cx="388843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400" dirty="0" smtClean="0"/>
              <a:t>Rangking QS star dan implementasi siap</a:t>
            </a:r>
            <a:endParaRPr lang="en-US" sz="1400" dirty="0"/>
          </a:p>
        </p:txBody>
      </p:sp>
      <p:sp>
        <p:nvSpPr>
          <p:cNvPr id="12" name="Rounded Rectangle 11"/>
          <p:cNvSpPr/>
          <p:nvPr/>
        </p:nvSpPr>
        <p:spPr>
          <a:xfrm>
            <a:off x="107504" y="5733256"/>
            <a:ext cx="388843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400" dirty="0" smtClean="0"/>
              <a:t>Presentase pendapatan PNBP per total anggaran</a:t>
            </a:r>
            <a:endParaRPr lang="en-US" sz="1400" dirty="0"/>
          </a:p>
        </p:txBody>
      </p:sp>
      <p:sp>
        <p:nvSpPr>
          <p:cNvPr id="13" name="Rounded Rectangle 12"/>
          <p:cNvSpPr/>
          <p:nvPr/>
        </p:nvSpPr>
        <p:spPr>
          <a:xfrm>
            <a:off x="107504" y="6309320"/>
            <a:ext cx="388843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400" dirty="0" smtClean="0"/>
              <a:t>Presentasi penerimaan dana PPM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548680"/>
            <a:ext cx="1182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b="1" dirty="0" smtClean="0"/>
              <a:t>IKU/IKK</a:t>
            </a:r>
            <a:endParaRPr lang="id-ID" sz="24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5796136" y="5229200"/>
            <a:ext cx="3240000" cy="648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i="1" dirty="0" smtClean="0">
                <a:solidFill>
                  <a:schemeClr val="bg1"/>
                </a:solidFill>
              </a:rPr>
              <a:t>Academic Leadership Grant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(Program 1-1-6)</a:t>
            </a:r>
            <a:endParaRPr lang="id-ID" i="1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96136" y="1124816"/>
            <a:ext cx="3240000" cy="648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d-ID" dirty="0" smtClean="0">
                <a:solidFill>
                  <a:schemeClr val="bg1"/>
                </a:solidFill>
              </a:rPr>
              <a:t>Hibah Unggulan Prodi (HUPS)</a:t>
            </a:r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796136" y="1916832"/>
            <a:ext cx="3240000" cy="648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 err="1">
                <a:solidFill>
                  <a:schemeClr val="bg1"/>
                </a:solidFill>
              </a:rPr>
              <a:t>Sistem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Renumerasi</a:t>
            </a:r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796136" y="2780928"/>
            <a:ext cx="3240000" cy="648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d-ID" dirty="0" smtClean="0"/>
              <a:t>Sistem korporasi akademik </a:t>
            </a:r>
            <a:endParaRPr lang="id-ID" dirty="0"/>
          </a:p>
        </p:txBody>
      </p:sp>
      <p:sp>
        <p:nvSpPr>
          <p:cNvPr id="19" name="Rounded Rectangle 18"/>
          <p:cNvSpPr/>
          <p:nvPr/>
        </p:nvSpPr>
        <p:spPr>
          <a:xfrm>
            <a:off x="5796136" y="3573016"/>
            <a:ext cx="3240000" cy="648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d-ID" dirty="0" smtClean="0"/>
              <a:t>Penta Helix (ABCGM)</a:t>
            </a:r>
            <a:endParaRPr lang="id-ID" dirty="0"/>
          </a:p>
        </p:txBody>
      </p:sp>
      <p:sp>
        <p:nvSpPr>
          <p:cNvPr id="20" name="Rounded Rectangle 19"/>
          <p:cNvSpPr/>
          <p:nvPr/>
        </p:nvSpPr>
        <p:spPr>
          <a:xfrm>
            <a:off x="5796136" y="4437112"/>
            <a:ext cx="3240000" cy="648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d-ID" dirty="0" smtClean="0">
                <a:solidFill>
                  <a:schemeClr val="bg1"/>
                </a:solidFill>
              </a:rPr>
              <a:t>SOTK: fleksibel &amp; akomodatif thd diversitas  </a:t>
            </a:r>
            <a:endParaRPr lang="id-ID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>
            <a:stCxn id="4" idx="3"/>
            <a:endCxn id="16" idx="1"/>
          </p:cNvCxnSpPr>
          <p:nvPr/>
        </p:nvCxnSpPr>
        <p:spPr>
          <a:xfrm>
            <a:off x="3995936" y="1340768"/>
            <a:ext cx="1800200" cy="10804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0" idx="3"/>
            <a:endCxn id="16" idx="1"/>
          </p:cNvCxnSpPr>
          <p:nvPr/>
        </p:nvCxnSpPr>
        <p:spPr>
          <a:xfrm flipV="1">
            <a:off x="3995936" y="1448816"/>
            <a:ext cx="1800200" cy="468016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995936" y="1484784"/>
            <a:ext cx="1800200" cy="104408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6" idx="3"/>
            <a:endCxn id="16" idx="1"/>
          </p:cNvCxnSpPr>
          <p:nvPr/>
        </p:nvCxnSpPr>
        <p:spPr>
          <a:xfrm flipV="1">
            <a:off x="3995936" y="1448816"/>
            <a:ext cx="1800200" cy="1620144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6" idx="3"/>
            <a:endCxn id="15" idx="1"/>
          </p:cNvCxnSpPr>
          <p:nvPr/>
        </p:nvCxnSpPr>
        <p:spPr>
          <a:xfrm>
            <a:off x="3995936" y="3068960"/>
            <a:ext cx="1800200" cy="248424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6" idx="3"/>
            <a:endCxn id="18" idx="1"/>
          </p:cNvCxnSpPr>
          <p:nvPr/>
        </p:nvCxnSpPr>
        <p:spPr>
          <a:xfrm>
            <a:off x="3995936" y="3068960"/>
            <a:ext cx="1800200" cy="3596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7" idx="3"/>
            <a:endCxn id="15" idx="1"/>
          </p:cNvCxnSpPr>
          <p:nvPr/>
        </p:nvCxnSpPr>
        <p:spPr>
          <a:xfrm>
            <a:off x="3995936" y="3645024"/>
            <a:ext cx="1800200" cy="190817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7" idx="3"/>
            <a:endCxn id="16" idx="1"/>
          </p:cNvCxnSpPr>
          <p:nvPr/>
        </p:nvCxnSpPr>
        <p:spPr>
          <a:xfrm flipV="1">
            <a:off x="3995936" y="1448816"/>
            <a:ext cx="1800200" cy="21962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7" idx="3"/>
            <a:endCxn id="19" idx="1"/>
          </p:cNvCxnSpPr>
          <p:nvPr/>
        </p:nvCxnSpPr>
        <p:spPr>
          <a:xfrm>
            <a:off x="3995936" y="3645024"/>
            <a:ext cx="1800200" cy="25199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8" idx="3"/>
            <a:endCxn id="15" idx="1"/>
          </p:cNvCxnSpPr>
          <p:nvPr/>
        </p:nvCxnSpPr>
        <p:spPr>
          <a:xfrm>
            <a:off x="3995936" y="4221088"/>
            <a:ext cx="1800200" cy="1332112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8" idx="3"/>
            <a:endCxn id="17" idx="1"/>
          </p:cNvCxnSpPr>
          <p:nvPr/>
        </p:nvCxnSpPr>
        <p:spPr>
          <a:xfrm flipV="1">
            <a:off x="3995936" y="2240832"/>
            <a:ext cx="1800200" cy="1980256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9" idx="3"/>
            <a:endCxn id="17" idx="1"/>
          </p:cNvCxnSpPr>
          <p:nvPr/>
        </p:nvCxnSpPr>
        <p:spPr>
          <a:xfrm flipV="1">
            <a:off x="3995936" y="2240832"/>
            <a:ext cx="1800200" cy="255632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9" idx="3"/>
            <a:endCxn id="15" idx="1"/>
          </p:cNvCxnSpPr>
          <p:nvPr/>
        </p:nvCxnSpPr>
        <p:spPr>
          <a:xfrm>
            <a:off x="3995936" y="4797152"/>
            <a:ext cx="1800200" cy="756048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11" idx="3"/>
            <a:endCxn id="20" idx="1"/>
          </p:cNvCxnSpPr>
          <p:nvPr/>
        </p:nvCxnSpPr>
        <p:spPr>
          <a:xfrm flipV="1">
            <a:off x="3995936" y="4761112"/>
            <a:ext cx="1800200" cy="612104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11" idx="3"/>
            <a:endCxn id="16" idx="1"/>
          </p:cNvCxnSpPr>
          <p:nvPr/>
        </p:nvCxnSpPr>
        <p:spPr>
          <a:xfrm flipV="1">
            <a:off x="3995936" y="1448816"/>
            <a:ext cx="1800200" cy="39244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12" idx="3"/>
            <a:endCxn id="18" idx="1"/>
          </p:cNvCxnSpPr>
          <p:nvPr/>
        </p:nvCxnSpPr>
        <p:spPr>
          <a:xfrm flipV="1">
            <a:off x="3995936" y="3104928"/>
            <a:ext cx="1800200" cy="2844352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12" idx="3"/>
            <a:endCxn id="19" idx="1"/>
          </p:cNvCxnSpPr>
          <p:nvPr/>
        </p:nvCxnSpPr>
        <p:spPr>
          <a:xfrm flipV="1">
            <a:off x="3995936" y="3897016"/>
            <a:ext cx="1800200" cy="2052264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13" idx="3"/>
            <a:endCxn id="19" idx="1"/>
          </p:cNvCxnSpPr>
          <p:nvPr/>
        </p:nvCxnSpPr>
        <p:spPr>
          <a:xfrm flipV="1">
            <a:off x="3995936" y="3897016"/>
            <a:ext cx="1800200" cy="2628328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13" idx="3"/>
            <a:endCxn id="18" idx="1"/>
          </p:cNvCxnSpPr>
          <p:nvPr/>
        </p:nvCxnSpPr>
        <p:spPr>
          <a:xfrm flipV="1">
            <a:off x="3995936" y="3104928"/>
            <a:ext cx="1800200" cy="3420416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5796136" y="6093368"/>
            <a:ext cx="3240000" cy="648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d-ID" i="1" dirty="0" smtClean="0"/>
              <a:t>Office for  Academic Enterprise</a:t>
            </a:r>
            <a:endParaRPr lang="id-ID" i="1" dirty="0"/>
          </a:p>
        </p:txBody>
      </p:sp>
      <p:cxnSp>
        <p:nvCxnSpPr>
          <p:cNvPr id="79" name="Straight Arrow Connector 78"/>
          <p:cNvCxnSpPr>
            <a:stCxn id="5" idx="3"/>
            <a:endCxn id="15" idx="1"/>
          </p:cNvCxnSpPr>
          <p:nvPr/>
        </p:nvCxnSpPr>
        <p:spPr>
          <a:xfrm>
            <a:off x="3995936" y="2492896"/>
            <a:ext cx="1800200" cy="3060304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13" idx="3"/>
            <a:endCxn id="73" idx="1"/>
          </p:cNvCxnSpPr>
          <p:nvPr/>
        </p:nvCxnSpPr>
        <p:spPr>
          <a:xfrm flipV="1">
            <a:off x="3995936" y="6417368"/>
            <a:ext cx="1800200" cy="107976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12" idx="3"/>
            <a:endCxn id="73" idx="1"/>
          </p:cNvCxnSpPr>
          <p:nvPr/>
        </p:nvCxnSpPr>
        <p:spPr>
          <a:xfrm>
            <a:off x="3995936" y="5949280"/>
            <a:ext cx="1800200" cy="468088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7" idx="3"/>
            <a:endCxn id="73" idx="1"/>
          </p:cNvCxnSpPr>
          <p:nvPr/>
        </p:nvCxnSpPr>
        <p:spPr>
          <a:xfrm>
            <a:off x="3995936" y="3645024"/>
            <a:ext cx="1800200" cy="277234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7596336" y="539388"/>
            <a:ext cx="1550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b="1" dirty="0" smtClean="0"/>
              <a:t>PROGRAM</a:t>
            </a:r>
            <a:endParaRPr lang="id-ID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4195785"/>
            <a:ext cx="1572344" cy="1288203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3159665992"/>
              </p:ext>
            </p:extLst>
          </p:nvPr>
        </p:nvGraphicFramePr>
        <p:xfrm>
          <a:off x="2286000" y="335280"/>
          <a:ext cx="4572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/>
          </p:nvPr>
        </p:nvGraphicFramePr>
        <p:xfrm>
          <a:off x="2857500" y="3484880"/>
          <a:ext cx="3600450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417990" y="4077072"/>
            <a:ext cx="1257300" cy="140691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914400" y="677774"/>
            <a:ext cx="8229600" cy="6342786"/>
            <a:chOff x="-1219200" y="677774"/>
            <a:chExt cx="10972800" cy="6342786"/>
          </a:xfrm>
        </p:grpSpPr>
        <p:sp>
          <p:nvSpPr>
            <p:cNvPr id="9" name="Arc 8"/>
            <p:cNvSpPr/>
            <p:nvPr/>
          </p:nvSpPr>
          <p:spPr>
            <a:xfrm>
              <a:off x="-1219200" y="687934"/>
              <a:ext cx="7315200" cy="6332626"/>
            </a:xfrm>
            <a:prstGeom prst="arc">
              <a:avLst>
                <a:gd name="adj1" fmla="val 16155987"/>
                <a:gd name="adj2" fmla="val 21500957"/>
              </a:avLst>
            </a:prstGeom>
            <a:ln>
              <a:solidFill>
                <a:srgbClr val="FFFFFF"/>
              </a:solidFill>
            </a:ln>
            <a:scene3d>
              <a:camera prst="orthographicFront">
                <a:rot lat="0" lon="10799978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Arc 9"/>
            <p:cNvSpPr/>
            <p:nvPr/>
          </p:nvSpPr>
          <p:spPr>
            <a:xfrm>
              <a:off x="2438400" y="677774"/>
              <a:ext cx="7315200" cy="6332626"/>
            </a:xfrm>
            <a:prstGeom prst="arc">
              <a:avLst>
                <a:gd name="adj1" fmla="val 16155987"/>
                <a:gd name="adj2" fmla="val 21500957"/>
              </a:avLst>
            </a:prstGeom>
            <a:ln>
              <a:solidFill>
                <a:srgbClr val="FFFFFF"/>
              </a:solidFill>
            </a:ln>
            <a:scene3d>
              <a:camera prst="orthographicFront">
                <a:rot lat="0" lon="21599953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741932" y="5668646"/>
            <a:ext cx="60304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srgbClr val="FFFFFF"/>
                </a:solidFill>
              </a:rPr>
              <a:t>Benefit </a:t>
            </a:r>
            <a:r>
              <a:rPr lang="en-US" sz="1600" dirty="0" smtClean="0">
                <a:solidFill>
                  <a:srgbClr val="FFFFFF"/>
                </a:solidFill>
              </a:rPr>
              <a:t> for </a:t>
            </a:r>
            <a:r>
              <a:rPr lang="en-US" dirty="0" smtClean="0">
                <a:solidFill>
                  <a:srgbClr val="FFFFFF"/>
                </a:solidFill>
              </a:rPr>
              <a:t>the people in District/City </a:t>
            </a:r>
            <a:r>
              <a:rPr lang="en-US" sz="1600" dirty="0" smtClean="0">
                <a:solidFill>
                  <a:srgbClr val="FFFFFF"/>
                </a:solidFill>
              </a:rPr>
              <a:t>of </a:t>
            </a:r>
            <a:r>
              <a:rPr lang="en-US" dirty="0" smtClean="0">
                <a:solidFill>
                  <a:srgbClr val="FFFFFF"/>
                </a:solidFill>
              </a:rPr>
              <a:t>West Java Province</a:t>
            </a:r>
            <a:endParaRPr lang="en-US" sz="1600" dirty="0" smtClean="0">
              <a:solidFill>
                <a:srgbClr val="FFFFFF"/>
              </a:solidFill>
            </a:endParaRPr>
          </a:p>
          <a:p>
            <a:pPr algn="ctr" defTabSz="914400"/>
            <a:r>
              <a:rPr lang="en-US" sz="1600" dirty="0">
                <a:solidFill>
                  <a:srgbClr val="FFFFFF"/>
                </a:solidFill>
              </a:rPr>
              <a:t>t</a:t>
            </a:r>
            <a:r>
              <a:rPr lang="en-US" sz="1600" dirty="0" smtClean="0">
                <a:solidFill>
                  <a:srgbClr val="FFFFFF"/>
                </a:solidFill>
              </a:rPr>
              <a:t>hrough partnerships in education, research and community engagement as “</a:t>
            </a:r>
            <a:r>
              <a:rPr lang="en-US" sz="1600" dirty="0" err="1" smtClean="0">
                <a:solidFill>
                  <a:srgbClr val="FFFFFF"/>
                </a:solidFill>
              </a:rPr>
              <a:t>Tridharma</a:t>
            </a:r>
            <a:r>
              <a:rPr lang="en-US" sz="1600" dirty="0" smtClean="0">
                <a:solidFill>
                  <a:srgbClr val="FFFFFF"/>
                </a:solidFill>
              </a:rPr>
              <a:t>” of Higher Education 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 rot="17897967">
            <a:off x="766514" y="2173756"/>
            <a:ext cx="22114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NATIONAL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19454" y="147345"/>
            <a:ext cx="21736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REGI</a:t>
            </a:r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ONAL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 rot="4094824">
            <a:off x="6508548" y="2368242"/>
            <a:ext cx="170931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GLOBAL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4" name="Arc 13"/>
          <p:cNvSpPr/>
          <p:nvPr/>
        </p:nvSpPr>
        <p:spPr>
          <a:xfrm>
            <a:off x="-1897380" y="229616"/>
            <a:ext cx="6622542" cy="6778752"/>
          </a:xfrm>
          <a:prstGeom prst="arc">
            <a:avLst>
              <a:gd name="adj1" fmla="val 16155987"/>
              <a:gd name="adj2" fmla="val 21500957"/>
            </a:avLst>
          </a:prstGeom>
          <a:ln>
            <a:solidFill>
              <a:srgbClr val="FFFFFF"/>
            </a:solidFill>
          </a:ln>
          <a:scene3d>
            <a:camera prst="orthographicFront">
              <a:rot lat="0" lon="10799978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Arc 14"/>
          <p:cNvSpPr/>
          <p:nvPr/>
        </p:nvSpPr>
        <p:spPr>
          <a:xfrm>
            <a:off x="1195578" y="228600"/>
            <a:ext cx="6622542" cy="6778752"/>
          </a:xfrm>
          <a:prstGeom prst="arc">
            <a:avLst>
              <a:gd name="adj1" fmla="val 16155987"/>
              <a:gd name="adj2" fmla="val 21500957"/>
            </a:avLst>
          </a:prstGeom>
          <a:ln>
            <a:solidFill>
              <a:srgbClr val="FFFFFF"/>
            </a:solidFill>
          </a:ln>
          <a:scene3d>
            <a:camera prst="orthographicFront">
              <a:rot lat="0" lon="21599953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51597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23876" y="232302"/>
            <a:ext cx="8128268" cy="849312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ea typeface="MS PGothic" charset="0"/>
                <a:cs typeface="MS PGothic" charset="0"/>
              </a:rPr>
              <a:t>SUSTAINABLE DEVELOPMENT GOALS</a:t>
            </a:r>
            <a:endParaRPr lang="id-ID" sz="3600" dirty="0">
              <a:ea typeface="MS PGothic" charset="0"/>
              <a:cs typeface="MS PGothic" charset="0"/>
            </a:endParaRPr>
          </a:p>
        </p:txBody>
      </p:sp>
      <p:pic>
        <p:nvPicPr>
          <p:cNvPr id="5" name="Content Placeholder 3" descr="http://i.guim.co.uk/static/w-860/h--/q-95/sys-images/Guardian/Pix/pictures/2014/12/5/1417777773120/d8a517a2-cee1-4e7d-92d4-c65e20649076-1020x1020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39" t="4221" r="3202" b="3879"/>
          <a:stretch/>
        </p:blipFill>
        <p:spPr bwMode="auto">
          <a:xfrm>
            <a:off x="1734451" y="1182510"/>
            <a:ext cx="5707118" cy="53428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19117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4000" b="1" i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  <a:cs typeface="Arial" charset="0"/>
              </a:rPr>
              <a:t>10 </a:t>
            </a:r>
            <a:r>
              <a:rPr lang="id-ID" sz="4000" b="1" i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  <a:cs typeface="Arial" charset="0"/>
              </a:rPr>
              <a:t>Common Goals</a:t>
            </a:r>
            <a:r>
              <a:rPr lang="en-US" sz="4000" b="1" i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  <a:cs typeface="Arial" charset="0"/>
              </a:rPr>
              <a:t> of West Java 2013-2018</a:t>
            </a:r>
            <a:endParaRPr lang="id-ID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 Demi" pitchFamily="34" charset="0"/>
              <a:cs typeface="Arial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3973351725"/>
              </p:ext>
            </p:extLst>
          </p:nvPr>
        </p:nvGraphicFramePr>
        <p:xfrm>
          <a:off x="87759" y="33088"/>
          <a:ext cx="8948737" cy="7068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533693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1272" y="77400"/>
            <a:ext cx="5029200" cy="46872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2472" y="3120828"/>
            <a:ext cx="4000500" cy="36925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" y="620688"/>
            <a:ext cx="3502166" cy="2236812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sz="2400" dirty="0" err="1" smtClean="0">
                <a:solidFill>
                  <a:srgbClr val="FFFF00"/>
                </a:solidFill>
                <a:latin typeface="Abadi MT Condensed Extra Bold"/>
                <a:cs typeface="Abadi MT Condensed Extra Bold"/>
              </a:rPr>
              <a:t>Unpad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 Contribution:</a:t>
            </a:r>
            <a:br>
              <a:rPr lang="en-US" sz="2400" dirty="0" smtClean="0">
                <a:latin typeface="Abadi MT Condensed Extra Bold"/>
                <a:cs typeface="Abadi MT Condensed Extra Bold"/>
              </a:rPr>
            </a:br>
            <a:r>
              <a:rPr lang="en-US" sz="2400" dirty="0" smtClean="0">
                <a:latin typeface="Abadi MT Condensed Extra Bold"/>
                <a:cs typeface="Abadi MT Condensed Extra Bold"/>
              </a:rPr>
              <a:t>from </a:t>
            </a:r>
            <a:r>
              <a:rPr lang="en-US" sz="2400" dirty="0" smtClean="0">
                <a:solidFill>
                  <a:srgbClr val="FFFF00"/>
                </a:solidFill>
                <a:latin typeface="Abadi MT Condensed Extra Bold"/>
                <a:cs typeface="Abadi MT Condensed Extra Bold"/>
              </a:rPr>
              <a:t>West Java</a:t>
            </a:r>
            <a:r>
              <a:rPr lang="en-US" sz="24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id-ID" sz="2400" dirty="0" smtClean="0">
                <a:latin typeface="Abadi MT Condensed Extra Bold"/>
                <a:cs typeface="Abadi MT Condensed Extra Bold"/>
              </a:rPr>
              <a:t>for </a:t>
            </a:r>
            <a:r>
              <a:rPr lang="id-ID" sz="2400" dirty="0" smtClean="0">
                <a:solidFill>
                  <a:srgbClr val="FFFF00"/>
                </a:solidFill>
                <a:latin typeface="Abadi MT Condensed Extra Bold"/>
                <a:cs typeface="Abadi MT Condensed Extra Bold"/>
              </a:rPr>
              <a:t>Indonesia</a:t>
            </a:r>
            <a:r>
              <a:rPr lang="en-US" sz="24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to </a:t>
            </a:r>
            <a:r>
              <a:rPr lang="en-US" sz="2400" dirty="0" smtClean="0">
                <a:solidFill>
                  <a:srgbClr val="FFFF00"/>
                </a:solidFill>
                <a:latin typeface="Abadi MT Condensed Extra Bold"/>
                <a:cs typeface="Abadi MT Condensed Extra Bold"/>
              </a:rPr>
              <a:t>the World </a:t>
            </a:r>
            <a:r>
              <a:rPr lang="en-US" sz="2400" dirty="0" smtClean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through </a:t>
            </a:r>
            <a:r>
              <a:rPr lang="en-US" sz="2400" dirty="0" smtClean="0">
                <a:solidFill>
                  <a:srgbClr val="FFFF00"/>
                </a:solidFill>
                <a:latin typeface="Abadi MT Condensed Extra Bold"/>
                <a:cs typeface="Abadi MT Condensed Extra Bold"/>
              </a:rPr>
              <a:t>sustainable development</a:t>
            </a:r>
            <a:endParaRPr lang="en-US" sz="2400" dirty="0">
              <a:solidFill>
                <a:srgbClr val="FFFF00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5" name="Oval 4"/>
          <p:cNvSpPr/>
          <p:nvPr/>
        </p:nvSpPr>
        <p:spPr>
          <a:xfrm>
            <a:off x="7220272" y="1444428"/>
            <a:ext cx="1143000" cy="1524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563172" y="2130228"/>
            <a:ext cx="6858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677472" y="2358828"/>
            <a:ext cx="114300" cy="152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134172" y="149028"/>
            <a:ext cx="4457700" cy="419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5962972" y="2435028"/>
            <a:ext cx="1771650" cy="8382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962972" y="2435028"/>
            <a:ext cx="1771650" cy="42672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83228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0"/>
            <a:ext cx="9156700" cy="1066800"/>
            <a:chOff x="0" y="0"/>
            <a:chExt cx="9156700" cy="1066800"/>
          </a:xfrm>
        </p:grpSpPr>
        <p:sp>
          <p:nvSpPr>
            <p:cNvPr id="4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9144000" cy="106680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d-ID"/>
            </a:p>
          </p:txBody>
        </p:sp>
        <p:sp>
          <p:nvSpPr>
            <p:cNvPr id="2055" name="Rectangle 12"/>
            <p:cNvSpPr>
              <a:spLocks noChangeArrowheads="1"/>
            </p:cNvSpPr>
            <p:nvPr/>
          </p:nvSpPr>
          <p:spPr bwMode="auto">
            <a:xfrm>
              <a:off x="2362200" y="304800"/>
              <a:ext cx="4495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i="1" dirty="0">
                  <a:solidFill>
                    <a:schemeClr val="tx2"/>
                  </a:solidFill>
                </a:rPr>
                <a:t>Tri H. </a:t>
              </a:r>
              <a:r>
                <a:rPr lang="en-US" i="1" dirty="0" err="1">
                  <a:solidFill>
                    <a:schemeClr val="tx2"/>
                  </a:solidFill>
                </a:rPr>
                <a:t>Achmad</a:t>
              </a:r>
              <a:r>
                <a:rPr lang="id-ID" i="1" dirty="0">
                  <a:solidFill>
                    <a:schemeClr val="tx2"/>
                  </a:solidFill>
                </a:rPr>
                <a:t> </a:t>
              </a:r>
              <a:endParaRPr lang="en-US" i="1" dirty="0">
                <a:solidFill>
                  <a:schemeClr val="tx2"/>
                </a:solidFill>
              </a:endParaRPr>
            </a:p>
          </p:txBody>
        </p:sp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76200" y="76200"/>
              <a:ext cx="1219200" cy="990600"/>
              <a:chOff x="192" y="240"/>
              <a:chExt cx="914" cy="791"/>
            </a:xfrm>
          </p:grpSpPr>
          <p:graphicFrame>
            <p:nvGraphicFramePr>
              <p:cNvPr id="2050" name="Object 2"/>
              <p:cNvGraphicFramePr>
                <a:graphicFrameLocks noChangeAspect="1"/>
              </p:cNvGraphicFramePr>
              <p:nvPr/>
            </p:nvGraphicFramePr>
            <p:xfrm>
              <a:off x="192" y="240"/>
              <a:ext cx="914" cy="791"/>
            </p:xfrm>
            <a:graphic>
              <a:graphicData uri="http://schemas.openxmlformats.org/presentationml/2006/ole">
                <p:oleObj spid="_x0000_s9218" name="Clip" r:id="rId3" imgW="1450800" imgH="1255320" progId="">
                  <p:embed/>
                </p:oleObj>
              </a:graphicData>
            </a:graphic>
          </p:graphicFrame>
          <p:pic>
            <p:nvPicPr>
              <p:cNvPr id="2058" name="Picture 5" descr="Logunpd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65" y="252"/>
                <a:ext cx="375" cy="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057" name="Picture 13" descr="Logunpd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75600" y="12700"/>
              <a:ext cx="1181100" cy="103663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endParaRPr lang="en-US" sz="32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609600" indent="-60960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endParaRPr lang="en-US" sz="32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609600" indent="-609600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endParaRPr lang="en-US" sz="32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609600" indent="-609600" algn="r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Society has changed</a:t>
            </a:r>
          </a:p>
          <a:p>
            <a:pPr marL="609600" indent="-609600" algn="r">
              <a:spcBef>
                <a:spcPct val="20000"/>
              </a:spcBef>
              <a:buClr>
                <a:srgbClr val="006C69"/>
              </a:buClr>
              <a:buSzPct val="70000"/>
              <a:buFont typeface="Wingdings" pitchFamily="2" charset="2"/>
              <a:buNone/>
              <a:defRPr/>
            </a:pPr>
            <a:r>
              <a:rPr lang="en-US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and is changing quickly …</a:t>
            </a:r>
            <a:endParaRPr lang="en-GB" sz="32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6452" y="260648"/>
            <a:ext cx="8388424" cy="6554072"/>
            <a:chOff x="446452" y="410827"/>
            <a:chExt cx="8388424" cy="6277538"/>
          </a:xfrm>
        </p:grpSpPr>
        <p:sp>
          <p:nvSpPr>
            <p:cNvPr id="3" name="Oval 2"/>
            <p:cNvSpPr/>
            <p:nvPr/>
          </p:nvSpPr>
          <p:spPr>
            <a:xfrm>
              <a:off x="446452" y="1951086"/>
              <a:ext cx="8388424" cy="4176464"/>
            </a:xfrm>
            <a:prstGeom prst="ellipse">
              <a:avLst/>
            </a:prstGeom>
            <a:solidFill>
              <a:sysClr val="window" lastClr="FFFFFF">
                <a:lumMod val="50000"/>
                <a:alpha val="27000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174644" y="3031206"/>
              <a:ext cx="4464496" cy="2016224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kern="0" dirty="0" smtClean="0">
                  <a:solidFill>
                    <a:prstClr val="white"/>
                  </a:solidFill>
                  <a:latin typeface="Calibri"/>
                  <a:cs typeface="Calibri"/>
                </a:rPr>
                <a:t>STRENGTHENING 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QUALITY OF </a:t>
              </a:r>
              <a:endParaRPr kumimoji="0" lang="id-ID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HIGHER</a:t>
              </a:r>
              <a:r>
                <a:rPr kumimoji="0" lang="en-US" sz="2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lang="en-US" sz="2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EDUCATION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5847052" y="3607270"/>
              <a:ext cx="2880320" cy="432048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from “ignorance” to “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care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”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750708" y="2671166"/>
              <a:ext cx="3384376" cy="432048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from “routine to 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quality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”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46452" y="3679278"/>
              <a:ext cx="2304256" cy="432048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from “me” to “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we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”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894724" y="4975422"/>
              <a:ext cx="3240360" cy="57606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abolish geographical challenges by 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empowerment of ICT </a:t>
              </a:r>
            </a:p>
          </p:txBody>
        </p:sp>
        <p:sp>
          <p:nvSpPr>
            <p:cNvPr id="9" name="6-Point Star 8"/>
            <p:cNvSpPr/>
            <p:nvPr/>
          </p:nvSpPr>
          <p:spPr>
            <a:xfrm>
              <a:off x="5092316" y="3135186"/>
              <a:ext cx="720080" cy="648072"/>
            </a:xfrm>
            <a:prstGeom prst="star6">
              <a:avLst/>
            </a:prstGeom>
            <a:solidFill>
              <a:srgbClr val="FFFF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KPI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43813" y="6187221"/>
              <a:ext cx="6640555" cy="501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800" b="1" dirty="0" err="1" smtClean="0">
                  <a:solidFill>
                    <a:srgbClr val="FFFF00"/>
                  </a:solidFill>
                  <a:latin typeface="Calibri"/>
                </a:rPr>
                <a:t>Sustainab</a:t>
              </a:r>
              <a:r>
                <a:rPr lang="id-ID" sz="2800" b="1" dirty="0" smtClean="0">
                  <a:solidFill>
                    <a:srgbClr val="FFFF00"/>
                  </a:solidFill>
                  <a:latin typeface="Calibri"/>
                </a:rPr>
                <a:t>le prosperity of the society</a:t>
              </a:r>
              <a:endParaRPr lang="en-US" sz="2800" b="1" dirty="0">
                <a:solidFill>
                  <a:srgbClr val="FFFF00"/>
                </a:solidFill>
                <a:latin typeface="Calibri"/>
              </a:endParaRPr>
            </a:p>
          </p:txBody>
        </p:sp>
        <p:sp>
          <p:nvSpPr>
            <p:cNvPr id="11" name="Notched Right Arrow 10"/>
            <p:cNvSpPr/>
            <p:nvPr/>
          </p:nvSpPr>
          <p:spPr>
            <a:xfrm rot="5400000">
              <a:off x="4370362" y="1555042"/>
              <a:ext cx="396044" cy="252028"/>
            </a:xfrm>
            <a:prstGeom prst="notchedRightArrow">
              <a:avLst/>
            </a:prstGeom>
            <a:solidFill>
              <a:sysClr val="windowText" lastClr="0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259632" y="410827"/>
              <a:ext cx="6461729" cy="91502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14400">
                <a:defRPr/>
              </a:pPr>
              <a:r>
                <a:rPr lang="en-US" sz="3600" b="1" kern="0" dirty="0">
                  <a:solidFill>
                    <a:schemeClr val="tx1"/>
                  </a:solidFill>
                  <a:effectLst>
                    <a:reflection blurRad="6350" stA="55000" endA="300" endPos="45500" dir="5400000" sy="-100000" algn="bl" rotWithShape="0"/>
                  </a:effectLst>
                </a:rPr>
                <a:t>MORAL MOVEMENT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201600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/>
          </p:cNvSpPr>
          <p:nvPr/>
        </p:nvSpPr>
        <p:spPr bwMode="auto">
          <a:xfrm>
            <a:off x="1671638" y="5327650"/>
            <a:ext cx="276225" cy="277813"/>
          </a:xfrm>
          <a:custGeom>
            <a:avLst/>
            <a:gdLst/>
            <a:ahLst/>
            <a:cxnLst>
              <a:cxn ang="0">
                <a:pos x="105" y="0"/>
              </a:cxn>
              <a:cxn ang="0">
                <a:pos x="123" y="2"/>
              </a:cxn>
              <a:cxn ang="0">
                <a:pos x="141" y="7"/>
              </a:cxn>
              <a:cxn ang="0">
                <a:pos x="157" y="14"/>
              </a:cxn>
              <a:cxn ang="0">
                <a:pos x="172" y="25"/>
              </a:cxn>
              <a:cxn ang="0">
                <a:pos x="184" y="38"/>
              </a:cxn>
              <a:cxn ang="0">
                <a:pos x="194" y="52"/>
              </a:cxn>
              <a:cxn ang="0">
                <a:pos x="202" y="69"/>
              </a:cxn>
              <a:cxn ang="0">
                <a:pos x="207" y="86"/>
              </a:cxn>
              <a:cxn ang="0">
                <a:pos x="209" y="105"/>
              </a:cxn>
              <a:cxn ang="0">
                <a:pos x="207" y="124"/>
              </a:cxn>
              <a:cxn ang="0">
                <a:pos x="202" y="142"/>
              </a:cxn>
              <a:cxn ang="0">
                <a:pos x="194" y="159"/>
              </a:cxn>
              <a:cxn ang="0">
                <a:pos x="184" y="173"/>
              </a:cxn>
              <a:cxn ang="0">
                <a:pos x="172" y="186"/>
              </a:cxn>
              <a:cxn ang="0">
                <a:pos x="157" y="196"/>
              </a:cxn>
              <a:cxn ang="0">
                <a:pos x="141" y="204"/>
              </a:cxn>
              <a:cxn ang="0">
                <a:pos x="123" y="209"/>
              </a:cxn>
              <a:cxn ang="0">
                <a:pos x="105" y="211"/>
              </a:cxn>
              <a:cxn ang="0">
                <a:pos x="86" y="209"/>
              </a:cxn>
              <a:cxn ang="0">
                <a:pos x="68" y="204"/>
              </a:cxn>
              <a:cxn ang="0">
                <a:pos x="52" y="196"/>
              </a:cxn>
              <a:cxn ang="0">
                <a:pos x="37" y="186"/>
              </a:cxn>
              <a:cxn ang="0">
                <a:pos x="25" y="173"/>
              </a:cxn>
              <a:cxn ang="0">
                <a:pos x="15" y="159"/>
              </a:cxn>
              <a:cxn ang="0">
                <a:pos x="7" y="142"/>
              </a:cxn>
              <a:cxn ang="0">
                <a:pos x="2" y="124"/>
              </a:cxn>
              <a:cxn ang="0">
                <a:pos x="0" y="105"/>
              </a:cxn>
              <a:cxn ang="0">
                <a:pos x="2" y="86"/>
              </a:cxn>
              <a:cxn ang="0">
                <a:pos x="7" y="69"/>
              </a:cxn>
              <a:cxn ang="0">
                <a:pos x="15" y="52"/>
              </a:cxn>
              <a:cxn ang="0">
                <a:pos x="25" y="38"/>
              </a:cxn>
              <a:cxn ang="0">
                <a:pos x="37" y="25"/>
              </a:cxn>
              <a:cxn ang="0">
                <a:pos x="52" y="14"/>
              </a:cxn>
              <a:cxn ang="0">
                <a:pos x="68" y="7"/>
              </a:cxn>
              <a:cxn ang="0">
                <a:pos x="86" y="2"/>
              </a:cxn>
              <a:cxn ang="0">
                <a:pos x="105" y="0"/>
              </a:cxn>
            </a:cxnLst>
            <a:rect l="0" t="0" r="r" b="b"/>
            <a:pathLst>
              <a:path w="209" h="211">
                <a:moveTo>
                  <a:pt x="105" y="0"/>
                </a:moveTo>
                <a:lnTo>
                  <a:pt x="123" y="2"/>
                </a:lnTo>
                <a:lnTo>
                  <a:pt x="141" y="7"/>
                </a:lnTo>
                <a:lnTo>
                  <a:pt x="157" y="14"/>
                </a:lnTo>
                <a:lnTo>
                  <a:pt x="172" y="25"/>
                </a:lnTo>
                <a:lnTo>
                  <a:pt x="184" y="38"/>
                </a:lnTo>
                <a:lnTo>
                  <a:pt x="194" y="52"/>
                </a:lnTo>
                <a:lnTo>
                  <a:pt x="202" y="69"/>
                </a:lnTo>
                <a:lnTo>
                  <a:pt x="207" y="86"/>
                </a:lnTo>
                <a:lnTo>
                  <a:pt x="209" y="105"/>
                </a:lnTo>
                <a:lnTo>
                  <a:pt x="207" y="124"/>
                </a:lnTo>
                <a:lnTo>
                  <a:pt x="202" y="142"/>
                </a:lnTo>
                <a:lnTo>
                  <a:pt x="194" y="159"/>
                </a:lnTo>
                <a:lnTo>
                  <a:pt x="184" y="173"/>
                </a:lnTo>
                <a:lnTo>
                  <a:pt x="172" y="186"/>
                </a:lnTo>
                <a:lnTo>
                  <a:pt x="157" y="196"/>
                </a:lnTo>
                <a:lnTo>
                  <a:pt x="141" y="204"/>
                </a:lnTo>
                <a:lnTo>
                  <a:pt x="123" y="209"/>
                </a:lnTo>
                <a:lnTo>
                  <a:pt x="105" y="211"/>
                </a:lnTo>
                <a:lnTo>
                  <a:pt x="86" y="209"/>
                </a:lnTo>
                <a:lnTo>
                  <a:pt x="68" y="204"/>
                </a:lnTo>
                <a:lnTo>
                  <a:pt x="52" y="196"/>
                </a:lnTo>
                <a:lnTo>
                  <a:pt x="37" y="186"/>
                </a:lnTo>
                <a:lnTo>
                  <a:pt x="25" y="173"/>
                </a:lnTo>
                <a:lnTo>
                  <a:pt x="15" y="159"/>
                </a:lnTo>
                <a:lnTo>
                  <a:pt x="7" y="142"/>
                </a:lnTo>
                <a:lnTo>
                  <a:pt x="2" y="124"/>
                </a:lnTo>
                <a:lnTo>
                  <a:pt x="0" y="105"/>
                </a:lnTo>
                <a:lnTo>
                  <a:pt x="2" y="86"/>
                </a:lnTo>
                <a:lnTo>
                  <a:pt x="7" y="69"/>
                </a:lnTo>
                <a:lnTo>
                  <a:pt x="15" y="52"/>
                </a:lnTo>
                <a:lnTo>
                  <a:pt x="25" y="38"/>
                </a:lnTo>
                <a:lnTo>
                  <a:pt x="37" y="25"/>
                </a:lnTo>
                <a:lnTo>
                  <a:pt x="52" y="14"/>
                </a:lnTo>
                <a:lnTo>
                  <a:pt x="68" y="7"/>
                </a:lnTo>
                <a:lnTo>
                  <a:pt x="86" y="2"/>
                </a:lnTo>
                <a:lnTo>
                  <a:pt x="105" y="0"/>
                </a:lnTo>
                <a:close/>
              </a:path>
            </a:pathLst>
          </a:custGeom>
          <a:solidFill>
            <a:srgbClr val="FFC000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019425" y="6418263"/>
            <a:ext cx="25955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d-ID" sz="2400" dirty="0">
                <a:solidFill>
                  <a:schemeClr val="bg1"/>
                </a:solidFill>
                <a:latin typeface="Arial" pitchFamily="34" charset="0"/>
              </a:rPr>
              <a:t>HPEQ DIKTI</a:t>
            </a:r>
            <a:endParaRPr lang="en-US" sz="2400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51204" name="Picture 6" descr="CSC_125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0084" y="0"/>
            <a:ext cx="3379788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000000"/>
                </a:solidFill>
                <a:latin typeface="Calibri"/>
                <a:cs typeface="Calibri"/>
              </a:rPr>
              <a:t>Together We Can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644008" y="5797376"/>
            <a:ext cx="455605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d-ID" sz="6000" b="1" dirty="0" smtClean="0">
                <a:solidFill>
                  <a:srgbClr val="FFFF00"/>
                </a:solidFill>
                <a:latin typeface="Bradley Hand ITC" pitchFamily="66" charset="0"/>
                <a:cs typeface="Arial" charset="0"/>
              </a:rPr>
              <a:t>Hatur nuhun</a:t>
            </a:r>
            <a:endParaRPr lang="id-ID" sz="6000" b="1" dirty="0">
              <a:solidFill>
                <a:srgbClr val="FFFF00"/>
              </a:solidFill>
              <a:latin typeface="Bradley Hand ITC" pitchFamily="66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4332" y="3212976"/>
            <a:ext cx="2885726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d-ID" sz="3600" b="1" i="1" dirty="0" smtClean="0"/>
              <a:t>Unpad ngahiji</a:t>
            </a:r>
          </a:p>
          <a:p>
            <a:pPr algn="ctr">
              <a:defRPr/>
            </a:pPr>
            <a:r>
              <a:rPr lang="id-ID" sz="3600" b="1" i="1" dirty="0" smtClean="0"/>
              <a:t>Unpad kahiji</a:t>
            </a:r>
            <a:endParaRPr lang="id-ID" sz="3600" b="1" i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16416" y="6525344"/>
            <a:ext cx="755576" cy="260648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3177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jabloon">
  <a:themeElements>
    <a:clrScheme name="Aangepas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8484E0"/>
      </a:accent1>
      <a:accent2>
        <a:srgbClr val="1B0287"/>
      </a:accent2>
      <a:accent3>
        <a:srgbClr val="009900"/>
      </a:accent3>
      <a:accent4>
        <a:srgbClr val="3333CC"/>
      </a:accent4>
      <a:accent5>
        <a:srgbClr val="FF0066"/>
      </a:accent5>
      <a:accent6>
        <a:srgbClr val="FF9900"/>
      </a:accent6>
      <a:hlink>
        <a:srgbClr val="0070C0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anchor="ctr"/>
      <a:lstStyle>
        <a:defPPr>
          <a:defRPr sz="1200" dirty="0" err="1">
            <a:solidFill>
              <a:srgbClr val="898989"/>
            </a:solidFill>
            <a:latin typeface="Calibri" pitchFamily="34" charset="0"/>
          </a:defRPr>
        </a:defPPr>
      </a:lstStyle>
    </a:txDef>
  </a:objectDefaults>
  <a:extraClrSchemeLst>
    <a:extraClrScheme>
      <a:clrScheme name="MMLab_ibbt_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MLab_ibbt_n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MLab_ibbt_n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MLab_ibbt_n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MLab_ibbt_n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MLab_ibbt_n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MLab_ibbt_n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MLab_ibbt_n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MLab_ibbt_n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MLab_ibbt_n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MLab_ibbt_n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MLab_ibbt_n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Presentatie2" id="{CD58384F-3228-4828-B764-114ECD67B178}" vid="{AE7A2463-D4C7-42E4-AA00-7F620B1EE01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10327</TotalTime>
  <Words>1770</Words>
  <Application>Microsoft Office PowerPoint</Application>
  <PresentationFormat>On-screen Show (4:3)</PresentationFormat>
  <Paragraphs>437</Paragraphs>
  <Slides>84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9" baseType="lpstr">
      <vt:lpstr>Office Theme</vt:lpstr>
      <vt:lpstr>2_Office Theme</vt:lpstr>
      <vt:lpstr>4_Office Theme</vt:lpstr>
      <vt:lpstr>1_Sjabloon</vt:lpstr>
      <vt:lpstr>Clip</vt:lpstr>
      <vt:lpstr>UNPAD MANDIRI UNGGUL &amp; MASLAHAT</vt:lpstr>
      <vt:lpstr>One World One Earth</vt:lpstr>
      <vt:lpstr>World Population Data</vt:lpstr>
      <vt:lpstr>World Population Development</vt:lpstr>
      <vt:lpstr>Slide 5</vt:lpstr>
      <vt:lpstr>LEADING CAUSES OF GLOBAL BURDEN OF DISEASE (GBD), (WHO Global Burden of Disease 2004 Report)</vt:lpstr>
      <vt:lpstr>TARGET MDGs</vt:lpstr>
      <vt:lpstr>SUSTAINABLE DEVELOPMENT GOALS</vt:lpstr>
      <vt:lpstr>Slide 9</vt:lpstr>
      <vt:lpstr>Slide 10</vt:lpstr>
      <vt:lpstr>Pola Ilmiah Pokok (PIP) Universitas Padjadjaran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Nawa Cita</vt:lpstr>
      <vt:lpstr>Emerging Challenges to  Higher Education System</vt:lpstr>
      <vt:lpstr>Slide 41</vt:lpstr>
      <vt:lpstr>Slide 42</vt:lpstr>
      <vt:lpstr>Slide 43</vt:lpstr>
      <vt:lpstr>Slide 44</vt:lpstr>
      <vt:lpstr>Three generations of reform  (Frenk et al, 2010) </vt:lpstr>
      <vt:lpstr>Slide 46</vt:lpstr>
      <vt:lpstr>Three generation of Higher Education</vt:lpstr>
      <vt:lpstr>Slide 48</vt:lpstr>
      <vt:lpstr>Slide 49</vt:lpstr>
      <vt:lpstr>Slide 50</vt:lpstr>
      <vt:lpstr>Slide 51</vt:lpstr>
      <vt:lpstr>Slide 52</vt:lpstr>
      <vt:lpstr>Slide 53</vt:lpstr>
      <vt:lpstr>HE Impact</vt:lpstr>
      <vt:lpstr>3 Paradigms of Reform</vt:lpstr>
      <vt:lpstr>Slide 56</vt:lpstr>
      <vt:lpstr>Slide 57</vt:lpstr>
      <vt:lpstr>Pra kondisi yang diperlukan</vt:lpstr>
      <vt:lpstr>Slide 59</vt:lpstr>
      <vt:lpstr>Slide 60</vt:lpstr>
      <vt:lpstr>Slide 61</vt:lpstr>
      <vt:lpstr>Recruitment of academics</vt:lpstr>
      <vt:lpstr>Lives in Education</vt:lpstr>
      <vt:lpstr>Learning Experiences</vt:lpstr>
      <vt:lpstr>A Great Institution Transforms The Students</vt:lpstr>
      <vt:lpstr>Reforming Governance</vt:lpstr>
      <vt:lpstr>Slide 67</vt:lpstr>
      <vt:lpstr>A different paradigm </vt:lpstr>
      <vt:lpstr>Where to Begin?</vt:lpstr>
      <vt:lpstr>Slide 70</vt:lpstr>
      <vt:lpstr>Slide 71</vt:lpstr>
      <vt:lpstr>Slide 72</vt:lpstr>
      <vt:lpstr>ARAH KEBIJAKAN UTAMA</vt:lpstr>
      <vt:lpstr>Slide 74</vt:lpstr>
      <vt:lpstr>THE PENTAHELIX STRATEGY</vt:lpstr>
      <vt:lpstr>ORGAN UNPAD</vt:lpstr>
      <vt:lpstr>Slide 77</vt:lpstr>
      <vt:lpstr>OPERASIONALISASI</vt:lpstr>
      <vt:lpstr>Slide 79</vt:lpstr>
      <vt:lpstr>10 Common Goals of West Java 2013-2018</vt:lpstr>
      <vt:lpstr>Unpad Contribution: from West Java for Indonesia to the World through sustainable development</vt:lpstr>
      <vt:lpstr>Slide 82</vt:lpstr>
      <vt:lpstr>Slide 83</vt:lpstr>
      <vt:lpstr>Slide 84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HUMAS</dc:creator>
  <cp:lastModifiedBy>SONY VAIO_KURDI</cp:lastModifiedBy>
  <cp:revision>175</cp:revision>
  <dcterms:created xsi:type="dcterms:W3CDTF">2014-04-15T03:07:10Z</dcterms:created>
  <dcterms:modified xsi:type="dcterms:W3CDTF">2016-08-29T00:32:34Z</dcterms:modified>
</cp:coreProperties>
</file>